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20.jpg" ContentType="image/jpg"/>
  <Override PartName="/ppt/media/image34.jpg" ContentType="image/jpg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91" r:id="rId2"/>
    <p:sldId id="392" r:id="rId3"/>
    <p:sldId id="393" r:id="rId4"/>
    <p:sldId id="394" r:id="rId5"/>
    <p:sldId id="395" r:id="rId6"/>
    <p:sldId id="396" r:id="rId7"/>
    <p:sldId id="397" r:id="rId8"/>
    <p:sldId id="398" r:id="rId9"/>
    <p:sldId id="399" r:id="rId10"/>
    <p:sldId id="358" r:id="rId11"/>
    <p:sldId id="400" r:id="rId12"/>
    <p:sldId id="362" r:id="rId13"/>
    <p:sldId id="401" r:id="rId14"/>
    <p:sldId id="402" r:id="rId15"/>
    <p:sldId id="357" r:id="rId16"/>
    <p:sldId id="272" r:id="rId17"/>
    <p:sldId id="359" r:id="rId18"/>
    <p:sldId id="360" r:id="rId19"/>
    <p:sldId id="373" r:id="rId20"/>
    <p:sldId id="403" r:id="rId21"/>
    <p:sldId id="404" r:id="rId22"/>
    <p:sldId id="405" r:id="rId23"/>
    <p:sldId id="406" r:id="rId24"/>
    <p:sldId id="407" r:id="rId25"/>
    <p:sldId id="408" r:id="rId26"/>
    <p:sldId id="420" r:id="rId27"/>
    <p:sldId id="409" r:id="rId28"/>
    <p:sldId id="410" r:id="rId29"/>
    <p:sldId id="411" r:id="rId30"/>
    <p:sldId id="412" r:id="rId31"/>
    <p:sldId id="375" r:id="rId32"/>
    <p:sldId id="376" r:id="rId33"/>
    <p:sldId id="377" r:id="rId34"/>
    <p:sldId id="378" r:id="rId35"/>
    <p:sldId id="416" r:id="rId36"/>
    <p:sldId id="417" r:id="rId37"/>
    <p:sldId id="418" r:id="rId38"/>
    <p:sldId id="275" r:id="rId39"/>
    <p:sldId id="276" r:id="rId40"/>
    <p:sldId id="279" r:id="rId41"/>
    <p:sldId id="421" r:id="rId42"/>
    <p:sldId id="422" r:id="rId43"/>
    <p:sldId id="423" r:id="rId44"/>
    <p:sldId id="424" r:id="rId45"/>
    <p:sldId id="425" r:id="rId46"/>
    <p:sldId id="427" r:id="rId47"/>
    <p:sldId id="428" r:id="rId48"/>
    <p:sldId id="282" r:id="rId49"/>
    <p:sldId id="284" r:id="rId50"/>
    <p:sldId id="287" r:id="rId51"/>
    <p:sldId id="429" r:id="rId52"/>
    <p:sldId id="432" r:id="rId53"/>
    <p:sldId id="431" r:id="rId54"/>
    <p:sldId id="433" r:id="rId55"/>
    <p:sldId id="434" r:id="rId56"/>
    <p:sldId id="430" r:id="rId57"/>
    <p:sldId id="296" r:id="rId58"/>
    <p:sldId id="436" r:id="rId59"/>
    <p:sldId id="437" r:id="rId60"/>
    <p:sldId id="435" r:id="rId61"/>
    <p:sldId id="438" r:id="rId62"/>
    <p:sldId id="439" r:id="rId63"/>
    <p:sldId id="440" r:id="rId64"/>
    <p:sldId id="442" r:id="rId65"/>
    <p:sldId id="303" r:id="rId66"/>
    <p:sldId id="443" r:id="rId67"/>
    <p:sldId id="444" r:id="rId68"/>
    <p:sldId id="445" r:id="rId69"/>
    <p:sldId id="446" r:id="rId70"/>
    <p:sldId id="447" r:id="rId71"/>
    <p:sldId id="448" r:id="rId72"/>
    <p:sldId id="451" r:id="rId73"/>
    <p:sldId id="449" r:id="rId74"/>
    <p:sldId id="450" r:id="rId75"/>
    <p:sldId id="452" r:id="rId76"/>
    <p:sldId id="453" r:id="rId77"/>
    <p:sldId id="454" r:id="rId78"/>
    <p:sldId id="455" r:id="rId79"/>
    <p:sldId id="456" r:id="rId80"/>
    <p:sldId id="457" r:id="rId81"/>
    <p:sldId id="458" r:id="rId82"/>
    <p:sldId id="419" r:id="rId8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159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POORTHI PN" userId="9740659f-90bc-49fb-9421-32d66990a291" providerId="ADAL" clId="{FDE09B28-ACB0-4383-AA2D-844124030EBF}"/>
    <pc:docChg chg="undo custSel addSld delSld modSld">
      <pc:chgData name="SPOORTHI PN" userId="9740659f-90bc-49fb-9421-32d66990a291" providerId="ADAL" clId="{FDE09B28-ACB0-4383-AA2D-844124030EBF}" dt="2026-03-18T09:06:21.292" v="16" actId="729"/>
      <pc:docMkLst>
        <pc:docMk/>
      </pc:docMkLst>
      <pc:sldChg chg="mod modShow">
        <pc:chgData name="SPOORTHI PN" userId="9740659f-90bc-49fb-9421-32d66990a291" providerId="ADAL" clId="{FDE09B28-ACB0-4383-AA2D-844124030EBF}" dt="2026-03-18T09:06:14.722" v="14" actId="729"/>
        <pc:sldMkLst>
          <pc:docMk/>
          <pc:sldMk cId="3142545987" sldId="375"/>
        </pc:sldMkLst>
      </pc:sldChg>
      <pc:sldChg chg="mod modShow">
        <pc:chgData name="SPOORTHI PN" userId="9740659f-90bc-49fb-9421-32d66990a291" providerId="ADAL" clId="{FDE09B28-ACB0-4383-AA2D-844124030EBF}" dt="2026-03-18T09:06:17.488" v="15" actId="729"/>
        <pc:sldMkLst>
          <pc:docMk/>
          <pc:sldMk cId="40482666" sldId="376"/>
        </pc:sldMkLst>
      </pc:sldChg>
      <pc:sldChg chg="mod modShow">
        <pc:chgData name="SPOORTHI PN" userId="9740659f-90bc-49fb-9421-32d66990a291" providerId="ADAL" clId="{FDE09B28-ACB0-4383-AA2D-844124030EBF}" dt="2026-03-18T09:06:21.292" v="16" actId="729"/>
        <pc:sldMkLst>
          <pc:docMk/>
          <pc:sldMk cId="3604809763" sldId="377"/>
        </pc:sldMkLst>
      </pc:sldChg>
      <pc:sldChg chg="mod modShow">
        <pc:chgData name="SPOORTHI PN" userId="9740659f-90bc-49fb-9421-32d66990a291" providerId="ADAL" clId="{FDE09B28-ACB0-4383-AA2D-844124030EBF}" dt="2026-03-18T08:57:28.222" v="10" actId="729"/>
        <pc:sldMkLst>
          <pc:docMk/>
          <pc:sldMk cId="231124347" sldId="403"/>
        </pc:sldMkLst>
      </pc:sldChg>
      <pc:sldChg chg="mod modShow">
        <pc:chgData name="SPOORTHI PN" userId="9740659f-90bc-49fb-9421-32d66990a291" providerId="ADAL" clId="{FDE09B28-ACB0-4383-AA2D-844124030EBF}" dt="2026-03-18T09:05:58.845" v="11" actId="729"/>
        <pc:sldMkLst>
          <pc:docMk/>
          <pc:sldMk cId="2859579940" sldId="410"/>
        </pc:sldMkLst>
      </pc:sldChg>
      <pc:sldChg chg="mod modShow">
        <pc:chgData name="SPOORTHI PN" userId="9740659f-90bc-49fb-9421-32d66990a291" providerId="ADAL" clId="{FDE09B28-ACB0-4383-AA2D-844124030EBF}" dt="2026-03-18T09:06:05.451" v="12" actId="729"/>
        <pc:sldMkLst>
          <pc:docMk/>
          <pc:sldMk cId="731944585" sldId="411"/>
        </pc:sldMkLst>
      </pc:sldChg>
      <pc:sldChg chg="mod modShow">
        <pc:chgData name="SPOORTHI PN" userId="9740659f-90bc-49fb-9421-32d66990a291" providerId="ADAL" clId="{FDE09B28-ACB0-4383-AA2D-844124030EBF}" dt="2026-03-18T09:06:09.526" v="13" actId="729"/>
        <pc:sldMkLst>
          <pc:docMk/>
          <pc:sldMk cId="723082506" sldId="412"/>
        </pc:sldMkLst>
      </pc:sldChg>
      <pc:sldChg chg="modSp mod">
        <pc:chgData name="SPOORTHI PN" userId="9740659f-90bc-49fb-9421-32d66990a291" providerId="ADAL" clId="{FDE09B28-ACB0-4383-AA2D-844124030EBF}" dt="2026-03-13T07:26:04.438" v="9" actId="14100"/>
        <pc:sldMkLst>
          <pc:docMk/>
          <pc:sldMk cId="3429597176" sldId="421"/>
        </pc:sldMkLst>
        <pc:picChg chg="mod">
          <ac:chgData name="SPOORTHI PN" userId="9740659f-90bc-49fb-9421-32d66990a291" providerId="ADAL" clId="{FDE09B28-ACB0-4383-AA2D-844124030EBF}" dt="2026-03-13T07:26:04.438" v="9" actId="14100"/>
          <ac:picMkLst>
            <pc:docMk/>
            <pc:sldMk cId="3429597176" sldId="421"/>
            <ac:picMk id="2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3/18/2026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19113" y="-204788"/>
            <a:ext cx="10182225" cy="726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106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461962"/>
            <a:ext cx="8639176" cy="595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0357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813" y="403123"/>
            <a:ext cx="8809703" cy="5928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3918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600075"/>
            <a:ext cx="8829675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6527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90" y="214312"/>
            <a:ext cx="9055510" cy="64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3363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347662"/>
            <a:ext cx="8172450" cy="616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4901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28600"/>
            <a:ext cx="8772525" cy="641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1062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7-8051-Microcontroller-17-6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71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828675"/>
            <a:ext cx="69913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9373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914400"/>
            <a:ext cx="8534400" cy="1828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525" y="3509962"/>
            <a:ext cx="63627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2411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739" y="103123"/>
            <a:ext cx="15017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Block</a:t>
            </a:r>
            <a:r>
              <a:rPr sz="1800" b="1" u="sng" spc="-7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b="1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Diagram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ftr" sz="quarter" idx="429496729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39"/>
              </a:lnSpc>
            </a:pPr>
            <a:r>
              <a:rPr spc="-30" dirty="0"/>
              <a:t>Friday,</a:t>
            </a:r>
            <a:r>
              <a:rPr spc="30" dirty="0"/>
              <a:t> </a:t>
            </a:r>
            <a:r>
              <a:rPr spc="-10" dirty="0"/>
              <a:t>December</a:t>
            </a:r>
            <a:r>
              <a:rPr dirty="0"/>
              <a:t> </a:t>
            </a:r>
            <a:r>
              <a:rPr spc="-10" dirty="0"/>
              <a:t>13,</a:t>
            </a:r>
          </a:p>
          <a:p>
            <a:pPr marL="12700">
              <a:lnSpc>
                <a:spcPct val="100000"/>
              </a:lnSpc>
            </a:pPr>
            <a:r>
              <a:rPr spc="-15" dirty="0"/>
              <a:t>2019</a:t>
            </a:r>
          </a:p>
        </p:txBody>
      </p:sp>
    </p:spTree>
    <p:extLst>
      <p:ext uri="{BB962C8B-B14F-4D97-AF65-F5344CB8AC3E}">
        <p14:creationId xmlns:p14="http://schemas.microsoft.com/office/powerpoint/2010/main" val="2730519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615"/>
            <a:ext cx="8819535" cy="6078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4339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390525"/>
            <a:ext cx="7896225" cy="607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243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90512"/>
            <a:ext cx="8181975" cy="627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9812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4787"/>
            <a:ext cx="8701548" cy="644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6061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0013"/>
            <a:ext cx="9282112" cy="705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979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29" y="85725"/>
            <a:ext cx="9171346" cy="668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3509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123" y="90487"/>
            <a:ext cx="8979002" cy="667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9724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097" y="326768"/>
            <a:ext cx="8288593" cy="30384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099" y="3365243"/>
            <a:ext cx="4600575" cy="33432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4476" y="4046280"/>
            <a:ext cx="3506737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673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357187"/>
            <a:ext cx="7620000" cy="614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655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0" y="257175"/>
            <a:ext cx="9220200" cy="634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5799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481012"/>
            <a:ext cx="8915400" cy="589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944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87" y="233362"/>
            <a:ext cx="9026013" cy="639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9651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57914"/>
            <a:ext cx="828675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0825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44930" y="483488"/>
            <a:ext cx="6451600" cy="6953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400" b="0" spc="-5" dirty="0">
                <a:latin typeface="Arial MT"/>
                <a:cs typeface="Arial MT"/>
              </a:rPr>
              <a:t>8051</a:t>
            </a:r>
            <a:r>
              <a:rPr sz="4400" b="0" spc="-25" dirty="0">
                <a:latin typeface="Arial MT"/>
                <a:cs typeface="Arial MT"/>
              </a:rPr>
              <a:t> </a:t>
            </a:r>
            <a:r>
              <a:rPr sz="4400" b="0" spc="-10" dirty="0">
                <a:latin typeface="Arial MT"/>
                <a:cs typeface="Arial MT"/>
              </a:rPr>
              <a:t>Programming</a:t>
            </a:r>
            <a:r>
              <a:rPr sz="4400" b="0" spc="25" dirty="0">
                <a:latin typeface="Arial MT"/>
                <a:cs typeface="Arial MT"/>
              </a:rPr>
              <a:t> </a:t>
            </a:r>
            <a:r>
              <a:rPr sz="4400" b="0" spc="-5" dirty="0">
                <a:latin typeface="Arial MT"/>
                <a:cs typeface="Arial MT"/>
              </a:rPr>
              <a:t>Model</a:t>
            </a:r>
            <a:endParaRPr sz="4400">
              <a:latin typeface="Arial MT"/>
              <a:cs typeface="Arial MT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ftr" sz="quarter" idx="429496729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39"/>
              </a:lnSpc>
            </a:pPr>
            <a:r>
              <a:rPr spc="-30" dirty="0"/>
              <a:t>Friday,</a:t>
            </a:r>
            <a:r>
              <a:rPr spc="30" dirty="0"/>
              <a:t> </a:t>
            </a:r>
            <a:r>
              <a:rPr spc="-10" dirty="0"/>
              <a:t>December</a:t>
            </a:r>
            <a:r>
              <a:rPr dirty="0"/>
              <a:t> </a:t>
            </a:r>
            <a:r>
              <a:rPr spc="-10" dirty="0"/>
              <a:t>13,</a:t>
            </a:r>
          </a:p>
          <a:p>
            <a:pPr marL="12700">
              <a:lnSpc>
                <a:spcPct val="100000"/>
              </a:lnSpc>
            </a:pPr>
            <a:r>
              <a:rPr spc="-15" dirty="0"/>
              <a:t>2019</a:t>
            </a:r>
          </a:p>
        </p:txBody>
      </p:sp>
    </p:spTree>
    <p:extLst>
      <p:ext uri="{BB962C8B-B14F-4D97-AF65-F5344CB8AC3E}">
        <p14:creationId xmlns:p14="http://schemas.microsoft.com/office/powerpoint/2010/main" val="31425459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99792" y="483488"/>
            <a:ext cx="4340860" cy="6953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400" b="0" dirty="0">
                <a:latin typeface="Arial MT"/>
                <a:cs typeface="Arial MT"/>
              </a:rPr>
              <a:t>Specific</a:t>
            </a:r>
            <a:r>
              <a:rPr sz="4400" b="0" spc="-85" dirty="0">
                <a:latin typeface="Arial MT"/>
                <a:cs typeface="Arial MT"/>
              </a:rPr>
              <a:t> </a:t>
            </a:r>
            <a:r>
              <a:rPr sz="4400" b="0" spc="-5" dirty="0">
                <a:latin typeface="Arial MT"/>
                <a:cs typeface="Arial MT"/>
              </a:rPr>
              <a:t>Features</a:t>
            </a:r>
            <a:endParaRPr sz="4400">
              <a:latin typeface="Arial MT"/>
              <a:cs typeface="Arial MT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429496729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39"/>
              </a:lnSpc>
            </a:pPr>
            <a:r>
              <a:rPr spc="-30" dirty="0"/>
              <a:t>Friday,</a:t>
            </a:r>
            <a:r>
              <a:rPr spc="30" dirty="0"/>
              <a:t> </a:t>
            </a:r>
            <a:r>
              <a:rPr spc="-10" dirty="0"/>
              <a:t>December</a:t>
            </a:r>
            <a:r>
              <a:rPr dirty="0"/>
              <a:t> </a:t>
            </a:r>
            <a:r>
              <a:rPr spc="-10" dirty="0"/>
              <a:t>13,</a:t>
            </a:r>
          </a:p>
          <a:p>
            <a:pPr marL="12700">
              <a:lnSpc>
                <a:spcPct val="100000"/>
              </a:lnSpc>
            </a:pPr>
            <a:r>
              <a:rPr spc="-15" dirty="0"/>
              <a:t>2019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1551432"/>
            <a:ext cx="7734300" cy="3977640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675"/>
              </a:spcBef>
              <a:buChar char="•"/>
              <a:tabLst>
                <a:tab pos="356870" algn="l"/>
                <a:tab pos="357505" algn="l"/>
              </a:tabLst>
            </a:pPr>
            <a:r>
              <a:rPr sz="2400" spc="-5" dirty="0">
                <a:latin typeface="Arial MT"/>
                <a:cs typeface="Arial MT"/>
              </a:rPr>
              <a:t>8</a:t>
            </a:r>
            <a:r>
              <a:rPr sz="2400" spc="-20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bit</a:t>
            </a:r>
            <a:r>
              <a:rPr sz="2400" spc="-5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cpu</a:t>
            </a:r>
            <a:r>
              <a:rPr sz="2400" spc="-20" dirty="0">
                <a:latin typeface="Arial MT"/>
                <a:cs typeface="Arial MT"/>
              </a:rPr>
              <a:t> </a:t>
            </a:r>
            <a:r>
              <a:rPr sz="2400" spc="-10" dirty="0">
                <a:latin typeface="Arial MT"/>
                <a:cs typeface="Arial MT"/>
              </a:rPr>
              <a:t>with</a:t>
            </a:r>
            <a:r>
              <a:rPr sz="2400" spc="5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registers</a:t>
            </a:r>
            <a:r>
              <a:rPr sz="2400" spc="10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A</a:t>
            </a:r>
            <a:r>
              <a:rPr sz="2400" spc="-20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and</a:t>
            </a:r>
            <a:r>
              <a:rPr sz="2400" spc="-20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B</a:t>
            </a:r>
            <a:endParaRPr sz="24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580"/>
              </a:spcBef>
              <a:buChar char="•"/>
              <a:tabLst>
                <a:tab pos="356870" algn="l"/>
                <a:tab pos="357505" algn="l"/>
              </a:tabLst>
            </a:pPr>
            <a:r>
              <a:rPr sz="2400" dirty="0">
                <a:latin typeface="Arial MT"/>
                <a:cs typeface="Arial MT"/>
              </a:rPr>
              <a:t>16</a:t>
            </a:r>
            <a:r>
              <a:rPr sz="2400" spc="-25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bit</a:t>
            </a:r>
            <a:r>
              <a:rPr sz="2400" spc="-30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PC</a:t>
            </a:r>
            <a:r>
              <a:rPr sz="2400" spc="-10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and</a:t>
            </a:r>
            <a:r>
              <a:rPr sz="2400" spc="-25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DPTR(data</a:t>
            </a:r>
            <a:r>
              <a:rPr sz="2400" spc="-40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pointer).</a:t>
            </a:r>
            <a:endParaRPr sz="24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575"/>
              </a:spcBef>
              <a:buChar char="•"/>
              <a:tabLst>
                <a:tab pos="356870" algn="l"/>
                <a:tab pos="357505" algn="l"/>
              </a:tabLst>
            </a:pPr>
            <a:r>
              <a:rPr sz="2400" dirty="0">
                <a:latin typeface="Arial MT"/>
                <a:cs typeface="Arial MT"/>
              </a:rPr>
              <a:t>8</a:t>
            </a:r>
            <a:r>
              <a:rPr sz="2400" spc="-25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bit</a:t>
            </a:r>
            <a:r>
              <a:rPr sz="2400" spc="-10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program</a:t>
            </a:r>
            <a:r>
              <a:rPr sz="2400" spc="-20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status</a:t>
            </a:r>
            <a:r>
              <a:rPr sz="2400" spc="-55" dirty="0">
                <a:latin typeface="Arial MT"/>
                <a:cs typeface="Arial MT"/>
              </a:rPr>
              <a:t> </a:t>
            </a:r>
            <a:r>
              <a:rPr sz="2400" spc="5" dirty="0">
                <a:latin typeface="Arial MT"/>
                <a:cs typeface="Arial MT"/>
              </a:rPr>
              <a:t>word(PSW)</a:t>
            </a:r>
            <a:endParaRPr sz="24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580"/>
              </a:spcBef>
              <a:buChar char="•"/>
              <a:tabLst>
                <a:tab pos="356870" algn="l"/>
                <a:tab pos="357505" algn="l"/>
              </a:tabLst>
            </a:pPr>
            <a:r>
              <a:rPr sz="2400" spc="-5" dirty="0">
                <a:latin typeface="Arial MT"/>
                <a:cs typeface="Arial MT"/>
              </a:rPr>
              <a:t>8</a:t>
            </a:r>
            <a:r>
              <a:rPr sz="2400" spc="-30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bit</a:t>
            </a:r>
            <a:r>
              <a:rPr sz="2400" spc="-15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Stack</a:t>
            </a:r>
            <a:r>
              <a:rPr sz="2400" spc="-60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Pointer</a:t>
            </a:r>
            <a:endParaRPr sz="24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580"/>
              </a:spcBef>
              <a:buChar char="•"/>
              <a:tabLst>
                <a:tab pos="356870" algn="l"/>
                <a:tab pos="357505" algn="l"/>
              </a:tabLst>
            </a:pPr>
            <a:r>
              <a:rPr sz="2400" dirty="0">
                <a:latin typeface="Arial MT"/>
                <a:cs typeface="Arial MT"/>
              </a:rPr>
              <a:t>4K</a:t>
            </a:r>
            <a:r>
              <a:rPr sz="2400" spc="-40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Internal</a:t>
            </a:r>
            <a:r>
              <a:rPr sz="2400" spc="-70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ROM</a:t>
            </a:r>
            <a:endParaRPr sz="24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575"/>
              </a:spcBef>
              <a:buChar char="•"/>
              <a:tabLst>
                <a:tab pos="356870" algn="l"/>
                <a:tab pos="357505" algn="l"/>
              </a:tabLst>
            </a:pPr>
            <a:r>
              <a:rPr sz="2400" spc="-5" dirty="0">
                <a:latin typeface="Arial MT"/>
                <a:cs typeface="Arial MT"/>
              </a:rPr>
              <a:t>128bytes</a:t>
            </a:r>
            <a:r>
              <a:rPr sz="2400" spc="-45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Internal</a:t>
            </a:r>
            <a:r>
              <a:rPr sz="2400" spc="-70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RAM</a:t>
            </a:r>
            <a:endParaRPr sz="2400">
              <a:latin typeface="Arial MT"/>
              <a:cs typeface="Arial MT"/>
            </a:endParaRPr>
          </a:p>
          <a:p>
            <a:pPr marL="180340">
              <a:lnSpc>
                <a:spcPct val="100000"/>
              </a:lnSpc>
              <a:spcBef>
                <a:spcPts val="580"/>
              </a:spcBef>
              <a:tabLst>
                <a:tab pos="619125" algn="l"/>
              </a:tabLst>
            </a:pPr>
            <a:r>
              <a:rPr sz="2400" dirty="0">
                <a:latin typeface="Arial MT"/>
                <a:cs typeface="Arial MT"/>
              </a:rPr>
              <a:t>-	</a:t>
            </a:r>
            <a:r>
              <a:rPr sz="2400" spc="-5" dirty="0">
                <a:latin typeface="Wingdings"/>
                <a:cs typeface="Wingdings"/>
              </a:rPr>
              <a:t></a:t>
            </a:r>
            <a:r>
              <a:rPr sz="2400" spc="-5" dirty="0">
                <a:latin typeface="Arial MT"/>
                <a:cs typeface="Arial MT"/>
              </a:rPr>
              <a:t>4</a:t>
            </a:r>
            <a:r>
              <a:rPr sz="2400" spc="-15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register</a:t>
            </a:r>
            <a:r>
              <a:rPr sz="2400" spc="15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banks</a:t>
            </a:r>
            <a:r>
              <a:rPr sz="2400" spc="-40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each</a:t>
            </a:r>
            <a:r>
              <a:rPr sz="2400" spc="-15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having</a:t>
            </a:r>
            <a:r>
              <a:rPr sz="2400" spc="15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8</a:t>
            </a:r>
            <a:r>
              <a:rPr sz="2400" spc="10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registers</a:t>
            </a:r>
            <a:endParaRPr sz="2400">
              <a:latin typeface="Arial MT"/>
              <a:cs typeface="Arial MT"/>
            </a:endParaRPr>
          </a:p>
          <a:p>
            <a:pPr marL="768350">
              <a:lnSpc>
                <a:spcPct val="100000"/>
              </a:lnSpc>
              <a:spcBef>
                <a:spcPts val="575"/>
              </a:spcBef>
            </a:pPr>
            <a:r>
              <a:rPr sz="2400" dirty="0">
                <a:latin typeface="Wingdings"/>
                <a:cs typeface="Wingdings"/>
              </a:rPr>
              <a:t></a:t>
            </a:r>
            <a:r>
              <a:rPr sz="2400" dirty="0">
                <a:latin typeface="Arial MT"/>
                <a:cs typeface="Arial MT"/>
              </a:rPr>
              <a:t>16</a:t>
            </a:r>
            <a:r>
              <a:rPr sz="2400" spc="-15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bytes,which</a:t>
            </a:r>
            <a:r>
              <a:rPr sz="2400" spc="30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may</a:t>
            </a:r>
            <a:r>
              <a:rPr sz="2400" spc="-25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be</a:t>
            </a:r>
            <a:r>
              <a:rPr sz="2400" spc="-15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addressed</a:t>
            </a:r>
            <a:r>
              <a:rPr sz="2400" spc="-40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at</a:t>
            </a:r>
            <a:r>
              <a:rPr sz="2400" spc="-15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the</a:t>
            </a:r>
            <a:r>
              <a:rPr sz="2400" spc="-15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bit</a:t>
            </a:r>
            <a:r>
              <a:rPr sz="2400" spc="-20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level.</a:t>
            </a:r>
            <a:endParaRPr sz="2400">
              <a:latin typeface="Arial MT"/>
              <a:cs typeface="Arial MT"/>
            </a:endParaRPr>
          </a:p>
          <a:p>
            <a:pPr marL="768350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Wingdings"/>
                <a:cs typeface="Wingdings"/>
              </a:rPr>
              <a:t></a:t>
            </a:r>
            <a:r>
              <a:rPr sz="2400" spc="-5" dirty="0">
                <a:latin typeface="Arial MT"/>
                <a:cs typeface="Arial MT"/>
              </a:rPr>
              <a:t>80</a:t>
            </a:r>
            <a:r>
              <a:rPr sz="2400" spc="-20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bytes </a:t>
            </a:r>
            <a:r>
              <a:rPr sz="2400" dirty="0">
                <a:latin typeface="Arial MT"/>
                <a:cs typeface="Arial MT"/>
              </a:rPr>
              <a:t>of</a:t>
            </a:r>
            <a:r>
              <a:rPr sz="2400" spc="-25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general </a:t>
            </a:r>
            <a:r>
              <a:rPr sz="2400" dirty="0">
                <a:latin typeface="Arial MT"/>
                <a:cs typeface="Arial MT"/>
              </a:rPr>
              <a:t>purpose</a:t>
            </a:r>
            <a:r>
              <a:rPr sz="2400" spc="-15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data</a:t>
            </a:r>
            <a:r>
              <a:rPr sz="2400" spc="-40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memory</a:t>
            </a:r>
            <a:endParaRPr sz="24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404826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99792" y="483488"/>
            <a:ext cx="4340860" cy="6953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400" b="0" dirty="0">
                <a:latin typeface="Arial MT"/>
                <a:cs typeface="Arial MT"/>
              </a:rPr>
              <a:t>Specific</a:t>
            </a:r>
            <a:r>
              <a:rPr sz="4400" b="0" spc="-85" dirty="0">
                <a:latin typeface="Arial MT"/>
                <a:cs typeface="Arial MT"/>
              </a:rPr>
              <a:t> </a:t>
            </a:r>
            <a:r>
              <a:rPr sz="4400" b="0" spc="-5" dirty="0">
                <a:latin typeface="Arial MT"/>
                <a:cs typeface="Arial MT"/>
              </a:rPr>
              <a:t>Features</a:t>
            </a:r>
            <a:endParaRPr sz="4400">
              <a:latin typeface="Arial MT"/>
              <a:cs typeface="Arial MT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429496729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39"/>
              </a:lnSpc>
            </a:pPr>
            <a:r>
              <a:rPr spc="-30" dirty="0"/>
              <a:t>Friday,</a:t>
            </a:r>
            <a:r>
              <a:rPr spc="30" dirty="0"/>
              <a:t> </a:t>
            </a:r>
            <a:r>
              <a:rPr spc="-10" dirty="0"/>
              <a:t>December</a:t>
            </a:r>
            <a:r>
              <a:rPr dirty="0"/>
              <a:t> </a:t>
            </a:r>
            <a:r>
              <a:rPr spc="-10" dirty="0"/>
              <a:t>13,</a:t>
            </a:r>
          </a:p>
          <a:p>
            <a:pPr marL="12700">
              <a:lnSpc>
                <a:spcPct val="100000"/>
              </a:lnSpc>
            </a:pPr>
            <a:r>
              <a:rPr spc="-15" dirty="0"/>
              <a:t>2019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1551432"/>
            <a:ext cx="7802880" cy="2660650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675"/>
              </a:spcBef>
              <a:buChar char="•"/>
              <a:tabLst>
                <a:tab pos="356870" algn="l"/>
                <a:tab pos="357505" algn="l"/>
              </a:tabLst>
            </a:pPr>
            <a:r>
              <a:rPr sz="2400" dirty="0">
                <a:latin typeface="Arial MT"/>
                <a:cs typeface="Arial MT"/>
              </a:rPr>
              <a:t>32</a:t>
            </a:r>
            <a:r>
              <a:rPr sz="2400" spc="-15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i/o</a:t>
            </a:r>
            <a:r>
              <a:rPr sz="2400" spc="-15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pins</a:t>
            </a:r>
            <a:r>
              <a:rPr sz="2400" spc="5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arranged</a:t>
            </a:r>
            <a:r>
              <a:rPr sz="2400" spc="5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as</a:t>
            </a:r>
            <a:r>
              <a:rPr sz="2400" spc="-20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4</a:t>
            </a:r>
            <a:r>
              <a:rPr sz="2400" spc="-15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8</a:t>
            </a:r>
            <a:r>
              <a:rPr sz="2400" spc="5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bit</a:t>
            </a:r>
            <a:r>
              <a:rPr sz="2400" spc="-20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ports:P0</a:t>
            </a:r>
            <a:r>
              <a:rPr sz="2400" spc="-40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to</a:t>
            </a:r>
            <a:r>
              <a:rPr sz="2400" spc="-10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P3</a:t>
            </a:r>
            <a:endParaRPr sz="24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580"/>
              </a:spcBef>
              <a:buChar char="•"/>
              <a:tabLst>
                <a:tab pos="356870" algn="l"/>
                <a:tab pos="357505" algn="l"/>
              </a:tabLst>
            </a:pPr>
            <a:r>
              <a:rPr sz="2400" spc="-10" dirty="0">
                <a:latin typeface="Arial MT"/>
                <a:cs typeface="Arial MT"/>
              </a:rPr>
              <a:t>Two</a:t>
            </a:r>
            <a:r>
              <a:rPr sz="2400" dirty="0">
                <a:latin typeface="Arial MT"/>
                <a:cs typeface="Arial MT"/>
              </a:rPr>
              <a:t> 16</a:t>
            </a:r>
            <a:r>
              <a:rPr sz="2400" spc="-20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bit</a:t>
            </a:r>
            <a:r>
              <a:rPr sz="2400" spc="-25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timer/counters:T0</a:t>
            </a:r>
            <a:r>
              <a:rPr sz="2400" spc="-65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and</a:t>
            </a:r>
            <a:r>
              <a:rPr sz="2400" spc="-20" dirty="0">
                <a:latin typeface="Arial MT"/>
                <a:cs typeface="Arial MT"/>
              </a:rPr>
              <a:t> </a:t>
            </a:r>
            <a:r>
              <a:rPr sz="2400" spc="5" dirty="0">
                <a:latin typeface="Arial MT"/>
                <a:cs typeface="Arial MT"/>
              </a:rPr>
              <a:t>T1</a:t>
            </a:r>
            <a:endParaRPr sz="24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575"/>
              </a:spcBef>
              <a:buChar char="•"/>
              <a:tabLst>
                <a:tab pos="356870" algn="l"/>
                <a:tab pos="357505" algn="l"/>
              </a:tabLst>
            </a:pPr>
            <a:r>
              <a:rPr sz="2400" dirty="0">
                <a:latin typeface="Arial MT"/>
                <a:cs typeface="Arial MT"/>
              </a:rPr>
              <a:t>Full</a:t>
            </a:r>
            <a:r>
              <a:rPr sz="2400" spc="5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duplex</a:t>
            </a:r>
            <a:r>
              <a:rPr sz="2400" spc="-20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serial</a:t>
            </a:r>
            <a:r>
              <a:rPr sz="2400" spc="10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data</a:t>
            </a:r>
            <a:r>
              <a:rPr sz="2400" spc="-5" dirty="0">
                <a:latin typeface="Arial MT"/>
                <a:cs typeface="Arial MT"/>
              </a:rPr>
              <a:t> receiver/transmitter</a:t>
            </a:r>
            <a:endParaRPr sz="24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580"/>
              </a:spcBef>
              <a:buChar char="•"/>
              <a:tabLst>
                <a:tab pos="356870" algn="l"/>
                <a:tab pos="357505" algn="l"/>
              </a:tabLst>
            </a:pPr>
            <a:r>
              <a:rPr sz="2400" dirty="0">
                <a:latin typeface="Arial MT"/>
                <a:cs typeface="Arial MT"/>
              </a:rPr>
              <a:t>Control</a:t>
            </a:r>
            <a:r>
              <a:rPr sz="2400" spc="-25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registers:TCON,TMOD,SCON,PCON,IP</a:t>
            </a:r>
            <a:r>
              <a:rPr sz="2400" spc="-100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and</a:t>
            </a:r>
            <a:r>
              <a:rPr sz="2400" spc="-35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IE</a:t>
            </a:r>
            <a:endParaRPr sz="24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580"/>
              </a:spcBef>
              <a:buChar char="•"/>
              <a:tabLst>
                <a:tab pos="356870" algn="l"/>
                <a:tab pos="357505" algn="l"/>
              </a:tabLst>
            </a:pPr>
            <a:r>
              <a:rPr sz="2400" spc="-10" dirty="0">
                <a:latin typeface="Arial MT"/>
                <a:cs typeface="Arial MT"/>
              </a:rPr>
              <a:t>Two</a:t>
            </a:r>
            <a:r>
              <a:rPr sz="2400" spc="5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external</a:t>
            </a:r>
            <a:r>
              <a:rPr sz="2400" dirty="0">
                <a:latin typeface="Arial MT"/>
                <a:cs typeface="Arial MT"/>
              </a:rPr>
              <a:t> and</a:t>
            </a:r>
            <a:r>
              <a:rPr sz="2400" spc="-40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Three</a:t>
            </a:r>
            <a:r>
              <a:rPr sz="2400" spc="-35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internal</a:t>
            </a:r>
            <a:r>
              <a:rPr sz="2400" spc="5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interrupt</a:t>
            </a:r>
            <a:r>
              <a:rPr sz="2400" spc="-40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sources.</a:t>
            </a:r>
            <a:endParaRPr sz="24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575"/>
              </a:spcBef>
              <a:buChar char="•"/>
              <a:tabLst>
                <a:tab pos="356870" algn="l"/>
                <a:tab pos="357505" algn="l"/>
              </a:tabLst>
            </a:pPr>
            <a:r>
              <a:rPr sz="2400" dirty="0">
                <a:latin typeface="Arial MT"/>
                <a:cs typeface="Arial MT"/>
              </a:rPr>
              <a:t>Oscillator</a:t>
            </a:r>
            <a:r>
              <a:rPr sz="2400" spc="-20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and</a:t>
            </a:r>
            <a:r>
              <a:rPr sz="2400" spc="-25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Clock</a:t>
            </a:r>
            <a:r>
              <a:rPr sz="2400" spc="-10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Circuits.</a:t>
            </a:r>
            <a:endParaRPr sz="24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36048097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88182" y="634365"/>
            <a:ext cx="21697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/>
              <a:t>Pins</a:t>
            </a:r>
            <a:r>
              <a:rPr sz="2500" spc="-20" dirty="0"/>
              <a:t> </a:t>
            </a:r>
            <a:r>
              <a:rPr sz="2500" spc="-5" dirty="0"/>
              <a:t>of</a:t>
            </a:r>
            <a:r>
              <a:rPr sz="2500" spc="-15" dirty="0"/>
              <a:t> </a:t>
            </a:r>
            <a:r>
              <a:rPr sz="2500" spc="-10" dirty="0"/>
              <a:t>I/O</a:t>
            </a:r>
            <a:r>
              <a:rPr sz="2500" spc="5" dirty="0"/>
              <a:t> </a:t>
            </a:r>
            <a:r>
              <a:rPr sz="2500" spc="-5" dirty="0"/>
              <a:t>Port</a:t>
            </a:r>
            <a:endParaRPr sz="250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429496729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39"/>
              </a:lnSpc>
            </a:pPr>
            <a:r>
              <a:rPr spc="-30" dirty="0"/>
              <a:t>Friday,</a:t>
            </a:r>
            <a:r>
              <a:rPr spc="30" dirty="0"/>
              <a:t> </a:t>
            </a:r>
            <a:r>
              <a:rPr spc="-10" dirty="0"/>
              <a:t>December</a:t>
            </a:r>
            <a:r>
              <a:rPr dirty="0"/>
              <a:t> </a:t>
            </a:r>
            <a:r>
              <a:rPr spc="-10" dirty="0"/>
              <a:t>13,</a:t>
            </a:r>
          </a:p>
          <a:p>
            <a:pPr marL="12700">
              <a:lnSpc>
                <a:spcPct val="100000"/>
              </a:lnSpc>
            </a:pPr>
            <a:r>
              <a:rPr spc="-15" dirty="0"/>
              <a:t>2019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1561795"/>
            <a:ext cx="7669530" cy="4645025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605"/>
              </a:spcBef>
              <a:buChar char="•"/>
              <a:tabLst>
                <a:tab pos="356870" algn="l"/>
                <a:tab pos="357505" algn="l"/>
              </a:tabLst>
            </a:pPr>
            <a:r>
              <a:rPr sz="2200" spc="5" dirty="0">
                <a:latin typeface="Times New Roman"/>
                <a:cs typeface="Times New Roman"/>
              </a:rPr>
              <a:t>The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8051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has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four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I/O</a:t>
            </a:r>
            <a:r>
              <a:rPr sz="2200" spc="5" dirty="0">
                <a:latin typeface="Times New Roman"/>
                <a:cs typeface="Times New Roman"/>
              </a:rPr>
              <a:t> ports</a:t>
            </a:r>
            <a:endParaRPr sz="2200">
              <a:latin typeface="Times New Roman"/>
              <a:cs typeface="Times New Roman"/>
            </a:endParaRPr>
          </a:p>
          <a:p>
            <a:pPr marL="469900">
              <a:lnSpc>
                <a:spcPct val="100000"/>
              </a:lnSpc>
              <a:spcBef>
                <a:spcPts val="505"/>
              </a:spcBef>
              <a:tabLst>
                <a:tab pos="756285" algn="l"/>
              </a:tabLst>
            </a:pPr>
            <a:r>
              <a:rPr sz="2200" dirty="0">
                <a:latin typeface="Times New Roman"/>
                <a:cs typeface="Times New Roman"/>
              </a:rPr>
              <a:t>–	</a:t>
            </a:r>
            <a:r>
              <a:rPr sz="2200" spc="5" dirty="0">
                <a:latin typeface="Times New Roman"/>
                <a:cs typeface="Times New Roman"/>
              </a:rPr>
              <a:t>Port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0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SimSun"/>
                <a:cs typeface="SimSun"/>
              </a:rPr>
              <a:t>（</a:t>
            </a:r>
            <a:r>
              <a:rPr sz="2200" spc="5" dirty="0">
                <a:latin typeface="Times New Roman"/>
                <a:cs typeface="Times New Roman"/>
              </a:rPr>
              <a:t>pins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32-39</a:t>
            </a:r>
            <a:r>
              <a:rPr sz="2200" dirty="0">
                <a:latin typeface="SimSun"/>
                <a:cs typeface="SimSun"/>
              </a:rPr>
              <a:t>）：</a:t>
            </a:r>
            <a:r>
              <a:rPr sz="2200" dirty="0">
                <a:latin typeface="Times New Roman"/>
                <a:cs typeface="Times New Roman"/>
              </a:rPr>
              <a:t>P0</a:t>
            </a:r>
            <a:r>
              <a:rPr sz="2200" dirty="0">
                <a:latin typeface="SimSun"/>
                <a:cs typeface="SimSun"/>
              </a:rPr>
              <a:t>（</a:t>
            </a:r>
            <a:r>
              <a:rPr sz="2200" dirty="0">
                <a:latin typeface="Times New Roman"/>
                <a:cs typeface="Times New Roman"/>
              </a:rPr>
              <a:t>P0.0</a:t>
            </a:r>
            <a:r>
              <a:rPr sz="2200" dirty="0">
                <a:latin typeface="SimSun"/>
                <a:cs typeface="SimSun"/>
              </a:rPr>
              <a:t>～</a:t>
            </a:r>
            <a:r>
              <a:rPr sz="2200" dirty="0">
                <a:latin typeface="Times New Roman"/>
                <a:cs typeface="Times New Roman"/>
              </a:rPr>
              <a:t>P0.7</a:t>
            </a:r>
            <a:r>
              <a:rPr sz="2200" dirty="0">
                <a:latin typeface="SimSun"/>
                <a:cs typeface="SimSun"/>
              </a:rPr>
              <a:t>）</a:t>
            </a:r>
            <a:endParaRPr sz="2200">
              <a:latin typeface="SimSun"/>
              <a:cs typeface="SimSun"/>
            </a:endParaRPr>
          </a:p>
          <a:p>
            <a:pPr marL="469900">
              <a:lnSpc>
                <a:spcPct val="100000"/>
              </a:lnSpc>
              <a:spcBef>
                <a:spcPts val="530"/>
              </a:spcBef>
              <a:tabLst>
                <a:tab pos="756285" algn="l"/>
                <a:tab pos="3210560" algn="l"/>
              </a:tabLst>
            </a:pPr>
            <a:r>
              <a:rPr sz="2200" spc="5" dirty="0">
                <a:latin typeface="Times New Roman"/>
                <a:cs typeface="Times New Roman"/>
              </a:rPr>
              <a:t>–	Port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1</a:t>
            </a:r>
            <a:r>
              <a:rPr sz="2200" dirty="0">
                <a:latin typeface="SimSun"/>
                <a:cs typeface="SimSun"/>
              </a:rPr>
              <a:t>（</a:t>
            </a:r>
            <a:r>
              <a:rPr sz="2200" dirty="0">
                <a:latin typeface="Times New Roman"/>
                <a:cs typeface="Times New Roman"/>
              </a:rPr>
              <a:t>pins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1-8</a:t>
            </a:r>
            <a:r>
              <a:rPr sz="2200" spc="-10" dirty="0">
                <a:latin typeface="SimSun"/>
                <a:cs typeface="SimSun"/>
              </a:rPr>
              <a:t>）	</a:t>
            </a:r>
            <a:r>
              <a:rPr sz="2200" dirty="0">
                <a:latin typeface="SimSun"/>
                <a:cs typeface="SimSun"/>
              </a:rPr>
              <a:t>：</a:t>
            </a:r>
            <a:r>
              <a:rPr sz="2200" dirty="0">
                <a:latin typeface="Times New Roman"/>
                <a:cs typeface="Times New Roman"/>
              </a:rPr>
              <a:t>P1</a:t>
            </a:r>
            <a:r>
              <a:rPr sz="2200" dirty="0">
                <a:latin typeface="SimSun"/>
                <a:cs typeface="SimSun"/>
              </a:rPr>
              <a:t>（</a:t>
            </a:r>
            <a:r>
              <a:rPr sz="2200" dirty="0">
                <a:latin typeface="Times New Roman"/>
                <a:cs typeface="Times New Roman"/>
              </a:rPr>
              <a:t>P1.0</a:t>
            </a:r>
            <a:r>
              <a:rPr sz="2200" dirty="0">
                <a:latin typeface="SimSun"/>
                <a:cs typeface="SimSun"/>
              </a:rPr>
              <a:t>～</a:t>
            </a:r>
            <a:r>
              <a:rPr sz="2200" dirty="0">
                <a:latin typeface="Times New Roman"/>
                <a:cs typeface="Times New Roman"/>
              </a:rPr>
              <a:t>P1.7</a:t>
            </a:r>
            <a:r>
              <a:rPr sz="2200" dirty="0">
                <a:latin typeface="SimSun"/>
                <a:cs typeface="SimSun"/>
              </a:rPr>
              <a:t>）</a:t>
            </a:r>
            <a:endParaRPr sz="2200">
              <a:latin typeface="SimSun"/>
              <a:cs typeface="SimSun"/>
            </a:endParaRPr>
          </a:p>
          <a:p>
            <a:pPr marL="469900">
              <a:lnSpc>
                <a:spcPct val="100000"/>
              </a:lnSpc>
              <a:spcBef>
                <a:spcPts val="530"/>
              </a:spcBef>
              <a:tabLst>
                <a:tab pos="756285" algn="l"/>
              </a:tabLst>
            </a:pPr>
            <a:r>
              <a:rPr sz="2200" dirty="0">
                <a:latin typeface="Times New Roman"/>
                <a:cs typeface="Times New Roman"/>
              </a:rPr>
              <a:t>–	</a:t>
            </a:r>
            <a:r>
              <a:rPr sz="2200" spc="5" dirty="0">
                <a:latin typeface="Times New Roman"/>
                <a:cs typeface="Times New Roman"/>
              </a:rPr>
              <a:t>Port</a:t>
            </a:r>
            <a:r>
              <a:rPr sz="2200" spc="-45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2</a:t>
            </a:r>
            <a:r>
              <a:rPr sz="2200" spc="5" dirty="0">
                <a:latin typeface="SimSun"/>
                <a:cs typeface="SimSun"/>
              </a:rPr>
              <a:t>（</a:t>
            </a:r>
            <a:r>
              <a:rPr sz="2200" spc="5" dirty="0">
                <a:latin typeface="Times New Roman"/>
                <a:cs typeface="Times New Roman"/>
              </a:rPr>
              <a:t>pins</a:t>
            </a:r>
            <a:r>
              <a:rPr sz="2200" spc="-7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21-28</a:t>
            </a:r>
            <a:r>
              <a:rPr sz="2200" dirty="0">
                <a:latin typeface="SimSun"/>
                <a:cs typeface="SimSun"/>
              </a:rPr>
              <a:t>）：</a:t>
            </a:r>
            <a:r>
              <a:rPr sz="2200" dirty="0">
                <a:latin typeface="Times New Roman"/>
                <a:cs typeface="Times New Roman"/>
              </a:rPr>
              <a:t>P2</a:t>
            </a:r>
            <a:r>
              <a:rPr sz="2200" dirty="0">
                <a:latin typeface="SimSun"/>
                <a:cs typeface="SimSun"/>
              </a:rPr>
              <a:t>（</a:t>
            </a:r>
            <a:r>
              <a:rPr sz="2200" dirty="0">
                <a:latin typeface="Times New Roman"/>
                <a:cs typeface="Times New Roman"/>
              </a:rPr>
              <a:t>P2.0</a:t>
            </a:r>
            <a:r>
              <a:rPr sz="2200" dirty="0">
                <a:latin typeface="SimSun"/>
                <a:cs typeface="SimSun"/>
              </a:rPr>
              <a:t>～</a:t>
            </a:r>
            <a:r>
              <a:rPr sz="2200" dirty="0">
                <a:latin typeface="Times New Roman"/>
                <a:cs typeface="Times New Roman"/>
              </a:rPr>
              <a:t>P2.7</a:t>
            </a:r>
            <a:r>
              <a:rPr sz="2200" dirty="0">
                <a:latin typeface="SimSun"/>
                <a:cs typeface="SimSun"/>
              </a:rPr>
              <a:t>）</a:t>
            </a:r>
            <a:endParaRPr sz="2200">
              <a:latin typeface="SimSun"/>
              <a:cs typeface="SimSun"/>
            </a:endParaRPr>
          </a:p>
          <a:p>
            <a:pPr marL="469900">
              <a:lnSpc>
                <a:spcPct val="100000"/>
              </a:lnSpc>
              <a:spcBef>
                <a:spcPts val="525"/>
              </a:spcBef>
              <a:tabLst>
                <a:tab pos="756285" algn="l"/>
              </a:tabLst>
            </a:pPr>
            <a:r>
              <a:rPr sz="2200" spc="5" dirty="0">
                <a:latin typeface="Times New Roman"/>
                <a:cs typeface="Times New Roman"/>
              </a:rPr>
              <a:t>–	Port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3</a:t>
            </a:r>
            <a:r>
              <a:rPr sz="2200" dirty="0">
                <a:latin typeface="SimSun"/>
                <a:cs typeface="SimSun"/>
              </a:rPr>
              <a:t>（</a:t>
            </a:r>
            <a:r>
              <a:rPr sz="2200" dirty="0">
                <a:latin typeface="Times New Roman"/>
                <a:cs typeface="Times New Roman"/>
              </a:rPr>
              <a:t>pins</a:t>
            </a:r>
            <a:r>
              <a:rPr sz="2200" spc="-7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10-17</a:t>
            </a:r>
            <a:r>
              <a:rPr sz="2200" dirty="0">
                <a:latin typeface="SimSun"/>
                <a:cs typeface="SimSun"/>
              </a:rPr>
              <a:t>）：</a:t>
            </a:r>
            <a:r>
              <a:rPr sz="2200" dirty="0">
                <a:latin typeface="Times New Roman"/>
                <a:cs typeface="Times New Roman"/>
              </a:rPr>
              <a:t>P3</a:t>
            </a:r>
            <a:r>
              <a:rPr sz="2200" dirty="0">
                <a:latin typeface="SimSun"/>
                <a:cs typeface="SimSun"/>
              </a:rPr>
              <a:t>（</a:t>
            </a:r>
            <a:r>
              <a:rPr sz="2200" dirty="0">
                <a:latin typeface="Times New Roman"/>
                <a:cs typeface="Times New Roman"/>
              </a:rPr>
              <a:t>P3.0</a:t>
            </a:r>
            <a:r>
              <a:rPr sz="2200" dirty="0">
                <a:latin typeface="SimSun"/>
                <a:cs typeface="SimSun"/>
              </a:rPr>
              <a:t>～</a:t>
            </a:r>
            <a:r>
              <a:rPr sz="2200" dirty="0">
                <a:latin typeface="Times New Roman"/>
                <a:cs typeface="Times New Roman"/>
              </a:rPr>
              <a:t>P3.7</a:t>
            </a:r>
            <a:r>
              <a:rPr sz="2200" dirty="0">
                <a:latin typeface="SimSun"/>
                <a:cs typeface="SimSun"/>
              </a:rPr>
              <a:t>）</a:t>
            </a:r>
            <a:endParaRPr sz="2200">
              <a:latin typeface="SimSun"/>
              <a:cs typeface="SimSun"/>
            </a:endParaRPr>
          </a:p>
          <a:p>
            <a:pPr marL="756285" lvl="1" indent="-287020">
              <a:lnSpc>
                <a:spcPct val="100000"/>
              </a:lnSpc>
              <a:spcBef>
                <a:spcPts val="555"/>
              </a:spcBef>
              <a:buChar char="–"/>
              <a:tabLst>
                <a:tab pos="756285" algn="l"/>
                <a:tab pos="756920" algn="l"/>
              </a:tabLst>
            </a:pPr>
            <a:r>
              <a:rPr sz="2200" spc="5" dirty="0">
                <a:latin typeface="Times New Roman"/>
                <a:cs typeface="Times New Roman"/>
              </a:rPr>
              <a:t>Each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port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has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0000"/>
                </a:solidFill>
                <a:latin typeface="Times New Roman"/>
                <a:cs typeface="Times New Roman"/>
              </a:rPr>
              <a:t>8</a:t>
            </a:r>
            <a:r>
              <a:rPr sz="22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200" spc="5" dirty="0">
                <a:solidFill>
                  <a:srgbClr val="FF0000"/>
                </a:solidFill>
                <a:latin typeface="Times New Roman"/>
                <a:cs typeface="Times New Roman"/>
              </a:rPr>
              <a:t>pins</a:t>
            </a:r>
            <a:r>
              <a:rPr sz="2200" spc="5" dirty="0">
                <a:latin typeface="Times New Roman"/>
                <a:cs typeface="Times New Roman"/>
              </a:rPr>
              <a:t>.</a:t>
            </a:r>
            <a:endParaRPr sz="2200">
              <a:latin typeface="Times New Roman"/>
              <a:cs typeface="Times New Roman"/>
            </a:endParaRPr>
          </a:p>
          <a:p>
            <a:pPr marL="1155700" lvl="2" indent="-229235">
              <a:lnSpc>
                <a:spcPct val="100000"/>
              </a:lnSpc>
              <a:spcBef>
                <a:spcPts val="509"/>
              </a:spcBef>
              <a:buChar char="•"/>
              <a:tabLst>
                <a:tab pos="1155700" algn="l"/>
                <a:tab pos="1156335" algn="l"/>
              </a:tabLst>
            </a:pPr>
            <a:r>
              <a:rPr sz="2200" spc="-10" dirty="0">
                <a:latin typeface="Times New Roman"/>
                <a:cs typeface="Times New Roman"/>
              </a:rPr>
              <a:t>Named</a:t>
            </a:r>
            <a:r>
              <a:rPr sz="2200" spc="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P0.X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SimSun"/>
                <a:cs typeface="SimSun"/>
              </a:rPr>
              <a:t>（</a:t>
            </a:r>
            <a:r>
              <a:rPr sz="2200" dirty="0">
                <a:latin typeface="Times New Roman"/>
                <a:cs typeface="Times New Roman"/>
              </a:rPr>
              <a:t>X=0,1,...,7</a:t>
            </a:r>
            <a:r>
              <a:rPr sz="2200" dirty="0">
                <a:latin typeface="SimSun"/>
                <a:cs typeface="SimSun"/>
              </a:rPr>
              <a:t>）</a:t>
            </a:r>
            <a:r>
              <a:rPr sz="2200" dirty="0">
                <a:latin typeface="Times New Roman"/>
                <a:cs typeface="Times New Roman"/>
              </a:rPr>
              <a:t>,</a:t>
            </a:r>
            <a:r>
              <a:rPr sz="2200" spc="-7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P1.X,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P2.X,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P3.X</a:t>
            </a:r>
            <a:endParaRPr sz="2200">
              <a:latin typeface="Times New Roman"/>
              <a:cs typeface="Times New Roman"/>
            </a:endParaRPr>
          </a:p>
          <a:p>
            <a:pPr marL="1155700" lvl="2" indent="-229235">
              <a:lnSpc>
                <a:spcPct val="100000"/>
              </a:lnSpc>
              <a:spcBef>
                <a:spcPts val="525"/>
              </a:spcBef>
              <a:buChar char="•"/>
              <a:tabLst>
                <a:tab pos="1155700" algn="l"/>
                <a:tab pos="1156335" algn="l"/>
              </a:tabLst>
            </a:pPr>
            <a:r>
              <a:rPr sz="2200" dirty="0">
                <a:latin typeface="Times New Roman"/>
                <a:cs typeface="Times New Roman"/>
              </a:rPr>
              <a:t>Ex</a:t>
            </a:r>
            <a:r>
              <a:rPr sz="2200" dirty="0">
                <a:latin typeface="SimSun"/>
                <a:cs typeface="SimSun"/>
              </a:rPr>
              <a:t>：</a:t>
            </a:r>
            <a:r>
              <a:rPr sz="2200" dirty="0">
                <a:latin typeface="Times New Roman"/>
                <a:cs typeface="Times New Roman"/>
              </a:rPr>
              <a:t>P0.0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is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the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bit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0</a:t>
            </a:r>
            <a:r>
              <a:rPr sz="2200" dirty="0">
                <a:latin typeface="SimSun"/>
                <a:cs typeface="SimSun"/>
              </a:rPr>
              <a:t>（</a:t>
            </a:r>
            <a:r>
              <a:rPr sz="2200" dirty="0">
                <a:latin typeface="Times New Roman"/>
                <a:cs typeface="Times New Roman"/>
              </a:rPr>
              <a:t>LSB</a:t>
            </a:r>
            <a:r>
              <a:rPr sz="2200" dirty="0">
                <a:latin typeface="SimSun"/>
                <a:cs typeface="SimSun"/>
              </a:rPr>
              <a:t>）</a:t>
            </a:r>
            <a:r>
              <a:rPr sz="2200" dirty="0">
                <a:latin typeface="Times New Roman"/>
                <a:cs typeface="Times New Roman"/>
              </a:rPr>
              <a:t>of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P0</a:t>
            </a:r>
            <a:endParaRPr sz="2200">
              <a:latin typeface="Times New Roman"/>
              <a:cs typeface="Times New Roman"/>
            </a:endParaRPr>
          </a:p>
          <a:p>
            <a:pPr marL="1155700" lvl="2" indent="-229235">
              <a:lnSpc>
                <a:spcPct val="100000"/>
              </a:lnSpc>
              <a:spcBef>
                <a:spcPts val="530"/>
              </a:spcBef>
              <a:buChar char="•"/>
              <a:tabLst>
                <a:tab pos="1155700" algn="l"/>
                <a:tab pos="1156335" algn="l"/>
              </a:tabLst>
            </a:pPr>
            <a:r>
              <a:rPr sz="2200" dirty="0">
                <a:latin typeface="Times New Roman"/>
                <a:cs typeface="Times New Roman"/>
              </a:rPr>
              <a:t>Ex</a:t>
            </a:r>
            <a:r>
              <a:rPr sz="2200" dirty="0">
                <a:latin typeface="SimSun"/>
                <a:cs typeface="SimSun"/>
              </a:rPr>
              <a:t>：</a:t>
            </a:r>
            <a:r>
              <a:rPr sz="2200" dirty="0">
                <a:latin typeface="Times New Roman"/>
                <a:cs typeface="Times New Roman"/>
              </a:rPr>
              <a:t>P0.7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is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the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bit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7</a:t>
            </a:r>
            <a:r>
              <a:rPr sz="2200" dirty="0">
                <a:latin typeface="SimSun"/>
                <a:cs typeface="SimSun"/>
              </a:rPr>
              <a:t>（</a:t>
            </a:r>
            <a:r>
              <a:rPr sz="2200" dirty="0">
                <a:latin typeface="Times New Roman"/>
                <a:cs typeface="Times New Roman"/>
              </a:rPr>
              <a:t>MSB</a:t>
            </a:r>
            <a:r>
              <a:rPr sz="2200" dirty="0">
                <a:latin typeface="SimSun"/>
                <a:cs typeface="SimSun"/>
              </a:rPr>
              <a:t>）</a:t>
            </a:r>
            <a:r>
              <a:rPr sz="2200" dirty="0">
                <a:latin typeface="Times New Roman"/>
                <a:cs typeface="Times New Roman"/>
              </a:rPr>
              <a:t>of</a:t>
            </a:r>
            <a:r>
              <a:rPr sz="2200" spc="-4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P0</a:t>
            </a:r>
            <a:endParaRPr sz="2200">
              <a:latin typeface="Times New Roman"/>
              <a:cs typeface="Times New Roman"/>
            </a:endParaRPr>
          </a:p>
          <a:p>
            <a:pPr marL="1155700" lvl="2" indent="-229235">
              <a:lnSpc>
                <a:spcPct val="100000"/>
              </a:lnSpc>
              <a:spcBef>
                <a:spcPts val="555"/>
              </a:spcBef>
              <a:buChar char="•"/>
              <a:tabLst>
                <a:tab pos="1155700" algn="l"/>
                <a:tab pos="1156335" algn="l"/>
              </a:tabLst>
            </a:pPr>
            <a:r>
              <a:rPr sz="2200" spc="5" dirty="0">
                <a:latin typeface="Times New Roman"/>
                <a:cs typeface="Times New Roman"/>
              </a:rPr>
              <a:t>These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8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bits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form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byte.</a:t>
            </a:r>
            <a:endParaRPr sz="2200">
              <a:latin typeface="Times New Roman"/>
              <a:cs typeface="Times New Roman"/>
            </a:endParaRPr>
          </a:p>
          <a:p>
            <a:pPr marL="356870" indent="-344805">
              <a:lnSpc>
                <a:spcPts val="2325"/>
              </a:lnSpc>
              <a:spcBef>
                <a:spcPts val="530"/>
              </a:spcBef>
              <a:buChar char="•"/>
              <a:tabLst>
                <a:tab pos="356870" algn="l"/>
                <a:tab pos="357505" algn="l"/>
              </a:tabLst>
            </a:pPr>
            <a:r>
              <a:rPr sz="2200" dirty="0">
                <a:latin typeface="Times New Roman"/>
                <a:cs typeface="Times New Roman"/>
              </a:rPr>
              <a:t>Each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port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can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be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used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as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input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or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output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(bi-direction).</a:t>
            </a:r>
            <a:endParaRPr sz="2200">
              <a:latin typeface="Times New Roman"/>
              <a:cs typeface="Times New Roman"/>
            </a:endParaRPr>
          </a:p>
          <a:p>
            <a:pPr marR="5080" algn="r">
              <a:lnSpc>
                <a:spcPts val="1845"/>
              </a:lnSpc>
            </a:pPr>
            <a:r>
              <a:rPr sz="1800" u="sng" dirty="0">
                <a:solidFill>
                  <a:srgbClr val="009999"/>
                </a:solidFill>
                <a:uFill>
                  <a:solidFill>
                    <a:srgbClr val="009999"/>
                  </a:solidFill>
                </a:uFill>
                <a:latin typeface="Wingdings"/>
                <a:cs typeface="Wingdings"/>
              </a:rPr>
              <a:t></a:t>
            </a:r>
            <a:endParaRPr sz="1800">
              <a:latin typeface="Wingdings"/>
              <a:cs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22672298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328612"/>
            <a:ext cx="8629650" cy="620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520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0" y="123825"/>
            <a:ext cx="9182100" cy="661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8181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49" y="871537"/>
            <a:ext cx="8681884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4262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0-8051-Microcontroller-20-6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71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1-8051-Microcontroller-21-6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71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976" y="945125"/>
            <a:ext cx="8273230" cy="37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18241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4-8051-Microcontroller-24-6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71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977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59717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458" y="738187"/>
            <a:ext cx="858924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9444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29" y="762000"/>
            <a:ext cx="8795108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96911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819150"/>
            <a:ext cx="89535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47039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81" y="814387"/>
            <a:ext cx="9067031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69720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" y="919162"/>
            <a:ext cx="90868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4231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31" y="790575"/>
            <a:ext cx="8958569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97389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7-8051-Microcontroller-27-6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71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9-8051-Microcontroller-29-6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71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613" y="324465"/>
            <a:ext cx="8239432" cy="616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59538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32-8051-Microcontroller-32-6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71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842962"/>
            <a:ext cx="88392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69035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091381"/>
            <a:ext cx="8267700" cy="4630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74644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962025"/>
            <a:ext cx="86010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96741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857250"/>
            <a:ext cx="84486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97170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166812"/>
            <a:ext cx="81057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5449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804862"/>
            <a:ext cx="89058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31347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470" y="852487"/>
            <a:ext cx="8603227" cy="5153025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316" y="766762"/>
            <a:ext cx="862289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1352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55" y="690562"/>
            <a:ext cx="8809703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0143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815" y="560439"/>
            <a:ext cx="8733043" cy="596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46901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15" y="846035"/>
            <a:ext cx="870308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73706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781050"/>
            <a:ext cx="80867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1494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881062"/>
            <a:ext cx="79152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21421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842962"/>
            <a:ext cx="78295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57902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819150"/>
            <a:ext cx="81153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49920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48-8051-Microcontroller-48-6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71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762000"/>
            <a:ext cx="79914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83140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814387"/>
            <a:ext cx="83153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24512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923925"/>
            <a:ext cx="83248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19427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833437"/>
            <a:ext cx="88487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04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976312"/>
            <a:ext cx="87630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82693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55" y="638175"/>
            <a:ext cx="8524568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47871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787" y="1157287"/>
            <a:ext cx="8504904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98107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652462"/>
            <a:ext cx="66294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86544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1925"/>
            <a:ext cx="9144000" cy="653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71860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575" y="9525"/>
            <a:ext cx="9201150" cy="683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34594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/>
              <a:t>Important Questions from VTU QP</a:t>
            </a:r>
            <a:br>
              <a:rPr lang="en-IN" dirty="0"/>
            </a:br>
            <a:r>
              <a:rPr lang="en-IN" dirty="0"/>
              <a:t>July/August 2021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87" y="1995948"/>
            <a:ext cx="8760542" cy="4050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94077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July/August 2022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806" y="1643062"/>
            <a:ext cx="8819536" cy="4462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92631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Jan/Feb 2021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29" y="1819274"/>
            <a:ext cx="8416413" cy="4266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30104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Feb/March 2022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484" y="2181225"/>
            <a:ext cx="8878529" cy="3727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96834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June/July 2023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06" y="1747068"/>
            <a:ext cx="8593394" cy="4201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770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766916"/>
            <a:ext cx="8305800" cy="5338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52700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Model paper 2024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76399"/>
            <a:ext cx="8382000" cy="4370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5441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813" y="404812"/>
            <a:ext cx="8799871" cy="604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5061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297" y="776748"/>
            <a:ext cx="8563897" cy="5338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7227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71450"/>
            <a:ext cx="8753475" cy="651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9959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1040</TotalTime>
  <Words>337</Words>
  <Application>Microsoft Office PowerPoint</Application>
  <PresentationFormat>On-screen Show (4:3)</PresentationFormat>
  <Paragraphs>48</Paragraphs>
  <Slides>82</Slides>
  <Notes>0</Notes>
  <HiddenSlides>7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82</vt:i4>
      </vt:variant>
    </vt:vector>
  </HeadingPairs>
  <TitlesOfParts>
    <vt:vector size="89" baseType="lpstr">
      <vt:lpstr>SimSun</vt:lpstr>
      <vt:lpstr>Arial</vt:lpstr>
      <vt:lpstr>Arial MT</vt:lpstr>
      <vt:lpstr>Calibri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8051 Programming Model</vt:lpstr>
      <vt:lpstr>Specific Features</vt:lpstr>
      <vt:lpstr>Specific Features</vt:lpstr>
      <vt:lpstr>Pins of I/O Port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Important Questions from VTU QP July/August 2021</vt:lpstr>
      <vt:lpstr>July/August 2022</vt:lpstr>
      <vt:lpstr>Jan/Feb 2021</vt:lpstr>
      <vt:lpstr>Feb/March 2022</vt:lpstr>
      <vt:lpstr>June/July 2023</vt:lpstr>
      <vt:lpstr>Model paper 2024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Shalini</dc:creator>
  <cp:keywords/>
  <dc:description>generated using python-pptx</dc:description>
  <cp:lastModifiedBy>SPOORTHI PN</cp:lastModifiedBy>
  <cp:revision>31</cp:revision>
  <dcterms:created xsi:type="dcterms:W3CDTF">2013-01-27T09:14:16Z</dcterms:created>
  <dcterms:modified xsi:type="dcterms:W3CDTF">2026-03-18T09:06:27Z</dcterms:modified>
  <cp:category/>
</cp:coreProperties>
</file>