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5"/>
  </p:notesMasterIdLst>
  <p:sldIdLst>
    <p:sldId id="256" r:id="rId2"/>
    <p:sldId id="360" r:id="rId3"/>
    <p:sldId id="761" r:id="rId4"/>
    <p:sldId id="361" r:id="rId5"/>
    <p:sldId id="362" r:id="rId6"/>
    <p:sldId id="363" r:id="rId7"/>
    <p:sldId id="776" r:id="rId8"/>
    <p:sldId id="576" r:id="rId9"/>
    <p:sldId id="598" r:id="rId10"/>
    <p:sldId id="777" r:id="rId11"/>
    <p:sldId id="794" r:id="rId12"/>
    <p:sldId id="778" r:id="rId13"/>
    <p:sldId id="779" r:id="rId14"/>
    <p:sldId id="780" r:id="rId15"/>
    <p:sldId id="781" r:id="rId16"/>
    <p:sldId id="782" r:id="rId17"/>
    <p:sldId id="783" r:id="rId18"/>
    <p:sldId id="784" r:id="rId19"/>
    <p:sldId id="793" r:id="rId20"/>
    <p:sldId id="785" r:id="rId21"/>
    <p:sldId id="787" r:id="rId22"/>
    <p:sldId id="786" r:id="rId23"/>
    <p:sldId id="788" r:id="rId24"/>
    <p:sldId id="789" r:id="rId25"/>
    <p:sldId id="790" r:id="rId26"/>
    <p:sldId id="791" r:id="rId27"/>
    <p:sldId id="830" r:id="rId28"/>
    <p:sldId id="792" r:id="rId29"/>
    <p:sldId id="829" r:id="rId30"/>
    <p:sldId id="795" r:id="rId31"/>
    <p:sldId id="796" r:id="rId32"/>
    <p:sldId id="797" r:id="rId33"/>
    <p:sldId id="798" r:id="rId34"/>
    <p:sldId id="799" r:id="rId35"/>
    <p:sldId id="800" r:id="rId36"/>
    <p:sldId id="801" r:id="rId37"/>
    <p:sldId id="802" r:id="rId38"/>
    <p:sldId id="803" r:id="rId39"/>
    <p:sldId id="804" r:id="rId40"/>
    <p:sldId id="805" r:id="rId41"/>
    <p:sldId id="806" r:id="rId42"/>
    <p:sldId id="807" r:id="rId43"/>
    <p:sldId id="808" r:id="rId44"/>
    <p:sldId id="809" r:id="rId45"/>
    <p:sldId id="810" r:id="rId46"/>
    <p:sldId id="811" r:id="rId47"/>
    <p:sldId id="812" r:id="rId48"/>
    <p:sldId id="813" r:id="rId49"/>
    <p:sldId id="831" r:id="rId50"/>
    <p:sldId id="814" r:id="rId51"/>
    <p:sldId id="815" r:id="rId52"/>
    <p:sldId id="816" r:id="rId53"/>
    <p:sldId id="817" r:id="rId54"/>
    <p:sldId id="818" r:id="rId55"/>
    <p:sldId id="869" r:id="rId56"/>
    <p:sldId id="870" r:id="rId57"/>
    <p:sldId id="871" r:id="rId58"/>
    <p:sldId id="872" r:id="rId59"/>
    <p:sldId id="819" r:id="rId60"/>
    <p:sldId id="820" r:id="rId61"/>
    <p:sldId id="832" r:id="rId62"/>
    <p:sldId id="821" r:id="rId63"/>
    <p:sldId id="822" r:id="rId64"/>
    <p:sldId id="823" r:id="rId65"/>
    <p:sldId id="824" r:id="rId66"/>
    <p:sldId id="825" r:id="rId67"/>
    <p:sldId id="826" r:id="rId68"/>
    <p:sldId id="827" r:id="rId69"/>
    <p:sldId id="828" r:id="rId70"/>
    <p:sldId id="834" r:id="rId71"/>
    <p:sldId id="835" r:id="rId72"/>
    <p:sldId id="833" r:id="rId73"/>
    <p:sldId id="836" r:id="rId74"/>
    <p:sldId id="837" r:id="rId75"/>
    <p:sldId id="873" r:id="rId76"/>
    <p:sldId id="874" r:id="rId77"/>
    <p:sldId id="838" r:id="rId78"/>
    <p:sldId id="875" r:id="rId79"/>
    <p:sldId id="839" r:id="rId80"/>
    <p:sldId id="840" r:id="rId81"/>
    <p:sldId id="841" r:id="rId82"/>
    <p:sldId id="842" r:id="rId83"/>
    <p:sldId id="876" r:id="rId84"/>
    <p:sldId id="843" r:id="rId85"/>
    <p:sldId id="877" r:id="rId86"/>
    <p:sldId id="844" r:id="rId87"/>
    <p:sldId id="845" r:id="rId88"/>
    <p:sldId id="846" r:id="rId89"/>
    <p:sldId id="847" r:id="rId90"/>
    <p:sldId id="848" r:id="rId91"/>
    <p:sldId id="849" r:id="rId92"/>
    <p:sldId id="878" r:id="rId93"/>
    <p:sldId id="850" r:id="rId94"/>
    <p:sldId id="879" r:id="rId95"/>
    <p:sldId id="851" r:id="rId96"/>
    <p:sldId id="852" r:id="rId97"/>
    <p:sldId id="853" r:id="rId98"/>
    <p:sldId id="854" r:id="rId99"/>
    <p:sldId id="880" r:id="rId100"/>
    <p:sldId id="855" r:id="rId101"/>
    <p:sldId id="856" r:id="rId102"/>
    <p:sldId id="857" r:id="rId103"/>
    <p:sldId id="858" r:id="rId104"/>
    <p:sldId id="859" r:id="rId105"/>
    <p:sldId id="860" r:id="rId106"/>
    <p:sldId id="861" r:id="rId107"/>
    <p:sldId id="881" r:id="rId108"/>
    <p:sldId id="862" r:id="rId109"/>
    <p:sldId id="882" r:id="rId110"/>
    <p:sldId id="883" r:id="rId111"/>
    <p:sldId id="863" r:id="rId112"/>
    <p:sldId id="884" r:id="rId113"/>
    <p:sldId id="865" r:id="rId114"/>
    <p:sldId id="864" r:id="rId115"/>
    <p:sldId id="866" r:id="rId116"/>
    <p:sldId id="885" r:id="rId117"/>
    <p:sldId id="867" r:id="rId118"/>
    <p:sldId id="886" r:id="rId119"/>
    <p:sldId id="868" r:id="rId120"/>
    <p:sldId id="887" r:id="rId121"/>
    <p:sldId id="888" r:id="rId122"/>
    <p:sldId id="889" r:id="rId123"/>
    <p:sldId id="539" r:id="rId1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71" autoAdjust="0"/>
  </p:normalViewPr>
  <p:slideViewPr>
    <p:cSldViewPr snapToGrid="0">
      <p:cViewPr varScale="1">
        <p:scale>
          <a:sx n="90" d="100"/>
          <a:sy n="90" d="100"/>
        </p:scale>
        <p:origin x="370"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FC8758-A30F-4DFB-BD32-7D30B352D08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8ADD2C79-1B4C-4728-B8BA-75D1871836B1}">
      <dgm:prSet/>
      <dgm:spPr/>
      <dgm:t>
        <a:bodyPr/>
        <a:lstStyle/>
        <a:p>
          <a:pPr rtl="0"/>
          <a:r>
            <a:rPr lang="en-US" b="1" dirty="0">
              <a:solidFill>
                <a:srgbClr val="FFFF00"/>
              </a:solidFill>
            </a:rPr>
            <a:t>Course Coordinator:</a:t>
          </a:r>
          <a:endParaRPr lang="en-IN" b="1" dirty="0">
            <a:solidFill>
              <a:srgbClr val="FFFF00"/>
            </a:solidFill>
          </a:endParaRPr>
        </a:p>
      </dgm:t>
    </dgm:pt>
    <dgm:pt modelId="{B7E0FD53-46BD-4B70-BB06-A70B93D4FFAE}" type="parTrans" cxnId="{81636E36-8174-430E-AC04-051CB0BED359}">
      <dgm:prSet/>
      <dgm:spPr/>
      <dgm:t>
        <a:bodyPr/>
        <a:lstStyle/>
        <a:p>
          <a:endParaRPr lang="en-IN"/>
        </a:p>
      </dgm:t>
    </dgm:pt>
    <dgm:pt modelId="{BEEFB9B6-D592-4488-BA42-866F59E43FD8}" type="sibTrans" cxnId="{81636E36-8174-430E-AC04-051CB0BED359}">
      <dgm:prSet/>
      <dgm:spPr/>
      <dgm:t>
        <a:bodyPr/>
        <a:lstStyle/>
        <a:p>
          <a:endParaRPr lang="en-IN"/>
        </a:p>
      </dgm:t>
    </dgm:pt>
    <dgm:pt modelId="{BB0DE332-E964-40E8-ABE5-1B8EC4559E10}">
      <dgm:prSet/>
      <dgm:spPr/>
      <dgm:t>
        <a:bodyPr/>
        <a:lstStyle/>
        <a:p>
          <a:pPr rtl="0"/>
          <a:r>
            <a:rPr lang="en-US"/>
            <a:t>Assistant Professor</a:t>
          </a:r>
          <a:endParaRPr lang="en-IN"/>
        </a:p>
      </dgm:t>
    </dgm:pt>
    <dgm:pt modelId="{94C48D1C-AC8B-42E7-87F1-4E295024AFA7}" type="parTrans" cxnId="{7492CA97-E327-40AE-B3D0-33DD511F93BD}">
      <dgm:prSet/>
      <dgm:spPr/>
      <dgm:t>
        <a:bodyPr/>
        <a:lstStyle/>
        <a:p>
          <a:endParaRPr lang="en-IN"/>
        </a:p>
      </dgm:t>
    </dgm:pt>
    <dgm:pt modelId="{E23F1A4A-2158-426D-A96E-3575C0DCFA3D}" type="sibTrans" cxnId="{7492CA97-E327-40AE-B3D0-33DD511F93BD}">
      <dgm:prSet/>
      <dgm:spPr/>
      <dgm:t>
        <a:bodyPr/>
        <a:lstStyle/>
        <a:p>
          <a:endParaRPr lang="en-IN"/>
        </a:p>
      </dgm:t>
    </dgm:pt>
    <dgm:pt modelId="{DC78DE07-7541-458B-A1DC-FEAAA52DBC17}">
      <dgm:prSet/>
      <dgm:spPr/>
      <dgm:t>
        <a:bodyPr/>
        <a:lstStyle/>
        <a:p>
          <a:pPr rtl="0"/>
          <a:r>
            <a:rPr lang="en-US"/>
            <a:t>Dept. of E&amp;C, ATME</a:t>
          </a:r>
          <a:endParaRPr lang="en-IN"/>
        </a:p>
      </dgm:t>
    </dgm:pt>
    <dgm:pt modelId="{D56E76E0-7FF7-44D9-891E-31773D599C5D}" type="parTrans" cxnId="{2CCC90AA-4DD8-4A6C-89B3-42E0726B3060}">
      <dgm:prSet/>
      <dgm:spPr/>
      <dgm:t>
        <a:bodyPr/>
        <a:lstStyle/>
        <a:p>
          <a:endParaRPr lang="en-IN"/>
        </a:p>
      </dgm:t>
    </dgm:pt>
    <dgm:pt modelId="{800D9EA1-E6EA-400F-8B80-637C812BFB6E}" type="sibTrans" cxnId="{2CCC90AA-4DD8-4A6C-89B3-42E0726B3060}">
      <dgm:prSet/>
      <dgm:spPr/>
      <dgm:t>
        <a:bodyPr/>
        <a:lstStyle/>
        <a:p>
          <a:endParaRPr lang="en-IN"/>
        </a:p>
      </dgm:t>
    </dgm:pt>
    <dgm:pt modelId="{B2A6C572-057F-4FA2-850F-9998FA9FE560}">
      <dgm:prSet/>
      <dgm:spPr/>
      <dgm:t>
        <a:bodyPr/>
        <a:lstStyle/>
        <a:p>
          <a:pPr rtl="0"/>
          <a:r>
            <a:rPr lang="en-US" dirty="0"/>
            <a:t>Guruprasad K N</a:t>
          </a:r>
          <a:endParaRPr lang="en-IN" dirty="0"/>
        </a:p>
      </dgm:t>
    </dgm:pt>
    <dgm:pt modelId="{92346858-DE8C-47DE-8E56-C00816F84551}" type="sibTrans" cxnId="{8832A6AA-535E-4CAE-A4AF-0041BA7C8BDA}">
      <dgm:prSet/>
      <dgm:spPr/>
      <dgm:t>
        <a:bodyPr/>
        <a:lstStyle/>
        <a:p>
          <a:endParaRPr lang="en-IN"/>
        </a:p>
      </dgm:t>
    </dgm:pt>
    <dgm:pt modelId="{5A7DA327-55E8-4F80-A8C2-C3E18790E04D}" type="parTrans" cxnId="{8832A6AA-535E-4CAE-A4AF-0041BA7C8BDA}">
      <dgm:prSet/>
      <dgm:spPr/>
      <dgm:t>
        <a:bodyPr/>
        <a:lstStyle/>
        <a:p>
          <a:endParaRPr lang="en-IN"/>
        </a:p>
      </dgm:t>
    </dgm:pt>
    <dgm:pt modelId="{E1C121FE-6D04-4F37-8C53-4DDD620F0F90}" type="pres">
      <dgm:prSet presAssocID="{65FC8758-A30F-4DFB-BD32-7D30B352D088}" presName="linear" presStyleCnt="0">
        <dgm:presLayoutVars>
          <dgm:animLvl val="lvl"/>
          <dgm:resizeHandles val="exact"/>
        </dgm:presLayoutVars>
      </dgm:prSet>
      <dgm:spPr/>
    </dgm:pt>
    <dgm:pt modelId="{A5C68E38-655A-4770-AA31-F3BBB3DC10C6}" type="pres">
      <dgm:prSet presAssocID="{8ADD2C79-1B4C-4728-B8BA-75D1871836B1}" presName="parentText" presStyleLbl="node1" presStyleIdx="0" presStyleCnt="4">
        <dgm:presLayoutVars>
          <dgm:chMax val="0"/>
          <dgm:bulletEnabled val="1"/>
        </dgm:presLayoutVars>
      </dgm:prSet>
      <dgm:spPr/>
    </dgm:pt>
    <dgm:pt modelId="{F3C1B692-AC09-4AC4-9E60-04A4FB0504F1}" type="pres">
      <dgm:prSet presAssocID="{BEEFB9B6-D592-4488-BA42-866F59E43FD8}" presName="spacer" presStyleCnt="0"/>
      <dgm:spPr/>
    </dgm:pt>
    <dgm:pt modelId="{984016C2-1E25-4417-8960-5BE2370A8EC3}" type="pres">
      <dgm:prSet presAssocID="{B2A6C572-057F-4FA2-850F-9998FA9FE560}" presName="parentText" presStyleLbl="node1" presStyleIdx="1" presStyleCnt="4">
        <dgm:presLayoutVars>
          <dgm:chMax val="0"/>
          <dgm:bulletEnabled val="1"/>
        </dgm:presLayoutVars>
      </dgm:prSet>
      <dgm:spPr/>
    </dgm:pt>
    <dgm:pt modelId="{4842F7DE-8BCA-4E9A-996C-F6CD2C6CD4D8}" type="pres">
      <dgm:prSet presAssocID="{92346858-DE8C-47DE-8E56-C00816F84551}" presName="spacer" presStyleCnt="0"/>
      <dgm:spPr/>
    </dgm:pt>
    <dgm:pt modelId="{1A968EF5-885F-4DBD-AADC-E95A56A22BCE}" type="pres">
      <dgm:prSet presAssocID="{BB0DE332-E964-40E8-ABE5-1B8EC4559E10}" presName="parentText" presStyleLbl="node1" presStyleIdx="2" presStyleCnt="4">
        <dgm:presLayoutVars>
          <dgm:chMax val="0"/>
          <dgm:bulletEnabled val="1"/>
        </dgm:presLayoutVars>
      </dgm:prSet>
      <dgm:spPr/>
    </dgm:pt>
    <dgm:pt modelId="{7E70F48F-6380-4DD1-88AB-575D2626FEB4}" type="pres">
      <dgm:prSet presAssocID="{E23F1A4A-2158-426D-A96E-3575C0DCFA3D}" presName="spacer" presStyleCnt="0"/>
      <dgm:spPr/>
    </dgm:pt>
    <dgm:pt modelId="{53561778-52B7-441F-A8D9-CE1D44CE54DE}" type="pres">
      <dgm:prSet presAssocID="{DC78DE07-7541-458B-A1DC-FEAAA52DBC17}" presName="parentText" presStyleLbl="node1" presStyleIdx="3" presStyleCnt="4">
        <dgm:presLayoutVars>
          <dgm:chMax val="0"/>
          <dgm:bulletEnabled val="1"/>
        </dgm:presLayoutVars>
      </dgm:prSet>
      <dgm:spPr/>
    </dgm:pt>
  </dgm:ptLst>
  <dgm:cxnLst>
    <dgm:cxn modelId="{ECF02206-CE86-4FDB-8EE7-E3C32C6BE547}" type="presOf" srcId="{DC78DE07-7541-458B-A1DC-FEAAA52DBC17}" destId="{53561778-52B7-441F-A8D9-CE1D44CE54DE}" srcOrd="0" destOrd="0" presId="urn:microsoft.com/office/officeart/2005/8/layout/vList2"/>
    <dgm:cxn modelId="{81636E36-8174-430E-AC04-051CB0BED359}" srcId="{65FC8758-A30F-4DFB-BD32-7D30B352D088}" destId="{8ADD2C79-1B4C-4728-B8BA-75D1871836B1}" srcOrd="0" destOrd="0" parTransId="{B7E0FD53-46BD-4B70-BB06-A70B93D4FFAE}" sibTransId="{BEEFB9B6-D592-4488-BA42-866F59E43FD8}"/>
    <dgm:cxn modelId="{DF50EA67-8C57-4AE9-BF35-9FB48E855DF8}" type="presOf" srcId="{65FC8758-A30F-4DFB-BD32-7D30B352D088}" destId="{E1C121FE-6D04-4F37-8C53-4DDD620F0F90}" srcOrd="0" destOrd="0" presId="urn:microsoft.com/office/officeart/2005/8/layout/vList2"/>
    <dgm:cxn modelId="{81AD2B4C-17E5-4AFD-BFD9-3C14ED284E6B}" type="presOf" srcId="{B2A6C572-057F-4FA2-850F-9998FA9FE560}" destId="{984016C2-1E25-4417-8960-5BE2370A8EC3}" srcOrd="0" destOrd="0" presId="urn:microsoft.com/office/officeart/2005/8/layout/vList2"/>
    <dgm:cxn modelId="{1ADA0795-7E00-4742-806E-D0A4D9A85BD7}" type="presOf" srcId="{8ADD2C79-1B4C-4728-B8BA-75D1871836B1}" destId="{A5C68E38-655A-4770-AA31-F3BBB3DC10C6}" srcOrd="0" destOrd="0" presId="urn:microsoft.com/office/officeart/2005/8/layout/vList2"/>
    <dgm:cxn modelId="{7492CA97-E327-40AE-B3D0-33DD511F93BD}" srcId="{65FC8758-A30F-4DFB-BD32-7D30B352D088}" destId="{BB0DE332-E964-40E8-ABE5-1B8EC4559E10}" srcOrd="2" destOrd="0" parTransId="{94C48D1C-AC8B-42E7-87F1-4E295024AFA7}" sibTransId="{E23F1A4A-2158-426D-A96E-3575C0DCFA3D}"/>
    <dgm:cxn modelId="{2CCC90AA-4DD8-4A6C-89B3-42E0726B3060}" srcId="{65FC8758-A30F-4DFB-BD32-7D30B352D088}" destId="{DC78DE07-7541-458B-A1DC-FEAAA52DBC17}" srcOrd="3" destOrd="0" parTransId="{D56E76E0-7FF7-44D9-891E-31773D599C5D}" sibTransId="{800D9EA1-E6EA-400F-8B80-637C812BFB6E}"/>
    <dgm:cxn modelId="{8832A6AA-535E-4CAE-A4AF-0041BA7C8BDA}" srcId="{65FC8758-A30F-4DFB-BD32-7D30B352D088}" destId="{B2A6C572-057F-4FA2-850F-9998FA9FE560}" srcOrd="1" destOrd="0" parTransId="{5A7DA327-55E8-4F80-A8C2-C3E18790E04D}" sibTransId="{92346858-DE8C-47DE-8E56-C00816F84551}"/>
    <dgm:cxn modelId="{A3F4A5DE-077E-4838-B752-D031497A9333}" type="presOf" srcId="{BB0DE332-E964-40E8-ABE5-1B8EC4559E10}" destId="{1A968EF5-885F-4DBD-AADC-E95A56A22BCE}" srcOrd="0" destOrd="0" presId="urn:microsoft.com/office/officeart/2005/8/layout/vList2"/>
    <dgm:cxn modelId="{3BBDD2E3-20B3-44B4-883E-57CCD1A05028}" type="presParOf" srcId="{E1C121FE-6D04-4F37-8C53-4DDD620F0F90}" destId="{A5C68E38-655A-4770-AA31-F3BBB3DC10C6}" srcOrd="0" destOrd="0" presId="urn:microsoft.com/office/officeart/2005/8/layout/vList2"/>
    <dgm:cxn modelId="{BA24F8F1-50DF-4476-AE60-1710EC35DE04}" type="presParOf" srcId="{E1C121FE-6D04-4F37-8C53-4DDD620F0F90}" destId="{F3C1B692-AC09-4AC4-9E60-04A4FB0504F1}" srcOrd="1" destOrd="0" presId="urn:microsoft.com/office/officeart/2005/8/layout/vList2"/>
    <dgm:cxn modelId="{B5ED66B4-0400-4443-8A83-F6512D68F7DE}" type="presParOf" srcId="{E1C121FE-6D04-4F37-8C53-4DDD620F0F90}" destId="{984016C2-1E25-4417-8960-5BE2370A8EC3}" srcOrd="2" destOrd="0" presId="urn:microsoft.com/office/officeart/2005/8/layout/vList2"/>
    <dgm:cxn modelId="{93DC5316-02AA-427E-AF39-DE3DF9EA2555}" type="presParOf" srcId="{E1C121FE-6D04-4F37-8C53-4DDD620F0F90}" destId="{4842F7DE-8BCA-4E9A-996C-F6CD2C6CD4D8}" srcOrd="3" destOrd="0" presId="urn:microsoft.com/office/officeart/2005/8/layout/vList2"/>
    <dgm:cxn modelId="{CA8D30D1-5B33-497A-822A-2513A8274EA8}" type="presParOf" srcId="{E1C121FE-6D04-4F37-8C53-4DDD620F0F90}" destId="{1A968EF5-885F-4DBD-AADC-E95A56A22BCE}" srcOrd="4" destOrd="0" presId="urn:microsoft.com/office/officeart/2005/8/layout/vList2"/>
    <dgm:cxn modelId="{940E64F9-5B44-47F4-9CF1-259208388A80}" type="presParOf" srcId="{E1C121FE-6D04-4F37-8C53-4DDD620F0F90}" destId="{7E70F48F-6380-4DD1-88AB-575D2626FEB4}" srcOrd="5" destOrd="0" presId="urn:microsoft.com/office/officeart/2005/8/layout/vList2"/>
    <dgm:cxn modelId="{3BBF6EE8-C8A6-40C8-8612-978F93ED696B}" type="presParOf" srcId="{E1C121FE-6D04-4F37-8C53-4DDD620F0F90}" destId="{53561778-52B7-441F-A8D9-CE1D44CE54DE}"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1</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4B8D2955-7C90-48C1-B876-BB7FE2DDF44D}" srcId="{DC1D9399-F66C-4987-95CB-ED8167460C5D}" destId="{5AD21A00-D534-4CEC-B36A-CDAB1D7F70C2}" srcOrd="0" destOrd="0" parTransId="{B23AEC5A-4CC2-4720-8D9F-46E5C05548BF}" sibTransId="{F03B04A6-0FD8-4C7A-82F7-D6241BA9D0C8}"/>
    <dgm:cxn modelId="{DC9C5582-185A-45DF-8BA7-5472C8B21BDA}" type="presOf" srcId="{5AD21A00-D534-4CEC-B36A-CDAB1D7F70C2}" destId="{F06E8F77-A2C7-4956-8E2B-23BE4BEB67B5}" srcOrd="0" destOrd="0" presId="urn:microsoft.com/office/officeart/2005/8/layout/vList2"/>
    <dgm:cxn modelId="{BC20CD91-C954-4C66-A67F-987C17ADA8C1}" type="presOf" srcId="{DC1D9399-F66C-4987-95CB-ED8167460C5D}" destId="{ABB48A67-6BA8-4043-8091-ED3F40E335AF}" srcOrd="0" destOrd="0" presId="urn:microsoft.com/office/officeart/2005/8/layout/vList2"/>
    <dgm:cxn modelId="{9BE986AB-B82F-4A5F-8226-266151E24F93}"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Amplitude Modulation Fundamentals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Concepts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B798457-5A0B-4E2B-9C14-57B1337FC9AB}">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tx1">
                  <a:lumMod val="50000"/>
                  <a:lumOff val="50000"/>
                </a:schemeClr>
              </a:solidFill>
            </a:rPr>
            <a:t>Modulation index and Percentage of Modulation</a:t>
          </a:r>
        </a:p>
      </dgm:t>
    </dgm:pt>
    <dgm:pt modelId="{3AD03AD5-C0B1-4D4F-82AD-7FC2CA51EB2D}" type="parTrans" cxnId="{99FC5AF9-0D0E-4B28-8152-4AA4D051C8C3}">
      <dgm:prSet/>
      <dgm:spPr/>
      <dgm:t>
        <a:bodyPr/>
        <a:lstStyle/>
        <a:p>
          <a:endParaRPr lang="en-IN"/>
        </a:p>
      </dgm:t>
    </dgm:pt>
    <dgm:pt modelId="{F518060E-0449-46AB-8489-57B119BAB529}" type="sibTrans" cxnId="{99FC5AF9-0D0E-4B28-8152-4AA4D051C8C3}">
      <dgm:prSet/>
      <dgm:spPr/>
      <dgm:t>
        <a:bodyPr/>
        <a:lstStyle/>
        <a:p>
          <a:endParaRPr lang="en-IN"/>
        </a:p>
      </dgm:t>
    </dgm:pt>
    <dgm:pt modelId="{970A007E-F8EE-4046-8AE9-7B0A893AFFE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tx1">
                  <a:lumMod val="50000"/>
                  <a:lumOff val="50000"/>
                </a:schemeClr>
              </a:solidFill>
            </a:rPr>
            <a:t>Sidebands and the frequency domain</a:t>
          </a:r>
          <a:endParaRPr lang="en-IN" sz="2800" baseline="-25000" dirty="0">
            <a:solidFill>
              <a:schemeClr val="tx1">
                <a:lumMod val="50000"/>
                <a:lumOff val="50000"/>
              </a:schemeClr>
            </a:solidFill>
          </a:endParaRPr>
        </a:p>
      </dgm:t>
    </dgm:pt>
    <dgm:pt modelId="{6110CFAA-A223-4886-B467-C5E30553E131}" type="parTrans" cxnId="{E59144DE-1505-4303-9929-FA7568A4BDE0}">
      <dgm:prSet/>
      <dgm:spPr/>
      <dgm:t>
        <a:bodyPr/>
        <a:lstStyle/>
        <a:p>
          <a:endParaRPr lang="en-IN"/>
        </a:p>
      </dgm:t>
    </dgm:pt>
    <dgm:pt modelId="{9B8F4B55-04BE-4C36-8FDF-241BAAC4B6D7}" type="sibTrans" cxnId="{E59144DE-1505-4303-9929-FA7568A4BDE0}">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Single Sideband Modulation</a:t>
          </a: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B7F68F44-ECE4-4157-85BE-6DA14DEB3002}">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AM Power</a:t>
          </a:r>
        </a:p>
      </dgm:t>
    </dgm:pt>
    <dgm:pt modelId="{F08DD5A2-A0B6-42F7-B8D7-FF096106F5A0}" type="parTrans" cxnId="{2F4D8A58-662F-42EA-AC5E-BF640D4FCD0B}">
      <dgm:prSet/>
      <dgm:spPr/>
      <dgm:t>
        <a:bodyPr/>
        <a:lstStyle/>
        <a:p>
          <a:endParaRPr lang="en-IN"/>
        </a:p>
      </dgm:t>
    </dgm:pt>
    <dgm:pt modelId="{D6A1A857-67C3-4AB9-ADA2-21108B74B345}" type="sibTrans" cxnId="{2F4D8A58-662F-42EA-AC5E-BF640D4FCD0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06554" custLinFactNeighborX="229" custLinFactNeighborY="3148">
        <dgm:presLayoutVars>
          <dgm:bulletEnabled val="1"/>
        </dgm:presLayoutVars>
      </dgm:prSet>
      <dgm:spPr/>
    </dgm:pt>
  </dgm:ptLst>
  <dgm:cxnLst>
    <dgm:cxn modelId="{27D6F528-F2C7-4EA4-AD9A-02A63FED4083}" srcId="{FB4525F7-7FFD-45EC-9B46-3B10CD03A956}" destId="{892B4173-FB01-4790-BD53-8ADA5943EA3E}" srcOrd="4" destOrd="0" parTransId="{4C9F5A60-186E-45F7-AF4A-BC2F1A3DD138}" sibTransId="{F2CC0227-AA41-47D7-84AD-6567D7822693}"/>
    <dgm:cxn modelId="{E7BE9D61-0B6C-447A-8985-DFD29EE42918}" srcId="{2A4128E7-B3B9-4162-BB05-66A9D6357ADD}" destId="{FB4525F7-7FFD-45EC-9B46-3B10CD03A956}" srcOrd="0" destOrd="0" parTransId="{3B5A1A80-0914-4612-8FAE-F7BAC67D310D}" sibTransId="{E262E161-1CB6-4126-BD90-97D8EC96FCD0}"/>
    <dgm:cxn modelId="{FB136749-46E4-4749-BB16-903FD09CE1A5}" type="presOf" srcId="{0AA2B0D1-52DF-4C03-AB05-94D7F9A931DA}" destId="{BFD118DA-1034-415C-B525-DB23AE18A4DA}" srcOrd="0" destOrd="0" presId="urn:microsoft.com/office/officeart/2005/8/layout/vList5"/>
    <dgm:cxn modelId="{3489D56D-9B04-4CDA-A40D-DD01B4070FFB}" type="presOf" srcId="{970A007E-F8EE-4046-8AE9-7B0A893AFFEE}" destId="{BFD118DA-1034-415C-B525-DB23AE18A4DA}" srcOrd="0" destOrd="2"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2F4D8A58-662F-42EA-AC5E-BF640D4FCD0B}" srcId="{FB4525F7-7FFD-45EC-9B46-3B10CD03A956}" destId="{B7F68F44-ECE4-4157-85BE-6DA14DEB3002}" srcOrd="3" destOrd="0" parTransId="{F08DD5A2-A0B6-42F7-B8D7-FF096106F5A0}" sibTransId="{D6A1A857-67C3-4AB9-ADA2-21108B74B345}"/>
    <dgm:cxn modelId="{EE511994-E27A-4CD5-9B5F-4F3571F292A0}" type="presOf" srcId="{B7F68F44-ECE4-4157-85BE-6DA14DEB3002}" destId="{BFD118DA-1034-415C-B525-DB23AE18A4DA}" srcOrd="0" destOrd="3" presId="urn:microsoft.com/office/officeart/2005/8/layout/vList5"/>
    <dgm:cxn modelId="{B5749397-F0F0-48B6-B1AE-A54D29A66DB2}" type="presOf" srcId="{2A4128E7-B3B9-4162-BB05-66A9D6357ADD}" destId="{64D86F2B-DD15-4CB0-85C7-885C12E28AB8}" srcOrd="0" destOrd="0" presId="urn:microsoft.com/office/officeart/2005/8/layout/vList5"/>
    <dgm:cxn modelId="{4DDC6BAD-BF60-455C-AF6A-DF4CAD7A82FF}" type="presOf" srcId="{FB4525F7-7FFD-45EC-9B46-3B10CD03A956}" destId="{DB7FC29E-D776-4C16-B7B4-78286B87C17E}" srcOrd="0" destOrd="0" presId="urn:microsoft.com/office/officeart/2005/8/layout/vList5"/>
    <dgm:cxn modelId="{0E7040B0-1AF1-4DC7-97D5-B87A20B4DE22}" type="presOf" srcId="{892B4173-FB01-4790-BD53-8ADA5943EA3E}" destId="{BFD118DA-1034-415C-B525-DB23AE18A4DA}" srcOrd="0" destOrd="4" presId="urn:microsoft.com/office/officeart/2005/8/layout/vList5"/>
    <dgm:cxn modelId="{BFF10FDC-E191-45E0-870A-4A2BB12AB9D2}" type="presOf" srcId="{6B798457-5A0B-4E2B-9C14-57B1337FC9AB}" destId="{BFD118DA-1034-415C-B525-DB23AE18A4DA}" srcOrd="0" destOrd="1" presId="urn:microsoft.com/office/officeart/2005/8/layout/vList5"/>
    <dgm:cxn modelId="{E59144DE-1505-4303-9929-FA7568A4BDE0}" srcId="{FB4525F7-7FFD-45EC-9B46-3B10CD03A956}" destId="{970A007E-F8EE-4046-8AE9-7B0A893AFFEE}" srcOrd="2" destOrd="0" parTransId="{6110CFAA-A223-4886-B467-C5E30553E131}" sibTransId="{9B8F4B55-04BE-4C36-8FDF-241BAAC4B6D7}"/>
    <dgm:cxn modelId="{99FC5AF9-0D0E-4B28-8152-4AA4D051C8C3}" srcId="{FB4525F7-7FFD-45EC-9B46-3B10CD03A956}" destId="{6B798457-5A0B-4E2B-9C14-57B1337FC9AB}" srcOrd="1" destOrd="0" parTransId="{3AD03AD5-C0B1-4D4F-82AD-7FC2CA51EB2D}" sibTransId="{F518060E-0449-46AB-8489-57B119BAB529}"/>
    <dgm:cxn modelId="{0BEE06BB-532D-4A6B-B9BA-88BEB1C797BD}" type="presParOf" srcId="{64D86F2B-DD15-4CB0-85C7-885C12E28AB8}" destId="{C526CDD4-08A9-45E4-9CE3-63E7D4DD6BEA}" srcOrd="0" destOrd="0" presId="urn:microsoft.com/office/officeart/2005/8/layout/vList5"/>
    <dgm:cxn modelId="{4A7364DF-9204-4316-9645-DDA7CE3DF4CE}" type="presParOf" srcId="{C526CDD4-08A9-45E4-9CE3-63E7D4DD6BEA}" destId="{DB7FC29E-D776-4C16-B7B4-78286B87C17E}" srcOrd="0" destOrd="0" presId="urn:microsoft.com/office/officeart/2005/8/layout/vList5"/>
    <dgm:cxn modelId="{E9EF20E2-1FDA-401D-9B2E-24159505A03B}"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1</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0BC95E3A-430B-4CB0-9DBC-81F1AB78AD94}"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627F11AA-BE32-4DBB-9996-5DB24C7E3D2C}" type="presOf" srcId="{DC1D9399-F66C-4987-95CB-ED8167460C5D}" destId="{ABB48A67-6BA8-4043-8091-ED3F40E335AF}" srcOrd="0" destOrd="0" presId="urn:microsoft.com/office/officeart/2005/8/layout/vList2"/>
    <dgm:cxn modelId="{E2DE87BF-BE7F-44CC-8974-90C183FC6EEA}"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Amplitude Modulation Fundamentals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Concepts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B798457-5A0B-4E2B-9C14-57B1337FC9AB}">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Modulation index and Percentage of Modulation</a:t>
          </a:r>
          <a:r>
            <a:rPr lang="en-IN" sz="2800" b="1" i="0" dirty="0">
              <a:solidFill>
                <a:srgbClr val="00B050"/>
              </a:solidFill>
            </a:rPr>
            <a:t>✓</a:t>
          </a:r>
          <a:endParaRPr lang="en-IN" sz="2800" dirty="0">
            <a:solidFill>
              <a:schemeClr val="tx1">
                <a:lumMod val="50000"/>
                <a:lumOff val="50000"/>
              </a:schemeClr>
            </a:solidFill>
          </a:endParaRPr>
        </a:p>
      </dgm:t>
    </dgm:pt>
    <dgm:pt modelId="{3AD03AD5-C0B1-4D4F-82AD-7FC2CA51EB2D}" type="parTrans" cxnId="{99FC5AF9-0D0E-4B28-8152-4AA4D051C8C3}">
      <dgm:prSet/>
      <dgm:spPr/>
      <dgm:t>
        <a:bodyPr/>
        <a:lstStyle/>
        <a:p>
          <a:endParaRPr lang="en-IN"/>
        </a:p>
      </dgm:t>
    </dgm:pt>
    <dgm:pt modelId="{F518060E-0449-46AB-8489-57B119BAB529}" type="sibTrans" cxnId="{99FC5AF9-0D0E-4B28-8152-4AA4D051C8C3}">
      <dgm:prSet/>
      <dgm:spPr/>
      <dgm:t>
        <a:bodyPr/>
        <a:lstStyle/>
        <a:p>
          <a:endParaRPr lang="en-IN"/>
        </a:p>
      </dgm:t>
    </dgm:pt>
    <dgm:pt modelId="{970A007E-F8EE-4046-8AE9-7B0A893AFFE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tx1">
                  <a:lumMod val="50000"/>
                  <a:lumOff val="50000"/>
                </a:schemeClr>
              </a:solidFill>
            </a:rPr>
            <a:t>Sidebands and the frequency domain</a:t>
          </a:r>
          <a:endParaRPr lang="en-IN" sz="2800" baseline="-25000" dirty="0">
            <a:solidFill>
              <a:schemeClr val="tx1">
                <a:lumMod val="50000"/>
                <a:lumOff val="50000"/>
              </a:schemeClr>
            </a:solidFill>
          </a:endParaRPr>
        </a:p>
      </dgm:t>
    </dgm:pt>
    <dgm:pt modelId="{6110CFAA-A223-4886-B467-C5E30553E131}" type="parTrans" cxnId="{E59144DE-1505-4303-9929-FA7568A4BDE0}">
      <dgm:prSet/>
      <dgm:spPr/>
      <dgm:t>
        <a:bodyPr/>
        <a:lstStyle/>
        <a:p>
          <a:endParaRPr lang="en-IN"/>
        </a:p>
      </dgm:t>
    </dgm:pt>
    <dgm:pt modelId="{9B8F4B55-04BE-4C36-8FDF-241BAAC4B6D7}" type="sibTrans" cxnId="{E59144DE-1505-4303-9929-FA7568A4BDE0}">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Single Sideband Modulation</a:t>
          </a: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B7F68F44-ECE4-4157-85BE-6DA14DEB3002}">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AM Power</a:t>
          </a:r>
        </a:p>
      </dgm:t>
    </dgm:pt>
    <dgm:pt modelId="{F08DD5A2-A0B6-42F7-B8D7-FF096106F5A0}" type="parTrans" cxnId="{2F4D8A58-662F-42EA-AC5E-BF640D4FCD0B}">
      <dgm:prSet/>
      <dgm:spPr/>
      <dgm:t>
        <a:bodyPr/>
        <a:lstStyle/>
        <a:p>
          <a:endParaRPr lang="en-IN"/>
        </a:p>
      </dgm:t>
    </dgm:pt>
    <dgm:pt modelId="{D6A1A857-67C3-4AB9-ADA2-21108B74B345}" type="sibTrans" cxnId="{2F4D8A58-662F-42EA-AC5E-BF640D4FCD0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06554" custLinFactNeighborX="229" custLinFactNeighborY="3148">
        <dgm:presLayoutVars>
          <dgm:bulletEnabled val="1"/>
        </dgm:presLayoutVars>
      </dgm:prSet>
      <dgm:spPr/>
    </dgm:pt>
  </dgm:ptLst>
  <dgm:cxnLst>
    <dgm:cxn modelId="{27D6F528-F2C7-4EA4-AD9A-02A63FED4083}" srcId="{FB4525F7-7FFD-45EC-9B46-3B10CD03A956}" destId="{892B4173-FB01-4790-BD53-8ADA5943EA3E}" srcOrd="4" destOrd="0" parTransId="{4C9F5A60-186E-45F7-AF4A-BC2F1A3DD138}" sibTransId="{F2CC0227-AA41-47D7-84AD-6567D7822693}"/>
    <dgm:cxn modelId="{C2F8D13F-5854-4CC4-8844-52218040A686}" type="presOf" srcId="{892B4173-FB01-4790-BD53-8ADA5943EA3E}" destId="{BFD118DA-1034-415C-B525-DB23AE18A4DA}" srcOrd="0" destOrd="4"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255D696B-D4DD-4C44-83A3-FA367C74E00E}" type="presOf" srcId="{FB4525F7-7FFD-45EC-9B46-3B10CD03A956}" destId="{DB7FC29E-D776-4C16-B7B4-78286B87C17E}" srcOrd="0" destOrd="0"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478B1955-4D40-4C05-9689-D34629BF451E}" type="presOf" srcId="{6B798457-5A0B-4E2B-9C14-57B1337FC9AB}" destId="{BFD118DA-1034-415C-B525-DB23AE18A4DA}" srcOrd="0" destOrd="1" presId="urn:microsoft.com/office/officeart/2005/8/layout/vList5"/>
    <dgm:cxn modelId="{2F4D8A58-662F-42EA-AC5E-BF640D4FCD0B}" srcId="{FB4525F7-7FFD-45EC-9B46-3B10CD03A956}" destId="{B7F68F44-ECE4-4157-85BE-6DA14DEB3002}" srcOrd="3" destOrd="0" parTransId="{F08DD5A2-A0B6-42F7-B8D7-FF096106F5A0}" sibTransId="{D6A1A857-67C3-4AB9-ADA2-21108B74B345}"/>
    <dgm:cxn modelId="{8D7C7081-137D-450C-BAF8-090F64D179F8}" type="presOf" srcId="{0AA2B0D1-52DF-4C03-AB05-94D7F9A931DA}" destId="{BFD118DA-1034-415C-B525-DB23AE18A4DA}" srcOrd="0" destOrd="0" presId="urn:microsoft.com/office/officeart/2005/8/layout/vList5"/>
    <dgm:cxn modelId="{6E357297-EAA1-4879-A04E-B7B99DFFA1D4}" type="presOf" srcId="{970A007E-F8EE-4046-8AE9-7B0A893AFFEE}" destId="{BFD118DA-1034-415C-B525-DB23AE18A4DA}" srcOrd="0" destOrd="2" presId="urn:microsoft.com/office/officeart/2005/8/layout/vList5"/>
    <dgm:cxn modelId="{961BFCD7-90EC-4312-9B16-04E7E8BC877D}" type="presOf" srcId="{B7F68F44-ECE4-4157-85BE-6DA14DEB3002}" destId="{BFD118DA-1034-415C-B525-DB23AE18A4DA}" srcOrd="0" destOrd="3" presId="urn:microsoft.com/office/officeart/2005/8/layout/vList5"/>
    <dgm:cxn modelId="{E59144DE-1505-4303-9929-FA7568A4BDE0}" srcId="{FB4525F7-7FFD-45EC-9B46-3B10CD03A956}" destId="{970A007E-F8EE-4046-8AE9-7B0A893AFFEE}" srcOrd="2" destOrd="0" parTransId="{6110CFAA-A223-4886-B467-C5E30553E131}" sibTransId="{9B8F4B55-04BE-4C36-8FDF-241BAAC4B6D7}"/>
    <dgm:cxn modelId="{73AA82E4-DE0B-45AB-A32F-5DFE61306FEE}" type="presOf" srcId="{2A4128E7-B3B9-4162-BB05-66A9D6357ADD}" destId="{64D86F2B-DD15-4CB0-85C7-885C12E28AB8}" srcOrd="0" destOrd="0" presId="urn:microsoft.com/office/officeart/2005/8/layout/vList5"/>
    <dgm:cxn modelId="{99FC5AF9-0D0E-4B28-8152-4AA4D051C8C3}" srcId="{FB4525F7-7FFD-45EC-9B46-3B10CD03A956}" destId="{6B798457-5A0B-4E2B-9C14-57B1337FC9AB}" srcOrd="1" destOrd="0" parTransId="{3AD03AD5-C0B1-4D4F-82AD-7FC2CA51EB2D}" sibTransId="{F518060E-0449-46AB-8489-57B119BAB529}"/>
    <dgm:cxn modelId="{3E20461F-A153-4A47-96B9-98F65DA17F7F}" type="presParOf" srcId="{64D86F2B-DD15-4CB0-85C7-885C12E28AB8}" destId="{C526CDD4-08A9-45E4-9CE3-63E7D4DD6BEA}" srcOrd="0" destOrd="0" presId="urn:microsoft.com/office/officeart/2005/8/layout/vList5"/>
    <dgm:cxn modelId="{5E5F3397-7BD9-4A34-BB77-8E5D527450CC}" type="presParOf" srcId="{C526CDD4-08A9-45E4-9CE3-63E7D4DD6BEA}" destId="{DB7FC29E-D776-4C16-B7B4-78286B87C17E}" srcOrd="0" destOrd="0" presId="urn:microsoft.com/office/officeart/2005/8/layout/vList5"/>
    <dgm:cxn modelId="{4FA04D71-D655-4D05-A0C7-8BCD6E53BE84}"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1</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2B555926-4CA3-42BE-9A62-4F8CCE084E25}"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848809F9-FFE9-481E-AFA2-B1154ADF451C}" type="presOf" srcId="{DC1D9399-F66C-4987-95CB-ED8167460C5D}" destId="{ABB48A67-6BA8-4043-8091-ED3F40E335AF}" srcOrd="0" destOrd="0" presId="urn:microsoft.com/office/officeart/2005/8/layout/vList2"/>
    <dgm:cxn modelId="{9EA4AC55-C109-46ED-BBC6-63C7B599CBCC}"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Amplitude Modulation Fundamentals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Concepts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B798457-5A0B-4E2B-9C14-57B1337FC9AB}">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Modulation index and Percentage of Modulation</a:t>
          </a:r>
          <a:r>
            <a:rPr lang="en-IN" sz="2800" b="1" i="0" dirty="0">
              <a:solidFill>
                <a:srgbClr val="00B050"/>
              </a:solidFill>
            </a:rPr>
            <a:t>✓</a:t>
          </a:r>
          <a:endParaRPr lang="en-IN" sz="2800" dirty="0">
            <a:solidFill>
              <a:schemeClr val="tx1">
                <a:lumMod val="50000"/>
                <a:lumOff val="50000"/>
              </a:schemeClr>
            </a:solidFill>
          </a:endParaRPr>
        </a:p>
      </dgm:t>
    </dgm:pt>
    <dgm:pt modelId="{3AD03AD5-C0B1-4D4F-82AD-7FC2CA51EB2D}" type="parTrans" cxnId="{99FC5AF9-0D0E-4B28-8152-4AA4D051C8C3}">
      <dgm:prSet/>
      <dgm:spPr/>
      <dgm:t>
        <a:bodyPr/>
        <a:lstStyle/>
        <a:p>
          <a:endParaRPr lang="en-IN"/>
        </a:p>
      </dgm:t>
    </dgm:pt>
    <dgm:pt modelId="{F518060E-0449-46AB-8489-57B119BAB529}" type="sibTrans" cxnId="{99FC5AF9-0D0E-4B28-8152-4AA4D051C8C3}">
      <dgm:prSet/>
      <dgm:spPr/>
      <dgm:t>
        <a:bodyPr/>
        <a:lstStyle/>
        <a:p>
          <a:endParaRPr lang="en-IN"/>
        </a:p>
      </dgm:t>
    </dgm:pt>
    <dgm:pt modelId="{970A007E-F8EE-4046-8AE9-7B0A893AFFE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Sidebands and the frequency domain </a:t>
          </a:r>
          <a:r>
            <a:rPr lang="en-IN" sz="2800" b="1" i="0" dirty="0">
              <a:solidFill>
                <a:srgbClr val="00B050"/>
              </a:solidFill>
            </a:rPr>
            <a:t>✓</a:t>
          </a:r>
          <a:endParaRPr lang="en-IN" sz="2800" baseline="-25000" dirty="0">
            <a:solidFill>
              <a:schemeClr val="tx1">
                <a:lumMod val="50000"/>
                <a:lumOff val="50000"/>
              </a:schemeClr>
            </a:solidFill>
          </a:endParaRPr>
        </a:p>
      </dgm:t>
    </dgm:pt>
    <dgm:pt modelId="{6110CFAA-A223-4886-B467-C5E30553E131}" type="parTrans" cxnId="{E59144DE-1505-4303-9929-FA7568A4BDE0}">
      <dgm:prSet/>
      <dgm:spPr/>
      <dgm:t>
        <a:bodyPr/>
        <a:lstStyle/>
        <a:p>
          <a:endParaRPr lang="en-IN"/>
        </a:p>
      </dgm:t>
    </dgm:pt>
    <dgm:pt modelId="{9B8F4B55-04BE-4C36-8FDF-241BAAC4B6D7}" type="sibTrans" cxnId="{E59144DE-1505-4303-9929-FA7568A4BDE0}">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Single Sideband Modulation</a:t>
          </a: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B7F68F44-ECE4-4157-85BE-6DA14DEB3002}">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AM Power</a:t>
          </a:r>
        </a:p>
      </dgm:t>
    </dgm:pt>
    <dgm:pt modelId="{F08DD5A2-A0B6-42F7-B8D7-FF096106F5A0}" type="parTrans" cxnId="{2F4D8A58-662F-42EA-AC5E-BF640D4FCD0B}">
      <dgm:prSet/>
      <dgm:spPr/>
      <dgm:t>
        <a:bodyPr/>
        <a:lstStyle/>
        <a:p>
          <a:endParaRPr lang="en-IN"/>
        </a:p>
      </dgm:t>
    </dgm:pt>
    <dgm:pt modelId="{D6A1A857-67C3-4AB9-ADA2-21108B74B345}" type="sibTrans" cxnId="{2F4D8A58-662F-42EA-AC5E-BF640D4FCD0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06554" custLinFactNeighborX="229" custLinFactNeighborY="3148">
        <dgm:presLayoutVars>
          <dgm:bulletEnabled val="1"/>
        </dgm:presLayoutVars>
      </dgm:prSet>
      <dgm:spPr/>
    </dgm:pt>
  </dgm:ptLst>
  <dgm:cxnLst>
    <dgm:cxn modelId="{8D546022-1B0F-4045-AF64-3CA96A7D3398}" type="presOf" srcId="{892B4173-FB01-4790-BD53-8ADA5943EA3E}" destId="{BFD118DA-1034-415C-B525-DB23AE18A4DA}" srcOrd="0" destOrd="4" presId="urn:microsoft.com/office/officeart/2005/8/layout/vList5"/>
    <dgm:cxn modelId="{27D6F528-F2C7-4EA4-AD9A-02A63FED4083}" srcId="{FB4525F7-7FFD-45EC-9B46-3B10CD03A956}" destId="{892B4173-FB01-4790-BD53-8ADA5943EA3E}" srcOrd="4" destOrd="0" parTransId="{4C9F5A60-186E-45F7-AF4A-BC2F1A3DD138}" sibTransId="{F2CC0227-AA41-47D7-84AD-6567D7822693}"/>
    <dgm:cxn modelId="{CF864F61-EE4C-430C-8C83-C127A95C794A}" type="presOf" srcId="{6B798457-5A0B-4E2B-9C14-57B1337FC9AB}" destId="{BFD118DA-1034-415C-B525-DB23AE18A4DA}" srcOrd="0" destOrd="1"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50C27A6D-935C-4FC1-92F9-3B7F7DFE9D8C}" type="presOf" srcId="{0AA2B0D1-52DF-4C03-AB05-94D7F9A931DA}" destId="{BFD118DA-1034-415C-B525-DB23AE18A4DA}" srcOrd="0" destOrd="0"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2F4D8A58-662F-42EA-AC5E-BF640D4FCD0B}" srcId="{FB4525F7-7FFD-45EC-9B46-3B10CD03A956}" destId="{B7F68F44-ECE4-4157-85BE-6DA14DEB3002}" srcOrd="3" destOrd="0" parTransId="{F08DD5A2-A0B6-42F7-B8D7-FF096106F5A0}" sibTransId="{D6A1A857-67C3-4AB9-ADA2-21108B74B345}"/>
    <dgm:cxn modelId="{FA19B458-1484-43AC-B550-776A1034A5EB}" type="presOf" srcId="{2A4128E7-B3B9-4162-BB05-66A9D6357ADD}" destId="{64D86F2B-DD15-4CB0-85C7-885C12E28AB8}" srcOrd="0" destOrd="0" presId="urn:microsoft.com/office/officeart/2005/8/layout/vList5"/>
    <dgm:cxn modelId="{9E272087-02A3-4B37-ABEA-5574D1306A4C}" type="presOf" srcId="{FB4525F7-7FFD-45EC-9B46-3B10CD03A956}" destId="{DB7FC29E-D776-4C16-B7B4-78286B87C17E}" srcOrd="0" destOrd="0" presId="urn:microsoft.com/office/officeart/2005/8/layout/vList5"/>
    <dgm:cxn modelId="{D9937295-B727-4963-9061-BA816C66C993}" type="presOf" srcId="{B7F68F44-ECE4-4157-85BE-6DA14DEB3002}" destId="{BFD118DA-1034-415C-B525-DB23AE18A4DA}" srcOrd="0" destOrd="3" presId="urn:microsoft.com/office/officeart/2005/8/layout/vList5"/>
    <dgm:cxn modelId="{614612B0-8ECF-4D3D-9C6F-638AC909965B}" type="presOf" srcId="{970A007E-F8EE-4046-8AE9-7B0A893AFFEE}" destId="{BFD118DA-1034-415C-B525-DB23AE18A4DA}" srcOrd="0" destOrd="2" presId="urn:microsoft.com/office/officeart/2005/8/layout/vList5"/>
    <dgm:cxn modelId="{E59144DE-1505-4303-9929-FA7568A4BDE0}" srcId="{FB4525F7-7FFD-45EC-9B46-3B10CD03A956}" destId="{970A007E-F8EE-4046-8AE9-7B0A893AFFEE}" srcOrd="2" destOrd="0" parTransId="{6110CFAA-A223-4886-B467-C5E30553E131}" sibTransId="{9B8F4B55-04BE-4C36-8FDF-241BAAC4B6D7}"/>
    <dgm:cxn modelId="{99FC5AF9-0D0E-4B28-8152-4AA4D051C8C3}" srcId="{FB4525F7-7FFD-45EC-9B46-3B10CD03A956}" destId="{6B798457-5A0B-4E2B-9C14-57B1337FC9AB}" srcOrd="1" destOrd="0" parTransId="{3AD03AD5-C0B1-4D4F-82AD-7FC2CA51EB2D}" sibTransId="{F518060E-0449-46AB-8489-57B119BAB529}"/>
    <dgm:cxn modelId="{EE2FD84C-B87B-473C-895F-36874413A5F6}" type="presParOf" srcId="{64D86F2B-DD15-4CB0-85C7-885C12E28AB8}" destId="{C526CDD4-08A9-45E4-9CE3-63E7D4DD6BEA}" srcOrd="0" destOrd="0" presId="urn:microsoft.com/office/officeart/2005/8/layout/vList5"/>
    <dgm:cxn modelId="{542290E9-0F19-4B7F-97E7-CA57D562E2F6}" type="presParOf" srcId="{C526CDD4-08A9-45E4-9CE3-63E7D4DD6BEA}" destId="{DB7FC29E-D776-4C16-B7B4-78286B87C17E}" srcOrd="0" destOrd="0" presId="urn:microsoft.com/office/officeart/2005/8/layout/vList5"/>
    <dgm:cxn modelId="{EFA66547-E97D-4631-9536-7A1FD7F2120E}"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1</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7778E007-047A-4228-A275-B74E703416DD}"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BC0819CF-9340-49CA-8889-91641058D015}" type="presOf" srcId="{DC1D9399-F66C-4987-95CB-ED8167460C5D}" destId="{ABB48A67-6BA8-4043-8091-ED3F40E335AF}" srcOrd="0" destOrd="0" presId="urn:microsoft.com/office/officeart/2005/8/layout/vList2"/>
    <dgm:cxn modelId="{50CA09A1-145F-4484-BB88-4DFE0BEECE6E}"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Amplitude Modulation Fundamentals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Concepts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B798457-5A0B-4E2B-9C14-57B1337FC9AB}">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Modulation index and Percentage of Modulation</a:t>
          </a:r>
          <a:r>
            <a:rPr lang="en-IN" sz="2800" b="1" i="0" dirty="0">
              <a:solidFill>
                <a:srgbClr val="00B050"/>
              </a:solidFill>
            </a:rPr>
            <a:t>✓</a:t>
          </a:r>
          <a:endParaRPr lang="en-IN" sz="2800" dirty="0">
            <a:solidFill>
              <a:schemeClr val="tx1">
                <a:lumMod val="50000"/>
                <a:lumOff val="50000"/>
              </a:schemeClr>
            </a:solidFill>
          </a:endParaRPr>
        </a:p>
      </dgm:t>
    </dgm:pt>
    <dgm:pt modelId="{3AD03AD5-C0B1-4D4F-82AD-7FC2CA51EB2D}" type="parTrans" cxnId="{99FC5AF9-0D0E-4B28-8152-4AA4D051C8C3}">
      <dgm:prSet/>
      <dgm:spPr/>
      <dgm:t>
        <a:bodyPr/>
        <a:lstStyle/>
        <a:p>
          <a:endParaRPr lang="en-IN"/>
        </a:p>
      </dgm:t>
    </dgm:pt>
    <dgm:pt modelId="{F518060E-0449-46AB-8489-57B119BAB529}" type="sibTrans" cxnId="{99FC5AF9-0D0E-4B28-8152-4AA4D051C8C3}">
      <dgm:prSet/>
      <dgm:spPr/>
      <dgm:t>
        <a:bodyPr/>
        <a:lstStyle/>
        <a:p>
          <a:endParaRPr lang="en-IN"/>
        </a:p>
      </dgm:t>
    </dgm:pt>
    <dgm:pt modelId="{970A007E-F8EE-4046-8AE9-7B0A893AFFE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Sidebands and the frequency domain </a:t>
          </a:r>
          <a:r>
            <a:rPr lang="en-IN" sz="2800" b="1" i="0" dirty="0">
              <a:solidFill>
                <a:srgbClr val="00B050"/>
              </a:solidFill>
            </a:rPr>
            <a:t>✓</a:t>
          </a:r>
          <a:endParaRPr lang="en-IN" sz="2800" baseline="-25000" dirty="0">
            <a:solidFill>
              <a:schemeClr val="tx1">
                <a:lumMod val="50000"/>
                <a:lumOff val="50000"/>
              </a:schemeClr>
            </a:solidFill>
          </a:endParaRPr>
        </a:p>
      </dgm:t>
    </dgm:pt>
    <dgm:pt modelId="{6110CFAA-A223-4886-B467-C5E30553E131}" type="parTrans" cxnId="{E59144DE-1505-4303-9929-FA7568A4BDE0}">
      <dgm:prSet/>
      <dgm:spPr/>
      <dgm:t>
        <a:bodyPr/>
        <a:lstStyle/>
        <a:p>
          <a:endParaRPr lang="en-IN"/>
        </a:p>
      </dgm:t>
    </dgm:pt>
    <dgm:pt modelId="{9B8F4B55-04BE-4C36-8FDF-241BAAC4B6D7}" type="sibTrans" cxnId="{E59144DE-1505-4303-9929-FA7568A4BDE0}">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solidFill>
                <a:schemeClr val="tx1">
                  <a:lumMod val="50000"/>
                  <a:lumOff val="50000"/>
                </a:schemeClr>
              </a:solidFill>
            </a:rPr>
            <a:t>Single Sideband Modulation</a:t>
          </a: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B7F68F44-ECE4-4157-85BE-6DA14DEB3002}">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Power </a:t>
          </a:r>
          <a:r>
            <a:rPr lang="en-IN" sz="2800" b="1" i="0" dirty="0">
              <a:solidFill>
                <a:srgbClr val="00B050"/>
              </a:solidFill>
            </a:rPr>
            <a:t>✓</a:t>
          </a:r>
          <a:endParaRPr lang="en-IN" sz="2800" dirty="0">
            <a:solidFill>
              <a:srgbClr val="00B050"/>
            </a:solidFill>
          </a:endParaRPr>
        </a:p>
      </dgm:t>
    </dgm:pt>
    <dgm:pt modelId="{F08DD5A2-A0B6-42F7-B8D7-FF096106F5A0}" type="parTrans" cxnId="{2F4D8A58-662F-42EA-AC5E-BF640D4FCD0B}">
      <dgm:prSet/>
      <dgm:spPr/>
      <dgm:t>
        <a:bodyPr/>
        <a:lstStyle/>
        <a:p>
          <a:endParaRPr lang="en-IN"/>
        </a:p>
      </dgm:t>
    </dgm:pt>
    <dgm:pt modelId="{D6A1A857-67C3-4AB9-ADA2-21108B74B345}" type="sibTrans" cxnId="{2F4D8A58-662F-42EA-AC5E-BF640D4FCD0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06554" custLinFactNeighborX="229" custLinFactNeighborY="3148">
        <dgm:presLayoutVars>
          <dgm:bulletEnabled val="1"/>
        </dgm:presLayoutVars>
      </dgm:prSet>
      <dgm:spPr/>
    </dgm:pt>
  </dgm:ptLst>
  <dgm:cxnLst>
    <dgm:cxn modelId="{27D6F528-F2C7-4EA4-AD9A-02A63FED4083}" srcId="{FB4525F7-7FFD-45EC-9B46-3B10CD03A956}" destId="{892B4173-FB01-4790-BD53-8ADA5943EA3E}" srcOrd="4" destOrd="0" parTransId="{4C9F5A60-186E-45F7-AF4A-BC2F1A3DD138}" sibTransId="{F2CC0227-AA41-47D7-84AD-6567D7822693}"/>
    <dgm:cxn modelId="{552EC936-A306-4527-A6DA-A035A38C6936}" type="presOf" srcId="{B7F68F44-ECE4-4157-85BE-6DA14DEB3002}" destId="{BFD118DA-1034-415C-B525-DB23AE18A4DA}" srcOrd="0" destOrd="3" presId="urn:microsoft.com/office/officeart/2005/8/layout/vList5"/>
    <dgm:cxn modelId="{C21E9E3E-C8E2-4F4B-9292-7D251F5C1A17}" type="presOf" srcId="{0AA2B0D1-52DF-4C03-AB05-94D7F9A931DA}" destId="{BFD118DA-1034-415C-B525-DB23AE18A4DA}" srcOrd="0" destOrd="0"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12AB504E-FA10-440B-B679-465C6DEDCC47}" srcId="{FB4525F7-7FFD-45EC-9B46-3B10CD03A956}" destId="{0AA2B0D1-52DF-4C03-AB05-94D7F9A931DA}" srcOrd="0" destOrd="0" parTransId="{62E0F9A2-635D-462E-A34F-404836622046}" sibTransId="{9BCDE5AB-1470-465B-B169-79D2ADF85D7A}"/>
    <dgm:cxn modelId="{9B6E166F-D49A-44C5-B989-9A782BCC9D52}" type="presOf" srcId="{6B798457-5A0B-4E2B-9C14-57B1337FC9AB}" destId="{BFD118DA-1034-415C-B525-DB23AE18A4DA}" srcOrd="0" destOrd="1" presId="urn:microsoft.com/office/officeart/2005/8/layout/vList5"/>
    <dgm:cxn modelId="{D1DCEC57-4C8D-4C82-AFD7-7E6432C48697}" type="presOf" srcId="{2A4128E7-B3B9-4162-BB05-66A9D6357ADD}" destId="{64D86F2B-DD15-4CB0-85C7-885C12E28AB8}" srcOrd="0" destOrd="0" presId="urn:microsoft.com/office/officeart/2005/8/layout/vList5"/>
    <dgm:cxn modelId="{2F4D8A58-662F-42EA-AC5E-BF640D4FCD0B}" srcId="{FB4525F7-7FFD-45EC-9B46-3B10CD03A956}" destId="{B7F68F44-ECE4-4157-85BE-6DA14DEB3002}" srcOrd="3" destOrd="0" parTransId="{F08DD5A2-A0B6-42F7-B8D7-FF096106F5A0}" sibTransId="{D6A1A857-67C3-4AB9-ADA2-21108B74B345}"/>
    <dgm:cxn modelId="{9D1B1281-4ADB-4E64-A08B-78F38D4DB56B}" type="presOf" srcId="{970A007E-F8EE-4046-8AE9-7B0A893AFFEE}" destId="{BFD118DA-1034-415C-B525-DB23AE18A4DA}" srcOrd="0" destOrd="2" presId="urn:microsoft.com/office/officeart/2005/8/layout/vList5"/>
    <dgm:cxn modelId="{C1EAF9B4-5B93-49CE-B2F3-9F52F5389A2E}" type="presOf" srcId="{FB4525F7-7FFD-45EC-9B46-3B10CD03A956}" destId="{DB7FC29E-D776-4C16-B7B4-78286B87C17E}" srcOrd="0" destOrd="0" presId="urn:microsoft.com/office/officeart/2005/8/layout/vList5"/>
    <dgm:cxn modelId="{C6DFB7B9-F0CB-4079-9F77-8B12195A395C}" type="presOf" srcId="{892B4173-FB01-4790-BD53-8ADA5943EA3E}" destId="{BFD118DA-1034-415C-B525-DB23AE18A4DA}" srcOrd="0" destOrd="4" presId="urn:microsoft.com/office/officeart/2005/8/layout/vList5"/>
    <dgm:cxn modelId="{E59144DE-1505-4303-9929-FA7568A4BDE0}" srcId="{FB4525F7-7FFD-45EC-9B46-3B10CD03A956}" destId="{970A007E-F8EE-4046-8AE9-7B0A893AFFEE}" srcOrd="2" destOrd="0" parTransId="{6110CFAA-A223-4886-B467-C5E30553E131}" sibTransId="{9B8F4B55-04BE-4C36-8FDF-241BAAC4B6D7}"/>
    <dgm:cxn modelId="{99FC5AF9-0D0E-4B28-8152-4AA4D051C8C3}" srcId="{FB4525F7-7FFD-45EC-9B46-3B10CD03A956}" destId="{6B798457-5A0B-4E2B-9C14-57B1337FC9AB}" srcOrd="1" destOrd="0" parTransId="{3AD03AD5-C0B1-4D4F-82AD-7FC2CA51EB2D}" sibTransId="{F518060E-0449-46AB-8489-57B119BAB529}"/>
    <dgm:cxn modelId="{82EBB5F9-0CB1-4CD9-BD83-BBEFE988DDC6}" type="presParOf" srcId="{64D86F2B-DD15-4CB0-85C7-885C12E28AB8}" destId="{C526CDD4-08A9-45E4-9CE3-63E7D4DD6BEA}" srcOrd="0" destOrd="0" presId="urn:microsoft.com/office/officeart/2005/8/layout/vList5"/>
    <dgm:cxn modelId="{CE65936B-0BF0-424E-9DC1-7CDA7DF1C34D}" type="presParOf" srcId="{C526CDD4-08A9-45E4-9CE3-63E7D4DD6BEA}" destId="{DB7FC29E-D776-4C16-B7B4-78286B87C17E}" srcOrd="0" destOrd="0" presId="urn:microsoft.com/office/officeart/2005/8/layout/vList5"/>
    <dgm:cxn modelId="{426A930C-7709-465E-8F82-9A53B2B387D6}"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1</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C2ACBF26-E657-42D8-9F53-173744AEBC17}" type="presOf" srcId="{DC1D9399-F66C-4987-95CB-ED8167460C5D}" destId="{ABB48A67-6BA8-4043-8091-ED3F40E335AF}" srcOrd="0" destOrd="0" presId="urn:microsoft.com/office/officeart/2005/8/layout/vList2"/>
    <dgm:cxn modelId="{A090AB6E-1647-43E0-86AE-18EEF16AF95F}"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B4B6BADA-EAC9-40DE-8A8A-B42C60FE476A}"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Amplitude Modulation Fundamentals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Concepts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B798457-5A0B-4E2B-9C14-57B1337FC9AB}">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Modulation index and Percentage of Modulation</a:t>
          </a:r>
          <a:r>
            <a:rPr lang="en-IN" sz="2800" b="1" i="0" dirty="0">
              <a:solidFill>
                <a:srgbClr val="00B050"/>
              </a:solidFill>
            </a:rPr>
            <a:t>✓</a:t>
          </a:r>
          <a:endParaRPr lang="en-IN" sz="2800" dirty="0">
            <a:solidFill>
              <a:schemeClr val="tx1">
                <a:lumMod val="50000"/>
                <a:lumOff val="50000"/>
              </a:schemeClr>
            </a:solidFill>
          </a:endParaRPr>
        </a:p>
      </dgm:t>
    </dgm:pt>
    <dgm:pt modelId="{3AD03AD5-C0B1-4D4F-82AD-7FC2CA51EB2D}" type="parTrans" cxnId="{99FC5AF9-0D0E-4B28-8152-4AA4D051C8C3}">
      <dgm:prSet/>
      <dgm:spPr/>
      <dgm:t>
        <a:bodyPr/>
        <a:lstStyle/>
        <a:p>
          <a:endParaRPr lang="en-IN"/>
        </a:p>
      </dgm:t>
    </dgm:pt>
    <dgm:pt modelId="{F518060E-0449-46AB-8489-57B119BAB529}" type="sibTrans" cxnId="{99FC5AF9-0D0E-4B28-8152-4AA4D051C8C3}">
      <dgm:prSet/>
      <dgm:spPr/>
      <dgm:t>
        <a:bodyPr/>
        <a:lstStyle/>
        <a:p>
          <a:endParaRPr lang="en-IN"/>
        </a:p>
      </dgm:t>
    </dgm:pt>
    <dgm:pt modelId="{970A007E-F8EE-4046-8AE9-7B0A893AFFE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Sidebands and the frequency domain </a:t>
          </a:r>
          <a:r>
            <a:rPr lang="en-IN" sz="2800" b="1" i="0" dirty="0">
              <a:solidFill>
                <a:srgbClr val="00B050"/>
              </a:solidFill>
            </a:rPr>
            <a:t>✓</a:t>
          </a:r>
          <a:endParaRPr lang="en-IN" sz="2800" baseline="-25000" dirty="0">
            <a:solidFill>
              <a:schemeClr val="tx1">
                <a:lumMod val="50000"/>
                <a:lumOff val="50000"/>
              </a:schemeClr>
            </a:solidFill>
          </a:endParaRPr>
        </a:p>
      </dgm:t>
    </dgm:pt>
    <dgm:pt modelId="{6110CFAA-A223-4886-B467-C5E30553E131}" type="parTrans" cxnId="{E59144DE-1505-4303-9929-FA7568A4BDE0}">
      <dgm:prSet/>
      <dgm:spPr/>
      <dgm:t>
        <a:bodyPr/>
        <a:lstStyle/>
        <a:p>
          <a:endParaRPr lang="en-IN"/>
        </a:p>
      </dgm:t>
    </dgm:pt>
    <dgm:pt modelId="{9B8F4B55-04BE-4C36-8FDF-241BAAC4B6D7}" type="sibTrans" cxnId="{E59144DE-1505-4303-9929-FA7568A4BDE0}">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Single Sideband Modulation </a:t>
          </a:r>
          <a:r>
            <a:rPr lang="en-IN" sz="2800" b="1" i="0" dirty="0">
              <a:solidFill>
                <a:srgbClr val="00B050"/>
              </a:solidFill>
            </a:rPr>
            <a:t>✓</a:t>
          </a:r>
          <a:endParaRPr lang="en-IN" sz="2800" baseline="0" dirty="0">
            <a:solidFill>
              <a:schemeClr val="tx1">
                <a:lumMod val="50000"/>
                <a:lumOff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B7F68F44-ECE4-4157-85BE-6DA14DEB3002}">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AM Power </a:t>
          </a:r>
          <a:r>
            <a:rPr lang="en-IN" sz="2800" b="1" i="0" dirty="0">
              <a:solidFill>
                <a:srgbClr val="00B050"/>
              </a:solidFill>
            </a:rPr>
            <a:t>✓</a:t>
          </a:r>
          <a:endParaRPr lang="en-IN" sz="2800" dirty="0">
            <a:solidFill>
              <a:srgbClr val="00B050"/>
            </a:solidFill>
          </a:endParaRPr>
        </a:p>
      </dgm:t>
    </dgm:pt>
    <dgm:pt modelId="{F08DD5A2-A0B6-42F7-B8D7-FF096106F5A0}" type="parTrans" cxnId="{2F4D8A58-662F-42EA-AC5E-BF640D4FCD0B}">
      <dgm:prSet/>
      <dgm:spPr/>
      <dgm:t>
        <a:bodyPr/>
        <a:lstStyle/>
        <a:p>
          <a:endParaRPr lang="en-IN"/>
        </a:p>
      </dgm:t>
    </dgm:pt>
    <dgm:pt modelId="{D6A1A857-67C3-4AB9-ADA2-21108B74B345}" type="sibTrans" cxnId="{2F4D8A58-662F-42EA-AC5E-BF640D4FCD0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06554" custLinFactNeighborX="229" custLinFactNeighborY="3148">
        <dgm:presLayoutVars>
          <dgm:bulletEnabled val="1"/>
        </dgm:presLayoutVars>
      </dgm:prSet>
      <dgm:spPr/>
    </dgm:pt>
  </dgm:ptLst>
  <dgm:cxnLst>
    <dgm:cxn modelId="{E282AF04-44E5-4485-987E-16B94634F6FF}" type="presOf" srcId="{FB4525F7-7FFD-45EC-9B46-3B10CD03A956}" destId="{DB7FC29E-D776-4C16-B7B4-78286B87C17E}" srcOrd="0" destOrd="0" presId="urn:microsoft.com/office/officeart/2005/8/layout/vList5"/>
    <dgm:cxn modelId="{4499660F-DD2C-4A50-9ED4-589C380B9674}" type="presOf" srcId="{892B4173-FB01-4790-BD53-8ADA5943EA3E}" destId="{BFD118DA-1034-415C-B525-DB23AE18A4DA}" srcOrd="0" destOrd="4" presId="urn:microsoft.com/office/officeart/2005/8/layout/vList5"/>
    <dgm:cxn modelId="{27D6F528-F2C7-4EA4-AD9A-02A63FED4083}" srcId="{FB4525F7-7FFD-45EC-9B46-3B10CD03A956}" destId="{892B4173-FB01-4790-BD53-8ADA5943EA3E}" srcOrd="4" destOrd="0" parTransId="{4C9F5A60-186E-45F7-AF4A-BC2F1A3DD138}" sibTransId="{F2CC0227-AA41-47D7-84AD-6567D7822693}"/>
    <dgm:cxn modelId="{23B97D2B-8A1A-4031-8AD4-79FF9088E736}" type="presOf" srcId="{6B798457-5A0B-4E2B-9C14-57B1337FC9AB}" destId="{BFD118DA-1034-415C-B525-DB23AE18A4DA}" srcOrd="0" destOrd="1"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D365EE66-82C2-40FE-BF3E-138AE3346846}" type="presOf" srcId="{970A007E-F8EE-4046-8AE9-7B0A893AFFEE}" destId="{BFD118DA-1034-415C-B525-DB23AE18A4DA}" srcOrd="0" destOrd="2"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2F4D8A58-662F-42EA-AC5E-BF640D4FCD0B}" srcId="{FB4525F7-7FFD-45EC-9B46-3B10CD03A956}" destId="{B7F68F44-ECE4-4157-85BE-6DA14DEB3002}" srcOrd="3" destOrd="0" parTransId="{F08DD5A2-A0B6-42F7-B8D7-FF096106F5A0}" sibTransId="{D6A1A857-67C3-4AB9-ADA2-21108B74B345}"/>
    <dgm:cxn modelId="{1EBD177C-A6B2-498B-9DD5-C78DEA5DFBFD}" type="presOf" srcId="{2A4128E7-B3B9-4162-BB05-66A9D6357ADD}" destId="{64D86F2B-DD15-4CB0-85C7-885C12E28AB8}" srcOrd="0" destOrd="0" presId="urn:microsoft.com/office/officeart/2005/8/layout/vList5"/>
    <dgm:cxn modelId="{E59144DE-1505-4303-9929-FA7568A4BDE0}" srcId="{FB4525F7-7FFD-45EC-9B46-3B10CD03A956}" destId="{970A007E-F8EE-4046-8AE9-7B0A893AFFEE}" srcOrd="2" destOrd="0" parTransId="{6110CFAA-A223-4886-B467-C5E30553E131}" sibTransId="{9B8F4B55-04BE-4C36-8FDF-241BAAC4B6D7}"/>
    <dgm:cxn modelId="{0ABEC9E1-AE08-4471-A3F1-D79205BFD6E6}" type="presOf" srcId="{0AA2B0D1-52DF-4C03-AB05-94D7F9A931DA}" destId="{BFD118DA-1034-415C-B525-DB23AE18A4DA}" srcOrd="0" destOrd="0" presId="urn:microsoft.com/office/officeart/2005/8/layout/vList5"/>
    <dgm:cxn modelId="{B1C601ED-5AAB-449E-8727-61F9FEC6CF81}" type="presOf" srcId="{B7F68F44-ECE4-4157-85BE-6DA14DEB3002}" destId="{BFD118DA-1034-415C-B525-DB23AE18A4DA}" srcOrd="0" destOrd="3" presId="urn:microsoft.com/office/officeart/2005/8/layout/vList5"/>
    <dgm:cxn modelId="{99FC5AF9-0D0E-4B28-8152-4AA4D051C8C3}" srcId="{FB4525F7-7FFD-45EC-9B46-3B10CD03A956}" destId="{6B798457-5A0B-4E2B-9C14-57B1337FC9AB}" srcOrd="1" destOrd="0" parTransId="{3AD03AD5-C0B1-4D4F-82AD-7FC2CA51EB2D}" sibTransId="{F518060E-0449-46AB-8489-57B119BAB529}"/>
    <dgm:cxn modelId="{01EE605B-1FA6-4582-B8EC-CE3DE1B2328E}" type="presParOf" srcId="{64D86F2B-DD15-4CB0-85C7-885C12E28AB8}" destId="{C526CDD4-08A9-45E4-9CE3-63E7D4DD6BEA}" srcOrd="0" destOrd="0" presId="urn:microsoft.com/office/officeart/2005/8/layout/vList5"/>
    <dgm:cxn modelId="{2512C138-EA17-4A9D-B930-9D425A9AB362}" type="presParOf" srcId="{C526CDD4-08A9-45E4-9CE3-63E7D4DD6BEA}" destId="{DB7FC29E-D776-4C16-B7B4-78286B87C17E}" srcOrd="0" destOrd="0" presId="urn:microsoft.com/office/officeart/2005/8/layout/vList5"/>
    <dgm:cxn modelId="{6B59CA84-DBF6-49F5-875E-0A8F579C0D90}"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5A7840-25E5-4E4A-ADDD-5125038F897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D23C8D55-FF2B-4E50-BFFB-AFDAAA301E16}">
      <dgm:prSet custT="1"/>
      <dgm:spPr/>
      <dgm:t>
        <a:bodyPr/>
        <a:lstStyle/>
        <a:p>
          <a:pPr rtl="0"/>
          <a:r>
            <a:rPr lang="en-US" sz="2800" b="1" dirty="0"/>
            <a:t>Subject Name:  Principles of Communication Systems</a:t>
          </a:r>
          <a:endParaRPr lang="en-IN" sz="2800" dirty="0"/>
        </a:p>
      </dgm:t>
    </dgm:pt>
    <dgm:pt modelId="{E0A4AC2C-70A4-4B74-92A5-22D0810C92A8}" type="sibTrans" cxnId="{059500A5-8798-4E90-A405-052C3B09BA85}">
      <dgm:prSet/>
      <dgm:spPr/>
      <dgm:t>
        <a:bodyPr/>
        <a:lstStyle/>
        <a:p>
          <a:endParaRPr lang="en-IN" sz="2400"/>
        </a:p>
      </dgm:t>
    </dgm:pt>
    <dgm:pt modelId="{00958BE3-D0DC-4BDD-9894-6D69C2109B6B}" type="parTrans" cxnId="{059500A5-8798-4E90-A405-052C3B09BA85}">
      <dgm:prSet/>
      <dgm:spPr/>
      <dgm:t>
        <a:bodyPr/>
        <a:lstStyle/>
        <a:p>
          <a:endParaRPr lang="en-IN" sz="2400"/>
        </a:p>
      </dgm:t>
    </dgm:pt>
    <dgm:pt modelId="{B8B50035-5000-461B-B966-21EF991DF921}">
      <dgm:prSet custT="1"/>
      <dgm:spPr/>
      <dgm:t>
        <a:bodyPr/>
        <a:lstStyle/>
        <a:p>
          <a:pPr algn="ctr" rtl="0"/>
          <a:r>
            <a:rPr lang="en-US" sz="2400" b="0" dirty="0"/>
            <a:t>Subject Code: BEC402</a:t>
          </a:r>
          <a:endParaRPr lang="en-IN" sz="2400" b="0" dirty="0"/>
        </a:p>
      </dgm:t>
    </dgm:pt>
    <dgm:pt modelId="{687B039A-A068-4779-A518-292AE530A5C3}" type="parTrans" cxnId="{BB471E9E-0148-4EF4-B4DC-1F6AD965C3CA}">
      <dgm:prSet/>
      <dgm:spPr/>
      <dgm:t>
        <a:bodyPr/>
        <a:lstStyle/>
        <a:p>
          <a:endParaRPr lang="en-IN" sz="2400"/>
        </a:p>
      </dgm:t>
    </dgm:pt>
    <dgm:pt modelId="{DD793A9F-C9F4-4E55-A2F9-3A2C280591BF}" type="sibTrans" cxnId="{BB471E9E-0148-4EF4-B4DC-1F6AD965C3CA}">
      <dgm:prSet/>
      <dgm:spPr/>
      <dgm:t>
        <a:bodyPr/>
        <a:lstStyle/>
        <a:p>
          <a:endParaRPr lang="en-IN" sz="2400"/>
        </a:p>
      </dgm:t>
    </dgm:pt>
    <dgm:pt modelId="{475C2C3A-FE11-453F-8DFF-777A8FD89027}" type="pres">
      <dgm:prSet presAssocID="{B35A7840-25E5-4E4A-ADDD-5125038F897D}" presName="linear" presStyleCnt="0">
        <dgm:presLayoutVars>
          <dgm:animLvl val="lvl"/>
          <dgm:resizeHandles val="exact"/>
        </dgm:presLayoutVars>
      </dgm:prSet>
      <dgm:spPr/>
    </dgm:pt>
    <dgm:pt modelId="{AB802EF2-9F42-480D-8F3F-8D6C2909126A}" type="pres">
      <dgm:prSet presAssocID="{D23C8D55-FF2B-4E50-BFFB-AFDAAA301E16}" presName="parentText" presStyleLbl="node1" presStyleIdx="0" presStyleCnt="2" custScaleY="115371" custLinFactNeighborX="1656" custLinFactNeighborY="44">
        <dgm:presLayoutVars>
          <dgm:chMax val="0"/>
          <dgm:bulletEnabled val="1"/>
        </dgm:presLayoutVars>
      </dgm:prSet>
      <dgm:spPr/>
    </dgm:pt>
    <dgm:pt modelId="{FDB33912-E6D5-4035-8069-CC1B430CCC13}" type="pres">
      <dgm:prSet presAssocID="{E0A4AC2C-70A4-4B74-92A5-22D0810C92A8}" presName="spacer" presStyleCnt="0"/>
      <dgm:spPr/>
    </dgm:pt>
    <dgm:pt modelId="{D31018BA-4700-452A-90C6-A47A6F9FD644}" type="pres">
      <dgm:prSet presAssocID="{B8B50035-5000-461B-B966-21EF991DF921}" presName="parentText" presStyleLbl="node1" presStyleIdx="1" presStyleCnt="2" custScaleX="82428" custScaleY="115145" custLinFactNeighborX="1428" custLinFactNeighborY="-60181">
        <dgm:presLayoutVars>
          <dgm:chMax val="0"/>
          <dgm:bulletEnabled val="1"/>
        </dgm:presLayoutVars>
      </dgm:prSet>
      <dgm:spPr/>
    </dgm:pt>
  </dgm:ptLst>
  <dgm:cxnLst>
    <dgm:cxn modelId="{0BE6E632-8BF8-4FAE-9726-A2AEF4D58088}" type="presOf" srcId="{B8B50035-5000-461B-B966-21EF991DF921}" destId="{D31018BA-4700-452A-90C6-A47A6F9FD644}" srcOrd="0" destOrd="0" presId="urn:microsoft.com/office/officeart/2005/8/layout/vList2"/>
    <dgm:cxn modelId="{0BFDA25B-A1EE-4145-A867-2F6E3C8DB813}" type="presOf" srcId="{D23C8D55-FF2B-4E50-BFFB-AFDAAA301E16}" destId="{AB802EF2-9F42-480D-8F3F-8D6C2909126A}" srcOrd="0" destOrd="0" presId="urn:microsoft.com/office/officeart/2005/8/layout/vList2"/>
    <dgm:cxn modelId="{30D64E7C-A813-42DE-AA33-4862133F86FB}" type="presOf" srcId="{B35A7840-25E5-4E4A-ADDD-5125038F897D}" destId="{475C2C3A-FE11-453F-8DFF-777A8FD89027}" srcOrd="0" destOrd="0" presId="urn:microsoft.com/office/officeart/2005/8/layout/vList2"/>
    <dgm:cxn modelId="{BB471E9E-0148-4EF4-B4DC-1F6AD965C3CA}" srcId="{B35A7840-25E5-4E4A-ADDD-5125038F897D}" destId="{B8B50035-5000-461B-B966-21EF991DF921}" srcOrd="1" destOrd="0" parTransId="{687B039A-A068-4779-A518-292AE530A5C3}" sibTransId="{DD793A9F-C9F4-4E55-A2F9-3A2C280591BF}"/>
    <dgm:cxn modelId="{059500A5-8798-4E90-A405-052C3B09BA85}" srcId="{B35A7840-25E5-4E4A-ADDD-5125038F897D}" destId="{D23C8D55-FF2B-4E50-BFFB-AFDAAA301E16}" srcOrd="0" destOrd="0" parTransId="{00958BE3-D0DC-4BDD-9894-6D69C2109B6B}" sibTransId="{E0A4AC2C-70A4-4B74-92A5-22D0810C92A8}"/>
    <dgm:cxn modelId="{2CFFDDB6-B16F-4791-B96D-08A1FE815A0D}" type="presParOf" srcId="{475C2C3A-FE11-453F-8DFF-777A8FD89027}" destId="{AB802EF2-9F42-480D-8F3F-8D6C2909126A}" srcOrd="0" destOrd="0" presId="urn:microsoft.com/office/officeart/2005/8/layout/vList2"/>
    <dgm:cxn modelId="{552E8B54-373D-430C-A374-D3D9DDD28784}" type="presParOf" srcId="{475C2C3A-FE11-453F-8DFF-777A8FD89027}" destId="{FDB33912-E6D5-4035-8069-CC1B430CCC13}" srcOrd="1" destOrd="0" presId="urn:microsoft.com/office/officeart/2005/8/layout/vList2"/>
    <dgm:cxn modelId="{075314D6-0829-4A5E-9931-B6DD173444AE}" type="presParOf" srcId="{475C2C3A-FE11-453F-8DFF-777A8FD89027}" destId="{D31018BA-4700-452A-90C6-A47A6F9FD644}"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6DD3211A-0776-4638-A67B-D091F28997B7}" type="presOf" srcId="{DC1D9399-F66C-4987-95CB-ED8167460C5D}" destId="{ABB48A67-6BA8-4043-8091-ED3F40E335AF}" srcOrd="0" destOrd="0" presId="urn:microsoft.com/office/officeart/2005/8/layout/vList2"/>
    <dgm:cxn modelId="{1C57C24A-560F-4866-84F8-E944BF945E3B}"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635E7FF0-8EAD-4401-A3CC-05043772AB0D}"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Demodulators</a:t>
          </a:r>
          <a:endParaRPr lang="en-IN" sz="2800" baseline="0" dirty="0">
            <a:solidFill>
              <a:schemeClr val="tx1">
                <a:lumMod val="50000"/>
                <a:lumOff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Transistor Modulator</a:t>
          </a: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Collector Modulator</a:t>
          </a: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rgbClr val="00B050"/>
              </a:solidFill>
            </a:rPr>
            <a:t>Diode Detector</a:t>
          </a: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rgbClr val="00B050"/>
              </a:solidFill>
            </a:rPr>
            <a:t>Balanced Modulators: Lattice Modulators</a:t>
          </a:r>
          <a:r>
            <a:rPr lang="en-IN" sz="2800" dirty="0">
              <a:solidFill>
                <a:srgbClr val="00B050"/>
              </a:solidFill>
            </a:rPr>
            <a:t>.</a:t>
          </a:r>
          <a:endParaRPr lang="en-IN" sz="2400" dirty="0">
            <a:solidFill>
              <a:srgbClr val="00B050"/>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5C4B8A1D-4A8B-474F-89B7-6886A8C0B933}" type="presOf" srcId="{7166304B-BA9B-4612-AA0A-2902DA9807B5}" destId="{BFD118DA-1034-415C-B525-DB23AE18A4DA}" srcOrd="0" destOrd="3" presId="urn:microsoft.com/office/officeart/2005/8/layout/vList5"/>
    <dgm:cxn modelId="{27D6F528-F2C7-4EA4-AD9A-02A63FED4083}" srcId="{FB4525F7-7FFD-45EC-9B46-3B10CD03A956}" destId="{892B4173-FB01-4790-BD53-8ADA5943EA3E}" srcOrd="1" destOrd="0" parTransId="{4C9F5A60-186E-45F7-AF4A-BC2F1A3DD138}" sibTransId="{F2CC0227-AA41-47D7-84AD-6567D7822693}"/>
    <dgm:cxn modelId="{05E8F35E-4F10-4D45-AE75-EC9363C85C4E}" type="presOf" srcId="{00884BF5-30A3-4CCC-945F-270F393CD7D6}" destId="{BFD118DA-1034-415C-B525-DB23AE18A4DA}" srcOrd="0" destOrd="5"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91A84F65-39B9-43C5-A6FF-1CD9491F9755}" type="presOf" srcId="{F6B03566-E4F9-4220-A181-53556BE9C13C}" destId="{BFD118DA-1034-415C-B525-DB23AE18A4DA}" srcOrd="0" destOrd="6" presId="urn:microsoft.com/office/officeart/2005/8/layout/vList5"/>
    <dgm:cxn modelId="{9BBB0146-A160-4635-BE71-EE4E98181106}" srcId="{892B4173-FB01-4790-BD53-8ADA5943EA3E}" destId="{F6B03566-E4F9-4220-A181-53556BE9C13C}" srcOrd="1" destOrd="0" parTransId="{8E6E1A2A-910C-4B87-B7D4-DF64AF18710F}" sibTransId="{AFDDBDAA-442E-4638-A68C-291C592EE16B}"/>
    <dgm:cxn modelId="{3393A046-4998-401B-B217-FE40A155E848}" type="presOf" srcId="{892B4173-FB01-4790-BD53-8ADA5943EA3E}" destId="{BFD118DA-1034-415C-B525-DB23AE18A4DA}" srcOrd="0" destOrd="4"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5DB81691-DC27-46E8-874B-D9CFA9BBA27B}" type="presOf" srcId="{FB4525F7-7FFD-45EC-9B46-3B10CD03A956}" destId="{DB7FC29E-D776-4C16-B7B4-78286B87C17E}" srcOrd="0" destOrd="0" presId="urn:microsoft.com/office/officeart/2005/8/layout/vList5"/>
    <dgm:cxn modelId="{82D6D7A3-313B-41EA-B0AA-EF125787575C}" type="presOf" srcId="{2A4128E7-B3B9-4162-BB05-66A9D6357ADD}" destId="{64D86F2B-DD15-4CB0-85C7-885C12E28AB8}" srcOrd="0" destOrd="0" presId="urn:microsoft.com/office/officeart/2005/8/layout/vList5"/>
    <dgm:cxn modelId="{C0ABC9B5-2492-45D1-BF69-E099ECF4DEC3}" type="presOf" srcId="{0AA2B0D1-52DF-4C03-AB05-94D7F9A931DA}" destId="{BFD118DA-1034-415C-B525-DB23AE18A4DA}" srcOrd="0" destOrd="0" presId="urn:microsoft.com/office/officeart/2005/8/layout/vList5"/>
    <dgm:cxn modelId="{EABDF5B7-9F0B-42BA-B6D4-79494F0C472D}" srcId="{0AA2B0D1-52DF-4C03-AB05-94D7F9A931DA}" destId="{7166304B-BA9B-4612-AA0A-2902DA9807B5}" srcOrd="2" destOrd="0" parTransId="{BEDF20E9-FF8B-4777-B455-2BDDAA54CF0D}" sibTransId="{1CC8EF85-8C4D-4091-ACC4-21EEA3C95697}"/>
    <dgm:cxn modelId="{FFCE6BBB-C289-40B2-94E5-41C842440130}" type="presOf" srcId="{0421C6DC-53B6-4847-9CF2-3EFD33586BF1}" destId="{BFD118DA-1034-415C-B525-DB23AE18A4DA}" srcOrd="0" destOrd="1" presId="urn:microsoft.com/office/officeart/2005/8/layout/vList5"/>
    <dgm:cxn modelId="{0F0EF1D1-8C10-4C5A-9CEF-DA78A198B598}" type="presOf" srcId="{49349347-9D80-4A34-B0FA-F8BF04461854}" destId="{BFD118DA-1034-415C-B525-DB23AE18A4DA}" srcOrd="0" destOrd="2"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2F2E1F1B-06CD-45A8-AC97-B796B063CD79}" type="presParOf" srcId="{64D86F2B-DD15-4CB0-85C7-885C12E28AB8}" destId="{C526CDD4-08A9-45E4-9CE3-63E7D4DD6BEA}" srcOrd="0" destOrd="0" presId="urn:microsoft.com/office/officeart/2005/8/layout/vList5"/>
    <dgm:cxn modelId="{4966DB55-36BC-42DA-9F73-A62A67AC0F95}" type="presParOf" srcId="{C526CDD4-08A9-45E4-9CE3-63E7D4DD6BEA}" destId="{DB7FC29E-D776-4C16-B7B4-78286B87C17E}" srcOrd="0" destOrd="0" presId="urn:microsoft.com/office/officeart/2005/8/layout/vList5"/>
    <dgm:cxn modelId="{D85ABA58-0B4D-471B-9560-BEEE5A7912AC}"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4B8D2955-7C90-48C1-B876-BB7FE2DDF44D}" srcId="{DC1D9399-F66C-4987-95CB-ED8167460C5D}" destId="{5AD21A00-D534-4CEC-B36A-CDAB1D7F70C2}" srcOrd="0" destOrd="0" parTransId="{B23AEC5A-4CC2-4720-8D9F-46E5C05548BF}" sibTransId="{F03B04A6-0FD8-4C7A-82F7-D6241BA9D0C8}"/>
    <dgm:cxn modelId="{0C143999-03A9-4EBD-9E6E-8C72A638794E}" type="presOf" srcId="{5AD21A00-D534-4CEC-B36A-CDAB1D7F70C2}" destId="{F06E8F77-A2C7-4956-8E2B-23BE4BEB67B5}" srcOrd="0" destOrd="0" presId="urn:microsoft.com/office/officeart/2005/8/layout/vList2"/>
    <dgm:cxn modelId="{F0C4E4D9-8CF7-4823-B18F-C833DBAEBB0E}" type="presOf" srcId="{DC1D9399-F66C-4987-95CB-ED8167460C5D}" destId="{ABB48A67-6BA8-4043-8091-ED3F40E335AF}" srcOrd="0" destOrd="0" presId="urn:microsoft.com/office/officeart/2005/8/layout/vList2"/>
    <dgm:cxn modelId="{B879C736-6FD5-4D80-B837-CF614ED4C20C}"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 Amplitude Demodulators</a:t>
          </a:r>
          <a:endParaRPr lang="en-IN" sz="2800" baseline="0" dirty="0">
            <a:solidFill>
              <a:schemeClr val="bg2">
                <a:lumMod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chemeClr val="bg2">
                  <a:lumMod val="50000"/>
                </a:schemeClr>
              </a:solidFill>
            </a:rPr>
            <a:t>Transistor Modulator</a:t>
          </a: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chemeClr val="bg2">
                  <a:lumMod val="50000"/>
                </a:schemeClr>
              </a:solidFill>
            </a:rPr>
            <a:t>Collector Modulator</a:t>
          </a: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Diode Detector</a:t>
          </a: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Balanced Modulators: Lattice Modulators</a:t>
          </a:r>
          <a:r>
            <a:rPr lang="en-IN" sz="2800" dirty="0">
              <a:solidFill>
                <a:schemeClr val="bg2">
                  <a:lumMod val="50000"/>
                </a:schemeClr>
              </a:solidFill>
            </a:rPr>
            <a:t>.</a:t>
          </a:r>
          <a:endParaRPr lang="en-IN" sz="2400" dirty="0">
            <a:solidFill>
              <a:schemeClr val="bg2">
                <a:lumMod val="50000"/>
              </a:schemeClr>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27D6F528-F2C7-4EA4-AD9A-02A63FED4083}" srcId="{FB4525F7-7FFD-45EC-9B46-3B10CD03A956}" destId="{892B4173-FB01-4790-BD53-8ADA5943EA3E}" srcOrd="1" destOrd="0" parTransId="{4C9F5A60-186E-45F7-AF4A-BC2F1A3DD138}" sibTransId="{F2CC0227-AA41-47D7-84AD-6567D7822693}"/>
    <dgm:cxn modelId="{7EF7472A-5A10-4A2C-AD6B-5FF27D7286B6}" type="presOf" srcId="{892B4173-FB01-4790-BD53-8ADA5943EA3E}" destId="{BFD118DA-1034-415C-B525-DB23AE18A4DA}" srcOrd="0" destOrd="4" presId="urn:microsoft.com/office/officeart/2005/8/layout/vList5"/>
    <dgm:cxn modelId="{5BFD7434-4354-41D4-B586-216900C50165}" type="presOf" srcId="{0AA2B0D1-52DF-4C03-AB05-94D7F9A931DA}" destId="{BFD118DA-1034-415C-B525-DB23AE18A4DA}" srcOrd="0" destOrd="0"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9BBB0146-A160-4635-BE71-EE4E98181106}" srcId="{892B4173-FB01-4790-BD53-8ADA5943EA3E}" destId="{F6B03566-E4F9-4220-A181-53556BE9C13C}" srcOrd="1" destOrd="0" parTransId="{8E6E1A2A-910C-4B87-B7D4-DF64AF18710F}" sibTransId="{AFDDBDAA-442E-4638-A68C-291C592EE16B}"/>
    <dgm:cxn modelId="{12AB504E-FA10-440B-B679-465C6DEDCC47}" srcId="{FB4525F7-7FFD-45EC-9B46-3B10CD03A956}" destId="{0AA2B0D1-52DF-4C03-AB05-94D7F9A931DA}" srcOrd="0" destOrd="0" parTransId="{62E0F9A2-635D-462E-A34F-404836622046}" sibTransId="{9BCDE5AB-1470-465B-B169-79D2ADF85D7A}"/>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BE1CD3A9-D52C-48D4-BBB1-270A9C9C13E1}" type="presOf" srcId="{2A4128E7-B3B9-4162-BB05-66A9D6357ADD}" destId="{64D86F2B-DD15-4CB0-85C7-885C12E28AB8}" srcOrd="0" destOrd="0" presId="urn:microsoft.com/office/officeart/2005/8/layout/vList5"/>
    <dgm:cxn modelId="{282DB1AB-B7AF-4B60-9DB9-1FD97E2FA25D}" type="presOf" srcId="{49349347-9D80-4A34-B0FA-F8BF04461854}" destId="{BFD118DA-1034-415C-B525-DB23AE18A4DA}" srcOrd="0" destOrd="2" presId="urn:microsoft.com/office/officeart/2005/8/layout/vList5"/>
    <dgm:cxn modelId="{08D2BFAF-FA9A-411C-BE04-97C0FF94C521}" type="presOf" srcId="{0421C6DC-53B6-4847-9CF2-3EFD33586BF1}" destId="{BFD118DA-1034-415C-B525-DB23AE18A4DA}" srcOrd="0" destOrd="1" presId="urn:microsoft.com/office/officeart/2005/8/layout/vList5"/>
    <dgm:cxn modelId="{EABDF5B7-9F0B-42BA-B6D4-79494F0C472D}" srcId="{0AA2B0D1-52DF-4C03-AB05-94D7F9A931DA}" destId="{7166304B-BA9B-4612-AA0A-2902DA9807B5}" srcOrd="2" destOrd="0" parTransId="{BEDF20E9-FF8B-4777-B455-2BDDAA54CF0D}" sibTransId="{1CC8EF85-8C4D-4091-ACC4-21EEA3C95697}"/>
    <dgm:cxn modelId="{B331FFBC-C6B3-4D9A-B59F-5A05F1E178B2}" type="presOf" srcId="{7166304B-BA9B-4612-AA0A-2902DA9807B5}" destId="{BFD118DA-1034-415C-B525-DB23AE18A4DA}" srcOrd="0" destOrd="3" presId="urn:microsoft.com/office/officeart/2005/8/layout/vList5"/>
    <dgm:cxn modelId="{83220DDD-8AE4-4140-9A84-4863408078BB}" type="presOf" srcId="{F6B03566-E4F9-4220-A181-53556BE9C13C}" destId="{BFD118DA-1034-415C-B525-DB23AE18A4DA}" srcOrd="0" destOrd="6" presId="urn:microsoft.com/office/officeart/2005/8/layout/vList5"/>
    <dgm:cxn modelId="{4C6AC5E9-F761-4900-A4ED-4B01C0E9B111}" type="presOf" srcId="{00884BF5-30A3-4CCC-945F-270F393CD7D6}" destId="{BFD118DA-1034-415C-B525-DB23AE18A4DA}" srcOrd="0" destOrd="5" presId="urn:microsoft.com/office/officeart/2005/8/layout/vList5"/>
    <dgm:cxn modelId="{BDE385EA-C045-41A1-886C-F95A23DAD4EF}" type="presOf" srcId="{FB4525F7-7FFD-45EC-9B46-3B10CD03A956}" destId="{DB7FC29E-D776-4C16-B7B4-78286B87C17E}" srcOrd="0" destOrd="0"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8AFD711A-E4EF-4635-99CC-3E6D8F1EB2F4}" type="presParOf" srcId="{64D86F2B-DD15-4CB0-85C7-885C12E28AB8}" destId="{C526CDD4-08A9-45E4-9CE3-63E7D4DD6BEA}" srcOrd="0" destOrd="0" presId="urn:microsoft.com/office/officeart/2005/8/layout/vList5"/>
    <dgm:cxn modelId="{F37A6839-2B0A-424B-9047-26201B7A666B}" type="presParOf" srcId="{C526CDD4-08A9-45E4-9CE3-63E7D4DD6BEA}" destId="{DB7FC29E-D776-4C16-B7B4-78286B87C17E}" srcOrd="0" destOrd="0" presId="urn:microsoft.com/office/officeart/2005/8/layout/vList5"/>
    <dgm:cxn modelId="{BE5B7C66-57FB-43D4-AD5D-2A22C2E99D8F}"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4B8D2955-7C90-48C1-B876-BB7FE2DDF44D}" srcId="{DC1D9399-F66C-4987-95CB-ED8167460C5D}" destId="{5AD21A00-D534-4CEC-B36A-CDAB1D7F70C2}" srcOrd="0" destOrd="0" parTransId="{B23AEC5A-4CC2-4720-8D9F-46E5C05548BF}" sibTransId="{F03B04A6-0FD8-4C7A-82F7-D6241BA9D0C8}"/>
    <dgm:cxn modelId="{9C237ED8-3783-4E51-8A92-16B6F9AA3B51}" type="presOf" srcId="{5AD21A00-D534-4CEC-B36A-CDAB1D7F70C2}" destId="{F06E8F77-A2C7-4956-8E2B-23BE4BEB67B5}" srcOrd="0" destOrd="0" presId="urn:microsoft.com/office/officeart/2005/8/layout/vList2"/>
    <dgm:cxn modelId="{5E3F2DF0-B507-4D27-9832-8BF979199B0F}" type="presOf" srcId="{DC1D9399-F66C-4987-95CB-ED8167460C5D}" destId="{ABB48A67-6BA8-4043-8091-ED3F40E335AF}" srcOrd="0" destOrd="0" presId="urn:microsoft.com/office/officeart/2005/8/layout/vList2"/>
    <dgm:cxn modelId="{A9E0DA21-F0AB-4C5E-809D-07C7975DF2B4}"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 Amplitude Demodulators</a:t>
          </a:r>
          <a:endParaRPr lang="en-IN" sz="2800" baseline="0" dirty="0">
            <a:solidFill>
              <a:schemeClr val="bg2">
                <a:lumMod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Transistor Modulator </a:t>
          </a:r>
          <a:r>
            <a:rPr lang="en-IN" sz="2400" b="1" i="0" dirty="0">
              <a:solidFill>
                <a:srgbClr val="00B050"/>
              </a:solidFill>
            </a:rPr>
            <a:t>✓</a:t>
          </a:r>
          <a:endParaRPr lang="en-IN" sz="2400" dirty="0">
            <a:solidFill>
              <a:schemeClr val="bg2">
                <a:lumMod val="50000"/>
              </a:schemeClr>
            </a:solidFill>
          </a:endParaRP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chemeClr val="bg2">
                  <a:lumMod val="50000"/>
                </a:schemeClr>
              </a:solidFill>
            </a:rPr>
            <a:t>Collector Modulator</a:t>
          </a: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Diode Detector, </a:t>
          </a: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Balanced Modulators: Lattice Modulators</a:t>
          </a:r>
          <a:r>
            <a:rPr lang="en-IN" sz="2800" dirty="0">
              <a:solidFill>
                <a:schemeClr val="bg2">
                  <a:lumMod val="50000"/>
                </a:schemeClr>
              </a:solidFill>
            </a:rPr>
            <a:t>.</a:t>
          </a:r>
          <a:endParaRPr lang="en-IN" sz="2400" dirty="0">
            <a:solidFill>
              <a:schemeClr val="bg2">
                <a:lumMod val="50000"/>
              </a:schemeClr>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8938E904-E73F-4921-AD5A-291D9BE90F04}" type="presOf" srcId="{F6B03566-E4F9-4220-A181-53556BE9C13C}" destId="{BFD118DA-1034-415C-B525-DB23AE18A4DA}" srcOrd="0" destOrd="6" presId="urn:microsoft.com/office/officeart/2005/8/layout/vList5"/>
    <dgm:cxn modelId="{30C3131E-5387-4FC6-BE7A-19F48BDC9360}" type="presOf" srcId="{7166304B-BA9B-4612-AA0A-2902DA9807B5}" destId="{BFD118DA-1034-415C-B525-DB23AE18A4DA}" srcOrd="0" destOrd="3" presId="urn:microsoft.com/office/officeart/2005/8/layout/vList5"/>
    <dgm:cxn modelId="{2C148120-E136-4B3B-8A34-43FB6C082BDC}" type="presOf" srcId="{FB4525F7-7FFD-45EC-9B46-3B10CD03A956}" destId="{DB7FC29E-D776-4C16-B7B4-78286B87C17E}" srcOrd="0" destOrd="0" presId="urn:microsoft.com/office/officeart/2005/8/layout/vList5"/>
    <dgm:cxn modelId="{27D6F528-F2C7-4EA4-AD9A-02A63FED4083}" srcId="{FB4525F7-7FFD-45EC-9B46-3B10CD03A956}" destId="{892B4173-FB01-4790-BD53-8ADA5943EA3E}" srcOrd="1" destOrd="0" parTransId="{4C9F5A60-186E-45F7-AF4A-BC2F1A3DD138}" sibTransId="{F2CC0227-AA41-47D7-84AD-6567D7822693}"/>
    <dgm:cxn modelId="{95124B3D-2FA2-48E8-83EE-F21801B5983E}" type="presOf" srcId="{0421C6DC-53B6-4847-9CF2-3EFD33586BF1}" destId="{BFD118DA-1034-415C-B525-DB23AE18A4DA}" srcOrd="0" destOrd="1" presId="urn:microsoft.com/office/officeart/2005/8/layout/vList5"/>
    <dgm:cxn modelId="{8D9DF33F-9661-4B36-80A5-BB4FA8C0C449}" type="presOf" srcId="{00884BF5-30A3-4CCC-945F-270F393CD7D6}" destId="{BFD118DA-1034-415C-B525-DB23AE18A4DA}" srcOrd="0" destOrd="5"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9BBB0146-A160-4635-BE71-EE4E98181106}" srcId="{892B4173-FB01-4790-BD53-8ADA5943EA3E}" destId="{F6B03566-E4F9-4220-A181-53556BE9C13C}" srcOrd="1" destOrd="0" parTransId="{8E6E1A2A-910C-4B87-B7D4-DF64AF18710F}" sibTransId="{AFDDBDAA-442E-4638-A68C-291C592EE16B}"/>
    <dgm:cxn modelId="{12AB504E-FA10-440B-B679-465C6DEDCC47}" srcId="{FB4525F7-7FFD-45EC-9B46-3B10CD03A956}" destId="{0AA2B0D1-52DF-4C03-AB05-94D7F9A931DA}" srcOrd="0" destOrd="0" parTransId="{62E0F9A2-635D-462E-A34F-404836622046}" sibTransId="{9BCDE5AB-1470-465B-B169-79D2ADF85D7A}"/>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8F21C68F-D079-4B81-87D3-83A306FB6BD3}" type="presOf" srcId="{2A4128E7-B3B9-4162-BB05-66A9D6357ADD}" destId="{64D86F2B-DD15-4CB0-85C7-885C12E28AB8}" srcOrd="0" destOrd="0" presId="urn:microsoft.com/office/officeart/2005/8/layout/vList5"/>
    <dgm:cxn modelId="{D06045AB-7E46-4C29-9A00-D0D50088FFF6}" type="presOf" srcId="{892B4173-FB01-4790-BD53-8ADA5943EA3E}" destId="{BFD118DA-1034-415C-B525-DB23AE18A4DA}" srcOrd="0" destOrd="4" presId="urn:microsoft.com/office/officeart/2005/8/layout/vList5"/>
    <dgm:cxn modelId="{EABDF5B7-9F0B-42BA-B6D4-79494F0C472D}" srcId="{0AA2B0D1-52DF-4C03-AB05-94D7F9A931DA}" destId="{7166304B-BA9B-4612-AA0A-2902DA9807B5}" srcOrd="2" destOrd="0" parTransId="{BEDF20E9-FF8B-4777-B455-2BDDAA54CF0D}" sibTransId="{1CC8EF85-8C4D-4091-ACC4-21EEA3C95697}"/>
    <dgm:cxn modelId="{10B20BCB-5BCC-4B62-A0EB-45135767E6D2}" type="presOf" srcId="{0AA2B0D1-52DF-4C03-AB05-94D7F9A931DA}" destId="{BFD118DA-1034-415C-B525-DB23AE18A4DA}" srcOrd="0" destOrd="0" presId="urn:microsoft.com/office/officeart/2005/8/layout/vList5"/>
    <dgm:cxn modelId="{A422BDE3-295F-4507-AAE1-AD09F37AF772}" type="presOf" srcId="{49349347-9D80-4A34-B0FA-F8BF04461854}" destId="{BFD118DA-1034-415C-B525-DB23AE18A4DA}" srcOrd="0" destOrd="2"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DF69CFAF-39E7-42B6-9047-D488D3663126}" type="presParOf" srcId="{64D86F2B-DD15-4CB0-85C7-885C12E28AB8}" destId="{C526CDD4-08A9-45E4-9CE3-63E7D4DD6BEA}" srcOrd="0" destOrd="0" presId="urn:microsoft.com/office/officeart/2005/8/layout/vList5"/>
    <dgm:cxn modelId="{335E5055-767A-4597-BE4A-CED63345F55D}" type="presParOf" srcId="{C526CDD4-08A9-45E4-9CE3-63E7D4DD6BEA}" destId="{DB7FC29E-D776-4C16-B7B4-78286B87C17E}" srcOrd="0" destOrd="0" presId="urn:microsoft.com/office/officeart/2005/8/layout/vList5"/>
    <dgm:cxn modelId="{25779694-82DA-410F-897A-2B0B1EAC927E}"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7415CF05-B4CE-4C87-99CB-59E6E5F8E81F}" type="presOf" srcId="{5AD21A00-D534-4CEC-B36A-CDAB1D7F70C2}" destId="{F06E8F77-A2C7-4956-8E2B-23BE4BEB67B5}" srcOrd="0" destOrd="0" presId="urn:microsoft.com/office/officeart/2005/8/layout/vList2"/>
    <dgm:cxn modelId="{5A1E6021-3E69-4144-9910-24B80F32D63B}" type="presOf" srcId="{DC1D9399-F66C-4987-95CB-ED8167460C5D}" destId="{ABB48A67-6BA8-4043-8091-ED3F40E335AF}"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807E5892-9CAE-4C34-94DC-6833BFA1876A}"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 Amplitude Demodulators</a:t>
          </a:r>
          <a:endParaRPr lang="en-IN" sz="2800" baseline="0" dirty="0">
            <a:solidFill>
              <a:schemeClr val="bg2">
                <a:lumMod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Transistor Modulator </a:t>
          </a:r>
          <a:r>
            <a:rPr lang="en-IN" sz="2400" b="1" i="0" dirty="0">
              <a:solidFill>
                <a:srgbClr val="00B050"/>
              </a:solidFill>
            </a:rPr>
            <a:t>✓</a:t>
          </a:r>
          <a:endParaRPr lang="en-IN" sz="2400" dirty="0">
            <a:solidFill>
              <a:schemeClr val="bg2">
                <a:lumMod val="50000"/>
              </a:schemeClr>
            </a:solidFill>
          </a:endParaRP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Collector Modulator</a:t>
          </a:r>
          <a:r>
            <a:rPr lang="en-IN" sz="2400" b="1" i="0" dirty="0">
              <a:solidFill>
                <a:srgbClr val="00B050"/>
              </a:solidFill>
            </a:rPr>
            <a:t>✓</a:t>
          </a:r>
          <a:endParaRPr lang="en-IN" sz="2400" dirty="0">
            <a:solidFill>
              <a:schemeClr val="bg2">
                <a:lumMod val="50000"/>
              </a:schemeClr>
            </a:solidFill>
          </a:endParaRP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Diode Detector, </a:t>
          </a: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Balanced Modulators: Lattice Modulators</a:t>
          </a:r>
          <a:r>
            <a:rPr lang="en-IN" sz="2800" dirty="0">
              <a:solidFill>
                <a:schemeClr val="bg2">
                  <a:lumMod val="50000"/>
                </a:schemeClr>
              </a:solidFill>
            </a:rPr>
            <a:t>.</a:t>
          </a:r>
          <a:endParaRPr lang="en-IN" sz="2400" dirty="0">
            <a:solidFill>
              <a:schemeClr val="bg2">
                <a:lumMod val="50000"/>
              </a:schemeClr>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AE7C1827-A72F-47C7-9DDA-A6C1B103C8B0}" type="presOf" srcId="{00884BF5-30A3-4CCC-945F-270F393CD7D6}" destId="{BFD118DA-1034-415C-B525-DB23AE18A4DA}" srcOrd="0" destOrd="5" presId="urn:microsoft.com/office/officeart/2005/8/layout/vList5"/>
    <dgm:cxn modelId="{27D6F528-F2C7-4EA4-AD9A-02A63FED4083}" srcId="{FB4525F7-7FFD-45EC-9B46-3B10CD03A956}" destId="{892B4173-FB01-4790-BD53-8ADA5943EA3E}" srcOrd="1" destOrd="0" parTransId="{4C9F5A60-186E-45F7-AF4A-BC2F1A3DD138}" sibTransId="{F2CC0227-AA41-47D7-84AD-6567D7822693}"/>
    <dgm:cxn modelId="{E7BE9D61-0B6C-447A-8985-DFD29EE42918}" srcId="{2A4128E7-B3B9-4162-BB05-66A9D6357ADD}" destId="{FB4525F7-7FFD-45EC-9B46-3B10CD03A956}" srcOrd="0" destOrd="0" parTransId="{3B5A1A80-0914-4612-8FAE-F7BAC67D310D}" sibTransId="{E262E161-1CB6-4126-BD90-97D8EC96FCD0}"/>
    <dgm:cxn modelId="{8D698145-08CE-48F1-9B13-CB884C5A51EE}" type="presOf" srcId="{0AA2B0D1-52DF-4C03-AB05-94D7F9A931DA}" destId="{BFD118DA-1034-415C-B525-DB23AE18A4DA}" srcOrd="0" destOrd="0" presId="urn:microsoft.com/office/officeart/2005/8/layout/vList5"/>
    <dgm:cxn modelId="{9BBB0146-A160-4635-BE71-EE4E98181106}" srcId="{892B4173-FB01-4790-BD53-8ADA5943EA3E}" destId="{F6B03566-E4F9-4220-A181-53556BE9C13C}" srcOrd="1" destOrd="0" parTransId="{8E6E1A2A-910C-4B87-B7D4-DF64AF18710F}" sibTransId="{AFDDBDAA-442E-4638-A68C-291C592EE16B}"/>
    <dgm:cxn modelId="{2B14BC46-DCE5-43AD-A2FE-A98D7CF1A7C7}" type="presOf" srcId="{F6B03566-E4F9-4220-A181-53556BE9C13C}" destId="{BFD118DA-1034-415C-B525-DB23AE18A4DA}" srcOrd="0" destOrd="6"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B41E977E-6729-4276-99AB-81E90E8FFDFD}" type="presOf" srcId="{49349347-9D80-4A34-B0FA-F8BF04461854}" destId="{BFD118DA-1034-415C-B525-DB23AE18A4DA}" srcOrd="0" destOrd="2" presId="urn:microsoft.com/office/officeart/2005/8/layout/vList5"/>
    <dgm:cxn modelId="{D5954B8F-8365-4DFC-80D3-A6E3BA18A61A}" type="presOf" srcId="{892B4173-FB01-4790-BD53-8ADA5943EA3E}" destId="{BFD118DA-1034-415C-B525-DB23AE18A4DA}" srcOrd="0" destOrd="4" presId="urn:microsoft.com/office/officeart/2005/8/layout/vList5"/>
    <dgm:cxn modelId="{B86D669D-3B9C-43C2-833D-7CCC03DD450F}" type="presOf" srcId="{0421C6DC-53B6-4847-9CF2-3EFD33586BF1}" destId="{BFD118DA-1034-415C-B525-DB23AE18A4DA}" srcOrd="0" destOrd="1" presId="urn:microsoft.com/office/officeart/2005/8/layout/vList5"/>
    <dgm:cxn modelId="{EABDF5B7-9F0B-42BA-B6D4-79494F0C472D}" srcId="{0AA2B0D1-52DF-4C03-AB05-94D7F9A931DA}" destId="{7166304B-BA9B-4612-AA0A-2902DA9807B5}" srcOrd="2" destOrd="0" parTransId="{BEDF20E9-FF8B-4777-B455-2BDDAA54CF0D}" sibTransId="{1CC8EF85-8C4D-4091-ACC4-21EEA3C95697}"/>
    <dgm:cxn modelId="{456CEAF1-CB27-4CF3-89A6-DE453A75DA1C}" type="presOf" srcId="{FB4525F7-7FFD-45EC-9B46-3B10CD03A956}" destId="{DB7FC29E-D776-4C16-B7B4-78286B87C17E}" srcOrd="0" destOrd="0"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10ABC0F4-325B-4D6C-BEEA-A62FA6A8A4B2}" type="presOf" srcId="{2A4128E7-B3B9-4162-BB05-66A9D6357ADD}" destId="{64D86F2B-DD15-4CB0-85C7-885C12E28AB8}" srcOrd="0" destOrd="0" presId="urn:microsoft.com/office/officeart/2005/8/layout/vList5"/>
    <dgm:cxn modelId="{F1C029F7-1897-4475-96EF-39587C627433}" type="presOf" srcId="{7166304B-BA9B-4612-AA0A-2902DA9807B5}" destId="{BFD118DA-1034-415C-B525-DB23AE18A4DA}" srcOrd="0" destOrd="3" presId="urn:microsoft.com/office/officeart/2005/8/layout/vList5"/>
    <dgm:cxn modelId="{CCD7607B-5F7A-4BF1-9567-7777BD2FB101}" type="presParOf" srcId="{64D86F2B-DD15-4CB0-85C7-885C12E28AB8}" destId="{C526CDD4-08A9-45E4-9CE3-63E7D4DD6BEA}" srcOrd="0" destOrd="0" presId="urn:microsoft.com/office/officeart/2005/8/layout/vList5"/>
    <dgm:cxn modelId="{1C7FF4C4-FA9A-4A2A-835F-8CFAA396D0E2}" type="presParOf" srcId="{C526CDD4-08A9-45E4-9CE3-63E7D4DD6BEA}" destId="{DB7FC29E-D776-4C16-B7B4-78286B87C17E}" srcOrd="0" destOrd="0" presId="urn:microsoft.com/office/officeart/2005/8/layout/vList5"/>
    <dgm:cxn modelId="{E5677FEB-732A-4091-8348-1C4AF7508C2D}"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4B8D2955-7C90-48C1-B876-BB7FE2DDF44D}" srcId="{DC1D9399-F66C-4987-95CB-ED8167460C5D}" destId="{5AD21A00-D534-4CEC-B36A-CDAB1D7F70C2}" srcOrd="0" destOrd="0" parTransId="{B23AEC5A-4CC2-4720-8D9F-46E5C05548BF}" sibTransId="{F03B04A6-0FD8-4C7A-82F7-D6241BA9D0C8}"/>
    <dgm:cxn modelId="{735DAF89-65B2-49A1-8B5E-C649166C0288}" type="presOf" srcId="{DC1D9399-F66C-4987-95CB-ED8167460C5D}" destId="{ABB48A67-6BA8-4043-8091-ED3F40E335AF}" srcOrd="0" destOrd="0" presId="urn:microsoft.com/office/officeart/2005/8/layout/vList2"/>
    <dgm:cxn modelId="{5493A990-174E-4F17-8294-005AAE8491FA}" type="presOf" srcId="{5AD21A00-D534-4CEC-B36A-CDAB1D7F70C2}" destId="{F06E8F77-A2C7-4956-8E2B-23BE4BEB67B5}" srcOrd="0" destOrd="0" presId="urn:microsoft.com/office/officeart/2005/8/layout/vList2"/>
    <dgm:cxn modelId="{EEDD3DA6-2BA9-4B07-90E2-E1BFD3C76685}"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 </a:t>
          </a:r>
          <a:r>
            <a:rPr lang="en-IN" sz="2800" dirty="0">
              <a:solidFill>
                <a:srgbClr val="00B050"/>
              </a:solidFill>
            </a:rPr>
            <a:t>Amplitude Demodulators </a:t>
          </a:r>
          <a:r>
            <a:rPr lang="en-IN" sz="2800" b="1" i="0" dirty="0">
              <a:solidFill>
                <a:srgbClr val="00B050"/>
              </a:solidFill>
            </a:rPr>
            <a:t>✓</a:t>
          </a:r>
          <a:endParaRPr lang="en-IN" sz="2800" baseline="0" dirty="0">
            <a:solidFill>
              <a:schemeClr val="bg2">
                <a:lumMod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Transistor Modulator </a:t>
          </a:r>
          <a:r>
            <a:rPr lang="en-IN" sz="2400" b="1" i="0" dirty="0">
              <a:solidFill>
                <a:srgbClr val="00B050"/>
              </a:solidFill>
            </a:rPr>
            <a:t>✓</a:t>
          </a:r>
          <a:endParaRPr lang="en-IN" sz="2400" dirty="0">
            <a:solidFill>
              <a:schemeClr val="bg2">
                <a:lumMod val="50000"/>
              </a:schemeClr>
            </a:solidFill>
          </a:endParaRP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Collector Modulator</a:t>
          </a:r>
          <a:r>
            <a:rPr lang="en-IN" sz="2400" b="1" i="0" dirty="0">
              <a:solidFill>
                <a:srgbClr val="00B050"/>
              </a:solidFill>
            </a:rPr>
            <a:t>✓</a:t>
          </a:r>
          <a:endParaRPr lang="en-IN" sz="2400" dirty="0">
            <a:solidFill>
              <a:schemeClr val="bg2">
                <a:lumMod val="50000"/>
              </a:schemeClr>
            </a:solidFill>
          </a:endParaRP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Diode Detector</a:t>
          </a: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Balanced Modulators: Lattice Modulators</a:t>
          </a:r>
          <a:r>
            <a:rPr lang="en-IN" sz="2800" dirty="0">
              <a:solidFill>
                <a:schemeClr val="bg2">
                  <a:lumMod val="50000"/>
                </a:schemeClr>
              </a:solidFill>
            </a:rPr>
            <a:t>.</a:t>
          </a:r>
          <a:endParaRPr lang="en-IN" sz="2400" dirty="0">
            <a:solidFill>
              <a:schemeClr val="bg2">
                <a:lumMod val="50000"/>
              </a:schemeClr>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6B040918-99CE-4459-B875-ECB484FB24B8}" type="presOf" srcId="{2A4128E7-B3B9-4162-BB05-66A9D6357ADD}" destId="{64D86F2B-DD15-4CB0-85C7-885C12E28AB8}" srcOrd="0" destOrd="0" presId="urn:microsoft.com/office/officeart/2005/8/layout/vList5"/>
    <dgm:cxn modelId="{73B1EE1E-AB05-4F12-B3AA-8732A5106065}" type="presOf" srcId="{0AA2B0D1-52DF-4C03-AB05-94D7F9A931DA}" destId="{BFD118DA-1034-415C-B525-DB23AE18A4DA}" srcOrd="0" destOrd="0" presId="urn:microsoft.com/office/officeart/2005/8/layout/vList5"/>
    <dgm:cxn modelId="{27D6F528-F2C7-4EA4-AD9A-02A63FED4083}" srcId="{FB4525F7-7FFD-45EC-9B46-3B10CD03A956}" destId="{892B4173-FB01-4790-BD53-8ADA5943EA3E}" srcOrd="1" destOrd="0" parTransId="{4C9F5A60-186E-45F7-AF4A-BC2F1A3DD138}" sibTransId="{F2CC0227-AA41-47D7-84AD-6567D7822693}"/>
    <dgm:cxn modelId="{E7BE9D61-0B6C-447A-8985-DFD29EE42918}" srcId="{2A4128E7-B3B9-4162-BB05-66A9D6357ADD}" destId="{FB4525F7-7FFD-45EC-9B46-3B10CD03A956}" srcOrd="0" destOrd="0" parTransId="{3B5A1A80-0914-4612-8FAE-F7BAC67D310D}" sibTransId="{E262E161-1CB6-4126-BD90-97D8EC96FCD0}"/>
    <dgm:cxn modelId="{0A434544-254E-44D1-BED1-7E938E160B3C}" type="presOf" srcId="{49349347-9D80-4A34-B0FA-F8BF04461854}" destId="{BFD118DA-1034-415C-B525-DB23AE18A4DA}" srcOrd="0" destOrd="2" presId="urn:microsoft.com/office/officeart/2005/8/layout/vList5"/>
    <dgm:cxn modelId="{9BBB0146-A160-4635-BE71-EE4E98181106}" srcId="{892B4173-FB01-4790-BD53-8ADA5943EA3E}" destId="{F6B03566-E4F9-4220-A181-53556BE9C13C}" srcOrd="1" destOrd="0" parTransId="{8E6E1A2A-910C-4B87-B7D4-DF64AF18710F}" sibTransId="{AFDDBDAA-442E-4638-A68C-291C592EE16B}"/>
    <dgm:cxn modelId="{A571674B-61FB-49ED-886D-AAFDBE0524D1}" type="presOf" srcId="{FB4525F7-7FFD-45EC-9B46-3B10CD03A956}" destId="{DB7FC29E-D776-4C16-B7B4-78286B87C17E}" srcOrd="0" destOrd="0" presId="urn:microsoft.com/office/officeart/2005/8/layout/vList5"/>
    <dgm:cxn modelId="{F797C86D-487D-4C81-A327-AC177DC4F9B7}" type="presOf" srcId="{F6B03566-E4F9-4220-A181-53556BE9C13C}" destId="{BFD118DA-1034-415C-B525-DB23AE18A4DA}" srcOrd="0" destOrd="6"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411E8C56-D7EB-436C-9D83-11AAE1716216}" type="presOf" srcId="{7166304B-BA9B-4612-AA0A-2902DA9807B5}" destId="{BFD118DA-1034-415C-B525-DB23AE18A4DA}" srcOrd="0" destOrd="3" presId="urn:microsoft.com/office/officeart/2005/8/layout/vList5"/>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8B6C739B-C916-48C9-B2D2-CE57BE49D972}" type="presOf" srcId="{0421C6DC-53B6-4847-9CF2-3EFD33586BF1}" destId="{BFD118DA-1034-415C-B525-DB23AE18A4DA}" srcOrd="0" destOrd="1" presId="urn:microsoft.com/office/officeart/2005/8/layout/vList5"/>
    <dgm:cxn modelId="{EABDF5B7-9F0B-42BA-B6D4-79494F0C472D}" srcId="{0AA2B0D1-52DF-4C03-AB05-94D7F9A931DA}" destId="{7166304B-BA9B-4612-AA0A-2902DA9807B5}" srcOrd="2" destOrd="0" parTransId="{BEDF20E9-FF8B-4777-B455-2BDDAA54CF0D}" sibTransId="{1CC8EF85-8C4D-4091-ACC4-21EEA3C95697}"/>
    <dgm:cxn modelId="{D00D2ED2-000F-41DC-B320-AAD994700913}" type="presOf" srcId="{00884BF5-30A3-4CCC-945F-270F393CD7D6}" destId="{BFD118DA-1034-415C-B525-DB23AE18A4DA}" srcOrd="0" destOrd="5" presId="urn:microsoft.com/office/officeart/2005/8/layout/vList5"/>
    <dgm:cxn modelId="{2C6E5EF2-2535-4A44-9512-271F4F6DEEE0}" type="presOf" srcId="{892B4173-FB01-4790-BD53-8ADA5943EA3E}" destId="{BFD118DA-1034-415C-B525-DB23AE18A4DA}" srcOrd="0" destOrd="4"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FF227A30-E32B-45DC-A8A1-95C4E60ECBAD}" type="presParOf" srcId="{64D86F2B-DD15-4CB0-85C7-885C12E28AB8}" destId="{C526CDD4-08A9-45E4-9CE3-63E7D4DD6BEA}" srcOrd="0" destOrd="0" presId="urn:microsoft.com/office/officeart/2005/8/layout/vList5"/>
    <dgm:cxn modelId="{DA5A3A2C-4499-41CA-B2BA-E57EB30439BD}" type="presParOf" srcId="{C526CDD4-08A9-45E4-9CE3-63E7D4DD6BEA}" destId="{DB7FC29E-D776-4C16-B7B4-78286B87C17E}" srcOrd="0" destOrd="0" presId="urn:microsoft.com/office/officeart/2005/8/layout/vList5"/>
    <dgm:cxn modelId="{E7C146AD-4071-4FB8-B0A3-45F3373A9979}"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0F9C11-14BC-4301-B697-C9A94B279B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96B614FB-CCB7-4DB0-BD29-3FAB081BF659}">
      <dgm:prSet custT="1"/>
      <dgm:spPr/>
      <dgm:t>
        <a:bodyPr/>
        <a:lstStyle/>
        <a:p>
          <a:pPr algn="ctr" rtl="0"/>
          <a:r>
            <a:rPr lang="en-US" sz="2000" dirty="0"/>
            <a:t>Module  2</a:t>
          </a:r>
          <a:endParaRPr lang="en-IN" sz="2000" dirty="0"/>
        </a:p>
      </dgm:t>
    </dgm:pt>
    <dgm:pt modelId="{C34608B2-521D-4301-A7D0-CA3716FC27A2}" type="parTrans" cxnId="{6BEB7FF6-1858-48CA-9CB2-45AF814F0EDB}">
      <dgm:prSet/>
      <dgm:spPr/>
      <dgm:t>
        <a:bodyPr/>
        <a:lstStyle/>
        <a:p>
          <a:endParaRPr lang="en-IN"/>
        </a:p>
      </dgm:t>
    </dgm:pt>
    <dgm:pt modelId="{3350FC33-DB52-4F0A-BD70-1A983471A656}" type="sibTrans" cxnId="{6BEB7FF6-1858-48CA-9CB2-45AF814F0EDB}">
      <dgm:prSet/>
      <dgm:spPr/>
      <dgm:t>
        <a:bodyPr/>
        <a:lstStyle/>
        <a:p>
          <a:endParaRPr lang="en-IN"/>
        </a:p>
      </dgm:t>
    </dgm:pt>
    <dgm:pt modelId="{FEC91A22-86C7-439D-8CCA-E9BFABBF458D}" type="pres">
      <dgm:prSet presAssocID="{1D0F9C11-14BC-4301-B697-C9A94B279BFA}" presName="linear" presStyleCnt="0">
        <dgm:presLayoutVars>
          <dgm:animLvl val="lvl"/>
          <dgm:resizeHandles val="exact"/>
        </dgm:presLayoutVars>
      </dgm:prSet>
      <dgm:spPr/>
    </dgm:pt>
    <dgm:pt modelId="{7F94DD75-D7AE-4207-8506-4B3CE9C8D6C3}" type="pres">
      <dgm:prSet presAssocID="{96B614FB-CCB7-4DB0-BD29-3FAB081BF659}" presName="parentText" presStyleLbl="node1" presStyleIdx="0" presStyleCnt="1">
        <dgm:presLayoutVars>
          <dgm:chMax val="0"/>
          <dgm:bulletEnabled val="1"/>
        </dgm:presLayoutVars>
      </dgm:prSet>
      <dgm:spPr/>
    </dgm:pt>
  </dgm:ptLst>
  <dgm:cxnLst>
    <dgm:cxn modelId="{45047035-801C-426D-AEC3-B7409249AE64}" type="presOf" srcId="{96B614FB-CCB7-4DB0-BD29-3FAB081BF659}" destId="{7F94DD75-D7AE-4207-8506-4B3CE9C8D6C3}" srcOrd="0" destOrd="0" presId="urn:microsoft.com/office/officeart/2005/8/layout/vList2"/>
    <dgm:cxn modelId="{6E08D276-22CE-4269-8023-12CF43D426BA}" type="presOf" srcId="{1D0F9C11-14BC-4301-B697-C9A94B279BFA}" destId="{FEC91A22-86C7-439D-8CCA-E9BFABBF458D}" srcOrd="0" destOrd="0" presId="urn:microsoft.com/office/officeart/2005/8/layout/vList2"/>
    <dgm:cxn modelId="{6BEB7FF6-1858-48CA-9CB2-45AF814F0EDB}" srcId="{1D0F9C11-14BC-4301-B697-C9A94B279BFA}" destId="{96B614FB-CCB7-4DB0-BD29-3FAB081BF659}" srcOrd="0" destOrd="0" parTransId="{C34608B2-521D-4301-A7D0-CA3716FC27A2}" sibTransId="{3350FC33-DB52-4F0A-BD70-1A983471A656}"/>
    <dgm:cxn modelId="{DE1DDEBB-12C6-4ACF-8CED-A0C0700F0381}" type="presParOf" srcId="{FEC91A22-86C7-439D-8CCA-E9BFABBF458D}" destId="{7F94DD75-D7AE-4207-8506-4B3CE9C8D6C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4B8D2955-7C90-48C1-B876-BB7FE2DDF44D}" srcId="{DC1D9399-F66C-4987-95CB-ED8167460C5D}" destId="{5AD21A00-D534-4CEC-B36A-CDAB1D7F70C2}" srcOrd="0" destOrd="0" parTransId="{B23AEC5A-4CC2-4720-8D9F-46E5C05548BF}" sibTransId="{F03B04A6-0FD8-4C7A-82F7-D6241BA9D0C8}"/>
    <dgm:cxn modelId="{6DE8E075-D4D5-4559-82D1-57C1A8B6D98A}" type="presOf" srcId="{5AD21A00-D534-4CEC-B36A-CDAB1D7F70C2}" destId="{F06E8F77-A2C7-4956-8E2B-23BE4BEB67B5}" srcOrd="0" destOrd="0" presId="urn:microsoft.com/office/officeart/2005/8/layout/vList2"/>
    <dgm:cxn modelId="{81FEA9FE-0D08-4081-AE9C-D39F543E5107}" type="presOf" srcId="{DC1D9399-F66C-4987-95CB-ED8167460C5D}" destId="{ABB48A67-6BA8-4043-8091-ED3F40E335AF}" srcOrd="0" destOrd="0" presId="urn:microsoft.com/office/officeart/2005/8/layout/vList2"/>
    <dgm:cxn modelId="{8101A8E7-82BD-4562-B50D-0A12B6A2AF9C}"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Demodulators </a:t>
          </a:r>
          <a:r>
            <a:rPr lang="en-IN" sz="2800" b="1" i="0" dirty="0">
              <a:solidFill>
                <a:srgbClr val="00B050"/>
              </a:solidFill>
            </a:rPr>
            <a:t>✓</a:t>
          </a:r>
          <a:endParaRPr lang="en-IN" sz="2800" baseline="0" dirty="0">
            <a:solidFill>
              <a:schemeClr val="bg2">
                <a:lumMod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Transistor Modulator </a:t>
          </a:r>
          <a:r>
            <a:rPr lang="en-IN" sz="2400" b="1" i="0" dirty="0">
              <a:solidFill>
                <a:srgbClr val="00B050"/>
              </a:solidFill>
            </a:rPr>
            <a:t>✓</a:t>
          </a:r>
          <a:endParaRPr lang="en-IN" sz="2400" dirty="0">
            <a:solidFill>
              <a:schemeClr val="bg2">
                <a:lumMod val="50000"/>
              </a:schemeClr>
            </a:solidFill>
          </a:endParaRP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Collector Modulator</a:t>
          </a:r>
          <a:r>
            <a:rPr lang="en-IN" sz="2400" b="1" i="0" dirty="0">
              <a:solidFill>
                <a:srgbClr val="00B050"/>
              </a:solidFill>
            </a:rPr>
            <a:t>✓</a:t>
          </a:r>
          <a:endParaRPr lang="en-IN" sz="2400" dirty="0">
            <a:solidFill>
              <a:schemeClr val="bg2">
                <a:lumMod val="50000"/>
              </a:schemeClr>
            </a:solidFill>
          </a:endParaRP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rgbClr val="00B050"/>
              </a:solidFill>
            </a:rPr>
            <a:t>Diode Detector </a:t>
          </a:r>
          <a:r>
            <a:rPr lang="en-IN" sz="2400" b="1" i="0" dirty="0">
              <a:solidFill>
                <a:srgbClr val="00B050"/>
              </a:solidFill>
            </a:rPr>
            <a:t>✓</a:t>
          </a:r>
          <a:endParaRPr lang="en-IN" sz="2400" dirty="0">
            <a:solidFill>
              <a:schemeClr val="bg2">
                <a:lumMod val="50000"/>
              </a:schemeClr>
            </a:solidFill>
          </a:endParaRP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chemeClr val="bg2">
                  <a:lumMod val="50000"/>
                </a:schemeClr>
              </a:solidFill>
            </a:rPr>
            <a:t>Balanced Modulators: Lattice Modulators</a:t>
          </a:r>
          <a:r>
            <a:rPr lang="en-IN" sz="2800" dirty="0">
              <a:solidFill>
                <a:schemeClr val="bg2">
                  <a:lumMod val="50000"/>
                </a:schemeClr>
              </a:solidFill>
            </a:rPr>
            <a:t>.</a:t>
          </a:r>
          <a:endParaRPr lang="en-IN" sz="2400" dirty="0">
            <a:solidFill>
              <a:schemeClr val="bg2">
                <a:lumMod val="50000"/>
              </a:schemeClr>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859D6709-03B3-43BB-B165-CADFB060FA2B}" type="presOf" srcId="{7166304B-BA9B-4612-AA0A-2902DA9807B5}" destId="{BFD118DA-1034-415C-B525-DB23AE18A4DA}" srcOrd="0" destOrd="3" presId="urn:microsoft.com/office/officeart/2005/8/layout/vList5"/>
    <dgm:cxn modelId="{9C7F3924-7A80-4B5F-B392-E62434CB0365}" type="presOf" srcId="{2A4128E7-B3B9-4162-BB05-66A9D6357ADD}" destId="{64D86F2B-DD15-4CB0-85C7-885C12E28AB8}" srcOrd="0" destOrd="0" presId="urn:microsoft.com/office/officeart/2005/8/layout/vList5"/>
    <dgm:cxn modelId="{27D6F528-F2C7-4EA4-AD9A-02A63FED4083}" srcId="{FB4525F7-7FFD-45EC-9B46-3B10CD03A956}" destId="{892B4173-FB01-4790-BD53-8ADA5943EA3E}" srcOrd="1" destOrd="0" parTransId="{4C9F5A60-186E-45F7-AF4A-BC2F1A3DD138}" sibTransId="{F2CC0227-AA41-47D7-84AD-6567D7822693}"/>
    <dgm:cxn modelId="{E7BE9D61-0B6C-447A-8985-DFD29EE42918}" srcId="{2A4128E7-B3B9-4162-BB05-66A9D6357ADD}" destId="{FB4525F7-7FFD-45EC-9B46-3B10CD03A956}" srcOrd="0" destOrd="0" parTransId="{3B5A1A80-0914-4612-8FAE-F7BAC67D310D}" sibTransId="{E262E161-1CB6-4126-BD90-97D8EC96FCD0}"/>
    <dgm:cxn modelId="{9BBB0146-A160-4635-BE71-EE4E98181106}" srcId="{892B4173-FB01-4790-BD53-8ADA5943EA3E}" destId="{F6B03566-E4F9-4220-A181-53556BE9C13C}" srcOrd="1" destOrd="0" parTransId="{8E6E1A2A-910C-4B87-B7D4-DF64AF18710F}" sibTransId="{AFDDBDAA-442E-4638-A68C-291C592EE16B}"/>
    <dgm:cxn modelId="{12AB504E-FA10-440B-B679-465C6DEDCC47}" srcId="{FB4525F7-7FFD-45EC-9B46-3B10CD03A956}" destId="{0AA2B0D1-52DF-4C03-AB05-94D7F9A931DA}" srcOrd="0" destOrd="0" parTransId="{62E0F9A2-635D-462E-A34F-404836622046}" sibTransId="{9BCDE5AB-1470-465B-B169-79D2ADF85D7A}"/>
    <dgm:cxn modelId="{5EB77579-E7B4-4CA4-B9FE-D586AC89397C}" type="presOf" srcId="{FB4525F7-7FFD-45EC-9B46-3B10CD03A956}" destId="{DB7FC29E-D776-4C16-B7B4-78286B87C17E}" srcOrd="0" destOrd="0" presId="urn:microsoft.com/office/officeart/2005/8/layout/vList5"/>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C671BE93-AB07-490D-8E02-E34FB107731B}" type="presOf" srcId="{0AA2B0D1-52DF-4C03-AB05-94D7F9A931DA}" destId="{BFD118DA-1034-415C-B525-DB23AE18A4DA}" srcOrd="0" destOrd="0" presId="urn:microsoft.com/office/officeart/2005/8/layout/vList5"/>
    <dgm:cxn modelId="{747CCEB1-C436-498A-BAA6-F86AFD2F95D0}" type="presOf" srcId="{49349347-9D80-4A34-B0FA-F8BF04461854}" destId="{BFD118DA-1034-415C-B525-DB23AE18A4DA}" srcOrd="0" destOrd="2" presId="urn:microsoft.com/office/officeart/2005/8/layout/vList5"/>
    <dgm:cxn modelId="{DA9679B7-2963-4313-979A-6827290170E0}" type="presOf" srcId="{00884BF5-30A3-4CCC-945F-270F393CD7D6}" destId="{BFD118DA-1034-415C-B525-DB23AE18A4DA}" srcOrd="0" destOrd="5" presId="urn:microsoft.com/office/officeart/2005/8/layout/vList5"/>
    <dgm:cxn modelId="{EABDF5B7-9F0B-42BA-B6D4-79494F0C472D}" srcId="{0AA2B0D1-52DF-4C03-AB05-94D7F9A931DA}" destId="{7166304B-BA9B-4612-AA0A-2902DA9807B5}" srcOrd="2" destOrd="0" parTransId="{BEDF20E9-FF8B-4777-B455-2BDDAA54CF0D}" sibTransId="{1CC8EF85-8C4D-4091-ACC4-21EEA3C95697}"/>
    <dgm:cxn modelId="{38D67DBD-98CF-4761-9B9C-8D8A98AE5762}" type="presOf" srcId="{0421C6DC-53B6-4847-9CF2-3EFD33586BF1}" destId="{BFD118DA-1034-415C-B525-DB23AE18A4DA}" srcOrd="0" destOrd="1" presId="urn:microsoft.com/office/officeart/2005/8/layout/vList5"/>
    <dgm:cxn modelId="{5542DEE9-F039-4FF8-B8AA-ED31A59C5F0C}" type="presOf" srcId="{F6B03566-E4F9-4220-A181-53556BE9C13C}" destId="{BFD118DA-1034-415C-B525-DB23AE18A4DA}" srcOrd="0" destOrd="6" presId="urn:microsoft.com/office/officeart/2005/8/layout/vList5"/>
    <dgm:cxn modelId="{87D413F3-BCA0-48A2-A671-EA635FE7D29A}" type="presOf" srcId="{892B4173-FB01-4790-BD53-8ADA5943EA3E}" destId="{BFD118DA-1034-415C-B525-DB23AE18A4DA}" srcOrd="0" destOrd="4"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57185833-40A7-4201-A8DF-EBBE65DC376C}" type="presParOf" srcId="{64D86F2B-DD15-4CB0-85C7-885C12E28AB8}" destId="{C526CDD4-08A9-45E4-9CE3-63E7D4DD6BEA}" srcOrd="0" destOrd="0" presId="urn:microsoft.com/office/officeart/2005/8/layout/vList5"/>
    <dgm:cxn modelId="{CB3375BB-0FF6-4B6D-92FC-6FD731EA03EC}" type="presParOf" srcId="{C526CDD4-08A9-45E4-9CE3-63E7D4DD6BEA}" destId="{DB7FC29E-D776-4C16-B7B4-78286B87C17E}" srcOrd="0" destOrd="0" presId="urn:microsoft.com/office/officeart/2005/8/layout/vList5"/>
    <dgm:cxn modelId="{6D7669B8-7451-4DFC-8EE5-D7106F1C62A3}"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3E67B144-EE78-4E6B-B1DA-4712CC3C7F90}"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14EF349C-8855-41DB-B7BB-70A1D93DBBD0}" type="presOf" srcId="{DC1D9399-F66C-4987-95CB-ED8167460C5D}" destId="{ABB48A67-6BA8-4043-8091-ED3F40E335AF}" srcOrd="0" destOrd="0" presId="urn:microsoft.com/office/officeart/2005/8/layout/vList2"/>
    <dgm:cxn modelId="{62A5CEB4-257D-4E4A-AA7D-38915C39D109}"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 Circuits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Modulators:</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Amplitude Demodulators </a:t>
          </a:r>
          <a:r>
            <a:rPr lang="en-IN" sz="2800" b="1" i="0" dirty="0">
              <a:solidFill>
                <a:srgbClr val="00B050"/>
              </a:solidFill>
            </a:rPr>
            <a:t>✓</a:t>
          </a:r>
          <a:endParaRPr lang="en-IN" sz="2800" baseline="0" dirty="0">
            <a:solidFill>
              <a:schemeClr val="bg2">
                <a:lumMod val="50000"/>
              </a:schemeClr>
            </a:solidFill>
          </a:endParaRP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0421C6DC-53B6-4847-9CF2-3EFD33586BF1}">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Diode Modulator </a:t>
          </a:r>
          <a:r>
            <a:rPr lang="en-IN" sz="2400" b="1" i="0" dirty="0">
              <a:solidFill>
                <a:srgbClr val="00B050"/>
              </a:solidFill>
            </a:rPr>
            <a:t>✓</a:t>
          </a:r>
          <a:endParaRPr lang="en-IN" sz="2400" dirty="0">
            <a:solidFill>
              <a:srgbClr val="00B050"/>
            </a:solidFill>
          </a:endParaRPr>
        </a:p>
      </dgm:t>
    </dgm:pt>
    <dgm:pt modelId="{0C317559-076F-4DF7-94D0-0AA28D4AB713}" type="parTrans" cxnId="{8D09A3F4-77EC-4327-BFBD-633CAE9BF2D2}">
      <dgm:prSet/>
      <dgm:spPr/>
      <dgm:t>
        <a:bodyPr/>
        <a:lstStyle/>
        <a:p>
          <a:endParaRPr lang="en-IN"/>
        </a:p>
      </dgm:t>
    </dgm:pt>
    <dgm:pt modelId="{7927B361-2376-4B71-AD2B-323D5F7BE83A}" type="sibTrans" cxnId="{8D09A3F4-77EC-4327-BFBD-633CAE9BF2D2}">
      <dgm:prSet/>
      <dgm:spPr/>
      <dgm:t>
        <a:bodyPr/>
        <a:lstStyle/>
        <a:p>
          <a:endParaRPr lang="en-IN"/>
        </a:p>
      </dgm:t>
    </dgm:pt>
    <dgm:pt modelId="{49349347-9D80-4A34-B0FA-F8BF04461854}">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Transistor Modulator </a:t>
          </a:r>
          <a:r>
            <a:rPr lang="en-IN" sz="2400" b="1" i="0" dirty="0">
              <a:solidFill>
                <a:srgbClr val="00B050"/>
              </a:solidFill>
            </a:rPr>
            <a:t>✓</a:t>
          </a:r>
          <a:endParaRPr lang="en-IN" sz="2400" dirty="0">
            <a:solidFill>
              <a:schemeClr val="bg2">
                <a:lumMod val="50000"/>
              </a:schemeClr>
            </a:solidFill>
          </a:endParaRPr>
        </a:p>
      </dgm:t>
    </dgm:pt>
    <dgm:pt modelId="{92929000-A3B1-46BA-A0F0-30A3FE42303A}" type="parTrans" cxnId="{21A3977A-9214-4CC5-B608-0253F938DA1E}">
      <dgm:prSet/>
      <dgm:spPr/>
      <dgm:t>
        <a:bodyPr/>
        <a:lstStyle/>
        <a:p>
          <a:endParaRPr lang="en-IN"/>
        </a:p>
      </dgm:t>
    </dgm:pt>
    <dgm:pt modelId="{7B5CF32E-7073-4B89-BF29-4789A3EA4CA7}" type="sibTrans" cxnId="{21A3977A-9214-4CC5-B608-0253F938DA1E}">
      <dgm:prSet/>
      <dgm:spPr/>
      <dgm:t>
        <a:bodyPr/>
        <a:lstStyle/>
        <a:p>
          <a:endParaRPr lang="en-IN"/>
        </a:p>
      </dgm:t>
    </dgm:pt>
    <dgm:pt modelId="{7166304B-BA9B-4612-AA0A-2902DA9807B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400" dirty="0">
              <a:solidFill>
                <a:srgbClr val="00B050"/>
              </a:solidFill>
            </a:rPr>
            <a:t>Collector Modulator</a:t>
          </a:r>
          <a:r>
            <a:rPr lang="en-IN" sz="2400" b="1" i="0" dirty="0">
              <a:solidFill>
                <a:srgbClr val="00B050"/>
              </a:solidFill>
            </a:rPr>
            <a:t>✓</a:t>
          </a:r>
          <a:endParaRPr lang="en-IN" sz="2400" dirty="0">
            <a:solidFill>
              <a:schemeClr val="bg2">
                <a:lumMod val="50000"/>
              </a:schemeClr>
            </a:solidFill>
          </a:endParaRPr>
        </a:p>
      </dgm:t>
    </dgm:pt>
    <dgm:pt modelId="{BEDF20E9-FF8B-4777-B455-2BDDAA54CF0D}" type="parTrans" cxnId="{EABDF5B7-9F0B-42BA-B6D4-79494F0C472D}">
      <dgm:prSet/>
      <dgm:spPr/>
      <dgm:t>
        <a:bodyPr/>
        <a:lstStyle/>
        <a:p>
          <a:endParaRPr lang="en-IN"/>
        </a:p>
      </dgm:t>
    </dgm:pt>
    <dgm:pt modelId="{1CC8EF85-8C4D-4091-ACC4-21EEA3C95697}" type="sibTrans" cxnId="{EABDF5B7-9F0B-42BA-B6D4-79494F0C472D}">
      <dgm:prSet/>
      <dgm:spPr/>
      <dgm:t>
        <a:bodyPr/>
        <a:lstStyle/>
        <a:p>
          <a:endParaRPr lang="en-IN"/>
        </a:p>
      </dgm:t>
    </dgm:pt>
    <dgm:pt modelId="{00884BF5-30A3-4CCC-945F-270F393CD7D6}">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rgbClr val="00B050"/>
              </a:solidFill>
            </a:rPr>
            <a:t>Diode Detector </a:t>
          </a:r>
          <a:r>
            <a:rPr lang="en-IN" sz="2400" b="1" i="0" dirty="0">
              <a:solidFill>
                <a:srgbClr val="00B050"/>
              </a:solidFill>
            </a:rPr>
            <a:t>✓</a:t>
          </a:r>
          <a:endParaRPr lang="en-IN" sz="2400" dirty="0">
            <a:solidFill>
              <a:schemeClr val="bg2">
                <a:lumMod val="50000"/>
              </a:schemeClr>
            </a:solidFill>
          </a:endParaRPr>
        </a:p>
      </dgm:t>
    </dgm:pt>
    <dgm:pt modelId="{2C637DB1-49E0-47F7-8CE0-CE288991F2B8}" type="parTrans" cxnId="{40266E7E-C584-4B17-BD34-3364CD1D0185}">
      <dgm:prSet/>
      <dgm:spPr/>
      <dgm:t>
        <a:bodyPr/>
        <a:lstStyle/>
        <a:p>
          <a:endParaRPr lang="en-IN"/>
        </a:p>
      </dgm:t>
    </dgm:pt>
    <dgm:pt modelId="{098CD52D-39E8-4066-B6D9-15B3406DEEBA}" type="sibTrans" cxnId="{40266E7E-C584-4B17-BD34-3364CD1D0185}">
      <dgm:prSet/>
      <dgm:spPr/>
      <dgm:t>
        <a:bodyPr/>
        <a:lstStyle/>
        <a:p>
          <a:endParaRPr lang="en-IN"/>
        </a:p>
      </dgm:t>
    </dgm:pt>
    <dgm:pt modelId="{F6B03566-E4F9-4220-A181-53556BE9C13C}">
      <dgm:prSet custT="1">
        <dgm:style>
          <a:lnRef idx="2">
            <a:schemeClr val="dk1"/>
          </a:lnRef>
          <a:fillRef idx="1">
            <a:schemeClr val="lt1"/>
          </a:fillRef>
          <a:effectRef idx="0">
            <a:schemeClr val="dk1"/>
          </a:effectRef>
          <a:fontRef idx="minor">
            <a:schemeClr val="dk1"/>
          </a:fontRef>
        </dgm:style>
      </dgm:prSet>
      <dgm:spPr>
        <a:ln w="57150"/>
      </dgm:spPr>
      <dgm:t>
        <a:bodyPr/>
        <a:lstStyle/>
        <a:p>
          <a:r>
            <a:rPr lang="en-IN" sz="2400" dirty="0">
              <a:solidFill>
                <a:srgbClr val="00B050"/>
              </a:solidFill>
            </a:rPr>
            <a:t>Balanced Modulators: Lattice Modulators</a:t>
          </a:r>
          <a:r>
            <a:rPr lang="en-IN" sz="2800" b="1" i="0" dirty="0">
              <a:solidFill>
                <a:srgbClr val="00B050"/>
              </a:solidFill>
            </a:rPr>
            <a:t>✓</a:t>
          </a:r>
          <a:endParaRPr lang="en-IN" sz="2400" dirty="0">
            <a:solidFill>
              <a:schemeClr val="bg2">
                <a:lumMod val="50000"/>
              </a:schemeClr>
            </a:solidFill>
          </a:endParaRPr>
        </a:p>
      </dgm:t>
    </dgm:pt>
    <dgm:pt modelId="{8E6E1A2A-910C-4B87-B7D4-DF64AF18710F}" type="parTrans" cxnId="{9BBB0146-A160-4635-BE71-EE4E98181106}">
      <dgm:prSet/>
      <dgm:spPr/>
      <dgm:t>
        <a:bodyPr/>
        <a:lstStyle/>
        <a:p>
          <a:endParaRPr lang="en-IN"/>
        </a:p>
      </dgm:t>
    </dgm:pt>
    <dgm:pt modelId="{AFDDBDAA-442E-4638-A68C-291C592EE16B}" type="sibTrans" cxnId="{9BBB0146-A160-4635-BE71-EE4E98181106}">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B68D2D22-1BE1-4D0F-B749-9DC7DBCA9994}" type="presOf" srcId="{0AA2B0D1-52DF-4C03-AB05-94D7F9A931DA}" destId="{BFD118DA-1034-415C-B525-DB23AE18A4DA}" srcOrd="0" destOrd="0" presId="urn:microsoft.com/office/officeart/2005/8/layout/vList5"/>
    <dgm:cxn modelId="{27D6F528-F2C7-4EA4-AD9A-02A63FED4083}" srcId="{FB4525F7-7FFD-45EC-9B46-3B10CD03A956}" destId="{892B4173-FB01-4790-BD53-8ADA5943EA3E}" srcOrd="1" destOrd="0" parTransId="{4C9F5A60-186E-45F7-AF4A-BC2F1A3DD138}" sibTransId="{F2CC0227-AA41-47D7-84AD-6567D7822693}"/>
    <dgm:cxn modelId="{F7D92830-3723-4481-A9BB-86DC3921034F}" type="presOf" srcId="{FB4525F7-7FFD-45EC-9B46-3B10CD03A956}" destId="{DB7FC29E-D776-4C16-B7B4-78286B87C17E}" srcOrd="0" destOrd="0" presId="urn:microsoft.com/office/officeart/2005/8/layout/vList5"/>
    <dgm:cxn modelId="{64D5AE32-9744-4AAB-AD35-766388C98407}" type="presOf" srcId="{2A4128E7-B3B9-4162-BB05-66A9D6357ADD}" destId="{64D86F2B-DD15-4CB0-85C7-885C12E28AB8}" srcOrd="0" destOrd="0" presId="urn:microsoft.com/office/officeart/2005/8/layout/vList5"/>
    <dgm:cxn modelId="{E7BE9D61-0B6C-447A-8985-DFD29EE42918}" srcId="{2A4128E7-B3B9-4162-BB05-66A9D6357ADD}" destId="{FB4525F7-7FFD-45EC-9B46-3B10CD03A956}" srcOrd="0" destOrd="0" parTransId="{3B5A1A80-0914-4612-8FAE-F7BAC67D310D}" sibTransId="{E262E161-1CB6-4126-BD90-97D8EC96FCD0}"/>
    <dgm:cxn modelId="{9BBB0146-A160-4635-BE71-EE4E98181106}" srcId="{892B4173-FB01-4790-BD53-8ADA5943EA3E}" destId="{F6B03566-E4F9-4220-A181-53556BE9C13C}" srcOrd="1" destOrd="0" parTransId="{8E6E1A2A-910C-4B87-B7D4-DF64AF18710F}" sibTransId="{AFDDBDAA-442E-4638-A68C-291C592EE16B}"/>
    <dgm:cxn modelId="{12AB504E-FA10-440B-B679-465C6DEDCC47}" srcId="{FB4525F7-7FFD-45EC-9B46-3B10CD03A956}" destId="{0AA2B0D1-52DF-4C03-AB05-94D7F9A931DA}" srcOrd="0" destOrd="0" parTransId="{62E0F9A2-635D-462E-A34F-404836622046}" sibTransId="{9BCDE5AB-1470-465B-B169-79D2ADF85D7A}"/>
    <dgm:cxn modelId="{F73F3C6F-A61B-4C41-A678-A10638D75903}" type="presOf" srcId="{0421C6DC-53B6-4847-9CF2-3EFD33586BF1}" destId="{BFD118DA-1034-415C-B525-DB23AE18A4DA}" srcOrd="0" destOrd="1" presId="urn:microsoft.com/office/officeart/2005/8/layout/vList5"/>
    <dgm:cxn modelId="{D9B64A56-F9C3-42D7-B8F8-AA23641247A1}" type="presOf" srcId="{7166304B-BA9B-4612-AA0A-2902DA9807B5}" destId="{BFD118DA-1034-415C-B525-DB23AE18A4DA}" srcOrd="0" destOrd="3" presId="urn:microsoft.com/office/officeart/2005/8/layout/vList5"/>
    <dgm:cxn modelId="{075C1379-19AA-4C30-A8B9-853F84A1BCEB}" type="presOf" srcId="{00884BF5-30A3-4CCC-945F-270F393CD7D6}" destId="{BFD118DA-1034-415C-B525-DB23AE18A4DA}" srcOrd="0" destOrd="5" presId="urn:microsoft.com/office/officeart/2005/8/layout/vList5"/>
    <dgm:cxn modelId="{21A3977A-9214-4CC5-B608-0253F938DA1E}" srcId="{0AA2B0D1-52DF-4C03-AB05-94D7F9A931DA}" destId="{49349347-9D80-4A34-B0FA-F8BF04461854}" srcOrd="1" destOrd="0" parTransId="{92929000-A3B1-46BA-A0F0-30A3FE42303A}" sibTransId="{7B5CF32E-7073-4B89-BF29-4789A3EA4CA7}"/>
    <dgm:cxn modelId="{40266E7E-C584-4B17-BD34-3364CD1D0185}" srcId="{892B4173-FB01-4790-BD53-8ADA5943EA3E}" destId="{00884BF5-30A3-4CCC-945F-270F393CD7D6}" srcOrd="0" destOrd="0" parTransId="{2C637DB1-49E0-47F7-8CE0-CE288991F2B8}" sibTransId="{098CD52D-39E8-4066-B6D9-15B3406DEEBA}"/>
    <dgm:cxn modelId="{EABDF5B7-9F0B-42BA-B6D4-79494F0C472D}" srcId="{0AA2B0D1-52DF-4C03-AB05-94D7F9A931DA}" destId="{7166304B-BA9B-4612-AA0A-2902DA9807B5}" srcOrd="2" destOrd="0" parTransId="{BEDF20E9-FF8B-4777-B455-2BDDAA54CF0D}" sibTransId="{1CC8EF85-8C4D-4091-ACC4-21EEA3C95697}"/>
    <dgm:cxn modelId="{2C1944C7-79BF-4C12-8091-C1CFF8068040}" type="presOf" srcId="{49349347-9D80-4A34-B0FA-F8BF04461854}" destId="{BFD118DA-1034-415C-B525-DB23AE18A4DA}" srcOrd="0" destOrd="2" presId="urn:microsoft.com/office/officeart/2005/8/layout/vList5"/>
    <dgm:cxn modelId="{DA7B2DCC-B862-4589-B53B-E162C02F65CB}" type="presOf" srcId="{F6B03566-E4F9-4220-A181-53556BE9C13C}" destId="{BFD118DA-1034-415C-B525-DB23AE18A4DA}" srcOrd="0" destOrd="6" presId="urn:microsoft.com/office/officeart/2005/8/layout/vList5"/>
    <dgm:cxn modelId="{84F45BEA-1239-4D95-8BCE-24D27D76B658}" type="presOf" srcId="{892B4173-FB01-4790-BD53-8ADA5943EA3E}" destId="{BFD118DA-1034-415C-B525-DB23AE18A4DA}" srcOrd="0" destOrd="4" presId="urn:microsoft.com/office/officeart/2005/8/layout/vList5"/>
    <dgm:cxn modelId="{8D09A3F4-77EC-4327-BFBD-633CAE9BF2D2}" srcId="{0AA2B0D1-52DF-4C03-AB05-94D7F9A931DA}" destId="{0421C6DC-53B6-4847-9CF2-3EFD33586BF1}" srcOrd="0" destOrd="0" parTransId="{0C317559-076F-4DF7-94D0-0AA28D4AB713}" sibTransId="{7927B361-2376-4B71-AD2B-323D5F7BE83A}"/>
    <dgm:cxn modelId="{727E5D92-A717-43C7-88B1-E7F989733D7E}" type="presParOf" srcId="{64D86F2B-DD15-4CB0-85C7-885C12E28AB8}" destId="{C526CDD4-08A9-45E4-9CE3-63E7D4DD6BEA}" srcOrd="0" destOrd="0" presId="urn:microsoft.com/office/officeart/2005/8/layout/vList5"/>
    <dgm:cxn modelId="{0053691F-26D4-45A5-A08A-1ADAF72C1829}" type="presParOf" srcId="{C526CDD4-08A9-45E4-9CE3-63E7D4DD6BEA}" destId="{DB7FC29E-D776-4C16-B7B4-78286B87C17E}" srcOrd="0" destOrd="0" presId="urn:microsoft.com/office/officeart/2005/8/layout/vList5"/>
    <dgm:cxn modelId="{5A4A6E94-3057-4CF9-BF38-BB1BD00E34AA}"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3</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636C3C68-85E6-4F19-B646-1C667C0622E4}" type="presOf" srcId="{5AD21A00-D534-4CEC-B36A-CDAB1D7F70C2}" destId="{F06E8F77-A2C7-4956-8E2B-23BE4BEB67B5}" srcOrd="0" destOrd="0" presId="urn:microsoft.com/office/officeart/2005/8/layout/vList2"/>
    <dgm:cxn modelId="{15CFD84C-4591-416B-A09E-8F899A93A038}" type="presOf" srcId="{DC1D9399-F66C-4987-95CB-ED8167460C5D}" destId="{ABB48A67-6BA8-4043-8091-ED3F40E335AF}"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75765149-FF3B-417B-9DFD-715A2D8C8B60}"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Frequency Division Multiplexing</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Frequency Division Multiplexing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739D398-08AD-4E37-88FF-C1F203B91D0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Receiver- Demultiplexer</a:t>
          </a:r>
        </a:p>
      </dgm:t>
    </dgm:pt>
    <dgm:pt modelId="{5E46E8BB-57C3-4595-BEA6-952FF119DAC8}" type="parTrans" cxnId="{FFEEF0AD-DF90-4F04-B08C-20AD360EA01C}">
      <dgm:prSet/>
      <dgm:spPr/>
      <dgm:t>
        <a:bodyPr/>
        <a:lstStyle/>
        <a:p>
          <a:endParaRPr lang="en-IN"/>
        </a:p>
      </dgm:t>
    </dgm:pt>
    <dgm:pt modelId="{51C63372-97CF-4499-B1A5-0DED458156C7}" type="sibTrans" cxnId="{FFEEF0AD-DF90-4F04-B08C-20AD360EA01C}">
      <dgm:prSet/>
      <dgm:spPr/>
      <dgm:t>
        <a:bodyPr/>
        <a:lstStyle/>
        <a:p>
          <a:endParaRPr lang="en-IN"/>
        </a:p>
      </dgm:t>
    </dgm:pt>
    <dgm:pt modelId="{4680B964-E14F-48A1-A70B-193B7719731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Transmitter-Multiplexer </a:t>
          </a:r>
        </a:p>
      </dgm:t>
    </dgm:pt>
    <dgm:pt modelId="{EA245033-01D0-46BC-B340-DDE5EB4286BD}" type="parTrans" cxnId="{529EF311-D3AD-41B5-B982-C8BC9E8DD3BB}">
      <dgm:prSet/>
      <dgm:spPr/>
    </dgm:pt>
    <dgm:pt modelId="{79076011-A19B-415A-BD16-B8E011DC123F}" type="sibTrans" cxnId="{529EF311-D3AD-41B5-B982-C8BC9E8DD3BB}">
      <dgm:prSet/>
      <dgm:spPr/>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8F308D0D-0C5B-4EC0-BB90-812B58DE5027}" type="presOf" srcId="{4680B964-E14F-48A1-A70B-193B77197315}" destId="{BFD118DA-1034-415C-B525-DB23AE18A4DA}" srcOrd="0" destOrd="1" presId="urn:microsoft.com/office/officeart/2005/8/layout/vList5"/>
    <dgm:cxn modelId="{529EF311-D3AD-41B5-B982-C8BC9E8DD3BB}" srcId="{0AA2B0D1-52DF-4C03-AB05-94D7F9A931DA}" destId="{4680B964-E14F-48A1-A70B-193B77197315}" srcOrd="0" destOrd="0" parTransId="{EA245033-01D0-46BC-B340-DDE5EB4286BD}" sibTransId="{79076011-A19B-415A-BD16-B8E011DC123F}"/>
    <dgm:cxn modelId="{E7BE9D61-0B6C-447A-8985-DFD29EE42918}" srcId="{2A4128E7-B3B9-4162-BB05-66A9D6357ADD}" destId="{FB4525F7-7FFD-45EC-9B46-3B10CD03A956}" srcOrd="0" destOrd="0" parTransId="{3B5A1A80-0914-4612-8FAE-F7BAC67D310D}" sibTransId="{E262E161-1CB6-4126-BD90-97D8EC96FCD0}"/>
    <dgm:cxn modelId="{7F087D64-910A-4C3B-8700-3F2A3A3EC65B}" type="presOf" srcId="{2A4128E7-B3B9-4162-BB05-66A9D6357ADD}" destId="{64D86F2B-DD15-4CB0-85C7-885C12E28AB8}" srcOrd="0" destOrd="0"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FFEEF0AD-DF90-4F04-B08C-20AD360EA01C}" srcId="{0AA2B0D1-52DF-4C03-AB05-94D7F9A931DA}" destId="{6739D398-08AD-4E37-88FF-C1F203B91D0A}" srcOrd="1" destOrd="0" parTransId="{5E46E8BB-57C3-4595-BEA6-952FF119DAC8}" sibTransId="{51C63372-97CF-4499-B1A5-0DED458156C7}"/>
    <dgm:cxn modelId="{48E1D9B3-DA50-42CA-AFA9-F638A976AB7A}" type="presOf" srcId="{0AA2B0D1-52DF-4C03-AB05-94D7F9A931DA}" destId="{BFD118DA-1034-415C-B525-DB23AE18A4DA}" srcOrd="0" destOrd="0" presId="urn:microsoft.com/office/officeart/2005/8/layout/vList5"/>
    <dgm:cxn modelId="{7AE06CDF-3E3B-41CB-AD40-3F39CAB3F7F8}" type="presOf" srcId="{6739D398-08AD-4E37-88FF-C1F203B91D0A}" destId="{BFD118DA-1034-415C-B525-DB23AE18A4DA}" srcOrd="0" destOrd="2" presId="urn:microsoft.com/office/officeart/2005/8/layout/vList5"/>
    <dgm:cxn modelId="{6E6F84F2-1B7A-4946-A089-0EDE9FDEBCE2}" type="presOf" srcId="{FB4525F7-7FFD-45EC-9B46-3B10CD03A956}" destId="{DB7FC29E-D776-4C16-B7B4-78286B87C17E}" srcOrd="0" destOrd="0" presId="urn:microsoft.com/office/officeart/2005/8/layout/vList5"/>
    <dgm:cxn modelId="{D74AFB15-A660-4F56-B1D2-31E30CA9D9E9}" type="presParOf" srcId="{64D86F2B-DD15-4CB0-85C7-885C12E28AB8}" destId="{C526CDD4-08A9-45E4-9CE3-63E7D4DD6BEA}" srcOrd="0" destOrd="0" presId="urn:microsoft.com/office/officeart/2005/8/layout/vList5"/>
    <dgm:cxn modelId="{F928C36A-51D4-4C14-93FD-A8112392E51B}" type="presParOf" srcId="{C526CDD4-08A9-45E4-9CE3-63E7D4DD6BEA}" destId="{DB7FC29E-D776-4C16-B7B4-78286B87C17E}" srcOrd="0" destOrd="0" presId="urn:microsoft.com/office/officeart/2005/8/layout/vList5"/>
    <dgm:cxn modelId="{67977BA9-37F2-4026-B64B-323252C16960}"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3</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526ACE0E-CC31-45C2-8D2A-30A42EA36941}" type="presOf" srcId="{DC1D9399-F66C-4987-95CB-ED8167460C5D}" destId="{ABB48A67-6BA8-4043-8091-ED3F40E335AF}"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765A34D3-903B-4B42-8FCC-F9F96D29558A}" type="presOf" srcId="{5AD21A00-D534-4CEC-B36A-CDAB1D7F70C2}" destId="{F06E8F77-A2C7-4956-8E2B-23BE4BEB67B5}" srcOrd="0" destOrd="0" presId="urn:microsoft.com/office/officeart/2005/8/layout/vList2"/>
    <dgm:cxn modelId="{BDE21269-DE81-4EBC-9633-18D06B5507B0}"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Frequency Division Multiplexing</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Frequency Division Multiplexing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739D398-08AD-4E37-88FF-C1F203B91D0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chemeClr val="bg2">
                  <a:lumMod val="50000"/>
                </a:schemeClr>
              </a:solidFill>
            </a:rPr>
            <a:t>Receiver- Demultiplexer</a:t>
          </a:r>
        </a:p>
      </dgm:t>
    </dgm:pt>
    <dgm:pt modelId="{5E46E8BB-57C3-4595-BEA6-952FF119DAC8}" type="parTrans" cxnId="{FFEEF0AD-DF90-4F04-B08C-20AD360EA01C}">
      <dgm:prSet/>
      <dgm:spPr/>
      <dgm:t>
        <a:bodyPr/>
        <a:lstStyle/>
        <a:p>
          <a:endParaRPr lang="en-IN"/>
        </a:p>
      </dgm:t>
    </dgm:pt>
    <dgm:pt modelId="{51C63372-97CF-4499-B1A5-0DED458156C7}" type="sibTrans" cxnId="{FFEEF0AD-DF90-4F04-B08C-20AD360EA01C}">
      <dgm:prSet/>
      <dgm:spPr/>
      <dgm:t>
        <a:bodyPr/>
        <a:lstStyle/>
        <a:p>
          <a:endParaRPr lang="en-IN"/>
        </a:p>
      </dgm:t>
    </dgm:pt>
    <dgm:pt modelId="{4680B964-E14F-48A1-A70B-193B7719731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Transmitter-Multiplexer</a:t>
          </a:r>
          <a:r>
            <a:rPr lang="en-IN" sz="2800" dirty="0">
              <a:solidFill>
                <a:schemeClr val="bg2">
                  <a:lumMod val="50000"/>
                </a:schemeClr>
              </a:solidFill>
            </a:rPr>
            <a:t> </a:t>
          </a:r>
          <a:r>
            <a:rPr lang="en-IN" sz="2800" b="1" i="0" dirty="0">
              <a:solidFill>
                <a:srgbClr val="00B050"/>
              </a:solidFill>
            </a:rPr>
            <a:t>✓</a:t>
          </a:r>
          <a:endParaRPr lang="en-IN" sz="2800" dirty="0">
            <a:solidFill>
              <a:schemeClr val="bg2">
                <a:lumMod val="50000"/>
              </a:schemeClr>
            </a:solidFill>
          </a:endParaRPr>
        </a:p>
      </dgm:t>
    </dgm:pt>
    <dgm:pt modelId="{EA245033-01D0-46BC-B340-DDE5EB4286BD}" type="parTrans" cxnId="{529EF311-D3AD-41B5-B982-C8BC9E8DD3BB}">
      <dgm:prSet/>
      <dgm:spPr/>
      <dgm:t>
        <a:bodyPr/>
        <a:lstStyle/>
        <a:p>
          <a:endParaRPr lang="en-IN"/>
        </a:p>
      </dgm:t>
    </dgm:pt>
    <dgm:pt modelId="{79076011-A19B-415A-BD16-B8E011DC123F}" type="sibTrans" cxnId="{529EF311-D3AD-41B5-B982-C8BC9E8DD3B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529EF311-D3AD-41B5-B982-C8BC9E8DD3BB}" srcId="{0AA2B0D1-52DF-4C03-AB05-94D7F9A931DA}" destId="{4680B964-E14F-48A1-A70B-193B77197315}" srcOrd="0" destOrd="0" parTransId="{EA245033-01D0-46BC-B340-DDE5EB4286BD}" sibTransId="{79076011-A19B-415A-BD16-B8E011DC123F}"/>
    <dgm:cxn modelId="{E7BE9D61-0B6C-447A-8985-DFD29EE42918}" srcId="{2A4128E7-B3B9-4162-BB05-66A9D6357ADD}" destId="{FB4525F7-7FFD-45EC-9B46-3B10CD03A956}" srcOrd="0" destOrd="0" parTransId="{3B5A1A80-0914-4612-8FAE-F7BAC67D310D}" sibTransId="{E262E161-1CB6-4126-BD90-97D8EC96FCD0}"/>
    <dgm:cxn modelId="{F7952C48-114B-4D6B-A887-44B33C23038A}" type="presOf" srcId="{0AA2B0D1-52DF-4C03-AB05-94D7F9A931DA}" destId="{BFD118DA-1034-415C-B525-DB23AE18A4DA}" srcOrd="0" destOrd="0"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9E5AA081-BCC8-4C8F-924A-22E532EF01BB}" type="presOf" srcId="{FB4525F7-7FFD-45EC-9B46-3B10CD03A956}" destId="{DB7FC29E-D776-4C16-B7B4-78286B87C17E}" srcOrd="0" destOrd="0" presId="urn:microsoft.com/office/officeart/2005/8/layout/vList5"/>
    <dgm:cxn modelId="{DF73DC97-33C2-4B48-BC07-F0048035A611}" type="presOf" srcId="{6739D398-08AD-4E37-88FF-C1F203B91D0A}" destId="{BFD118DA-1034-415C-B525-DB23AE18A4DA}" srcOrd="0" destOrd="2" presId="urn:microsoft.com/office/officeart/2005/8/layout/vList5"/>
    <dgm:cxn modelId="{FFEEF0AD-DF90-4F04-B08C-20AD360EA01C}" srcId="{0AA2B0D1-52DF-4C03-AB05-94D7F9A931DA}" destId="{6739D398-08AD-4E37-88FF-C1F203B91D0A}" srcOrd="1" destOrd="0" parTransId="{5E46E8BB-57C3-4595-BEA6-952FF119DAC8}" sibTransId="{51C63372-97CF-4499-B1A5-0DED458156C7}"/>
    <dgm:cxn modelId="{8BD651FA-110E-48A3-B60F-865165A0E074}" type="presOf" srcId="{2A4128E7-B3B9-4162-BB05-66A9D6357ADD}" destId="{64D86F2B-DD15-4CB0-85C7-885C12E28AB8}" srcOrd="0" destOrd="0" presId="urn:microsoft.com/office/officeart/2005/8/layout/vList5"/>
    <dgm:cxn modelId="{F62A07FC-533A-4832-846A-7000B97DE519}" type="presOf" srcId="{4680B964-E14F-48A1-A70B-193B77197315}" destId="{BFD118DA-1034-415C-B525-DB23AE18A4DA}" srcOrd="0" destOrd="1" presId="urn:microsoft.com/office/officeart/2005/8/layout/vList5"/>
    <dgm:cxn modelId="{90F54C4E-D563-46B4-921E-2080B5DBD5B0}" type="presParOf" srcId="{64D86F2B-DD15-4CB0-85C7-885C12E28AB8}" destId="{C526CDD4-08A9-45E4-9CE3-63E7D4DD6BEA}" srcOrd="0" destOrd="0" presId="urn:microsoft.com/office/officeart/2005/8/layout/vList5"/>
    <dgm:cxn modelId="{5060FFAB-4802-4452-83A9-027DB7012631}" type="presParOf" srcId="{C526CDD4-08A9-45E4-9CE3-63E7D4DD6BEA}" destId="{DB7FC29E-D776-4C16-B7B4-78286B87C17E}" srcOrd="0" destOrd="0" presId="urn:microsoft.com/office/officeart/2005/8/layout/vList5"/>
    <dgm:cxn modelId="{14B37C97-D419-4C1E-81F1-23922EF4CD4F}"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2</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276FCE53-EAE5-4747-935F-24DAC1E2CE37}"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6134B9A2-508C-4F98-998E-E27D84B7A9AE}" type="presOf" srcId="{DC1D9399-F66C-4987-95CB-ED8167460C5D}" destId="{ABB48A67-6BA8-4043-8091-ED3F40E335AF}" srcOrd="0" destOrd="0" presId="urn:microsoft.com/office/officeart/2005/8/layout/vList2"/>
    <dgm:cxn modelId="{9A82E575-01FD-42A9-8814-CDCA88EA04E6}"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Frequency Division Multiplexing</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 Frequency Division Multiplexing </a:t>
          </a:r>
          <a:r>
            <a:rPr lang="en-IN" sz="2800" b="1" i="0" dirty="0">
              <a:solidFill>
                <a:srgbClr val="00B050"/>
              </a:solidFill>
            </a:rPr>
            <a:t>✓</a:t>
          </a:r>
          <a:endParaRPr lang="en-IN" sz="2800" dirty="0">
            <a:solidFill>
              <a:srgbClr val="00B050"/>
            </a:solidFill>
          </a:endParaRP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739D398-08AD-4E37-88FF-C1F203B91D0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Receiver- Demultiplexer </a:t>
          </a:r>
          <a:r>
            <a:rPr lang="en-IN" sz="2800" b="1" i="0" dirty="0">
              <a:solidFill>
                <a:srgbClr val="00B050"/>
              </a:solidFill>
            </a:rPr>
            <a:t>✓</a:t>
          </a:r>
          <a:endParaRPr lang="en-IN" sz="2800" dirty="0">
            <a:solidFill>
              <a:schemeClr val="bg2">
                <a:lumMod val="50000"/>
              </a:schemeClr>
            </a:solidFill>
          </a:endParaRPr>
        </a:p>
      </dgm:t>
    </dgm:pt>
    <dgm:pt modelId="{5E46E8BB-57C3-4595-BEA6-952FF119DAC8}" type="parTrans" cxnId="{FFEEF0AD-DF90-4F04-B08C-20AD360EA01C}">
      <dgm:prSet/>
      <dgm:spPr/>
      <dgm:t>
        <a:bodyPr/>
        <a:lstStyle/>
        <a:p>
          <a:endParaRPr lang="en-IN"/>
        </a:p>
      </dgm:t>
    </dgm:pt>
    <dgm:pt modelId="{51C63372-97CF-4499-B1A5-0DED458156C7}" type="sibTrans" cxnId="{FFEEF0AD-DF90-4F04-B08C-20AD360EA01C}">
      <dgm:prSet/>
      <dgm:spPr/>
      <dgm:t>
        <a:bodyPr/>
        <a:lstStyle/>
        <a:p>
          <a:endParaRPr lang="en-IN"/>
        </a:p>
      </dgm:t>
    </dgm:pt>
    <dgm:pt modelId="{4680B964-E14F-48A1-A70B-193B77197315}">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solidFill>
                <a:srgbClr val="00B050"/>
              </a:solidFill>
            </a:rPr>
            <a:t>Transmitter-Multiplexer</a:t>
          </a:r>
          <a:r>
            <a:rPr lang="en-IN" sz="2800" dirty="0">
              <a:solidFill>
                <a:schemeClr val="bg2">
                  <a:lumMod val="50000"/>
                </a:schemeClr>
              </a:solidFill>
            </a:rPr>
            <a:t> </a:t>
          </a:r>
          <a:r>
            <a:rPr lang="en-IN" sz="2800" b="1" i="0" dirty="0">
              <a:solidFill>
                <a:srgbClr val="00B050"/>
              </a:solidFill>
            </a:rPr>
            <a:t>✓</a:t>
          </a:r>
          <a:endParaRPr lang="en-IN" sz="2800" dirty="0">
            <a:solidFill>
              <a:schemeClr val="bg2">
                <a:lumMod val="50000"/>
              </a:schemeClr>
            </a:solidFill>
          </a:endParaRPr>
        </a:p>
      </dgm:t>
    </dgm:pt>
    <dgm:pt modelId="{EA245033-01D0-46BC-B340-DDE5EB4286BD}" type="parTrans" cxnId="{529EF311-D3AD-41B5-B982-C8BC9E8DD3BB}">
      <dgm:prSet/>
      <dgm:spPr/>
      <dgm:t>
        <a:bodyPr/>
        <a:lstStyle/>
        <a:p>
          <a:endParaRPr lang="en-IN"/>
        </a:p>
      </dgm:t>
    </dgm:pt>
    <dgm:pt modelId="{79076011-A19B-415A-BD16-B8E011DC123F}" type="sibTrans" cxnId="{529EF311-D3AD-41B5-B982-C8BC9E8DD3B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25122" custLinFactNeighborX="229" custLinFactNeighborY="3148">
        <dgm:presLayoutVars>
          <dgm:bulletEnabled val="1"/>
        </dgm:presLayoutVars>
      </dgm:prSet>
      <dgm:spPr/>
    </dgm:pt>
  </dgm:ptLst>
  <dgm:cxnLst>
    <dgm:cxn modelId="{F526510B-FBAF-4708-B692-7F2F80DC534D}" type="presOf" srcId="{4680B964-E14F-48A1-A70B-193B77197315}" destId="{BFD118DA-1034-415C-B525-DB23AE18A4DA}" srcOrd="0" destOrd="1" presId="urn:microsoft.com/office/officeart/2005/8/layout/vList5"/>
    <dgm:cxn modelId="{529EF311-D3AD-41B5-B982-C8BC9E8DD3BB}" srcId="{0AA2B0D1-52DF-4C03-AB05-94D7F9A931DA}" destId="{4680B964-E14F-48A1-A70B-193B77197315}" srcOrd="0" destOrd="0" parTransId="{EA245033-01D0-46BC-B340-DDE5EB4286BD}" sibTransId="{79076011-A19B-415A-BD16-B8E011DC123F}"/>
    <dgm:cxn modelId="{E7BE9D61-0B6C-447A-8985-DFD29EE42918}" srcId="{2A4128E7-B3B9-4162-BB05-66A9D6357ADD}" destId="{FB4525F7-7FFD-45EC-9B46-3B10CD03A956}" srcOrd="0" destOrd="0" parTransId="{3B5A1A80-0914-4612-8FAE-F7BAC67D310D}" sibTransId="{E262E161-1CB6-4126-BD90-97D8EC96FCD0}"/>
    <dgm:cxn modelId="{12AB504E-FA10-440B-B679-465C6DEDCC47}" srcId="{FB4525F7-7FFD-45EC-9B46-3B10CD03A956}" destId="{0AA2B0D1-52DF-4C03-AB05-94D7F9A931DA}" srcOrd="0" destOrd="0" parTransId="{62E0F9A2-635D-462E-A34F-404836622046}" sibTransId="{9BCDE5AB-1470-465B-B169-79D2ADF85D7A}"/>
    <dgm:cxn modelId="{59C97381-9B49-4468-9F5D-31C2EFA2F979}" type="presOf" srcId="{6739D398-08AD-4E37-88FF-C1F203B91D0A}" destId="{BFD118DA-1034-415C-B525-DB23AE18A4DA}" srcOrd="0" destOrd="2" presId="urn:microsoft.com/office/officeart/2005/8/layout/vList5"/>
    <dgm:cxn modelId="{C44C20A9-D811-49B9-A503-7FF4FA3D6D65}" type="presOf" srcId="{0AA2B0D1-52DF-4C03-AB05-94D7F9A931DA}" destId="{BFD118DA-1034-415C-B525-DB23AE18A4DA}" srcOrd="0" destOrd="0" presId="urn:microsoft.com/office/officeart/2005/8/layout/vList5"/>
    <dgm:cxn modelId="{FFEEF0AD-DF90-4F04-B08C-20AD360EA01C}" srcId="{0AA2B0D1-52DF-4C03-AB05-94D7F9A931DA}" destId="{6739D398-08AD-4E37-88FF-C1F203B91D0A}" srcOrd="1" destOrd="0" parTransId="{5E46E8BB-57C3-4595-BEA6-952FF119DAC8}" sibTransId="{51C63372-97CF-4499-B1A5-0DED458156C7}"/>
    <dgm:cxn modelId="{0E820FEC-4FC9-4B9F-8E42-1CDF7CE358B0}" type="presOf" srcId="{2A4128E7-B3B9-4162-BB05-66A9D6357ADD}" destId="{64D86F2B-DD15-4CB0-85C7-885C12E28AB8}" srcOrd="0" destOrd="0" presId="urn:microsoft.com/office/officeart/2005/8/layout/vList5"/>
    <dgm:cxn modelId="{6CB9C4F1-FF68-4D5E-9FAA-A1DCC94E58DB}" type="presOf" srcId="{FB4525F7-7FFD-45EC-9B46-3B10CD03A956}" destId="{DB7FC29E-D776-4C16-B7B4-78286B87C17E}" srcOrd="0" destOrd="0" presId="urn:microsoft.com/office/officeart/2005/8/layout/vList5"/>
    <dgm:cxn modelId="{F0F14DBB-A6FC-41A8-9B99-01F7DC044ACE}" type="presParOf" srcId="{64D86F2B-DD15-4CB0-85C7-885C12E28AB8}" destId="{C526CDD4-08A9-45E4-9CE3-63E7D4DD6BEA}" srcOrd="0" destOrd="0" presId="urn:microsoft.com/office/officeart/2005/8/layout/vList5"/>
    <dgm:cxn modelId="{338E604C-D727-454E-8F27-83CA779F7DC1}" type="presParOf" srcId="{C526CDD4-08A9-45E4-9CE3-63E7D4DD6BEA}" destId="{DB7FC29E-D776-4C16-B7B4-78286B87C17E}" srcOrd="0" destOrd="0" presId="urn:microsoft.com/office/officeart/2005/8/layout/vList5"/>
    <dgm:cxn modelId="{3CDFD0F2-DF20-40D4-A2CD-FB39C2C5386E}"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3FA64DE-562F-4D21-A30B-77E0C8CBB73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18931BC5-0263-49E5-87E0-144EC1251033}">
      <dgm:prSet custT="1"/>
      <dgm:spPr/>
      <dgm:t>
        <a:bodyPr/>
        <a:lstStyle/>
        <a:p>
          <a:pPr algn="ctr" rtl="0"/>
          <a:r>
            <a:rPr lang="en-IN" sz="2400" dirty="0"/>
            <a:t>Amplitude Modulation Fundamentals</a:t>
          </a:r>
        </a:p>
      </dgm:t>
    </dgm:pt>
    <dgm:pt modelId="{3356F4C0-E567-41E9-9D00-854C679F2A5C}" type="parTrans" cxnId="{137768C5-7900-4641-AD99-D531637215B5}">
      <dgm:prSet/>
      <dgm:spPr/>
      <dgm:t>
        <a:bodyPr/>
        <a:lstStyle/>
        <a:p>
          <a:endParaRPr lang="en-IN"/>
        </a:p>
      </dgm:t>
    </dgm:pt>
    <dgm:pt modelId="{CA458D5C-50E7-4A5E-8F4C-239BAA4E6EC4}" type="sibTrans" cxnId="{137768C5-7900-4641-AD99-D531637215B5}">
      <dgm:prSet/>
      <dgm:spPr/>
      <dgm:t>
        <a:bodyPr/>
        <a:lstStyle/>
        <a:p>
          <a:endParaRPr lang="en-IN"/>
        </a:p>
      </dgm:t>
    </dgm:pt>
    <dgm:pt modelId="{EBF248A5-D82E-4C72-B6B4-BE35E3FAA9D4}" type="pres">
      <dgm:prSet presAssocID="{93FA64DE-562F-4D21-A30B-77E0C8CBB73D}" presName="linear" presStyleCnt="0">
        <dgm:presLayoutVars>
          <dgm:animLvl val="lvl"/>
          <dgm:resizeHandles val="exact"/>
        </dgm:presLayoutVars>
      </dgm:prSet>
      <dgm:spPr/>
    </dgm:pt>
    <dgm:pt modelId="{7E1633EB-6813-4CF9-B6A3-107BC987E0AC}" type="pres">
      <dgm:prSet presAssocID="{18931BC5-0263-49E5-87E0-144EC1251033}" presName="parentText" presStyleLbl="node1" presStyleIdx="0" presStyleCnt="1">
        <dgm:presLayoutVars>
          <dgm:chMax val="0"/>
          <dgm:bulletEnabled val="1"/>
        </dgm:presLayoutVars>
      </dgm:prSet>
      <dgm:spPr/>
    </dgm:pt>
  </dgm:ptLst>
  <dgm:cxnLst>
    <dgm:cxn modelId="{A61B7F26-4A7C-4A7F-A50C-F1D53533BBA1}" type="presOf" srcId="{93FA64DE-562F-4D21-A30B-77E0C8CBB73D}" destId="{EBF248A5-D82E-4C72-B6B4-BE35E3FAA9D4}" srcOrd="0" destOrd="0" presId="urn:microsoft.com/office/officeart/2005/8/layout/vList2"/>
    <dgm:cxn modelId="{FF868262-073D-4715-92FA-CF579225671D}" type="presOf" srcId="{18931BC5-0263-49E5-87E0-144EC1251033}" destId="{7E1633EB-6813-4CF9-B6A3-107BC987E0AC}" srcOrd="0" destOrd="0" presId="urn:microsoft.com/office/officeart/2005/8/layout/vList2"/>
    <dgm:cxn modelId="{137768C5-7900-4641-AD99-D531637215B5}" srcId="{93FA64DE-562F-4D21-A30B-77E0C8CBB73D}" destId="{18931BC5-0263-49E5-87E0-144EC1251033}" srcOrd="0" destOrd="0" parTransId="{3356F4C0-E567-41E9-9D00-854C679F2A5C}" sibTransId="{CA458D5C-50E7-4A5E-8F4C-239BAA4E6EC4}"/>
    <dgm:cxn modelId="{5F41DCB8-5203-4DB1-B619-E0D6F584C3C9}" type="presParOf" srcId="{EBF248A5-D82E-4C72-B6B4-BE35E3FAA9D4}" destId="{7E1633EB-6813-4CF9-B6A3-107BC987E0AC}"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1D9399-F66C-4987-95CB-ED8167460C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5AD21A00-D534-4CEC-B36A-CDAB1D7F70C2}">
      <dgm:prSet custT="1"/>
      <dgm:spPr/>
      <dgm:t>
        <a:bodyPr/>
        <a:lstStyle/>
        <a:p>
          <a:pPr rtl="0"/>
          <a:r>
            <a:rPr lang="en-US" sz="2400" dirty="0"/>
            <a:t>Module 2: Chapter 1</a:t>
          </a:r>
          <a:endParaRPr lang="en-IN" sz="2400" dirty="0"/>
        </a:p>
      </dgm:t>
    </dgm:pt>
    <dgm:pt modelId="{B23AEC5A-4CC2-4720-8D9F-46E5C05548BF}" type="parTrans" cxnId="{4B8D2955-7C90-48C1-B876-BB7FE2DDF44D}">
      <dgm:prSet/>
      <dgm:spPr/>
      <dgm:t>
        <a:bodyPr/>
        <a:lstStyle/>
        <a:p>
          <a:endParaRPr lang="en-IN" sz="2000"/>
        </a:p>
      </dgm:t>
    </dgm:pt>
    <dgm:pt modelId="{F03B04A6-0FD8-4C7A-82F7-D6241BA9D0C8}" type="sibTrans" cxnId="{4B8D2955-7C90-48C1-B876-BB7FE2DDF44D}">
      <dgm:prSet/>
      <dgm:spPr/>
      <dgm:t>
        <a:bodyPr/>
        <a:lstStyle/>
        <a:p>
          <a:endParaRPr lang="en-IN" sz="2000"/>
        </a:p>
      </dgm:t>
    </dgm:pt>
    <dgm:pt modelId="{ABB48A67-6BA8-4043-8091-ED3F40E335AF}" type="pres">
      <dgm:prSet presAssocID="{DC1D9399-F66C-4987-95CB-ED8167460C5D}" presName="linear" presStyleCnt="0">
        <dgm:presLayoutVars>
          <dgm:animLvl val="lvl"/>
          <dgm:resizeHandles val="exact"/>
        </dgm:presLayoutVars>
      </dgm:prSet>
      <dgm:spPr/>
    </dgm:pt>
    <dgm:pt modelId="{F06E8F77-A2C7-4956-8E2B-23BE4BEB67B5}" type="pres">
      <dgm:prSet presAssocID="{5AD21A00-D534-4CEC-B36A-CDAB1D7F70C2}" presName="parentText" presStyleLbl="node1" presStyleIdx="0" presStyleCnt="1">
        <dgm:presLayoutVars>
          <dgm:chMax val="0"/>
          <dgm:bulletEnabled val="1"/>
        </dgm:presLayoutVars>
      </dgm:prSet>
      <dgm:spPr/>
    </dgm:pt>
  </dgm:ptLst>
  <dgm:cxnLst>
    <dgm:cxn modelId="{667A8514-1907-4A45-8598-2EFE6D6E7062}" type="presOf" srcId="{5AD21A00-D534-4CEC-B36A-CDAB1D7F70C2}" destId="{F06E8F77-A2C7-4956-8E2B-23BE4BEB67B5}" srcOrd="0" destOrd="0" presId="urn:microsoft.com/office/officeart/2005/8/layout/vList2"/>
    <dgm:cxn modelId="{4B8D2955-7C90-48C1-B876-BB7FE2DDF44D}" srcId="{DC1D9399-F66C-4987-95CB-ED8167460C5D}" destId="{5AD21A00-D534-4CEC-B36A-CDAB1D7F70C2}" srcOrd="0" destOrd="0" parTransId="{B23AEC5A-4CC2-4720-8D9F-46E5C05548BF}" sibTransId="{F03B04A6-0FD8-4C7A-82F7-D6241BA9D0C8}"/>
    <dgm:cxn modelId="{C4F015B8-CF9D-410C-8832-1C7BA9020731}" type="presOf" srcId="{DC1D9399-F66C-4987-95CB-ED8167460C5D}" destId="{ABB48A67-6BA8-4043-8091-ED3F40E335AF}" srcOrd="0" destOrd="0" presId="urn:microsoft.com/office/officeart/2005/8/layout/vList2"/>
    <dgm:cxn modelId="{165CFECC-D1CD-4277-A15F-1679AC070BF7}" type="presParOf" srcId="{ABB48A67-6BA8-4043-8091-ED3F40E335AF}" destId="{F06E8F77-A2C7-4956-8E2B-23BE4BEB67B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A4128E7-B3B9-4162-BB05-66A9D6357A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FB4525F7-7FFD-45EC-9B46-3B10CD03A956}">
      <dgm:prSet/>
      <dgm:spPr/>
      <dgm:t>
        <a:bodyPr/>
        <a:lstStyle/>
        <a:p>
          <a:pPr rtl="0"/>
          <a:r>
            <a:rPr lang="en-IN" dirty="0"/>
            <a:t>Amplitude Modulation Fundamentals</a:t>
          </a:r>
        </a:p>
      </dgm:t>
    </dgm:pt>
    <dgm:pt modelId="{3B5A1A80-0914-4612-8FAE-F7BAC67D310D}" type="parTrans" cxnId="{E7BE9D61-0B6C-447A-8985-DFD29EE42918}">
      <dgm:prSet/>
      <dgm:spPr/>
      <dgm:t>
        <a:bodyPr/>
        <a:lstStyle/>
        <a:p>
          <a:endParaRPr lang="en-IN"/>
        </a:p>
      </dgm:t>
    </dgm:pt>
    <dgm:pt modelId="{E262E161-1CB6-4126-BD90-97D8EC96FCD0}" type="sibTrans" cxnId="{E7BE9D61-0B6C-447A-8985-DFD29EE42918}">
      <dgm:prSet/>
      <dgm:spPr/>
      <dgm:t>
        <a:bodyPr/>
        <a:lstStyle/>
        <a:p>
          <a:endParaRPr lang="en-IN"/>
        </a:p>
      </dgm:t>
    </dgm:pt>
    <dgm:pt modelId="{0AA2B0D1-52DF-4C03-AB05-94D7F9A931DA}">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t>AM Concepts</a:t>
          </a:r>
        </a:p>
      </dgm:t>
    </dgm:pt>
    <dgm:pt modelId="{62E0F9A2-635D-462E-A34F-404836622046}" type="parTrans" cxnId="{12AB504E-FA10-440B-B679-465C6DEDCC47}">
      <dgm:prSet/>
      <dgm:spPr/>
      <dgm:t>
        <a:bodyPr/>
        <a:lstStyle/>
        <a:p>
          <a:endParaRPr lang="en-IN"/>
        </a:p>
      </dgm:t>
    </dgm:pt>
    <dgm:pt modelId="{9BCDE5AB-1470-465B-B169-79D2ADF85D7A}" type="sibTrans" cxnId="{12AB504E-FA10-440B-B679-465C6DEDCC47}">
      <dgm:prSet/>
      <dgm:spPr/>
      <dgm:t>
        <a:bodyPr/>
        <a:lstStyle/>
        <a:p>
          <a:endParaRPr lang="en-IN"/>
        </a:p>
      </dgm:t>
    </dgm:pt>
    <dgm:pt modelId="{6B798457-5A0B-4E2B-9C14-57B1337FC9AB}">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t>Modulation index and Percentage of Modulation</a:t>
          </a:r>
        </a:p>
      </dgm:t>
    </dgm:pt>
    <dgm:pt modelId="{3AD03AD5-C0B1-4D4F-82AD-7FC2CA51EB2D}" type="parTrans" cxnId="{99FC5AF9-0D0E-4B28-8152-4AA4D051C8C3}">
      <dgm:prSet/>
      <dgm:spPr/>
      <dgm:t>
        <a:bodyPr/>
        <a:lstStyle/>
        <a:p>
          <a:endParaRPr lang="en-IN"/>
        </a:p>
      </dgm:t>
    </dgm:pt>
    <dgm:pt modelId="{F518060E-0449-46AB-8489-57B119BAB529}" type="sibTrans" cxnId="{99FC5AF9-0D0E-4B28-8152-4AA4D051C8C3}">
      <dgm:prSet/>
      <dgm:spPr/>
      <dgm:t>
        <a:bodyPr/>
        <a:lstStyle/>
        <a:p>
          <a:endParaRPr lang="en-IN"/>
        </a:p>
      </dgm:t>
    </dgm:pt>
    <dgm:pt modelId="{970A007E-F8EE-4046-8AE9-7B0A893AFFE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dirty="0"/>
            <a:t>Sidebands and the frequency domain</a:t>
          </a:r>
          <a:endParaRPr lang="en-IN" sz="2800" baseline="-25000" dirty="0"/>
        </a:p>
      </dgm:t>
    </dgm:pt>
    <dgm:pt modelId="{6110CFAA-A223-4886-B467-C5E30553E131}" type="parTrans" cxnId="{E59144DE-1505-4303-9929-FA7568A4BDE0}">
      <dgm:prSet/>
      <dgm:spPr/>
      <dgm:t>
        <a:bodyPr/>
        <a:lstStyle/>
        <a:p>
          <a:endParaRPr lang="en-IN"/>
        </a:p>
      </dgm:t>
    </dgm:pt>
    <dgm:pt modelId="{9B8F4B55-04BE-4C36-8FDF-241BAAC4B6D7}" type="sibTrans" cxnId="{E59144DE-1505-4303-9929-FA7568A4BDE0}">
      <dgm:prSet/>
      <dgm:spPr/>
      <dgm:t>
        <a:bodyPr/>
        <a:lstStyle/>
        <a:p>
          <a:endParaRPr lang="en-IN"/>
        </a:p>
      </dgm:t>
    </dgm:pt>
    <dgm:pt modelId="{892B4173-FB01-4790-BD53-8ADA5943EA3E}">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t>Single Sideband Modulation</a:t>
          </a:r>
        </a:p>
      </dgm:t>
    </dgm:pt>
    <dgm:pt modelId="{4C9F5A60-186E-45F7-AF4A-BC2F1A3DD138}" type="parTrans" cxnId="{27D6F528-F2C7-4EA4-AD9A-02A63FED4083}">
      <dgm:prSet/>
      <dgm:spPr/>
      <dgm:t>
        <a:bodyPr/>
        <a:lstStyle/>
        <a:p>
          <a:endParaRPr lang="en-IN"/>
        </a:p>
      </dgm:t>
    </dgm:pt>
    <dgm:pt modelId="{F2CC0227-AA41-47D7-84AD-6567D7822693}" type="sibTrans" cxnId="{27D6F528-F2C7-4EA4-AD9A-02A63FED4083}">
      <dgm:prSet/>
      <dgm:spPr/>
      <dgm:t>
        <a:bodyPr/>
        <a:lstStyle/>
        <a:p>
          <a:endParaRPr lang="en-IN"/>
        </a:p>
      </dgm:t>
    </dgm:pt>
    <dgm:pt modelId="{B7F68F44-ECE4-4157-85BE-6DA14DEB3002}">
      <dgm:prSet custT="1">
        <dgm:style>
          <a:lnRef idx="2">
            <a:schemeClr val="dk1"/>
          </a:lnRef>
          <a:fillRef idx="1">
            <a:schemeClr val="lt1"/>
          </a:fillRef>
          <a:effectRef idx="0">
            <a:schemeClr val="dk1"/>
          </a:effectRef>
          <a:fontRef idx="minor">
            <a:schemeClr val="dk1"/>
          </a:fontRef>
        </dgm:style>
      </dgm:prSet>
      <dgm:spPr>
        <a:ln w="57150"/>
      </dgm:spPr>
      <dgm:t>
        <a:bodyPr/>
        <a:lstStyle/>
        <a:p>
          <a:pPr rtl="0"/>
          <a:r>
            <a:rPr lang="en-IN" sz="2800" baseline="0" dirty="0"/>
            <a:t>AM Power</a:t>
          </a:r>
        </a:p>
      </dgm:t>
    </dgm:pt>
    <dgm:pt modelId="{F08DD5A2-A0B6-42F7-B8D7-FF096106F5A0}" type="parTrans" cxnId="{2F4D8A58-662F-42EA-AC5E-BF640D4FCD0B}">
      <dgm:prSet/>
      <dgm:spPr/>
      <dgm:t>
        <a:bodyPr/>
        <a:lstStyle/>
        <a:p>
          <a:endParaRPr lang="en-IN"/>
        </a:p>
      </dgm:t>
    </dgm:pt>
    <dgm:pt modelId="{D6A1A857-67C3-4AB9-ADA2-21108B74B345}" type="sibTrans" cxnId="{2F4D8A58-662F-42EA-AC5E-BF640D4FCD0B}">
      <dgm:prSet/>
      <dgm:spPr/>
      <dgm:t>
        <a:bodyPr/>
        <a:lstStyle/>
        <a:p>
          <a:endParaRPr lang="en-IN"/>
        </a:p>
      </dgm:t>
    </dgm:pt>
    <dgm:pt modelId="{64D86F2B-DD15-4CB0-85C7-885C12E28AB8}" type="pres">
      <dgm:prSet presAssocID="{2A4128E7-B3B9-4162-BB05-66A9D6357ADD}" presName="Name0" presStyleCnt="0">
        <dgm:presLayoutVars>
          <dgm:dir/>
          <dgm:animLvl val="lvl"/>
          <dgm:resizeHandles val="exact"/>
        </dgm:presLayoutVars>
      </dgm:prSet>
      <dgm:spPr/>
    </dgm:pt>
    <dgm:pt modelId="{C526CDD4-08A9-45E4-9CE3-63E7D4DD6BEA}" type="pres">
      <dgm:prSet presAssocID="{FB4525F7-7FFD-45EC-9B46-3B10CD03A956}" presName="linNode" presStyleCnt="0"/>
      <dgm:spPr/>
    </dgm:pt>
    <dgm:pt modelId="{DB7FC29E-D776-4C16-B7B4-78286B87C17E}" type="pres">
      <dgm:prSet presAssocID="{FB4525F7-7FFD-45EC-9B46-3B10CD03A956}" presName="parentText" presStyleLbl="node1" presStyleIdx="0" presStyleCnt="1" custScaleX="100000">
        <dgm:presLayoutVars>
          <dgm:chMax val="1"/>
          <dgm:bulletEnabled val="1"/>
        </dgm:presLayoutVars>
      </dgm:prSet>
      <dgm:spPr/>
    </dgm:pt>
    <dgm:pt modelId="{BFD118DA-1034-415C-B525-DB23AE18A4DA}" type="pres">
      <dgm:prSet presAssocID="{FB4525F7-7FFD-45EC-9B46-3B10CD03A956}" presName="descendantText" presStyleLbl="alignAccFollowNode1" presStyleIdx="0" presStyleCnt="1" custScaleX="132426" custScaleY="106554" custLinFactNeighborX="229" custLinFactNeighborY="3148">
        <dgm:presLayoutVars>
          <dgm:bulletEnabled val="1"/>
        </dgm:presLayoutVars>
      </dgm:prSet>
      <dgm:spPr/>
    </dgm:pt>
  </dgm:ptLst>
  <dgm:cxnLst>
    <dgm:cxn modelId="{B226B504-7919-405D-8E56-40C6F87E48F1}" type="presOf" srcId="{0AA2B0D1-52DF-4C03-AB05-94D7F9A931DA}" destId="{BFD118DA-1034-415C-B525-DB23AE18A4DA}" srcOrd="0" destOrd="0" presId="urn:microsoft.com/office/officeart/2005/8/layout/vList5"/>
    <dgm:cxn modelId="{27D6F528-F2C7-4EA4-AD9A-02A63FED4083}" srcId="{FB4525F7-7FFD-45EC-9B46-3B10CD03A956}" destId="{892B4173-FB01-4790-BD53-8ADA5943EA3E}" srcOrd="4" destOrd="0" parTransId="{4C9F5A60-186E-45F7-AF4A-BC2F1A3DD138}" sibTransId="{F2CC0227-AA41-47D7-84AD-6567D7822693}"/>
    <dgm:cxn modelId="{E7BE9D61-0B6C-447A-8985-DFD29EE42918}" srcId="{2A4128E7-B3B9-4162-BB05-66A9D6357ADD}" destId="{FB4525F7-7FFD-45EC-9B46-3B10CD03A956}" srcOrd="0" destOrd="0" parTransId="{3B5A1A80-0914-4612-8FAE-F7BAC67D310D}" sibTransId="{E262E161-1CB6-4126-BD90-97D8EC96FCD0}"/>
    <dgm:cxn modelId="{DC1A786D-76E4-45FD-89B4-452F113A7D3D}" type="presOf" srcId="{2A4128E7-B3B9-4162-BB05-66A9D6357ADD}" destId="{64D86F2B-DD15-4CB0-85C7-885C12E28AB8}" srcOrd="0" destOrd="0" presId="urn:microsoft.com/office/officeart/2005/8/layout/vList5"/>
    <dgm:cxn modelId="{12AB504E-FA10-440B-B679-465C6DEDCC47}" srcId="{FB4525F7-7FFD-45EC-9B46-3B10CD03A956}" destId="{0AA2B0D1-52DF-4C03-AB05-94D7F9A931DA}" srcOrd="0" destOrd="0" parTransId="{62E0F9A2-635D-462E-A34F-404836622046}" sibTransId="{9BCDE5AB-1470-465B-B169-79D2ADF85D7A}"/>
    <dgm:cxn modelId="{2F4D8A58-662F-42EA-AC5E-BF640D4FCD0B}" srcId="{FB4525F7-7FFD-45EC-9B46-3B10CD03A956}" destId="{B7F68F44-ECE4-4157-85BE-6DA14DEB3002}" srcOrd="3" destOrd="0" parTransId="{F08DD5A2-A0B6-42F7-B8D7-FF096106F5A0}" sibTransId="{D6A1A857-67C3-4AB9-ADA2-21108B74B345}"/>
    <dgm:cxn modelId="{310956AB-81E2-4542-A2C7-80F94CBB2A4D}" type="presOf" srcId="{6B798457-5A0B-4E2B-9C14-57B1337FC9AB}" destId="{BFD118DA-1034-415C-B525-DB23AE18A4DA}" srcOrd="0" destOrd="1" presId="urn:microsoft.com/office/officeart/2005/8/layout/vList5"/>
    <dgm:cxn modelId="{1473F5C4-1FE9-4C2F-A5B8-A6269DDB5BD0}" type="presOf" srcId="{970A007E-F8EE-4046-8AE9-7B0A893AFFEE}" destId="{BFD118DA-1034-415C-B525-DB23AE18A4DA}" srcOrd="0" destOrd="2" presId="urn:microsoft.com/office/officeart/2005/8/layout/vList5"/>
    <dgm:cxn modelId="{1038E7CB-D77C-4C76-8412-67ED6804F60D}" type="presOf" srcId="{892B4173-FB01-4790-BD53-8ADA5943EA3E}" destId="{BFD118DA-1034-415C-B525-DB23AE18A4DA}" srcOrd="0" destOrd="4" presId="urn:microsoft.com/office/officeart/2005/8/layout/vList5"/>
    <dgm:cxn modelId="{E59144DE-1505-4303-9929-FA7568A4BDE0}" srcId="{FB4525F7-7FFD-45EC-9B46-3B10CD03A956}" destId="{970A007E-F8EE-4046-8AE9-7B0A893AFFEE}" srcOrd="2" destOrd="0" parTransId="{6110CFAA-A223-4886-B467-C5E30553E131}" sibTransId="{9B8F4B55-04BE-4C36-8FDF-241BAAC4B6D7}"/>
    <dgm:cxn modelId="{1E9D88E1-C08A-4986-AB1B-9980909FD918}" type="presOf" srcId="{FB4525F7-7FFD-45EC-9B46-3B10CD03A956}" destId="{DB7FC29E-D776-4C16-B7B4-78286B87C17E}" srcOrd="0" destOrd="0" presId="urn:microsoft.com/office/officeart/2005/8/layout/vList5"/>
    <dgm:cxn modelId="{0F3AB5E7-06D9-4F46-96AD-8335154940E1}" type="presOf" srcId="{B7F68F44-ECE4-4157-85BE-6DA14DEB3002}" destId="{BFD118DA-1034-415C-B525-DB23AE18A4DA}" srcOrd="0" destOrd="3" presId="urn:microsoft.com/office/officeart/2005/8/layout/vList5"/>
    <dgm:cxn modelId="{99FC5AF9-0D0E-4B28-8152-4AA4D051C8C3}" srcId="{FB4525F7-7FFD-45EC-9B46-3B10CD03A956}" destId="{6B798457-5A0B-4E2B-9C14-57B1337FC9AB}" srcOrd="1" destOrd="0" parTransId="{3AD03AD5-C0B1-4D4F-82AD-7FC2CA51EB2D}" sibTransId="{F518060E-0449-46AB-8489-57B119BAB529}"/>
    <dgm:cxn modelId="{CFCD4853-789E-42AB-A04F-996435A21ABE}" type="presParOf" srcId="{64D86F2B-DD15-4CB0-85C7-885C12E28AB8}" destId="{C526CDD4-08A9-45E4-9CE3-63E7D4DD6BEA}" srcOrd="0" destOrd="0" presId="urn:microsoft.com/office/officeart/2005/8/layout/vList5"/>
    <dgm:cxn modelId="{97460640-5410-4C55-97EB-2ADCF008C430}" type="presParOf" srcId="{C526CDD4-08A9-45E4-9CE3-63E7D4DD6BEA}" destId="{DB7FC29E-D776-4C16-B7B4-78286B87C17E}" srcOrd="0" destOrd="0" presId="urn:microsoft.com/office/officeart/2005/8/layout/vList5"/>
    <dgm:cxn modelId="{FCC41EE9-FE64-45B4-99E5-C05F7E80464B}" type="presParOf" srcId="{C526CDD4-08A9-45E4-9CE3-63E7D4DD6BEA}" destId="{BFD118DA-1034-415C-B525-DB23AE18A4D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9589B5B-4C08-4200-A192-D654C16BF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IN"/>
        </a:p>
      </dgm:t>
    </dgm:pt>
    <dgm:pt modelId="{93772310-7DFC-4767-9A81-E2C6798901E1}">
      <dgm:prSet custT="1"/>
      <dgm:spPr/>
      <dgm:t>
        <a:bodyPr/>
        <a:lstStyle/>
        <a:p>
          <a:pPr algn="ctr" rtl="0"/>
          <a:r>
            <a:rPr lang="en-US" sz="2400" dirty="0"/>
            <a:t>Suggested Reading</a:t>
          </a:r>
          <a:endParaRPr lang="en-IN" sz="2400" dirty="0"/>
        </a:p>
      </dgm:t>
    </dgm:pt>
    <dgm:pt modelId="{409C6F05-9D02-4289-ADA7-59F7352CFF63}" type="parTrans" cxnId="{5A92E9AC-804E-4887-AD6F-146310CF9AE2}">
      <dgm:prSet/>
      <dgm:spPr/>
      <dgm:t>
        <a:bodyPr/>
        <a:lstStyle/>
        <a:p>
          <a:endParaRPr lang="en-IN"/>
        </a:p>
      </dgm:t>
    </dgm:pt>
    <dgm:pt modelId="{119A04F2-1630-4AE6-BD3F-E7D1EB199A56}" type="sibTrans" cxnId="{5A92E9AC-804E-4887-AD6F-146310CF9AE2}">
      <dgm:prSet/>
      <dgm:spPr/>
      <dgm:t>
        <a:bodyPr/>
        <a:lstStyle/>
        <a:p>
          <a:endParaRPr lang="en-IN"/>
        </a:p>
      </dgm:t>
    </dgm:pt>
    <dgm:pt modelId="{0838745F-8893-4FB8-AC23-E6B0CBCBD351}" type="pres">
      <dgm:prSet presAssocID="{59589B5B-4C08-4200-A192-D654C16BF135}" presName="linear" presStyleCnt="0">
        <dgm:presLayoutVars>
          <dgm:animLvl val="lvl"/>
          <dgm:resizeHandles val="exact"/>
        </dgm:presLayoutVars>
      </dgm:prSet>
      <dgm:spPr/>
    </dgm:pt>
    <dgm:pt modelId="{D9CF4C14-9BC7-4008-97E5-DF549F71B503}" type="pres">
      <dgm:prSet presAssocID="{93772310-7DFC-4767-9A81-E2C6798901E1}" presName="parentText" presStyleLbl="node1" presStyleIdx="0" presStyleCnt="1">
        <dgm:presLayoutVars>
          <dgm:chMax val="0"/>
          <dgm:bulletEnabled val="1"/>
        </dgm:presLayoutVars>
      </dgm:prSet>
      <dgm:spPr/>
    </dgm:pt>
  </dgm:ptLst>
  <dgm:cxnLst>
    <dgm:cxn modelId="{5A92E9AC-804E-4887-AD6F-146310CF9AE2}" srcId="{59589B5B-4C08-4200-A192-D654C16BF135}" destId="{93772310-7DFC-4767-9A81-E2C6798901E1}" srcOrd="0" destOrd="0" parTransId="{409C6F05-9D02-4289-ADA7-59F7352CFF63}" sibTransId="{119A04F2-1630-4AE6-BD3F-E7D1EB199A56}"/>
    <dgm:cxn modelId="{F6CD7AB9-2BC0-4DCA-A1AD-3FEE54A756B6}" type="presOf" srcId="{93772310-7DFC-4767-9A81-E2C6798901E1}" destId="{D9CF4C14-9BC7-4008-97E5-DF549F71B503}" srcOrd="0" destOrd="0" presId="urn:microsoft.com/office/officeart/2005/8/layout/vList2"/>
    <dgm:cxn modelId="{B007A5BD-D89E-4F24-86A0-E537EA7F05A3}" type="presOf" srcId="{59589B5B-4C08-4200-A192-D654C16BF135}" destId="{0838745F-8893-4FB8-AC23-E6B0CBCBD351}" srcOrd="0" destOrd="0" presId="urn:microsoft.com/office/officeart/2005/8/layout/vList2"/>
    <dgm:cxn modelId="{79413172-7021-4BC4-B6BC-46514F0E9E24}" type="presParOf" srcId="{0838745F-8893-4FB8-AC23-E6B0CBCBD351}" destId="{D9CF4C14-9BC7-4008-97E5-DF549F71B50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1ED8B3-58CE-41EE-AC06-ACDDA505F30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0AF5113B-29C5-49F6-A8AF-C9177CF9EB69}">
      <dgm:prSet custT="1">
        <dgm:style>
          <a:lnRef idx="2">
            <a:schemeClr val="accent5"/>
          </a:lnRef>
          <a:fillRef idx="1">
            <a:schemeClr val="lt1"/>
          </a:fillRef>
          <a:effectRef idx="0">
            <a:schemeClr val="accent5"/>
          </a:effectRef>
          <a:fontRef idx="minor">
            <a:schemeClr val="dk1"/>
          </a:fontRef>
        </dgm:style>
      </dgm:prSet>
      <dgm:spPr>
        <a:ln w="38100"/>
      </dgm:spPr>
      <dgm:t>
        <a:bodyPr/>
        <a:lstStyle/>
        <a:p>
          <a:pPr algn="ctr" rtl="0"/>
          <a:r>
            <a:rPr lang="en-IN" sz="2400" b="1" dirty="0"/>
            <a:t>Text 1: “Principles of Electronic Communication Systems</a:t>
          </a:r>
          <a:r>
            <a:rPr lang="en-IN" sz="2400" dirty="0"/>
            <a:t>,”</a:t>
          </a:r>
        </a:p>
        <a:p>
          <a:pPr algn="ctr" rtl="0"/>
          <a:r>
            <a:rPr lang="en-IN" sz="2400" dirty="0"/>
            <a:t>Louis E </a:t>
          </a:r>
          <a:r>
            <a:rPr lang="en-IN" sz="2400" dirty="0" err="1"/>
            <a:t>Frenzel</a:t>
          </a:r>
          <a:r>
            <a:rPr lang="en-IN" sz="2400" dirty="0"/>
            <a:t>, 3rd Edition, </a:t>
          </a:r>
          <a:r>
            <a:rPr lang="en-IN" sz="2400" dirty="0" err="1"/>
            <a:t>Mc</a:t>
          </a:r>
          <a:r>
            <a:rPr lang="en-IN" sz="2400" dirty="0"/>
            <a:t> </a:t>
          </a:r>
          <a:r>
            <a:rPr lang="en-IN" sz="2400" dirty="0" err="1"/>
            <a:t>Graw</a:t>
          </a:r>
          <a:r>
            <a:rPr lang="en-IN" sz="2400" dirty="0"/>
            <a:t> Hill Education (India) Private Limited, 2016. ISBN: 978-0-07-066755-6. </a:t>
          </a:r>
        </a:p>
      </dgm:t>
    </dgm:pt>
    <dgm:pt modelId="{F10A608A-6332-4B78-BCCE-2E6031C55D06}" type="parTrans" cxnId="{BBA65B6E-B426-410A-BC67-481008AA924B}">
      <dgm:prSet/>
      <dgm:spPr/>
      <dgm:t>
        <a:bodyPr/>
        <a:lstStyle/>
        <a:p>
          <a:endParaRPr lang="en-IN"/>
        </a:p>
      </dgm:t>
    </dgm:pt>
    <dgm:pt modelId="{03AEEEAD-F33E-49D8-BC23-9865C17ADCB6}" type="sibTrans" cxnId="{BBA65B6E-B426-410A-BC67-481008AA924B}">
      <dgm:prSet/>
      <dgm:spPr/>
      <dgm:t>
        <a:bodyPr/>
        <a:lstStyle/>
        <a:p>
          <a:endParaRPr lang="en-IN"/>
        </a:p>
      </dgm:t>
    </dgm:pt>
    <dgm:pt modelId="{0FDCEBE9-999D-411C-88E9-1E9707B6F4BD}" type="pres">
      <dgm:prSet presAssocID="{AB1ED8B3-58CE-41EE-AC06-ACDDA505F30D}" presName="linear" presStyleCnt="0">
        <dgm:presLayoutVars>
          <dgm:animLvl val="lvl"/>
          <dgm:resizeHandles val="exact"/>
        </dgm:presLayoutVars>
      </dgm:prSet>
      <dgm:spPr/>
    </dgm:pt>
    <dgm:pt modelId="{A7A38ED5-A48F-4D62-BD4D-7B9D29C5CA16}" type="pres">
      <dgm:prSet presAssocID="{0AF5113B-29C5-49F6-A8AF-C9177CF9EB69}" presName="parentText" presStyleLbl="node1" presStyleIdx="0" presStyleCnt="1" custScaleY="123911" custLinFactNeighborX="14773" custLinFactNeighborY="-3364">
        <dgm:presLayoutVars>
          <dgm:chMax val="0"/>
          <dgm:bulletEnabled val="1"/>
        </dgm:presLayoutVars>
      </dgm:prSet>
      <dgm:spPr/>
    </dgm:pt>
  </dgm:ptLst>
  <dgm:cxnLst>
    <dgm:cxn modelId="{64496C5E-A838-40D2-B863-3BE5A361B8AD}" type="presOf" srcId="{AB1ED8B3-58CE-41EE-AC06-ACDDA505F30D}" destId="{0FDCEBE9-999D-411C-88E9-1E9707B6F4BD}" srcOrd="0" destOrd="0" presId="urn:microsoft.com/office/officeart/2005/8/layout/vList2"/>
    <dgm:cxn modelId="{BBA65B6E-B426-410A-BC67-481008AA924B}" srcId="{AB1ED8B3-58CE-41EE-AC06-ACDDA505F30D}" destId="{0AF5113B-29C5-49F6-A8AF-C9177CF9EB69}" srcOrd="0" destOrd="0" parTransId="{F10A608A-6332-4B78-BCCE-2E6031C55D06}" sibTransId="{03AEEEAD-F33E-49D8-BC23-9865C17ADCB6}"/>
    <dgm:cxn modelId="{33F87EFD-8326-46E1-8ACA-7C203EFA17EF}" type="presOf" srcId="{0AF5113B-29C5-49F6-A8AF-C9177CF9EB69}" destId="{A7A38ED5-A48F-4D62-BD4D-7B9D29C5CA16}" srcOrd="0" destOrd="0" presId="urn:microsoft.com/office/officeart/2005/8/layout/vList2"/>
    <dgm:cxn modelId="{820F4D31-267D-439B-8081-BA0A14B57135}" type="presParOf" srcId="{0FDCEBE9-999D-411C-88E9-1E9707B6F4BD}" destId="{A7A38ED5-A48F-4D62-BD4D-7B9D29C5CA1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36DDD7E-442F-407B-BB69-846D4E0B2E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IN"/>
        </a:p>
      </dgm:t>
    </dgm:pt>
    <dgm:pt modelId="{3238A172-17C3-43CA-93B6-FE40E326EBC7}">
      <dgm:prSet custT="1"/>
      <dgm:spPr/>
      <dgm:t>
        <a:bodyPr/>
        <a:lstStyle/>
        <a:p>
          <a:pPr rtl="0"/>
          <a:r>
            <a:rPr lang="fr-FR" sz="2000" dirty="0" err="1"/>
            <a:t>Text</a:t>
          </a:r>
          <a:r>
            <a:rPr lang="fr-FR" sz="2000" dirty="0"/>
            <a:t> 1: </a:t>
          </a:r>
          <a:endParaRPr lang="en-IN" sz="2000" dirty="0"/>
        </a:p>
      </dgm:t>
    </dgm:pt>
    <dgm:pt modelId="{72F905C3-80B6-4109-BAD7-2CE562610A98}" type="parTrans" cxnId="{10C1DED8-D098-4879-9199-47A206198392}">
      <dgm:prSet/>
      <dgm:spPr/>
      <dgm:t>
        <a:bodyPr/>
        <a:lstStyle/>
        <a:p>
          <a:endParaRPr lang="en-IN"/>
        </a:p>
      </dgm:t>
    </dgm:pt>
    <dgm:pt modelId="{2FA85335-3F2E-4DA1-A056-C9B7A8305895}" type="sibTrans" cxnId="{10C1DED8-D098-4879-9199-47A206198392}">
      <dgm:prSet/>
      <dgm:spPr/>
      <dgm:t>
        <a:bodyPr/>
        <a:lstStyle/>
        <a:p>
          <a:endParaRPr lang="en-IN"/>
        </a:p>
      </dgm:t>
    </dgm:pt>
    <dgm:pt modelId="{284C6551-98C4-4D91-9865-4A1507A03FAE}">
      <dgm:prSet/>
      <dgm:spPr/>
      <dgm:t>
        <a:bodyPr/>
        <a:lstStyle/>
        <a:p>
          <a:pPr rtl="0"/>
          <a:r>
            <a:rPr lang="fr-FR" dirty="0"/>
            <a:t>Sections: </a:t>
          </a:r>
          <a:r>
            <a:rPr lang="en-IN" dirty="0"/>
            <a:t>3.1, 3.2, 3.3, 3.4, 3.5</a:t>
          </a:r>
        </a:p>
      </dgm:t>
    </dgm:pt>
    <dgm:pt modelId="{6F724BE3-0003-4427-963F-0E8CE370164F}" type="parTrans" cxnId="{EC3A9262-83EB-4B51-A559-47DFE46C8822}">
      <dgm:prSet/>
      <dgm:spPr/>
      <dgm:t>
        <a:bodyPr/>
        <a:lstStyle/>
        <a:p>
          <a:endParaRPr lang="en-IN"/>
        </a:p>
      </dgm:t>
    </dgm:pt>
    <dgm:pt modelId="{D0F2E73E-A313-4BBF-A998-0E6929D2178C}" type="sibTrans" cxnId="{EC3A9262-83EB-4B51-A559-47DFE46C8822}">
      <dgm:prSet/>
      <dgm:spPr/>
      <dgm:t>
        <a:bodyPr/>
        <a:lstStyle/>
        <a:p>
          <a:endParaRPr lang="en-IN"/>
        </a:p>
      </dgm:t>
    </dgm:pt>
    <dgm:pt modelId="{5102E9B2-2C42-4094-B761-43C12B33312F}" type="pres">
      <dgm:prSet presAssocID="{936DDD7E-442F-407B-BB69-846D4E0B2ED8}" presName="linear" presStyleCnt="0">
        <dgm:presLayoutVars>
          <dgm:animLvl val="lvl"/>
          <dgm:resizeHandles val="exact"/>
        </dgm:presLayoutVars>
      </dgm:prSet>
      <dgm:spPr/>
    </dgm:pt>
    <dgm:pt modelId="{1D656B26-1221-462C-AF3B-157500140217}" type="pres">
      <dgm:prSet presAssocID="{3238A172-17C3-43CA-93B6-FE40E326EBC7}" presName="parentText" presStyleLbl="node1" presStyleIdx="0" presStyleCnt="2" custScaleY="152503" custLinFactNeighborX="-7131" custLinFactNeighborY="-1557">
        <dgm:presLayoutVars>
          <dgm:chMax val="0"/>
          <dgm:bulletEnabled val="1"/>
        </dgm:presLayoutVars>
      </dgm:prSet>
      <dgm:spPr/>
    </dgm:pt>
    <dgm:pt modelId="{BFE23586-BC2D-4C32-9CAD-59985613E53B}" type="pres">
      <dgm:prSet presAssocID="{2FA85335-3F2E-4DA1-A056-C9B7A8305895}" presName="spacer" presStyleCnt="0"/>
      <dgm:spPr/>
    </dgm:pt>
    <dgm:pt modelId="{25815F3F-AEEA-49B3-BEBF-2ACBF64BEDA9}" type="pres">
      <dgm:prSet presAssocID="{284C6551-98C4-4D91-9865-4A1507A03FAE}" presName="parentText" presStyleLbl="node1" presStyleIdx="1" presStyleCnt="2" custScaleY="171736">
        <dgm:presLayoutVars>
          <dgm:chMax val="0"/>
          <dgm:bulletEnabled val="1"/>
        </dgm:presLayoutVars>
      </dgm:prSet>
      <dgm:spPr/>
    </dgm:pt>
  </dgm:ptLst>
  <dgm:cxnLst>
    <dgm:cxn modelId="{EC3A9262-83EB-4B51-A559-47DFE46C8822}" srcId="{936DDD7E-442F-407B-BB69-846D4E0B2ED8}" destId="{284C6551-98C4-4D91-9865-4A1507A03FAE}" srcOrd="1" destOrd="0" parTransId="{6F724BE3-0003-4427-963F-0E8CE370164F}" sibTransId="{D0F2E73E-A313-4BBF-A998-0E6929D2178C}"/>
    <dgm:cxn modelId="{10C1DED8-D098-4879-9199-47A206198392}" srcId="{936DDD7E-442F-407B-BB69-846D4E0B2ED8}" destId="{3238A172-17C3-43CA-93B6-FE40E326EBC7}" srcOrd="0" destOrd="0" parTransId="{72F905C3-80B6-4109-BAD7-2CE562610A98}" sibTransId="{2FA85335-3F2E-4DA1-A056-C9B7A8305895}"/>
    <dgm:cxn modelId="{3B7CCDE8-D484-42A5-9E64-0DFAB4E54DD6}" type="presOf" srcId="{936DDD7E-442F-407B-BB69-846D4E0B2ED8}" destId="{5102E9B2-2C42-4094-B761-43C12B33312F}" srcOrd="0" destOrd="0" presId="urn:microsoft.com/office/officeart/2005/8/layout/vList2"/>
    <dgm:cxn modelId="{26B7ABEF-FB10-47A5-87B6-EDDFF5F4F774}" type="presOf" srcId="{284C6551-98C4-4D91-9865-4A1507A03FAE}" destId="{25815F3F-AEEA-49B3-BEBF-2ACBF64BEDA9}" srcOrd="0" destOrd="0" presId="urn:microsoft.com/office/officeart/2005/8/layout/vList2"/>
    <dgm:cxn modelId="{8A424AF9-B74A-40AD-BBD5-0828DF229559}" type="presOf" srcId="{3238A172-17C3-43CA-93B6-FE40E326EBC7}" destId="{1D656B26-1221-462C-AF3B-157500140217}" srcOrd="0" destOrd="0" presId="urn:microsoft.com/office/officeart/2005/8/layout/vList2"/>
    <dgm:cxn modelId="{BBFAC296-F024-45E9-8A23-256C95064E66}" type="presParOf" srcId="{5102E9B2-2C42-4094-B761-43C12B33312F}" destId="{1D656B26-1221-462C-AF3B-157500140217}" srcOrd="0" destOrd="0" presId="urn:microsoft.com/office/officeart/2005/8/layout/vList2"/>
    <dgm:cxn modelId="{9A488CDF-393C-4ECE-855C-2A4E773329F6}" type="presParOf" srcId="{5102E9B2-2C42-4094-B761-43C12B33312F}" destId="{BFE23586-BC2D-4C32-9CAD-59985613E53B}" srcOrd="1" destOrd="0" presId="urn:microsoft.com/office/officeart/2005/8/layout/vList2"/>
    <dgm:cxn modelId="{281EB0AB-BBDA-4338-AD0F-0DEB48A7DD14}" type="presParOf" srcId="{5102E9B2-2C42-4094-B761-43C12B33312F}" destId="{25815F3F-AEEA-49B3-BEBF-2ACBF64BEDA9}" srcOrd="2"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C68E38-655A-4770-AA31-F3BBB3DC10C6}">
      <dsp:nvSpPr>
        <dsp:cNvPr id="0" name=""/>
        <dsp:cNvSpPr/>
      </dsp:nvSpPr>
      <dsp:spPr>
        <a:xfrm>
          <a:off x="0" y="42638"/>
          <a:ext cx="4092651" cy="431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1" kern="1200" dirty="0">
              <a:solidFill>
                <a:srgbClr val="FFFF00"/>
              </a:solidFill>
            </a:rPr>
            <a:t>Course Coordinator:</a:t>
          </a:r>
          <a:endParaRPr lang="en-IN" sz="1800" b="1" kern="1200" dirty="0">
            <a:solidFill>
              <a:srgbClr val="FFFF00"/>
            </a:solidFill>
          </a:endParaRPr>
        </a:p>
      </dsp:txBody>
      <dsp:txXfrm>
        <a:off x="21075" y="63713"/>
        <a:ext cx="4050501" cy="389580"/>
      </dsp:txXfrm>
    </dsp:sp>
    <dsp:sp modelId="{984016C2-1E25-4417-8960-5BE2370A8EC3}">
      <dsp:nvSpPr>
        <dsp:cNvPr id="0" name=""/>
        <dsp:cNvSpPr/>
      </dsp:nvSpPr>
      <dsp:spPr>
        <a:xfrm>
          <a:off x="0" y="526208"/>
          <a:ext cx="4092651" cy="431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Guruprasad K N</a:t>
          </a:r>
          <a:endParaRPr lang="en-IN" sz="1800" kern="1200" dirty="0"/>
        </a:p>
      </dsp:txBody>
      <dsp:txXfrm>
        <a:off x="21075" y="547283"/>
        <a:ext cx="4050501" cy="389580"/>
      </dsp:txXfrm>
    </dsp:sp>
    <dsp:sp modelId="{1A968EF5-885F-4DBD-AADC-E95A56A22BCE}">
      <dsp:nvSpPr>
        <dsp:cNvPr id="0" name=""/>
        <dsp:cNvSpPr/>
      </dsp:nvSpPr>
      <dsp:spPr>
        <a:xfrm>
          <a:off x="0" y="1009778"/>
          <a:ext cx="4092651" cy="431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a:t>Assistant Professor</a:t>
          </a:r>
          <a:endParaRPr lang="en-IN" sz="1800" kern="1200"/>
        </a:p>
      </dsp:txBody>
      <dsp:txXfrm>
        <a:off x="21075" y="1030853"/>
        <a:ext cx="4050501" cy="389580"/>
      </dsp:txXfrm>
    </dsp:sp>
    <dsp:sp modelId="{53561778-52B7-441F-A8D9-CE1D44CE54DE}">
      <dsp:nvSpPr>
        <dsp:cNvPr id="0" name=""/>
        <dsp:cNvSpPr/>
      </dsp:nvSpPr>
      <dsp:spPr>
        <a:xfrm>
          <a:off x="0" y="1493348"/>
          <a:ext cx="4092651" cy="431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a:t>Dept. of E&amp;C, ATME</a:t>
          </a:r>
          <a:endParaRPr lang="en-IN" sz="1800" kern="1200"/>
        </a:p>
      </dsp:txBody>
      <dsp:txXfrm>
        <a:off x="21075" y="1514423"/>
        <a:ext cx="4050501" cy="38958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1</a:t>
          </a:r>
          <a:endParaRPr lang="en-IN" sz="2400" kern="1200" dirty="0"/>
        </a:p>
      </dsp:txBody>
      <dsp:txXfrm>
        <a:off x="29243" y="30193"/>
        <a:ext cx="2899459" cy="54055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624883" y="-1437207"/>
          <a:ext cx="3070075" cy="6660885"/>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AM Concepts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dirty="0">
              <a:solidFill>
                <a:schemeClr val="tx1">
                  <a:lumMod val="50000"/>
                  <a:lumOff val="50000"/>
                </a:schemeClr>
              </a:solidFill>
            </a:rPr>
            <a:t>Modulation index and Percentage of Modulation</a:t>
          </a:r>
        </a:p>
        <a:p>
          <a:pPr marL="285750" lvl="1" indent="-285750" algn="l" defTabSz="1244600" rtl="0">
            <a:lnSpc>
              <a:spcPct val="90000"/>
            </a:lnSpc>
            <a:spcBef>
              <a:spcPct val="0"/>
            </a:spcBef>
            <a:spcAft>
              <a:spcPct val="15000"/>
            </a:spcAft>
            <a:buChar char="•"/>
          </a:pPr>
          <a:r>
            <a:rPr lang="en-IN" sz="2800" kern="1200" dirty="0">
              <a:solidFill>
                <a:schemeClr val="tx1">
                  <a:lumMod val="50000"/>
                  <a:lumOff val="50000"/>
                </a:schemeClr>
              </a:solidFill>
            </a:rPr>
            <a:t>Sidebands and the frequency domain</a:t>
          </a:r>
          <a:endParaRPr lang="en-IN" sz="2800" kern="1200" baseline="-250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AM Power</a:t>
          </a: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Single Sideband Modulation</a:t>
          </a:r>
        </a:p>
      </dsp:txBody>
      <dsp:txXfrm rot="-5400000">
        <a:off x="2829479" y="508066"/>
        <a:ext cx="6511016" cy="2770337"/>
      </dsp:txXfrm>
    </dsp:sp>
    <dsp:sp modelId="{DB7FC29E-D776-4C16-B7B4-78286B87C17E}">
      <dsp:nvSpPr>
        <dsp:cNvPr id="0" name=""/>
        <dsp:cNvSpPr/>
      </dsp:nvSpPr>
      <dsp:spPr>
        <a:xfrm>
          <a:off x="81" y="1760"/>
          <a:ext cx="2829314"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rtl="0">
            <a:lnSpc>
              <a:spcPct val="90000"/>
            </a:lnSpc>
            <a:spcBef>
              <a:spcPct val="0"/>
            </a:spcBef>
            <a:spcAft>
              <a:spcPct val="35000"/>
            </a:spcAft>
            <a:buNone/>
          </a:pPr>
          <a:r>
            <a:rPr lang="en-IN" sz="3100" kern="1200" dirty="0"/>
            <a:t>Amplitude Modulation Fundamentals</a:t>
          </a:r>
        </a:p>
      </dsp:txBody>
      <dsp:txXfrm>
        <a:off x="138197" y="139876"/>
        <a:ext cx="2553082" cy="332531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1</a:t>
          </a:r>
          <a:endParaRPr lang="en-IN" sz="2400" kern="1200" dirty="0"/>
        </a:p>
      </dsp:txBody>
      <dsp:txXfrm>
        <a:off x="29243" y="30193"/>
        <a:ext cx="2899459" cy="54055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624883" y="-1437207"/>
          <a:ext cx="3070075" cy="6660885"/>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AM Concepts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Modulation index and Percentage of Modulation</a:t>
          </a:r>
          <a:r>
            <a:rPr lang="en-IN" sz="2800" b="1" i="0" kern="1200" dirty="0">
              <a:solidFill>
                <a:srgbClr val="00B050"/>
              </a:solidFill>
            </a:rPr>
            <a:t>✓</a:t>
          </a:r>
          <a:endParaRPr lang="en-IN" sz="2800" kern="12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dirty="0">
              <a:solidFill>
                <a:schemeClr val="tx1">
                  <a:lumMod val="50000"/>
                  <a:lumOff val="50000"/>
                </a:schemeClr>
              </a:solidFill>
            </a:rPr>
            <a:t>Sidebands and the frequency domain</a:t>
          </a:r>
          <a:endParaRPr lang="en-IN" sz="2800" kern="1200" baseline="-250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AM Power</a:t>
          </a: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Single Sideband Modulation</a:t>
          </a:r>
        </a:p>
      </dsp:txBody>
      <dsp:txXfrm rot="-5400000">
        <a:off x="2829479" y="508066"/>
        <a:ext cx="6511016" cy="2770337"/>
      </dsp:txXfrm>
    </dsp:sp>
    <dsp:sp modelId="{DB7FC29E-D776-4C16-B7B4-78286B87C17E}">
      <dsp:nvSpPr>
        <dsp:cNvPr id="0" name=""/>
        <dsp:cNvSpPr/>
      </dsp:nvSpPr>
      <dsp:spPr>
        <a:xfrm>
          <a:off x="81" y="1760"/>
          <a:ext cx="2829314"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rtl="0">
            <a:lnSpc>
              <a:spcPct val="90000"/>
            </a:lnSpc>
            <a:spcBef>
              <a:spcPct val="0"/>
            </a:spcBef>
            <a:spcAft>
              <a:spcPct val="35000"/>
            </a:spcAft>
            <a:buNone/>
          </a:pPr>
          <a:r>
            <a:rPr lang="en-IN" sz="3100" kern="1200" dirty="0"/>
            <a:t>Amplitude Modulation Fundamentals</a:t>
          </a:r>
        </a:p>
      </dsp:txBody>
      <dsp:txXfrm>
        <a:off x="138197" y="139876"/>
        <a:ext cx="2553082" cy="332531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1</a:t>
          </a:r>
          <a:endParaRPr lang="en-IN" sz="2400" kern="1200" dirty="0"/>
        </a:p>
      </dsp:txBody>
      <dsp:txXfrm>
        <a:off x="29243" y="30193"/>
        <a:ext cx="2899459" cy="54055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798311" y="-1530973"/>
          <a:ext cx="3070075"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AM Concepts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Modulation index and Percentage of Modulation</a:t>
          </a:r>
          <a:r>
            <a:rPr lang="en-IN" sz="2800" b="1" i="0" kern="1200" dirty="0">
              <a:solidFill>
                <a:srgbClr val="00B050"/>
              </a:solidFill>
            </a:rPr>
            <a:t>✓</a:t>
          </a:r>
          <a:endParaRPr lang="en-IN" sz="2800" kern="12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Sidebands and the frequency domain </a:t>
          </a:r>
          <a:r>
            <a:rPr lang="en-IN" sz="2800" b="1" i="0" kern="1200" dirty="0">
              <a:solidFill>
                <a:srgbClr val="00B050"/>
              </a:solidFill>
            </a:rPr>
            <a:t>✓</a:t>
          </a:r>
          <a:endParaRPr lang="en-IN" sz="2800" kern="1200" baseline="-250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AM Power</a:t>
          </a: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Single Sideband Modulation</a:t>
          </a:r>
        </a:p>
      </dsp:txBody>
      <dsp:txXfrm rot="-5400000">
        <a:off x="2909140" y="508067"/>
        <a:ext cx="6698549" cy="2770337"/>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0">
            <a:lnSpc>
              <a:spcPct val="90000"/>
            </a:lnSpc>
            <a:spcBef>
              <a:spcPct val="0"/>
            </a:spcBef>
            <a:spcAft>
              <a:spcPct val="35000"/>
            </a:spcAft>
            <a:buNone/>
          </a:pPr>
          <a:r>
            <a:rPr lang="en-IN" sz="3200" kern="1200" dirty="0"/>
            <a:t>Amplitude Modulation Fundamentals</a:t>
          </a:r>
        </a:p>
      </dsp:txBody>
      <dsp:txXfrm>
        <a:off x="142087" y="143764"/>
        <a:ext cx="2624964" cy="331754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1</a:t>
          </a:r>
          <a:endParaRPr lang="en-IN" sz="2400" kern="1200" dirty="0"/>
        </a:p>
      </dsp:txBody>
      <dsp:txXfrm>
        <a:off x="29243" y="30193"/>
        <a:ext cx="2899459" cy="54055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798311" y="-1530973"/>
          <a:ext cx="3070075"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AM Concepts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Modulation index and Percentage of Modulation</a:t>
          </a:r>
          <a:r>
            <a:rPr lang="en-IN" sz="2800" b="1" i="0" kern="1200" dirty="0">
              <a:solidFill>
                <a:srgbClr val="00B050"/>
              </a:solidFill>
            </a:rPr>
            <a:t>✓</a:t>
          </a:r>
          <a:endParaRPr lang="en-IN" sz="2800" kern="12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Sidebands and the frequency domain </a:t>
          </a:r>
          <a:r>
            <a:rPr lang="en-IN" sz="2800" b="1" i="0" kern="1200" dirty="0">
              <a:solidFill>
                <a:srgbClr val="00B050"/>
              </a:solidFill>
            </a:rPr>
            <a:t>✓</a:t>
          </a:r>
          <a:endParaRPr lang="en-IN" sz="2800" kern="1200" baseline="-250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AM Power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baseline="0" dirty="0">
              <a:solidFill>
                <a:schemeClr val="tx1">
                  <a:lumMod val="50000"/>
                  <a:lumOff val="50000"/>
                </a:schemeClr>
              </a:solidFill>
            </a:rPr>
            <a:t>Single Sideband Modulation</a:t>
          </a:r>
        </a:p>
      </dsp:txBody>
      <dsp:txXfrm rot="-5400000">
        <a:off x="2909140" y="508067"/>
        <a:ext cx="6698549" cy="2770337"/>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0">
            <a:lnSpc>
              <a:spcPct val="90000"/>
            </a:lnSpc>
            <a:spcBef>
              <a:spcPct val="0"/>
            </a:spcBef>
            <a:spcAft>
              <a:spcPct val="35000"/>
            </a:spcAft>
            <a:buNone/>
          </a:pPr>
          <a:r>
            <a:rPr lang="en-IN" sz="3200" kern="1200" dirty="0"/>
            <a:t>Amplitude Modulation Fundamentals</a:t>
          </a:r>
        </a:p>
      </dsp:txBody>
      <dsp:txXfrm>
        <a:off x="142087" y="143764"/>
        <a:ext cx="2624964" cy="331754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1</a:t>
          </a:r>
          <a:endParaRPr lang="en-IN" sz="2400" kern="1200" dirty="0"/>
        </a:p>
      </dsp:txBody>
      <dsp:txXfrm>
        <a:off x="29243" y="30193"/>
        <a:ext cx="2899459" cy="54055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798311" y="-1530973"/>
          <a:ext cx="3070075"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AM Concepts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Modulation index and Percentage of Modulation</a:t>
          </a:r>
          <a:r>
            <a:rPr lang="en-IN" sz="2800" b="1" i="0" kern="1200" dirty="0">
              <a:solidFill>
                <a:srgbClr val="00B050"/>
              </a:solidFill>
            </a:rPr>
            <a:t>✓</a:t>
          </a:r>
          <a:endParaRPr lang="en-IN" sz="2800" kern="12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Sidebands and the frequency domain </a:t>
          </a:r>
          <a:r>
            <a:rPr lang="en-IN" sz="2800" b="1" i="0" kern="1200" dirty="0">
              <a:solidFill>
                <a:srgbClr val="00B050"/>
              </a:solidFill>
            </a:rPr>
            <a:t>✓</a:t>
          </a:r>
          <a:endParaRPr lang="en-IN" sz="2800" kern="1200" baseline="-25000" dirty="0">
            <a:solidFill>
              <a:schemeClr val="tx1">
                <a:lumMod val="50000"/>
                <a:lumOff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AM Power </a:t>
          </a:r>
          <a:r>
            <a:rPr lang="en-IN" sz="2800" b="1" i="0" kern="1200" dirty="0">
              <a:solidFill>
                <a:srgbClr val="00B050"/>
              </a:solidFill>
            </a:rPr>
            <a:t>✓</a:t>
          </a:r>
          <a:endParaRPr lang="en-IN" sz="2800" kern="1200" dirty="0">
            <a:solidFill>
              <a:srgbClr val="00B050"/>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Single Sideband Modulation </a:t>
          </a:r>
          <a:r>
            <a:rPr lang="en-IN" sz="2800" b="1" i="0" kern="1200" dirty="0">
              <a:solidFill>
                <a:srgbClr val="00B050"/>
              </a:solidFill>
            </a:rPr>
            <a:t>✓</a:t>
          </a:r>
          <a:endParaRPr lang="en-IN" sz="2800" kern="1200" baseline="0" dirty="0">
            <a:solidFill>
              <a:schemeClr val="tx1">
                <a:lumMod val="50000"/>
                <a:lumOff val="50000"/>
              </a:schemeClr>
            </a:solidFill>
          </a:endParaRPr>
        </a:p>
      </dsp:txBody>
      <dsp:txXfrm rot="-5400000">
        <a:off x="2909140" y="508067"/>
        <a:ext cx="6698549" cy="2770337"/>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0">
            <a:lnSpc>
              <a:spcPct val="90000"/>
            </a:lnSpc>
            <a:spcBef>
              <a:spcPct val="0"/>
            </a:spcBef>
            <a:spcAft>
              <a:spcPct val="35000"/>
            </a:spcAft>
            <a:buNone/>
          </a:pPr>
          <a:r>
            <a:rPr lang="en-IN" sz="3200" kern="1200" dirty="0"/>
            <a:t>Amplitude Modulation Fundamentals</a:t>
          </a:r>
        </a:p>
      </dsp:txBody>
      <dsp:txXfrm>
        <a:off x="142087" y="143764"/>
        <a:ext cx="2624964" cy="33175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802EF2-9F42-480D-8F3F-8D6C2909126A}">
      <dsp:nvSpPr>
        <dsp:cNvPr id="0" name=""/>
        <dsp:cNvSpPr/>
      </dsp:nvSpPr>
      <dsp:spPr>
        <a:xfrm>
          <a:off x="0" y="95790"/>
          <a:ext cx="8687925" cy="6281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1" kern="1200" dirty="0"/>
            <a:t>Subject Name:  Principles of Communication Systems</a:t>
          </a:r>
          <a:endParaRPr lang="en-IN" sz="2800" kern="1200" dirty="0"/>
        </a:p>
      </dsp:txBody>
      <dsp:txXfrm>
        <a:off x="30663" y="126453"/>
        <a:ext cx="8626599" cy="566814"/>
      </dsp:txXfrm>
    </dsp:sp>
    <dsp:sp modelId="{D31018BA-4700-452A-90C6-A47A6F9FD644}">
      <dsp:nvSpPr>
        <dsp:cNvPr id="0" name=""/>
        <dsp:cNvSpPr/>
      </dsp:nvSpPr>
      <dsp:spPr>
        <a:xfrm>
          <a:off x="1494774" y="729222"/>
          <a:ext cx="5902902" cy="6269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0" kern="1200" dirty="0"/>
            <a:t>Subject Code: BEC402</a:t>
          </a:r>
          <a:endParaRPr lang="en-IN" sz="2400" b="0" kern="1200" dirty="0"/>
        </a:p>
      </dsp:txBody>
      <dsp:txXfrm>
        <a:off x="1525377" y="759825"/>
        <a:ext cx="5841696" cy="56570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Transistor Modulator</a:t>
          </a:r>
        </a:p>
        <a:p>
          <a:pPr marL="457200" lvl="2" indent="-228600" algn="l" defTabSz="1066800" rtl="0">
            <a:lnSpc>
              <a:spcPct val="90000"/>
            </a:lnSpc>
            <a:spcBef>
              <a:spcPct val="0"/>
            </a:spcBef>
            <a:spcAft>
              <a:spcPct val="15000"/>
            </a:spcAft>
            <a:buChar char="•"/>
          </a:pPr>
          <a:r>
            <a:rPr lang="en-IN" sz="2400" kern="1200" dirty="0">
              <a:solidFill>
                <a:srgbClr val="00B050"/>
              </a:solidFill>
            </a:rPr>
            <a:t>Collector Modulator</a:t>
          </a:r>
        </a:p>
        <a:p>
          <a:pPr marL="285750" lvl="1" indent="-285750" algn="l" defTabSz="1244600" rtl="0">
            <a:lnSpc>
              <a:spcPct val="90000"/>
            </a:lnSpc>
            <a:spcBef>
              <a:spcPct val="0"/>
            </a:spcBef>
            <a:spcAft>
              <a:spcPct val="15000"/>
            </a:spcAft>
            <a:buChar char="•"/>
          </a:pPr>
          <a:r>
            <a:rPr lang="en-IN" sz="2800" kern="1200" dirty="0">
              <a:solidFill>
                <a:srgbClr val="00B050"/>
              </a:solidFill>
            </a:rPr>
            <a:t> Amplitude Demodulators</a:t>
          </a:r>
          <a:endParaRPr lang="en-IN" sz="2800" kern="1200" baseline="0" dirty="0">
            <a:solidFill>
              <a:schemeClr val="tx1">
                <a:lumMod val="50000"/>
                <a:lumOff val="50000"/>
              </a:schemeClr>
            </a:solidFill>
          </a:endParaRPr>
        </a:p>
        <a:p>
          <a:pPr marL="457200" lvl="2" indent="-228600" algn="l" defTabSz="1066800">
            <a:lnSpc>
              <a:spcPct val="90000"/>
            </a:lnSpc>
            <a:spcBef>
              <a:spcPct val="0"/>
            </a:spcBef>
            <a:spcAft>
              <a:spcPct val="15000"/>
            </a:spcAft>
            <a:buChar char="•"/>
          </a:pPr>
          <a:r>
            <a:rPr lang="en-IN" sz="2400" kern="1200" dirty="0">
              <a:solidFill>
                <a:srgbClr val="00B050"/>
              </a:solidFill>
            </a:rPr>
            <a:t>Diode Detector</a:t>
          </a:r>
        </a:p>
        <a:p>
          <a:pPr marL="457200" lvl="2" indent="-228600" algn="l" defTabSz="1066800">
            <a:lnSpc>
              <a:spcPct val="90000"/>
            </a:lnSpc>
            <a:spcBef>
              <a:spcPct val="0"/>
            </a:spcBef>
            <a:spcAft>
              <a:spcPct val="15000"/>
            </a:spcAft>
            <a:buChar char="•"/>
          </a:pPr>
          <a:r>
            <a:rPr lang="en-IN" sz="2400" kern="1200" dirty="0">
              <a:solidFill>
                <a:srgbClr val="00B050"/>
              </a:solidFill>
            </a:rPr>
            <a:t>Balanced Modulators: Lattice Modulators</a:t>
          </a:r>
          <a:r>
            <a:rPr lang="en-IN" sz="2800" kern="1200" dirty="0">
              <a:solidFill>
                <a:srgbClr val="00B050"/>
              </a:solidFill>
            </a:rPr>
            <a:t>.</a:t>
          </a:r>
          <a:endParaRPr lang="en-IN" sz="2400" kern="1200" dirty="0">
            <a:solidFill>
              <a:srgbClr val="00B050"/>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chemeClr val="bg2">
                  <a:lumMod val="50000"/>
                </a:schemeClr>
              </a:solidFill>
            </a:rPr>
            <a:t>Transistor Modulator</a:t>
          </a:r>
        </a:p>
        <a:p>
          <a:pPr marL="457200" lvl="2" indent="-228600" algn="l" defTabSz="1066800" rtl="0">
            <a:lnSpc>
              <a:spcPct val="90000"/>
            </a:lnSpc>
            <a:spcBef>
              <a:spcPct val="0"/>
            </a:spcBef>
            <a:spcAft>
              <a:spcPct val="15000"/>
            </a:spcAft>
            <a:buChar char="•"/>
          </a:pPr>
          <a:r>
            <a:rPr lang="en-IN" sz="2400" kern="1200" dirty="0">
              <a:solidFill>
                <a:schemeClr val="bg2">
                  <a:lumMod val="50000"/>
                </a:schemeClr>
              </a:solidFill>
            </a:rPr>
            <a:t>Collector Modulator</a:t>
          </a:r>
        </a:p>
        <a:p>
          <a:pPr marL="285750" lvl="1" indent="-285750" algn="l" defTabSz="1244600" rtl="0">
            <a:lnSpc>
              <a:spcPct val="90000"/>
            </a:lnSpc>
            <a:spcBef>
              <a:spcPct val="0"/>
            </a:spcBef>
            <a:spcAft>
              <a:spcPct val="15000"/>
            </a:spcAft>
            <a:buChar char="•"/>
          </a:pPr>
          <a:r>
            <a:rPr lang="en-IN" sz="2800" kern="1200" dirty="0">
              <a:solidFill>
                <a:schemeClr val="bg2">
                  <a:lumMod val="50000"/>
                </a:schemeClr>
              </a:solidFill>
            </a:rPr>
            <a:t> Amplitude Demodulators</a:t>
          </a:r>
          <a:endParaRPr lang="en-IN" sz="2800" kern="1200" baseline="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Diode Detector</a:t>
          </a: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Balanced Modulators: Lattice Modulators</a:t>
          </a:r>
          <a:r>
            <a:rPr lang="en-IN" sz="2800" kern="1200" dirty="0">
              <a:solidFill>
                <a:schemeClr val="bg2">
                  <a:lumMod val="50000"/>
                </a:schemeClr>
              </a:solidFill>
            </a:rPr>
            <a:t>.</a:t>
          </a:r>
          <a:endParaRPr lang="en-IN" sz="24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Transistor Modulator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rtl="0">
            <a:lnSpc>
              <a:spcPct val="90000"/>
            </a:lnSpc>
            <a:spcBef>
              <a:spcPct val="0"/>
            </a:spcBef>
            <a:spcAft>
              <a:spcPct val="15000"/>
            </a:spcAft>
            <a:buChar char="•"/>
          </a:pPr>
          <a:r>
            <a:rPr lang="en-IN" sz="2400" kern="1200" dirty="0">
              <a:solidFill>
                <a:schemeClr val="bg2">
                  <a:lumMod val="50000"/>
                </a:schemeClr>
              </a:solidFill>
            </a:rPr>
            <a:t>Collector Modulator</a:t>
          </a:r>
        </a:p>
        <a:p>
          <a:pPr marL="285750" lvl="1" indent="-285750" algn="l" defTabSz="1244600" rtl="0">
            <a:lnSpc>
              <a:spcPct val="90000"/>
            </a:lnSpc>
            <a:spcBef>
              <a:spcPct val="0"/>
            </a:spcBef>
            <a:spcAft>
              <a:spcPct val="15000"/>
            </a:spcAft>
            <a:buChar char="•"/>
          </a:pPr>
          <a:r>
            <a:rPr lang="en-IN" sz="2800" kern="1200" dirty="0">
              <a:solidFill>
                <a:schemeClr val="bg2">
                  <a:lumMod val="50000"/>
                </a:schemeClr>
              </a:solidFill>
            </a:rPr>
            <a:t> Amplitude Demodulators</a:t>
          </a:r>
          <a:endParaRPr lang="en-IN" sz="2800" kern="1200" baseline="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Diode Detector, </a:t>
          </a: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Balanced Modulators: Lattice Modulators</a:t>
          </a:r>
          <a:r>
            <a:rPr lang="en-IN" sz="2800" kern="1200" dirty="0">
              <a:solidFill>
                <a:schemeClr val="bg2">
                  <a:lumMod val="50000"/>
                </a:schemeClr>
              </a:solidFill>
            </a:rPr>
            <a:t>.</a:t>
          </a:r>
          <a:endParaRPr lang="en-IN" sz="24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Transistor Modulator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Collector Modulator</a:t>
          </a:r>
          <a:r>
            <a:rPr lang="en-IN" sz="2400" b="1" i="0" kern="1200" dirty="0">
              <a:solidFill>
                <a:srgbClr val="00B050"/>
              </a:solidFill>
            </a:rPr>
            <a:t>✓</a:t>
          </a:r>
          <a:endParaRPr lang="en-IN" sz="2400" kern="1200" dirty="0">
            <a:solidFill>
              <a:schemeClr val="bg2">
                <a:lumMod val="50000"/>
              </a:schemeClr>
            </a:solidFill>
          </a:endParaRPr>
        </a:p>
        <a:p>
          <a:pPr marL="285750" lvl="1" indent="-285750" algn="l" defTabSz="1244600" rtl="0">
            <a:lnSpc>
              <a:spcPct val="90000"/>
            </a:lnSpc>
            <a:spcBef>
              <a:spcPct val="0"/>
            </a:spcBef>
            <a:spcAft>
              <a:spcPct val="15000"/>
            </a:spcAft>
            <a:buChar char="•"/>
          </a:pPr>
          <a:r>
            <a:rPr lang="en-IN" sz="2800" kern="1200" dirty="0">
              <a:solidFill>
                <a:schemeClr val="bg2">
                  <a:lumMod val="50000"/>
                </a:schemeClr>
              </a:solidFill>
            </a:rPr>
            <a:t> Amplitude Demodulators</a:t>
          </a:r>
          <a:endParaRPr lang="en-IN" sz="2800" kern="1200" baseline="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Diode Detector, </a:t>
          </a: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Balanced Modulators: Lattice Modulators</a:t>
          </a:r>
          <a:r>
            <a:rPr lang="en-IN" sz="2800" kern="1200" dirty="0">
              <a:solidFill>
                <a:schemeClr val="bg2">
                  <a:lumMod val="50000"/>
                </a:schemeClr>
              </a:solidFill>
            </a:rPr>
            <a:t>.</a:t>
          </a:r>
          <a:endParaRPr lang="en-IN" sz="24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Transistor Modulator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Collector Modulator</a:t>
          </a:r>
          <a:r>
            <a:rPr lang="en-IN" sz="2400" b="1" i="0" kern="1200" dirty="0">
              <a:solidFill>
                <a:srgbClr val="00B050"/>
              </a:solidFill>
            </a:rPr>
            <a:t>✓</a:t>
          </a:r>
          <a:endParaRPr lang="en-IN" sz="2400" kern="1200" dirty="0">
            <a:solidFill>
              <a:schemeClr val="bg2">
                <a:lumMod val="50000"/>
              </a:schemeClr>
            </a:solidFill>
          </a:endParaRPr>
        </a:p>
        <a:p>
          <a:pPr marL="285750" lvl="1" indent="-285750" algn="l" defTabSz="1244600" rtl="0">
            <a:lnSpc>
              <a:spcPct val="90000"/>
            </a:lnSpc>
            <a:spcBef>
              <a:spcPct val="0"/>
            </a:spcBef>
            <a:spcAft>
              <a:spcPct val="15000"/>
            </a:spcAft>
            <a:buChar char="•"/>
          </a:pPr>
          <a:r>
            <a:rPr lang="en-IN" sz="2800" kern="1200" dirty="0">
              <a:solidFill>
                <a:schemeClr val="bg2">
                  <a:lumMod val="50000"/>
                </a:schemeClr>
              </a:solidFill>
            </a:rPr>
            <a:t> </a:t>
          </a:r>
          <a:r>
            <a:rPr lang="en-IN" sz="2800" kern="1200" dirty="0">
              <a:solidFill>
                <a:srgbClr val="00B050"/>
              </a:solidFill>
            </a:rPr>
            <a:t>Amplitude Demodulators </a:t>
          </a:r>
          <a:r>
            <a:rPr lang="en-IN" sz="2800" b="1" i="0" kern="1200" dirty="0">
              <a:solidFill>
                <a:srgbClr val="00B050"/>
              </a:solidFill>
            </a:rPr>
            <a:t>✓</a:t>
          </a:r>
          <a:endParaRPr lang="en-IN" sz="2800" kern="1200" baseline="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Diode Detector</a:t>
          </a: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Balanced Modulators: Lattice Modulators</a:t>
          </a:r>
          <a:r>
            <a:rPr lang="en-IN" sz="2800" kern="1200" dirty="0">
              <a:solidFill>
                <a:schemeClr val="bg2">
                  <a:lumMod val="50000"/>
                </a:schemeClr>
              </a:solidFill>
            </a:rPr>
            <a:t>.</a:t>
          </a:r>
          <a:endParaRPr lang="en-IN" sz="24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94DD75-D7AE-4207-8506-4B3CE9C8D6C3}">
      <dsp:nvSpPr>
        <dsp:cNvPr id="0" name=""/>
        <dsp:cNvSpPr/>
      </dsp:nvSpPr>
      <dsp:spPr>
        <a:xfrm>
          <a:off x="0" y="180"/>
          <a:ext cx="1752600" cy="3794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US" sz="2000" kern="1200" dirty="0"/>
            <a:t>Module  2</a:t>
          </a:r>
          <a:endParaRPr lang="en-IN" sz="2000" kern="1200" dirty="0"/>
        </a:p>
      </dsp:txBody>
      <dsp:txXfrm>
        <a:off x="18523" y="18703"/>
        <a:ext cx="1715554" cy="34240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Transistor Modulator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Collector Modulator</a:t>
          </a:r>
          <a:r>
            <a:rPr lang="en-IN" sz="2400" b="1" i="0" kern="1200" dirty="0">
              <a:solidFill>
                <a:srgbClr val="00B050"/>
              </a:solidFill>
            </a:rPr>
            <a:t>✓</a:t>
          </a:r>
          <a:endParaRPr lang="en-IN" sz="2400" kern="1200" dirty="0">
            <a:solidFill>
              <a:schemeClr val="bg2">
                <a:lumMod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 Amplitude Demodulators </a:t>
          </a:r>
          <a:r>
            <a:rPr lang="en-IN" sz="2800" b="1" i="0" kern="1200" dirty="0">
              <a:solidFill>
                <a:srgbClr val="00B050"/>
              </a:solidFill>
            </a:rPr>
            <a:t>✓</a:t>
          </a:r>
          <a:endParaRPr lang="en-IN" sz="2800" kern="1200" baseline="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rgbClr val="00B050"/>
              </a:solidFill>
            </a:rPr>
            <a:t>Diode Detector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chemeClr val="bg2">
                  <a:lumMod val="50000"/>
                </a:schemeClr>
              </a:solidFill>
            </a:rPr>
            <a:t>Balanced Modulators: Lattice Modulators</a:t>
          </a:r>
          <a:r>
            <a:rPr lang="en-IN" sz="2800" kern="1200" dirty="0">
              <a:solidFill>
                <a:schemeClr val="bg2">
                  <a:lumMod val="50000"/>
                </a:schemeClr>
              </a:solidFill>
            </a:rPr>
            <a:t>.</a:t>
          </a:r>
          <a:endParaRPr lang="en-IN" sz="24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Amplitude Modulators:</a:t>
          </a:r>
          <a:r>
            <a:rPr lang="en-IN" sz="2800" b="1" i="0" kern="1200" dirty="0">
              <a:solidFill>
                <a:srgbClr val="00B050"/>
              </a:solidFill>
            </a:rPr>
            <a:t>✓</a:t>
          </a:r>
          <a:endParaRPr lang="en-IN" sz="28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Diode Modulator </a:t>
          </a:r>
          <a:r>
            <a:rPr lang="en-IN" sz="2400" b="1" i="0" kern="1200" dirty="0">
              <a:solidFill>
                <a:srgbClr val="00B050"/>
              </a:solidFill>
            </a:rPr>
            <a:t>✓</a:t>
          </a:r>
          <a:endParaRPr lang="en-IN" sz="2400" kern="1200" dirty="0">
            <a:solidFill>
              <a:srgbClr val="00B050"/>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Transistor Modulator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rtl="0">
            <a:lnSpc>
              <a:spcPct val="90000"/>
            </a:lnSpc>
            <a:spcBef>
              <a:spcPct val="0"/>
            </a:spcBef>
            <a:spcAft>
              <a:spcPct val="15000"/>
            </a:spcAft>
            <a:buChar char="•"/>
          </a:pPr>
          <a:r>
            <a:rPr lang="en-IN" sz="2400" kern="1200" dirty="0">
              <a:solidFill>
                <a:srgbClr val="00B050"/>
              </a:solidFill>
            </a:rPr>
            <a:t>Collector Modulator</a:t>
          </a:r>
          <a:r>
            <a:rPr lang="en-IN" sz="2400" b="1" i="0" kern="1200" dirty="0">
              <a:solidFill>
                <a:srgbClr val="00B050"/>
              </a:solidFill>
            </a:rPr>
            <a:t>✓</a:t>
          </a:r>
          <a:endParaRPr lang="en-IN" sz="2400" kern="1200" dirty="0">
            <a:solidFill>
              <a:schemeClr val="bg2">
                <a:lumMod val="50000"/>
              </a:schemeClr>
            </a:solidFill>
          </a:endParaRPr>
        </a:p>
        <a:p>
          <a:pPr marL="285750" lvl="1" indent="-285750" algn="l" defTabSz="1244600" rtl="0">
            <a:lnSpc>
              <a:spcPct val="90000"/>
            </a:lnSpc>
            <a:spcBef>
              <a:spcPct val="0"/>
            </a:spcBef>
            <a:spcAft>
              <a:spcPct val="15000"/>
            </a:spcAft>
            <a:buChar char="•"/>
          </a:pPr>
          <a:r>
            <a:rPr lang="en-IN" sz="2800" kern="1200" dirty="0">
              <a:solidFill>
                <a:srgbClr val="00B050"/>
              </a:solidFill>
            </a:rPr>
            <a:t> Amplitude Demodulators </a:t>
          </a:r>
          <a:r>
            <a:rPr lang="en-IN" sz="2800" b="1" i="0" kern="1200" dirty="0">
              <a:solidFill>
                <a:srgbClr val="00B050"/>
              </a:solidFill>
            </a:rPr>
            <a:t>✓</a:t>
          </a:r>
          <a:endParaRPr lang="en-IN" sz="2800" kern="1200" baseline="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rgbClr val="00B050"/>
              </a:solidFill>
            </a:rPr>
            <a:t>Diode Detector </a:t>
          </a:r>
          <a:r>
            <a:rPr lang="en-IN" sz="2400" b="1" i="0" kern="1200" dirty="0">
              <a:solidFill>
                <a:srgbClr val="00B050"/>
              </a:solidFill>
            </a:rPr>
            <a:t>✓</a:t>
          </a:r>
          <a:endParaRPr lang="en-IN" sz="2400" kern="1200" dirty="0">
            <a:solidFill>
              <a:schemeClr val="bg2">
                <a:lumMod val="50000"/>
              </a:schemeClr>
            </a:solidFill>
          </a:endParaRPr>
        </a:p>
        <a:p>
          <a:pPr marL="457200" lvl="2" indent="-228600" algn="l" defTabSz="1066800">
            <a:lnSpc>
              <a:spcPct val="90000"/>
            </a:lnSpc>
            <a:spcBef>
              <a:spcPct val="0"/>
            </a:spcBef>
            <a:spcAft>
              <a:spcPct val="15000"/>
            </a:spcAft>
            <a:buChar char="•"/>
          </a:pPr>
          <a:r>
            <a:rPr lang="en-IN" sz="2400" kern="1200" dirty="0">
              <a:solidFill>
                <a:srgbClr val="00B050"/>
              </a:solidFill>
            </a:rPr>
            <a:t>Balanced Modulators: Lattice Modulators</a:t>
          </a:r>
          <a:r>
            <a:rPr lang="en-IN" sz="2800" b="1" i="0" kern="1200" dirty="0">
              <a:solidFill>
                <a:srgbClr val="00B050"/>
              </a:solidFill>
            </a:rPr>
            <a:t>✓</a:t>
          </a:r>
          <a:endParaRPr lang="en-IN" sz="24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108585" rIns="217170" bIns="108585" numCol="1" spcCol="1270" anchor="ctr" anchorCtr="0">
          <a:noAutofit/>
        </a:bodyPr>
        <a:lstStyle/>
        <a:p>
          <a:pPr marL="0" lvl="0" indent="0" algn="ctr" defTabSz="2533650" rtl="0">
            <a:lnSpc>
              <a:spcPct val="90000"/>
            </a:lnSpc>
            <a:spcBef>
              <a:spcPct val="0"/>
            </a:spcBef>
            <a:spcAft>
              <a:spcPct val="35000"/>
            </a:spcAft>
            <a:buNone/>
          </a:pPr>
          <a:r>
            <a:rPr lang="en-IN" sz="5700" kern="1200" dirty="0"/>
            <a:t>AM Circuits</a:t>
          </a:r>
        </a:p>
      </dsp:txBody>
      <dsp:txXfrm>
        <a:off x="142087" y="143764"/>
        <a:ext cx="2624964" cy="3317540"/>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3</a:t>
          </a:r>
          <a:endParaRPr lang="en-IN" sz="2400" kern="1200" dirty="0"/>
        </a:p>
      </dsp:txBody>
      <dsp:txXfrm>
        <a:off x="29243" y="30193"/>
        <a:ext cx="2899459" cy="540554"/>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Frequency Division Multiplexing </a:t>
          </a:r>
          <a:r>
            <a:rPr lang="en-IN" sz="2800" b="1" i="0" kern="1200" dirty="0">
              <a:solidFill>
                <a:srgbClr val="00B050"/>
              </a:solidFill>
            </a:rPr>
            <a:t>✓</a:t>
          </a:r>
          <a:endParaRPr lang="en-IN" sz="2800" kern="1200" dirty="0">
            <a:solidFill>
              <a:srgbClr val="00B050"/>
            </a:solidFill>
          </a:endParaRPr>
        </a:p>
        <a:p>
          <a:pPr marL="571500" lvl="2" indent="-285750" algn="l" defTabSz="1244600" rtl="0">
            <a:lnSpc>
              <a:spcPct val="90000"/>
            </a:lnSpc>
            <a:spcBef>
              <a:spcPct val="0"/>
            </a:spcBef>
            <a:spcAft>
              <a:spcPct val="15000"/>
            </a:spcAft>
            <a:buChar char="•"/>
          </a:pPr>
          <a:r>
            <a:rPr lang="en-IN" sz="2800" kern="1200" dirty="0">
              <a:solidFill>
                <a:schemeClr val="bg2">
                  <a:lumMod val="50000"/>
                </a:schemeClr>
              </a:solidFill>
            </a:rPr>
            <a:t>Transmitter-Multiplexer </a:t>
          </a:r>
        </a:p>
        <a:p>
          <a:pPr marL="571500" lvl="2" indent="-285750" algn="l" defTabSz="1244600" rtl="0">
            <a:lnSpc>
              <a:spcPct val="90000"/>
            </a:lnSpc>
            <a:spcBef>
              <a:spcPct val="0"/>
            </a:spcBef>
            <a:spcAft>
              <a:spcPct val="15000"/>
            </a:spcAft>
            <a:buChar char="•"/>
          </a:pPr>
          <a:r>
            <a:rPr lang="en-IN" sz="2800" kern="1200" dirty="0">
              <a:solidFill>
                <a:schemeClr val="bg2">
                  <a:lumMod val="50000"/>
                </a:schemeClr>
              </a:solidFill>
            </a:rPr>
            <a:t>Receiver- Demultiplexer</a:t>
          </a: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rtl="0">
            <a:lnSpc>
              <a:spcPct val="90000"/>
            </a:lnSpc>
            <a:spcBef>
              <a:spcPct val="0"/>
            </a:spcBef>
            <a:spcAft>
              <a:spcPct val="35000"/>
            </a:spcAft>
            <a:buNone/>
          </a:pPr>
          <a:r>
            <a:rPr lang="en-IN" sz="3600" kern="1200" dirty="0"/>
            <a:t>Frequency Division Multiplexing</a:t>
          </a:r>
        </a:p>
      </dsp:txBody>
      <dsp:txXfrm>
        <a:off x="142087" y="143764"/>
        <a:ext cx="2624964" cy="331754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3</a:t>
          </a:r>
          <a:endParaRPr lang="en-IN" sz="2400" kern="1200" dirty="0"/>
        </a:p>
      </dsp:txBody>
      <dsp:txXfrm>
        <a:off x="29243" y="30193"/>
        <a:ext cx="2899459" cy="540554"/>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Frequency Division Multiplexing </a:t>
          </a:r>
          <a:r>
            <a:rPr lang="en-IN" sz="2800" b="1" i="0" kern="1200" dirty="0">
              <a:solidFill>
                <a:srgbClr val="00B050"/>
              </a:solidFill>
            </a:rPr>
            <a:t>✓</a:t>
          </a:r>
          <a:endParaRPr lang="en-IN" sz="2800" kern="1200" dirty="0">
            <a:solidFill>
              <a:srgbClr val="00B050"/>
            </a:solidFill>
          </a:endParaRPr>
        </a:p>
        <a:p>
          <a:pPr marL="571500" lvl="2" indent="-285750" algn="l" defTabSz="1244600" rtl="0">
            <a:lnSpc>
              <a:spcPct val="90000"/>
            </a:lnSpc>
            <a:spcBef>
              <a:spcPct val="0"/>
            </a:spcBef>
            <a:spcAft>
              <a:spcPct val="15000"/>
            </a:spcAft>
            <a:buChar char="•"/>
          </a:pPr>
          <a:r>
            <a:rPr lang="en-IN" sz="2800" kern="1200" dirty="0">
              <a:solidFill>
                <a:srgbClr val="00B050"/>
              </a:solidFill>
            </a:rPr>
            <a:t>Transmitter-Multiplexer</a:t>
          </a:r>
          <a:r>
            <a:rPr lang="en-IN" sz="2800" kern="1200" dirty="0">
              <a:solidFill>
                <a:schemeClr val="bg2">
                  <a:lumMod val="50000"/>
                </a:schemeClr>
              </a:solidFill>
            </a:rPr>
            <a:t> </a:t>
          </a:r>
          <a:r>
            <a:rPr lang="en-IN" sz="2800" b="1" i="0" kern="1200" dirty="0">
              <a:solidFill>
                <a:srgbClr val="00B050"/>
              </a:solidFill>
            </a:rPr>
            <a:t>✓</a:t>
          </a:r>
          <a:endParaRPr lang="en-IN" sz="2800" kern="1200" dirty="0">
            <a:solidFill>
              <a:schemeClr val="bg2">
                <a:lumMod val="50000"/>
              </a:schemeClr>
            </a:solidFill>
          </a:endParaRPr>
        </a:p>
        <a:p>
          <a:pPr marL="571500" lvl="2" indent="-285750" algn="l" defTabSz="1244600" rtl="0">
            <a:lnSpc>
              <a:spcPct val="90000"/>
            </a:lnSpc>
            <a:spcBef>
              <a:spcPct val="0"/>
            </a:spcBef>
            <a:spcAft>
              <a:spcPct val="15000"/>
            </a:spcAft>
            <a:buChar char="•"/>
          </a:pPr>
          <a:r>
            <a:rPr lang="en-IN" sz="2800" kern="1200" dirty="0">
              <a:solidFill>
                <a:schemeClr val="bg2">
                  <a:lumMod val="50000"/>
                </a:schemeClr>
              </a:solidFill>
            </a:rPr>
            <a:t>Receiver- Demultiplexer</a:t>
          </a: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rtl="0">
            <a:lnSpc>
              <a:spcPct val="90000"/>
            </a:lnSpc>
            <a:spcBef>
              <a:spcPct val="0"/>
            </a:spcBef>
            <a:spcAft>
              <a:spcPct val="35000"/>
            </a:spcAft>
            <a:buNone/>
          </a:pPr>
          <a:r>
            <a:rPr lang="en-IN" sz="3600" kern="1200" dirty="0"/>
            <a:t>Frequency Division Multiplexing</a:t>
          </a:r>
        </a:p>
      </dsp:txBody>
      <dsp:txXfrm>
        <a:off x="142087" y="143764"/>
        <a:ext cx="2624964" cy="3317540"/>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2</a:t>
          </a:r>
          <a:endParaRPr lang="en-IN" sz="2400" kern="1200" dirty="0"/>
        </a:p>
      </dsp:txBody>
      <dsp:txXfrm>
        <a:off x="29243" y="30193"/>
        <a:ext cx="2899459" cy="540554"/>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530817" y="-1621672"/>
          <a:ext cx="3605063" cy="6848418"/>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solidFill>
                <a:srgbClr val="00B050"/>
              </a:solidFill>
            </a:rPr>
            <a:t> Frequency Division Multiplexing </a:t>
          </a:r>
          <a:r>
            <a:rPr lang="en-IN" sz="2800" b="1" i="0" kern="1200" dirty="0">
              <a:solidFill>
                <a:srgbClr val="00B050"/>
              </a:solidFill>
            </a:rPr>
            <a:t>✓</a:t>
          </a:r>
          <a:endParaRPr lang="en-IN" sz="2800" kern="1200" dirty="0">
            <a:solidFill>
              <a:srgbClr val="00B050"/>
            </a:solidFill>
          </a:endParaRPr>
        </a:p>
        <a:p>
          <a:pPr marL="571500" lvl="2" indent="-285750" algn="l" defTabSz="1244600" rtl="0">
            <a:lnSpc>
              <a:spcPct val="90000"/>
            </a:lnSpc>
            <a:spcBef>
              <a:spcPct val="0"/>
            </a:spcBef>
            <a:spcAft>
              <a:spcPct val="15000"/>
            </a:spcAft>
            <a:buChar char="•"/>
          </a:pPr>
          <a:r>
            <a:rPr lang="en-IN" sz="2800" kern="1200" dirty="0">
              <a:solidFill>
                <a:srgbClr val="00B050"/>
              </a:solidFill>
            </a:rPr>
            <a:t>Transmitter-Multiplexer</a:t>
          </a:r>
          <a:r>
            <a:rPr lang="en-IN" sz="2800" kern="1200" dirty="0">
              <a:solidFill>
                <a:schemeClr val="bg2">
                  <a:lumMod val="50000"/>
                </a:schemeClr>
              </a:solidFill>
            </a:rPr>
            <a:t> </a:t>
          </a:r>
          <a:r>
            <a:rPr lang="en-IN" sz="2800" b="1" i="0" kern="1200" dirty="0">
              <a:solidFill>
                <a:srgbClr val="00B050"/>
              </a:solidFill>
            </a:rPr>
            <a:t>✓</a:t>
          </a:r>
          <a:endParaRPr lang="en-IN" sz="2800" kern="1200" dirty="0">
            <a:solidFill>
              <a:schemeClr val="bg2">
                <a:lumMod val="50000"/>
              </a:schemeClr>
            </a:solidFill>
          </a:endParaRPr>
        </a:p>
        <a:p>
          <a:pPr marL="571500" lvl="2" indent="-285750" algn="l" defTabSz="1244600" rtl="0">
            <a:lnSpc>
              <a:spcPct val="90000"/>
            </a:lnSpc>
            <a:spcBef>
              <a:spcPct val="0"/>
            </a:spcBef>
            <a:spcAft>
              <a:spcPct val="15000"/>
            </a:spcAft>
            <a:buChar char="•"/>
          </a:pPr>
          <a:r>
            <a:rPr lang="en-IN" sz="2800" kern="1200" dirty="0">
              <a:solidFill>
                <a:srgbClr val="00B050"/>
              </a:solidFill>
            </a:rPr>
            <a:t>Receiver- Demultiplexer </a:t>
          </a:r>
          <a:r>
            <a:rPr lang="en-IN" sz="2800" b="1" i="0" kern="1200" dirty="0">
              <a:solidFill>
                <a:srgbClr val="00B050"/>
              </a:solidFill>
            </a:rPr>
            <a:t>✓</a:t>
          </a:r>
          <a:endParaRPr lang="en-IN" sz="2800" kern="1200" dirty="0">
            <a:solidFill>
              <a:schemeClr val="bg2">
                <a:lumMod val="50000"/>
              </a:schemeClr>
            </a:solidFill>
          </a:endParaRPr>
        </a:p>
      </dsp:txBody>
      <dsp:txXfrm rot="-5400000">
        <a:off x="2909140" y="175990"/>
        <a:ext cx="6672433" cy="3253093"/>
      </dsp:txXfrm>
    </dsp:sp>
    <dsp:sp modelId="{DB7FC29E-D776-4C16-B7B4-78286B87C17E}">
      <dsp:nvSpPr>
        <dsp:cNvPr id="0" name=""/>
        <dsp:cNvSpPr/>
      </dsp:nvSpPr>
      <dsp:spPr>
        <a:xfrm>
          <a:off x="83" y="1760"/>
          <a:ext cx="2908972"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rtl="0">
            <a:lnSpc>
              <a:spcPct val="90000"/>
            </a:lnSpc>
            <a:spcBef>
              <a:spcPct val="0"/>
            </a:spcBef>
            <a:spcAft>
              <a:spcPct val="35000"/>
            </a:spcAft>
            <a:buNone/>
          </a:pPr>
          <a:r>
            <a:rPr lang="en-IN" sz="3600" kern="1200" dirty="0"/>
            <a:t>Frequency Division Multiplexing</a:t>
          </a:r>
        </a:p>
      </dsp:txBody>
      <dsp:txXfrm>
        <a:off x="142087" y="143764"/>
        <a:ext cx="2624964" cy="33175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633EB-6813-4CF9-B6A3-107BC987E0AC}">
      <dsp:nvSpPr>
        <dsp:cNvPr id="0" name=""/>
        <dsp:cNvSpPr/>
      </dsp:nvSpPr>
      <dsp:spPr>
        <a:xfrm>
          <a:off x="0" y="193"/>
          <a:ext cx="6357257" cy="5330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IN" sz="2400" kern="1200" dirty="0"/>
            <a:t>Amplitude Modulation Fundamentals</a:t>
          </a:r>
        </a:p>
      </dsp:txBody>
      <dsp:txXfrm>
        <a:off x="26020" y="26213"/>
        <a:ext cx="6305217" cy="4809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8F77-A2C7-4956-8E2B-23BE4BEB67B5}">
      <dsp:nvSpPr>
        <dsp:cNvPr id="0" name=""/>
        <dsp:cNvSpPr/>
      </dsp:nvSpPr>
      <dsp:spPr>
        <a:xfrm>
          <a:off x="0" y="950"/>
          <a:ext cx="2957945"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Module 2: Chapter 1</a:t>
          </a:r>
          <a:endParaRPr lang="en-IN" sz="2400" kern="1200" dirty="0"/>
        </a:p>
      </dsp:txBody>
      <dsp:txXfrm>
        <a:off x="29243" y="30193"/>
        <a:ext cx="2899459" cy="5405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118DA-1034-415C-B525-DB23AE18A4DA}">
      <dsp:nvSpPr>
        <dsp:cNvPr id="0" name=""/>
        <dsp:cNvSpPr/>
      </dsp:nvSpPr>
      <dsp:spPr>
        <a:xfrm rot="5400000">
          <a:off x="4624883" y="-1437207"/>
          <a:ext cx="3070075" cy="6660885"/>
        </a:xfrm>
        <a:prstGeom prst="round2SameRect">
          <a:avLst/>
        </a:prstGeom>
        <a:solidFill>
          <a:schemeClr val="lt1"/>
        </a:solidFill>
        <a:ln w="5715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247650" tIns="123825" rIns="247650" bIns="123825" numCol="1" spcCol="1270" anchor="ctr" anchorCtr="0">
          <a:noAutofit/>
        </a:bodyPr>
        <a:lstStyle/>
        <a:p>
          <a:pPr marL="285750" lvl="1" indent="-285750" algn="l" defTabSz="1244600" rtl="0">
            <a:lnSpc>
              <a:spcPct val="90000"/>
            </a:lnSpc>
            <a:spcBef>
              <a:spcPct val="0"/>
            </a:spcBef>
            <a:spcAft>
              <a:spcPct val="15000"/>
            </a:spcAft>
            <a:buChar char="•"/>
          </a:pPr>
          <a:r>
            <a:rPr lang="en-IN" sz="2800" kern="1200" dirty="0"/>
            <a:t>AM Concepts</a:t>
          </a:r>
        </a:p>
        <a:p>
          <a:pPr marL="285750" lvl="1" indent="-285750" algn="l" defTabSz="1244600" rtl="0">
            <a:lnSpc>
              <a:spcPct val="90000"/>
            </a:lnSpc>
            <a:spcBef>
              <a:spcPct val="0"/>
            </a:spcBef>
            <a:spcAft>
              <a:spcPct val="15000"/>
            </a:spcAft>
            <a:buChar char="•"/>
          </a:pPr>
          <a:r>
            <a:rPr lang="en-IN" sz="2800" kern="1200" dirty="0"/>
            <a:t>Modulation index and Percentage of Modulation</a:t>
          </a:r>
        </a:p>
        <a:p>
          <a:pPr marL="285750" lvl="1" indent="-285750" algn="l" defTabSz="1244600" rtl="0">
            <a:lnSpc>
              <a:spcPct val="90000"/>
            </a:lnSpc>
            <a:spcBef>
              <a:spcPct val="0"/>
            </a:spcBef>
            <a:spcAft>
              <a:spcPct val="15000"/>
            </a:spcAft>
            <a:buChar char="•"/>
          </a:pPr>
          <a:r>
            <a:rPr lang="en-IN" sz="2800" kern="1200" dirty="0"/>
            <a:t>Sidebands and the frequency domain</a:t>
          </a:r>
          <a:endParaRPr lang="en-IN" sz="2800" kern="1200" baseline="-25000" dirty="0"/>
        </a:p>
        <a:p>
          <a:pPr marL="285750" lvl="1" indent="-285750" algn="l" defTabSz="1244600" rtl="0">
            <a:lnSpc>
              <a:spcPct val="90000"/>
            </a:lnSpc>
            <a:spcBef>
              <a:spcPct val="0"/>
            </a:spcBef>
            <a:spcAft>
              <a:spcPct val="15000"/>
            </a:spcAft>
            <a:buChar char="•"/>
          </a:pPr>
          <a:r>
            <a:rPr lang="en-IN" sz="2800" kern="1200" baseline="0" dirty="0"/>
            <a:t>AM Power</a:t>
          </a:r>
        </a:p>
        <a:p>
          <a:pPr marL="285750" lvl="1" indent="-285750" algn="l" defTabSz="1244600" rtl="0">
            <a:lnSpc>
              <a:spcPct val="90000"/>
            </a:lnSpc>
            <a:spcBef>
              <a:spcPct val="0"/>
            </a:spcBef>
            <a:spcAft>
              <a:spcPct val="15000"/>
            </a:spcAft>
            <a:buChar char="•"/>
          </a:pPr>
          <a:r>
            <a:rPr lang="en-IN" sz="2800" kern="1200" baseline="0" dirty="0"/>
            <a:t>Single Sideband Modulation</a:t>
          </a:r>
        </a:p>
      </dsp:txBody>
      <dsp:txXfrm rot="-5400000">
        <a:off x="2829479" y="508066"/>
        <a:ext cx="6511016" cy="2770337"/>
      </dsp:txXfrm>
    </dsp:sp>
    <dsp:sp modelId="{DB7FC29E-D776-4C16-B7B4-78286B87C17E}">
      <dsp:nvSpPr>
        <dsp:cNvPr id="0" name=""/>
        <dsp:cNvSpPr/>
      </dsp:nvSpPr>
      <dsp:spPr>
        <a:xfrm>
          <a:off x="81" y="1760"/>
          <a:ext cx="2829314" cy="36015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rtl="0">
            <a:lnSpc>
              <a:spcPct val="90000"/>
            </a:lnSpc>
            <a:spcBef>
              <a:spcPct val="0"/>
            </a:spcBef>
            <a:spcAft>
              <a:spcPct val="35000"/>
            </a:spcAft>
            <a:buNone/>
          </a:pPr>
          <a:r>
            <a:rPr lang="en-IN" sz="3100" kern="1200" dirty="0"/>
            <a:t>Amplitude Modulation Fundamentals</a:t>
          </a:r>
        </a:p>
      </dsp:txBody>
      <dsp:txXfrm>
        <a:off x="138197" y="139876"/>
        <a:ext cx="2553082" cy="33253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F4C14-9BC7-4008-97E5-DF549F71B503}">
      <dsp:nvSpPr>
        <dsp:cNvPr id="0" name=""/>
        <dsp:cNvSpPr/>
      </dsp:nvSpPr>
      <dsp:spPr>
        <a:xfrm>
          <a:off x="0" y="190"/>
          <a:ext cx="2971800" cy="5038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t>Suggested Reading</a:t>
          </a:r>
          <a:endParaRPr lang="en-IN" sz="2400" kern="1200" dirty="0"/>
        </a:p>
      </dsp:txBody>
      <dsp:txXfrm>
        <a:off x="24597" y="24787"/>
        <a:ext cx="2922606" cy="45468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A38ED5-A48F-4D62-BD4D-7B9D29C5CA16}">
      <dsp:nvSpPr>
        <dsp:cNvPr id="0" name=""/>
        <dsp:cNvSpPr/>
      </dsp:nvSpPr>
      <dsp:spPr>
        <a:xfrm>
          <a:off x="0" y="69416"/>
          <a:ext cx="8104910" cy="1837569"/>
        </a:xfrm>
        <a:prstGeom prst="roundRect">
          <a:avLst/>
        </a:prstGeom>
        <a:solidFill>
          <a:schemeClr val="lt1"/>
        </a:solidFill>
        <a:ln w="381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IN" sz="2400" b="1" kern="1200" dirty="0"/>
            <a:t>Text 1: “Principles of Electronic Communication Systems</a:t>
          </a:r>
          <a:r>
            <a:rPr lang="en-IN" sz="2400" kern="1200" dirty="0"/>
            <a:t>,”</a:t>
          </a:r>
        </a:p>
        <a:p>
          <a:pPr marL="0" lvl="0" indent="0" algn="ctr" defTabSz="1066800" rtl="0">
            <a:lnSpc>
              <a:spcPct val="90000"/>
            </a:lnSpc>
            <a:spcBef>
              <a:spcPct val="0"/>
            </a:spcBef>
            <a:spcAft>
              <a:spcPct val="35000"/>
            </a:spcAft>
            <a:buNone/>
          </a:pPr>
          <a:r>
            <a:rPr lang="en-IN" sz="2400" kern="1200" dirty="0"/>
            <a:t>Louis E </a:t>
          </a:r>
          <a:r>
            <a:rPr lang="en-IN" sz="2400" kern="1200" dirty="0" err="1"/>
            <a:t>Frenzel</a:t>
          </a:r>
          <a:r>
            <a:rPr lang="en-IN" sz="2400" kern="1200" dirty="0"/>
            <a:t>, 3rd Edition, </a:t>
          </a:r>
          <a:r>
            <a:rPr lang="en-IN" sz="2400" kern="1200" dirty="0" err="1"/>
            <a:t>Mc</a:t>
          </a:r>
          <a:r>
            <a:rPr lang="en-IN" sz="2400" kern="1200" dirty="0"/>
            <a:t> </a:t>
          </a:r>
          <a:r>
            <a:rPr lang="en-IN" sz="2400" kern="1200" dirty="0" err="1"/>
            <a:t>Graw</a:t>
          </a:r>
          <a:r>
            <a:rPr lang="en-IN" sz="2400" kern="1200" dirty="0"/>
            <a:t> Hill Education (India) Private Limited, 2016. ISBN: 978-0-07-066755-6. </a:t>
          </a:r>
        </a:p>
      </dsp:txBody>
      <dsp:txXfrm>
        <a:off x="89703" y="159119"/>
        <a:ext cx="7925504" cy="165816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656B26-1221-462C-AF3B-157500140217}">
      <dsp:nvSpPr>
        <dsp:cNvPr id="0" name=""/>
        <dsp:cNvSpPr/>
      </dsp:nvSpPr>
      <dsp:spPr>
        <a:xfrm>
          <a:off x="0" y="0"/>
          <a:ext cx="8752114" cy="7763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fr-FR" sz="2000" kern="1200" dirty="0" err="1"/>
            <a:t>Text</a:t>
          </a:r>
          <a:r>
            <a:rPr lang="fr-FR" sz="2000" kern="1200" dirty="0"/>
            <a:t> 1: </a:t>
          </a:r>
          <a:endParaRPr lang="en-IN" sz="2000" kern="1200" dirty="0"/>
        </a:p>
      </dsp:txBody>
      <dsp:txXfrm>
        <a:off x="37897" y="37897"/>
        <a:ext cx="8676320" cy="700537"/>
      </dsp:txXfrm>
    </dsp:sp>
    <dsp:sp modelId="{25815F3F-AEEA-49B3-BEBF-2ACBF64BEDA9}">
      <dsp:nvSpPr>
        <dsp:cNvPr id="0" name=""/>
        <dsp:cNvSpPr/>
      </dsp:nvSpPr>
      <dsp:spPr>
        <a:xfrm>
          <a:off x="0" y="837752"/>
          <a:ext cx="8752114" cy="8742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fr-FR" sz="2100" kern="1200" dirty="0"/>
            <a:t>Sections: </a:t>
          </a:r>
          <a:r>
            <a:rPr lang="en-IN" sz="2100" kern="1200" dirty="0"/>
            <a:t>3.1, 3.2, 3.3, 3.4, 3.5</a:t>
          </a:r>
        </a:p>
      </dsp:txBody>
      <dsp:txXfrm>
        <a:off x="42677" y="880429"/>
        <a:ext cx="8666760" cy="78888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C921CB-A38F-4D8D-BF21-1C65C4EC7881}" type="datetimeFigureOut">
              <a:rPr lang="en-IN" smtClean="0"/>
              <a:t>09-03-2026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857AD9-D66B-4747-A57D-58F32279D88C}" type="slidenum">
              <a:rPr lang="en-IN" smtClean="0"/>
              <a:t>‹#›</a:t>
            </a:fld>
            <a:endParaRPr lang="en-IN"/>
          </a:p>
        </p:txBody>
      </p:sp>
    </p:spTree>
    <p:extLst>
      <p:ext uri="{BB962C8B-B14F-4D97-AF65-F5344CB8AC3E}">
        <p14:creationId xmlns:p14="http://schemas.microsoft.com/office/powerpoint/2010/main" val="3217407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7B2-B28B-4DF9-9CF6-87936248E847}"/>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IN" dirty="0"/>
          </a:p>
        </p:txBody>
      </p:sp>
      <p:sp>
        <p:nvSpPr>
          <p:cNvPr id="3" name="Subtitle 2">
            <a:extLst>
              <a:ext uri="{FF2B5EF4-FFF2-40B4-BE49-F238E27FC236}">
                <a16:creationId xmlns:a16="http://schemas.microsoft.com/office/drawing/2014/main" id="{67AD8585-0C68-4E04-A49A-E24F1C6D13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sp>
        <p:nvSpPr>
          <p:cNvPr id="4" name="Date Placeholder 3">
            <a:extLst>
              <a:ext uri="{FF2B5EF4-FFF2-40B4-BE49-F238E27FC236}">
                <a16:creationId xmlns:a16="http://schemas.microsoft.com/office/drawing/2014/main" id="{2F69470C-A4A8-47DE-88ED-EC01250F03AE}"/>
              </a:ext>
            </a:extLst>
          </p:cNvPr>
          <p:cNvSpPr>
            <a:spLocks noGrp="1"/>
          </p:cNvSpPr>
          <p:nvPr>
            <p:ph type="dt" sz="half" idx="10"/>
          </p:nvPr>
        </p:nvSpPr>
        <p:spPr/>
        <p:txBody>
          <a:bodyPr/>
          <a:lstStyle/>
          <a:p>
            <a:fld id="{9321DF82-D217-4FC5-B46E-9CF0B559F524}" type="datetime1">
              <a:rPr lang="en-IN" smtClean="0"/>
              <a:t>09-03-2026</a:t>
            </a:fld>
            <a:endParaRPr lang="en-IN"/>
          </a:p>
        </p:txBody>
      </p:sp>
      <p:sp>
        <p:nvSpPr>
          <p:cNvPr id="5" name="Footer Placeholder 4">
            <a:extLst>
              <a:ext uri="{FF2B5EF4-FFF2-40B4-BE49-F238E27FC236}">
                <a16:creationId xmlns:a16="http://schemas.microsoft.com/office/drawing/2014/main" id="{25D7E305-96D0-4B8C-8A2D-4F5EDACEC4EB}"/>
              </a:ext>
            </a:extLst>
          </p:cNvPr>
          <p:cNvSpPr>
            <a:spLocks noGrp="1"/>
          </p:cNvSpPr>
          <p:nvPr>
            <p:ph type="ftr" sz="quarter" idx="11"/>
          </p:nvPr>
        </p:nvSpPr>
        <p:spPr/>
        <p:txBody>
          <a:bodyPr/>
          <a:lstStyle/>
          <a:p>
            <a:r>
              <a:rPr lang="en-IN"/>
              <a:t>Department of ECE</a:t>
            </a:r>
          </a:p>
        </p:txBody>
      </p:sp>
      <p:sp>
        <p:nvSpPr>
          <p:cNvPr id="6" name="Slide Number Placeholder 5">
            <a:extLst>
              <a:ext uri="{FF2B5EF4-FFF2-40B4-BE49-F238E27FC236}">
                <a16:creationId xmlns:a16="http://schemas.microsoft.com/office/drawing/2014/main" id="{83575870-7D1A-451F-A3F3-6C90E62C538A}"/>
              </a:ext>
            </a:extLst>
          </p:cNvPr>
          <p:cNvSpPr>
            <a:spLocks noGrp="1"/>
          </p:cNvSpPr>
          <p:nvPr>
            <p:ph type="sldNum" sz="quarter" idx="12"/>
          </p:nvPr>
        </p:nvSpPr>
        <p:spPr/>
        <p:txBody>
          <a:bodyPr/>
          <a:lstStyle/>
          <a:p>
            <a:fld id="{D0437036-596D-4E08-B26D-B8A0A9E8EA4F}" type="slidenum">
              <a:rPr lang="en-IN" smtClean="0"/>
              <a:t>‹#›</a:t>
            </a:fld>
            <a:endParaRPr lang="en-IN"/>
          </a:p>
        </p:txBody>
      </p:sp>
      <p:pic>
        <p:nvPicPr>
          <p:cNvPr id="7" name="Picture 6" descr="BANNER7672-ATME Logo Banner 1600 x 380.jpg">
            <a:extLst>
              <a:ext uri="{FF2B5EF4-FFF2-40B4-BE49-F238E27FC236}">
                <a16:creationId xmlns:a16="http://schemas.microsoft.com/office/drawing/2014/main" id="{B901C07F-5D97-4029-8B13-DA8BB4232AF5}"/>
              </a:ext>
            </a:extLst>
          </p:cNvPr>
          <p:cNvPicPr>
            <a:picLocks noChangeAspect="1"/>
          </p:cNvPicPr>
          <p:nvPr userDrawn="1"/>
        </p:nvPicPr>
        <p:blipFill>
          <a:blip r:embed="rId2"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00ABA07D-13C1-42AE-B8A6-22753074CB56}"/>
              </a:ext>
            </a:extLst>
          </p:cNvPr>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381145" y="240750"/>
            <a:ext cx="891167" cy="892800"/>
          </a:xfrm>
          <a:prstGeom prst="rect">
            <a:avLst/>
          </a:prstGeom>
          <a:noFill/>
          <a:ln>
            <a:noFill/>
          </a:ln>
        </p:spPr>
      </p:pic>
      <p:pic>
        <p:nvPicPr>
          <p:cNvPr id="9" name="Google Shape;55;p13">
            <a:extLst>
              <a:ext uri="{FF2B5EF4-FFF2-40B4-BE49-F238E27FC236}">
                <a16:creationId xmlns:a16="http://schemas.microsoft.com/office/drawing/2014/main" id="{ACBC0624-1A1A-4C46-BE44-2729B4641121}"/>
              </a:ext>
            </a:extLst>
          </p:cNvPr>
          <p:cNvPicPr/>
          <p:nvPr userDrawn="1"/>
        </p:nvPicPr>
        <p:blipFill>
          <a:blip r:embed="rId4">
            <a:alphaModFix/>
          </a:blip>
          <a:stretch>
            <a:fillRect/>
          </a:stretch>
        </p:blipFill>
        <p:spPr>
          <a:xfrm>
            <a:off x="9372600" y="262664"/>
            <a:ext cx="742950" cy="782891"/>
          </a:xfrm>
          <a:prstGeom prst="rect">
            <a:avLst/>
          </a:prstGeom>
          <a:noFill/>
          <a:ln>
            <a:noFill/>
          </a:ln>
        </p:spPr>
      </p:pic>
      <p:pic>
        <p:nvPicPr>
          <p:cNvPr id="10" name="Picture 9">
            <a:extLst>
              <a:ext uri="{FF2B5EF4-FFF2-40B4-BE49-F238E27FC236}">
                <a16:creationId xmlns:a16="http://schemas.microsoft.com/office/drawing/2014/main" id="{5A2AAC01-5691-43EE-8244-93880DAF4EF8}"/>
              </a:ext>
            </a:extLst>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3235798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5A72D-A4AC-4E44-AC22-87CE25BD16B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2C98494-D3B0-457A-AA2E-A028F7A851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BA8645-D43A-443A-AAEA-B6E7C68426C3}"/>
              </a:ext>
            </a:extLst>
          </p:cNvPr>
          <p:cNvSpPr>
            <a:spLocks noGrp="1"/>
          </p:cNvSpPr>
          <p:nvPr>
            <p:ph type="dt" sz="half" idx="10"/>
          </p:nvPr>
        </p:nvSpPr>
        <p:spPr/>
        <p:txBody>
          <a:bodyPr/>
          <a:lstStyle/>
          <a:p>
            <a:fld id="{B4CC6792-14B9-4DC6-9895-A752D16F8F76}" type="datetime1">
              <a:rPr lang="en-IN" smtClean="0"/>
              <a:t>09-03-2026</a:t>
            </a:fld>
            <a:endParaRPr lang="en-IN"/>
          </a:p>
        </p:txBody>
      </p:sp>
      <p:sp>
        <p:nvSpPr>
          <p:cNvPr id="5" name="Footer Placeholder 4">
            <a:extLst>
              <a:ext uri="{FF2B5EF4-FFF2-40B4-BE49-F238E27FC236}">
                <a16:creationId xmlns:a16="http://schemas.microsoft.com/office/drawing/2014/main" id="{62C72F4C-273D-4AF9-87B7-926211393229}"/>
              </a:ext>
            </a:extLst>
          </p:cNvPr>
          <p:cNvSpPr>
            <a:spLocks noGrp="1"/>
          </p:cNvSpPr>
          <p:nvPr>
            <p:ph type="ftr" sz="quarter" idx="11"/>
          </p:nvPr>
        </p:nvSpPr>
        <p:spPr/>
        <p:txBody>
          <a:bodyPr/>
          <a:lstStyle/>
          <a:p>
            <a:r>
              <a:rPr lang="en-IN"/>
              <a:t>Department of ECE</a:t>
            </a:r>
          </a:p>
        </p:txBody>
      </p:sp>
      <p:sp>
        <p:nvSpPr>
          <p:cNvPr id="6" name="Slide Number Placeholder 5">
            <a:extLst>
              <a:ext uri="{FF2B5EF4-FFF2-40B4-BE49-F238E27FC236}">
                <a16:creationId xmlns:a16="http://schemas.microsoft.com/office/drawing/2014/main" id="{BA0157CA-1FAC-4BEC-B223-3518AF85B72E}"/>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2905300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36907B-239A-4455-955D-E6181278BF1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7D44DA-6DF0-494F-85D1-CA2F4314A2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0B7C79-7EBA-4845-8C75-72B558E1B931}"/>
              </a:ext>
            </a:extLst>
          </p:cNvPr>
          <p:cNvSpPr>
            <a:spLocks noGrp="1"/>
          </p:cNvSpPr>
          <p:nvPr>
            <p:ph type="dt" sz="half" idx="10"/>
          </p:nvPr>
        </p:nvSpPr>
        <p:spPr/>
        <p:txBody>
          <a:bodyPr/>
          <a:lstStyle/>
          <a:p>
            <a:fld id="{F01A4900-BEAD-4C5B-89A2-EA7629A321EF}" type="datetime1">
              <a:rPr lang="en-IN" smtClean="0"/>
              <a:t>09-03-2026</a:t>
            </a:fld>
            <a:endParaRPr lang="en-IN"/>
          </a:p>
        </p:txBody>
      </p:sp>
      <p:sp>
        <p:nvSpPr>
          <p:cNvPr id="5" name="Footer Placeholder 4">
            <a:extLst>
              <a:ext uri="{FF2B5EF4-FFF2-40B4-BE49-F238E27FC236}">
                <a16:creationId xmlns:a16="http://schemas.microsoft.com/office/drawing/2014/main" id="{09BDEE16-0601-4F6E-A426-C6E0C8A7A286}"/>
              </a:ext>
            </a:extLst>
          </p:cNvPr>
          <p:cNvSpPr>
            <a:spLocks noGrp="1"/>
          </p:cNvSpPr>
          <p:nvPr>
            <p:ph type="ftr" sz="quarter" idx="11"/>
          </p:nvPr>
        </p:nvSpPr>
        <p:spPr/>
        <p:txBody>
          <a:bodyPr/>
          <a:lstStyle/>
          <a:p>
            <a:r>
              <a:rPr lang="en-IN"/>
              <a:t>Department of ECE</a:t>
            </a:r>
          </a:p>
        </p:txBody>
      </p:sp>
      <p:sp>
        <p:nvSpPr>
          <p:cNvPr id="6" name="Slide Number Placeholder 5">
            <a:extLst>
              <a:ext uri="{FF2B5EF4-FFF2-40B4-BE49-F238E27FC236}">
                <a16:creationId xmlns:a16="http://schemas.microsoft.com/office/drawing/2014/main" id="{582E8ED0-FCE3-40CD-BEBF-F00BCFDF3E0B}"/>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3358493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B23C2-907F-4919-B31D-72A15520FE3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F4FC0CD-5A2C-4F78-A638-4C04AB1335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2368138-896A-41DF-8D0D-63BA00F3DCF7}"/>
              </a:ext>
            </a:extLst>
          </p:cNvPr>
          <p:cNvSpPr>
            <a:spLocks noGrp="1"/>
          </p:cNvSpPr>
          <p:nvPr>
            <p:ph type="dt" sz="half" idx="10"/>
          </p:nvPr>
        </p:nvSpPr>
        <p:spPr/>
        <p:txBody>
          <a:bodyPr/>
          <a:lstStyle/>
          <a:p>
            <a:fld id="{6CC86B64-43E0-4E34-9AC4-5F4D221C02DF}" type="datetime1">
              <a:rPr lang="en-IN" smtClean="0"/>
              <a:t>09-03-2026</a:t>
            </a:fld>
            <a:endParaRPr lang="en-IN"/>
          </a:p>
        </p:txBody>
      </p:sp>
      <p:sp>
        <p:nvSpPr>
          <p:cNvPr id="5" name="Footer Placeholder 4">
            <a:extLst>
              <a:ext uri="{FF2B5EF4-FFF2-40B4-BE49-F238E27FC236}">
                <a16:creationId xmlns:a16="http://schemas.microsoft.com/office/drawing/2014/main" id="{071E7DFA-E07C-40D8-828E-27462960278D}"/>
              </a:ext>
            </a:extLst>
          </p:cNvPr>
          <p:cNvSpPr>
            <a:spLocks noGrp="1"/>
          </p:cNvSpPr>
          <p:nvPr>
            <p:ph type="ftr" sz="quarter" idx="11"/>
          </p:nvPr>
        </p:nvSpPr>
        <p:spPr/>
        <p:txBody>
          <a:bodyPr/>
          <a:lstStyle/>
          <a:p>
            <a:r>
              <a:rPr lang="en-IN"/>
              <a:t>Department of ECE</a:t>
            </a:r>
          </a:p>
        </p:txBody>
      </p:sp>
      <p:sp>
        <p:nvSpPr>
          <p:cNvPr id="6" name="Slide Number Placeholder 5">
            <a:extLst>
              <a:ext uri="{FF2B5EF4-FFF2-40B4-BE49-F238E27FC236}">
                <a16:creationId xmlns:a16="http://schemas.microsoft.com/office/drawing/2014/main" id="{BEBE079D-D282-4F09-A57A-6D24B16BFE95}"/>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1440754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95D31-4EB7-477E-9F3C-DB645BC539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295F7A-996D-4504-BF3B-428BEDED04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9C41AB-303F-4A8D-98FE-629B102DF153}"/>
              </a:ext>
            </a:extLst>
          </p:cNvPr>
          <p:cNvSpPr>
            <a:spLocks noGrp="1"/>
          </p:cNvSpPr>
          <p:nvPr>
            <p:ph type="dt" sz="half" idx="10"/>
          </p:nvPr>
        </p:nvSpPr>
        <p:spPr/>
        <p:txBody>
          <a:bodyPr/>
          <a:lstStyle/>
          <a:p>
            <a:fld id="{EE92C880-D2A2-457C-BB4F-8AB612EBFF36}" type="datetime1">
              <a:rPr lang="en-IN" smtClean="0"/>
              <a:t>09-03-2026</a:t>
            </a:fld>
            <a:endParaRPr lang="en-IN"/>
          </a:p>
        </p:txBody>
      </p:sp>
      <p:sp>
        <p:nvSpPr>
          <p:cNvPr id="5" name="Footer Placeholder 4">
            <a:extLst>
              <a:ext uri="{FF2B5EF4-FFF2-40B4-BE49-F238E27FC236}">
                <a16:creationId xmlns:a16="http://schemas.microsoft.com/office/drawing/2014/main" id="{AB73FE23-B346-46DE-BC25-BC8452CBB0B1}"/>
              </a:ext>
            </a:extLst>
          </p:cNvPr>
          <p:cNvSpPr>
            <a:spLocks noGrp="1"/>
          </p:cNvSpPr>
          <p:nvPr>
            <p:ph type="ftr" sz="quarter" idx="11"/>
          </p:nvPr>
        </p:nvSpPr>
        <p:spPr/>
        <p:txBody>
          <a:bodyPr/>
          <a:lstStyle/>
          <a:p>
            <a:r>
              <a:rPr lang="en-IN"/>
              <a:t>Department of ECE</a:t>
            </a:r>
          </a:p>
        </p:txBody>
      </p:sp>
      <p:sp>
        <p:nvSpPr>
          <p:cNvPr id="6" name="Slide Number Placeholder 5">
            <a:extLst>
              <a:ext uri="{FF2B5EF4-FFF2-40B4-BE49-F238E27FC236}">
                <a16:creationId xmlns:a16="http://schemas.microsoft.com/office/drawing/2014/main" id="{C9D39B8C-17BA-4A2D-9C29-E48DC3FA418A}"/>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3646616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0C-348F-4657-B7DD-C146E73B085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8FD0C38-F6C6-4D70-A4E7-545C54D3ED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1C0195A-8021-4D22-B9B5-D92D704094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54BCA9-8B74-4811-9040-98564D49757F}"/>
              </a:ext>
            </a:extLst>
          </p:cNvPr>
          <p:cNvSpPr>
            <a:spLocks noGrp="1"/>
          </p:cNvSpPr>
          <p:nvPr>
            <p:ph type="dt" sz="half" idx="10"/>
          </p:nvPr>
        </p:nvSpPr>
        <p:spPr/>
        <p:txBody>
          <a:bodyPr/>
          <a:lstStyle/>
          <a:p>
            <a:fld id="{BE505FF3-4AAC-4F41-AFAA-8B62D57C0D40}" type="datetime1">
              <a:rPr lang="en-IN" smtClean="0"/>
              <a:t>09-03-2026</a:t>
            </a:fld>
            <a:endParaRPr lang="en-IN"/>
          </a:p>
        </p:txBody>
      </p:sp>
      <p:sp>
        <p:nvSpPr>
          <p:cNvPr id="6" name="Footer Placeholder 5">
            <a:extLst>
              <a:ext uri="{FF2B5EF4-FFF2-40B4-BE49-F238E27FC236}">
                <a16:creationId xmlns:a16="http://schemas.microsoft.com/office/drawing/2014/main" id="{7A0E8BB2-79A8-4D25-8F80-A6374F44AFAA}"/>
              </a:ext>
            </a:extLst>
          </p:cNvPr>
          <p:cNvSpPr>
            <a:spLocks noGrp="1"/>
          </p:cNvSpPr>
          <p:nvPr>
            <p:ph type="ftr" sz="quarter" idx="11"/>
          </p:nvPr>
        </p:nvSpPr>
        <p:spPr/>
        <p:txBody>
          <a:bodyPr/>
          <a:lstStyle/>
          <a:p>
            <a:r>
              <a:rPr lang="en-IN"/>
              <a:t>Department of ECE</a:t>
            </a:r>
          </a:p>
        </p:txBody>
      </p:sp>
      <p:sp>
        <p:nvSpPr>
          <p:cNvPr id="7" name="Slide Number Placeholder 6">
            <a:extLst>
              <a:ext uri="{FF2B5EF4-FFF2-40B4-BE49-F238E27FC236}">
                <a16:creationId xmlns:a16="http://schemas.microsoft.com/office/drawing/2014/main" id="{73276455-7F7D-4C13-A9A6-D3BD540FAF54}"/>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2013798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90DE3-B4F6-453B-821F-1C6A863B90E5}"/>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6D9F8B-664E-4C6D-B332-E6723B623F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600079-2BCC-432C-B48F-5B2B3D46D89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487EE36-F35E-4D33-8D14-F6B6A1734B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A772E8-2FFE-4BC4-9AD4-2FCB7E81BC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4087CB1-C474-41B8-A6D9-BE80045A09F6}"/>
              </a:ext>
            </a:extLst>
          </p:cNvPr>
          <p:cNvSpPr>
            <a:spLocks noGrp="1"/>
          </p:cNvSpPr>
          <p:nvPr>
            <p:ph type="dt" sz="half" idx="10"/>
          </p:nvPr>
        </p:nvSpPr>
        <p:spPr/>
        <p:txBody>
          <a:bodyPr/>
          <a:lstStyle/>
          <a:p>
            <a:fld id="{F6723F24-A132-499D-BB69-24DBE2A4C53F}" type="datetime1">
              <a:rPr lang="en-IN" smtClean="0"/>
              <a:t>09-03-2026</a:t>
            </a:fld>
            <a:endParaRPr lang="en-IN"/>
          </a:p>
        </p:txBody>
      </p:sp>
      <p:sp>
        <p:nvSpPr>
          <p:cNvPr id="8" name="Footer Placeholder 7">
            <a:extLst>
              <a:ext uri="{FF2B5EF4-FFF2-40B4-BE49-F238E27FC236}">
                <a16:creationId xmlns:a16="http://schemas.microsoft.com/office/drawing/2014/main" id="{88DA6418-E4BC-4DFF-9134-D98236CBD2CD}"/>
              </a:ext>
            </a:extLst>
          </p:cNvPr>
          <p:cNvSpPr>
            <a:spLocks noGrp="1"/>
          </p:cNvSpPr>
          <p:nvPr>
            <p:ph type="ftr" sz="quarter" idx="11"/>
          </p:nvPr>
        </p:nvSpPr>
        <p:spPr/>
        <p:txBody>
          <a:bodyPr/>
          <a:lstStyle/>
          <a:p>
            <a:r>
              <a:rPr lang="en-IN"/>
              <a:t>Department of ECE</a:t>
            </a:r>
          </a:p>
        </p:txBody>
      </p:sp>
      <p:sp>
        <p:nvSpPr>
          <p:cNvPr id="9" name="Slide Number Placeholder 8">
            <a:extLst>
              <a:ext uri="{FF2B5EF4-FFF2-40B4-BE49-F238E27FC236}">
                <a16:creationId xmlns:a16="http://schemas.microsoft.com/office/drawing/2014/main" id="{B8F1A9BD-6593-471E-A9E0-99159D229BC7}"/>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3049441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95C9B-322B-4812-957A-9B7BCE42F1D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461ADBC-3E73-43C7-8577-512C3BC55AD0}"/>
              </a:ext>
            </a:extLst>
          </p:cNvPr>
          <p:cNvSpPr>
            <a:spLocks noGrp="1"/>
          </p:cNvSpPr>
          <p:nvPr>
            <p:ph type="dt" sz="half" idx="10"/>
          </p:nvPr>
        </p:nvSpPr>
        <p:spPr/>
        <p:txBody>
          <a:bodyPr/>
          <a:lstStyle/>
          <a:p>
            <a:fld id="{FD2407F6-CB7A-4388-B3FB-78D941571827}" type="datetime1">
              <a:rPr lang="en-IN" smtClean="0"/>
              <a:t>09-03-2026</a:t>
            </a:fld>
            <a:endParaRPr lang="en-IN"/>
          </a:p>
        </p:txBody>
      </p:sp>
      <p:sp>
        <p:nvSpPr>
          <p:cNvPr id="4" name="Footer Placeholder 3">
            <a:extLst>
              <a:ext uri="{FF2B5EF4-FFF2-40B4-BE49-F238E27FC236}">
                <a16:creationId xmlns:a16="http://schemas.microsoft.com/office/drawing/2014/main" id="{4F1723EA-F5F7-4774-BFB3-F6B72DC7AD18}"/>
              </a:ext>
            </a:extLst>
          </p:cNvPr>
          <p:cNvSpPr>
            <a:spLocks noGrp="1"/>
          </p:cNvSpPr>
          <p:nvPr>
            <p:ph type="ftr" sz="quarter" idx="11"/>
          </p:nvPr>
        </p:nvSpPr>
        <p:spPr/>
        <p:txBody>
          <a:bodyPr/>
          <a:lstStyle/>
          <a:p>
            <a:r>
              <a:rPr lang="en-IN"/>
              <a:t>Department of ECE</a:t>
            </a:r>
          </a:p>
        </p:txBody>
      </p:sp>
      <p:sp>
        <p:nvSpPr>
          <p:cNvPr id="5" name="Slide Number Placeholder 4">
            <a:extLst>
              <a:ext uri="{FF2B5EF4-FFF2-40B4-BE49-F238E27FC236}">
                <a16:creationId xmlns:a16="http://schemas.microsoft.com/office/drawing/2014/main" id="{C626812A-4C02-47CE-B9BF-84E6468E45D7}"/>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3027761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A4099-3AB9-4E0A-86FF-4BE779A3A52F}"/>
              </a:ext>
            </a:extLst>
          </p:cNvPr>
          <p:cNvSpPr>
            <a:spLocks noGrp="1"/>
          </p:cNvSpPr>
          <p:nvPr>
            <p:ph type="dt" sz="half" idx="10"/>
          </p:nvPr>
        </p:nvSpPr>
        <p:spPr/>
        <p:txBody>
          <a:bodyPr/>
          <a:lstStyle/>
          <a:p>
            <a:fld id="{001B9238-47BE-4E74-A629-DA8AFEF64DE9}" type="datetime1">
              <a:rPr lang="en-IN" smtClean="0"/>
              <a:t>09-03-2026</a:t>
            </a:fld>
            <a:endParaRPr lang="en-IN"/>
          </a:p>
        </p:txBody>
      </p:sp>
      <p:sp>
        <p:nvSpPr>
          <p:cNvPr id="3" name="Footer Placeholder 2">
            <a:extLst>
              <a:ext uri="{FF2B5EF4-FFF2-40B4-BE49-F238E27FC236}">
                <a16:creationId xmlns:a16="http://schemas.microsoft.com/office/drawing/2014/main" id="{85AF0638-9636-4074-8887-4BE506D82755}"/>
              </a:ext>
            </a:extLst>
          </p:cNvPr>
          <p:cNvSpPr>
            <a:spLocks noGrp="1"/>
          </p:cNvSpPr>
          <p:nvPr>
            <p:ph type="ftr" sz="quarter" idx="11"/>
          </p:nvPr>
        </p:nvSpPr>
        <p:spPr/>
        <p:txBody>
          <a:bodyPr/>
          <a:lstStyle/>
          <a:p>
            <a:r>
              <a:rPr lang="en-IN"/>
              <a:t>Department of ECE</a:t>
            </a:r>
          </a:p>
        </p:txBody>
      </p:sp>
      <p:sp>
        <p:nvSpPr>
          <p:cNvPr id="4" name="Slide Number Placeholder 3">
            <a:extLst>
              <a:ext uri="{FF2B5EF4-FFF2-40B4-BE49-F238E27FC236}">
                <a16:creationId xmlns:a16="http://schemas.microsoft.com/office/drawing/2014/main" id="{B4899634-598E-495A-BD3D-E8A228382FAA}"/>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803131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F55D5-80A2-4F29-B299-2ECB170F7D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FE645533-0C7E-4916-B97D-E1F4C3A1A8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5F4E747-CE71-49D7-8AFA-15512266C7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A160B4-CFF6-4C57-81D9-611E71CAF9BC}"/>
              </a:ext>
            </a:extLst>
          </p:cNvPr>
          <p:cNvSpPr>
            <a:spLocks noGrp="1"/>
          </p:cNvSpPr>
          <p:nvPr>
            <p:ph type="dt" sz="half" idx="10"/>
          </p:nvPr>
        </p:nvSpPr>
        <p:spPr/>
        <p:txBody>
          <a:bodyPr/>
          <a:lstStyle/>
          <a:p>
            <a:fld id="{7F34B82E-8C04-4984-818F-529C9F7CB112}" type="datetime1">
              <a:rPr lang="en-IN" smtClean="0"/>
              <a:t>09-03-2026</a:t>
            </a:fld>
            <a:endParaRPr lang="en-IN"/>
          </a:p>
        </p:txBody>
      </p:sp>
      <p:sp>
        <p:nvSpPr>
          <p:cNvPr id="6" name="Footer Placeholder 5">
            <a:extLst>
              <a:ext uri="{FF2B5EF4-FFF2-40B4-BE49-F238E27FC236}">
                <a16:creationId xmlns:a16="http://schemas.microsoft.com/office/drawing/2014/main" id="{B47CDD2A-CF6A-4C7D-A3FC-758F42568DD2}"/>
              </a:ext>
            </a:extLst>
          </p:cNvPr>
          <p:cNvSpPr>
            <a:spLocks noGrp="1"/>
          </p:cNvSpPr>
          <p:nvPr>
            <p:ph type="ftr" sz="quarter" idx="11"/>
          </p:nvPr>
        </p:nvSpPr>
        <p:spPr/>
        <p:txBody>
          <a:bodyPr/>
          <a:lstStyle/>
          <a:p>
            <a:r>
              <a:rPr lang="en-IN"/>
              <a:t>Department of ECE</a:t>
            </a:r>
          </a:p>
        </p:txBody>
      </p:sp>
      <p:sp>
        <p:nvSpPr>
          <p:cNvPr id="7" name="Slide Number Placeholder 6">
            <a:extLst>
              <a:ext uri="{FF2B5EF4-FFF2-40B4-BE49-F238E27FC236}">
                <a16:creationId xmlns:a16="http://schemas.microsoft.com/office/drawing/2014/main" id="{591E7B8F-E053-4A40-B24B-BFBBF08AF446}"/>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2447310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324B-96E2-4983-A69A-7B5A9D4C88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1C9C0B07-42D5-461B-ABF3-7EE6E0DF2B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B128B54-0322-44C7-8BE1-DADC14C11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E657A8-BAE9-484A-A8FA-4E784A9D7638}"/>
              </a:ext>
            </a:extLst>
          </p:cNvPr>
          <p:cNvSpPr>
            <a:spLocks noGrp="1"/>
          </p:cNvSpPr>
          <p:nvPr>
            <p:ph type="dt" sz="half" idx="10"/>
          </p:nvPr>
        </p:nvSpPr>
        <p:spPr/>
        <p:txBody>
          <a:bodyPr/>
          <a:lstStyle/>
          <a:p>
            <a:fld id="{CD4F1CDA-0C72-430F-8F36-A5E4C4F885EA}" type="datetime1">
              <a:rPr lang="en-IN" smtClean="0"/>
              <a:t>09-03-2026</a:t>
            </a:fld>
            <a:endParaRPr lang="en-IN"/>
          </a:p>
        </p:txBody>
      </p:sp>
      <p:sp>
        <p:nvSpPr>
          <p:cNvPr id="6" name="Footer Placeholder 5">
            <a:extLst>
              <a:ext uri="{FF2B5EF4-FFF2-40B4-BE49-F238E27FC236}">
                <a16:creationId xmlns:a16="http://schemas.microsoft.com/office/drawing/2014/main" id="{2070796C-654A-4855-BECB-F96EDA4F24C2}"/>
              </a:ext>
            </a:extLst>
          </p:cNvPr>
          <p:cNvSpPr>
            <a:spLocks noGrp="1"/>
          </p:cNvSpPr>
          <p:nvPr>
            <p:ph type="ftr" sz="quarter" idx="11"/>
          </p:nvPr>
        </p:nvSpPr>
        <p:spPr/>
        <p:txBody>
          <a:bodyPr/>
          <a:lstStyle/>
          <a:p>
            <a:r>
              <a:rPr lang="en-IN"/>
              <a:t>Department of ECE</a:t>
            </a:r>
          </a:p>
        </p:txBody>
      </p:sp>
      <p:sp>
        <p:nvSpPr>
          <p:cNvPr id="7" name="Slide Number Placeholder 6">
            <a:extLst>
              <a:ext uri="{FF2B5EF4-FFF2-40B4-BE49-F238E27FC236}">
                <a16:creationId xmlns:a16="http://schemas.microsoft.com/office/drawing/2014/main" id="{9B209C97-D8CB-4D5C-B239-24056269C138}"/>
              </a:ext>
            </a:extLst>
          </p:cNvPr>
          <p:cNvSpPr>
            <a:spLocks noGrp="1"/>
          </p:cNvSpPr>
          <p:nvPr>
            <p:ph type="sldNum" sz="quarter" idx="12"/>
          </p:nvPr>
        </p:nvSpPr>
        <p:spPr/>
        <p:txBody>
          <a:bodyPr/>
          <a:lstStyle/>
          <a:p>
            <a:fld id="{D0437036-596D-4E08-B26D-B8A0A9E8EA4F}" type="slidenum">
              <a:rPr lang="en-IN" smtClean="0"/>
              <a:t>‹#›</a:t>
            </a:fld>
            <a:endParaRPr lang="en-IN"/>
          </a:p>
        </p:txBody>
      </p:sp>
    </p:spTree>
    <p:extLst>
      <p:ext uri="{BB962C8B-B14F-4D97-AF65-F5344CB8AC3E}">
        <p14:creationId xmlns:p14="http://schemas.microsoft.com/office/powerpoint/2010/main" val="509795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
            <a:lum/>
          </a:blip>
          <a:srcRect/>
          <a:stretch>
            <a:fillRect l="20000" t="35000" r="20000" b="3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BB0FD-8551-4B93-983B-5EE54FD408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id="{F09BD197-525D-4BD2-B2FD-846876636F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ACE9FB2-1911-4E08-855F-D9BC1AE707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790920-490D-4E2F-877B-4882D6B65C91}" type="datetime1">
              <a:rPr lang="en-IN" smtClean="0"/>
              <a:t>09-03-2026</a:t>
            </a:fld>
            <a:endParaRPr lang="en-IN"/>
          </a:p>
        </p:txBody>
      </p:sp>
      <p:sp>
        <p:nvSpPr>
          <p:cNvPr id="5" name="Footer Placeholder 4">
            <a:extLst>
              <a:ext uri="{FF2B5EF4-FFF2-40B4-BE49-F238E27FC236}">
                <a16:creationId xmlns:a16="http://schemas.microsoft.com/office/drawing/2014/main" id="{109D6352-2E97-44EC-A991-510B44D80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Department of ECE</a:t>
            </a:r>
          </a:p>
        </p:txBody>
      </p:sp>
      <p:sp>
        <p:nvSpPr>
          <p:cNvPr id="6" name="Slide Number Placeholder 5">
            <a:extLst>
              <a:ext uri="{FF2B5EF4-FFF2-40B4-BE49-F238E27FC236}">
                <a16:creationId xmlns:a16="http://schemas.microsoft.com/office/drawing/2014/main" id="{0F55D9D1-17F0-4483-8FF5-4EF59365FD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37036-596D-4E08-B26D-B8A0A9E8EA4F}" type="slidenum">
              <a:rPr lang="en-IN" smtClean="0"/>
              <a:t>‹#›</a:t>
            </a:fld>
            <a:endParaRPr lang="en-IN"/>
          </a:p>
        </p:txBody>
      </p:sp>
      <p:pic>
        <p:nvPicPr>
          <p:cNvPr id="7" name="Picture 6" descr="BANNER7672-ATME Logo Banner 1600 x 380.jpg">
            <a:extLst>
              <a:ext uri="{FF2B5EF4-FFF2-40B4-BE49-F238E27FC236}">
                <a16:creationId xmlns:a16="http://schemas.microsoft.com/office/drawing/2014/main" id="{8778A840-F0BE-4612-BD8B-33C7EB02DEF5}"/>
              </a:ext>
            </a:extLst>
          </p:cNvPr>
          <p:cNvPicPr>
            <a:picLocks noChangeAspect="1"/>
          </p:cNvPicPr>
          <p:nvPr userDrawn="1"/>
        </p:nvPicPr>
        <p:blipFill>
          <a:blip r:embed="rId14" cstate="print"/>
          <a:stretch>
            <a:fillRect/>
          </a:stretch>
        </p:blipFill>
        <p:spPr>
          <a:xfrm>
            <a:off x="343144" y="160338"/>
            <a:ext cx="2778128" cy="865962"/>
          </a:xfrm>
          <a:prstGeom prst="rect">
            <a:avLst/>
          </a:prstGeom>
        </p:spPr>
      </p:pic>
      <p:pic>
        <p:nvPicPr>
          <p:cNvPr id="8" name="Picture 7">
            <a:extLst>
              <a:ext uri="{FF2B5EF4-FFF2-40B4-BE49-F238E27FC236}">
                <a16:creationId xmlns:a16="http://schemas.microsoft.com/office/drawing/2014/main" id="{6ED24D42-2066-4550-BEB5-7E8B08841BBC}"/>
              </a:ext>
            </a:extLst>
          </p:cNvPr>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381145" y="240750"/>
            <a:ext cx="891167" cy="892800"/>
          </a:xfrm>
          <a:prstGeom prst="rect">
            <a:avLst/>
          </a:prstGeom>
          <a:noFill/>
          <a:ln>
            <a:noFill/>
          </a:ln>
        </p:spPr>
      </p:pic>
      <p:pic>
        <p:nvPicPr>
          <p:cNvPr id="9" name="Google Shape;55;p13">
            <a:extLst>
              <a:ext uri="{FF2B5EF4-FFF2-40B4-BE49-F238E27FC236}">
                <a16:creationId xmlns:a16="http://schemas.microsoft.com/office/drawing/2014/main" id="{2E269352-740F-43FD-A4DF-C4253321E4FA}"/>
              </a:ext>
            </a:extLst>
          </p:cNvPr>
          <p:cNvPicPr/>
          <p:nvPr userDrawn="1"/>
        </p:nvPicPr>
        <p:blipFill>
          <a:blip r:embed="rId16">
            <a:alphaModFix/>
          </a:blip>
          <a:stretch>
            <a:fillRect/>
          </a:stretch>
        </p:blipFill>
        <p:spPr>
          <a:xfrm>
            <a:off x="9372600" y="262664"/>
            <a:ext cx="742950" cy="782891"/>
          </a:xfrm>
          <a:prstGeom prst="rect">
            <a:avLst/>
          </a:prstGeom>
          <a:noFill/>
          <a:ln>
            <a:noFill/>
          </a:ln>
        </p:spPr>
      </p:pic>
      <p:pic>
        <p:nvPicPr>
          <p:cNvPr id="10" name="Picture 9">
            <a:extLst>
              <a:ext uri="{FF2B5EF4-FFF2-40B4-BE49-F238E27FC236}">
                <a16:creationId xmlns:a16="http://schemas.microsoft.com/office/drawing/2014/main" id="{BBF9716D-CE03-444A-B49E-07A2CA4F8A85}"/>
              </a:ext>
            </a:extLst>
          </p:cNvPr>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0316125" y="243410"/>
            <a:ext cx="1227931" cy="782890"/>
          </a:xfrm>
          <a:prstGeom prst="rect">
            <a:avLst/>
          </a:prstGeom>
          <a:noFill/>
        </p:spPr>
      </p:pic>
    </p:spTree>
    <p:extLst>
      <p:ext uri="{BB962C8B-B14F-4D97-AF65-F5344CB8AC3E}">
        <p14:creationId xmlns:p14="http://schemas.microsoft.com/office/powerpoint/2010/main" val="2203417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diagramLayout" Target="../diagrams/layout35.xml"/><Relationship Id="rId3" Type="http://schemas.openxmlformats.org/officeDocument/2006/relationships/diagramLayout" Target="../diagrams/layout34.xml"/><Relationship Id="rId7" Type="http://schemas.openxmlformats.org/officeDocument/2006/relationships/diagramData" Target="../diagrams/data35.xml"/><Relationship Id="rId2" Type="http://schemas.openxmlformats.org/officeDocument/2006/relationships/diagramData" Target="../diagrams/data34.xml"/><Relationship Id="rId1" Type="http://schemas.openxmlformats.org/officeDocument/2006/relationships/slideLayout" Target="../slideLayouts/slideLayout1.xml"/><Relationship Id="rId6" Type="http://schemas.microsoft.com/office/2007/relationships/diagramDrawing" Target="../diagrams/drawing34.xml"/><Relationship Id="rId11" Type="http://schemas.microsoft.com/office/2007/relationships/diagramDrawing" Target="../diagrams/drawing35.xml"/><Relationship Id="rId5" Type="http://schemas.openxmlformats.org/officeDocument/2006/relationships/diagramColors" Target="../diagrams/colors34.xml"/><Relationship Id="rId10" Type="http://schemas.openxmlformats.org/officeDocument/2006/relationships/diagramColors" Target="../diagrams/colors35.xml"/><Relationship Id="rId4" Type="http://schemas.openxmlformats.org/officeDocument/2006/relationships/diagramQuickStyle" Target="../diagrams/quickStyle34.xml"/><Relationship Id="rId9" Type="http://schemas.openxmlformats.org/officeDocument/2006/relationships/diagramQuickStyle" Target="../diagrams/quickStyle3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8" Type="http://schemas.openxmlformats.org/officeDocument/2006/relationships/diagramLayout" Target="../diagrams/layout37.xml"/><Relationship Id="rId3" Type="http://schemas.openxmlformats.org/officeDocument/2006/relationships/diagramLayout" Target="../diagrams/layout36.xml"/><Relationship Id="rId7" Type="http://schemas.openxmlformats.org/officeDocument/2006/relationships/diagramData" Target="../diagrams/data37.xml"/><Relationship Id="rId2" Type="http://schemas.openxmlformats.org/officeDocument/2006/relationships/diagramData" Target="../diagrams/data36.xml"/><Relationship Id="rId1" Type="http://schemas.openxmlformats.org/officeDocument/2006/relationships/slideLayout" Target="../slideLayouts/slideLayout1.xml"/><Relationship Id="rId6" Type="http://schemas.microsoft.com/office/2007/relationships/diagramDrawing" Target="../diagrams/drawing36.xml"/><Relationship Id="rId11" Type="http://schemas.microsoft.com/office/2007/relationships/diagramDrawing" Target="../diagrams/drawing37.xml"/><Relationship Id="rId5" Type="http://schemas.openxmlformats.org/officeDocument/2006/relationships/diagramColors" Target="../diagrams/colors36.xml"/><Relationship Id="rId10" Type="http://schemas.openxmlformats.org/officeDocument/2006/relationships/diagramColors" Target="../diagrams/colors37.xml"/><Relationship Id="rId4" Type="http://schemas.openxmlformats.org/officeDocument/2006/relationships/diagramQuickStyle" Target="../diagrams/quickStyle36.xml"/><Relationship Id="rId9" Type="http://schemas.openxmlformats.org/officeDocument/2006/relationships/diagramQuickStyle" Target="../diagrams/quickStyle37.xml"/></Relationships>
</file>

<file path=ppt/slides/_rels/slide11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8" Type="http://schemas.openxmlformats.org/officeDocument/2006/relationships/diagramLayout" Target="../diagrams/layout39.xml"/><Relationship Id="rId3" Type="http://schemas.openxmlformats.org/officeDocument/2006/relationships/diagramLayout" Target="../diagrams/layout38.xml"/><Relationship Id="rId7" Type="http://schemas.openxmlformats.org/officeDocument/2006/relationships/diagramData" Target="../diagrams/data39.xml"/><Relationship Id="rId2" Type="http://schemas.openxmlformats.org/officeDocument/2006/relationships/diagramData" Target="../diagrams/data38.xml"/><Relationship Id="rId1" Type="http://schemas.openxmlformats.org/officeDocument/2006/relationships/slideLayout" Target="../slideLayouts/slideLayout1.xml"/><Relationship Id="rId6" Type="http://schemas.microsoft.com/office/2007/relationships/diagramDrawing" Target="../diagrams/drawing38.xml"/><Relationship Id="rId11" Type="http://schemas.microsoft.com/office/2007/relationships/diagramDrawing" Target="../diagrams/drawing39.xml"/><Relationship Id="rId5" Type="http://schemas.openxmlformats.org/officeDocument/2006/relationships/diagramColors" Target="../diagrams/colors38.xml"/><Relationship Id="rId10" Type="http://schemas.openxmlformats.org/officeDocument/2006/relationships/diagramColors" Target="../diagrams/colors39.xml"/><Relationship Id="rId4" Type="http://schemas.openxmlformats.org/officeDocument/2006/relationships/diagramQuickStyle" Target="../diagrams/quickStyle38.xml"/><Relationship Id="rId9" Type="http://schemas.openxmlformats.org/officeDocument/2006/relationships/diagramQuickStyle" Target="../diagrams/quickStyle39.xml"/></Relationships>
</file>

<file path=ppt/slides/_rels/slide11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Layout" Target="../diagrams/layout12.xml"/><Relationship Id="rId7" Type="http://schemas.openxmlformats.org/officeDocument/2006/relationships/diagramData" Target="../diagrams/data13.xml"/><Relationship Id="rId2" Type="http://schemas.openxmlformats.org/officeDocument/2006/relationships/diagramData" Target="../diagrams/data12.xml"/><Relationship Id="rId1" Type="http://schemas.openxmlformats.org/officeDocument/2006/relationships/slideLayout" Target="../slideLayouts/slideLayout1.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diagramLayout" Target="../diagrams/layout14.xml"/><Relationship Id="rId7" Type="http://schemas.openxmlformats.org/officeDocument/2006/relationships/diagramData" Target="../diagrams/data15.xml"/><Relationship Id="rId2" Type="http://schemas.openxmlformats.org/officeDocument/2006/relationships/diagramData" Target="../diagrams/data14.xml"/><Relationship Id="rId1" Type="http://schemas.openxmlformats.org/officeDocument/2006/relationships/slideLayout" Target="../slideLayouts/slideLayout1.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0" Type="http://schemas.openxmlformats.org/officeDocument/2006/relationships/diagramColors" Target="../diagrams/colors15.xml"/><Relationship Id="rId4" Type="http://schemas.openxmlformats.org/officeDocument/2006/relationships/diagramQuickStyle" Target="../diagrams/quickStyle14.xml"/><Relationship Id="rId9" Type="http://schemas.openxmlformats.org/officeDocument/2006/relationships/diagramQuickStyle" Target="../diagrams/quickStyle1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1.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8.xml"/><Relationship Id="rId13" Type="http://schemas.openxmlformats.org/officeDocument/2006/relationships/diagramLayout" Target="../diagrams/layout9.xml"/><Relationship Id="rId3" Type="http://schemas.openxmlformats.org/officeDocument/2006/relationships/diagramLayout" Target="../diagrams/layout7.xml"/><Relationship Id="rId7" Type="http://schemas.openxmlformats.org/officeDocument/2006/relationships/diagramData" Target="../diagrams/data8.xml"/><Relationship Id="rId12" Type="http://schemas.openxmlformats.org/officeDocument/2006/relationships/diagramData" Target="../diagrams/data9.xml"/><Relationship Id="rId2" Type="http://schemas.openxmlformats.org/officeDocument/2006/relationships/diagramData" Target="../diagrams/data7.xml"/><Relationship Id="rId16" Type="http://schemas.microsoft.com/office/2007/relationships/diagramDrawing" Target="../diagrams/drawing9.xml"/><Relationship Id="rId1" Type="http://schemas.openxmlformats.org/officeDocument/2006/relationships/slideLayout" Target="../slideLayouts/slideLayout1.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5" Type="http://schemas.openxmlformats.org/officeDocument/2006/relationships/diagramColors" Target="../diagrams/colors9.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 Id="rId14" Type="http://schemas.openxmlformats.org/officeDocument/2006/relationships/diagramQuickStyle" Target="../diagrams/quickStyle9.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2" Type="http://schemas.openxmlformats.org/officeDocument/2006/relationships/diagramData" Target="../diagrams/data18.xml"/><Relationship Id="rId1" Type="http://schemas.openxmlformats.org/officeDocument/2006/relationships/slideLayout" Target="../slideLayouts/slideLayout1.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Layout" Target="../diagrams/layout20.xml"/><Relationship Id="rId7" Type="http://schemas.openxmlformats.org/officeDocument/2006/relationships/diagramData" Target="../diagrams/data21.xml"/><Relationship Id="rId2" Type="http://schemas.openxmlformats.org/officeDocument/2006/relationships/diagramData" Target="../diagrams/data20.xml"/><Relationship Id="rId1" Type="http://schemas.openxmlformats.org/officeDocument/2006/relationships/slideLayout" Target="../slideLayouts/slideLayout1.xml"/><Relationship Id="rId6" Type="http://schemas.microsoft.com/office/2007/relationships/diagramDrawing" Target="../diagrams/drawing20.xml"/><Relationship Id="rId11" Type="http://schemas.microsoft.com/office/2007/relationships/diagramDrawing" Target="../diagrams/drawing21.xml"/><Relationship Id="rId5" Type="http://schemas.openxmlformats.org/officeDocument/2006/relationships/diagramColors" Target="../diagrams/colors20.xml"/><Relationship Id="rId10" Type="http://schemas.openxmlformats.org/officeDocument/2006/relationships/diagramColors" Target="../diagrams/colors21.xml"/><Relationship Id="rId4" Type="http://schemas.openxmlformats.org/officeDocument/2006/relationships/diagramQuickStyle" Target="../diagrams/quickStyle20.xml"/><Relationship Id="rId9" Type="http://schemas.openxmlformats.org/officeDocument/2006/relationships/diagramQuickStyle" Target="../diagrams/quickStyle2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8" Type="http://schemas.openxmlformats.org/officeDocument/2006/relationships/diagramLayout" Target="../diagrams/layout23.xml"/><Relationship Id="rId3" Type="http://schemas.openxmlformats.org/officeDocument/2006/relationships/diagramLayout" Target="../diagrams/layout22.xml"/><Relationship Id="rId7" Type="http://schemas.openxmlformats.org/officeDocument/2006/relationships/diagramData" Target="../diagrams/data23.xml"/><Relationship Id="rId2" Type="http://schemas.openxmlformats.org/officeDocument/2006/relationships/diagramData" Target="../diagrams/data22.xml"/><Relationship Id="rId1" Type="http://schemas.openxmlformats.org/officeDocument/2006/relationships/slideLayout" Target="../slideLayouts/slideLayout1.xml"/><Relationship Id="rId6" Type="http://schemas.microsoft.com/office/2007/relationships/diagramDrawing" Target="../diagrams/drawing22.xml"/><Relationship Id="rId11" Type="http://schemas.microsoft.com/office/2007/relationships/diagramDrawing" Target="../diagrams/drawing23.xml"/><Relationship Id="rId5" Type="http://schemas.openxmlformats.org/officeDocument/2006/relationships/diagramColors" Target="../diagrams/colors22.xml"/><Relationship Id="rId10" Type="http://schemas.openxmlformats.org/officeDocument/2006/relationships/diagramColors" Target="../diagrams/colors23.xml"/><Relationship Id="rId4" Type="http://schemas.openxmlformats.org/officeDocument/2006/relationships/diagramQuickStyle" Target="../diagrams/quickStyle22.xml"/><Relationship Id="rId9" Type="http://schemas.openxmlformats.org/officeDocument/2006/relationships/diagramQuickStyle" Target="../diagrams/quickStyle23.xml"/></Relationships>
</file>

<file path=ppt/slides/_rels/slide7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8" Type="http://schemas.openxmlformats.org/officeDocument/2006/relationships/diagramLayout" Target="../diagrams/layout25.xml"/><Relationship Id="rId3" Type="http://schemas.openxmlformats.org/officeDocument/2006/relationships/diagramLayout" Target="../diagrams/layout24.xml"/><Relationship Id="rId7" Type="http://schemas.openxmlformats.org/officeDocument/2006/relationships/diagramData" Target="../diagrams/data25.xml"/><Relationship Id="rId2" Type="http://schemas.openxmlformats.org/officeDocument/2006/relationships/diagramData" Target="../diagrams/data24.xml"/><Relationship Id="rId1" Type="http://schemas.openxmlformats.org/officeDocument/2006/relationships/slideLayout" Target="../slideLayouts/slideLayout1.xml"/><Relationship Id="rId6" Type="http://schemas.microsoft.com/office/2007/relationships/diagramDrawing" Target="../diagrams/drawing24.xml"/><Relationship Id="rId11" Type="http://schemas.microsoft.com/office/2007/relationships/diagramDrawing" Target="../diagrams/drawing25.xml"/><Relationship Id="rId5" Type="http://schemas.openxmlformats.org/officeDocument/2006/relationships/diagramColors" Target="../diagrams/colors24.xml"/><Relationship Id="rId10" Type="http://schemas.openxmlformats.org/officeDocument/2006/relationships/diagramColors" Target="../diagrams/colors25.xml"/><Relationship Id="rId4" Type="http://schemas.openxmlformats.org/officeDocument/2006/relationships/diagramQuickStyle" Target="../diagrams/quickStyle24.xml"/><Relationship Id="rId9" Type="http://schemas.openxmlformats.org/officeDocument/2006/relationships/diagramQuickStyle" Target="../diagrams/quickStyle25.xml"/></Relationships>
</file>

<file path=ppt/slides/_rels/slide8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8" Type="http://schemas.openxmlformats.org/officeDocument/2006/relationships/diagramLayout" Target="../diagrams/layout27.xml"/><Relationship Id="rId3" Type="http://schemas.openxmlformats.org/officeDocument/2006/relationships/diagramLayout" Target="../diagrams/layout26.xml"/><Relationship Id="rId7" Type="http://schemas.openxmlformats.org/officeDocument/2006/relationships/diagramData" Target="../diagrams/data27.xml"/><Relationship Id="rId2" Type="http://schemas.openxmlformats.org/officeDocument/2006/relationships/diagramData" Target="../diagrams/data26.xml"/><Relationship Id="rId1" Type="http://schemas.openxmlformats.org/officeDocument/2006/relationships/slideLayout" Target="../slideLayouts/slideLayout1.xml"/><Relationship Id="rId6" Type="http://schemas.microsoft.com/office/2007/relationships/diagramDrawing" Target="../diagrams/drawing26.xml"/><Relationship Id="rId11" Type="http://schemas.microsoft.com/office/2007/relationships/diagramDrawing" Target="../diagrams/drawing27.xml"/><Relationship Id="rId5" Type="http://schemas.openxmlformats.org/officeDocument/2006/relationships/diagramColors" Target="../diagrams/colors26.xml"/><Relationship Id="rId10" Type="http://schemas.openxmlformats.org/officeDocument/2006/relationships/diagramColors" Target="../diagrams/colors27.xml"/><Relationship Id="rId4" Type="http://schemas.openxmlformats.org/officeDocument/2006/relationships/diagramQuickStyle" Target="../diagrams/quickStyle26.xml"/><Relationship Id="rId9" Type="http://schemas.openxmlformats.org/officeDocument/2006/relationships/diagramQuickStyle" Target="../diagrams/quickStyle27.xml"/></Relationships>
</file>

<file path=ppt/slides/_rels/slide8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 Id="rId4" Type="http://schemas.openxmlformats.org/officeDocument/2006/relationships/image" Target="../media/image81.png"/></Relationships>
</file>

<file path=ppt/slides/_rels/slide9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8" Type="http://schemas.openxmlformats.org/officeDocument/2006/relationships/diagramLayout" Target="../diagrams/layout29.xml"/><Relationship Id="rId3" Type="http://schemas.openxmlformats.org/officeDocument/2006/relationships/diagramLayout" Target="../diagrams/layout28.xml"/><Relationship Id="rId7" Type="http://schemas.openxmlformats.org/officeDocument/2006/relationships/diagramData" Target="../diagrams/data29.xml"/><Relationship Id="rId2" Type="http://schemas.openxmlformats.org/officeDocument/2006/relationships/diagramData" Target="../diagrams/data28.xml"/><Relationship Id="rId1" Type="http://schemas.openxmlformats.org/officeDocument/2006/relationships/slideLayout" Target="../slideLayouts/slideLayout1.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8" Type="http://schemas.openxmlformats.org/officeDocument/2006/relationships/diagramLayout" Target="../diagrams/layout31.xml"/><Relationship Id="rId3" Type="http://schemas.openxmlformats.org/officeDocument/2006/relationships/diagramLayout" Target="../diagrams/layout30.xml"/><Relationship Id="rId7" Type="http://schemas.openxmlformats.org/officeDocument/2006/relationships/diagramData" Target="../diagrams/data31.xml"/><Relationship Id="rId2" Type="http://schemas.openxmlformats.org/officeDocument/2006/relationships/diagramData" Target="../diagrams/data30.xml"/><Relationship Id="rId1" Type="http://schemas.openxmlformats.org/officeDocument/2006/relationships/slideLayout" Target="../slideLayouts/slideLayout1.xml"/><Relationship Id="rId6" Type="http://schemas.microsoft.com/office/2007/relationships/diagramDrawing" Target="../diagrams/drawing30.xml"/><Relationship Id="rId11" Type="http://schemas.microsoft.com/office/2007/relationships/diagramDrawing" Target="../diagrams/drawing31.xml"/><Relationship Id="rId5" Type="http://schemas.openxmlformats.org/officeDocument/2006/relationships/diagramColors" Target="../diagrams/colors30.xml"/><Relationship Id="rId10" Type="http://schemas.openxmlformats.org/officeDocument/2006/relationships/diagramColors" Target="../diagrams/colors31.xml"/><Relationship Id="rId4" Type="http://schemas.openxmlformats.org/officeDocument/2006/relationships/diagramQuickStyle" Target="../diagrams/quickStyle30.xml"/><Relationship Id="rId9" Type="http://schemas.openxmlformats.org/officeDocument/2006/relationships/diagramQuickStyle" Target="../diagrams/quickStyle31.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8" Type="http://schemas.openxmlformats.org/officeDocument/2006/relationships/diagramLayout" Target="../diagrams/layout33.xml"/><Relationship Id="rId3" Type="http://schemas.openxmlformats.org/officeDocument/2006/relationships/diagramLayout" Target="../diagrams/layout32.xml"/><Relationship Id="rId7" Type="http://schemas.openxmlformats.org/officeDocument/2006/relationships/diagramData" Target="../diagrams/data33.xml"/><Relationship Id="rId2" Type="http://schemas.openxmlformats.org/officeDocument/2006/relationships/diagramData" Target="../diagrams/data32.xml"/><Relationship Id="rId1" Type="http://schemas.openxmlformats.org/officeDocument/2006/relationships/slideLayout" Target="../slideLayouts/slideLayout1.xml"/><Relationship Id="rId6" Type="http://schemas.microsoft.com/office/2007/relationships/diagramDrawing" Target="../diagrams/drawing32.xml"/><Relationship Id="rId11" Type="http://schemas.microsoft.com/office/2007/relationships/diagramDrawing" Target="../diagrams/drawing33.xml"/><Relationship Id="rId5" Type="http://schemas.openxmlformats.org/officeDocument/2006/relationships/diagramColors" Target="../diagrams/colors32.xml"/><Relationship Id="rId10" Type="http://schemas.openxmlformats.org/officeDocument/2006/relationships/diagramColors" Target="../diagrams/colors33.xml"/><Relationship Id="rId4" Type="http://schemas.openxmlformats.org/officeDocument/2006/relationships/diagramQuickStyle" Target="../diagrams/quickStyle32.xml"/><Relationship Id="rId9" Type="http://schemas.openxmlformats.org/officeDocument/2006/relationships/diagramQuickStyle" Target="../diagrams/quickStyle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a:t>
            </a:fld>
            <a:endParaRPr lang="en-IN"/>
          </a:p>
        </p:txBody>
      </p:sp>
      <p:graphicFrame>
        <p:nvGraphicFramePr>
          <p:cNvPr id="7" name="Diagram 6"/>
          <p:cNvGraphicFramePr/>
          <p:nvPr>
            <p:extLst>
              <p:ext uri="{D42A27DB-BD31-4B8C-83A1-F6EECF244321}">
                <p14:modId xmlns:p14="http://schemas.microsoft.com/office/powerpoint/2010/main" val="4027086105"/>
              </p:ext>
            </p:extLst>
          </p:nvPr>
        </p:nvGraphicFramePr>
        <p:xfrm>
          <a:off x="7869382" y="4073237"/>
          <a:ext cx="4092651" cy="19677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442961468"/>
              </p:ext>
            </p:extLst>
          </p:nvPr>
        </p:nvGraphicFramePr>
        <p:xfrm>
          <a:off x="2104571" y="1976003"/>
          <a:ext cx="8687925" cy="14599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744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949" y="1438956"/>
            <a:ext cx="11734215" cy="401841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3032436"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Balanced Modulators: </a:t>
            </a:r>
          </a:p>
        </p:txBody>
      </p:sp>
      <p:sp>
        <p:nvSpPr>
          <p:cNvPr id="2" name="Rectangle 1"/>
          <p:cNvSpPr/>
          <p:nvPr/>
        </p:nvSpPr>
        <p:spPr>
          <a:xfrm>
            <a:off x="161139" y="1887140"/>
            <a:ext cx="11780651" cy="1785104"/>
          </a:xfrm>
          <a:prstGeom prst="rect">
            <a:avLst/>
          </a:prstGeom>
        </p:spPr>
        <p:txBody>
          <a:bodyPr wrap="square">
            <a:spAutoFit/>
          </a:bodyPr>
          <a:lstStyle/>
          <a:p>
            <a:pPr marL="342900" indent="-342900" algn="just">
              <a:buFont typeface="Arial" pitchFamily="34" charset="0"/>
              <a:buChar char="•"/>
            </a:pPr>
            <a:r>
              <a:rPr lang="en-IN" sz="2200" dirty="0"/>
              <a:t>A balanced modulator is a circuit that generates a DSB signal, suppressing the carrier and leaving only the sum and difference frequencies at the output.</a:t>
            </a:r>
          </a:p>
          <a:p>
            <a:pPr marL="342900" indent="-342900" algn="just">
              <a:buFont typeface="Arial" pitchFamily="34" charset="0"/>
              <a:buChar char="•"/>
            </a:pPr>
            <a:endParaRPr lang="en-US" sz="2200" dirty="0"/>
          </a:p>
          <a:p>
            <a:pPr marL="342900" indent="-342900" algn="just">
              <a:buFont typeface="Arial" pitchFamily="34" charset="0"/>
              <a:buChar char="•"/>
            </a:pPr>
            <a:r>
              <a:rPr lang="en-IN" sz="2200" dirty="0">
                <a:solidFill>
                  <a:srgbClr val="FF0000"/>
                </a:solidFill>
              </a:rPr>
              <a:t>The output of a balanced modulator can be further processed by filters to eliminate one of the sidebands, resulting in an SSB signal.</a:t>
            </a:r>
          </a:p>
        </p:txBody>
      </p:sp>
    </p:spTree>
    <p:extLst>
      <p:ext uri="{BB962C8B-B14F-4D97-AF65-F5344CB8AC3E}">
        <p14:creationId xmlns:p14="http://schemas.microsoft.com/office/powerpoint/2010/main" val="324659946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4683815"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Lattice Modulators or Ring Modulator: </a:t>
            </a:r>
          </a:p>
        </p:txBody>
      </p:sp>
      <p:sp>
        <p:nvSpPr>
          <p:cNvPr id="8" name="Rectangle 7"/>
          <p:cNvSpPr/>
          <p:nvPr/>
        </p:nvSpPr>
        <p:spPr>
          <a:xfrm>
            <a:off x="161139" y="1887140"/>
            <a:ext cx="11780651" cy="769441"/>
          </a:xfrm>
          <a:prstGeom prst="rect">
            <a:avLst/>
          </a:prstGeom>
        </p:spPr>
        <p:txBody>
          <a:bodyPr wrap="square">
            <a:spAutoFit/>
          </a:bodyPr>
          <a:lstStyle/>
          <a:p>
            <a:pPr marL="342900" indent="-342900" algn="just">
              <a:buFont typeface="Arial" pitchFamily="34" charset="0"/>
              <a:buChar char="•"/>
            </a:pPr>
            <a:r>
              <a:rPr lang="en-IN" sz="2200" dirty="0"/>
              <a:t>A balanced modulator is </a:t>
            </a:r>
            <a:r>
              <a:rPr lang="en-US" sz="2200" dirty="0"/>
              <a:t>used to generate a DSBSC signal.</a:t>
            </a:r>
          </a:p>
          <a:p>
            <a:pPr marL="342900" indent="-342900" algn="just">
              <a:buFont typeface="Arial" pitchFamily="34" charset="0"/>
              <a:buChar char="•"/>
            </a:pPr>
            <a:endParaRPr lang="en-IN" sz="2200"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920" y="2548507"/>
            <a:ext cx="4927115" cy="34428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9698" y="2548507"/>
            <a:ext cx="5000163" cy="34428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6324" y="1306561"/>
            <a:ext cx="7201585" cy="495864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04716" y="1337478"/>
            <a:ext cx="2006221" cy="430887"/>
          </a:xfrm>
          <a:prstGeom prst="rect">
            <a:avLst/>
          </a:prstGeom>
          <a:noFill/>
        </p:spPr>
        <p:txBody>
          <a:bodyPr wrap="square" rtlCol="0">
            <a:spAutoFit/>
          </a:bodyPr>
          <a:lstStyle/>
          <a:p>
            <a:r>
              <a:rPr lang="en-US" sz="2200" b="1" dirty="0">
                <a:solidFill>
                  <a:srgbClr val="0070C0"/>
                </a:solidFill>
              </a:rPr>
              <a:t>Construction: </a:t>
            </a:r>
            <a:endParaRPr lang="en-IN" sz="2200" b="1" dirty="0">
              <a:solidFill>
                <a:srgbClr val="0070C0"/>
              </a:solidFill>
            </a:endParaRPr>
          </a:p>
        </p:txBody>
      </p:sp>
      <p:sp>
        <p:nvSpPr>
          <p:cNvPr id="3" name="Rectangle 2"/>
          <p:cNvSpPr/>
          <p:nvPr/>
        </p:nvSpPr>
        <p:spPr>
          <a:xfrm>
            <a:off x="245659" y="1836590"/>
            <a:ext cx="11723427" cy="4042132"/>
          </a:xfrm>
          <a:prstGeom prst="rect">
            <a:avLst/>
          </a:prstGeom>
        </p:spPr>
        <p:txBody>
          <a:bodyPr wrap="square">
            <a:spAutoFit/>
          </a:bodyPr>
          <a:lstStyle/>
          <a:p>
            <a:pPr marL="342900" indent="-342900">
              <a:buFont typeface="Arial" pitchFamily="34" charset="0"/>
              <a:buChar char="•"/>
            </a:pPr>
            <a:r>
              <a:rPr lang="en-IN" sz="2200" dirty="0"/>
              <a:t>It consists of </a:t>
            </a:r>
          </a:p>
          <a:p>
            <a:pPr marL="800100" lvl="1" indent="-342900">
              <a:buFont typeface="Wingdings" pitchFamily="2" charset="2"/>
              <a:buChar char="ü"/>
            </a:pPr>
            <a:r>
              <a:rPr lang="en-IN" sz="2200" dirty="0"/>
              <a:t>An input transformer T</a:t>
            </a:r>
            <a:r>
              <a:rPr lang="en-IN" sz="2200" baseline="-25000" dirty="0"/>
              <a:t>1</a:t>
            </a:r>
            <a:endParaRPr lang="en-IN" sz="2200" dirty="0"/>
          </a:p>
          <a:p>
            <a:pPr marL="800100" lvl="1" indent="-342900">
              <a:buFont typeface="Wingdings" pitchFamily="2" charset="2"/>
              <a:buChar char="ü"/>
            </a:pPr>
            <a:r>
              <a:rPr lang="en-IN" sz="2200" dirty="0"/>
              <a:t>An output transformer T</a:t>
            </a:r>
            <a:r>
              <a:rPr lang="en-IN" sz="2200" baseline="-25000" dirty="0"/>
              <a:t>2</a:t>
            </a:r>
            <a:r>
              <a:rPr lang="en-IN" sz="2200" dirty="0"/>
              <a:t> and </a:t>
            </a:r>
          </a:p>
          <a:p>
            <a:pPr marL="800100" lvl="1" indent="-342900">
              <a:buFont typeface="Wingdings" pitchFamily="2" charset="2"/>
              <a:buChar char="ü"/>
            </a:pPr>
            <a:r>
              <a:rPr lang="en-IN" sz="2200" dirty="0"/>
              <a:t>Four diodes connected in a bridge circuit.</a:t>
            </a:r>
          </a:p>
          <a:p>
            <a:pPr marL="171450" indent="-171450">
              <a:buFont typeface="Arial" pitchFamily="34" charset="0"/>
              <a:buChar char="•"/>
            </a:pPr>
            <a:endParaRPr lang="en-IN" sz="2200" dirty="0"/>
          </a:p>
          <a:p>
            <a:pPr marL="342900" indent="-342900">
              <a:buFont typeface="Arial" pitchFamily="34" charset="0"/>
              <a:buChar char="•"/>
            </a:pPr>
            <a:r>
              <a:rPr lang="en-IN" sz="2200" dirty="0">
                <a:solidFill>
                  <a:srgbClr val="FF0000"/>
                </a:solidFill>
              </a:rPr>
              <a:t>The carrier signal is applied  to the centre taps of the input and output transformers.</a:t>
            </a:r>
          </a:p>
          <a:p>
            <a:pPr marL="171450" indent="-171450">
              <a:buFont typeface="Arial" pitchFamily="34" charset="0"/>
              <a:buChar char="•"/>
            </a:pPr>
            <a:endParaRPr lang="en-IN" sz="2200" dirty="0"/>
          </a:p>
          <a:p>
            <a:pPr marL="342900" indent="-342900">
              <a:buFont typeface="Arial" pitchFamily="34" charset="0"/>
              <a:buChar char="•"/>
            </a:pPr>
            <a:r>
              <a:rPr lang="en-IN" sz="2200" dirty="0"/>
              <a:t>The modulating signal is applied to the input transformer T</a:t>
            </a:r>
            <a:r>
              <a:rPr lang="en-IN" sz="2200" baseline="-25000" dirty="0"/>
              <a:t>1</a:t>
            </a:r>
          </a:p>
          <a:p>
            <a:pPr marL="171450" indent="-171450">
              <a:buFont typeface="Arial" pitchFamily="34" charset="0"/>
              <a:buChar char="•"/>
            </a:pPr>
            <a:endParaRPr lang="en-IN" sz="2200" baseline="-25000" dirty="0"/>
          </a:p>
          <a:p>
            <a:pPr marL="342900" indent="-342900">
              <a:buFont typeface="Arial" pitchFamily="34" charset="0"/>
              <a:buChar char="•"/>
            </a:pPr>
            <a:r>
              <a:rPr lang="en-IN" sz="2200" dirty="0">
                <a:solidFill>
                  <a:srgbClr val="FF0000"/>
                </a:solidFill>
              </a:rPr>
              <a:t>The output appears across the secondary of the  output transformer T</a:t>
            </a:r>
            <a:r>
              <a:rPr lang="en-IN" sz="2200" baseline="-25000" dirty="0">
                <a:solidFill>
                  <a:srgbClr val="FF0000"/>
                </a:solidFill>
              </a:rPr>
              <a:t>2</a:t>
            </a:r>
            <a:r>
              <a:rPr lang="en-IN" sz="2200" dirty="0">
                <a:solidFill>
                  <a:srgbClr val="FF0000"/>
                </a:solidFill>
              </a:rPr>
              <a:t> </a:t>
            </a:r>
          </a:p>
          <a:p>
            <a:endParaRPr lang="en-IN" sz="2200" dirty="0">
              <a:solidFill>
                <a:srgbClr val="FF0000"/>
              </a:solidFill>
            </a:endParaRPr>
          </a:p>
          <a:p>
            <a:pPr marL="342900" indent="-342900">
              <a:buFont typeface="Arial" pitchFamily="34" charset="0"/>
              <a:buChar char="•"/>
            </a:pPr>
            <a:r>
              <a:rPr lang="en-IN" sz="2200" dirty="0"/>
              <a:t>The carrier sine wave is used as a source of forward and reverse bias for the diodes. </a:t>
            </a:r>
          </a:p>
        </p:txBody>
      </p:sp>
    </p:spTree>
    <p:extLst>
      <p:ext uri="{BB962C8B-B14F-4D97-AF65-F5344CB8AC3E}">
        <p14:creationId xmlns:p14="http://schemas.microsoft.com/office/powerpoint/2010/main" val="32465994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04717" y="1337478"/>
            <a:ext cx="1296538" cy="430887"/>
          </a:xfrm>
          <a:prstGeom prst="rect">
            <a:avLst/>
          </a:prstGeom>
          <a:noFill/>
        </p:spPr>
        <p:txBody>
          <a:bodyPr wrap="square" rtlCol="0">
            <a:spAutoFit/>
          </a:bodyPr>
          <a:lstStyle/>
          <a:p>
            <a:r>
              <a:rPr lang="en-US" sz="2200" b="1" dirty="0">
                <a:solidFill>
                  <a:srgbClr val="0070C0"/>
                </a:solidFill>
              </a:rPr>
              <a:t>Working: </a:t>
            </a:r>
            <a:endParaRPr lang="en-IN" sz="2200" b="1" dirty="0">
              <a:solidFill>
                <a:srgbClr val="0070C0"/>
              </a:solidFill>
            </a:endParaRPr>
          </a:p>
        </p:txBody>
      </p:sp>
      <p:sp>
        <p:nvSpPr>
          <p:cNvPr id="2" name="Rectangle 1"/>
          <p:cNvSpPr/>
          <p:nvPr/>
        </p:nvSpPr>
        <p:spPr>
          <a:xfrm>
            <a:off x="204716" y="1891181"/>
            <a:ext cx="5891284" cy="4001095"/>
          </a:xfrm>
          <a:prstGeom prst="rect">
            <a:avLst/>
          </a:prstGeom>
        </p:spPr>
        <p:txBody>
          <a:bodyPr wrap="square">
            <a:spAutoFit/>
          </a:bodyPr>
          <a:lstStyle/>
          <a:p>
            <a:r>
              <a:rPr lang="en-IN" sz="2200" dirty="0">
                <a:solidFill>
                  <a:srgbClr val="00B0F0"/>
                </a:solidFill>
              </a:rPr>
              <a:t>Assume that the modulating input is zero.</a:t>
            </a:r>
          </a:p>
          <a:p>
            <a:endParaRPr lang="en-IN" sz="600" dirty="0">
              <a:solidFill>
                <a:srgbClr val="00B0F0"/>
              </a:solidFill>
            </a:endParaRPr>
          </a:p>
          <a:p>
            <a:pPr marL="342900" indent="-342900">
              <a:buFont typeface="Arial" pitchFamily="34" charset="0"/>
              <a:buChar char="•"/>
            </a:pPr>
            <a:r>
              <a:rPr lang="en-IN" sz="2200" dirty="0">
                <a:solidFill>
                  <a:srgbClr val="00B050"/>
                </a:solidFill>
              </a:rPr>
              <a:t>When the polarity of the carrier is positive</a:t>
            </a:r>
          </a:p>
          <a:p>
            <a:endParaRPr lang="en-IN" sz="600" dirty="0"/>
          </a:p>
          <a:p>
            <a:pPr marL="800100" lvl="1" indent="-342900">
              <a:buFont typeface="Wingdings" pitchFamily="2" charset="2"/>
              <a:buChar char="ü"/>
            </a:pPr>
            <a:r>
              <a:rPr lang="en-IN" sz="2200" dirty="0">
                <a:solidFill>
                  <a:srgbClr val="FF0000"/>
                </a:solidFill>
              </a:rPr>
              <a:t>Diodes D</a:t>
            </a:r>
            <a:r>
              <a:rPr lang="en-IN" sz="2200" baseline="-25000" dirty="0">
                <a:solidFill>
                  <a:srgbClr val="FF0000"/>
                </a:solidFill>
              </a:rPr>
              <a:t>1</a:t>
            </a:r>
            <a:r>
              <a:rPr lang="en-IN" sz="2200" dirty="0">
                <a:solidFill>
                  <a:srgbClr val="FF0000"/>
                </a:solidFill>
              </a:rPr>
              <a:t> and D</a:t>
            </a:r>
            <a:r>
              <a:rPr lang="en-IN" sz="2200" baseline="-25000" dirty="0">
                <a:solidFill>
                  <a:srgbClr val="FF0000"/>
                </a:solidFill>
              </a:rPr>
              <a:t>2</a:t>
            </a:r>
            <a:r>
              <a:rPr lang="en-IN" sz="2200" dirty="0">
                <a:solidFill>
                  <a:srgbClr val="FF0000"/>
                </a:solidFill>
              </a:rPr>
              <a:t> are forward-biased</a:t>
            </a:r>
          </a:p>
          <a:p>
            <a:pPr lvl="1"/>
            <a:endParaRPr lang="en-IN" sz="600" dirty="0">
              <a:solidFill>
                <a:srgbClr val="FF0000"/>
              </a:solidFill>
            </a:endParaRPr>
          </a:p>
          <a:p>
            <a:pPr marL="800100" lvl="1" indent="-342900">
              <a:buFont typeface="Wingdings" pitchFamily="2" charset="2"/>
              <a:buChar char="ü"/>
            </a:pPr>
            <a:r>
              <a:rPr lang="en-IN" sz="2200" dirty="0"/>
              <a:t>D</a:t>
            </a:r>
            <a:r>
              <a:rPr lang="en-IN" sz="2200" baseline="-25000" dirty="0"/>
              <a:t>3</a:t>
            </a:r>
            <a:r>
              <a:rPr lang="en-IN" sz="2200" dirty="0"/>
              <a:t> and D</a:t>
            </a:r>
            <a:r>
              <a:rPr lang="en-IN" sz="2200" baseline="-25000" dirty="0"/>
              <a:t>4</a:t>
            </a:r>
            <a:r>
              <a:rPr lang="en-IN" sz="2200" dirty="0"/>
              <a:t> are  reverse-biased and act as open circuits</a:t>
            </a:r>
          </a:p>
          <a:p>
            <a:pPr lvl="1"/>
            <a:endParaRPr lang="en-IN" sz="600" dirty="0"/>
          </a:p>
          <a:p>
            <a:pPr marL="800100" lvl="1" indent="-342900">
              <a:buFont typeface="Wingdings" pitchFamily="2" charset="2"/>
              <a:buChar char="ü"/>
            </a:pPr>
            <a:r>
              <a:rPr lang="en-IN" sz="2200" dirty="0">
                <a:solidFill>
                  <a:srgbClr val="FF0000"/>
                </a:solidFill>
              </a:rPr>
              <a:t>Current divides equally in the upper and lower portions of the primary winding of T</a:t>
            </a:r>
            <a:r>
              <a:rPr lang="en-IN" sz="2200" baseline="-25000" dirty="0">
                <a:solidFill>
                  <a:srgbClr val="FF0000"/>
                </a:solidFill>
              </a:rPr>
              <a:t>2</a:t>
            </a:r>
          </a:p>
          <a:p>
            <a:pPr lvl="1"/>
            <a:endParaRPr lang="en-IN" sz="600" baseline="-25000" dirty="0">
              <a:solidFill>
                <a:srgbClr val="FF0000"/>
              </a:solidFill>
            </a:endParaRPr>
          </a:p>
          <a:p>
            <a:pPr marL="800100" lvl="1" indent="-342900">
              <a:buFont typeface="Wingdings" pitchFamily="2" charset="2"/>
              <a:buChar char="ü"/>
            </a:pPr>
            <a:r>
              <a:rPr lang="en-IN" sz="2200" dirty="0"/>
              <a:t>Magnetic fields are equal and opposite and cancel each other</a:t>
            </a:r>
          </a:p>
          <a:p>
            <a:pPr lvl="1"/>
            <a:endParaRPr lang="en-IN" sz="600" dirty="0"/>
          </a:p>
          <a:p>
            <a:pPr marL="800100" lvl="1" indent="-342900">
              <a:buFont typeface="Wingdings" pitchFamily="2" charset="2"/>
              <a:buChar char="ü"/>
            </a:pPr>
            <a:r>
              <a:rPr lang="en-IN" sz="2200" dirty="0">
                <a:solidFill>
                  <a:srgbClr val="FF0000"/>
                </a:solidFill>
              </a:rPr>
              <a:t>No output is induced in the secondary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2687" y="1960620"/>
            <a:ext cx="5426906" cy="375743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04716" y="1781997"/>
            <a:ext cx="5891284" cy="3323987"/>
          </a:xfrm>
          <a:prstGeom prst="rect">
            <a:avLst/>
          </a:prstGeom>
        </p:spPr>
        <p:txBody>
          <a:bodyPr wrap="square">
            <a:spAutoFit/>
          </a:bodyPr>
          <a:lstStyle/>
          <a:p>
            <a:endParaRPr lang="en-IN" sz="600" dirty="0">
              <a:solidFill>
                <a:srgbClr val="00B0F0"/>
              </a:solidFill>
            </a:endParaRPr>
          </a:p>
          <a:p>
            <a:pPr marL="342900" indent="-342900">
              <a:buFont typeface="Arial" pitchFamily="34" charset="0"/>
              <a:buChar char="•"/>
            </a:pPr>
            <a:r>
              <a:rPr lang="en-IN" sz="2200" dirty="0">
                <a:solidFill>
                  <a:srgbClr val="00B050"/>
                </a:solidFill>
              </a:rPr>
              <a:t>When the polarity of the carrier is negative</a:t>
            </a:r>
          </a:p>
          <a:p>
            <a:endParaRPr lang="en-IN" sz="600" dirty="0"/>
          </a:p>
          <a:p>
            <a:pPr marL="800100" lvl="1" indent="-342900">
              <a:buFont typeface="Wingdings" pitchFamily="2" charset="2"/>
              <a:buChar char="ü"/>
            </a:pPr>
            <a:r>
              <a:rPr lang="en-IN" sz="2200" dirty="0">
                <a:solidFill>
                  <a:srgbClr val="FF0000"/>
                </a:solidFill>
              </a:rPr>
              <a:t>Diodes D</a:t>
            </a:r>
            <a:r>
              <a:rPr lang="en-IN" sz="2200" baseline="-25000" dirty="0">
                <a:solidFill>
                  <a:srgbClr val="FF0000"/>
                </a:solidFill>
              </a:rPr>
              <a:t>1</a:t>
            </a:r>
            <a:r>
              <a:rPr lang="en-IN" sz="2200" dirty="0">
                <a:solidFill>
                  <a:srgbClr val="FF0000"/>
                </a:solidFill>
              </a:rPr>
              <a:t> and D</a:t>
            </a:r>
            <a:r>
              <a:rPr lang="en-IN" sz="2200" baseline="-25000" dirty="0">
                <a:solidFill>
                  <a:srgbClr val="FF0000"/>
                </a:solidFill>
              </a:rPr>
              <a:t>2</a:t>
            </a:r>
            <a:r>
              <a:rPr lang="en-IN" sz="2200" dirty="0">
                <a:solidFill>
                  <a:srgbClr val="FF0000"/>
                </a:solidFill>
              </a:rPr>
              <a:t> are reverse-biased</a:t>
            </a:r>
          </a:p>
          <a:p>
            <a:pPr lvl="1"/>
            <a:endParaRPr lang="en-IN" sz="600" dirty="0">
              <a:solidFill>
                <a:srgbClr val="FF0000"/>
              </a:solidFill>
            </a:endParaRPr>
          </a:p>
          <a:p>
            <a:pPr marL="800100" lvl="1" indent="-342900">
              <a:buFont typeface="Wingdings" pitchFamily="2" charset="2"/>
              <a:buChar char="ü"/>
            </a:pPr>
            <a:r>
              <a:rPr lang="en-IN" sz="2200" dirty="0"/>
              <a:t>D</a:t>
            </a:r>
            <a:r>
              <a:rPr lang="en-IN" sz="2200" baseline="-25000" dirty="0"/>
              <a:t>3</a:t>
            </a:r>
            <a:r>
              <a:rPr lang="en-IN" sz="2200" dirty="0"/>
              <a:t> and D</a:t>
            </a:r>
            <a:r>
              <a:rPr lang="en-IN" sz="2200" baseline="-25000" dirty="0"/>
              <a:t>4</a:t>
            </a:r>
            <a:r>
              <a:rPr lang="en-IN" sz="2200" dirty="0"/>
              <a:t> conduct</a:t>
            </a:r>
          </a:p>
          <a:p>
            <a:pPr lvl="1"/>
            <a:endParaRPr lang="en-IN" sz="600" dirty="0"/>
          </a:p>
          <a:p>
            <a:pPr marL="800100" lvl="1" indent="-342900">
              <a:buFont typeface="Wingdings" pitchFamily="2" charset="2"/>
              <a:buChar char="ü"/>
            </a:pPr>
            <a:r>
              <a:rPr lang="en-IN" sz="2200" dirty="0">
                <a:solidFill>
                  <a:srgbClr val="FF0000"/>
                </a:solidFill>
              </a:rPr>
              <a:t>Current divides equally in the upper and lower portions of the primary winding of T</a:t>
            </a:r>
            <a:r>
              <a:rPr lang="en-IN" sz="2200" baseline="-25000" dirty="0">
                <a:solidFill>
                  <a:srgbClr val="FF0000"/>
                </a:solidFill>
              </a:rPr>
              <a:t>2</a:t>
            </a:r>
          </a:p>
          <a:p>
            <a:pPr lvl="1"/>
            <a:endParaRPr lang="en-IN" sz="600" baseline="-25000" dirty="0">
              <a:solidFill>
                <a:srgbClr val="FF0000"/>
              </a:solidFill>
            </a:endParaRPr>
          </a:p>
          <a:p>
            <a:pPr marL="800100" lvl="1" indent="-342900">
              <a:buFont typeface="Wingdings" pitchFamily="2" charset="2"/>
              <a:buChar char="ü"/>
            </a:pPr>
            <a:r>
              <a:rPr lang="en-IN" sz="2200" dirty="0"/>
              <a:t>Magnetic fields are equal and opposite and cancel each other</a:t>
            </a:r>
          </a:p>
          <a:p>
            <a:pPr lvl="1"/>
            <a:endParaRPr lang="en-IN" sz="600" dirty="0"/>
          </a:p>
          <a:p>
            <a:pPr marL="800100" lvl="1" indent="-342900">
              <a:buFont typeface="Wingdings" pitchFamily="2" charset="2"/>
              <a:buChar char="ü"/>
            </a:pPr>
            <a:r>
              <a:rPr lang="en-IN" sz="2200" dirty="0">
                <a:solidFill>
                  <a:srgbClr val="FF0000"/>
                </a:solidFill>
              </a:rPr>
              <a:t>No output is induced in the secondary</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518" y="1742008"/>
            <a:ext cx="5457491" cy="364885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63856" y="1411490"/>
            <a:ext cx="11609696" cy="430887"/>
          </a:xfrm>
          <a:prstGeom prst="rect">
            <a:avLst/>
          </a:prstGeom>
        </p:spPr>
        <p:txBody>
          <a:bodyPr wrap="square">
            <a:spAutoFit/>
          </a:bodyPr>
          <a:lstStyle/>
          <a:p>
            <a:r>
              <a:rPr lang="en-IN" sz="2200" dirty="0">
                <a:solidFill>
                  <a:srgbClr val="00B0F0"/>
                </a:solidFill>
              </a:rPr>
              <a:t>Now assume that a low-frequency sine wave is applied to the primary of T</a:t>
            </a:r>
            <a:r>
              <a:rPr lang="en-IN" sz="2200" baseline="-25000" dirty="0">
                <a:solidFill>
                  <a:srgbClr val="00B0F0"/>
                </a:solidFill>
              </a:rPr>
              <a:t>1</a:t>
            </a:r>
            <a:r>
              <a:rPr lang="en-IN" sz="2200" dirty="0">
                <a:solidFill>
                  <a:srgbClr val="00B0F0"/>
                </a:solidFill>
              </a:rPr>
              <a:t> as the modulating signal.</a:t>
            </a: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5386" y="2156346"/>
            <a:ext cx="5178166" cy="356542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68490" y="2000358"/>
            <a:ext cx="5891284" cy="3200876"/>
          </a:xfrm>
          <a:prstGeom prst="rect">
            <a:avLst/>
          </a:prstGeom>
        </p:spPr>
        <p:txBody>
          <a:bodyPr wrap="square">
            <a:spAutoFit/>
          </a:bodyPr>
          <a:lstStyle/>
          <a:p>
            <a:endParaRPr lang="en-IN" sz="600" dirty="0">
              <a:solidFill>
                <a:srgbClr val="00B0F0"/>
              </a:solidFill>
            </a:endParaRPr>
          </a:p>
          <a:p>
            <a:pPr marL="342900" indent="-342900">
              <a:buFont typeface="Arial" pitchFamily="34" charset="0"/>
              <a:buChar char="•"/>
            </a:pPr>
            <a:r>
              <a:rPr lang="en-IN" sz="2200" dirty="0"/>
              <a:t>The modulating signal appears across the secondary of T</a:t>
            </a:r>
            <a:r>
              <a:rPr lang="en-IN" sz="2200" baseline="-25000" dirty="0"/>
              <a:t>1</a:t>
            </a:r>
            <a:r>
              <a:rPr lang="en-IN" sz="2200" dirty="0"/>
              <a:t>.</a:t>
            </a:r>
          </a:p>
          <a:p>
            <a:endParaRPr lang="en-IN" sz="1000" dirty="0"/>
          </a:p>
          <a:p>
            <a:pPr marL="342900" indent="-342900">
              <a:buFont typeface="Arial" pitchFamily="34" charset="0"/>
              <a:buChar char="•"/>
            </a:pPr>
            <a:r>
              <a:rPr lang="en-IN" sz="2200" dirty="0">
                <a:solidFill>
                  <a:srgbClr val="FF0000"/>
                </a:solidFill>
              </a:rPr>
              <a:t>When the polarity of the carrier is positive</a:t>
            </a:r>
          </a:p>
          <a:p>
            <a:pPr marL="800100" lvl="1" indent="-342900">
              <a:buFont typeface="Wingdings" pitchFamily="2" charset="2"/>
              <a:buChar char="ü"/>
            </a:pPr>
            <a:r>
              <a:rPr lang="en-US" sz="2200" dirty="0">
                <a:solidFill>
                  <a:srgbClr val="00B050"/>
                </a:solidFill>
              </a:rPr>
              <a:t>D</a:t>
            </a:r>
            <a:r>
              <a:rPr lang="en-US" sz="2200" baseline="-25000" dirty="0">
                <a:solidFill>
                  <a:srgbClr val="00B050"/>
                </a:solidFill>
              </a:rPr>
              <a:t>1</a:t>
            </a:r>
            <a:r>
              <a:rPr lang="en-US" sz="2200" dirty="0">
                <a:solidFill>
                  <a:srgbClr val="00B050"/>
                </a:solidFill>
              </a:rPr>
              <a:t> and D</a:t>
            </a:r>
            <a:r>
              <a:rPr lang="en-US" sz="2200" baseline="-25000" dirty="0">
                <a:solidFill>
                  <a:srgbClr val="00B050"/>
                </a:solidFill>
              </a:rPr>
              <a:t>2</a:t>
            </a:r>
            <a:r>
              <a:rPr lang="en-US" sz="2200" dirty="0">
                <a:solidFill>
                  <a:srgbClr val="00B050"/>
                </a:solidFill>
              </a:rPr>
              <a:t> are ON</a:t>
            </a:r>
          </a:p>
          <a:p>
            <a:pPr marL="800100" lvl="1" indent="-342900">
              <a:buFont typeface="Wingdings" pitchFamily="2" charset="2"/>
              <a:buChar char="ü"/>
            </a:pPr>
            <a:r>
              <a:rPr lang="en-US" sz="2200" dirty="0">
                <a:solidFill>
                  <a:srgbClr val="00B050"/>
                </a:solidFill>
              </a:rPr>
              <a:t>D</a:t>
            </a:r>
            <a:r>
              <a:rPr lang="en-US" sz="2200" baseline="-25000" dirty="0">
                <a:solidFill>
                  <a:srgbClr val="00B050"/>
                </a:solidFill>
              </a:rPr>
              <a:t>3</a:t>
            </a:r>
            <a:r>
              <a:rPr lang="en-US" sz="2200" dirty="0">
                <a:solidFill>
                  <a:srgbClr val="00B050"/>
                </a:solidFill>
              </a:rPr>
              <a:t> and D</a:t>
            </a:r>
            <a:r>
              <a:rPr lang="en-US" sz="2200" baseline="-25000" dirty="0">
                <a:solidFill>
                  <a:srgbClr val="00B050"/>
                </a:solidFill>
              </a:rPr>
              <a:t>4</a:t>
            </a:r>
            <a:r>
              <a:rPr lang="en-US" sz="2200" dirty="0">
                <a:solidFill>
                  <a:srgbClr val="00B050"/>
                </a:solidFill>
              </a:rPr>
              <a:t> are OFF</a:t>
            </a:r>
          </a:p>
          <a:p>
            <a:pPr lvl="1"/>
            <a:endParaRPr lang="en-IN" sz="1000" dirty="0"/>
          </a:p>
          <a:p>
            <a:pPr marL="342900" indent="-342900">
              <a:buFont typeface="Arial" pitchFamily="34" charset="0"/>
              <a:buChar char="•"/>
            </a:pPr>
            <a:r>
              <a:rPr lang="en-IN" sz="2200" dirty="0"/>
              <a:t>As a result, the  modulating signal at the secondary of T</a:t>
            </a:r>
            <a:r>
              <a:rPr lang="en-IN" sz="2200" baseline="-25000" dirty="0"/>
              <a:t>1 </a:t>
            </a:r>
            <a:r>
              <a:rPr lang="en-IN" sz="2200" dirty="0"/>
              <a:t>is applied to the primary of T</a:t>
            </a:r>
            <a:r>
              <a:rPr lang="en-IN" sz="2200" baseline="-25000" dirty="0"/>
              <a:t>2</a:t>
            </a:r>
            <a:r>
              <a:rPr lang="en-IN" sz="2200" dirty="0"/>
              <a:t> through D</a:t>
            </a:r>
            <a:r>
              <a:rPr lang="en-IN" sz="2200" baseline="-25000" dirty="0"/>
              <a:t>1</a:t>
            </a:r>
            <a:r>
              <a:rPr lang="en-IN" sz="2200" dirty="0"/>
              <a:t> and D</a:t>
            </a:r>
            <a:r>
              <a:rPr lang="en-IN" sz="2200" baseline="-25000" dirty="0"/>
              <a:t>2</a:t>
            </a:r>
            <a:r>
              <a:rPr lang="en-IN" sz="2200" dirty="0"/>
              <a:t>.</a:t>
            </a:r>
          </a:p>
        </p:txBody>
      </p:sp>
    </p:spTree>
    <p:extLst>
      <p:ext uri="{BB962C8B-B14F-4D97-AF65-F5344CB8AC3E}">
        <p14:creationId xmlns:p14="http://schemas.microsoft.com/office/powerpoint/2010/main" val="32465994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5386" y="2156346"/>
            <a:ext cx="5178166" cy="356542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68490" y="1631862"/>
            <a:ext cx="5891284" cy="4093428"/>
          </a:xfrm>
          <a:prstGeom prst="rect">
            <a:avLst/>
          </a:prstGeom>
        </p:spPr>
        <p:txBody>
          <a:bodyPr wrap="square">
            <a:spAutoFit/>
          </a:bodyPr>
          <a:lstStyle/>
          <a:p>
            <a:endParaRPr lang="en-IN" sz="1000" dirty="0"/>
          </a:p>
          <a:p>
            <a:pPr marL="342900" indent="-342900">
              <a:buFont typeface="Arial" pitchFamily="34" charset="0"/>
              <a:buChar char="•"/>
            </a:pPr>
            <a:r>
              <a:rPr lang="en-IN" sz="2200" dirty="0">
                <a:solidFill>
                  <a:srgbClr val="FF0000"/>
                </a:solidFill>
              </a:rPr>
              <a:t>When the polarity of the carrier is negative</a:t>
            </a:r>
          </a:p>
          <a:p>
            <a:pPr marL="800100" lvl="1" indent="-342900">
              <a:buFont typeface="Wingdings" pitchFamily="2" charset="2"/>
              <a:buChar char="ü"/>
            </a:pPr>
            <a:r>
              <a:rPr lang="en-US" sz="2200" dirty="0">
                <a:solidFill>
                  <a:srgbClr val="00B050"/>
                </a:solidFill>
              </a:rPr>
              <a:t>D</a:t>
            </a:r>
            <a:r>
              <a:rPr lang="en-US" sz="2200" baseline="-25000" dirty="0">
                <a:solidFill>
                  <a:srgbClr val="00B050"/>
                </a:solidFill>
              </a:rPr>
              <a:t>1</a:t>
            </a:r>
            <a:r>
              <a:rPr lang="en-US" sz="2200" dirty="0">
                <a:solidFill>
                  <a:srgbClr val="00B050"/>
                </a:solidFill>
              </a:rPr>
              <a:t> and D</a:t>
            </a:r>
            <a:r>
              <a:rPr lang="en-US" sz="2200" baseline="-25000" dirty="0">
                <a:solidFill>
                  <a:srgbClr val="00B050"/>
                </a:solidFill>
              </a:rPr>
              <a:t>2</a:t>
            </a:r>
            <a:r>
              <a:rPr lang="en-US" sz="2200" dirty="0">
                <a:solidFill>
                  <a:srgbClr val="00B050"/>
                </a:solidFill>
              </a:rPr>
              <a:t> are OFF</a:t>
            </a:r>
          </a:p>
          <a:p>
            <a:pPr marL="800100" lvl="1" indent="-342900">
              <a:buFont typeface="Wingdings" pitchFamily="2" charset="2"/>
              <a:buChar char="ü"/>
            </a:pPr>
            <a:r>
              <a:rPr lang="en-US" sz="2200" dirty="0">
                <a:solidFill>
                  <a:srgbClr val="00B050"/>
                </a:solidFill>
              </a:rPr>
              <a:t>D</a:t>
            </a:r>
            <a:r>
              <a:rPr lang="en-US" sz="2200" baseline="-25000" dirty="0">
                <a:solidFill>
                  <a:srgbClr val="00B050"/>
                </a:solidFill>
              </a:rPr>
              <a:t>3</a:t>
            </a:r>
            <a:r>
              <a:rPr lang="en-US" sz="2200" dirty="0">
                <a:solidFill>
                  <a:srgbClr val="00B050"/>
                </a:solidFill>
              </a:rPr>
              <a:t> and D</a:t>
            </a:r>
            <a:r>
              <a:rPr lang="en-US" sz="2200" baseline="-25000" dirty="0">
                <a:solidFill>
                  <a:srgbClr val="00B050"/>
                </a:solidFill>
              </a:rPr>
              <a:t>4</a:t>
            </a:r>
            <a:r>
              <a:rPr lang="en-US" sz="2200" dirty="0">
                <a:solidFill>
                  <a:srgbClr val="00B050"/>
                </a:solidFill>
              </a:rPr>
              <a:t> are ON</a:t>
            </a:r>
          </a:p>
          <a:p>
            <a:pPr lvl="1"/>
            <a:endParaRPr lang="en-IN" sz="1000" dirty="0"/>
          </a:p>
          <a:p>
            <a:pPr marL="342900" indent="-342900">
              <a:buFont typeface="Arial" pitchFamily="34" charset="0"/>
              <a:buChar char="•"/>
            </a:pPr>
            <a:r>
              <a:rPr lang="en-IN" sz="2200" dirty="0"/>
              <a:t>As a result, the  modulating signal at the secondary of T</a:t>
            </a:r>
            <a:r>
              <a:rPr lang="en-IN" sz="2200" baseline="-25000" dirty="0"/>
              <a:t>1 </a:t>
            </a:r>
            <a:r>
              <a:rPr lang="en-IN" sz="2200" dirty="0"/>
              <a:t>is applied to the primary of T</a:t>
            </a:r>
            <a:r>
              <a:rPr lang="en-IN" sz="2200" baseline="-25000" dirty="0"/>
              <a:t>2</a:t>
            </a:r>
            <a:r>
              <a:rPr lang="en-IN" sz="2200" dirty="0"/>
              <a:t> through D</a:t>
            </a:r>
            <a:r>
              <a:rPr lang="en-IN" sz="2200" baseline="-25000" dirty="0"/>
              <a:t>3</a:t>
            </a:r>
            <a:r>
              <a:rPr lang="en-IN" sz="2200" dirty="0"/>
              <a:t> and D</a:t>
            </a:r>
            <a:r>
              <a:rPr lang="en-IN" sz="2200" baseline="-25000" dirty="0"/>
              <a:t>4</a:t>
            </a:r>
            <a:r>
              <a:rPr lang="en-IN" sz="2200" dirty="0"/>
              <a:t>.</a:t>
            </a:r>
          </a:p>
          <a:p>
            <a:pPr marL="342900" indent="-342900">
              <a:buFont typeface="Arial" pitchFamily="34" charset="0"/>
              <a:buChar char="•"/>
            </a:pPr>
            <a:endParaRPr lang="en-IN" sz="1000" dirty="0"/>
          </a:p>
          <a:p>
            <a:pPr marL="342900" indent="-342900">
              <a:buFont typeface="Arial" pitchFamily="34" charset="0"/>
              <a:buChar char="•"/>
            </a:pPr>
            <a:r>
              <a:rPr lang="en-IN" sz="2200" dirty="0">
                <a:solidFill>
                  <a:srgbClr val="FF0000"/>
                </a:solidFill>
              </a:rPr>
              <a:t>The result is a 180° phase reversal</a:t>
            </a:r>
          </a:p>
          <a:p>
            <a:endParaRPr lang="en-IN" sz="1000" dirty="0">
              <a:solidFill>
                <a:srgbClr val="FF0000"/>
              </a:solidFill>
            </a:endParaRPr>
          </a:p>
          <a:p>
            <a:pPr marL="342900" indent="-342900">
              <a:buFont typeface="Arial" pitchFamily="34" charset="0"/>
              <a:buChar char="•"/>
            </a:pPr>
            <a:r>
              <a:rPr lang="en-IN" sz="2200" dirty="0"/>
              <a:t>With this connection, if the modulating signal is positive, the output will be negative, and vice versa.</a:t>
            </a:r>
          </a:p>
        </p:txBody>
      </p:sp>
    </p:spTree>
    <p:extLst>
      <p:ext uri="{BB962C8B-B14F-4D97-AF65-F5344CB8AC3E}">
        <p14:creationId xmlns:p14="http://schemas.microsoft.com/office/powerpoint/2010/main" val="271764412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2327" y="1231511"/>
            <a:ext cx="8407318" cy="437100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99886" y="5792424"/>
            <a:ext cx="10577881" cy="584775"/>
          </a:xfrm>
          <a:prstGeom prst="rect">
            <a:avLst/>
          </a:prstGeom>
        </p:spPr>
        <p:txBody>
          <a:bodyPr wrap="square">
            <a:spAutoFit/>
          </a:bodyPr>
          <a:lstStyle/>
          <a:p>
            <a:r>
              <a:rPr lang="en-IN" sz="1600" dirty="0"/>
              <a:t>       Waveforms in the lattice-type balanced modulator. 		(a) Carrier.			(b) Modulating signal. </a:t>
            </a:r>
          </a:p>
          <a:p>
            <a:r>
              <a:rPr lang="en-IN" sz="1600" dirty="0"/>
              <a:t>						(c) DSB signal—primary T2.  	(d) DSB output</a:t>
            </a:r>
          </a:p>
        </p:txBody>
      </p:sp>
    </p:spTree>
    <p:extLst>
      <p:ext uri="{BB962C8B-B14F-4D97-AF65-F5344CB8AC3E}">
        <p14:creationId xmlns:p14="http://schemas.microsoft.com/office/powerpoint/2010/main" val="3035524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109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581" y="2172153"/>
            <a:ext cx="10818608" cy="26465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0579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CC86B64-43E0-4E34-9AC4-5F4D221C02DF}" type="datetime1">
              <a:rPr lang="en-IN" smtClean="0"/>
              <a:t>09-03-2026</a:t>
            </a:fld>
            <a:endParaRPr lang="en-IN"/>
          </a:p>
        </p:txBody>
      </p:sp>
      <p:sp>
        <p:nvSpPr>
          <p:cNvPr id="5" name="Footer Placeholder 4"/>
          <p:cNvSpPr>
            <a:spLocks noGrp="1"/>
          </p:cNvSpPr>
          <p:nvPr>
            <p:ph type="ftr" sz="quarter" idx="11"/>
          </p:nvPr>
        </p:nvSpPr>
        <p:spPr/>
        <p:txBody>
          <a:bodyPr/>
          <a:lstStyle/>
          <a:p>
            <a:r>
              <a:rPr lang="en-IN"/>
              <a:t>Department of ECE</a:t>
            </a:r>
          </a:p>
        </p:txBody>
      </p:sp>
      <p:sp>
        <p:nvSpPr>
          <p:cNvPr id="6" name="Slide Number Placeholder 5"/>
          <p:cNvSpPr>
            <a:spLocks noGrp="1"/>
          </p:cNvSpPr>
          <p:nvPr>
            <p:ph type="sldNum" sz="quarter" idx="12"/>
          </p:nvPr>
        </p:nvSpPr>
        <p:spPr/>
        <p:txBody>
          <a:bodyPr/>
          <a:lstStyle/>
          <a:p>
            <a:fld id="{D0437036-596D-4E08-B26D-B8A0A9E8EA4F}" type="slidenum">
              <a:rPr lang="en-IN" smtClean="0"/>
              <a:t>11</a:t>
            </a:fld>
            <a:endParaRPr lang="en-IN"/>
          </a:p>
        </p:txBody>
      </p:sp>
      <p:pic>
        <p:nvPicPr>
          <p:cNvPr id="1026" name="Picture 2" descr="Output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858" y="1195928"/>
            <a:ext cx="8308521" cy="495404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83139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228875092"/>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780688180"/>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5062978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4219791"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Frequency Division Multiplexing : </a:t>
            </a:r>
          </a:p>
        </p:txBody>
      </p:sp>
      <p:sp>
        <p:nvSpPr>
          <p:cNvPr id="2" name="Rectangle 1"/>
          <p:cNvSpPr/>
          <p:nvPr/>
        </p:nvSpPr>
        <p:spPr>
          <a:xfrm>
            <a:off x="161139" y="2036127"/>
            <a:ext cx="11575935" cy="769441"/>
          </a:xfrm>
          <a:prstGeom prst="rect">
            <a:avLst/>
          </a:prstGeom>
        </p:spPr>
        <p:txBody>
          <a:bodyPr wrap="square">
            <a:spAutoFit/>
          </a:bodyPr>
          <a:lstStyle/>
          <a:p>
            <a:pPr algn="just"/>
            <a:r>
              <a:rPr lang="en-IN" sz="2200" dirty="0"/>
              <a:t>Frequency-division multiplexing (FDM), is a technique in which multiple signals share the bandwidth of a common communication channel.</a:t>
            </a:r>
          </a:p>
        </p:txBody>
      </p:sp>
    </p:spTree>
    <p:extLst>
      <p:ext uri="{BB962C8B-B14F-4D97-AF65-F5344CB8AC3E}">
        <p14:creationId xmlns:p14="http://schemas.microsoft.com/office/powerpoint/2010/main" val="97092089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251725757"/>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572677798"/>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7151816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3351317"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Transmitter-Multiplexer: </a:t>
            </a: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0717" y="2075541"/>
            <a:ext cx="6630565" cy="370520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542"/>
            <a:ext cx="12162970" cy="679674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59946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32227" y="1355023"/>
            <a:ext cx="11858173" cy="5139869"/>
          </a:xfrm>
          <a:prstGeom prst="rect">
            <a:avLst/>
          </a:prstGeom>
        </p:spPr>
        <p:txBody>
          <a:bodyPr wrap="square">
            <a:spAutoFit/>
          </a:bodyPr>
          <a:lstStyle/>
          <a:p>
            <a:pPr marL="457200" indent="-457200" algn="just">
              <a:buFont typeface="+mj-lt"/>
              <a:buAutoNum type="arabicPeriod"/>
            </a:pPr>
            <a:r>
              <a:rPr lang="en-IN" sz="2200" b="1" dirty="0">
                <a:solidFill>
                  <a:srgbClr val="FF0000"/>
                </a:solidFill>
              </a:rPr>
              <a:t>Signal Inputs (Signal 1, Signal 2, Input 3, ..., Input m)</a:t>
            </a:r>
          </a:p>
          <a:p>
            <a:pPr marL="800100" lvl="1" indent="-342900" algn="just">
              <a:buFont typeface="Arial" pitchFamily="34" charset="0"/>
              <a:buChar char="•"/>
            </a:pPr>
            <a:r>
              <a:rPr lang="en-IN" sz="2200" dirty="0"/>
              <a:t>These are the original input signals that need to be transmitted.</a:t>
            </a:r>
          </a:p>
          <a:p>
            <a:pPr marL="800100" lvl="1" indent="-342900" algn="just">
              <a:buFont typeface="Arial" pitchFamily="34" charset="0"/>
              <a:buChar char="•"/>
            </a:pPr>
            <a:r>
              <a:rPr lang="en-IN" sz="2200" dirty="0"/>
              <a:t>Each input contains unique data (e.g., voice, video, or data signals).</a:t>
            </a:r>
          </a:p>
          <a:p>
            <a:pPr marL="342900" indent="-342900" algn="just">
              <a:buFont typeface="Arial" pitchFamily="34" charset="0"/>
              <a:buChar char="•"/>
            </a:pPr>
            <a:endParaRPr lang="en-US" sz="1000" dirty="0"/>
          </a:p>
          <a:p>
            <a:pPr algn="just"/>
            <a:r>
              <a:rPr lang="en-IN" sz="2200" b="1" dirty="0">
                <a:solidFill>
                  <a:srgbClr val="FF0000"/>
                </a:solidFill>
              </a:rPr>
              <a:t>2. Modulators</a:t>
            </a:r>
          </a:p>
          <a:p>
            <a:pPr marL="800100" lvl="1" indent="-342900" algn="just">
              <a:buFont typeface="Arial" pitchFamily="34" charset="0"/>
              <a:buChar char="•"/>
            </a:pPr>
            <a:r>
              <a:rPr lang="en-IN" sz="2200" dirty="0"/>
              <a:t>Each signal is fed into a Modulator along with a carrier frequency (f</a:t>
            </a:r>
            <a:r>
              <a:rPr lang="en-IN" sz="2200" baseline="-25000" dirty="0"/>
              <a:t>c1</a:t>
            </a:r>
            <a:r>
              <a:rPr lang="en-IN" sz="2200" dirty="0"/>
              <a:t>, f</a:t>
            </a:r>
            <a:r>
              <a:rPr lang="en-IN" sz="2200" baseline="-25000" dirty="0"/>
              <a:t>c2</a:t>
            </a:r>
            <a:r>
              <a:rPr lang="en-IN" sz="2200" dirty="0"/>
              <a:t>, ..., </a:t>
            </a:r>
            <a:r>
              <a:rPr lang="en-IN" sz="2200" dirty="0" err="1"/>
              <a:t>f</a:t>
            </a:r>
            <a:r>
              <a:rPr lang="en-IN" sz="2200" baseline="-25000" dirty="0" err="1"/>
              <a:t>cn</a:t>
            </a:r>
            <a:r>
              <a:rPr lang="en-IN" sz="2200" dirty="0"/>
              <a:t>).</a:t>
            </a:r>
          </a:p>
          <a:p>
            <a:pPr marL="800100" lvl="1" indent="-342900" algn="just">
              <a:buFont typeface="Arial" pitchFamily="34" charset="0"/>
              <a:buChar char="•"/>
            </a:pPr>
            <a:r>
              <a:rPr lang="en-IN" sz="2200" dirty="0"/>
              <a:t>The modulator shifts the baseband signal (original signal) to a specific frequency band by combining it with a carrier wave.</a:t>
            </a:r>
          </a:p>
          <a:p>
            <a:pPr lvl="1" algn="just"/>
            <a:endParaRPr lang="en-IN" sz="1000" dirty="0"/>
          </a:p>
          <a:p>
            <a:pPr algn="just"/>
            <a:r>
              <a:rPr lang="en-IN" sz="2200" b="1" dirty="0">
                <a:solidFill>
                  <a:srgbClr val="FF0000"/>
                </a:solidFill>
              </a:rPr>
              <a:t>3. Carrier Frequencies (f</a:t>
            </a:r>
            <a:r>
              <a:rPr lang="en-IN" sz="2200" b="1" baseline="-25000" dirty="0">
                <a:solidFill>
                  <a:srgbClr val="FF0000"/>
                </a:solidFill>
              </a:rPr>
              <a:t>c1</a:t>
            </a:r>
            <a:r>
              <a:rPr lang="en-IN" sz="2200" b="1" dirty="0">
                <a:solidFill>
                  <a:srgbClr val="FF0000"/>
                </a:solidFill>
              </a:rPr>
              <a:t>, f</a:t>
            </a:r>
            <a:r>
              <a:rPr lang="en-IN" sz="2200" b="1" baseline="-25000" dirty="0">
                <a:solidFill>
                  <a:srgbClr val="FF0000"/>
                </a:solidFill>
              </a:rPr>
              <a:t>c2</a:t>
            </a:r>
            <a:r>
              <a:rPr lang="en-IN" sz="2200" b="1" dirty="0">
                <a:solidFill>
                  <a:srgbClr val="FF0000"/>
                </a:solidFill>
              </a:rPr>
              <a:t>, ..., </a:t>
            </a:r>
            <a:r>
              <a:rPr lang="en-IN" sz="2200" b="1" dirty="0" err="1">
                <a:solidFill>
                  <a:srgbClr val="FF0000"/>
                </a:solidFill>
              </a:rPr>
              <a:t>f</a:t>
            </a:r>
            <a:r>
              <a:rPr lang="en-IN" sz="2200" b="1" baseline="-25000" dirty="0" err="1">
                <a:solidFill>
                  <a:srgbClr val="FF0000"/>
                </a:solidFill>
              </a:rPr>
              <a:t>cn</a:t>
            </a:r>
            <a:r>
              <a:rPr lang="en-IN" sz="2200" b="1" dirty="0">
                <a:solidFill>
                  <a:srgbClr val="FF0000"/>
                </a:solidFill>
              </a:rPr>
              <a:t>)</a:t>
            </a:r>
          </a:p>
          <a:p>
            <a:pPr marL="800100" lvl="1" indent="-342900">
              <a:buFont typeface="Arial" pitchFamily="34" charset="0"/>
              <a:buChar char="•"/>
            </a:pPr>
            <a:r>
              <a:rPr lang="en-IN" sz="2200" dirty="0"/>
              <a:t>These are distinct frequencies assigned to each signal.</a:t>
            </a:r>
          </a:p>
          <a:p>
            <a:pPr lvl="1"/>
            <a:endParaRPr lang="en-IN" sz="1000" dirty="0"/>
          </a:p>
          <a:p>
            <a:pPr algn="just"/>
            <a:r>
              <a:rPr lang="en-IN" sz="2200" b="1" dirty="0">
                <a:solidFill>
                  <a:srgbClr val="FF0000"/>
                </a:solidFill>
              </a:rPr>
              <a:t>4. Linear Mixer or Summer</a:t>
            </a:r>
          </a:p>
          <a:p>
            <a:pPr marL="800100" lvl="1" indent="-342900">
              <a:buFont typeface="Arial" pitchFamily="34" charset="0"/>
              <a:buChar char="•"/>
            </a:pPr>
            <a:r>
              <a:rPr lang="en-IN" sz="2200" dirty="0"/>
              <a:t>Combines all the modulated signals into a </a:t>
            </a:r>
            <a:r>
              <a:rPr lang="en-IN" sz="2200" b="1" dirty="0"/>
              <a:t>single composite signal</a:t>
            </a:r>
            <a:r>
              <a:rPr lang="en-IN" sz="2200" dirty="0"/>
              <a:t>.</a:t>
            </a:r>
          </a:p>
          <a:p>
            <a:pPr marL="800100" lvl="1" indent="-342900">
              <a:buFont typeface="Arial" pitchFamily="34" charset="0"/>
              <a:buChar char="•"/>
            </a:pPr>
            <a:r>
              <a:rPr lang="en-IN" sz="2200" dirty="0"/>
              <a:t>Each signal remains in its own frequency band due to different carrier frequencies.</a:t>
            </a:r>
          </a:p>
          <a:p>
            <a:pPr marL="800100" lvl="1" indent="-342900">
              <a:buFont typeface="Arial" pitchFamily="34" charset="0"/>
              <a:buChar char="•"/>
            </a:pPr>
            <a:r>
              <a:rPr lang="en-IN" sz="2200" dirty="0"/>
              <a:t>No interference occurs as long as the frequency bands don't overlap.</a:t>
            </a:r>
          </a:p>
        </p:txBody>
      </p:sp>
    </p:spTree>
    <p:extLst>
      <p:ext uri="{BB962C8B-B14F-4D97-AF65-F5344CB8AC3E}">
        <p14:creationId xmlns:p14="http://schemas.microsoft.com/office/powerpoint/2010/main" val="9709208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32227" y="1355023"/>
            <a:ext cx="11858173" cy="4124206"/>
          </a:xfrm>
          <a:prstGeom prst="rect">
            <a:avLst/>
          </a:prstGeom>
        </p:spPr>
        <p:txBody>
          <a:bodyPr wrap="square">
            <a:spAutoFit/>
          </a:bodyPr>
          <a:lstStyle/>
          <a:p>
            <a:pPr algn="just"/>
            <a:r>
              <a:rPr lang="en-IN" sz="2200" b="1" dirty="0">
                <a:solidFill>
                  <a:srgbClr val="FF0000"/>
                </a:solidFill>
              </a:rPr>
              <a:t>5. Transmitter (Optional)</a:t>
            </a:r>
          </a:p>
          <a:p>
            <a:pPr marL="800100" lvl="1" indent="-342900" algn="just">
              <a:buFont typeface="Arial" pitchFamily="34" charset="0"/>
              <a:buChar char="•"/>
            </a:pPr>
            <a:r>
              <a:rPr lang="en-IN" sz="2200" dirty="0"/>
              <a:t>The composite signal is optionally passed through a Transmitter, which could further modulate the composite signal for long-range transmission.</a:t>
            </a:r>
          </a:p>
          <a:p>
            <a:pPr lvl="1" algn="just"/>
            <a:endParaRPr lang="en-IN" sz="1000" dirty="0"/>
          </a:p>
          <a:p>
            <a:pPr algn="just"/>
            <a:r>
              <a:rPr lang="en-IN" sz="2200" b="1" dirty="0">
                <a:solidFill>
                  <a:srgbClr val="FF0000"/>
                </a:solidFill>
              </a:rPr>
              <a:t>6. To Single Cable or Antenna</a:t>
            </a:r>
          </a:p>
          <a:p>
            <a:pPr marL="800100" lvl="1" indent="-342900">
              <a:buFont typeface="Arial" pitchFamily="34" charset="0"/>
              <a:buChar char="•"/>
            </a:pPr>
            <a:r>
              <a:rPr lang="en-IN" sz="2200" dirty="0"/>
              <a:t>The composite signal is transmitted over a single communication channel, such as:</a:t>
            </a:r>
          </a:p>
          <a:p>
            <a:pPr marL="1257300" lvl="2" indent="-342900">
              <a:buFont typeface="Wingdings" pitchFamily="2" charset="2"/>
              <a:buChar char="ü"/>
            </a:pPr>
            <a:r>
              <a:rPr lang="en-IN" sz="2200" dirty="0"/>
              <a:t>A coaxial cable or </a:t>
            </a:r>
            <a:r>
              <a:rPr lang="en-IN" sz="2200" dirty="0" err="1"/>
              <a:t>fiber</a:t>
            </a:r>
            <a:r>
              <a:rPr lang="en-IN" sz="2200" dirty="0"/>
              <a:t> (for wired communication), or</a:t>
            </a:r>
          </a:p>
          <a:p>
            <a:pPr marL="1257300" lvl="2" indent="-342900">
              <a:buFont typeface="Wingdings" pitchFamily="2" charset="2"/>
              <a:buChar char="ü"/>
            </a:pPr>
            <a:r>
              <a:rPr lang="en-IN" sz="2200" dirty="0"/>
              <a:t>An antenna (for wireless communication)</a:t>
            </a:r>
          </a:p>
          <a:p>
            <a:pPr lvl="2"/>
            <a:endParaRPr lang="en-IN" sz="1000" dirty="0"/>
          </a:p>
          <a:p>
            <a:pPr algn="just"/>
            <a:r>
              <a:rPr lang="en-IN" sz="2200" b="1" dirty="0">
                <a:solidFill>
                  <a:srgbClr val="FF0000"/>
                </a:solidFill>
              </a:rPr>
              <a:t>7. Antenna (Optional)</a:t>
            </a:r>
          </a:p>
          <a:p>
            <a:pPr marL="800100" lvl="1" indent="-342900">
              <a:buFont typeface="Arial" pitchFamily="34" charset="0"/>
              <a:buChar char="•"/>
            </a:pPr>
            <a:r>
              <a:rPr lang="en-IN" sz="2200" dirty="0"/>
              <a:t>If the system is wireless, an antenna broadcasts the signal into the air.</a:t>
            </a:r>
          </a:p>
          <a:p>
            <a:pPr lvl="2"/>
            <a:endParaRPr lang="en-IN" sz="2200" dirty="0"/>
          </a:p>
          <a:p>
            <a:pPr lvl="1" algn="just"/>
            <a:endParaRPr lang="en-US" sz="2200" dirty="0"/>
          </a:p>
        </p:txBody>
      </p:sp>
    </p:spTree>
    <p:extLst>
      <p:ext uri="{BB962C8B-B14F-4D97-AF65-F5344CB8AC3E}">
        <p14:creationId xmlns:p14="http://schemas.microsoft.com/office/powerpoint/2010/main" val="162441529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943428" y="5108807"/>
            <a:ext cx="10537372" cy="369332"/>
          </a:xfrm>
          <a:prstGeom prst="rect">
            <a:avLst/>
          </a:prstGeom>
        </p:spPr>
        <p:txBody>
          <a:bodyPr wrap="square">
            <a:spAutoFit/>
          </a:bodyPr>
          <a:lstStyle/>
          <a:p>
            <a:pPr algn="ctr"/>
            <a:r>
              <a:rPr lang="en-IN" dirty="0"/>
              <a:t>Fig:  Spectrum of an FDM signal. The bandwidth of a single channel is divided into smaller channels.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428" y="2245519"/>
            <a:ext cx="10537372" cy="226888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5994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675720289"/>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956596799"/>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6143601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119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3351317"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Receiver- Demultiplexer :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8796" y="1521226"/>
            <a:ext cx="6088290" cy="476665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32228" y="1397675"/>
            <a:ext cx="11640457" cy="1538883"/>
          </a:xfrm>
          <a:prstGeom prst="rect">
            <a:avLst/>
          </a:prstGeom>
        </p:spPr>
        <p:txBody>
          <a:bodyPr wrap="square">
            <a:spAutoFit/>
          </a:bodyPr>
          <a:lstStyle/>
          <a:p>
            <a:pPr algn="just"/>
            <a:r>
              <a:rPr lang="en-IN" sz="2200" b="1" i="1" dirty="0">
                <a:solidFill>
                  <a:srgbClr val="FF0000"/>
                </a:solidFill>
              </a:rPr>
              <a:t>Envelope:</a:t>
            </a:r>
          </a:p>
          <a:p>
            <a:pPr algn="just"/>
            <a:endParaRPr lang="en-IN" sz="600" dirty="0"/>
          </a:p>
          <a:p>
            <a:pPr marL="342900" indent="-342900" algn="just">
              <a:buFont typeface="Arial" pitchFamily="34" charset="0"/>
              <a:buChar char="•"/>
            </a:pPr>
            <a:r>
              <a:rPr lang="en-IN" sz="2200" dirty="0"/>
              <a:t>An imaginary line connecting the positive peaks and negative peaks of the carrier waveform (the dashed line in Fig.) gives the exact shape of the modulating information signal. </a:t>
            </a:r>
          </a:p>
          <a:p>
            <a:pPr algn="just"/>
            <a:r>
              <a:rPr lang="en-IN" sz="2200" dirty="0"/>
              <a:t>	</a:t>
            </a:r>
            <a:r>
              <a:rPr lang="en-IN" sz="2200" dirty="0">
                <a:solidFill>
                  <a:srgbClr val="7030A0"/>
                </a:solidFill>
              </a:rPr>
              <a:t>This imaginary line on the carrier waveform is known as the envelope.</a:t>
            </a:r>
          </a:p>
        </p:txBody>
      </p:sp>
      <p:sp>
        <p:nvSpPr>
          <p:cNvPr id="3" name="Rectangle 2"/>
          <p:cNvSpPr/>
          <p:nvPr/>
        </p:nvSpPr>
        <p:spPr>
          <a:xfrm>
            <a:off x="232227" y="3132412"/>
            <a:ext cx="11640457" cy="1107996"/>
          </a:xfrm>
          <a:prstGeom prst="rect">
            <a:avLst/>
          </a:prstGeom>
        </p:spPr>
        <p:txBody>
          <a:bodyPr wrap="square">
            <a:spAutoFit/>
          </a:bodyPr>
          <a:lstStyle/>
          <a:p>
            <a:pPr marL="342900" indent="-342900" algn="just">
              <a:buFont typeface="Arial" pitchFamily="34" charset="0"/>
              <a:buChar char="•"/>
            </a:pPr>
            <a:r>
              <a:rPr lang="en-IN" sz="2200" dirty="0"/>
              <a:t>Because complex waveforms such as that shown in Fig. are difficult to draw, they are often simplified by representing the high-frequency carrier wave as many equally spaced vertical lines whose amplitudes vary in accordance with a modulating signal</a:t>
            </a:r>
          </a:p>
        </p:txBody>
      </p:sp>
    </p:spTree>
    <p:extLst>
      <p:ext uri="{BB962C8B-B14F-4D97-AF65-F5344CB8AC3E}">
        <p14:creationId xmlns:p14="http://schemas.microsoft.com/office/powerpoint/2010/main" val="22227613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120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2040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08306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121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59656" y="1586024"/>
            <a:ext cx="11640457" cy="2462213"/>
          </a:xfrm>
          <a:prstGeom prst="rect">
            <a:avLst/>
          </a:prstGeom>
        </p:spPr>
        <p:txBody>
          <a:bodyPr wrap="square">
            <a:spAutoFit/>
          </a:bodyPr>
          <a:lstStyle/>
          <a:p>
            <a:pPr marL="342900" indent="-342900" algn="just">
              <a:buFont typeface="Arial" pitchFamily="34" charset="0"/>
              <a:buChar char="•"/>
            </a:pPr>
            <a:r>
              <a:rPr lang="en-IN" sz="2200" dirty="0"/>
              <a:t>A receiver picks up the signal and demodulates it, recovering the composite signal.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solidFill>
                  <a:srgbClr val="FF0000"/>
                </a:solidFill>
              </a:rPr>
              <a:t>This is sent to a group of band-pass filters, each </a:t>
            </a:r>
            <a:r>
              <a:rPr lang="en-IN" sz="2200" dirty="0" err="1">
                <a:solidFill>
                  <a:srgbClr val="FF0000"/>
                </a:solidFill>
              </a:rPr>
              <a:t>centered</a:t>
            </a:r>
            <a:r>
              <a:rPr lang="en-IN" sz="2200" dirty="0">
                <a:solidFill>
                  <a:srgbClr val="FF0000"/>
                </a:solidFill>
              </a:rPr>
              <a:t> on one of the carrier frequencies.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t>Each filter passes only its channel and rejects all others.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solidFill>
                  <a:srgbClr val="FF0000"/>
                </a:solidFill>
              </a:rPr>
              <a:t>A channel demodulator then recovers each original input signal.</a:t>
            </a:r>
          </a:p>
        </p:txBody>
      </p:sp>
    </p:spTree>
    <p:extLst>
      <p:ext uri="{BB962C8B-B14F-4D97-AF65-F5344CB8AC3E}">
        <p14:creationId xmlns:p14="http://schemas.microsoft.com/office/powerpoint/2010/main" val="16108306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122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739933" y="588220"/>
            <a:ext cx="1638077" cy="369332"/>
          </a:xfrm>
          <a:prstGeom prst="rect">
            <a:avLst/>
          </a:prstGeom>
        </p:spPr>
        <p:txBody>
          <a:bodyPr wrap="none">
            <a:spAutoFit/>
          </a:bodyPr>
          <a:lstStyle/>
          <a:p>
            <a:r>
              <a:rPr lang="en-US" b="1" dirty="0"/>
              <a:t>Assignment – 2</a:t>
            </a:r>
            <a:endParaRPr lang="en-IN" dirty="0"/>
          </a:p>
        </p:txBody>
      </p:sp>
      <p:graphicFrame>
        <p:nvGraphicFramePr>
          <p:cNvPr id="3" name="Table 2"/>
          <p:cNvGraphicFramePr>
            <a:graphicFrameLocks noGrp="1"/>
          </p:cNvGraphicFramePr>
          <p:nvPr>
            <p:extLst>
              <p:ext uri="{D42A27DB-BD31-4B8C-83A1-F6EECF244321}">
                <p14:modId xmlns:p14="http://schemas.microsoft.com/office/powerpoint/2010/main" val="2739781069"/>
              </p:ext>
            </p:extLst>
          </p:nvPr>
        </p:nvGraphicFramePr>
        <p:xfrm>
          <a:off x="246745" y="1485713"/>
          <a:ext cx="11713027" cy="4918047"/>
        </p:xfrm>
        <a:graphic>
          <a:graphicData uri="http://schemas.openxmlformats.org/drawingml/2006/table">
            <a:tbl>
              <a:tblPr firstRow="1" firstCol="1" bandRow="1">
                <a:tableStyleId>{5C22544A-7EE6-4342-B048-85BDC9FD1C3A}</a:tableStyleId>
              </a:tblPr>
              <a:tblGrid>
                <a:gridCol w="917844">
                  <a:extLst>
                    <a:ext uri="{9D8B030D-6E8A-4147-A177-3AD203B41FA5}">
                      <a16:colId xmlns:a16="http://schemas.microsoft.com/office/drawing/2014/main" val="20000"/>
                    </a:ext>
                  </a:extLst>
                </a:gridCol>
                <a:gridCol w="8714665">
                  <a:extLst>
                    <a:ext uri="{9D8B030D-6E8A-4147-A177-3AD203B41FA5}">
                      <a16:colId xmlns:a16="http://schemas.microsoft.com/office/drawing/2014/main" val="20001"/>
                    </a:ext>
                  </a:extLst>
                </a:gridCol>
                <a:gridCol w="1114341">
                  <a:extLst>
                    <a:ext uri="{9D8B030D-6E8A-4147-A177-3AD203B41FA5}">
                      <a16:colId xmlns:a16="http://schemas.microsoft.com/office/drawing/2014/main" val="20002"/>
                    </a:ext>
                  </a:extLst>
                </a:gridCol>
                <a:gridCol w="966177">
                  <a:extLst>
                    <a:ext uri="{9D8B030D-6E8A-4147-A177-3AD203B41FA5}">
                      <a16:colId xmlns:a16="http://schemas.microsoft.com/office/drawing/2014/main" val="20003"/>
                    </a:ext>
                  </a:extLst>
                </a:gridCol>
              </a:tblGrid>
              <a:tr h="453489">
                <a:tc>
                  <a:txBody>
                    <a:bodyPr/>
                    <a:lstStyle/>
                    <a:p>
                      <a:pPr algn="ctr">
                        <a:lnSpc>
                          <a:spcPct val="107000"/>
                        </a:lnSpc>
                        <a:spcAft>
                          <a:spcPts val="0"/>
                        </a:spcAft>
                      </a:pPr>
                      <a:r>
                        <a:rPr lang="en-US" sz="2000">
                          <a:effectLst/>
                        </a:rPr>
                        <a:t>Sl. No</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Questions</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COs</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RBT</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0"/>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1</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a:effectLst/>
                        </a:rPr>
                        <a:t>Explain the working principle of a Diode Modulator</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L2</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1"/>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2</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a:effectLst/>
                        </a:rPr>
                        <a:t>Develop a basic amplitude modulation circuit using a transistor and explain its operation.</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L3</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2"/>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3</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a:effectLst/>
                        </a:rPr>
                        <a:t>Illustrate the collector modulator circuit and describe the role of each component</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L2</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3"/>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4</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dirty="0">
                          <a:effectLst/>
                        </a:rPr>
                        <a:t>Describe the operation of a diode detector with a neat diagram. Draw and explain the waveform changes at different stages.</a:t>
                      </a:r>
                      <a:endParaRPr lang="en-IN" sz="2000" dirty="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L2</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4"/>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5</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a:effectLst/>
                        </a:rPr>
                        <a:t>Explain the principle and working of a lattice modulator with a block diagram. Analyze how carrier suppression is achieved</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L4</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5"/>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6</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a:effectLst/>
                        </a:rPr>
                        <a:t>Construct an FDM system using three input signals with different carrier frequencies. Show how signals are combined.</a:t>
                      </a:r>
                      <a:endParaRPr lang="en-IN" sz="200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tc>
                <a:tc>
                  <a:txBody>
                    <a:bodyPr/>
                    <a:lstStyle/>
                    <a:p>
                      <a:pPr algn="ctr">
                        <a:lnSpc>
                          <a:spcPct val="107000"/>
                        </a:lnSpc>
                        <a:spcAft>
                          <a:spcPts val="0"/>
                        </a:spcAft>
                      </a:pPr>
                      <a:r>
                        <a:rPr lang="en-US" sz="2000">
                          <a:effectLst/>
                        </a:rPr>
                        <a:t>L3</a:t>
                      </a:r>
                      <a:endParaRPr lang="en-IN" sz="2000">
                        <a:effectLst/>
                        <a:latin typeface="Calibri"/>
                        <a:ea typeface="Calibri"/>
                        <a:cs typeface="Arial"/>
                      </a:endParaRPr>
                    </a:p>
                  </a:txBody>
                  <a:tcPr marL="68580" marR="68580" marT="0" marB="0" anchor="ctr"/>
                </a:tc>
                <a:extLst>
                  <a:ext uri="{0D108BD9-81ED-4DB2-BD59-A6C34878D82A}">
                    <a16:rowId xmlns:a16="http://schemas.microsoft.com/office/drawing/2014/main" val="10006"/>
                  </a:ext>
                </a:extLst>
              </a:tr>
              <a:tr h="602122">
                <a:tc>
                  <a:txBody>
                    <a:bodyPr/>
                    <a:lstStyle/>
                    <a:p>
                      <a:pPr marL="0" lvl="0" indent="0" algn="ctr">
                        <a:lnSpc>
                          <a:spcPct val="107000"/>
                        </a:lnSpc>
                        <a:spcAft>
                          <a:spcPts val="0"/>
                        </a:spcAft>
                        <a:buFont typeface="+mj-lt"/>
                        <a:buNone/>
                      </a:pPr>
                      <a:r>
                        <a:rPr lang="en-US" sz="2000" dirty="0">
                          <a:effectLst/>
                          <a:latin typeface="Calibri"/>
                          <a:ea typeface="Calibri"/>
                          <a:cs typeface="Arial"/>
                        </a:rPr>
                        <a:t>7</a:t>
                      </a:r>
                      <a:endParaRPr lang="en-IN" sz="2000" dirty="0">
                        <a:effectLst/>
                        <a:latin typeface="Calibri"/>
                        <a:ea typeface="Calibri"/>
                        <a:cs typeface="Arial"/>
                      </a:endParaRPr>
                    </a:p>
                  </a:txBody>
                  <a:tcPr marL="68580" marR="68580" marT="0" marB="0" anchor="ctr"/>
                </a:tc>
                <a:tc>
                  <a:txBody>
                    <a:bodyPr/>
                    <a:lstStyle/>
                    <a:p>
                      <a:pPr algn="just">
                        <a:lnSpc>
                          <a:spcPct val="107000"/>
                        </a:lnSpc>
                        <a:spcAft>
                          <a:spcPts val="0"/>
                        </a:spcAft>
                      </a:pPr>
                      <a:r>
                        <a:rPr lang="en-US" sz="2000" dirty="0">
                          <a:effectLst/>
                        </a:rPr>
                        <a:t>Describe the role of the receiver-</a:t>
                      </a:r>
                      <a:r>
                        <a:rPr lang="en-US" sz="2000" dirty="0" err="1">
                          <a:effectLst/>
                        </a:rPr>
                        <a:t>demultiplexer</a:t>
                      </a:r>
                      <a:r>
                        <a:rPr lang="en-US" sz="2000" dirty="0">
                          <a:effectLst/>
                        </a:rPr>
                        <a:t> in an FDM system</a:t>
                      </a:r>
                      <a:endParaRPr lang="en-IN" sz="2000" dirty="0">
                        <a:effectLst/>
                        <a:latin typeface="Calibri"/>
                        <a:ea typeface="Calibri"/>
                        <a:cs typeface="Arial"/>
                      </a:endParaRPr>
                    </a:p>
                  </a:txBody>
                  <a:tcPr marL="68580" marR="68580" marT="0" marB="0" anchor="ctr"/>
                </a:tc>
                <a:tc>
                  <a:txBody>
                    <a:bodyPr/>
                    <a:lstStyle/>
                    <a:p>
                      <a:pPr algn="ctr">
                        <a:lnSpc>
                          <a:spcPct val="107000"/>
                        </a:lnSpc>
                        <a:spcAft>
                          <a:spcPts val="0"/>
                        </a:spcAft>
                      </a:pPr>
                      <a:r>
                        <a:rPr lang="en-US" sz="2000">
                          <a:effectLst/>
                        </a:rPr>
                        <a:t>CO1, CO2</a:t>
                      </a:r>
                      <a:endParaRPr lang="en-IN" sz="2000">
                        <a:effectLst/>
                        <a:latin typeface="Calibri"/>
                        <a:ea typeface="Calibri"/>
                        <a:cs typeface="Arial"/>
                      </a:endParaRPr>
                    </a:p>
                  </a:txBody>
                  <a:tcPr marL="68580" marR="68580" marT="0" marB="0"/>
                </a:tc>
                <a:tc>
                  <a:txBody>
                    <a:bodyPr/>
                    <a:lstStyle/>
                    <a:p>
                      <a:pPr algn="ctr">
                        <a:lnSpc>
                          <a:spcPct val="107000"/>
                        </a:lnSpc>
                        <a:spcAft>
                          <a:spcPts val="0"/>
                        </a:spcAft>
                      </a:pPr>
                      <a:r>
                        <a:rPr lang="en-US" sz="2000" dirty="0">
                          <a:effectLst/>
                        </a:rPr>
                        <a:t>L2</a:t>
                      </a:r>
                      <a:endParaRPr lang="en-IN" sz="2000" dirty="0">
                        <a:effectLst/>
                        <a:latin typeface="Calibri"/>
                        <a:ea typeface="Calibri"/>
                        <a:cs typeface="Arial"/>
                      </a:endParaRPr>
                    </a:p>
                  </a:txBody>
                  <a:tcPr marL="68580" marR="68580"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108306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123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713018" y="2438400"/>
            <a:ext cx="4765964" cy="1323439"/>
          </a:xfrm>
          <a:prstGeom prst="rect">
            <a:avLst/>
          </a:prstGeom>
          <a:noFill/>
        </p:spPr>
        <p:txBody>
          <a:bodyPr wrap="square" rtlCol="0">
            <a:spAutoFit/>
          </a:bodyPr>
          <a:lstStyle/>
          <a:p>
            <a:r>
              <a:rPr lang="en-US" sz="8000" dirty="0">
                <a:solidFill>
                  <a:srgbClr val="FF0000"/>
                </a:solidFill>
                <a:latin typeface="Monotype Corsiva" pitchFamily="66" charset="0"/>
              </a:rPr>
              <a:t>Thank You</a:t>
            </a:r>
            <a:endParaRPr lang="en-IN" sz="8000" dirty="0">
              <a:solidFill>
                <a:srgbClr val="FF0000"/>
              </a:solidFill>
              <a:latin typeface="Monotype Corsiva" pitchFamily="66" charset="0"/>
            </a:endParaRPr>
          </a:p>
        </p:txBody>
      </p:sp>
      <p:sp>
        <p:nvSpPr>
          <p:cNvPr id="3" name="TextBox 2"/>
          <p:cNvSpPr txBox="1"/>
          <p:nvPr/>
        </p:nvSpPr>
        <p:spPr>
          <a:xfrm>
            <a:off x="2641600" y="4557486"/>
            <a:ext cx="4005943" cy="369332"/>
          </a:xfrm>
          <a:prstGeom prst="rect">
            <a:avLst/>
          </a:prstGeom>
          <a:noFill/>
        </p:spPr>
        <p:txBody>
          <a:bodyPr wrap="square" rtlCol="0">
            <a:spAutoFit/>
          </a:bodyPr>
          <a:lstStyle/>
          <a:p>
            <a:endParaRPr lang="en-IN" dirty="0"/>
          </a:p>
        </p:txBody>
      </p:sp>
    </p:spTree>
    <p:extLst>
      <p:ext uri="{BB962C8B-B14F-4D97-AF65-F5344CB8AC3E}">
        <p14:creationId xmlns:p14="http://schemas.microsoft.com/office/powerpoint/2010/main" val="541018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0742" y="1885458"/>
            <a:ext cx="4470400" cy="416480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62857" y="1304703"/>
            <a:ext cx="9056914" cy="430887"/>
          </a:xfrm>
          <a:prstGeom prst="rect">
            <a:avLst/>
          </a:prstGeom>
        </p:spPr>
        <p:txBody>
          <a:bodyPr wrap="square">
            <a:spAutoFit/>
          </a:bodyPr>
          <a:lstStyle/>
          <a:p>
            <a:r>
              <a:rPr lang="en-IN" sz="2200" dirty="0"/>
              <a:t>A simpliﬁed method of representing an AM high-frequency sine wave:</a:t>
            </a:r>
          </a:p>
        </p:txBody>
      </p:sp>
    </p:spTree>
    <p:extLst>
      <p:ext uri="{BB962C8B-B14F-4D97-AF65-F5344CB8AC3E}">
        <p14:creationId xmlns:p14="http://schemas.microsoft.com/office/powerpoint/2010/main" val="2222761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59657" y="1364340"/>
            <a:ext cx="3468915" cy="430887"/>
          </a:xfrm>
          <a:prstGeom prst="rect">
            <a:avLst/>
          </a:prstGeom>
          <a:noFill/>
        </p:spPr>
        <p:txBody>
          <a:bodyPr wrap="square" rtlCol="0">
            <a:spAutoFit/>
          </a:bodyPr>
          <a:lstStyle/>
          <a:p>
            <a:pPr algn="just"/>
            <a:r>
              <a:rPr lang="en-US" sz="2200" b="1" i="1" dirty="0">
                <a:solidFill>
                  <a:srgbClr val="FF0000"/>
                </a:solidFill>
              </a:rPr>
              <a:t>Mathematical Expression:</a:t>
            </a:r>
            <a:endParaRPr lang="en-IN" sz="2200" b="1" i="1" dirty="0">
              <a:solidFill>
                <a:srgbClr val="FF0000"/>
              </a:solidFill>
            </a:endParaRPr>
          </a:p>
        </p:txBody>
      </p:sp>
      <p:sp>
        <p:nvSpPr>
          <p:cNvPr id="3" name="Rectangle 2"/>
          <p:cNvSpPr/>
          <p:nvPr/>
        </p:nvSpPr>
        <p:spPr>
          <a:xfrm>
            <a:off x="217716" y="1849158"/>
            <a:ext cx="6096000" cy="430887"/>
          </a:xfrm>
          <a:prstGeom prst="rect">
            <a:avLst/>
          </a:prstGeom>
        </p:spPr>
        <p:txBody>
          <a:bodyPr>
            <a:spAutoFit/>
          </a:bodyPr>
          <a:lstStyle/>
          <a:p>
            <a:r>
              <a:rPr lang="en-IN" sz="2200" dirty="0"/>
              <a:t>The sine wave carrier is expressed as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8916" y="2280045"/>
            <a:ext cx="3323770" cy="94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580572" y="3226934"/>
            <a:ext cx="11001828" cy="646331"/>
          </a:xfrm>
          <a:prstGeom prst="rect">
            <a:avLst/>
          </a:prstGeom>
        </p:spPr>
        <p:txBody>
          <a:bodyPr wrap="square">
            <a:spAutoFit/>
          </a:bodyPr>
          <a:lstStyle/>
          <a:p>
            <a:r>
              <a:rPr lang="en-IN" dirty="0"/>
              <a:t> </a:t>
            </a:r>
          </a:p>
          <a:p>
            <a:endParaRPr lang="en-US" dirty="0"/>
          </a:p>
        </p:txBody>
      </p:sp>
      <p:sp>
        <p:nvSpPr>
          <p:cNvPr id="15" name="TextBox 14"/>
          <p:cNvSpPr txBox="1"/>
          <p:nvPr/>
        </p:nvSpPr>
        <p:spPr>
          <a:xfrm>
            <a:off x="377371" y="3410857"/>
            <a:ext cx="10769600" cy="2185214"/>
          </a:xfrm>
          <a:prstGeom prst="rect">
            <a:avLst/>
          </a:prstGeom>
          <a:noFill/>
        </p:spPr>
        <p:txBody>
          <a:bodyPr wrap="square" rtlCol="0">
            <a:spAutoFit/>
          </a:bodyPr>
          <a:lstStyle/>
          <a:p>
            <a:r>
              <a:rPr lang="en-US" sz="2200" dirty="0"/>
              <a:t>Where </a:t>
            </a:r>
          </a:p>
          <a:p>
            <a:endParaRPr lang="en-US" sz="2200" dirty="0"/>
          </a:p>
          <a:p>
            <a:r>
              <a:rPr lang="en-US" sz="2200" dirty="0" err="1"/>
              <a:t>v</a:t>
            </a:r>
            <a:r>
              <a:rPr lang="en-US" sz="2200" baseline="-25000" dirty="0" err="1"/>
              <a:t>c</a:t>
            </a:r>
            <a:r>
              <a:rPr lang="en-US" sz="2200" dirty="0"/>
              <a:t> is </a:t>
            </a:r>
            <a:r>
              <a:rPr lang="en-IN" sz="2200" dirty="0"/>
              <a:t>Instantaneous carrier voltage at time t</a:t>
            </a:r>
          </a:p>
          <a:p>
            <a:r>
              <a:rPr lang="en-IN" sz="2200" dirty="0" err="1"/>
              <a:t>V</a:t>
            </a:r>
            <a:r>
              <a:rPr lang="en-IN" sz="2200" baseline="-25000" dirty="0" err="1"/>
              <a:t>c</a:t>
            </a:r>
            <a:r>
              <a:rPr lang="en-IN" sz="2200" baseline="-25000" dirty="0"/>
              <a:t>​  </a:t>
            </a:r>
            <a:r>
              <a:rPr lang="en-IN" sz="2200" dirty="0"/>
              <a:t>= Peak amplitude of the </a:t>
            </a:r>
            <a:r>
              <a:rPr lang="en-IN" sz="2200" dirty="0" err="1"/>
              <a:t>unmodulated</a:t>
            </a:r>
            <a:r>
              <a:rPr lang="en-IN" sz="2200" dirty="0"/>
              <a:t> carrier wave</a:t>
            </a:r>
          </a:p>
          <a:p>
            <a:r>
              <a:rPr lang="en-IN" sz="2200" dirty="0"/>
              <a:t>fc​ = Frequency of the carrier wave</a:t>
            </a:r>
          </a:p>
          <a:p>
            <a:r>
              <a:rPr lang="en-IN" sz="2200" dirty="0"/>
              <a:t>t = Time</a:t>
            </a:r>
          </a:p>
        </p:txBody>
      </p:sp>
    </p:spTree>
    <p:extLst>
      <p:ext uri="{BB962C8B-B14F-4D97-AF65-F5344CB8AC3E}">
        <p14:creationId xmlns:p14="http://schemas.microsoft.com/office/powerpoint/2010/main" val="2222761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371" y="1366156"/>
            <a:ext cx="10640853" cy="253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77371" y="4112902"/>
            <a:ext cx="11030857" cy="1107996"/>
          </a:xfrm>
          <a:prstGeom prst="rect">
            <a:avLst/>
          </a:prstGeom>
        </p:spPr>
        <p:txBody>
          <a:bodyPr wrap="square">
            <a:spAutoFit/>
          </a:bodyPr>
          <a:lstStyle/>
          <a:p>
            <a:r>
              <a:rPr lang="en-IN" sz="2200" dirty="0">
                <a:solidFill>
                  <a:srgbClr val="FF0000"/>
                </a:solidFill>
              </a:rPr>
              <a:t>In amplitude modulation, the peak value of the modulating signal is less than the peak value of the carrier. </a:t>
            </a:r>
          </a:p>
          <a:p>
            <a:r>
              <a:rPr lang="en-US" sz="2200" dirty="0">
                <a:solidFill>
                  <a:srgbClr val="FF0000"/>
                </a:solidFill>
              </a:rPr>
              <a:t>i.e., </a:t>
            </a:r>
            <a:endParaRPr lang="en-IN" sz="2200" dirty="0">
              <a:solidFill>
                <a:srgbClr val="FF0000"/>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113" y="4666900"/>
            <a:ext cx="2025941" cy="883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19313" y="1391922"/>
            <a:ext cx="11495315" cy="769441"/>
          </a:xfrm>
          <a:prstGeom prst="rect">
            <a:avLst/>
          </a:prstGeom>
        </p:spPr>
        <p:txBody>
          <a:bodyPr wrap="square">
            <a:spAutoFit/>
          </a:bodyPr>
          <a:lstStyle/>
          <a:p>
            <a:r>
              <a:rPr lang="en-IN" sz="2200" dirty="0"/>
              <a:t>The instantaneous value of either the top or the bottom voltage envelope </a:t>
            </a:r>
            <a:r>
              <a:rPr lang="en-IN" sz="2200" dirty="0">
                <a:solidFill>
                  <a:srgbClr val="FF0000"/>
                </a:solidFill>
                <a:latin typeface="Monotype Corsiva" pitchFamily="66" charset="0"/>
              </a:rPr>
              <a:t>v</a:t>
            </a:r>
            <a:r>
              <a:rPr lang="en-IN" sz="2200" baseline="-25000" dirty="0">
                <a:solidFill>
                  <a:srgbClr val="FF0000"/>
                </a:solidFill>
                <a:latin typeface="Monotype Corsiva" pitchFamily="66" charset="0"/>
              </a:rPr>
              <a:t>1</a:t>
            </a:r>
            <a:r>
              <a:rPr lang="en-IN" sz="2200" dirty="0"/>
              <a:t> can be computed by using the equation,</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1063" y="2101378"/>
            <a:ext cx="5612967" cy="787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19312" y="3105834"/>
            <a:ext cx="11495315" cy="430887"/>
          </a:xfrm>
          <a:prstGeom prst="rect">
            <a:avLst/>
          </a:prstGeom>
        </p:spPr>
        <p:txBody>
          <a:bodyPr wrap="square">
            <a:spAutoFit/>
          </a:bodyPr>
          <a:lstStyle/>
          <a:p>
            <a:r>
              <a:rPr lang="en-IN" sz="2200" dirty="0"/>
              <a:t>The instantaneous value of the complete AM wave </a:t>
            </a:r>
            <a:r>
              <a:rPr lang="en-IN" sz="2200" dirty="0">
                <a:solidFill>
                  <a:srgbClr val="FF0000"/>
                </a:solidFill>
                <a:latin typeface="Monotype Corsiva" pitchFamily="66" charset="0"/>
              </a:rPr>
              <a:t>v</a:t>
            </a:r>
            <a:r>
              <a:rPr lang="en-IN" sz="2200" baseline="-25000" dirty="0">
                <a:solidFill>
                  <a:srgbClr val="FF0000"/>
                </a:solidFill>
                <a:latin typeface="Monotype Corsiva" pitchFamily="66" charset="0"/>
              </a:rPr>
              <a:t>2  </a:t>
            </a:r>
            <a:r>
              <a:rPr lang="en-IN" sz="2200" dirty="0"/>
              <a:t>is given by,  </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4024" y="3804785"/>
            <a:ext cx="2747062" cy="54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987" y="4728028"/>
            <a:ext cx="10772085" cy="772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19313" y="4349969"/>
            <a:ext cx="3018973" cy="430887"/>
          </a:xfrm>
          <a:prstGeom prst="rect">
            <a:avLst/>
          </a:prstGeom>
          <a:noFill/>
        </p:spPr>
        <p:txBody>
          <a:bodyPr wrap="square" rtlCol="0">
            <a:spAutoFit/>
          </a:bodyPr>
          <a:lstStyle/>
          <a:p>
            <a:r>
              <a:rPr lang="en-US" sz="2200" dirty="0"/>
              <a:t>Substituting, </a:t>
            </a:r>
            <a:endParaRPr lang="en-IN" sz="2200" dirty="0"/>
          </a:p>
        </p:txBody>
      </p:sp>
      <p:sp>
        <p:nvSpPr>
          <p:cNvPr id="8" name="Rectangle 7"/>
          <p:cNvSpPr/>
          <p:nvPr/>
        </p:nvSpPr>
        <p:spPr>
          <a:xfrm>
            <a:off x="319313" y="5573260"/>
            <a:ext cx="11001830" cy="430887"/>
          </a:xfrm>
          <a:prstGeom prst="rect">
            <a:avLst/>
          </a:prstGeom>
        </p:spPr>
        <p:txBody>
          <a:bodyPr wrap="square">
            <a:spAutoFit/>
          </a:bodyPr>
          <a:lstStyle/>
          <a:p>
            <a:r>
              <a:rPr lang="en-IN" sz="2200" dirty="0"/>
              <a:t> Note: The AM wave is the product of the carrier and modulating signals.</a:t>
            </a:r>
          </a:p>
        </p:txBody>
      </p:sp>
    </p:spTree>
    <p:extLst>
      <p:ext uri="{BB962C8B-B14F-4D97-AF65-F5344CB8AC3E}">
        <p14:creationId xmlns:p14="http://schemas.microsoft.com/office/powerpoint/2010/main" val="2222761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90121" y="1299422"/>
            <a:ext cx="2780120" cy="430887"/>
          </a:xfrm>
          <a:prstGeom prst="rect">
            <a:avLst/>
          </a:prstGeom>
        </p:spPr>
        <p:txBody>
          <a:bodyPr wrap="none">
            <a:spAutoFit/>
          </a:bodyPr>
          <a:lstStyle/>
          <a:p>
            <a:r>
              <a:rPr lang="en-IN" sz="2200" b="1" i="1" dirty="0">
                <a:solidFill>
                  <a:srgbClr val="FF0000"/>
                </a:solidFill>
              </a:rPr>
              <a:t>Amplitude modulator:</a:t>
            </a:r>
          </a:p>
        </p:txBody>
      </p:sp>
      <p:sp>
        <p:nvSpPr>
          <p:cNvPr id="3" name="Rectangle 2"/>
          <p:cNvSpPr/>
          <p:nvPr/>
        </p:nvSpPr>
        <p:spPr>
          <a:xfrm>
            <a:off x="319315" y="1754783"/>
            <a:ext cx="11538857" cy="769441"/>
          </a:xfrm>
          <a:prstGeom prst="rect">
            <a:avLst/>
          </a:prstGeom>
        </p:spPr>
        <p:txBody>
          <a:bodyPr wrap="square">
            <a:spAutoFit/>
          </a:bodyPr>
          <a:lstStyle/>
          <a:p>
            <a:pPr algn="just"/>
            <a:r>
              <a:rPr lang="en-IN" sz="2200" dirty="0"/>
              <a:t>The circuit used for producing AM is called a modulator. </a:t>
            </a:r>
          </a:p>
          <a:p>
            <a:pPr algn="just"/>
            <a:r>
              <a:rPr lang="en-IN" sz="2200" dirty="0"/>
              <a:t>It has two inputs, the carrier and the modulating signal. The resulting outputs are shown in Fig.</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0241" y="2807607"/>
            <a:ext cx="6294226" cy="338999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77370" y="1508541"/>
            <a:ext cx="11132457" cy="3477875"/>
          </a:xfrm>
          <a:prstGeom prst="rect">
            <a:avLst/>
          </a:prstGeom>
        </p:spPr>
        <p:txBody>
          <a:bodyPr wrap="square">
            <a:spAutoFit/>
          </a:bodyPr>
          <a:lstStyle/>
          <a:p>
            <a:pPr algn="just"/>
            <a:r>
              <a:rPr lang="en-IN" sz="2200" b="1" dirty="0">
                <a:solidFill>
                  <a:srgbClr val="002060"/>
                </a:solidFill>
              </a:rPr>
              <a:t>Note:</a:t>
            </a:r>
          </a:p>
          <a:p>
            <a:pPr algn="just"/>
            <a:endParaRPr lang="en-IN" sz="2200" dirty="0"/>
          </a:p>
          <a:p>
            <a:pPr marL="342900" indent="-342900" algn="just">
              <a:buFont typeface="Arial" pitchFamily="34" charset="0"/>
              <a:buChar char="•"/>
            </a:pPr>
            <a:r>
              <a:rPr lang="en-IN" sz="2200" dirty="0">
                <a:solidFill>
                  <a:srgbClr val="FF0000"/>
                </a:solidFill>
              </a:rPr>
              <a:t>Circuits that compute the product of two analog signals are also known as </a:t>
            </a:r>
            <a:r>
              <a:rPr lang="en-IN" sz="2200" dirty="0">
                <a:solidFill>
                  <a:srgbClr val="00B050"/>
                </a:solidFill>
              </a:rPr>
              <a:t>analog multipliers, mixers, converters, product detectors, and phase detectors.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t>A circuit that changes a lower-frequency baseband signal to a higher-frequency signal is usually called a  </a:t>
            </a:r>
            <a:r>
              <a:rPr lang="en-IN" sz="2200" dirty="0">
                <a:solidFill>
                  <a:srgbClr val="00B050"/>
                </a:solidFill>
              </a:rPr>
              <a:t>modulator.</a:t>
            </a:r>
          </a:p>
          <a:p>
            <a:pPr algn="just"/>
            <a:endParaRPr lang="en-IN" sz="2200" dirty="0">
              <a:solidFill>
                <a:srgbClr val="FF0000"/>
              </a:solidFill>
            </a:endParaRPr>
          </a:p>
          <a:p>
            <a:pPr marL="342900" indent="-342900" algn="just">
              <a:buFont typeface="Arial" pitchFamily="34" charset="0"/>
              <a:buChar char="•"/>
            </a:pPr>
            <a:r>
              <a:rPr lang="en-IN" sz="2200" dirty="0">
                <a:solidFill>
                  <a:srgbClr val="FF0000"/>
                </a:solidFill>
              </a:rPr>
              <a:t>A circuit used to recover the original intelligence signal from an AM wave is known as a </a:t>
            </a:r>
            <a:r>
              <a:rPr lang="en-IN" sz="2200" dirty="0">
                <a:solidFill>
                  <a:srgbClr val="00B050"/>
                </a:solidFill>
              </a:rPr>
              <a:t>detector or demodulator.</a:t>
            </a:r>
          </a:p>
        </p:txBody>
      </p:sp>
    </p:spTree>
    <p:extLst>
      <p:ext uri="{BB962C8B-B14F-4D97-AF65-F5344CB8AC3E}">
        <p14:creationId xmlns:p14="http://schemas.microsoft.com/office/powerpoint/2010/main" val="2222761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19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044233937"/>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445834288"/>
              </p:ext>
            </p:extLst>
          </p:nvPr>
        </p:nvGraphicFramePr>
        <p:xfrm>
          <a:off x="1911927" y="2283112"/>
          <a:ext cx="9490364"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07907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518669123"/>
              </p:ext>
            </p:extLst>
          </p:nvPr>
        </p:nvGraphicFramePr>
        <p:xfrm>
          <a:off x="5015375" y="1733550"/>
          <a:ext cx="1752600" cy="379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264257372"/>
              </p:ext>
            </p:extLst>
          </p:nvPr>
        </p:nvGraphicFramePr>
        <p:xfrm>
          <a:off x="2989942" y="2419350"/>
          <a:ext cx="6357257" cy="533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69469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49828" y="1412425"/>
            <a:ext cx="2727202"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Modulation index: </a:t>
            </a:r>
          </a:p>
        </p:txBody>
      </p:sp>
      <p:sp>
        <p:nvSpPr>
          <p:cNvPr id="2" name="Rectangle 1"/>
          <p:cNvSpPr/>
          <p:nvPr/>
        </p:nvSpPr>
        <p:spPr>
          <a:xfrm>
            <a:off x="349827" y="2031778"/>
            <a:ext cx="11595430" cy="430887"/>
          </a:xfrm>
          <a:prstGeom prst="rect">
            <a:avLst/>
          </a:prstGeom>
        </p:spPr>
        <p:txBody>
          <a:bodyPr wrap="square">
            <a:spAutoFit/>
          </a:bodyPr>
          <a:lstStyle/>
          <a:p>
            <a:r>
              <a:rPr lang="en-IN" sz="2200" dirty="0"/>
              <a:t>Also called the modulating factor or coefficient, or the degree of modulation</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3881" y="2554628"/>
            <a:ext cx="2484497" cy="1383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49826" y="3921015"/>
            <a:ext cx="3670631"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Percentage of Modulation :</a:t>
            </a:r>
          </a:p>
        </p:txBody>
      </p:sp>
      <p:sp>
        <p:nvSpPr>
          <p:cNvPr id="3" name="Rectangle 2"/>
          <p:cNvSpPr/>
          <p:nvPr/>
        </p:nvSpPr>
        <p:spPr>
          <a:xfrm>
            <a:off x="349827" y="4513721"/>
            <a:ext cx="11595429" cy="430887"/>
          </a:xfrm>
          <a:prstGeom prst="rect">
            <a:avLst/>
          </a:prstGeom>
        </p:spPr>
        <p:txBody>
          <a:bodyPr wrap="square">
            <a:spAutoFit/>
          </a:bodyPr>
          <a:lstStyle/>
          <a:p>
            <a:r>
              <a:rPr lang="en-IN" sz="2200" dirty="0"/>
              <a:t>Multiplying the modulation index by 100 gives the percentage of modulation.</a:t>
            </a:r>
          </a:p>
        </p:txBody>
      </p:sp>
    </p:spTree>
    <p:extLst>
      <p:ext uri="{BB962C8B-B14F-4D97-AF65-F5344CB8AC3E}">
        <p14:creationId xmlns:p14="http://schemas.microsoft.com/office/powerpoint/2010/main" val="2222761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3083" y="1468101"/>
            <a:ext cx="4585031"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Over modulation  and distortion:</a:t>
            </a:r>
          </a:p>
        </p:txBody>
      </p:sp>
      <p:sp>
        <p:nvSpPr>
          <p:cNvPr id="2" name="Rectangle 1"/>
          <p:cNvSpPr/>
          <p:nvPr/>
        </p:nvSpPr>
        <p:spPr>
          <a:xfrm>
            <a:off x="103083" y="2166595"/>
            <a:ext cx="11740574" cy="2462213"/>
          </a:xfrm>
          <a:prstGeom prst="rect">
            <a:avLst/>
          </a:prstGeom>
        </p:spPr>
        <p:txBody>
          <a:bodyPr wrap="square">
            <a:spAutoFit/>
          </a:bodyPr>
          <a:lstStyle/>
          <a:p>
            <a:pPr marL="342900" indent="-342900">
              <a:buFont typeface="Arial" pitchFamily="34" charset="0"/>
              <a:buChar char="•"/>
            </a:pPr>
            <a:r>
              <a:rPr lang="en-IN" sz="2200" dirty="0"/>
              <a:t>The modulation index should be a number between 0 and 1. </a:t>
            </a:r>
          </a:p>
          <a:p>
            <a:pPr marL="342900" indent="-342900">
              <a:buFont typeface="Arial" pitchFamily="34" charset="0"/>
              <a:buChar char="•"/>
            </a:pPr>
            <a:endParaRPr lang="en-IN" sz="2200" dirty="0"/>
          </a:p>
          <a:p>
            <a:pPr marL="342900" indent="-342900">
              <a:buFont typeface="Arial" pitchFamily="34" charset="0"/>
              <a:buChar char="•"/>
            </a:pPr>
            <a:r>
              <a:rPr lang="en-IN" sz="2200" dirty="0"/>
              <a:t>If the amplitude of the modulating voltage is higher than the carrier voltage, </a:t>
            </a:r>
            <a:r>
              <a:rPr lang="en-IN" sz="2200" i="1" dirty="0">
                <a:solidFill>
                  <a:srgbClr val="FF0000"/>
                </a:solidFill>
              </a:rPr>
              <a:t>m</a:t>
            </a:r>
            <a:r>
              <a:rPr lang="en-IN" sz="2200" dirty="0"/>
              <a:t> will be greater than 1, causing </a:t>
            </a:r>
            <a:r>
              <a:rPr lang="en-IN" sz="2200" i="1" dirty="0">
                <a:solidFill>
                  <a:srgbClr val="FF0000"/>
                </a:solidFill>
              </a:rPr>
              <a:t>distortion</a:t>
            </a:r>
            <a:r>
              <a:rPr lang="en-IN" sz="2200" dirty="0"/>
              <a:t> of the modulated waveform.</a:t>
            </a:r>
          </a:p>
          <a:p>
            <a:pPr marL="342900" indent="-342900">
              <a:buFont typeface="Arial" pitchFamily="34" charset="0"/>
              <a:buChar char="•"/>
            </a:pPr>
            <a:endParaRPr lang="en-US" sz="2200" dirty="0"/>
          </a:p>
          <a:p>
            <a:pPr marL="342900" indent="-342900">
              <a:buFont typeface="Arial" pitchFamily="34" charset="0"/>
              <a:buChar char="•"/>
            </a:pPr>
            <a:r>
              <a:rPr lang="en-IN" sz="2200" dirty="0"/>
              <a:t>If the modulating voltage is much greater than the carrier voltage, the resulting condition is called </a:t>
            </a:r>
            <a:r>
              <a:rPr lang="en-IN" sz="2200" i="1" dirty="0" err="1">
                <a:solidFill>
                  <a:srgbClr val="FF0000"/>
                </a:solidFill>
              </a:rPr>
              <a:t>overmodulation</a:t>
            </a:r>
            <a:r>
              <a:rPr lang="en-IN" sz="2200" i="1" dirty="0">
                <a:solidFill>
                  <a:srgbClr val="FF0000"/>
                </a:solidFill>
              </a:rPr>
              <a:t>. </a:t>
            </a:r>
            <a:r>
              <a:rPr lang="en-IN" sz="2200" dirty="0"/>
              <a:t>Hence the waveform is flattened at the zero line.</a:t>
            </a:r>
          </a:p>
        </p:txBody>
      </p:sp>
    </p:spTree>
    <p:extLst>
      <p:ext uri="{BB962C8B-B14F-4D97-AF65-F5344CB8AC3E}">
        <p14:creationId xmlns:p14="http://schemas.microsoft.com/office/powerpoint/2010/main" val="2222761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4153" y="1456417"/>
            <a:ext cx="7251407" cy="479924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3670631"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Percentage of Modulation :</a:t>
            </a:r>
          </a:p>
        </p:txBody>
      </p:sp>
      <p:sp>
        <p:nvSpPr>
          <p:cNvPr id="2" name="Rectangle 1"/>
          <p:cNvSpPr/>
          <p:nvPr/>
        </p:nvSpPr>
        <p:spPr>
          <a:xfrm>
            <a:off x="161140" y="1861742"/>
            <a:ext cx="11726060" cy="769441"/>
          </a:xfrm>
          <a:prstGeom prst="rect">
            <a:avLst/>
          </a:prstGeom>
        </p:spPr>
        <p:txBody>
          <a:bodyPr wrap="square">
            <a:spAutoFit/>
          </a:bodyPr>
          <a:lstStyle/>
          <a:p>
            <a:r>
              <a:rPr lang="en-IN" sz="2200" dirty="0"/>
              <a:t>When the AM signal is displayed on an oscilloscope, the modulation index can be computed from </a:t>
            </a:r>
            <a:r>
              <a:rPr lang="en-IN" sz="2200" dirty="0" err="1"/>
              <a:t>V</a:t>
            </a:r>
            <a:r>
              <a:rPr lang="en-IN" sz="2200" baseline="-25000" dirty="0" err="1"/>
              <a:t>max</a:t>
            </a:r>
            <a:r>
              <a:rPr lang="en-IN" sz="2200" dirty="0"/>
              <a:t> and </a:t>
            </a:r>
            <a:r>
              <a:rPr lang="en-IN" sz="2200" dirty="0" err="1"/>
              <a:t>V</a:t>
            </a:r>
            <a:r>
              <a:rPr lang="en-IN" sz="2200" baseline="-25000" dirty="0" err="1"/>
              <a:t>min</a:t>
            </a:r>
            <a:r>
              <a:rPr lang="en-IN" sz="2200" dirty="0"/>
              <a:t> as shown in Fig.</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981" y="2384426"/>
            <a:ext cx="6076950" cy="37147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5543" y="1362303"/>
            <a:ext cx="8176650" cy="498044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45142" y="1799540"/>
            <a:ext cx="6850743" cy="430887"/>
          </a:xfrm>
          <a:prstGeom prst="rect">
            <a:avLst/>
          </a:prstGeom>
        </p:spPr>
        <p:txBody>
          <a:bodyPr wrap="square">
            <a:spAutoFit/>
          </a:bodyPr>
          <a:lstStyle/>
          <a:p>
            <a:r>
              <a:rPr lang="en-IN" sz="2200" dirty="0"/>
              <a:t>The peak value of the modulating signal </a:t>
            </a:r>
            <a:r>
              <a:rPr lang="en-IN" sz="2200" i="1" dirty="0" err="1">
                <a:solidFill>
                  <a:srgbClr val="FF0000"/>
                </a:solidFill>
              </a:rPr>
              <a:t>V</a:t>
            </a:r>
            <a:r>
              <a:rPr lang="en-IN" sz="2200" i="1" baseline="-25000" dirty="0" err="1">
                <a:solidFill>
                  <a:srgbClr val="FF0000"/>
                </a:solidFill>
              </a:rPr>
              <a:t>m</a:t>
            </a:r>
            <a:r>
              <a:rPr lang="en-IN" sz="2200" dirty="0"/>
              <a:t> is given by :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0022" y="1389644"/>
            <a:ext cx="2960916" cy="110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66915" y="2989908"/>
            <a:ext cx="6850743" cy="430887"/>
          </a:xfrm>
          <a:prstGeom prst="rect">
            <a:avLst/>
          </a:prstGeom>
        </p:spPr>
        <p:txBody>
          <a:bodyPr wrap="square">
            <a:spAutoFit/>
          </a:bodyPr>
          <a:lstStyle/>
          <a:p>
            <a:r>
              <a:rPr lang="en-IN" sz="2200" dirty="0"/>
              <a:t>The peak value of the carrier signal </a:t>
            </a:r>
            <a:r>
              <a:rPr lang="en-IN" sz="2200" i="1" dirty="0" err="1">
                <a:solidFill>
                  <a:srgbClr val="FF0000"/>
                </a:solidFill>
              </a:rPr>
              <a:t>V</a:t>
            </a:r>
            <a:r>
              <a:rPr lang="en-IN" sz="2200" i="1" baseline="-25000" dirty="0" err="1">
                <a:solidFill>
                  <a:srgbClr val="FF0000"/>
                </a:solidFill>
              </a:rPr>
              <a:t>c</a:t>
            </a:r>
            <a:r>
              <a:rPr lang="en-IN" sz="2200" dirty="0"/>
              <a:t> is given by : </a:t>
            </a:r>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172" y="2538601"/>
            <a:ext cx="3258458" cy="1237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8566" y="3965575"/>
            <a:ext cx="7776166" cy="16192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3" y="1666988"/>
            <a:ext cx="11769351" cy="98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2.2:</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956" y="2787198"/>
            <a:ext cx="4464930" cy="44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30" y="3330575"/>
            <a:ext cx="8483321" cy="45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AutoShape 2" descr="Oscilloscopes (CROs) | Electronics Clu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76" y="1423932"/>
            <a:ext cx="5031588" cy="3917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7656" y="1653580"/>
            <a:ext cx="5626960" cy="3484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7463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1281" y="1622824"/>
            <a:ext cx="3225973" cy="1307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Solution:</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41" y="2167391"/>
            <a:ext cx="2393374" cy="373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4986" y="1926488"/>
            <a:ext cx="3770071" cy="816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141" y="3096539"/>
            <a:ext cx="7106979" cy="140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880" y="4619176"/>
            <a:ext cx="6784664" cy="135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50628" y="4619176"/>
            <a:ext cx="3875314" cy="116075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76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wipe(down)">
                                      <p:cBhvr>
                                        <p:cTn id="7" dur="580">
                                          <p:stCondLst>
                                            <p:cond delay="0"/>
                                          </p:stCondLst>
                                        </p:cTn>
                                        <p:tgtEl>
                                          <p:spTgt spid="6149"/>
                                        </p:tgtEl>
                                      </p:cBhvr>
                                    </p:animEffect>
                                    <p:anim calcmode="lin" valueType="num">
                                      <p:cBhvr>
                                        <p:cTn id="8" dur="1822" tmFilter="0,0; 0.14,0.36; 0.43,0.73; 0.71,0.91; 1.0,1.0">
                                          <p:stCondLst>
                                            <p:cond delay="0"/>
                                          </p:stCondLst>
                                        </p:cTn>
                                        <p:tgtEl>
                                          <p:spTgt spid="614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14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14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14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149"/>
                                        </p:tgtEl>
                                        <p:attrNameLst>
                                          <p:attrName>ppt_y</p:attrName>
                                        </p:attrNameLst>
                                      </p:cBhvr>
                                      <p:tavLst>
                                        <p:tav tm="0" fmla="#ppt_y-sin(pi*$)/81">
                                          <p:val>
                                            <p:fltVal val="0"/>
                                          </p:val>
                                        </p:tav>
                                        <p:tav tm="100000">
                                          <p:val>
                                            <p:fltVal val="1"/>
                                          </p:val>
                                        </p:tav>
                                      </p:tavLst>
                                    </p:anim>
                                    <p:animScale>
                                      <p:cBhvr>
                                        <p:cTn id="13" dur="26">
                                          <p:stCondLst>
                                            <p:cond delay="650"/>
                                          </p:stCondLst>
                                        </p:cTn>
                                        <p:tgtEl>
                                          <p:spTgt spid="6149"/>
                                        </p:tgtEl>
                                      </p:cBhvr>
                                      <p:to x="100000" y="60000"/>
                                    </p:animScale>
                                    <p:animScale>
                                      <p:cBhvr>
                                        <p:cTn id="14" dur="166" decel="50000">
                                          <p:stCondLst>
                                            <p:cond delay="676"/>
                                          </p:stCondLst>
                                        </p:cTn>
                                        <p:tgtEl>
                                          <p:spTgt spid="6149"/>
                                        </p:tgtEl>
                                      </p:cBhvr>
                                      <p:to x="100000" y="100000"/>
                                    </p:animScale>
                                    <p:animScale>
                                      <p:cBhvr>
                                        <p:cTn id="15" dur="26">
                                          <p:stCondLst>
                                            <p:cond delay="1312"/>
                                          </p:stCondLst>
                                        </p:cTn>
                                        <p:tgtEl>
                                          <p:spTgt spid="6149"/>
                                        </p:tgtEl>
                                      </p:cBhvr>
                                      <p:to x="100000" y="80000"/>
                                    </p:animScale>
                                    <p:animScale>
                                      <p:cBhvr>
                                        <p:cTn id="16" dur="166" decel="50000">
                                          <p:stCondLst>
                                            <p:cond delay="1338"/>
                                          </p:stCondLst>
                                        </p:cTn>
                                        <p:tgtEl>
                                          <p:spTgt spid="6149"/>
                                        </p:tgtEl>
                                      </p:cBhvr>
                                      <p:to x="100000" y="100000"/>
                                    </p:animScale>
                                    <p:animScale>
                                      <p:cBhvr>
                                        <p:cTn id="17" dur="26">
                                          <p:stCondLst>
                                            <p:cond delay="1642"/>
                                          </p:stCondLst>
                                        </p:cTn>
                                        <p:tgtEl>
                                          <p:spTgt spid="6149"/>
                                        </p:tgtEl>
                                      </p:cBhvr>
                                      <p:to x="100000" y="90000"/>
                                    </p:animScale>
                                    <p:animScale>
                                      <p:cBhvr>
                                        <p:cTn id="18" dur="166" decel="50000">
                                          <p:stCondLst>
                                            <p:cond delay="1668"/>
                                          </p:stCondLst>
                                        </p:cTn>
                                        <p:tgtEl>
                                          <p:spTgt spid="6149"/>
                                        </p:tgtEl>
                                      </p:cBhvr>
                                      <p:to x="100000" y="100000"/>
                                    </p:animScale>
                                    <p:animScale>
                                      <p:cBhvr>
                                        <p:cTn id="19" dur="26">
                                          <p:stCondLst>
                                            <p:cond delay="1808"/>
                                          </p:stCondLst>
                                        </p:cTn>
                                        <p:tgtEl>
                                          <p:spTgt spid="6149"/>
                                        </p:tgtEl>
                                      </p:cBhvr>
                                      <p:to x="100000" y="95000"/>
                                    </p:animScale>
                                    <p:animScale>
                                      <p:cBhvr>
                                        <p:cTn id="20" dur="166" decel="50000">
                                          <p:stCondLst>
                                            <p:cond delay="1834"/>
                                          </p:stCondLst>
                                        </p:cTn>
                                        <p:tgtEl>
                                          <p:spTgt spid="614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150"/>
                                        </p:tgtEl>
                                        <p:attrNameLst>
                                          <p:attrName>style.visibility</p:attrName>
                                        </p:attrNameLst>
                                      </p:cBhvr>
                                      <p:to>
                                        <p:strVal val="visible"/>
                                      </p:to>
                                    </p:set>
                                    <p:animEffect transition="in" filter="wipe(down)">
                                      <p:cBhvr>
                                        <p:cTn id="25" dur="580">
                                          <p:stCondLst>
                                            <p:cond delay="0"/>
                                          </p:stCondLst>
                                        </p:cTn>
                                        <p:tgtEl>
                                          <p:spTgt spid="6150"/>
                                        </p:tgtEl>
                                      </p:cBhvr>
                                    </p:animEffect>
                                    <p:anim calcmode="lin" valueType="num">
                                      <p:cBhvr>
                                        <p:cTn id="26" dur="1822" tmFilter="0,0; 0.14,0.36; 0.43,0.73; 0.71,0.91; 1.0,1.0">
                                          <p:stCondLst>
                                            <p:cond delay="0"/>
                                          </p:stCondLst>
                                        </p:cTn>
                                        <p:tgtEl>
                                          <p:spTgt spid="615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15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15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15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150"/>
                                        </p:tgtEl>
                                        <p:attrNameLst>
                                          <p:attrName>ppt_y</p:attrName>
                                        </p:attrNameLst>
                                      </p:cBhvr>
                                      <p:tavLst>
                                        <p:tav tm="0" fmla="#ppt_y-sin(pi*$)/81">
                                          <p:val>
                                            <p:fltVal val="0"/>
                                          </p:val>
                                        </p:tav>
                                        <p:tav tm="100000">
                                          <p:val>
                                            <p:fltVal val="1"/>
                                          </p:val>
                                        </p:tav>
                                      </p:tavLst>
                                    </p:anim>
                                    <p:animScale>
                                      <p:cBhvr>
                                        <p:cTn id="31" dur="26">
                                          <p:stCondLst>
                                            <p:cond delay="650"/>
                                          </p:stCondLst>
                                        </p:cTn>
                                        <p:tgtEl>
                                          <p:spTgt spid="6150"/>
                                        </p:tgtEl>
                                      </p:cBhvr>
                                      <p:to x="100000" y="60000"/>
                                    </p:animScale>
                                    <p:animScale>
                                      <p:cBhvr>
                                        <p:cTn id="32" dur="166" decel="50000">
                                          <p:stCondLst>
                                            <p:cond delay="676"/>
                                          </p:stCondLst>
                                        </p:cTn>
                                        <p:tgtEl>
                                          <p:spTgt spid="6150"/>
                                        </p:tgtEl>
                                      </p:cBhvr>
                                      <p:to x="100000" y="100000"/>
                                    </p:animScale>
                                    <p:animScale>
                                      <p:cBhvr>
                                        <p:cTn id="33" dur="26">
                                          <p:stCondLst>
                                            <p:cond delay="1312"/>
                                          </p:stCondLst>
                                        </p:cTn>
                                        <p:tgtEl>
                                          <p:spTgt spid="6150"/>
                                        </p:tgtEl>
                                      </p:cBhvr>
                                      <p:to x="100000" y="80000"/>
                                    </p:animScale>
                                    <p:animScale>
                                      <p:cBhvr>
                                        <p:cTn id="34" dur="166" decel="50000">
                                          <p:stCondLst>
                                            <p:cond delay="1338"/>
                                          </p:stCondLst>
                                        </p:cTn>
                                        <p:tgtEl>
                                          <p:spTgt spid="6150"/>
                                        </p:tgtEl>
                                      </p:cBhvr>
                                      <p:to x="100000" y="100000"/>
                                    </p:animScale>
                                    <p:animScale>
                                      <p:cBhvr>
                                        <p:cTn id="35" dur="26">
                                          <p:stCondLst>
                                            <p:cond delay="1642"/>
                                          </p:stCondLst>
                                        </p:cTn>
                                        <p:tgtEl>
                                          <p:spTgt spid="6150"/>
                                        </p:tgtEl>
                                      </p:cBhvr>
                                      <p:to x="100000" y="90000"/>
                                    </p:animScale>
                                    <p:animScale>
                                      <p:cBhvr>
                                        <p:cTn id="36" dur="166" decel="50000">
                                          <p:stCondLst>
                                            <p:cond delay="1668"/>
                                          </p:stCondLst>
                                        </p:cTn>
                                        <p:tgtEl>
                                          <p:spTgt spid="6150"/>
                                        </p:tgtEl>
                                      </p:cBhvr>
                                      <p:to x="100000" y="100000"/>
                                    </p:animScale>
                                    <p:animScale>
                                      <p:cBhvr>
                                        <p:cTn id="37" dur="26">
                                          <p:stCondLst>
                                            <p:cond delay="1808"/>
                                          </p:stCondLst>
                                        </p:cTn>
                                        <p:tgtEl>
                                          <p:spTgt spid="6150"/>
                                        </p:tgtEl>
                                      </p:cBhvr>
                                      <p:to x="100000" y="95000"/>
                                    </p:animScale>
                                    <p:animScale>
                                      <p:cBhvr>
                                        <p:cTn id="38" dur="166" decel="50000">
                                          <p:stCondLst>
                                            <p:cond delay="1834"/>
                                          </p:stCondLst>
                                        </p:cTn>
                                        <p:tgtEl>
                                          <p:spTgt spid="615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6151"/>
                                        </p:tgtEl>
                                        <p:attrNameLst>
                                          <p:attrName>style.visibility</p:attrName>
                                        </p:attrNameLst>
                                      </p:cBhvr>
                                      <p:to>
                                        <p:strVal val="visible"/>
                                      </p:to>
                                    </p:set>
                                    <p:animEffect transition="in" filter="wipe(down)">
                                      <p:cBhvr>
                                        <p:cTn id="43" dur="580">
                                          <p:stCondLst>
                                            <p:cond delay="0"/>
                                          </p:stCondLst>
                                        </p:cTn>
                                        <p:tgtEl>
                                          <p:spTgt spid="6151"/>
                                        </p:tgtEl>
                                      </p:cBhvr>
                                    </p:animEffect>
                                    <p:anim calcmode="lin" valueType="num">
                                      <p:cBhvr>
                                        <p:cTn id="44" dur="1822" tmFilter="0,0; 0.14,0.36; 0.43,0.73; 0.71,0.91; 1.0,1.0">
                                          <p:stCondLst>
                                            <p:cond delay="0"/>
                                          </p:stCondLst>
                                        </p:cTn>
                                        <p:tgtEl>
                                          <p:spTgt spid="615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15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15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15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151"/>
                                        </p:tgtEl>
                                        <p:attrNameLst>
                                          <p:attrName>ppt_y</p:attrName>
                                        </p:attrNameLst>
                                      </p:cBhvr>
                                      <p:tavLst>
                                        <p:tav tm="0" fmla="#ppt_y-sin(pi*$)/81">
                                          <p:val>
                                            <p:fltVal val="0"/>
                                          </p:val>
                                        </p:tav>
                                        <p:tav tm="100000">
                                          <p:val>
                                            <p:fltVal val="1"/>
                                          </p:val>
                                        </p:tav>
                                      </p:tavLst>
                                    </p:anim>
                                    <p:animScale>
                                      <p:cBhvr>
                                        <p:cTn id="49" dur="26">
                                          <p:stCondLst>
                                            <p:cond delay="650"/>
                                          </p:stCondLst>
                                        </p:cTn>
                                        <p:tgtEl>
                                          <p:spTgt spid="6151"/>
                                        </p:tgtEl>
                                      </p:cBhvr>
                                      <p:to x="100000" y="60000"/>
                                    </p:animScale>
                                    <p:animScale>
                                      <p:cBhvr>
                                        <p:cTn id="50" dur="166" decel="50000">
                                          <p:stCondLst>
                                            <p:cond delay="676"/>
                                          </p:stCondLst>
                                        </p:cTn>
                                        <p:tgtEl>
                                          <p:spTgt spid="6151"/>
                                        </p:tgtEl>
                                      </p:cBhvr>
                                      <p:to x="100000" y="100000"/>
                                    </p:animScale>
                                    <p:animScale>
                                      <p:cBhvr>
                                        <p:cTn id="51" dur="26">
                                          <p:stCondLst>
                                            <p:cond delay="1312"/>
                                          </p:stCondLst>
                                        </p:cTn>
                                        <p:tgtEl>
                                          <p:spTgt spid="6151"/>
                                        </p:tgtEl>
                                      </p:cBhvr>
                                      <p:to x="100000" y="80000"/>
                                    </p:animScale>
                                    <p:animScale>
                                      <p:cBhvr>
                                        <p:cTn id="52" dur="166" decel="50000">
                                          <p:stCondLst>
                                            <p:cond delay="1338"/>
                                          </p:stCondLst>
                                        </p:cTn>
                                        <p:tgtEl>
                                          <p:spTgt spid="6151"/>
                                        </p:tgtEl>
                                      </p:cBhvr>
                                      <p:to x="100000" y="100000"/>
                                    </p:animScale>
                                    <p:animScale>
                                      <p:cBhvr>
                                        <p:cTn id="53" dur="26">
                                          <p:stCondLst>
                                            <p:cond delay="1642"/>
                                          </p:stCondLst>
                                        </p:cTn>
                                        <p:tgtEl>
                                          <p:spTgt spid="6151"/>
                                        </p:tgtEl>
                                      </p:cBhvr>
                                      <p:to x="100000" y="90000"/>
                                    </p:animScale>
                                    <p:animScale>
                                      <p:cBhvr>
                                        <p:cTn id="54" dur="166" decel="50000">
                                          <p:stCondLst>
                                            <p:cond delay="1668"/>
                                          </p:stCondLst>
                                        </p:cTn>
                                        <p:tgtEl>
                                          <p:spTgt spid="6151"/>
                                        </p:tgtEl>
                                      </p:cBhvr>
                                      <p:to x="100000" y="100000"/>
                                    </p:animScale>
                                    <p:animScale>
                                      <p:cBhvr>
                                        <p:cTn id="55" dur="26">
                                          <p:stCondLst>
                                            <p:cond delay="1808"/>
                                          </p:stCondLst>
                                        </p:cTn>
                                        <p:tgtEl>
                                          <p:spTgt spid="6151"/>
                                        </p:tgtEl>
                                      </p:cBhvr>
                                      <p:to x="100000" y="95000"/>
                                    </p:animScale>
                                    <p:animScale>
                                      <p:cBhvr>
                                        <p:cTn id="56" dur="166" decel="50000">
                                          <p:stCondLst>
                                            <p:cond delay="1834"/>
                                          </p:stCondLst>
                                        </p:cTn>
                                        <p:tgtEl>
                                          <p:spTgt spid="615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29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2823702844"/>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46013861"/>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41309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581" y="2172153"/>
            <a:ext cx="10818608" cy="26465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33942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1" y="1322959"/>
            <a:ext cx="1986974"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Sidebands : </a:t>
            </a:r>
          </a:p>
        </p:txBody>
      </p:sp>
      <p:sp>
        <p:nvSpPr>
          <p:cNvPr id="2" name="Rectangle 1"/>
          <p:cNvSpPr/>
          <p:nvPr/>
        </p:nvSpPr>
        <p:spPr>
          <a:xfrm>
            <a:off x="161140" y="1905285"/>
            <a:ext cx="11813146" cy="1446550"/>
          </a:xfrm>
          <a:prstGeom prst="rect">
            <a:avLst/>
          </a:prstGeom>
        </p:spPr>
        <p:txBody>
          <a:bodyPr wrap="square">
            <a:spAutoFit/>
          </a:bodyPr>
          <a:lstStyle/>
          <a:p>
            <a:pPr marL="342900" indent="-342900" algn="just">
              <a:buFont typeface="Arial" pitchFamily="34" charset="0"/>
              <a:buChar char="•"/>
            </a:pPr>
            <a:r>
              <a:rPr lang="en-IN" sz="2200" dirty="0"/>
              <a:t>When a carrier is modulated by an information signal, </a:t>
            </a:r>
            <a:r>
              <a:rPr lang="en-IN" sz="2200" dirty="0">
                <a:solidFill>
                  <a:srgbClr val="FF0000"/>
                </a:solidFill>
              </a:rPr>
              <a:t>new signals at different frequencies </a:t>
            </a:r>
            <a:r>
              <a:rPr lang="en-IN" sz="2200" dirty="0"/>
              <a:t>are generated as part of the process . These new frequencies are called </a:t>
            </a:r>
            <a:r>
              <a:rPr lang="en-IN" sz="2200" dirty="0">
                <a:solidFill>
                  <a:srgbClr val="FF0000"/>
                </a:solidFill>
              </a:rPr>
              <a:t>side frequencies</a:t>
            </a:r>
            <a:r>
              <a:rPr lang="en-IN" sz="2200" dirty="0"/>
              <a:t> or </a:t>
            </a:r>
            <a:r>
              <a:rPr lang="en-IN" sz="2200" dirty="0">
                <a:solidFill>
                  <a:srgbClr val="FF0000"/>
                </a:solidFill>
              </a:rPr>
              <a:t>sidebands.</a:t>
            </a:r>
          </a:p>
          <a:p>
            <a:pPr algn="just"/>
            <a:endParaRPr lang="en-US" sz="2200" dirty="0">
              <a:solidFill>
                <a:srgbClr val="FF0000"/>
              </a:solidFill>
            </a:endParaRPr>
          </a:p>
          <a:p>
            <a:pPr marL="342900" indent="-342900" algn="just">
              <a:buFont typeface="Arial" pitchFamily="34" charset="0"/>
              <a:buChar char="•"/>
            </a:pPr>
            <a:r>
              <a:rPr lang="en-IN" sz="2200" dirty="0">
                <a:solidFill>
                  <a:srgbClr val="FF0000"/>
                </a:solidFill>
              </a:rPr>
              <a:t>Sidebands appear in the frequency spectrum directly </a:t>
            </a:r>
            <a:r>
              <a:rPr lang="en-IN" sz="2200" dirty="0"/>
              <a:t>above</a:t>
            </a:r>
            <a:r>
              <a:rPr lang="en-IN" sz="2200" dirty="0">
                <a:solidFill>
                  <a:srgbClr val="FF0000"/>
                </a:solidFill>
              </a:rPr>
              <a:t> and </a:t>
            </a:r>
            <a:r>
              <a:rPr lang="en-IN" sz="2200" dirty="0"/>
              <a:t>below</a:t>
            </a:r>
            <a:r>
              <a:rPr lang="en-IN" sz="2200" dirty="0">
                <a:solidFill>
                  <a:srgbClr val="FF0000"/>
                </a:solidFill>
              </a:rPr>
              <a:t> the carrier frequency.</a:t>
            </a:r>
          </a:p>
        </p:txBody>
      </p:sp>
    </p:spTree>
    <p:extLst>
      <p:ext uri="{BB962C8B-B14F-4D97-AF65-F5344CB8AC3E}">
        <p14:creationId xmlns:p14="http://schemas.microsoft.com/office/powerpoint/2010/main" val="1578428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56855" y="1328451"/>
            <a:ext cx="2825389" cy="430887"/>
          </a:xfrm>
          <a:prstGeom prst="rect">
            <a:avLst/>
          </a:prstGeom>
        </p:spPr>
        <p:txBody>
          <a:bodyPr wrap="none">
            <a:spAutoFit/>
          </a:bodyPr>
          <a:lstStyle/>
          <a:p>
            <a:r>
              <a:rPr lang="en-IN" sz="2200" dirty="0">
                <a:solidFill>
                  <a:srgbClr val="FF0000"/>
                </a:solidFill>
              </a:rPr>
              <a:t>Sideband Calculations :</a:t>
            </a:r>
          </a:p>
        </p:txBody>
      </p:sp>
      <p:sp>
        <p:nvSpPr>
          <p:cNvPr id="3" name="Rectangle 2"/>
          <p:cNvSpPr/>
          <p:nvPr/>
        </p:nvSpPr>
        <p:spPr>
          <a:xfrm>
            <a:off x="275771" y="1878764"/>
            <a:ext cx="11684000" cy="1446550"/>
          </a:xfrm>
          <a:prstGeom prst="rect">
            <a:avLst/>
          </a:prstGeom>
        </p:spPr>
        <p:txBody>
          <a:bodyPr wrap="square">
            <a:spAutoFit/>
          </a:bodyPr>
          <a:lstStyle/>
          <a:p>
            <a:r>
              <a:rPr lang="en-IN" sz="2200" dirty="0"/>
              <a:t>When only a single-frequency sine wave modulating signal is used, the modulation process generates two sidebands:</a:t>
            </a:r>
          </a:p>
          <a:p>
            <a:pPr marL="914400" lvl="1" indent="-457200">
              <a:buFont typeface="+mj-lt"/>
              <a:buAutoNum type="alphaLcParenR"/>
            </a:pPr>
            <a:r>
              <a:rPr lang="en-US" sz="2200" dirty="0"/>
              <a:t>The Upper Sideband </a:t>
            </a:r>
            <a:r>
              <a:rPr lang="en-US" sz="2200" dirty="0" err="1"/>
              <a:t>f</a:t>
            </a:r>
            <a:r>
              <a:rPr lang="en-US" sz="2200" baseline="-25000" dirty="0" err="1"/>
              <a:t>USB</a:t>
            </a:r>
            <a:endParaRPr lang="en-US" sz="2200" baseline="-25000" dirty="0"/>
          </a:p>
          <a:p>
            <a:pPr marL="914400" lvl="1" indent="-457200">
              <a:buFont typeface="+mj-lt"/>
              <a:buAutoNum type="alphaLcParenR"/>
            </a:pPr>
            <a:r>
              <a:rPr lang="en-US" sz="2200" dirty="0"/>
              <a:t>The lower Sideband </a:t>
            </a:r>
            <a:r>
              <a:rPr lang="en-US" sz="2200" dirty="0" err="1"/>
              <a:t>f</a:t>
            </a:r>
            <a:r>
              <a:rPr lang="en-US" sz="2200" baseline="-25000" dirty="0" err="1"/>
              <a:t>LSB</a:t>
            </a:r>
            <a:endParaRPr lang="en-IN" sz="2200" baseline="-25000"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286" y="3625624"/>
            <a:ext cx="9971314" cy="1568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9657" y="1364340"/>
            <a:ext cx="3468915" cy="430887"/>
          </a:xfrm>
          <a:prstGeom prst="rect">
            <a:avLst/>
          </a:prstGeom>
          <a:noFill/>
        </p:spPr>
        <p:txBody>
          <a:bodyPr wrap="square" rtlCol="0">
            <a:spAutoFit/>
          </a:bodyPr>
          <a:lstStyle/>
          <a:p>
            <a:pPr algn="just"/>
            <a:r>
              <a:rPr lang="en-US" sz="2200" b="1" i="1" dirty="0">
                <a:solidFill>
                  <a:srgbClr val="FF0000"/>
                </a:solidFill>
              </a:rPr>
              <a:t>Mathematical Expression:</a:t>
            </a:r>
            <a:endParaRPr lang="en-IN" sz="2200" b="1" i="1" dirty="0">
              <a:solidFill>
                <a:srgbClr val="FF0000"/>
              </a:solidFill>
            </a:endParaRPr>
          </a:p>
        </p:txBody>
      </p:sp>
      <p:sp>
        <p:nvSpPr>
          <p:cNvPr id="2" name="Rectangle 1"/>
          <p:cNvSpPr/>
          <p:nvPr/>
        </p:nvSpPr>
        <p:spPr>
          <a:xfrm>
            <a:off x="174172" y="1843095"/>
            <a:ext cx="11509829" cy="430887"/>
          </a:xfrm>
          <a:prstGeom prst="rect">
            <a:avLst/>
          </a:prstGeom>
        </p:spPr>
        <p:txBody>
          <a:bodyPr wrap="square">
            <a:spAutoFit/>
          </a:bodyPr>
          <a:lstStyle/>
          <a:p>
            <a:r>
              <a:rPr lang="en-IN" sz="2200" dirty="0"/>
              <a:t> The existence of sidebands can be demonstrated mathematically,</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8736" y="2440668"/>
            <a:ext cx="7119778" cy="66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079" y="3100898"/>
            <a:ext cx="712470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506" y="4453448"/>
            <a:ext cx="9947838" cy="104094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down)">
                                      <p:cBhvr>
                                        <p:cTn id="7" dur="580">
                                          <p:stCondLst>
                                            <p:cond delay="0"/>
                                          </p:stCondLst>
                                        </p:cTn>
                                        <p:tgtEl>
                                          <p:spTgt spid="8196"/>
                                        </p:tgtEl>
                                      </p:cBhvr>
                                    </p:animEffect>
                                    <p:anim calcmode="lin" valueType="num">
                                      <p:cBhvr>
                                        <p:cTn id="8" dur="1822" tmFilter="0,0; 0.14,0.36; 0.43,0.73; 0.71,0.91; 1.0,1.0">
                                          <p:stCondLst>
                                            <p:cond delay="0"/>
                                          </p:stCondLst>
                                        </p:cTn>
                                        <p:tgtEl>
                                          <p:spTgt spid="819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19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19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19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196"/>
                                        </p:tgtEl>
                                        <p:attrNameLst>
                                          <p:attrName>ppt_y</p:attrName>
                                        </p:attrNameLst>
                                      </p:cBhvr>
                                      <p:tavLst>
                                        <p:tav tm="0" fmla="#ppt_y-sin(pi*$)/81">
                                          <p:val>
                                            <p:fltVal val="0"/>
                                          </p:val>
                                        </p:tav>
                                        <p:tav tm="100000">
                                          <p:val>
                                            <p:fltVal val="1"/>
                                          </p:val>
                                        </p:tav>
                                      </p:tavLst>
                                    </p:anim>
                                    <p:animScale>
                                      <p:cBhvr>
                                        <p:cTn id="13" dur="26">
                                          <p:stCondLst>
                                            <p:cond delay="650"/>
                                          </p:stCondLst>
                                        </p:cTn>
                                        <p:tgtEl>
                                          <p:spTgt spid="8196"/>
                                        </p:tgtEl>
                                      </p:cBhvr>
                                      <p:to x="100000" y="60000"/>
                                    </p:animScale>
                                    <p:animScale>
                                      <p:cBhvr>
                                        <p:cTn id="14" dur="166" decel="50000">
                                          <p:stCondLst>
                                            <p:cond delay="676"/>
                                          </p:stCondLst>
                                        </p:cTn>
                                        <p:tgtEl>
                                          <p:spTgt spid="8196"/>
                                        </p:tgtEl>
                                      </p:cBhvr>
                                      <p:to x="100000" y="100000"/>
                                    </p:animScale>
                                    <p:animScale>
                                      <p:cBhvr>
                                        <p:cTn id="15" dur="26">
                                          <p:stCondLst>
                                            <p:cond delay="1312"/>
                                          </p:stCondLst>
                                        </p:cTn>
                                        <p:tgtEl>
                                          <p:spTgt spid="8196"/>
                                        </p:tgtEl>
                                      </p:cBhvr>
                                      <p:to x="100000" y="80000"/>
                                    </p:animScale>
                                    <p:animScale>
                                      <p:cBhvr>
                                        <p:cTn id="16" dur="166" decel="50000">
                                          <p:stCondLst>
                                            <p:cond delay="1338"/>
                                          </p:stCondLst>
                                        </p:cTn>
                                        <p:tgtEl>
                                          <p:spTgt spid="8196"/>
                                        </p:tgtEl>
                                      </p:cBhvr>
                                      <p:to x="100000" y="100000"/>
                                    </p:animScale>
                                    <p:animScale>
                                      <p:cBhvr>
                                        <p:cTn id="17" dur="26">
                                          <p:stCondLst>
                                            <p:cond delay="1642"/>
                                          </p:stCondLst>
                                        </p:cTn>
                                        <p:tgtEl>
                                          <p:spTgt spid="8196"/>
                                        </p:tgtEl>
                                      </p:cBhvr>
                                      <p:to x="100000" y="90000"/>
                                    </p:animScale>
                                    <p:animScale>
                                      <p:cBhvr>
                                        <p:cTn id="18" dur="166" decel="50000">
                                          <p:stCondLst>
                                            <p:cond delay="1668"/>
                                          </p:stCondLst>
                                        </p:cTn>
                                        <p:tgtEl>
                                          <p:spTgt spid="8196"/>
                                        </p:tgtEl>
                                      </p:cBhvr>
                                      <p:to x="100000" y="100000"/>
                                    </p:animScale>
                                    <p:animScale>
                                      <p:cBhvr>
                                        <p:cTn id="19" dur="26">
                                          <p:stCondLst>
                                            <p:cond delay="1808"/>
                                          </p:stCondLst>
                                        </p:cTn>
                                        <p:tgtEl>
                                          <p:spTgt spid="8196"/>
                                        </p:tgtEl>
                                      </p:cBhvr>
                                      <p:to x="100000" y="95000"/>
                                    </p:animScale>
                                    <p:animScale>
                                      <p:cBhvr>
                                        <p:cTn id="20" dur="166" decel="50000">
                                          <p:stCondLst>
                                            <p:cond delay="1834"/>
                                          </p:stCondLst>
                                        </p:cTn>
                                        <p:tgtEl>
                                          <p:spTgt spid="81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363" y="1652191"/>
            <a:ext cx="9947838" cy="104094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923363" y="3105838"/>
            <a:ext cx="10281666" cy="1477328"/>
          </a:xfrm>
          <a:prstGeom prst="rect">
            <a:avLst/>
          </a:prstGeom>
        </p:spPr>
        <p:txBody>
          <a:bodyPr wrap="square">
            <a:spAutoFit/>
          </a:bodyPr>
          <a:lstStyle/>
          <a:p>
            <a:r>
              <a:rPr lang="en-IN" sz="2200" dirty="0"/>
              <a:t>Summary: An AM signal is really a composite signal formed from several components:</a:t>
            </a:r>
          </a:p>
          <a:p>
            <a:pPr algn="ctr"/>
            <a:endParaRPr lang="en-US" sz="2400" dirty="0"/>
          </a:p>
          <a:p>
            <a:pPr algn="ctr"/>
            <a:r>
              <a:rPr lang="en-US" sz="2200" dirty="0">
                <a:solidFill>
                  <a:srgbClr val="FF0000"/>
                </a:solidFill>
              </a:rPr>
              <a:t>AM Signal = Carrier sine wave + USB + LSB</a:t>
            </a:r>
            <a:endParaRPr lang="en-IN" sz="2200" dirty="0">
              <a:solidFill>
                <a:srgbClr val="FF0000"/>
              </a:solidFill>
            </a:endParaRPr>
          </a:p>
          <a:p>
            <a:endParaRPr lang="en-IN" sz="2200" dirty="0"/>
          </a:p>
        </p:txBody>
      </p:sp>
    </p:spTree>
    <p:extLst>
      <p:ext uri="{BB962C8B-B14F-4D97-AF65-F5344CB8AC3E}">
        <p14:creationId xmlns:p14="http://schemas.microsoft.com/office/powerpoint/2010/main" val="234664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1262" y="1242570"/>
            <a:ext cx="5147024" cy="559255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5165603"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Frequency-Domain Representation of AM:</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9835" y="1882095"/>
            <a:ext cx="7853815" cy="40781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16671" y="1270392"/>
            <a:ext cx="5804602" cy="369332"/>
          </a:xfrm>
          <a:prstGeom prst="rect">
            <a:avLst/>
          </a:prstGeom>
        </p:spPr>
        <p:txBody>
          <a:bodyPr wrap="none">
            <a:spAutoFit/>
          </a:bodyPr>
          <a:lstStyle/>
          <a:p>
            <a:r>
              <a:rPr lang="en-IN" dirty="0"/>
              <a:t> The relationship between the time and frequency domains.</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671" y="1683266"/>
            <a:ext cx="9985272" cy="505263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2.4:</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139" y="1929266"/>
            <a:ext cx="12007421" cy="275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1725717"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Solution:</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504" y="1944459"/>
            <a:ext cx="8417470" cy="303393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39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664" y="1386568"/>
            <a:ext cx="8039078" cy="245971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104005879"/>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760540736"/>
              </p:ext>
            </p:extLst>
          </p:nvPr>
        </p:nvGraphicFramePr>
        <p:xfrm>
          <a:off x="1911927" y="2283112"/>
          <a:ext cx="9490364"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69469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48345" y="1349607"/>
            <a:ext cx="10566400" cy="430887"/>
          </a:xfrm>
          <a:prstGeom prst="rect">
            <a:avLst/>
          </a:prstGeom>
        </p:spPr>
        <p:txBody>
          <a:bodyPr wrap="square">
            <a:spAutoFit/>
          </a:bodyPr>
          <a:lstStyle/>
          <a:p>
            <a:r>
              <a:rPr lang="en-IN" sz="2200" dirty="0"/>
              <a:t>c) The upper &amp; lower sidebands of a voice modulated AM signal are shown in fig below.</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6182" y="2011818"/>
            <a:ext cx="7962218" cy="422244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2.5:</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140" y="1905455"/>
            <a:ext cx="11479317" cy="1668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5614" y="2671081"/>
            <a:ext cx="7240772"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606" y="1393145"/>
            <a:ext cx="179228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58835" y="1299422"/>
            <a:ext cx="2506327" cy="400110"/>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solidFill>
                  <a:schemeClr val="dk1"/>
                </a:solidFill>
              </a:rPr>
              <a:t>Pulse Modulation</a:t>
            </a:r>
          </a:p>
        </p:txBody>
      </p:sp>
      <p:sp>
        <p:nvSpPr>
          <p:cNvPr id="3" name="Rectangle 2"/>
          <p:cNvSpPr/>
          <p:nvPr/>
        </p:nvSpPr>
        <p:spPr>
          <a:xfrm>
            <a:off x="258835" y="1811781"/>
            <a:ext cx="11570308" cy="769441"/>
          </a:xfrm>
          <a:prstGeom prst="rect">
            <a:avLst/>
          </a:prstGeom>
        </p:spPr>
        <p:txBody>
          <a:bodyPr wrap="square">
            <a:spAutoFit/>
          </a:bodyPr>
          <a:lstStyle/>
          <a:p>
            <a:r>
              <a:rPr lang="en-IN" sz="2200" dirty="0"/>
              <a:t>When complex signals such as pulses or rectangular waves modulate a carrier, a broad spectrum of sidebands are produced.</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9785" y="2486026"/>
            <a:ext cx="5306785" cy="383343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696" y="1306644"/>
            <a:ext cx="7684983" cy="555135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24950" y="1313935"/>
            <a:ext cx="3413178" cy="430887"/>
          </a:xfrm>
          <a:prstGeom prst="rect">
            <a:avLst/>
          </a:prstGeom>
        </p:spPr>
        <p:txBody>
          <a:bodyPr wrap="none">
            <a:spAutoFit/>
          </a:bodyPr>
          <a:lstStyle/>
          <a:p>
            <a:r>
              <a:rPr lang="en-IN" sz="2200" i="1" dirty="0">
                <a:solidFill>
                  <a:srgbClr val="FF0000"/>
                </a:solidFill>
              </a:rPr>
              <a:t>Amplitude-shift keying (ASK)</a:t>
            </a:r>
          </a:p>
        </p:txBody>
      </p:sp>
      <p:sp>
        <p:nvSpPr>
          <p:cNvPr id="3" name="Rectangle 2"/>
          <p:cNvSpPr/>
          <p:nvPr/>
        </p:nvSpPr>
        <p:spPr>
          <a:xfrm>
            <a:off x="224950" y="1777504"/>
            <a:ext cx="11662250" cy="1107996"/>
          </a:xfrm>
          <a:prstGeom prst="rect">
            <a:avLst/>
          </a:prstGeom>
        </p:spPr>
        <p:txBody>
          <a:bodyPr wrap="square">
            <a:spAutoFit/>
          </a:bodyPr>
          <a:lstStyle/>
          <a:p>
            <a:pPr marL="342900" indent="-342900" algn="just">
              <a:buFont typeface="Arial" pitchFamily="34" charset="0"/>
              <a:buChar char="•"/>
            </a:pPr>
            <a:r>
              <a:rPr lang="en-IN" sz="2200" dirty="0"/>
              <a:t>Amplitude modulation by square waves or rectangular binary pulses is referred to as amplitude-shift keying (ASK). </a:t>
            </a:r>
          </a:p>
          <a:p>
            <a:pPr marL="342900" indent="-342900" algn="just">
              <a:buFont typeface="Arial" pitchFamily="34" charset="0"/>
              <a:buChar char="•"/>
            </a:pPr>
            <a:r>
              <a:rPr lang="en-IN" sz="2200" dirty="0"/>
              <a:t>ASK is used in some types of data communication when binary information is to be transmitted.</a:t>
            </a:r>
          </a:p>
        </p:txBody>
      </p:sp>
    </p:spTree>
    <p:extLst>
      <p:ext uri="{BB962C8B-B14F-4D97-AF65-F5344CB8AC3E}">
        <p14:creationId xmlns:p14="http://schemas.microsoft.com/office/powerpoint/2010/main" val="2346642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2" descr="What is Amplitude Shift Keying (ASK)? Theory, advantages, disadvantages and  applications of ASK - Electronics Coa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9504" y="1335317"/>
            <a:ext cx="5186209" cy="539365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8428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2.6:</a:t>
            </a:r>
          </a:p>
        </p:txBody>
      </p:sp>
      <p:sp>
        <p:nvSpPr>
          <p:cNvPr id="2" name="Rectangle 1"/>
          <p:cNvSpPr/>
          <p:nvPr/>
        </p:nvSpPr>
        <p:spPr>
          <a:xfrm>
            <a:off x="161139" y="1876257"/>
            <a:ext cx="11798631" cy="769441"/>
          </a:xfrm>
          <a:prstGeom prst="rect">
            <a:avLst/>
          </a:prstGeom>
        </p:spPr>
        <p:txBody>
          <a:bodyPr wrap="square">
            <a:spAutoFit/>
          </a:bodyPr>
          <a:lstStyle/>
          <a:p>
            <a:r>
              <a:rPr lang="en-IN" sz="2200" dirty="0"/>
              <a:t>Consider the sine wave of 500 Hz modulating a 1 MHz carrier. Calculate sidebands frequency &amp; BW. Also draw the spectrum.</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4229" y="2814638"/>
            <a:ext cx="8289304" cy="255564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down)">
                                      <p:cBhvr>
                                        <p:cTn id="7" dur="580">
                                          <p:stCondLst>
                                            <p:cond delay="0"/>
                                          </p:stCondLst>
                                        </p:cTn>
                                        <p:tgtEl>
                                          <p:spTgt spid="23554"/>
                                        </p:tgtEl>
                                      </p:cBhvr>
                                    </p:animEffect>
                                    <p:anim calcmode="lin" valueType="num">
                                      <p:cBhvr>
                                        <p:cTn id="8" dur="1822" tmFilter="0,0; 0.14,0.36; 0.43,0.73; 0.71,0.91; 1.0,1.0">
                                          <p:stCondLst>
                                            <p:cond delay="0"/>
                                          </p:stCondLst>
                                        </p:cTn>
                                        <p:tgtEl>
                                          <p:spTgt spid="2355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4"/>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4"/>
                                        </p:tgtEl>
                                      </p:cBhvr>
                                      <p:to x="100000" y="60000"/>
                                    </p:animScale>
                                    <p:animScale>
                                      <p:cBhvr>
                                        <p:cTn id="14" dur="166" decel="50000">
                                          <p:stCondLst>
                                            <p:cond delay="676"/>
                                          </p:stCondLst>
                                        </p:cTn>
                                        <p:tgtEl>
                                          <p:spTgt spid="23554"/>
                                        </p:tgtEl>
                                      </p:cBhvr>
                                      <p:to x="100000" y="100000"/>
                                    </p:animScale>
                                    <p:animScale>
                                      <p:cBhvr>
                                        <p:cTn id="15" dur="26">
                                          <p:stCondLst>
                                            <p:cond delay="1312"/>
                                          </p:stCondLst>
                                        </p:cTn>
                                        <p:tgtEl>
                                          <p:spTgt spid="23554"/>
                                        </p:tgtEl>
                                      </p:cBhvr>
                                      <p:to x="100000" y="80000"/>
                                    </p:animScale>
                                    <p:animScale>
                                      <p:cBhvr>
                                        <p:cTn id="16" dur="166" decel="50000">
                                          <p:stCondLst>
                                            <p:cond delay="1338"/>
                                          </p:stCondLst>
                                        </p:cTn>
                                        <p:tgtEl>
                                          <p:spTgt spid="23554"/>
                                        </p:tgtEl>
                                      </p:cBhvr>
                                      <p:to x="100000" y="100000"/>
                                    </p:animScale>
                                    <p:animScale>
                                      <p:cBhvr>
                                        <p:cTn id="17" dur="26">
                                          <p:stCondLst>
                                            <p:cond delay="1642"/>
                                          </p:stCondLst>
                                        </p:cTn>
                                        <p:tgtEl>
                                          <p:spTgt spid="23554"/>
                                        </p:tgtEl>
                                      </p:cBhvr>
                                      <p:to x="100000" y="90000"/>
                                    </p:animScale>
                                    <p:animScale>
                                      <p:cBhvr>
                                        <p:cTn id="18" dur="166" decel="50000">
                                          <p:stCondLst>
                                            <p:cond delay="1668"/>
                                          </p:stCondLst>
                                        </p:cTn>
                                        <p:tgtEl>
                                          <p:spTgt spid="23554"/>
                                        </p:tgtEl>
                                      </p:cBhvr>
                                      <p:to x="100000" y="100000"/>
                                    </p:animScale>
                                    <p:animScale>
                                      <p:cBhvr>
                                        <p:cTn id="19" dur="26">
                                          <p:stCondLst>
                                            <p:cond delay="1808"/>
                                          </p:stCondLst>
                                        </p:cTn>
                                        <p:tgtEl>
                                          <p:spTgt spid="23554"/>
                                        </p:tgtEl>
                                      </p:cBhvr>
                                      <p:to x="100000" y="95000"/>
                                    </p:animScale>
                                    <p:animScale>
                                      <p:cBhvr>
                                        <p:cTn id="20" dur="166" decel="50000">
                                          <p:stCondLst>
                                            <p:cond delay="1834"/>
                                          </p:stCondLst>
                                        </p:cTn>
                                        <p:tgtEl>
                                          <p:spTgt spid="2355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6418" y="1514703"/>
            <a:ext cx="6809468" cy="448942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49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034619728"/>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302492489"/>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486179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133397326"/>
              </p:ext>
            </p:extLst>
          </p:nvPr>
        </p:nvGraphicFramePr>
        <p:xfrm>
          <a:off x="4849092" y="1534391"/>
          <a:ext cx="2971800" cy="5042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545836913"/>
              </p:ext>
            </p:extLst>
          </p:nvPr>
        </p:nvGraphicFramePr>
        <p:xfrm>
          <a:off x="2382981" y="2246442"/>
          <a:ext cx="8104910" cy="20761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Diagram 9"/>
          <p:cNvGraphicFramePr/>
          <p:nvPr>
            <p:extLst>
              <p:ext uri="{D42A27DB-BD31-4B8C-83A1-F6EECF244321}">
                <p14:modId xmlns:p14="http://schemas.microsoft.com/office/powerpoint/2010/main" val="1339554380"/>
              </p:ext>
            </p:extLst>
          </p:nvPr>
        </p:nvGraphicFramePr>
        <p:xfrm>
          <a:off x="2119087" y="4571753"/>
          <a:ext cx="8752114" cy="171293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269469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58835" y="1299422"/>
            <a:ext cx="1874765" cy="400110"/>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t>AM Power </a:t>
            </a:r>
          </a:p>
        </p:txBody>
      </p:sp>
      <p:sp>
        <p:nvSpPr>
          <p:cNvPr id="2" name="Rectangle 1"/>
          <p:cNvSpPr/>
          <p:nvPr/>
        </p:nvSpPr>
        <p:spPr>
          <a:xfrm>
            <a:off x="258834" y="1884295"/>
            <a:ext cx="11642879" cy="769441"/>
          </a:xfrm>
          <a:prstGeom prst="rect">
            <a:avLst/>
          </a:prstGeom>
        </p:spPr>
        <p:txBody>
          <a:bodyPr wrap="square">
            <a:spAutoFit/>
          </a:bodyPr>
          <a:lstStyle/>
          <a:p>
            <a:pPr algn="just"/>
            <a:r>
              <a:rPr lang="en-IN" sz="2200" dirty="0"/>
              <a:t>The AM signal is really a composite of several signal voltages, namely, </a:t>
            </a:r>
            <a:r>
              <a:rPr lang="en-IN" sz="2200" dirty="0">
                <a:solidFill>
                  <a:srgbClr val="FF0000"/>
                </a:solidFill>
              </a:rPr>
              <a:t>the carrier </a:t>
            </a:r>
            <a:r>
              <a:rPr lang="en-IN" sz="2200" dirty="0"/>
              <a:t>and the </a:t>
            </a:r>
            <a:r>
              <a:rPr lang="en-IN" sz="2200" dirty="0">
                <a:solidFill>
                  <a:srgbClr val="FF0000"/>
                </a:solidFill>
              </a:rPr>
              <a:t>two sidebands</a:t>
            </a:r>
            <a:r>
              <a:rPr lang="en-IN" sz="2200" dirty="0"/>
              <a:t>, and each of these signals produces power in the antenna.</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08" y="2668250"/>
            <a:ext cx="1188720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899" y="1380902"/>
            <a:ext cx="11760872" cy="25294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898" y="4105092"/>
            <a:ext cx="11760873" cy="127970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239" y="1376135"/>
            <a:ext cx="5774964" cy="1947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696" y="3490684"/>
            <a:ext cx="10854190" cy="959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6424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219" y="1400173"/>
            <a:ext cx="11395561" cy="2737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42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328" y="1480458"/>
            <a:ext cx="11072374" cy="2815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DB429AA3-2BE5-DF5F-87E8-11C5B25524D1}"/>
              </a:ext>
            </a:extLst>
          </p:cNvPr>
          <p:cNvSpPr txBox="1"/>
          <p:nvPr/>
        </p:nvSpPr>
        <p:spPr>
          <a:xfrm>
            <a:off x="4114795" y="3308049"/>
            <a:ext cx="2785533" cy="891418"/>
          </a:xfrm>
          <a:prstGeom prst="rect">
            <a:avLst/>
          </a:prstGeom>
          <a:noFill/>
          <a:ln w="19050">
            <a:solidFill>
              <a:srgbClr val="FF0000"/>
            </a:solidFill>
          </a:ln>
        </p:spPr>
        <p:txBody>
          <a:bodyPr wrap="square" rtlCol="0">
            <a:spAutoFit/>
          </a:bodyPr>
          <a:lstStyle/>
          <a:p>
            <a:endParaRPr lang="en-IN" dirty="0"/>
          </a:p>
        </p:txBody>
      </p:sp>
    </p:spTree>
    <p:extLst>
      <p:ext uri="{BB962C8B-B14F-4D97-AF65-F5344CB8AC3E}">
        <p14:creationId xmlns:p14="http://schemas.microsoft.com/office/powerpoint/2010/main" val="23466424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a:t>
            </a:r>
          </a:p>
        </p:txBody>
      </p:sp>
      <p:sp>
        <p:nvSpPr>
          <p:cNvPr id="2" name="Rectangle 1"/>
          <p:cNvSpPr/>
          <p:nvPr/>
        </p:nvSpPr>
        <p:spPr>
          <a:xfrm>
            <a:off x="161140" y="1953399"/>
            <a:ext cx="11712412" cy="1785104"/>
          </a:xfrm>
          <a:prstGeom prst="rect">
            <a:avLst/>
          </a:prstGeom>
        </p:spPr>
        <p:txBody>
          <a:bodyPr wrap="square">
            <a:spAutoFit/>
          </a:bodyPr>
          <a:lstStyle/>
          <a:p>
            <a:pPr algn="just"/>
            <a:r>
              <a:rPr lang="en-IN" sz="2200" dirty="0"/>
              <a:t>An antenna has an impedance of 40 ohms. An </a:t>
            </a:r>
            <a:r>
              <a:rPr lang="en-IN" sz="2200" dirty="0" err="1"/>
              <a:t>unmodulated</a:t>
            </a:r>
            <a:r>
              <a:rPr lang="en-IN" sz="2200" dirty="0"/>
              <a:t> AM signal produces a current of 4.8 A. The modulation is 90 </a:t>
            </a:r>
            <a:r>
              <a:rPr lang="en-IN" sz="2200" dirty="0" err="1"/>
              <a:t>percent</a:t>
            </a:r>
            <a:r>
              <a:rPr lang="en-IN" sz="2200" dirty="0"/>
              <a:t>. Calculate </a:t>
            </a:r>
          </a:p>
          <a:p>
            <a:pPr marL="342900" indent="-342900" algn="just">
              <a:buAutoNum type="alphaLcParenBoth"/>
            </a:pPr>
            <a:r>
              <a:rPr lang="en-IN" sz="2200" dirty="0"/>
              <a:t>The carrier power</a:t>
            </a:r>
          </a:p>
          <a:p>
            <a:pPr marL="342900" indent="-342900" algn="just">
              <a:buAutoNum type="alphaLcParenBoth"/>
            </a:pPr>
            <a:r>
              <a:rPr lang="en-IN" sz="2200" dirty="0"/>
              <a:t>The total power </a:t>
            </a:r>
          </a:p>
          <a:p>
            <a:pPr marL="342900" indent="-342900" algn="just">
              <a:buAutoNum type="alphaLcParenBoth"/>
            </a:pPr>
            <a:r>
              <a:rPr lang="en-IN" sz="2200" dirty="0"/>
              <a:t>The sideband power</a:t>
            </a:r>
          </a:p>
        </p:txBody>
      </p:sp>
    </p:spTree>
    <p:extLst>
      <p:ext uri="{BB962C8B-B14F-4D97-AF65-F5344CB8AC3E}">
        <p14:creationId xmlns:p14="http://schemas.microsoft.com/office/powerpoint/2010/main" val="13612186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243" y="1556675"/>
            <a:ext cx="7876740" cy="68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460" y="2561131"/>
            <a:ext cx="9491860" cy="2242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460" y="5008277"/>
            <a:ext cx="10448829" cy="82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501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80">
                                          <p:stCondLst>
                                            <p:cond delay="0"/>
                                          </p:stCondLst>
                                        </p:cTn>
                                        <p:tgtEl>
                                          <p:spTgt spid="1026"/>
                                        </p:tgtEl>
                                      </p:cBhvr>
                                    </p:animEffect>
                                    <p:anim calcmode="lin" valueType="num">
                                      <p:cBhvr>
                                        <p:cTn id="8"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
                                        </p:tgtEl>
                                      </p:cBhvr>
                                      <p:to x="100000" y="60000"/>
                                    </p:animScale>
                                    <p:animScale>
                                      <p:cBhvr>
                                        <p:cTn id="14" dur="166" decel="50000">
                                          <p:stCondLst>
                                            <p:cond delay="676"/>
                                          </p:stCondLst>
                                        </p:cTn>
                                        <p:tgtEl>
                                          <p:spTgt spid="1026"/>
                                        </p:tgtEl>
                                      </p:cBhvr>
                                      <p:to x="100000" y="100000"/>
                                    </p:animScale>
                                    <p:animScale>
                                      <p:cBhvr>
                                        <p:cTn id="15" dur="26">
                                          <p:stCondLst>
                                            <p:cond delay="1312"/>
                                          </p:stCondLst>
                                        </p:cTn>
                                        <p:tgtEl>
                                          <p:spTgt spid="1026"/>
                                        </p:tgtEl>
                                      </p:cBhvr>
                                      <p:to x="100000" y="80000"/>
                                    </p:animScale>
                                    <p:animScale>
                                      <p:cBhvr>
                                        <p:cTn id="16" dur="166" decel="50000">
                                          <p:stCondLst>
                                            <p:cond delay="1338"/>
                                          </p:stCondLst>
                                        </p:cTn>
                                        <p:tgtEl>
                                          <p:spTgt spid="1026"/>
                                        </p:tgtEl>
                                      </p:cBhvr>
                                      <p:to x="100000" y="100000"/>
                                    </p:animScale>
                                    <p:animScale>
                                      <p:cBhvr>
                                        <p:cTn id="17" dur="26">
                                          <p:stCondLst>
                                            <p:cond delay="1642"/>
                                          </p:stCondLst>
                                        </p:cTn>
                                        <p:tgtEl>
                                          <p:spTgt spid="1026"/>
                                        </p:tgtEl>
                                      </p:cBhvr>
                                      <p:to x="100000" y="90000"/>
                                    </p:animScale>
                                    <p:animScale>
                                      <p:cBhvr>
                                        <p:cTn id="18" dur="166" decel="50000">
                                          <p:stCondLst>
                                            <p:cond delay="1668"/>
                                          </p:stCondLst>
                                        </p:cTn>
                                        <p:tgtEl>
                                          <p:spTgt spid="1026"/>
                                        </p:tgtEl>
                                      </p:cBhvr>
                                      <p:to x="100000" y="100000"/>
                                    </p:animScale>
                                    <p:animScale>
                                      <p:cBhvr>
                                        <p:cTn id="19" dur="26">
                                          <p:stCondLst>
                                            <p:cond delay="1808"/>
                                          </p:stCondLst>
                                        </p:cTn>
                                        <p:tgtEl>
                                          <p:spTgt spid="1026"/>
                                        </p:tgtEl>
                                      </p:cBhvr>
                                      <p:to x="100000" y="95000"/>
                                    </p:animScale>
                                    <p:animScale>
                                      <p:cBhvr>
                                        <p:cTn id="20" dur="166" decel="50000">
                                          <p:stCondLst>
                                            <p:cond delay="1834"/>
                                          </p:stCondLst>
                                        </p:cTn>
                                        <p:tgtEl>
                                          <p:spTgt spid="102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wipe(down)">
                                      <p:cBhvr>
                                        <p:cTn id="25" dur="580">
                                          <p:stCondLst>
                                            <p:cond delay="0"/>
                                          </p:stCondLst>
                                        </p:cTn>
                                        <p:tgtEl>
                                          <p:spTgt spid="1027"/>
                                        </p:tgtEl>
                                      </p:cBhvr>
                                    </p:animEffect>
                                    <p:anim calcmode="lin" valueType="num">
                                      <p:cBhvr>
                                        <p:cTn id="26"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7"/>
                                        </p:tgtEl>
                                      </p:cBhvr>
                                      <p:to x="100000" y="60000"/>
                                    </p:animScale>
                                    <p:animScale>
                                      <p:cBhvr>
                                        <p:cTn id="32" dur="166" decel="50000">
                                          <p:stCondLst>
                                            <p:cond delay="676"/>
                                          </p:stCondLst>
                                        </p:cTn>
                                        <p:tgtEl>
                                          <p:spTgt spid="1027"/>
                                        </p:tgtEl>
                                      </p:cBhvr>
                                      <p:to x="100000" y="100000"/>
                                    </p:animScale>
                                    <p:animScale>
                                      <p:cBhvr>
                                        <p:cTn id="33" dur="26">
                                          <p:stCondLst>
                                            <p:cond delay="1312"/>
                                          </p:stCondLst>
                                        </p:cTn>
                                        <p:tgtEl>
                                          <p:spTgt spid="1027"/>
                                        </p:tgtEl>
                                      </p:cBhvr>
                                      <p:to x="100000" y="80000"/>
                                    </p:animScale>
                                    <p:animScale>
                                      <p:cBhvr>
                                        <p:cTn id="34" dur="166" decel="50000">
                                          <p:stCondLst>
                                            <p:cond delay="1338"/>
                                          </p:stCondLst>
                                        </p:cTn>
                                        <p:tgtEl>
                                          <p:spTgt spid="1027"/>
                                        </p:tgtEl>
                                      </p:cBhvr>
                                      <p:to x="100000" y="100000"/>
                                    </p:animScale>
                                    <p:animScale>
                                      <p:cBhvr>
                                        <p:cTn id="35" dur="26">
                                          <p:stCondLst>
                                            <p:cond delay="1642"/>
                                          </p:stCondLst>
                                        </p:cTn>
                                        <p:tgtEl>
                                          <p:spTgt spid="1027"/>
                                        </p:tgtEl>
                                      </p:cBhvr>
                                      <p:to x="100000" y="90000"/>
                                    </p:animScale>
                                    <p:animScale>
                                      <p:cBhvr>
                                        <p:cTn id="36" dur="166" decel="50000">
                                          <p:stCondLst>
                                            <p:cond delay="1668"/>
                                          </p:stCondLst>
                                        </p:cTn>
                                        <p:tgtEl>
                                          <p:spTgt spid="1027"/>
                                        </p:tgtEl>
                                      </p:cBhvr>
                                      <p:to x="100000" y="100000"/>
                                    </p:animScale>
                                    <p:animScale>
                                      <p:cBhvr>
                                        <p:cTn id="37" dur="26">
                                          <p:stCondLst>
                                            <p:cond delay="1808"/>
                                          </p:stCondLst>
                                        </p:cTn>
                                        <p:tgtEl>
                                          <p:spTgt spid="1027"/>
                                        </p:tgtEl>
                                      </p:cBhvr>
                                      <p:to x="100000" y="95000"/>
                                    </p:animScale>
                                    <p:animScale>
                                      <p:cBhvr>
                                        <p:cTn id="38" dur="166" decel="50000">
                                          <p:stCondLst>
                                            <p:cond delay="1834"/>
                                          </p:stCondLst>
                                        </p:cTn>
                                        <p:tgtEl>
                                          <p:spTgt spid="1027"/>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wipe(down)">
                                      <p:cBhvr>
                                        <p:cTn id="43" dur="580">
                                          <p:stCondLst>
                                            <p:cond delay="0"/>
                                          </p:stCondLst>
                                        </p:cTn>
                                        <p:tgtEl>
                                          <p:spTgt spid="1028"/>
                                        </p:tgtEl>
                                      </p:cBhvr>
                                    </p:animEffect>
                                    <p:anim calcmode="lin" valueType="num">
                                      <p:cBhvr>
                                        <p:cTn id="44"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49" dur="26">
                                          <p:stCondLst>
                                            <p:cond delay="650"/>
                                          </p:stCondLst>
                                        </p:cTn>
                                        <p:tgtEl>
                                          <p:spTgt spid="1028"/>
                                        </p:tgtEl>
                                      </p:cBhvr>
                                      <p:to x="100000" y="60000"/>
                                    </p:animScale>
                                    <p:animScale>
                                      <p:cBhvr>
                                        <p:cTn id="50" dur="166" decel="50000">
                                          <p:stCondLst>
                                            <p:cond delay="676"/>
                                          </p:stCondLst>
                                        </p:cTn>
                                        <p:tgtEl>
                                          <p:spTgt spid="1028"/>
                                        </p:tgtEl>
                                      </p:cBhvr>
                                      <p:to x="100000" y="100000"/>
                                    </p:animScale>
                                    <p:animScale>
                                      <p:cBhvr>
                                        <p:cTn id="51" dur="26">
                                          <p:stCondLst>
                                            <p:cond delay="1312"/>
                                          </p:stCondLst>
                                        </p:cTn>
                                        <p:tgtEl>
                                          <p:spTgt spid="1028"/>
                                        </p:tgtEl>
                                      </p:cBhvr>
                                      <p:to x="100000" y="80000"/>
                                    </p:animScale>
                                    <p:animScale>
                                      <p:cBhvr>
                                        <p:cTn id="52" dur="166" decel="50000">
                                          <p:stCondLst>
                                            <p:cond delay="1338"/>
                                          </p:stCondLst>
                                        </p:cTn>
                                        <p:tgtEl>
                                          <p:spTgt spid="1028"/>
                                        </p:tgtEl>
                                      </p:cBhvr>
                                      <p:to x="100000" y="100000"/>
                                    </p:animScale>
                                    <p:animScale>
                                      <p:cBhvr>
                                        <p:cTn id="53" dur="26">
                                          <p:stCondLst>
                                            <p:cond delay="1642"/>
                                          </p:stCondLst>
                                        </p:cTn>
                                        <p:tgtEl>
                                          <p:spTgt spid="1028"/>
                                        </p:tgtEl>
                                      </p:cBhvr>
                                      <p:to x="100000" y="90000"/>
                                    </p:animScale>
                                    <p:animScale>
                                      <p:cBhvr>
                                        <p:cTn id="54" dur="166" decel="50000">
                                          <p:stCondLst>
                                            <p:cond delay="1668"/>
                                          </p:stCondLst>
                                        </p:cTn>
                                        <p:tgtEl>
                                          <p:spTgt spid="1028"/>
                                        </p:tgtEl>
                                      </p:cBhvr>
                                      <p:to x="100000" y="100000"/>
                                    </p:animScale>
                                    <p:animScale>
                                      <p:cBhvr>
                                        <p:cTn id="55" dur="26">
                                          <p:stCondLst>
                                            <p:cond delay="1808"/>
                                          </p:stCondLst>
                                        </p:cTn>
                                        <p:tgtEl>
                                          <p:spTgt spid="1028"/>
                                        </p:tgtEl>
                                      </p:cBhvr>
                                      <p:to x="100000" y="95000"/>
                                    </p:animScale>
                                    <p:animScale>
                                      <p:cBhvr>
                                        <p:cTn id="56" dur="166" decel="50000">
                                          <p:stCondLst>
                                            <p:cond delay="1834"/>
                                          </p:stCondLst>
                                        </p:cTn>
                                        <p:tgtEl>
                                          <p:spTgt spid="10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a:t>
            </a:r>
          </a:p>
        </p:txBody>
      </p:sp>
      <p:sp>
        <p:nvSpPr>
          <p:cNvPr id="2" name="Rectangle 1"/>
          <p:cNvSpPr/>
          <p:nvPr/>
        </p:nvSpPr>
        <p:spPr>
          <a:xfrm>
            <a:off x="161139" y="2003061"/>
            <a:ext cx="11644173" cy="769441"/>
          </a:xfrm>
          <a:prstGeom prst="rect">
            <a:avLst/>
          </a:prstGeom>
        </p:spPr>
        <p:txBody>
          <a:bodyPr wrap="square">
            <a:spAutoFit/>
          </a:bodyPr>
          <a:lstStyle/>
          <a:p>
            <a:pPr algn="just"/>
            <a:r>
              <a:rPr lang="en-IN" sz="2200" dirty="0"/>
              <a:t>The transmitter in previous example experiences an antenna current change from 4.8 A  </a:t>
            </a:r>
            <a:r>
              <a:rPr lang="en-IN" sz="2200" dirty="0" err="1"/>
              <a:t>unmodulated</a:t>
            </a:r>
            <a:r>
              <a:rPr lang="en-IN" sz="2200" dirty="0"/>
              <a:t> to 5.1 A. What is the percentage of modulation?</a:t>
            </a:r>
          </a:p>
        </p:txBody>
      </p:sp>
    </p:spTree>
    <p:extLst>
      <p:ext uri="{BB962C8B-B14F-4D97-AF65-F5344CB8AC3E}">
        <p14:creationId xmlns:p14="http://schemas.microsoft.com/office/powerpoint/2010/main" val="108501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7871" y="1613646"/>
            <a:ext cx="6853591" cy="4282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66529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59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19314" y="1434237"/>
            <a:ext cx="11713029" cy="3154710"/>
          </a:xfrm>
          <a:prstGeom prst="rect">
            <a:avLst/>
          </a:prstGeom>
        </p:spPr>
        <p:txBody>
          <a:bodyPr wrap="square">
            <a:spAutoFit/>
          </a:bodyPr>
          <a:lstStyle/>
          <a:p>
            <a:r>
              <a:rPr lang="en-IN" sz="2200" b="1" dirty="0">
                <a:solidFill>
                  <a:srgbClr val="FF0000"/>
                </a:solidFill>
              </a:rPr>
              <a:t>Advantages of Amplitude Modulation</a:t>
            </a:r>
          </a:p>
          <a:p>
            <a:endParaRPr lang="en-IN" sz="1200" dirty="0"/>
          </a:p>
          <a:p>
            <a:pPr marL="342900" indent="-342900">
              <a:lnSpc>
                <a:spcPct val="150000"/>
              </a:lnSpc>
              <a:buFont typeface="Arial" pitchFamily="34" charset="0"/>
              <a:buChar char="•"/>
            </a:pPr>
            <a:r>
              <a:rPr lang="en-IN" sz="2200" dirty="0"/>
              <a:t>Generation and detection of AM signal is very easy.</a:t>
            </a:r>
          </a:p>
          <a:p>
            <a:pPr marL="342900" indent="-342900">
              <a:lnSpc>
                <a:spcPct val="150000"/>
              </a:lnSpc>
              <a:buFont typeface="Arial" pitchFamily="34" charset="0"/>
              <a:buChar char="•"/>
            </a:pPr>
            <a:r>
              <a:rPr lang="en-IN" sz="2200" dirty="0"/>
              <a:t>AM transmitters and receivers are relatively very cheap since no specialized components are needed.</a:t>
            </a:r>
          </a:p>
          <a:p>
            <a:pPr marL="342900" indent="-342900">
              <a:lnSpc>
                <a:spcPct val="150000"/>
              </a:lnSpc>
              <a:buFont typeface="Arial" pitchFamily="34" charset="0"/>
              <a:buChar char="•"/>
            </a:pPr>
            <a:r>
              <a:rPr lang="en-IN" sz="2200" dirty="0"/>
              <a:t>AM waves can travel a longer distance.</a:t>
            </a:r>
          </a:p>
          <a:p>
            <a:pPr marL="342900" indent="-342900">
              <a:lnSpc>
                <a:spcPct val="150000"/>
              </a:lnSpc>
              <a:buFont typeface="Arial" pitchFamily="34" charset="0"/>
              <a:buChar char="•"/>
            </a:pPr>
            <a:r>
              <a:rPr lang="en-IN" sz="2200" dirty="0"/>
              <a:t>AM waves have low bandwidth.</a:t>
            </a:r>
          </a:p>
        </p:txBody>
      </p:sp>
    </p:spTree>
    <p:extLst>
      <p:ext uri="{BB962C8B-B14F-4D97-AF65-F5344CB8AC3E}">
        <p14:creationId xmlns:p14="http://schemas.microsoft.com/office/powerpoint/2010/main" val="157842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1956" y="1367391"/>
            <a:ext cx="3748087" cy="475666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9469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32229" y="1481969"/>
            <a:ext cx="11669485" cy="4832092"/>
          </a:xfrm>
          <a:prstGeom prst="rect">
            <a:avLst/>
          </a:prstGeom>
        </p:spPr>
        <p:txBody>
          <a:bodyPr wrap="square">
            <a:spAutoFit/>
          </a:bodyPr>
          <a:lstStyle/>
          <a:p>
            <a:r>
              <a:rPr lang="en-IN" sz="2200" b="1" dirty="0">
                <a:solidFill>
                  <a:srgbClr val="FF0000"/>
                </a:solidFill>
              </a:rPr>
              <a:t>Limitations of Amplitude Modulation</a:t>
            </a:r>
          </a:p>
          <a:p>
            <a:endParaRPr lang="en-IN" sz="1200" b="1" dirty="0">
              <a:solidFill>
                <a:srgbClr val="FF0000"/>
              </a:solidFill>
            </a:endParaRPr>
          </a:p>
          <a:p>
            <a:pPr marL="285750" indent="-285750">
              <a:lnSpc>
                <a:spcPct val="150000"/>
              </a:lnSpc>
              <a:buFont typeface="Arial" pitchFamily="34" charset="0"/>
              <a:buChar char="•"/>
            </a:pPr>
            <a:r>
              <a:rPr lang="en-IN" sz="2200" dirty="0">
                <a:solidFill>
                  <a:srgbClr val="0070C0"/>
                </a:solidFill>
              </a:rPr>
              <a:t>Amplitude modulation is wasteful of power.</a:t>
            </a:r>
            <a:br>
              <a:rPr lang="en-IN" sz="2200" dirty="0"/>
            </a:br>
            <a:r>
              <a:rPr lang="en-IN" sz="2200" dirty="0"/>
              <a:t>The carrier wave </a:t>
            </a:r>
            <a:r>
              <a:rPr lang="en-IN" sz="2200" dirty="0">
                <a:solidFill>
                  <a:srgbClr val="FF0000"/>
                </a:solidFill>
              </a:rPr>
              <a:t>c(t) </a:t>
            </a:r>
            <a:r>
              <a:rPr lang="en-IN" sz="2200" dirty="0"/>
              <a:t>is completely independent of the information-bearing signal or baseband signal m(t).</a:t>
            </a:r>
            <a:br>
              <a:rPr lang="en-IN" sz="2200" dirty="0"/>
            </a:br>
            <a:r>
              <a:rPr lang="en-IN" sz="2200" dirty="0"/>
              <a:t>Therefore, the transmission of the carrier wave represents a waste of power.</a:t>
            </a:r>
          </a:p>
          <a:p>
            <a:pPr marL="285750" indent="-285750">
              <a:lnSpc>
                <a:spcPct val="150000"/>
              </a:lnSpc>
              <a:buFont typeface="Arial" pitchFamily="34" charset="0"/>
              <a:buChar char="•"/>
            </a:pPr>
            <a:r>
              <a:rPr lang="en-IN" sz="2200" dirty="0">
                <a:solidFill>
                  <a:srgbClr val="0070C0"/>
                </a:solidFill>
              </a:rPr>
              <a:t>Amplitude modulation is wasteful of bandwidth.</a:t>
            </a:r>
            <a:br>
              <a:rPr lang="en-IN" sz="2200" dirty="0"/>
            </a:br>
            <a:r>
              <a:rPr lang="en-IN" sz="2200" dirty="0"/>
              <a:t>In AM, both USB and LSB are transmitted. Since USB is symmetrical to LSB, for the transmission of information, only one sideband is necessary.</a:t>
            </a:r>
          </a:p>
          <a:p>
            <a:pPr marL="285750" indent="-285750">
              <a:lnSpc>
                <a:spcPct val="150000"/>
              </a:lnSpc>
              <a:buFont typeface="Arial" pitchFamily="34" charset="0"/>
              <a:buChar char="•"/>
            </a:pPr>
            <a:r>
              <a:rPr lang="en-IN" sz="2200" dirty="0">
                <a:solidFill>
                  <a:srgbClr val="0070C0"/>
                </a:solidFill>
              </a:rPr>
              <a:t>AM signals are more prone to high levels of noise.</a:t>
            </a:r>
          </a:p>
        </p:txBody>
      </p:sp>
    </p:spTree>
    <p:extLst>
      <p:ext uri="{BB962C8B-B14F-4D97-AF65-F5344CB8AC3E}">
        <p14:creationId xmlns:p14="http://schemas.microsoft.com/office/powerpoint/2010/main" val="23466424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601158830"/>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620097502"/>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6881605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77296" y="1328450"/>
            <a:ext cx="3681329" cy="400110"/>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solidFill>
                  <a:schemeClr val="dk1"/>
                </a:solidFill>
              </a:rPr>
              <a:t>Single Sideband Modulation </a:t>
            </a:r>
          </a:p>
        </p:txBody>
      </p:sp>
      <p:sp>
        <p:nvSpPr>
          <p:cNvPr id="3" name="Rectangle 2"/>
          <p:cNvSpPr/>
          <p:nvPr/>
        </p:nvSpPr>
        <p:spPr>
          <a:xfrm>
            <a:off x="277295" y="2115180"/>
            <a:ext cx="11740533" cy="3139321"/>
          </a:xfrm>
          <a:prstGeom prst="rect">
            <a:avLst/>
          </a:prstGeom>
        </p:spPr>
        <p:txBody>
          <a:bodyPr wrap="square">
            <a:spAutoFit/>
          </a:bodyPr>
          <a:lstStyle/>
          <a:p>
            <a:pPr marL="342900" indent="-342900" algn="just">
              <a:buFont typeface="Arial" pitchFamily="34" charset="0"/>
              <a:buChar char="•"/>
            </a:pPr>
            <a:r>
              <a:rPr lang="en-IN" sz="2200" dirty="0"/>
              <a:t>In amplitude modulation, two-thirds of the transmitted power is in the carrier, which itself conveys no information.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solidFill>
                  <a:srgbClr val="FF0000"/>
                </a:solidFill>
              </a:rPr>
              <a:t>The real information is contained within the sidebands</a:t>
            </a:r>
            <a:r>
              <a:rPr lang="en-IN" sz="2200" dirty="0"/>
              <a:t>.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t>One way to improve the efficiency of amplitude modulation is to suppress the carrier and eliminate one sideband. </a:t>
            </a:r>
          </a:p>
          <a:p>
            <a:pPr marL="342900" indent="-342900" algn="just">
              <a:buFont typeface="Arial" pitchFamily="34" charset="0"/>
              <a:buChar char="•"/>
            </a:pPr>
            <a:endParaRPr lang="en-IN" sz="2200" dirty="0"/>
          </a:p>
          <a:p>
            <a:pPr marL="342900" indent="-342900" algn="just">
              <a:buFont typeface="Arial" pitchFamily="34" charset="0"/>
              <a:buChar char="•"/>
            </a:pPr>
            <a:r>
              <a:rPr lang="en-IN" sz="2200" dirty="0">
                <a:solidFill>
                  <a:srgbClr val="FF0000"/>
                </a:solidFill>
              </a:rPr>
              <a:t>The result is a single-sideband (SSB) signal.</a:t>
            </a:r>
          </a:p>
        </p:txBody>
      </p:sp>
    </p:spTree>
    <p:extLst>
      <p:ext uri="{BB962C8B-B14F-4D97-AF65-F5344CB8AC3E}">
        <p14:creationId xmlns:p14="http://schemas.microsoft.com/office/powerpoint/2010/main" val="1578428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43923" y="1357478"/>
            <a:ext cx="11498133" cy="830997"/>
          </a:xfrm>
          <a:prstGeom prst="rect">
            <a:avLst/>
          </a:prstGeom>
        </p:spPr>
        <p:txBody>
          <a:bodyPr wrap="square">
            <a:spAutoFit/>
          </a:bodyPr>
          <a:lstStyle/>
          <a:p>
            <a:r>
              <a:rPr lang="en-IN" sz="2400" b="1" dirty="0">
                <a:solidFill>
                  <a:srgbClr val="FF0000"/>
                </a:solidFill>
              </a:rPr>
              <a:t>DSBSC Signals or DSB Signals</a:t>
            </a:r>
          </a:p>
          <a:p>
            <a:r>
              <a:rPr lang="en-IN" sz="2200" i="1" dirty="0">
                <a:solidFill>
                  <a:srgbClr val="FF0000"/>
                </a:solidFill>
              </a:rPr>
              <a:t>(Double-sideband suppressed carrier signal)</a:t>
            </a:r>
          </a:p>
        </p:txBody>
      </p:sp>
      <p:sp>
        <p:nvSpPr>
          <p:cNvPr id="3" name="Rectangle 2"/>
          <p:cNvSpPr/>
          <p:nvPr/>
        </p:nvSpPr>
        <p:spPr>
          <a:xfrm>
            <a:off x="243923" y="2380980"/>
            <a:ext cx="11788419" cy="1615827"/>
          </a:xfrm>
          <a:prstGeom prst="rect">
            <a:avLst/>
          </a:prstGeom>
        </p:spPr>
        <p:txBody>
          <a:bodyPr wrap="square">
            <a:spAutoFit/>
          </a:bodyPr>
          <a:lstStyle/>
          <a:p>
            <a:pPr algn="just">
              <a:lnSpc>
                <a:spcPct val="150000"/>
              </a:lnSpc>
            </a:pPr>
            <a:r>
              <a:rPr lang="en-IN" sz="2200" dirty="0"/>
              <a:t>"In DSB-SC the transmitted wave consists of only the </a:t>
            </a:r>
            <a:r>
              <a:rPr lang="en-IN" sz="2200" i="1" dirty="0">
                <a:solidFill>
                  <a:srgbClr val="00B0F0"/>
                </a:solidFill>
              </a:rPr>
              <a:t>upper and lower sidebands</a:t>
            </a:r>
            <a:r>
              <a:rPr lang="en-IN" sz="2200" dirty="0"/>
              <a:t>. The </a:t>
            </a:r>
            <a:r>
              <a:rPr lang="en-IN" sz="2200" i="1" dirty="0">
                <a:solidFill>
                  <a:srgbClr val="00B0F0"/>
                </a:solidFill>
              </a:rPr>
              <a:t>carrier component is suppressed</a:t>
            </a:r>
            <a:r>
              <a:rPr lang="en-IN" sz="2200" dirty="0"/>
              <a:t> and thus the transmitted power is saved. The saved power is distributed to the two sidebands."</a:t>
            </a:r>
          </a:p>
        </p:txBody>
      </p:sp>
      <p:sp>
        <p:nvSpPr>
          <p:cNvPr id="7" name="Rectangle 6"/>
          <p:cNvSpPr/>
          <p:nvPr/>
        </p:nvSpPr>
        <p:spPr>
          <a:xfrm>
            <a:off x="319314" y="4100286"/>
            <a:ext cx="11538857" cy="1631216"/>
          </a:xfrm>
          <a:prstGeom prst="rect">
            <a:avLst/>
          </a:prstGeom>
        </p:spPr>
        <p:txBody>
          <a:bodyPr wrap="square">
            <a:spAutoFit/>
          </a:bodyPr>
          <a:lstStyle/>
          <a:p>
            <a:r>
              <a:rPr lang="en-IN" sz="2200" b="1" dirty="0">
                <a:solidFill>
                  <a:srgbClr val="FF0000"/>
                </a:solidFill>
              </a:rPr>
              <a:t>The benefit:</a:t>
            </a:r>
          </a:p>
          <a:p>
            <a:endParaRPr lang="en-IN" sz="1200" dirty="0"/>
          </a:p>
          <a:p>
            <a:r>
              <a:rPr lang="en-IN" sz="2200" dirty="0"/>
              <a:t>No power is wasted on the carrier. </a:t>
            </a:r>
          </a:p>
          <a:p>
            <a:endParaRPr lang="en-IN" sz="2200" dirty="0"/>
          </a:p>
          <a:p>
            <a:r>
              <a:rPr lang="en-IN" sz="2200" b="1" dirty="0">
                <a:solidFill>
                  <a:srgbClr val="FF0000"/>
                </a:solidFill>
              </a:rPr>
              <a:t>Note</a:t>
            </a:r>
            <a:r>
              <a:rPr lang="en-IN" sz="2200" dirty="0"/>
              <a:t>: Double-sideband suppressed carrier modulation is simply a special case of AM with no carrier.</a:t>
            </a:r>
          </a:p>
        </p:txBody>
      </p:sp>
    </p:spTree>
    <p:extLst>
      <p:ext uri="{BB962C8B-B14F-4D97-AF65-F5344CB8AC3E}">
        <p14:creationId xmlns:p14="http://schemas.microsoft.com/office/powerpoint/2010/main" val="23466424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212" y="1741714"/>
            <a:ext cx="6199286" cy="381642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865258" y="1741715"/>
            <a:ext cx="5021942" cy="3816429"/>
          </a:xfrm>
          <a:prstGeom prst="rect">
            <a:avLst/>
          </a:prstGeom>
          <a:noFill/>
        </p:spPr>
        <p:txBody>
          <a:bodyPr wrap="square" rtlCol="0">
            <a:spAutoFit/>
          </a:bodyPr>
          <a:lstStyle/>
          <a:p>
            <a:pPr marL="342900" indent="-342900" algn="just">
              <a:buFont typeface="Arial" pitchFamily="34" charset="0"/>
              <a:buChar char="•"/>
            </a:pPr>
            <a:r>
              <a:rPr lang="en-IN" sz="2200" dirty="0"/>
              <a:t>This signal is the algebraic sum of the two sinusoidal sidebands</a:t>
            </a:r>
          </a:p>
          <a:p>
            <a:pPr algn="just"/>
            <a:endParaRPr lang="en-IN" sz="2200" dirty="0"/>
          </a:p>
          <a:p>
            <a:pPr marL="342900" indent="-342900" algn="just">
              <a:buFont typeface="Arial" pitchFamily="34" charset="0"/>
              <a:buChar char="•"/>
            </a:pPr>
            <a:r>
              <a:rPr lang="en-IN" sz="2200" dirty="0">
                <a:solidFill>
                  <a:srgbClr val="FF0000"/>
                </a:solidFill>
              </a:rPr>
              <a:t>The envelope of this waveform is not the same as that of the modulating signal.</a:t>
            </a:r>
          </a:p>
          <a:p>
            <a:pPr algn="just"/>
            <a:endParaRPr lang="en-IN" sz="2200" dirty="0"/>
          </a:p>
          <a:p>
            <a:pPr marL="342900" indent="-342900" algn="just">
              <a:buFont typeface="Arial" pitchFamily="34" charset="0"/>
              <a:buChar char="•"/>
            </a:pPr>
            <a:r>
              <a:rPr lang="en-IN" sz="2200" dirty="0"/>
              <a:t>A unique characteristic of the DSB signal is the </a:t>
            </a:r>
            <a:r>
              <a:rPr lang="en-IN" sz="2200" i="1" dirty="0">
                <a:solidFill>
                  <a:srgbClr val="0070C0"/>
                </a:solidFill>
              </a:rPr>
              <a:t>phase transitions </a:t>
            </a:r>
            <a:r>
              <a:rPr lang="en-IN" sz="2200" dirty="0"/>
              <a:t>that occur at the lower-amplitude portions of the wave.</a:t>
            </a:r>
          </a:p>
        </p:txBody>
      </p:sp>
      <p:sp>
        <p:nvSpPr>
          <p:cNvPr id="3" name="TextBox 2"/>
          <p:cNvSpPr txBox="1"/>
          <p:nvPr/>
        </p:nvSpPr>
        <p:spPr>
          <a:xfrm>
            <a:off x="566057" y="5849257"/>
            <a:ext cx="6089441" cy="369332"/>
          </a:xfrm>
          <a:prstGeom prst="rect">
            <a:avLst/>
          </a:prstGeom>
          <a:noFill/>
        </p:spPr>
        <p:txBody>
          <a:bodyPr wrap="square" rtlCol="0">
            <a:spAutoFit/>
          </a:bodyPr>
          <a:lstStyle/>
          <a:p>
            <a:r>
              <a:rPr lang="en-US" dirty="0"/>
              <a:t>Fig: Time domain representation of DSBSC signal</a:t>
            </a:r>
            <a:endParaRPr lang="en-IN" dirty="0"/>
          </a:p>
        </p:txBody>
      </p:sp>
    </p:spTree>
    <p:extLst>
      <p:ext uri="{BB962C8B-B14F-4D97-AF65-F5344CB8AC3E}">
        <p14:creationId xmlns:p14="http://schemas.microsoft.com/office/powerpoint/2010/main" val="1578428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63" y="1322843"/>
            <a:ext cx="5189537" cy="442882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008062" y="5878285"/>
            <a:ext cx="5494337" cy="369332"/>
          </a:xfrm>
          <a:prstGeom prst="rect">
            <a:avLst/>
          </a:prstGeom>
          <a:noFill/>
        </p:spPr>
        <p:txBody>
          <a:bodyPr wrap="square" rtlCol="0">
            <a:spAutoFit/>
          </a:bodyPr>
          <a:lstStyle/>
          <a:p>
            <a:r>
              <a:rPr lang="en-US" dirty="0"/>
              <a:t>Fig: Frequency domain representation of DSBSC signal</a:t>
            </a:r>
            <a:endParaRPr lang="en-IN" dirty="0"/>
          </a:p>
        </p:txBody>
      </p:sp>
    </p:spTree>
    <p:extLst>
      <p:ext uri="{BB962C8B-B14F-4D97-AF65-F5344CB8AC3E}">
        <p14:creationId xmlns:p14="http://schemas.microsoft.com/office/powerpoint/2010/main" val="23466424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61257" y="1377407"/>
            <a:ext cx="9448800" cy="461665"/>
          </a:xfrm>
          <a:prstGeom prst="rect">
            <a:avLst/>
          </a:prstGeom>
        </p:spPr>
        <p:txBody>
          <a:bodyPr wrap="square">
            <a:spAutoFit/>
          </a:bodyPr>
          <a:lstStyle/>
          <a:p>
            <a:r>
              <a:rPr lang="en-IN" sz="2400" b="1" dirty="0">
                <a:solidFill>
                  <a:srgbClr val="FF0000"/>
                </a:solidFill>
              </a:rPr>
              <a:t>Single- sideband suppressed carrier  (SSBSC or SSB) signal</a:t>
            </a:r>
          </a:p>
        </p:txBody>
      </p:sp>
      <p:sp>
        <p:nvSpPr>
          <p:cNvPr id="3" name="Rectangle 2"/>
          <p:cNvSpPr/>
          <p:nvPr/>
        </p:nvSpPr>
        <p:spPr>
          <a:xfrm>
            <a:off x="203200" y="2152083"/>
            <a:ext cx="11930743" cy="2123658"/>
          </a:xfrm>
          <a:prstGeom prst="rect">
            <a:avLst/>
          </a:prstGeom>
        </p:spPr>
        <p:txBody>
          <a:bodyPr wrap="square">
            <a:spAutoFit/>
          </a:bodyPr>
          <a:lstStyle/>
          <a:p>
            <a:pPr marL="342900" indent="-342900" algn="just">
              <a:buFont typeface="Arial" pitchFamily="34" charset="0"/>
              <a:buChar char="•"/>
            </a:pPr>
            <a:r>
              <a:rPr lang="en-IN" sz="2200" dirty="0"/>
              <a:t>During modulation, due to the symmetry of the DSB signal about the carrier frequency, the same information is transmitted in the upper and lower sidebands. Therefore, to convey the information, </a:t>
            </a:r>
            <a:r>
              <a:rPr lang="en-IN" sz="2200" i="1" dirty="0">
                <a:solidFill>
                  <a:srgbClr val="0070C0"/>
                </a:solidFill>
              </a:rPr>
              <a:t>only one sideband is sufficient</a:t>
            </a:r>
            <a:r>
              <a:rPr lang="en-IN" sz="2200" dirty="0"/>
              <a:t>. </a:t>
            </a:r>
          </a:p>
          <a:p>
            <a:pPr algn="just"/>
            <a:endParaRPr lang="en-IN" sz="2200" dirty="0"/>
          </a:p>
          <a:p>
            <a:pPr marL="342900" indent="-342900" algn="just">
              <a:buFont typeface="Arial" pitchFamily="34" charset="0"/>
              <a:buChar char="•"/>
            </a:pPr>
            <a:r>
              <a:rPr lang="en-IN" sz="2200" dirty="0"/>
              <a:t>The modulation technique in which information is transmitted using only </a:t>
            </a:r>
            <a:r>
              <a:rPr lang="en-IN" sz="2200" i="1" dirty="0">
                <a:solidFill>
                  <a:srgbClr val="0070C0"/>
                </a:solidFill>
              </a:rPr>
              <a:t>one of the sidebands and the other sideband is suppressed</a:t>
            </a:r>
            <a:r>
              <a:rPr lang="en-IN" sz="2200" dirty="0"/>
              <a:t> is known as Single Sideband modulation."</a:t>
            </a:r>
          </a:p>
        </p:txBody>
      </p:sp>
    </p:spTree>
    <p:extLst>
      <p:ext uri="{BB962C8B-B14F-4D97-AF65-F5344CB8AC3E}">
        <p14:creationId xmlns:p14="http://schemas.microsoft.com/office/powerpoint/2010/main" val="1578428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61257" y="1393373"/>
            <a:ext cx="3367314" cy="430887"/>
          </a:xfrm>
          <a:prstGeom prst="rect">
            <a:avLst/>
          </a:prstGeom>
          <a:noFill/>
        </p:spPr>
        <p:txBody>
          <a:bodyPr wrap="square" rtlCol="0">
            <a:spAutoFit/>
          </a:bodyPr>
          <a:lstStyle/>
          <a:p>
            <a:r>
              <a:rPr lang="en-US" sz="2200" dirty="0">
                <a:solidFill>
                  <a:srgbClr val="FF0000"/>
                </a:solidFill>
              </a:rPr>
              <a:t>Benefits of SSB Signals: </a:t>
            </a:r>
            <a:endParaRPr lang="en-IN" sz="2200" dirty="0">
              <a:solidFill>
                <a:srgbClr val="FF0000"/>
              </a:solidFill>
            </a:endParaRPr>
          </a:p>
        </p:txBody>
      </p:sp>
      <p:sp>
        <p:nvSpPr>
          <p:cNvPr id="3" name="TextBox 2"/>
          <p:cNvSpPr txBox="1"/>
          <p:nvPr/>
        </p:nvSpPr>
        <p:spPr>
          <a:xfrm>
            <a:off x="261257" y="1988459"/>
            <a:ext cx="11684000" cy="3139321"/>
          </a:xfrm>
          <a:prstGeom prst="rect">
            <a:avLst/>
          </a:prstGeom>
          <a:noFill/>
        </p:spPr>
        <p:txBody>
          <a:bodyPr wrap="square" rtlCol="0">
            <a:spAutoFit/>
          </a:bodyPr>
          <a:lstStyle/>
          <a:p>
            <a:pPr marL="342900" indent="-342900">
              <a:lnSpc>
                <a:spcPct val="150000"/>
              </a:lnSpc>
              <a:buFont typeface="+mj-lt"/>
              <a:buAutoNum type="arabicPeriod"/>
            </a:pPr>
            <a:r>
              <a:rPr lang="en-IN" sz="2200" dirty="0"/>
              <a:t>The space it occupies is </a:t>
            </a:r>
            <a:r>
              <a:rPr lang="en-IN" sz="2200" dirty="0">
                <a:solidFill>
                  <a:srgbClr val="FF0000"/>
                </a:solidFill>
              </a:rPr>
              <a:t>only one-half of AM and DSB signals</a:t>
            </a:r>
            <a:r>
              <a:rPr lang="en-IN" sz="2200" dirty="0"/>
              <a:t>. Hence it allows more signals to be transmitted in the same frequency range.</a:t>
            </a:r>
          </a:p>
          <a:p>
            <a:pPr marL="342900" indent="-342900">
              <a:lnSpc>
                <a:spcPct val="150000"/>
              </a:lnSpc>
              <a:buFont typeface="+mj-lt"/>
              <a:buAutoNum type="arabicPeriod"/>
            </a:pPr>
            <a:r>
              <a:rPr lang="en-US" sz="2200" dirty="0"/>
              <a:t>SSB signal is </a:t>
            </a:r>
            <a:r>
              <a:rPr lang="en-US" sz="2200" dirty="0">
                <a:solidFill>
                  <a:srgbClr val="FF0000"/>
                </a:solidFill>
              </a:rPr>
              <a:t>more stronger than AM </a:t>
            </a:r>
            <a:r>
              <a:rPr lang="en-US" sz="2200" dirty="0"/>
              <a:t>and DSB signals.</a:t>
            </a:r>
          </a:p>
          <a:p>
            <a:pPr marL="342900" indent="-342900">
              <a:lnSpc>
                <a:spcPct val="150000"/>
              </a:lnSpc>
              <a:buFont typeface="+mj-lt"/>
              <a:buAutoNum type="arabicPeriod"/>
            </a:pPr>
            <a:r>
              <a:rPr lang="en-IN" sz="2200" dirty="0"/>
              <a:t>SSB transmitters are </a:t>
            </a:r>
            <a:r>
              <a:rPr lang="en-IN" sz="2200" dirty="0">
                <a:solidFill>
                  <a:srgbClr val="FF0000"/>
                </a:solidFill>
              </a:rPr>
              <a:t>smaller and lighter</a:t>
            </a:r>
            <a:r>
              <a:rPr lang="en-IN" sz="2200" dirty="0"/>
              <a:t> and hence less circuitry and less power are used.</a:t>
            </a:r>
          </a:p>
          <a:p>
            <a:pPr marL="342900" indent="-342900">
              <a:lnSpc>
                <a:spcPct val="150000"/>
              </a:lnSpc>
              <a:buFont typeface="+mj-lt"/>
              <a:buAutoNum type="arabicPeriod"/>
            </a:pPr>
            <a:r>
              <a:rPr lang="en-IN" sz="2200" dirty="0"/>
              <a:t>Since SSB signals occupy a </a:t>
            </a:r>
            <a:r>
              <a:rPr lang="en-IN" sz="2200" dirty="0">
                <a:solidFill>
                  <a:srgbClr val="FF0000"/>
                </a:solidFill>
              </a:rPr>
              <a:t>narrower bandwidth</a:t>
            </a:r>
            <a:r>
              <a:rPr lang="en-IN" sz="2200" dirty="0"/>
              <a:t>, the amount of noise in the signal is reduced.</a:t>
            </a:r>
          </a:p>
          <a:p>
            <a:pPr marL="342900" indent="-342900">
              <a:lnSpc>
                <a:spcPct val="150000"/>
              </a:lnSpc>
              <a:buFont typeface="+mj-lt"/>
              <a:buAutoNum type="arabicPeriod"/>
            </a:pPr>
            <a:r>
              <a:rPr lang="en-IN" sz="2200" dirty="0"/>
              <a:t>There is less </a:t>
            </a:r>
            <a:r>
              <a:rPr lang="en-IN" sz="2200" dirty="0">
                <a:solidFill>
                  <a:srgbClr val="FF0000"/>
                </a:solidFill>
              </a:rPr>
              <a:t>selective fading </a:t>
            </a:r>
            <a:r>
              <a:rPr lang="en-IN" sz="2200" dirty="0"/>
              <a:t>of an SSB signal over long distances.</a:t>
            </a:r>
          </a:p>
        </p:txBody>
      </p:sp>
    </p:spTree>
    <p:extLst>
      <p:ext uri="{BB962C8B-B14F-4D97-AF65-F5344CB8AC3E}">
        <p14:creationId xmlns:p14="http://schemas.microsoft.com/office/powerpoint/2010/main" val="23466424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8305" y="1413101"/>
            <a:ext cx="5215390" cy="396090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628565" y="5718629"/>
            <a:ext cx="5138057" cy="369332"/>
          </a:xfrm>
          <a:prstGeom prst="rect">
            <a:avLst/>
          </a:prstGeom>
          <a:noFill/>
        </p:spPr>
        <p:txBody>
          <a:bodyPr wrap="square" rtlCol="0">
            <a:spAutoFit/>
          </a:bodyPr>
          <a:lstStyle/>
          <a:p>
            <a:r>
              <a:rPr lang="en-US" dirty="0"/>
              <a:t>Fig : Frequency domain representation of SSB signal</a:t>
            </a:r>
            <a:endParaRPr lang="en-IN" dirty="0"/>
          </a:p>
        </p:txBody>
      </p:sp>
    </p:spTree>
    <p:extLst>
      <p:ext uri="{BB962C8B-B14F-4D97-AF65-F5344CB8AC3E}">
        <p14:creationId xmlns:p14="http://schemas.microsoft.com/office/powerpoint/2010/main" val="1578428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69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14836" y="1386507"/>
            <a:ext cx="3616952" cy="430887"/>
          </a:xfrm>
          <a:prstGeom prst="rect">
            <a:avLst/>
          </a:prstGeom>
        </p:spPr>
        <p:txBody>
          <a:bodyPr wrap="none">
            <a:spAutoFit/>
          </a:bodyPr>
          <a:lstStyle/>
          <a:p>
            <a:r>
              <a:rPr lang="en-IN" sz="2200" dirty="0">
                <a:solidFill>
                  <a:srgbClr val="FF0000"/>
                </a:solidFill>
              </a:rPr>
              <a:t>Disadvantages of DSB and SSB</a:t>
            </a:r>
          </a:p>
        </p:txBody>
      </p:sp>
      <p:sp>
        <p:nvSpPr>
          <p:cNvPr id="3" name="TextBox 2"/>
          <p:cNvSpPr txBox="1"/>
          <p:nvPr/>
        </p:nvSpPr>
        <p:spPr>
          <a:xfrm>
            <a:off x="314836" y="1973947"/>
            <a:ext cx="11732021" cy="1631216"/>
          </a:xfrm>
          <a:prstGeom prst="rect">
            <a:avLst/>
          </a:prstGeom>
          <a:noFill/>
        </p:spPr>
        <p:txBody>
          <a:bodyPr wrap="square" rtlCol="0">
            <a:spAutoFit/>
          </a:bodyPr>
          <a:lstStyle/>
          <a:p>
            <a:pPr marL="342900" indent="-342900" algn="just">
              <a:buFont typeface="Arial" pitchFamily="34" charset="0"/>
              <a:buChar char="•"/>
            </a:pPr>
            <a:r>
              <a:rPr lang="en-IN" sz="2200" dirty="0"/>
              <a:t>They are harder to recover, or demodulate, at the receiver.</a:t>
            </a:r>
          </a:p>
          <a:p>
            <a:pPr algn="just"/>
            <a:endParaRPr lang="en-IN" sz="1200" dirty="0"/>
          </a:p>
          <a:p>
            <a:pPr marL="342900" indent="-342900" algn="just">
              <a:buFont typeface="Arial" pitchFamily="34" charset="0"/>
              <a:buChar char="•"/>
            </a:pPr>
            <a:r>
              <a:rPr lang="en-IN" sz="2200" dirty="0"/>
              <a:t>If  the carrier is not present, then it must be regenerated at the receiver and reinserted into the signal. The reinserted carrier must have the same phase and frequency as those of the original carrier.</a:t>
            </a:r>
          </a:p>
        </p:txBody>
      </p:sp>
    </p:spTree>
    <p:extLst>
      <p:ext uri="{BB962C8B-B14F-4D97-AF65-F5344CB8AC3E}">
        <p14:creationId xmlns:p14="http://schemas.microsoft.com/office/powerpoint/2010/main" val="2346642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1285681185"/>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676352563"/>
              </p:ext>
            </p:extLst>
          </p:nvPr>
        </p:nvGraphicFramePr>
        <p:xfrm>
          <a:off x="1911927" y="2283112"/>
          <a:ext cx="9490364"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936771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04799" y="1370547"/>
            <a:ext cx="11500513" cy="769441"/>
          </a:xfrm>
          <a:prstGeom prst="rect">
            <a:avLst/>
          </a:prstGeom>
        </p:spPr>
        <p:txBody>
          <a:bodyPr wrap="square">
            <a:spAutoFit/>
          </a:bodyPr>
          <a:lstStyle/>
          <a:p>
            <a:r>
              <a:rPr lang="en-IN" sz="2200" dirty="0">
                <a:solidFill>
                  <a:srgbClr val="FF0000"/>
                </a:solidFill>
              </a:rPr>
              <a:t>Peak Envelope Power (PEP):</a:t>
            </a:r>
          </a:p>
          <a:p>
            <a:r>
              <a:rPr lang="en-IN" sz="2200" dirty="0"/>
              <a:t>The maximum power produced on voice amplitude peaks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565" y="2736732"/>
            <a:ext cx="10207391" cy="2353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5994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375" y="1711088"/>
            <a:ext cx="10989249" cy="1728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21" y="1824397"/>
            <a:ext cx="11335430" cy="77859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2.10:</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575" y="2857500"/>
            <a:ext cx="6572568" cy="3105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ipe(down)">
                                      <p:cBhvr>
                                        <p:cTn id="7" dur="580">
                                          <p:stCondLst>
                                            <p:cond delay="0"/>
                                          </p:stCondLst>
                                        </p:cTn>
                                        <p:tgtEl>
                                          <p:spTgt spid="4100"/>
                                        </p:tgtEl>
                                      </p:cBhvr>
                                    </p:animEffect>
                                    <p:anim calcmode="lin" valueType="num">
                                      <p:cBhvr>
                                        <p:cTn id="8" dur="1822"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4100"/>
                                        </p:tgtEl>
                                      </p:cBhvr>
                                      <p:to x="100000" y="60000"/>
                                    </p:animScale>
                                    <p:animScale>
                                      <p:cBhvr>
                                        <p:cTn id="14" dur="166" decel="50000">
                                          <p:stCondLst>
                                            <p:cond delay="676"/>
                                          </p:stCondLst>
                                        </p:cTn>
                                        <p:tgtEl>
                                          <p:spTgt spid="4100"/>
                                        </p:tgtEl>
                                      </p:cBhvr>
                                      <p:to x="100000" y="100000"/>
                                    </p:animScale>
                                    <p:animScale>
                                      <p:cBhvr>
                                        <p:cTn id="15" dur="26">
                                          <p:stCondLst>
                                            <p:cond delay="1312"/>
                                          </p:stCondLst>
                                        </p:cTn>
                                        <p:tgtEl>
                                          <p:spTgt spid="4100"/>
                                        </p:tgtEl>
                                      </p:cBhvr>
                                      <p:to x="100000" y="80000"/>
                                    </p:animScale>
                                    <p:animScale>
                                      <p:cBhvr>
                                        <p:cTn id="16" dur="166" decel="50000">
                                          <p:stCondLst>
                                            <p:cond delay="1338"/>
                                          </p:stCondLst>
                                        </p:cTn>
                                        <p:tgtEl>
                                          <p:spTgt spid="4100"/>
                                        </p:tgtEl>
                                      </p:cBhvr>
                                      <p:to x="100000" y="100000"/>
                                    </p:animScale>
                                    <p:animScale>
                                      <p:cBhvr>
                                        <p:cTn id="17" dur="26">
                                          <p:stCondLst>
                                            <p:cond delay="1642"/>
                                          </p:stCondLst>
                                        </p:cTn>
                                        <p:tgtEl>
                                          <p:spTgt spid="4100"/>
                                        </p:tgtEl>
                                      </p:cBhvr>
                                      <p:to x="100000" y="90000"/>
                                    </p:animScale>
                                    <p:animScale>
                                      <p:cBhvr>
                                        <p:cTn id="18" dur="166" decel="50000">
                                          <p:stCondLst>
                                            <p:cond delay="1668"/>
                                          </p:stCondLst>
                                        </p:cTn>
                                        <p:tgtEl>
                                          <p:spTgt spid="4100"/>
                                        </p:tgtEl>
                                      </p:cBhvr>
                                      <p:to x="100000" y="100000"/>
                                    </p:animScale>
                                    <p:animScale>
                                      <p:cBhvr>
                                        <p:cTn id="19" dur="26">
                                          <p:stCondLst>
                                            <p:cond delay="1808"/>
                                          </p:stCondLst>
                                        </p:cTn>
                                        <p:tgtEl>
                                          <p:spTgt spid="4100"/>
                                        </p:tgtEl>
                                      </p:cBhvr>
                                      <p:to x="100000" y="95000"/>
                                    </p:animScale>
                                    <p:animScale>
                                      <p:cBhvr>
                                        <p:cTn id="20" dur="166" decel="50000">
                                          <p:stCondLst>
                                            <p:cond delay="1834"/>
                                          </p:stCondLst>
                                        </p:cTn>
                                        <p:tgtEl>
                                          <p:spTgt spid="4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2.11:</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140" y="2068700"/>
            <a:ext cx="10949304" cy="2325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373" y="1570560"/>
            <a:ext cx="8613232" cy="334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5994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581" y="2172153"/>
            <a:ext cx="10818608" cy="26465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41199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313059211"/>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870878268"/>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329466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03201" y="1360941"/>
            <a:ext cx="3299807"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solidFill>
                  <a:schemeClr val="dk1"/>
                </a:solidFill>
              </a:rPr>
              <a:t>Amplitude Modulators:</a:t>
            </a:r>
          </a:p>
        </p:txBody>
      </p:sp>
      <p:sp>
        <p:nvSpPr>
          <p:cNvPr id="3" name="Rectangle 2"/>
          <p:cNvSpPr/>
          <p:nvPr/>
        </p:nvSpPr>
        <p:spPr>
          <a:xfrm>
            <a:off x="303200" y="2087813"/>
            <a:ext cx="11119975" cy="3139321"/>
          </a:xfrm>
          <a:prstGeom prst="rect">
            <a:avLst/>
          </a:prstGeom>
        </p:spPr>
        <p:txBody>
          <a:bodyPr wrap="square">
            <a:spAutoFit/>
          </a:bodyPr>
          <a:lstStyle/>
          <a:p>
            <a:pPr>
              <a:lnSpc>
                <a:spcPct val="150000"/>
              </a:lnSpc>
            </a:pPr>
            <a:r>
              <a:rPr lang="en-IN" sz="2200" dirty="0"/>
              <a:t>Amplitude modulators are generally one of two types: </a:t>
            </a:r>
          </a:p>
          <a:p>
            <a:pPr marL="457200" indent="-457200">
              <a:lnSpc>
                <a:spcPct val="150000"/>
              </a:lnSpc>
              <a:buFont typeface="+mj-lt"/>
              <a:buAutoNum type="arabicPeriod"/>
            </a:pPr>
            <a:r>
              <a:rPr lang="en-IN" sz="2200" dirty="0">
                <a:solidFill>
                  <a:srgbClr val="FF0000"/>
                </a:solidFill>
              </a:rPr>
              <a:t>Low level AM: Low-level modulators generate AM with small signals</a:t>
            </a:r>
          </a:p>
          <a:p>
            <a:pPr marL="800100" lvl="1" indent="-342900">
              <a:lnSpc>
                <a:spcPct val="150000"/>
              </a:lnSpc>
              <a:buFont typeface="Arial" pitchFamily="34" charset="0"/>
              <a:buChar char="•"/>
            </a:pPr>
            <a:r>
              <a:rPr lang="en-IN" sz="2200" dirty="0">
                <a:solidFill>
                  <a:srgbClr val="00B050"/>
                </a:solidFill>
              </a:rPr>
              <a:t>Diode Modulator </a:t>
            </a:r>
          </a:p>
          <a:p>
            <a:pPr marL="800100" lvl="1" indent="-342900">
              <a:lnSpc>
                <a:spcPct val="150000"/>
              </a:lnSpc>
              <a:buFont typeface="Arial" pitchFamily="34" charset="0"/>
              <a:buChar char="•"/>
            </a:pPr>
            <a:r>
              <a:rPr lang="en-IN" sz="2200" dirty="0">
                <a:solidFill>
                  <a:srgbClr val="00B050"/>
                </a:solidFill>
              </a:rPr>
              <a:t>Transistor Modulator</a:t>
            </a:r>
          </a:p>
          <a:p>
            <a:pPr marL="457200" indent="-457200">
              <a:lnSpc>
                <a:spcPct val="150000"/>
              </a:lnSpc>
              <a:buFont typeface="+mj-lt"/>
              <a:buAutoNum type="arabicPeriod"/>
            </a:pPr>
            <a:r>
              <a:rPr lang="en-IN" sz="2200" dirty="0">
                <a:solidFill>
                  <a:srgbClr val="0070C0"/>
                </a:solidFill>
              </a:rPr>
              <a:t>High level AM: High-level modulators produce AM at high power levels</a:t>
            </a:r>
          </a:p>
          <a:p>
            <a:pPr marL="800100" lvl="1" indent="-342900">
              <a:lnSpc>
                <a:spcPct val="150000"/>
              </a:lnSpc>
              <a:buFont typeface="Arial" pitchFamily="34" charset="0"/>
              <a:buChar char="•"/>
            </a:pPr>
            <a:r>
              <a:rPr lang="en-IN" sz="2200" dirty="0">
                <a:solidFill>
                  <a:srgbClr val="00B050"/>
                </a:solidFill>
              </a:rPr>
              <a:t>Collector Modulator</a:t>
            </a:r>
          </a:p>
        </p:txBody>
      </p:sp>
    </p:spTree>
    <p:extLst>
      <p:ext uri="{BB962C8B-B14F-4D97-AF65-F5344CB8AC3E}">
        <p14:creationId xmlns:p14="http://schemas.microsoft.com/office/powerpoint/2010/main" val="3035524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101666887"/>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893688827"/>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882020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79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91654" y="1415534"/>
            <a:ext cx="2513445" cy="400110"/>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solidFill>
                  <a:schemeClr val="dk1"/>
                </a:solidFill>
              </a:rPr>
              <a:t>Diode Modulator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0287" y="2095286"/>
            <a:ext cx="7591425" cy="38957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49828" y="2047051"/>
            <a:ext cx="11343408" cy="1446550"/>
          </a:xfrm>
          <a:prstGeom prst="rect">
            <a:avLst/>
          </a:prstGeom>
          <a:solidFill>
            <a:schemeClr val="bg1"/>
          </a:solidFill>
          <a:ln w="28575">
            <a:solidFill>
              <a:schemeClr val="tx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en-US" sz="2200" dirty="0">
                <a:solidFill>
                  <a:srgbClr val="FF0000"/>
                </a:solidFill>
              </a:rPr>
              <a:t>Modulation: </a:t>
            </a:r>
          </a:p>
          <a:p>
            <a:pPr algn="just"/>
            <a:r>
              <a:rPr lang="en-IN" sz="2200" dirty="0">
                <a:solidFill>
                  <a:schemeClr val="tx1"/>
                </a:solidFill>
              </a:rPr>
              <a:t>Modulation is the process by </a:t>
            </a:r>
            <a:r>
              <a:rPr lang="en-IN" sz="2200" dirty="0">
                <a:solidFill>
                  <a:srgbClr val="0070C0"/>
                </a:solidFill>
              </a:rPr>
              <a:t>which some characteristic of a carrier</a:t>
            </a:r>
            <a:r>
              <a:rPr lang="en-IN" sz="2200" dirty="0">
                <a:solidFill>
                  <a:schemeClr val="tx1"/>
                </a:solidFill>
              </a:rPr>
              <a:t> is varied in accordance with the </a:t>
            </a:r>
            <a:r>
              <a:rPr lang="en-IN" sz="2200" dirty="0">
                <a:solidFill>
                  <a:srgbClr val="0070C0"/>
                </a:solidFill>
              </a:rPr>
              <a:t>message signal</a:t>
            </a:r>
            <a:r>
              <a:rPr lang="en-IN" sz="2200" dirty="0">
                <a:solidFill>
                  <a:schemeClr val="tx1"/>
                </a:solidFill>
              </a:rPr>
              <a:t>. The result of the modulation process is referred to as a modulated wave. Modulation is performed at the transmitting end of the communication system</a:t>
            </a:r>
            <a:r>
              <a:rPr lang="en-US" sz="2200" dirty="0">
                <a:solidFill>
                  <a:schemeClr val="tx1"/>
                </a:solidFill>
              </a:rPr>
              <a:t>: </a:t>
            </a:r>
            <a:endParaRPr lang="en-IN" sz="2200" dirty="0">
              <a:solidFill>
                <a:schemeClr val="tx1"/>
              </a:solidFill>
            </a:endParaRPr>
          </a:p>
        </p:txBody>
      </p:sp>
      <p:sp>
        <p:nvSpPr>
          <p:cNvPr id="8" name="TextBox 7"/>
          <p:cNvSpPr txBox="1"/>
          <p:nvPr/>
        </p:nvSpPr>
        <p:spPr>
          <a:xfrm>
            <a:off x="349828" y="1412425"/>
            <a:ext cx="2233716"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US" sz="2000" b="1" dirty="0"/>
              <a:t>Introduction:</a:t>
            </a:r>
            <a:endParaRPr lang="en-IN" sz="2000" b="1" dirty="0"/>
          </a:p>
        </p:txBody>
      </p:sp>
      <p:sp>
        <p:nvSpPr>
          <p:cNvPr id="2" name="Rectangle 1"/>
          <p:cNvSpPr/>
          <p:nvPr/>
        </p:nvSpPr>
        <p:spPr>
          <a:xfrm>
            <a:off x="349826" y="3669437"/>
            <a:ext cx="11343409" cy="2154436"/>
          </a:xfrm>
          <a:prstGeom prst="rect">
            <a:avLst/>
          </a:prstGeom>
          <a:ln w="28575">
            <a:solidFill>
              <a:schemeClr val="tx1"/>
            </a:solidFill>
          </a:ln>
        </p:spPr>
        <p:txBody>
          <a:bodyPr wrap="square">
            <a:spAutoFit/>
          </a:bodyPr>
          <a:lstStyle/>
          <a:p>
            <a:pPr algn="just"/>
            <a:r>
              <a:rPr lang="en-IN" sz="2200" dirty="0"/>
              <a:t>Modulation techniques are classified according to which parameter of the carrier is changed.</a:t>
            </a:r>
          </a:p>
          <a:p>
            <a:pPr algn="just"/>
            <a:endParaRPr lang="en-IN" sz="1200" dirty="0"/>
          </a:p>
          <a:p>
            <a:pPr marL="342900" indent="-342900" algn="just">
              <a:buFont typeface="Arial" pitchFamily="34" charset="0"/>
              <a:buChar char="•"/>
            </a:pPr>
            <a:r>
              <a:rPr lang="en-IN" sz="2200" dirty="0">
                <a:solidFill>
                  <a:srgbClr val="0070C0"/>
                </a:solidFill>
              </a:rPr>
              <a:t>Amplitude Modulation</a:t>
            </a:r>
            <a:r>
              <a:rPr lang="en-IN" sz="2200" dirty="0"/>
              <a:t>→ Amplitude of the carrier is varied according to the baseband signal, keeping its frequency and phase constant. </a:t>
            </a:r>
          </a:p>
          <a:p>
            <a:pPr algn="just"/>
            <a:endParaRPr lang="en-IN" sz="600" dirty="0"/>
          </a:p>
          <a:p>
            <a:pPr marL="342900" indent="-342900" algn="just">
              <a:buFont typeface="Arial" pitchFamily="34" charset="0"/>
              <a:buChar char="•"/>
            </a:pPr>
            <a:r>
              <a:rPr lang="en-IN" sz="2200" dirty="0">
                <a:solidFill>
                  <a:srgbClr val="0070C0"/>
                </a:solidFill>
              </a:rPr>
              <a:t>Frequency Modulation</a:t>
            </a:r>
            <a:r>
              <a:rPr lang="en-IN" sz="2200" dirty="0"/>
              <a:t>→ Frequency of the carrier is varied according to the baseband signal.</a:t>
            </a:r>
          </a:p>
          <a:p>
            <a:pPr algn="just"/>
            <a:endParaRPr lang="en-IN" sz="600" dirty="0"/>
          </a:p>
          <a:p>
            <a:pPr marL="342900" indent="-342900" algn="just">
              <a:buFont typeface="Arial" pitchFamily="34" charset="0"/>
              <a:buChar char="•"/>
            </a:pPr>
            <a:r>
              <a:rPr lang="en-IN" sz="2200" dirty="0">
                <a:solidFill>
                  <a:srgbClr val="0070C0"/>
                </a:solidFill>
              </a:rPr>
              <a:t>Phase Modulation</a:t>
            </a:r>
            <a:r>
              <a:rPr lang="en-IN" sz="2200" dirty="0"/>
              <a:t>→ The phase of the carrier is varied according to the baseband signal.</a:t>
            </a:r>
          </a:p>
        </p:txBody>
      </p:sp>
    </p:spTree>
    <p:extLst>
      <p:ext uri="{BB962C8B-B14F-4D97-AF65-F5344CB8AC3E}">
        <p14:creationId xmlns:p14="http://schemas.microsoft.com/office/powerpoint/2010/main" val="11783415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27630" y="1386217"/>
            <a:ext cx="6096000" cy="1631216"/>
          </a:xfrm>
          <a:prstGeom prst="rect">
            <a:avLst/>
          </a:prstGeom>
        </p:spPr>
        <p:txBody>
          <a:bodyPr>
            <a:spAutoFit/>
          </a:bodyPr>
          <a:lstStyle/>
          <a:p>
            <a:r>
              <a:rPr lang="en-IN" sz="2200" b="1" dirty="0">
                <a:solidFill>
                  <a:srgbClr val="00B0F0"/>
                </a:solidFill>
              </a:rPr>
              <a:t>The Diode Modulator circuit consists:</a:t>
            </a:r>
          </a:p>
          <a:p>
            <a:endParaRPr lang="en-IN" sz="1200" dirty="0"/>
          </a:p>
          <a:p>
            <a:pPr marL="285750" indent="-285750">
              <a:buFont typeface="Arial" pitchFamily="34" charset="0"/>
              <a:buChar char="•"/>
            </a:pPr>
            <a:r>
              <a:rPr lang="en-IN" sz="2200" dirty="0">
                <a:solidFill>
                  <a:srgbClr val="FF0000"/>
                </a:solidFill>
              </a:rPr>
              <a:t>A resistive mixing network </a:t>
            </a:r>
          </a:p>
          <a:p>
            <a:pPr marL="285750" indent="-285750">
              <a:buFont typeface="Arial" pitchFamily="34" charset="0"/>
              <a:buChar char="•"/>
            </a:pPr>
            <a:r>
              <a:rPr lang="en-IN" sz="2200" dirty="0"/>
              <a:t>A diode rectifier </a:t>
            </a:r>
          </a:p>
          <a:p>
            <a:pPr marL="285750" indent="-285750">
              <a:buFont typeface="Arial" pitchFamily="34" charset="0"/>
              <a:buChar char="•"/>
            </a:pPr>
            <a:r>
              <a:rPr lang="en-IN" sz="2200" dirty="0">
                <a:solidFill>
                  <a:srgbClr val="FF0000"/>
                </a:solidFill>
              </a:rPr>
              <a:t>An LC tuned circuit</a:t>
            </a:r>
          </a:p>
        </p:txBody>
      </p:sp>
    </p:spTree>
    <p:extLst>
      <p:ext uri="{BB962C8B-B14F-4D97-AF65-F5344CB8AC3E}">
        <p14:creationId xmlns:p14="http://schemas.microsoft.com/office/powerpoint/2010/main" val="324659946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45661" y="1310183"/>
            <a:ext cx="1651378" cy="461665"/>
          </a:xfrm>
          <a:prstGeom prst="rect">
            <a:avLst/>
          </a:prstGeom>
          <a:noFill/>
        </p:spPr>
        <p:txBody>
          <a:bodyPr wrap="square" rtlCol="0">
            <a:spAutoFit/>
          </a:bodyPr>
          <a:lstStyle/>
          <a:p>
            <a:r>
              <a:rPr lang="en-US" sz="2400" b="1" dirty="0">
                <a:solidFill>
                  <a:srgbClr val="C00000"/>
                </a:solidFill>
              </a:rPr>
              <a:t>Working: </a:t>
            </a:r>
            <a:endParaRPr lang="en-IN" sz="2400" b="1" dirty="0">
              <a:solidFill>
                <a:srgbClr val="C00000"/>
              </a:solidFill>
            </a:endParaRPr>
          </a:p>
        </p:txBody>
      </p:sp>
      <p:sp>
        <p:nvSpPr>
          <p:cNvPr id="3" name="TextBox 2"/>
          <p:cNvSpPr txBox="1"/>
          <p:nvPr/>
        </p:nvSpPr>
        <p:spPr>
          <a:xfrm>
            <a:off x="327546" y="2224587"/>
            <a:ext cx="6782938" cy="3744615"/>
          </a:xfrm>
          <a:prstGeom prst="rect">
            <a:avLst/>
          </a:prstGeom>
          <a:noFill/>
        </p:spPr>
        <p:txBody>
          <a:bodyPr wrap="square" rtlCol="0">
            <a:spAutoFit/>
          </a:bodyPr>
          <a:lstStyle/>
          <a:p>
            <a:pPr marL="342900" indent="-342900">
              <a:buFont typeface="Arial" pitchFamily="34" charset="0"/>
              <a:buChar char="•"/>
            </a:pPr>
            <a:r>
              <a:rPr lang="en-IN" sz="2200" dirty="0"/>
              <a:t>The modulating signal and carrier signals are applied to input resistors R</a:t>
            </a:r>
            <a:r>
              <a:rPr lang="en-IN" sz="2200" baseline="-25000" dirty="0"/>
              <a:t>1 </a:t>
            </a:r>
            <a:r>
              <a:rPr lang="en-IN" sz="2200" dirty="0"/>
              <a:t>&amp; R</a:t>
            </a:r>
            <a:r>
              <a:rPr lang="en-IN" sz="2200" baseline="-25000" dirty="0"/>
              <a:t>2 </a:t>
            </a:r>
          </a:p>
          <a:p>
            <a:endParaRPr lang="en-IN" sz="2200" baseline="-25000" dirty="0">
              <a:solidFill>
                <a:srgbClr val="FF0000"/>
              </a:solidFill>
            </a:endParaRPr>
          </a:p>
          <a:p>
            <a:pPr marL="342900" indent="-342900">
              <a:buFont typeface="Arial" pitchFamily="34" charset="0"/>
              <a:buChar char="•"/>
            </a:pPr>
            <a:r>
              <a:rPr lang="en-IN" sz="2200" dirty="0">
                <a:solidFill>
                  <a:srgbClr val="FF0000"/>
                </a:solidFill>
              </a:rPr>
              <a:t>The mixed signals appear across R</a:t>
            </a:r>
            <a:r>
              <a:rPr lang="en-IN" sz="2200" baseline="-25000" dirty="0">
                <a:solidFill>
                  <a:srgbClr val="FF0000"/>
                </a:solidFill>
              </a:rPr>
              <a:t>3.</a:t>
            </a:r>
            <a:r>
              <a:rPr lang="en-IN" sz="2200" dirty="0">
                <a:solidFill>
                  <a:srgbClr val="FF0000"/>
                </a:solidFill>
              </a:rPr>
              <a:t> </a:t>
            </a:r>
          </a:p>
          <a:p>
            <a:endParaRPr lang="en-IN" sz="2200" dirty="0"/>
          </a:p>
          <a:p>
            <a:pPr marL="342900" indent="-342900">
              <a:buFont typeface="Arial" pitchFamily="34" charset="0"/>
              <a:buChar char="•"/>
            </a:pPr>
            <a:r>
              <a:rPr lang="en-IN" sz="2200" dirty="0"/>
              <a:t>The composite waveform is applied to a diode rectifier</a:t>
            </a:r>
          </a:p>
          <a:p>
            <a:endParaRPr lang="en-IN" sz="1000" dirty="0"/>
          </a:p>
          <a:p>
            <a:pPr marL="800100" lvl="1" indent="-342900">
              <a:buFont typeface="Wingdings" pitchFamily="2" charset="2"/>
              <a:buChar char="ü"/>
            </a:pPr>
            <a:r>
              <a:rPr lang="en-US" sz="2200" dirty="0">
                <a:solidFill>
                  <a:srgbClr val="FF0000"/>
                </a:solidFill>
              </a:rPr>
              <a:t>During positive half cycle – the diode is forward biased – Signal passes</a:t>
            </a:r>
          </a:p>
          <a:p>
            <a:pPr marL="800100" lvl="1" indent="-342900">
              <a:buFont typeface="Wingdings" pitchFamily="2" charset="2"/>
              <a:buChar char="ü"/>
            </a:pPr>
            <a:r>
              <a:rPr lang="en-US" sz="2200" dirty="0"/>
              <a:t>During negative half cycle – the diode is cutoff – No signal passes</a:t>
            </a:r>
            <a:endParaRPr lang="en-IN" sz="2200" dirty="0"/>
          </a:p>
          <a:p>
            <a:endParaRPr lang="en-IN" sz="2200" baseline="-250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8723" y="1332814"/>
            <a:ext cx="3926219" cy="497389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82220" y="1477709"/>
            <a:ext cx="5613779" cy="3816429"/>
          </a:xfrm>
          <a:prstGeom prst="rect">
            <a:avLst/>
          </a:prstGeom>
        </p:spPr>
        <p:txBody>
          <a:bodyPr wrap="square">
            <a:spAutoFit/>
          </a:bodyPr>
          <a:lstStyle/>
          <a:p>
            <a:pPr marL="342900" indent="-342900" algn="just">
              <a:buFont typeface="Arial" pitchFamily="34" charset="0"/>
              <a:buChar char="•"/>
            </a:pPr>
            <a:r>
              <a:rPr lang="en-IN" sz="2200" dirty="0"/>
              <a:t>The current  through the diode is a series of positive-going pulses whose amplitude varies in proportion to the amplitude of the modulating signal.</a:t>
            </a:r>
          </a:p>
          <a:p>
            <a:pPr marL="342900" indent="-342900" algn="just">
              <a:buFont typeface="Arial" pitchFamily="34" charset="0"/>
              <a:buChar char="•"/>
            </a:pPr>
            <a:endParaRPr lang="en-US" sz="2200" dirty="0"/>
          </a:p>
          <a:p>
            <a:pPr marL="342900" indent="-342900" algn="just">
              <a:buFont typeface="Arial" pitchFamily="34" charset="0"/>
              <a:buChar char="•"/>
            </a:pPr>
            <a:r>
              <a:rPr lang="en-IN" sz="2200" dirty="0">
                <a:solidFill>
                  <a:srgbClr val="FF0000"/>
                </a:solidFill>
              </a:rPr>
              <a:t>These positive-going pulses are applied to LC circuit which are resonant at the carrier frequency.</a:t>
            </a:r>
          </a:p>
          <a:p>
            <a:pPr marL="342900" indent="-342900" algn="just">
              <a:buFont typeface="Arial" pitchFamily="34" charset="0"/>
              <a:buChar char="•"/>
            </a:pPr>
            <a:endParaRPr lang="en-US" sz="2200" dirty="0"/>
          </a:p>
          <a:p>
            <a:pPr marL="342900" indent="-342900" algn="just">
              <a:buFont typeface="Arial" pitchFamily="34" charset="0"/>
              <a:buChar char="•"/>
            </a:pPr>
            <a:r>
              <a:rPr lang="en-IN" sz="2200" dirty="0"/>
              <a:t>The resulting waveform across the tuned circuit is an AM signal</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8756" y="1409469"/>
            <a:ext cx="4511840" cy="478661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990045619"/>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065706920"/>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328604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6693" y="1374591"/>
            <a:ext cx="2869183" cy="400110"/>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solidFill>
                  <a:schemeClr val="dk1"/>
                </a:solidFill>
              </a:rPr>
              <a:t>Transistor Modulator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1588" y="1428352"/>
            <a:ext cx="5879010" cy="474678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35511" y="2018380"/>
            <a:ext cx="5073467" cy="3600986"/>
          </a:xfrm>
          <a:prstGeom prst="rect">
            <a:avLst/>
          </a:prstGeom>
        </p:spPr>
        <p:txBody>
          <a:bodyPr wrap="square">
            <a:spAutoFit/>
          </a:bodyPr>
          <a:lstStyle/>
          <a:p>
            <a:pPr marL="285750" indent="-285750">
              <a:buFont typeface="Arial" pitchFamily="34" charset="0"/>
              <a:buChar char="•"/>
            </a:pPr>
            <a:r>
              <a:rPr lang="en-IN" sz="2200" dirty="0"/>
              <a:t>It uses a transistor instead of the diode.</a:t>
            </a:r>
          </a:p>
          <a:p>
            <a:endParaRPr lang="en-IN" sz="1200" dirty="0"/>
          </a:p>
          <a:p>
            <a:pPr marL="285750" indent="-285750">
              <a:buFont typeface="Arial" pitchFamily="34" charset="0"/>
              <a:buChar char="•"/>
            </a:pPr>
            <a:r>
              <a:rPr lang="en-IN" sz="2200" dirty="0">
                <a:solidFill>
                  <a:srgbClr val="FF0000"/>
                </a:solidFill>
              </a:rPr>
              <a:t>The circuit has gain.</a:t>
            </a:r>
          </a:p>
          <a:p>
            <a:endParaRPr lang="en-IN" sz="600" dirty="0"/>
          </a:p>
          <a:p>
            <a:pPr marL="285750" indent="-285750">
              <a:buFont typeface="Arial" pitchFamily="34" charset="0"/>
              <a:buChar char="•"/>
            </a:pPr>
            <a:r>
              <a:rPr lang="en-IN" sz="2200" dirty="0"/>
              <a:t>The base current controls a larger collector current, and therefore the circuit amplifies.</a:t>
            </a:r>
          </a:p>
          <a:p>
            <a:pPr marL="285750" indent="-285750">
              <a:buFont typeface="Arial" pitchFamily="34" charset="0"/>
              <a:buChar char="•"/>
            </a:pPr>
            <a:endParaRPr lang="en-IN" sz="600" dirty="0"/>
          </a:p>
          <a:p>
            <a:pPr marL="285750" indent="-285750">
              <a:buFont typeface="Arial" pitchFamily="34" charset="0"/>
              <a:buChar char="•"/>
            </a:pPr>
            <a:r>
              <a:rPr lang="en-IN" sz="2200" dirty="0">
                <a:solidFill>
                  <a:srgbClr val="FF0000"/>
                </a:solidFill>
              </a:rPr>
              <a:t>Rectification occurs because of the emitter-base junction.</a:t>
            </a:r>
          </a:p>
          <a:p>
            <a:pPr marL="285750" indent="-285750">
              <a:buFont typeface="Arial" pitchFamily="34" charset="0"/>
              <a:buChar char="•"/>
            </a:pPr>
            <a:endParaRPr lang="en-IN" sz="600" dirty="0"/>
          </a:p>
          <a:p>
            <a:pPr marL="285750" indent="-285750">
              <a:buFont typeface="Arial" pitchFamily="34" charset="0"/>
              <a:buChar char="•"/>
            </a:pPr>
            <a:r>
              <a:rPr lang="en-IN" sz="2200" dirty="0"/>
              <a:t>The tuned circuit oscillates (rings) to generate the missing half-cycle.</a:t>
            </a:r>
          </a:p>
        </p:txBody>
      </p:sp>
    </p:spTree>
    <p:extLst>
      <p:ext uri="{BB962C8B-B14F-4D97-AF65-F5344CB8AC3E}">
        <p14:creationId xmlns:p14="http://schemas.microsoft.com/office/powerpoint/2010/main" val="32465994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097605565"/>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961569232"/>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853083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6693" y="1374591"/>
            <a:ext cx="2869183" cy="400110"/>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IN" sz="2000" b="1" dirty="0"/>
              <a:t>Collector</a:t>
            </a:r>
            <a:r>
              <a:rPr lang="en-IN" sz="2000" b="1" dirty="0">
                <a:solidFill>
                  <a:schemeClr val="dk1"/>
                </a:solidFill>
              </a:rPr>
              <a:t> Modulator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9366" y="1308970"/>
            <a:ext cx="5270168" cy="502250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5524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63857" y="1386217"/>
            <a:ext cx="11568752" cy="4616648"/>
          </a:xfrm>
          <a:prstGeom prst="rect">
            <a:avLst/>
          </a:prstGeom>
        </p:spPr>
        <p:txBody>
          <a:bodyPr wrap="square">
            <a:spAutoFit/>
          </a:bodyPr>
          <a:lstStyle/>
          <a:p>
            <a:pPr marL="342900" indent="-342900" algn="just">
              <a:buFont typeface="Arial" pitchFamily="34" charset="0"/>
              <a:buChar char="•"/>
            </a:pPr>
            <a:r>
              <a:rPr lang="en-IN" sz="2200" dirty="0"/>
              <a:t>The output stage of the transmitter is a high-power class C amplifier.</a:t>
            </a:r>
          </a:p>
          <a:p>
            <a:pPr algn="just"/>
            <a:endParaRPr lang="en-IN" sz="600" dirty="0"/>
          </a:p>
          <a:p>
            <a:pPr marL="342900" indent="-342900" algn="just">
              <a:buFont typeface="Arial" pitchFamily="34" charset="0"/>
              <a:buChar char="•"/>
            </a:pPr>
            <a:r>
              <a:rPr lang="en-IN" sz="2200" dirty="0">
                <a:solidFill>
                  <a:srgbClr val="FF0000"/>
                </a:solidFill>
              </a:rPr>
              <a:t>The modulator is a linear power amplifier that takes the low-level modulating signal and amplifies it to a high-power level.</a:t>
            </a:r>
          </a:p>
          <a:p>
            <a:pPr algn="just"/>
            <a:endParaRPr lang="en-IN" sz="600" dirty="0"/>
          </a:p>
          <a:p>
            <a:pPr marL="342900" indent="-342900" algn="just">
              <a:buFont typeface="Arial" pitchFamily="34" charset="0"/>
              <a:buChar char="•"/>
            </a:pPr>
            <a:r>
              <a:rPr lang="en-IN" sz="2200" dirty="0"/>
              <a:t>The modulating output signal is coupled through modulation transformer T</a:t>
            </a:r>
            <a:r>
              <a:rPr lang="en-IN" sz="2200" baseline="-25000" dirty="0"/>
              <a:t>1</a:t>
            </a:r>
            <a:r>
              <a:rPr lang="en-IN" sz="2200" dirty="0"/>
              <a:t> to the class C amplifier.</a:t>
            </a:r>
          </a:p>
          <a:p>
            <a:pPr algn="just"/>
            <a:endParaRPr lang="en-IN" sz="600" dirty="0"/>
          </a:p>
          <a:p>
            <a:pPr marL="342900" indent="-342900" algn="just">
              <a:buFont typeface="Arial" pitchFamily="34" charset="0"/>
              <a:buChar char="•"/>
            </a:pPr>
            <a:r>
              <a:rPr lang="en-IN" sz="2200" dirty="0">
                <a:solidFill>
                  <a:srgbClr val="FF0000"/>
                </a:solidFill>
              </a:rPr>
              <a:t>The secondary winding of the modulation transformer is connected in series with the collector supply voltage V</a:t>
            </a:r>
            <a:r>
              <a:rPr lang="en-IN" sz="2200" baseline="-25000" dirty="0">
                <a:solidFill>
                  <a:srgbClr val="FF0000"/>
                </a:solidFill>
              </a:rPr>
              <a:t>CC</a:t>
            </a:r>
            <a:r>
              <a:rPr lang="en-IN" sz="2200" dirty="0">
                <a:solidFill>
                  <a:srgbClr val="FF0000"/>
                </a:solidFill>
              </a:rPr>
              <a:t> of the class C amplifier.</a:t>
            </a:r>
          </a:p>
          <a:p>
            <a:pPr algn="just"/>
            <a:endParaRPr lang="en-IN" sz="600" dirty="0"/>
          </a:p>
          <a:p>
            <a:pPr marL="342900" indent="-342900" algn="just">
              <a:buFont typeface="Arial" pitchFamily="34" charset="0"/>
              <a:buChar char="•"/>
            </a:pPr>
            <a:r>
              <a:rPr lang="en-IN" sz="2200" dirty="0"/>
              <a:t>With a zero-modulation input signal, there is zero-modulation voltage across the secondary of T</a:t>
            </a:r>
            <a:r>
              <a:rPr lang="en-IN" sz="2200" baseline="-25000" dirty="0"/>
              <a:t>1</a:t>
            </a:r>
            <a:r>
              <a:rPr lang="en-IN" sz="2200" dirty="0"/>
              <a:t>, the collector supply voltage is applied directly to the class C amplifier, and the output carrier is a steady sine wave.</a:t>
            </a:r>
          </a:p>
          <a:p>
            <a:pPr marL="342900" indent="-342900" algn="just">
              <a:buFont typeface="Arial" pitchFamily="34" charset="0"/>
              <a:buChar char="•"/>
            </a:pPr>
            <a:endParaRPr lang="en-IN" sz="600" dirty="0"/>
          </a:p>
          <a:p>
            <a:pPr marL="342900" indent="-342900" algn="just">
              <a:buFont typeface="Arial" pitchFamily="34" charset="0"/>
              <a:buChar char="•"/>
            </a:pPr>
            <a:r>
              <a:rPr lang="en-IN" sz="2200" dirty="0">
                <a:solidFill>
                  <a:srgbClr val="FF0000"/>
                </a:solidFill>
              </a:rPr>
              <a:t>When the modulating signal occurs, the ac voltage of the modulating signal across the secondary of the modulation transformer is added to and subtracted from the dc collector supply voltage.</a:t>
            </a:r>
          </a:p>
        </p:txBody>
      </p:sp>
    </p:spTree>
    <p:extLst>
      <p:ext uri="{BB962C8B-B14F-4D97-AF65-F5344CB8AC3E}">
        <p14:creationId xmlns:p14="http://schemas.microsoft.com/office/powerpoint/2010/main" val="9709208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09264" y="1344768"/>
            <a:ext cx="11773469" cy="2554545"/>
          </a:xfrm>
          <a:prstGeom prst="rect">
            <a:avLst/>
          </a:prstGeom>
        </p:spPr>
        <p:txBody>
          <a:bodyPr wrap="square">
            <a:spAutoFit/>
          </a:bodyPr>
          <a:lstStyle/>
          <a:p>
            <a:pPr marL="342900" indent="-342900">
              <a:buFont typeface="Arial" pitchFamily="34" charset="0"/>
              <a:buChar char="•"/>
            </a:pPr>
            <a:r>
              <a:rPr lang="en-IN" sz="2200" dirty="0">
                <a:solidFill>
                  <a:srgbClr val="FF0000"/>
                </a:solidFill>
              </a:rPr>
              <a:t>When the modulation signal goes positive, </a:t>
            </a:r>
          </a:p>
          <a:p>
            <a:pPr marL="800100" lvl="1" indent="-342900">
              <a:buFont typeface="Wingdings" pitchFamily="2" charset="2"/>
              <a:buChar char="ü"/>
            </a:pPr>
            <a:r>
              <a:rPr lang="en-IN" sz="2200" dirty="0"/>
              <a:t>It adds to the collector supply voltage, thereby increasing its value </a:t>
            </a:r>
          </a:p>
          <a:p>
            <a:pPr marL="800100" lvl="1" indent="-342900">
              <a:buFont typeface="Wingdings" pitchFamily="2" charset="2"/>
              <a:buChar char="ü"/>
            </a:pPr>
            <a:r>
              <a:rPr lang="en-IN" sz="2200" dirty="0"/>
              <a:t>Causes higher-amplitude carrier. </a:t>
            </a:r>
          </a:p>
          <a:p>
            <a:pPr lvl="1"/>
            <a:endParaRPr lang="en-IN" sz="600" dirty="0"/>
          </a:p>
          <a:p>
            <a:pPr marL="342900" lvl="1" indent="-342900">
              <a:buFont typeface="Arial" pitchFamily="34" charset="0"/>
              <a:buChar char="•"/>
            </a:pPr>
            <a:r>
              <a:rPr lang="en-IN" sz="2200" dirty="0">
                <a:solidFill>
                  <a:srgbClr val="FF0000"/>
                </a:solidFill>
              </a:rPr>
              <a:t>When the modulating signal goes negative, </a:t>
            </a:r>
          </a:p>
          <a:p>
            <a:pPr marL="800100" lvl="2" indent="-342900">
              <a:buFont typeface="Wingdings" pitchFamily="2" charset="2"/>
              <a:buChar char="ü"/>
            </a:pPr>
            <a:r>
              <a:rPr lang="en-IN" sz="2200" dirty="0"/>
              <a:t>It subtracts from the collector supply  voltage, decreasing it.</a:t>
            </a:r>
          </a:p>
          <a:p>
            <a:pPr marL="800100" lvl="2" indent="-342900">
              <a:buFont typeface="Wingdings" pitchFamily="2" charset="2"/>
              <a:buChar char="ü"/>
            </a:pPr>
            <a:r>
              <a:rPr lang="en-IN" sz="2200" dirty="0"/>
              <a:t>Causes lower-amplitude carrier</a:t>
            </a:r>
          </a:p>
          <a:p>
            <a:pPr marL="342900" indent="-342900">
              <a:buFont typeface="Arial" pitchFamily="34" charset="0"/>
              <a:buChar char="•"/>
            </a:pPr>
            <a:endParaRPr lang="en-IN" sz="2200" dirty="0"/>
          </a:p>
        </p:txBody>
      </p:sp>
    </p:spTree>
    <p:extLst>
      <p:ext uri="{BB962C8B-B14F-4D97-AF65-F5344CB8AC3E}">
        <p14:creationId xmlns:p14="http://schemas.microsoft.com/office/powerpoint/2010/main" val="32465994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89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10308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Problem 2.12:</a:t>
            </a:r>
          </a:p>
        </p:txBody>
      </p:sp>
      <p:sp>
        <p:nvSpPr>
          <p:cNvPr id="3" name="Rectangle 2"/>
          <p:cNvSpPr/>
          <p:nvPr/>
        </p:nvSpPr>
        <p:spPr>
          <a:xfrm>
            <a:off x="161139" y="1926104"/>
            <a:ext cx="11889833" cy="3262432"/>
          </a:xfrm>
          <a:prstGeom prst="rect">
            <a:avLst/>
          </a:prstGeom>
        </p:spPr>
        <p:txBody>
          <a:bodyPr wrap="square">
            <a:spAutoFit/>
          </a:bodyPr>
          <a:lstStyle/>
          <a:p>
            <a:r>
              <a:rPr lang="en-IN" sz="2200" dirty="0"/>
              <a:t>An AM transmitter uses high-level modulation of the final RF power amplifier, which has a dc supply voltage </a:t>
            </a:r>
            <a:r>
              <a:rPr lang="en-IN" sz="2200" dirty="0" err="1"/>
              <a:t>Vcc</a:t>
            </a:r>
            <a:r>
              <a:rPr lang="en-IN" sz="2200" dirty="0"/>
              <a:t> of 48 V with a total current I of 3.5 A. The efficiency is 70 </a:t>
            </a:r>
            <a:r>
              <a:rPr lang="en-IN" sz="2200" dirty="0" err="1"/>
              <a:t>percent</a:t>
            </a:r>
            <a:r>
              <a:rPr lang="en-IN" sz="2200" dirty="0"/>
              <a:t>.</a:t>
            </a:r>
          </a:p>
          <a:p>
            <a:endParaRPr lang="en-IN" sz="600" dirty="0"/>
          </a:p>
          <a:p>
            <a:pPr marL="914400" lvl="1" indent="-457200">
              <a:buFont typeface="+mj-lt"/>
              <a:buAutoNum type="alphaLcParenR"/>
            </a:pPr>
            <a:r>
              <a:rPr lang="en-IN" sz="2200" dirty="0">
                <a:solidFill>
                  <a:srgbClr val="FF0000"/>
                </a:solidFill>
              </a:rPr>
              <a:t>What is the RF input power to the final stage?</a:t>
            </a:r>
          </a:p>
          <a:p>
            <a:pPr marL="914400" lvl="1" indent="-457200">
              <a:buFont typeface="+mj-lt"/>
              <a:buAutoNum type="alphaLcParenR"/>
            </a:pPr>
            <a:endParaRPr lang="en-IN" sz="600" dirty="0"/>
          </a:p>
          <a:p>
            <a:pPr marL="914400" lvl="1" indent="-457200">
              <a:buFont typeface="+mj-lt"/>
              <a:buAutoNum type="alphaLcParenR"/>
            </a:pPr>
            <a:r>
              <a:rPr lang="en-IN" sz="2200" dirty="0"/>
              <a:t>How much AF power is required for 100 </a:t>
            </a:r>
            <a:r>
              <a:rPr lang="en-IN" sz="2200" dirty="0" err="1"/>
              <a:t>percent</a:t>
            </a:r>
            <a:r>
              <a:rPr lang="en-IN" sz="2200" dirty="0"/>
              <a:t> modulation? (Hint: For 100 </a:t>
            </a:r>
            <a:r>
              <a:rPr lang="en-IN" sz="2200" dirty="0" err="1"/>
              <a:t>percent</a:t>
            </a:r>
            <a:r>
              <a:rPr lang="en-IN" sz="2200" dirty="0"/>
              <a:t> modulation, AF modulating power Pm is one-half the input power.)</a:t>
            </a:r>
          </a:p>
          <a:p>
            <a:pPr marL="914400" lvl="1" indent="-457200">
              <a:buFont typeface="+mj-lt"/>
              <a:buAutoNum type="alphaLcParenR"/>
            </a:pPr>
            <a:endParaRPr lang="en-IN" sz="600" dirty="0"/>
          </a:p>
          <a:p>
            <a:pPr marL="914400" lvl="1" indent="-457200">
              <a:buFont typeface="+mj-lt"/>
              <a:buAutoNum type="alphaLcParenR"/>
            </a:pPr>
            <a:r>
              <a:rPr lang="en-IN" sz="2200" dirty="0">
                <a:solidFill>
                  <a:srgbClr val="FF0000"/>
                </a:solidFill>
              </a:rPr>
              <a:t>What is the carrier output power?</a:t>
            </a:r>
          </a:p>
          <a:p>
            <a:pPr marL="914400" lvl="1" indent="-457200">
              <a:buFont typeface="+mj-lt"/>
              <a:buAutoNum type="alphaLcParenR"/>
            </a:pPr>
            <a:endParaRPr lang="en-IN" sz="600" dirty="0"/>
          </a:p>
          <a:p>
            <a:pPr marL="914400" lvl="1" indent="-457200">
              <a:buFont typeface="+mj-lt"/>
              <a:buAutoNum type="alphaLcParenR"/>
            </a:pPr>
            <a:r>
              <a:rPr lang="en-IN" sz="2200" dirty="0"/>
              <a:t>What is the power in one sideband for 67 </a:t>
            </a:r>
            <a:r>
              <a:rPr lang="en-IN" sz="2200" dirty="0" err="1"/>
              <a:t>percent</a:t>
            </a:r>
            <a:r>
              <a:rPr lang="en-IN" sz="2200" dirty="0"/>
              <a:t> modulation?</a:t>
            </a:r>
          </a:p>
          <a:p>
            <a:pPr marL="914400" lvl="1" indent="-457200">
              <a:buFont typeface="+mj-lt"/>
              <a:buAutoNum type="alphaLcParenR"/>
            </a:pPr>
            <a:endParaRPr lang="en-IN" sz="600" dirty="0"/>
          </a:p>
          <a:p>
            <a:pPr marL="914400" lvl="1" indent="-457200">
              <a:buFont typeface="+mj-lt"/>
              <a:buAutoNum type="alphaLcParenR"/>
            </a:pPr>
            <a:r>
              <a:rPr lang="en-IN" sz="2200" dirty="0">
                <a:solidFill>
                  <a:srgbClr val="FF0000"/>
                </a:solidFill>
              </a:rPr>
              <a:t>What is the maximum and minimum dc supply voltage swing with 100 </a:t>
            </a:r>
            <a:r>
              <a:rPr lang="en-IN" sz="2200" dirty="0" err="1">
                <a:solidFill>
                  <a:srgbClr val="FF0000"/>
                </a:solidFill>
              </a:rPr>
              <a:t>percent</a:t>
            </a:r>
            <a:r>
              <a:rPr lang="en-IN" sz="2200" dirty="0">
                <a:solidFill>
                  <a:srgbClr val="FF0000"/>
                </a:solidFill>
              </a:rPr>
              <a:t> modulation?</a:t>
            </a:r>
          </a:p>
        </p:txBody>
      </p:sp>
    </p:spTree>
    <p:extLst>
      <p:ext uri="{BB962C8B-B14F-4D97-AF65-F5344CB8AC3E}">
        <p14:creationId xmlns:p14="http://schemas.microsoft.com/office/powerpoint/2010/main" val="303552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49827" y="1412425"/>
            <a:ext cx="2959429"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indent="-439491">
              <a:buFont typeface="Wingdings" pitchFamily="2" charset="2"/>
              <a:buChar char="q"/>
            </a:pPr>
            <a:r>
              <a:rPr lang="en-US" sz="2000" b="1" dirty="0"/>
              <a:t>AM Concepts :</a:t>
            </a:r>
            <a:endParaRPr lang="en-IN" sz="2000" b="1" dirty="0"/>
          </a:p>
        </p:txBody>
      </p:sp>
      <p:sp>
        <p:nvSpPr>
          <p:cNvPr id="2" name="Rectangle 1"/>
          <p:cNvSpPr/>
          <p:nvPr/>
        </p:nvSpPr>
        <p:spPr>
          <a:xfrm>
            <a:off x="349826" y="2080736"/>
            <a:ext cx="11537373" cy="1538883"/>
          </a:xfrm>
          <a:prstGeom prst="rect">
            <a:avLst/>
          </a:prstGeom>
        </p:spPr>
        <p:txBody>
          <a:bodyPr wrap="square">
            <a:spAutoFit/>
          </a:bodyPr>
          <a:lstStyle/>
          <a:p>
            <a:pPr algn="just"/>
            <a:r>
              <a:rPr lang="en-IN" sz="2200" b="1" dirty="0">
                <a:solidFill>
                  <a:srgbClr val="FF0000"/>
                </a:solidFill>
              </a:rPr>
              <a:t>Amplitude Modulation (AM) Definition: </a:t>
            </a:r>
          </a:p>
          <a:p>
            <a:pPr algn="just"/>
            <a:endParaRPr lang="en-IN" sz="600" dirty="0"/>
          </a:p>
          <a:p>
            <a:pPr algn="just"/>
            <a:r>
              <a:rPr lang="en-IN" sz="2200" dirty="0"/>
              <a:t>Amplitude Modulation (AM) is a modulation technique in which the </a:t>
            </a:r>
            <a:r>
              <a:rPr lang="en-IN" sz="2200" b="1" dirty="0"/>
              <a:t>amplitude of a carrier wave </a:t>
            </a:r>
            <a:r>
              <a:rPr lang="en-IN" sz="2200" dirty="0"/>
              <a:t>is varied in proportion to the instantaneous </a:t>
            </a:r>
            <a:r>
              <a:rPr lang="en-IN" sz="2200" b="1" dirty="0"/>
              <a:t>amplitude of the baseband (message) signa</a:t>
            </a:r>
            <a:r>
              <a:rPr lang="en-IN" sz="2200" dirty="0"/>
              <a:t>l while keeping the </a:t>
            </a:r>
            <a:r>
              <a:rPr lang="en-IN" sz="2200" b="1" dirty="0"/>
              <a:t>frequency and phase constant</a:t>
            </a:r>
          </a:p>
        </p:txBody>
      </p:sp>
      <p:sp>
        <p:nvSpPr>
          <p:cNvPr id="3" name="Rectangle 2"/>
          <p:cNvSpPr/>
          <p:nvPr/>
        </p:nvSpPr>
        <p:spPr>
          <a:xfrm>
            <a:off x="435429" y="3752166"/>
            <a:ext cx="11292114" cy="1969770"/>
          </a:xfrm>
          <a:prstGeom prst="rect">
            <a:avLst/>
          </a:prstGeom>
        </p:spPr>
        <p:txBody>
          <a:bodyPr wrap="square">
            <a:spAutoFit/>
          </a:bodyPr>
          <a:lstStyle/>
          <a:p>
            <a:pPr marL="342900" indent="-342900" algn="just">
              <a:buFont typeface="Arial" pitchFamily="34" charset="0"/>
              <a:buChar char="•"/>
            </a:pPr>
            <a:r>
              <a:rPr lang="en-IN" sz="2200" dirty="0">
                <a:solidFill>
                  <a:srgbClr val="FF0000"/>
                </a:solidFill>
              </a:rPr>
              <a:t>An increase in the amplitude of the modulating signal causes the amplitude of the carrier to increase.</a:t>
            </a:r>
          </a:p>
          <a:p>
            <a:pPr algn="just"/>
            <a:endParaRPr lang="en-IN" sz="600" dirty="0"/>
          </a:p>
          <a:p>
            <a:pPr marL="342900" indent="-342900" algn="just">
              <a:buFont typeface="Arial" pitchFamily="34" charset="0"/>
              <a:buChar char="•"/>
            </a:pPr>
            <a:r>
              <a:rPr lang="en-IN" sz="2200" dirty="0"/>
              <a:t>Both the positive and the negative peaks of the carrier wave vary with the modulating signal.</a:t>
            </a:r>
          </a:p>
          <a:p>
            <a:pPr algn="just"/>
            <a:endParaRPr lang="en-IN" sz="600" dirty="0"/>
          </a:p>
          <a:p>
            <a:pPr marL="342900" indent="-342900" algn="just">
              <a:buFont typeface="Arial" pitchFamily="34" charset="0"/>
              <a:buChar char="•"/>
            </a:pPr>
            <a:r>
              <a:rPr lang="en-IN" sz="2200" dirty="0">
                <a:solidFill>
                  <a:srgbClr val="0070C0"/>
                </a:solidFill>
              </a:rPr>
              <a:t>An increase or a decrease in the amplitude of the modulating signal causes a corresponding increase or decrease in both the positive and the negative peaks of the  carrier amplitude.</a:t>
            </a:r>
          </a:p>
        </p:txBody>
      </p:sp>
    </p:spTree>
    <p:extLst>
      <p:ext uri="{BB962C8B-B14F-4D97-AF65-F5344CB8AC3E}">
        <p14:creationId xmlns:p14="http://schemas.microsoft.com/office/powerpoint/2010/main" val="6994200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90</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385" y="1400174"/>
            <a:ext cx="8181761" cy="92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015" y="2585254"/>
            <a:ext cx="10148423" cy="1550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489" y="4135271"/>
            <a:ext cx="9193416" cy="2253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80">
                                          <p:stCondLst>
                                            <p:cond delay="0"/>
                                          </p:stCondLst>
                                        </p:cTn>
                                        <p:tgtEl>
                                          <p:spTgt spid="1026"/>
                                        </p:tgtEl>
                                      </p:cBhvr>
                                    </p:animEffect>
                                    <p:anim calcmode="lin" valueType="num">
                                      <p:cBhvr>
                                        <p:cTn id="8"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
                                        </p:tgtEl>
                                      </p:cBhvr>
                                      <p:to x="100000" y="60000"/>
                                    </p:animScale>
                                    <p:animScale>
                                      <p:cBhvr>
                                        <p:cTn id="14" dur="166" decel="50000">
                                          <p:stCondLst>
                                            <p:cond delay="676"/>
                                          </p:stCondLst>
                                        </p:cTn>
                                        <p:tgtEl>
                                          <p:spTgt spid="1026"/>
                                        </p:tgtEl>
                                      </p:cBhvr>
                                      <p:to x="100000" y="100000"/>
                                    </p:animScale>
                                    <p:animScale>
                                      <p:cBhvr>
                                        <p:cTn id="15" dur="26">
                                          <p:stCondLst>
                                            <p:cond delay="1312"/>
                                          </p:stCondLst>
                                        </p:cTn>
                                        <p:tgtEl>
                                          <p:spTgt spid="1026"/>
                                        </p:tgtEl>
                                      </p:cBhvr>
                                      <p:to x="100000" y="80000"/>
                                    </p:animScale>
                                    <p:animScale>
                                      <p:cBhvr>
                                        <p:cTn id="16" dur="166" decel="50000">
                                          <p:stCondLst>
                                            <p:cond delay="1338"/>
                                          </p:stCondLst>
                                        </p:cTn>
                                        <p:tgtEl>
                                          <p:spTgt spid="1026"/>
                                        </p:tgtEl>
                                      </p:cBhvr>
                                      <p:to x="100000" y="100000"/>
                                    </p:animScale>
                                    <p:animScale>
                                      <p:cBhvr>
                                        <p:cTn id="17" dur="26">
                                          <p:stCondLst>
                                            <p:cond delay="1642"/>
                                          </p:stCondLst>
                                        </p:cTn>
                                        <p:tgtEl>
                                          <p:spTgt spid="1026"/>
                                        </p:tgtEl>
                                      </p:cBhvr>
                                      <p:to x="100000" y="90000"/>
                                    </p:animScale>
                                    <p:animScale>
                                      <p:cBhvr>
                                        <p:cTn id="18" dur="166" decel="50000">
                                          <p:stCondLst>
                                            <p:cond delay="1668"/>
                                          </p:stCondLst>
                                        </p:cTn>
                                        <p:tgtEl>
                                          <p:spTgt spid="1026"/>
                                        </p:tgtEl>
                                      </p:cBhvr>
                                      <p:to x="100000" y="100000"/>
                                    </p:animScale>
                                    <p:animScale>
                                      <p:cBhvr>
                                        <p:cTn id="19" dur="26">
                                          <p:stCondLst>
                                            <p:cond delay="1808"/>
                                          </p:stCondLst>
                                        </p:cTn>
                                        <p:tgtEl>
                                          <p:spTgt spid="1026"/>
                                        </p:tgtEl>
                                      </p:cBhvr>
                                      <p:to x="100000" y="95000"/>
                                    </p:animScale>
                                    <p:animScale>
                                      <p:cBhvr>
                                        <p:cTn id="20" dur="166" decel="50000">
                                          <p:stCondLst>
                                            <p:cond delay="1834"/>
                                          </p:stCondLst>
                                        </p:cTn>
                                        <p:tgtEl>
                                          <p:spTgt spid="102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wipe(down)">
                                      <p:cBhvr>
                                        <p:cTn id="25" dur="580">
                                          <p:stCondLst>
                                            <p:cond delay="0"/>
                                          </p:stCondLst>
                                        </p:cTn>
                                        <p:tgtEl>
                                          <p:spTgt spid="1027"/>
                                        </p:tgtEl>
                                      </p:cBhvr>
                                    </p:animEffect>
                                    <p:anim calcmode="lin" valueType="num">
                                      <p:cBhvr>
                                        <p:cTn id="26"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7"/>
                                        </p:tgtEl>
                                      </p:cBhvr>
                                      <p:to x="100000" y="60000"/>
                                    </p:animScale>
                                    <p:animScale>
                                      <p:cBhvr>
                                        <p:cTn id="32" dur="166" decel="50000">
                                          <p:stCondLst>
                                            <p:cond delay="676"/>
                                          </p:stCondLst>
                                        </p:cTn>
                                        <p:tgtEl>
                                          <p:spTgt spid="1027"/>
                                        </p:tgtEl>
                                      </p:cBhvr>
                                      <p:to x="100000" y="100000"/>
                                    </p:animScale>
                                    <p:animScale>
                                      <p:cBhvr>
                                        <p:cTn id="33" dur="26">
                                          <p:stCondLst>
                                            <p:cond delay="1312"/>
                                          </p:stCondLst>
                                        </p:cTn>
                                        <p:tgtEl>
                                          <p:spTgt spid="1027"/>
                                        </p:tgtEl>
                                      </p:cBhvr>
                                      <p:to x="100000" y="80000"/>
                                    </p:animScale>
                                    <p:animScale>
                                      <p:cBhvr>
                                        <p:cTn id="34" dur="166" decel="50000">
                                          <p:stCondLst>
                                            <p:cond delay="1338"/>
                                          </p:stCondLst>
                                        </p:cTn>
                                        <p:tgtEl>
                                          <p:spTgt spid="1027"/>
                                        </p:tgtEl>
                                      </p:cBhvr>
                                      <p:to x="100000" y="100000"/>
                                    </p:animScale>
                                    <p:animScale>
                                      <p:cBhvr>
                                        <p:cTn id="35" dur="26">
                                          <p:stCondLst>
                                            <p:cond delay="1642"/>
                                          </p:stCondLst>
                                        </p:cTn>
                                        <p:tgtEl>
                                          <p:spTgt spid="1027"/>
                                        </p:tgtEl>
                                      </p:cBhvr>
                                      <p:to x="100000" y="90000"/>
                                    </p:animScale>
                                    <p:animScale>
                                      <p:cBhvr>
                                        <p:cTn id="36" dur="166" decel="50000">
                                          <p:stCondLst>
                                            <p:cond delay="1668"/>
                                          </p:stCondLst>
                                        </p:cTn>
                                        <p:tgtEl>
                                          <p:spTgt spid="1027"/>
                                        </p:tgtEl>
                                      </p:cBhvr>
                                      <p:to x="100000" y="100000"/>
                                    </p:animScale>
                                    <p:animScale>
                                      <p:cBhvr>
                                        <p:cTn id="37" dur="26">
                                          <p:stCondLst>
                                            <p:cond delay="1808"/>
                                          </p:stCondLst>
                                        </p:cTn>
                                        <p:tgtEl>
                                          <p:spTgt spid="1027"/>
                                        </p:tgtEl>
                                      </p:cBhvr>
                                      <p:to x="100000" y="95000"/>
                                    </p:animScale>
                                    <p:animScale>
                                      <p:cBhvr>
                                        <p:cTn id="38" dur="166" decel="50000">
                                          <p:stCondLst>
                                            <p:cond delay="1834"/>
                                          </p:stCondLst>
                                        </p:cTn>
                                        <p:tgtEl>
                                          <p:spTgt spid="1027"/>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wipe(down)">
                                      <p:cBhvr>
                                        <p:cTn id="43" dur="580">
                                          <p:stCondLst>
                                            <p:cond delay="0"/>
                                          </p:stCondLst>
                                        </p:cTn>
                                        <p:tgtEl>
                                          <p:spTgt spid="1028"/>
                                        </p:tgtEl>
                                      </p:cBhvr>
                                    </p:animEffect>
                                    <p:anim calcmode="lin" valueType="num">
                                      <p:cBhvr>
                                        <p:cTn id="44"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49" dur="26">
                                          <p:stCondLst>
                                            <p:cond delay="650"/>
                                          </p:stCondLst>
                                        </p:cTn>
                                        <p:tgtEl>
                                          <p:spTgt spid="1028"/>
                                        </p:tgtEl>
                                      </p:cBhvr>
                                      <p:to x="100000" y="60000"/>
                                    </p:animScale>
                                    <p:animScale>
                                      <p:cBhvr>
                                        <p:cTn id="50" dur="166" decel="50000">
                                          <p:stCondLst>
                                            <p:cond delay="676"/>
                                          </p:stCondLst>
                                        </p:cTn>
                                        <p:tgtEl>
                                          <p:spTgt spid="1028"/>
                                        </p:tgtEl>
                                      </p:cBhvr>
                                      <p:to x="100000" y="100000"/>
                                    </p:animScale>
                                    <p:animScale>
                                      <p:cBhvr>
                                        <p:cTn id="51" dur="26">
                                          <p:stCondLst>
                                            <p:cond delay="1312"/>
                                          </p:stCondLst>
                                        </p:cTn>
                                        <p:tgtEl>
                                          <p:spTgt spid="1028"/>
                                        </p:tgtEl>
                                      </p:cBhvr>
                                      <p:to x="100000" y="80000"/>
                                    </p:animScale>
                                    <p:animScale>
                                      <p:cBhvr>
                                        <p:cTn id="52" dur="166" decel="50000">
                                          <p:stCondLst>
                                            <p:cond delay="1338"/>
                                          </p:stCondLst>
                                        </p:cTn>
                                        <p:tgtEl>
                                          <p:spTgt spid="1028"/>
                                        </p:tgtEl>
                                      </p:cBhvr>
                                      <p:to x="100000" y="100000"/>
                                    </p:animScale>
                                    <p:animScale>
                                      <p:cBhvr>
                                        <p:cTn id="53" dur="26">
                                          <p:stCondLst>
                                            <p:cond delay="1642"/>
                                          </p:stCondLst>
                                        </p:cTn>
                                        <p:tgtEl>
                                          <p:spTgt spid="1028"/>
                                        </p:tgtEl>
                                      </p:cBhvr>
                                      <p:to x="100000" y="90000"/>
                                    </p:animScale>
                                    <p:animScale>
                                      <p:cBhvr>
                                        <p:cTn id="54" dur="166" decel="50000">
                                          <p:stCondLst>
                                            <p:cond delay="1668"/>
                                          </p:stCondLst>
                                        </p:cTn>
                                        <p:tgtEl>
                                          <p:spTgt spid="1028"/>
                                        </p:tgtEl>
                                      </p:cBhvr>
                                      <p:to x="100000" y="100000"/>
                                    </p:animScale>
                                    <p:animScale>
                                      <p:cBhvr>
                                        <p:cTn id="55" dur="26">
                                          <p:stCondLst>
                                            <p:cond delay="1808"/>
                                          </p:stCondLst>
                                        </p:cTn>
                                        <p:tgtEl>
                                          <p:spTgt spid="1028"/>
                                        </p:tgtEl>
                                      </p:cBhvr>
                                      <p:to x="100000" y="95000"/>
                                    </p:animScale>
                                    <p:animScale>
                                      <p:cBhvr>
                                        <p:cTn id="56" dur="166" decel="50000">
                                          <p:stCondLst>
                                            <p:cond delay="1834"/>
                                          </p:stCondLst>
                                        </p:cTn>
                                        <p:tgtEl>
                                          <p:spTgt spid="10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91</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398" y="1389181"/>
            <a:ext cx="7341643" cy="317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750" y="4649229"/>
            <a:ext cx="8772525"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59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wipe(down)">
                                      <p:cBhvr>
                                        <p:cTn id="25" dur="580">
                                          <p:stCondLst>
                                            <p:cond delay="0"/>
                                          </p:stCondLst>
                                        </p:cTn>
                                        <p:tgtEl>
                                          <p:spTgt spid="2051"/>
                                        </p:tgtEl>
                                      </p:cBhvr>
                                    </p:animEffect>
                                    <p:anim calcmode="lin" valueType="num">
                                      <p:cBhvr>
                                        <p:cTn id="26"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31" dur="26">
                                          <p:stCondLst>
                                            <p:cond delay="650"/>
                                          </p:stCondLst>
                                        </p:cTn>
                                        <p:tgtEl>
                                          <p:spTgt spid="2051"/>
                                        </p:tgtEl>
                                      </p:cBhvr>
                                      <p:to x="100000" y="60000"/>
                                    </p:animScale>
                                    <p:animScale>
                                      <p:cBhvr>
                                        <p:cTn id="32" dur="166" decel="50000">
                                          <p:stCondLst>
                                            <p:cond delay="676"/>
                                          </p:stCondLst>
                                        </p:cTn>
                                        <p:tgtEl>
                                          <p:spTgt spid="2051"/>
                                        </p:tgtEl>
                                      </p:cBhvr>
                                      <p:to x="100000" y="100000"/>
                                    </p:animScale>
                                    <p:animScale>
                                      <p:cBhvr>
                                        <p:cTn id="33" dur="26">
                                          <p:stCondLst>
                                            <p:cond delay="1312"/>
                                          </p:stCondLst>
                                        </p:cTn>
                                        <p:tgtEl>
                                          <p:spTgt spid="2051"/>
                                        </p:tgtEl>
                                      </p:cBhvr>
                                      <p:to x="100000" y="80000"/>
                                    </p:animScale>
                                    <p:animScale>
                                      <p:cBhvr>
                                        <p:cTn id="34" dur="166" decel="50000">
                                          <p:stCondLst>
                                            <p:cond delay="1338"/>
                                          </p:stCondLst>
                                        </p:cTn>
                                        <p:tgtEl>
                                          <p:spTgt spid="2051"/>
                                        </p:tgtEl>
                                      </p:cBhvr>
                                      <p:to x="100000" y="100000"/>
                                    </p:animScale>
                                    <p:animScale>
                                      <p:cBhvr>
                                        <p:cTn id="35" dur="26">
                                          <p:stCondLst>
                                            <p:cond delay="1642"/>
                                          </p:stCondLst>
                                        </p:cTn>
                                        <p:tgtEl>
                                          <p:spTgt spid="2051"/>
                                        </p:tgtEl>
                                      </p:cBhvr>
                                      <p:to x="100000" y="90000"/>
                                    </p:animScale>
                                    <p:animScale>
                                      <p:cBhvr>
                                        <p:cTn id="36" dur="166" decel="50000">
                                          <p:stCondLst>
                                            <p:cond delay="1668"/>
                                          </p:stCondLst>
                                        </p:cTn>
                                        <p:tgtEl>
                                          <p:spTgt spid="2051"/>
                                        </p:tgtEl>
                                      </p:cBhvr>
                                      <p:to x="100000" y="100000"/>
                                    </p:animScale>
                                    <p:animScale>
                                      <p:cBhvr>
                                        <p:cTn id="37" dur="26">
                                          <p:stCondLst>
                                            <p:cond delay="1808"/>
                                          </p:stCondLst>
                                        </p:cTn>
                                        <p:tgtEl>
                                          <p:spTgt spid="2051"/>
                                        </p:tgtEl>
                                      </p:cBhvr>
                                      <p:to x="100000" y="95000"/>
                                    </p:animScale>
                                    <p:animScale>
                                      <p:cBhvr>
                                        <p:cTn id="38" dur="166" decel="50000">
                                          <p:stCondLst>
                                            <p:cond delay="1834"/>
                                          </p:stCondLst>
                                        </p:cTn>
                                        <p:tgtEl>
                                          <p:spTgt spid="205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92</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479670000"/>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3939451743"/>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697607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93</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3455517"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Amplitude Demodulators : </a:t>
            </a:r>
          </a:p>
        </p:txBody>
      </p:sp>
      <p:sp>
        <p:nvSpPr>
          <p:cNvPr id="2" name="Rectangle 1"/>
          <p:cNvSpPr/>
          <p:nvPr/>
        </p:nvSpPr>
        <p:spPr>
          <a:xfrm>
            <a:off x="161140" y="2036128"/>
            <a:ext cx="11698764" cy="769441"/>
          </a:xfrm>
          <a:prstGeom prst="rect">
            <a:avLst/>
          </a:prstGeom>
        </p:spPr>
        <p:txBody>
          <a:bodyPr wrap="square">
            <a:spAutoFit/>
          </a:bodyPr>
          <a:lstStyle/>
          <a:p>
            <a:pPr algn="just"/>
            <a:r>
              <a:rPr lang="en-IN" sz="2200" i="1" dirty="0">
                <a:solidFill>
                  <a:srgbClr val="FF0000"/>
                </a:solidFill>
              </a:rPr>
              <a:t>Demodulators,</a:t>
            </a:r>
            <a:r>
              <a:rPr lang="en-IN" sz="2200" i="1" dirty="0"/>
              <a:t> or </a:t>
            </a:r>
            <a:r>
              <a:rPr lang="en-IN" sz="2200" i="1" dirty="0">
                <a:solidFill>
                  <a:srgbClr val="FF0000"/>
                </a:solidFill>
              </a:rPr>
              <a:t>detectors</a:t>
            </a:r>
            <a:r>
              <a:rPr lang="en-IN" sz="2200" dirty="0"/>
              <a:t>, are circuits that accept modulated signals and recover the original modulating information.</a:t>
            </a:r>
          </a:p>
        </p:txBody>
      </p:sp>
    </p:spTree>
    <p:extLst>
      <p:ext uri="{BB962C8B-B14F-4D97-AF65-F5344CB8AC3E}">
        <p14:creationId xmlns:p14="http://schemas.microsoft.com/office/powerpoint/2010/main" val="3035524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94</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986132592"/>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705277131"/>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545415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95</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140" y="1322959"/>
            <a:ext cx="2390991" cy="396535"/>
          </a:xfrm>
          <a:prstGeom prst="rect">
            <a:avLst/>
          </a:prstGeom>
        </p:spPr>
        <p:style>
          <a:lnRef idx="1">
            <a:schemeClr val="accent2"/>
          </a:lnRef>
          <a:fillRef idx="2">
            <a:schemeClr val="accent2"/>
          </a:fillRef>
          <a:effectRef idx="1">
            <a:schemeClr val="accent2"/>
          </a:effectRef>
          <a:fontRef idx="minor">
            <a:schemeClr val="dk1"/>
          </a:fontRef>
        </p:style>
        <p:txBody>
          <a:bodyPr wrap="square" lIns="87898" tIns="43950" rIns="87898" bIns="43950" rtlCol="0">
            <a:spAutoFit/>
          </a:bodyPr>
          <a:lstStyle/>
          <a:p>
            <a:pPr marL="439491" lvl="0" indent="-439491">
              <a:buFont typeface="Wingdings" pitchFamily="2" charset="2"/>
              <a:buChar char="q"/>
            </a:pPr>
            <a:r>
              <a:rPr lang="en-IN" sz="2000" b="1" dirty="0"/>
              <a:t>Diode Detector :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3766" y="2333790"/>
            <a:ext cx="8063336" cy="32072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96</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32095" y="1441819"/>
            <a:ext cx="11282150" cy="4247317"/>
          </a:xfrm>
          <a:prstGeom prst="rect">
            <a:avLst/>
          </a:prstGeom>
        </p:spPr>
        <p:txBody>
          <a:bodyPr wrap="square">
            <a:spAutoFit/>
          </a:bodyPr>
          <a:lstStyle/>
          <a:p>
            <a:pPr marL="342900" indent="-342900" algn="just">
              <a:buFont typeface="Arial" pitchFamily="34" charset="0"/>
              <a:buChar char="•"/>
            </a:pPr>
            <a:r>
              <a:rPr lang="en-IN" sz="2200" dirty="0"/>
              <a:t>The AM signal is transformer-coupled and applied to a basic half wave rectifier circuit consisting of D</a:t>
            </a:r>
            <a:r>
              <a:rPr lang="en-IN" sz="2200" baseline="-25000" dirty="0"/>
              <a:t>1</a:t>
            </a:r>
            <a:r>
              <a:rPr lang="en-IN" sz="2200" dirty="0"/>
              <a:t> and R</a:t>
            </a:r>
            <a:r>
              <a:rPr lang="en-IN" sz="2200" baseline="-25000" dirty="0"/>
              <a:t>1</a:t>
            </a:r>
            <a:r>
              <a:rPr lang="en-IN" sz="2200" dirty="0"/>
              <a:t>. </a:t>
            </a:r>
          </a:p>
          <a:p>
            <a:pPr algn="just"/>
            <a:endParaRPr lang="en-IN" sz="1000" dirty="0"/>
          </a:p>
          <a:p>
            <a:pPr marL="342900" indent="-342900" algn="just">
              <a:buFont typeface="Arial" pitchFamily="34" charset="0"/>
              <a:buChar char="•"/>
            </a:pPr>
            <a:r>
              <a:rPr lang="en-IN" sz="2200" dirty="0">
                <a:solidFill>
                  <a:srgbClr val="FF0000"/>
                </a:solidFill>
              </a:rPr>
              <a:t>During the positive half-cycles of the AM signal - The diode conducts - current flows</a:t>
            </a:r>
          </a:p>
          <a:p>
            <a:pPr algn="just"/>
            <a:endParaRPr lang="en-IN" sz="1000" dirty="0"/>
          </a:p>
          <a:p>
            <a:pPr marL="342900" indent="-342900" algn="just">
              <a:buFont typeface="Arial" pitchFamily="34" charset="0"/>
              <a:buChar char="•"/>
            </a:pPr>
            <a:r>
              <a:rPr lang="en-IN" sz="2200" dirty="0"/>
              <a:t>During the negative half-cycles - the diode is reverse-biased - no current flows through it. </a:t>
            </a:r>
          </a:p>
          <a:p>
            <a:pPr algn="just"/>
            <a:endParaRPr lang="en-IN" sz="1000" dirty="0"/>
          </a:p>
          <a:p>
            <a:pPr marL="342900" indent="-342900" algn="just">
              <a:buFont typeface="Arial" pitchFamily="34" charset="0"/>
              <a:buChar char="•"/>
            </a:pPr>
            <a:r>
              <a:rPr lang="en-IN" sz="2200" dirty="0">
                <a:solidFill>
                  <a:srgbClr val="FF0000"/>
                </a:solidFill>
              </a:rPr>
              <a:t>As a result, the voltage across R</a:t>
            </a:r>
            <a:r>
              <a:rPr lang="en-IN" sz="2200" baseline="-25000" dirty="0">
                <a:solidFill>
                  <a:srgbClr val="FF0000"/>
                </a:solidFill>
              </a:rPr>
              <a:t>1</a:t>
            </a:r>
            <a:r>
              <a:rPr lang="en-IN" sz="2200" dirty="0">
                <a:solidFill>
                  <a:srgbClr val="FF0000"/>
                </a:solidFill>
              </a:rPr>
              <a:t> is a series of positive pulses whose amplitude varies with the modulating signal. </a:t>
            </a:r>
          </a:p>
          <a:p>
            <a:pPr algn="just"/>
            <a:endParaRPr lang="en-IN" sz="1000" dirty="0"/>
          </a:p>
          <a:p>
            <a:pPr marL="342900" indent="-342900" algn="just">
              <a:buFont typeface="Arial" pitchFamily="34" charset="0"/>
              <a:buChar char="•"/>
            </a:pPr>
            <a:r>
              <a:rPr lang="en-IN" sz="2200" dirty="0"/>
              <a:t>A capacitor C</a:t>
            </a:r>
            <a:r>
              <a:rPr lang="en-IN" sz="2200" baseline="-25000" dirty="0"/>
              <a:t>1</a:t>
            </a:r>
            <a:r>
              <a:rPr lang="en-IN" sz="2200" dirty="0"/>
              <a:t> is connected across resistor R</a:t>
            </a:r>
            <a:r>
              <a:rPr lang="en-IN" sz="2200" baseline="-25000" dirty="0"/>
              <a:t>1</a:t>
            </a:r>
            <a:r>
              <a:rPr lang="en-IN" sz="2200" dirty="0"/>
              <a:t>, effectively filtering out the carrier and thus recovering the original modulating signal.</a:t>
            </a:r>
          </a:p>
          <a:p>
            <a:pPr algn="just"/>
            <a:endParaRPr lang="en-IN" sz="1000" dirty="0"/>
          </a:p>
          <a:p>
            <a:pPr marL="342900" indent="-342900" algn="just">
              <a:buFont typeface="Arial" pitchFamily="34" charset="0"/>
              <a:buChar char="•"/>
            </a:pPr>
            <a:r>
              <a:rPr lang="en-IN" sz="2200" dirty="0">
                <a:solidFill>
                  <a:srgbClr val="FF0000"/>
                </a:solidFill>
              </a:rPr>
              <a:t>Because the diode detector recovers the envelope of the AM signal, which is the original modulating signal, the circuit is sometimes referred to as an envelope detector. </a:t>
            </a:r>
          </a:p>
        </p:txBody>
      </p:sp>
    </p:spTree>
    <p:extLst>
      <p:ext uri="{BB962C8B-B14F-4D97-AF65-F5344CB8AC3E}">
        <p14:creationId xmlns:p14="http://schemas.microsoft.com/office/powerpoint/2010/main" val="32465994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97</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0555" y="1369243"/>
            <a:ext cx="3889612" cy="461908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271272" y="5943678"/>
            <a:ext cx="3112647" cy="369332"/>
          </a:xfrm>
          <a:prstGeom prst="rect">
            <a:avLst/>
          </a:prstGeom>
        </p:spPr>
        <p:txBody>
          <a:bodyPr wrap="none">
            <a:spAutoFit/>
          </a:bodyPr>
          <a:lstStyle/>
          <a:p>
            <a:r>
              <a:rPr lang="en-IN" dirty="0"/>
              <a:t>Fig: Diode detector waveforms</a:t>
            </a:r>
          </a:p>
        </p:txBody>
      </p:sp>
    </p:spTree>
    <p:extLst>
      <p:ext uri="{BB962C8B-B14F-4D97-AF65-F5344CB8AC3E}">
        <p14:creationId xmlns:p14="http://schemas.microsoft.com/office/powerpoint/2010/main" val="30355249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98</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296536"/>
            <a:ext cx="4892059" cy="483229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2060" y="1542723"/>
            <a:ext cx="5975442" cy="433991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09208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BE0E1B4-3FB1-4D4A-92F5-F99E2F9D3326}"/>
              </a:ext>
            </a:extLst>
          </p:cNvPr>
          <p:cNvSpPr>
            <a:spLocks noGrp="1"/>
          </p:cNvSpPr>
          <p:nvPr>
            <p:ph type="dt" sz="half" idx="10"/>
          </p:nvPr>
        </p:nvSpPr>
        <p:spPr/>
        <p:txBody>
          <a:bodyPr/>
          <a:lstStyle/>
          <a:p>
            <a:fld id="{95A352D1-8B34-4AC1-A5A8-88BDA57464D8}" type="datetime1">
              <a:rPr lang="en-IN" smtClean="0"/>
              <a:t>09-03-2026</a:t>
            </a:fld>
            <a:endParaRPr lang="en-IN"/>
          </a:p>
        </p:txBody>
      </p:sp>
      <p:sp>
        <p:nvSpPr>
          <p:cNvPr id="5" name="Footer Placeholder 4">
            <a:extLst>
              <a:ext uri="{FF2B5EF4-FFF2-40B4-BE49-F238E27FC236}">
                <a16:creationId xmlns:a16="http://schemas.microsoft.com/office/drawing/2014/main" id="{43273924-F9BC-426C-B843-DD38BCB6E16B}"/>
              </a:ext>
            </a:extLst>
          </p:cNvPr>
          <p:cNvSpPr>
            <a:spLocks noGrp="1"/>
          </p:cNvSpPr>
          <p:nvPr>
            <p:ph type="ftr" sz="quarter" idx="11"/>
          </p:nvPr>
        </p:nvSpPr>
        <p:spPr>
          <a:xfrm>
            <a:off x="4038600" y="6356350"/>
            <a:ext cx="4856018" cy="365125"/>
          </a:xfrm>
        </p:spPr>
        <p:txBody>
          <a:bodyPr/>
          <a:lstStyle/>
          <a:p>
            <a:pPr>
              <a:defRPr/>
            </a:pPr>
            <a:r>
              <a:rPr lang="en-US" dirty="0"/>
              <a:t>Guruprasad KN,  Assistant Professor,  Dept. of E&amp;C,  ATME CE, Mysuru</a:t>
            </a:r>
          </a:p>
        </p:txBody>
      </p:sp>
      <p:sp>
        <p:nvSpPr>
          <p:cNvPr id="6" name="Slide Number Placeholder 5">
            <a:extLst>
              <a:ext uri="{FF2B5EF4-FFF2-40B4-BE49-F238E27FC236}">
                <a16:creationId xmlns:a16="http://schemas.microsoft.com/office/drawing/2014/main" id="{774E644C-BD7D-4225-BCAD-4F309745DC5A}"/>
              </a:ext>
            </a:extLst>
          </p:cNvPr>
          <p:cNvSpPr>
            <a:spLocks noGrp="1"/>
          </p:cNvSpPr>
          <p:nvPr>
            <p:ph type="sldNum" sz="quarter" idx="12"/>
          </p:nvPr>
        </p:nvSpPr>
        <p:spPr/>
        <p:txBody>
          <a:bodyPr/>
          <a:lstStyle/>
          <a:p>
            <a:fld id="{D0437036-596D-4E08-B26D-B8A0A9E8EA4F}" type="slidenum">
              <a:rPr lang="en-IN" smtClean="0"/>
              <a:t>99</a:t>
            </a:fld>
            <a:endParaRPr lang="en-IN"/>
          </a:p>
        </p:txBody>
      </p:sp>
      <p:cxnSp>
        <p:nvCxnSpPr>
          <p:cNvPr id="9" name="Straight Connector 8"/>
          <p:cNvCxnSpPr/>
          <p:nvPr/>
        </p:nvCxnSpPr>
        <p:spPr>
          <a:xfrm>
            <a:off x="0" y="1193220"/>
            <a:ext cx="1219200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1913617251"/>
              </p:ext>
            </p:extLst>
          </p:nvPr>
        </p:nvGraphicFramePr>
        <p:xfrm>
          <a:off x="1835727" y="1532659"/>
          <a:ext cx="2957945" cy="600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749191944"/>
              </p:ext>
            </p:extLst>
          </p:nvPr>
        </p:nvGraphicFramePr>
        <p:xfrm>
          <a:off x="1911926" y="2283112"/>
          <a:ext cx="9757559" cy="3605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893362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21713</TotalTime>
  <Words>6137</Words>
  <Application>Microsoft Office PowerPoint</Application>
  <PresentationFormat>Widescreen</PresentationFormat>
  <Paragraphs>876</Paragraphs>
  <Slides>123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123</vt:i4>
      </vt:variant>
    </vt:vector>
  </HeadingPairs>
  <TitlesOfParts>
    <vt:vector size="129" baseType="lpstr">
      <vt:lpstr>Arial</vt:lpstr>
      <vt:lpstr>Calibri</vt:lpstr>
      <vt:lpstr>Calibri Light</vt:lpstr>
      <vt:lpstr>Monotype Corsiva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Subject Name &amp; Code</dc:title>
  <dc:creator>HARSHITHA N</dc:creator>
  <cp:lastModifiedBy>guru015@gmail.com</cp:lastModifiedBy>
  <cp:revision>917</cp:revision>
  <dcterms:created xsi:type="dcterms:W3CDTF">2021-04-19T08:29:17Z</dcterms:created>
  <dcterms:modified xsi:type="dcterms:W3CDTF">2026-03-09T18:08:10Z</dcterms:modified>
</cp:coreProperties>
</file>