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360" r:id="rId3"/>
    <p:sldId id="761" r:id="rId4"/>
    <p:sldId id="1024" r:id="rId5"/>
    <p:sldId id="1025" r:id="rId6"/>
    <p:sldId id="1026" r:id="rId7"/>
    <p:sldId id="1001" r:id="rId8"/>
    <p:sldId id="1023" r:id="rId9"/>
    <p:sldId id="1002" r:id="rId10"/>
    <p:sldId id="1027" r:id="rId11"/>
    <p:sldId id="1028" r:id="rId12"/>
    <p:sldId id="1029" r:id="rId13"/>
    <p:sldId id="1030" r:id="rId14"/>
    <p:sldId id="1031" r:id="rId15"/>
    <p:sldId id="1032" r:id="rId16"/>
    <p:sldId id="1033" r:id="rId17"/>
    <p:sldId id="1034" r:id="rId18"/>
    <p:sldId id="1035" r:id="rId19"/>
    <p:sldId id="1036" r:id="rId20"/>
    <p:sldId id="1038" r:id="rId21"/>
    <p:sldId id="1039" r:id="rId22"/>
    <p:sldId id="539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4" autoAdjust="0"/>
    <p:restoredTop sz="94671" autoAdjust="0"/>
  </p:normalViewPr>
  <p:slideViewPr>
    <p:cSldViewPr snapToGrid="0">
      <p:cViewPr>
        <p:scale>
          <a:sx n="66" d="100"/>
          <a:sy n="66" d="100"/>
        </p:scale>
        <p:origin x="-870" y="-2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5FC8758-A30F-4DFB-BD32-7D30B352D08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8ADD2C79-1B4C-4728-B8BA-75D1871836B1}">
      <dgm:prSet/>
      <dgm:spPr/>
      <dgm:t>
        <a:bodyPr/>
        <a:lstStyle/>
        <a:p>
          <a:pPr rtl="0"/>
          <a:r>
            <a:rPr lang="en-US" b="1" dirty="0" smtClean="0">
              <a:solidFill>
                <a:srgbClr val="FFFF00"/>
              </a:solidFill>
            </a:rPr>
            <a:t>Course Coordinator:</a:t>
          </a:r>
          <a:endParaRPr lang="en-IN" b="1" dirty="0">
            <a:solidFill>
              <a:srgbClr val="FFFF00"/>
            </a:solidFill>
          </a:endParaRPr>
        </a:p>
      </dgm:t>
    </dgm:pt>
    <dgm:pt modelId="{B7E0FD53-46BD-4B70-BB06-A70B93D4FFAE}" type="parTrans" cxnId="{81636E36-8174-430E-AC04-051CB0BED359}">
      <dgm:prSet/>
      <dgm:spPr/>
      <dgm:t>
        <a:bodyPr/>
        <a:lstStyle/>
        <a:p>
          <a:endParaRPr lang="en-IN"/>
        </a:p>
      </dgm:t>
    </dgm:pt>
    <dgm:pt modelId="{BEEFB9B6-D592-4488-BA42-866F59E43FD8}" type="sibTrans" cxnId="{81636E36-8174-430E-AC04-051CB0BED359}">
      <dgm:prSet/>
      <dgm:spPr/>
      <dgm:t>
        <a:bodyPr/>
        <a:lstStyle/>
        <a:p>
          <a:endParaRPr lang="en-IN"/>
        </a:p>
      </dgm:t>
    </dgm:pt>
    <dgm:pt modelId="{BB0DE332-E964-40E8-ABE5-1B8EC4559E10}">
      <dgm:prSet/>
      <dgm:spPr/>
      <dgm:t>
        <a:bodyPr/>
        <a:lstStyle/>
        <a:p>
          <a:pPr rtl="0"/>
          <a:r>
            <a:rPr lang="en-US" smtClean="0"/>
            <a:t>Assistant Professor</a:t>
          </a:r>
          <a:endParaRPr lang="en-IN"/>
        </a:p>
      </dgm:t>
    </dgm:pt>
    <dgm:pt modelId="{94C48D1C-AC8B-42E7-87F1-4E295024AFA7}" type="parTrans" cxnId="{7492CA97-E327-40AE-B3D0-33DD511F93BD}">
      <dgm:prSet/>
      <dgm:spPr/>
      <dgm:t>
        <a:bodyPr/>
        <a:lstStyle/>
        <a:p>
          <a:endParaRPr lang="en-IN"/>
        </a:p>
      </dgm:t>
    </dgm:pt>
    <dgm:pt modelId="{E23F1A4A-2158-426D-A96E-3575C0DCFA3D}" type="sibTrans" cxnId="{7492CA97-E327-40AE-B3D0-33DD511F93BD}">
      <dgm:prSet/>
      <dgm:spPr/>
      <dgm:t>
        <a:bodyPr/>
        <a:lstStyle/>
        <a:p>
          <a:endParaRPr lang="en-IN"/>
        </a:p>
      </dgm:t>
    </dgm:pt>
    <dgm:pt modelId="{DC78DE07-7541-458B-A1DC-FEAAA52DBC17}">
      <dgm:prSet/>
      <dgm:spPr/>
      <dgm:t>
        <a:bodyPr/>
        <a:lstStyle/>
        <a:p>
          <a:pPr rtl="0"/>
          <a:r>
            <a:rPr lang="en-US" smtClean="0"/>
            <a:t>Dept. of E&amp;C, ATME</a:t>
          </a:r>
          <a:endParaRPr lang="en-IN"/>
        </a:p>
      </dgm:t>
    </dgm:pt>
    <dgm:pt modelId="{D56E76E0-7FF7-44D9-891E-31773D599C5D}" type="parTrans" cxnId="{2CCC90AA-4DD8-4A6C-89B3-42E0726B3060}">
      <dgm:prSet/>
      <dgm:spPr/>
      <dgm:t>
        <a:bodyPr/>
        <a:lstStyle/>
        <a:p>
          <a:endParaRPr lang="en-IN"/>
        </a:p>
      </dgm:t>
    </dgm:pt>
    <dgm:pt modelId="{800D9EA1-E6EA-400F-8B80-637C812BFB6E}" type="sibTrans" cxnId="{2CCC90AA-4DD8-4A6C-89B3-42E0726B3060}">
      <dgm:prSet/>
      <dgm:spPr/>
      <dgm:t>
        <a:bodyPr/>
        <a:lstStyle/>
        <a:p>
          <a:endParaRPr lang="en-IN"/>
        </a:p>
      </dgm:t>
    </dgm:pt>
    <dgm:pt modelId="{B2A6C572-057F-4FA2-850F-9998FA9FE560}">
      <dgm:prSet/>
      <dgm:spPr/>
      <dgm:t>
        <a:bodyPr/>
        <a:lstStyle/>
        <a:p>
          <a:pPr rtl="0"/>
          <a:r>
            <a:rPr lang="en-US" dirty="0" smtClean="0"/>
            <a:t>Guruprasad K N</a:t>
          </a:r>
          <a:endParaRPr lang="en-IN" dirty="0"/>
        </a:p>
      </dgm:t>
    </dgm:pt>
    <dgm:pt modelId="{92346858-DE8C-47DE-8E56-C00816F84551}" type="sibTrans" cxnId="{8832A6AA-535E-4CAE-A4AF-0041BA7C8BDA}">
      <dgm:prSet/>
      <dgm:spPr/>
      <dgm:t>
        <a:bodyPr/>
        <a:lstStyle/>
        <a:p>
          <a:endParaRPr lang="en-IN"/>
        </a:p>
      </dgm:t>
    </dgm:pt>
    <dgm:pt modelId="{5A7DA327-55E8-4F80-A8C2-C3E18790E04D}" type="parTrans" cxnId="{8832A6AA-535E-4CAE-A4AF-0041BA7C8BDA}">
      <dgm:prSet/>
      <dgm:spPr/>
      <dgm:t>
        <a:bodyPr/>
        <a:lstStyle/>
        <a:p>
          <a:endParaRPr lang="en-IN"/>
        </a:p>
      </dgm:t>
    </dgm:pt>
    <dgm:pt modelId="{E1C121FE-6D04-4F37-8C53-4DDD620F0F90}" type="pres">
      <dgm:prSet presAssocID="{65FC8758-A30F-4DFB-BD32-7D30B352D08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A5C68E38-655A-4770-AA31-F3BBB3DC10C6}" type="pres">
      <dgm:prSet presAssocID="{8ADD2C79-1B4C-4728-B8BA-75D1871836B1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F3C1B692-AC09-4AC4-9E60-04A4FB0504F1}" type="pres">
      <dgm:prSet presAssocID="{BEEFB9B6-D592-4488-BA42-866F59E43FD8}" presName="spacer" presStyleCnt="0"/>
      <dgm:spPr/>
    </dgm:pt>
    <dgm:pt modelId="{984016C2-1E25-4417-8960-5BE2370A8EC3}" type="pres">
      <dgm:prSet presAssocID="{B2A6C572-057F-4FA2-850F-9998FA9FE560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4842F7DE-8BCA-4E9A-996C-F6CD2C6CD4D8}" type="pres">
      <dgm:prSet presAssocID="{92346858-DE8C-47DE-8E56-C00816F84551}" presName="spacer" presStyleCnt="0"/>
      <dgm:spPr/>
    </dgm:pt>
    <dgm:pt modelId="{1A968EF5-885F-4DBD-AADC-E95A56A22BCE}" type="pres">
      <dgm:prSet presAssocID="{BB0DE332-E964-40E8-ABE5-1B8EC4559E10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7E70F48F-6380-4DD1-88AB-575D2626FEB4}" type="pres">
      <dgm:prSet presAssocID="{E23F1A4A-2158-426D-A96E-3575C0DCFA3D}" presName="spacer" presStyleCnt="0"/>
      <dgm:spPr/>
    </dgm:pt>
    <dgm:pt modelId="{53561778-52B7-441F-A8D9-CE1D44CE54DE}" type="pres">
      <dgm:prSet presAssocID="{DC78DE07-7541-458B-A1DC-FEAAA52DBC17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ECF02206-CE86-4FDB-8EE7-E3C32C6BE547}" type="presOf" srcId="{DC78DE07-7541-458B-A1DC-FEAAA52DBC17}" destId="{53561778-52B7-441F-A8D9-CE1D44CE54DE}" srcOrd="0" destOrd="0" presId="urn:microsoft.com/office/officeart/2005/8/layout/vList2"/>
    <dgm:cxn modelId="{8832A6AA-535E-4CAE-A4AF-0041BA7C8BDA}" srcId="{65FC8758-A30F-4DFB-BD32-7D30B352D088}" destId="{B2A6C572-057F-4FA2-850F-9998FA9FE560}" srcOrd="1" destOrd="0" parTransId="{5A7DA327-55E8-4F80-A8C2-C3E18790E04D}" sibTransId="{92346858-DE8C-47DE-8E56-C00816F84551}"/>
    <dgm:cxn modelId="{81636E36-8174-430E-AC04-051CB0BED359}" srcId="{65FC8758-A30F-4DFB-BD32-7D30B352D088}" destId="{8ADD2C79-1B4C-4728-B8BA-75D1871836B1}" srcOrd="0" destOrd="0" parTransId="{B7E0FD53-46BD-4B70-BB06-A70B93D4FFAE}" sibTransId="{BEEFB9B6-D592-4488-BA42-866F59E43FD8}"/>
    <dgm:cxn modelId="{2CCC90AA-4DD8-4A6C-89B3-42E0726B3060}" srcId="{65FC8758-A30F-4DFB-BD32-7D30B352D088}" destId="{DC78DE07-7541-458B-A1DC-FEAAA52DBC17}" srcOrd="3" destOrd="0" parTransId="{D56E76E0-7FF7-44D9-891E-31773D599C5D}" sibTransId="{800D9EA1-E6EA-400F-8B80-637C812BFB6E}"/>
    <dgm:cxn modelId="{7492CA97-E327-40AE-B3D0-33DD511F93BD}" srcId="{65FC8758-A30F-4DFB-BD32-7D30B352D088}" destId="{BB0DE332-E964-40E8-ABE5-1B8EC4559E10}" srcOrd="2" destOrd="0" parTransId="{94C48D1C-AC8B-42E7-87F1-4E295024AFA7}" sibTransId="{E23F1A4A-2158-426D-A96E-3575C0DCFA3D}"/>
    <dgm:cxn modelId="{81AD2B4C-17E5-4AFD-BFD9-3C14ED284E6B}" type="presOf" srcId="{B2A6C572-057F-4FA2-850F-9998FA9FE560}" destId="{984016C2-1E25-4417-8960-5BE2370A8EC3}" srcOrd="0" destOrd="0" presId="urn:microsoft.com/office/officeart/2005/8/layout/vList2"/>
    <dgm:cxn modelId="{1ADA0795-7E00-4742-806E-D0A4D9A85BD7}" type="presOf" srcId="{8ADD2C79-1B4C-4728-B8BA-75D1871836B1}" destId="{A5C68E38-655A-4770-AA31-F3BBB3DC10C6}" srcOrd="0" destOrd="0" presId="urn:microsoft.com/office/officeart/2005/8/layout/vList2"/>
    <dgm:cxn modelId="{A3F4A5DE-077E-4838-B752-D031497A9333}" type="presOf" srcId="{BB0DE332-E964-40E8-ABE5-1B8EC4559E10}" destId="{1A968EF5-885F-4DBD-AADC-E95A56A22BCE}" srcOrd="0" destOrd="0" presId="urn:microsoft.com/office/officeart/2005/8/layout/vList2"/>
    <dgm:cxn modelId="{DF50EA67-8C57-4AE9-BF35-9FB48E855DF8}" type="presOf" srcId="{65FC8758-A30F-4DFB-BD32-7D30B352D088}" destId="{E1C121FE-6D04-4F37-8C53-4DDD620F0F90}" srcOrd="0" destOrd="0" presId="urn:microsoft.com/office/officeart/2005/8/layout/vList2"/>
    <dgm:cxn modelId="{3BBDD2E3-20B3-44B4-883E-57CCD1A05028}" type="presParOf" srcId="{E1C121FE-6D04-4F37-8C53-4DDD620F0F90}" destId="{A5C68E38-655A-4770-AA31-F3BBB3DC10C6}" srcOrd="0" destOrd="0" presId="urn:microsoft.com/office/officeart/2005/8/layout/vList2"/>
    <dgm:cxn modelId="{BA24F8F1-50DF-4476-AE60-1710EC35DE04}" type="presParOf" srcId="{E1C121FE-6D04-4F37-8C53-4DDD620F0F90}" destId="{F3C1B692-AC09-4AC4-9E60-04A4FB0504F1}" srcOrd="1" destOrd="0" presId="urn:microsoft.com/office/officeart/2005/8/layout/vList2"/>
    <dgm:cxn modelId="{B5ED66B4-0400-4443-8A83-F6512D68F7DE}" type="presParOf" srcId="{E1C121FE-6D04-4F37-8C53-4DDD620F0F90}" destId="{984016C2-1E25-4417-8960-5BE2370A8EC3}" srcOrd="2" destOrd="0" presId="urn:microsoft.com/office/officeart/2005/8/layout/vList2"/>
    <dgm:cxn modelId="{93DC5316-02AA-427E-AF39-DE3DF9EA2555}" type="presParOf" srcId="{E1C121FE-6D04-4F37-8C53-4DDD620F0F90}" destId="{4842F7DE-8BCA-4E9A-996C-F6CD2C6CD4D8}" srcOrd="3" destOrd="0" presId="urn:microsoft.com/office/officeart/2005/8/layout/vList2"/>
    <dgm:cxn modelId="{CA8D30D1-5B33-497A-822A-2513A8274EA8}" type="presParOf" srcId="{E1C121FE-6D04-4F37-8C53-4DDD620F0F90}" destId="{1A968EF5-885F-4DBD-AADC-E95A56A22BCE}" srcOrd="4" destOrd="0" presId="urn:microsoft.com/office/officeart/2005/8/layout/vList2"/>
    <dgm:cxn modelId="{940E64F9-5B44-47F4-9CF1-259208388A80}" type="presParOf" srcId="{E1C121FE-6D04-4F37-8C53-4DDD620F0F90}" destId="{7E70F48F-6380-4DD1-88AB-575D2626FEB4}" srcOrd="5" destOrd="0" presId="urn:microsoft.com/office/officeart/2005/8/layout/vList2"/>
    <dgm:cxn modelId="{3BBF6EE8-C8A6-40C8-8612-978F93ED696B}" type="presParOf" srcId="{E1C121FE-6D04-4F37-8C53-4DDD620F0F90}" destId="{53561778-52B7-441F-A8D9-CE1D44CE54DE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35A7840-25E5-4E4A-ADDD-5125038F897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D23C8D55-FF2B-4E50-BFFB-AFDAAA301E16}">
      <dgm:prSet custT="1"/>
      <dgm:spPr/>
      <dgm:t>
        <a:bodyPr/>
        <a:lstStyle/>
        <a:p>
          <a:pPr rtl="0"/>
          <a:r>
            <a:rPr lang="en-US" sz="2800" b="1" dirty="0" smtClean="0"/>
            <a:t>Subject Name:  Principles of Communication Systems</a:t>
          </a:r>
          <a:endParaRPr lang="en-IN" sz="2800" dirty="0"/>
        </a:p>
      </dgm:t>
    </dgm:pt>
    <dgm:pt modelId="{E0A4AC2C-70A4-4B74-92A5-22D0810C92A8}" type="sibTrans" cxnId="{059500A5-8798-4E90-A405-052C3B09BA85}">
      <dgm:prSet/>
      <dgm:spPr/>
      <dgm:t>
        <a:bodyPr/>
        <a:lstStyle/>
        <a:p>
          <a:endParaRPr lang="en-IN" sz="2400"/>
        </a:p>
      </dgm:t>
    </dgm:pt>
    <dgm:pt modelId="{00958BE3-D0DC-4BDD-9894-6D69C2109B6B}" type="parTrans" cxnId="{059500A5-8798-4E90-A405-052C3B09BA85}">
      <dgm:prSet/>
      <dgm:spPr/>
      <dgm:t>
        <a:bodyPr/>
        <a:lstStyle/>
        <a:p>
          <a:endParaRPr lang="en-IN" sz="2400"/>
        </a:p>
      </dgm:t>
    </dgm:pt>
    <dgm:pt modelId="{B8B50035-5000-461B-B966-21EF991DF921}">
      <dgm:prSet custT="1"/>
      <dgm:spPr/>
      <dgm:t>
        <a:bodyPr/>
        <a:lstStyle/>
        <a:p>
          <a:pPr algn="ctr" rtl="0"/>
          <a:r>
            <a:rPr lang="en-US" sz="2400" b="0" dirty="0" smtClean="0"/>
            <a:t>Subject Code: BEC402</a:t>
          </a:r>
          <a:endParaRPr lang="en-IN" sz="2400" b="0" dirty="0"/>
        </a:p>
      </dgm:t>
    </dgm:pt>
    <dgm:pt modelId="{687B039A-A068-4779-A518-292AE530A5C3}" type="parTrans" cxnId="{BB471E9E-0148-4EF4-B4DC-1F6AD965C3CA}">
      <dgm:prSet/>
      <dgm:spPr/>
      <dgm:t>
        <a:bodyPr/>
        <a:lstStyle/>
        <a:p>
          <a:endParaRPr lang="en-IN" sz="2400"/>
        </a:p>
      </dgm:t>
    </dgm:pt>
    <dgm:pt modelId="{DD793A9F-C9F4-4E55-A2F9-3A2C280591BF}" type="sibTrans" cxnId="{BB471E9E-0148-4EF4-B4DC-1F6AD965C3CA}">
      <dgm:prSet/>
      <dgm:spPr/>
      <dgm:t>
        <a:bodyPr/>
        <a:lstStyle/>
        <a:p>
          <a:endParaRPr lang="en-IN" sz="2400"/>
        </a:p>
      </dgm:t>
    </dgm:pt>
    <dgm:pt modelId="{475C2C3A-FE11-453F-8DFF-777A8FD89027}" type="pres">
      <dgm:prSet presAssocID="{B35A7840-25E5-4E4A-ADDD-5125038F897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AB802EF2-9F42-480D-8F3F-8D6C2909126A}" type="pres">
      <dgm:prSet presAssocID="{D23C8D55-FF2B-4E50-BFFB-AFDAAA301E16}" presName="parentText" presStyleLbl="node1" presStyleIdx="0" presStyleCnt="2" custScaleY="115371" custLinFactNeighborX="1656" custLinFactNeighborY="44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FDB33912-E6D5-4035-8069-CC1B430CCC13}" type="pres">
      <dgm:prSet presAssocID="{E0A4AC2C-70A4-4B74-92A5-22D0810C92A8}" presName="spacer" presStyleCnt="0"/>
      <dgm:spPr/>
    </dgm:pt>
    <dgm:pt modelId="{D31018BA-4700-452A-90C6-A47A6F9FD644}" type="pres">
      <dgm:prSet presAssocID="{B8B50035-5000-461B-B966-21EF991DF921}" presName="parentText" presStyleLbl="node1" presStyleIdx="1" presStyleCnt="2" custScaleX="82428" custScaleY="115145" custLinFactNeighborX="1428" custLinFactNeighborY="-60181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30D64E7C-A813-42DE-AA33-4862133F86FB}" type="presOf" srcId="{B35A7840-25E5-4E4A-ADDD-5125038F897D}" destId="{475C2C3A-FE11-453F-8DFF-777A8FD89027}" srcOrd="0" destOrd="0" presId="urn:microsoft.com/office/officeart/2005/8/layout/vList2"/>
    <dgm:cxn modelId="{0BFDA25B-A1EE-4145-A867-2F6E3C8DB813}" type="presOf" srcId="{D23C8D55-FF2B-4E50-BFFB-AFDAAA301E16}" destId="{AB802EF2-9F42-480D-8F3F-8D6C2909126A}" srcOrd="0" destOrd="0" presId="urn:microsoft.com/office/officeart/2005/8/layout/vList2"/>
    <dgm:cxn modelId="{BB471E9E-0148-4EF4-B4DC-1F6AD965C3CA}" srcId="{B35A7840-25E5-4E4A-ADDD-5125038F897D}" destId="{B8B50035-5000-461B-B966-21EF991DF921}" srcOrd="1" destOrd="0" parTransId="{687B039A-A068-4779-A518-292AE530A5C3}" sibTransId="{DD793A9F-C9F4-4E55-A2F9-3A2C280591BF}"/>
    <dgm:cxn modelId="{059500A5-8798-4E90-A405-052C3B09BA85}" srcId="{B35A7840-25E5-4E4A-ADDD-5125038F897D}" destId="{D23C8D55-FF2B-4E50-BFFB-AFDAAA301E16}" srcOrd="0" destOrd="0" parTransId="{00958BE3-D0DC-4BDD-9894-6D69C2109B6B}" sibTransId="{E0A4AC2C-70A4-4B74-92A5-22D0810C92A8}"/>
    <dgm:cxn modelId="{0BE6E632-8BF8-4FAE-9726-A2AEF4D58088}" type="presOf" srcId="{B8B50035-5000-461B-B966-21EF991DF921}" destId="{D31018BA-4700-452A-90C6-A47A6F9FD644}" srcOrd="0" destOrd="0" presId="urn:microsoft.com/office/officeart/2005/8/layout/vList2"/>
    <dgm:cxn modelId="{2CFFDDB6-B16F-4791-B96D-08A1FE815A0D}" type="presParOf" srcId="{475C2C3A-FE11-453F-8DFF-777A8FD89027}" destId="{AB802EF2-9F42-480D-8F3F-8D6C2909126A}" srcOrd="0" destOrd="0" presId="urn:microsoft.com/office/officeart/2005/8/layout/vList2"/>
    <dgm:cxn modelId="{552E8B54-373D-430C-A374-D3D9DDD28784}" type="presParOf" srcId="{475C2C3A-FE11-453F-8DFF-777A8FD89027}" destId="{FDB33912-E6D5-4035-8069-CC1B430CCC13}" srcOrd="1" destOrd="0" presId="urn:microsoft.com/office/officeart/2005/8/layout/vList2"/>
    <dgm:cxn modelId="{075314D6-0829-4A5E-9931-B6DD173444AE}" type="presParOf" srcId="{475C2C3A-FE11-453F-8DFF-777A8FD89027}" destId="{D31018BA-4700-452A-90C6-A47A6F9FD64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D0F9C11-14BC-4301-B697-C9A94B279BF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96B614FB-CCB7-4DB0-BD29-3FAB081BF659}">
      <dgm:prSet custT="1"/>
      <dgm:spPr/>
      <dgm:t>
        <a:bodyPr/>
        <a:lstStyle/>
        <a:p>
          <a:pPr algn="ctr" rtl="0"/>
          <a:r>
            <a:rPr lang="en-US" sz="2000" dirty="0" smtClean="0"/>
            <a:t>Module  4</a:t>
          </a:r>
          <a:endParaRPr lang="en-IN" sz="2000" dirty="0"/>
        </a:p>
      </dgm:t>
    </dgm:pt>
    <dgm:pt modelId="{C34608B2-521D-4301-A7D0-CA3716FC27A2}" type="parTrans" cxnId="{6BEB7FF6-1858-48CA-9CB2-45AF814F0EDB}">
      <dgm:prSet/>
      <dgm:spPr/>
      <dgm:t>
        <a:bodyPr/>
        <a:lstStyle/>
        <a:p>
          <a:endParaRPr lang="en-IN"/>
        </a:p>
      </dgm:t>
    </dgm:pt>
    <dgm:pt modelId="{3350FC33-DB52-4F0A-BD70-1A983471A656}" type="sibTrans" cxnId="{6BEB7FF6-1858-48CA-9CB2-45AF814F0EDB}">
      <dgm:prSet/>
      <dgm:spPr/>
      <dgm:t>
        <a:bodyPr/>
        <a:lstStyle/>
        <a:p>
          <a:endParaRPr lang="en-IN"/>
        </a:p>
      </dgm:t>
    </dgm:pt>
    <dgm:pt modelId="{FEC91A22-86C7-439D-8CCA-E9BFABBF458D}" type="pres">
      <dgm:prSet presAssocID="{1D0F9C11-14BC-4301-B697-C9A94B279BF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7F94DD75-D7AE-4207-8506-4B3CE9C8D6C3}" type="pres">
      <dgm:prSet presAssocID="{96B614FB-CCB7-4DB0-BD29-3FAB081BF659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6BEB7FF6-1858-48CA-9CB2-45AF814F0EDB}" srcId="{1D0F9C11-14BC-4301-B697-C9A94B279BFA}" destId="{96B614FB-CCB7-4DB0-BD29-3FAB081BF659}" srcOrd="0" destOrd="0" parTransId="{C34608B2-521D-4301-A7D0-CA3716FC27A2}" sibTransId="{3350FC33-DB52-4F0A-BD70-1A983471A656}"/>
    <dgm:cxn modelId="{45047035-801C-426D-AEC3-B7409249AE64}" type="presOf" srcId="{96B614FB-CCB7-4DB0-BD29-3FAB081BF659}" destId="{7F94DD75-D7AE-4207-8506-4B3CE9C8D6C3}" srcOrd="0" destOrd="0" presId="urn:microsoft.com/office/officeart/2005/8/layout/vList2"/>
    <dgm:cxn modelId="{6E08D276-22CE-4269-8023-12CF43D426BA}" type="presOf" srcId="{1D0F9C11-14BC-4301-B697-C9A94B279BFA}" destId="{FEC91A22-86C7-439D-8CCA-E9BFABBF458D}" srcOrd="0" destOrd="0" presId="urn:microsoft.com/office/officeart/2005/8/layout/vList2"/>
    <dgm:cxn modelId="{DE1DDEBB-12C6-4ACF-8CED-A0C0700F0381}" type="presParOf" srcId="{FEC91A22-86C7-439D-8CCA-E9BFABBF458D}" destId="{7F94DD75-D7AE-4207-8506-4B3CE9C8D6C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3FA64DE-562F-4D21-A30B-77E0C8CBB73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18931BC5-0263-49E5-87E0-144EC1251033}">
      <dgm:prSet custT="1"/>
      <dgm:spPr/>
      <dgm:t>
        <a:bodyPr/>
        <a:lstStyle/>
        <a:p>
          <a:pPr algn="ctr" rtl="0"/>
          <a:r>
            <a:rPr lang="en-IN" sz="2400" dirty="0" smtClean="0"/>
            <a:t>Digital Representation of Analog Signals</a:t>
          </a:r>
          <a:endParaRPr lang="en-IN" sz="2400" dirty="0"/>
        </a:p>
      </dgm:t>
    </dgm:pt>
    <dgm:pt modelId="{3356F4C0-E567-41E9-9D00-854C679F2A5C}" type="parTrans" cxnId="{137768C5-7900-4641-AD99-D531637215B5}">
      <dgm:prSet/>
      <dgm:spPr/>
      <dgm:t>
        <a:bodyPr/>
        <a:lstStyle/>
        <a:p>
          <a:endParaRPr lang="en-IN"/>
        </a:p>
      </dgm:t>
    </dgm:pt>
    <dgm:pt modelId="{CA458D5C-50E7-4A5E-8F4C-239BAA4E6EC4}" type="sibTrans" cxnId="{137768C5-7900-4641-AD99-D531637215B5}">
      <dgm:prSet/>
      <dgm:spPr/>
      <dgm:t>
        <a:bodyPr/>
        <a:lstStyle/>
        <a:p>
          <a:endParaRPr lang="en-IN"/>
        </a:p>
      </dgm:t>
    </dgm:pt>
    <dgm:pt modelId="{EBF248A5-D82E-4C72-B6B4-BE35E3FAA9D4}" type="pres">
      <dgm:prSet presAssocID="{93FA64DE-562F-4D21-A30B-77E0C8CBB73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7E1633EB-6813-4CF9-B6A3-107BC987E0AC}" type="pres">
      <dgm:prSet presAssocID="{18931BC5-0263-49E5-87E0-144EC1251033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FF868262-073D-4715-92FA-CF579225671D}" type="presOf" srcId="{18931BC5-0263-49E5-87E0-144EC1251033}" destId="{7E1633EB-6813-4CF9-B6A3-107BC987E0AC}" srcOrd="0" destOrd="0" presId="urn:microsoft.com/office/officeart/2005/8/layout/vList2"/>
    <dgm:cxn modelId="{137768C5-7900-4641-AD99-D531637215B5}" srcId="{93FA64DE-562F-4D21-A30B-77E0C8CBB73D}" destId="{18931BC5-0263-49E5-87E0-144EC1251033}" srcOrd="0" destOrd="0" parTransId="{3356F4C0-E567-41E9-9D00-854C679F2A5C}" sibTransId="{CA458D5C-50E7-4A5E-8F4C-239BAA4E6EC4}"/>
    <dgm:cxn modelId="{A61B7F26-4A7C-4A7F-A50C-F1D53533BBA1}" type="presOf" srcId="{93FA64DE-562F-4D21-A30B-77E0C8CBB73D}" destId="{EBF248A5-D82E-4C72-B6B4-BE35E3FAA9D4}" srcOrd="0" destOrd="0" presId="urn:microsoft.com/office/officeart/2005/8/layout/vList2"/>
    <dgm:cxn modelId="{5F41DCB8-5203-4DB1-B619-E0D6F584C3C9}" type="presParOf" srcId="{EBF248A5-D82E-4C72-B6B4-BE35E3FAA9D4}" destId="{7E1633EB-6813-4CF9-B6A3-107BC987E0A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C68E38-655A-4770-AA31-F3BBB3DC10C6}">
      <dsp:nvSpPr>
        <dsp:cNvPr id="0" name=""/>
        <dsp:cNvSpPr/>
      </dsp:nvSpPr>
      <dsp:spPr>
        <a:xfrm>
          <a:off x="0" y="42638"/>
          <a:ext cx="4092651" cy="4317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rgbClr val="FFFF00"/>
              </a:solidFill>
            </a:rPr>
            <a:t>Course Coordinator:</a:t>
          </a:r>
          <a:endParaRPr lang="en-IN" sz="1800" b="1" kern="1200" dirty="0">
            <a:solidFill>
              <a:srgbClr val="FFFF00"/>
            </a:solidFill>
          </a:endParaRPr>
        </a:p>
      </dsp:txBody>
      <dsp:txXfrm>
        <a:off x="21075" y="63713"/>
        <a:ext cx="4050501" cy="389580"/>
      </dsp:txXfrm>
    </dsp:sp>
    <dsp:sp modelId="{984016C2-1E25-4417-8960-5BE2370A8EC3}">
      <dsp:nvSpPr>
        <dsp:cNvPr id="0" name=""/>
        <dsp:cNvSpPr/>
      </dsp:nvSpPr>
      <dsp:spPr>
        <a:xfrm>
          <a:off x="0" y="526208"/>
          <a:ext cx="4092651" cy="4317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Guruprasad K N</a:t>
          </a:r>
          <a:endParaRPr lang="en-IN" sz="1800" kern="1200" dirty="0"/>
        </a:p>
      </dsp:txBody>
      <dsp:txXfrm>
        <a:off x="21075" y="547283"/>
        <a:ext cx="4050501" cy="389580"/>
      </dsp:txXfrm>
    </dsp:sp>
    <dsp:sp modelId="{1A968EF5-885F-4DBD-AADC-E95A56A22BCE}">
      <dsp:nvSpPr>
        <dsp:cNvPr id="0" name=""/>
        <dsp:cNvSpPr/>
      </dsp:nvSpPr>
      <dsp:spPr>
        <a:xfrm>
          <a:off x="0" y="1009778"/>
          <a:ext cx="4092651" cy="4317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smtClean="0"/>
            <a:t>Assistant Professor</a:t>
          </a:r>
          <a:endParaRPr lang="en-IN" sz="1800" kern="1200"/>
        </a:p>
      </dsp:txBody>
      <dsp:txXfrm>
        <a:off x="21075" y="1030853"/>
        <a:ext cx="4050501" cy="389580"/>
      </dsp:txXfrm>
    </dsp:sp>
    <dsp:sp modelId="{53561778-52B7-441F-A8D9-CE1D44CE54DE}">
      <dsp:nvSpPr>
        <dsp:cNvPr id="0" name=""/>
        <dsp:cNvSpPr/>
      </dsp:nvSpPr>
      <dsp:spPr>
        <a:xfrm>
          <a:off x="0" y="1493348"/>
          <a:ext cx="4092651" cy="4317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smtClean="0"/>
            <a:t>Dept. of E&amp;C, ATME</a:t>
          </a:r>
          <a:endParaRPr lang="en-IN" sz="1800" kern="1200"/>
        </a:p>
      </dsp:txBody>
      <dsp:txXfrm>
        <a:off x="21075" y="1514423"/>
        <a:ext cx="4050501" cy="38958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802EF2-9F42-480D-8F3F-8D6C2909126A}">
      <dsp:nvSpPr>
        <dsp:cNvPr id="0" name=""/>
        <dsp:cNvSpPr/>
      </dsp:nvSpPr>
      <dsp:spPr>
        <a:xfrm>
          <a:off x="0" y="95790"/>
          <a:ext cx="8687925" cy="6281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/>
            <a:t>Subject Name:  Principles of Communication Systems</a:t>
          </a:r>
          <a:endParaRPr lang="en-IN" sz="2800" kern="1200" dirty="0"/>
        </a:p>
      </dsp:txBody>
      <dsp:txXfrm>
        <a:off x="30663" y="126453"/>
        <a:ext cx="8626599" cy="566814"/>
      </dsp:txXfrm>
    </dsp:sp>
    <dsp:sp modelId="{D31018BA-4700-452A-90C6-A47A6F9FD644}">
      <dsp:nvSpPr>
        <dsp:cNvPr id="0" name=""/>
        <dsp:cNvSpPr/>
      </dsp:nvSpPr>
      <dsp:spPr>
        <a:xfrm>
          <a:off x="1494774" y="729222"/>
          <a:ext cx="5902902" cy="62690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0" kern="1200" dirty="0" smtClean="0"/>
            <a:t>Subject Code: BEC402</a:t>
          </a:r>
          <a:endParaRPr lang="en-IN" sz="2400" b="0" kern="1200" dirty="0"/>
        </a:p>
      </dsp:txBody>
      <dsp:txXfrm>
        <a:off x="1525377" y="759825"/>
        <a:ext cx="5841696" cy="56570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94DD75-D7AE-4207-8506-4B3CE9C8D6C3}">
      <dsp:nvSpPr>
        <dsp:cNvPr id="0" name=""/>
        <dsp:cNvSpPr/>
      </dsp:nvSpPr>
      <dsp:spPr>
        <a:xfrm>
          <a:off x="0" y="180"/>
          <a:ext cx="1752600" cy="3794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Module  4</a:t>
          </a:r>
          <a:endParaRPr lang="en-IN" sz="2000" kern="1200" dirty="0"/>
        </a:p>
      </dsp:txBody>
      <dsp:txXfrm>
        <a:off x="18523" y="18703"/>
        <a:ext cx="1715554" cy="34240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1633EB-6813-4CF9-B6A3-107BC987E0AC}">
      <dsp:nvSpPr>
        <dsp:cNvPr id="0" name=""/>
        <dsp:cNvSpPr/>
      </dsp:nvSpPr>
      <dsp:spPr>
        <a:xfrm>
          <a:off x="0" y="193"/>
          <a:ext cx="6357257" cy="5330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400" kern="1200" dirty="0" smtClean="0"/>
            <a:t>Digital Representation of Analog Signals</a:t>
          </a:r>
          <a:endParaRPr lang="en-IN" sz="2400" kern="1200" dirty="0"/>
        </a:p>
      </dsp:txBody>
      <dsp:txXfrm>
        <a:off x="26020" y="26213"/>
        <a:ext cx="6305217" cy="4809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C921CB-A38F-4D8D-BF21-1C65C4EC7881}" type="datetimeFigureOut">
              <a:rPr lang="en-IN" smtClean="0"/>
              <a:t>20-05-2025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857AD9-D66B-4747-A57D-58F32279D88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17407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F35D7B2-B28B-4DF9-9CF6-87936248E8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en-IN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67AD8585-0C68-4E04-A49A-E24F1C6D13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IN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F69470C-A4A8-47DE-88ED-EC01250F03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DF82-D217-4FC5-B46E-9CF0B559F524}" type="datetime1">
              <a:rPr lang="en-IN" smtClean="0"/>
              <a:t>20-05-2025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5D7E305-96D0-4B8C-8A2D-4F5EDACEC4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Department of ECE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3575870-7D1A-451F-A3F3-6C90E62C53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‹#›</a:t>
            </a:fld>
            <a:endParaRPr lang="en-IN"/>
          </a:p>
        </p:txBody>
      </p:sp>
      <p:pic>
        <p:nvPicPr>
          <p:cNvPr id="7" name="Picture 6" descr="BANNER7672-ATME Logo Banner 1600 x 380.jpg">
            <a:extLst>
              <a:ext uri="{FF2B5EF4-FFF2-40B4-BE49-F238E27FC236}">
                <a16:creationId xmlns="" xmlns:a16="http://schemas.microsoft.com/office/drawing/2014/main" id="{B901C07F-5D97-4029-8B13-DA8BB4232A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43144" y="160338"/>
            <a:ext cx="2778128" cy="86596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00ABA07D-13C1-42AE-B8A6-22753074CB56}"/>
              </a:ext>
            </a:extLst>
          </p:cNvPr>
          <p:cNvPicPr/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145" y="240750"/>
            <a:ext cx="891167" cy="892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55;p13">
            <a:extLst>
              <a:ext uri="{FF2B5EF4-FFF2-40B4-BE49-F238E27FC236}">
                <a16:creationId xmlns="" xmlns:a16="http://schemas.microsoft.com/office/drawing/2014/main" id="{ACBC0624-1A1A-4C46-BE44-2729B4641121}"/>
              </a:ext>
            </a:extLst>
          </p:cNvPr>
          <p:cNvPicPr/>
          <p:nvPr userDrawn="1"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72600" y="262664"/>
            <a:ext cx="742950" cy="782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5A2AAC01-5691-43EE-8244-93880DAF4EF8}"/>
              </a:ext>
            </a:extLst>
          </p:cNvPr>
          <p:cNvPicPr/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6125" y="243410"/>
            <a:ext cx="1227931" cy="7828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357988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C95A72D-A4AC-4E44-AC22-87CE25BD1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52C98494-D3B0-457A-AA2E-A028F7A851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CBA8645-D43A-443A-AAEA-B6E7C68426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C6792-14B9-4DC6-9895-A752D16F8F76}" type="datetime1">
              <a:rPr lang="en-IN" smtClean="0"/>
              <a:t>20-05-2025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2C72F4C-273D-4AF9-87B7-926211393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Department of ECE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A0157CA-1FAC-4BEC-B223-3518AF85B7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053002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CD36907B-239A-4455-955D-E6181278BF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E07D44DA-6DF0-494F-85D1-CA2F4314A2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30B7C79-7EBA-4845-8C75-72B558E1B9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A4900-BEAD-4C5B-89A2-EA7629A321EF}" type="datetime1">
              <a:rPr lang="en-IN" smtClean="0"/>
              <a:t>20-05-2025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9BDEE16-0601-4F6E-A426-C6E0C8A7A2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Department of ECE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82E8ED0-FCE3-40CD-BEBF-F00BCFDF3E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58493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75B23C2-907F-4919-B31D-72A15520FE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F4FC0CD-5A2C-4F78-A638-4C04AB1335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2368138-896A-41DF-8D0D-63BA00F3DC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86B64-43E0-4E34-9AC4-5F4D221C02DF}" type="datetime1">
              <a:rPr lang="en-IN" smtClean="0"/>
              <a:t>20-05-2025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71E7DFA-E07C-40D8-828E-274629602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Department of ECE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EBE079D-D282-4F09-A57A-6D24B16BFE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407541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3A95D31-4EB7-477E-9F3C-DB645BC53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9295F7A-996D-4504-BF3B-428BEDED04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49C41AB-303F-4A8D-98FE-629B102DF1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2C880-D2A2-457C-BB4F-8AB612EBFF36}" type="datetime1">
              <a:rPr lang="en-IN" smtClean="0"/>
              <a:t>20-05-2025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B73FE23-B346-46DE-BC25-BC8452CBB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Department of ECE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9D39B8C-17BA-4A2D-9C29-E48DC3FA41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46616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01B370C-348F-4657-B7DD-C146E73B0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8FD0C38-F6C6-4D70-A4E7-545C54D3ED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1C0195A-8021-4D22-B9B5-D92D704094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1254BCA9-8B74-4811-9040-98564D4975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05FF3-4AAC-4F41-AFAA-8B62D57C0D40}" type="datetime1">
              <a:rPr lang="en-IN" smtClean="0"/>
              <a:t>20-05-2025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7A0E8BB2-79A8-4D25-8F80-A6374F44A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Department of ECE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3276455-7F7D-4C13-A9A6-D3BD540FA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13798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2290DE3-B4F6-453B-821F-1C6A863B9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76D9F8B-664E-4C6D-B332-E6723B623F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22600079-2BCC-432C-B48F-5B2B3D46D8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6487EE36-F35E-4D33-8D14-F6B6A1734B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EEA772E8-2FFE-4BC4-9AD4-2FCB7E81BC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54087CB1-C474-41B8-A6D9-BE80045A0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23F24-A132-499D-BB69-24DBE2A4C53F}" type="datetime1">
              <a:rPr lang="en-IN" smtClean="0"/>
              <a:t>20-05-2025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88DA6418-E4BC-4DFF-9134-D98236CBD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Department of ECE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B8F1A9BD-6593-471E-A9E0-99159D229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49441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3A95C9B-322B-4812-957A-9B7BCE42F1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4461ADBC-3E73-43C7-8577-512C3BC55A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407F6-CB7A-4388-B3FB-78D941571827}" type="datetime1">
              <a:rPr lang="en-IN" smtClean="0"/>
              <a:t>20-05-2025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4F1723EA-F5F7-4774-BFB3-F6B72DC7AD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Department of ECE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C626812A-4C02-47CE-B9BF-84E6468E45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27761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2C7A4099-3AB9-4E0A-86FF-4BE779A3A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B9238-47BE-4E74-A629-DA8AFEF64DE9}" type="datetime1">
              <a:rPr lang="en-IN" smtClean="0"/>
              <a:t>20-05-2025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85AF0638-9636-4074-8887-4BE506D82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Department of ECE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B4899634-598E-495A-BD3D-E8A228382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031319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2CF55D5-80A2-4F29-B299-2ECB170F7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E645533-0C7E-4916-B97D-E1F4C3A1A8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45F4E747-CE71-49D7-8AFA-15512266C7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63A160B4-CFF6-4C57-81D9-611E71CAF9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4B82E-8C04-4984-818F-529C9F7CB112}" type="datetime1">
              <a:rPr lang="en-IN" smtClean="0"/>
              <a:t>20-05-2025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47CDD2A-CF6A-4C7D-A3FC-758F42568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Department of ECE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591E7B8F-E053-4A40-B24B-BFBBF08AF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47310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368324B-96E2-4983-A69A-7B5A9D4C8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1C9C0B07-42D5-461B-ABF3-7EE6E0DF2B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EB128B54-0322-44C7-8BE1-DADC14C117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79E657A8-BAE9-484A-A8FA-4E784A9D76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F1CDA-0C72-430F-8F36-A5E4C4F885EA}" type="datetime1">
              <a:rPr lang="en-IN" smtClean="0"/>
              <a:t>20-05-2025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070796C-654A-4855-BECB-F96EDA4F24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Department of ECE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B209C97-D8CB-4D5C-B239-24056269C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09795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"/>
            <a:lum/>
          </a:blip>
          <a:srcRect/>
          <a:stretch>
            <a:fillRect l="20000" t="35000" r="20000" b="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209BB0FD-8551-4B93-983B-5EE54FD408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09BD197-525D-4BD2-B2FD-846876636F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ACE9FB2-1911-4E08-855F-D9BC1AE707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790920-490D-4E2F-877B-4882D6B65C91}" type="datetime1">
              <a:rPr lang="en-IN" smtClean="0"/>
              <a:t>20-05-2025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09D6352-2E97-44EC-A991-510B44D80A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IN"/>
              <a:t>Department of ECE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F55D9D1-17F0-4483-8FF5-4EF59365FD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437036-596D-4E08-B26D-B8A0A9E8EA4F}" type="slidenum">
              <a:rPr lang="en-IN" smtClean="0"/>
              <a:t>‹#›</a:t>
            </a:fld>
            <a:endParaRPr lang="en-IN"/>
          </a:p>
        </p:txBody>
      </p:sp>
      <p:pic>
        <p:nvPicPr>
          <p:cNvPr id="7" name="Picture 6" descr="BANNER7672-ATME Logo Banner 1600 x 380.jpg">
            <a:extLst>
              <a:ext uri="{FF2B5EF4-FFF2-40B4-BE49-F238E27FC236}">
                <a16:creationId xmlns="" xmlns:a16="http://schemas.microsoft.com/office/drawing/2014/main" id="{8778A840-F0BE-4612-BD8B-33C7EB02DEF5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343144" y="160338"/>
            <a:ext cx="2778128" cy="86596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6ED24D42-2066-4550-BEB5-7E8B08841BBC}"/>
              </a:ext>
            </a:extLst>
          </p:cNvPr>
          <p:cNvPicPr/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145" y="240750"/>
            <a:ext cx="891167" cy="892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55;p13">
            <a:extLst>
              <a:ext uri="{FF2B5EF4-FFF2-40B4-BE49-F238E27FC236}">
                <a16:creationId xmlns="" xmlns:a16="http://schemas.microsoft.com/office/drawing/2014/main" id="{2E269352-740F-43FD-A4DF-C4253321E4FA}"/>
              </a:ext>
            </a:extLst>
          </p:cNvPr>
          <p:cNvPicPr/>
          <p:nvPr userDrawn="1"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9372600" y="262664"/>
            <a:ext cx="742950" cy="782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BBF9716D-CE03-444A-B49E-07A2CA4F8A85}"/>
              </a:ext>
            </a:extLst>
          </p:cNvPr>
          <p:cNvPicPr/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6125" y="243410"/>
            <a:ext cx="1227931" cy="7828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03417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20-05-2025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1</a:t>
            </a:fld>
            <a:endParaRPr lang="en-IN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4027086105"/>
              </p:ext>
            </p:extLst>
          </p:nvPr>
        </p:nvGraphicFramePr>
        <p:xfrm>
          <a:off x="7869382" y="4073237"/>
          <a:ext cx="4092651" cy="19677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442961468"/>
              </p:ext>
            </p:extLst>
          </p:nvPr>
        </p:nvGraphicFramePr>
        <p:xfrm>
          <a:off x="2104571" y="1976003"/>
          <a:ext cx="8687925" cy="14599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774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20-05-2025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10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217714" y="1306289"/>
            <a:ext cx="3338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Time Domain Analysis</a:t>
            </a:r>
            <a:endParaRPr lang="en-IN" sz="2400" dirty="0">
              <a:solidFill>
                <a:srgbClr val="FF0000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14" y="2195286"/>
            <a:ext cx="11580607" cy="3291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629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20-05-2025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11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438" y="1857850"/>
            <a:ext cx="5182962" cy="344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2813" y="1716996"/>
            <a:ext cx="5473473" cy="3441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9374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20-05-2025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12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374" y="1480343"/>
            <a:ext cx="11041942" cy="3904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9743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20-05-2025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13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1614488"/>
            <a:ext cx="11754819" cy="2696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389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20-05-2025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14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856" y="1359352"/>
            <a:ext cx="5718629" cy="4930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0010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20-05-2025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15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217714" y="1393377"/>
            <a:ext cx="25109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ambria" pitchFamily="18" charset="0"/>
              </a:rPr>
              <a:t>Line Codes :</a:t>
            </a:r>
            <a:endParaRPr lang="en-IN" sz="2400" dirty="0"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17715" y="1967077"/>
            <a:ext cx="53299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2000" dirty="0">
                <a:latin typeface="Cambria" pitchFamily="18" charset="0"/>
              </a:rPr>
              <a:t>1. Unipolar </a:t>
            </a:r>
            <a:r>
              <a:rPr lang="en-IN" sz="2000" dirty="0" err="1">
                <a:latin typeface="Cambria" pitchFamily="18" charset="0"/>
              </a:rPr>
              <a:t>Nonreturn</a:t>
            </a:r>
            <a:r>
              <a:rPr lang="en-IN" sz="2000" dirty="0">
                <a:latin typeface="Cambria" pitchFamily="18" charset="0"/>
              </a:rPr>
              <a:t>-to-Zero (NRZ) </a:t>
            </a:r>
            <a:r>
              <a:rPr lang="en-IN" sz="2000" dirty="0" err="1">
                <a:latin typeface="Cambria" pitchFamily="18" charset="0"/>
              </a:rPr>
              <a:t>Signaling</a:t>
            </a:r>
            <a:r>
              <a:rPr lang="en-IN" sz="2000" dirty="0">
                <a:latin typeface="Cambria" pitchFamily="18" charset="0"/>
              </a:rPr>
              <a:t>.</a:t>
            </a:r>
          </a:p>
        </p:txBody>
      </p:sp>
      <p:sp>
        <p:nvSpPr>
          <p:cNvPr id="7" name="Rectangle 6"/>
          <p:cNvSpPr/>
          <p:nvPr/>
        </p:nvSpPr>
        <p:spPr>
          <a:xfrm>
            <a:off x="304803" y="2524039"/>
            <a:ext cx="113937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2000" dirty="0">
                <a:latin typeface="Cambria" pitchFamily="18" charset="0"/>
              </a:rPr>
              <a:t>In this line code, symbol 1 </a:t>
            </a:r>
            <a:r>
              <a:rPr lang="en-IN" sz="2000" dirty="0" smtClean="0">
                <a:latin typeface="Cambria" pitchFamily="18" charset="0"/>
              </a:rPr>
              <a:t>is represented </a:t>
            </a:r>
            <a:r>
              <a:rPr lang="en-IN" sz="2000" dirty="0">
                <a:latin typeface="Cambria" pitchFamily="18" charset="0"/>
              </a:rPr>
              <a:t>by transmitting a pulse of amplitude A for the duration of the symbol, </a:t>
            </a:r>
            <a:r>
              <a:rPr lang="en-IN" sz="2000" dirty="0" smtClean="0">
                <a:latin typeface="Cambria" pitchFamily="18" charset="0"/>
              </a:rPr>
              <a:t>and symbol </a:t>
            </a:r>
            <a:r>
              <a:rPr lang="en-IN" sz="2000" dirty="0">
                <a:latin typeface="Cambria" pitchFamily="18" charset="0"/>
              </a:rPr>
              <a:t>0 is represented by switching off the </a:t>
            </a:r>
            <a:r>
              <a:rPr lang="en-IN" sz="2000" dirty="0" smtClean="0">
                <a:latin typeface="Cambria" pitchFamily="18" charset="0"/>
              </a:rPr>
              <a:t>pulse.</a:t>
            </a:r>
            <a:endParaRPr lang="en-IN" sz="2000" dirty="0">
              <a:latin typeface="Cambr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9856" y="3493859"/>
            <a:ext cx="6157458" cy="2030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9239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20-05-2025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16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375860" y="1415534"/>
            <a:ext cx="51585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+mj-lt"/>
              <a:buAutoNum type="arabicPeriod" startAt="2"/>
            </a:pPr>
            <a:r>
              <a:rPr lang="en-IN" sz="2000" dirty="0">
                <a:latin typeface="Cambria" pitchFamily="18" charset="0"/>
              </a:rPr>
              <a:t>Polar </a:t>
            </a:r>
            <a:r>
              <a:rPr lang="en-IN" sz="2000" dirty="0" err="1">
                <a:latin typeface="Cambria" pitchFamily="18" charset="0"/>
              </a:rPr>
              <a:t>Nonreturn</a:t>
            </a:r>
            <a:r>
              <a:rPr lang="en-IN" sz="2000" dirty="0">
                <a:latin typeface="Cambria" pitchFamily="18" charset="0"/>
              </a:rPr>
              <a:t>-to-Zero (NRZ) </a:t>
            </a:r>
            <a:r>
              <a:rPr lang="en-IN" sz="2000" dirty="0" err="1">
                <a:latin typeface="Cambria" pitchFamily="18" charset="0"/>
              </a:rPr>
              <a:t>Signaling</a:t>
            </a:r>
            <a:r>
              <a:rPr lang="en-IN" sz="2000" dirty="0">
                <a:latin typeface="Cambria" pitchFamily="18" charset="0"/>
              </a:rPr>
              <a:t>.</a:t>
            </a:r>
          </a:p>
        </p:txBody>
      </p:sp>
      <p:sp>
        <p:nvSpPr>
          <p:cNvPr id="3" name="Rectangle 2"/>
          <p:cNvSpPr/>
          <p:nvPr/>
        </p:nvSpPr>
        <p:spPr>
          <a:xfrm>
            <a:off x="375860" y="1956921"/>
            <a:ext cx="114097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2000" dirty="0">
                <a:latin typeface="Cambria" pitchFamily="18" charset="0"/>
              </a:rPr>
              <a:t>In this second line code, symbols </a:t>
            </a:r>
            <a:r>
              <a:rPr lang="en-IN" sz="2000" dirty="0" smtClean="0">
                <a:latin typeface="Cambria" pitchFamily="18" charset="0"/>
              </a:rPr>
              <a:t>1and </a:t>
            </a:r>
            <a:r>
              <a:rPr lang="en-IN" sz="2000" dirty="0">
                <a:latin typeface="Cambria" pitchFamily="18" charset="0"/>
              </a:rPr>
              <a:t>0 are represented by transmitting pulses of amplitudes +A and -A, respectively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6349" y="3011942"/>
            <a:ext cx="6583377" cy="251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903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20-05-2025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17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314508" y="1444563"/>
            <a:ext cx="49107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+mj-lt"/>
              <a:buAutoNum type="arabicPeriod" startAt="3"/>
            </a:pPr>
            <a:r>
              <a:rPr lang="en-IN" sz="2000" dirty="0">
                <a:latin typeface="Cambria" pitchFamily="18" charset="0"/>
              </a:rPr>
              <a:t>Unipolar Return-to-Zero (RZ) </a:t>
            </a:r>
            <a:r>
              <a:rPr lang="en-IN" sz="2000" dirty="0" err="1">
                <a:latin typeface="Cambria" pitchFamily="18" charset="0"/>
              </a:rPr>
              <a:t>Signaling</a:t>
            </a:r>
            <a:endParaRPr lang="en-IN" sz="2000" dirty="0">
              <a:latin typeface="Cambria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35428" y="1987009"/>
            <a:ext cx="114372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2000" dirty="0">
                <a:latin typeface="Cambria" pitchFamily="18" charset="0"/>
              </a:rPr>
              <a:t>In this other line code, symbol 1 </a:t>
            </a:r>
            <a:r>
              <a:rPr lang="en-IN" sz="2000" dirty="0" smtClean="0">
                <a:latin typeface="Cambria" pitchFamily="18" charset="0"/>
              </a:rPr>
              <a:t>is represented </a:t>
            </a:r>
            <a:r>
              <a:rPr lang="en-IN" sz="2000" dirty="0">
                <a:latin typeface="Cambria" pitchFamily="18" charset="0"/>
              </a:rPr>
              <a:t>by a rectangular pulse of amplitude A and half-symbol width, and symbol 0 </a:t>
            </a:r>
            <a:r>
              <a:rPr lang="en-IN" sz="2000" dirty="0" smtClean="0">
                <a:latin typeface="Cambria" pitchFamily="18" charset="0"/>
              </a:rPr>
              <a:t>is represented </a:t>
            </a:r>
            <a:r>
              <a:rPr lang="en-IN" sz="2000" dirty="0">
                <a:latin typeface="Cambria" pitchFamily="18" charset="0"/>
              </a:rPr>
              <a:t>by transmitting no pulse, as illustrated in Figure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957" y="3051629"/>
            <a:ext cx="7429500" cy="2172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2271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20-05-2025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18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314508" y="1444563"/>
            <a:ext cx="49155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+mj-lt"/>
              <a:buAutoNum type="arabicPeriod" startAt="4"/>
            </a:pPr>
            <a:r>
              <a:rPr lang="en-IN" sz="2000" dirty="0" smtClean="0">
                <a:latin typeface="Cambria" pitchFamily="18" charset="0"/>
              </a:rPr>
              <a:t>Bipolar </a:t>
            </a:r>
            <a:r>
              <a:rPr lang="en-IN" sz="2000" dirty="0">
                <a:latin typeface="Cambria" pitchFamily="18" charset="0"/>
              </a:rPr>
              <a:t>Return-to-Zero </a:t>
            </a:r>
            <a:r>
              <a:rPr lang="en-IN" sz="2000" dirty="0" smtClean="0">
                <a:latin typeface="Cambria" pitchFamily="18" charset="0"/>
              </a:rPr>
              <a:t>(BRZ</a:t>
            </a:r>
            <a:r>
              <a:rPr lang="en-IN" sz="2000" dirty="0">
                <a:latin typeface="Cambria" pitchFamily="18" charset="0"/>
              </a:rPr>
              <a:t>) </a:t>
            </a:r>
            <a:r>
              <a:rPr lang="en-IN" sz="2000" dirty="0" err="1">
                <a:latin typeface="Cambria" pitchFamily="18" charset="0"/>
              </a:rPr>
              <a:t>Signaling</a:t>
            </a:r>
            <a:endParaRPr lang="en-IN" sz="2000" dirty="0">
              <a:latin typeface="Cambria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14508" y="2094024"/>
            <a:ext cx="1147109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2000" dirty="0" smtClean="0">
                <a:latin typeface="Cambria" pitchFamily="18" charset="0"/>
              </a:rPr>
              <a:t>This </a:t>
            </a:r>
            <a:r>
              <a:rPr lang="en-IN" sz="2000" dirty="0">
                <a:latin typeface="Cambria" pitchFamily="18" charset="0"/>
              </a:rPr>
              <a:t>line </a:t>
            </a:r>
            <a:r>
              <a:rPr lang="en-IN" sz="2000" dirty="0" smtClean="0">
                <a:latin typeface="Cambria" pitchFamily="18" charset="0"/>
              </a:rPr>
              <a:t>code uses </a:t>
            </a:r>
            <a:r>
              <a:rPr lang="en-IN" sz="2000" dirty="0">
                <a:latin typeface="Cambria" pitchFamily="18" charset="0"/>
              </a:rPr>
              <a:t>three amplitude levels as indicated in Figure </a:t>
            </a:r>
            <a:r>
              <a:rPr lang="en-IN" sz="2000" dirty="0" smtClean="0">
                <a:latin typeface="Cambria" pitchFamily="18" charset="0"/>
              </a:rPr>
              <a:t>. Specifically</a:t>
            </a:r>
            <a:r>
              <a:rPr lang="en-IN" sz="2000" dirty="0">
                <a:latin typeface="Cambria" pitchFamily="18" charset="0"/>
              </a:rPr>
              <a:t>, positive and negative pulses of equal amplitude (i.e., +</a:t>
            </a:r>
            <a:r>
              <a:rPr lang="en-IN" sz="2000" dirty="0" smtClean="0">
                <a:latin typeface="Cambria" pitchFamily="18" charset="0"/>
              </a:rPr>
              <a:t>A and </a:t>
            </a:r>
            <a:r>
              <a:rPr lang="en-IN" sz="2000" dirty="0">
                <a:latin typeface="Cambria" pitchFamily="18" charset="0"/>
              </a:rPr>
              <a:t>-A) are used alternately for symbol 1, with each pulse </a:t>
            </a:r>
            <a:r>
              <a:rPr lang="en-IN" sz="2000" dirty="0" smtClean="0">
                <a:latin typeface="Cambria" pitchFamily="18" charset="0"/>
              </a:rPr>
              <a:t>having a </a:t>
            </a:r>
            <a:r>
              <a:rPr lang="en-IN" sz="2000" dirty="0">
                <a:latin typeface="Cambria" pitchFamily="18" charset="0"/>
              </a:rPr>
              <a:t>half-symbol width. No pulse is always used for symbol 0.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5856" y="3428320"/>
            <a:ext cx="6185629" cy="2373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0010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20-05-2025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19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437606" y="1357480"/>
            <a:ext cx="40648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+mj-lt"/>
              <a:buAutoNum type="arabicPeriod" startAt="5"/>
            </a:pPr>
            <a:r>
              <a:rPr lang="en-IN" sz="2000" dirty="0">
                <a:latin typeface="Cambria" pitchFamily="18" charset="0"/>
              </a:rPr>
              <a:t>Split-Phase (Manchester Code).</a:t>
            </a:r>
          </a:p>
        </p:txBody>
      </p:sp>
      <p:sp>
        <p:nvSpPr>
          <p:cNvPr id="3" name="Rectangle 2"/>
          <p:cNvSpPr/>
          <p:nvPr/>
        </p:nvSpPr>
        <p:spPr>
          <a:xfrm>
            <a:off x="595085" y="1905343"/>
            <a:ext cx="1132114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N" sz="2000" dirty="0">
                <a:latin typeface="Cambria" pitchFamily="18" charset="0"/>
              </a:rPr>
              <a:t>In this method of </a:t>
            </a:r>
            <a:r>
              <a:rPr lang="en-IN" sz="2000" dirty="0" err="1" smtClean="0">
                <a:latin typeface="Cambria" pitchFamily="18" charset="0"/>
              </a:rPr>
              <a:t>signaling</a:t>
            </a:r>
            <a:r>
              <a:rPr lang="en-IN" sz="2000" dirty="0">
                <a:latin typeface="Cambria" pitchFamily="18" charset="0"/>
              </a:rPr>
              <a:t>, illustrated in </a:t>
            </a:r>
            <a:r>
              <a:rPr lang="en-IN" sz="2000" dirty="0" smtClean="0">
                <a:latin typeface="Cambria" pitchFamily="18" charset="0"/>
              </a:rPr>
              <a:t>Figure, </a:t>
            </a:r>
            <a:r>
              <a:rPr lang="en-IN" sz="2000" dirty="0">
                <a:latin typeface="Cambria" pitchFamily="18" charset="0"/>
              </a:rPr>
              <a:t>symbol 1 is represented by a </a:t>
            </a:r>
            <a:r>
              <a:rPr lang="en-IN" sz="2000" dirty="0" smtClean="0">
                <a:latin typeface="Cambria" pitchFamily="18" charset="0"/>
              </a:rPr>
              <a:t>positive pulse </a:t>
            </a:r>
            <a:r>
              <a:rPr lang="en-IN" sz="2000" dirty="0">
                <a:latin typeface="Cambria" pitchFamily="18" charset="0"/>
              </a:rPr>
              <a:t>of amplitude A followed by a negative pulse of amplitude -</a:t>
            </a:r>
            <a:r>
              <a:rPr lang="en-IN" sz="2000" dirty="0" smtClean="0">
                <a:latin typeface="Cambria" pitchFamily="18" charset="0"/>
              </a:rPr>
              <a:t>A, with </a:t>
            </a:r>
            <a:r>
              <a:rPr lang="en-IN" sz="2000" dirty="0">
                <a:latin typeface="Cambria" pitchFamily="18" charset="0"/>
              </a:rPr>
              <a:t>both pulses being a half-symbol wide. For symbol 0, </a:t>
            </a:r>
            <a:r>
              <a:rPr lang="en-IN" sz="2000" dirty="0" smtClean="0">
                <a:latin typeface="Cambria" pitchFamily="18" charset="0"/>
              </a:rPr>
              <a:t>the polarities </a:t>
            </a:r>
            <a:r>
              <a:rPr lang="en-IN" sz="2000" dirty="0">
                <a:latin typeface="Cambria" pitchFamily="18" charset="0"/>
              </a:rPr>
              <a:t>of these two pulses are reversed.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468" y="3226027"/>
            <a:ext cx="6810376" cy="2825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9239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20-05-2025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2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404851768"/>
              </p:ext>
            </p:extLst>
          </p:nvPr>
        </p:nvGraphicFramePr>
        <p:xfrm>
          <a:off x="5015375" y="1733550"/>
          <a:ext cx="1752600" cy="3798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365960554"/>
              </p:ext>
            </p:extLst>
          </p:nvPr>
        </p:nvGraphicFramePr>
        <p:xfrm>
          <a:off x="2989942" y="2419350"/>
          <a:ext cx="6357257" cy="53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26946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20-05-2025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20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234448" y="1342963"/>
            <a:ext cx="27070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+mj-lt"/>
              <a:buAutoNum type="arabicPeriod" startAt="6"/>
            </a:pPr>
            <a:r>
              <a:rPr lang="en-IN" sz="2000" dirty="0" smtClean="0"/>
              <a:t>Differential Encoding</a:t>
            </a:r>
            <a:endParaRPr lang="en-IN" sz="20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174" y="2259239"/>
            <a:ext cx="9617651" cy="2806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2271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20-05-2025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21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1950" y="-15551"/>
            <a:ext cx="4665707" cy="6896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0010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20-05-2025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22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3713018" y="2438400"/>
            <a:ext cx="47659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rgbClr val="FF0000"/>
                </a:solidFill>
                <a:latin typeface="Monotype Corsiva" pitchFamily="66" charset="0"/>
              </a:rPr>
              <a:t>Thank You</a:t>
            </a:r>
            <a:endParaRPr lang="en-IN" sz="80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41600" y="4557486"/>
            <a:ext cx="4005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541018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20-05-2025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3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814" y="1572985"/>
            <a:ext cx="10927758" cy="2461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3394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4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49827" y="1412425"/>
            <a:ext cx="2075321" cy="39653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87898" tIns="43950" rIns="87898" bIns="43950" rtlCol="0">
            <a:spAutoFit/>
          </a:bodyPr>
          <a:lstStyle/>
          <a:p>
            <a:pPr marL="439491" indent="-439491">
              <a:buFont typeface="Wingdings" pitchFamily="2" charset="2"/>
              <a:buChar char="q"/>
            </a:pPr>
            <a:r>
              <a:rPr lang="en-US" sz="2000" b="1" dirty="0" smtClean="0"/>
              <a:t>Introduction:</a:t>
            </a:r>
            <a:endParaRPr lang="en-IN" sz="2000" b="1" dirty="0"/>
          </a:p>
        </p:txBody>
      </p:sp>
      <p:sp>
        <p:nvSpPr>
          <p:cNvPr id="2" name="Rectangle 1"/>
          <p:cNvSpPr/>
          <p:nvPr/>
        </p:nvSpPr>
        <p:spPr>
          <a:xfrm>
            <a:off x="349828" y="1985377"/>
            <a:ext cx="4062515" cy="46166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Why digitize analog sources?</a:t>
            </a:r>
            <a:endParaRPr lang="en-IN" sz="24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9828" y="2663687"/>
            <a:ext cx="1144460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400" dirty="0" smtClean="0"/>
              <a:t>Digital systems are less sensitive to noise than analog. </a:t>
            </a:r>
          </a:p>
          <a:p>
            <a:pPr marL="342900" indent="-342900">
              <a:buFont typeface="+mj-lt"/>
              <a:buAutoNum type="arabicPeriod"/>
            </a:pPr>
            <a:endParaRPr lang="en-US" sz="2400" dirty="0" smtClean="0"/>
          </a:p>
          <a:p>
            <a:pPr marL="342900" indent="-342900">
              <a:buFont typeface="+mj-lt"/>
              <a:buAutoNum type="arabicPeriod"/>
            </a:pPr>
            <a:r>
              <a:rPr lang="en-US" sz="2400" dirty="0" smtClean="0"/>
              <a:t>Digital systems helps in easier integration of different services. For example, video and corresponding soundtrack can be integrated into same transmission scheme.</a:t>
            </a:r>
          </a:p>
          <a:p>
            <a:pPr marL="342900" indent="-342900">
              <a:buFont typeface="+mj-lt"/>
              <a:buAutoNum type="arabicPeriod"/>
            </a:pPr>
            <a:endParaRPr lang="en-US" sz="2400" dirty="0" smtClean="0"/>
          </a:p>
          <a:p>
            <a:pPr marL="342900" indent="-342900">
              <a:buFont typeface="+mj-lt"/>
              <a:buAutoNum type="arabicPeriod"/>
            </a:pPr>
            <a:r>
              <a:rPr lang="en-US" sz="2400" dirty="0" smtClean="0"/>
              <a:t>The transmission scheme is independent of source. For example, a digital transmission scheme that transmits voice at 10kbps could also be used to transmit computer data at 10kbps.</a:t>
            </a:r>
          </a:p>
        </p:txBody>
      </p:sp>
    </p:spTree>
    <p:extLst>
      <p:ext uri="{BB962C8B-B14F-4D97-AF65-F5344CB8AC3E}">
        <p14:creationId xmlns:p14="http://schemas.microsoft.com/office/powerpoint/2010/main" val="261449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5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349827" y="1402281"/>
            <a:ext cx="3975430" cy="46166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Why digitize analog sources?</a:t>
            </a:r>
            <a:endParaRPr lang="en-IN" sz="24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9828" y="2080599"/>
            <a:ext cx="11444607" cy="3454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342900" indent="-342900">
              <a:buFont typeface="+mj-lt"/>
              <a:buAutoNum type="arabicPeriod"/>
              <a:defRPr sz="2400"/>
            </a:lvl1pPr>
          </a:lstStyle>
          <a:p>
            <a:pPr>
              <a:buFont typeface="+mj-lt"/>
              <a:buAutoNum type="arabicPeriod" startAt="4"/>
            </a:pPr>
            <a:r>
              <a:rPr lang="en-US" dirty="0" smtClean="0"/>
              <a:t>Circuitry </a:t>
            </a:r>
            <a:r>
              <a:rPr lang="en-US" dirty="0"/>
              <a:t>for handling digital signals is easier to repeat</a:t>
            </a:r>
            <a:r>
              <a:rPr lang="en-US" dirty="0" smtClean="0"/>
              <a:t>.</a:t>
            </a:r>
          </a:p>
          <a:p>
            <a:pPr>
              <a:buFont typeface="+mj-lt"/>
              <a:buAutoNum type="arabicPeriod" startAt="4"/>
            </a:pPr>
            <a:endParaRPr lang="en-US" sz="1050" dirty="0"/>
          </a:p>
          <a:p>
            <a:pPr>
              <a:buFont typeface="+mj-lt"/>
              <a:buAutoNum type="arabicPeriod" startAt="4"/>
            </a:pPr>
            <a:r>
              <a:rPr lang="en-US" dirty="0" smtClean="0"/>
              <a:t>Digital </a:t>
            </a:r>
            <a:r>
              <a:rPr lang="en-US" dirty="0"/>
              <a:t>circuits are less sensitive to physical effects such as vibration and temperature</a:t>
            </a:r>
            <a:r>
              <a:rPr lang="en-US" dirty="0" smtClean="0"/>
              <a:t>.</a:t>
            </a:r>
          </a:p>
          <a:p>
            <a:pPr>
              <a:buFont typeface="+mj-lt"/>
              <a:buAutoNum type="arabicPeriod" startAt="4"/>
            </a:pPr>
            <a:endParaRPr lang="en-US" sz="1200" dirty="0"/>
          </a:p>
          <a:p>
            <a:pPr>
              <a:buFont typeface="+mj-lt"/>
              <a:buAutoNum type="arabicPeriod" startAt="4"/>
            </a:pPr>
            <a:r>
              <a:rPr lang="en-US" dirty="0"/>
              <a:t>It is easier to design hardware associated with digital signals</a:t>
            </a:r>
            <a:r>
              <a:rPr lang="en-US" dirty="0" smtClean="0"/>
              <a:t>.</a:t>
            </a:r>
          </a:p>
          <a:p>
            <a:pPr>
              <a:buFont typeface="+mj-lt"/>
              <a:buAutoNum type="arabicPeriod" startAt="4"/>
            </a:pPr>
            <a:endParaRPr lang="en-US" sz="1400" dirty="0"/>
          </a:p>
          <a:p>
            <a:pPr>
              <a:buFont typeface="+mj-lt"/>
              <a:buAutoNum type="arabicPeriod" startAt="4"/>
            </a:pPr>
            <a:r>
              <a:rPr lang="en-US" dirty="0"/>
              <a:t>Various media sharing strategies such as multiplexing techniques can be easily implemented</a:t>
            </a:r>
            <a:r>
              <a:rPr lang="en-US" dirty="0" smtClean="0"/>
              <a:t>.</a:t>
            </a:r>
          </a:p>
          <a:p>
            <a:pPr>
              <a:buFont typeface="+mj-lt"/>
              <a:buAutoNum type="arabicPeriod" startAt="4"/>
            </a:pPr>
            <a:endParaRPr lang="en-US" sz="1200" dirty="0"/>
          </a:p>
          <a:p>
            <a:pPr>
              <a:buFont typeface="+mj-lt"/>
              <a:buAutoNum type="arabicPeriod" startAt="4"/>
            </a:pPr>
            <a:r>
              <a:rPr lang="en-US" dirty="0"/>
              <a:t>There are many techniques available for removing redundancy from a digital transmission.</a:t>
            </a:r>
          </a:p>
        </p:txBody>
      </p:sp>
    </p:spTree>
    <p:extLst>
      <p:ext uri="{BB962C8B-B14F-4D97-AF65-F5344CB8AC3E}">
        <p14:creationId xmlns:p14="http://schemas.microsoft.com/office/powerpoint/2010/main" val="3399577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6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636103" y="1681874"/>
            <a:ext cx="99921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dirty="0" smtClean="0"/>
              <a:t>Band-limited Signal:</a:t>
            </a:r>
          </a:p>
          <a:p>
            <a:endParaRPr lang="en-IN" dirty="0" smtClean="0"/>
          </a:p>
          <a:p>
            <a:r>
              <a:rPr lang="en-IN" dirty="0" smtClean="0"/>
              <a:t>A </a:t>
            </a:r>
            <a:r>
              <a:rPr lang="en-IN" dirty="0"/>
              <a:t>signal is said to be band-limited if the amplitude of its spectrum goes to zero for all frequencies beyond some threshold called the </a:t>
            </a:r>
            <a:r>
              <a:rPr lang="en-IN" dirty="0" smtClean="0"/>
              <a:t>cut-off </a:t>
            </a:r>
            <a:r>
              <a:rPr lang="en-IN" dirty="0"/>
              <a:t>frequency.</a:t>
            </a:r>
          </a:p>
        </p:txBody>
      </p:sp>
      <p:pic>
        <p:nvPicPr>
          <p:cNvPr id="3076" name="Picture 4" descr="What is a band limited signal in digital transmission? How do we calculate  its value? - Quo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1497" y="3140418"/>
            <a:ext cx="2876138" cy="2269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2885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20-05-2025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7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146674" y="1255879"/>
            <a:ext cx="3090012" cy="42731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87898" tIns="43950" rIns="87898" bIns="43950" rtlCol="0">
            <a:spAutoFit/>
          </a:bodyPr>
          <a:lstStyle/>
          <a:p>
            <a:pPr marL="439491" indent="-439491">
              <a:buFont typeface="Wingdings" pitchFamily="2" charset="2"/>
              <a:buChar char="q"/>
            </a:pPr>
            <a:r>
              <a:rPr lang="en-US" sz="2200" b="1" dirty="0" smtClean="0"/>
              <a:t>Sampling Theorem:</a:t>
            </a:r>
            <a:endParaRPr lang="en-US" sz="22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73" y="2014538"/>
            <a:ext cx="11940283" cy="183174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6473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20-05-2025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8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852" y="1360488"/>
            <a:ext cx="11719834" cy="296638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873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20-05-2025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9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83" y="1315141"/>
            <a:ext cx="12026175" cy="3416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1055" y="4441381"/>
            <a:ext cx="5133861" cy="181427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954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23777</TotalTime>
  <Words>796</Words>
  <Application>Microsoft Office PowerPoint</Application>
  <PresentationFormat>Custom</PresentationFormat>
  <Paragraphs>106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Subject Name &amp; Code</dc:title>
  <dc:creator>HARSHITHA N</dc:creator>
  <cp:lastModifiedBy>Lenovo</cp:lastModifiedBy>
  <cp:revision>1197</cp:revision>
  <dcterms:created xsi:type="dcterms:W3CDTF">2021-04-19T08:29:17Z</dcterms:created>
  <dcterms:modified xsi:type="dcterms:W3CDTF">2025-05-20T04:17:50Z</dcterms:modified>
</cp:coreProperties>
</file>