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57" r:id="rId30"/>
    <p:sldId id="288" r:id="rId31"/>
    <p:sldId id="258" r:id="rId32"/>
    <p:sldId id="289" r:id="rId33"/>
    <p:sldId id="259" r:id="rId34"/>
    <p:sldId id="290" r:id="rId35"/>
    <p:sldId id="291" r:id="rId36"/>
    <p:sldId id="292" r:id="rId37"/>
    <p:sldId id="293" r:id="rId38"/>
  </p:sldIdLst>
  <p:sldSz cx="123444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8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762" y="-96"/>
      </p:cViewPr>
      <p:guideLst>
        <p:guide orient="horz" pos="2160"/>
        <p:guide pos="38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6470276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5830" y="2130426"/>
            <a:ext cx="1049274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51660" y="3886200"/>
            <a:ext cx="864108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17220" y="6356351"/>
            <a:ext cx="2880360" cy="365125"/>
          </a:xfrm>
          <a:prstGeom prst="rect">
            <a:avLst/>
          </a:prstGeom>
        </p:spPr>
        <p:txBody>
          <a:bodyPr/>
          <a:lstStyle/>
          <a:p>
            <a:fld id="{63A4C56E-C395-4BEA-B501-BA0E03D692D1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17670" y="6356351"/>
            <a:ext cx="390906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46820" y="6356351"/>
            <a:ext cx="2880360" cy="365125"/>
          </a:xfrm>
          <a:prstGeom prst="rect">
            <a:avLst/>
          </a:prstGeom>
        </p:spPr>
        <p:txBody>
          <a:bodyPr/>
          <a:lstStyle/>
          <a:p>
            <a:fld id="{CD8ACC98-7052-49AB-9793-0E48EAB785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220" y="274638"/>
            <a:ext cx="1110996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17220" y="6356351"/>
            <a:ext cx="2880360" cy="365125"/>
          </a:xfrm>
          <a:prstGeom prst="rect">
            <a:avLst/>
          </a:prstGeom>
        </p:spPr>
        <p:txBody>
          <a:bodyPr/>
          <a:lstStyle/>
          <a:p>
            <a:fld id="{63A4C56E-C395-4BEA-B501-BA0E03D692D1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217670" y="6356351"/>
            <a:ext cx="390906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46820" y="6356351"/>
            <a:ext cx="2880360" cy="365125"/>
          </a:xfrm>
          <a:prstGeom prst="rect">
            <a:avLst/>
          </a:prstGeom>
        </p:spPr>
        <p:txBody>
          <a:bodyPr/>
          <a:lstStyle/>
          <a:p>
            <a:fld id="{CD8ACC98-7052-49AB-9793-0E48EAB785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17220" y="6356351"/>
            <a:ext cx="2880360" cy="365125"/>
          </a:xfrm>
          <a:prstGeom prst="rect">
            <a:avLst/>
          </a:prstGeom>
        </p:spPr>
        <p:txBody>
          <a:bodyPr/>
          <a:lstStyle/>
          <a:p>
            <a:fld id="{63A4C56E-C395-4BEA-B501-BA0E03D692D1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217670" y="6356351"/>
            <a:ext cx="390906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46820" y="6356351"/>
            <a:ext cx="2880360" cy="365125"/>
          </a:xfrm>
          <a:prstGeom prst="rect">
            <a:avLst/>
          </a:prstGeom>
        </p:spPr>
        <p:txBody>
          <a:bodyPr/>
          <a:lstStyle/>
          <a:p>
            <a:fld id="{CD8ACC98-7052-49AB-9793-0E48EAB785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28600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6470276"/>
            <a:ext cx="123444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8F910849-4E17-3AB3-C054-249712DB0B4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06000" y="0"/>
            <a:ext cx="1143000" cy="91599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F0E60487-6420-9010-ED7F-BD9A923BECA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58199" y="76200"/>
            <a:ext cx="1447801" cy="762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C41A4925-3356-0BC5-8B21-30794D8FCAC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0"/>
            <a:ext cx="2819400" cy="91599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06E2984-FAEE-23CF-0D23-E89D35624247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049000" y="74609"/>
            <a:ext cx="990600" cy="91599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Module - 2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4449" y="3886200"/>
            <a:ext cx="9818291" cy="1752600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Introduction to 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ARM Instruction 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143000"/>
            <a:ext cx="109848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Example 3.4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This simple subtract instruction subtracts a value stored in register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r2 from a value stored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in register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r1. The result is stored in register r0.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PRE r0 = 0x00000000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r1 = 0x00000002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r2 = 0x00000001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SUB r0, r1, r2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POST r0 = 0x00000001</a:t>
            </a:r>
          </a:p>
          <a:p>
            <a:endParaRPr lang="en-GB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Example 3.5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This reverse subtract instruction (RSB) subtracts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r1 from the constant value #0, writing the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result to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r0. You can use this instruction to negate numbers.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PRE r0 = 0x00000000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r1 = 0x00000077</a:t>
            </a:r>
          </a:p>
          <a:p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RSB r0, r1, #0 ; Rd = 0x0 - r1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POST r0 = -r1 = 0xffffff89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5606" y="980729"/>
            <a:ext cx="105959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The SUBS instruction is useful for decrementing loop counters. In this example we subtract the immediate value one from the value one stored in register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r1. The result value zero is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written to register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r1. The </a:t>
            </a:r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cpsr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is updated with the ZC flags being set.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PRE    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cpsr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nzcvqiFt_USER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r1 = 0x00000001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SUBS r1, r1, #1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POST 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cpsr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nZCvqiFt_USER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r1 = 0x00000000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66800"/>
            <a:ext cx="1110996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3.1.4 </a:t>
            </a: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Using the Barrel Shifter with Arithmetic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Instructions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2743200"/>
            <a:ext cx="1108203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Register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r1 is first shifted one location to the left to give the value of twice r1. The ADD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instruction then adds the result of the barrel shift operation to register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r1. The final result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transferred into register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r0 is equal to three times the value stored in register r1.</a:t>
            </a:r>
          </a:p>
          <a:p>
            <a:endParaRPr lang="en-GB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PRE      r0 = 0x00000000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r1 = 0x00000005</a:t>
            </a:r>
          </a:p>
          <a:p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            ADD r0, r1, r1, LSL #1</a:t>
            </a:r>
          </a:p>
          <a:p>
            <a:endParaRPr lang="pt-B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POST   r0 = 0x0000000f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r1 = 0x00000005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14400"/>
            <a:ext cx="11109960" cy="9144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3.1.5 Logical Instructions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0" y="1981200"/>
            <a:ext cx="10984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Logical instructions perform bitwise logical operations on the two source registers.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Users\HP\Documents\ShareX\Screenshots\2026-02\xjUBIJVMZZ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514600"/>
            <a:ext cx="11265800" cy="259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969288"/>
            <a:ext cx="10595977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Example 3.8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This example shows a logical OR operation between registers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r1 and r2. r0 holds the result.</a:t>
            </a:r>
          </a:p>
          <a:p>
            <a:endParaRPr lang="en-GB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PRE      r0 = 0x00000000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r1 = 0x02040608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r2 = 0x10305070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ORR r0, r1, r2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POST   r0 = 0x12345678</a:t>
            </a:r>
          </a:p>
          <a:p>
            <a:endParaRPr lang="en-GB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Example 3.9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This example shows a more complicated logical instruction called BIC (Bit Clear), which carries out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logical bit clear.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PRE      r1 = 0b1111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r2 = 0b0101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BIC r0, r1, r2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POST   r0 = 0b1010</a:t>
            </a: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This is equivalent to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Rd =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AND NOT(N)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707152" cy="778098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Comparison Instructions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1185" y="1196753"/>
            <a:ext cx="10984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The comparison instructions are used to compare or test a register with a 32-bit value.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They update the </a:t>
            </a:r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cpsr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flag bits according to the result, but do not affect other registers.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HP\AppData\Local\Temp\kappframework-iABwaz\6B2Z64oZIL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395" y="1988841"/>
            <a:ext cx="10784969" cy="253305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28395" y="4653136"/>
            <a:ext cx="1088761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Example 3.10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This example shows a CMP comparison instruction.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PRE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cpsr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nzcvqiFt_USER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r0 = 4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r9 = 4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CMP r0, r9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POST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cpsr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nZcvqiFt_USER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14400"/>
            <a:ext cx="11109960" cy="9144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Multiply Instructions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1185" y="1772817"/>
            <a:ext cx="11082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The multiply instructions multiply the contents of a pair of registers and, depending upon the instruction, accumulate the results in with another register.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HP\AppData\Local\Temp\kappframework-MoDUlw\yKMlXVeteM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0503" y="2492897"/>
            <a:ext cx="8846183" cy="3470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914400"/>
            <a:ext cx="1127645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Example 3.11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This example shows a simple multiply instruction that multiplies registers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r1 and r2 together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and places the result into register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r0.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PRE r0 = 0x00000000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r1 = 0x00000002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r2 = 0x00000002</a:t>
            </a:r>
          </a:p>
          <a:p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MUL r0, r1, r2 ; r0 = r1*r2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POST r0 = 0x00000004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r1 = 0x00000002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r2 = 0x00000002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3400" y="3657600"/>
            <a:ext cx="1127645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Example 3.12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The instruction multiplies registers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r2 and r3 and places the result into register r0 and r1.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Register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r0 contains the lower 32 bits, and register r1 contains the higher 32 bits of the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64-bit result.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PRE r0 = 0x00000000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r1 = 0x00000000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r2 = 0xf0000002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r3 = 0x00000002</a:t>
            </a:r>
          </a:p>
          <a:p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UMULL r0, r1, r2, r3 ; [r1,r0] = r2*r3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POST r0 = 0xe0000004 ; =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RdLo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r1 =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0x00000001 ; =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RdHi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838200"/>
            <a:ext cx="11109960" cy="8382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3.2 Branch Instructions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752600"/>
            <a:ext cx="109848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A branch instruction changes the flow of execution or is used to call a routine.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This type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of instruction allows programs to have subroutines,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if-then-else structures, and loops.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HP\AppData\Local\Temp\kappframework-CFvXQO\Acrobat_K1RdITVDBw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0503" y="2564904"/>
            <a:ext cx="9031570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1066800"/>
            <a:ext cx="1127645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Example 3.13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This example shows a forward and backward branch. Because these loops are address specific, we do not include the pre- and post-conditions. The forward branch skips three instructions. The backward branch creates an infinite loop.</a:t>
            </a:r>
          </a:p>
          <a:p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B         forward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ADD   r1, r2, #4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ADD   r0, r6, #2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ADD   r3, r7, #4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forward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SUB r1, r2, #4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backward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ADD   r1, r2, #4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SUB    r1, r2, #4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ADD    r4, r6, r7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B          backward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0"/>
            <a:ext cx="11109960" cy="11430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3.1 Data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Processing Instructions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974" y="1916833"/>
            <a:ext cx="1117924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The 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data processing instructions manipulate data within registers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Font typeface="Arial" pitchFamily="34" charset="0"/>
              <a:buChar char="•"/>
            </a:pP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are move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instructions, arithmetic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instructions, logical instructions, comparison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instructions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and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multiply instructions.</a:t>
            </a:r>
          </a:p>
          <a:p>
            <a:pPr algn="just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Most 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data processing instructions can process one of their operands using the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barrel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shifter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If 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you use the S suffix on a data processing instruction, then it updates the flags in the</a:t>
            </a:r>
          </a:p>
          <a:p>
            <a:pPr algn="just"/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cpsr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. Move and logical operations update the carry flag </a:t>
            </a:r>
            <a:r>
              <a:rPr lang="en-GB" i="1" dirty="0">
                <a:latin typeface="Times New Roman" pitchFamily="18" charset="0"/>
                <a:cs typeface="Times New Roman" pitchFamily="18" charset="0"/>
              </a:rPr>
              <a:t>C, negative flag N, and zero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  flag </a:t>
            </a:r>
            <a:r>
              <a:rPr lang="en-GB" i="1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flag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GB" dirty="0">
                <a:latin typeface="Times New Roman" pitchFamily="18" charset="0"/>
                <a:cs typeface="Times New Roman" pitchFamily="18" charset="0"/>
              </a:rPr>
              <a:t>set to bit 31 of the result. The </a:t>
            </a:r>
            <a:r>
              <a:rPr lang="en-GB" i="1" dirty="0">
                <a:latin typeface="Times New Roman" pitchFamily="18" charset="0"/>
                <a:cs typeface="Times New Roman" pitchFamily="18" charset="0"/>
              </a:rPr>
              <a:t>Z flag is set if the result is zero.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38200"/>
            <a:ext cx="11109960" cy="8382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3.3 Load-Store Instructions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1185" y="1772816"/>
            <a:ext cx="11082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Load-store instructions transfer data between memory and processor registers. There are three types of load-store instructions: single-register transfer, multiple-register transfer,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and swap.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5606" y="2924945"/>
            <a:ext cx="106931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3.3.1 Single-Register Transfer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These instructions are used for moving a single data item in and out of a register. The data types supported are signed and unsigned words (32-bit),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halfwords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(16-bit), and bytes.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HP\AppData\Local\Temp\kappframework-lMQnKm\q736EHe2kX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4926" y="4149080"/>
            <a:ext cx="8354452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AppData\Local\Temp\kappframework-KrFdWv\Acrobat_lihTWLgfDV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914400"/>
            <a:ext cx="9613793" cy="267272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28395" y="3573016"/>
            <a:ext cx="10790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3.3.2 Single-Register Load-Store Addressing Modes</a:t>
            </a:r>
            <a:endParaRPr lang="en-US" b="1" dirty="0"/>
          </a:p>
        </p:txBody>
      </p:sp>
      <p:pic>
        <p:nvPicPr>
          <p:cNvPr id="2051" name="Picture 3" descr="C:\Users\HP\AppData\Local\Temp\kappframework-AqGZmv\Acrobat_21LpYs5Z9W(1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0028" y="4005064"/>
            <a:ext cx="9721080" cy="23619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7238" y="980729"/>
            <a:ext cx="97210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1. LDR r0, [r1, #4]!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Pre-indexing WITH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writeback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Add 4 to r1 first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Load from new address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Update r1</a:t>
            </a:r>
          </a:p>
          <a:p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2. LDR r0, [r1, #4]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Pre-indexing (NO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writeback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Calculate address = r1 + 4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Load from that address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Do NOT change r1</a:t>
            </a:r>
          </a:p>
          <a:p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3. LDR r0, [r1], #4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Post-indexing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Load from r1 first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Then add 4 to r1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6763" y="332657"/>
            <a:ext cx="1147087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3.16 </a:t>
            </a:r>
            <a:r>
              <a:rPr lang="en-GB" dirty="0" err="1" smtClean="0"/>
              <a:t>Preindex</a:t>
            </a:r>
            <a:r>
              <a:rPr lang="en-GB" dirty="0" smtClean="0"/>
              <a:t> with </a:t>
            </a:r>
            <a:r>
              <a:rPr lang="en-GB" dirty="0" err="1" smtClean="0"/>
              <a:t>writeback</a:t>
            </a:r>
            <a:r>
              <a:rPr lang="en-GB" dirty="0" smtClean="0"/>
              <a:t> calculates an address from a base register plus address offset and then updates that address base register with the new address.</a:t>
            </a:r>
          </a:p>
          <a:p>
            <a:endParaRPr lang="en-GB" dirty="0" smtClean="0"/>
          </a:p>
          <a:p>
            <a:r>
              <a:rPr lang="en-US" b="1" dirty="0" smtClean="0"/>
              <a:t>PRE              r0 = 0x00000000</a:t>
            </a:r>
          </a:p>
          <a:p>
            <a:r>
              <a:rPr lang="en-US" dirty="0" smtClean="0"/>
              <a:t>                     r1 = 0x00090000</a:t>
            </a:r>
          </a:p>
          <a:p>
            <a:r>
              <a:rPr lang="en-US" dirty="0" smtClean="0"/>
              <a:t>                     mem32[0x00009000] = 0x01010101</a:t>
            </a:r>
          </a:p>
          <a:p>
            <a:r>
              <a:rPr lang="en-US" dirty="0" smtClean="0"/>
              <a:t>                     mem32[0x00009004] = 0x02020202</a:t>
            </a:r>
          </a:p>
          <a:p>
            <a:endParaRPr lang="en-US" dirty="0" smtClean="0"/>
          </a:p>
          <a:p>
            <a:r>
              <a:rPr lang="en-US" dirty="0" smtClean="0"/>
              <a:t>                     LDR r0, [r1, #4]!                                          </a:t>
            </a:r>
          </a:p>
          <a:p>
            <a:r>
              <a:rPr lang="en-US" dirty="0" err="1" smtClean="0"/>
              <a:t>Preindexing</a:t>
            </a:r>
            <a:r>
              <a:rPr lang="en-US" dirty="0" smtClean="0"/>
              <a:t> with </a:t>
            </a:r>
            <a:r>
              <a:rPr lang="en-US" dirty="0" err="1" smtClean="0"/>
              <a:t>writeback</a:t>
            </a:r>
            <a:r>
              <a:rPr lang="en-US" dirty="0" smtClean="0"/>
              <a:t>:</a:t>
            </a:r>
          </a:p>
          <a:p>
            <a:r>
              <a:rPr lang="en-US" b="1" dirty="0" smtClean="0"/>
              <a:t>POST(1)      r0 = 0x02020202 </a:t>
            </a:r>
          </a:p>
          <a:p>
            <a:r>
              <a:rPr lang="en-US" dirty="0" smtClean="0"/>
              <a:t>                     r1 = 0x00009004</a:t>
            </a:r>
          </a:p>
          <a:p>
            <a:endParaRPr lang="en-US" dirty="0" smtClean="0"/>
          </a:p>
          <a:p>
            <a:r>
              <a:rPr lang="en-US" dirty="0" smtClean="0"/>
              <a:t>                     LDR r0, [r1, #4]</a:t>
            </a:r>
          </a:p>
          <a:p>
            <a:r>
              <a:rPr lang="en-US" dirty="0" err="1" smtClean="0"/>
              <a:t>Preindexing</a:t>
            </a:r>
            <a:r>
              <a:rPr lang="en-US" dirty="0" smtClean="0"/>
              <a:t>:</a:t>
            </a:r>
          </a:p>
          <a:p>
            <a:r>
              <a:rPr lang="en-US" b="1" dirty="0" smtClean="0"/>
              <a:t>POST(2)      r0 = 0x02020202</a:t>
            </a:r>
          </a:p>
          <a:p>
            <a:r>
              <a:rPr lang="en-US" dirty="0" smtClean="0"/>
              <a:t>                     r1 = 0x00009000</a:t>
            </a:r>
          </a:p>
          <a:p>
            <a:endParaRPr lang="en-US" dirty="0" smtClean="0"/>
          </a:p>
          <a:p>
            <a:r>
              <a:rPr lang="en-US" dirty="0" smtClean="0"/>
              <a:t>                     LDR r0, [r1], #4</a:t>
            </a:r>
          </a:p>
          <a:p>
            <a:r>
              <a:rPr lang="en-US" dirty="0" err="1" smtClean="0"/>
              <a:t>Postindexing</a:t>
            </a:r>
            <a:r>
              <a:rPr lang="en-US" dirty="0" smtClean="0"/>
              <a:t>:</a:t>
            </a:r>
          </a:p>
          <a:p>
            <a:r>
              <a:rPr lang="en-US" b="1" dirty="0" smtClean="0"/>
              <a:t>POST(3)      r0 = 0x01010101</a:t>
            </a:r>
          </a:p>
          <a:p>
            <a:r>
              <a:rPr lang="en-US" dirty="0" smtClean="0"/>
              <a:t>                     r1 = 0x00009004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P\AppData\Local\Temp\kappframework-ILlcQx\Acrobat_twnf5WUYnK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90600"/>
            <a:ext cx="10984820" cy="363075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3400" y="4953000"/>
            <a:ext cx="10887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shows the addressing modes available for load and store of a 32-bit word or an  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 unsigned byte.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A signed offset or register is denoted by “+/−”, identifying that it is either a positive  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or negative offset from the base address register </a:t>
            </a:r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Rn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0"/>
            <a:ext cx="11109960" cy="11430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Multiple-Register Transfer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2133600"/>
            <a:ext cx="110820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Load-store multiple instructions can transfer multiple registers between memory and the processor in a single instruction</a:t>
            </a:r>
          </a:p>
          <a:p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Tables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1109960" cy="7620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Stack Operations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8395" y="1484784"/>
            <a:ext cx="109848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The ARM architecture uses the load-store multiple instructions to carry out stack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operations.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The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pop operation (removing data from a stack) uses a load multiple instruction;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 similarly, the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push operation (placing data onto the stack) uses a store multiple   </a:t>
            </a:r>
          </a:p>
          <a:p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   instruction.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When using a stack you have to decide whether the stack will grow up or down in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memory.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A stack is either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ascending (A) or descending (D). Ascending stacks grow towards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higher memory addresses; in contrast, descending stacks grow towards lower    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 memory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addresses.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When you use a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full stack (F), the stack pointer sp points to an address that is the  </a:t>
            </a:r>
          </a:p>
          <a:p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  last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used or full location (i.e.,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sp points to the last item on the stack). In contrast, if  </a:t>
            </a:r>
          </a:p>
          <a:p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  you use an empty stack (E) the sp points to an address that is the first unused or  </a:t>
            </a:r>
          </a:p>
          <a:p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  empty location (i.e., it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points after the last item on the stack).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1109960" cy="868362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Swap Instruction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1185" y="1556792"/>
            <a:ext cx="110820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It swaps the contents of memory with the contents of a register.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Swap cannot be interrupted by any other instruction or any other bus access.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The swap instruction loads a word from memory into register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r0 and overwrites the   </a:t>
            </a:r>
          </a:p>
          <a:p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  memory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with register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r1.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HP\AppData\Local\Temp\kappframework-SPouHr\Acrobat_UzrwRgWZgC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1661" y="3284984"/>
            <a:ext cx="9527178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1066800"/>
            <a:ext cx="1069318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The swap instruction loads a word from memory into register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r0 and overwrites   </a:t>
            </a:r>
          </a:p>
          <a:p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  the memory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with register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r1.</a:t>
            </a:r>
          </a:p>
          <a:p>
            <a:endParaRPr lang="en-GB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PRE mem32[0x9000] = 0x12345678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r0 = 0x00000000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r1 = 0x11112222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r2 = 0x00009000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SWP r0, r1, [r2]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POST mem32[0x9000] = 0x11112222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r0 = 0x12345678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r1 = 0x11112222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r2 = 0x00009000</a:t>
            </a:r>
          </a:p>
          <a:p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This instruction is particularly useful when implementing semaphores and mutual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 exclusion in an operating system.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990600"/>
            <a:ext cx="861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Software Interrupt Instruction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1752600"/>
            <a:ext cx="11582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A software interrupt instruction (SWI) causes a software interrupt exception, which provides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a mechanism for applications to call operating system routines.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When the processor executes an SWI instruction, it sets the program counter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pc to the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 offset 0x8 in the vector table.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Each SWI instruction has an associated SWI number, which is used to represent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 a particular function call or feature.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Since SWI instructions are used to call operating system routines, you need some form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 of parameter passing. This is achieved using registers.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Code called the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SWI handler is required to process the SWI call.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handler obtains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the SWI number using the address of   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 the executed instruction, which is calculated from the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link register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lr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9768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38200"/>
            <a:ext cx="11109960" cy="9144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3.1.1 Move Instructions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2817" y="1844825"/>
            <a:ext cx="104987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Move is the simplest ARM instruction. It copies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N into a destination register Rd,  </a:t>
            </a:r>
          </a:p>
          <a:p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  where N is a register or immediate value.</a:t>
            </a:r>
          </a:p>
          <a:p>
            <a:pPr>
              <a:buFont typeface="Arial" pitchFamily="34" charset="0"/>
              <a:buChar char="•"/>
            </a:pP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This instruction is useful for setting initial values and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transferring data between 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registers.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HP\Documents\ShareX\Screenshots\2026-02\Acrobat_lvQdOQhVD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974" y="3140968"/>
            <a:ext cx="11360849" cy="2011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1447800"/>
            <a:ext cx="111252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1. SWI is used by a user program to request services from the Operating System</a:t>
            </a: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. ..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2. When SWI instruction executes, the processor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: ..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Jumps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to address </a:t>
            </a: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0x00000008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(SWI vector address).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Switches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from </a:t>
            </a: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User Mode to SVC (Supervisor) Mode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3. SVC mode is a </a:t>
            </a: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privileged mode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, which allows the OS to access hardware and protected resources.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4. Each SWI instruction has a </a:t>
            </a: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SWI number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, which tells the OS which function to execute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. ..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5. Parameters are passed to the OS using </a:t>
            </a: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registers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(for example, r0 = 0x12).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6. Return values from the OS are also given back through </a:t>
            </a: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registers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7. When SWI executes, the </a:t>
            </a: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return address is stored in the Link Register (LR)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8. The SWI handler calculates the SWI instruction address using: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  SWI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address = LR - 4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9. The handler extracts the SWI number from that instruction.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10. The OS executes the requested service and then returns control to the user program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. ..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7200" y="1447800"/>
            <a:ext cx="11430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🎓 Simple Classroom Analogy</a:t>
            </a:r>
          </a:p>
          <a:p>
            <a:r>
              <a:rPr lang="en-GB" dirty="0" smtClean="0"/>
              <a:t>User Program = Student</a:t>
            </a:r>
            <a:br>
              <a:rPr lang="en-GB" dirty="0" smtClean="0"/>
            </a:br>
            <a:r>
              <a:rPr lang="en-GB" dirty="0" smtClean="0"/>
              <a:t>OS = Principal</a:t>
            </a:r>
          </a:p>
          <a:p>
            <a:r>
              <a:rPr lang="en-GB" dirty="0" smtClean="0"/>
              <a:t>When student needs help:</a:t>
            </a:r>
          </a:p>
          <a:p>
            <a:r>
              <a:rPr lang="en-GB" dirty="0" smtClean="0"/>
              <a:t>Student raises request (SWI)</a:t>
            </a:r>
          </a:p>
          <a:p>
            <a:r>
              <a:rPr lang="en-GB" dirty="0" smtClean="0"/>
              <a:t>Goes to principal office (PC → 0x08)</a:t>
            </a:r>
          </a:p>
          <a:p>
            <a:r>
              <a:rPr lang="en-GB" dirty="0" smtClean="0"/>
              <a:t>Principal saves student details (SPSR)</a:t>
            </a:r>
          </a:p>
          <a:p>
            <a:r>
              <a:rPr lang="en-GB" dirty="0" smtClean="0"/>
              <a:t>Notes where student came from (LR)</a:t>
            </a:r>
          </a:p>
          <a:p>
            <a:r>
              <a:rPr lang="en-GB" dirty="0" smtClean="0"/>
              <a:t>Processes request</a:t>
            </a:r>
          </a:p>
          <a:p>
            <a:r>
              <a:rPr lang="en-GB" dirty="0" smtClean="0"/>
              <a:t>Sends student back</a:t>
            </a:r>
          </a:p>
          <a:p>
            <a:r>
              <a:rPr lang="en-GB" b="1" dirty="0" smtClean="0"/>
              <a:t>🔥 One-Line Summary</a:t>
            </a:r>
          </a:p>
          <a:p>
            <a:r>
              <a:rPr lang="en-GB" dirty="0" smtClean="0"/>
              <a:t>SWI switches the processor to SVC mode, saves the old status, stores the return address, and jumps to the operating system handler.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24557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66800"/>
            <a:ext cx="11109960" cy="7620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3.5 Program Status Register Instructions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3400" y="1905000"/>
            <a:ext cx="11277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The ARM instruction set provides two instructions to directly control a program status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register (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psr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Font typeface="Arial" pitchFamily="34" charset="0"/>
              <a:buChar char="•"/>
            </a:pP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The MRS instruction transfers the contents of either the </a:t>
            </a:r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cpsr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or </a:t>
            </a:r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spsr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into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a register; in the reverse direction, the MSR   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 instruction transfers the contents of a register into the </a:t>
            </a:r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cpsr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or </a:t>
            </a:r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spsr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Together these instructions are used to read and write the </a:t>
            </a:r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cpsr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spsr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9938" name="Picture 2" descr="C:\Users\HP\AppData\Local\Temp\kappframework-WnJVZv\DMkCwfsYXq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3581400"/>
            <a:ext cx="7065455" cy="266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295400"/>
            <a:ext cx="11430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The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c field controls the interrupt masks, Thumb state, and processor mode.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The MSR first copies the </a:t>
            </a:r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cpsr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into register r1. The BIC instruction clears bit 7 of r1. Register</a:t>
            </a:r>
          </a:p>
          <a:p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r1 is then copied back into the </a:t>
            </a:r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cpsr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, which enables IRQ interrupts. You can see from this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example that this code preserves all the other settings in the </a:t>
            </a:r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cpsr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and only modifies the I bit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the control field.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PRE  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cpsr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nzcvqIFt_SVC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MRS    r1,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cpsr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          BIC      r1, r1, #0x80 ; 0b01000000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MSR 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cpsr_c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r1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POST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cpsr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nzcvqiFt_SVC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GB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(MRS = Move from Status Register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It is an ARM instruction used to </a:t>
            </a: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read the Program Status Register (PSR).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MSR = Move to Status Register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It is an ARM instruction used to </a:t>
            </a: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write a value into the Program Status Register (PSR</a:t>
            </a: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).)</a:t>
            </a:r>
            <a:endParaRPr lang="en-GB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89740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66800"/>
            <a:ext cx="11109960" cy="9144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3.5.1 Coprocessor Instructions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2057400"/>
            <a:ext cx="111252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Coprocessor instructions are used to extend the instruction set.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 coprocessor can either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provide additional computation capability or be used to control the memory subsystem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 including caches and memory management.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The coprocessor instructions include data processing, register transfer, and memory transfer instructions.</a:t>
            </a:r>
          </a:p>
          <a:p>
            <a:pPr>
              <a:buFont typeface="Arial" pitchFamily="34" charset="0"/>
              <a:buChar char="•"/>
            </a:pP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Syntax: CDP{&lt;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cond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&gt;} cp, opcode1,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{, opcode2}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&lt;MRC|MCR&gt;{&lt;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cond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&gt;} cp, opcode1, Rd,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Cm {, opcode2}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              &lt;LDC|STC&gt;{&lt;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cond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&gt;} cp,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, addressing</a:t>
            </a:r>
          </a:p>
          <a:p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In the syntax, the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cp field represents the coprocessor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number between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p0 and p15. The </a:t>
            </a:r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opcode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fields describe the   </a:t>
            </a:r>
          </a:p>
          <a:p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  operation to take place on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the coprocessor. The </a:t>
            </a:r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Cn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, Cm, and </a:t>
            </a:r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fields describe registers within the coprocessor.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90600"/>
            <a:ext cx="11109960" cy="11430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3.5.1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Coprocessor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15 Instruction Syntax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2133600"/>
            <a:ext cx="108966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CP15 is called the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system control coprocessor. Both MRC and MCR instructions are used to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read and write to CP15, where register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Rd is the core destination register, </a:t>
            </a:r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Cn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is the primary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register,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Cm is the secondary register, and opcode2 is a secondary register modifier. You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may occasionally hear secondary registers called “extended registers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.”</a:t>
            </a:r>
          </a:p>
          <a:p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We use a shorthand notation for CP15 reference that makes referring to configuration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registers easier to follow: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first term,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CP15, defines it as coprocessor 15. The second term, after the separating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  colon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, is the primary register. The primary register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X can have a value between 0 and 15.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  The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third term is the secondary or extended register. The secondary register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Y can have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  a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value between 0 and 15. The last term,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opcode2, is an instruction modifier and can have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  a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value between 0 and 7. Some operations may also use a nonzero value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w of opcode1. We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write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these as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CP15:w:cX:cY:Z.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66800"/>
            <a:ext cx="11109960" cy="7620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3.6 Loading Constants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1981200"/>
            <a:ext cx="1112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To aid programming there are two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pseudoinstructions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to move a 32-bit value into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register.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Syntax: LDR Rd, =constant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   ADR Rd, label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C:\Users\HP\AppData\Local\Temp\kappframework-ggmNnu\3PcZaAfw0q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3429000"/>
            <a:ext cx="7832969" cy="1447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9600" y="5029200"/>
            <a:ext cx="10287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The first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pseudoinstruction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writes a 32-bit constant to a register using whatever instructions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are available.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The second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pseudoinstruction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writes a relative address into a register, which will be encoded using a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pc-  </a:t>
            </a:r>
          </a:p>
          <a:p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  relative expression.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1066800"/>
            <a:ext cx="112014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Example 3.29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Loading the constant 0xff00ffff using an MVN.</a:t>
            </a:r>
          </a:p>
          <a:p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PRE     none...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MVN r0, #0x00ff0000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POST  r0 = 0xff00ffff</a:t>
            </a:r>
          </a:p>
          <a:p>
            <a:endParaRPr lang="en-GB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The LDR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pseudoinstruction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either inserts an MOV or MVN instruction to generate a value (if possible) or generates   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  an LDR instruction with a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pc-relative address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to read the constant from a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literal pool—a data area embedded within    </a:t>
            </a:r>
          </a:p>
          <a:p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  the code.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1219200"/>
            <a:ext cx="1079039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Example: </a:t>
            </a:r>
            <a:r>
              <a:rPr lang="en-GB" dirty="0" smtClean="0"/>
              <a:t>This example shows a simple move instruction.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The MOV instruction takes the contents of register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r5 and copies them into register r7, in this case, taking the value 5, and overwriting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the value 8 in register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r7.</a:t>
            </a:r>
          </a:p>
          <a:p>
            <a:endParaRPr lang="en-GB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PRE     r5 = 5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r7 = 8</a:t>
            </a:r>
          </a:p>
          <a:p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            MOV  r7, r5 ;  let r7 = r5</a:t>
            </a:r>
          </a:p>
          <a:p>
            <a:endParaRPr lang="pt-B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POST   r5 = 5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r7 = 5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11109960" cy="7620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3.1.2 Barrel Shifter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1447800"/>
            <a:ext cx="110820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Data processing instructions are processed within the arithmetic logic unit (ALU).</a:t>
            </a:r>
          </a:p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A unique and powerful feature of the ARM processor is the ability to shift the 32-bit binary pattern in one of the source registers left or right by a specific number of positions before it enters the ALU.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Pre-processing or shift occurs within the cycle time of the instruction. This is particularly useful for loading constants into a register and achieving fast multiplies or division by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power of 2.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C:\Users\HP\Documents\ShareX\Screenshots\2026-02\Acrobat_nHZvjLhvi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200400"/>
            <a:ext cx="4568908" cy="277669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5800" y="6019800"/>
            <a:ext cx="10790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It shows the data flow between the ALU and the barrel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shifter.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990600"/>
            <a:ext cx="1088761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We apply a logical shift left (LSL) to register </a:t>
            </a:r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Rm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before moving it to the destination register.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PRE     r5 = 5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r7 = 8</a:t>
            </a:r>
          </a:p>
          <a:p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            MOV   r7, r5, LSL #2 ; let r7 = r5*4 = (r5 &lt;&lt; 2)</a:t>
            </a:r>
          </a:p>
          <a:p>
            <a:endParaRPr lang="pt-B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POST  r5 = 5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r7 =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C:\Users\HP\Documents\ShareX\Screenshots\2026-02\Acrobat_4jLlP4YZ6J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185" y="3068960"/>
            <a:ext cx="11193273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HP\Documents\ShareX\Screenshots\2026-02\Acrobat_G7SGJ7NV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799" y="914400"/>
            <a:ext cx="7461989" cy="2523134"/>
          </a:xfrm>
          <a:prstGeom prst="rect">
            <a:avLst/>
          </a:prstGeom>
          <a:noFill/>
        </p:spPr>
      </p:pic>
      <p:pic>
        <p:nvPicPr>
          <p:cNvPr id="19460" name="Picture 4" descr="C:\Users\HP\Documents\ShareX\Screenshots\2026-02\Acrobat_3j1b72rvI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0028" y="3645025"/>
            <a:ext cx="10304345" cy="2679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1066800"/>
            <a:ext cx="104015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This example of a MOVS instruction shifts register 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r1 left by one bit. This multiplies register r1 by a value 21. As you can see, the C flag is updated in the </a:t>
            </a:r>
            <a:r>
              <a:rPr lang="en-GB" i="1" dirty="0" err="1" smtClean="0">
                <a:latin typeface="Times New Roman" pitchFamily="18" charset="0"/>
                <a:cs typeface="Times New Roman" pitchFamily="18" charset="0"/>
              </a:rPr>
              <a:t>cpsr</a:t>
            </a:r>
            <a:r>
              <a:rPr lang="en-GB" i="1" dirty="0" smtClean="0">
                <a:latin typeface="Times New Roman" pitchFamily="18" charset="0"/>
                <a:cs typeface="Times New Roman" pitchFamily="18" charset="0"/>
              </a:rPr>
              <a:t> because the S suffix is 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present in the instruction mnemonic.</a:t>
            </a:r>
          </a:p>
          <a:p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PRE    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cpsr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nzcvqiFt_USER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r0 = 0x00000000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r1 = 0x80000004</a:t>
            </a:r>
          </a:p>
          <a:p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            MOVS r0, r1, LSL #1</a:t>
            </a:r>
          </a:p>
          <a:p>
            <a:endParaRPr lang="pt-B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POST 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cpsr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nzCvqiFt_USER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r0 =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0x00000008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r1 = 0x80000004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14400"/>
            <a:ext cx="11109960" cy="9144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3.1.3 Arithmetic Instructions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974" y="1772817"/>
            <a:ext cx="111792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The arithmetic instructions implement addition and subtraction of 32-bit signed and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unsigned values.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C:\Users\HP\Documents\ShareX\Screenshots\2026-02\Acrobat_5yHOMItvv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7239" y="2564904"/>
            <a:ext cx="10057732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726</TotalTime>
  <Words>2942</Words>
  <Application>Microsoft Office PowerPoint</Application>
  <PresentationFormat>Custom</PresentationFormat>
  <Paragraphs>330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Module - 2</vt:lpstr>
      <vt:lpstr>3.1 Data Processing Instructions</vt:lpstr>
      <vt:lpstr>3.1.1 Move Instructions</vt:lpstr>
      <vt:lpstr>Slide 4</vt:lpstr>
      <vt:lpstr>3.1.2 Barrel Shifter</vt:lpstr>
      <vt:lpstr>Slide 6</vt:lpstr>
      <vt:lpstr>Slide 7</vt:lpstr>
      <vt:lpstr>Slide 8</vt:lpstr>
      <vt:lpstr>3.1.3 Arithmetic Instructions</vt:lpstr>
      <vt:lpstr>Slide 10</vt:lpstr>
      <vt:lpstr>Slide 11</vt:lpstr>
      <vt:lpstr>3.1.4 Using the Barrel Shifter with Arithmetic Instructions</vt:lpstr>
      <vt:lpstr>3.1.5 Logical Instructions</vt:lpstr>
      <vt:lpstr>Slide 14</vt:lpstr>
      <vt:lpstr>Comparison Instructions</vt:lpstr>
      <vt:lpstr>Multiply Instructions</vt:lpstr>
      <vt:lpstr>Slide 17</vt:lpstr>
      <vt:lpstr>3.2 Branch Instructions</vt:lpstr>
      <vt:lpstr>Slide 19</vt:lpstr>
      <vt:lpstr>3.3 Load-Store Instructions</vt:lpstr>
      <vt:lpstr>Slide 21</vt:lpstr>
      <vt:lpstr>Slide 22</vt:lpstr>
      <vt:lpstr>Slide 23</vt:lpstr>
      <vt:lpstr>Slide 24</vt:lpstr>
      <vt:lpstr>Multiple-Register Transfer</vt:lpstr>
      <vt:lpstr>Stack Operations</vt:lpstr>
      <vt:lpstr>Swap Instruction</vt:lpstr>
      <vt:lpstr>Slide 28</vt:lpstr>
      <vt:lpstr>Slide 29</vt:lpstr>
      <vt:lpstr>Slide 30</vt:lpstr>
      <vt:lpstr>Slide 31</vt:lpstr>
      <vt:lpstr>3.5 Program Status Register Instructions</vt:lpstr>
      <vt:lpstr>Slide 33</vt:lpstr>
      <vt:lpstr>3.5.1 Coprocessor Instructions</vt:lpstr>
      <vt:lpstr>3.5.1 Coprocessor 15 Instruction Syntax</vt:lpstr>
      <vt:lpstr>3.6 Loading Constants</vt:lpstr>
      <vt:lpstr>Slide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HP</cp:lastModifiedBy>
  <cp:revision>29</cp:revision>
  <dcterms:created xsi:type="dcterms:W3CDTF">2006-08-16T00:00:00Z</dcterms:created>
  <dcterms:modified xsi:type="dcterms:W3CDTF">2026-02-27T04:34:53Z</dcterms:modified>
</cp:coreProperties>
</file>