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6"/>
  </p:notesMasterIdLst>
  <p:sldIdLst>
    <p:sldId id="256" r:id="rId2"/>
    <p:sldId id="257" r:id="rId3"/>
    <p:sldId id="258" r:id="rId4"/>
    <p:sldId id="259" r:id="rId5"/>
    <p:sldId id="261" r:id="rId6"/>
    <p:sldId id="262" r:id="rId7"/>
    <p:sldId id="260" r:id="rId8"/>
    <p:sldId id="263" r:id="rId9"/>
    <p:sldId id="268" r:id="rId10"/>
    <p:sldId id="264" r:id="rId11"/>
    <p:sldId id="265" r:id="rId12"/>
    <p:sldId id="269" r:id="rId13"/>
    <p:sldId id="266" r:id="rId14"/>
    <p:sldId id="267" r:id="rId15"/>
    <p:sldId id="275" r:id="rId16"/>
    <p:sldId id="276" r:id="rId17"/>
    <p:sldId id="277" r:id="rId18"/>
    <p:sldId id="279" r:id="rId19"/>
    <p:sldId id="278" r:id="rId20"/>
    <p:sldId id="280" r:id="rId21"/>
    <p:sldId id="281" r:id="rId22"/>
    <p:sldId id="282" r:id="rId23"/>
    <p:sldId id="284" r:id="rId24"/>
    <p:sldId id="283"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7" r:id="rId47"/>
    <p:sldId id="306" r:id="rId48"/>
    <p:sldId id="308" r:id="rId49"/>
    <p:sldId id="309" r:id="rId50"/>
    <p:sldId id="310" r:id="rId51"/>
    <p:sldId id="311" r:id="rId52"/>
    <p:sldId id="312" r:id="rId53"/>
    <p:sldId id="313" r:id="rId54"/>
    <p:sldId id="314" r:id="rId55"/>
    <p:sldId id="315" r:id="rId56"/>
    <p:sldId id="316" r:id="rId57"/>
    <p:sldId id="317" r:id="rId58"/>
    <p:sldId id="318" r:id="rId59"/>
    <p:sldId id="320" r:id="rId60"/>
    <p:sldId id="319" r:id="rId61"/>
    <p:sldId id="270" r:id="rId62"/>
    <p:sldId id="274" r:id="rId63"/>
    <p:sldId id="273" r:id="rId64"/>
    <p:sldId id="272"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2AEBB5-9DB7-4EFB-9EBC-335F7137C3A8}" type="datetimeFigureOut">
              <a:rPr lang="en-US" smtClean="0"/>
              <a:pPr/>
              <a:t>2/19/2026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3FEE24-E329-43C0-996E-A713B9D0AC0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03FEE24-E329-43C0-996E-A713B9D0AC0D}"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03FEE24-E329-43C0-996E-A713B9D0AC0D}"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4CF0E39-85F5-4D58-AF9D-D266249E240F}" type="datetimeFigureOut">
              <a:rPr lang="en-US" smtClean="0"/>
              <a:pPr/>
              <a:t>2/19/2026</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95E4925E-B175-4B9A-A077-7D4C80B6DE55}"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4CF0E39-85F5-4D58-AF9D-D266249E240F}" type="datetimeFigureOut">
              <a:rPr lang="en-US" smtClean="0"/>
              <a:pPr/>
              <a:t>2/19/2026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4925E-B175-4B9A-A077-7D4C80B6DE5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4CF0E39-85F5-4D58-AF9D-D266249E240F}" type="datetimeFigureOut">
              <a:rPr lang="en-US" smtClean="0"/>
              <a:pPr/>
              <a:t>2/19/2026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4925E-B175-4B9A-A077-7D4C80B6DE5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4CF0E39-85F5-4D58-AF9D-D266249E240F}" type="datetimeFigureOut">
              <a:rPr lang="en-US" smtClean="0"/>
              <a:pPr/>
              <a:t>2/19/2026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E4925E-B175-4B9A-A077-7D4C80B6DE55}"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4CF0E39-85F5-4D58-AF9D-D266249E240F}" type="datetimeFigureOut">
              <a:rPr lang="en-US" smtClean="0"/>
              <a:pPr/>
              <a:t>2/19/2026</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95E4925E-B175-4B9A-A077-7D4C80B6DE55}"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4CF0E39-85F5-4D58-AF9D-D266249E240F}" type="datetimeFigureOut">
              <a:rPr lang="en-US" smtClean="0"/>
              <a:pPr/>
              <a:t>2/19/2026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E4925E-B175-4B9A-A077-7D4C80B6DE55}"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4CF0E39-85F5-4D58-AF9D-D266249E240F}" type="datetimeFigureOut">
              <a:rPr lang="en-US" smtClean="0"/>
              <a:pPr/>
              <a:t>2/19/2026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E4925E-B175-4B9A-A077-7D4C80B6DE55}"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4CF0E39-85F5-4D58-AF9D-D266249E240F}" type="datetimeFigureOut">
              <a:rPr lang="en-US" smtClean="0"/>
              <a:pPr/>
              <a:t>2/19/2026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E4925E-B175-4B9A-A077-7D4C80B6DE5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CF0E39-85F5-4D58-AF9D-D266249E240F}" type="datetimeFigureOut">
              <a:rPr lang="en-US" smtClean="0"/>
              <a:pPr/>
              <a:t>2/19/2026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E4925E-B175-4B9A-A077-7D4C80B6DE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4CF0E39-85F5-4D58-AF9D-D266249E240F}" type="datetimeFigureOut">
              <a:rPr lang="en-US" smtClean="0"/>
              <a:pPr/>
              <a:t>2/19/2026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E4925E-B175-4B9A-A077-7D4C80B6DE55}"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4CF0E39-85F5-4D58-AF9D-D266249E240F}" type="datetimeFigureOut">
              <a:rPr lang="en-US" smtClean="0"/>
              <a:pPr/>
              <a:t>2/19/2026</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95E4925E-B175-4B9A-A077-7D4C80B6DE55}"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94CF0E39-85F5-4D58-AF9D-D266249E240F}" type="datetimeFigureOut">
              <a:rPr lang="en-US" smtClean="0"/>
              <a:pPr/>
              <a:t>2/19/2026</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95E4925E-B175-4B9A-A077-7D4C80B6DE5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3648" y="3356992"/>
            <a:ext cx="6480720" cy="1152128"/>
          </a:xfrm>
        </p:spPr>
        <p:txBody>
          <a:bodyPr>
            <a:normAutofit fontScale="85000" lnSpcReduction="20000"/>
          </a:bodyPr>
          <a:lstStyle/>
          <a:p>
            <a:r>
              <a:rPr lang="en-US" sz="4400" b="1" dirty="0">
                <a:solidFill>
                  <a:schemeClr val="tx1"/>
                </a:solidFill>
                <a:latin typeface="Times New Roman" pitchFamily="18" charset="0"/>
                <a:cs typeface="Times New Roman" pitchFamily="18" charset="0"/>
              </a:rPr>
              <a:t>ARM </a:t>
            </a:r>
            <a:r>
              <a:rPr lang="en-US" sz="4400" b="1" dirty="0" smtClean="0">
                <a:solidFill>
                  <a:schemeClr val="tx1"/>
                </a:solidFill>
                <a:latin typeface="Times New Roman" pitchFamily="18" charset="0"/>
                <a:cs typeface="Times New Roman" pitchFamily="18" charset="0"/>
              </a:rPr>
              <a:t>Embedded </a:t>
            </a:r>
          </a:p>
          <a:p>
            <a:r>
              <a:rPr lang="en-US" sz="4400" b="1" dirty="0" smtClean="0">
                <a:solidFill>
                  <a:schemeClr val="tx1"/>
                </a:solidFill>
                <a:latin typeface="Times New Roman" pitchFamily="18" charset="0"/>
                <a:cs typeface="Times New Roman" pitchFamily="18" charset="0"/>
              </a:rPr>
              <a:t>Systems</a:t>
            </a:r>
            <a:endParaRPr lang="en-US" sz="4400" dirty="0">
              <a:solidFill>
                <a:schemeClr val="tx1"/>
              </a:solidFill>
              <a:latin typeface="Times New Roman" pitchFamily="18" charset="0"/>
              <a:cs typeface="Times New Roman" pitchFamily="18" charset="0"/>
            </a:endParaRPr>
          </a:p>
        </p:txBody>
      </p:sp>
      <p:sp>
        <p:nvSpPr>
          <p:cNvPr id="2" name="Title 1"/>
          <p:cNvSpPr>
            <a:spLocks noGrp="1"/>
          </p:cNvSpPr>
          <p:nvPr>
            <p:ph type="ctrTitle"/>
          </p:nvPr>
        </p:nvSpPr>
        <p:spPr>
          <a:xfrm>
            <a:off x="755576" y="1700808"/>
            <a:ext cx="7632848" cy="1224136"/>
          </a:xfrm>
        </p:spPr>
        <p:txBody>
          <a:bodyPr/>
          <a:lstStyle/>
          <a:p>
            <a:r>
              <a:rPr lang="pt-BR" b="1" dirty="0" smtClean="0">
                <a:solidFill>
                  <a:schemeClr val="bg1"/>
                </a:solidFill>
                <a:latin typeface="Times New Roman" pitchFamily="18" charset="0"/>
                <a:cs typeface="Times New Roman" pitchFamily="18" charset="0"/>
              </a:rPr>
              <a:t>Chapter 1</a:t>
            </a:r>
            <a:endParaRPr lang="en-US" b="1" dirty="0">
              <a:solidFill>
                <a:schemeClr val="bg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imes New Roman" pitchFamily="18" charset="0"/>
                <a:cs typeface="Times New Roman" pitchFamily="18" charset="0"/>
              </a:rPr>
              <a:t>1.2.1 Instruction Set for Embedded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                         Systems</a:t>
            </a:r>
            <a:endParaRPr lang="en-US" b="1" dirty="0">
              <a:latin typeface="Times New Roman" pitchFamily="18" charset="0"/>
              <a:cs typeface="Times New Roman" pitchFamily="18" charset="0"/>
            </a:endParaRPr>
          </a:p>
        </p:txBody>
      </p:sp>
      <p:sp>
        <p:nvSpPr>
          <p:cNvPr id="3" name="TextBox 2"/>
          <p:cNvSpPr txBox="1"/>
          <p:nvPr/>
        </p:nvSpPr>
        <p:spPr>
          <a:xfrm>
            <a:off x="683568" y="1700808"/>
            <a:ext cx="7920880" cy="4801314"/>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Variable cycle execution for certain instructions—Not every ARM instruction executes </a:t>
            </a:r>
            <a:r>
              <a:rPr lang="en-US" dirty="0" smtClean="0">
                <a:latin typeface="Times New Roman" pitchFamily="18" charset="0"/>
                <a:cs typeface="Times New Roman" pitchFamily="18" charset="0"/>
              </a:rPr>
              <a:t>in a single cycle.</a:t>
            </a:r>
          </a:p>
          <a:p>
            <a:pPr algn="just">
              <a:buFont typeface="Arial" pitchFamily="34" charset="0"/>
              <a:buChar char="•"/>
            </a:pPr>
            <a:endParaRPr lang="en-GB" b="1"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Inline barrel shifter leading to more complex instructions—The inline barrel shifter is a hardware component that </a:t>
            </a:r>
            <a:r>
              <a:rPr lang="en-GB" dirty="0" err="1" smtClean="0">
                <a:latin typeface="Times New Roman" pitchFamily="18" charset="0"/>
                <a:cs typeface="Times New Roman" pitchFamily="18" charset="0"/>
              </a:rPr>
              <a:t>preprocesses</a:t>
            </a:r>
            <a:r>
              <a:rPr lang="en-GB" dirty="0" smtClean="0">
                <a:latin typeface="Times New Roman" pitchFamily="18" charset="0"/>
                <a:cs typeface="Times New Roman" pitchFamily="18" charset="0"/>
              </a:rPr>
              <a:t> one of the input registers before it is used </a:t>
            </a:r>
            <a:r>
              <a:rPr lang="en-US" dirty="0" smtClean="0">
                <a:latin typeface="Times New Roman" pitchFamily="18" charset="0"/>
                <a:cs typeface="Times New Roman" pitchFamily="18" charset="0"/>
              </a:rPr>
              <a:t>by an instruction.</a:t>
            </a:r>
          </a:p>
          <a:p>
            <a:pPr algn="just">
              <a:buFont typeface="Arial" pitchFamily="34" charset="0"/>
              <a:buChar char="•"/>
            </a:pPr>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Thumb 16-bit instruction set—ARM enhanced the processor core by adding a second 16-bit instruction set called Thumb that permits the ARM core to execute either </a:t>
            </a:r>
            <a:r>
              <a:rPr lang="en-US" dirty="0" smtClean="0">
                <a:latin typeface="Times New Roman" pitchFamily="18" charset="0"/>
                <a:cs typeface="Times New Roman" pitchFamily="18" charset="0"/>
              </a:rPr>
              <a:t>16- or 32-bit instructions.</a:t>
            </a:r>
          </a:p>
          <a:p>
            <a:pPr algn="just">
              <a:buFont typeface="Arial" pitchFamily="34" charset="0"/>
              <a:buChar char="•"/>
            </a:pPr>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Conditional execution—An instruction is only executed when a specific condition has </a:t>
            </a:r>
            <a:r>
              <a:rPr lang="en-US" dirty="0" smtClean="0">
                <a:latin typeface="Times New Roman" pitchFamily="18" charset="0"/>
                <a:cs typeface="Times New Roman" pitchFamily="18" charset="0"/>
              </a:rPr>
              <a:t>been satisfied.</a:t>
            </a:r>
          </a:p>
          <a:p>
            <a:pPr algn="just">
              <a:buFont typeface="Arial" pitchFamily="34" charset="0"/>
              <a:buChar char="•"/>
            </a:pPr>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Enhanced instructions—The enhanced digital signal processor (DSP) instructions were added to the standard ARM instruction set to support fast 16×16-bit multiplier operations </a:t>
            </a:r>
            <a:r>
              <a:rPr lang="en-US" dirty="0" smtClean="0">
                <a:latin typeface="Times New Roman" pitchFamily="18" charset="0"/>
                <a:cs typeface="Times New Roman" pitchFamily="18" charset="0"/>
              </a:rPr>
              <a:t>and saturation.</a:t>
            </a: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20688"/>
            <a:ext cx="8136904" cy="923330"/>
          </a:xfrm>
          <a:prstGeom prst="rect">
            <a:avLst/>
          </a:prstGeom>
          <a:noFill/>
        </p:spPr>
        <p:txBody>
          <a:bodyPr wrap="square" rtlCol="0">
            <a:spAutoFit/>
          </a:bodyPr>
          <a:lstStyle/>
          <a:p>
            <a:endParaRPr lang="en-GB" dirty="0" smtClean="0">
              <a:latin typeface="Times New Roman" pitchFamily="18" charset="0"/>
              <a:cs typeface="Times New Roman" pitchFamily="18" charset="0"/>
            </a:endParaRPr>
          </a:p>
          <a:p>
            <a:pPr>
              <a:buFont typeface="Wingdings" pitchFamily="2" charset="2"/>
              <a:buChar char="Ø"/>
            </a:pPr>
            <a:r>
              <a:rPr lang="en-GB" i="1" dirty="0" smtClean="0">
                <a:latin typeface="Times New Roman" pitchFamily="18" charset="0"/>
                <a:cs typeface="Times New Roman" pitchFamily="18" charset="0"/>
              </a:rPr>
              <a:t> ARM instruction set is designed to execute programs efficiently using less memory and power, making it ideal for embedded systems.</a:t>
            </a:r>
            <a:endParaRPr lang="en-GB"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_85wKtE1.png"/>
          <p:cNvPicPr>
            <a:picLocks noChangeAspect="1"/>
          </p:cNvPicPr>
          <p:nvPr/>
        </p:nvPicPr>
        <p:blipFill>
          <a:blip r:embed="rId2" cstate="print"/>
          <a:stretch>
            <a:fillRect/>
          </a:stretch>
        </p:blipFill>
        <p:spPr>
          <a:xfrm>
            <a:off x="899592" y="476672"/>
            <a:ext cx="7488832" cy="561662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283870"/>
            <a:ext cx="7772400" cy="868958"/>
          </a:xfrm>
        </p:spPr>
        <p:txBody>
          <a:bodyPr/>
          <a:lstStyle/>
          <a:p>
            <a:r>
              <a:rPr lang="en-US" b="1" dirty="0" smtClean="0">
                <a:latin typeface="Times New Roman" pitchFamily="18" charset="0"/>
                <a:cs typeface="Times New Roman" pitchFamily="18" charset="0"/>
              </a:rPr>
              <a:t>1.3 Embedded System Hardware</a:t>
            </a:r>
            <a:endParaRPr lang="en-US" dirty="0">
              <a:latin typeface="Times New Roman" pitchFamily="18" charset="0"/>
              <a:cs typeface="Times New Roman" pitchFamily="18" charset="0"/>
            </a:endParaRPr>
          </a:p>
        </p:txBody>
      </p:sp>
      <p:sp>
        <p:nvSpPr>
          <p:cNvPr id="3" name="TextBox 2"/>
          <p:cNvSpPr txBox="1"/>
          <p:nvPr/>
        </p:nvSpPr>
        <p:spPr>
          <a:xfrm>
            <a:off x="899592" y="1268760"/>
            <a:ext cx="7776864" cy="5355312"/>
          </a:xfrm>
          <a:prstGeom prst="rect">
            <a:avLst/>
          </a:prstGeom>
          <a:noFill/>
        </p:spPr>
        <p:txBody>
          <a:bodyPr wrap="square" rtlCol="0">
            <a:spAutoFit/>
          </a:bodyPr>
          <a:lstStyle/>
          <a:p>
            <a:pPr algn="just"/>
            <a:r>
              <a:rPr lang="en-GB" dirty="0" smtClean="0">
                <a:latin typeface="Times New Roman" pitchFamily="18" charset="0"/>
                <a:cs typeface="Times New Roman" pitchFamily="18" charset="0"/>
              </a:rPr>
              <a:t>Embedded systems can control many different devices, from small sensors found on a production line, to the real-time control systems used on a NASA space probe. All these devices use a combination of software and hardware components.</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ARM processor controls the embedded device. Different versions of the  </a:t>
            </a:r>
          </a:p>
          <a:p>
            <a:pPr algn="just"/>
            <a:r>
              <a:rPr lang="en-GB" dirty="0" smtClean="0">
                <a:latin typeface="Times New Roman" pitchFamily="18" charset="0"/>
                <a:cs typeface="Times New Roman" pitchFamily="18" charset="0"/>
              </a:rPr>
              <a:t>   ARM processor are available to suit the desired operating characteristics.</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Controllers coordinate important functional blocks of the system. Two  </a:t>
            </a:r>
          </a:p>
          <a:p>
            <a:pPr algn="just"/>
            <a:r>
              <a:rPr lang="en-GB" dirty="0" smtClean="0">
                <a:latin typeface="Times New Roman" pitchFamily="18" charset="0"/>
                <a:cs typeface="Times New Roman" pitchFamily="18" charset="0"/>
              </a:rPr>
              <a:t>   commonly found controllers are interrupt and memory controllers.</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peripherals provide all the input-output capability external to the chip and  </a:t>
            </a:r>
          </a:p>
          <a:p>
            <a:pPr algn="just"/>
            <a:r>
              <a:rPr lang="en-GB" dirty="0" smtClean="0">
                <a:latin typeface="Times New Roman" pitchFamily="18" charset="0"/>
                <a:cs typeface="Times New Roman" pitchFamily="18" charset="0"/>
              </a:rPr>
              <a:t>   are responsible for the uniqueness of the embedded device.</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 bus is used to communicate between different parts of the device.</a:t>
            </a:r>
          </a:p>
          <a:p>
            <a:pPr algn="just">
              <a:buFont typeface="Arial" pitchFamily="34" charset="0"/>
              <a:buChar char="•"/>
            </a:pPr>
            <a:endParaRPr lang="en-GB" dirty="0" smtClean="0">
              <a:latin typeface="Times New Roman" pitchFamily="18" charset="0"/>
              <a:cs typeface="Times New Roman" pitchFamily="18" charset="0"/>
            </a:endParaRPr>
          </a:p>
          <a:p>
            <a:pPr algn="just"/>
            <a:r>
              <a:rPr lang="en-GB" dirty="0" smtClean="0">
                <a:latin typeface="Times New Roman" pitchFamily="18" charset="0"/>
                <a:cs typeface="Times New Roman" pitchFamily="18" charset="0"/>
              </a:rPr>
              <a:t>"Every ARM device is built from these four parts: the </a:t>
            </a:r>
            <a:r>
              <a:rPr lang="en-GB" b="1" dirty="0" smtClean="0">
                <a:latin typeface="Times New Roman" pitchFamily="18" charset="0"/>
                <a:cs typeface="Times New Roman" pitchFamily="18" charset="0"/>
              </a:rPr>
              <a:t>Processor</a:t>
            </a:r>
            <a:r>
              <a:rPr lang="en-GB" dirty="0" smtClean="0">
                <a:latin typeface="Times New Roman" pitchFamily="18" charset="0"/>
                <a:cs typeface="Times New Roman" pitchFamily="18" charset="0"/>
              </a:rPr>
              <a:t> thinks, the </a:t>
            </a:r>
            <a:r>
              <a:rPr lang="en-GB" b="1" dirty="0" smtClean="0">
                <a:latin typeface="Times New Roman" pitchFamily="18" charset="0"/>
                <a:cs typeface="Times New Roman" pitchFamily="18" charset="0"/>
              </a:rPr>
              <a:t>Controllers</a:t>
            </a:r>
            <a:r>
              <a:rPr lang="en-GB" dirty="0" smtClean="0">
                <a:latin typeface="Times New Roman" pitchFamily="18" charset="0"/>
                <a:cs typeface="Times New Roman" pitchFamily="18" charset="0"/>
              </a:rPr>
              <a:t> organize, the </a:t>
            </a:r>
            <a:r>
              <a:rPr lang="en-GB" b="1" dirty="0" smtClean="0">
                <a:latin typeface="Times New Roman" pitchFamily="18" charset="0"/>
                <a:cs typeface="Times New Roman" pitchFamily="18" charset="0"/>
              </a:rPr>
              <a:t>Peripherals</a:t>
            </a:r>
            <a:r>
              <a:rPr lang="en-GB" dirty="0" smtClean="0">
                <a:latin typeface="Times New Roman" pitchFamily="18" charset="0"/>
                <a:cs typeface="Times New Roman" pitchFamily="18" charset="0"/>
              </a:rPr>
              <a:t> interact with the outside world, and the </a:t>
            </a:r>
            <a:r>
              <a:rPr lang="en-GB" b="1" dirty="0" smtClean="0">
                <a:latin typeface="Times New Roman" pitchFamily="18" charset="0"/>
                <a:cs typeface="Times New Roman" pitchFamily="18" charset="0"/>
              </a:rPr>
              <a:t>Bus</a:t>
            </a:r>
            <a:r>
              <a:rPr lang="en-GB" dirty="0" smtClean="0">
                <a:latin typeface="Times New Roman" pitchFamily="18" charset="0"/>
                <a:cs typeface="Times New Roman" pitchFamily="18" charset="0"/>
              </a:rPr>
              <a:t> connects them all together. This setup is chosen specifically because it is highly efficient and easy to expand for future upgrades."</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ocuments\ShareX\Screenshots\2026-02\Acrobat_wUKtmbJOWM.png"/>
          <p:cNvPicPr>
            <a:picLocks noChangeAspect="1" noChangeArrowheads="1"/>
          </p:cNvPicPr>
          <p:nvPr/>
        </p:nvPicPr>
        <p:blipFill>
          <a:blip r:embed="rId3" cstate="print"/>
          <a:srcRect/>
          <a:stretch>
            <a:fillRect/>
          </a:stretch>
        </p:blipFill>
        <p:spPr bwMode="auto">
          <a:xfrm>
            <a:off x="1331640" y="836712"/>
            <a:ext cx="6648625" cy="4896544"/>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1.3.1 ARM Bus Technology</a:t>
            </a:r>
            <a:endParaRPr lang="en-US" b="1" dirty="0">
              <a:latin typeface="Times New Roman" pitchFamily="18" charset="0"/>
              <a:cs typeface="Times New Roman" pitchFamily="18" charset="0"/>
            </a:endParaRPr>
          </a:p>
        </p:txBody>
      </p:sp>
      <p:sp>
        <p:nvSpPr>
          <p:cNvPr id="3" name="TextBox 2"/>
          <p:cNvSpPr txBox="1"/>
          <p:nvPr/>
        </p:nvSpPr>
        <p:spPr>
          <a:xfrm>
            <a:off x="899592" y="1772816"/>
            <a:ext cx="7776864" cy="3693319"/>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There are two different classes of devices attached to the bus. </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ARM processor core is a </a:t>
            </a:r>
            <a:r>
              <a:rPr lang="en-GB" i="1" dirty="0" smtClean="0">
                <a:latin typeface="Times New Roman" pitchFamily="18" charset="0"/>
                <a:cs typeface="Times New Roman" pitchFamily="18" charset="0"/>
              </a:rPr>
              <a:t>bus master—a logical device capable of initiating  </a:t>
            </a:r>
          </a:p>
          <a:p>
            <a:pPr algn="just"/>
            <a:r>
              <a:rPr lang="en-GB" i="1" dirty="0" smtClean="0">
                <a:latin typeface="Times New Roman" pitchFamily="18" charset="0"/>
                <a:cs typeface="Times New Roman" pitchFamily="18" charset="0"/>
              </a:rPr>
              <a:t>   a data transfer with another device across </a:t>
            </a:r>
            <a:r>
              <a:rPr lang="en-GB" dirty="0" smtClean="0">
                <a:latin typeface="Times New Roman" pitchFamily="18" charset="0"/>
                <a:cs typeface="Times New Roman" pitchFamily="18" charset="0"/>
              </a:rPr>
              <a:t>the same bus. </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Peripherals tend to be </a:t>
            </a:r>
            <a:r>
              <a:rPr lang="en-GB" i="1" dirty="0" smtClean="0">
                <a:latin typeface="Times New Roman" pitchFamily="18" charset="0"/>
                <a:cs typeface="Times New Roman" pitchFamily="18" charset="0"/>
              </a:rPr>
              <a:t>bus slaves—logical devices capable only of responding </a:t>
            </a:r>
            <a:r>
              <a:rPr lang="en-GB" dirty="0" smtClean="0">
                <a:latin typeface="Times New Roman" pitchFamily="18" charset="0"/>
                <a:cs typeface="Times New Roman" pitchFamily="18" charset="0"/>
              </a:rPr>
              <a:t>to  </a:t>
            </a:r>
          </a:p>
          <a:p>
            <a:pPr algn="just"/>
            <a:r>
              <a:rPr lang="en-GB" dirty="0" smtClean="0">
                <a:latin typeface="Times New Roman" pitchFamily="18" charset="0"/>
                <a:cs typeface="Times New Roman" pitchFamily="18" charset="0"/>
              </a:rPr>
              <a:t>   a transfer request from a bus master device.</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 bus has two architecture levels. The first is a physical level that covers the   </a:t>
            </a:r>
          </a:p>
          <a:p>
            <a:pPr algn="just"/>
            <a:r>
              <a:rPr lang="en-GB" dirty="0" smtClean="0">
                <a:latin typeface="Times New Roman" pitchFamily="18" charset="0"/>
                <a:cs typeface="Times New Roman" pitchFamily="18" charset="0"/>
              </a:rPr>
              <a:t>  electrical characteristics and bus width (16, 32, or 64 bits). </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second level deals with </a:t>
            </a:r>
            <a:r>
              <a:rPr lang="en-GB" i="1" dirty="0" smtClean="0">
                <a:latin typeface="Times New Roman" pitchFamily="18" charset="0"/>
                <a:cs typeface="Times New Roman" pitchFamily="18" charset="0"/>
              </a:rPr>
              <a:t>protocol—the </a:t>
            </a:r>
            <a:r>
              <a:rPr lang="en-GB" dirty="0" smtClean="0">
                <a:latin typeface="Times New Roman" pitchFamily="18" charset="0"/>
                <a:cs typeface="Times New Roman" pitchFamily="18" charset="0"/>
              </a:rPr>
              <a:t>logical rules that govern the  </a:t>
            </a:r>
          </a:p>
          <a:p>
            <a:pPr algn="just"/>
            <a:r>
              <a:rPr lang="en-GB" dirty="0" smtClean="0">
                <a:latin typeface="Times New Roman" pitchFamily="18" charset="0"/>
                <a:cs typeface="Times New Roman" pitchFamily="18" charset="0"/>
              </a:rPr>
              <a:t>   communication between the processor and a peripheral.</a:t>
            </a:r>
            <a:endParaRPr lang="en-US"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1.3.2 AMBA Bus Protocol</a:t>
            </a:r>
            <a:endParaRPr lang="en-US" dirty="0">
              <a:latin typeface="Times New Roman" pitchFamily="18" charset="0"/>
              <a:cs typeface="Times New Roman" pitchFamily="18" charset="0"/>
            </a:endParaRPr>
          </a:p>
        </p:txBody>
      </p:sp>
      <p:sp>
        <p:nvSpPr>
          <p:cNvPr id="3" name="TextBox 2"/>
          <p:cNvSpPr txBox="1"/>
          <p:nvPr/>
        </p:nvSpPr>
        <p:spPr>
          <a:xfrm>
            <a:off x="611560" y="1700808"/>
            <a:ext cx="7992888" cy="3970318"/>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Advanced Microcontroller Bus Architecture (AMBA) was introduced in 1996.</a:t>
            </a:r>
            <a:endParaRPr lang="en-US" dirty="0" smtClean="0">
              <a:latin typeface="Times New Roman" pitchFamily="18" charset="0"/>
              <a:cs typeface="Times New Roman" pitchFamily="18" charset="0"/>
            </a:endParaRPr>
          </a:p>
          <a:p>
            <a:pPr algn="just">
              <a:buFont typeface="Arial" pitchFamily="34" charset="0"/>
              <a:buChar char="•"/>
            </a:pPr>
            <a:r>
              <a:rPr lang="en-US" dirty="0" smtClean="0">
                <a:latin typeface="Times New Roman" pitchFamily="18" charset="0"/>
                <a:cs typeface="Times New Roman" pitchFamily="18" charset="0"/>
              </a:rPr>
              <a:t> The first </a:t>
            </a:r>
            <a:r>
              <a:rPr lang="en-GB" dirty="0" smtClean="0">
                <a:latin typeface="Times New Roman" pitchFamily="18" charset="0"/>
                <a:cs typeface="Times New Roman" pitchFamily="18" charset="0"/>
              </a:rPr>
              <a:t>AMBA buses introduced were the ARM System Bus (ASB) and the ARM </a:t>
            </a:r>
          </a:p>
          <a:p>
            <a:pPr algn="just"/>
            <a:r>
              <a:rPr lang="en-GB" dirty="0" smtClean="0">
                <a:latin typeface="Times New Roman" pitchFamily="18" charset="0"/>
                <a:cs typeface="Times New Roman" pitchFamily="18" charset="0"/>
              </a:rPr>
              <a:t>   Peripheral Bus </a:t>
            </a:r>
            <a:r>
              <a:rPr lang="en-US" dirty="0" smtClean="0">
                <a:latin typeface="Times New Roman" pitchFamily="18" charset="0"/>
                <a:cs typeface="Times New Roman" pitchFamily="18" charset="0"/>
              </a:rPr>
              <a:t>(APB).</a:t>
            </a:r>
          </a:p>
          <a:p>
            <a:pPr algn="just">
              <a:buFont typeface="Arial" pitchFamily="34" charset="0"/>
              <a:buChar char="•"/>
            </a:pPr>
            <a:r>
              <a:rPr lang="en-GB" dirty="0" smtClean="0">
                <a:latin typeface="Times New Roman" pitchFamily="18" charset="0"/>
                <a:cs typeface="Times New Roman" pitchFamily="18" charset="0"/>
              </a:rPr>
              <a:t> Later ARM introduced another bus design, called the ARM High Performance Bus  </a:t>
            </a:r>
          </a:p>
          <a:p>
            <a:pPr algn="just"/>
            <a:r>
              <a:rPr lang="en-GB"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(AHB).</a:t>
            </a:r>
          </a:p>
          <a:p>
            <a:pPr algn="just">
              <a:buFont typeface="Arial" pitchFamily="34" charset="0"/>
              <a:buChar char="•"/>
            </a:pPr>
            <a:r>
              <a:rPr lang="en-GB" dirty="0" smtClean="0">
                <a:latin typeface="Times New Roman" pitchFamily="18" charset="0"/>
                <a:cs typeface="Times New Roman" pitchFamily="18" charset="0"/>
              </a:rPr>
              <a:t> AHB provides higher data throughput than ASB because it is based on a centralized   </a:t>
            </a:r>
          </a:p>
          <a:p>
            <a:pPr algn="just"/>
            <a:r>
              <a:rPr lang="en-GB" dirty="0" smtClean="0">
                <a:latin typeface="Times New Roman" pitchFamily="18" charset="0"/>
                <a:cs typeface="Times New Roman" pitchFamily="18" charset="0"/>
              </a:rPr>
              <a:t>  multiplexed bus scheme rather than the ASB bidirectional bus design.</a:t>
            </a:r>
          </a:p>
          <a:p>
            <a:pPr algn="just">
              <a:buFont typeface="Arial" pitchFamily="34" charset="0"/>
              <a:buChar char="•"/>
            </a:pPr>
            <a:r>
              <a:rPr lang="en-GB" dirty="0" smtClean="0">
                <a:latin typeface="Times New Roman" pitchFamily="18" charset="0"/>
                <a:cs typeface="Times New Roman" pitchFamily="18" charset="0"/>
              </a:rPr>
              <a:t> ARM has introduced two variations on the AHB bus: Multi-layer AHB </a:t>
            </a:r>
            <a:r>
              <a:rPr lang="en-US" dirty="0" smtClean="0">
                <a:latin typeface="Times New Roman" pitchFamily="18" charset="0"/>
                <a:cs typeface="Times New Roman" pitchFamily="18" charset="0"/>
              </a:rPr>
              <a:t>and AHB  </a:t>
            </a:r>
          </a:p>
          <a:p>
            <a:pPr algn="just"/>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Lite</a:t>
            </a:r>
            <a:r>
              <a:rPr lang="en-US" dirty="0" smtClean="0">
                <a:latin typeface="Times New Roman" pitchFamily="18" charset="0"/>
                <a:cs typeface="Times New Roman" pitchFamily="18" charset="0"/>
              </a:rPr>
              <a:t>.</a:t>
            </a:r>
          </a:p>
          <a:p>
            <a:pPr algn="just">
              <a:buFont typeface="Arial" pitchFamily="34" charset="0"/>
              <a:buChar char="•"/>
            </a:pPr>
            <a:r>
              <a:rPr lang="en-GB" dirty="0" smtClean="0">
                <a:latin typeface="Times New Roman" pitchFamily="18" charset="0"/>
                <a:cs typeface="Times New Roman" pitchFamily="18" charset="0"/>
              </a:rPr>
              <a:t> In contrast to the original AHB, which allows a single bus master to be active on </a:t>
            </a:r>
          </a:p>
          <a:p>
            <a:pPr algn="just"/>
            <a:r>
              <a:rPr lang="en-GB" dirty="0" smtClean="0">
                <a:latin typeface="Times New Roman" pitchFamily="18" charset="0"/>
                <a:cs typeface="Times New Roman" pitchFamily="18" charset="0"/>
              </a:rPr>
              <a:t>  the bus at any time, the Multi-layer AHB bus allows multiple active bus masters.</a:t>
            </a:r>
          </a:p>
          <a:p>
            <a:pPr algn="just">
              <a:buFont typeface="Arial" pitchFamily="34" charset="0"/>
              <a:buChar char="•"/>
            </a:pPr>
            <a:r>
              <a:rPr lang="en-GB" dirty="0" smtClean="0">
                <a:latin typeface="Times New Roman" pitchFamily="18" charset="0"/>
                <a:cs typeface="Times New Roman" pitchFamily="18" charset="0"/>
              </a:rPr>
              <a:t> AHB-</a:t>
            </a:r>
            <a:r>
              <a:rPr lang="en-GB" dirty="0" err="1" smtClean="0">
                <a:latin typeface="Times New Roman" pitchFamily="18" charset="0"/>
                <a:cs typeface="Times New Roman" pitchFamily="18" charset="0"/>
              </a:rPr>
              <a:t>Lite</a:t>
            </a:r>
            <a:r>
              <a:rPr lang="en-GB" dirty="0" smtClean="0">
                <a:latin typeface="Times New Roman" pitchFamily="18" charset="0"/>
                <a:cs typeface="Times New Roman" pitchFamily="18" charset="0"/>
              </a:rPr>
              <a:t> is a subset of the AHB bus and it is limited to a single bus master.</a:t>
            </a:r>
          </a:p>
          <a:p>
            <a:pPr algn="just">
              <a:buFont typeface="Arial" pitchFamily="34" charset="0"/>
              <a:buChar char="•"/>
            </a:pPr>
            <a:r>
              <a:rPr lang="en-GB" dirty="0" smtClean="0">
                <a:latin typeface="Times New Roman" pitchFamily="18" charset="0"/>
                <a:cs typeface="Times New Roman" pitchFamily="18" charset="0"/>
              </a:rPr>
              <a:t> AHB and Multi-layer AHB support the same protocol for master and slave but have</a:t>
            </a:r>
          </a:p>
          <a:p>
            <a:pPr algn="just"/>
            <a:r>
              <a:rPr lang="en-US" dirty="0" smtClean="0">
                <a:latin typeface="Times New Roman" pitchFamily="18" charset="0"/>
                <a:cs typeface="Times New Roman" pitchFamily="18" charset="0"/>
              </a:rPr>
              <a:t>  different interconnects.</a:t>
            </a:r>
            <a:endParaRPr lang="en-US"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113984" cy="850106"/>
          </a:xfrm>
        </p:spPr>
        <p:txBody>
          <a:bodyPr/>
          <a:lstStyle/>
          <a:p>
            <a:r>
              <a:rPr lang="en-GB" dirty="0" smtClean="0">
                <a:latin typeface="Times New Roman" pitchFamily="18" charset="0"/>
                <a:cs typeface="Times New Roman" pitchFamily="18" charset="0"/>
              </a:rPr>
              <a:t>1.3.3 Memory</a:t>
            </a:r>
            <a:endParaRPr lang="en-US" dirty="0">
              <a:latin typeface="Times New Roman" pitchFamily="18" charset="0"/>
              <a:cs typeface="Times New Roman" pitchFamily="18" charset="0"/>
            </a:endParaRPr>
          </a:p>
        </p:txBody>
      </p:sp>
      <p:sp>
        <p:nvSpPr>
          <p:cNvPr id="3" name="TextBox 2"/>
          <p:cNvSpPr txBox="1"/>
          <p:nvPr/>
        </p:nvSpPr>
        <p:spPr>
          <a:xfrm>
            <a:off x="899592" y="1412776"/>
            <a:ext cx="7776864" cy="4247317"/>
          </a:xfrm>
          <a:prstGeom prst="rect">
            <a:avLst/>
          </a:prstGeom>
          <a:noFill/>
        </p:spPr>
        <p:txBody>
          <a:bodyPr wrap="square" rtlCol="0">
            <a:spAutoFit/>
          </a:bodyPr>
          <a:lstStyle/>
          <a:p>
            <a:r>
              <a:rPr lang="en-US" dirty="0" smtClean="0">
                <a:latin typeface="Times New Roman" pitchFamily="18" charset="0"/>
                <a:cs typeface="Times New Roman" pitchFamily="18" charset="0"/>
              </a:rPr>
              <a:t>You </a:t>
            </a:r>
            <a:r>
              <a:rPr lang="en-GB" dirty="0" smtClean="0">
                <a:latin typeface="Times New Roman" pitchFamily="18" charset="0"/>
                <a:cs typeface="Times New Roman" pitchFamily="18" charset="0"/>
              </a:rPr>
              <a:t>have to compare price, performance, and power consumption when deciding upon specific memory characteristics, such as hierarchy, width, and type.</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Hierarchy </a:t>
            </a:r>
          </a:p>
          <a:p>
            <a:pPr>
              <a:buFont typeface="Arial" pitchFamily="34" charset="0"/>
              <a:buChar char="•"/>
            </a:pPr>
            <a:r>
              <a:rPr lang="en-GB" dirty="0" smtClean="0">
                <a:latin typeface="Times New Roman" pitchFamily="18" charset="0"/>
                <a:cs typeface="Times New Roman" pitchFamily="18" charset="0"/>
              </a:rPr>
              <a:t> shows the memory trade-offs: the fastest memory cache is physically located</a:t>
            </a:r>
          </a:p>
          <a:p>
            <a:r>
              <a:rPr lang="en-GB" dirty="0" smtClean="0">
                <a:latin typeface="Times New Roman" pitchFamily="18" charset="0"/>
                <a:cs typeface="Times New Roman" pitchFamily="18" charset="0"/>
              </a:rPr>
              <a:t>nearer the ARM processor core and the slowest secondary memory is set further away.</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cache is placed between main memory and the core. It is used to speed up data transfer between the processor and main memory.</a:t>
            </a:r>
          </a:p>
          <a:p>
            <a:pPr>
              <a:buFont typeface="Arial" pitchFamily="34" charset="0"/>
              <a:buChar char="•"/>
            </a:pPr>
            <a:endParaRPr lang="en-GB"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Width</a:t>
            </a:r>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The memory width is the number of bits the memory returns on each access—typically 8, 16, 32, or 64 bits. The memory width has a direct effect on the overall performance and </a:t>
            </a:r>
            <a:r>
              <a:rPr lang="en-US" dirty="0" smtClean="0">
                <a:latin typeface="Times New Roman" pitchFamily="18" charset="0"/>
                <a:cs typeface="Times New Roman" pitchFamily="18" charset="0"/>
              </a:rPr>
              <a:t>cost ratio.</a:t>
            </a:r>
            <a:endParaRPr lang="en-GB" dirty="0" smtClean="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692696"/>
            <a:ext cx="7776864" cy="5632311"/>
          </a:xfrm>
          <a:prstGeom prst="rect">
            <a:avLst/>
          </a:prstGeom>
          <a:noFill/>
        </p:spPr>
        <p:txBody>
          <a:bodyPr wrap="square" rtlCol="0">
            <a:spAutoFit/>
          </a:bodyPr>
          <a:lstStyle/>
          <a:p>
            <a:r>
              <a:rPr lang="en-US" b="1" dirty="0" smtClean="0">
                <a:latin typeface="Times New Roman" pitchFamily="18" charset="0"/>
                <a:cs typeface="Times New Roman" pitchFamily="18" charset="0"/>
              </a:rPr>
              <a:t>Types</a:t>
            </a:r>
            <a:endParaRPr lang="en-GB" b="1"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There are many different types of memory.</a:t>
            </a:r>
            <a:endParaRPr lang="en-GB" b="1" dirty="0" smtClean="0">
              <a:latin typeface="Times New Roman" pitchFamily="18" charset="0"/>
              <a:cs typeface="Times New Roman" pitchFamily="18" charset="0"/>
            </a:endParaRPr>
          </a:p>
          <a:p>
            <a:pPr>
              <a:buFont typeface="Arial" pitchFamily="34" charset="0"/>
              <a:buChar char="•"/>
            </a:pPr>
            <a:r>
              <a:rPr lang="en-US" dirty="0" smtClean="0">
                <a:latin typeface="Times New Roman" pitchFamily="18" charset="0"/>
                <a:cs typeface="Times New Roman" pitchFamily="18" charset="0"/>
              </a:rPr>
              <a:t> ROMs are </a:t>
            </a:r>
            <a:r>
              <a:rPr lang="en-GB" dirty="0" smtClean="0">
                <a:latin typeface="Times New Roman" pitchFamily="18" charset="0"/>
                <a:cs typeface="Times New Roman" pitchFamily="18" charset="0"/>
              </a:rPr>
              <a:t>used in high-volume devices that require no updates or corrections.</a:t>
            </a:r>
            <a:endParaRPr lang="en-GB" b="1"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Dynamic random access memory(DRAM)is the most commonly </a:t>
            </a:r>
            <a:r>
              <a:rPr lang="en-GB" dirty="0" err="1" smtClean="0">
                <a:latin typeface="Times New Roman" pitchFamily="18" charset="0"/>
                <a:cs typeface="Times New Roman" pitchFamily="18" charset="0"/>
              </a:rPr>
              <a:t>usedRAMfor</a:t>
            </a:r>
            <a:r>
              <a:rPr lang="en-GB" dirty="0" smtClean="0">
                <a:latin typeface="Times New Roman" pitchFamily="18" charset="0"/>
                <a:cs typeface="Times New Roman" pitchFamily="18" charset="0"/>
              </a:rPr>
              <a:t> devices. </a:t>
            </a:r>
            <a:r>
              <a:rPr lang="en-US" dirty="0" err="1" smtClean="0">
                <a:latin typeface="Times New Roman" pitchFamily="18" charset="0"/>
                <a:cs typeface="Times New Roman" pitchFamily="18" charset="0"/>
              </a:rPr>
              <a:t>DRAMis</a:t>
            </a:r>
            <a:r>
              <a:rPr lang="en-US" dirty="0" smtClean="0">
                <a:latin typeface="Times New Roman" pitchFamily="18" charset="0"/>
                <a:cs typeface="Times New Roman" pitchFamily="18" charset="0"/>
              </a:rPr>
              <a:t> </a:t>
            </a:r>
            <a:r>
              <a:rPr lang="en-US" i="1" dirty="0" smtClean="0">
                <a:latin typeface="Times New Roman" pitchFamily="18" charset="0"/>
                <a:cs typeface="Times New Roman" pitchFamily="18" charset="0"/>
              </a:rPr>
              <a:t>dynamic—</a:t>
            </a:r>
            <a:r>
              <a:rPr lang="en-GB" dirty="0" smtClean="0">
                <a:latin typeface="Times New Roman" pitchFamily="18" charset="0"/>
                <a:cs typeface="Times New Roman" pitchFamily="18" charset="0"/>
              </a:rPr>
              <a:t>it needs to have its storage cells refreshed and given a new electronic charge every few milliseconds, so you need to set up a DRAM controller before using the memory.</a:t>
            </a:r>
          </a:p>
          <a:p>
            <a:pPr>
              <a:buFont typeface="Arial" pitchFamily="34" charset="0"/>
              <a:buChar char="•"/>
            </a:pPr>
            <a:r>
              <a:rPr lang="en-GB" b="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Static random access memory (SRAM) is faster than the more traditional DRAM, but</a:t>
            </a:r>
          </a:p>
          <a:p>
            <a:r>
              <a:rPr lang="en-US" dirty="0" smtClean="0">
                <a:latin typeface="Times New Roman" pitchFamily="18" charset="0"/>
                <a:cs typeface="Times New Roman" pitchFamily="18" charset="0"/>
              </a:rPr>
              <a:t>requires more silicon area(</a:t>
            </a:r>
            <a:r>
              <a:rPr lang="en-GB" dirty="0" smtClean="0">
                <a:latin typeface="Times New Roman" pitchFamily="18" charset="0"/>
                <a:cs typeface="Times New Roman" pitchFamily="18" charset="0"/>
              </a:rPr>
              <a:t>physical space on a chip)</a:t>
            </a:r>
            <a:r>
              <a:rPr lang="en-US"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SRAM is </a:t>
            </a:r>
            <a:r>
              <a:rPr lang="en-GB" i="1" dirty="0" smtClean="0">
                <a:latin typeface="Times New Roman" pitchFamily="18" charset="0"/>
                <a:cs typeface="Times New Roman" pitchFamily="18" charset="0"/>
              </a:rPr>
              <a:t>static—the RAM does not require refreshing.</a:t>
            </a:r>
          </a:p>
          <a:p>
            <a:pPr>
              <a:buFont typeface="Arial" pitchFamily="34" charset="0"/>
              <a:buChar char="•"/>
            </a:pPr>
            <a:r>
              <a:rPr lang="en-GB" b="1"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Synchronous dynamic random access memory (SDRAM) is one of many subcategories of DRAM. It can run at much higher clock speeds than conventional memory.</a:t>
            </a:r>
            <a:endParaRPr lang="en-GB" b="1" dirty="0" smtClean="0">
              <a:latin typeface="Times New Roman" pitchFamily="18" charset="0"/>
              <a:cs typeface="Times New Roman" pitchFamily="18" charset="0"/>
            </a:endParaRPr>
          </a:p>
          <a:p>
            <a:endParaRPr lang="en-GB" b="1" dirty="0" smtClean="0">
              <a:latin typeface="Times New Roman" pitchFamily="18" charset="0"/>
              <a:cs typeface="Times New Roman" pitchFamily="18" charset="0"/>
            </a:endParaRPr>
          </a:p>
          <a:p>
            <a:endParaRPr lang="en-GB" b="1" dirty="0" smtClean="0">
              <a:latin typeface="Times New Roman" pitchFamily="18" charset="0"/>
              <a:cs typeface="Times New Roman" pitchFamily="18" charset="0"/>
            </a:endParaRPr>
          </a:p>
          <a:p>
            <a:r>
              <a:rPr lang="en-GB" sz="1200" b="1" dirty="0" smtClean="0">
                <a:latin typeface="Times New Roman" pitchFamily="18" charset="0"/>
                <a:cs typeface="Times New Roman" pitchFamily="18" charset="0"/>
              </a:rPr>
              <a:t>((ROM / Flash ROM</a:t>
            </a:r>
            <a:r>
              <a:rPr lang="en-GB" sz="1200" dirty="0" smtClean="0">
                <a:latin typeface="Times New Roman" pitchFamily="18" charset="0"/>
                <a:cs typeface="Times New Roman" pitchFamily="18" charset="0"/>
              </a:rPr>
              <a:t>: ROM stores permanent data and cannot be changed; Flash ROM can be rewritten but slowly, so it is mainly used to store firmware or long-term data even when power is off.</a:t>
            </a:r>
          </a:p>
          <a:p>
            <a:r>
              <a:rPr lang="en-GB" sz="1200" b="1" dirty="0" smtClean="0">
                <a:latin typeface="Times New Roman" pitchFamily="18" charset="0"/>
                <a:cs typeface="Times New Roman" pitchFamily="18" charset="0"/>
              </a:rPr>
              <a:t>DRAM / SDRAM</a:t>
            </a:r>
            <a:r>
              <a:rPr lang="en-GB" sz="1200" dirty="0" smtClean="0">
                <a:latin typeface="Times New Roman" pitchFamily="18" charset="0"/>
                <a:cs typeface="Times New Roman" pitchFamily="18" charset="0"/>
              </a:rPr>
              <a:t>: DRAM is low-cost main memory but needs constant refreshing; SDRAM is a faster, clock-synchronized version that transfers data efficiently in bursts.</a:t>
            </a:r>
          </a:p>
          <a:p>
            <a:r>
              <a:rPr lang="en-GB" sz="1200" b="1" dirty="0" smtClean="0">
                <a:latin typeface="Times New Roman" pitchFamily="18" charset="0"/>
                <a:cs typeface="Times New Roman" pitchFamily="18" charset="0"/>
              </a:rPr>
              <a:t>SRAM</a:t>
            </a:r>
            <a:r>
              <a:rPr lang="en-GB" sz="1200" dirty="0" smtClean="0">
                <a:latin typeface="Times New Roman" pitchFamily="18" charset="0"/>
                <a:cs typeface="Times New Roman" pitchFamily="18" charset="0"/>
              </a:rPr>
              <a:t>: SRAM is very fast and does not need refreshing, but it is expensive, so it is used for small, high-speed memory like cache.))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robat_1MMqM3b0Zs.png"/>
          <p:cNvPicPr>
            <a:picLocks noChangeAspect="1"/>
          </p:cNvPicPr>
          <p:nvPr/>
        </p:nvPicPr>
        <p:blipFill>
          <a:blip r:embed="rId2" cstate="print"/>
          <a:stretch>
            <a:fillRect/>
          </a:stretch>
        </p:blipFill>
        <p:spPr>
          <a:xfrm>
            <a:off x="2483768" y="1340767"/>
            <a:ext cx="4608512" cy="42540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1988840"/>
            <a:ext cx="7776864" cy="1754326"/>
          </a:xfrm>
          <a:prstGeom prst="rect">
            <a:avLst/>
          </a:prstGeom>
          <a:noFill/>
        </p:spPr>
        <p:txBody>
          <a:bodyPr wrap="square" rtlCol="0">
            <a:spAutoFit/>
          </a:bodyPr>
          <a:lstStyle/>
          <a:p>
            <a:pPr algn="just">
              <a:buFont typeface="Wingdings" pitchFamily="2" charset="2"/>
              <a:buChar char="Ø"/>
            </a:pPr>
            <a:r>
              <a:rPr lang="en-GB" dirty="0" smtClean="0">
                <a:latin typeface="Times New Roman" pitchFamily="18" charset="0"/>
                <a:cs typeface="Times New Roman" pitchFamily="18" charset="0"/>
              </a:rPr>
              <a:t> In </a:t>
            </a:r>
            <a:r>
              <a:rPr lang="en-GB" dirty="0">
                <a:latin typeface="Times New Roman" pitchFamily="18" charset="0"/>
                <a:cs typeface="Times New Roman" pitchFamily="18" charset="0"/>
              </a:rPr>
              <a:t>this first chapter we discuss how the RISC (reduced instruction set computer)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design philosophy </a:t>
            </a:r>
            <a:r>
              <a:rPr lang="en-GB" dirty="0">
                <a:latin typeface="Times New Roman" pitchFamily="18" charset="0"/>
                <a:cs typeface="Times New Roman" pitchFamily="18" charset="0"/>
              </a:rPr>
              <a:t>was adapted </a:t>
            </a:r>
            <a:r>
              <a:rPr lang="en-GB" dirty="0" smtClean="0">
                <a:latin typeface="Times New Roman" pitchFamily="18" charset="0"/>
                <a:cs typeface="Times New Roman" pitchFamily="18" charset="0"/>
              </a:rPr>
              <a:t>by ARM to </a:t>
            </a:r>
            <a:r>
              <a:rPr lang="en-GB" dirty="0">
                <a:latin typeface="Times New Roman" pitchFamily="18" charset="0"/>
                <a:cs typeface="Times New Roman" pitchFamily="18" charset="0"/>
              </a:rPr>
              <a:t>create a flexible embedded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processor.</a:t>
            </a:r>
            <a:endParaRPr lang="en-GB" dirty="0">
              <a:latin typeface="Times New Roman" pitchFamily="18" charset="0"/>
              <a:cs typeface="Times New Roman" pitchFamily="18" charset="0"/>
            </a:endParaRPr>
          </a:p>
          <a:p>
            <a:pPr algn="just"/>
            <a:endParaRPr lang="en-GB" dirty="0">
              <a:latin typeface="Times New Roman" pitchFamily="18" charset="0"/>
              <a:cs typeface="Times New Roman" pitchFamily="18" charset="0"/>
            </a:endParaRPr>
          </a:p>
          <a:p>
            <a:pPr algn="just">
              <a:buFont typeface="Wingdings" pitchFamily="2" charset="2"/>
              <a:buChar char="Ø"/>
            </a:pPr>
            <a:r>
              <a:rPr lang="en-GB" dirty="0" smtClean="0">
                <a:latin typeface="Times New Roman" pitchFamily="18" charset="0"/>
                <a:cs typeface="Times New Roman" pitchFamily="18" charset="0"/>
              </a:rPr>
              <a:t> We then introduce an </a:t>
            </a:r>
            <a:r>
              <a:rPr lang="en-GB" dirty="0">
                <a:latin typeface="Times New Roman" pitchFamily="18" charset="0"/>
                <a:cs typeface="Times New Roman" pitchFamily="18" charset="0"/>
              </a:rPr>
              <a:t>example embedded device and discuss the typical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hardware </a:t>
            </a:r>
            <a:r>
              <a:rPr lang="en-GB" dirty="0">
                <a:latin typeface="Times New Roman" pitchFamily="18" charset="0"/>
                <a:cs typeface="Times New Roman" pitchFamily="18" charset="0"/>
              </a:rPr>
              <a:t>and software </a:t>
            </a:r>
            <a:r>
              <a:rPr lang="en-GB" dirty="0" smtClean="0">
                <a:latin typeface="Times New Roman" pitchFamily="18" charset="0"/>
                <a:cs typeface="Times New Roman" pitchFamily="18" charset="0"/>
              </a:rPr>
              <a:t>technologies that </a:t>
            </a:r>
            <a:r>
              <a:rPr lang="en-GB" dirty="0">
                <a:latin typeface="Times New Roman" pitchFamily="18" charset="0"/>
                <a:cs typeface="Times New Roman" pitchFamily="18" charset="0"/>
              </a:rPr>
              <a:t>surround an ARM processor</a:t>
            </a:r>
            <a:r>
              <a:rPr lang="en-GB" dirty="0" smtClean="0">
                <a:latin typeface="Times New Roman" pitchFamily="18" charset="0"/>
                <a:cs typeface="Times New Roman" pitchFamily="18" charset="0"/>
              </a:rPr>
              <a:t>.</a:t>
            </a:r>
            <a:endParaRPr lang="en-GB"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Peripherals</a:t>
            </a:r>
            <a:endParaRPr lang="en-US" b="1" dirty="0">
              <a:latin typeface="Times New Roman" pitchFamily="18" charset="0"/>
              <a:cs typeface="Times New Roman" pitchFamily="18" charset="0"/>
            </a:endParaRPr>
          </a:p>
        </p:txBody>
      </p:sp>
      <p:sp>
        <p:nvSpPr>
          <p:cNvPr id="3" name="TextBox 2"/>
          <p:cNvSpPr txBox="1"/>
          <p:nvPr/>
        </p:nvSpPr>
        <p:spPr>
          <a:xfrm>
            <a:off x="899592" y="1772816"/>
            <a:ext cx="7488832" cy="3970318"/>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A peripheral device performs input and output functions for the chip by  </a:t>
            </a:r>
          </a:p>
          <a:p>
            <a:pPr algn="just"/>
            <a:r>
              <a:rPr lang="en-GB" dirty="0" smtClean="0">
                <a:latin typeface="Times New Roman" pitchFamily="18" charset="0"/>
                <a:cs typeface="Times New Roman" pitchFamily="18" charset="0"/>
              </a:rPr>
              <a:t>  connecting to other devices or sensors that are off-chip.</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Two important types of controllers are memory controllers </a:t>
            </a:r>
            <a:r>
              <a:rPr lang="en-US" dirty="0" smtClean="0">
                <a:latin typeface="Times New Roman" pitchFamily="18" charset="0"/>
                <a:cs typeface="Times New Roman" pitchFamily="18" charset="0"/>
              </a:rPr>
              <a:t>and interrupt </a:t>
            </a:r>
          </a:p>
          <a:p>
            <a:pPr algn="just"/>
            <a:r>
              <a:rPr lang="en-US" dirty="0" smtClean="0">
                <a:latin typeface="Times New Roman" pitchFamily="18" charset="0"/>
                <a:cs typeface="Times New Roman" pitchFamily="18" charset="0"/>
              </a:rPr>
              <a:t>   controllers.</a:t>
            </a:r>
          </a:p>
          <a:p>
            <a:pPr algn="just"/>
            <a:endParaRPr lang="en-GB" dirty="0" smtClean="0">
              <a:latin typeface="Times New Roman" pitchFamily="18" charset="0"/>
              <a:cs typeface="Times New Roman" pitchFamily="18" charset="0"/>
            </a:endParaRPr>
          </a:p>
          <a:p>
            <a:pPr algn="just"/>
            <a:r>
              <a:rPr lang="en-US" b="1" dirty="0" smtClean="0">
                <a:latin typeface="Times New Roman" pitchFamily="18" charset="0"/>
                <a:cs typeface="Times New Roman" pitchFamily="18" charset="0"/>
              </a:rPr>
              <a:t>Memory Controllers</a:t>
            </a: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Memory controllers connect different types of memory to the processor bus.  </a:t>
            </a:r>
          </a:p>
          <a:p>
            <a:pPr algn="just"/>
            <a:r>
              <a:rPr lang="en-GB" dirty="0" smtClean="0">
                <a:latin typeface="Times New Roman" pitchFamily="18" charset="0"/>
                <a:cs typeface="Times New Roman" pitchFamily="18" charset="0"/>
              </a:rPr>
              <a:t>   On power-up a memory controller is configured in hardware to allow certain  </a:t>
            </a:r>
          </a:p>
          <a:p>
            <a:pPr algn="just"/>
            <a:r>
              <a:rPr lang="en-GB" dirty="0" smtClean="0">
                <a:latin typeface="Times New Roman" pitchFamily="18" charset="0"/>
                <a:cs typeface="Times New Roman" pitchFamily="18" charset="0"/>
              </a:rPr>
              <a:t>   memory devices to be active.</a:t>
            </a:r>
          </a:p>
          <a:p>
            <a:pPr algn="just"/>
            <a:endParaRPr lang="en-GB" dirty="0" smtClean="0">
              <a:latin typeface="Times New Roman" pitchFamily="18" charset="0"/>
              <a:cs typeface="Times New Roman" pitchFamily="18" charset="0"/>
            </a:endParaRPr>
          </a:p>
          <a:p>
            <a:pPr algn="just">
              <a:buFont typeface="Arial" pitchFamily="34" charset="0"/>
              <a:buChar char="•"/>
            </a:pPr>
            <a:r>
              <a:rPr lang="en-US" dirty="0" smtClean="0">
                <a:latin typeface="Times New Roman" pitchFamily="18" charset="0"/>
                <a:cs typeface="Times New Roman" pitchFamily="18" charset="0"/>
              </a:rPr>
              <a:t> Some memory devices </a:t>
            </a:r>
            <a:r>
              <a:rPr lang="en-GB" dirty="0" smtClean="0">
                <a:latin typeface="Times New Roman" pitchFamily="18" charset="0"/>
                <a:cs typeface="Times New Roman" pitchFamily="18" charset="0"/>
              </a:rPr>
              <a:t>must be set up by software; for example, when using  </a:t>
            </a:r>
          </a:p>
          <a:p>
            <a:pPr algn="just"/>
            <a:r>
              <a:rPr lang="en-GB" dirty="0" smtClean="0">
                <a:latin typeface="Times New Roman" pitchFamily="18" charset="0"/>
                <a:cs typeface="Times New Roman" pitchFamily="18" charset="0"/>
              </a:rPr>
              <a:t>  DRAM, you first have to set up the memory timings and refresh rate before it  </a:t>
            </a:r>
          </a:p>
          <a:p>
            <a:pPr algn="just"/>
            <a:r>
              <a:rPr lang="en-GB" dirty="0" smtClean="0">
                <a:latin typeface="Times New Roman" pitchFamily="18" charset="0"/>
                <a:cs typeface="Times New Roman" pitchFamily="18" charset="0"/>
              </a:rPr>
              <a:t>  can be accessed.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3568" y="836712"/>
            <a:ext cx="7560840" cy="4247317"/>
          </a:xfrm>
          <a:prstGeom prst="rect">
            <a:avLst/>
          </a:prstGeom>
          <a:noFill/>
        </p:spPr>
        <p:txBody>
          <a:bodyPr wrap="square" rtlCol="0">
            <a:spAutoFit/>
          </a:bodyPr>
          <a:lstStyle/>
          <a:p>
            <a:r>
              <a:rPr lang="en-US" b="1" dirty="0" smtClean="0">
                <a:latin typeface="Times New Roman" pitchFamily="18" charset="0"/>
                <a:cs typeface="Times New Roman" pitchFamily="18" charset="0"/>
              </a:rPr>
              <a:t>Interrupt Controllers</a:t>
            </a:r>
          </a:p>
          <a:p>
            <a:pPr>
              <a:buFont typeface="Arial" pitchFamily="34" charset="0"/>
              <a:buChar char="•"/>
            </a:pPr>
            <a:r>
              <a:rPr lang="en-GB" dirty="0" smtClean="0">
                <a:latin typeface="Times New Roman" pitchFamily="18" charset="0"/>
                <a:cs typeface="Times New Roman" pitchFamily="18" charset="0"/>
              </a:rPr>
              <a:t> When a peripheral or device requires attention, it raises an interrupt to the </a:t>
            </a:r>
          </a:p>
          <a:p>
            <a:r>
              <a:rPr lang="en-GB" dirty="0" smtClean="0">
                <a:latin typeface="Times New Roman" pitchFamily="18" charset="0"/>
                <a:cs typeface="Times New Roman" pitchFamily="18" charset="0"/>
              </a:rPr>
              <a:t>   processor.</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There are two types of interrupt controller available for the ARM processor:  </a:t>
            </a:r>
          </a:p>
          <a:p>
            <a:r>
              <a:rPr lang="en-GB" dirty="0" smtClean="0">
                <a:latin typeface="Times New Roman" pitchFamily="18" charset="0"/>
                <a:cs typeface="Times New Roman" pitchFamily="18" charset="0"/>
              </a:rPr>
              <a:t>   the standard interrupt controller and the vector interrupt controller (VIC).</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standard interrupt controller sends an interrupt signal to the processor core  </a:t>
            </a:r>
          </a:p>
          <a:p>
            <a:r>
              <a:rPr lang="en-GB" dirty="0" smtClean="0">
                <a:latin typeface="Times New Roman" pitchFamily="18" charset="0"/>
                <a:cs typeface="Times New Roman" pitchFamily="18" charset="0"/>
              </a:rPr>
              <a:t>   when an external device requests servicing. The interrupt handler determines  </a:t>
            </a:r>
          </a:p>
          <a:p>
            <a:r>
              <a:rPr lang="en-GB" dirty="0" smtClean="0">
                <a:latin typeface="Times New Roman" pitchFamily="18" charset="0"/>
                <a:cs typeface="Times New Roman" pitchFamily="18" charset="0"/>
              </a:rPr>
              <a:t>   which device requires servicing by reading a device bitmap register in the  </a:t>
            </a:r>
          </a:p>
          <a:p>
            <a:r>
              <a:rPr lang="en-GB" dirty="0" smtClean="0">
                <a:latin typeface="Times New Roman" pitchFamily="18" charset="0"/>
                <a:cs typeface="Times New Roman" pitchFamily="18" charset="0"/>
              </a:rPr>
              <a:t>   interrupt controller.</a:t>
            </a:r>
            <a:endParaRPr lang="en-US" dirty="0" smtClean="0">
              <a:latin typeface="Times New Roman" pitchFamily="18" charset="0"/>
              <a:cs typeface="Times New Roman" pitchFamily="18" charset="0"/>
            </a:endParaRP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VIC is more powerful than the standard interrupt controller because it  </a:t>
            </a:r>
          </a:p>
          <a:p>
            <a:r>
              <a:rPr lang="en-GB" dirty="0" smtClean="0">
                <a:latin typeface="Times New Roman" pitchFamily="18" charset="0"/>
                <a:cs typeface="Times New Roman" pitchFamily="18" charset="0"/>
              </a:rPr>
              <a:t>   prioritizes interrupts and simplifies the determination of which device caused  </a:t>
            </a:r>
          </a:p>
          <a:p>
            <a:r>
              <a:rPr lang="en-GB" dirty="0" smtClean="0">
                <a:latin typeface="Times New Roman" pitchFamily="18" charset="0"/>
                <a:cs typeface="Times New Roman" pitchFamily="18" charset="0"/>
              </a:rPr>
              <a:t>   the interrupt.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Embedded System Software</a:t>
            </a:r>
            <a:endParaRPr lang="en-US" dirty="0"/>
          </a:p>
        </p:txBody>
      </p:sp>
      <p:sp>
        <p:nvSpPr>
          <p:cNvPr id="4" name="TextBox 3"/>
          <p:cNvSpPr txBox="1"/>
          <p:nvPr/>
        </p:nvSpPr>
        <p:spPr>
          <a:xfrm>
            <a:off x="1043608" y="1844824"/>
            <a:ext cx="7560840" cy="1754326"/>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An embedded system needs software to drive it. </a:t>
            </a:r>
          </a:p>
          <a:p>
            <a:pPr>
              <a:buFont typeface="Arial" pitchFamily="34" charset="0"/>
              <a:buChar char="•"/>
            </a:pPr>
            <a:r>
              <a:rPr lang="en-US" dirty="0" smtClean="0">
                <a:latin typeface="Times New Roman" pitchFamily="18" charset="0"/>
                <a:cs typeface="Times New Roman" pitchFamily="18" charset="0"/>
              </a:rPr>
              <a:t> shows four typical software </a:t>
            </a:r>
            <a:r>
              <a:rPr lang="en-GB" dirty="0" smtClean="0">
                <a:latin typeface="Times New Roman" pitchFamily="18" charset="0"/>
                <a:cs typeface="Times New Roman" pitchFamily="18" charset="0"/>
              </a:rPr>
              <a:t>components required to control an embedded  </a:t>
            </a:r>
          </a:p>
          <a:p>
            <a:r>
              <a:rPr lang="en-GB" dirty="0" smtClean="0">
                <a:latin typeface="Times New Roman" pitchFamily="18" charset="0"/>
                <a:cs typeface="Times New Roman" pitchFamily="18" charset="0"/>
              </a:rPr>
              <a:t>  device</a:t>
            </a:r>
          </a:p>
          <a:p>
            <a:pPr>
              <a:buFont typeface="Arial" pitchFamily="34" charset="0"/>
              <a:buChar char="•"/>
            </a:pPr>
            <a:r>
              <a:rPr lang="en-GB" dirty="0" smtClean="0">
                <a:latin typeface="Times New Roman" pitchFamily="18" charset="0"/>
                <a:cs typeface="Times New Roman" pitchFamily="18" charset="0"/>
              </a:rPr>
              <a:t> The initialization code is the first code executed on the board and is specific to  </a:t>
            </a:r>
          </a:p>
          <a:p>
            <a:r>
              <a:rPr lang="en-GB" dirty="0" smtClean="0">
                <a:latin typeface="Times New Roman" pitchFamily="18" charset="0"/>
                <a:cs typeface="Times New Roman" pitchFamily="18" charset="0"/>
              </a:rPr>
              <a:t>   a particular target or group of targets. It sets up the minimum parts of the   </a:t>
            </a:r>
          </a:p>
          <a:p>
            <a:r>
              <a:rPr lang="en-GB" dirty="0" smtClean="0">
                <a:latin typeface="Times New Roman" pitchFamily="18" charset="0"/>
                <a:cs typeface="Times New Roman" pitchFamily="18" charset="0"/>
              </a:rPr>
              <a:t>   board before handing control over to the operating system.</a:t>
            </a:r>
          </a:p>
        </p:txBody>
      </p:sp>
      <p:pic>
        <p:nvPicPr>
          <p:cNvPr id="5" name="Picture 4" descr="Acrobat_VEtCh6LN7F.png"/>
          <p:cNvPicPr>
            <a:picLocks noChangeAspect="1"/>
          </p:cNvPicPr>
          <p:nvPr/>
        </p:nvPicPr>
        <p:blipFill>
          <a:blip r:embed="rId2" cstate="print"/>
          <a:stretch>
            <a:fillRect/>
          </a:stretch>
        </p:blipFill>
        <p:spPr>
          <a:xfrm>
            <a:off x="2483768" y="3789040"/>
            <a:ext cx="4104456" cy="266429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2308324"/>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operating system provides an infrastructure to control applications and  </a:t>
            </a:r>
          </a:p>
          <a:p>
            <a:pPr algn="just"/>
            <a:r>
              <a:rPr lang="en-GB" dirty="0" smtClean="0">
                <a:latin typeface="Times New Roman" pitchFamily="18" charset="0"/>
                <a:cs typeface="Times New Roman" pitchFamily="18" charset="0"/>
              </a:rPr>
              <a:t>   manage </a:t>
            </a:r>
            <a:r>
              <a:rPr lang="en-US" dirty="0" smtClean="0">
                <a:latin typeface="Times New Roman" pitchFamily="18" charset="0"/>
                <a:cs typeface="Times New Roman" pitchFamily="18" charset="0"/>
              </a:rPr>
              <a:t>hardware system resources.</a:t>
            </a:r>
            <a:r>
              <a:rPr lang="en-GB" dirty="0" smtClean="0">
                <a:latin typeface="Times New Roman" pitchFamily="18" charset="0"/>
                <a:cs typeface="Times New Roman" pitchFamily="18" charset="0"/>
              </a:rPr>
              <a:t> </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device drivers are the third component. </a:t>
            </a:r>
            <a:r>
              <a:rPr lang="en-US" dirty="0" smtClean="0">
                <a:latin typeface="Times New Roman" pitchFamily="18" charset="0"/>
                <a:cs typeface="Times New Roman" pitchFamily="18" charset="0"/>
              </a:rPr>
              <a:t>They provide </a:t>
            </a:r>
            <a:r>
              <a:rPr lang="en-GB" dirty="0" smtClean="0">
                <a:latin typeface="Times New Roman" pitchFamily="18" charset="0"/>
                <a:cs typeface="Times New Roman" pitchFamily="18" charset="0"/>
              </a:rPr>
              <a:t>a consistent software  </a:t>
            </a:r>
          </a:p>
          <a:p>
            <a:pPr algn="just"/>
            <a:r>
              <a:rPr lang="en-GB" dirty="0" smtClean="0">
                <a:latin typeface="Times New Roman" pitchFamily="18" charset="0"/>
                <a:cs typeface="Times New Roman" pitchFamily="18" charset="0"/>
              </a:rPr>
              <a:t>   interface to the peripherals on the hardware device.</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An application performs one of the tasks required for a device. </a:t>
            </a:r>
          </a:p>
          <a:p>
            <a:pPr algn="just"/>
            <a:r>
              <a:rPr lang="en-GB" dirty="0" smtClean="0">
                <a:latin typeface="Times New Roman" pitchFamily="18" charset="0"/>
                <a:cs typeface="Times New Roman" pitchFamily="18" charset="0"/>
              </a:rPr>
              <a:t>  For example, a mobile phone might have a diary application.</a:t>
            </a:r>
            <a:endParaRPr lang="en-US"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92696"/>
            <a:ext cx="7920880" cy="4801314"/>
          </a:xfrm>
          <a:prstGeom prst="rect">
            <a:avLst/>
          </a:prstGeom>
          <a:noFill/>
        </p:spPr>
        <p:txBody>
          <a:bodyPr wrap="square" rtlCol="0">
            <a:spAutoFit/>
          </a:bodyPr>
          <a:lstStyle/>
          <a:p>
            <a:r>
              <a:rPr lang="en-US" b="1" dirty="0" smtClean="0">
                <a:latin typeface="Times New Roman" pitchFamily="18" charset="0"/>
                <a:cs typeface="Times New Roman" pitchFamily="18" charset="0"/>
              </a:rPr>
              <a:t>Initialization (Boot) Code</a:t>
            </a:r>
            <a:r>
              <a:rPr lang="en-GB" b="1" dirty="0" smtClean="0">
                <a:latin typeface="Times New Roman" pitchFamily="18" charset="0"/>
                <a:cs typeface="Times New Roman" pitchFamily="18" charset="0"/>
              </a:rPr>
              <a:t/>
            </a:r>
            <a:br>
              <a:rPr lang="en-GB" b="1" dirty="0" smtClean="0">
                <a:latin typeface="Times New Roman" pitchFamily="18" charset="0"/>
                <a:cs typeface="Times New Roman" pitchFamily="18" charset="0"/>
              </a:rPr>
            </a:br>
            <a:r>
              <a:rPr lang="en-GB" dirty="0" smtClean="0">
                <a:latin typeface="Times New Roman" pitchFamily="18" charset="0"/>
                <a:cs typeface="Times New Roman" pitchFamily="18" charset="0"/>
              </a:rPr>
              <a:t>Initialization code (or boot code) takes the processor from the reset state to a state where the </a:t>
            </a:r>
            <a:r>
              <a:rPr lang="en-US" dirty="0" smtClean="0">
                <a:latin typeface="Times New Roman" pitchFamily="18" charset="0"/>
                <a:cs typeface="Times New Roman" pitchFamily="18" charset="0"/>
              </a:rPr>
              <a:t>operating system can run.</a:t>
            </a:r>
          </a:p>
          <a:p>
            <a:endParaRPr lang="en-US"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We can group these different tasks into three phases:</a:t>
            </a:r>
          </a:p>
          <a:p>
            <a:r>
              <a:rPr lang="en-GB" dirty="0" smtClean="0">
                <a:latin typeface="Times New Roman" pitchFamily="18" charset="0"/>
                <a:cs typeface="Times New Roman" pitchFamily="18" charset="0"/>
              </a:rPr>
              <a:t>Initial hardware configuration, Diagnostics, and Booting.</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Initial hardware configuration involves setting up the target platform so it can boot</a:t>
            </a:r>
          </a:p>
          <a:p>
            <a:r>
              <a:rPr lang="en-US" dirty="0" smtClean="0">
                <a:latin typeface="Times New Roman" pitchFamily="18" charset="0"/>
                <a:cs typeface="Times New Roman" pitchFamily="18" charset="0"/>
              </a:rPr>
              <a:t>   an image.</a:t>
            </a:r>
          </a:p>
          <a:p>
            <a:endParaRPr lang="en-US" dirty="0" smtClean="0">
              <a:latin typeface="Times New Roman" pitchFamily="18" charset="0"/>
              <a:cs typeface="Times New Roman" pitchFamily="18" charset="0"/>
            </a:endParaRPr>
          </a:p>
          <a:p>
            <a:pPr>
              <a:buFont typeface="Arial" pitchFamily="34" charset="0"/>
              <a:buChar char="•"/>
            </a:pPr>
            <a:r>
              <a:rPr lang="en-US" dirty="0" smtClean="0">
                <a:latin typeface="Times New Roman" pitchFamily="18" charset="0"/>
                <a:cs typeface="Times New Roman" pitchFamily="18" charset="0"/>
              </a:rPr>
              <a:t> Diagnostic code tests the </a:t>
            </a:r>
            <a:r>
              <a:rPr lang="en-GB" dirty="0" smtClean="0">
                <a:latin typeface="Times New Roman" pitchFamily="18" charset="0"/>
                <a:cs typeface="Times New Roman" pitchFamily="18" charset="0"/>
              </a:rPr>
              <a:t>system by exercising the hardware target to check if the  </a:t>
            </a:r>
          </a:p>
          <a:p>
            <a:r>
              <a:rPr lang="en-GB" dirty="0" smtClean="0">
                <a:latin typeface="Times New Roman" pitchFamily="18" charset="0"/>
                <a:cs typeface="Times New Roman" pitchFamily="18" charset="0"/>
              </a:rPr>
              <a:t>   target is in working order. </a:t>
            </a:r>
            <a:r>
              <a:rPr lang="en-US" dirty="0" smtClean="0">
                <a:latin typeface="Times New Roman" pitchFamily="18" charset="0"/>
                <a:cs typeface="Times New Roman" pitchFamily="18" charset="0"/>
              </a:rPr>
              <a:t>The primary purpose of </a:t>
            </a:r>
            <a:r>
              <a:rPr lang="en-GB" dirty="0" smtClean="0">
                <a:latin typeface="Times New Roman" pitchFamily="18" charset="0"/>
                <a:cs typeface="Times New Roman" pitchFamily="18" charset="0"/>
              </a:rPr>
              <a:t>diagnostic code is fault  </a:t>
            </a:r>
          </a:p>
          <a:p>
            <a:r>
              <a:rPr lang="en-GB" dirty="0" smtClean="0">
                <a:latin typeface="Times New Roman" pitchFamily="18" charset="0"/>
                <a:cs typeface="Times New Roman" pitchFamily="18" charset="0"/>
              </a:rPr>
              <a:t>   identification and isolation.</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Booting involves loading an image and handing control over to that image.  </a:t>
            </a:r>
          </a:p>
          <a:p>
            <a:r>
              <a:rPr lang="en-GB" dirty="0" smtClean="0">
                <a:latin typeface="Times New Roman" pitchFamily="18" charset="0"/>
                <a:cs typeface="Times New Roman" pitchFamily="18" charset="0"/>
              </a:rPr>
              <a:t>  Sometimes, to reduce the image size, an image is compressed. The image is then  </a:t>
            </a:r>
          </a:p>
          <a:p>
            <a:r>
              <a:rPr lang="en-GB" dirty="0" smtClean="0">
                <a:latin typeface="Times New Roman" pitchFamily="18" charset="0"/>
                <a:cs typeface="Times New Roman" pitchFamily="18" charset="0"/>
              </a:rPr>
              <a:t>  decompressed either when it is loaded or when control is handed over to it.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ocuments\ShareX\Screenshots\2026-02\Acrobat_VPpLJy7WfZ.png"/>
          <p:cNvPicPr>
            <a:picLocks noChangeAspect="1" noChangeArrowheads="1"/>
          </p:cNvPicPr>
          <p:nvPr/>
        </p:nvPicPr>
        <p:blipFill>
          <a:blip r:embed="rId2" cstate="print"/>
          <a:srcRect/>
          <a:stretch>
            <a:fillRect/>
          </a:stretch>
        </p:blipFill>
        <p:spPr bwMode="auto">
          <a:xfrm>
            <a:off x="1619672" y="1268760"/>
            <a:ext cx="5963957" cy="4320480"/>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Operating System</a:t>
            </a:r>
            <a:endParaRPr lang="en-US" dirty="0">
              <a:latin typeface="Times New Roman" pitchFamily="18" charset="0"/>
              <a:cs typeface="Times New Roman" pitchFamily="18" charset="0"/>
            </a:endParaRPr>
          </a:p>
        </p:txBody>
      </p:sp>
      <p:sp>
        <p:nvSpPr>
          <p:cNvPr id="3" name="TextBox 2"/>
          <p:cNvSpPr txBox="1"/>
          <p:nvPr/>
        </p:nvSpPr>
        <p:spPr>
          <a:xfrm>
            <a:off x="899592" y="1844824"/>
            <a:ext cx="7776864" cy="3693319"/>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The initialization process prepares the hardware for an operating system to take</a:t>
            </a:r>
          </a:p>
          <a:p>
            <a:r>
              <a:rPr lang="en-US" dirty="0" smtClean="0">
                <a:latin typeface="Times New Roman" pitchFamily="18" charset="0"/>
                <a:cs typeface="Times New Roman" pitchFamily="18" charset="0"/>
              </a:rPr>
              <a:t>   control.</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ARM processors support over 50 operating systems. We can divide operating  </a:t>
            </a:r>
          </a:p>
          <a:p>
            <a:r>
              <a:rPr lang="en-GB" dirty="0" smtClean="0">
                <a:latin typeface="Times New Roman" pitchFamily="18" charset="0"/>
                <a:cs typeface="Times New Roman" pitchFamily="18" charset="0"/>
              </a:rPr>
              <a:t>  systems into two main categories: real-time operating systems (RTOSs) and   </a:t>
            </a:r>
          </a:p>
          <a:p>
            <a:r>
              <a:rPr lang="en-GB" dirty="0" smtClean="0">
                <a:latin typeface="Times New Roman" pitchFamily="18" charset="0"/>
                <a:cs typeface="Times New Roman" pitchFamily="18" charset="0"/>
              </a:rPr>
              <a:t>  platform operating </a:t>
            </a:r>
            <a:r>
              <a:rPr lang="en-US" dirty="0" smtClean="0">
                <a:latin typeface="Times New Roman" pitchFamily="18" charset="0"/>
                <a:cs typeface="Times New Roman" pitchFamily="18" charset="0"/>
              </a:rPr>
              <a:t>systems.</a:t>
            </a:r>
          </a:p>
          <a:p>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1. RTOSs provide guaranteed response times to events. Different operating  </a:t>
            </a:r>
          </a:p>
          <a:p>
            <a:r>
              <a:rPr lang="en-GB" dirty="0" smtClean="0">
                <a:latin typeface="Times New Roman" pitchFamily="18" charset="0"/>
                <a:cs typeface="Times New Roman" pitchFamily="18" charset="0"/>
              </a:rPr>
              <a:t>    systems have different amounts of control over the system response time.</a:t>
            </a:r>
          </a:p>
          <a:p>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2. Platform operating systems require a memory management unit to manage  </a:t>
            </a:r>
          </a:p>
          <a:p>
            <a:r>
              <a:rPr lang="en-GB" dirty="0" smtClean="0">
                <a:latin typeface="Times New Roman" pitchFamily="18" charset="0"/>
                <a:cs typeface="Times New Roman" pitchFamily="18" charset="0"/>
              </a:rPr>
              <a:t>    large, non-real-</a:t>
            </a:r>
            <a:r>
              <a:rPr lang="en-US" dirty="0" smtClean="0">
                <a:latin typeface="Times New Roman" pitchFamily="18" charset="0"/>
                <a:cs typeface="Times New Roman" pitchFamily="18" charset="0"/>
              </a:rPr>
              <a:t>time applications. </a:t>
            </a:r>
            <a:r>
              <a:rPr lang="en-GB" dirty="0" smtClean="0">
                <a:latin typeface="Times New Roman" pitchFamily="18" charset="0"/>
                <a:cs typeface="Times New Roman" pitchFamily="18" charset="0"/>
              </a:rPr>
              <a:t>The Linux operating system is a typical  </a:t>
            </a:r>
          </a:p>
          <a:p>
            <a:r>
              <a:rPr lang="en-GB" dirty="0" smtClean="0">
                <a:latin typeface="Times New Roman" pitchFamily="18" charset="0"/>
                <a:cs typeface="Times New Roman" pitchFamily="18" charset="0"/>
              </a:rPr>
              <a:t>    example of a platform operating system.</a:t>
            </a:r>
            <a:endParaRPr lang="en-US"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Applications</a:t>
            </a:r>
            <a:endParaRPr lang="en-US" dirty="0">
              <a:latin typeface="Times New Roman" pitchFamily="18" charset="0"/>
              <a:cs typeface="Times New Roman" pitchFamily="18" charset="0"/>
            </a:endParaRPr>
          </a:p>
        </p:txBody>
      </p:sp>
      <p:sp>
        <p:nvSpPr>
          <p:cNvPr id="3" name="TextBox 2"/>
          <p:cNvSpPr txBox="1"/>
          <p:nvPr/>
        </p:nvSpPr>
        <p:spPr>
          <a:xfrm>
            <a:off x="971600" y="1628800"/>
            <a:ext cx="7632848" cy="3416320"/>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operating system schedules applications—code dedicated to handling a  </a:t>
            </a:r>
          </a:p>
          <a:p>
            <a:pPr algn="just"/>
            <a:r>
              <a:rPr lang="en-GB" dirty="0" smtClean="0">
                <a:latin typeface="Times New Roman" pitchFamily="18" charset="0"/>
                <a:cs typeface="Times New Roman" pitchFamily="18" charset="0"/>
              </a:rPr>
              <a:t>   particular task.</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An application implements a processing task; the operating system controls the  </a:t>
            </a:r>
          </a:p>
          <a:p>
            <a:pPr algn="just"/>
            <a:r>
              <a:rPr lang="en-GB" dirty="0" smtClean="0">
                <a:latin typeface="Times New Roman" pitchFamily="18" charset="0"/>
                <a:cs typeface="Times New Roman" pitchFamily="18" charset="0"/>
              </a:rPr>
              <a:t>  environment.</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An embedded system can have one active application or several applications  </a:t>
            </a:r>
          </a:p>
          <a:p>
            <a:pPr algn="just"/>
            <a:r>
              <a:rPr lang="en-GB" dirty="0" smtClean="0">
                <a:latin typeface="Times New Roman" pitchFamily="18" charset="0"/>
                <a:cs typeface="Times New Roman" pitchFamily="18" charset="0"/>
              </a:rPr>
              <a:t>  running </a:t>
            </a:r>
            <a:r>
              <a:rPr lang="en-US" dirty="0" smtClean="0">
                <a:latin typeface="Times New Roman" pitchFamily="18" charset="0"/>
                <a:cs typeface="Times New Roman" pitchFamily="18" charset="0"/>
              </a:rPr>
              <a:t>simultaneously.</a:t>
            </a:r>
          </a:p>
          <a:p>
            <a:pPr algn="just"/>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ARM processors are also found in mass storage devices such as hard drives and  </a:t>
            </a:r>
          </a:p>
          <a:p>
            <a:pPr algn="just"/>
            <a:r>
              <a:rPr lang="en-GB" dirty="0" smtClean="0">
                <a:latin typeface="Times New Roman" pitchFamily="18" charset="0"/>
                <a:cs typeface="Times New Roman" pitchFamily="18" charset="0"/>
              </a:rPr>
              <a:t>  imaging products such as inkjet printers—applications that are cost </a:t>
            </a:r>
            <a:r>
              <a:rPr lang="en-US" dirty="0" smtClean="0">
                <a:latin typeface="Times New Roman" pitchFamily="18" charset="0"/>
                <a:cs typeface="Times New Roman" pitchFamily="18" charset="0"/>
              </a:rPr>
              <a:t>sensitive  </a:t>
            </a:r>
          </a:p>
          <a:p>
            <a:pPr algn="just"/>
            <a:r>
              <a:rPr lang="en-US" dirty="0" smtClean="0">
                <a:latin typeface="Times New Roman" pitchFamily="18" charset="0"/>
                <a:cs typeface="Times New Roman" pitchFamily="18" charset="0"/>
              </a:rPr>
              <a:t>  and high volume.</a:t>
            </a:r>
            <a:endParaRPr lang="en-US"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latin typeface="Times New Roman" pitchFamily="18" charset="0"/>
                <a:cs typeface="Times New Roman" pitchFamily="18" charset="0"/>
              </a:rPr>
              <a:t>Chapter 2</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ARM Processor Fundamentals</a:t>
            </a:r>
            <a:endParaRPr lang="en-US" dirty="0">
              <a:latin typeface="Times New Roman" pitchFamily="18" charset="0"/>
              <a:cs typeface="Times New Roman" pitchFamily="18" charset="0"/>
            </a:endParaRPr>
          </a:p>
        </p:txBody>
      </p:sp>
      <p:sp>
        <p:nvSpPr>
          <p:cNvPr id="3" name="TextBox 2"/>
          <p:cNvSpPr txBox="1"/>
          <p:nvPr/>
        </p:nvSpPr>
        <p:spPr>
          <a:xfrm>
            <a:off x="899592" y="1772816"/>
            <a:ext cx="7488832" cy="646331"/>
          </a:xfrm>
          <a:prstGeom prst="rect">
            <a:avLst/>
          </a:prstGeom>
          <a:noFill/>
        </p:spPr>
        <p:txBody>
          <a:bodyPr wrap="square" rtlCol="0">
            <a:spAutoFit/>
          </a:bodyPr>
          <a:lstStyle/>
          <a:p>
            <a:r>
              <a:rPr lang="en-US" sz="3600" b="1" dirty="0" smtClean="0">
                <a:latin typeface="Times New Roman" pitchFamily="18" charset="0"/>
                <a:cs typeface="Times New Roman" pitchFamily="18" charset="0"/>
              </a:rPr>
              <a:t>Registers</a:t>
            </a:r>
            <a:endParaRPr lang="en-US" sz="3600" dirty="0">
              <a:latin typeface="Times New Roman" pitchFamily="18" charset="0"/>
              <a:cs typeface="Times New Roman" pitchFamily="18" charset="0"/>
            </a:endParaRPr>
          </a:p>
        </p:txBody>
      </p:sp>
      <p:sp>
        <p:nvSpPr>
          <p:cNvPr id="4" name="TextBox 3"/>
          <p:cNvSpPr txBox="1"/>
          <p:nvPr/>
        </p:nvSpPr>
        <p:spPr>
          <a:xfrm>
            <a:off x="827584" y="2492896"/>
            <a:ext cx="7776864" cy="3416320"/>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General-purpose registers hold either data or an address. They are identified with  </a:t>
            </a:r>
          </a:p>
          <a:p>
            <a:r>
              <a:rPr lang="en-GB" dirty="0" smtClean="0">
                <a:latin typeface="Times New Roman" pitchFamily="18" charset="0"/>
                <a:cs typeface="Times New Roman" pitchFamily="18" charset="0"/>
              </a:rPr>
              <a:t>   the letter </a:t>
            </a:r>
            <a:r>
              <a:rPr lang="en-GB" i="1" dirty="0" smtClean="0">
                <a:latin typeface="Times New Roman" pitchFamily="18" charset="0"/>
                <a:cs typeface="Times New Roman" pitchFamily="18" charset="0"/>
              </a:rPr>
              <a:t>r prefixed to the register number. For example, register 4 is given the  </a:t>
            </a:r>
          </a:p>
          <a:p>
            <a:r>
              <a:rPr lang="en-GB" i="1" dirty="0" smtClean="0">
                <a:latin typeface="Times New Roman" pitchFamily="18" charset="0"/>
                <a:cs typeface="Times New Roman" pitchFamily="18" charset="0"/>
              </a:rPr>
              <a:t>   label r4.</a:t>
            </a:r>
          </a:p>
          <a:p>
            <a:endParaRPr lang="en-GB" i="1"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processor can operate in seven different modes, All the registers shown are  </a:t>
            </a:r>
          </a:p>
          <a:p>
            <a:r>
              <a:rPr lang="en-GB" dirty="0" smtClean="0">
                <a:latin typeface="Times New Roman" pitchFamily="18" charset="0"/>
                <a:cs typeface="Times New Roman" pitchFamily="18" charset="0"/>
              </a:rPr>
              <a:t>  32 bits in size.</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There are up to 18 active registers: 16 data registers and 2 processor status  </a:t>
            </a:r>
          </a:p>
          <a:p>
            <a:r>
              <a:rPr lang="en-GB" dirty="0" smtClean="0">
                <a:latin typeface="Times New Roman" pitchFamily="18" charset="0"/>
                <a:cs typeface="Times New Roman" pitchFamily="18" charset="0"/>
              </a:rPr>
              <a:t>   registers. The data registers are visible to the programmer as </a:t>
            </a:r>
            <a:r>
              <a:rPr lang="en-GB" i="1" dirty="0" smtClean="0">
                <a:latin typeface="Times New Roman" pitchFamily="18" charset="0"/>
                <a:cs typeface="Times New Roman" pitchFamily="18" charset="0"/>
              </a:rPr>
              <a:t>r0 to r15.</a:t>
            </a:r>
          </a:p>
          <a:p>
            <a:endParaRPr lang="en-GB" i="1"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ARM processor has three registers assigned to a particular task or special </a:t>
            </a:r>
          </a:p>
          <a:p>
            <a:r>
              <a:rPr lang="en-GB" dirty="0" smtClean="0">
                <a:latin typeface="Times New Roman" pitchFamily="18" charset="0"/>
                <a:cs typeface="Times New Roman" pitchFamily="18" charset="0"/>
              </a:rPr>
              <a:t>  function: </a:t>
            </a:r>
            <a:r>
              <a:rPr lang="en-US" i="1" dirty="0" smtClean="0">
                <a:latin typeface="Times New Roman" pitchFamily="18" charset="0"/>
                <a:cs typeface="Times New Roman" pitchFamily="18" charset="0"/>
              </a:rPr>
              <a:t>r13, r14, and r15.</a:t>
            </a:r>
            <a:endParaRPr lang="en-US" dirty="0">
              <a:latin typeface="Times New Roman" pitchFamily="18" charset="0"/>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20688"/>
            <a:ext cx="8064896" cy="4801314"/>
          </a:xfrm>
          <a:prstGeom prst="rect">
            <a:avLst/>
          </a:prstGeom>
          <a:noFill/>
        </p:spPr>
        <p:txBody>
          <a:bodyPr wrap="square" rtlCol="0">
            <a:spAutoFit/>
          </a:bodyPr>
          <a:lstStyle/>
          <a:p>
            <a:pPr algn="just"/>
            <a:r>
              <a:rPr lang="en-GB" dirty="0" smtClean="0">
                <a:latin typeface="Times New Roman" pitchFamily="18" charset="0"/>
                <a:cs typeface="Times New Roman" pitchFamily="18" charset="0"/>
              </a:rPr>
              <a:t>the shaded registers identify the assigned special-purpose registers:</a:t>
            </a:r>
          </a:p>
          <a:p>
            <a:pPr algn="just"/>
            <a:endParaRPr lang="en-GB" dirty="0" smtClean="0">
              <a:latin typeface="Times New Roman" pitchFamily="18" charset="0"/>
              <a:cs typeface="Times New Roman" pitchFamily="18" charset="0"/>
            </a:endParaRPr>
          </a:p>
          <a:p>
            <a:pPr algn="just"/>
            <a:r>
              <a:rPr lang="en-GB" dirty="0" smtClean="0">
                <a:latin typeface="Times New Roman" pitchFamily="18" charset="0"/>
                <a:cs typeface="Times New Roman" pitchFamily="18" charset="0"/>
              </a:rPr>
              <a:t>■ Register </a:t>
            </a:r>
            <a:r>
              <a:rPr lang="en-GB" i="1" dirty="0" smtClean="0">
                <a:latin typeface="Times New Roman" pitchFamily="18" charset="0"/>
                <a:cs typeface="Times New Roman" pitchFamily="18" charset="0"/>
              </a:rPr>
              <a:t>r13 is traditionally used as the stack pointer (sp) and stores the head of the    </a:t>
            </a:r>
          </a:p>
          <a:p>
            <a:pPr algn="just"/>
            <a:r>
              <a:rPr lang="en-GB" i="1" dirty="0" smtClean="0">
                <a:latin typeface="Times New Roman" pitchFamily="18" charset="0"/>
                <a:cs typeface="Times New Roman" pitchFamily="18" charset="0"/>
              </a:rPr>
              <a:t>    stack </a:t>
            </a:r>
            <a:r>
              <a:rPr lang="en-GB" dirty="0" smtClean="0">
                <a:latin typeface="Times New Roman" pitchFamily="18" charset="0"/>
                <a:cs typeface="Times New Roman" pitchFamily="18" charset="0"/>
              </a:rPr>
              <a:t>in the current processor mode.</a:t>
            </a:r>
          </a:p>
          <a:p>
            <a:pPr algn="just"/>
            <a:endParaRPr lang="en-GB" dirty="0" smtClean="0">
              <a:latin typeface="Times New Roman" pitchFamily="18" charset="0"/>
              <a:cs typeface="Times New Roman" pitchFamily="18" charset="0"/>
            </a:endParaRPr>
          </a:p>
          <a:p>
            <a:pPr algn="just"/>
            <a:r>
              <a:rPr lang="en-GB" dirty="0" smtClean="0">
                <a:latin typeface="Times New Roman" pitchFamily="18" charset="0"/>
                <a:cs typeface="Times New Roman" pitchFamily="18" charset="0"/>
              </a:rPr>
              <a:t>■ Register </a:t>
            </a:r>
            <a:r>
              <a:rPr lang="en-GB" i="1" dirty="0" smtClean="0">
                <a:latin typeface="Times New Roman" pitchFamily="18" charset="0"/>
                <a:cs typeface="Times New Roman" pitchFamily="18" charset="0"/>
              </a:rPr>
              <a:t>r14 is called the link register (</a:t>
            </a:r>
            <a:r>
              <a:rPr lang="en-GB" i="1" dirty="0" err="1" smtClean="0">
                <a:latin typeface="Times New Roman" pitchFamily="18" charset="0"/>
                <a:cs typeface="Times New Roman" pitchFamily="18" charset="0"/>
              </a:rPr>
              <a:t>lr</a:t>
            </a:r>
            <a:r>
              <a:rPr lang="en-GB" i="1" dirty="0" smtClean="0">
                <a:latin typeface="Times New Roman" pitchFamily="18" charset="0"/>
                <a:cs typeface="Times New Roman" pitchFamily="18" charset="0"/>
              </a:rPr>
              <a:t>) and is where the core puts the return  </a:t>
            </a:r>
          </a:p>
          <a:p>
            <a:pPr algn="just"/>
            <a:r>
              <a:rPr lang="en-GB" i="1" dirty="0" smtClean="0">
                <a:latin typeface="Times New Roman" pitchFamily="18" charset="0"/>
                <a:cs typeface="Times New Roman" pitchFamily="18" charset="0"/>
              </a:rPr>
              <a:t>    address </a:t>
            </a:r>
            <a:r>
              <a:rPr lang="en-GB" dirty="0" smtClean="0">
                <a:latin typeface="Times New Roman" pitchFamily="18" charset="0"/>
                <a:cs typeface="Times New Roman" pitchFamily="18" charset="0"/>
              </a:rPr>
              <a:t>whenever it calls a subroutine.</a:t>
            </a:r>
          </a:p>
          <a:p>
            <a:pPr algn="just"/>
            <a:endParaRPr lang="en-GB" dirty="0" smtClean="0">
              <a:latin typeface="Times New Roman" pitchFamily="18" charset="0"/>
              <a:cs typeface="Times New Roman" pitchFamily="18" charset="0"/>
            </a:endParaRPr>
          </a:p>
          <a:p>
            <a:pPr algn="just"/>
            <a:r>
              <a:rPr lang="en-GB" dirty="0" smtClean="0">
                <a:latin typeface="Times New Roman" pitchFamily="18" charset="0"/>
                <a:cs typeface="Times New Roman" pitchFamily="18" charset="0"/>
              </a:rPr>
              <a:t>■ Register </a:t>
            </a:r>
            <a:r>
              <a:rPr lang="en-GB" i="1" dirty="0" smtClean="0">
                <a:latin typeface="Times New Roman" pitchFamily="18" charset="0"/>
                <a:cs typeface="Times New Roman" pitchFamily="18" charset="0"/>
              </a:rPr>
              <a:t>r15 is the program counter (pc) and contains the address of the next  </a:t>
            </a:r>
          </a:p>
          <a:p>
            <a:pPr algn="just"/>
            <a:r>
              <a:rPr lang="en-GB" i="1" dirty="0" smtClean="0">
                <a:latin typeface="Times New Roman" pitchFamily="18" charset="0"/>
                <a:cs typeface="Times New Roman" pitchFamily="18" charset="0"/>
              </a:rPr>
              <a:t>    instruction </a:t>
            </a:r>
            <a:r>
              <a:rPr lang="en-GB" dirty="0" smtClean="0">
                <a:latin typeface="Times New Roman" pitchFamily="18" charset="0"/>
                <a:cs typeface="Times New Roman" pitchFamily="18" charset="0"/>
              </a:rPr>
              <a:t>to be fetched by the processor.</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In ARM state the registers </a:t>
            </a:r>
            <a:r>
              <a:rPr lang="en-GB" i="1" dirty="0" smtClean="0">
                <a:latin typeface="Times New Roman" pitchFamily="18" charset="0"/>
                <a:cs typeface="Times New Roman" pitchFamily="18" charset="0"/>
              </a:rPr>
              <a:t>r0 to r13 are orthogonal—any instruction that you can  </a:t>
            </a:r>
          </a:p>
          <a:p>
            <a:pPr algn="just"/>
            <a:r>
              <a:rPr lang="en-GB" i="1" dirty="0" smtClean="0">
                <a:latin typeface="Times New Roman" pitchFamily="18" charset="0"/>
                <a:cs typeface="Times New Roman" pitchFamily="18" charset="0"/>
              </a:rPr>
              <a:t>   apply </a:t>
            </a:r>
            <a:r>
              <a:rPr lang="en-GB" dirty="0" smtClean="0">
                <a:latin typeface="Times New Roman" pitchFamily="18" charset="0"/>
                <a:cs typeface="Times New Roman" pitchFamily="18" charset="0"/>
              </a:rPr>
              <a:t>to </a:t>
            </a:r>
            <a:r>
              <a:rPr lang="en-GB" i="1" dirty="0" smtClean="0">
                <a:latin typeface="Times New Roman" pitchFamily="18" charset="0"/>
                <a:cs typeface="Times New Roman" pitchFamily="18" charset="0"/>
              </a:rPr>
              <a:t>r0 you can equally well apply to any of the other registers. However, there  </a:t>
            </a:r>
          </a:p>
          <a:p>
            <a:pPr algn="just"/>
            <a:r>
              <a:rPr lang="en-GB" i="1" dirty="0" smtClean="0">
                <a:latin typeface="Times New Roman" pitchFamily="18" charset="0"/>
                <a:cs typeface="Times New Roman" pitchFamily="18" charset="0"/>
              </a:rPr>
              <a:t>   are instructions </a:t>
            </a:r>
            <a:r>
              <a:rPr lang="en-GB" dirty="0" smtClean="0">
                <a:latin typeface="Times New Roman" pitchFamily="18" charset="0"/>
                <a:cs typeface="Times New Roman" pitchFamily="18" charset="0"/>
              </a:rPr>
              <a:t>that treat </a:t>
            </a:r>
            <a:r>
              <a:rPr lang="en-GB" i="1" dirty="0" smtClean="0">
                <a:latin typeface="Times New Roman" pitchFamily="18" charset="0"/>
                <a:cs typeface="Times New Roman" pitchFamily="18" charset="0"/>
              </a:rPr>
              <a:t>r14 and r15 in a special way.</a:t>
            </a:r>
          </a:p>
          <a:p>
            <a:pPr algn="just"/>
            <a:endParaRPr lang="en-GB" i="1"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In addition to the 16 data registers, there are two program status registers: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and  </a:t>
            </a:r>
          </a:p>
          <a:p>
            <a:pPr algn="just"/>
            <a:r>
              <a:rPr lang="en-GB" i="1"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spsr</a:t>
            </a:r>
            <a:r>
              <a:rPr lang="en-GB" i="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imes New Roman" pitchFamily="18" charset="0"/>
                <a:cs typeface="Times New Roman" pitchFamily="18" charset="0"/>
              </a:rPr>
              <a:t>The RISC </a:t>
            </a:r>
            <a:r>
              <a:rPr lang="en-US" b="1" dirty="0" smtClean="0">
                <a:latin typeface="Times New Roman" pitchFamily="18" charset="0"/>
                <a:cs typeface="Times New Roman" pitchFamily="18" charset="0"/>
              </a:rPr>
              <a:t>Design Philosophy</a:t>
            </a:r>
            <a:endParaRPr lang="en-US" dirty="0">
              <a:latin typeface="Times New Roman" pitchFamily="18" charset="0"/>
              <a:cs typeface="Times New Roman" pitchFamily="18" charset="0"/>
            </a:endParaRPr>
          </a:p>
        </p:txBody>
      </p:sp>
      <p:sp>
        <p:nvSpPr>
          <p:cNvPr id="3" name="TextBox 2"/>
          <p:cNvSpPr txBox="1"/>
          <p:nvPr/>
        </p:nvSpPr>
        <p:spPr>
          <a:xfrm>
            <a:off x="1259632" y="1628800"/>
            <a:ext cx="6768752" cy="3970318"/>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a:t>
            </a:r>
            <a:r>
              <a:rPr lang="en-GB" dirty="0">
                <a:latin typeface="Times New Roman" pitchFamily="18" charset="0"/>
                <a:cs typeface="Times New Roman" pitchFamily="18" charset="0"/>
              </a:rPr>
              <a:t>ARM core uses a RISC architecture. RISC is a design philosophy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aimed </a:t>
            </a:r>
            <a:r>
              <a:rPr lang="en-GB" dirty="0">
                <a:latin typeface="Times New Roman" pitchFamily="18" charset="0"/>
                <a:cs typeface="Times New Roman" pitchFamily="18" charset="0"/>
              </a:rPr>
              <a:t>at </a:t>
            </a:r>
            <a:r>
              <a:rPr lang="en-GB" dirty="0" smtClean="0">
                <a:latin typeface="Times New Roman" pitchFamily="18" charset="0"/>
                <a:cs typeface="Times New Roman" pitchFamily="18" charset="0"/>
              </a:rPr>
              <a:t>delivering simple </a:t>
            </a:r>
            <a:r>
              <a:rPr lang="en-GB" dirty="0">
                <a:latin typeface="Times New Roman" pitchFamily="18" charset="0"/>
                <a:cs typeface="Times New Roman" pitchFamily="18" charset="0"/>
              </a:rPr>
              <a:t>but powerful instructions that </a:t>
            </a:r>
            <a:r>
              <a:rPr lang="en-GB" dirty="0" smtClean="0">
                <a:latin typeface="Times New Roman" pitchFamily="18" charset="0"/>
                <a:cs typeface="Times New Roman" pitchFamily="18" charset="0"/>
              </a:rPr>
              <a:t>execute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within </a:t>
            </a:r>
            <a:r>
              <a:rPr lang="en-GB" dirty="0">
                <a:latin typeface="Times New Roman" pitchFamily="18" charset="0"/>
                <a:cs typeface="Times New Roman" pitchFamily="18" charset="0"/>
              </a:rPr>
              <a:t>a single cycle at a high clock speed</a:t>
            </a:r>
            <a:r>
              <a:rPr lang="en-GB" dirty="0" smtClean="0">
                <a:latin typeface="Times New Roman" pitchFamily="18" charset="0"/>
                <a:cs typeface="Times New Roman" pitchFamily="18" charset="0"/>
              </a:rPr>
              <a:t>.</a:t>
            </a:r>
            <a:endParaRPr lang="en-GB" dirty="0">
              <a:latin typeface="Times New Roman" pitchFamily="18" charset="0"/>
              <a:cs typeface="Times New Roman" pitchFamily="18" charset="0"/>
            </a:endParaRP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a:t>
            </a:r>
            <a:r>
              <a:rPr lang="en-GB" dirty="0">
                <a:latin typeface="Times New Roman" pitchFamily="18" charset="0"/>
                <a:cs typeface="Times New Roman" pitchFamily="18" charset="0"/>
              </a:rPr>
              <a:t>RISC philosophy concentrates on reducing the complexity of </a:t>
            </a:r>
            <a:r>
              <a:rPr lang="en-GB" dirty="0" smtClean="0">
                <a:latin typeface="Times New Roman" pitchFamily="18" charset="0"/>
                <a:cs typeface="Times New Roman" pitchFamily="18" charset="0"/>
              </a:rPr>
              <a:t> </a:t>
            </a:r>
          </a:p>
          <a:p>
            <a:pPr algn="just"/>
            <a:r>
              <a:rPr lang="en-GB" dirty="0" smtClean="0">
                <a:latin typeface="Times New Roman" pitchFamily="18" charset="0"/>
                <a:cs typeface="Times New Roman" pitchFamily="18" charset="0"/>
              </a:rPr>
              <a:t>   instructions performed by </a:t>
            </a:r>
            <a:r>
              <a:rPr lang="en-GB" dirty="0">
                <a:latin typeface="Times New Roman" pitchFamily="18" charset="0"/>
                <a:cs typeface="Times New Roman" pitchFamily="18" charset="0"/>
              </a:rPr>
              <a:t>the hardware because it is easier to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provide </a:t>
            </a:r>
            <a:r>
              <a:rPr lang="en-GB" dirty="0">
                <a:latin typeface="Times New Roman" pitchFamily="18" charset="0"/>
                <a:cs typeface="Times New Roman" pitchFamily="18" charset="0"/>
              </a:rPr>
              <a:t>greater flexibility and intelligence in </a:t>
            </a:r>
            <a:r>
              <a:rPr lang="en-GB" dirty="0" smtClean="0">
                <a:latin typeface="Times New Roman" pitchFamily="18" charset="0"/>
                <a:cs typeface="Times New Roman" pitchFamily="18" charset="0"/>
              </a:rPr>
              <a:t>software </a:t>
            </a:r>
            <a:r>
              <a:rPr lang="en-US" dirty="0" smtClean="0">
                <a:latin typeface="Times New Roman" pitchFamily="18" charset="0"/>
                <a:cs typeface="Times New Roman" pitchFamily="18" charset="0"/>
              </a:rPr>
              <a:t>rather </a:t>
            </a:r>
            <a:r>
              <a:rPr lang="en-US" dirty="0">
                <a:latin typeface="Times New Roman" pitchFamily="18" charset="0"/>
                <a:cs typeface="Times New Roman" pitchFamily="18" charset="0"/>
              </a:rPr>
              <a:t>than </a:t>
            </a:r>
            <a:r>
              <a:rPr lang="en-US" dirty="0" smtClean="0">
                <a:latin typeface="Times New Roman" pitchFamily="18" charset="0"/>
                <a:cs typeface="Times New Roman" pitchFamily="18" charset="0"/>
              </a:rPr>
              <a:t> </a:t>
            </a:r>
          </a:p>
          <a:p>
            <a:pPr algn="just"/>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hardware.</a:t>
            </a:r>
          </a:p>
          <a:p>
            <a:pPr algn="just"/>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As </a:t>
            </a:r>
            <a:r>
              <a:rPr lang="en-GB" dirty="0">
                <a:latin typeface="Times New Roman" pitchFamily="18" charset="0"/>
                <a:cs typeface="Times New Roman" pitchFamily="18" charset="0"/>
              </a:rPr>
              <a:t>a result, a RISC design places greater demands on the compiler</a:t>
            </a:r>
            <a:r>
              <a:rPr lang="en-GB" dirty="0" smtClean="0">
                <a:latin typeface="Times New Roman" pitchFamily="18" charset="0"/>
                <a:cs typeface="Times New Roman" pitchFamily="18" charset="0"/>
              </a:rPr>
              <a:t>.</a:t>
            </a:r>
            <a:endParaRPr lang="en-GB" dirty="0">
              <a:latin typeface="Times New Roman" pitchFamily="18" charset="0"/>
              <a:cs typeface="Times New Roman" pitchFamily="18" charset="0"/>
            </a:endParaRPr>
          </a:p>
          <a:p>
            <a:pPr algn="just">
              <a:buFont typeface="Arial" pitchFamily="34" charset="0"/>
              <a:buChar char="•"/>
            </a:pPr>
            <a:endParaRPr lang="en-GB" dirty="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In contrast, </a:t>
            </a:r>
            <a:r>
              <a:rPr lang="en-GB" dirty="0">
                <a:latin typeface="Times New Roman" pitchFamily="18" charset="0"/>
                <a:cs typeface="Times New Roman" pitchFamily="18" charset="0"/>
              </a:rPr>
              <a:t>the traditional complex instruction set computer (CISC)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relies </a:t>
            </a:r>
            <a:r>
              <a:rPr lang="en-GB" dirty="0">
                <a:latin typeface="Times New Roman" pitchFamily="18" charset="0"/>
                <a:cs typeface="Times New Roman" pitchFamily="18" charset="0"/>
              </a:rPr>
              <a:t>more on </a:t>
            </a:r>
            <a:r>
              <a:rPr lang="en-GB" dirty="0" smtClean="0">
                <a:latin typeface="Times New Roman" pitchFamily="18" charset="0"/>
                <a:cs typeface="Times New Roman" pitchFamily="18" charset="0"/>
              </a:rPr>
              <a:t>the hardware </a:t>
            </a:r>
            <a:r>
              <a:rPr lang="en-GB" dirty="0">
                <a:latin typeface="Times New Roman" pitchFamily="18" charset="0"/>
                <a:cs typeface="Times New Roman" pitchFamily="18" charset="0"/>
              </a:rPr>
              <a:t>for instruction functionality, and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consequently </a:t>
            </a:r>
            <a:r>
              <a:rPr lang="en-GB" dirty="0">
                <a:latin typeface="Times New Roman" pitchFamily="18" charset="0"/>
                <a:cs typeface="Times New Roman" pitchFamily="18" charset="0"/>
              </a:rPr>
              <a:t>the CISC instructions are </a:t>
            </a:r>
            <a:r>
              <a:rPr lang="en-GB" dirty="0" smtClean="0">
                <a:latin typeface="Times New Roman" pitchFamily="18" charset="0"/>
                <a:cs typeface="Times New Roman" pitchFamily="18" charset="0"/>
              </a:rPr>
              <a:t>more </a:t>
            </a:r>
            <a:r>
              <a:rPr lang="en-US" dirty="0" smtClean="0">
                <a:latin typeface="Times New Roman" pitchFamily="18" charset="0"/>
                <a:cs typeface="Times New Roman" pitchFamily="18" charset="0"/>
              </a:rPr>
              <a:t>complicated</a:t>
            </a:r>
            <a:r>
              <a:rPr lang="en-US" dirty="0">
                <a:latin typeface="Times New Roman" pitchFamily="18" charset="0"/>
                <a:cs typeface="Times New Roman" pitchFamily="18" charset="0"/>
              </a:rPr>
              <a:t>.</a:t>
            </a:r>
            <a:endParaRPr lang="en-GB" dirty="0" smtClean="0">
              <a:latin typeface="Times New Roman" pitchFamily="18"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HP\Documents\ShareX\Screenshots\2026-02\registers.png"/>
          <p:cNvPicPr>
            <a:picLocks noChangeAspect="1" noChangeArrowheads="1"/>
          </p:cNvPicPr>
          <p:nvPr/>
        </p:nvPicPr>
        <p:blipFill>
          <a:blip r:embed="rId2" cstate="print"/>
          <a:srcRect/>
          <a:stretch>
            <a:fillRect/>
          </a:stretch>
        </p:blipFill>
        <p:spPr bwMode="auto">
          <a:xfrm>
            <a:off x="3275856" y="908720"/>
            <a:ext cx="2562225" cy="500062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2.2 </a:t>
            </a:r>
            <a:r>
              <a:rPr lang="en-US" b="1" dirty="0" smtClean="0">
                <a:latin typeface="Times New Roman" pitchFamily="18" charset="0"/>
                <a:cs typeface="Times New Roman" pitchFamily="18" charset="0"/>
              </a:rPr>
              <a:t>Current Program Status Register</a:t>
            </a:r>
            <a:endParaRPr lang="en-US" dirty="0">
              <a:latin typeface="Times New Roman" pitchFamily="18" charset="0"/>
              <a:cs typeface="Times New Roman" pitchFamily="18" charset="0"/>
            </a:endParaRPr>
          </a:p>
        </p:txBody>
      </p:sp>
      <p:sp>
        <p:nvSpPr>
          <p:cNvPr id="3" name="TextBox 2"/>
          <p:cNvSpPr txBox="1"/>
          <p:nvPr/>
        </p:nvSpPr>
        <p:spPr>
          <a:xfrm>
            <a:off x="683568" y="1628800"/>
            <a:ext cx="7704856" cy="3416320"/>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ARM core uses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to monitor and control internal operations. The  </a:t>
            </a:r>
          </a:p>
          <a:p>
            <a:pPr algn="just"/>
            <a:r>
              <a:rPr lang="en-GB" i="1"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is a </a:t>
            </a:r>
            <a:r>
              <a:rPr lang="en-GB" dirty="0" smtClean="0">
                <a:latin typeface="Times New Roman" pitchFamily="18" charset="0"/>
                <a:cs typeface="Times New Roman" pitchFamily="18" charset="0"/>
              </a:rPr>
              <a:t>dedicated 32-bit register and resides in the register file.</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shaded parts are reserved for future </a:t>
            </a:r>
            <a:r>
              <a:rPr lang="en-US" dirty="0" smtClean="0">
                <a:latin typeface="Times New Roman" pitchFamily="18" charset="0"/>
                <a:cs typeface="Times New Roman" pitchFamily="18" charset="0"/>
              </a:rPr>
              <a:t>expansion.</a:t>
            </a:r>
          </a:p>
          <a:p>
            <a:pPr algn="just">
              <a:buFont typeface="Arial" pitchFamily="34" charset="0"/>
              <a:buChar char="•"/>
            </a:pPr>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is divided into four fields, each 8 bits wide: flags, status, extension,  </a:t>
            </a:r>
          </a:p>
          <a:p>
            <a:pPr algn="just"/>
            <a:r>
              <a:rPr lang="en-GB" i="1" dirty="0" smtClean="0">
                <a:latin typeface="Times New Roman" pitchFamily="18" charset="0"/>
                <a:cs typeface="Times New Roman" pitchFamily="18" charset="0"/>
              </a:rPr>
              <a:t>   and control.</a:t>
            </a:r>
          </a:p>
          <a:p>
            <a:pPr algn="just"/>
            <a:endParaRPr lang="en-GB" i="1" dirty="0" smtClean="0">
              <a:latin typeface="Times New Roman" pitchFamily="18" charset="0"/>
              <a:cs typeface="Times New Roman" pitchFamily="18" charset="0"/>
            </a:endParaRPr>
          </a:p>
          <a:p>
            <a:pPr algn="just">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In current designs the extension and status fields are reserved for future use.</a:t>
            </a:r>
          </a:p>
          <a:p>
            <a:pPr algn="just"/>
            <a:r>
              <a:rPr lang="en-GB" dirty="0" smtClean="0">
                <a:latin typeface="Times New Roman" pitchFamily="18" charset="0"/>
                <a:cs typeface="Times New Roman" pitchFamily="18" charset="0"/>
              </a:rPr>
              <a:t> </a:t>
            </a:r>
          </a:p>
          <a:p>
            <a:pPr algn="just">
              <a:buFont typeface="Arial" pitchFamily="34" charset="0"/>
              <a:buChar char="•"/>
            </a:pPr>
            <a:r>
              <a:rPr lang="en-GB" dirty="0" smtClean="0">
                <a:latin typeface="Times New Roman" pitchFamily="18" charset="0"/>
                <a:cs typeface="Times New Roman" pitchFamily="18" charset="0"/>
              </a:rPr>
              <a:t> The control field contains the processor mode, state, and interrupt mask bits. </a:t>
            </a:r>
          </a:p>
          <a:p>
            <a:pPr algn="just"/>
            <a:r>
              <a:rPr lang="en-GB" dirty="0" smtClean="0">
                <a:latin typeface="Times New Roman" pitchFamily="18" charset="0"/>
                <a:cs typeface="Times New Roman" pitchFamily="18" charset="0"/>
              </a:rPr>
              <a:t>   The flags field contains </a:t>
            </a:r>
            <a:r>
              <a:rPr lang="en-US" dirty="0" smtClean="0">
                <a:latin typeface="Times New Roman" pitchFamily="18" charset="0"/>
                <a:cs typeface="Times New Roman" pitchFamily="18" charset="0"/>
              </a:rPr>
              <a:t>the condition flags.</a:t>
            </a:r>
            <a:endParaRPr lang="en-GB" dirty="0" smtClean="0">
              <a:latin typeface="Times New Roman" pitchFamily="18" charset="0"/>
              <a:cs typeface="Times New Roman"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ocuments\ShareX\Screenshots\2026-02\Acrobat_1ZSIN03Ev6.png"/>
          <p:cNvPicPr>
            <a:picLocks noChangeAspect="1" noChangeArrowheads="1"/>
          </p:cNvPicPr>
          <p:nvPr/>
        </p:nvPicPr>
        <p:blipFill>
          <a:blip r:embed="rId2" cstate="print"/>
          <a:srcRect/>
          <a:stretch>
            <a:fillRect/>
          </a:stretch>
        </p:blipFill>
        <p:spPr bwMode="auto">
          <a:xfrm>
            <a:off x="611560" y="1268760"/>
            <a:ext cx="7870020" cy="403244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Processor Modes</a:t>
            </a:r>
            <a:endParaRPr lang="en-US" dirty="0">
              <a:latin typeface="Times New Roman" pitchFamily="18" charset="0"/>
              <a:cs typeface="Times New Roman" pitchFamily="18" charset="0"/>
            </a:endParaRPr>
          </a:p>
        </p:txBody>
      </p:sp>
      <p:sp>
        <p:nvSpPr>
          <p:cNvPr id="3" name="TextBox 2"/>
          <p:cNvSpPr txBox="1"/>
          <p:nvPr/>
        </p:nvSpPr>
        <p:spPr>
          <a:xfrm>
            <a:off x="611560" y="1628800"/>
            <a:ext cx="7920880" cy="4801314"/>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processor mode determines which registers are active and the access rights to  </a:t>
            </a:r>
          </a:p>
          <a:p>
            <a:pPr algn="just"/>
            <a:r>
              <a:rPr lang="en-GB" dirty="0" smtClean="0">
                <a:latin typeface="Times New Roman" pitchFamily="18" charset="0"/>
                <a:cs typeface="Times New Roman" pitchFamily="18" charset="0"/>
              </a:rPr>
              <a:t>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register itself.</a:t>
            </a:r>
          </a:p>
          <a:p>
            <a:pPr algn="just">
              <a:buFont typeface="Arial" pitchFamily="34" charset="0"/>
              <a:buChar char="•"/>
            </a:pPr>
            <a:r>
              <a:rPr lang="en-GB" dirty="0" smtClean="0">
                <a:latin typeface="Times New Roman" pitchFamily="18" charset="0"/>
                <a:cs typeface="Times New Roman" pitchFamily="18" charset="0"/>
              </a:rPr>
              <a:t> Conversely, a </a:t>
            </a:r>
            <a:r>
              <a:rPr lang="en-GB" dirty="0" err="1" smtClean="0">
                <a:latin typeface="Times New Roman" pitchFamily="18" charset="0"/>
                <a:cs typeface="Times New Roman" pitchFamily="18" charset="0"/>
              </a:rPr>
              <a:t>nonprivileged</a:t>
            </a:r>
            <a:r>
              <a:rPr lang="en-GB" dirty="0" smtClean="0">
                <a:latin typeface="Times New Roman" pitchFamily="18" charset="0"/>
                <a:cs typeface="Times New Roman" pitchFamily="18" charset="0"/>
              </a:rPr>
              <a:t> mode only allows read access to the control field in  </a:t>
            </a:r>
          </a:p>
          <a:p>
            <a:pPr algn="just"/>
            <a:r>
              <a:rPr lang="en-GB" dirty="0" smtClean="0">
                <a:latin typeface="Times New Roman" pitchFamily="18" charset="0"/>
                <a:cs typeface="Times New Roman" pitchFamily="18" charset="0"/>
              </a:rPr>
              <a:t>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but still allows read-write access to the condition flags.</a:t>
            </a:r>
          </a:p>
          <a:p>
            <a:pPr algn="just">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There are seven processor modes in total: six privileged modes (</a:t>
            </a:r>
            <a:r>
              <a:rPr lang="en-GB" i="1" dirty="0" smtClean="0">
                <a:latin typeface="Times New Roman" pitchFamily="18" charset="0"/>
                <a:cs typeface="Times New Roman" pitchFamily="18" charset="0"/>
              </a:rPr>
              <a:t>abort, fast  </a:t>
            </a:r>
          </a:p>
          <a:p>
            <a:pPr algn="just"/>
            <a:r>
              <a:rPr lang="en-GB" i="1" dirty="0" smtClean="0">
                <a:latin typeface="Times New Roman" pitchFamily="18" charset="0"/>
                <a:cs typeface="Times New Roman" pitchFamily="18" charset="0"/>
              </a:rPr>
              <a:t>  interrupt request, interrupt request, supervisor, system, and undefined) and one   </a:t>
            </a:r>
          </a:p>
          <a:p>
            <a:pPr algn="just"/>
            <a:r>
              <a:rPr lang="en-GB" i="1"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nonprivileged</a:t>
            </a:r>
            <a:r>
              <a:rPr lang="en-GB" i="1" dirty="0" smtClean="0">
                <a:latin typeface="Times New Roman" pitchFamily="18" charset="0"/>
                <a:cs typeface="Times New Roman" pitchFamily="18" charset="0"/>
              </a:rPr>
              <a:t> mode </a:t>
            </a:r>
            <a:r>
              <a:rPr lang="en-US" dirty="0" smtClean="0">
                <a:latin typeface="Times New Roman" pitchFamily="18" charset="0"/>
                <a:cs typeface="Times New Roman" pitchFamily="18" charset="0"/>
              </a:rPr>
              <a:t>(</a:t>
            </a:r>
            <a:r>
              <a:rPr lang="en-US" i="1" dirty="0" smtClean="0">
                <a:latin typeface="Times New Roman" pitchFamily="18" charset="0"/>
                <a:cs typeface="Times New Roman" pitchFamily="18" charset="0"/>
              </a:rPr>
              <a:t>user).</a:t>
            </a:r>
          </a:p>
          <a:p>
            <a:pPr marL="342900" indent="-342900" algn="just"/>
            <a:r>
              <a:rPr lang="en-GB" dirty="0" smtClean="0">
                <a:latin typeface="Times New Roman" pitchFamily="18" charset="0"/>
                <a:cs typeface="Times New Roman" pitchFamily="18" charset="0"/>
              </a:rPr>
              <a:t>1. The processor enters </a:t>
            </a:r>
            <a:r>
              <a:rPr lang="en-GB" i="1" dirty="0" smtClean="0">
                <a:latin typeface="Times New Roman" pitchFamily="18" charset="0"/>
                <a:cs typeface="Times New Roman" pitchFamily="18" charset="0"/>
              </a:rPr>
              <a:t>abort mode when there is a failed attempt to access memory.</a:t>
            </a:r>
          </a:p>
          <a:p>
            <a:pPr algn="just"/>
            <a:r>
              <a:rPr lang="en-US" i="1" dirty="0" smtClean="0">
                <a:latin typeface="Times New Roman" pitchFamily="18" charset="0"/>
                <a:cs typeface="Times New Roman" pitchFamily="18" charset="0"/>
              </a:rPr>
              <a:t>2. Fast </a:t>
            </a:r>
            <a:r>
              <a:rPr lang="en-GB" i="1" dirty="0" smtClean="0">
                <a:latin typeface="Times New Roman" pitchFamily="18" charset="0"/>
                <a:cs typeface="Times New Roman" pitchFamily="18" charset="0"/>
              </a:rPr>
              <a:t>interrupt request and interrupt request modes correspond to the two  </a:t>
            </a:r>
          </a:p>
          <a:p>
            <a:pPr algn="just"/>
            <a:r>
              <a:rPr lang="en-GB" i="1" dirty="0" smtClean="0">
                <a:latin typeface="Times New Roman" pitchFamily="18" charset="0"/>
                <a:cs typeface="Times New Roman" pitchFamily="18" charset="0"/>
              </a:rPr>
              <a:t>    interrupt levels available </a:t>
            </a:r>
            <a:r>
              <a:rPr lang="en-US" dirty="0" smtClean="0">
                <a:latin typeface="Times New Roman" pitchFamily="18" charset="0"/>
                <a:cs typeface="Times New Roman" pitchFamily="18" charset="0"/>
              </a:rPr>
              <a:t>on the ARM processor.</a:t>
            </a:r>
          </a:p>
          <a:p>
            <a:pPr algn="just"/>
            <a:r>
              <a:rPr lang="en-GB" dirty="0" smtClean="0">
                <a:latin typeface="Times New Roman" pitchFamily="18" charset="0"/>
                <a:cs typeface="Times New Roman" pitchFamily="18" charset="0"/>
              </a:rPr>
              <a:t>3. </a:t>
            </a:r>
            <a:r>
              <a:rPr lang="en-GB" i="1" dirty="0" smtClean="0">
                <a:latin typeface="Times New Roman" pitchFamily="18" charset="0"/>
                <a:cs typeface="Times New Roman" pitchFamily="18" charset="0"/>
              </a:rPr>
              <a:t>Supervisor mode is the mode that the processor is in after reset and </a:t>
            </a:r>
            <a:r>
              <a:rPr lang="en-GB" dirty="0" smtClean="0">
                <a:latin typeface="Times New Roman" pitchFamily="18" charset="0"/>
                <a:cs typeface="Times New Roman" pitchFamily="18" charset="0"/>
              </a:rPr>
              <a:t>is generally  </a:t>
            </a:r>
          </a:p>
          <a:p>
            <a:pPr algn="just"/>
            <a:r>
              <a:rPr lang="en-GB" dirty="0" smtClean="0">
                <a:latin typeface="Times New Roman" pitchFamily="18" charset="0"/>
                <a:cs typeface="Times New Roman" pitchFamily="18" charset="0"/>
              </a:rPr>
              <a:t>    the mode that an operating system kernel operates in.</a:t>
            </a:r>
          </a:p>
          <a:p>
            <a:pPr algn="just"/>
            <a:r>
              <a:rPr lang="en-GB" dirty="0" smtClean="0">
                <a:latin typeface="Times New Roman" pitchFamily="18" charset="0"/>
                <a:cs typeface="Times New Roman" pitchFamily="18" charset="0"/>
              </a:rPr>
              <a:t>4. </a:t>
            </a:r>
            <a:r>
              <a:rPr lang="en-GB" i="1" dirty="0" smtClean="0">
                <a:latin typeface="Times New Roman" pitchFamily="18" charset="0"/>
                <a:cs typeface="Times New Roman" pitchFamily="18" charset="0"/>
              </a:rPr>
              <a:t>System mode is a special </a:t>
            </a:r>
            <a:r>
              <a:rPr lang="en-GB" dirty="0" smtClean="0">
                <a:latin typeface="Times New Roman" pitchFamily="18" charset="0"/>
                <a:cs typeface="Times New Roman" pitchFamily="18" charset="0"/>
              </a:rPr>
              <a:t>version of </a:t>
            </a:r>
            <a:r>
              <a:rPr lang="en-GB" i="1" dirty="0" smtClean="0">
                <a:latin typeface="Times New Roman" pitchFamily="18" charset="0"/>
                <a:cs typeface="Times New Roman" pitchFamily="18" charset="0"/>
              </a:rPr>
              <a:t>user mode that allows full read-write access  </a:t>
            </a:r>
          </a:p>
          <a:p>
            <a:pPr algn="just"/>
            <a:r>
              <a:rPr lang="en-GB" i="1" dirty="0" smtClean="0">
                <a:latin typeface="Times New Roman" pitchFamily="18" charset="0"/>
                <a:cs typeface="Times New Roman" pitchFamily="18" charset="0"/>
              </a:rPr>
              <a:t>    to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lgn="just"/>
            <a:r>
              <a:rPr lang="en-GB" i="1" dirty="0" smtClean="0">
                <a:latin typeface="Times New Roman" pitchFamily="18" charset="0"/>
                <a:cs typeface="Times New Roman" pitchFamily="18" charset="0"/>
              </a:rPr>
              <a:t>5. </a:t>
            </a:r>
            <a:r>
              <a:rPr lang="en-US" i="1" dirty="0" smtClean="0">
                <a:latin typeface="Times New Roman" pitchFamily="18" charset="0"/>
                <a:cs typeface="Times New Roman" pitchFamily="18" charset="0"/>
              </a:rPr>
              <a:t>Undefined mode is used </a:t>
            </a:r>
            <a:r>
              <a:rPr lang="en-GB" dirty="0" smtClean="0">
                <a:latin typeface="Times New Roman" pitchFamily="18" charset="0"/>
                <a:cs typeface="Times New Roman" pitchFamily="18" charset="0"/>
              </a:rPr>
              <a:t>when the processor encounters an instruction that is  </a:t>
            </a:r>
          </a:p>
          <a:p>
            <a:pPr algn="just"/>
            <a:r>
              <a:rPr lang="en-GB" dirty="0" smtClean="0">
                <a:latin typeface="Times New Roman" pitchFamily="18" charset="0"/>
                <a:cs typeface="Times New Roman" pitchFamily="18" charset="0"/>
              </a:rPr>
              <a:t>    undefined or not supported by the </a:t>
            </a:r>
            <a:r>
              <a:rPr lang="en-US" dirty="0" smtClean="0">
                <a:latin typeface="Times New Roman" pitchFamily="18" charset="0"/>
                <a:cs typeface="Times New Roman" pitchFamily="18" charset="0"/>
              </a:rPr>
              <a:t>implementation.</a:t>
            </a:r>
          </a:p>
          <a:p>
            <a:pPr algn="just"/>
            <a:r>
              <a:rPr lang="en-GB" i="1" dirty="0" smtClean="0">
                <a:latin typeface="Times New Roman" pitchFamily="18" charset="0"/>
                <a:cs typeface="Times New Roman" pitchFamily="18" charset="0"/>
              </a:rPr>
              <a:t>6. User mode is used for programs and applications.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041976" cy="562074"/>
          </a:xfrm>
        </p:spPr>
        <p:txBody>
          <a:bodyPr>
            <a:normAutofit fontScale="90000"/>
          </a:bodyPr>
          <a:lstStyle/>
          <a:p>
            <a:r>
              <a:rPr lang="en-US" dirty="0" smtClean="0"/>
              <a:t>Banked Registers</a:t>
            </a:r>
            <a:endParaRPr lang="en-US" dirty="0"/>
          </a:p>
        </p:txBody>
      </p:sp>
      <p:sp>
        <p:nvSpPr>
          <p:cNvPr id="3" name="TextBox 2"/>
          <p:cNvSpPr txBox="1"/>
          <p:nvPr/>
        </p:nvSpPr>
        <p:spPr>
          <a:xfrm>
            <a:off x="683568" y="908720"/>
            <a:ext cx="7848872" cy="923330"/>
          </a:xfrm>
          <a:prstGeom prst="rect">
            <a:avLst/>
          </a:prstGeom>
          <a:noFill/>
        </p:spPr>
        <p:txBody>
          <a:bodyPr wrap="square" rtlCol="0">
            <a:spAutoFit/>
          </a:bodyPr>
          <a:lstStyle/>
          <a:p>
            <a:pPr>
              <a:buFont typeface="Arial" pitchFamily="34" charset="0"/>
              <a:buChar char="•"/>
            </a:pPr>
            <a:r>
              <a:rPr lang="en-GB" dirty="0" smtClean="0"/>
              <a:t> It shows all 37 registers in the register file. Of those, 20 registers are hidden from a program at different times. These registers are called </a:t>
            </a:r>
            <a:r>
              <a:rPr lang="en-GB" i="1" dirty="0" smtClean="0"/>
              <a:t>banked registers and are identified </a:t>
            </a:r>
            <a:r>
              <a:rPr lang="en-GB" dirty="0" smtClean="0"/>
              <a:t>by the shading in the diagram.</a:t>
            </a:r>
          </a:p>
        </p:txBody>
      </p:sp>
      <p:pic>
        <p:nvPicPr>
          <p:cNvPr id="2050" name="Picture 2" descr="C:\Users\HP\Documents\ShareX\Screenshots\2026-02\Acrobat_upqhPx8Nwt.png"/>
          <p:cNvPicPr>
            <a:picLocks noChangeAspect="1" noChangeArrowheads="1"/>
          </p:cNvPicPr>
          <p:nvPr/>
        </p:nvPicPr>
        <p:blipFill>
          <a:blip r:embed="rId2" cstate="print"/>
          <a:srcRect/>
          <a:stretch>
            <a:fillRect/>
          </a:stretch>
        </p:blipFill>
        <p:spPr bwMode="auto">
          <a:xfrm>
            <a:off x="2195735" y="1916832"/>
            <a:ext cx="4680985" cy="475252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8064896" cy="3693319"/>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They are available only when the processor is in a particular mode; for example, </a:t>
            </a:r>
            <a:r>
              <a:rPr lang="en-GB" i="1" dirty="0" smtClean="0">
                <a:latin typeface="Times New Roman" pitchFamily="18" charset="0"/>
                <a:cs typeface="Times New Roman" pitchFamily="18" charset="0"/>
              </a:rPr>
              <a:t>abort mode has banked registers r13_abt, r14_abt and </a:t>
            </a:r>
            <a:r>
              <a:rPr lang="en-GB" i="1" dirty="0" err="1" smtClean="0">
                <a:latin typeface="Times New Roman" pitchFamily="18" charset="0"/>
                <a:cs typeface="Times New Roman" pitchFamily="18" charset="0"/>
              </a:rPr>
              <a:t>spsr_abt</a:t>
            </a:r>
            <a:r>
              <a:rPr lang="en-GB"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Banked </a:t>
            </a:r>
            <a:r>
              <a:rPr lang="en-GB" dirty="0" smtClean="0">
                <a:latin typeface="Times New Roman" pitchFamily="18" charset="0"/>
                <a:cs typeface="Times New Roman" pitchFamily="18" charset="0"/>
              </a:rPr>
              <a:t>registers of a particular mode are denoted by an underline character post-fixed to the mode </a:t>
            </a:r>
            <a:r>
              <a:rPr lang="en-US" dirty="0" smtClean="0">
                <a:latin typeface="Times New Roman" pitchFamily="18" charset="0"/>
                <a:cs typeface="Times New Roman" pitchFamily="18" charset="0"/>
              </a:rPr>
              <a:t>mnemonic or </a:t>
            </a:r>
            <a:r>
              <a:rPr lang="en-US" i="1" dirty="0" smtClean="0">
                <a:latin typeface="Times New Roman" pitchFamily="18" charset="0"/>
                <a:cs typeface="Times New Roman" pitchFamily="18" charset="0"/>
              </a:rPr>
              <a:t>_mode.</a:t>
            </a:r>
          </a:p>
          <a:p>
            <a:pPr>
              <a:buFont typeface="Arial" pitchFamily="34" charset="0"/>
              <a:buChar char="•"/>
            </a:pPr>
            <a:endParaRPr lang="en-US" i="1" dirty="0" smtClean="0">
              <a:latin typeface="Times New Roman" pitchFamily="18" charset="0"/>
              <a:cs typeface="Times New Roman" pitchFamily="18" charset="0"/>
            </a:endParaRPr>
          </a:p>
          <a:p>
            <a:pPr>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Every processor mode except </a:t>
            </a:r>
            <a:r>
              <a:rPr lang="en-GB" i="1" dirty="0" smtClean="0">
                <a:latin typeface="Times New Roman" pitchFamily="18" charset="0"/>
                <a:cs typeface="Times New Roman" pitchFamily="18" charset="0"/>
              </a:rPr>
              <a:t>user mode can change mode by writing directly to the</a:t>
            </a:r>
          </a:p>
          <a:p>
            <a:r>
              <a:rPr lang="en-GB" dirty="0" smtClean="0">
                <a:latin typeface="Times New Roman" pitchFamily="18" charset="0"/>
                <a:cs typeface="Times New Roman" pitchFamily="18" charset="0"/>
              </a:rPr>
              <a:t>mode bits of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All processor modes except </a:t>
            </a:r>
            <a:r>
              <a:rPr lang="en-GB" i="1" dirty="0" smtClean="0">
                <a:latin typeface="Times New Roman" pitchFamily="18" charset="0"/>
                <a:cs typeface="Times New Roman" pitchFamily="18" charset="0"/>
              </a:rPr>
              <a:t>system mode have a set of associated </a:t>
            </a:r>
            <a:r>
              <a:rPr lang="en-GB" dirty="0" smtClean="0">
                <a:latin typeface="Times New Roman" pitchFamily="18" charset="0"/>
                <a:cs typeface="Times New Roman" pitchFamily="18" charset="0"/>
              </a:rPr>
              <a:t>banked registers that are a subset of the main 16 registers. A banked register maps one-to-one </a:t>
            </a:r>
            <a:r>
              <a:rPr lang="pt-BR" dirty="0" smtClean="0">
                <a:latin typeface="Times New Roman" pitchFamily="18" charset="0"/>
                <a:cs typeface="Times New Roman" pitchFamily="18" charset="0"/>
              </a:rPr>
              <a:t>onto a </a:t>
            </a:r>
            <a:r>
              <a:rPr lang="pt-BR" i="1" dirty="0" smtClean="0">
                <a:latin typeface="Times New Roman" pitchFamily="18" charset="0"/>
                <a:cs typeface="Times New Roman" pitchFamily="18" charset="0"/>
              </a:rPr>
              <a:t>user mode register.</a:t>
            </a:r>
          </a:p>
          <a:p>
            <a:endParaRPr lang="pt-BR" i="1"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processor mode can be changed by a program that writes directly to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(the </a:t>
            </a:r>
            <a:r>
              <a:rPr lang="en-GB" dirty="0" smtClean="0">
                <a:latin typeface="Times New Roman" pitchFamily="18" charset="0"/>
                <a:cs typeface="Times New Roman" pitchFamily="18" charset="0"/>
              </a:rPr>
              <a:t>processor core has to be in privileged mode) or by hardware when the core responds to </a:t>
            </a:r>
            <a:r>
              <a:rPr lang="en-US" dirty="0" smtClean="0">
                <a:latin typeface="Times New Roman" pitchFamily="18" charset="0"/>
                <a:cs typeface="Times New Roman" pitchFamily="18" charset="0"/>
              </a:rPr>
              <a:t>an exception or interrupt.</a:t>
            </a:r>
            <a:endParaRPr lang="en-US" dirty="0">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260648"/>
            <a:ext cx="8208912" cy="2308324"/>
          </a:xfrm>
          <a:prstGeom prst="rect">
            <a:avLst/>
          </a:prstGeom>
          <a:noFill/>
        </p:spPr>
        <p:txBody>
          <a:bodyPr wrap="square" rtlCol="0">
            <a:spAutoFit/>
          </a:bodyPr>
          <a:lstStyle/>
          <a:p>
            <a:pPr>
              <a:buFont typeface="Arial" pitchFamily="34" charset="0"/>
              <a:buChar char="•"/>
            </a:pPr>
            <a:r>
              <a:rPr lang="en-GB" dirty="0" smtClean="0"/>
              <a:t> The exceptions and interrupts cause a mode change: </a:t>
            </a:r>
            <a:r>
              <a:rPr lang="en-GB" i="1" dirty="0" smtClean="0"/>
              <a:t>reset, interrupt request, fast interrupt request, software interrupt, data abort, </a:t>
            </a:r>
            <a:r>
              <a:rPr lang="en-GB" i="1" dirty="0" err="1" smtClean="0"/>
              <a:t>prefetch</a:t>
            </a:r>
            <a:r>
              <a:rPr lang="en-GB" i="1" dirty="0" smtClean="0"/>
              <a:t> abort, </a:t>
            </a:r>
            <a:r>
              <a:rPr lang="en-US" dirty="0" smtClean="0"/>
              <a:t>and </a:t>
            </a:r>
            <a:r>
              <a:rPr lang="en-US" i="1" dirty="0" smtClean="0"/>
              <a:t>undefined instruction.</a:t>
            </a:r>
          </a:p>
          <a:p>
            <a:pPr>
              <a:buFont typeface="Arial" pitchFamily="34" charset="0"/>
              <a:buChar char="•"/>
            </a:pPr>
            <a:r>
              <a:rPr lang="en-GB" i="1" dirty="0" smtClean="0"/>
              <a:t> </a:t>
            </a:r>
            <a:r>
              <a:rPr lang="en-GB" dirty="0" smtClean="0"/>
              <a:t>The </a:t>
            </a:r>
            <a:r>
              <a:rPr lang="en-GB" i="1" dirty="0" smtClean="0"/>
              <a:t>user registers are replaced </a:t>
            </a:r>
            <a:r>
              <a:rPr lang="en-GB" dirty="0" smtClean="0"/>
              <a:t>with registers </a:t>
            </a:r>
            <a:r>
              <a:rPr lang="en-GB" i="1" dirty="0" smtClean="0"/>
              <a:t>r13_irq and r14_irq, respectively. Note r14_irq contains the return address </a:t>
            </a:r>
            <a:r>
              <a:rPr lang="en-GB" dirty="0" smtClean="0"/>
              <a:t>and </a:t>
            </a:r>
            <a:r>
              <a:rPr lang="en-GB" i="1" dirty="0" smtClean="0"/>
              <a:t>r13_irq contains the stack pointer for interrupt request mode.</a:t>
            </a:r>
          </a:p>
          <a:p>
            <a:pPr>
              <a:buFont typeface="Arial" pitchFamily="34" charset="0"/>
              <a:buChar char="•"/>
            </a:pPr>
            <a:r>
              <a:rPr lang="en-GB" dirty="0" smtClean="0"/>
              <a:t> It shows a new register appearing in </a:t>
            </a:r>
            <a:r>
              <a:rPr lang="en-GB" i="1" dirty="0" smtClean="0"/>
              <a:t>interrupt request mode: the saved</a:t>
            </a:r>
          </a:p>
          <a:p>
            <a:r>
              <a:rPr lang="en-GB" dirty="0" smtClean="0"/>
              <a:t>program status register </a:t>
            </a:r>
            <a:r>
              <a:rPr lang="en-GB" i="1" dirty="0" smtClean="0"/>
              <a:t>(</a:t>
            </a:r>
            <a:r>
              <a:rPr lang="en-GB" i="1" dirty="0" err="1" smtClean="0"/>
              <a:t>spsr</a:t>
            </a:r>
            <a:r>
              <a:rPr lang="en-GB" i="1" dirty="0" smtClean="0"/>
              <a:t>), which stores the previous mode’s </a:t>
            </a:r>
            <a:r>
              <a:rPr lang="en-GB" i="1" dirty="0" err="1" smtClean="0"/>
              <a:t>cpsr</a:t>
            </a:r>
            <a:r>
              <a:rPr lang="en-GB" i="1" dirty="0" smtClean="0"/>
              <a:t>. </a:t>
            </a:r>
            <a:r>
              <a:rPr lang="en-GB" dirty="0" smtClean="0"/>
              <a:t>the </a:t>
            </a:r>
            <a:r>
              <a:rPr lang="en-GB" i="1" dirty="0" err="1" smtClean="0"/>
              <a:t>cpsr</a:t>
            </a:r>
            <a:r>
              <a:rPr lang="en-GB" i="1" dirty="0" smtClean="0"/>
              <a:t> being copied into </a:t>
            </a:r>
            <a:r>
              <a:rPr lang="en-GB" i="1" dirty="0" err="1" smtClean="0"/>
              <a:t>spsr_irq</a:t>
            </a:r>
            <a:r>
              <a:rPr lang="en-GB" i="1" dirty="0" smtClean="0"/>
              <a:t>.</a:t>
            </a:r>
          </a:p>
          <a:p>
            <a:pPr>
              <a:buFont typeface="Arial" pitchFamily="34" charset="0"/>
              <a:buChar char="•"/>
            </a:pPr>
            <a:r>
              <a:rPr lang="en-GB" i="1" dirty="0" smtClean="0"/>
              <a:t> </a:t>
            </a:r>
            <a:r>
              <a:rPr lang="en-GB" dirty="0" smtClean="0"/>
              <a:t>Note that the </a:t>
            </a:r>
            <a:r>
              <a:rPr lang="en-GB" i="1" dirty="0" err="1" smtClean="0"/>
              <a:t>spsr</a:t>
            </a:r>
            <a:r>
              <a:rPr lang="en-GB" i="1" dirty="0" smtClean="0"/>
              <a:t> can only be modified and read in a </a:t>
            </a:r>
            <a:r>
              <a:rPr lang="en-GB" dirty="0" smtClean="0"/>
              <a:t>privileged mode. There is no </a:t>
            </a:r>
            <a:r>
              <a:rPr lang="en-GB" i="1" dirty="0" err="1" smtClean="0"/>
              <a:t>spsr</a:t>
            </a:r>
            <a:r>
              <a:rPr lang="en-GB" i="1" dirty="0" smtClean="0"/>
              <a:t> available in user mode.</a:t>
            </a:r>
            <a:endParaRPr lang="en-US" dirty="0"/>
          </a:p>
        </p:txBody>
      </p:sp>
      <p:pic>
        <p:nvPicPr>
          <p:cNvPr id="1026" name="Picture 2" descr="C:\Users\HP\Documents\ShareX\Screenshots\2026-02\Acrobat_T5k3g9HvRT.png"/>
          <p:cNvPicPr>
            <a:picLocks noChangeAspect="1" noChangeArrowheads="1"/>
          </p:cNvPicPr>
          <p:nvPr/>
        </p:nvPicPr>
        <p:blipFill>
          <a:blip r:embed="rId2" cstate="print"/>
          <a:srcRect/>
          <a:stretch>
            <a:fillRect/>
          </a:stretch>
        </p:blipFill>
        <p:spPr bwMode="auto">
          <a:xfrm>
            <a:off x="3059832" y="2636912"/>
            <a:ext cx="2952328" cy="4032448"/>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ocuments\ShareX\Screenshots\2026-02\Acrobat_k2uAhobOu6.png"/>
          <p:cNvPicPr>
            <a:picLocks noChangeAspect="1" noChangeArrowheads="1"/>
          </p:cNvPicPr>
          <p:nvPr/>
        </p:nvPicPr>
        <p:blipFill>
          <a:blip r:embed="rId2" cstate="print"/>
          <a:srcRect/>
          <a:stretch>
            <a:fillRect/>
          </a:stretch>
        </p:blipFill>
        <p:spPr bwMode="auto">
          <a:xfrm>
            <a:off x="467544" y="188640"/>
            <a:ext cx="8261186" cy="3327623"/>
          </a:xfrm>
          <a:prstGeom prst="rect">
            <a:avLst/>
          </a:prstGeom>
          <a:noFill/>
        </p:spPr>
      </p:pic>
      <p:sp>
        <p:nvSpPr>
          <p:cNvPr id="3" name="TextBox 2"/>
          <p:cNvSpPr txBox="1"/>
          <p:nvPr/>
        </p:nvSpPr>
        <p:spPr>
          <a:xfrm>
            <a:off x="467544" y="4005064"/>
            <a:ext cx="8280920" cy="646331"/>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lists the various modes and the associated binary patterns. The last column of the table  </a:t>
            </a:r>
          </a:p>
          <a:p>
            <a:pPr algn="just"/>
            <a:r>
              <a:rPr lang="en-GB" dirty="0" smtClean="0">
                <a:latin typeface="Times New Roman" pitchFamily="18" charset="0"/>
                <a:cs typeface="Times New Roman" pitchFamily="18" charset="0"/>
              </a:rPr>
              <a:t>  gives the bit patterns that represent each of the processor modes in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State and Instruction Sets</a:t>
            </a:r>
            <a:endParaRPr lang="en-US" dirty="0">
              <a:latin typeface="Times New Roman" pitchFamily="18" charset="0"/>
              <a:cs typeface="Times New Roman" pitchFamily="18" charset="0"/>
            </a:endParaRPr>
          </a:p>
        </p:txBody>
      </p:sp>
      <p:sp>
        <p:nvSpPr>
          <p:cNvPr id="3" name="TextBox 2"/>
          <p:cNvSpPr txBox="1"/>
          <p:nvPr/>
        </p:nvSpPr>
        <p:spPr>
          <a:xfrm>
            <a:off x="467544" y="1556792"/>
            <a:ext cx="8208912" cy="4801314"/>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The state of the core determines which instruction set is being executed.</a:t>
            </a:r>
          </a:p>
          <a:p>
            <a:pPr>
              <a:buFont typeface="Arial" pitchFamily="34" charset="0"/>
              <a:buChar char="•"/>
            </a:pPr>
            <a:r>
              <a:rPr lang="en-GB"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There are three </a:t>
            </a:r>
            <a:r>
              <a:rPr lang="en-GB" dirty="0" smtClean="0">
                <a:latin typeface="Times New Roman" pitchFamily="18" charset="0"/>
                <a:cs typeface="Times New Roman" pitchFamily="18" charset="0"/>
              </a:rPr>
              <a:t>instruction sets: ARM, Thumb, and </a:t>
            </a:r>
            <a:r>
              <a:rPr lang="en-GB" dirty="0" err="1" smtClean="0">
                <a:latin typeface="Times New Roman" pitchFamily="18" charset="0"/>
                <a:cs typeface="Times New Roman" pitchFamily="18" charset="0"/>
              </a:rPr>
              <a:t>Jazelle</a:t>
            </a:r>
            <a:r>
              <a:rPr lang="en-GB" dirty="0" smtClean="0">
                <a:latin typeface="Times New Roman" pitchFamily="18" charset="0"/>
                <a:cs typeface="Times New Roman" pitchFamily="18" charset="0"/>
              </a:rPr>
              <a:t>.</a:t>
            </a:r>
          </a:p>
          <a:p>
            <a:pPr>
              <a:buFont typeface="Arial" pitchFamily="34" charset="0"/>
              <a:buChar char="•"/>
            </a:pPr>
            <a:r>
              <a:rPr lang="en-GB" dirty="0" smtClean="0">
                <a:latin typeface="Times New Roman" pitchFamily="18" charset="0"/>
                <a:cs typeface="Times New Roman" pitchFamily="18" charset="0"/>
              </a:rPr>
              <a:t> The ARM instruction set is only active when the processor is in ARM state.</a:t>
            </a:r>
          </a:p>
          <a:p>
            <a:pPr>
              <a:buFont typeface="Arial" pitchFamily="34" charset="0"/>
              <a:buChar char="•"/>
            </a:pPr>
            <a:r>
              <a:rPr lang="en-GB" dirty="0" smtClean="0">
                <a:latin typeface="Times New Roman" pitchFamily="18" charset="0"/>
                <a:cs typeface="Times New Roman" pitchFamily="18" charset="0"/>
              </a:rPr>
              <a:t> Similarly the Thumb instruction set is only active when the processor is in Thumb  </a:t>
            </a:r>
          </a:p>
          <a:p>
            <a:r>
              <a:rPr lang="en-GB" dirty="0" smtClean="0">
                <a:latin typeface="Times New Roman" pitchFamily="18" charset="0"/>
                <a:cs typeface="Times New Roman" pitchFamily="18" charset="0"/>
              </a:rPr>
              <a:t>   state.</a:t>
            </a:r>
          </a:p>
          <a:p>
            <a:pPr>
              <a:buFont typeface="Arial" pitchFamily="34" charset="0"/>
              <a:buChar char="•"/>
            </a:pPr>
            <a:r>
              <a:rPr lang="en-GB" dirty="0" smtClean="0">
                <a:latin typeface="Times New Roman" pitchFamily="18" charset="0"/>
                <a:cs typeface="Times New Roman" pitchFamily="18" charset="0"/>
              </a:rPr>
              <a:t> Once in Thumb state the processor is executing purely Thumb 16-bit instructions.  </a:t>
            </a:r>
          </a:p>
          <a:p>
            <a:r>
              <a:rPr lang="en-GB" dirty="0" smtClean="0">
                <a:latin typeface="Times New Roman" pitchFamily="18" charset="0"/>
                <a:cs typeface="Times New Roman" pitchFamily="18" charset="0"/>
              </a:rPr>
              <a:t>   You cannot intermingle sequential ARM, Thumb, and </a:t>
            </a:r>
            <a:r>
              <a:rPr lang="en-GB" dirty="0" err="1" smtClean="0">
                <a:latin typeface="Times New Roman" pitchFamily="18" charset="0"/>
                <a:cs typeface="Times New Roman" pitchFamily="18" charset="0"/>
              </a:rPr>
              <a:t>Jazelle</a:t>
            </a:r>
            <a:r>
              <a:rPr lang="en-GB"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instructions.</a:t>
            </a:r>
          </a:p>
          <a:p>
            <a:pPr>
              <a:buFont typeface="Arial" pitchFamily="34" charset="0"/>
              <a:buChar char="•"/>
            </a:pPr>
            <a:r>
              <a:rPr lang="en-GB" dirty="0" smtClean="0">
                <a:latin typeface="Times New Roman" pitchFamily="18" charset="0"/>
                <a:cs typeface="Times New Roman" pitchFamily="18" charset="0"/>
              </a:rPr>
              <a:t> The </a:t>
            </a:r>
            <a:r>
              <a:rPr lang="en-GB" dirty="0" err="1" smtClean="0">
                <a:latin typeface="Times New Roman" pitchFamily="18" charset="0"/>
                <a:cs typeface="Times New Roman" pitchFamily="18" charset="0"/>
              </a:rPr>
              <a:t>Jazelle</a:t>
            </a:r>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J and Thumb T bits in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reflect the state of the processor.</a:t>
            </a:r>
          </a:p>
          <a:p>
            <a:pPr>
              <a:buFont typeface="Arial" pitchFamily="34" charset="0"/>
              <a:buChar char="•"/>
            </a:pPr>
            <a:r>
              <a:rPr lang="en-GB"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When both </a:t>
            </a:r>
            <a:r>
              <a:rPr lang="en-GB" i="1" dirty="0" smtClean="0">
                <a:latin typeface="Times New Roman" pitchFamily="18" charset="0"/>
                <a:cs typeface="Times New Roman" pitchFamily="18" charset="0"/>
              </a:rPr>
              <a:t>J and T bits are 0, the processor is in ARM state and executes ARM  </a:t>
            </a:r>
          </a:p>
          <a:p>
            <a:r>
              <a:rPr lang="en-GB" i="1" dirty="0" smtClean="0">
                <a:latin typeface="Times New Roman" pitchFamily="18" charset="0"/>
                <a:cs typeface="Times New Roman" pitchFamily="18" charset="0"/>
              </a:rPr>
              <a:t>   instructions.</a:t>
            </a:r>
          </a:p>
          <a:p>
            <a:pPr>
              <a:buFont typeface="Arial" pitchFamily="34" charset="0"/>
              <a:buChar char="•"/>
            </a:pPr>
            <a:r>
              <a:rPr lang="en-GB" i="1"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This is the </a:t>
            </a:r>
            <a:r>
              <a:rPr lang="en-GB" dirty="0" smtClean="0">
                <a:latin typeface="Times New Roman" pitchFamily="18" charset="0"/>
                <a:cs typeface="Times New Roman" pitchFamily="18" charset="0"/>
              </a:rPr>
              <a:t>case when power is applied to the processor. When the T bit is 1, then the  </a:t>
            </a:r>
          </a:p>
          <a:p>
            <a:r>
              <a:rPr lang="en-GB" dirty="0" smtClean="0">
                <a:latin typeface="Times New Roman" pitchFamily="18" charset="0"/>
                <a:cs typeface="Times New Roman" pitchFamily="18" charset="0"/>
              </a:rPr>
              <a:t>  processor is in </a:t>
            </a:r>
            <a:r>
              <a:rPr lang="en-US" dirty="0" smtClean="0">
                <a:latin typeface="Times New Roman" pitchFamily="18" charset="0"/>
                <a:cs typeface="Times New Roman" pitchFamily="18" charset="0"/>
              </a:rPr>
              <a:t>Thumb state.</a:t>
            </a:r>
          </a:p>
          <a:p>
            <a:pPr>
              <a:buFont typeface="Arial" pitchFamily="34" charset="0"/>
              <a:buChar char="•"/>
            </a:pPr>
            <a:r>
              <a:rPr lang="en-GB" dirty="0" smtClean="0">
                <a:latin typeface="Times New Roman" pitchFamily="18" charset="0"/>
                <a:cs typeface="Times New Roman" pitchFamily="18" charset="0"/>
              </a:rPr>
              <a:t> The ARM designers introduced a third instruction set called </a:t>
            </a:r>
            <a:r>
              <a:rPr lang="en-GB" i="1" dirty="0" err="1" smtClean="0">
                <a:latin typeface="Times New Roman" pitchFamily="18" charset="0"/>
                <a:cs typeface="Times New Roman" pitchFamily="18" charset="0"/>
              </a:rPr>
              <a:t>Jazelle</a:t>
            </a:r>
            <a:r>
              <a:rPr lang="en-GB" i="1"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Jazelle</a:t>
            </a:r>
            <a:r>
              <a:rPr lang="en-GB" i="1" dirty="0" smtClean="0">
                <a:latin typeface="Times New Roman" pitchFamily="18" charset="0"/>
                <a:cs typeface="Times New Roman" pitchFamily="18" charset="0"/>
              </a:rPr>
              <a:t> executes</a:t>
            </a:r>
          </a:p>
          <a:p>
            <a:r>
              <a:rPr lang="en-GB" dirty="0" smtClean="0">
                <a:latin typeface="Times New Roman" pitchFamily="18" charset="0"/>
                <a:cs typeface="Times New Roman" pitchFamily="18" charset="0"/>
              </a:rPr>
              <a:t>  8-bit instructions and is a hybrid mix of software and hardware designed to speed up  </a:t>
            </a:r>
          </a:p>
          <a:p>
            <a:r>
              <a:rPr lang="en-GB" dirty="0" smtClean="0">
                <a:latin typeface="Times New Roman" pitchFamily="18" charset="0"/>
                <a:cs typeface="Times New Roman" pitchFamily="18" charset="0"/>
              </a:rPr>
              <a:t>  the </a:t>
            </a:r>
            <a:r>
              <a:rPr lang="en-US" dirty="0" smtClean="0">
                <a:latin typeface="Times New Roman" pitchFamily="18" charset="0"/>
                <a:cs typeface="Times New Roman" pitchFamily="18" charset="0"/>
              </a:rPr>
              <a:t>execution of Java </a:t>
            </a:r>
            <a:r>
              <a:rPr lang="en-US" dirty="0" err="1" smtClean="0">
                <a:latin typeface="Times New Roman" pitchFamily="18" charset="0"/>
                <a:cs typeface="Times New Roman" pitchFamily="18" charset="0"/>
              </a:rPr>
              <a:t>bytecodes</a:t>
            </a:r>
            <a:r>
              <a:rPr lang="en-US" dirty="0" smtClean="0">
                <a:latin typeface="Times New Roman" pitchFamily="18" charset="0"/>
                <a:cs typeface="Times New Roman" pitchFamily="18" charset="0"/>
              </a:rPr>
              <a:t>.</a:t>
            </a:r>
          </a:p>
          <a:p>
            <a:pPr>
              <a:buFont typeface="Arial" pitchFamily="34" charset="0"/>
              <a:buChar char="•"/>
            </a:pPr>
            <a:r>
              <a:rPr lang="en-GB" dirty="0" smtClean="0">
                <a:latin typeface="Times New Roman" pitchFamily="18" charset="0"/>
                <a:cs typeface="Times New Roman" pitchFamily="18" charset="0"/>
              </a:rPr>
              <a:t> To execute Java </a:t>
            </a:r>
            <a:r>
              <a:rPr lang="en-GB" dirty="0" err="1" smtClean="0">
                <a:latin typeface="Times New Roman" pitchFamily="18" charset="0"/>
                <a:cs typeface="Times New Roman" pitchFamily="18" charset="0"/>
              </a:rPr>
              <a:t>bytecodes</a:t>
            </a:r>
            <a:r>
              <a:rPr lang="en-GB" dirty="0" smtClean="0">
                <a:latin typeface="Times New Roman" pitchFamily="18" charset="0"/>
                <a:cs typeface="Times New Roman" pitchFamily="18" charset="0"/>
              </a:rPr>
              <a:t>, you require the </a:t>
            </a:r>
            <a:r>
              <a:rPr lang="en-GB" dirty="0" err="1" smtClean="0">
                <a:latin typeface="Times New Roman" pitchFamily="18" charset="0"/>
                <a:cs typeface="Times New Roman" pitchFamily="18" charset="0"/>
              </a:rPr>
              <a:t>Jazelle</a:t>
            </a:r>
            <a:r>
              <a:rPr lang="en-GB" dirty="0" smtClean="0">
                <a:latin typeface="Times New Roman" pitchFamily="18" charset="0"/>
                <a:cs typeface="Times New Roman" pitchFamily="18" charset="0"/>
              </a:rPr>
              <a:t> technology plus a specially  </a:t>
            </a:r>
          </a:p>
          <a:p>
            <a:r>
              <a:rPr lang="en-GB" dirty="0" smtClean="0">
                <a:latin typeface="Times New Roman" pitchFamily="18" charset="0"/>
                <a:cs typeface="Times New Roman" pitchFamily="18" charset="0"/>
              </a:rPr>
              <a:t>   modified version of the Java virtual machine.</a:t>
            </a:r>
            <a:endParaRPr lang="en-US"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HP\Documents\ShareX\Screenshots\2026-02\Acrobat_rPCOzeUK8K.png"/>
          <p:cNvPicPr>
            <a:picLocks noChangeAspect="1" noChangeArrowheads="1"/>
          </p:cNvPicPr>
          <p:nvPr/>
        </p:nvPicPr>
        <p:blipFill>
          <a:blip r:embed="rId2" cstate="print"/>
          <a:srcRect/>
          <a:stretch>
            <a:fillRect/>
          </a:stretch>
        </p:blipFill>
        <p:spPr bwMode="auto">
          <a:xfrm>
            <a:off x="323528" y="548680"/>
            <a:ext cx="8348046" cy="3456384"/>
          </a:xfrm>
          <a:prstGeom prst="rect">
            <a:avLst/>
          </a:prstGeom>
          <a:noFill/>
        </p:spPr>
      </p:pic>
      <p:pic>
        <p:nvPicPr>
          <p:cNvPr id="2052" name="Picture 4" descr="C:\Users\HP\Documents\ShareX\Screenshots\2026-02\Acrobat_cfk4HFT7bC.png"/>
          <p:cNvPicPr>
            <a:picLocks noChangeAspect="1" noChangeArrowheads="1"/>
          </p:cNvPicPr>
          <p:nvPr/>
        </p:nvPicPr>
        <p:blipFill>
          <a:blip r:embed="rId3" cstate="print"/>
          <a:srcRect/>
          <a:stretch>
            <a:fillRect/>
          </a:stretch>
        </p:blipFill>
        <p:spPr bwMode="auto">
          <a:xfrm>
            <a:off x="683568" y="4149080"/>
            <a:ext cx="7776864" cy="230577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764704"/>
            <a:ext cx="7920880" cy="5078313"/>
          </a:xfrm>
          <a:prstGeom prst="rect">
            <a:avLst/>
          </a:prstGeom>
          <a:noFill/>
        </p:spPr>
        <p:txBody>
          <a:bodyPr wrap="square" rtlCol="0">
            <a:spAutoFit/>
          </a:bodyPr>
          <a:lstStyle/>
          <a:p>
            <a:pPr algn="just"/>
            <a:r>
              <a:rPr lang="en-GB" dirty="0">
                <a:latin typeface="Times New Roman" pitchFamily="18" charset="0"/>
                <a:cs typeface="Times New Roman" pitchFamily="18" charset="0"/>
              </a:rPr>
              <a:t>The RISC philosophy is implemented with four major design rules</a:t>
            </a:r>
            <a:r>
              <a:rPr lang="en-GB" dirty="0" smtClean="0">
                <a:latin typeface="Times New Roman" pitchFamily="18" charset="0"/>
                <a:cs typeface="Times New Roman" pitchFamily="18" charset="0"/>
              </a:rPr>
              <a:t>:</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Instructions—RISC </a:t>
            </a:r>
            <a:r>
              <a:rPr lang="en-GB" dirty="0">
                <a:latin typeface="Times New Roman" pitchFamily="18" charset="0"/>
                <a:cs typeface="Times New Roman" pitchFamily="18" charset="0"/>
              </a:rPr>
              <a:t>processors have a reduced number of instruction classes.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The compiler or </a:t>
            </a:r>
            <a:r>
              <a:rPr lang="en-GB" dirty="0">
                <a:latin typeface="Times New Roman" pitchFamily="18" charset="0"/>
                <a:cs typeface="Times New Roman" pitchFamily="18" charset="0"/>
              </a:rPr>
              <a:t>programmer synthesizes complicated operations (for example, a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divide operation) by </a:t>
            </a:r>
            <a:r>
              <a:rPr lang="en-GB" dirty="0">
                <a:latin typeface="Times New Roman" pitchFamily="18" charset="0"/>
                <a:cs typeface="Times New Roman" pitchFamily="18" charset="0"/>
              </a:rPr>
              <a:t>combining several simple instructions</a:t>
            </a:r>
            <a:r>
              <a:rPr lang="en-GB" dirty="0" smtClean="0">
                <a:latin typeface="Times New Roman" pitchFamily="18" charset="0"/>
                <a:cs typeface="Times New Roman" pitchFamily="18" charset="0"/>
              </a:rPr>
              <a:t>.</a:t>
            </a:r>
          </a:p>
          <a:p>
            <a:pPr algn="just"/>
            <a:endParaRPr lang="en-GB" dirty="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Pipelines—The processing of instructions </a:t>
            </a:r>
            <a:r>
              <a:rPr lang="en-GB" dirty="0">
                <a:latin typeface="Times New Roman" pitchFamily="18" charset="0"/>
                <a:cs typeface="Times New Roman" pitchFamily="18" charset="0"/>
              </a:rPr>
              <a:t>is broken down into smaller units that </a:t>
            </a:r>
            <a:r>
              <a:rPr lang="en-GB" dirty="0" smtClean="0">
                <a:latin typeface="Times New Roman" pitchFamily="18" charset="0"/>
                <a:cs typeface="Times New Roman" pitchFamily="18" charset="0"/>
              </a:rPr>
              <a:t> </a:t>
            </a:r>
          </a:p>
          <a:p>
            <a:pPr algn="just"/>
            <a:r>
              <a:rPr lang="en-GB" dirty="0" smtClean="0">
                <a:latin typeface="Times New Roman" pitchFamily="18" charset="0"/>
                <a:cs typeface="Times New Roman" pitchFamily="18" charset="0"/>
              </a:rPr>
              <a:t>  can be executed </a:t>
            </a:r>
            <a:r>
              <a:rPr lang="en-GB" dirty="0">
                <a:latin typeface="Times New Roman" pitchFamily="18" charset="0"/>
                <a:cs typeface="Times New Roman" pitchFamily="18" charset="0"/>
              </a:rPr>
              <a:t>in parallel by pipelines</a:t>
            </a:r>
            <a:r>
              <a:rPr lang="en-GB" dirty="0" smtClean="0">
                <a:latin typeface="Times New Roman" pitchFamily="18" charset="0"/>
                <a:cs typeface="Times New Roman" pitchFamily="18" charset="0"/>
              </a:rPr>
              <a:t>.</a:t>
            </a:r>
          </a:p>
          <a:p>
            <a:pPr algn="just"/>
            <a:endParaRPr lang="en-GB" dirty="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Registers—RISC </a:t>
            </a:r>
            <a:r>
              <a:rPr lang="en-GB" dirty="0">
                <a:latin typeface="Times New Roman" pitchFamily="18" charset="0"/>
                <a:cs typeface="Times New Roman" pitchFamily="18" charset="0"/>
              </a:rPr>
              <a:t>machines have a large general-purpose register </a:t>
            </a:r>
            <a:r>
              <a:rPr lang="en-GB" dirty="0" smtClean="0">
                <a:latin typeface="Times New Roman" pitchFamily="18" charset="0"/>
                <a:cs typeface="Times New Roman" pitchFamily="18" charset="0"/>
              </a:rPr>
              <a:t>set (small group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of ultra-fast storage slots, located directly inside the ARM core). </a:t>
            </a:r>
            <a:r>
              <a:rPr lang="en-GB" dirty="0">
                <a:latin typeface="Times New Roman" pitchFamily="18" charset="0"/>
                <a:cs typeface="Times New Roman" pitchFamily="18" charset="0"/>
              </a:rPr>
              <a:t>Any register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can contain </a:t>
            </a:r>
            <a:r>
              <a:rPr lang="en-GB" dirty="0">
                <a:latin typeface="Times New Roman" pitchFamily="18" charset="0"/>
                <a:cs typeface="Times New Roman" pitchFamily="18" charset="0"/>
              </a:rPr>
              <a:t>either data or an address</a:t>
            </a:r>
            <a:r>
              <a:rPr lang="en-GB" dirty="0" smtClean="0">
                <a:latin typeface="Times New Roman" pitchFamily="18" charset="0"/>
                <a:cs typeface="Times New Roman" pitchFamily="18" charset="0"/>
              </a:rPr>
              <a:t>.</a:t>
            </a:r>
          </a:p>
          <a:p>
            <a:pPr algn="just"/>
            <a:endParaRPr lang="en-GB" dirty="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Load-store </a:t>
            </a:r>
            <a:r>
              <a:rPr lang="en-GB" dirty="0">
                <a:latin typeface="Times New Roman" pitchFamily="18" charset="0"/>
                <a:cs typeface="Times New Roman" pitchFamily="18" charset="0"/>
              </a:rPr>
              <a:t>architecture—The processor operates on data held in registers.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Separate load and </a:t>
            </a:r>
            <a:r>
              <a:rPr lang="en-GB" dirty="0">
                <a:latin typeface="Times New Roman" pitchFamily="18" charset="0"/>
                <a:cs typeface="Times New Roman" pitchFamily="18" charset="0"/>
              </a:rPr>
              <a:t>store instructions transfer data between the register bank and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external memory. Memory </a:t>
            </a:r>
            <a:r>
              <a:rPr lang="en-GB" dirty="0">
                <a:latin typeface="Times New Roman" pitchFamily="18" charset="0"/>
                <a:cs typeface="Times New Roman" pitchFamily="18" charset="0"/>
              </a:rPr>
              <a:t>accesses are costly, so separating memory accesses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from </a:t>
            </a:r>
            <a:r>
              <a:rPr lang="en-GB" dirty="0">
                <a:latin typeface="Times New Roman" pitchFamily="18" charset="0"/>
                <a:cs typeface="Times New Roman" pitchFamily="18" charset="0"/>
              </a:rPr>
              <a:t>data processing </a:t>
            </a:r>
            <a:r>
              <a:rPr lang="en-GB" dirty="0" smtClean="0">
                <a:latin typeface="Times New Roman" pitchFamily="18" charset="0"/>
                <a:cs typeface="Times New Roman" pitchFamily="18" charset="0"/>
              </a:rPr>
              <a:t>provides an </a:t>
            </a:r>
            <a:r>
              <a:rPr lang="en-GB" dirty="0">
                <a:latin typeface="Times New Roman" pitchFamily="18" charset="0"/>
                <a:cs typeface="Times New Roman" pitchFamily="18" charset="0"/>
              </a:rPr>
              <a:t>advantage because you can use data items held </a:t>
            </a:r>
            <a:r>
              <a:rPr lang="en-GB" dirty="0" smtClean="0">
                <a:latin typeface="Times New Roman" pitchFamily="18" charset="0"/>
                <a:cs typeface="Times New Roman" pitchFamily="18" charset="0"/>
              </a:rPr>
              <a:t> </a:t>
            </a:r>
          </a:p>
          <a:p>
            <a:pPr algn="just"/>
            <a:r>
              <a:rPr lang="en-GB" dirty="0">
                <a:latin typeface="Times New Roman" pitchFamily="18" charset="0"/>
                <a:cs typeface="Times New Roman" pitchFamily="18" charset="0"/>
              </a:rPr>
              <a:t> </a:t>
            </a:r>
            <a:r>
              <a:rPr lang="en-GB" dirty="0" smtClean="0">
                <a:latin typeface="Times New Roman" pitchFamily="18" charset="0"/>
                <a:cs typeface="Times New Roman" pitchFamily="18" charset="0"/>
              </a:rPr>
              <a:t> in </a:t>
            </a:r>
            <a:r>
              <a:rPr lang="en-GB" dirty="0">
                <a:latin typeface="Times New Roman" pitchFamily="18" charset="0"/>
                <a:cs typeface="Times New Roman" pitchFamily="18" charset="0"/>
              </a:rPr>
              <a:t>the register bank </a:t>
            </a:r>
            <a:r>
              <a:rPr lang="en-GB" dirty="0" smtClean="0">
                <a:latin typeface="Times New Roman" pitchFamily="18" charset="0"/>
                <a:cs typeface="Times New Roman" pitchFamily="18" charset="0"/>
              </a:rPr>
              <a:t>multiple times </a:t>
            </a:r>
            <a:r>
              <a:rPr lang="en-GB" dirty="0">
                <a:latin typeface="Times New Roman" pitchFamily="18" charset="0"/>
                <a:cs typeface="Times New Roman" pitchFamily="18" charset="0"/>
              </a:rPr>
              <a:t>without needing multiple memory accesses.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Interrupt Masks</a:t>
            </a:r>
            <a:endParaRPr lang="en-US" dirty="0">
              <a:latin typeface="Times New Roman" pitchFamily="18" charset="0"/>
              <a:cs typeface="Times New Roman" pitchFamily="18" charset="0"/>
            </a:endParaRPr>
          </a:p>
        </p:txBody>
      </p:sp>
      <p:sp>
        <p:nvSpPr>
          <p:cNvPr id="3" name="TextBox 2"/>
          <p:cNvSpPr txBox="1"/>
          <p:nvPr/>
        </p:nvSpPr>
        <p:spPr>
          <a:xfrm>
            <a:off x="539552" y="1916832"/>
            <a:ext cx="7848872" cy="3139321"/>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Interrupt masks are used to stop specific interrupt requests from interrupting the  </a:t>
            </a:r>
          </a:p>
          <a:p>
            <a:r>
              <a:rPr lang="en-GB" dirty="0" smtClean="0">
                <a:latin typeface="Times New Roman" pitchFamily="18" charset="0"/>
                <a:cs typeface="Times New Roman" pitchFamily="18" charset="0"/>
              </a:rPr>
              <a:t>   processor.</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There are two interrupt request levels available on the ARM processor core— </a:t>
            </a:r>
          </a:p>
          <a:p>
            <a:r>
              <a:rPr lang="en-GB" i="1" dirty="0" smtClean="0">
                <a:latin typeface="Times New Roman" pitchFamily="18" charset="0"/>
                <a:cs typeface="Times New Roman" pitchFamily="18" charset="0"/>
              </a:rPr>
              <a:t>   interrupt </a:t>
            </a:r>
            <a:r>
              <a:rPr lang="en-US" i="1" dirty="0" smtClean="0">
                <a:latin typeface="Times New Roman" pitchFamily="18" charset="0"/>
                <a:cs typeface="Times New Roman" pitchFamily="18" charset="0"/>
              </a:rPr>
              <a:t>request (IRQ) and fast interrupt request (FIQ).</a:t>
            </a:r>
          </a:p>
          <a:p>
            <a:endParaRPr lang="en-US" i="1" dirty="0" smtClean="0">
              <a:latin typeface="Times New Roman" pitchFamily="18" charset="0"/>
              <a:cs typeface="Times New Roman" pitchFamily="18" charset="0"/>
            </a:endParaRPr>
          </a:p>
          <a:p>
            <a:pPr>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 has two interrupt mask bits, 7 and 6 (or I and F), which control the  </a:t>
            </a:r>
          </a:p>
          <a:p>
            <a:r>
              <a:rPr lang="en-GB" i="1" dirty="0" smtClean="0">
                <a:latin typeface="Times New Roman" pitchFamily="18" charset="0"/>
                <a:cs typeface="Times New Roman" pitchFamily="18" charset="0"/>
              </a:rPr>
              <a:t>   masking </a:t>
            </a:r>
            <a:r>
              <a:rPr lang="en-GB" dirty="0" smtClean="0">
                <a:latin typeface="Times New Roman" pitchFamily="18" charset="0"/>
                <a:cs typeface="Times New Roman" pitchFamily="18" charset="0"/>
              </a:rPr>
              <a:t>of IRQ and FIQ, respectively.</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a:t>
            </a:r>
            <a:r>
              <a:rPr lang="en-GB" i="1" dirty="0" smtClean="0">
                <a:latin typeface="Times New Roman" pitchFamily="18" charset="0"/>
                <a:cs typeface="Times New Roman" pitchFamily="18" charset="0"/>
              </a:rPr>
              <a:t>I bit masks IRQ when set to binary 1, and similarly the F bit masks FIQ when  </a:t>
            </a:r>
          </a:p>
          <a:p>
            <a:r>
              <a:rPr lang="en-GB" i="1" dirty="0" smtClean="0">
                <a:latin typeface="Times New Roman" pitchFamily="18" charset="0"/>
                <a:cs typeface="Times New Roman" pitchFamily="18" charset="0"/>
              </a:rPr>
              <a:t>   set to binary 1.</a:t>
            </a:r>
            <a:endParaRPr lang="en-US" dirty="0">
              <a:latin typeface="Times New Roman" pitchFamily="18" charset="0"/>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Condition Flags</a:t>
            </a:r>
            <a:endParaRPr lang="en-US" dirty="0">
              <a:latin typeface="Times New Roman" pitchFamily="18" charset="0"/>
              <a:cs typeface="Times New Roman" pitchFamily="18" charset="0"/>
            </a:endParaRPr>
          </a:p>
        </p:txBody>
      </p:sp>
      <p:sp>
        <p:nvSpPr>
          <p:cNvPr id="3" name="TextBox 2"/>
          <p:cNvSpPr txBox="1"/>
          <p:nvPr/>
        </p:nvSpPr>
        <p:spPr>
          <a:xfrm>
            <a:off x="827584" y="1988840"/>
            <a:ext cx="7920880" cy="1477328"/>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Condition flags are updated by comparisons and the result of ALU operations that </a:t>
            </a:r>
          </a:p>
          <a:p>
            <a:r>
              <a:rPr lang="en-GB" dirty="0" smtClean="0">
                <a:latin typeface="Times New Roman" pitchFamily="18" charset="0"/>
                <a:cs typeface="Times New Roman" pitchFamily="18" charset="0"/>
              </a:rPr>
              <a:t>   specify </a:t>
            </a:r>
            <a:r>
              <a:rPr lang="en-US" dirty="0" smtClean="0">
                <a:latin typeface="Times New Roman" pitchFamily="18" charset="0"/>
                <a:cs typeface="Times New Roman" pitchFamily="18" charset="0"/>
              </a:rPr>
              <a:t>the S instruction suffix.</a:t>
            </a:r>
          </a:p>
          <a:p>
            <a:endParaRPr lang="en-US"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With processor cores that include the DSP extensions, the </a:t>
            </a:r>
            <a:r>
              <a:rPr lang="en-GB" i="1" dirty="0" smtClean="0">
                <a:latin typeface="Times New Roman" pitchFamily="18" charset="0"/>
                <a:cs typeface="Times New Roman" pitchFamily="18" charset="0"/>
              </a:rPr>
              <a:t>Q bit indicates if an </a:t>
            </a:r>
          </a:p>
          <a:p>
            <a:r>
              <a:rPr lang="en-GB" i="1" dirty="0" smtClean="0">
                <a:latin typeface="Times New Roman" pitchFamily="18" charset="0"/>
                <a:cs typeface="Times New Roman" pitchFamily="18" charset="0"/>
              </a:rPr>
              <a:t>   overflow </a:t>
            </a:r>
            <a:r>
              <a:rPr lang="en-GB" dirty="0" smtClean="0">
                <a:latin typeface="Times New Roman" pitchFamily="18" charset="0"/>
                <a:cs typeface="Times New Roman" pitchFamily="18" charset="0"/>
              </a:rPr>
              <a:t>or saturation has occurred in an enhanced DSP instruction.</a:t>
            </a:r>
            <a:endParaRPr lang="en-US" dirty="0">
              <a:latin typeface="Times New Roman" pitchFamily="18" charset="0"/>
              <a:cs typeface="Times New Roman" pitchFamily="18" charset="0"/>
            </a:endParaRPr>
          </a:p>
        </p:txBody>
      </p:sp>
      <p:pic>
        <p:nvPicPr>
          <p:cNvPr id="1026" name="Picture 2" descr="C:\Users\HP\Documents\ShareX\Screenshots\2026-02\Acrobat_RgWTl4HApY.png"/>
          <p:cNvPicPr>
            <a:picLocks noChangeAspect="1" noChangeArrowheads="1"/>
          </p:cNvPicPr>
          <p:nvPr/>
        </p:nvPicPr>
        <p:blipFill>
          <a:blip r:embed="rId2" cstate="print"/>
          <a:srcRect/>
          <a:stretch>
            <a:fillRect/>
          </a:stretch>
        </p:blipFill>
        <p:spPr bwMode="auto">
          <a:xfrm>
            <a:off x="755576" y="3573016"/>
            <a:ext cx="7826368" cy="266429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ocuments\ShareX\Screenshots\2026-02\Acrobat_RhA8DkAUBp.png"/>
          <p:cNvPicPr>
            <a:picLocks noChangeAspect="1" noChangeArrowheads="1"/>
          </p:cNvPicPr>
          <p:nvPr/>
        </p:nvPicPr>
        <p:blipFill>
          <a:blip r:embed="rId2" cstate="print"/>
          <a:srcRect/>
          <a:stretch>
            <a:fillRect/>
          </a:stretch>
        </p:blipFill>
        <p:spPr bwMode="auto">
          <a:xfrm>
            <a:off x="395536" y="692696"/>
            <a:ext cx="8352928" cy="5440492"/>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a:r>
              <a:rPr lang="en-US" dirty="0" smtClean="0">
                <a:latin typeface="Times New Roman" pitchFamily="18" charset="0"/>
                <a:cs typeface="Times New Roman" pitchFamily="18" charset="0"/>
              </a:rPr>
              <a:t>Conditional Execution</a:t>
            </a:r>
            <a:endParaRPr lang="en-US" dirty="0">
              <a:latin typeface="Times New Roman" pitchFamily="18" charset="0"/>
              <a:cs typeface="Times New Roman" pitchFamily="18" charset="0"/>
            </a:endParaRPr>
          </a:p>
        </p:txBody>
      </p:sp>
      <p:sp>
        <p:nvSpPr>
          <p:cNvPr id="3" name="TextBox 2"/>
          <p:cNvSpPr txBox="1"/>
          <p:nvPr/>
        </p:nvSpPr>
        <p:spPr>
          <a:xfrm>
            <a:off x="827584" y="1844824"/>
            <a:ext cx="7776864" cy="3139321"/>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Conditional execution controls whether or not the core will execute an     </a:t>
            </a:r>
          </a:p>
          <a:p>
            <a:pPr algn="just"/>
            <a:r>
              <a:rPr lang="en-GB" dirty="0" smtClean="0">
                <a:latin typeface="Times New Roman" pitchFamily="18" charset="0"/>
                <a:cs typeface="Times New Roman" pitchFamily="18" charset="0"/>
              </a:rPr>
              <a:t>   instruction.</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Prior to execution, the processor compares the condition attribute with the  </a:t>
            </a:r>
          </a:p>
          <a:p>
            <a:pPr algn="just"/>
            <a:r>
              <a:rPr lang="en-GB" dirty="0" smtClean="0">
                <a:latin typeface="Times New Roman" pitchFamily="18" charset="0"/>
                <a:cs typeface="Times New Roman" pitchFamily="18" charset="0"/>
              </a:rPr>
              <a:t>  condition flags in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a:t>
            </a:r>
          </a:p>
          <a:p>
            <a:pPr algn="just"/>
            <a:endParaRPr lang="en-GB" i="1" dirty="0" smtClean="0">
              <a:latin typeface="Times New Roman" pitchFamily="18" charset="0"/>
              <a:cs typeface="Times New Roman" pitchFamily="18" charset="0"/>
            </a:endParaRPr>
          </a:p>
          <a:p>
            <a:pPr algn="just">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If they match, then the instruction is executed; otherwise the instruction is  </a:t>
            </a:r>
          </a:p>
          <a:p>
            <a:pPr algn="just"/>
            <a:r>
              <a:rPr lang="en-GB" dirty="0" smtClean="0">
                <a:latin typeface="Times New Roman" pitchFamily="18" charset="0"/>
                <a:cs typeface="Times New Roman" pitchFamily="18" charset="0"/>
              </a:rPr>
              <a:t>   ignored.</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condition attribute is </a:t>
            </a:r>
            <a:r>
              <a:rPr lang="en-GB" dirty="0" err="1" smtClean="0">
                <a:latin typeface="Times New Roman" pitchFamily="18" charset="0"/>
                <a:cs typeface="Times New Roman" pitchFamily="18" charset="0"/>
              </a:rPr>
              <a:t>postfixed</a:t>
            </a:r>
            <a:r>
              <a:rPr lang="en-GB" dirty="0" smtClean="0">
                <a:latin typeface="Times New Roman" pitchFamily="18" charset="0"/>
                <a:cs typeface="Times New Roman" pitchFamily="18" charset="0"/>
              </a:rPr>
              <a:t> to the instruction mnemonic, which is  </a:t>
            </a:r>
          </a:p>
          <a:p>
            <a:pPr algn="just"/>
            <a:r>
              <a:rPr lang="en-GB" dirty="0" smtClean="0">
                <a:latin typeface="Times New Roman" pitchFamily="18" charset="0"/>
                <a:cs typeface="Times New Roman" pitchFamily="18" charset="0"/>
              </a:rPr>
              <a:t>  encoded </a:t>
            </a:r>
            <a:r>
              <a:rPr lang="en-US" dirty="0" smtClean="0">
                <a:latin typeface="Times New Roman" pitchFamily="18" charset="0"/>
                <a:cs typeface="Times New Roman" pitchFamily="18" charset="0"/>
              </a:rPr>
              <a:t>into the instruction.</a:t>
            </a:r>
            <a:endParaRPr lang="en-US" dirty="0">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Pipeline</a:t>
            </a:r>
            <a:endParaRPr lang="en-US" dirty="0">
              <a:latin typeface="Times New Roman" pitchFamily="18" charset="0"/>
              <a:cs typeface="Times New Roman" pitchFamily="18" charset="0"/>
            </a:endParaRPr>
          </a:p>
        </p:txBody>
      </p:sp>
      <p:sp>
        <p:nvSpPr>
          <p:cNvPr id="3" name="TextBox 2"/>
          <p:cNvSpPr txBox="1"/>
          <p:nvPr/>
        </p:nvSpPr>
        <p:spPr>
          <a:xfrm>
            <a:off x="611560" y="2060848"/>
            <a:ext cx="7920880" cy="2031325"/>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A pipeline is the mechanism a RISC processor uses to execute instructions.</a:t>
            </a:r>
          </a:p>
          <a:p>
            <a:pPr>
              <a:buFont typeface="Arial" pitchFamily="34" charset="0"/>
              <a:buChar char="•"/>
            </a:pPr>
            <a:endParaRPr lang="en-GB" dirty="0" smtClean="0">
              <a:latin typeface="Times New Roman" pitchFamily="18" charset="0"/>
              <a:cs typeface="Times New Roman" pitchFamily="18" charset="0"/>
            </a:endParaRPr>
          </a:p>
          <a:p>
            <a:pPr>
              <a:buFont typeface="Arial" pitchFamily="34" charset="0"/>
              <a:buChar char="•"/>
            </a:pPr>
            <a:r>
              <a:rPr lang="en-US" dirty="0" smtClean="0">
                <a:latin typeface="Times New Roman" pitchFamily="18" charset="0"/>
                <a:cs typeface="Times New Roman" pitchFamily="18" charset="0"/>
              </a:rPr>
              <a:t> Using a pipeline </a:t>
            </a:r>
            <a:r>
              <a:rPr lang="en-GB" dirty="0" smtClean="0">
                <a:latin typeface="Times New Roman" pitchFamily="18" charset="0"/>
                <a:cs typeface="Times New Roman" pitchFamily="18" charset="0"/>
              </a:rPr>
              <a:t>speeds up execution by fetching the next instruction while other  </a:t>
            </a:r>
          </a:p>
          <a:p>
            <a:r>
              <a:rPr lang="en-GB" dirty="0" smtClean="0">
                <a:latin typeface="Times New Roman" pitchFamily="18" charset="0"/>
                <a:cs typeface="Times New Roman" pitchFamily="18" charset="0"/>
              </a:rPr>
              <a:t>   instructions are being </a:t>
            </a:r>
            <a:r>
              <a:rPr lang="en-US" dirty="0" smtClean="0">
                <a:latin typeface="Times New Roman" pitchFamily="18" charset="0"/>
                <a:cs typeface="Times New Roman" pitchFamily="18" charset="0"/>
              </a:rPr>
              <a:t>decoded and executed.</a:t>
            </a:r>
          </a:p>
          <a:p>
            <a:endParaRPr lang="en-US"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One way to view the pipeline is to think of it as an automobile assembly line, with  </a:t>
            </a:r>
          </a:p>
          <a:p>
            <a:r>
              <a:rPr lang="en-GB" dirty="0" smtClean="0">
                <a:latin typeface="Times New Roman" pitchFamily="18" charset="0"/>
                <a:cs typeface="Times New Roman" pitchFamily="18" charset="0"/>
              </a:rPr>
              <a:t>   each stage carrying out a particular task to manufacture the vehicle.</a:t>
            </a:r>
            <a:endParaRPr lang="en-US" dirty="0">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robat_fkxm77XNJD.png"/>
          <p:cNvPicPr>
            <a:picLocks noChangeAspect="1"/>
          </p:cNvPicPr>
          <p:nvPr/>
        </p:nvPicPr>
        <p:blipFill>
          <a:blip r:embed="rId2" cstate="print"/>
          <a:stretch>
            <a:fillRect/>
          </a:stretch>
        </p:blipFill>
        <p:spPr>
          <a:xfrm>
            <a:off x="539552" y="1268760"/>
            <a:ext cx="8081697" cy="403244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ocuments\ShareX\Screenshots\2026-02\Acrobat_9uaGKn4gEj.png"/>
          <p:cNvPicPr>
            <a:picLocks noChangeAspect="1" noChangeArrowheads="1"/>
          </p:cNvPicPr>
          <p:nvPr/>
        </p:nvPicPr>
        <p:blipFill>
          <a:blip r:embed="rId2" cstate="print"/>
          <a:srcRect/>
          <a:stretch>
            <a:fillRect/>
          </a:stretch>
        </p:blipFill>
        <p:spPr bwMode="auto">
          <a:xfrm>
            <a:off x="971600" y="332656"/>
            <a:ext cx="6480720" cy="4212467"/>
          </a:xfrm>
          <a:prstGeom prst="rect">
            <a:avLst/>
          </a:prstGeom>
          <a:noFill/>
        </p:spPr>
      </p:pic>
      <p:sp>
        <p:nvSpPr>
          <p:cNvPr id="3" name="Rectangle 2"/>
          <p:cNvSpPr/>
          <p:nvPr/>
        </p:nvSpPr>
        <p:spPr>
          <a:xfrm>
            <a:off x="539552" y="4797152"/>
            <a:ext cx="8064896" cy="923330"/>
          </a:xfrm>
          <a:prstGeom prst="rect">
            <a:avLst/>
          </a:prstGeom>
        </p:spPr>
        <p:txBody>
          <a:bodyPr wrap="square">
            <a:spAutoFit/>
          </a:bodyPr>
          <a:lstStyle/>
          <a:p>
            <a:pPr algn="just">
              <a:buFont typeface="Arial" pitchFamily="34" charset="0"/>
              <a:buChar char="•"/>
            </a:pPr>
            <a:r>
              <a:rPr lang="en-GB" dirty="0" smtClean="0">
                <a:latin typeface="Times New Roman" pitchFamily="18" charset="0"/>
                <a:cs typeface="Times New Roman" pitchFamily="18" charset="0"/>
              </a:rPr>
              <a:t> Figure 2.8 illustrates the pipeline using a simple example. It shows a sequence of  </a:t>
            </a:r>
          </a:p>
          <a:p>
            <a:pPr algn="just"/>
            <a:r>
              <a:rPr lang="en-GB" dirty="0" smtClean="0">
                <a:latin typeface="Times New Roman" pitchFamily="18" charset="0"/>
                <a:cs typeface="Times New Roman" pitchFamily="18" charset="0"/>
              </a:rPr>
              <a:t>   three instructions being fetched, decoded, and executed by the processor. Each  </a:t>
            </a:r>
          </a:p>
          <a:p>
            <a:pPr algn="just"/>
            <a:r>
              <a:rPr lang="en-GB" dirty="0" smtClean="0">
                <a:latin typeface="Times New Roman" pitchFamily="18" charset="0"/>
                <a:cs typeface="Times New Roman" pitchFamily="18" charset="0"/>
              </a:rPr>
              <a:t>   instruction takes a single cycle to complete after the pipeline is filled.</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04664"/>
            <a:ext cx="7920880" cy="5078313"/>
          </a:xfrm>
          <a:prstGeom prst="rect">
            <a:avLst/>
          </a:prstGeom>
          <a:noFill/>
        </p:spPr>
        <p:txBody>
          <a:bodyPr wrap="square" rtlCol="0">
            <a:spAutoFit/>
          </a:bodyPr>
          <a:lstStyle/>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three instructions are placed into the pipeline sequentially.</a:t>
            </a:r>
          </a:p>
          <a:p>
            <a:pPr algn="just">
              <a:buFont typeface="Arial" pitchFamily="34" charset="0"/>
              <a:buChar char="•"/>
            </a:pPr>
            <a:endParaRPr lang="en-GB" dirty="0" smtClean="0">
              <a:latin typeface="Times New Roman" pitchFamily="18" charset="0"/>
              <a:cs typeface="Times New Roman" pitchFamily="18" charset="0"/>
            </a:endParaRPr>
          </a:p>
          <a:p>
            <a:pPr marL="342900" indent="-342900" algn="just"/>
            <a:r>
              <a:rPr lang="en-GB" dirty="0" smtClean="0">
                <a:latin typeface="Times New Roman" pitchFamily="18" charset="0"/>
                <a:cs typeface="Times New Roman" pitchFamily="18" charset="0"/>
              </a:rPr>
              <a:t>1.   In the first cycle the core fetches the ADD instruction from memory.</a:t>
            </a:r>
          </a:p>
          <a:p>
            <a:pPr marL="342900" indent="-342900" algn="just">
              <a:buAutoNum type="arabicPeriod"/>
            </a:pPr>
            <a:endParaRPr lang="en-GB" dirty="0" smtClean="0">
              <a:latin typeface="Times New Roman" pitchFamily="18" charset="0"/>
              <a:cs typeface="Times New Roman" pitchFamily="18" charset="0"/>
            </a:endParaRPr>
          </a:p>
          <a:p>
            <a:pPr marL="342900" indent="-342900" algn="just"/>
            <a:r>
              <a:rPr lang="en-GB" dirty="0" smtClean="0">
                <a:latin typeface="Times New Roman" pitchFamily="18" charset="0"/>
                <a:cs typeface="Times New Roman" pitchFamily="18" charset="0"/>
              </a:rPr>
              <a:t>2.  In the second cycle the core fetches the SUB instruction and decodes the ADD instruction.</a:t>
            </a:r>
          </a:p>
          <a:p>
            <a:pPr marL="342900" indent="-342900" algn="just"/>
            <a:endParaRPr lang="en-GB" dirty="0" smtClean="0">
              <a:latin typeface="Times New Roman" pitchFamily="18" charset="0"/>
              <a:cs typeface="Times New Roman" pitchFamily="18" charset="0"/>
            </a:endParaRPr>
          </a:p>
          <a:p>
            <a:pPr marL="342900" indent="-342900" algn="just"/>
            <a:r>
              <a:rPr lang="en-GB" dirty="0" smtClean="0">
                <a:latin typeface="Times New Roman" pitchFamily="18" charset="0"/>
                <a:cs typeface="Times New Roman" pitchFamily="18" charset="0"/>
              </a:rPr>
              <a:t>3.  In the third cycle, both the SUB and ADD instructions are moved along the pipeline. The ADD instruction is executed, the SUB instruction is decoded, and the CMP instruction is fetched.</a:t>
            </a:r>
          </a:p>
          <a:p>
            <a:pPr marL="342900" indent="-342900"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This procedure is called </a:t>
            </a:r>
            <a:r>
              <a:rPr lang="en-GB" i="1" dirty="0" smtClean="0">
                <a:latin typeface="Times New Roman" pitchFamily="18" charset="0"/>
                <a:cs typeface="Times New Roman" pitchFamily="18" charset="0"/>
              </a:rPr>
              <a:t>filling the pipeline. The pipeline allows the core to execute    </a:t>
            </a:r>
          </a:p>
          <a:p>
            <a:pPr algn="just"/>
            <a:r>
              <a:rPr lang="en-GB" i="1" dirty="0" smtClean="0">
                <a:latin typeface="Times New Roman" pitchFamily="18" charset="0"/>
                <a:cs typeface="Times New Roman" pitchFamily="18" charset="0"/>
              </a:rPr>
              <a:t>   an instruction every cycle.</a:t>
            </a:r>
          </a:p>
          <a:p>
            <a:pPr algn="just"/>
            <a:endParaRPr lang="en-GB" i="1" dirty="0" smtClean="0">
              <a:latin typeface="Times New Roman" pitchFamily="18" charset="0"/>
              <a:cs typeface="Times New Roman" pitchFamily="18" charset="0"/>
            </a:endParaRPr>
          </a:p>
          <a:p>
            <a:pPr algn="just">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As the pipeline length increases, the amount of work done at each stage is reduced,  </a:t>
            </a:r>
          </a:p>
          <a:p>
            <a:pPr algn="just"/>
            <a:r>
              <a:rPr lang="en-GB" dirty="0" smtClean="0">
                <a:latin typeface="Times New Roman" pitchFamily="18" charset="0"/>
                <a:cs typeface="Times New Roman" pitchFamily="18" charset="0"/>
              </a:rPr>
              <a:t>   which allows the processor to attain a higher operating frequency. This in turn </a:t>
            </a:r>
          </a:p>
          <a:p>
            <a:pPr algn="just"/>
            <a:r>
              <a:rPr lang="en-GB" dirty="0" smtClean="0">
                <a:latin typeface="Times New Roman" pitchFamily="18" charset="0"/>
                <a:cs typeface="Times New Roman" pitchFamily="18" charset="0"/>
              </a:rPr>
              <a:t>   increases </a:t>
            </a:r>
            <a:r>
              <a:rPr lang="en-US" dirty="0" smtClean="0">
                <a:latin typeface="Times New Roman" pitchFamily="18" charset="0"/>
                <a:cs typeface="Times New Roman" pitchFamily="18" charset="0"/>
              </a:rPr>
              <a:t>the performance.</a:t>
            </a:r>
            <a:endParaRPr lang="en-US" dirty="0">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05064"/>
            <a:ext cx="8064896" cy="2585323"/>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pipeline design for each ARM family differs. For example, The ARM9 core  </a:t>
            </a:r>
          </a:p>
          <a:p>
            <a:pPr algn="just"/>
            <a:r>
              <a:rPr lang="en-GB" dirty="0" smtClean="0">
                <a:latin typeface="Times New Roman" pitchFamily="18" charset="0"/>
                <a:cs typeface="Times New Roman" pitchFamily="18" charset="0"/>
              </a:rPr>
              <a:t>   increases the pipeline length to five stages.</a:t>
            </a:r>
          </a:p>
          <a:p>
            <a:pPr algn="just">
              <a:buFont typeface="Arial" pitchFamily="34" charset="0"/>
              <a:buChar char="•"/>
            </a:pPr>
            <a:r>
              <a:rPr lang="en-GB" dirty="0" smtClean="0">
                <a:latin typeface="Times New Roman" pitchFamily="18" charset="0"/>
                <a:cs typeface="Times New Roman" pitchFamily="18" charset="0"/>
              </a:rPr>
              <a:t> The ARM9 adds a memory and write back stage, which allows the ARM9 to process  </a:t>
            </a:r>
          </a:p>
          <a:p>
            <a:pPr algn="just"/>
            <a:r>
              <a:rPr lang="en-GB" dirty="0" smtClean="0">
                <a:latin typeface="Times New Roman" pitchFamily="18" charset="0"/>
                <a:cs typeface="Times New Roman" pitchFamily="18" charset="0"/>
              </a:rPr>
              <a:t>   on average 1.1 Dhrystone MIPS per MHz—an increase in instruction throughput by</a:t>
            </a:r>
          </a:p>
          <a:p>
            <a:pPr algn="just"/>
            <a:r>
              <a:rPr lang="en-GB" dirty="0" smtClean="0">
                <a:latin typeface="Times New Roman" pitchFamily="18" charset="0"/>
                <a:cs typeface="Times New Roman" pitchFamily="18" charset="0"/>
              </a:rPr>
              <a:t>   around 13% compared with an ARM7.</a:t>
            </a:r>
          </a:p>
          <a:p>
            <a:pPr algn="just">
              <a:buFont typeface="Arial" pitchFamily="34" charset="0"/>
              <a:buChar char="•"/>
            </a:pPr>
            <a:r>
              <a:rPr lang="en-GB" dirty="0" smtClean="0">
                <a:latin typeface="Times New Roman" pitchFamily="18" charset="0"/>
                <a:cs typeface="Times New Roman" pitchFamily="18" charset="0"/>
              </a:rPr>
              <a:t> The ARM10 increases the pipeline length still further by adding a sixth stage.</a:t>
            </a:r>
          </a:p>
          <a:p>
            <a:pPr algn="just">
              <a:buFont typeface="Arial" pitchFamily="34" charset="0"/>
              <a:buChar char="•"/>
            </a:pPr>
            <a:r>
              <a:rPr lang="en-GB" dirty="0" smtClean="0">
                <a:latin typeface="Times New Roman" pitchFamily="18" charset="0"/>
                <a:cs typeface="Times New Roman" pitchFamily="18" charset="0"/>
              </a:rPr>
              <a:t> The ARM10 can process on average 1.3 Dhrystone MIPS per MHz, about</a:t>
            </a:r>
          </a:p>
          <a:p>
            <a:pPr algn="just"/>
            <a:r>
              <a:rPr lang="en-GB" dirty="0" smtClean="0">
                <a:latin typeface="Times New Roman" pitchFamily="18" charset="0"/>
                <a:cs typeface="Times New Roman" pitchFamily="18" charset="0"/>
              </a:rPr>
              <a:t>   34% more throughput than an ARM7 processor core.</a:t>
            </a:r>
          </a:p>
          <a:p>
            <a:pPr algn="just">
              <a:buFont typeface="Arial" pitchFamily="34" charset="0"/>
              <a:buChar char="•"/>
            </a:pPr>
            <a:r>
              <a:rPr lang="en-GB" dirty="0" smtClean="0">
                <a:latin typeface="Times New Roman" pitchFamily="18" charset="0"/>
                <a:cs typeface="Times New Roman" pitchFamily="18" charset="0"/>
              </a:rPr>
              <a:t> Code written for the ARM7 will execute on </a:t>
            </a:r>
            <a:r>
              <a:rPr lang="en-US" dirty="0" smtClean="0">
                <a:latin typeface="Times New Roman" pitchFamily="18" charset="0"/>
                <a:cs typeface="Times New Roman" pitchFamily="18" charset="0"/>
              </a:rPr>
              <a:t>an ARM9 or ARM10.</a:t>
            </a:r>
            <a:endParaRPr lang="en-US" dirty="0">
              <a:latin typeface="Times New Roman" pitchFamily="18" charset="0"/>
              <a:cs typeface="Times New Roman" pitchFamily="18" charset="0"/>
            </a:endParaRPr>
          </a:p>
        </p:txBody>
      </p:sp>
      <p:pic>
        <p:nvPicPr>
          <p:cNvPr id="2050" name="Picture 2" descr="C:\Users\HP\Documents\ShareX\Screenshots\2026-02\Acrobat_atjAHTb8nq.png"/>
          <p:cNvPicPr>
            <a:picLocks noChangeAspect="1" noChangeArrowheads="1"/>
          </p:cNvPicPr>
          <p:nvPr/>
        </p:nvPicPr>
        <p:blipFill>
          <a:blip r:embed="rId2" cstate="print"/>
          <a:srcRect/>
          <a:stretch>
            <a:fillRect/>
          </a:stretch>
        </p:blipFill>
        <p:spPr bwMode="auto">
          <a:xfrm>
            <a:off x="683568" y="548680"/>
            <a:ext cx="7776864" cy="3297786"/>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Pipeline Executing Characteristics</a:t>
            </a:r>
            <a:endParaRPr lang="en-US" b="1" dirty="0">
              <a:latin typeface="Times New Roman" pitchFamily="18" charset="0"/>
              <a:cs typeface="Times New Roman" pitchFamily="18" charset="0"/>
            </a:endParaRPr>
          </a:p>
        </p:txBody>
      </p:sp>
      <p:sp>
        <p:nvSpPr>
          <p:cNvPr id="3" name="TextBox 2"/>
          <p:cNvSpPr txBox="1"/>
          <p:nvPr/>
        </p:nvSpPr>
        <p:spPr>
          <a:xfrm>
            <a:off x="899592" y="1988840"/>
            <a:ext cx="7776864" cy="3970318"/>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 ARM pipeline has not processed an instruction until it passes completely  </a:t>
            </a:r>
          </a:p>
          <a:p>
            <a:pPr algn="just"/>
            <a:r>
              <a:rPr lang="en-GB" dirty="0" smtClean="0">
                <a:latin typeface="Times New Roman" pitchFamily="18" charset="0"/>
                <a:cs typeface="Times New Roman" pitchFamily="18" charset="0"/>
              </a:rPr>
              <a:t>   through </a:t>
            </a:r>
            <a:r>
              <a:rPr lang="en-US" dirty="0" smtClean="0">
                <a:latin typeface="Times New Roman" pitchFamily="18" charset="0"/>
                <a:cs typeface="Times New Roman" pitchFamily="18" charset="0"/>
              </a:rPr>
              <a:t>the execute stage. </a:t>
            </a:r>
            <a:r>
              <a:rPr lang="en-GB" dirty="0" smtClean="0">
                <a:latin typeface="Times New Roman" pitchFamily="18" charset="0"/>
                <a:cs typeface="Times New Roman" pitchFamily="18" charset="0"/>
              </a:rPr>
              <a:t>For example, an ARM7 pipeline (with three stages)  </a:t>
            </a:r>
          </a:p>
          <a:p>
            <a:pPr algn="just"/>
            <a:r>
              <a:rPr lang="en-GB" dirty="0" smtClean="0">
                <a:latin typeface="Times New Roman" pitchFamily="18" charset="0"/>
                <a:cs typeface="Times New Roman" pitchFamily="18" charset="0"/>
              </a:rPr>
              <a:t>   has executed an instruction only when the fourth instruction is fetched.</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Figure 2.11 shows an instruction sequence on an ARM7 pipeline. </a:t>
            </a:r>
          </a:p>
          <a:p>
            <a:pPr algn="just">
              <a:buFont typeface="Arial" pitchFamily="34" charset="0"/>
              <a:buChar char="•"/>
            </a:pPr>
            <a:r>
              <a:rPr lang="en-US" dirty="0" smtClean="0">
                <a:latin typeface="Times New Roman" pitchFamily="18" charset="0"/>
                <a:cs typeface="Times New Roman" pitchFamily="18" charset="0"/>
              </a:rPr>
              <a:t> The MSR(</a:t>
            </a:r>
            <a:r>
              <a:rPr lang="en-US" b="1" dirty="0" smtClean="0">
                <a:latin typeface="Times New Roman" pitchFamily="18" charset="0"/>
                <a:cs typeface="Times New Roman" pitchFamily="18" charset="0"/>
              </a:rPr>
              <a:t>Move to Status Register)</a:t>
            </a:r>
            <a:r>
              <a:rPr lang="en-US" dirty="0" smtClean="0">
                <a:latin typeface="Times New Roman" pitchFamily="18" charset="0"/>
                <a:cs typeface="Times New Roman" pitchFamily="18" charset="0"/>
              </a:rPr>
              <a:t> instruction </a:t>
            </a:r>
            <a:r>
              <a:rPr lang="en-GB" dirty="0" smtClean="0">
                <a:latin typeface="Times New Roman" pitchFamily="18" charset="0"/>
                <a:cs typeface="Times New Roman" pitchFamily="18" charset="0"/>
              </a:rPr>
              <a:t>is used to enable IRQ interrupts,  </a:t>
            </a:r>
          </a:p>
          <a:p>
            <a:pPr algn="just"/>
            <a:r>
              <a:rPr lang="en-GB" dirty="0" smtClean="0">
                <a:latin typeface="Times New Roman" pitchFamily="18" charset="0"/>
                <a:cs typeface="Times New Roman" pitchFamily="18" charset="0"/>
              </a:rPr>
              <a:t>   which only occurs once the MSR instruction completes the execute stage of the  </a:t>
            </a:r>
          </a:p>
          <a:p>
            <a:pPr algn="just"/>
            <a:r>
              <a:rPr lang="en-GB" dirty="0" smtClean="0">
                <a:latin typeface="Times New Roman" pitchFamily="18" charset="0"/>
                <a:cs typeface="Times New Roman" pitchFamily="18" charset="0"/>
              </a:rPr>
              <a:t>   pipeline.</a:t>
            </a:r>
          </a:p>
          <a:p>
            <a:pPr algn="just">
              <a:buFont typeface="Arial" pitchFamily="34" charset="0"/>
              <a:buChar char="•"/>
            </a:pPr>
            <a:r>
              <a:rPr lang="en-GB" dirty="0" smtClean="0">
                <a:latin typeface="Times New Roman" pitchFamily="18" charset="0"/>
                <a:cs typeface="Times New Roman" pitchFamily="18" charset="0"/>
              </a:rPr>
              <a:t> Once the ADD instruction enters the execute stage of the pipeline, IRQ interrupts  </a:t>
            </a:r>
          </a:p>
          <a:p>
            <a:pPr algn="just"/>
            <a:r>
              <a:rPr lang="en-GB" dirty="0" smtClean="0">
                <a:latin typeface="Times New Roman" pitchFamily="18" charset="0"/>
                <a:cs typeface="Times New Roman" pitchFamily="18" charset="0"/>
              </a:rPr>
              <a:t>   are </a:t>
            </a:r>
            <a:r>
              <a:rPr lang="en-US" dirty="0" smtClean="0">
                <a:latin typeface="Times New Roman" pitchFamily="18" charset="0"/>
                <a:cs typeface="Times New Roman" pitchFamily="18" charset="0"/>
              </a:rPr>
              <a:t>enabled.</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Figure 2.12 illustrates the use of the pipeline and the program counter </a:t>
            </a:r>
            <a:r>
              <a:rPr lang="en-GB" i="1" dirty="0" smtClean="0">
                <a:latin typeface="Times New Roman" pitchFamily="18" charset="0"/>
                <a:cs typeface="Times New Roman" pitchFamily="18" charset="0"/>
              </a:rPr>
              <a:t>pc.</a:t>
            </a:r>
          </a:p>
          <a:p>
            <a:pPr algn="just">
              <a:buFont typeface="Arial" pitchFamily="34" charset="0"/>
              <a:buChar char="•"/>
            </a:pPr>
            <a:r>
              <a:rPr lang="en-GB" i="1" dirty="0" smtClean="0">
                <a:latin typeface="Times New Roman" pitchFamily="18" charset="0"/>
                <a:cs typeface="Times New Roman" pitchFamily="18" charset="0"/>
              </a:rPr>
              <a:t> </a:t>
            </a:r>
            <a:r>
              <a:rPr lang="en-GB" dirty="0" smtClean="0">
                <a:latin typeface="Times New Roman" pitchFamily="18" charset="0"/>
                <a:cs typeface="Times New Roman" pitchFamily="18" charset="0"/>
              </a:rPr>
              <a:t>The </a:t>
            </a:r>
            <a:r>
              <a:rPr lang="en-GB" i="1" dirty="0" smtClean="0">
                <a:latin typeface="Times New Roman" pitchFamily="18" charset="0"/>
                <a:cs typeface="Times New Roman" pitchFamily="18" charset="0"/>
              </a:rPr>
              <a:t>pc always points to the address of the instruction being executed plus two  </a:t>
            </a:r>
          </a:p>
          <a:p>
            <a:pPr algn="just"/>
            <a:r>
              <a:rPr lang="en-GB" i="1" dirty="0" smtClean="0">
                <a:latin typeface="Times New Roman" pitchFamily="18" charset="0"/>
                <a:cs typeface="Times New Roman" pitchFamily="18" charset="0"/>
              </a:rPr>
              <a:t>   instructions </a:t>
            </a:r>
            <a:r>
              <a:rPr lang="en-US" dirty="0" smtClean="0">
                <a:latin typeface="Times New Roman" pitchFamily="18" charset="0"/>
                <a:cs typeface="Times New Roman" pitchFamily="18" charset="0"/>
              </a:rPr>
              <a:t>ahead.</a:t>
            </a:r>
            <a:endParaRPr lang="en-US"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robat_3RdUEThN7f.png"/>
          <p:cNvPicPr>
            <a:picLocks noChangeAspect="1"/>
          </p:cNvPicPr>
          <p:nvPr/>
        </p:nvPicPr>
        <p:blipFill>
          <a:blip r:embed="rId2" cstate="print"/>
          <a:stretch>
            <a:fillRect/>
          </a:stretch>
        </p:blipFill>
        <p:spPr>
          <a:xfrm>
            <a:off x="899592" y="908720"/>
            <a:ext cx="7344816" cy="4824535"/>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ocuments\ShareX\Screenshots\2026-02\Acrobat_Zkz37nFaKj.png"/>
          <p:cNvPicPr>
            <a:picLocks noChangeAspect="1" noChangeArrowheads="1"/>
          </p:cNvPicPr>
          <p:nvPr/>
        </p:nvPicPr>
        <p:blipFill>
          <a:blip r:embed="rId2" cstate="print"/>
          <a:srcRect/>
          <a:stretch>
            <a:fillRect/>
          </a:stretch>
        </p:blipFill>
        <p:spPr bwMode="auto">
          <a:xfrm>
            <a:off x="755576" y="260648"/>
            <a:ext cx="7643722" cy="6336704"/>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920880" cy="3139321"/>
          </a:xfrm>
          <a:prstGeom prst="rect">
            <a:avLst/>
          </a:prstGeom>
          <a:noFill/>
        </p:spPr>
        <p:txBody>
          <a:bodyPr wrap="square" rtlCol="0">
            <a:spAutoFit/>
          </a:bodyPr>
          <a:lstStyle/>
          <a:p>
            <a:pPr algn="just"/>
            <a:r>
              <a:rPr lang="en-GB" dirty="0" smtClean="0">
                <a:latin typeface="Times New Roman" pitchFamily="18" charset="0"/>
                <a:cs typeface="Times New Roman" pitchFamily="18" charset="0"/>
              </a:rPr>
              <a:t>There are three other characteristics of the pipeline worth mentioning.</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First, the execution </a:t>
            </a:r>
            <a:r>
              <a:rPr lang="en-GB" dirty="0" smtClean="0">
                <a:latin typeface="Times New Roman" pitchFamily="18" charset="0"/>
                <a:cs typeface="Times New Roman" pitchFamily="18" charset="0"/>
              </a:rPr>
              <a:t>of a branch instruction or branching by the direct modification  </a:t>
            </a:r>
          </a:p>
          <a:p>
            <a:pPr algn="just"/>
            <a:r>
              <a:rPr lang="en-GB" dirty="0" smtClean="0">
                <a:latin typeface="Times New Roman" pitchFamily="18" charset="0"/>
                <a:cs typeface="Times New Roman" pitchFamily="18" charset="0"/>
              </a:rPr>
              <a:t>  of the </a:t>
            </a:r>
            <a:r>
              <a:rPr lang="en-GB" i="1" dirty="0" smtClean="0">
                <a:latin typeface="Times New Roman" pitchFamily="18" charset="0"/>
                <a:cs typeface="Times New Roman" pitchFamily="18" charset="0"/>
              </a:rPr>
              <a:t>pc causes the </a:t>
            </a:r>
            <a:r>
              <a:rPr lang="en-GB" dirty="0" smtClean="0">
                <a:latin typeface="Times New Roman" pitchFamily="18" charset="0"/>
                <a:cs typeface="Times New Roman" pitchFamily="18" charset="0"/>
              </a:rPr>
              <a:t>ARM core to flush its pipeline.</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Second, ARM10 uses branch prediction, which reduces the effect of a pipeline  </a:t>
            </a:r>
          </a:p>
          <a:p>
            <a:pPr algn="just"/>
            <a:r>
              <a:rPr lang="en-GB" dirty="0" smtClean="0">
                <a:latin typeface="Times New Roman" pitchFamily="18" charset="0"/>
                <a:cs typeface="Times New Roman" pitchFamily="18" charset="0"/>
              </a:rPr>
              <a:t>   flush by predicting possible branches and loading the new branch address prior to  </a:t>
            </a:r>
          </a:p>
          <a:p>
            <a:pPr algn="just"/>
            <a:r>
              <a:rPr lang="en-GB" dirty="0" smtClean="0">
                <a:latin typeface="Times New Roman" pitchFamily="18" charset="0"/>
                <a:cs typeface="Times New Roman" pitchFamily="18" charset="0"/>
              </a:rPr>
              <a:t>   the execution of </a:t>
            </a:r>
            <a:r>
              <a:rPr lang="en-US" dirty="0" smtClean="0">
                <a:latin typeface="Times New Roman" pitchFamily="18" charset="0"/>
                <a:cs typeface="Times New Roman" pitchFamily="18" charset="0"/>
              </a:rPr>
              <a:t>the instruction.</a:t>
            </a:r>
          </a:p>
          <a:p>
            <a:pPr algn="just"/>
            <a:endParaRPr lang="en-US"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Third, an instruction in the execute stage will complete even though an interrupt  </a:t>
            </a:r>
          </a:p>
          <a:p>
            <a:pPr algn="just"/>
            <a:r>
              <a:rPr lang="en-GB" dirty="0" smtClean="0">
                <a:latin typeface="Times New Roman" pitchFamily="18" charset="0"/>
                <a:cs typeface="Times New Roman" pitchFamily="18" charset="0"/>
              </a:rPr>
              <a:t>   has </a:t>
            </a:r>
            <a:r>
              <a:rPr lang="en-US" dirty="0" smtClean="0">
                <a:latin typeface="Times New Roman" pitchFamily="18" charset="0"/>
                <a:cs typeface="Times New Roman" pitchFamily="18" charset="0"/>
              </a:rPr>
              <a:t>been raised.</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74638"/>
            <a:ext cx="8075240" cy="1143000"/>
          </a:xfrm>
        </p:spPr>
        <p:txBody>
          <a:bodyPr>
            <a:normAutofit fontScale="90000"/>
          </a:bodyPr>
          <a:lstStyle/>
          <a:p>
            <a:r>
              <a:rPr lang="en-GB" b="1" dirty="0" smtClean="0">
                <a:latin typeface="Times New Roman" pitchFamily="18" charset="0"/>
                <a:cs typeface="Times New Roman" pitchFamily="18" charset="0"/>
              </a:rPr>
              <a:t>Exceptions, Interrupts, and the Vector</a:t>
            </a:r>
            <a:br>
              <a:rPr lang="en-GB"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Table</a:t>
            </a:r>
            <a:endParaRPr lang="en-US" dirty="0">
              <a:latin typeface="Times New Roman" pitchFamily="18" charset="0"/>
              <a:cs typeface="Times New Roman" pitchFamily="18" charset="0"/>
            </a:endParaRPr>
          </a:p>
        </p:txBody>
      </p:sp>
      <p:sp>
        <p:nvSpPr>
          <p:cNvPr id="3" name="TextBox 2"/>
          <p:cNvSpPr txBox="1"/>
          <p:nvPr/>
        </p:nvSpPr>
        <p:spPr>
          <a:xfrm>
            <a:off x="611560" y="1700808"/>
            <a:ext cx="8064896" cy="4524315"/>
          </a:xfrm>
          <a:prstGeom prst="rect">
            <a:avLst/>
          </a:prstGeom>
          <a:noFill/>
        </p:spPr>
        <p:txBody>
          <a:bodyPr wrap="square" rtlCol="0">
            <a:spAutoFit/>
          </a:bodyPr>
          <a:lstStyle/>
          <a:p>
            <a:pPr marL="342900" indent="-342900">
              <a:buFont typeface="Arial" pitchFamily="34" charset="0"/>
              <a:buChar char="•"/>
            </a:pPr>
            <a:r>
              <a:rPr lang="en-GB" dirty="0" smtClean="0">
                <a:latin typeface="Times New Roman" pitchFamily="18" charset="0"/>
                <a:cs typeface="Times New Roman" pitchFamily="18" charset="0"/>
              </a:rPr>
              <a:t>When an exception or interrupt occurs, the processor sets the </a:t>
            </a:r>
            <a:r>
              <a:rPr lang="en-GB" i="1" dirty="0" smtClean="0">
                <a:latin typeface="Times New Roman" pitchFamily="18" charset="0"/>
                <a:cs typeface="Times New Roman" pitchFamily="18" charset="0"/>
              </a:rPr>
              <a:t>pc to a specific memory </a:t>
            </a:r>
            <a:r>
              <a:rPr lang="en-US" dirty="0" smtClean="0">
                <a:latin typeface="Times New Roman" pitchFamily="18" charset="0"/>
                <a:cs typeface="Times New Roman" pitchFamily="18" charset="0"/>
              </a:rPr>
              <a:t>address.</a:t>
            </a:r>
          </a:p>
          <a:p>
            <a:pPr marL="342900" indent="-342900">
              <a:buFont typeface="Arial" pitchFamily="34" charset="0"/>
              <a:buChar char="•"/>
            </a:pPr>
            <a:r>
              <a:rPr lang="en-GB" dirty="0" smtClean="0">
                <a:latin typeface="Times New Roman" pitchFamily="18" charset="0"/>
                <a:cs typeface="Times New Roman" pitchFamily="18" charset="0"/>
              </a:rPr>
              <a:t>The address is within a special address range called the </a:t>
            </a:r>
            <a:r>
              <a:rPr lang="en-GB" i="1" dirty="0" smtClean="0">
                <a:latin typeface="Times New Roman" pitchFamily="18" charset="0"/>
                <a:cs typeface="Times New Roman" pitchFamily="18" charset="0"/>
              </a:rPr>
              <a:t>vector table.</a:t>
            </a:r>
          </a:p>
          <a:p>
            <a:pPr>
              <a:buFont typeface="Arial" pitchFamily="34" charset="0"/>
              <a:buChar char="•"/>
            </a:pPr>
            <a:r>
              <a:rPr lang="en-GB" dirty="0" smtClean="0">
                <a:latin typeface="Times New Roman" pitchFamily="18" charset="0"/>
                <a:cs typeface="Times New Roman" pitchFamily="18" charset="0"/>
              </a:rPr>
              <a:t>     The memory map address 0x00000000 is reserved for the vector table, a set of   </a:t>
            </a:r>
          </a:p>
          <a:p>
            <a:r>
              <a:rPr lang="en-GB" dirty="0" smtClean="0">
                <a:latin typeface="Times New Roman" pitchFamily="18" charset="0"/>
                <a:cs typeface="Times New Roman" pitchFamily="18" charset="0"/>
              </a:rPr>
              <a:t>       32-bit </a:t>
            </a:r>
            <a:r>
              <a:rPr lang="en-US" dirty="0" smtClean="0">
                <a:latin typeface="Times New Roman" pitchFamily="18" charset="0"/>
                <a:cs typeface="Times New Roman" pitchFamily="18" charset="0"/>
              </a:rPr>
              <a:t>words.</a:t>
            </a:r>
          </a:p>
          <a:p>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Reset vector is the location of the first instruction executed by the processor when  </a:t>
            </a:r>
          </a:p>
          <a:p>
            <a:r>
              <a:rPr lang="en-GB" i="1" dirty="0" smtClean="0">
                <a:latin typeface="Times New Roman" pitchFamily="18" charset="0"/>
                <a:cs typeface="Times New Roman" pitchFamily="18" charset="0"/>
              </a:rPr>
              <a:t>    power </a:t>
            </a:r>
            <a:r>
              <a:rPr lang="en-GB" dirty="0" smtClean="0">
                <a:latin typeface="Times New Roman" pitchFamily="18" charset="0"/>
                <a:cs typeface="Times New Roman" pitchFamily="18" charset="0"/>
              </a:rPr>
              <a:t>is applied. This instruction branches to the initialization code.</a:t>
            </a: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Undefined instruction vector is used when the processor cannot decode an  </a:t>
            </a:r>
          </a:p>
          <a:p>
            <a:r>
              <a:rPr lang="en-GB" i="1" dirty="0" smtClean="0">
                <a:latin typeface="Times New Roman" pitchFamily="18" charset="0"/>
                <a:cs typeface="Times New Roman" pitchFamily="18" charset="0"/>
              </a:rPr>
              <a:t>    instruction.</a:t>
            </a: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Software interrupt vector is called when you execute a SWI instruction. The SWI</a:t>
            </a:r>
          </a:p>
          <a:p>
            <a:r>
              <a:rPr lang="en-GB" dirty="0" smtClean="0">
                <a:latin typeface="Times New Roman" pitchFamily="18" charset="0"/>
                <a:cs typeface="Times New Roman" pitchFamily="18" charset="0"/>
              </a:rPr>
              <a:t>    instruction is frequently used as the mechanism to invoke an operating system  </a:t>
            </a:r>
          </a:p>
          <a:p>
            <a:r>
              <a:rPr lang="en-GB" dirty="0" smtClean="0">
                <a:latin typeface="Times New Roman" pitchFamily="18" charset="0"/>
                <a:cs typeface="Times New Roman" pitchFamily="18" charset="0"/>
              </a:rPr>
              <a:t>    routine.</a:t>
            </a:r>
          </a:p>
          <a:p>
            <a:r>
              <a:rPr lang="en-GB"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Prefetch</a:t>
            </a:r>
            <a:r>
              <a:rPr lang="en-GB" i="1" dirty="0" smtClean="0">
                <a:latin typeface="Times New Roman" pitchFamily="18" charset="0"/>
                <a:cs typeface="Times New Roman" pitchFamily="18" charset="0"/>
              </a:rPr>
              <a:t> abort vector occurs when the processor attempts to fetch an instruction  </a:t>
            </a:r>
          </a:p>
          <a:p>
            <a:r>
              <a:rPr lang="en-GB" i="1" dirty="0" smtClean="0">
                <a:latin typeface="Times New Roman" pitchFamily="18" charset="0"/>
                <a:cs typeface="Times New Roman" pitchFamily="18" charset="0"/>
              </a:rPr>
              <a:t>    from an </a:t>
            </a:r>
            <a:r>
              <a:rPr lang="en-GB" dirty="0" smtClean="0">
                <a:latin typeface="Times New Roman" pitchFamily="18" charset="0"/>
                <a:cs typeface="Times New Roman" pitchFamily="18" charset="0"/>
              </a:rPr>
              <a:t>address without the correct access permissions. The actual abort occurs in  </a:t>
            </a:r>
          </a:p>
          <a:p>
            <a:r>
              <a:rPr lang="en-GB" dirty="0" smtClean="0">
                <a:latin typeface="Times New Roman" pitchFamily="18" charset="0"/>
                <a:cs typeface="Times New Roman" pitchFamily="18" charset="0"/>
              </a:rPr>
              <a:t>    the decode </a:t>
            </a:r>
            <a:r>
              <a:rPr lang="en-US" dirty="0" smtClean="0">
                <a:latin typeface="Times New Roman" pitchFamily="18" charset="0"/>
                <a:cs typeface="Times New Roman" pitchFamily="18" charset="0"/>
              </a:rPr>
              <a:t>stage.</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404664"/>
            <a:ext cx="7920880" cy="2308324"/>
          </a:xfrm>
          <a:prstGeom prst="rect">
            <a:avLst/>
          </a:prstGeom>
          <a:noFill/>
        </p:spPr>
        <p:txBody>
          <a:bodyPr wrap="square" rtlCol="0">
            <a:spAutoFit/>
          </a:bodyPr>
          <a:lstStyle/>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Data abort vector is similar to a </a:t>
            </a:r>
            <a:r>
              <a:rPr lang="en-GB" i="1" dirty="0" err="1" smtClean="0">
                <a:latin typeface="Times New Roman" pitchFamily="18" charset="0"/>
                <a:cs typeface="Times New Roman" pitchFamily="18" charset="0"/>
              </a:rPr>
              <a:t>prefetch</a:t>
            </a:r>
            <a:r>
              <a:rPr lang="en-GB" i="1" dirty="0" smtClean="0">
                <a:latin typeface="Times New Roman" pitchFamily="18" charset="0"/>
                <a:cs typeface="Times New Roman" pitchFamily="18" charset="0"/>
              </a:rPr>
              <a:t> abort but is raised when an instruction  </a:t>
            </a:r>
          </a:p>
          <a:p>
            <a:r>
              <a:rPr lang="en-GB" i="1" dirty="0" smtClean="0">
                <a:latin typeface="Times New Roman" pitchFamily="18" charset="0"/>
                <a:cs typeface="Times New Roman" pitchFamily="18" charset="0"/>
              </a:rPr>
              <a:t>    attempts </a:t>
            </a:r>
            <a:r>
              <a:rPr lang="en-GB" dirty="0" smtClean="0">
                <a:latin typeface="Times New Roman" pitchFamily="18" charset="0"/>
                <a:cs typeface="Times New Roman" pitchFamily="18" charset="0"/>
              </a:rPr>
              <a:t>to access data memory without the correct access permissions.</a:t>
            </a: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Interrupt request vector is used by external hardware to interrupt the normal  </a:t>
            </a:r>
          </a:p>
          <a:p>
            <a:r>
              <a:rPr lang="en-GB" i="1" dirty="0" smtClean="0">
                <a:latin typeface="Times New Roman" pitchFamily="18" charset="0"/>
                <a:cs typeface="Times New Roman" pitchFamily="18" charset="0"/>
              </a:rPr>
              <a:t>   execution </a:t>
            </a:r>
            <a:r>
              <a:rPr lang="en-GB" dirty="0" smtClean="0">
                <a:latin typeface="Times New Roman" pitchFamily="18" charset="0"/>
                <a:cs typeface="Times New Roman" pitchFamily="18" charset="0"/>
              </a:rPr>
              <a:t>flow of the processor. It can only be raised if IRQs are not masked in  </a:t>
            </a:r>
          </a:p>
          <a:p>
            <a:r>
              <a:rPr lang="en-GB" dirty="0" smtClean="0">
                <a:latin typeface="Times New Roman" pitchFamily="18" charset="0"/>
                <a:cs typeface="Times New Roman" pitchFamily="18" charset="0"/>
              </a:rPr>
              <a:t>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Fast interrupt request vector is similar to the interrupt request but is reserved for   </a:t>
            </a:r>
          </a:p>
          <a:p>
            <a:r>
              <a:rPr lang="en-GB" i="1" dirty="0" smtClean="0">
                <a:latin typeface="Times New Roman" pitchFamily="18" charset="0"/>
                <a:cs typeface="Times New Roman" pitchFamily="18" charset="0"/>
              </a:rPr>
              <a:t>   hardware </a:t>
            </a:r>
            <a:r>
              <a:rPr lang="en-GB" dirty="0" smtClean="0">
                <a:latin typeface="Times New Roman" pitchFamily="18" charset="0"/>
                <a:cs typeface="Times New Roman" pitchFamily="18" charset="0"/>
              </a:rPr>
              <a:t>requiring faster response times. It can only be raised if FIQs are not  </a:t>
            </a:r>
          </a:p>
          <a:p>
            <a:r>
              <a:rPr lang="en-GB" dirty="0" smtClean="0">
                <a:latin typeface="Times New Roman" pitchFamily="18" charset="0"/>
                <a:cs typeface="Times New Roman" pitchFamily="18" charset="0"/>
              </a:rPr>
              <a:t>   masked in the </a:t>
            </a:r>
            <a:r>
              <a:rPr lang="en-GB" i="1" dirty="0" err="1" smtClean="0">
                <a:latin typeface="Times New Roman" pitchFamily="18" charset="0"/>
                <a:cs typeface="Times New Roman" pitchFamily="18" charset="0"/>
              </a:rPr>
              <a:t>cpsr</a:t>
            </a:r>
            <a:r>
              <a:rPr lang="en-GB" i="1"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1026" name="Picture 2" descr="C:\Users\HP\Documents\ShareX\Screenshots\2026-02\6xUojQYuGn.png"/>
          <p:cNvPicPr>
            <a:picLocks noChangeAspect="1" noChangeArrowheads="1"/>
          </p:cNvPicPr>
          <p:nvPr/>
        </p:nvPicPr>
        <p:blipFill>
          <a:blip r:embed="rId2" cstate="print"/>
          <a:srcRect/>
          <a:stretch>
            <a:fillRect/>
          </a:stretch>
        </p:blipFill>
        <p:spPr bwMode="auto">
          <a:xfrm>
            <a:off x="611560" y="2924944"/>
            <a:ext cx="7632848" cy="3618515"/>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Core Extensions</a:t>
            </a:r>
            <a:endParaRPr lang="en-US" dirty="0">
              <a:latin typeface="Times New Roman" pitchFamily="18" charset="0"/>
              <a:cs typeface="Times New Roman" pitchFamily="18" charset="0"/>
            </a:endParaRPr>
          </a:p>
        </p:txBody>
      </p:sp>
      <p:sp>
        <p:nvSpPr>
          <p:cNvPr id="3" name="TextBox 2"/>
          <p:cNvSpPr txBox="1"/>
          <p:nvPr/>
        </p:nvSpPr>
        <p:spPr>
          <a:xfrm>
            <a:off x="467544" y="1772816"/>
            <a:ext cx="8136904" cy="3816429"/>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There are three hardware extensions ARM wraps around the core: cache and tightly</a:t>
            </a:r>
          </a:p>
          <a:p>
            <a:pPr algn="just"/>
            <a:r>
              <a:rPr lang="en-GB" dirty="0" smtClean="0">
                <a:latin typeface="Times New Roman" pitchFamily="18" charset="0"/>
                <a:cs typeface="Times New Roman" pitchFamily="18" charset="0"/>
              </a:rPr>
              <a:t>   coupled memory, memory management, and the coprocessor interface.</a:t>
            </a:r>
          </a:p>
          <a:p>
            <a:pPr algn="just"/>
            <a:endParaRPr lang="en-GB" dirty="0" smtClean="0">
              <a:latin typeface="Times New Roman" pitchFamily="18" charset="0"/>
              <a:cs typeface="Times New Roman" pitchFamily="18" charset="0"/>
            </a:endParaRPr>
          </a:p>
          <a:p>
            <a:pPr algn="just"/>
            <a:r>
              <a:rPr lang="en-GB" sz="4000" b="1" dirty="0" smtClean="0">
                <a:solidFill>
                  <a:schemeClr val="tx1">
                    <a:lumMod val="65000"/>
                    <a:lumOff val="35000"/>
                  </a:schemeClr>
                </a:solidFill>
                <a:latin typeface="Times New Roman" pitchFamily="18" charset="0"/>
                <a:cs typeface="Times New Roman" pitchFamily="18" charset="0"/>
              </a:rPr>
              <a:t>Cache and Tightly Coupled Memory</a:t>
            </a:r>
          </a:p>
          <a:p>
            <a:pPr algn="just"/>
            <a:endParaRPr lang="en-GB" sz="4000" b="1" dirty="0" smtClean="0">
              <a:solidFill>
                <a:schemeClr val="tx1">
                  <a:lumMod val="65000"/>
                  <a:lumOff val="35000"/>
                </a:schemeClr>
              </a:solidFill>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cache is a block of fast memory placed between main memory and the core.</a:t>
            </a:r>
          </a:p>
          <a:p>
            <a:pPr algn="just"/>
            <a:endParaRPr lang="en-GB" b="1"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ARM has two forms of cache. The first is found attached to the Von Neumann–style</a:t>
            </a:r>
          </a:p>
          <a:p>
            <a:pPr algn="just"/>
            <a:r>
              <a:rPr lang="en-GB" dirty="0" smtClean="0">
                <a:latin typeface="Times New Roman" pitchFamily="18" charset="0"/>
                <a:cs typeface="Times New Roman" pitchFamily="18" charset="0"/>
              </a:rPr>
              <a:t>  cores. It combines both data and instruction into a single unified cache. For  </a:t>
            </a:r>
          </a:p>
          <a:p>
            <a:pPr algn="just"/>
            <a:r>
              <a:rPr lang="en-GB" dirty="0" smtClean="0">
                <a:latin typeface="Times New Roman" pitchFamily="18" charset="0"/>
                <a:cs typeface="Times New Roman" pitchFamily="18" charset="0"/>
              </a:rPr>
              <a:t>  simplicity, we have called the glue logic that connects the memory system to the  </a:t>
            </a:r>
          </a:p>
          <a:p>
            <a:pPr algn="just"/>
            <a:r>
              <a:rPr lang="en-GB" dirty="0" smtClean="0">
                <a:latin typeface="Times New Roman" pitchFamily="18" charset="0"/>
                <a:cs typeface="Times New Roman" pitchFamily="18" charset="0"/>
              </a:rPr>
              <a:t>  AMBA bus </a:t>
            </a:r>
            <a:r>
              <a:rPr lang="en-GB" i="1" dirty="0" smtClean="0">
                <a:latin typeface="Times New Roman" pitchFamily="18" charset="0"/>
                <a:cs typeface="Times New Roman" pitchFamily="18" charset="0"/>
              </a:rPr>
              <a:t>logic and control.</a:t>
            </a: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P\Documents\ShareX\Screenshots\2026-02\IwFgouU5v0.png"/>
          <p:cNvPicPr>
            <a:picLocks noChangeAspect="1" noChangeArrowheads="1"/>
          </p:cNvPicPr>
          <p:nvPr/>
        </p:nvPicPr>
        <p:blipFill>
          <a:blip r:embed="rId2" cstate="print"/>
          <a:srcRect/>
          <a:stretch>
            <a:fillRect/>
          </a:stretch>
        </p:blipFill>
        <p:spPr bwMode="auto">
          <a:xfrm>
            <a:off x="1475656" y="908720"/>
            <a:ext cx="6336704" cy="4928547"/>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HP\Documents\ShareX\Screenshots\2026-02\Acrobat_8COZSXZOwg.png"/>
          <p:cNvPicPr>
            <a:picLocks noChangeAspect="1" noChangeArrowheads="1"/>
          </p:cNvPicPr>
          <p:nvPr/>
        </p:nvPicPr>
        <p:blipFill>
          <a:blip r:embed="rId2" cstate="print"/>
          <a:srcRect/>
          <a:stretch>
            <a:fillRect/>
          </a:stretch>
        </p:blipFill>
        <p:spPr bwMode="auto">
          <a:xfrm>
            <a:off x="1907704" y="260648"/>
            <a:ext cx="5045918" cy="3964650"/>
          </a:xfrm>
          <a:prstGeom prst="rect">
            <a:avLst/>
          </a:prstGeom>
          <a:noFill/>
        </p:spPr>
      </p:pic>
      <p:sp>
        <p:nvSpPr>
          <p:cNvPr id="3" name="TextBox 2"/>
          <p:cNvSpPr txBox="1"/>
          <p:nvPr/>
        </p:nvSpPr>
        <p:spPr>
          <a:xfrm>
            <a:off x="539552" y="4509120"/>
            <a:ext cx="8136904" cy="646331"/>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By contrast, the second form, attached to the Harvard-style cores, has separate  </a:t>
            </a:r>
          </a:p>
          <a:p>
            <a:r>
              <a:rPr lang="en-GB" dirty="0" smtClean="0">
                <a:latin typeface="Times New Roman" pitchFamily="18" charset="0"/>
                <a:cs typeface="Times New Roman" pitchFamily="18" charset="0"/>
              </a:rPr>
              <a:t>  caches </a:t>
            </a:r>
            <a:r>
              <a:rPr lang="en-US" dirty="0" smtClean="0">
                <a:latin typeface="Times New Roman" pitchFamily="18" charset="0"/>
                <a:cs typeface="Times New Roman" pitchFamily="18" charset="0"/>
              </a:rPr>
              <a:t>for data and instruction.</a:t>
            </a:r>
            <a:endParaRPr lang="en-US" dirty="0">
              <a:latin typeface="Times New Roman" pitchFamily="18" charset="0"/>
              <a:cs typeface="Times New Roman"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836712"/>
            <a:ext cx="8064896" cy="3970318"/>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 A cache provides an overall increase in performance but at the expense of  </a:t>
            </a:r>
          </a:p>
          <a:p>
            <a:pPr algn="just"/>
            <a:r>
              <a:rPr lang="en-GB" dirty="0" smtClean="0">
                <a:latin typeface="Times New Roman" pitchFamily="18" charset="0"/>
                <a:cs typeface="Times New Roman" pitchFamily="18" charset="0"/>
              </a:rPr>
              <a:t>  predictable execution. But for real-time systems it is paramount that code execution  </a:t>
            </a:r>
          </a:p>
          <a:p>
            <a:pPr algn="just"/>
            <a:r>
              <a:rPr lang="en-GB" dirty="0" smtClean="0">
                <a:latin typeface="Times New Roman" pitchFamily="18" charset="0"/>
                <a:cs typeface="Times New Roman" pitchFamily="18" charset="0"/>
              </a:rPr>
              <a:t>  is </a:t>
            </a:r>
            <a:r>
              <a:rPr lang="en-GB" i="1" dirty="0" smtClean="0">
                <a:latin typeface="Times New Roman" pitchFamily="18" charset="0"/>
                <a:cs typeface="Times New Roman" pitchFamily="18" charset="0"/>
              </a:rPr>
              <a:t>deterministic—</a:t>
            </a:r>
            <a:r>
              <a:rPr lang="en-GB" dirty="0" smtClean="0">
                <a:latin typeface="Times New Roman" pitchFamily="18" charset="0"/>
                <a:cs typeface="Times New Roman" pitchFamily="18" charset="0"/>
              </a:rPr>
              <a:t>the time taken for loading and storing instructions or data must be  </a:t>
            </a:r>
          </a:p>
          <a:p>
            <a:pPr algn="just"/>
            <a:r>
              <a:rPr lang="en-GB" dirty="0" smtClean="0">
                <a:latin typeface="Times New Roman" pitchFamily="18" charset="0"/>
                <a:cs typeface="Times New Roman" pitchFamily="18" charset="0"/>
              </a:rPr>
              <a:t>  predictable.</a:t>
            </a:r>
          </a:p>
          <a:p>
            <a:pPr algn="just"/>
            <a:endParaRPr lang="en-GB" dirty="0" smtClean="0">
              <a:latin typeface="Times New Roman" pitchFamily="18" charset="0"/>
              <a:cs typeface="Times New Roman" pitchFamily="18" charset="0"/>
            </a:endParaRPr>
          </a:p>
          <a:p>
            <a:pPr algn="just">
              <a:buFont typeface="Arial" pitchFamily="34" charset="0"/>
              <a:buChar char="•"/>
            </a:pPr>
            <a:r>
              <a:rPr lang="en-US" dirty="0" smtClean="0">
                <a:latin typeface="Times New Roman" pitchFamily="18" charset="0"/>
                <a:cs typeface="Times New Roman" pitchFamily="18" charset="0"/>
              </a:rPr>
              <a:t> This is </a:t>
            </a:r>
            <a:r>
              <a:rPr lang="en-GB" dirty="0" smtClean="0">
                <a:latin typeface="Times New Roman" pitchFamily="18" charset="0"/>
                <a:cs typeface="Times New Roman" pitchFamily="18" charset="0"/>
              </a:rPr>
              <a:t>achieved using a form of memory called </a:t>
            </a:r>
            <a:r>
              <a:rPr lang="en-GB" i="1" dirty="0" smtClean="0">
                <a:latin typeface="Times New Roman" pitchFamily="18" charset="0"/>
                <a:cs typeface="Times New Roman" pitchFamily="18" charset="0"/>
              </a:rPr>
              <a:t>tightly coupled memory (TCM).  </a:t>
            </a:r>
          </a:p>
          <a:p>
            <a:pPr algn="just"/>
            <a:r>
              <a:rPr lang="en-GB" i="1" dirty="0" smtClean="0">
                <a:latin typeface="Times New Roman" pitchFamily="18" charset="0"/>
                <a:cs typeface="Times New Roman" pitchFamily="18" charset="0"/>
              </a:rPr>
              <a:t>  TCM is fast SRAM </a:t>
            </a:r>
            <a:r>
              <a:rPr lang="en-GB" dirty="0" smtClean="0">
                <a:latin typeface="Times New Roman" pitchFamily="18" charset="0"/>
                <a:cs typeface="Times New Roman" pitchFamily="18" charset="0"/>
              </a:rPr>
              <a:t>located close to the core and guarantees the clock cycles required  </a:t>
            </a:r>
          </a:p>
          <a:p>
            <a:pPr algn="just"/>
            <a:r>
              <a:rPr lang="en-GB" dirty="0" smtClean="0">
                <a:latin typeface="Times New Roman" pitchFamily="18" charset="0"/>
                <a:cs typeface="Times New Roman" pitchFamily="18" charset="0"/>
              </a:rPr>
              <a:t>   to fetch instructions or data—critical for real-time algorithms requiring  </a:t>
            </a:r>
          </a:p>
          <a:p>
            <a:pPr algn="just"/>
            <a:r>
              <a:rPr lang="en-GB" dirty="0" smtClean="0">
                <a:latin typeface="Times New Roman" pitchFamily="18" charset="0"/>
                <a:cs typeface="Times New Roman" pitchFamily="18" charset="0"/>
              </a:rPr>
              <a:t>   deterministic </a:t>
            </a:r>
            <a:r>
              <a:rPr lang="en-GB" dirty="0" err="1" smtClean="0">
                <a:latin typeface="Times New Roman" pitchFamily="18" charset="0"/>
                <a:cs typeface="Times New Roman" pitchFamily="18" charset="0"/>
              </a:rPr>
              <a:t>behavior</a:t>
            </a:r>
            <a:r>
              <a:rPr lang="en-GB" dirty="0" smtClean="0">
                <a:latin typeface="Times New Roman" pitchFamily="18" charset="0"/>
                <a:cs typeface="Times New Roman" pitchFamily="18" charset="0"/>
              </a:rPr>
              <a:t>.</a:t>
            </a:r>
          </a:p>
          <a:p>
            <a:pPr algn="just"/>
            <a:endParaRPr lang="en-GB" dirty="0" smtClean="0">
              <a:latin typeface="Times New Roman" pitchFamily="18" charset="0"/>
              <a:cs typeface="Times New Roman" pitchFamily="18" charset="0"/>
            </a:endParaRPr>
          </a:p>
          <a:p>
            <a:pPr algn="just">
              <a:buFont typeface="Arial" pitchFamily="34" charset="0"/>
              <a:buChar char="•"/>
            </a:pPr>
            <a:r>
              <a:rPr lang="en-US" dirty="0" smtClean="0">
                <a:latin typeface="Times New Roman" pitchFamily="18" charset="0"/>
                <a:cs typeface="Times New Roman" pitchFamily="18" charset="0"/>
              </a:rPr>
              <a:t> TCMs appear as </a:t>
            </a:r>
            <a:r>
              <a:rPr lang="en-GB" dirty="0" smtClean="0">
                <a:latin typeface="Times New Roman" pitchFamily="18" charset="0"/>
                <a:cs typeface="Times New Roman" pitchFamily="18" charset="0"/>
              </a:rPr>
              <a:t>memory in the address map and can be accessed as fast memory.</a:t>
            </a:r>
          </a:p>
          <a:p>
            <a:pPr algn="just"/>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By combining both </a:t>
            </a:r>
            <a:r>
              <a:rPr lang="en-GB" dirty="0" err="1" smtClean="0">
                <a:latin typeface="Times New Roman" pitchFamily="18" charset="0"/>
                <a:cs typeface="Times New Roman" pitchFamily="18" charset="0"/>
              </a:rPr>
              <a:t>technologies,ARMprocessors</a:t>
            </a:r>
            <a:r>
              <a:rPr lang="en-GB" dirty="0" smtClean="0">
                <a:latin typeface="Times New Roman" pitchFamily="18" charset="0"/>
                <a:cs typeface="Times New Roman" pitchFamily="18" charset="0"/>
              </a:rPr>
              <a:t> can have both improved   </a:t>
            </a:r>
          </a:p>
          <a:p>
            <a:pPr algn="just"/>
            <a:r>
              <a:rPr lang="en-GB" dirty="0" smtClean="0">
                <a:latin typeface="Times New Roman" pitchFamily="18" charset="0"/>
                <a:cs typeface="Times New Roman" pitchFamily="18" charset="0"/>
              </a:rPr>
              <a:t>   performance </a:t>
            </a:r>
            <a:r>
              <a:rPr lang="en-US" dirty="0" smtClean="0">
                <a:latin typeface="Times New Roman" pitchFamily="18" charset="0"/>
                <a:cs typeface="Times New Roman" pitchFamily="18" charset="0"/>
              </a:rPr>
              <a:t>and predictable real-time response.</a:t>
            </a:r>
            <a:endParaRPr lang="en-US"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Memory Management</a:t>
            </a:r>
            <a:endParaRPr lang="en-US" b="1" dirty="0">
              <a:latin typeface="Times New Roman" pitchFamily="18" charset="0"/>
              <a:cs typeface="Times New Roman" pitchFamily="18" charset="0"/>
            </a:endParaRPr>
          </a:p>
        </p:txBody>
      </p:sp>
      <p:sp>
        <p:nvSpPr>
          <p:cNvPr id="3" name="TextBox 2"/>
          <p:cNvSpPr txBox="1"/>
          <p:nvPr/>
        </p:nvSpPr>
        <p:spPr>
          <a:xfrm>
            <a:off x="611560" y="1772816"/>
            <a:ext cx="7920880" cy="4247317"/>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ARM cores have three different types of memory management hardware—no extensions providing no protection, a memory protection unit (MPU) providing limited protection, and a memory management unit (MMU) providing full protection:</a:t>
            </a:r>
          </a:p>
          <a:p>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 </a:t>
            </a:r>
            <a:r>
              <a:rPr lang="en-GB" i="1" dirty="0" err="1" smtClean="0">
                <a:latin typeface="Times New Roman" pitchFamily="18" charset="0"/>
                <a:cs typeface="Times New Roman" pitchFamily="18" charset="0"/>
              </a:rPr>
              <a:t>Nonprotected</a:t>
            </a:r>
            <a:r>
              <a:rPr lang="en-GB" i="1" dirty="0" smtClean="0">
                <a:latin typeface="Times New Roman" pitchFamily="18" charset="0"/>
                <a:cs typeface="Times New Roman" pitchFamily="18" charset="0"/>
              </a:rPr>
              <a:t> memory is fixed and provides very little flexibility. It is normally used for </a:t>
            </a:r>
            <a:r>
              <a:rPr lang="en-GB" dirty="0" smtClean="0">
                <a:latin typeface="Times New Roman" pitchFamily="18" charset="0"/>
                <a:cs typeface="Times New Roman" pitchFamily="18" charset="0"/>
              </a:rPr>
              <a:t>small, simple embedded systems that require no protection from rogue applications.</a:t>
            </a: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MPUs employ a simple system that uses a limited number of memory regions. </a:t>
            </a:r>
            <a:r>
              <a:rPr lang="en-US" dirty="0" smtClean="0">
                <a:latin typeface="Times New Roman" pitchFamily="18" charset="0"/>
                <a:cs typeface="Times New Roman" pitchFamily="18" charset="0"/>
              </a:rPr>
              <a:t>These </a:t>
            </a:r>
            <a:r>
              <a:rPr lang="en-GB" dirty="0" smtClean="0">
                <a:latin typeface="Times New Roman" pitchFamily="18" charset="0"/>
                <a:cs typeface="Times New Roman" pitchFamily="18" charset="0"/>
              </a:rPr>
              <a:t>regions are controlled with a set of special coprocessor registers, and each region is defined with specific access permissions.</a:t>
            </a:r>
          </a:p>
          <a:p>
            <a:r>
              <a:rPr lang="en-GB" dirty="0" smtClean="0">
                <a:latin typeface="Times New Roman" pitchFamily="18" charset="0"/>
                <a:cs typeface="Times New Roman" pitchFamily="18" charset="0"/>
              </a:rPr>
              <a:t>■ </a:t>
            </a:r>
            <a:r>
              <a:rPr lang="en-GB" i="1" dirty="0" smtClean="0">
                <a:latin typeface="Times New Roman" pitchFamily="18" charset="0"/>
                <a:cs typeface="Times New Roman" pitchFamily="18" charset="0"/>
              </a:rPr>
              <a:t>MMUs are the most comprehensive memory management hardware available on the </a:t>
            </a:r>
            <a:r>
              <a:rPr lang="en-GB" dirty="0" smtClean="0">
                <a:latin typeface="Times New Roman" pitchFamily="18" charset="0"/>
                <a:cs typeface="Times New Roman" pitchFamily="18" charset="0"/>
              </a:rPr>
              <a:t>ARM. The MMU uses a set of translation tables to provide fine-grained control over </a:t>
            </a:r>
            <a:r>
              <a:rPr lang="en-US" dirty="0" smtClean="0">
                <a:latin typeface="Times New Roman" pitchFamily="18" charset="0"/>
                <a:cs typeface="Times New Roman" pitchFamily="18" charset="0"/>
              </a:rPr>
              <a:t>memory. </a:t>
            </a:r>
            <a:r>
              <a:rPr lang="en-GB" dirty="0" smtClean="0">
                <a:latin typeface="Times New Roman" pitchFamily="18" charset="0"/>
                <a:cs typeface="Times New Roman" pitchFamily="18" charset="0"/>
              </a:rPr>
              <a:t>MMUs are designed for more </a:t>
            </a:r>
            <a:r>
              <a:rPr lang="en-GB" dirty="0" smtClean="0">
                <a:latin typeface="Times New Roman" pitchFamily="18" charset="0"/>
                <a:cs typeface="Times New Roman" pitchFamily="18" charset="0"/>
              </a:rPr>
              <a:t>sophisticated(Advanced) </a:t>
            </a:r>
            <a:r>
              <a:rPr lang="en-GB" dirty="0" smtClean="0">
                <a:latin typeface="Times New Roman" pitchFamily="18" charset="0"/>
                <a:cs typeface="Times New Roman" pitchFamily="18" charset="0"/>
              </a:rPr>
              <a:t>platform operating systems that support multitasking.</a:t>
            </a:r>
            <a:endParaRPr lang="en-US" dirty="0">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HP\Documents\ShareX\Screenshots\2026-02\Acrobat_1AjkYUTHEb.png"/>
          <p:cNvPicPr>
            <a:picLocks noChangeAspect="1" noChangeArrowheads="1"/>
          </p:cNvPicPr>
          <p:nvPr/>
        </p:nvPicPr>
        <p:blipFill>
          <a:blip r:embed="rId2" cstate="print"/>
          <a:srcRect/>
          <a:stretch>
            <a:fillRect/>
          </a:stretch>
        </p:blipFill>
        <p:spPr bwMode="auto">
          <a:xfrm>
            <a:off x="899592" y="980728"/>
            <a:ext cx="7411025" cy="4824536"/>
          </a:xfrm>
          <a:prstGeom prst="rect">
            <a:avLst/>
          </a:prstGeom>
          <a:noFill/>
        </p:spPr>
      </p:pic>
      <p:sp>
        <p:nvSpPr>
          <p:cNvPr id="3" name="TextBox 2"/>
          <p:cNvSpPr txBox="1"/>
          <p:nvPr/>
        </p:nvSpPr>
        <p:spPr>
          <a:xfrm>
            <a:off x="899592" y="6309320"/>
            <a:ext cx="4248472" cy="646331"/>
          </a:xfrm>
          <a:prstGeom prst="rect">
            <a:avLst/>
          </a:prstGeom>
          <a:noFill/>
        </p:spPr>
        <p:txBody>
          <a:bodyPr wrap="square" rtlCol="0">
            <a:spAutoFit/>
          </a:bodyPr>
          <a:lstStyle/>
          <a:p>
            <a:r>
              <a:rPr lang="en-US" b="1" dirty="0" smtClean="0"/>
              <a:t>Tightly Coupled Memory</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404664"/>
            <a:ext cx="8064896" cy="5355312"/>
          </a:xfrm>
          <a:prstGeom prst="rect">
            <a:avLst/>
          </a:prstGeom>
          <a:noFill/>
        </p:spPr>
        <p:txBody>
          <a:bodyPr wrap="square" rtlCol="0">
            <a:spAutoFit/>
          </a:bodyPr>
          <a:lstStyle/>
          <a:p>
            <a:r>
              <a:rPr lang="en-GB" b="1" dirty="0" smtClean="0">
                <a:latin typeface="Times New Roman" pitchFamily="18" charset="0"/>
                <a:cs typeface="Times New Roman" pitchFamily="18" charset="0"/>
              </a:rPr>
              <a:t>CISC </a:t>
            </a:r>
          </a:p>
          <a:p>
            <a:r>
              <a:rPr lang="en-GB" dirty="0" smtClean="0">
                <a:latin typeface="Times New Roman" pitchFamily="18" charset="0"/>
                <a:cs typeface="Times New Roman" pitchFamily="18" charset="0"/>
              </a:rPr>
              <a:t>In </a:t>
            </a:r>
            <a:r>
              <a:rPr lang="en-GB" b="1" dirty="0" smtClean="0">
                <a:latin typeface="Times New Roman" pitchFamily="18" charset="0"/>
                <a:cs typeface="Times New Roman" pitchFamily="18" charset="0"/>
              </a:rPr>
              <a:t>CISC</a:t>
            </a:r>
            <a:r>
              <a:rPr lang="en-GB" dirty="0" smtClean="0">
                <a:latin typeface="Times New Roman" pitchFamily="18" charset="0"/>
                <a:cs typeface="Times New Roman" pitchFamily="18" charset="0"/>
              </a:rPr>
              <a:t>, the </a:t>
            </a:r>
            <a:r>
              <a:rPr lang="en-GB" b="1" dirty="0" smtClean="0">
                <a:latin typeface="Times New Roman" pitchFamily="18" charset="0"/>
                <a:cs typeface="Times New Roman" pitchFamily="18" charset="0"/>
              </a:rPr>
              <a:t>processor hardware is more complex</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The compiler has </a:t>
            </a:r>
            <a:r>
              <a:rPr lang="en-GB" b="1" dirty="0" smtClean="0">
                <a:latin typeface="Times New Roman" pitchFamily="18" charset="0"/>
                <a:cs typeface="Times New Roman" pitchFamily="18" charset="0"/>
              </a:rPr>
              <a:t>less work to do</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The processor itself handles </a:t>
            </a:r>
            <a:r>
              <a:rPr lang="en-GB" b="1" dirty="0" smtClean="0">
                <a:latin typeface="Times New Roman" pitchFamily="18" charset="0"/>
                <a:cs typeface="Times New Roman" pitchFamily="18" charset="0"/>
              </a:rPr>
              <a:t>complex instructions</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So, </a:t>
            </a:r>
            <a:r>
              <a:rPr lang="en-GB" b="1" dirty="0" smtClean="0">
                <a:latin typeface="Times New Roman" pitchFamily="18" charset="0"/>
                <a:cs typeface="Times New Roman" pitchFamily="18" charset="0"/>
              </a:rPr>
              <a:t>more complexity is inside the hardware (processor)</a:t>
            </a:r>
            <a:r>
              <a:rPr lang="en-GB" dirty="0" smtClean="0">
                <a:latin typeface="Times New Roman" pitchFamily="18" charset="0"/>
                <a:cs typeface="Times New Roman" pitchFamily="18" charset="0"/>
              </a:rPr>
              <a:t>.</a:t>
            </a:r>
          </a:p>
          <a:p>
            <a:r>
              <a:rPr lang="en-GB" b="1" dirty="0" smtClean="0">
                <a:latin typeface="Times New Roman" pitchFamily="18" charset="0"/>
                <a:cs typeface="Times New Roman" pitchFamily="18" charset="0"/>
              </a:rPr>
              <a:t>One line :</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“In CISC, the hardware does most of the work.”</a:t>
            </a:r>
            <a:endParaRPr lang="en-US" dirty="0" smtClean="0">
              <a:latin typeface="Times New Roman" pitchFamily="18" charset="0"/>
              <a:cs typeface="Times New Roman" pitchFamily="18" charset="0"/>
            </a:endParaRPr>
          </a:p>
          <a:p>
            <a:endParaRPr lang="en-GB" dirty="0">
              <a:latin typeface="Times New Roman" pitchFamily="18" charset="0"/>
              <a:cs typeface="Times New Roman" pitchFamily="18" charset="0"/>
            </a:endParaRPr>
          </a:p>
          <a:p>
            <a:r>
              <a:rPr lang="en-GB" b="1" dirty="0" smtClean="0">
                <a:latin typeface="Times New Roman" pitchFamily="18" charset="0"/>
                <a:cs typeface="Times New Roman" pitchFamily="18" charset="0"/>
              </a:rPr>
              <a:t>RISC </a:t>
            </a:r>
          </a:p>
          <a:p>
            <a:r>
              <a:rPr lang="en-GB" dirty="0" smtClean="0">
                <a:latin typeface="Times New Roman" pitchFamily="18" charset="0"/>
                <a:cs typeface="Times New Roman" pitchFamily="18" charset="0"/>
              </a:rPr>
              <a:t>In </a:t>
            </a:r>
            <a:r>
              <a:rPr lang="en-GB" b="1" dirty="0" smtClean="0">
                <a:latin typeface="Times New Roman" pitchFamily="18" charset="0"/>
                <a:cs typeface="Times New Roman" pitchFamily="18" charset="0"/>
              </a:rPr>
              <a:t>RISC</a:t>
            </a:r>
            <a:r>
              <a:rPr lang="en-GB" dirty="0" smtClean="0">
                <a:latin typeface="Times New Roman" pitchFamily="18" charset="0"/>
                <a:cs typeface="Times New Roman" pitchFamily="18" charset="0"/>
              </a:rPr>
              <a:t>, the </a:t>
            </a:r>
            <a:r>
              <a:rPr lang="en-GB" b="1" dirty="0" smtClean="0">
                <a:latin typeface="Times New Roman" pitchFamily="18" charset="0"/>
                <a:cs typeface="Times New Roman" pitchFamily="18" charset="0"/>
              </a:rPr>
              <a:t>compiler is more complex</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The processor hardware is kept </a:t>
            </a:r>
            <a:r>
              <a:rPr lang="en-GB" b="1" dirty="0" smtClean="0">
                <a:latin typeface="Times New Roman" pitchFamily="18" charset="0"/>
                <a:cs typeface="Times New Roman" pitchFamily="18" charset="0"/>
              </a:rPr>
              <a:t>simple</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The compiler generates </a:t>
            </a:r>
            <a:r>
              <a:rPr lang="en-GB" b="1" dirty="0" smtClean="0">
                <a:latin typeface="Times New Roman" pitchFamily="18" charset="0"/>
                <a:cs typeface="Times New Roman" pitchFamily="18" charset="0"/>
              </a:rPr>
              <a:t>optimized code using simple instructions</a:t>
            </a:r>
            <a:r>
              <a:rPr lang="en-GB" dirty="0" smtClean="0">
                <a:latin typeface="Times New Roman" pitchFamily="18" charset="0"/>
                <a:cs typeface="Times New Roman" pitchFamily="18" charset="0"/>
              </a:rPr>
              <a:t>.</a:t>
            </a:r>
          </a:p>
          <a:p>
            <a:r>
              <a:rPr lang="en-GB" dirty="0" smtClean="0">
                <a:latin typeface="Times New Roman" pitchFamily="18" charset="0"/>
                <a:cs typeface="Times New Roman" pitchFamily="18" charset="0"/>
              </a:rPr>
              <a:t>The processor just executes these simple instructions </a:t>
            </a:r>
            <a:r>
              <a:rPr lang="en-GB" b="1" dirty="0" smtClean="0">
                <a:latin typeface="Times New Roman" pitchFamily="18" charset="0"/>
                <a:cs typeface="Times New Roman" pitchFamily="18" charset="0"/>
              </a:rPr>
              <a:t>very fast</a:t>
            </a:r>
            <a:r>
              <a:rPr lang="en-GB" dirty="0" smtClean="0">
                <a:latin typeface="Times New Roman" pitchFamily="18" charset="0"/>
                <a:cs typeface="Times New Roman" pitchFamily="18" charset="0"/>
              </a:rPr>
              <a:t>.</a:t>
            </a:r>
          </a:p>
          <a:p>
            <a:r>
              <a:rPr lang="en-GB" b="1" dirty="0" smtClean="0">
                <a:latin typeface="Times New Roman" pitchFamily="18" charset="0"/>
                <a:cs typeface="Times New Roman" pitchFamily="18" charset="0"/>
              </a:rPr>
              <a:t>One line:</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“In RISC, the compiler does most of the work.”</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Final One-Line Conclusion for Students</a:t>
            </a:r>
          </a:p>
          <a:p>
            <a:r>
              <a:rPr lang="en-GB" dirty="0" smtClean="0">
                <a:latin typeface="Times New Roman" pitchFamily="18" charset="0"/>
                <a:cs typeface="Times New Roman" pitchFamily="18" charset="0"/>
              </a:rPr>
              <a:t>“CISC makes the processor complex, while RISC makes the compiler complex to keep the processor fast and simple.”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Times New Roman" pitchFamily="18" charset="0"/>
                <a:cs typeface="Times New Roman" pitchFamily="18" charset="0"/>
              </a:rPr>
              <a:t>Coprocessors</a:t>
            </a:r>
            <a:endParaRPr lang="en-US" b="1" dirty="0">
              <a:latin typeface="Times New Roman" pitchFamily="18" charset="0"/>
              <a:cs typeface="Times New Roman" pitchFamily="18" charset="0"/>
            </a:endParaRPr>
          </a:p>
        </p:txBody>
      </p:sp>
      <p:sp>
        <p:nvSpPr>
          <p:cNvPr id="3" name="TextBox 2"/>
          <p:cNvSpPr txBox="1"/>
          <p:nvPr/>
        </p:nvSpPr>
        <p:spPr>
          <a:xfrm>
            <a:off x="539552" y="1700808"/>
            <a:ext cx="8064896" cy="4524315"/>
          </a:xfrm>
          <a:prstGeom prst="rect">
            <a:avLst/>
          </a:prstGeom>
          <a:noFill/>
        </p:spPr>
        <p:txBody>
          <a:bodyPr wrap="square" rtlCol="0">
            <a:spAutoFit/>
          </a:bodyPr>
          <a:lstStyle/>
          <a:p>
            <a:pPr>
              <a:buFont typeface="Arial" pitchFamily="34" charset="0"/>
              <a:buChar char="•"/>
            </a:pPr>
            <a:r>
              <a:rPr lang="en-GB" dirty="0" smtClean="0">
                <a:latin typeface="Times New Roman" pitchFamily="18" charset="0"/>
                <a:cs typeface="Times New Roman" pitchFamily="18" charset="0"/>
              </a:rPr>
              <a:t> Coprocessors can be attached to the ARM processor. A coprocessor extends the </a:t>
            </a:r>
          </a:p>
          <a:p>
            <a:r>
              <a:rPr lang="en-GB" dirty="0" smtClean="0">
                <a:latin typeface="Times New Roman" pitchFamily="18" charset="0"/>
                <a:cs typeface="Times New Roman" pitchFamily="18" charset="0"/>
              </a:rPr>
              <a:t>   processing features of a core by extending the instruction set or by providing   </a:t>
            </a:r>
          </a:p>
          <a:p>
            <a:r>
              <a:rPr lang="en-GB" dirty="0" smtClean="0">
                <a:latin typeface="Times New Roman" pitchFamily="18" charset="0"/>
                <a:cs typeface="Times New Roman" pitchFamily="18" charset="0"/>
              </a:rPr>
              <a:t>   configuration registers.</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coprocessor can be accessed through a group of dedicated ARM instructions</a:t>
            </a:r>
          </a:p>
          <a:p>
            <a:r>
              <a:rPr lang="en-GB" dirty="0" smtClean="0">
                <a:latin typeface="Times New Roman" pitchFamily="18" charset="0"/>
                <a:cs typeface="Times New Roman" pitchFamily="18" charset="0"/>
              </a:rPr>
              <a:t>   that provide a load-store type interface.</a:t>
            </a:r>
          </a:p>
          <a:p>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 coprocessor can also extend the instruction set by providing a specialized group</a:t>
            </a:r>
          </a:p>
          <a:p>
            <a:r>
              <a:rPr lang="en-US" dirty="0" smtClean="0">
                <a:latin typeface="Times New Roman" pitchFamily="18" charset="0"/>
                <a:cs typeface="Times New Roman" pitchFamily="18" charset="0"/>
              </a:rPr>
              <a:t>   of new instructions.</a:t>
            </a:r>
          </a:p>
          <a:p>
            <a:endParaRPr lang="en-US"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These new instructions are processed in the decode stage of the ARM pipeline.</a:t>
            </a:r>
          </a:p>
          <a:p>
            <a:pPr>
              <a:buFont typeface="Arial" pitchFamily="34" charset="0"/>
              <a:buChar char="•"/>
            </a:pPr>
            <a:endParaRPr lang="en-GB" dirty="0" smtClean="0">
              <a:latin typeface="Times New Roman" pitchFamily="18" charset="0"/>
              <a:cs typeface="Times New Roman" pitchFamily="18" charset="0"/>
            </a:endParaRPr>
          </a:p>
          <a:p>
            <a:pPr>
              <a:buFont typeface="Arial" pitchFamily="34" charset="0"/>
              <a:buChar char="•"/>
            </a:pPr>
            <a:r>
              <a:rPr lang="en-GB"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If the </a:t>
            </a:r>
            <a:r>
              <a:rPr lang="en-GB" dirty="0" smtClean="0">
                <a:latin typeface="Times New Roman" pitchFamily="18" charset="0"/>
                <a:cs typeface="Times New Roman" pitchFamily="18" charset="0"/>
              </a:rPr>
              <a:t>decode stage sees a coprocessor instruction, then it offers it to the relevant  </a:t>
            </a:r>
          </a:p>
          <a:p>
            <a:r>
              <a:rPr lang="en-GB" dirty="0" smtClean="0">
                <a:latin typeface="Times New Roman" pitchFamily="18" charset="0"/>
                <a:cs typeface="Times New Roman" pitchFamily="18" charset="0"/>
              </a:rPr>
              <a:t>  coprocessor. But if the coprocessor is not present or doesn’t recognize the  </a:t>
            </a:r>
          </a:p>
          <a:p>
            <a:r>
              <a:rPr lang="en-GB" dirty="0" smtClean="0">
                <a:latin typeface="Times New Roman" pitchFamily="18" charset="0"/>
                <a:cs typeface="Times New Roman" pitchFamily="18" charset="0"/>
              </a:rPr>
              <a:t>   instruction, then the ARM takes an undefined instruction exception, which allows  </a:t>
            </a:r>
          </a:p>
          <a:p>
            <a:r>
              <a:rPr lang="en-GB" dirty="0" smtClean="0">
                <a:latin typeface="Times New Roman" pitchFamily="18" charset="0"/>
                <a:cs typeface="Times New Roman" pitchFamily="18" charset="0"/>
              </a:rPr>
              <a:t>   you to emulate the </a:t>
            </a:r>
            <a:r>
              <a:rPr lang="en-GB" dirty="0" err="1" smtClean="0">
                <a:latin typeface="Times New Roman" pitchFamily="18" charset="0"/>
                <a:cs typeface="Times New Roman" pitchFamily="18" charset="0"/>
              </a:rPr>
              <a:t>behavior</a:t>
            </a:r>
            <a:r>
              <a:rPr lang="en-GB" dirty="0" smtClean="0">
                <a:latin typeface="Times New Roman" pitchFamily="18" charset="0"/>
                <a:cs typeface="Times New Roman" pitchFamily="18" charset="0"/>
              </a:rPr>
              <a:t> of the </a:t>
            </a:r>
            <a:r>
              <a:rPr lang="en-US" dirty="0" smtClean="0">
                <a:latin typeface="Times New Roman" pitchFamily="18" charset="0"/>
                <a:cs typeface="Times New Roman" pitchFamily="18" charset="0"/>
              </a:rPr>
              <a:t>coprocessor in software.</a:t>
            </a:r>
            <a:endParaRPr lang="en-US" dirty="0">
              <a:latin typeface="Times New Roman" pitchFamily="18" charset="0"/>
              <a:cs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95536" y="764704"/>
            <a:ext cx="8274496" cy="48573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HP\Downloads\8051 microcontroller.jfif"/>
          <p:cNvPicPr>
            <a:picLocks noChangeAspect="1" noChangeArrowheads="1"/>
          </p:cNvPicPr>
          <p:nvPr/>
        </p:nvPicPr>
        <p:blipFill>
          <a:blip r:embed="rId2" cstate="print"/>
          <a:srcRect/>
          <a:stretch>
            <a:fillRect/>
          </a:stretch>
        </p:blipFill>
        <p:spPr bwMode="auto">
          <a:xfrm>
            <a:off x="755576" y="908720"/>
            <a:ext cx="7843728" cy="4392488"/>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HP\Downloads\microcontroller.jfif"/>
          <p:cNvPicPr>
            <a:picLocks noChangeAspect="1" noChangeArrowheads="1"/>
          </p:cNvPicPr>
          <p:nvPr/>
        </p:nvPicPr>
        <p:blipFill>
          <a:blip r:embed="rId2" cstate="print"/>
          <a:srcRect/>
          <a:stretch>
            <a:fillRect/>
          </a:stretch>
        </p:blipFill>
        <p:spPr bwMode="auto">
          <a:xfrm>
            <a:off x="1187624" y="980728"/>
            <a:ext cx="6492526" cy="432048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HP\Downloads\Microprocessor.jfif"/>
          <p:cNvPicPr>
            <a:picLocks noChangeAspect="1" noChangeArrowheads="1"/>
          </p:cNvPicPr>
          <p:nvPr/>
        </p:nvPicPr>
        <p:blipFill>
          <a:blip r:embed="rId2" cstate="print"/>
          <a:srcRect/>
          <a:stretch>
            <a:fillRect/>
          </a:stretch>
        </p:blipFill>
        <p:spPr bwMode="auto">
          <a:xfrm>
            <a:off x="2483768" y="620687"/>
            <a:ext cx="3816424" cy="5735063"/>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052736"/>
            <a:ext cx="7416824" cy="4739759"/>
          </a:xfrm>
          <a:prstGeom prst="rect">
            <a:avLst/>
          </a:prstGeom>
          <a:noFill/>
        </p:spPr>
        <p:txBody>
          <a:bodyPr wrap="square" rtlCol="0">
            <a:spAutoFit/>
          </a:bodyPr>
          <a:lstStyle/>
          <a:p>
            <a:r>
              <a:rPr lang="en-GB" sz="3200" b="1" dirty="0" smtClean="0">
                <a:latin typeface="Times New Roman" pitchFamily="18" charset="0"/>
                <a:cs typeface="Times New Roman" pitchFamily="18" charset="0"/>
              </a:rPr>
              <a:t>Simple Examples of Instructions</a:t>
            </a:r>
          </a:p>
          <a:p>
            <a:endParaRPr lang="en-GB" b="1"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ADD</a:t>
            </a:r>
            <a:r>
              <a:rPr lang="en-GB" dirty="0" smtClean="0">
                <a:latin typeface="Times New Roman" pitchFamily="18" charset="0"/>
                <a:cs typeface="Times New Roman" pitchFamily="18" charset="0"/>
              </a:rPr>
              <a:t> → adds two numbers</a:t>
            </a:r>
            <a:br>
              <a:rPr lang="en-GB" dirty="0" smtClean="0">
                <a:latin typeface="Times New Roman" pitchFamily="18" charset="0"/>
                <a:cs typeface="Times New Roman" pitchFamily="18" charset="0"/>
              </a:rPr>
            </a:br>
            <a:r>
              <a:rPr lang="en-GB" i="1" dirty="0" smtClean="0">
                <a:latin typeface="Times New Roman" pitchFamily="18" charset="0"/>
                <a:cs typeface="Times New Roman" pitchFamily="18" charset="0"/>
              </a:rPr>
              <a:t>Example:</a:t>
            </a:r>
            <a:r>
              <a:rPr lang="en-GB" dirty="0" smtClean="0">
                <a:latin typeface="Times New Roman" pitchFamily="18" charset="0"/>
                <a:cs typeface="Times New Roman" pitchFamily="18" charset="0"/>
              </a:rPr>
              <a:t> ADD R1, R2 (adds values in two registers)</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SUB</a:t>
            </a:r>
            <a:r>
              <a:rPr lang="en-GB" dirty="0" smtClean="0">
                <a:latin typeface="Times New Roman" pitchFamily="18" charset="0"/>
                <a:cs typeface="Times New Roman" pitchFamily="18" charset="0"/>
              </a:rPr>
              <a:t> → subtracts one number from another</a:t>
            </a:r>
            <a:br>
              <a:rPr lang="en-GB" dirty="0" smtClean="0">
                <a:latin typeface="Times New Roman" pitchFamily="18" charset="0"/>
                <a:cs typeface="Times New Roman" pitchFamily="18" charset="0"/>
              </a:rPr>
            </a:br>
            <a:r>
              <a:rPr lang="en-GB" i="1" dirty="0" smtClean="0">
                <a:latin typeface="Times New Roman" pitchFamily="18" charset="0"/>
                <a:cs typeface="Times New Roman" pitchFamily="18" charset="0"/>
              </a:rPr>
              <a:t>Example:</a:t>
            </a:r>
            <a:r>
              <a:rPr lang="en-GB" dirty="0" smtClean="0">
                <a:latin typeface="Times New Roman" pitchFamily="18" charset="0"/>
                <a:cs typeface="Times New Roman" pitchFamily="18" charset="0"/>
              </a:rPr>
              <a:t> SUB R1, R2</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LOAD</a:t>
            </a:r>
            <a:r>
              <a:rPr lang="en-GB" dirty="0" smtClean="0">
                <a:latin typeface="Times New Roman" pitchFamily="18" charset="0"/>
                <a:cs typeface="Times New Roman" pitchFamily="18" charset="0"/>
              </a:rPr>
              <a:t> → moves data from memory to a register</a:t>
            </a:r>
            <a:br>
              <a:rPr lang="en-GB" dirty="0" smtClean="0">
                <a:latin typeface="Times New Roman" pitchFamily="18" charset="0"/>
                <a:cs typeface="Times New Roman" pitchFamily="18" charset="0"/>
              </a:rPr>
            </a:br>
            <a:r>
              <a:rPr lang="en-GB" i="1" dirty="0" smtClean="0">
                <a:latin typeface="Times New Roman" pitchFamily="18" charset="0"/>
                <a:cs typeface="Times New Roman" pitchFamily="18" charset="0"/>
              </a:rPr>
              <a:t>Example:</a:t>
            </a:r>
            <a:r>
              <a:rPr lang="en-GB" dirty="0" smtClean="0">
                <a:latin typeface="Times New Roman" pitchFamily="18" charset="0"/>
                <a:cs typeface="Times New Roman" pitchFamily="18" charset="0"/>
              </a:rPr>
              <a:t> LOAD R1, A</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STORE</a:t>
            </a:r>
            <a:r>
              <a:rPr lang="en-GB" dirty="0" smtClean="0">
                <a:latin typeface="Times New Roman" pitchFamily="18" charset="0"/>
                <a:cs typeface="Times New Roman" pitchFamily="18" charset="0"/>
              </a:rPr>
              <a:t> → moves data from register to memory</a:t>
            </a:r>
            <a:br>
              <a:rPr lang="en-GB" dirty="0" smtClean="0">
                <a:latin typeface="Times New Roman" pitchFamily="18" charset="0"/>
                <a:cs typeface="Times New Roman" pitchFamily="18" charset="0"/>
              </a:rPr>
            </a:br>
            <a:r>
              <a:rPr lang="en-GB" i="1" dirty="0" smtClean="0">
                <a:latin typeface="Times New Roman" pitchFamily="18" charset="0"/>
                <a:cs typeface="Times New Roman" pitchFamily="18" charset="0"/>
              </a:rPr>
              <a:t>Example:</a:t>
            </a:r>
            <a:r>
              <a:rPr lang="en-GB" dirty="0" smtClean="0">
                <a:latin typeface="Times New Roman" pitchFamily="18" charset="0"/>
                <a:cs typeface="Times New Roman" pitchFamily="18" charset="0"/>
              </a:rPr>
              <a:t> STORE R1, A</a:t>
            </a:r>
          </a:p>
          <a:p>
            <a:endParaRPr lang="en-GB" dirty="0" smtClean="0">
              <a:latin typeface="Times New Roman" pitchFamily="18" charset="0"/>
              <a:cs typeface="Times New Roman" pitchFamily="18" charset="0"/>
            </a:endParaRPr>
          </a:p>
          <a:p>
            <a:r>
              <a:rPr lang="en-GB" b="1" dirty="0" smtClean="0">
                <a:latin typeface="Times New Roman" pitchFamily="18" charset="0"/>
                <a:cs typeface="Times New Roman" pitchFamily="18" charset="0"/>
              </a:rPr>
              <a:t>JUMP</a:t>
            </a:r>
            <a:r>
              <a:rPr lang="en-GB" dirty="0" smtClean="0">
                <a:latin typeface="Times New Roman" pitchFamily="18" charset="0"/>
                <a:cs typeface="Times New Roman" pitchFamily="18" charset="0"/>
              </a:rPr>
              <a:t> → changes the flow of execution</a:t>
            </a:r>
            <a:br>
              <a:rPr lang="en-GB" dirty="0" smtClean="0">
                <a:latin typeface="Times New Roman" pitchFamily="18" charset="0"/>
                <a:cs typeface="Times New Roman" pitchFamily="18" charset="0"/>
              </a:rPr>
            </a:br>
            <a:r>
              <a:rPr lang="en-GB" i="1" dirty="0" smtClean="0">
                <a:latin typeface="Times New Roman" pitchFamily="18" charset="0"/>
                <a:cs typeface="Times New Roman" pitchFamily="18" charset="0"/>
              </a:rPr>
              <a:t>Example:</a:t>
            </a:r>
            <a:r>
              <a:rPr lang="en-GB" dirty="0" smtClean="0">
                <a:latin typeface="Times New Roman" pitchFamily="18" charset="0"/>
                <a:cs typeface="Times New Roman" pitchFamily="18" charset="0"/>
              </a:rPr>
              <a:t> JUMP LOOP</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88640"/>
            <a:ext cx="7560840" cy="1008112"/>
          </a:xfrm>
        </p:spPr>
        <p:txBody>
          <a:bodyPr/>
          <a:lstStyle/>
          <a:p>
            <a:r>
              <a:rPr lang="en-US" b="1" dirty="0" smtClean="0">
                <a:latin typeface="Times New Roman" pitchFamily="18" charset="0"/>
                <a:cs typeface="Times New Roman" pitchFamily="18" charset="0"/>
              </a:rPr>
              <a:t>1.2 The ARM Design Philosophy</a:t>
            </a:r>
            <a:endParaRPr lang="en-US" dirty="0">
              <a:latin typeface="Times New Roman" pitchFamily="18" charset="0"/>
              <a:cs typeface="Times New Roman" pitchFamily="18" charset="0"/>
            </a:endParaRPr>
          </a:p>
        </p:txBody>
      </p:sp>
      <p:sp>
        <p:nvSpPr>
          <p:cNvPr id="3" name="TextBox 2"/>
          <p:cNvSpPr txBox="1"/>
          <p:nvPr/>
        </p:nvSpPr>
        <p:spPr>
          <a:xfrm>
            <a:off x="539552" y="1340768"/>
            <a:ext cx="8136904" cy="4801314"/>
          </a:xfrm>
          <a:prstGeom prst="rect">
            <a:avLst/>
          </a:prstGeom>
          <a:noFill/>
        </p:spPr>
        <p:txBody>
          <a:bodyPr wrap="square" rtlCol="0">
            <a:spAutoFit/>
          </a:bodyPr>
          <a:lstStyle/>
          <a:p>
            <a:pPr algn="just">
              <a:buFont typeface="Arial" pitchFamily="34" charset="0"/>
              <a:buChar char="•"/>
            </a:pPr>
            <a:r>
              <a:rPr lang="en-US" dirty="0" smtClean="0">
                <a:latin typeface="Times New Roman" pitchFamily="18" charset="0"/>
                <a:cs typeface="Times New Roman" pitchFamily="18" charset="0"/>
              </a:rPr>
              <a:t> First, </a:t>
            </a:r>
            <a:r>
              <a:rPr lang="en-GB" dirty="0" smtClean="0">
                <a:latin typeface="Times New Roman" pitchFamily="18" charset="0"/>
                <a:cs typeface="Times New Roman" pitchFamily="18" charset="0"/>
              </a:rPr>
              <a:t>portable embedded systems require some form of battery power. The ARM processor has been specifically designed to be small to reduce power consumption and extend battery operation—essential for applications such as mobile phones and personal digital assistants </a:t>
            </a:r>
            <a:r>
              <a:rPr lang="en-US" dirty="0" smtClean="0">
                <a:latin typeface="Times New Roman" pitchFamily="18" charset="0"/>
                <a:cs typeface="Times New Roman" pitchFamily="18" charset="0"/>
              </a:rPr>
              <a:t>(PDAs).</a:t>
            </a:r>
          </a:p>
          <a:p>
            <a:pPr algn="just">
              <a:buFont typeface="Arial" pitchFamily="34" charset="0"/>
              <a:buChar char="•"/>
            </a:pPr>
            <a:endParaRPr lang="en-GB" b="1"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since embedded systems have limited memory due to cost and/or physical size restrictions. High code density is useful for applications that have limited on-board memory, such as mobile phones and mass storage </a:t>
            </a:r>
            <a:r>
              <a:rPr lang="en-US" dirty="0" smtClean="0">
                <a:latin typeface="Times New Roman" pitchFamily="18" charset="0"/>
                <a:cs typeface="Times New Roman" pitchFamily="18" charset="0"/>
              </a:rPr>
              <a:t>devices.</a:t>
            </a:r>
          </a:p>
          <a:p>
            <a:pPr algn="just">
              <a:buFont typeface="Arial" pitchFamily="34" charset="0"/>
              <a:buChar char="•"/>
            </a:pPr>
            <a:endParaRPr lang="en-GB" b="1"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embedded systems are price sensitive and use slow and low-cost memory devices. For high-volume applications like digital cameras, every cent has to be accounted for in the design. The ability to use low-cost memory devices produces substantial savings.</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Another important requirement is to reduce the area of the die taken up by the embedded </a:t>
            </a:r>
            <a:r>
              <a:rPr lang="en-US" dirty="0" smtClean="0">
                <a:latin typeface="Times New Roman" pitchFamily="18" charset="0"/>
                <a:cs typeface="Times New Roman" pitchFamily="18" charset="0"/>
              </a:rPr>
              <a:t>processor. </a:t>
            </a:r>
            <a:r>
              <a:rPr lang="en-GB" dirty="0" smtClean="0">
                <a:latin typeface="Times New Roman" pitchFamily="18" charset="0"/>
                <a:cs typeface="Times New Roman" pitchFamily="18" charset="0"/>
              </a:rPr>
              <a:t>This in turn reduces the cost of the design and manufacturing since fewer discrete chips are required for the end product.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548680"/>
            <a:ext cx="7992888" cy="1754326"/>
          </a:xfrm>
          <a:prstGeom prst="rect">
            <a:avLst/>
          </a:prstGeom>
          <a:noFill/>
        </p:spPr>
        <p:txBody>
          <a:bodyPr wrap="square" rtlCol="0">
            <a:spAutoFit/>
          </a:bodyPr>
          <a:lstStyle/>
          <a:p>
            <a:pPr algn="just">
              <a:buFont typeface="Arial" pitchFamily="34" charset="0"/>
              <a:buChar char="•"/>
            </a:pPr>
            <a:r>
              <a:rPr lang="en-GB" dirty="0" smtClean="0">
                <a:latin typeface="Times New Roman" pitchFamily="18" charset="0"/>
                <a:cs typeface="Times New Roman" pitchFamily="18" charset="0"/>
              </a:rPr>
              <a:t>ARM has incorporated hardware debug technology within the processor so that software engineers can view what is happening while the processor is executing code. With greater visibility, software engineers can resolve issues faster.</a:t>
            </a:r>
          </a:p>
          <a:p>
            <a:pPr algn="just">
              <a:buFont typeface="Arial" pitchFamily="34" charset="0"/>
              <a:buChar char="•"/>
            </a:pPr>
            <a:endParaRPr lang="en-GB" dirty="0" smtClean="0">
              <a:latin typeface="Times New Roman" pitchFamily="18" charset="0"/>
              <a:cs typeface="Times New Roman" pitchFamily="18" charset="0"/>
            </a:endParaRPr>
          </a:p>
          <a:p>
            <a:pPr algn="just">
              <a:buFont typeface="Arial" pitchFamily="34" charset="0"/>
              <a:buChar char="•"/>
            </a:pPr>
            <a:r>
              <a:rPr lang="en-GB" dirty="0" smtClean="0">
                <a:latin typeface="Times New Roman" pitchFamily="18" charset="0"/>
                <a:cs typeface="Times New Roman" pitchFamily="18" charset="0"/>
              </a:rPr>
              <a:t> The ARM core is not a pure RISC architecture because of the constraints of its primary </a:t>
            </a:r>
            <a:r>
              <a:rPr lang="en-US" dirty="0" smtClean="0">
                <a:latin typeface="Times New Roman" pitchFamily="18" charset="0"/>
                <a:cs typeface="Times New Roman" pitchFamily="18" charset="0"/>
              </a:rPr>
              <a:t>application—the embedded system.</a:t>
            </a:r>
            <a:endParaRPr lang="en-GB"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2634</TotalTime>
  <Words>4976</Words>
  <Application>Microsoft Office PowerPoint</Application>
  <PresentationFormat>On-screen Show (4:3)</PresentationFormat>
  <Paragraphs>510</Paragraphs>
  <Slides>64</Slides>
  <Notes>2</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Equity</vt:lpstr>
      <vt:lpstr>Chapter 1</vt:lpstr>
      <vt:lpstr>Slide 2</vt:lpstr>
      <vt:lpstr>The RISC Design Philosophy</vt:lpstr>
      <vt:lpstr>Slide 4</vt:lpstr>
      <vt:lpstr>Slide 5</vt:lpstr>
      <vt:lpstr>Slide 6</vt:lpstr>
      <vt:lpstr>Slide 7</vt:lpstr>
      <vt:lpstr>1.2 The ARM Design Philosophy</vt:lpstr>
      <vt:lpstr>Slide 9</vt:lpstr>
      <vt:lpstr>1.2.1 Instruction Set for Embedded                            Systems</vt:lpstr>
      <vt:lpstr>Slide 11</vt:lpstr>
      <vt:lpstr>Slide 12</vt:lpstr>
      <vt:lpstr>1.3 Embedded System Hardware</vt:lpstr>
      <vt:lpstr>Slide 14</vt:lpstr>
      <vt:lpstr>1.3.1 ARM Bus Technology</vt:lpstr>
      <vt:lpstr>1.3.2 AMBA Bus Protocol</vt:lpstr>
      <vt:lpstr>1.3.3 Memory</vt:lpstr>
      <vt:lpstr>Slide 18</vt:lpstr>
      <vt:lpstr>Slide 19</vt:lpstr>
      <vt:lpstr>Peripherals</vt:lpstr>
      <vt:lpstr>Slide 21</vt:lpstr>
      <vt:lpstr>Embedded System Software</vt:lpstr>
      <vt:lpstr>Slide 23</vt:lpstr>
      <vt:lpstr>Slide 24</vt:lpstr>
      <vt:lpstr>Slide 25</vt:lpstr>
      <vt:lpstr>Operating System</vt:lpstr>
      <vt:lpstr>Applications</vt:lpstr>
      <vt:lpstr>Chapter 2 ARM Processor Fundamentals</vt:lpstr>
      <vt:lpstr>Slide 29</vt:lpstr>
      <vt:lpstr>Slide 30</vt:lpstr>
      <vt:lpstr>2.2 Current Program Status Register</vt:lpstr>
      <vt:lpstr>Slide 32</vt:lpstr>
      <vt:lpstr>Processor Modes</vt:lpstr>
      <vt:lpstr>Banked Registers</vt:lpstr>
      <vt:lpstr>Slide 35</vt:lpstr>
      <vt:lpstr>Slide 36</vt:lpstr>
      <vt:lpstr>Slide 37</vt:lpstr>
      <vt:lpstr>State and Instruction Sets</vt:lpstr>
      <vt:lpstr>Slide 39</vt:lpstr>
      <vt:lpstr>Interrupt Masks</vt:lpstr>
      <vt:lpstr>Condition Flags</vt:lpstr>
      <vt:lpstr>Slide 42</vt:lpstr>
      <vt:lpstr>Conditional Execution</vt:lpstr>
      <vt:lpstr>Pipeline</vt:lpstr>
      <vt:lpstr>Slide 45</vt:lpstr>
      <vt:lpstr>Slide 46</vt:lpstr>
      <vt:lpstr>Slide 47</vt:lpstr>
      <vt:lpstr>Slide 48</vt:lpstr>
      <vt:lpstr>Pipeline Executing Characteristics</vt:lpstr>
      <vt:lpstr>Slide 50</vt:lpstr>
      <vt:lpstr>Slide 51</vt:lpstr>
      <vt:lpstr>Exceptions, Interrupts, and the Vector Table</vt:lpstr>
      <vt:lpstr>Slide 53</vt:lpstr>
      <vt:lpstr>Core Extensions</vt:lpstr>
      <vt:lpstr>Slide 55</vt:lpstr>
      <vt:lpstr>Slide 56</vt:lpstr>
      <vt:lpstr>Slide 57</vt:lpstr>
      <vt:lpstr>Memory Management</vt:lpstr>
      <vt:lpstr>Slide 59</vt:lpstr>
      <vt:lpstr>Coprocessors</vt:lpstr>
      <vt:lpstr>Slide 61</vt:lpstr>
      <vt:lpstr>Slide 62</vt:lpstr>
      <vt:lpstr>Slide 63</vt:lpstr>
      <vt:lpstr>Slide 64</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dc:title>
  <dc:creator>HP</dc:creator>
  <cp:lastModifiedBy>HP</cp:lastModifiedBy>
  <cp:revision>95</cp:revision>
  <dcterms:created xsi:type="dcterms:W3CDTF">2026-02-02T23:12:10Z</dcterms:created>
  <dcterms:modified xsi:type="dcterms:W3CDTF">2026-02-19T08:42:19Z</dcterms:modified>
</cp:coreProperties>
</file>