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67"/>
  </p:notesMasterIdLst>
  <p:handoutMasterIdLst>
    <p:handoutMasterId r:id="rId68"/>
  </p:handoutMasterIdLst>
  <p:sldIdLst>
    <p:sldId id="375" r:id="rId2"/>
    <p:sldId id="411" r:id="rId3"/>
    <p:sldId id="404" r:id="rId4"/>
    <p:sldId id="400" r:id="rId5"/>
    <p:sldId id="412" r:id="rId6"/>
    <p:sldId id="370" r:id="rId7"/>
    <p:sldId id="408" r:id="rId8"/>
    <p:sldId id="402" r:id="rId9"/>
    <p:sldId id="409" r:id="rId10"/>
    <p:sldId id="403" r:id="rId11"/>
    <p:sldId id="364" r:id="rId12"/>
    <p:sldId id="369" r:id="rId13"/>
    <p:sldId id="371" r:id="rId14"/>
    <p:sldId id="413" r:id="rId15"/>
    <p:sldId id="366" r:id="rId16"/>
    <p:sldId id="362" r:id="rId17"/>
    <p:sldId id="385" r:id="rId18"/>
    <p:sldId id="410" r:id="rId19"/>
    <p:sldId id="398" r:id="rId20"/>
    <p:sldId id="414" r:id="rId21"/>
    <p:sldId id="386" r:id="rId22"/>
    <p:sldId id="415" r:id="rId23"/>
    <p:sldId id="416" r:id="rId24"/>
    <p:sldId id="417" r:id="rId25"/>
    <p:sldId id="418" r:id="rId26"/>
    <p:sldId id="276" r:id="rId27"/>
    <p:sldId id="272" r:id="rId28"/>
    <p:sldId id="419" r:id="rId29"/>
    <p:sldId id="420" r:id="rId30"/>
    <p:sldId id="405" r:id="rId31"/>
    <p:sldId id="406" r:id="rId32"/>
    <p:sldId id="421" r:id="rId33"/>
    <p:sldId id="422" r:id="rId34"/>
    <p:sldId id="423" r:id="rId35"/>
    <p:sldId id="521" r:id="rId36"/>
    <p:sldId id="522" r:id="rId37"/>
    <p:sldId id="424" r:id="rId38"/>
    <p:sldId id="425" r:id="rId39"/>
    <p:sldId id="426" r:id="rId40"/>
    <p:sldId id="429" r:id="rId41"/>
    <p:sldId id="430" r:id="rId42"/>
    <p:sldId id="431" r:id="rId43"/>
    <p:sldId id="427" r:id="rId44"/>
    <p:sldId id="432" r:id="rId45"/>
    <p:sldId id="433" r:id="rId46"/>
    <p:sldId id="434" r:id="rId47"/>
    <p:sldId id="407" r:id="rId48"/>
    <p:sldId id="435" r:id="rId49"/>
    <p:sldId id="436" r:id="rId50"/>
    <p:sldId id="437" r:id="rId51"/>
    <p:sldId id="438" r:id="rId52"/>
    <p:sldId id="439" r:id="rId53"/>
    <p:sldId id="513" r:id="rId54"/>
    <p:sldId id="428" r:id="rId55"/>
    <p:sldId id="514" r:id="rId56"/>
    <p:sldId id="515" r:id="rId57"/>
    <p:sldId id="516" r:id="rId58"/>
    <p:sldId id="517" r:id="rId59"/>
    <p:sldId id="509" r:id="rId60"/>
    <p:sldId id="518" r:id="rId61"/>
    <p:sldId id="519" r:id="rId62"/>
    <p:sldId id="378" r:id="rId63"/>
    <p:sldId id="512" r:id="rId64"/>
    <p:sldId id="510" r:id="rId65"/>
    <p:sldId id="260" r:id="rId6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3BA7349-BC4C-430F-8A56-109AE514F6C8}" v="113" dt="2025-08-28T07:32:26.3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65" d="100"/>
          <a:sy n="65" d="100"/>
        </p:scale>
        <p:origin x="912" y="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4" d="100"/>
          <a:sy n="84" d="100"/>
        </p:scale>
        <p:origin x="3912" y="9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microsoft.com/office/2015/10/relationships/revisionInfo" Target="revisionInfo.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r. AVINASH K" userId="4a12c671-7f51-4f13-a5e1-ff69bd054a8c" providerId="ADAL" clId="{B3BA7349-BC4C-430F-8A56-109AE514F6C8}"/>
    <pc:docChg chg="custSel delSld modSld addMainMaster delMainMaster modMainMaster">
      <pc:chgData name="Dr. AVINASH K" userId="4a12c671-7f51-4f13-a5e1-ff69bd054a8c" providerId="ADAL" clId="{B3BA7349-BC4C-430F-8A56-109AE514F6C8}" dt="2025-08-28T07:33:59.764" v="287" actId="1038"/>
      <pc:docMkLst>
        <pc:docMk/>
      </pc:docMkLst>
      <pc:sldChg chg="del">
        <pc:chgData name="Dr. AVINASH K" userId="4a12c671-7f51-4f13-a5e1-ff69bd054a8c" providerId="ADAL" clId="{B3BA7349-BC4C-430F-8A56-109AE514F6C8}" dt="2025-08-28T05:26:35.383" v="0" actId="2696"/>
        <pc:sldMkLst>
          <pc:docMk/>
          <pc:sldMk cId="2868346345" sldId="262"/>
        </pc:sldMkLst>
      </pc:sldChg>
      <pc:sldChg chg="del">
        <pc:chgData name="Dr. AVINASH K" userId="4a12c671-7f51-4f13-a5e1-ff69bd054a8c" providerId="ADAL" clId="{B3BA7349-BC4C-430F-8A56-109AE514F6C8}" dt="2025-08-28T05:26:35.383" v="0" actId="2696"/>
        <pc:sldMkLst>
          <pc:docMk/>
          <pc:sldMk cId="1463122921" sldId="263"/>
        </pc:sldMkLst>
      </pc:sldChg>
      <pc:sldChg chg="del">
        <pc:chgData name="Dr. AVINASH K" userId="4a12c671-7f51-4f13-a5e1-ff69bd054a8c" providerId="ADAL" clId="{B3BA7349-BC4C-430F-8A56-109AE514F6C8}" dt="2025-08-28T05:26:35.383" v="0" actId="2696"/>
        <pc:sldMkLst>
          <pc:docMk/>
          <pc:sldMk cId="2596557089" sldId="264"/>
        </pc:sldMkLst>
      </pc:sldChg>
      <pc:sldChg chg="del">
        <pc:chgData name="Dr. AVINASH K" userId="4a12c671-7f51-4f13-a5e1-ff69bd054a8c" providerId="ADAL" clId="{B3BA7349-BC4C-430F-8A56-109AE514F6C8}" dt="2025-08-28T05:26:35.383" v="0" actId="2696"/>
        <pc:sldMkLst>
          <pc:docMk/>
          <pc:sldMk cId="2484375374" sldId="266"/>
        </pc:sldMkLst>
      </pc:sldChg>
      <pc:sldChg chg="del">
        <pc:chgData name="Dr. AVINASH K" userId="4a12c671-7f51-4f13-a5e1-ff69bd054a8c" providerId="ADAL" clId="{B3BA7349-BC4C-430F-8A56-109AE514F6C8}" dt="2025-08-28T05:26:35.383" v="0" actId="2696"/>
        <pc:sldMkLst>
          <pc:docMk/>
          <pc:sldMk cId="2315379412" sldId="267"/>
        </pc:sldMkLst>
      </pc:sldChg>
      <pc:sldChg chg="del">
        <pc:chgData name="Dr. AVINASH K" userId="4a12c671-7f51-4f13-a5e1-ff69bd054a8c" providerId="ADAL" clId="{B3BA7349-BC4C-430F-8A56-109AE514F6C8}" dt="2025-08-28T05:26:35.383" v="0" actId="2696"/>
        <pc:sldMkLst>
          <pc:docMk/>
          <pc:sldMk cId="1366916208" sldId="271"/>
        </pc:sldMkLst>
      </pc:sldChg>
      <pc:sldChg chg="del">
        <pc:chgData name="Dr. AVINASH K" userId="4a12c671-7f51-4f13-a5e1-ff69bd054a8c" providerId="ADAL" clId="{B3BA7349-BC4C-430F-8A56-109AE514F6C8}" dt="2025-08-28T05:26:35.383" v="0" actId="2696"/>
        <pc:sldMkLst>
          <pc:docMk/>
          <pc:sldMk cId="949310350" sldId="274"/>
        </pc:sldMkLst>
      </pc:sldChg>
      <pc:sldChg chg="del">
        <pc:chgData name="Dr. AVINASH K" userId="4a12c671-7f51-4f13-a5e1-ff69bd054a8c" providerId="ADAL" clId="{B3BA7349-BC4C-430F-8A56-109AE514F6C8}" dt="2025-08-28T05:26:35.383" v="0" actId="2696"/>
        <pc:sldMkLst>
          <pc:docMk/>
          <pc:sldMk cId="995779498" sldId="291"/>
        </pc:sldMkLst>
      </pc:sldChg>
      <pc:sldChg chg="del">
        <pc:chgData name="Dr. AVINASH K" userId="4a12c671-7f51-4f13-a5e1-ff69bd054a8c" providerId="ADAL" clId="{B3BA7349-BC4C-430F-8A56-109AE514F6C8}" dt="2025-08-28T05:26:35.383" v="0" actId="2696"/>
        <pc:sldMkLst>
          <pc:docMk/>
          <pc:sldMk cId="574842095" sldId="295"/>
        </pc:sldMkLst>
      </pc:sldChg>
      <pc:sldChg chg="del">
        <pc:chgData name="Dr. AVINASH K" userId="4a12c671-7f51-4f13-a5e1-ff69bd054a8c" providerId="ADAL" clId="{B3BA7349-BC4C-430F-8A56-109AE514F6C8}" dt="2025-08-28T05:26:35.383" v="0" actId="2696"/>
        <pc:sldMkLst>
          <pc:docMk/>
          <pc:sldMk cId="156978272" sldId="312"/>
        </pc:sldMkLst>
      </pc:sldChg>
      <pc:sldChg chg="del">
        <pc:chgData name="Dr. AVINASH K" userId="4a12c671-7f51-4f13-a5e1-ff69bd054a8c" providerId="ADAL" clId="{B3BA7349-BC4C-430F-8A56-109AE514F6C8}" dt="2025-08-28T05:26:35.383" v="0" actId="2696"/>
        <pc:sldMkLst>
          <pc:docMk/>
          <pc:sldMk cId="824447226" sldId="313"/>
        </pc:sldMkLst>
      </pc:sldChg>
      <pc:sldChg chg="del">
        <pc:chgData name="Dr. AVINASH K" userId="4a12c671-7f51-4f13-a5e1-ff69bd054a8c" providerId="ADAL" clId="{B3BA7349-BC4C-430F-8A56-109AE514F6C8}" dt="2025-08-28T05:26:35.383" v="0" actId="2696"/>
        <pc:sldMkLst>
          <pc:docMk/>
          <pc:sldMk cId="501988" sldId="362"/>
        </pc:sldMkLst>
      </pc:sldChg>
      <pc:sldChg chg="del">
        <pc:chgData name="Dr. AVINASH K" userId="4a12c671-7f51-4f13-a5e1-ff69bd054a8c" providerId="ADAL" clId="{B3BA7349-BC4C-430F-8A56-109AE514F6C8}" dt="2025-08-28T05:26:35.383" v="0" actId="2696"/>
        <pc:sldMkLst>
          <pc:docMk/>
          <pc:sldMk cId="3507003221" sldId="364"/>
        </pc:sldMkLst>
      </pc:sldChg>
      <pc:sldChg chg="del">
        <pc:chgData name="Dr. AVINASH K" userId="4a12c671-7f51-4f13-a5e1-ff69bd054a8c" providerId="ADAL" clId="{B3BA7349-BC4C-430F-8A56-109AE514F6C8}" dt="2025-08-28T05:26:35.383" v="0" actId="2696"/>
        <pc:sldMkLst>
          <pc:docMk/>
          <pc:sldMk cId="4066429546" sldId="366"/>
        </pc:sldMkLst>
      </pc:sldChg>
      <pc:sldChg chg="del">
        <pc:chgData name="Dr. AVINASH K" userId="4a12c671-7f51-4f13-a5e1-ff69bd054a8c" providerId="ADAL" clId="{B3BA7349-BC4C-430F-8A56-109AE514F6C8}" dt="2025-08-28T05:26:35.383" v="0" actId="2696"/>
        <pc:sldMkLst>
          <pc:docMk/>
          <pc:sldMk cId="1225004652" sldId="369"/>
        </pc:sldMkLst>
      </pc:sldChg>
      <pc:sldChg chg="del">
        <pc:chgData name="Dr. AVINASH K" userId="4a12c671-7f51-4f13-a5e1-ff69bd054a8c" providerId="ADAL" clId="{B3BA7349-BC4C-430F-8A56-109AE514F6C8}" dt="2025-08-28T05:26:35.383" v="0" actId="2696"/>
        <pc:sldMkLst>
          <pc:docMk/>
          <pc:sldMk cId="1344958853" sldId="370"/>
        </pc:sldMkLst>
      </pc:sldChg>
      <pc:sldChg chg="del">
        <pc:chgData name="Dr. AVINASH K" userId="4a12c671-7f51-4f13-a5e1-ff69bd054a8c" providerId="ADAL" clId="{B3BA7349-BC4C-430F-8A56-109AE514F6C8}" dt="2025-08-28T05:26:35.383" v="0" actId="2696"/>
        <pc:sldMkLst>
          <pc:docMk/>
          <pc:sldMk cId="1648728801" sldId="371"/>
        </pc:sldMkLst>
      </pc:sldChg>
      <pc:sldChg chg="del">
        <pc:chgData name="Dr. AVINASH K" userId="4a12c671-7f51-4f13-a5e1-ff69bd054a8c" providerId="ADAL" clId="{B3BA7349-BC4C-430F-8A56-109AE514F6C8}" dt="2025-08-28T05:26:35.383" v="0" actId="2696"/>
        <pc:sldMkLst>
          <pc:docMk/>
          <pc:sldMk cId="3427109119" sldId="374"/>
        </pc:sldMkLst>
      </pc:sldChg>
      <pc:sldChg chg="delSp mod delAnim">
        <pc:chgData name="Dr. AVINASH K" userId="4a12c671-7f51-4f13-a5e1-ff69bd054a8c" providerId="ADAL" clId="{B3BA7349-BC4C-430F-8A56-109AE514F6C8}" dt="2025-08-28T05:26:39.552" v="1" actId="478"/>
        <pc:sldMkLst>
          <pc:docMk/>
          <pc:sldMk cId="1188032688" sldId="375"/>
        </pc:sldMkLst>
        <pc:spChg chg="del">
          <ac:chgData name="Dr. AVINASH K" userId="4a12c671-7f51-4f13-a5e1-ff69bd054a8c" providerId="ADAL" clId="{B3BA7349-BC4C-430F-8A56-109AE514F6C8}" dt="2025-08-28T05:26:39.552" v="1" actId="478"/>
          <ac:spMkLst>
            <pc:docMk/>
            <pc:sldMk cId="1188032688" sldId="375"/>
            <ac:spMk id="6" creationId="{8FACAB3F-D288-4BCC-A7D7-C72C03FFCD86}"/>
          </ac:spMkLst>
        </pc:spChg>
        <pc:spChg chg="del">
          <ac:chgData name="Dr. AVINASH K" userId="4a12c671-7f51-4f13-a5e1-ff69bd054a8c" providerId="ADAL" clId="{B3BA7349-BC4C-430F-8A56-109AE514F6C8}" dt="2025-08-28T05:26:39.552" v="1" actId="478"/>
          <ac:spMkLst>
            <pc:docMk/>
            <pc:sldMk cId="1188032688" sldId="375"/>
            <ac:spMk id="14" creationId="{19AEE47F-AAB7-4B15-925B-35940724BB2C}"/>
          </ac:spMkLst>
        </pc:spChg>
        <pc:grpChg chg="del">
          <ac:chgData name="Dr. AVINASH K" userId="4a12c671-7f51-4f13-a5e1-ff69bd054a8c" providerId="ADAL" clId="{B3BA7349-BC4C-430F-8A56-109AE514F6C8}" dt="2025-08-28T05:26:39.552" v="1" actId="478"/>
          <ac:grpSpMkLst>
            <pc:docMk/>
            <pc:sldMk cId="1188032688" sldId="375"/>
            <ac:grpSpMk id="9" creationId="{2AFE9A74-73DC-4DB0-AF95-81AFFA654BF6}"/>
          </ac:grpSpMkLst>
        </pc:grpChg>
        <pc:picChg chg="del">
          <ac:chgData name="Dr. AVINASH K" userId="4a12c671-7f51-4f13-a5e1-ff69bd054a8c" providerId="ADAL" clId="{B3BA7349-BC4C-430F-8A56-109AE514F6C8}" dt="2025-08-28T05:26:39.552" v="1" actId="478"/>
          <ac:picMkLst>
            <pc:docMk/>
            <pc:sldMk cId="1188032688" sldId="375"/>
            <ac:picMk id="2" creationId="{CD782748-94BF-F9CE-12D2-32D6B5D48E15}"/>
          </ac:picMkLst>
        </pc:picChg>
        <pc:picChg chg="del">
          <ac:chgData name="Dr. AVINASH K" userId="4a12c671-7f51-4f13-a5e1-ff69bd054a8c" providerId="ADAL" clId="{B3BA7349-BC4C-430F-8A56-109AE514F6C8}" dt="2025-08-28T05:26:39.552" v="1" actId="478"/>
          <ac:picMkLst>
            <pc:docMk/>
            <pc:sldMk cId="1188032688" sldId="375"/>
            <ac:picMk id="3" creationId="{7CEE04FC-D435-49CC-AE77-498D38A6B1B3}"/>
          </ac:picMkLst>
        </pc:picChg>
        <pc:picChg chg="del">
          <ac:chgData name="Dr. AVINASH K" userId="4a12c671-7f51-4f13-a5e1-ff69bd054a8c" providerId="ADAL" clId="{B3BA7349-BC4C-430F-8A56-109AE514F6C8}" dt="2025-08-28T05:26:39.552" v="1" actId="478"/>
          <ac:picMkLst>
            <pc:docMk/>
            <pc:sldMk cId="1188032688" sldId="375"/>
            <ac:picMk id="4" creationId="{B99A4763-7AFA-F454-C066-B608297CBB60}"/>
          </ac:picMkLst>
        </pc:picChg>
      </pc:sldChg>
      <pc:sldChg chg="del">
        <pc:chgData name="Dr. AVINASH K" userId="4a12c671-7f51-4f13-a5e1-ff69bd054a8c" providerId="ADAL" clId="{B3BA7349-BC4C-430F-8A56-109AE514F6C8}" dt="2025-08-28T05:26:35.383" v="0" actId="2696"/>
        <pc:sldMkLst>
          <pc:docMk/>
          <pc:sldMk cId="1554655646" sldId="376"/>
        </pc:sldMkLst>
      </pc:sldChg>
      <pc:sldChg chg="del">
        <pc:chgData name="Dr. AVINASH K" userId="4a12c671-7f51-4f13-a5e1-ff69bd054a8c" providerId="ADAL" clId="{B3BA7349-BC4C-430F-8A56-109AE514F6C8}" dt="2025-08-28T05:26:35.383" v="0" actId="2696"/>
        <pc:sldMkLst>
          <pc:docMk/>
          <pc:sldMk cId="1504610668" sldId="378"/>
        </pc:sldMkLst>
      </pc:sldChg>
      <pc:sldChg chg="del">
        <pc:chgData name="Dr. AVINASH K" userId="4a12c671-7f51-4f13-a5e1-ff69bd054a8c" providerId="ADAL" clId="{B3BA7349-BC4C-430F-8A56-109AE514F6C8}" dt="2025-08-28T05:26:35.383" v="0" actId="2696"/>
        <pc:sldMkLst>
          <pc:docMk/>
          <pc:sldMk cId="1929580037" sldId="389"/>
        </pc:sldMkLst>
      </pc:sldChg>
      <pc:sldChg chg="del">
        <pc:chgData name="Dr. AVINASH K" userId="4a12c671-7f51-4f13-a5e1-ff69bd054a8c" providerId="ADAL" clId="{B3BA7349-BC4C-430F-8A56-109AE514F6C8}" dt="2025-08-28T05:26:35.383" v="0" actId="2696"/>
        <pc:sldMkLst>
          <pc:docMk/>
          <pc:sldMk cId="4139038987" sldId="401"/>
        </pc:sldMkLst>
      </pc:sldChg>
      <pc:sldChg chg="del">
        <pc:chgData name="Dr. AVINASH K" userId="4a12c671-7f51-4f13-a5e1-ff69bd054a8c" providerId="ADAL" clId="{B3BA7349-BC4C-430F-8A56-109AE514F6C8}" dt="2025-08-28T05:26:35.383" v="0" actId="2696"/>
        <pc:sldMkLst>
          <pc:docMk/>
          <pc:sldMk cId="438700551" sldId="402"/>
        </pc:sldMkLst>
      </pc:sldChg>
      <pc:sldChg chg="del">
        <pc:chgData name="Dr. AVINASH K" userId="4a12c671-7f51-4f13-a5e1-ff69bd054a8c" providerId="ADAL" clId="{B3BA7349-BC4C-430F-8A56-109AE514F6C8}" dt="2025-08-28T05:26:35.383" v="0" actId="2696"/>
        <pc:sldMkLst>
          <pc:docMk/>
          <pc:sldMk cId="4031517024" sldId="403"/>
        </pc:sldMkLst>
      </pc:sldChg>
      <pc:sldChg chg="del">
        <pc:chgData name="Dr. AVINASH K" userId="4a12c671-7f51-4f13-a5e1-ff69bd054a8c" providerId="ADAL" clId="{B3BA7349-BC4C-430F-8A56-109AE514F6C8}" dt="2025-08-28T05:26:35.383" v="0" actId="2696"/>
        <pc:sldMkLst>
          <pc:docMk/>
          <pc:sldMk cId="571562891" sldId="404"/>
        </pc:sldMkLst>
      </pc:sldChg>
      <pc:sldChg chg="del">
        <pc:chgData name="Dr. AVINASH K" userId="4a12c671-7f51-4f13-a5e1-ff69bd054a8c" providerId="ADAL" clId="{B3BA7349-BC4C-430F-8A56-109AE514F6C8}" dt="2025-08-28T05:26:35.383" v="0" actId="2696"/>
        <pc:sldMkLst>
          <pc:docMk/>
          <pc:sldMk cId="2630870289" sldId="409"/>
        </pc:sldMkLst>
      </pc:sldChg>
      <pc:sldChg chg="del">
        <pc:chgData name="Dr. AVINASH K" userId="4a12c671-7f51-4f13-a5e1-ff69bd054a8c" providerId="ADAL" clId="{B3BA7349-BC4C-430F-8A56-109AE514F6C8}" dt="2025-08-28T05:26:35.383" v="0" actId="2696"/>
        <pc:sldMkLst>
          <pc:docMk/>
          <pc:sldMk cId="3460289689" sldId="410"/>
        </pc:sldMkLst>
      </pc:sldChg>
      <pc:sldChg chg="del">
        <pc:chgData name="Dr. AVINASH K" userId="4a12c671-7f51-4f13-a5e1-ff69bd054a8c" providerId="ADAL" clId="{B3BA7349-BC4C-430F-8A56-109AE514F6C8}" dt="2025-08-28T05:26:35.383" v="0" actId="2696"/>
        <pc:sldMkLst>
          <pc:docMk/>
          <pc:sldMk cId="2719876189" sldId="423"/>
        </pc:sldMkLst>
      </pc:sldChg>
      <pc:sldChg chg="del">
        <pc:chgData name="Dr. AVINASH K" userId="4a12c671-7f51-4f13-a5e1-ff69bd054a8c" providerId="ADAL" clId="{B3BA7349-BC4C-430F-8A56-109AE514F6C8}" dt="2025-08-28T05:26:35.383" v="0" actId="2696"/>
        <pc:sldMkLst>
          <pc:docMk/>
          <pc:sldMk cId="2502780842" sldId="424"/>
        </pc:sldMkLst>
      </pc:sldChg>
      <pc:sldChg chg="del">
        <pc:chgData name="Dr. AVINASH K" userId="4a12c671-7f51-4f13-a5e1-ff69bd054a8c" providerId="ADAL" clId="{B3BA7349-BC4C-430F-8A56-109AE514F6C8}" dt="2025-08-28T05:26:35.383" v="0" actId="2696"/>
        <pc:sldMkLst>
          <pc:docMk/>
          <pc:sldMk cId="4178239806" sldId="425"/>
        </pc:sldMkLst>
      </pc:sldChg>
      <pc:sldChg chg="del">
        <pc:chgData name="Dr. AVINASH K" userId="4a12c671-7f51-4f13-a5e1-ff69bd054a8c" providerId="ADAL" clId="{B3BA7349-BC4C-430F-8A56-109AE514F6C8}" dt="2025-08-28T05:26:35.383" v="0" actId="2696"/>
        <pc:sldMkLst>
          <pc:docMk/>
          <pc:sldMk cId="950744857" sldId="426"/>
        </pc:sldMkLst>
      </pc:sldChg>
      <pc:sldChg chg="del">
        <pc:chgData name="Dr. AVINASH K" userId="4a12c671-7f51-4f13-a5e1-ff69bd054a8c" providerId="ADAL" clId="{B3BA7349-BC4C-430F-8A56-109AE514F6C8}" dt="2025-08-28T05:26:35.383" v="0" actId="2696"/>
        <pc:sldMkLst>
          <pc:docMk/>
          <pc:sldMk cId="3225883528" sldId="469"/>
        </pc:sldMkLst>
      </pc:sldChg>
      <pc:sldChg chg="del">
        <pc:chgData name="Dr. AVINASH K" userId="4a12c671-7f51-4f13-a5e1-ff69bd054a8c" providerId="ADAL" clId="{B3BA7349-BC4C-430F-8A56-109AE514F6C8}" dt="2025-08-28T05:26:35.383" v="0" actId="2696"/>
        <pc:sldMkLst>
          <pc:docMk/>
          <pc:sldMk cId="3420177173" sldId="470"/>
        </pc:sldMkLst>
      </pc:sldChg>
      <pc:sldChg chg="del">
        <pc:chgData name="Dr. AVINASH K" userId="4a12c671-7f51-4f13-a5e1-ff69bd054a8c" providerId="ADAL" clId="{B3BA7349-BC4C-430F-8A56-109AE514F6C8}" dt="2025-08-28T05:26:35.383" v="0" actId="2696"/>
        <pc:sldMkLst>
          <pc:docMk/>
          <pc:sldMk cId="2465042965" sldId="472"/>
        </pc:sldMkLst>
      </pc:sldChg>
      <pc:sldChg chg="del">
        <pc:chgData name="Dr. AVINASH K" userId="4a12c671-7f51-4f13-a5e1-ff69bd054a8c" providerId="ADAL" clId="{B3BA7349-BC4C-430F-8A56-109AE514F6C8}" dt="2025-08-28T05:26:35.383" v="0" actId="2696"/>
        <pc:sldMkLst>
          <pc:docMk/>
          <pc:sldMk cId="4045101146" sldId="473"/>
        </pc:sldMkLst>
      </pc:sldChg>
      <pc:sldChg chg="del">
        <pc:chgData name="Dr. AVINASH K" userId="4a12c671-7f51-4f13-a5e1-ff69bd054a8c" providerId="ADAL" clId="{B3BA7349-BC4C-430F-8A56-109AE514F6C8}" dt="2025-08-28T05:26:35.383" v="0" actId="2696"/>
        <pc:sldMkLst>
          <pc:docMk/>
          <pc:sldMk cId="1270538127" sldId="474"/>
        </pc:sldMkLst>
      </pc:sldChg>
      <pc:sldChg chg="delSp mod delAnim">
        <pc:chgData name="Dr. AVINASH K" userId="4a12c671-7f51-4f13-a5e1-ff69bd054a8c" providerId="ADAL" clId="{B3BA7349-BC4C-430F-8A56-109AE514F6C8}" dt="2025-08-28T05:26:44.258" v="2" actId="478"/>
        <pc:sldMkLst>
          <pc:docMk/>
          <pc:sldMk cId="3613031870" sldId="478"/>
        </pc:sldMkLst>
        <pc:spChg chg="del">
          <ac:chgData name="Dr. AVINASH K" userId="4a12c671-7f51-4f13-a5e1-ff69bd054a8c" providerId="ADAL" clId="{B3BA7349-BC4C-430F-8A56-109AE514F6C8}" dt="2025-08-28T05:26:44.258" v="2" actId="478"/>
          <ac:spMkLst>
            <pc:docMk/>
            <pc:sldMk cId="3613031870" sldId="478"/>
            <ac:spMk id="5" creationId="{9F31D06F-CFCC-EBEC-2846-42FF9E611D53}"/>
          </ac:spMkLst>
        </pc:spChg>
        <pc:spChg chg="del">
          <ac:chgData name="Dr. AVINASH K" userId="4a12c671-7f51-4f13-a5e1-ff69bd054a8c" providerId="ADAL" clId="{B3BA7349-BC4C-430F-8A56-109AE514F6C8}" dt="2025-08-28T05:26:44.258" v="2" actId="478"/>
          <ac:spMkLst>
            <pc:docMk/>
            <pc:sldMk cId="3613031870" sldId="478"/>
            <ac:spMk id="7" creationId="{DC44F053-0C50-E561-C130-31E5BB3E3838}"/>
          </ac:spMkLst>
        </pc:spChg>
      </pc:sldChg>
      <pc:sldChg chg="del">
        <pc:chgData name="Dr. AVINASH K" userId="4a12c671-7f51-4f13-a5e1-ff69bd054a8c" providerId="ADAL" clId="{B3BA7349-BC4C-430F-8A56-109AE514F6C8}" dt="2025-08-28T05:26:35.383" v="0" actId="2696"/>
        <pc:sldMkLst>
          <pc:docMk/>
          <pc:sldMk cId="865643186" sldId="490"/>
        </pc:sldMkLst>
      </pc:sldChg>
      <pc:sldChg chg="del">
        <pc:chgData name="Dr. AVINASH K" userId="4a12c671-7f51-4f13-a5e1-ff69bd054a8c" providerId="ADAL" clId="{B3BA7349-BC4C-430F-8A56-109AE514F6C8}" dt="2025-08-28T05:26:35.383" v="0" actId="2696"/>
        <pc:sldMkLst>
          <pc:docMk/>
          <pc:sldMk cId="2593376997" sldId="491"/>
        </pc:sldMkLst>
      </pc:sldChg>
      <pc:sldChg chg="del">
        <pc:chgData name="Dr. AVINASH K" userId="4a12c671-7f51-4f13-a5e1-ff69bd054a8c" providerId="ADAL" clId="{B3BA7349-BC4C-430F-8A56-109AE514F6C8}" dt="2025-08-28T05:26:35.383" v="0" actId="2696"/>
        <pc:sldMkLst>
          <pc:docMk/>
          <pc:sldMk cId="3103179951" sldId="492"/>
        </pc:sldMkLst>
      </pc:sldChg>
      <pc:sldChg chg="del">
        <pc:chgData name="Dr. AVINASH K" userId="4a12c671-7f51-4f13-a5e1-ff69bd054a8c" providerId="ADAL" clId="{B3BA7349-BC4C-430F-8A56-109AE514F6C8}" dt="2025-08-28T05:26:35.383" v="0" actId="2696"/>
        <pc:sldMkLst>
          <pc:docMk/>
          <pc:sldMk cId="1766787632" sldId="493"/>
        </pc:sldMkLst>
      </pc:sldChg>
      <pc:sldChg chg="del">
        <pc:chgData name="Dr. AVINASH K" userId="4a12c671-7f51-4f13-a5e1-ff69bd054a8c" providerId="ADAL" clId="{B3BA7349-BC4C-430F-8A56-109AE514F6C8}" dt="2025-08-28T05:26:35.383" v="0" actId="2696"/>
        <pc:sldMkLst>
          <pc:docMk/>
          <pc:sldMk cId="2791847064" sldId="494"/>
        </pc:sldMkLst>
      </pc:sldChg>
      <pc:sldChg chg="del">
        <pc:chgData name="Dr. AVINASH K" userId="4a12c671-7f51-4f13-a5e1-ff69bd054a8c" providerId="ADAL" clId="{B3BA7349-BC4C-430F-8A56-109AE514F6C8}" dt="2025-08-28T05:26:35.383" v="0" actId="2696"/>
        <pc:sldMkLst>
          <pc:docMk/>
          <pc:sldMk cId="2137705091" sldId="495"/>
        </pc:sldMkLst>
      </pc:sldChg>
      <pc:sldChg chg="del">
        <pc:chgData name="Dr. AVINASH K" userId="4a12c671-7f51-4f13-a5e1-ff69bd054a8c" providerId="ADAL" clId="{B3BA7349-BC4C-430F-8A56-109AE514F6C8}" dt="2025-08-28T05:26:35.383" v="0" actId="2696"/>
        <pc:sldMkLst>
          <pc:docMk/>
          <pc:sldMk cId="2990944387" sldId="496"/>
        </pc:sldMkLst>
      </pc:sldChg>
      <pc:sldChg chg="del">
        <pc:chgData name="Dr. AVINASH K" userId="4a12c671-7f51-4f13-a5e1-ff69bd054a8c" providerId="ADAL" clId="{B3BA7349-BC4C-430F-8A56-109AE514F6C8}" dt="2025-08-28T05:26:35.383" v="0" actId="2696"/>
        <pc:sldMkLst>
          <pc:docMk/>
          <pc:sldMk cId="733827117" sldId="497"/>
        </pc:sldMkLst>
      </pc:sldChg>
      <pc:sldChg chg="del">
        <pc:chgData name="Dr. AVINASH K" userId="4a12c671-7f51-4f13-a5e1-ff69bd054a8c" providerId="ADAL" clId="{B3BA7349-BC4C-430F-8A56-109AE514F6C8}" dt="2025-08-28T05:26:35.383" v="0" actId="2696"/>
        <pc:sldMkLst>
          <pc:docMk/>
          <pc:sldMk cId="2730192522" sldId="498"/>
        </pc:sldMkLst>
      </pc:sldChg>
      <pc:sldChg chg="del">
        <pc:chgData name="Dr. AVINASH K" userId="4a12c671-7f51-4f13-a5e1-ff69bd054a8c" providerId="ADAL" clId="{B3BA7349-BC4C-430F-8A56-109AE514F6C8}" dt="2025-08-28T05:26:35.383" v="0" actId="2696"/>
        <pc:sldMkLst>
          <pc:docMk/>
          <pc:sldMk cId="1555128694" sldId="500"/>
        </pc:sldMkLst>
      </pc:sldChg>
      <pc:sldChg chg="del">
        <pc:chgData name="Dr. AVINASH K" userId="4a12c671-7f51-4f13-a5e1-ff69bd054a8c" providerId="ADAL" clId="{B3BA7349-BC4C-430F-8A56-109AE514F6C8}" dt="2025-08-28T05:26:35.383" v="0" actId="2696"/>
        <pc:sldMkLst>
          <pc:docMk/>
          <pc:sldMk cId="434101794" sldId="501"/>
        </pc:sldMkLst>
      </pc:sldChg>
      <pc:sldChg chg="del">
        <pc:chgData name="Dr. AVINASH K" userId="4a12c671-7f51-4f13-a5e1-ff69bd054a8c" providerId="ADAL" clId="{B3BA7349-BC4C-430F-8A56-109AE514F6C8}" dt="2025-08-28T05:26:35.383" v="0" actId="2696"/>
        <pc:sldMkLst>
          <pc:docMk/>
          <pc:sldMk cId="2647514437" sldId="502"/>
        </pc:sldMkLst>
      </pc:sldChg>
      <pc:sldChg chg="del">
        <pc:chgData name="Dr. AVINASH K" userId="4a12c671-7f51-4f13-a5e1-ff69bd054a8c" providerId="ADAL" clId="{B3BA7349-BC4C-430F-8A56-109AE514F6C8}" dt="2025-08-28T05:26:35.383" v="0" actId="2696"/>
        <pc:sldMkLst>
          <pc:docMk/>
          <pc:sldMk cId="4147550571" sldId="503"/>
        </pc:sldMkLst>
      </pc:sldChg>
      <pc:sldChg chg="del">
        <pc:chgData name="Dr. AVINASH K" userId="4a12c671-7f51-4f13-a5e1-ff69bd054a8c" providerId="ADAL" clId="{B3BA7349-BC4C-430F-8A56-109AE514F6C8}" dt="2025-08-28T05:26:35.383" v="0" actId="2696"/>
        <pc:sldMkLst>
          <pc:docMk/>
          <pc:sldMk cId="3437560718" sldId="504"/>
        </pc:sldMkLst>
      </pc:sldChg>
      <pc:sldChg chg="del">
        <pc:chgData name="Dr. AVINASH K" userId="4a12c671-7f51-4f13-a5e1-ff69bd054a8c" providerId="ADAL" clId="{B3BA7349-BC4C-430F-8A56-109AE514F6C8}" dt="2025-08-28T05:26:35.383" v="0" actId="2696"/>
        <pc:sldMkLst>
          <pc:docMk/>
          <pc:sldMk cId="1338348487" sldId="507"/>
        </pc:sldMkLst>
      </pc:sldChg>
      <pc:sldChg chg="del">
        <pc:chgData name="Dr. AVINASH K" userId="4a12c671-7f51-4f13-a5e1-ff69bd054a8c" providerId="ADAL" clId="{B3BA7349-BC4C-430F-8A56-109AE514F6C8}" dt="2025-08-28T05:26:35.383" v="0" actId="2696"/>
        <pc:sldMkLst>
          <pc:docMk/>
          <pc:sldMk cId="1552126788" sldId="508"/>
        </pc:sldMkLst>
      </pc:sldChg>
      <pc:sldChg chg="del">
        <pc:chgData name="Dr. AVINASH K" userId="4a12c671-7f51-4f13-a5e1-ff69bd054a8c" providerId="ADAL" clId="{B3BA7349-BC4C-430F-8A56-109AE514F6C8}" dt="2025-08-28T05:26:35.383" v="0" actId="2696"/>
        <pc:sldMkLst>
          <pc:docMk/>
          <pc:sldMk cId="1319835711" sldId="519"/>
        </pc:sldMkLst>
      </pc:sldChg>
      <pc:sldChg chg="del">
        <pc:chgData name="Dr. AVINASH K" userId="4a12c671-7f51-4f13-a5e1-ff69bd054a8c" providerId="ADAL" clId="{B3BA7349-BC4C-430F-8A56-109AE514F6C8}" dt="2025-08-28T05:26:35.383" v="0" actId="2696"/>
        <pc:sldMkLst>
          <pc:docMk/>
          <pc:sldMk cId="376548445" sldId="521"/>
        </pc:sldMkLst>
      </pc:sldChg>
      <pc:sldChg chg="del">
        <pc:chgData name="Dr. AVINASH K" userId="4a12c671-7f51-4f13-a5e1-ff69bd054a8c" providerId="ADAL" clId="{B3BA7349-BC4C-430F-8A56-109AE514F6C8}" dt="2025-08-28T05:26:35.383" v="0" actId="2696"/>
        <pc:sldMkLst>
          <pc:docMk/>
          <pc:sldMk cId="1295188780" sldId="522"/>
        </pc:sldMkLst>
      </pc:sldChg>
      <pc:sldChg chg="del">
        <pc:chgData name="Dr. AVINASH K" userId="4a12c671-7f51-4f13-a5e1-ff69bd054a8c" providerId="ADAL" clId="{B3BA7349-BC4C-430F-8A56-109AE514F6C8}" dt="2025-08-28T05:26:35.383" v="0" actId="2696"/>
        <pc:sldMkLst>
          <pc:docMk/>
          <pc:sldMk cId="4277685357" sldId="523"/>
        </pc:sldMkLst>
      </pc:sldChg>
      <pc:sldChg chg="del">
        <pc:chgData name="Dr. AVINASH K" userId="4a12c671-7f51-4f13-a5e1-ff69bd054a8c" providerId="ADAL" clId="{B3BA7349-BC4C-430F-8A56-109AE514F6C8}" dt="2025-08-28T05:26:35.383" v="0" actId="2696"/>
        <pc:sldMkLst>
          <pc:docMk/>
          <pc:sldMk cId="1151456990" sldId="524"/>
        </pc:sldMkLst>
      </pc:sldChg>
      <pc:sldChg chg="del">
        <pc:chgData name="Dr. AVINASH K" userId="4a12c671-7f51-4f13-a5e1-ff69bd054a8c" providerId="ADAL" clId="{B3BA7349-BC4C-430F-8A56-109AE514F6C8}" dt="2025-08-28T05:26:35.383" v="0" actId="2696"/>
        <pc:sldMkLst>
          <pc:docMk/>
          <pc:sldMk cId="1538613881" sldId="525"/>
        </pc:sldMkLst>
      </pc:sldChg>
      <pc:sldMasterChg chg="addSp delSp modSp mod setBg modSldLayout">
        <pc:chgData name="Dr. AVINASH K" userId="4a12c671-7f51-4f13-a5e1-ff69bd054a8c" providerId="ADAL" clId="{B3BA7349-BC4C-430F-8A56-109AE514F6C8}" dt="2025-08-28T07:33:59.764" v="287" actId="1038"/>
        <pc:sldMasterMkLst>
          <pc:docMk/>
          <pc:sldMasterMk cId="3476910023" sldId="2147483672"/>
        </pc:sldMasterMkLst>
        <pc:spChg chg="del">
          <ac:chgData name="Dr. AVINASH K" userId="4a12c671-7f51-4f13-a5e1-ff69bd054a8c" providerId="ADAL" clId="{B3BA7349-BC4C-430F-8A56-109AE514F6C8}" dt="2025-08-28T06:26:04.695" v="128" actId="478"/>
          <ac:spMkLst>
            <pc:docMk/>
            <pc:sldMasterMk cId="3476910023" sldId="2147483672"/>
            <ac:spMk id="2" creationId="{00000000-0000-0000-0000-000000000000}"/>
          </ac:spMkLst>
        </pc:spChg>
        <pc:spChg chg="add del">
          <ac:chgData name="Dr. AVINASH K" userId="4a12c671-7f51-4f13-a5e1-ff69bd054a8c" providerId="ADAL" clId="{B3BA7349-BC4C-430F-8A56-109AE514F6C8}" dt="2025-08-28T07:00:20.483" v="209" actId="478"/>
          <ac:spMkLst>
            <pc:docMk/>
            <pc:sldMasterMk cId="3476910023" sldId="2147483672"/>
            <ac:spMk id="2" creationId="{4A27A9DB-D376-0E82-9F15-50ACC35FDF3E}"/>
          </ac:spMkLst>
        </pc:spChg>
        <pc:spChg chg="del">
          <ac:chgData name="Dr. AVINASH K" userId="4a12c671-7f51-4f13-a5e1-ff69bd054a8c" providerId="ADAL" clId="{B3BA7349-BC4C-430F-8A56-109AE514F6C8}" dt="2025-08-28T06:26:07.053" v="129" actId="478"/>
          <ac:spMkLst>
            <pc:docMk/>
            <pc:sldMasterMk cId="3476910023" sldId="2147483672"/>
            <ac:spMk id="3" creationId="{00000000-0000-0000-0000-000000000000}"/>
          </ac:spMkLst>
        </pc:spChg>
        <pc:spChg chg="del">
          <ac:chgData name="Dr. AVINASH K" userId="4a12c671-7f51-4f13-a5e1-ff69bd054a8c" providerId="ADAL" clId="{B3BA7349-BC4C-430F-8A56-109AE514F6C8}" dt="2025-08-28T06:25:44.611" v="118" actId="478"/>
          <ac:spMkLst>
            <pc:docMk/>
            <pc:sldMasterMk cId="3476910023" sldId="2147483672"/>
            <ac:spMk id="4" creationId="{00000000-0000-0000-0000-000000000000}"/>
          </ac:spMkLst>
        </pc:spChg>
        <pc:spChg chg="mod">
          <ac:chgData name="Dr. AVINASH K" userId="4a12c671-7f51-4f13-a5e1-ff69bd054a8c" providerId="ADAL" clId="{B3BA7349-BC4C-430F-8A56-109AE514F6C8}" dt="2025-08-28T06:37:13.803" v="158" actId="6549"/>
          <ac:spMkLst>
            <pc:docMk/>
            <pc:sldMasterMk cId="3476910023" sldId="2147483672"/>
            <ac:spMk id="15" creationId="{B68A9753-4E39-41D8-866D-C826514964E5}"/>
          </ac:spMkLst>
        </pc:spChg>
        <pc:spChg chg="del">
          <ac:chgData name="Dr. AVINASH K" userId="4a12c671-7f51-4f13-a5e1-ff69bd054a8c" providerId="ADAL" clId="{B3BA7349-BC4C-430F-8A56-109AE514F6C8}" dt="2025-08-28T06:25:47.309" v="119" actId="478"/>
          <ac:spMkLst>
            <pc:docMk/>
            <pc:sldMasterMk cId="3476910023" sldId="2147483672"/>
            <ac:spMk id="21" creationId="{FE1C33E7-1F2D-41BA-9A76-2A0F47E4FC6A}"/>
          </ac:spMkLst>
        </pc:spChg>
        <pc:grpChg chg="mod">
          <ac:chgData name="Dr. AVINASH K" userId="4a12c671-7f51-4f13-a5e1-ff69bd054a8c" providerId="ADAL" clId="{B3BA7349-BC4C-430F-8A56-109AE514F6C8}" dt="2025-08-28T07:01:54.606" v="222" actId="1036"/>
          <ac:grpSpMkLst>
            <pc:docMk/>
            <pc:sldMasterMk cId="3476910023" sldId="2147483672"/>
            <ac:grpSpMk id="6" creationId="{DA90BC36-C60A-4B2E-984D-F6B2E19F177A}"/>
          </ac:grpSpMkLst>
        </pc:grpChg>
        <pc:picChg chg="add mod">
          <ac:chgData name="Dr. AVINASH K" userId="4a12c671-7f51-4f13-a5e1-ff69bd054a8c" providerId="ADAL" clId="{B3BA7349-BC4C-430F-8A56-109AE514F6C8}" dt="2025-08-28T07:33:10.873" v="275" actId="1076"/>
          <ac:picMkLst>
            <pc:docMk/>
            <pc:sldMasterMk cId="3476910023" sldId="2147483672"/>
            <ac:picMk id="3" creationId="{90FB74AF-6DBC-6F08-519D-976E86DC78F6}"/>
          </ac:picMkLst>
        </pc:picChg>
        <pc:picChg chg="add mod modCrop">
          <ac:chgData name="Dr. AVINASH K" userId="4a12c671-7f51-4f13-a5e1-ff69bd054a8c" providerId="ADAL" clId="{B3BA7349-BC4C-430F-8A56-109AE514F6C8}" dt="2025-08-28T07:08:37.300" v="251" actId="1037"/>
          <ac:picMkLst>
            <pc:docMk/>
            <pc:sldMasterMk cId="3476910023" sldId="2147483672"/>
            <ac:picMk id="4" creationId="{D5D59612-925C-74C5-722B-CB830DD3EE86}"/>
          </ac:picMkLst>
        </pc:picChg>
        <pc:picChg chg="add del mod">
          <ac:chgData name="Dr. AVINASH K" userId="4a12c671-7f51-4f13-a5e1-ff69bd054a8c" providerId="ADAL" clId="{B3BA7349-BC4C-430F-8A56-109AE514F6C8}" dt="2025-08-28T07:31:51.148" v="261" actId="478"/>
          <ac:picMkLst>
            <pc:docMk/>
            <pc:sldMasterMk cId="3476910023" sldId="2147483672"/>
            <ac:picMk id="8" creationId="{2ED52FD2-097B-CA65-59E5-7E9D14D359F0}"/>
          </ac:picMkLst>
        </pc:picChg>
        <pc:picChg chg="add del mod">
          <ac:chgData name="Dr. AVINASH K" userId="4a12c671-7f51-4f13-a5e1-ff69bd054a8c" providerId="ADAL" clId="{B3BA7349-BC4C-430F-8A56-109AE514F6C8}" dt="2025-08-28T06:21:55.450" v="80" actId="478"/>
          <ac:picMkLst>
            <pc:docMk/>
            <pc:sldMasterMk cId="3476910023" sldId="2147483672"/>
            <ac:picMk id="8" creationId="{9E068BB9-A4FF-ECB8-4416-3F983EC78151}"/>
          </ac:picMkLst>
        </pc:picChg>
        <pc:picChg chg="add mod">
          <ac:chgData name="Dr. AVINASH K" userId="4a12c671-7f51-4f13-a5e1-ff69bd054a8c" providerId="ADAL" clId="{B3BA7349-BC4C-430F-8A56-109AE514F6C8}" dt="2025-08-28T07:33:48.205" v="281" actId="14100"/>
          <ac:picMkLst>
            <pc:docMk/>
            <pc:sldMasterMk cId="3476910023" sldId="2147483672"/>
            <ac:picMk id="9" creationId="{826758AC-317A-8268-F5C3-53DAC1E3A5B8}"/>
          </ac:picMkLst>
        </pc:picChg>
        <pc:picChg chg="del">
          <ac:chgData name="Dr. AVINASH K" userId="4a12c671-7f51-4f13-a5e1-ff69bd054a8c" providerId="ADAL" clId="{B3BA7349-BC4C-430F-8A56-109AE514F6C8}" dt="2025-08-28T06:16:27.290" v="59" actId="478"/>
          <ac:picMkLst>
            <pc:docMk/>
            <pc:sldMasterMk cId="3476910023" sldId="2147483672"/>
            <ac:picMk id="9" creationId="{B9CE7DF0-AC12-4910-8C9B-62CBFB74E18C}"/>
          </ac:picMkLst>
        </pc:picChg>
        <pc:picChg chg="del">
          <ac:chgData name="Dr. AVINASH K" userId="4a12c671-7f51-4f13-a5e1-ff69bd054a8c" providerId="ADAL" clId="{B3BA7349-BC4C-430F-8A56-109AE514F6C8}" dt="2025-08-28T06:16:29.302" v="60" actId="478"/>
          <ac:picMkLst>
            <pc:docMk/>
            <pc:sldMasterMk cId="3476910023" sldId="2147483672"/>
            <ac:picMk id="10" creationId="{BA78E132-072C-4C29-A7EB-95E55A442A4A}"/>
          </ac:picMkLst>
        </pc:picChg>
        <pc:picChg chg="del">
          <ac:chgData name="Dr. AVINASH K" userId="4a12c671-7f51-4f13-a5e1-ff69bd054a8c" providerId="ADAL" clId="{B3BA7349-BC4C-430F-8A56-109AE514F6C8}" dt="2025-08-28T06:16:32.530" v="61" actId="478"/>
          <ac:picMkLst>
            <pc:docMk/>
            <pc:sldMasterMk cId="3476910023" sldId="2147483672"/>
            <ac:picMk id="11" creationId="{9C35EC7B-1C2A-48FD-AD9F-756C2781E97B}"/>
          </ac:picMkLst>
        </pc:picChg>
        <pc:picChg chg="mod">
          <ac:chgData name="Dr. AVINASH K" userId="4a12c671-7f51-4f13-a5e1-ff69bd054a8c" providerId="ADAL" clId="{B3BA7349-BC4C-430F-8A56-109AE514F6C8}" dt="2025-08-28T07:33:56.799" v="285" actId="1038"/>
          <ac:picMkLst>
            <pc:docMk/>
            <pc:sldMasterMk cId="3476910023" sldId="2147483672"/>
            <ac:picMk id="12" creationId="{8F8AB7A0-0D6E-418B-A295-E2304360FC00}"/>
          </ac:picMkLst>
        </pc:picChg>
        <pc:picChg chg="mod">
          <ac:chgData name="Dr. AVINASH K" userId="4a12c671-7f51-4f13-a5e1-ff69bd054a8c" providerId="ADAL" clId="{B3BA7349-BC4C-430F-8A56-109AE514F6C8}" dt="2025-08-28T06:36:53.339" v="155" actId="1076"/>
          <ac:picMkLst>
            <pc:docMk/>
            <pc:sldMasterMk cId="3476910023" sldId="2147483672"/>
            <ac:picMk id="14" creationId="{913A9DFB-F15C-4288-9E22-E2623ED311A3}"/>
          </ac:picMkLst>
        </pc:picChg>
        <pc:picChg chg="add mod">
          <ac:chgData name="Dr. AVINASH K" userId="4a12c671-7f51-4f13-a5e1-ff69bd054a8c" providerId="ADAL" clId="{B3BA7349-BC4C-430F-8A56-109AE514F6C8}" dt="2025-08-28T07:33:59.764" v="287" actId="1038"/>
          <ac:picMkLst>
            <pc:docMk/>
            <pc:sldMasterMk cId="3476910023" sldId="2147483672"/>
            <ac:picMk id="16" creationId="{445FB987-85B1-92B1-59C3-B2E5DDD03E7A}"/>
          </ac:picMkLst>
        </pc:picChg>
        <pc:picChg chg="del mod">
          <ac:chgData name="Dr. AVINASH K" userId="4a12c671-7f51-4f13-a5e1-ff69bd054a8c" providerId="ADAL" clId="{B3BA7349-BC4C-430F-8A56-109AE514F6C8}" dt="2025-08-28T07:14:20.810" v="258" actId="478"/>
          <ac:picMkLst>
            <pc:docMk/>
            <pc:sldMasterMk cId="3476910023" sldId="2147483672"/>
            <ac:picMk id="17" creationId="{16C2F704-BC68-4913-BE8C-DE31D9D284DA}"/>
          </ac:picMkLst>
        </pc:picChg>
        <pc:picChg chg="add del mod">
          <ac:chgData name="Dr. AVINASH K" userId="4a12c671-7f51-4f13-a5e1-ff69bd054a8c" providerId="ADAL" clId="{B3BA7349-BC4C-430F-8A56-109AE514F6C8}" dt="2025-08-28T06:32:56.384" v="130" actId="478"/>
          <ac:picMkLst>
            <pc:docMk/>
            <pc:sldMasterMk cId="3476910023" sldId="2147483672"/>
            <ac:picMk id="18" creationId="{1DA2811F-202E-4726-FA84-EFC6A4AA0353}"/>
          </ac:picMkLst>
        </pc:picChg>
        <pc:picChg chg="add del mod">
          <ac:chgData name="Dr. AVINASH K" userId="4a12c671-7f51-4f13-a5e1-ff69bd054a8c" providerId="ADAL" clId="{B3BA7349-BC4C-430F-8A56-109AE514F6C8}" dt="2025-08-28T06:33:56.535" v="141" actId="478"/>
          <ac:picMkLst>
            <pc:docMk/>
            <pc:sldMasterMk cId="3476910023" sldId="2147483672"/>
            <ac:picMk id="22" creationId="{2C2A2764-3D8B-499E-CA36-FFEEF3206C49}"/>
          </ac:picMkLst>
        </pc:picChg>
        <pc:picChg chg="add del mod">
          <ac:chgData name="Dr. AVINASH K" userId="4a12c671-7f51-4f13-a5e1-ff69bd054a8c" providerId="ADAL" clId="{B3BA7349-BC4C-430F-8A56-109AE514F6C8}" dt="2025-08-28T06:37:56.228" v="163" actId="478"/>
          <ac:picMkLst>
            <pc:docMk/>
            <pc:sldMasterMk cId="3476910023" sldId="2147483672"/>
            <ac:picMk id="24" creationId="{BB59C080-2575-DC58-CCEA-5D36B4323DA1}"/>
          </ac:picMkLst>
        </pc:picChg>
        <pc:picChg chg="add del mod">
          <ac:chgData name="Dr. AVINASH K" userId="4a12c671-7f51-4f13-a5e1-ff69bd054a8c" providerId="ADAL" clId="{B3BA7349-BC4C-430F-8A56-109AE514F6C8}" dt="2025-08-28T07:00:15.645" v="207" actId="478"/>
          <ac:picMkLst>
            <pc:docMk/>
            <pc:sldMasterMk cId="3476910023" sldId="2147483672"/>
            <ac:picMk id="26" creationId="{3EAEBFFA-1DCC-4B6C-0613-8BFD4DE39F4D}"/>
          </ac:picMkLst>
        </pc:picChg>
        <pc:picChg chg="add del mod">
          <ac:chgData name="Dr. AVINASH K" userId="4a12c671-7f51-4f13-a5e1-ff69bd054a8c" providerId="ADAL" clId="{B3BA7349-BC4C-430F-8A56-109AE514F6C8}" dt="2025-08-28T06:20:05.615" v="75" actId="478"/>
          <ac:picMkLst>
            <pc:docMk/>
            <pc:sldMasterMk cId="3476910023" sldId="2147483672"/>
            <ac:picMk id="1026" creationId="{29EB6E2D-0E17-04D6-CB0B-EB1F6CB31D03}"/>
          </ac:picMkLst>
        </pc:picChg>
        <pc:picChg chg="add del mod">
          <ac:chgData name="Dr. AVINASH K" userId="4a12c671-7f51-4f13-a5e1-ff69bd054a8c" providerId="ADAL" clId="{B3BA7349-BC4C-430F-8A56-109AE514F6C8}" dt="2025-08-28T07:31:48.393" v="260" actId="478"/>
          <ac:picMkLst>
            <pc:docMk/>
            <pc:sldMasterMk cId="3476910023" sldId="2147483672"/>
            <ac:picMk id="1028" creationId="{B448F290-8DA6-2988-DD31-BC918188AB8B}"/>
          </ac:picMkLst>
        </pc:picChg>
        <pc:sldLayoutChg chg="addSp delSp modSp mod setBg">
          <pc:chgData name="Dr. AVINASH K" userId="4a12c671-7f51-4f13-a5e1-ff69bd054a8c" providerId="ADAL" clId="{B3BA7349-BC4C-430F-8A56-109AE514F6C8}" dt="2025-08-28T07:14:42.899" v="259" actId="1076"/>
          <pc:sldLayoutMkLst>
            <pc:docMk/>
            <pc:sldMasterMk cId="3476910023" sldId="2147483672"/>
            <pc:sldLayoutMk cId="3347979342" sldId="2147483673"/>
          </pc:sldLayoutMkLst>
          <pc:spChg chg="del">
            <ac:chgData name="Dr. AVINASH K" userId="4a12c671-7f51-4f13-a5e1-ff69bd054a8c" providerId="ADAL" clId="{B3BA7349-BC4C-430F-8A56-109AE514F6C8}" dt="2025-08-28T05:32:03.107" v="21"/>
            <ac:spMkLst>
              <pc:docMk/>
              <pc:sldMasterMk cId="3476910023" sldId="2147483672"/>
              <pc:sldLayoutMk cId="3347979342" sldId="2147483673"/>
              <ac:spMk id="2" creationId="{00000000-0000-0000-0000-000000000000}"/>
            </ac:spMkLst>
          </pc:spChg>
          <pc:spChg chg="add del">
            <ac:chgData name="Dr. AVINASH K" userId="4a12c671-7f51-4f13-a5e1-ff69bd054a8c" providerId="ADAL" clId="{B3BA7349-BC4C-430F-8A56-109AE514F6C8}" dt="2025-08-28T06:15:53.395" v="57" actId="11529"/>
            <ac:spMkLst>
              <pc:docMk/>
              <pc:sldMasterMk cId="3476910023" sldId="2147483672"/>
              <pc:sldLayoutMk cId="3347979342" sldId="2147483673"/>
              <ac:spMk id="2" creationId="{413143A2-A10F-9DC9-7810-EC53B5C2F49C}"/>
            </ac:spMkLst>
          </pc:spChg>
          <pc:spChg chg="mod">
            <ac:chgData name="Dr. AVINASH K" userId="4a12c671-7f51-4f13-a5e1-ff69bd054a8c" providerId="ADAL" clId="{B3BA7349-BC4C-430F-8A56-109AE514F6C8}" dt="2025-08-28T07:14:42.899" v="259" actId="1076"/>
            <ac:spMkLst>
              <pc:docMk/>
              <pc:sldMasterMk cId="3476910023" sldId="2147483672"/>
              <pc:sldLayoutMk cId="3347979342" sldId="2147483673"/>
              <ac:spMk id="3" creationId="{00000000-0000-0000-0000-000000000000}"/>
            </ac:spMkLst>
          </pc:spChg>
          <pc:spChg chg="del">
            <ac:chgData name="Dr. AVINASH K" userId="4a12c671-7f51-4f13-a5e1-ff69bd054a8c" providerId="ADAL" clId="{B3BA7349-BC4C-430F-8A56-109AE514F6C8}" dt="2025-08-28T05:27:59.168" v="6" actId="478"/>
            <ac:spMkLst>
              <pc:docMk/>
              <pc:sldMasterMk cId="3476910023" sldId="2147483672"/>
              <pc:sldLayoutMk cId="3347979342" sldId="2147483673"/>
              <ac:spMk id="4" creationId="{00000000-0000-0000-0000-000000000000}"/>
            </ac:spMkLst>
          </pc:spChg>
          <pc:spChg chg="add del mod">
            <ac:chgData name="Dr. AVINASH K" userId="4a12c671-7f51-4f13-a5e1-ff69bd054a8c" providerId="ADAL" clId="{B3BA7349-BC4C-430F-8A56-109AE514F6C8}" dt="2025-08-28T06:15:55.855" v="58" actId="478"/>
            <ac:spMkLst>
              <pc:docMk/>
              <pc:sldMasterMk cId="3476910023" sldId="2147483672"/>
              <pc:sldLayoutMk cId="3347979342" sldId="2147483673"/>
              <ac:spMk id="4" creationId="{343C5313-9F26-6EC0-F4D3-ED8001B87E49}"/>
            </ac:spMkLst>
          </pc:spChg>
          <pc:spChg chg="add del mod">
            <ac:chgData name="Dr. AVINASH K" userId="4a12c671-7f51-4f13-a5e1-ff69bd054a8c" providerId="ADAL" clId="{B3BA7349-BC4C-430F-8A56-109AE514F6C8}" dt="2025-08-28T05:28:43.805" v="9" actId="478"/>
            <ac:spMkLst>
              <pc:docMk/>
              <pc:sldMasterMk cId="3476910023" sldId="2147483672"/>
              <pc:sldLayoutMk cId="3347979342" sldId="2147483673"/>
              <ac:spMk id="5" creationId="{4AE2650F-397A-2468-F0F7-9D9633B3DB2B}"/>
            </ac:spMkLst>
          </pc:spChg>
          <pc:spChg chg="del">
            <ac:chgData name="Dr. AVINASH K" userId="4a12c671-7f51-4f13-a5e1-ff69bd054a8c" providerId="ADAL" clId="{B3BA7349-BC4C-430F-8A56-109AE514F6C8}" dt="2025-08-28T05:27:58.217" v="5" actId="478"/>
            <ac:spMkLst>
              <pc:docMk/>
              <pc:sldMasterMk cId="3476910023" sldId="2147483672"/>
              <pc:sldLayoutMk cId="3347979342" sldId="2147483673"/>
              <ac:spMk id="6" creationId="{00000000-0000-0000-0000-000000000000}"/>
            </ac:spMkLst>
          </pc:spChg>
          <pc:spChg chg="add del mod">
            <ac:chgData name="Dr. AVINASH K" userId="4a12c671-7f51-4f13-a5e1-ff69bd054a8c" providerId="ADAL" clId="{B3BA7349-BC4C-430F-8A56-109AE514F6C8}" dt="2025-08-28T05:28:42.549" v="8" actId="478"/>
            <ac:spMkLst>
              <pc:docMk/>
              <pc:sldMasterMk cId="3476910023" sldId="2147483672"/>
              <pc:sldLayoutMk cId="3347979342" sldId="2147483673"/>
              <ac:spMk id="7" creationId="{4031B848-A287-17A2-EF51-B6C2281116D8}"/>
            </ac:spMkLst>
          </pc:spChg>
          <pc:spChg chg="mod">
            <ac:chgData name="Dr. AVINASH K" userId="4a12c671-7f51-4f13-a5e1-ff69bd054a8c" providerId="ADAL" clId="{B3BA7349-BC4C-430F-8A56-109AE514F6C8}" dt="2025-08-28T07:14:42.899" v="259" actId="1076"/>
            <ac:spMkLst>
              <pc:docMk/>
              <pc:sldMasterMk cId="3476910023" sldId="2147483672"/>
              <pc:sldLayoutMk cId="3347979342" sldId="2147483673"/>
              <ac:spMk id="8" creationId="{FE3C467A-5F07-442E-AB6A-2628B37E5D9F}"/>
            </ac:spMkLst>
          </pc:spChg>
          <pc:spChg chg="mod">
            <ac:chgData name="Dr. AVINASH K" userId="4a12c671-7f51-4f13-a5e1-ff69bd054a8c" providerId="ADAL" clId="{B3BA7349-BC4C-430F-8A56-109AE514F6C8}" dt="2025-08-28T07:14:42.899" v="259" actId="1076"/>
            <ac:spMkLst>
              <pc:docMk/>
              <pc:sldMasterMk cId="3476910023" sldId="2147483672"/>
              <pc:sldLayoutMk cId="3347979342" sldId="2147483673"/>
              <ac:spMk id="9" creationId="{97FA29F0-3298-4FA2-9AB3-E95DBBF18414}"/>
            </ac:spMkLst>
          </pc:spChg>
          <pc:spChg chg="mod">
            <ac:chgData name="Dr. AVINASH K" userId="4a12c671-7f51-4f13-a5e1-ff69bd054a8c" providerId="ADAL" clId="{B3BA7349-BC4C-430F-8A56-109AE514F6C8}" dt="2025-08-28T07:14:42.899" v="259" actId="1076"/>
            <ac:spMkLst>
              <pc:docMk/>
              <pc:sldMasterMk cId="3476910023" sldId="2147483672"/>
              <pc:sldLayoutMk cId="3347979342" sldId="2147483673"/>
              <ac:spMk id="10" creationId="{447787E3-976A-46F4-A93A-D0A74D3CBDB6}"/>
            </ac:spMkLst>
          </pc:spChg>
          <pc:spChg chg="add del">
            <ac:chgData name="Dr. AVINASH K" userId="4a12c671-7f51-4f13-a5e1-ff69bd054a8c" providerId="ADAL" clId="{B3BA7349-BC4C-430F-8A56-109AE514F6C8}" dt="2025-08-28T05:29:03.818" v="11" actId="11529"/>
            <ac:spMkLst>
              <pc:docMk/>
              <pc:sldMasterMk cId="3476910023" sldId="2147483672"/>
              <pc:sldLayoutMk cId="3347979342" sldId="2147483673"/>
              <ac:spMk id="11" creationId="{37D7DA86-5E26-DD6E-9BC5-4D245251F54B}"/>
            </ac:spMkLst>
          </pc:spChg>
          <pc:spChg chg="add mod">
            <ac:chgData name="Dr. AVINASH K" userId="4a12c671-7f51-4f13-a5e1-ff69bd054a8c" providerId="ADAL" clId="{B3BA7349-BC4C-430F-8A56-109AE514F6C8}" dt="2025-08-28T05:29:02.243" v="10" actId="11529"/>
            <ac:spMkLst>
              <pc:docMk/>
              <pc:sldMasterMk cId="3476910023" sldId="2147483672"/>
              <pc:sldLayoutMk cId="3347979342" sldId="2147483673"/>
              <ac:spMk id="16" creationId="{248A88CD-F11F-6078-6AEC-34EF990D3CB1}"/>
            </ac:spMkLst>
          </pc:spChg>
          <pc:spChg chg="add mod">
            <ac:chgData name="Dr. AVINASH K" userId="4a12c671-7f51-4f13-a5e1-ff69bd054a8c" providerId="ADAL" clId="{B3BA7349-BC4C-430F-8A56-109AE514F6C8}" dt="2025-08-28T06:39:08.720" v="172" actId="1076"/>
            <ac:spMkLst>
              <pc:docMk/>
              <pc:sldMasterMk cId="3476910023" sldId="2147483672"/>
              <pc:sldLayoutMk cId="3347979342" sldId="2147483673"/>
              <ac:spMk id="17" creationId="{EE452074-D260-BA47-3856-B438AC2B8A9C}"/>
            </ac:spMkLst>
          </pc:spChg>
          <pc:grpChg chg="mod">
            <ac:chgData name="Dr. AVINASH K" userId="4a12c671-7f51-4f13-a5e1-ff69bd054a8c" providerId="ADAL" clId="{B3BA7349-BC4C-430F-8A56-109AE514F6C8}" dt="2025-08-28T06:39:08.720" v="172" actId="1076"/>
            <ac:grpSpMkLst>
              <pc:docMk/>
              <pc:sldMasterMk cId="3476910023" sldId="2147483672"/>
              <pc:sldLayoutMk cId="3347979342" sldId="2147483673"/>
              <ac:grpSpMk id="15" creationId="{395C40E5-8BE4-4DAE-B70D-2A23C38C6A39}"/>
            </ac:grpSpMkLst>
          </pc:grpChg>
          <pc:picChg chg="add del mod">
            <ac:chgData name="Dr. AVINASH K" userId="4a12c671-7f51-4f13-a5e1-ff69bd054a8c" providerId="ADAL" clId="{B3BA7349-BC4C-430F-8A56-109AE514F6C8}" dt="2025-08-28T06:24:56.305" v="91" actId="21"/>
            <ac:picMkLst>
              <pc:docMk/>
              <pc:sldMasterMk cId="3476910023" sldId="2147483672"/>
              <pc:sldLayoutMk cId="3347979342" sldId="2147483673"/>
              <ac:picMk id="1026" creationId="{1DA2811F-202E-4726-FA84-EFC6A4AA0353}"/>
            </ac:picMkLst>
          </pc:picChg>
        </pc:sldLayoutChg>
        <pc:sldLayoutChg chg="delSp mod">
          <pc:chgData name="Dr. AVINASH K" userId="4a12c671-7f51-4f13-a5e1-ff69bd054a8c" providerId="ADAL" clId="{B3BA7349-BC4C-430F-8A56-109AE514F6C8}" dt="2025-08-28T06:38:30.514" v="170" actId="478"/>
          <pc:sldLayoutMkLst>
            <pc:docMk/>
            <pc:sldMasterMk cId="3476910023" sldId="2147483672"/>
            <pc:sldLayoutMk cId="726369299" sldId="2147483674"/>
          </pc:sldLayoutMkLst>
          <pc:spChg chg="del">
            <ac:chgData name="Dr. AVINASH K" userId="4a12c671-7f51-4f13-a5e1-ff69bd054a8c" providerId="ADAL" clId="{B3BA7349-BC4C-430F-8A56-109AE514F6C8}" dt="2025-08-28T05:27:48.841" v="4" actId="478"/>
            <ac:spMkLst>
              <pc:docMk/>
              <pc:sldMasterMk cId="3476910023" sldId="2147483672"/>
              <pc:sldLayoutMk cId="726369299" sldId="2147483674"/>
              <ac:spMk id="2" creationId="{00000000-0000-0000-0000-000000000000}"/>
            </ac:spMkLst>
          </pc:spChg>
          <pc:spChg chg="del">
            <ac:chgData name="Dr. AVINASH K" userId="4a12c671-7f51-4f13-a5e1-ff69bd054a8c" providerId="ADAL" clId="{B3BA7349-BC4C-430F-8A56-109AE514F6C8}" dt="2025-08-28T05:27:46.480" v="3" actId="478"/>
            <ac:spMkLst>
              <pc:docMk/>
              <pc:sldMasterMk cId="3476910023" sldId="2147483672"/>
              <pc:sldLayoutMk cId="726369299" sldId="2147483674"/>
              <ac:spMk id="3" creationId="{00000000-0000-0000-0000-000000000000}"/>
            </ac:spMkLst>
          </pc:spChg>
          <pc:spChg chg="del">
            <ac:chgData name="Dr. AVINASH K" userId="4a12c671-7f51-4f13-a5e1-ff69bd054a8c" providerId="ADAL" clId="{B3BA7349-BC4C-430F-8A56-109AE514F6C8}" dt="2025-08-28T06:38:30.514" v="170" actId="478"/>
            <ac:spMkLst>
              <pc:docMk/>
              <pc:sldMasterMk cId="3476910023" sldId="2147483672"/>
              <pc:sldLayoutMk cId="726369299" sldId="2147483674"/>
              <ac:spMk id="4" creationId="{00000000-0000-0000-0000-000000000000}"/>
            </ac:spMkLst>
          </pc:spChg>
          <pc:spChg chg="del">
            <ac:chgData name="Dr. AVINASH K" userId="4a12c671-7f51-4f13-a5e1-ff69bd054a8c" providerId="ADAL" clId="{B3BA7349-BC4C-430F-8A56-109AE514F6C8}" dt="2025-08-28T06:38:27.282" v="168" actId="478"/>
            <ac:spMkLst>
              <pc:docMk/>
              <pc:sldMasterMk cId="3476910023" sldId="2147483672"/>
              <pc:sldLayoutMk cId="726369299" sldId="2147483674"/>
              <ac:spMk id="5" creationId="{00000000-0000-0000-0000-000000000000}"/>
            </ac:spMkLst>
          </pc:spChg>
          <pc:spChg chg="del">
            <ac:chgData name="Dr. AVINASH K" userId="4a12c671-7f51-4f13-a5e1-ff69bd054a8c" providerId="ADAL" clId="{B3BA7349-BC4C-430F-8A56-109AE514F6C8}" dt="2025-08-28T06:38:29.085" v="169" actId="478"/>
            <ac:spMkLst>
              <pc:docMk/>
              <pc:sldMasterMk cId="3476910023" sldId="2147483672"/>
              <pc:sldLayoutMk cId="726369299" sldId="2147483674"/>
              <ac:spMk id="6" creationId="{00000000-0000-0000-0000-000000000000}"/>
            </ac:spMkLst>
          </pc:spChg>
        </pc:sldLayoutChg>
      </pc:sldMasterChg>
      <pc:sldMasterChg chg="addSp modSldLayout">
        <pc:chgData name="Dr. AVINASH K" userId="4a12c671-7f51-4f13-a5e1-ff69bd054a8c" providerId="ADAL" clId="{B3BA7349-BC4C-430F-8A56-109AE514F6C8}" dt="2025-08-28T05:32:22.779" v="26"/>
        <pc:sldMasterMkLst>
          <pc:docMk/>
          <pc:sldMasterMk cId="1493958603" sldId="2147483685"/>
        </pc:sldMasterMkLst>
        <pc:spChg chg="add">
          <ac:chgData name="Dr. AVINASH K" userId="4a12c671-7f51-4f13-a5e1-ff69bd054a8c" providerId="ADAL" clId="{B3BA7349-BC4C-430F-8A56-109AE514F6C8}" dt="2025-08-28T05:32:22.779" v="26"/>
          <ac:spMkLst>
            <pc:docMk/>
            <pc:sldMasterMk cId="1493958603" sldId="2147483685"/>
            <ac:spMk id="11" creationId="{8BD2503C-432D-3256-29DB-2B6FBCEE0F6F}"/>
          </ac:spMkLst>
        </pc:spChg>
        <pc:spChg chg="add">
          <ac:chgData name="Dr. AVINASH K" userId="4a12c671-7f51-4f13-a5e1-ff69bd054a8c" providerId="ADAL" clId="{B3BA7349-BC4C-430F-8A56-109AE514F6C8}" dt="2025-08-28T05:32:22.779" v="26"/>
          <ac:spMkLst>
            <pc:docMk/>
            <pc:sldMasterMk cId="1493958603" sldId="2147483685"/>
            <ac:spMk id="13" creationId="{987CED31-EEE8-FF2B-8548-48FBEC30CDC9}"/>
          </ac:spMkLst>
        </pc:spChg>
        <pc:grpChg chg="add">
          <ac:chgData name="Dr. AVINASH K" userId="4a12c671-7f51-4f13-a5e1-ff69bd054a8c" providerId="ADAL" clId="{B3BA7349-BC4C-430F-8A56-109AE514F6C8}" dt="2025-08-28T05:32:22.779" v="26"/>
          <ac:grpSpMkLst>
            <pc:docMk/>
            <pc:sldMasterMk cId="1493958603" sldId="2147483685"/>
            <ac:grpSpMk id="8" creationId="{B0433C61-E3C7-F5F9-EE78-801D2A0F9C34}"/>
          </ac:grpSpMkLst>
        </pc:grpChg>
        <pc:picChg chg="add">
          <ac:chgData name="Dr. AVINASH K" userId="4a12c671-7f51-4f13-a5e1-ff69bd054a8c" providerId="ADAL" clId="{B3BA7349-BC4C-430F-8A56-109AE514F6C8}" dt="2025-08-28T05:32:22.779" v="26"/>
          <ac:picMkLst>
            <pc:docMk/>
            <pc:sldMasterMk cId="1493958603" sldId="2147483685"/>
            <ac:picMk id="7" creationId="{AB6224B1-72CA-A698-4981-6C752FC5D4AB}"/>
          </ac:picMkLst>
        </pc:picChg>
        <pc:picChg chg="add">
          <ac:chgData name="Dr. AVINASH K" userId="4a12c671-7f51-4f13-a5e1-ff69bd054a8c" providerId="ADAL" clId="{B3BA7349-BC4C-430F-8A56-109AE514F6C8}" dt="2025-08-28T05:32:22.779" v="26"/>
          <ac:picMkLst>
            <pc:docMk/>
            <pc:sldMasterMk cId="1493958603" sldId="2147483685"/>
            <ac:picMk id="12" creationId="{73D31E52-DC63-6B27-A5CA-8389A4AE9174}"/>
          </ac:picMkLst>
        </pc:picChg>
        <pc:sldLayoutChg chg="addSp">
          <pc:chgData name="Dr. AVINASH K" userId="4a12c671-7f51-4f13-a5e1-ff69bd054a8c" providerId="ADAL" clId="{B3BA7349-BC4C-430F-8A56-109AE514F6C8}" dt="2025-08-28T05:32:22.779" v="26"/>
          <pc:sldLayoutMkLst>
            <pc:docMk/>
            <pc:sldMasterMk cId="1493958603" sldId="2147483685"/>
            <pc:sldLayoutMk cId="1035739240" sldId="2147483686"/>
          </pc:sldLayoutMkLst>
          <pc:spChg chg="add">
            <ac:chgData name="Dr. AVINASH K" userId="4a12c671-7f51-4f13-a5e1-ff69bd054a8c" providerId="ADAL" clId="{B3BA7349-BC4C-430F-8A56-109AE514F6C8}" dt="2025-08-28T05:32:22.779" v="26"/>
            <ac:spMkLst>
              <pc:docMk/>
              <pc:sldMasterMk cId="1493958603" sldId="2147483685"/>
              <pc:sldLayoutMk cId="1035739240" sldId="2147483686"/>
              <ac:spMk id="7" creationId="{28A63D0E-4BA3-02CF-BAB6-BFA111A69505}"/>
            </ac:spMkLst>
          </pc:spChg>
          <pc:spChg chg="add">
            <ac:chgData name="Dr. AVINASH K" userId="4a12c671-7f51-4f13-a5e1-ff69bd054a8c" providerId="ADAL" clId="{B3BA7349-BC4C-430F-8A56-109AE514F6C8}" dt="2025-08-28T05:32:22.779" v="26"/>
            <ac:spMkLst>
              <pc:docMk/>
              <pc:sldMasterMk cId="1493958603" sldId="2147483685"/>
              <pc:sldLayoutMk cId="1035739240" sldId="2147483686"/>
              <ac:spMk id="8" creationId="{A3B868CE-4272-ABB4-F4EC-08072D5E9219}"/>
            </ac:spMkLst>
          </pc:spChg>
          <pc:spChg chg="add">
            <ac:chgData name="Dr. AVINASH K" userId="4a12c671-7f51-4f13-a5e1-ff69bd054a8c" providerId="ADAL" clId="{B3BA7349-BC4C-430F-8A56-109AE514F6C8}" dt="2025-08-28T05:32:22.779" v="26"/>
            <ac:spMkLst>
              <pc:docMk/>
              <pc:sldMasterMk cId="1493958603" sldId="2147483685"/>
              <pc:sldLayoutMk cId="1035739240" sldId="2147483686"/>
              <ac:spMk id="9" creationId="{B313D6BF-2C02-1E9C-6941-2EA6A708FA62}"/>
            </ac:spMkLst>
          </pc:spChg>
          <pc:grpChg chg="add">
            <ac:chgData name="Dr. AVINASH K" userId="4a12c671-7f51-4f13-a5e1-ff69bd054a8c" providerId="ADAL" clId="{B3BA7349-BC4C-430F-8A56-109AE514F6C8}" dt="2025-08-28T05:32:22.779" v="26"/>
            <ac:grpSpMkLst>
              <pc:docMk/>
              <pc:sldMasterMk cId="1493958603" sldId="2147483685"/>
              <pc:sldLayoutMk cId="1035739240" sldId="2147483686"/>
              <ac:grpSpMk id="10" creationId="{C2DFAD9D-F12B-6E07-E1FE-3DD17292D825}"/>
            </ac:grpSpMkLst>
          </pc:grpChg>
          <pc:picChg chg="add">
            <ac:chgData name="Dr. AVINASH K" userId="4a12c671-7f51-4f13-a5e1-ff69bd054a8c" providerId="ADAL" clId="{B3BA7349-BC4C-430F-8A56-109AE514F6C8}" dt="2025-08-28T05:32:22.779" v="26"/>
            <ac:picMkLst>
              <pc:docMk/>
              <pc:sldMasterMk cId="1493958603" sldId="2147483685"/>
              <pc:sldLayoutMk cId="1035739240" sldId="2147483686"/>
              <ac:picMk id="14" creationId="{564BAB12-D0AF-E611-6443-40555224F029}"/>
            </ac:picMkLst>
          </pc:picChg>
        </pc:sldLayoutChg>
      </pc:sldMasterChg>
      <pc:sldMasterChg chg="new del mod addSldLayout">
        <pc:chgData name="Dr. AVINASH K" userId="4a12c671-7f51-4f13-a5e1-ff69bd054a8c" providerId="ADAL" clId="{B3BA7349-BC4C-430F-8A56-109AE514F6C8}" dt="2025-08-28T05:32:53.729" v="28" actId="2696"/>
        <pc:sldMasterMkLst>
          <pc:docMk/>
          <pc:sldMasterMk cId="2223468993" sldId="2147483698"/>
        </pc:sldMasterMkLst>
        <pc:sldLayoutChg chg="new replId">
          <pc:chgData name="Dr. AVINASH K" userId="4a12c671-7f51-4f13-a5e1-ff69bd054a8c" providerId="ADAL" clId="{B3BA7349-BC4C-430F-8A56-109AE514F6C8}" dt="2025-08-28T05:32:45.692" v="27" actId="6938"/>
          <pc:sldLayoutMkLst>
            <pc:docMk/>
            <pc:sldMasterMk cId="2223468993" sldId="2147483698"/>
            <pc:sldLayoutMk cId="486700692" sldId="2147483699"/>
          </pc:sldLayoutMkLst>
        </pc:sldLayoutChg>
        <pc:sldLayoutChg chg="new replId">
          <pc:chgData name="Dr. AVINASH K" userId="4a12c671-7f51-4f13-a5e1-ff69bd054a8c" providerId="ADAL" clId="{B3BA7349-BC4C-430F-8A56-109AE514F6C8}" dt="2025-08-28T05:32:45.692" v="27" actId="6938"/>
          <pc:sldLayoutMkLst>
            <pc:docMk/>
            <pc:sldMasterMk cId="2223468993" sldId="2147483698"/>
            <pc:sldLayoutMk cId="4085596460" sldId="2147483700"/>
          </pc:sldLayoutMkLst>
        </pc:sldLayoutChg>
        <pc:sldLayoutChg chg="new replId">
          <pc:chgData name="Dr. AVINASH K" userId="4a12c671-7f51-4f13-a5e1-ff69bd054a8c" providerId="ADAL" clId="{B3BA7349-BC4C-430F-8A56-109AE514F6C8}" dt="2025-08-28T05:32:45.692" v="27" actId="6938"/>
          <pc:sldLayoutMkLst>
            <pc:docMk/>
            <pc:sldMasterMk cId="2223468993" sldId="2147483698"/>
            <pc:sldLayoutMk cId="701303196" sldId="2147483701"/>
          </pc:sldLayoutMkLst>
        </pc:sldLayoutChg>
        <pc:sldLayoutChg chg="new replId">
          <pc:chgData name="Dr. AVINASH K" userId="4a12c671-7f51-4f13-a5e1-ff69bd054a8c" providerId="ADAL" clId="{B3BA7349-BC4C-430F-8A56-109AE514F6C8}" dt="2025-08-28T05:32:45.692" v="27" actId="6938"/>
          <pc:sldLayoutMkLst>
            <pc:docMk/>
            <pc:sldMasterMk cId="2223468993" sldId="2147483698"/>
            <pc:sldLayoutMk cId="2787037978" sldId="2147483702"/>
          </pc:sldLayoutMkLst>
        </pc:sldLayoutChg>
        <pc:sldLayoutChg chg="new replId">
          <pc:chgData name="Dr. AVINASH K" userId="4a12c671-7f51-4f13-a5e1-ff69bd054a8c" providerId="ADAL" clId="{B3BA7349-BC4C-430F-8A56-109AE514F6C8}" dt="2025-08-28T05:32:45.692" v="27" actId="6938"/>
          <pc:sldLayoutMkLst>
            <pc:docMk/>
            <pc:sldMasterMk cId="2223468993" sldId="2147483698"/>
            <pc:sldLayoutMk cId="3610884333" sldId="2147483703"/>
          </pc:sldLayoutMkLst>
        </pc:sldLayoutChg>
        <pc:sldLayoutChg chg="new replId">
          <pc:chgData name="Dr. AVINASH K" userId="4a12c671-7f51-4f13-a5e1-ff69bd054a8c" providerId="ADAL" clId="{B3BA7349-BC4C-430F-8A56-109AE514F6C8}" dt="2025-08-28T05:32:45.692" v="27" actId="6938"/>
          <pc:sldLayoutMkLst>
            <pc:docMk/>
            <pc:sldMasterMk cId="2223468993" sldId="2147483698"/>
            <pc:sldLayoutMk cId="2296999086" sldId="2147483704"/>
          </pc:sldLayoutMkLst>
        </pc:sldLayoutChg>
        <pc:sldLayoutChg chg="new replId">
          <pc:chgData name="Dr. AVINASH K" userId="4a12c671-7f51-4f13-a5e1-ff69bd054a8c" providerId="ADAL" clId="{B3BA7349-BC4C-430F-8A56-109AE514F6C8}" dt="2025-08-28T05:32:45.692" v="27" actId="6938"/>
          <pc:sldLayoutMkLst>
            <pc:docMk/>
            <pc:sldMasterMk cId="2223468993" sldId="2147483698"/>
            <pc:sldLayoutMk cId="2836101447" sldId="2147483705"/>
          </pc:sldLayoutMkLst>
        </pc:sldLayoutChg>
        <pc:sldLayoutChg chg="new replId">
          <pc:chgData name="Dr. AVINASH K" userId="4a12c671-7f51-4f13-a5e1-ff69bd054a8c" providerId="ADAL" clId="{B3BA7349-BC4C-430F-8A56-109AE514F6C8}" dt="2025-08-28T05:32:45.692" v="27" actId="6938"/>
          <pc:sldLayoutMkLst>
            <pc:docMk/>
            <pc:sldMasterMk cId="2223468993" sldId="2147483698"/>
            <pc:sldLayoutMk cId="4026005163" sldId="2147483706"/>
          </pc:sldLayoutMkLst>
        </pc:sldLayoutChg>
        <pc:sldLayoutChg chg="new replId">
          <pc:chgData name="Dr. AVINASH K" userId="4a12c671-7f51-4f13-a5e1-ff69bd054a8c" providerId="ADAL" clId="{B3BA7349-BC4C-430F-8A56-109AE514F6C8}" dt="2025-08-28T05:32:45.692" v="27" actId="6938"/>
          <pc:sldLayoutMkLst>
            <pc:docMk/>
            <pc:sldMasterMk cId="2223468993" sldId="2147483698"/>
            <pc:sldLayoutMk cId="4004578050" sldId="2147483707"/>
          </pc:sldLayoutMkLst>
        </pc:sldLayoutChg>
        <pc:sldLayoutChg chg="new replId">
          <pc:chgData name="Dr. AVINASH K" userId="4a12c671-7f51-4f13-a5e1-ff69bd054a8c" providerId="ADAL" clId="{B3BA7349-BC4C-430F-8A56-109AE514F6C8}" dt="2025-08-28T05:32:45.692" v="27" actId="6938"/>
          <pc:sldLayoutMkLst>
            <pc:docMk/>
            <pc:sldMasterMk cId="2223468993" sldId="2147483698"/>
            <pc:sldLayoutMk cId="899443687" sldId="2147483708"/>
          </pc:sldLayoutMkLst>
        </pc:sldLayoutChg>
        <pc:sldLayoutChg chg="new replId">
          <pc:chgData name="Dr. AVINASH K" userId="4a12c671-7f51-4f13-a5e1-ff69bd054a8c" providerId="ADAL" clId="{B3BA7349-BC4C-430F-8A56-109AE514F6C8}" dt="2025-08-28T05:32:45.692" v="27" actId="6938"/>
          <pc:sldLayoutMkLst>
            <pc:docMk/>
            <pc:sldMasterMk cId="2223468993" sldId="2147483698"/>
            <pc:sldLayoutMk cId="1488380694" sldId="2147483709"/>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930C8C6-6A27-A69E-14F2-B5DB453806D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B5C8A2B-5059-B634-E608-A9CC80D76E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1D02821-276E-4BAA-8A5B-3C782709F389}" type="datetimeFigureOut">
              <a:rPr lang="en-US" smtClean="0"/>
              <a:t>2/20/2026</a:t>
            </a:fld>
            <a:endParaRPr lang="en-US"/>
          </a:p>
        </p:txBody>
      </p:sp>
      <p:sp>
        <p:nvSpPr>
          <p:cNvPr id="4" name="Footer Placeholder 3">
            <a:extLst>
              <a:ext uri="{FF2B5EF4-FFF2-40B4-BE49-F238E27FC236}">
                <a16:creationId xmlns:a16="http://schemas.microsoft.com/office/drawing/2014/main" id="{0A18826C-F9B2-7FFB-CEF6-A0576612545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58236F2-0E9F-9979-BC3E-C7661CC9702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2CE104D-D658-4C01-8439-FB320D1C03CF}" type="slidenum">
              <a:rPr lang="en-US" smtClean="0"/>
              <a:t>‹#›</a:t>
            </a:fld>
            <a:endParaRPr lang="en-US"/>
          </a:p>
        </p:txBody>
      </p:sp>
    </p:spTree>
    <p:extLst>
      <p:ext uri="{BB962C8B-B14F-4D97-AF65-F5344CB8AC3E}">
        <p14:creationId xmlns:p14="http://schemas.microsoft.com/office/powerpoint/2010/main" val="30614201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EA0023-F0EF-4BE9-A914-919C0BFD0642}" type="datetimeFigureOut">
              <a:rPr lang="en-IN" smtClean="0"/>
              <a:t>20-02-2026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C863A6-2BF7-4F37-A5BA-6BC5E63D52CB}" type="slidenum">
              <a:rPr lang="en-IN" smtClean="0"/>
              <a:t>‹#›</a:t>
            </a:fld>
            <a:endParaRPr lang="en-IN"/>
          </a:p>
        </p:txBody>
      </p:sp>
    </p:spTree>
    <p:extLst>
      <p:ext uri="{BB962C8B-B14F-4D97-AF65-F5344CB8AC3E}">
        <p14:creationId xmlns:p14="http://schemas.microsoft.com/office/powerpoint/2010/main" val="1363029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7C863A6-2BF7-4F37-A5BA-6BC5E63D52CB}" type="slidenum">
              <a:rPr lang="en-IN" smtClean="0"/>
              <a:t>1</a:t>
            </a:fld>
            <a:endParaRPr lang="en-IN"/>
          </a:p>
        </p:txBody>
      </p:sp>
    </p:spTree>
    <p:extLst>
      <p:ext uri="{BB962C8B-B14F-4D97-AF65-F5344CB8AC3E}">
        <p14:creationId xmlns:p14="http://schemas.microsoft.com/office/powerpoint/2010/main" val="34510171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57C863A6-2BF7-4F37-A5BA-6BC5E63D52CB}" type="slidenum">
              <a:rPr lang="en-IN" smtClean="0"/>
              <a:t>6</a:t>
            </a:fld>
            <a:endParaRPr lang="en-IN"/>
          </a:p>
        </p:txBody>
      </p:sp>
    </p:spTree>
    <p:extLst>
      <p:ext uri="{BB962C8B-B14F-4D97-AF65-F5344CB8AC3E}">
        <p14:creationId xmlns:p14="http://schemas.microsoft.com/office/powerpoint/2010/main" val="24975717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CE8AAA-23D7-41DD-858F-2B235F423506}" type="slidenum">
              <a:rPr lang="en-US" smtClean="0"/>
              <a:t>17</a:t>
            </a:fld>
            <a:endParaRPr lang="en-US"/>
          </a:p>
        </p:txBody>
      </p:sp>
    </p:spTree>
    <p:extLst>
      <p:ext uri="{BB962C8B-B14F-4D97-AF65-F5344CB8AC3E}">
        <p14:creationId xmlns:p14="http://schemas.microsoft.com/office/powerpoint/2010/main" val="25848612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CE8AAA-23D7-41DD-858F-2B235F423506}" type="slidenum">
              <a:rPr lang="en-US" smtClean="0"/>
              <a:t>21</a:t>
            </a:fld>
            <a:endParaRPr lang="en-US"/>
          </a:p>
        </p:txBody>
      </p:sp>
    </p:spTree>
    <p:extLst>
      <p:ext uri="{BB962C8B-B14F-4D97-AF65-F5344CB8AC3E}">
        <p14:creationId xmlns:p14="http://schemas.microsoft.com/office/powerpoint/2010/main" val="12131862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CE8AAA-23D7-41DD-858F-2B235F423506}" type="slidenum">
              <a:rPr lang="en-US" smtClean="0"/>
              <a:t>22</a:t>
            </a:fld>
            <a:endParaRPr lang="en-US"/>
          </a:p>
        </p:txBody>
      </p:sp>
    </p:spTree>
    <p:extLst>
      <p:ext uri="{BB962C8B-B14F-4D97-AF65-F5344CB8AC3E}">
        <p14:creationId xmlns:p14="http://schemas.microsoft.com/office/powerpoint/2010/main" val="6684633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E3C467A-5F07-442E-AB6A-2628B37E5D9F}"/>
              </a:ext>
            </a:extLst>
          </p:cNvPr>
          <p:cNvSpPr/>
          <p:nvPr userDrawn="1"/>
        </p:nvSpPr>
        <p:spPr>
          <a:xfrm>
            <a:off x="269197" y="1273133"/>
            <a:ext cx="3515707" cy="1483999"/>
          </a:xfrm>
          <a:prstGeom prst="rect">
            <a:avLst/>
          </a:prstGeom>
          <a:solidFill>
            <a:srgbClr val="76707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a:p>
        </p:txBody>
      </p:sp>
      <p:sp>
        <p:nvSpPr>
          <p:cNvPr id="9" name="L-Shape 8">
            <a:extLst>
              <a:ext uri="{FF2B5EF4-FFF2-40B4-BE49-F238E27FC236}">
                <a16:creationId xmlns:a16="http://schemas.microsoft.com/office/drawing/2014/main" id="{97FA29F0-3298-4FA2-9AB3-E95DBBF18414}"/>
              </a:ext>
            </a:extLst>
          </p:cNvPr>
          <p:cNvSpPr/>
          <p:nvPr userDrawn="1"/>
        </p:nvSpPr>
        <p:spPr>
          <a:xfrm rot="5400000">
            <a:off x="17556" y="973044"/>
            <a:ext cx="1729142" cy="1764255"/>
          </a:xfrm>
          <a:prstGeom prst="corner">
            <a:avLst>
              <a:gd name="adj1" fmla="val 11688"/>
              <a:gd name="adj2" fmla="val 1168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a:p>
        </p:txBody>
      </p:sp>
      <p:sp>
        <p:nvSpPr>
          <p:cNvPr id="10" name="L-Shape 9">
            <a:extLst>
              <a:ext uri="{FF2B5EF4-FFF2-40B4-BE49-F238E27FC236}">
                <a16:creationId xmlns:a16="http://schemas.microsoft.com/office/drawing/2014/main" id="{447787E3-976A-46F4-A93A-D0A74D3CBDB6}"/>
              </a:ext>
            </a:extLst>
          </p:cNvPr>
          <p:cNvSpPr/>
          <p:nvPr userDrawn="1"/>
        </p:nvSpPr>
        <p:spPr>
          <a:xfrm rot="5400000" flipH="1" flipV="1">
            <a:off x="2317905" y="1255575"/>
            <a:ext cx="1729142" cy="1764255"/>
          </a:xfrm>
          <a:prstGeom prst="corner">
            <a:avLst>
              <a:gd name="adj1" fmla="val 11688"/>
              <a:gd name="adj2" fmla="val 1168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a:p>
        </p:txBody>
      </p:sp>
      <p:sp>
        <p:nvSpPr>
          <p:cNvPr id="3" name="Subtitle 2"/>
          <p:cNvSpPr>
            <a:spLocks noGrp="1"/>
          </p:cNvSpPr>
          <p:nvPr>
            <p:ph type="subTitle" idx="1"/>
          </p:nvPr>
        </p:nvSpPr>
        <p:spPr>
          <a:xfrm>
            <a:off x="684139" y="1488741"/>
            <a:ext cx="2685824" cy="941293"/>
          </a:xfrm>
          <a:prstGeom prst="rect">
            <a:avLst/>
          </a:prstGeom>
        </p:spPr>
        <p:txBody>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grpSp>
        <p:nvGrpSpPr>
          <p:cNvPr id="15" name="Group 14">
            <a:extLst>
              <a:ext uri="{FF2B5EF4-FFF2-40B4-BE49-F238E27FC236}">
                <a16:creationId xmlns:a16="http://schemas.microsoft.com/office/drawing/2014/main" id="{395C40E5-8BE4-4DAE-B70D-2A23C38C6A39}"/>
              </a:ext>
            </a:extLst>
          </p:cNvPr>
          <p:cNvGrpSpPr/>
          <p:nvPr userDrawn="1"/>
        </p:nvGrpSpPr>
        <p:grpSpPr>
          <a:xfrm>
            <a:off x="5308207" y="4572000"/>
            <a:ext cx="6883793" cy="1956214"/>
            <a:chOff x="5176990" y="2482738"/>
            <a:chExt cx="6883793" cy="1956214"/>
          </a:xfrm>
        </p:grpSpPr>
        <p:sp>
          <p:nvSpPr>
            <p:cNvPr id="12" name="Rectangle 11">
              <a:extLst>
                <a:ext uri="{FF2B5EF4-FFF2-40B4-BE49-F238E27FC236}">
                  <a16:creationId xmlns:a16="http://schemas.microsoft.com/office/drawing/2014/main" id="{C4871B8F-42E4-4807-BBC5-7DF26323684D}"/>
                </a:ext>
              </a:extLst>
            </p:cNvPr>
            <p:cNvSpPr/>
            <p:nvPr userDrawn="1"/>
          </p:nvSpPr>
          <p:spPr>
            <a:xfrm>
              <a:off x="5496211" y="2772547"/>
              <a:ext cx="6245352" cy="1380744"/>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a:p>
          </p:txBody>
        </p:sp>
        <p:sp>
          <p:nvSpPr>
            <p:cNvPr id="13" name="L-Shape 12">
              <a:extLst>
                <a:ext uri="{FF2B5EF4-FFF2-40B4-BE49-F238E27FC236}">
                  <a16:creationId xmlns:a16="http://schemas.microsoft.com/office/drawing/2014/main" id="{82EC8FF6-6CDA-4FB5-996B-2716247B95C7}"/>
                </a:ext>
              </a:extLst>
            </p:cNvPr>
            <p:cNvSpPr/>
            <p:nvPr userDrawn="1"/>
          </p:nvSpPr>
          <p:spPr>
            <a:xfrm rot="5400000">
              <a:off x="5776250" y="1883478"/>
              <a:ext cx="1696311" cy="2894831"/>
            </a:xfrm>
            <a:prstGeom prst="corner">
              <a:avLst>
                <a:gd name="adj1" fmla="val 11688"/>
                <a:gd name="adj2" fmla="val 11688"/>
              </a:avLst>
            </a:prstGeom>
            <a:solidFill>
              <a:srgbClr val="767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a:p>
          </p:txBody>
        </p:sp>
        <p:sp>
          <p:nvSpPr>
            <p:cNvPr id="14" name="L-Shape 13">
              <a:extLst>
                <a:ext uri="{FF2B5EF4-FFF2-40B4-BE49-F238E27FC236}">
                  <a16:creationId xmlns:a16="http://schemas.microsoft.com/office/drawing/2014/main" id="{F4DE8AD6-70C3-4F6F-A5FD-C446E02548C6}"/>
                </a:ext>
              </a:extLst>
            </p:cNvPr>
            <p:cNvSpPr/>
            <p:nvPr userDrawn="1"/>
          </p:nvSpPr>
          <p:spPr>
            <a:xfrm rot="16200000">
              <a:off x="9765212" y="2143381"/>
              <a:ext cx="1696311" cy="2894831"/>
            </a:xfrm>
            <a:prstGeom prst="corner">
              <a:avLst>
                <a:gd name="adj1" fmla="val 11688"/>
                <a:gd name="adj2" fmla="val 11688"/>
              </a:avLst>
            </a:prstGeom>
            <a:solidFill>
              <a:srgbClr val="767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a:p>
          </p:txBody>
        </p:sp>
      </p:grpSp>
      <p:sp>
        <p:nvSpPr>
          <p:cNvPr id="17" name="Title 16">
            <a:extLst>
              <a:ext uri="{FF2B5EF4-FFF2-40B4-BE49-F238E27FC236}">
                <a16:creationId xmlns:a16="http://schemas.microsoft.com/office/drawing/2014/main" id="{EE452074-D260-BA47-3856-B438AC2B8A9C}"/>
              </a:ext>
            </a:extLst>
          </p:cNvPr>
          <p:cNvSpPr>
            <a:spLocks noGrp="1"/>
          </p:cNvSpPr>
          <p:nvPr>
            <p:ph type="title"/>
          </p:nvPr>
        </p:nvSpPr>
        <p:spPr>
          <a:xfrm>
            <a:off x="6002846" y="5054565"/>
            <a:ext cx="5629831" cy="554262"/>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3479793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1117516"/>
            <a:ext cx="10515600" cy="573172"/>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610600" y="6411737"/>
            <a:ext cx="2743200" cy="365125"/>
          </a:xfrm>
          <a:prstGeom prst="rect">
            <a:avLst/>
          </a:prstGeom>
        </p:spPr>
        <p:txBody>
          <a:bodyPr/>
          <a:lstStyle/>
          <a:p>
            <a:fld id="{2EA21E43-511D-48F3-91A3-227545D6DA4B}" type="datetimeFigureOut">
              <a:rPr lang="en-US" smtClean="0"/>
              <a:t>2/20/2026</a:t>
            </a:fld>
            <a:endParaRPr lang="en-US"/>
          </a:p>
        </p:txBody>
      </p:sp>
      <p:sp>
        <p:nvSpPr>
          <p:cNvPr id="5" name="Footer Placeholder 4"/>
          <p:cNvSpPr>
            <a:spLocks noGrp="1"/>
          </p:cNvSpPr>
          <p:nvPr>
            <p:ph type="ftr" sz="quarter" idx="11"/>
          </p:nvPr>
        </p:nvSpPr>
        <p:spPr>
          <a:xfrm>
            <a:off x="4007640" y="6059475"/>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50609" y="6388264"/>
            <a:ext cx="2743200" cy="365125"/>
          </a:xfrm>
          <a:prstGeom prst="rect">
            <a:avLst/>
          </a:prstGeom>
        </p:spPr>
        <p:txBody>
          <a:bodyPr/>
          <a:lstStyle/>
          <a:p>
            <a:fld id="{8D4A074B-606A-4285-8C8E-329671B08E17}" type="slidenum">
              <a:rPr lang="en-US" smtClean="0"/>
              <a:t>‹#›</a:t>
            </a:fld>
            <a:endParaRPr lang="en-US"/>
          </a:p>
        </p:txBody>
      </p:sp>
    </p:spTree>
    <p:extLst>
      <p:ext uri="{BB962C8B-B14F-4D97-AF65-F5344CB8AC3E}">
        <p14:creationId xmlns:p14="http://schemas.microsoft.com/office/powerpoint/2010/main" val="52018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610600" y="6411737"/>
            <a:ext cx="2743200" cy="365125"/>
          </a:xfrm>
          <a:prstGeom prst="rect">
            <a:avLst/>
          </a:prstGeom>
        </p:spPr>
        <p:txBody>
          <a:bodyPr/>
          <a:lstStyle/>
          <a:p>
            <a:fld id="{2EA21E43-511D-48F3-91A3-227545D6DA4B}" type="datetimeFigureOut">
              <a:rPr lang="en-US" smtClean="0"/>
              <a:t>2/20/2026</a:t>
            </a:fld>
            <a:endParaRPr lang="en-US"/>
          </a:p>
        </p:txBody>
      </p:sp>
      <p:sp>
        <p:nvSpPr>
          <p:cNvPr id="5" name="Footer Placeholder 4"/>
          <p:cNvSpPr>
            <a:spLocks noGrp="1"/>
          </p:cNvSpPr>
          <p:nvPr>
            <p:ph type="ftr" sz="quarter" idx="11"/>
          </p:nvPr>
        </p:nvSpPr>
        <p:spPr>
          <a:xfrm>
            <a:off x="4007640" y="6059475"/>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50609" y="6388264"/>
            <a:ext cx="2743200" cy="365125"/>
          </a:xfrm>
          <a:prstGeom prst="rect">
            <a:avLst/>
          </a:prstGeom>
        </p:spPr>
        <p:txBody>
          <a:bodyPr/>
          <a:lstStyle/>
          <a:p>
            <a:fld id="{8D4A074B-606A-4285-8C8E-329671B08E17}" type="slidenum">
              <a:rPr lang="en-US" smtClean="0"/>
              <a:t>‹#›</a:t>
            </a:fld>
            <a:endParaRPr lang="en-US"/>
          </a:p>
        </p:txBody>
      </p:sp>
    </p:spTree>
    <p:extLst>
      <p:ext uri="{BB962C8B-B14F-4D97-AF65-F5344CB8AC3E}">
        <p14:creationId xmlns:p14="http://schemas.microsoft.com/office/powerpoint/2010/main" val="16059951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FE424FC-B07E-404F-AF4B-9272DB96795C}"/>
              </a:ext>
            </a:extLst>
          </p:cNvPr>
          <p:cNvSpPr>
            <a:spLocks noGrp="1"/>
          </p:cNvSpPr>
          <p:nvPr>
            <p:ph type="dt" sz="half" idx="10"/>
          </p:nvPr>
        </p:nvSpPr>
        <p:spPr>
          <a:xfrm>
            <a:off x="8610600" y="6411737"/>
            <a:ext cx="2743200" cy="365125"/>
          </a:xfrm>
          <a:prstGeom prst="rect">
            <a:avLst/>
          </a:prstGeom>
        </p:spPr>
        <p:txBody>
          <a:bodyPr/>
          <a:lstStyle/>
          <a:p>
            <a:fld id="{2EA21E43-511D-48F3-91A3-227545D6DA4B}" type="datetimeFigureOut">
              <a:rPr lang="en-US" smtClean="0"/>
              <a:pPr/>
              <a:t>2/20/2026</a:t>
            </a:fld>
            <a:endParaRPr lang="en-US" dirty="0"/>
          </a:p>
        </p:txBody>
      </p:sp>
      <p:sp>
        <p:nvSpPr>
          <p:cNvPr id="3" name="Slide Number Placeholder 2">
            <a:extLst>
              <a:ext uri="{FF2B5EF4-FFF2-40B4-BE49-F238E27FC236}">
                <a16:creationId xmlns:a16="http://schemas.microsoft.com/office/drawing/2014/main" id="{040F1F9B-0E22-45F2-B245-97C1663BA26E}"/>
              </a:ext>
            </a:extLst>
          </p:cNvPr>
          <p:cNvSpPr>
            <a:spLocks noGrp="1"/>
          </p:cNvSpPr>
          <p:nvPr>
            <p:ph type="sldNum" sz="quarter" idx="11"/>
          </p:nvPr>
        </p:nvSpPr>
        <p:spPr>
          <a:xfrm>
            <a:off x="8624932" y="6435658"/>
            <a:ext cx="2743200" cy="365125"/>
          </a:xfrm>
          <a:prstGeom prst="rect">
            <a:avLst/>
          </a:prstGeom>
        </p:spPr>
        <p:txBody>
          <a:bodyPr/>
          <a:lstStyle/>
          <a:p>
            <a:fld id="{C47827D6-2059-48ED-9496-A3BF1DA6C0C0}" type="slidenum">
              <a:rPr lang="en-IN" smtClean="0"/>
              <a:pPr/>
              <a:t>‹#›</a:t>
            </a:fld>
            <a:endParaRPr lang="en-IN" b="1" dirty="0"/>
          </a:p>
        </p:txBody>
      </p:sp>
    </p:spTree>
    <p:extLst>
      <p:ext uri="{BB962C8B-B14F-4D97-AF65-F5344CB8AC3E}">
        <p14:creationId xmlns:p14="http://schemas.microsoft.com/office/powerpoint/2010/main" val="5510862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610600" y="6411737"/>
            <a:ext cx="2743200" cy="365125"/>
          </a:xfrm>
          <a:prstGeom prst="rect">
            <a:avLst/>
          </a:prstGeom>
        </p:spPr>
        <p:txBody>
          <a:bodyPr/>
          <a:lstStyle/>
          <a:p>
            <a:fld id="{2EA21E43-511D-48F3-91A3-227545D6DA4B}" type="datetimeFigureOut">
              <a:rPr lang="en-US" smtClean="0"/>
              <a:t>2/20/2026</a:t>
            </a:fld>
            <a:endParaRPr lang="en-US"/>
          </a:p>
        </p:txBody>
      </p:sp>
      <p:sp>
        <p:nvSpPr>
          <p:cNvPr id="5" name="Footer Placeholder 4"/>
          <p:cNvSpPr>
            <a:spLocks noGrp="1"/>
          </p:cNvSpPr>
          <p:nvPr>
            <p:ph type="ftr" sz="quarter" idx="11"/>
          </p:nvPr>
        </p:nvSpPr>
        <p:spPr>
          <a:xfrm>
            <a:off x="4007640" y="6059475"/>
            <a:ext cx="4114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650609" y="6388264"/>
            <a:ext cx="2743200" cy="365125"/>
          </a:xfrm>
          <a:prstGeom prst="rect">
            <a:avLst/>
          </a:prstGeom>
        </p:spPr>
        <p:txBody>
          <a:bodyPr/>
          <a:lstStyle/>
          <a:p>
            <a:fld id="{8D4A074B-606A-4285-8C8E-329671B08E17}" type="slidenum">
              <a:rPr lang="en-US" smtClean="0"/>
              <a:t>‹#›</a:t>
            </a:fld>
            <a:endParaRPr lang="en-US"/>
          </a:p>
        </p:txBody>
      </p:sp>
    </p:spTree>
    <p:extLst>
      <p:ext uri="{BB962C8B-B14F-4D97-AF65-F5344CB8AC3E}">
        <p14:creationId xmlns:p14="http://schemas.microsoft.com/office/powerpoint/2010/main" val="14486431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A21E43-511D-48F3-91A3-227545D6DA4B}" type="datetimeFigureOut">
              <a:rPr lang="en-US" smtClean="0"/>
              <a:t>2/20/2026</a:t>
            </a:fld>
            <a:endParaRPr lang="en-US"/>
          </a:p>
        </p:txBody>
      </p:sp>
      <p:sp>
        <p:nvSpPr>
          <p:cNvPr id="5" name="Footer Placeholder 4"/>
          <p:cNvSpPr>
            <a:spLocks noGrp="1"/>
          </p:cNvSpPr>
          <p:nvPr>
            <p:ph type="ftr" sz="quarter" idx="11"/>
          </p:nvPr>
        </p:nvSpPr>
        <p:spPr>
          <a:xfrm>
            <a:off x="4007640" y="6059473"/>
            <a:ext cx="4114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650609" y="6388262"/>
            <a:ext cx="2743200" cy="365125"/>
          </a:xfrm>
          <a:prstGeom prst="rect">
            <a:avLst/>
          </a:prstGeom>
        </p:spPr>
        <p:txBody>
          <a:bodyPr/>
          <a:lstStyle/>
          <a:p>
            <a:fld id="{8D4A074B-606A-4285-8C8E-329671B08E17}" type="slidenum">
              <a:rPr lang="en-US" smtClean="0"/>
              <a:t>‹#›</a:t>
            </a:fld>
            <a:endParaRPr lang="en-US"/>
          </a:p>
        </p:txBody>
      </p:sp>
    </p:spTree>
    <p:extLst>
      <p:ext uri="{BB962C8B-B14F-4D97-AF65-F5344CB8AC3E}">
        <p14:creationId xmlns:p14="http://schemas.microsoft.com/office/powerpoint/2010/main" val="1791375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7263692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a:prstGeom prst="rect">
            <a:avLst/>
          </a:prstGeo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831851" y="4589465"/>
            <a:ext cx="105156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610600" y="6411737"/>
            <a:ext cx="2743200" cy="365125"/>
          </a:xfrm>
          <a:prstGeom prst="rect">
            <a:avLst/>
          </a:prstGeom>
        </p:spPr>
        <p:txBody>
          <a:bodyPr/>
          <a:lstStyle/>
          <a:p>
            <a:fld id="{2EA21E43-511D-48F3-91A3-227545D6DA4B}" type="datetimeFigureOut">
              <a:rPr lang="en-US" smtClean="0"/>
              <a:t>2/20/2026</a:t>
            </a:fld>
            <a:endParaRPr lang="en-US"/>
          </a:p>
        </p:txBody>
      </p:sp>
      <p:sp>
        <p:nvSpPr>
          <p:cNvPr id="5" name="Footer Placeholder 4"/>
          <p:cNvSpPr>
            <a:spLocks noGrp="1"/>
          </p:cNvSpPr>
          <p:nvPr>
            <p:ph type="ftr" sz="quarter" idx="11"/>
          </p:nvPr>
        </p:nvSpPr>
        <p:spPr>
          <a:xfrm>
            <a:off x="4007640" y="6059475"/>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50609" y="6388264"/>
            <a:ext cx="2743200" cy="365125"/>
          </a:xfrm>
          <a:prstGeom prst="rect">
            <a:avLst/>
          </a:prstGeom>
        </p:spPr>
        <p:txBody>
          <a:bodyPr/>
          <a:lstStyle/>
          <a:p>
            <a:fld id="{8D4A074B-606A-4285-8C8E-329671B08E17}" type="slidenum">
              <a:rPr lang="en-US" smtClean="0"/>
              <a:t>‹#›</a:t>
            </a:fld>
            <a:endParaRPr lang="en-US"/>
          </a:p>
        </p:txBody>
      </p:sp>
    </p:spTree>
    <p:extLst>
      <p:ext uri="{BB962C8B-B14F-4D97-AF65-F5344CB8AC3E}">
        <p14:creationId xmlns:p14="http://schemas.microsoft.com/office/powerpoint/2010/main" val="4232532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117516"/>
            <a:ext cx="10515600" cy="573172"/>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610600" y="6411737"/>
            <a:ext cx="2743200" cy="365125"/>
          </a:xfrm>
          <a:prstGeom prst="rect">
            <a:avLst/>
          </a:prstGeom>
        </p:spPr>
        <p:txBody>
          <a:bodyPr/>
          <a:lstStyle/>
          <a:p>
            <a:fld id="{2EA21E43-511D-48F3-91A3-227545D6DA4B}" type="datetimeFigureOut">
              <a:rPr lang="en-US" smtClean="0"/>
              <a:t>2/20/2026</a:t>
            </a:fld>
            <a:endParaRPr lang="en-US"/>
          </a:p>
        </p:txBody>
      </p:sp>
      <p:sp>
        <p:nvSpPr>
          <p:cNvPr id="6" name="Footer Placeholder 5"/>
          <p:cNvSpPr>
            <a:spLocks noGrp="1"/>
          </p:cNvSpPr>
          <p:nvPr>
            <p:ph type="ftr" sz="quarter" idx="11"/>
          </p:nvPr>
        </p:nvSpPr>
        <p:spPr>
          <a:xfrm>
            <a:off x="4007640" y="6059475"/>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50609" y="6388264"/>
            <a:ext cx="2743200" cy="365125"/>
          </a:xfrm>
          <a:prstGeom prst="rect">
            <a:avLst/>
          </a:prstGeom>
        </p:spPr>
        <p:txBody>
          <a:bodyPr/>
          <a:lstStyle/>
          <a:p>
            <a:fld id="{8D4A074B-606A-4285-8C8E-329671B08E17}" type="slidenum">
              <a:rPr lang="en-US" smtClean="0"/>
              <a:t>‹#›</a:t>
            </a:fld>
            <a:endParaRPr lang="en-US"/>
          </a:p>
        </p:txBody>
      </p:sp>
    </p:spTree>
    <p:extLst>
      <p:ext uri="{BB962C8B-B14F-4D97-AF65-F5344CB8AC3E}">
        <p14:creationId xmlns:p14="http://schemas.microsoft.com/office/powerpoint/2010/main" val="27392585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1167065"/>
            <a:ext cx="10515600" cy="523625"/>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610600" y="6411737"/>
            <a:ext cx="2743200" cy="365125"/>
          </a:xfrm>
          <a:prstGeom prst="rect">
            <a:avLst/>
          </a:prstGeom>
        </p:spPr>
        <p:txBody>
          <a:bodyPr/>
          <a:lstStyle/>
          <a:p>
            <a:fld id="{2EA21E43-511D-48F3-91A3-227545D6DA4B}" type="datetimeFigureOut">
              <a:rPr lang="en-US" smtClean="0"/>
              <a:t>2/20/2026</a:t>
            </a:fld>
            <a:endParaRPr lang="en-US"/>
          </a:p>
        </p:txBody>
      </p:sp>
      <p:sp>
        <p:nvSpPr>
          <p:cNvPr id="8" name="Footer Placeholder 7"/>
          <p:cNvSpPr>
            <a:spLocks noGrp="1"/>
          </p:cNvSpPr>
          <p:nvPr>
            <p:ph type="ftr" sz="quarter" idx="11"/>
          </p:nvPr>
        </p:nvSpPr>
        <p:spPr>
          <a:xfrm>
            <a:off x="4007640" y="6059475"/>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650609" y="6388264"/>
            <a:ext cx="2743200" cy="365125"/>
          </a:xfrm>
          <a:prstGeom prst="rect">
            <a:avLst/>
          </a:prstGeom>
        </p:spPr>
        <p:txBody>
          <a:bodyPr/>
          <a:lstStyle/>
          <a:p>
            <a:fld id="{8D4A074B-606A-4285-8C8E-329671B08E17}" type="slidenum">
              <a:rPr lang="en-US" smtClean="0"/>
              <a:t>‹#›</a:t>
            </a:fld>
            <a:endParaRPr lang="en-US"/>
          </a:p>
        </p:txBody>
      </p:sp>
    </p:spTree>
    <p:extLst>
      <p:ext uri="{BB962C8B-B14F-4D97-AF65-F5344CB8AC3E}">
        <p14:creationId xmlns:p14="http://schemas.microsoft.com/office/powerpoint/2010/main" val="21040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1117516"/>
            <a:ext cx="10515600" cy="573172"/>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8610600" y="6411737"/>
            <a:ext cx="2743200" cy="365125"/>
          </a:xfrm>
          <a:prstGeom prst="rect">
            <a:avLst/>
          </a:prstGeom>
        </p:spPr>
        <p:txBody>
          <a:bodyPr/>
          <a:lstStyle/>
          <a:p>
            <a:fld id="{2EA21E43-511D-48F3-91A3-227545D6DA4B}" type="datetimeFigureOut">
              <a:rPr lang="en-US" smtClean="0"/>
              <a:t>2/20/2026</a:t>
            </a:fld>
            <a:endParaRPr lang="en-US"/>
          </a:p>
        </p:txBody>
      </p:sp>
      <p:sp>
        <p:nvSpPr>
          <p:cNvPr id="4" name="Footer Placeholder 3"/>
          <p:cNvSpPr>
            <a:spLocks noGrp="1"/>
          </p:cNvSpPr>
          <p:nvPr>
            <p:ph type="ftr" sz="quarter" idx="11"/>
          </p:nvPr>
        </p:nvSpPr>
        <p:spPr>
          <a:xfrm>
            <a:off x="4007640" y="6059475"/>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50609" y="6388264"/>
            <a:ext cx="2743200" cy="365125"/>
          </a:xfrm>
          <a:prstGeom prst="rect">
            <a:avLst/>
          </a:prstGeom>
        </p:spPr>
        <p:txBody>
          <a:bodyPr/>
          <a:lstStyle/>
          <a:p>
            <a:fld id="{8D4A074B-606A-4285-8C8E-329671B08E17}" type="slidenum">
              <a:rPr lang="en-US" smtClean="0"/>
              <a:t>‹#›</a:t>
            </a:fld>
            <a:endParaRPr lang="en-US"/>
          </a:p>
        </p:txBody>
      </p:sp>
    </p:spTree>
    <p:extLst>
      <p:ext uri="{BB962C8B-B14F-4D97-AF65-F5344CB8AC3E}">
        <p14:creationId xmlns:p14="http://schemas.microsoft.com/office/powerpoint/2010/main" val="4042041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610600" y="6411737"/>
            <a:ext cx="2743200" cy="365125"/>
          </a:xfrm>
          <a:prstGeom prst="rect">
            <a:avLst/>
          </a:prstGeom>
        </p:spPr>
        <p:txBody>
          <a:bodyPr/>
          <a:lstStyle/>
          <a:p>
            <a:fld id="{2EA21E43-511D-48F3-91A3-227545D6DA4B}" type="datetimeFigureOut">
              <a:rPr lang="en-US" smtClean="0"/>
              <a:t>2/20/2026</a:t>
            </a:fld>
            <a:endParaRPr lang="en-US"/>
          </a:p>
        </p:txBody>
      </p:sp>
      <p:sp>
        <p:nvSpPr>
          <p:cNvPr id="3" name="Footer Placeholder 2"/>
          <p:cNvSpPr>
            <a:spLocks noGrp="1"/>
          </p:cNvSpPr>
          <p:nvPr>
            <p:ph type="ftr" sz="quarter" idx="11"/>
          </p:nvPr>
        </p:nvSpPr>
        <p:spPr>
          <a:xfrm>
            <a:off x="4007640" y="6059475"/>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50609" y="6388264"/>
            <a:ext cx="2743200" cy="365125"/>
          </a:xfrm>
          <a:prstGeom prst="rect">
            <a:avLst/>
          </a:prstGeom>
        </p:spPr>
        <p:txBody>
          <a:bodyPr/>
          <a:lstStyle/>
          <a:p>
            <a:fld id="{8D4A074B-606A-4285-8C8E-329671B08E17}" type="slidenum">
              <a:rPr lang="en-US" smtClean="0"/>
              <a:t>‹#›</a:t>
            </a:fld>
            <a:endParaRPr lang="en-US"/>
          </a:p>
        </p:txBody>
      </p:sp>
    </p:spTree>
    <p:extLst>
      <p:ext uri="{BB962C8B-B14F-4D97-AF65-F5344CB8AC3E}">
        <p14:creationId xmlns:p14="http://schemas.microsoft.com/office/powerpoint/2010/main" val="33348239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5183188" y="987427"/>
            <a:ext cx="617220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a:xfrm>
            <a:off x="8610600" y="6411737"/>
            <a:ext cx="2743200" cy="365125"/>
          </a:xfrm>
          <a:prstGeom prst="rect">
            <a:avLst/>
          </a:prstGeom>
        </p:spPr>
        <p:txBody>
          <a:bodyPr/>
          <a:lstStyle/>
          <a:p>
            <a:fld id="{2EA21E43-511D-48F3-91A3-227545D6DA4B}" type="datetimeFigureOut">
              <a:rPr lang="en-US" smtClean="0"/>
              <a:t>2/20/2026</a:t>
            </a:fld>
            <a:endParaRPr lang="en-US"/>
          </a:p>
        </p:txBody>
      </p:sp>
      <p:sp>
        <p:nvSpPr>
          <p:cNvPr id="6" name="Footer Placeholder 5"/>
          <p:cNvSpPr>
            <a:spLocks noGrp="1"/>
          </p:cNvSpPr>
          <p:nvPr>
            <p:ph type="ftr" sz="quarter" idx="11"/>
          </p:nvPr>
        </p:nvSpPr>
        <p:spPr>
          <a:xfrm>
            <a:off x="4007640" y="6059475"/>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50609" y="6388264"/>
            <a:ext cx="2743200" cy="365125"/>
          </a:xfrm>
          <a:prstGeom prst="rect">
            <a:avLst/>
          </a:prstGeom>
        </p:spPr>
        <p:txBody>
          <a:bodyPr/>
          <a:lstStyle/>
          <a:p>
            <a:fld id="{8D4A074B-606A-4285-8C8E-329671B08E17}" type="slidenum">
              <a:rPr lang="en-US" smtClean="0"/>
              <a:t>‹#›</a:t>
            </a:fld>
            <a:endParaRPr lang="en-US"/>
          </a:p>
        </p:txBody>
      </p:sp>
    </p:spTree>
    <p:extLst>
      <p:ext uri="{BB962C8B-B14F-4D97-AF65-F5344CB8AC3E}">
        <p14:creationId xmlns:p14="http://schemas.microsoft.com/office/powerpoint/2010/main" val="2213660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5183188" y="987427"/>
            <a:ext cx="617220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a:xfrm>
            <a:off x="8610600" y="6411737"/>
            <a:ext cx="2743200" cy="365125"/>
          </a:xfrm>
          <a:prstGeom prst="rect">
            <a:avLst/>
          </a:prstGeom>
        </p:spPr>
        <p:txBody>
          <a:bodyPr/>
          <a:lstStyle/>
          <a:p>
            <a:fld id="{2EA21E43-511D-48F3-91A3-227545D6DA4B}" type="datetimeFigureOut">
              <a:rPr lang="en-US" smtClean="0"/>
              <a:t>2/20/2026</a:t>
            </a:fld>
            <a:endParaRPr lang="en-US"/>
          </a:p>
        </p:txBody>
      </p:sp>
      <p:sp>
        <p:nvSpPr>
          <p:cNvPr id="6" name="Footer Placeholder 5"/>
          <p:cNvSpPr>
            <a:spLocks noGrp="1"/>
          </p:cNvSpPr>
          <p:nvPr>
            <p:ph type="ftr" sz="quarter" idx="11"/>
          </p:nvPr>
        </p:nvSpPr>
        <p:spPr>
          <a:xfrm>
            <a:off x="4007640" y="6059475"/>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50609" y="6388264"/>
            <a:ext cx="2743200" cy="365125"/>
          </a:xfrm>
          <a:prstGeom prst="rect">
            <a:avLst/>
          </a:prstGeom>
        </p:spPr>
        <p:txBody>
          <a:bodyPr/>
          <a:lstStyle/>
          <a:p>
            <a:fld id="{8D4A074B-606A-4285-8C8E-329671B08E17}" type="slidenum">
              <a:rPr lang="en-US" smtClean="0"/>
              <a:t>‹#›</a:t>
            </a:fld>
            <a:endParaRPr lang="en-US"/>
          </a:p>
        </p:txBody>
      </p:sp>
    </p:spTree>
    <p:extLst>
      <p:ext uri="{BB962C8B-B14F-4D97-AF65-F5344CB8AC3E}">
        <p14:creationId xmlns:p14="http://schemas.microsoft.com/office/powerpoint/2010/main" val="1333630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21" Type="http://schemas.openxmlformats.org/officeDocument/2006/relationships/image" Target="../media/image6.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20" Type="http://schemas.openxmlformats.org/officeDocument/2006/relationships/image" Target="../media/image5.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7.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a:alphaModFix amt="5000"/>
            <a:lum/>
          </a:blip>
          <a:srcRect/>
          <a:stretch>
            <a:fillRect l="-7000" r="-7000"/>
          </a:stretch>
        </a:blip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913A9DFB-F15C-4288-9E22-E2623ED311A3}"/>
              </a:ext>
            </a:extLst>
          </p:cNvPr>
          <p:cNvPicPr>
            <a:picLocks noChangeAspect="1"/>
          </p:cNvPicPr>
          <p:nvPr userDrawn="1"/>
        </p:nvPicPr>
        <p:blipFill>
          <a:blip r:embed="rId17"/>
          <a:stretch>
            <a:fillRect/>
          </a:stretch>
        </p:blipFill>
        <p:spPr>
          <a:xfrm>
            <a:off x="-6932" y="6542348"/>
            <a:ext cx="12192000" cy="313569"/>
          </a:xfrm>
          <a:prstGeom prst="rect">
            <a:avLst/>
          </a:prstGeom>
        </p:spPr>
      </p:pic>
      <p:grpSp>
        <p:nvGrpSpPr>
          <p:cNvPr id="6" name="Group 5">
            <a:extLst>
              <a:ext uri="{FF2B5EF4-FFF2-40B4-BE49-F238E27FC236}">
                <a16:creationId xmlns:a16="http://schemas.microsoft.com/office/drawing/2014/main" id="{DA90BC36-C60A-4B2E-984D-F6B2E19F177A}"/>
              </a:ext>
            </a:extLst>
          </p:cNvPr>
          <p:cNvGrpSpPr/>
          <p:nvPr userDrawn="1"/>
        </p:nvGrpSpPr>
        <p:grpSpPr>
          <a:xfrm>
            <a:off x="1" y="383302"/>
            <a:ext cx="12192000" cy="226298"/>
            <a:chOff x="-3" y="919930"/>
            <a:chExt cx="12185651" cy="226298"/>
          </a:xfrm>
        </p:grpSpPr>
        <p:sp>
          <p:nvSpPr>
            <p:cNvPr id="19" name="Rectangle 18">
              <a:extLst>
                <a:ext uri="{FF2B5EF4-FFF2-40B4-BE49-F238E27FC236}">
                  <a16:creationId xmlns:a16="http://schemas.microsoft.com/office/drawing/2014/main" id="{58F32F4C-7D49-4C2E-A552-721BA5F63C0D}"/>
                </a:ext>
              </a:extLst>
            </p:cNvPr>
            <p:cNvSpPr/>
            <p:nvPr userDrawn="1"/>
          </p:nvSpPr>
          <p:spPr>
            <a:xfrm>
              <a:off x="-3" y="919930"/>
              <a:ext cx="12185651" cy="226298"/>
            </a:xfrm>
            <a:prstGeom prst="rect">
              <a:avLst/>
            </a:prstGeom>
            <a:solidFill>
              <a:srgbClr val="767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a:p>
          </p:txBody>
        </p:sp>
        <p:sp>
          <p:nvSpPr>
            <p:cNvPr id="5" name="Rectangle 4">
              <a:extLst>
                <a:ext uri="{FF2B5EF4-FFF2-40B4-BE49-F238E27FC236}">
                  <a16:creationId xmlns:a16="http://schemas.microsoft.com/office/drawing/2014/main" id="{E94DCAC0-79CE-445A-8C09-269B07958120}"/>
                </a:ext>
              </a:extLst>
            </p:cNvPr>
            <p:cNvSpPr/>
            <p:nvPr userDrawn="1"/>
          </p:nvSpPr>
          <p:spPr>
            <a:xfrm>
              <a:off x="1290431" y="919930"/>
              <a:ext cx="10881360" cy="22629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a:p>
          </p:txBody>
        </p:sp>
      </p:grpSp>
      <p:pic>
        <p:nvPicPr>
          <p:cNvPr id="12" name="Picture 11">
            <a:extLst>
              <a:ext uri="{FF2B5EF4-FFF2-40B4-BE49-F238E27FC236}">
                <a16:creationId xmlns:a16="http://schemas.microsoft.com/office/drawing/2014/main" id="{8F8AB7A0-0D6E-418B-A295-E2304360FC00}"/>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9296600" y="24644"/>
            <a:ext cx="813556" cy="813556"/>
          </a:xfrm>
          <a:prstGeom prst="rect">
            <a:avLst/>
          </a:prstGeom>
        </p:spPr>
      </p:pic>
      <p:sp>
        <p:nvSpPr>
          <p:cNvPr id="15" name="Footer Placeholder 7">
            <a:extLst>
              <a:ext uri="{FF2B5EF4-FFF2-40B4-BE49-F238E27FC236}">
                <a16:creationId xmlns:a16="http://schemas.microsoft.com/office/drawing/2014/main" id="{B68A9753-4E39-41D8-866D-C826514964E5}"/>
              </a:ext>
            </a:extLst>
          </p:cNvPr>
          <p:cNvSpPr txBox="1">
            <a:spLocks/>
          </p:cNvSpPr>
          <p:nvPr userDrawn="1"/>
        </p:nvSpPr>
        <p:spPr>
          <a:xfrm>
            <a:off x="0" y="6553200"/>
            <a:ext cx="12178136" cy="28015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sz="1050" dirty="0">
                <a:solidFill>
                  <a:schemeClr val="bg1"/>
                </a:solidFill>
                <a:latin typeface="Lora" panose="02000503000000020004" pitchFamily="2" charset="0"/>
                <a:ea typeface="Cambria" panose="02040503050406030204" pitchFamily="18" charset="0"/>
              </a:rPr>
              <a:t>                               &lt;Biology&gt;                                                                               					&lt;Mahendra Kumar H S&gt;</a:t>
            </a:r>
          </a:p>
        </p:txBody>
      </p:sp>
      <p:pic>
        <p:nvPicPr>
          <p:cNvPr id="16" name="Picture 15" descr="A gold medal with red ribbon&#10;&#10;AI-generated content may be incorrect.">
            <a:extLst>
              <a:ext uri="{FF2B5EF4-FFF2-40B4-BE49-F238E27FC236}">
                <a16:creationId xmlns:a16="http://schemas.microsoft.com/office/drawing/2014/main" id="{445FB987-85B1-92B1-59C3-B2E5DDD03E7A}"/>
              </a:ext>
            </a:extLst>
          </p:cNvPr>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8002224" y="4313"/>
            <a:ext cx="1311428" cy="945174"/>
          </a:xfrm>
          <a:prstGeom prst="rect">
            <a:avLst/>
          </a:prstGeom>
        </p:spPr>
      </p:pic>
      <p:pic>
        <p:nvPicPr>
          <p:cNvPr id="4" name="Picture 3" descr="A logo for a college of engineering&#10;&#10;AI-generated content may be incorrect.">
            <a:extLst>
              <a:ext uri="{FF2B5EF4-FFF2-40B4-BE49-F238E27FC236}">
                <a16:creationId xmlns:a16="http://schemas.microsoft.com/office/drawing/2014/main" id="{D5D59612-925C-74C5-722B-CB830DD3EE86}"/>
              </a:ext>
            </a:extLst>
          </p:cNvPr>
          <p:cNvPicPr>
            <a:picLocks noChangeAspect="1"/>
          </p:cNvPicPr>
          <p:nvPr userDrawn="1"/>
        </p:nvPicPr>
        <p:blipFill>
          <a:blip r:embed="rId20" cstate="print">
            <a:extLst>
              <a:ext uri="{28A0092B-C50C-407E-A947-70E740481C1C}">
                <a14:useLocalDpi xmlns:a14="http://schemas.microsoft.com/office/drawing/2010/main" val="0"/>
              </a:ext>
            </a:extLst>
          </a:blip>
          <a:srcRect l="4732" t="13565" r="4734" b="18317"/>
          <a:stretch>
            <a:fillRect/>
          </a:stretch>
        </p:blipFill>
        <p:spPr>
          <a:xfrm>
            <a:off x="304800" y="27006"/>
            <a:ext cx="2286000" cy="945174"/>
          </a:xfrm>
          <a:prstGeom prst="rect">
            <a:avLst/>
          </a:prstGeom>
        </p:spPr>
      </p:pic>
      <p:pic>
        <p:nvPicPr>
          <p:cNvPr id="3" name="Picture 2" descr="A logo of a college of engineering&#10;&#10;AI-generated content may be incorrect.">
            <a:extLst>
              <a:ext uri="{FF2B5EF4-FFF2-40B4-BE49-F238E27FC236}">
                <a16:creationId xmlns:a16="http://schemas.microsoft.com/office/drawing/2014/main" id="{90FB74AF-6DBC-6F08-519D-976E86DC78F6}"/>
              </a:ext>
            </a:extLst>
          </p:cNvPr>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11497574" y="90204"/>
            <a:ext cx="671936" cy="682435"/>
          </a:xfrm>
          <a:prstGeom prst="rect">
            <a:avLst/>
          </a:prstGeom>
        </p:spPr>
      </p:pic>
      <p:pic>
        <p:nvPicPr>
          <p:cNvPr id="9" name="Picture 8" descr="A blue and gold card with white text&#10;&#10;AI-generated content may be incorrect.">
            <a:extLst>
              <a:ext uri="{FF2B5EF4-FFF2-40B4-BE49-F238E27FC236}">
                <a16:creationId xmlns:a16="http://schemas.microsoft.com/office/drawing/2014/main" id="{826758AC-317A-8268-F5C3-53DAC1E3A5B8}"/>
              </a:ext>
            </a:extLst>
          </p:cNvPr>
          <p:cNvPicPr>
            <a:picLocks noChangeAspect="1"/>
          </p:cNvPicPr>
          <p:nvPr userDrawn="1"/>
        </p:nvPicPr>
        <p:blipFill>
          <a:blip r:embed="rId22" cstate="print">
            <a:extLst>
              <a:ext uri="{28A0092B-C50C-407E-A947-70E740481C1C}">
                <a14:useLocalDpi xmlns:a14="http://schemas.microsoft.com/office/drawing/2010/main" val="0"/>
              </a:ext>
            </a:extLst>
          </a:blip>
          <a:stretch>
            <a:fillRect/>
          </a:stretch>
        </p:blipFill>
        <p:spPr>
          <a:xfrm>
            <a:off x="10210800" y="0"/>
            <a:ext cx="1235228" cy="870787"/>
          </a:xfrm>
          <a:prstGeom prst="rect">
            <a:avLst/>
          </a:prstGeom>
        </p:spPr>
      </p:pic>
    </p:spTree>
    <p:extLst>
      <p:ext uri="{BB962C8B-B14F-4D97-AF65-F5344CB8AC3E}">
        <p14:creationId xmlns:p14="http://schemas.microsoft.com/office/powerpoint/2010/main" val="347691002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97" r:id="rId13"/>
    <p:sldLayoutId id="2147483698" r:id="rId14"/>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image" Target="../media/image30.jpeg"/><Relationship Id="rId1" Type="http://schemas.openxmlformats.org/officeDocument/2006/relationships/slideLayout" Target="../slideLayouts/slideLayout14.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14.xml"/><Relationship Id="rId4" Type="http://schemas.openxmlformats.org/officeDocument/2006/relationships/image" Target="../media/image3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8" Type="http://schemas.openxmlformats.org/officeDocument/2006/relationships/image" Target="../media/image45.emf"/><Relationship Id="rId3" Type="http://schemas.openxmlformats.org/officeDocument/2006/relationships/image" Target="../media/image40.emf"/><Relationship Id="rId7" Type="http://schemas.openxmlformats.org/officeDocument/2006/relationships/image" Target="../media/image44.emf"/><Relationship Id="rId2" Type="http://schemas.openxmlformats.org/officeDocument/2006/relationships/image" Target="../media/image39.emf"/><Relationship Id="rId1" Type="http://schemas.openxmlformats.org/officeDocument/2006/relationships/slideLayout" Target="../slideLayouts/slideLayout14.xml"/><Relationship Id="rId6" Type="http://schemas.openxmlformats.org/officeDocument/2006/relationships/image" Target="../media/image43.emf"/><Relationship Id="rId5" Type="http://schemas.openxmlformats.org/officeDocument/2006/relationships/image" Target="../media/image42.emf"/><Relationship Id="rId4" Type="http://schemas.openxmlformats.org/officeDocument/2006/relationships/image" Target="../media/image41.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46.png"/></Relationships>
</file>

<file path=ppt/slides/_rels/slide1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14.xml"/><Relationship Id="rId4" Type="http://schemas.openxmlformats.org/officeDocument/2006/relationships/image" Target="../media/image49.png"/></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xml"/><Relationship Id="rId1" Type="http://schemas.openxmlformats.org/officeDocument/2006/relationships/slideLayout" Target="../slideLayouts/slideLayout14.xml"/><Relationship Id="rId5" Type="http://schemas.openxmlformats.org/officeDocument/2006/relationships/image" Target="../media/image54.jpeg"/><Relationship Id="rId4" Type="http://schemas.openxmlformats.org/officeDocument/2006/relationships/image" Target="../media/image53.png"/></Relationships>
</file>

<file path=ppt/slides/_rels/slide22.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55.jpeg"/><Relationship Id="rId7" Type="http://schemas.openxmlformats.org/officeDocument/2006/relationships/image" Target="../media/image59.png"/><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58.jpeg"/><Relationship Id="rId5" Type="http://schemas.openxmlformats.org/officeDocument/2006/relationships/image" Target="../media/image57.jpeg"/><Relationship Id="rId10" Type="http://schemas.openxmlformats.org/officeDocument/2006/relationships/image" Target="../media/image62.jpeg"/><Relationship Id="rId4" Type="http://schemas.openxmlformats.org/officeDocument/2006/relationships/image" Target="../media/image56.jpeg"/><Relationship Id="rId9" Type="http://schemas.openxmlformats.org/officeDocument/2006/relationships/image" Target="../media/image61.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microsoft.com/office/2007/relationships/media" Target="../media/media3.mp4"/><Relationship Id="rId1" Type="http://schemas.openxmlformats.org/officeDocument/2006/relationships/video" Target="NULL" TargetMode="External"/><Relationship Id="rId4" Type="http://schemas.openxmlformats.org/officeDocument/2006/relationships/image" Target="../media/image63.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64.png"/></Relationships>
</file>

<file path=ppt/slides/_rels/slide25.xml.rels><?xml version="1.0" encoding="UTF-8" standalone="yes"?>
<Relationships xmlns="http://schemas.openxmlformats.org/package/2006/relationships"><Relationship Id="rId3" Type="http://schemas.openxmlformats.org/officeDocument/2006/relationships/image" Target="../media/image65.emf"/><Relationship Id="rId7" Type="http://schemas.openxmlformats.org/officeDocument/2006/relationships/image" Target="../media/image69.png"/><Relationship Id="rId2" Type="http://schemas.openxmlformats.org/officeDocument/2006/relationships/oleObject" Target="../embeddings/oleObject7.bin"/><Relationship Id="rId1" Type="http://schemas.openxmlformats.org/officeDocument/2006/relationships/slideLayout" Target="../slideLayouts/slideLayout14.xml"/><Relationship Id="rId6" Type="http://schemas.openxmlformats.org/officeDocument/2006/relationships/image" Target="../media/image68.png"/><Relationship Id="rId5" Type="http://schemas.openxmlformats.org/officeDocument/2006/relationships/image" Target="../media/image67.jpeg"/><Relationship Id="rId4" Type="http://schemas.openxmlformats.org/officeDocument/2006/relationships/image" Target="../media/image66.jpeg"/></Relationships>
</file>

<file path=ppt/slides/_rels/slide2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5.mp4"/><Relationship Id="rId1" Type="http://schemas.microsoft.com/office/2007/relationships/media" Target="../media/media5.mp4"/><Relationship Id="rId4" Type="http://schemas.openxmlformats.org/officeDocument/2006/relationships/image" Target="../media/image73.png"/></Relationships>
</file>

<file path=ppt/slides/_rels/slide29.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77.gif"/><Relationship Id="rId2" Type="http://schemas.openxmlformats.org/officeDocument/2006/relationships/image" Target="../media/image76.jpeg"/><Relationship Id="rId1" Type="http://schemas.openxmlformats.org/officeDocument/2006/relationships/slideLayout" Target="../slideLayouts/slideLayout14.xml"/><Relationship Id="rId4" Type="http://schemas.openxmlformats.org/officeDocument/2006/relationships/image" Target="../media/image78.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14.xml"/><Relationship Id="rId4" Type="http://schemas.openxmlformats.org/officeDocument/2006/relationships/image" Target="../media/image84.jpeg"/></Relationships>
</file>

<file path=ppt/slides/_rels/slide39.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png"/><Relationship Id="rId1" Type="http://schemas.openxmlformats.org/officeDocument/2006/relationships/slideLayout" Target="../slideLayouts/slideLayout14.xml"/><Relationship Id="rId5" Type="http://schemas.openxmlformats.org/officeDocument/2006/relationships/image" Target="../media/image88.jpeg"/><Relationship Id="rId4" Type="http://schemas.openxmlformats.org/officeDocument/2006/relationships/image" Target="../media/image87.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wmf"/><Relationship Id="rId1" Type="http://schemas.openxmlformats.org/officeDocument/2006/relationships/slideLayout" Target="../slideLayouts/slideLayout14.xml"/><Relationship Id="rId5" Type="http://schemas.openxmlformats.org/officeDocument/2006/relationships/image" Target="../media/image11.emf"/><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microsoft.com/office/2007/relationships/media" Target="../media/media6.mp4"/><Relationship Id="rId1" Type="http://schemas.openxmlformats.org/officeDocument/2006/relationships/video" Target="NULL" TargetMode="External"/><Relationship Id="rId4" Type="http://schemas.openxmlformats.org/officeDocument/2006/relationships/image" Target="../media/image27.png"/></Relationships>
</file>

<file path=ppt/slides/_rels/slide4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jpeg"/><Relationship Id="rId1" Type="http://schemas.openxmlformats.org/officeDocument/2006/relationships/slideLayout" Target="../slideLayouts/slideLayout7.xml"/><Relationship Id="rId6" Type="http://schemas.openxmlformats.org/officeDocument/2006/relationships/image" Target="../media/image93.jpeg"/><Relationship Id="rId5" Type="http://schemas.openxmlformats.org/officeDocument/2006/relationships/image" Target="../media/image92.jpeg"/><Relationship Id="rId4" Type="http://schemas.openxmlformats.org/officeDocument/2006/relationships/image" Target="../media/image91.jpeg"/></Relationships>
</file>

<file path=ppt/slides/_rels/slide4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jpeg"/><Relationship Id="rId1" Type="http://schemas.openxmlformats.org/officeDocument/2006/relationships/slideLayout" Target="../slideLayouts/slideLayout14.xml"/><Relationship Id="rId5" Type="http://schemas.openxmlformats.org/officeDocument/2006/relationships/image" Target="../media/image97.jpeg"/><Relationship Id="rId4" Type="http://schemas.openxmlformats.org/officeDocument/2006/relationships/image" Target="../media/image96.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microsoft.com/office/2007/relationships/media" Target="../media/media7.mp4"/><Relationship Id="rId1" Type="http://schemas.openxmlformats.org/officeDocument/2006/relationships/video" Target="NULL" TargetMode="External"/><Relationship Id="rId4" Type="http://schemas.openxmlformats.org/officeDocument/2006/relationships/image" Target="../media/image98.png"/></Relationships>
</file>

<file path=ppt/slides/_rels/slide4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png"/><Relationship Id="rId1" Type="http://schemas.openxmlformats.org/officeDocument/2006/relationships/slideLayout" Target="../slideLayouts/slideLayout14.xml"/><Relationship Id="rId4" Type="http://schemas.openxmlformats.org/officeDocument/2006/relationships/image" Target="../media/image101.jpeg"/></Relationships>
</file>

<file path=ppt/slides/_rels/slide45.xml.rels><?xml version="1.0" encoding="UTF-8" standalone="yes"?>
<Relationships xmlns="http://schemas.openxmlformats.org/package/2006/relationships"><Relationship Id="rId3" Type="http://schemas.openxmlformats.org/officeDocument/2006/relationships/image" Target="../media/image103.jpeg"/><Relationship Id="rId7" Type="http://schemas.openxmlformats.org/officeDocument/2006/relationships/image" Target="../media/image107.jpeg"/><Relationship Id="rId2" Type="http://schemas.openxmlformats.org/officeDocument/2006/relationships/image" Target="../media/image102.jpeg"/><Relationship Id="rId1" Type="http://schemas.openxmlformats.org/officeDocument/2006/relationships/slideLayout" Target="../slideLayouts/slideLayout14.xml"/><Relationship Id="rId6" Type="http://schemas.openxmlformats.org/officeDocument/2006/relationships/image" Target="../media/image106.jpeg"/><Relationship Id="rId5" Type="http://schemas.openxmlformats.org/officeDocument/2006/relationships/image" Target="../media/image105.jpeg"/><Relationship Id="rId4" Type="http://schemas.openxmlformats.org/officeDocument/2006/relationships/image" Target="../media/image104.jpe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8.mp4"/><Relationship Id="rId1" Type="http://schemas.openxmlformats.org/officeDocument/2006/relationships/video" Target="NULL" TargetMode="External"/><Relationship Id="rId4" Type="http://schemas.openxmlformats.org/officeDocument/2006/relationships/image" Target="../media/image108.png"/></Relationships>
</file>

<file path=ppt/slides/_rels/slide47.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09.jpeg"/><Relationship Id="rId1" Type="http://schemas.openxmlformats.org/officeDocument/2006/relationships/slideLayout" Target="../slideLayouts/slideLayout14.xml"/><Relationship Id="rId5" Type="http://schemas.openxmlformats.org/officeDocument/2006/relationships/image" Target="../media/image112.jpeg"/><Relationship Id="rId4" Type="http://schemas.openxmlformats.org/officeDocument/2006/relationships/image" Target="../media/image111.jpeg"/></Relationships>
</file>

<file path=ppt/slides/_rels/slide48.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jpeg"/><Relationship Id="rId1" Type="http://schemas.openxmlformats.org/officeDocument/2006/relationships/slideLayout" Target="../slideLayouts/slideLayout14.xml"/><Relationship Id="rId6" Type="http://schemas.openxmlformats.org/officeDocument/2006/relationships/image" Target="../media/image117.png"/><Relationship Id="rId5" Type="http://schemas.openxmlformats.org/officeDocument/2006/relationships/image" Target="../media/image116.jpeg"/><Relationship Id="rId4" Type="http://schemas.openxmlformats.org/officeDocument/2006/relationships/image" Target="../media/image115.jpeg"/></Relationships>
</file>

<file path=ppt/slides/_rels/slide49.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oleObject" Target="../embeddings/oleObject2.bin"/><Relationship Id="rId1" Type="http://schemas.openxmlformats.org/officeDocument/2006/relationships/slideLayout" Target="../slideLayouts/slideLayout14.xml"/><Relationship Id="rId5" Type="http://schemas.openxmlformats.org/officeDocument/2006/relationships/image" Target="../media/image13.emf"/><Relationship Id="rId4" Type="http://schemas.openxmlformats.org/officeDocument/2006/relationships/oleObject" Target="../embeddings/oleObject3.bin"/></Relationships>
</file>

<file path=ppt/slides/_rels/slide50.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121.emf"/><Relationship Id="rId2" Type="http://schemas.openxmlformats.org/officeDocument/2006/relationships/image" Target="../media/image120.jpeg"/><Relationship Id="rId1" Type="http://schemas.openxmlformats.org/officeDocument/2006/relationships/slideLayout" Target="../slideLayouts/slideLayout14.xml"/><Relationship Id="rId5" Type="http://schemas.openxmlformats.org/officeDocument/2006/relationships/image" Target="../media/image123.jpeg"/><Relationship Id="rId4" Type="http://schemas.openxmlformats.org/officeDocument/2006/relationships/image" Target="../media/image122.jpeg"/></Relationships>
</file>

<file path=ppt/slides/_rels/slide52.xml.rels><?xml version="1.0" encoding="UTF-8" standalone="yes"?>
<Relationships xmlns="http://schemas.openxmlformats.org/package/2006/relationships"><Relationship Id="rId8" Type="http://schemas.openxmlformats.org/officeDocument/2006/relationships/oleObject" Target="../embeddings/oleObject10.bin"/><Relationship Id="rId13" Type="http://schemas.openxmlformats.org/officeDocument/2006/relationships/image" Target="../media/image131.emf"/><Relationship Id="rId18" Type="http://schemas.openxmlformats.org/officeDocument/2006/relationships/image" Target="../media/image134.emf"/><Relationship Id="rId3" Type="http://schemas.openxmlformats.org/officeDocument/2006/relationships/image" Target="../media/image125.emf"/><Relationship Id="rId21" Type="http://schemas.openxmlformats.org/officeDocument/2006/relationships/oleObject" Target="../embeddings/oleObject15.bin"/><Relationship Id="rId7" Type="http://schemas.openxmlformats.org/officeDocument/2006/relationships/image" Target="../media/image127.emf"/><Relationship Id="rId12" Type="http://schemas.openxmlformats.org/officeDocument/2006/relationships/image" Target="../media/image130.emf"/><Relationship Id="rId17" Type="http://schemas.openxmlformats.org/officeDocument/2006/relationships/image" Target="../media/image133.emf"/><Relationship Id="rId2" Type="http://schemas.openxmlformats.org/officeDocument/2006/relationships/image" Target="../media/image124.emf"/><Relationship Id="rId16" Type="http://schemas.openxmlformats.org/officeDocument/2006/relationships/oleObject" Target="../embeddings/oleObject13.bin"/><Relationship Id="rId20" Type="http://schemas.openxmlformats.org/officeDocument/2006/relationships/image" Target="../media/image135.emf"/><Relationship Id="rId1" Type="http://schemas.openxmlformats.org/officeDocument/2006/relationships/slideLayout" Target="../slideLayouts/slideLayout14.xml"/><Relationship Id="rId6" Type="http://schemas.openxmlformats.org/officeDocument/2006/relationships/oleObject" Target="../embeddings/oleObject9.bin"/><Relationship Id="rId11" Type="http://schemas.openxmlformats.org/officeDocument/2006/relationships/image" Target="../media/image129.emf"/><Relationship Id="rId24" Type="http://schemas.openxmlformats.org/officeDocument/2006/relationships/image" Target="../media/image137.emf"/><Relationship Id="rId5" Type="http://schemas.openxmlformats.org/officeDocument/2006/relationships/image" Target="../media/image126.emf"/><Relationship Id="rId15" Type="http://schemas.openxmlformats.org/officeDocument/2006/relationships/image" Target="../media/image132.emf"/><Relationship Id="rId23" Type="http://schemas.openxmlformats.org/officeDocument/2006/relationships/oleObject" Target="../embeddings/oleObject16.bin"/><Relationship Id="rId10" Type="http://schemas.openxmlformats.org/officeDocument/2006/relationships/oleObject" Target="../embeddings/oleObject11.bin"/><Relationship Id="rId19" Type="http://schemas.openxmlformats.org/officeDocument/2006/relationships/oleObject" Target="../embeddings/oleObject14.bin"/><Relationship Id="rId4" Type="http://schemas.openxmlformats.org/officeDocument/2006/relationships/oleObject" Target="../embeddings/oleObject8.bin"/><Relationship Id="rId9" Type="http://schemas.openxmlformats.org/officeDocument/2006/relationships/image" Target="../media/image128.emf"/><Relationship Id="rId14" Type="http://schemas.openxmlformats.org/officeDocument/2006/relationships/oleObject" Target="../embeddings/oleObject12.bin"/><Relationship Id="rId22" Type="http://schemas.openxmlformats.org/officeDocument/2006/relationships/image" Target="../media/image136.emf"/></Relationships>
</file>

<file path=ppt/slides/_rels/slide53.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14.xml"/><Relationship Id="rId6" Type="http://schemas.openxmlformats.org/officeDocument/2006/relationships/image" Target="../media/image142.jpeg"/><Relationship Id="rId5" Type="http://schemas.openxmlformats.org/officeDocument/2006/relationships/image" Target="../media/image141.png"/><Relationship Id="rId4" Type="http://schemas.openxmlformats.org/officeDocument/2006/relationships/image" Target="../media/image140.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9.mp4"/><Relationship Id="rId1" Type="http://schemas.microsoft.com/office/2007/relationships/media" Target="../media/media9.mp4"/><Relationship Id="rId4" Type="http://schemas.openxmlformats.org/officeDocument/2006/relationships/image" Target="../media/image143.png"/></Relationships>
</file>

<file path=ppt/slides/_rels/slide55.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image" Target="../media/image144.jpeg"/><Relationship Id="rId1" Type="http://schemas.openxmlformats.org/officeDocument/2006/relationships/slideLayout" Target="../slideLayouts/slideLayout14.xml"/><Relationship Id="rId5" Type="http://schemas.openxmlformats.org/officeDocument/2006/relationships/image" Target="../media/image147.jpeg"/><Relationship Id="rId4" Type="http://schemas.openxmlformats.org/officeDocument/2006/relationships/image" Target="../media/image146.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10.mp4"/><Relationship Id="rId1" Type="http://schemas.microsoft.com/office/2007/relationships/media" Target="../media/media10.mp4"/><Relationship Id="rId5" Type="http://schemas.openxmlformats.org/officeDocument/2006/relationships/image" Target="../media/image149.png"/><Relationship Id="rId4" Type="http://schemas.openxmlformats.org/officeDocument/2006/relationships/image" Target="../media/image148.pn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image" Target="../media/image16.jpeg"/><Relationship Id="rId4" Type="http://schemas.openxmlformats.org/officeDocument/2006/relationships/image" Target="../media/image1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150.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image" Target="../media/image151.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152.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7.emf"/><Relationship Id="rId7" Type="http://schemas.openxmlformats.org/officeDocument/2006/relationships/image" Target="../media/image20.png"/><Relationship Id="rId2" Type="http://schemas.openxmlformats.org/officeDocument/2006/relationships/oleObject" Target="../embeddings/oleObject4.bin"/><Relationship Id="rId1" Type="http://schemas.openxmlformats.org/officeDocument/2006/relationships/slideLayout" Target="../slideLayouts/slideLayout14.x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oleObject" Target="../embeddings/oleObject5.bin"/><Relationship Id="rId9" Type="http://schemas.openxmlformats.org/officeDocument/2006/relationships/image" Target="../media/image22.jpeg"/></Relationships>
</file>

<file path=ppt/slides/_rels/slide8.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oleObject" Target="../embeddings/oleObject6.bin"/><Relationship Id="rId1" Type="http://schemas.openxmlformats.org/officeDocument/2006/relationships/slideLayout" Target="../slideLayouts/slideLayout14.xml"/><Relationship Id="rId6" Type="http://schemas.openxmlformats.org/officeDocument/2006/relationships/image" Target="../media/image26.wmf"/><Relationship Id="rId5" Type="http://schemas.openxmlformats.org/officeDocument/2006/relationships/image" Target="../media/image25.jpe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F3652DE-63DE-6DD6-86BD-3B56F7B26D58}"/>
              </a:ext>
            </a:extLst>
          </p:cNvPr>
          <p:cNvSpPr txBox="1"/>
          <p:nvPr/>
        </p:nvSpPr>
        <p:spPr>
          <a:xfrm>
            <a:off x="2895600" y="3193184"/>
            <a:ext cx="7391399" cy="1173572"/>
          </a:xfrm>
          <a:prstGeom prst="rect">
            <a:avLst/>
          </a:prstGeom>
          <a:solidFill>
            <a:schemeClr val="tx2">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endParaRPr lang="en-US" sz="7200" b="1" dirty="0">
              <a:latin typeface="Cambria" panose="02040503050406030204" pitchFamily="18" charset="0"/>
              <a:ea typeface="Cambria" panose="02040503050406030204" pitchFamily="18" charset="0"/>
            </a:endParaRPr>
          </a:p>
        </p:txBody>
      </p:sp>
      <p:sp>
        <p:nvSpPr>
          <p:cNvPr id="6" name="TextBox 5">
            <a:extLst>
              <a:ext uri="{FF2B5EF4-FFF2-40B4-BE49-F238E27FC236}">
                <a16:creationId xmlns:a16="http://schemas.microsoft.com/office/drawing/2014/main" id="{8FACAB3F-D288-4BCC-A7D7-C72C03FFCD86}"/>
              </a:ext>
            </a:extLst>
          </p:cNvPr>
          <p:cNvSpPr txBox="1"/>
          <p:nvPr/>
        </p:nvSpPr>
        <p:spPr>
          <a:xfrm>
            <a:off x="228600" y="1524000"/>
            <a:ext cx="3701845" cy="954107"/>
          </a:xfrm>
          <a:prstGeom prst="rect">
            <a:avLst/>
          </a:prstGeom>
          <a:noFill/>
        </p:spPr>
        <p:txBody>
          <a:bodyPr wrap="square" rtlCol="0">
            <a:spAutoFit/>
          </a:bodyPr>
          <a:lstStyle/>
          <a:p>
            <a:pPr algn="ctr"/>
            <a:r>
              <a:rPr lang="en-GB" sz="2800" b="1" dirty="0">
                <a:solidFill>
                  <a:schemeClr val="bg1"/>
                </a:solidFill>
                <a:latin typeface="Times New Roman" panose="02020603050405020304" pitchFamily="18" charset="0"/>
                <a:ea typeface="Cambria" panose="02040503050406030204" pitchFamily="18" charset="0"/>
                <a:cs typeface="Times New Roman" panose="02020603050405020304" pitchFamily="18" charset="0"/>
              </a:rPr>
              <a:t>Biology for Engineers</a:t>
            </a:r>
          </a:p>
          <a:p>
            <a:pPr algn="ctr"/>
            <a:r>
              <a:rPr lang="en-GB" sz="2800" b="1" dirty="0">
                <a:solidFill>
                  <a:schemeClr val="bg1"/>
                </a:solidFill>
                <a:latin typeface="Times New Roman" panose="02020603050405020304" pitchFamily="18" charset="0"/>
                <a:ea typeface="Cambria" panose="02040503050406030204" pitchFamily="18" charset="0"/>
                <a:cs typeface="Times New Roman" panose="02020603050405020304" pitchFamily="18" charset="0"/>
              </a:rPr>
              <a:t>BBOK407</a:t>
            </a:r>
            <a:endParaRPr lang="en-IN" sz="2800" b="1" dirty="0">
              <a:solidFill>
                <a:schemeClr val="bg1"/>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2494FA9F-1D99-FF2F-EFEA-6E7281B2D7A6}"/>
              </a:ext>
            </a:extLst>
          </p:cNvPr>
          <p:cNvSpPr txBox="1"/>
          <p:nvPr/>
        </p:nvSpPr>
        <p:spPr>
          <a:xfrm>
            <a:off x="2743200" y="3333694"/>
            <a:ext cx="7543799" cy="892552"/>
          </a:xfrm>
          <a:prstGeom prst="rect">
            <a:avLst/>
          </a:prstGeom>
          <a:noFill/>
        </p:spPr>
        <p:txBody>
          <a:bodyPr wrap="square" rtlCol="0">
            <a:spAutoFit/>
          </a:bodyPr>
          <a:lstStyle/>
          <a:p>
            <a:pPr algn="ctr"/>
            <a:r>
              <a:rPr lang="en-US" sz="2600" b="1" dirty="0">
                <a:solidFill>
                  <a:schemeClr val="bg1"/>
                </a:solidFill>
                <a:latin typeface="Times New Roman" panose="02020603050405020304" pitchFamily="18" charset="0"/>
                <a:ea typeface="Cambria" panose="02040503050406030204" pitchFamily="18" charset="0"/>
                <a:cs typeface="Times New Roman" panose="02020603050405020304" pitchFamily="18" charset="0"/>
              </a:rPr>
              <a:t>MODULE-2</a:t>
            </a:r>
          </a:p>
          <a:p>
            <a:pPr algn="ctr"/>
            <a:r>
              <a:rPr lang="en-GB" sz="2600" b="1" dirty="0">
                <a:solidFill>
                  <a:schemeClr val="bg1"/>
                </a:solidFill>
                <a:latin typeface="Times New Roman" panose="02020603050405020304" pitchFamily="18" charset="0"/>
                <a:cs typeface="Times New Roman" panose="02020603050405020304" pitchFamily="18" charset="0"/>
              </a:rPr>
              <a:t> BIOMOLECULES AND THEIR APPLICATIONS</a:t>
            </a:r>
            <a:endParaRPr lang="en-US" sz="2600" b="1" dirty="0">
              <a:solidFill>
                <a:schemeClr val="bg1"/>
              </a:solidFill>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AD48AA0F-C059-7482-5BB9-916F14C238FF}"/>
              </a:ext>
            </a:extLst>
          </p:cNvPr>
          <p:cNvSpPr txBox="1"/>
          <p:nvPr/>
        </p:nvSpPr>
        <p:spPr>
          <a:xfrm>
            <a:off x="7086600" y="4906496"/>
            <a:ext cx="3413344" cy="1323439"/>
          </a:xfrm>
          <a:prstGeom prst="rect">
            <a:avLst/>
          </a:prstGeom>
          <a:noFill/>
        </p:spPr>
        <p:txBody>
          <a:bodyPr wrap="square" rtlCol="0">
            <a:spAutoFit/>
          </a:bodyPr>
          <a:lstStyle/>
          <a:p>
            <a:pPr algn="ctr"/>
            <a:r>
              <a:rPr lang="en-US" sz="2000" b="1" dirty="0">
                <a:latin typeface="Cambria" panose="02040503050406030204" pitchFamily="18" charset="0"/>
                <a:ea typeface="Cambria" panose="02040503050406030204" pitchFamily="18" charset="0"/>
              </a:rPr>
              <a:t>Mahendra Kumar H S</a:t>
            </a:r>
          </a:p>
          <a:p>
            <a:pPr algn="ctr"/>
            <a:r>
              <a:rPr lang="en-US" sz="2000" b="1" dirty="0">
                <a:latin typeface="Cambria" panose="02040503050406030204" pitchFamily="18" charset="0"/>
                <a:ea typeface="Cambria" panose="02040503050406030204" pitchFamily="18" charset="0"/>
              </a:rPr>
              <a:t>Assistant professor, </a:t>
            </a:r>
          </a:p>
          <a:p>
            <a:pPr algn="ctr"/>
            <a:r>
              <a:rPr lang="en-US" sz="2000" b="1" dirty="0">
                <a:latin typeface="Cambria" panose="02040503050406030204" pitchFamily="18" charset="0"/>
                <a:ea typeface="Cambria" panose="02040503050406030204" pitchFamily="18" charset="0"/>
              </a:rPr>
              <a:t>Dept. of Chemistry,</a:t>
            </a:r>
          </a:p>
          <a:p>
            <a:pPr algn="ctr"/>
            <a:r>
              <a:rPr lang="en-US" sz="2000" b="1" dirty="0">
                <a:latin typeface="Cambria" panose="02040503050406030204" pitchFamily="18" charset="0"/>
                <a:ea typeface="Cambria" panose="02040503050406030204" pitchFamily="18" charset="0"/>
              </a:rPr>
              <a:t>ATMECE, Mysuru</a:t>
            </a:r>
            <a:endParaRPr lang="en-IN" sz="2000" b="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18803268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549B247-D346-6CA5-DBBF-8EECC0C6AD46}"/>
              </a:ext>
            </a:extLst>
          </p:cNvPr>
          <p:cNvSpPr txBox="1"/>
          <p:nvPr/>
        </p:nvSpPr>
        <p:spPr>
          <a:xfrm>
            <a:off x="5181600" y="744142"/>
            <a:ext cx="1828800" cy="523220"/>
          </a:xfrm>
          <a:prstGeom prst="rect">
            <a:avLst/>
          </a:prstGeom>
          <a:noFill/>
        </p:spPr>
        <p:txBody>
          <a:bodyPr wrap="square">
            <a:spAutoFit/>
          </a:bodyPr>
          <a:lstStyle/>
          <a:p>
            <a:r>
              <a:rPr lang="en-US" sz="2800" b="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Cellulose</a:t>
            </a:r>
          </a:p>
        </p:txBody>
      </p:sp>
      <p:sp>
        <p:nvSpPr>
          <p:cNvPr id="7" name="TextBox 6">
            <a:extLst>
              <a:ext uri="{FF2B5EF4-FFF2-40B4-BE49-F238E27FC236}">
                <a16:creationId xmlns:a16="http://schemas.microsoft.com/office/drawing/2014/main" id="{CC838B85-7DDA-57B5-037E-6521AE657D41}"/>
              </a:ext>
            </a:extLst>
          </p:cNvPr>
          <p:cNvSpPr txBox="1"/>
          <p:nvPr/>
        </p:nvSpPr>
        <p:spPr>
          <a:xfrm>
            <a:off x="0" y="1209076"/>
            <a:ext cx="8305800" cy="1421992"/>
          </a:xfrm>
          <a:prstGeom prst="rect">
            <a:avLst/>
          </a:prstGeom>
          <a:noFill/>
        </p:spPr>
        <p:txBody>
          <a:bodyPr wrap="square">
            <a:spAutoFit/>
          </a:bodyPr>
          <a:lstStyle/>
          <a:p>
            <a:pPr algn="just">
              <a:lnSpc>
                <a:spcPct val="150000"/>
              </a:lnSpc>
            </a:pPr>
            <a:r>
              <a:rPr lang="en-US" sz="2000" dirty="0">
                <a:latin typeface="Times New Roman" panose="02020603050405020304" pitchFamily="18" charset="0"/>
                <a:cs typeface="Times New Roman" panose="02020603050405020304" pitchFamily="18" charset="0"/>
              </a:rPr>
              <a:t>Cellulose </a:t>
            </a:r>
            <a:r>
              <a:rPr lang="en-US" sz="2000" b="1" dirty="0">
                <a:latin typeface="Times New Roman" panose="02020603050405020304" pitchFamily="18" charset="0"/>
                <a:cs typeface="Times New Roman" panose="02020603050405020304" pitchFamily="18" charset="0"/>
              </a:rPr>
              <a:t>is an abundant complex carbohydrate, or polysaccharide, consisting of 3,000 or more glucose units. </a:t>
            </a:r>
            <a:r>
              <a:rPr lang="en-US" sz="2000" dirty="0">
                <a:latin typeface="Times New Roman" panose="02020603050405020304" pitchFamily="18" charset="0"/>
                <a:cs typeface="Times New Roman" panose="02020603050405020304" pitchFamily="18" charset="0"/>
              </a:rPr>
              <a:t>Exclusively present in a </a:t>
            </a:r>
            <a:r>
              <a:rPr lang="en-US" sz="2000" b="1" dirty="0">
                <a:latin typeface="Times New Roman" panose="02020603050405020304" pitchFamily="18" charset="0"/>
                <a:cs typeface="Times New Roman" panose="02020603050405020304" pitchFamily="18" charset="0"/>
              </a:rPr>
              <a:t>Plant’s cell wall</a:t>
            </a:r>
            <a:r>
              <a:rPr lang="en-US" sz="2000" dirty="0">
                <a:latin typeface="Times New Roman" panose="02020603050405020304" pitchFamily="18" charset="0"/>
                <a:cs typeface="Times New Roman" panose="02020603050405020304" pitchFamily="18" charset="0"/>
              </a:rPr>
              <a:t>. They are insoluble in water, easily renewable and biodegradable.</a:t>
            </a:r>
          </a:p>
        </p:txBody>
      </p:sp>
      <p:sp>
        <p:nvSpPr>
          <p:cNvPr id="6" name="TextBox 5">
            <a:extLst>
              <a:ext uri="{FF2B5EF4-FFF2-40B4-BE49-F238E27FC236}">
                <a16:creationId xmlns:a16="http://schemas.microsoft.com/office/drawing/2014/main" id="{5921709D-0C05-A49B-8603-E457127B0BA5}"/>
              </a:ext>
            </a:extLst>
          </p:cNvPr>
          <p:cNvSpPr txBox="1"/>
          <p:nvPr/>
        </p:nvSpPr>
        <p:spPr>
          <a:xfrm>
            <a:off x="0" y="2590800"/>
            <a:ext cx="12192000" cy="3782061"/>
          </a:xfrm>
          <a:prstGeom prst="rect">
            <a:avLst/>
          </a:prstGeom>
          <a:noFill/>
        </p:spPr>
        <p:txBody>
          <a:bodyPr wrap="square">
            <a:spAutoFit/>
          </a:bodyPr>
          <a:lstStyle/>
          <a:p>
            <a:pPr algn="just">
              <a:lnSpc>
                <a:spcPct val="150000"/>
              </a:lnSpc>
            </a:pPr>
            <a:r>
              <a:rPr lang="en-US" b="1" i="0" u="none" strike="noStrike" baseline="0" dirty="0">
                <a:solidFill>
                  <a:srgbClr val="000000"/>
                </a:solidFill>
                <a:latin typeface="Times New Roman" panose="02020603050405020304" pitchFamily="18" charset="0"/>
                <a:cs typeface="Times New Roman" panose="02020603050405020304" pitchFamily="18" charset="0"/>
              </a:rPr>
              <a:t>Structure and properties</a:t>
            </a:r>
          </a:p>
          <a:p>
            <a:pPr algn="just">
              <a:lnSpc>
                <a:spcPct val="150000"/>
              </a:lnSpc>
            </a:pPr>
            <a:r>
              <a:rPr lang="en-US" b="0" i="0" u="none" strike="noStrike" baseline="0" dirty="0">
                <a:solidFill>
                  <a:srgbClr val="000000"/>
                </a:solidFill>
                <a:latin typeface="Times New Roman" panose="02020603050405020304" pitchFamily="18" charset="0"/>
                <a:cs typeface="Times New Roman" panose="02020603050405020304" pitchFamily="18" charset="0"/>
              </a:rPr>
              <a:t>1. Cellulose has no taste, is </a:t>
            </a:r>
            <a:r>
              <a:rPr lang="en-US" b="0" i="0" u="none" strike="noStrike" baseline="0" dirty="0" err="1">
                <a:solidFill>
                  <a:srgbClr val="000000"/>
                </a:solidFill>
                <a:latin typeface="Times New Roman" panose="02020603050405020304" pitchFamily="18" charset="0"/>
                <a:cs typeface="Times New Roman" panose="02020603050405020304" pitchFamily="18" charset="0"/>
              </a:rPr>
              <a:t>odourless</a:t>
            </a:r>
            <a:r>
              <a:rPr lang="en-US" b="0" i="0" u="none" strike="noStrike" baseline="0" dirty="0">
                <a:solidFill>
                  <a:srgbClr val="000000"/>
                </a:solidFill>
                <a:latin typeface="Times New Roman" panose="02020603050405020304" pitchFamily="18" charset="0"/>
                <a:cs typeface="Times New Roman" panose="02020603050405020304" pitchFamily="18" charset="0"/>
              </a:rPr>
              <a:t>, is </a:t>
            </a:r>
            <a:r>
              <a:rPr lang="en-US" b="1" i="0" u="none" strike="noStrike" baseline="0" dirty="0">
                <a:solidFill>
                  <a:srgbClr val="000000"/>
                </a:solidFill>
                <a:latin typeface="Times New Roman" panose="02020603050405020304" pitchFamily="18" charset="0"/>
                <a:cs typeface="Times New Roman" panose="02020603050405020304" pitchFamily="18" charset="0"/>
              </a:rPr>
              <a:t>insoluble in </a:t>
            </a:r>
            <a:r>
              <a:rPr lang="en-US" b="1" i="0" u="none" strike="noStrike" baseline="0" dirty="0">
                <a:solidFill>
                  <a:srgbClr val="0563C2"/>
                </a:solidFill>
                <a:latin typeface="Times New Roman" panose="02020603050405020304" pitchFamily="18" charset="0"/>
                <a:cs typeface="Times New Roman" panose="02020603050405020304" pitchFamily="18" charset="0"/>
              </a:rPr>
              <a:t>water </a:t>
            </a:r>
            <a:r>
              <a:rPr lang="en-US" b="0" i="0" u="none" strike="noStrike" baseline="0" dirty="0">
                <a:solidFill>
                  <a:srgbClr val="000000"/>
                </a:solidFill>
                <a:latin typeface="Times New Roman" panose="02020603050405020304" pitchFamily="18" charset="0"/>
                <a:cs typeface="Times New Roman" panose="02020603050405020304" pitchFamily="18" charset="0"/>
              </a:rPr>
              <a:t>and most </a:t>
            </a:r>
            <a:r>
              <a:rPr lang="en-US" b="1" i="0" u="none" strike="noStrike" baseline="0" dirty="0">
                <a:solidFill>
                  <a:srgbClr val="000000"/>
                </a:solidFill>
                <a:latin typeface="Times New Roman" panose="02020603050405020304" pitchFamily="18" charset="0"/>
                <a:cs typeface="Times New Roman" panose="02020603050405020304" pitchFamily="18" charset="0"/>
              </a:rPr>
              <a:t>organic </a:t>
            </a:r>
            <a:r>
              <a:rPr lang="en-US" b="1" i="0" u="none" strike="noStrike" baseline="0" dirty="0">
                <a:solidFill>
                  <a:srgbClr val="0563C2"/>
                </a:solidFill>
                <a:latin typeface="Times New Roman" panose="02020603050405020304" pitchFamily="18" charset="0"/>
                <a:cs typeface="Times New Roman" panose="02020603050405020304" pitchFamily="18" charset="0"/>
              </a:rPr>
              <a:t>solvents</a:t>
            </a:r>
            <a:r>
              <a:rPr lang="en-US" b="0" i="0" u="none" strike="noStrike" baseline="0" dirty="0">
                <a:solidFill>
                  <a:srgbClr val="000000"/>
                </a:solidFill>
                <a:latin typeface="Times New Roman" panose="02020603050405020304" pitchFamily="18" charset="0"/>
                <a:cs typeface="Times New Roman" panose="02020603050405020304" pitchFamily="18" charset="0"/>
              </a:rPr>
              <a:t>, is </a:t>
            </a:r>
            <a:r>
              <a:rPr lang="en-US" b="0" i="0" u="none" strike="noStrike" baseline="0" dirty="0">
                <a:solidFill>
                  <a:srgbClr val="0563C2"/>
                </a:solidFill>
                <a:latin typeface="Times New Roman" panose="02020603050405020304" pitchFamily="18" charset="0"/>
                <a:cs typeface="Times New Roman" panose="02020603050405020304" pitchFamily="18" charset="0"/>
              </a:rPr>
              <a:t>chiral </a:t>
            </a:r>
            <a:r>
              <a:rPr lang="en-US" b="0" i="0" u="none" strike="noStrike" baseline="0" dirty="0">
                <a:solidFill>
                  <a:srgbClr val="000000"/>
                </a:solidFill>
                <a:latin typeface="Times New Roman" panose="02020603050405020304" pitchFamily="18" charset="0"/>
                <a:cs typeface="Times New Roman" panose="02020603050405020304" pitchFamily="18" charset="0"/>
              </a:rPr>
              <a:t>and is </a:t>
            </a:r>
            <a:r>
              <a:rPr lang="en-US" b="0" i="0" u="none" strike="noStrike" baseline="0" dirty="0">
                <a:solidFill>
                  <a:srgbClr val="0563C2"/>
                </a:solidFill>
                <a:latin typeface="Times New Roman" panose="02020603050405020304" pitchFamily="18" charset="0"/>
                <a:cs typeface="Times New Roman" panose="02020603050405020304" pitchFamily="18" charset="0"/>
              </a:rPr>
              <a:t>biodegradable</a:t>
            </a:r>
            <a:r>
              <a:rPr lang="en-US" b="0" i="0" u="none" strike="noStrike" baseline="0" dirty="0">
                <a:solidFill>
                  <a:srgbClr val="000000"/>
                </a:solidFill>
                <a:latin typeface="Times New Roman" panose="02020603050405020304" pitchFamily="18" charset="0"/>
                <a:cs typeface="Times New Roman" panose="02020603050405020304" pitchFamily="18" charset="0"/>
              </a:rPr>
              <a:t>.</a:t>
            </a:r>
          </a:p>
          <a:p>
            <a:pPr algn="just">
              <a:lnSpc>
                <a:spcPct val="150000"/>
              </a:lnSpc>
            </a:pPr>
            <a:r>
              <a:rPr lang="en-US" b="0" i="0" u="none" strike="noStrike" baseline="0" dirty="0">
                <a:solidFill>
                  <a:srgbClr val="000000"/>
                </a:solidFill>
                <a:latin typeface="Times New Roman" panose="02020603050405020304" pitchFamily="18" charset="0"/>
                <a:cs typeface="Times New Roman" panose="02020603050405020304" pitchFamily="18" charset="0"/>
              </a:rPr>
              <a:t>2. It can be broken down chemically into glucose units by treating it with concentrated acids at high temperatures.</a:t>
            </a:r>
          </a:p>
          <a:p>
            <a:pPr algn="just">
              <a:lnSpc>
                <a:spcPct val="150000"/>
              </a:lnSpc>
            </a:pPr>
            <a:r>
              <a:rPr lang="en-US" b="0" i="0" u="none" strike="noStrike" baseline="0" dirty="0">
                <a:solidFill>
                  <a:srgbClr val="000000"/>
                </a:solidFill>
                <a:latin typeface="Times New Roman" panose="02020603050405020304" pitchFamily="18" charset="0"/>
                <a:cs typeface="Times New Roman" panose="02020603050405020304" pitchFamily="18" charset="0"/>
              </a:rPr>
              <a:t>3. Cellulose is derived from </a:t>
            </a:r>
            <a:r>
              <a:rPr lang="en-US" b="0" i="0" u="none" strike="noStrike" baseline="0" dirty="0">
                <a:solidFill>
                  <a:srgbClr val="0563C2"/>
                </a:solidFill>
                <a:latin typeface="Times New Roman" panose="02020603050405020304" pitchFamily="18" charset="0"/>
                <a:cs typeface="Times New Roman" panose="02020603050405020304" pitchFamily="18" charset="0"/>
              </a:rPr>
              <a:t>D-glucose </a:t>
            </a:r>
            <a:r>
              <a:rPr lang="en-US" b="0" i="0" u="none" strike="noStrike" baseline="0" dirty="0">
                <a:solidFill>
                  <a:srgbClr val="000000"/>
                </a:solidFill>
                <a:latin typeface="Times New Roman" panose="02020603050405020304" pitchFamily="18" charset="0"/>
                <a:cs typeface="Times New Roman" panose="02020603050405020304" pitchFamily="18" charset="0"/>
              </a:rPr>
              <a:t>units </a:t>
            </a:r>
            <a:r>
              <a:rPr lang="en-US" b="0" i="0" u="none" strike="noStrike" baseline="0" dirty="0">
                <a:solidFill>
                  <a:srgbClr val="0563C2"/>
                </a:solidFill>
                <a:latin typeface="Times New Roman" panose="02020603050405020304" pitchFamily="18" charset="0"/>
                <a:cs typeface="Times New Roman" panose="02020603050405020304" pitchFamily="18" charset="0"/>
              </a:rPr>
              <a:t>condensed </a:t>
            </a:r>
            <a:r>
              <a:rPr lang="en-US" b="0" i="0" u="none" strike="noStrike" baseline="0" dirty="0">
                <a:solidFill>
                  <a:srgbClr val="000000"/>
                </a:solidFill>
                <a:latin typeface="Times New Roman" panose="02020603050405020304" pitchFamily="18" charset="0"/>
                <a:cs typeface="Times New Roman" panose="02020603050405020304" pitchFamily="18" charset="0"/>
              </a:rPr>
              <a:t>through </a:t>
            </a:r>
            <a:r>
              <a:rPr lang="en-US" b="0" i="0" u="none" strike="noStrike" baseline="0" dirty="0">
                <a:solidFill>
                  <a:srgbClr val="0563C2"/>
                </a:solidFill>
                <a:latin typeface="Times New Roman" panose="02020603050405020304" pitchFamily="18" charset="0"/>
                <a:cs typeface="Times New Roman" panose="02020603050405020304" pitchFamily="18" charset="0"/>
              </a:rPr>
              <a:t>glycosidic bonds</a:t>
            </a:r>
            <a:r>
              <a:rPr lang="en-US" b="0" i="0" u="none" strike="noStrike" baseline="0" dirty="0">
                <a:solidFill>
                  <a:srgbClr val="000000"/>
                </a:solidFill>
                <a:latin typeface="Times New Roman" panose="02020603050405020304" pitchFamily="18" charset="0"/>
                <a:cs typeface="Times New Roman" panose="02020603050405020304" pitchFamily="18" charset="0"/>
              </a:rPr>
              <a:t>.</a:t>
            </a:r>
          </a:p>
          <a:p>
            <a:pPr algn="just">
              <a:lnSpc>
                <a:spcPct val="150000"/>
              </a:lnSpc>
            </a:pPr>
            <a:r>
              <a:rPr lang="en-US" b="0" i="0" u="none" strike="noStrike" baseline="0" dirty="0">
                <a:solidFill>
                  <a:srgbClr val="000000"/>
                </a:solidFill>
                <a:latin typeface="Times New Roman" panose="02020603050405020304" pitchFamily="18" charset="0"/>
                <a:cs typeface="Times New Roman" panose="02020603050405020304" pitchFamily="18" charset="0"/>
              </a:rPr>
              <a:t>5. Cellulose is a straight-chain polymer: unlike starch, no coiling or branching occurs, and the molecule adopts an extended and rather stiff rod-like conformation aided by the equatorial conformation of the glucose residues.</a:t>
            </a:r>
          </a:p>
          <a:p>
            <a:pPr algn="just">
              <a:lnSpc>
                <a:spcPct val="150000"/>
              </a:lnSpc>
            </a:pPr>
            <a:r>
              <a:rPr lang="en-US" b="0" i="0" u="none" strike="noStrike" baseline="0" dirty="0">
                <a:solidFill>
                  <a:srgbClr val="000000"/>
                </a:solidFill>
                <a:latin typeface="Times New Roman" panose="02020603050405020304" pitchFamily="18" charset="0"/>
                <a:cs typeface="Times New Roman" panose="02020603050405020304" pitchFamily="18" charset="0"/>
              </a:rPr>
              <a:t>6. The multiple </a:t>
            </a:r>
            <a:r>
              <a:rPr lang="en-US" b="0" i="0" u="none" strike="noStrike" baseline="0" dirty="0">
                <a:solidFill>
                  <a:srgbClr val="0563C2"/>
                </a:solidFill>
                <a:latin typeface="Times New Roman" panose="02020603050405020304" pitchFamily="18" charset="0"/>
                <a:cs typeface="Times New Roman" panose="02020603050405020304" pitchFamily="18" charset="0"/>
              </a:rPr>
              <a:t>hydroxyl groups </a:t>
            </a:r>
            <a:r>
              <a:rPr lang="en-US" b="0" i="0" u="none" strike="noStrike" baseline="0" dirty="0">
                <a:solidFill>
                  <a:srgbClr val="000000"/>
                </a:solidFill>
                <a:latin typeface="Times New Roman" panose="02020603050405020304" pitchFamily="18" charset="0"/>
                <a:cs typeface="Times New Roman" panose="02020603050405020304" pitchFamily="18" charset="0"/>
              </a:rPr>
              <a:t>on the glucose from one chain form </a:t>
            </a:r>
            <a:r>
              <a:rPr lang="en-US" b="0" i="0" u="none" strike="noStrike" baseline="0" dirty="0">
                <a:solidFill>
                  <a:srgbClr val="0563C2"/>
                </a:solidFill>
                <a:latin typeface="Times New Roman" panose="02020603050405020304" pitchFamily="18" charset="0"/>
                <a:cs typeface="Times New Roman" panose="02020603050405020304" pitchFamily="18" charset="0"/>
              </a:rPr>
              <a:t>hydrogen bonds </a:t>
            </a:r>
            <a:r>
              <a:rPr lang="en-US" b="0" i="0" u="none" strike="noStrike" baseline="0" dirty="0">
                <a:solidFill>
                  <a:srgbClr val="000000"/>
                </a:solidFill>
                <a:latin typeface="Times New Roman" panose="02020603050405020304" pitchFamily="18" charset="0"/>
                <a:cs typeface="Times New Roman" panose="02020603050405020304" pitchFamily="18" charset="0"/>
              </a:rPr>
              <a:t>with oxygen atoms on the same or a neighbor chain, holding the chains together side-by-side and forming </a:t>
            </a:r>
            <a:r>
              <a:rPr lang="en-US" b="0" i="1" u="none" strike="noStrike" baseline="0" dirty="0">
                <a:solidFill>
                  <a:srgbClr val="000000"/>
                </a:solidFill>
                <a:latin typeface="Times New Roman" panose="02020603050405020304" pitchFamily="18" charset="0"/>
                <a:cs typeface="Times New Roman" panose="02020603050405020304" pitchFamily="18" charset="0"/>
              </a:rPr>
              <a:t>microfibrils </a:t>
            </a:r>
            <a:r>
              <a:rPr lang="en-US" b="0" i="0" u="none" strike="noStrike" baseline="0" dirty="0">
                <a:solidFill>
                  <a:srgbClr val="000000"/>
                </a:solidFill>
                <a:latin typeface="Times New Roman" panose="02020603050405020304" pitchFamily="18" charset="0"/>
                <a:cs typeface="Times New Roman" panose="02020603050405020304" pitchFamily="18" charset="0"/>
              </a:rPr>
              <a:t>with high </a:t>
            </a:r>
            <a:r>
              <a:rPr lang="en-US" b="0" i="0" u="none" strike="noStrike" baseline="0" dirty="0">
                <a:solidFill>
                  <a:srgbClr val="0563C2"/>
                </a:solidFill>
                <a:latin typeface="Times New Roman" panose="02020603050405020304" pitchFamily="18" charset="0"/>
                <a:cs typeface="Times New Roman" panose="02020603050405020304" pitchFamily="18" charset="0"/>
              </a:rPr>
              <a:t>tensile strength</a:t>
            </a:r>
            <a:r>
              <a:rPr lang="en-US" b="0" i="0" u="none" strike="noStrike" baseline="0" dirty="0">
                <a:solidFill>
                  <a:srgbClr val="000000"/>
                </a:solidFill>
                <a:latin typeface="Times New Roman" panose="02020603050405020304" pitchFamily="18" charset="0"/>
                <a:cs typeface="Times New Roman" panose="02020603050405020304" pitchFamily="18" charset="0"/>
              </a:rPr>
              <a:t>.</a:t>
            </a:r>
          </a:p>
          <a:p>
            <a:pPr algn="just">
              <a:lnSpc>
                <a:spcPct val="150000"/>
              </a:lnSpc>
            </a:pPr>
            <a:r>
              <a:rPr lang="en-US" b="0" i="0" u="none" strike="noStrike" baseline="0" dirty="0">
                <a:solidFill>
                  <a:srgbClr val="000000"/>
                </a:solidFill>
                <a:latin typeface="Times New Roman" panose="02020603050405020304" pitchFamily="18" charset="0"/>
                <a:cs typeface="Times New Roman" panose="02020603050405020304" pitchFamily="18" charset="0"/>
              </a:rPr>
              <a:t>7. This confers tensile strength in </a:t>
            </a:r>
            <a:r>
              <a:rPr lang="en-US" b="0" i="0" u="none" strike="noStrike" baseline="0" dirty="0">
                <a:solidFill>
                  <a:srgbClr val="0563C2"/>
                </a:solidFill>
                <a:latin typeface="Times New Roman" panose="02020603050405020304" pitchFamily="18" charset="0"/>
                <a:cs typeface="Times New Roman" panose="02020603050405020304" pitchFamily="18" charset="0"/>
              </a:rPr>
              <a:t>cell walls</a:t>
            </a:r>
            <a:r>
              <a:rPr lang="en-US" b="0" i="0" u="none" strike="noStrike" baseline="0" dirty="0">
                <a:solidFill>
                  <a:srgbClr val="000000"/>
                </a:solidFill>
                <a:latin typeface="Times New Roman" panose="02020603050405020304" pitchFamily="18" charset="0"/>
                <a:cs typeface="Times New Roman" panose="02020603050405020304" pitchFamily="18" charset="0"/>
              </a:rPr>
              <a:t>, where cellulose microfibrils mesh into a polysaccharide </a:t>
            </a:r>
            <a:r>
              <a:rPr lang="en-US" b="0" i="1" u="none" strike="noStrike" baseline="0" dirty="0">
                <a:solidFill>
                  <a:srgbClr val="000000"/>
                </a:solidFill>
                <a:latin typeface="Times New Roman" panose="02020603050405020304" pitchFamily="18" charset="0"/>
                <a:cs typeface="Times New Roman" panose="02020603050405020304" pitchFamily="18" charset="0"/>
              </a:rPr>
              <a:t>matrix</a:t>
            </a:r>
            <a:r>
              <a:rPr lang="en-US" b="0" i="0" u="none" strike="noStrike" baseline="0" dirty="0">
                <a:solidFill>
                  <a:srgbClr val="000000"/>
                </a:solidFill>
                <a:latin typeface="Times New Roman" panose="02020603050405020304" pitchFamily="18" charset="0"/>
                <a:cs typeface="Times New Roman" panose="02020603050405020304" pitchFamily="18" charset="0"/>
              </a:rPr>
              <a:t>.</a:t>
            </a:r>
          </a:p>
        </p:txBody>
      </p:sp>
      <p:pic>
        <p:nvPicPr>
          <p:cNvPr id="1026" name="Picture 2" descr="Cellulose - Labster">
            <a:extLst>
              <a:ext uri="{FF2B5EF4-FFF2-40B4-BE49-F238E27FC236}">
                <a16:creationId xmlns:a16="http://schemas.microsoft.com/office/drawing/2014/main" id="{B84FF59A-AFC9-2679-4079-DA61ED352E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34400" y="1005752"/>
            <a:ext cx="3657600" cy="2042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5311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randombar(horizontal)">
                                      <p:cBhvr>
                                        <p:cTn id="11" dur="500"/>
                                        <p:tgtEl>
                                          <p:spTgt spid="102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wipe(left)">
                                      <p:cBhvr>
                                        <p:cTn id="16" dur="500"/>
                                        <p:tgtEl>
                                          <p:spTgt spid="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P spid="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B89D240-7209-48B5-44EF-F9750210F193}"/>
              </a:ext>
            </a:extLst>
          </p:cNvPr>
          <p:cNvSpPr txBox="1"/>
          <p:nvPr/>
        </p:nvSpPr>
        <p:spPr>
          <a:xfrm>
            <a:off x="0" y="3124200"/>
            <a:ext cx="9448800" cy="3416320"/>
          </a:xfrm>
          <a:prstGeom prst="rect">
            <a:avLst/>
          </a:prstGeom>
          <a:noFill/>
        </p:spPr>
        <p:txBody>
          <a:bodyPr wrap="square">
            <a:spAutoFit/>
          </a:bodyPr>
          <a:lstStyle/>
          <a:p>
            <a:pPr algn="just">
              <a:lnSpc>
                <a:spcPct val="150000"/>
              </a:lnSpc>
            </a:pPr>
            <a:r>
              <a:rPr lang="en-US" sz="1800" b="0" i="0" u="none" strike="noStrike" baseline="0" dirty="0">
                <a:latin typeface="Times New Roman" panose="02020603050405020304" pitchFamily="18" charset="0"/>
              </a:rPr>
              <a:t>Cellulose-based water filters are filters made from cellulose, a carbohydrate polymer found in plant cell walls. They remove impurities and contaminants from water and are an alternative to traditional synthetic polymer filters. The </a:t>
            </a:r>
            <a:r>
              <a:rPr lang="en-US" sz="1800" b="1" i="0" u="none" strike="noStrike" baseline="0" dirty="0">
                <a:latin typeface="Times New Roman" panose="02020603050405020304" pitchFamily="18" charset="0"/>
              </a:rPr>
              <a:t>high mechanical strength </a:t>
            </a:r>
            <a:r>
              <a:rPr lang="en-US" sz="1800" b="0" i="0" u="none" strike="noStrike" baseline="0" dirty="0">
                <a:latin typeface="Times New Roman" panose="02020603050405020304" pitchFamily="18" charset="0"/>
              </a:rPr>
              <a:t>and </a:t>
            </a:r>
            <a:r>
              <a:rPr lang="en-US" sz="1800" b="1" i="0" u="none" strike="noStrike" baseline="0" dirty="0">
                <a:latin typeface="Times New Roman" panose="02020603050405020304" pitchFamily="18" charset="0"/>
              </a:rPr>
              <a:t>hydrophilic properties </a:t>
            </a:r>
            <a:r>
              <a:rPr lang="en-US" sz="1800" b="0" i="0" u="none" strike="noStrike" baseline="0" dirty="0">
                <a:latin typeface="Times New Roman" panose="02020603050405020304" pitchFamily="18" charset="0"/>
              </a:rPr>
              <a:t>of cellulose make it an ideal material for </a:t>
            </a:r>
            <a:r>
              <a:rPr lang="en-US" sz="1800" b="1" i="0" u="none" strike="noStrike" baseline="0" dirty="0">
                <a:latin typeface="Times New Roman" panose="02020603050405020304" pitchFamily="18" charset="0"/>
              </a:rPr>
              <a:t>water filtration</a:t>
            </a:r>
            <a:r>
              <a:rPr lang="en-US" sz="1800" b="0" i="0" u="none" strike="noStrike" baseline="0" dirty="0">
                <a:latin typeface="Times New Roman" panose="02020603050405020304" pitchFamily="18" charset="0"/>
              </a:rPr>
              <a:t>. Cellulose filters can effectively remove particles</a:t>
            </a:r>
            <a:r>
              <a:rPr lang="en-US" sz="1800" b="0" i="0" u="none" strike="noStrike" baseline="0">
                <a:latin typeface="Times New Roman" panose="02020603050405020304" pitchFamily="18" charset="0"/>
              </a:rPr>
              <a:t>, pathogens </a:t>
            </a:r>
            <a:r>
              <a:rPr lang="en-US" sz="1800" b="0" i="0" u="none" strike="noStrike" baseline="0" dirty="0">
                <a:latin typeface="Times New Roman" panose="02020603050405020304" pitchFamily="18" charset="0"/>
              </a:rPr>
              <a:t>and other contaminants from water, making it safer and more potable. Cellulose-based water filters are widely used in developed and developing countries for household, industrial, and agricultural applications. They are also an </a:t>
            </a:r>
            <a:r>
              <a:rPr lang="en-US" sz="1800" b="1" i="0" u="none" strike="noStrike" baseline="0" dirty="0">
                <a:latin typeface="Times New Roman" panose="02020603050405020304" pitchFamily="18" charset="0"/>
              </a:rPr>
              <a:t>environment friendly alternative to traditional filters</a:t>
            </a:r>
            <a:r>
              <a:rPr lang="en-US" sz="1800" b="0" i="0" u="none" strike="noStrike" baseline="0" dirty="0">
                <a:latin typeface="Times New Roman" panose="02020603050405020304" pitchFamily="18" charset="0"/>
              </a:rPr>
              <a:t>, as they are </a:t>
            </a:r>
            <a:r>
              <a:rPr lang="en-US" sz="1800" b="1" i="0" u="none" strike="noStrike" baseline="0" dirty="0">
                <a:latin typeface="Times New Roman" panose="02020603050405020304" pitchFamily="18" charset="0"/>
              </a:rPr>
              <a:t>biodegradable </a:t>
            </a:r>
            <a:r>
              <a:rPr lang="en-US" sz="1800" b="0" i="0" u="none" strike="noStrike" baseline="0" dirty="0">
                <a:latin typeface="Times New Roman" panose="02020603050405020304" pitchFamily="18" charset="0"/>
              </a:rPr>
              <a:t>and can be produced from renewable resources.</a:t>
            </a:r>
            <a:endParaRPr lang="en-US" dirty="0"/>
          </a:p>
        </p:txBody>
      </p:sp>
      <p:sp>
        <p:nvSpPr>
          <p:cNvPr id="7" name="TextBox 6">
            <a:extLst>
              <a:ext uri="{FF2B5EF4-FFF2-40B4-BE49-F238E27FC236}">
                <a16:creationId xmlns:a16="http://schemas.microsoft.com/office/drawing/2014/main" id="{88A14E03-75BF-EE73-5C45-1A1627435494}"/>
              </a:ext>
            </a:extLst>
          </p:cNvPr>
          <p:cNvSpPr txBox="1"/>
          <p:nvPr/>
        </p:nvSpPr>
        <p:spPr>
          <a:xfrm>
            <a:off x="0" y="886231"/>
            <a:ext cx="12192000" cy="1754326"/>
          </a:xfrm>
          <a:prstGeom prst="rect">
            <a:avLst/>
          </a:prstGeom>
          <a:noFill/>
        </p:spPr>
        <p:txBody>
          <a:bodyPr wrap="square">
            <a:spAutoFit/>
          </a:bodyPr>
          <a:lstStyle/>
          <a:p>
            <a:pPr algn="just">
              <a:lnSpc>
                <a:spcPct val="150000"/>
              </a:lnSpc>
            </a:pPr>
            <a:r>
              <a:rPr lang="en-US" b="0" i="0" u="none" strike="noStrike" baseline="0" dirty="0">
                <a:latin typeface="Times New Roman" panose="02020603050405020304" pitchFamily="18" charset="0"/>
                <a:cs typeface="Times New Roman" panose="02020603050405020304" pitchFamily="18" charset="0"/>
              </a:rPr>
              <a:t>Cellulose was discovered in 1838 by the French chemist </a:t>
            </a:r>
            <a:r>
              <a:rPr lang="en-US" b="0" i="0" u="none" strike="noStrike" baseline="0" dirty="0" err="1">
                <a:latin typeface="Times New Roman" panose="02020603050405020304" pitchFamily="18" charset="0"/>
                <a:cs typeface="Times New Roman" panose="02020603050405020304" pitchFamily="18" charset="0"/>
              </a:rPr>
              <a:t>Anselme</a:t>
            </a:r>
            <a:r>
              <a:rPr lang="en-US" b="0" i="0" u="none" strike="noStrike" baseline="0" dirty="0">
                <a:latin typeface="Times New Roman" panose="02020603050405020304" pitchFamily="18" charset="0"/>
                <a:cs typeface="Times New Roman" panose="02020603050405020304" pitchFamily="18" charset="0"/>
              </a:rPr>
              <a:t> </a:t>
            </a:r>
            <a:r>
              <a:rPr lang="en-US" b="0" i="0" u="none" strike="noStrike" baseline="0" dirty="0" err="1">
                <a:latin typeface="Times New Roman" panose="02020603050405020304" pitchFamily="18" charset="0"/>
                <a:cs typeface="Times New Roman" panose="02020603050405020304" pitchFamily="18" charset="0"/>
              </a:rPr>
              <a:t>Payen</a:t>
            </a:r>
            <a:r>
              <a:rPr lang="en-US" b="0" i="0" u="none" strike="noStrike" baseline="0" dirty="0">
                <a:latin typeface="Times New Roman" panose="02020603050405020304" pitchFamily="18" charset="0"/>
                <a:cs typeface="Times New Roman" panose="02020603050405020304" pitchFamily="18" charset="0"/>
              </a:rPr>
              <a:t>, who isolated it from plant matter and determined its chemical formula. </a:t>
            </a:r>
            <a:r>
              <a:rPr lang="en-US" b="1" dirty="0">
                <a:solidFill>
                  <a:srgbClr val="002060"/>
                </a:solidFill>
                <a:latin typeface="Times New Roman" panose="02020603050405020304" pitchFamily="18" charset="0"/>
                <a:cs typeface="Times New Roman" panose="02020603050405020304" pitchFamily="18" charset="0"/>
              </a:rPr>
              <a:t>Chemically, cellulose is a polysaccharide almost insoluble in water, with a linear chain configuration consisting of numerous glucose units.</a:t>
            </a:r>
            <a:r>
              <a:rPr lang="en-US" dirty="0">
                <a:latin typeface="Times New Roman" panose="02020603050405020304" pitchFamily="18" charset="0"/>
                <a:cs typeface="Times New Roman" panose="02020603050405020304" pitchFamily="18" charset="0"/>
              </a:rPr>
              <a:t> Due to its biological origin, low-cost and tunable surface chemistry, cellulose has been used for centuries in the paper industry, food packaging, water and air filtration, to mention a few. </a:t>
            </a:r>
          </a:p>
        </p:txBody>
      </p:sp>
      <p:sp>
        <p:nvSpPr>
          <p:cNvPr id="8" name="TextBox 7">
            <a:extLst>
              <a:ext uri="{FF2B5EF4-FFF2-40B4-BE49-F238E27FC236}">
                <a16:creationId xmlns:a16="http://schemas.microsoft.com/office/drawing/2014/main" id="{77080FCE-DA95-1808-3216-44F03B2AB31A}"/>
              </a:ext>
            </a:extLst>
          </p:cNvPr>
          <p:cNvSpPr txBox="1"/>
          <p:nvPr/>
        </p:nvSpPr>
        <p:spPr>
          <a:xfrm>
            <a:off x="-381000" y="2420203"/>
            <a:ext cx="9296400" cy="877163"/>
          </a:xfrm>
          <a:prstGeom prst="rect">
            <a:avLst/>
          </a:prstGeom>
          <a:noFill/>
        </p:spPr>
        <p:txBody>
          <a:bodyPr wrap="square">
            <a:spAutoFit/>
          </a:bodyPr>
          <a:lstStyle/>
          <a:p>
            <a:pPr algn="ctr">
              <a:lnSpc>
                <a:spcPct val="150000"/>
              </a:lnSpc>
            </a:pPr>
            <a:r>
              <a:rPr lang="en-US" sz="1800" b="0" i="0" u="none" strike="noStrike" baseline="0" dirty="0">
                <a:solidFill>
                  <a:srgbClr val="000000"/>
                </a:solidFill>
                <a:latin typeface="Times New Roman" panose="02020603050405020304" pitchFamily="18" charset="0"/>
              </a:rPr>
              <a:t>  Taking benefit of these advantages of cellulose, we have a best application of cellulose, </a:t>
            </a:r>
            <a:r>
              <a:rPr lang="en-US" dirty="0">
                <a:solidFill>
                  <a:srgbClr val="000000"/>
                </a:solidFill>
                <a:latin typeface="Times New Roman" panose="02020603050405020304" pitchFamily="18" charset="0"/>
              </a:rPr>
              <a:t>i.e.,</a:t>
            </a:r>
            <a:r>
              <a:rPr lang="en-US" sz="1800" b="0" i="0" u="none" strike="noStrike" baseline="0" dirty="0">
                <a:solidFill>
                  <a:srgbClr val="000000"/>
                </a:solidFill>
                <a:latin typeface="Times New Roman" panose="02020603050405020304" pitchFamily="18" charset="0"/>
              </a:rPr>
              <a:t> </a:t>
            </a:r>
          </a:p>
          <a:p>
            <a:pPr algn="ctr"/>
            <a:r>
              <a:rPr lang="en-US" sz="2400" b="1" i="0" u="none" strike="noStrike" baseline="0" dirty="0">
                <a:solidFill>
                  <a:srgbClr val="FF0000"/>
                </a:solidFill>
                <a:latin typeface="Times New Roman" panose="02020603050405020304" pitchFamily="18" charset="0"/>
              </a:rPr>
              <a:t>Cellulose-based water filters </a:t>
            </a:r>
            <a:endParaRPr lang="en-US" sz="2400" dirty="0">
              <a:solidFill>
                <a:srgbClr val="FF0000"/>
              </a:solidFill>
            </a:endParaRPr>
          </a:p>
        </p:txBody>
      </p:sp>
      <p:pic>
        <p:nvPicPr>
          <p:cNvPr id="1026" name="Picture 2" descr="Nano-cellulose Water Filters Found To Be Highly Effective - The Water  Network | by AquaSPE">
            <a:extLst>
              <a:ext uri="{FF2B5EF4-FFF2-40B4-BE49-F238E27FC236}">
                <a16:creationId xmlns:a16="http://schemas.microsoft.com/office/drawing/2014/main" id="{D78487AD-522D-A4F3-29E5-7C4D8DA0D6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48800" y="2925472"/>
            <a:ext cx="2743200" cy="352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3171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randombar(horizontal)">
                                      <p:cBhvr>
                                        <p:cTn id="11" dur="500"/>
                                        <p:tgtEl>
                                          <p:spTgt spid="8">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8">
                                            <p:txEl>
                                              <p:pRg st="1" end="1"/>
                                            </p:txEl>
                                          </p:spTgt>
                                        </p:tgtEl>
                                        <p:attrNameLst>
                                          <p:attrName>style.visibility</p:attrName>
                                        </p:attrNameLst>
                                      </p:cBhvr>
                                      <p:to>
                                        <p:strVal val="visible"/>
                                      </p:to>
                                    </p:set>
                                    <p:animEffect transition="in" filter="randombar(horizontal)">
                                      <p:cBhvr>
                                        <p:cTn id="16" dur="500"/>
                                        <p:tgtEl>
                                          <p:spTgt spid="8">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1026"/>
                                        </p:tgtEl>
                                        <p:attrNameLst>
                                          <p:attrName>style.visibility</p:attrName>
                                        </p:attrNameLst>
                                      </p:cBhvr>
                                      <p:to>
                                        <p:strVal val="visible"/>
                                      </p:to>
                                    </p:set>
                                    <p:animEffect transition="in" filter="randombar(horizontal)">
                                      <p:cBhvr>
                                        <p:cTn id="21" dur="500"/>
                                        <p:tgtEl>
                                          <p:spTgt spid="1026"/>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37"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arn(outVertical)">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77EF3A6-F3C7-A96C-ED78-96125039825B}"/>
              </a:ext>
            </a:extLst>
          </p:cNvPr>
          <p:cNvSpPr txBox="1"/>
          <p:nvPr/>
        </p:nvSpPr>
        <p:spPr>
          <a:xfrm>
            <a:off x="3581400" y="762000"/>
            <a:ext cx="4114800" cy="369332"/>
          </a:xfrm>
          <a:prstGeom prst="rect">
            <a:avLst/>
          </a:prstGeom>
          <a:noFill/>
        </p:spPr>
        <p:txBody>
          <a:bodyPr wrap="square">
            <a:spAutoFit/>
          </a:bodyPr>
          <a:lstStyle/>
          <a:p>
            <a:r>
              <a:rPr lang="en-US" sz="1800" b="1" i="0" u="none" strike="noStrike" baseline="0" dirty="0">
                <a:latin typeface="Times New Roman" panose="02020603050405020304" pitchFamily="18" charset="0"/>
              </a:rPr>
              <a:t>Properties of cellulose based water filter</a:t>
            </a:r>
            <a:endParaRPr lang="en-US" dirty="0"/>
          </a:p>
        </p:txBody>
      </p:sp>
      <p:sp>
        <p:nvSpPr>
          <p:cNvPr id="6" name="TextBox 5">
            <a:extLst>
              <a:ext uri="{FF2B5EF4-FFF2-40B4-BE49-F238E27FC236}">
                <a16:creationId xmlns:a16="http://schemas.microsoft.com/office/drawing/2014/main" id="{276BFF99-857F-79BD-04D1-B05CBAF8445D}"/>
              </a:ext>
            </a:extLst>
          </p:cNvPr>
          <p:cNvSpPr txBox="1"/>
          <p:nvPr/>
        </p:nvSpPr>
        <p:spPr>
          <a:xfrm>
            <a:off x="0" y="1143000"/>
            <a:ext cx="12192000" cy="369332"/>
          </a:xfrm>
          <a:prstGeom prst="rect">
            <a:avLst/>
          </a:prstGeom>
          <a:noFill/>
        </p:spPr>
        <p:txBody>
          <a:bodyPr wrap="square">
            <a:spAutoFit/>
          </a:bodyPr>
          <a:lstStyle/>
          <a:p>
            <a:pPr algn="ctr"/>
            <a:r>
              <a:rPr lang="en-US" sz="1800" b="0" i="0" u="none" strike="noStrike" baseline="0" dirty="0">
                <a:latin typeface="Times New Roman" panose="02020603050405020304" pitchFamily="18" charset="0"/>
              </a:rPr>
              <a:t>Cellulose-based water filters have several properties that make them an attractive choice for water filtration:</a:t>
            </a:r>
            <a:endParaRPr lang="en-US" dirty="0"/>
          </a:p>
        </p:txBody>
      </p:sp>
      <p:sp>
        <p:nvSpPr>
          <p:cNvPr id="8" name="TextBox 7">
            <a:extLst>
              <a:ext uri="{FF2B5EF4-FFF2-40B4-BE49-F238E27FC236}">
                <a16:creationId xmlns:a16="http://schemas.microsoft.com/office/drawing/2014/main" id="{4C269DB3-7493-2250-7A39-3CEBB5A649B8}"/>
              </a:ext>
            </a:extLst>
          </p:cNvPr>
          <p:cNvSpPr txBox="1"/>
          <p:nvPr/>
        </p:nvSpPr>
        <p:spPr>
          <a:xfrm>
            <a:off x="-15240" y="1371600"/>
            <a:ext cx="8324288" cy="878895"/>
          </a:xfrm>
          <a:prstGeom prst="rect">
            <a:avLst/>
          </a:prstGeom>
          <a:noFill/>
        </p:spPr>
        <p:txBody>
          <a:bodyPr wrap="square">
            <a:spAutoFit/>
          </a:bodyPr>
          <a:lstStyle/>
          <a:p>
            <a:pPr>
              <a:lnSpc>
                <a:spcPct val="150000"/>
              </a:lnSpc>
            </a:pPr>
            <a:r>
              <a:rPr lang="en-US" sz="1800" b="1" i="0" u="none" strike="noStrike" baseline="0" dirty="0">
                <a:solidFill>
                  <a:srgbClr val="0070C0"/>
                </a:solidFill>
                <a:latin typeface="Times New Roman" panose="02020603050405020304" pitchFamily="18" charset="0"/>
              </a:rPr>
              <a:t>High Porosity: </a:t>
            </a:r>
            <a:r>
              <a:rPr lang="en-US" sz="1800" b="0" i="0" u="none" strike="noStrike" baseline="0" dirty="0">
                <a:latin typeface="Times New Roman" panose="02020603050405020304" pitchFamily="18" charset="0"/>
              </a:rPr>
              <a:t>They have a high porous structure allowing them to remove </a:t>
            </a:r>
            <a:r>
              <a:rPr lang="en-US" dirty="0">
                <a:latin typeface="Times New Roman" panose="02020603050405020304" pitchFamily="18" charset="0"/>
              </a:rPr>
              <a:t>impurities and contaminants efficiently from </a:t>
            </a:r>
            <a:r>
              <a:rPr lang="en-US" sz="1800" b="0" i="0" u="none" strike="noStrike" baseline="0" dirty="0">
                <a:latin typeface="Times New Roman" panose="02020603050405020304" pitchFamily="18" charset="0"/>
              </a:rPr>
              <a:t>water.</a:t>
            </a:r>
            <a:endParaRPr lang="en-US" dirty="0"/>
          </a:p>
        </p:txBody>
      </p:sp>
      <p:sp>
        <p:nvSpPr>
          <p:cNvPr id="10" name="TextBox 9">
            <a:extLst>
              <a:ext uri="{FF2B5EF4-FFF2-40B4-BE49-F238E27FC236}">
                <a16:creationId xmlns:a16="http://schemas.microsoft.com/office/drawing/2014/main" id="{1DCF0A35-E9CE-432F-ECA7-46F14AB85BE6}"/>
              </a:ext>
            </a:extLst>
          </p:cNvPr>
          <p:cNvSpPr txBox="1"/>
          <p:nvPr/>
        </p:nvSpPr>
        <p:spPr>
          <a:xfrm>
            <a:off x="0" y="2092905"/>
            <a:ext cx="8320087" cy="878895"/>
          </a:xfrm>
          <a:prstGeom prst="rect">
            <a:avLst/>
          </a:prstGeom>
          <a:noFill/>
        </p:spPr>
        <p:txBody>
          <a:bodyPr wrap="square">
            <a:spAutoFit/>
          </a:bodyPr>
          <a:lstStyle/>
          <a:p>
            <a:pPr algn="l">
              <a:lnSpc>
                <a:spcPct val="150000"/>
              </a:lnSpc>
            </a:pPr>
            <a:r>
              <a:rPr lang="en-US" sz="1800" b="1" i="0" u="none" strike="noStrike" baseline="0" dirty="0">
                <a:solidFill>
                  <a:srgbClr val="0070C0"/>
                </a:solidFill>
                <a:latin typeface="Times New Roman" panose="02020603050405020304" pitchFamily="18" charset="0"/>
              </a:rPr>
              <a:t>Biodegradability: </a:t>
            </a:r>
            <a:r>
              <a:rPr lang="en-US" sz="1800" b="0" i="0" u="none" strike="noStrike" baseline="0" dirty="0">
                <a:latin typeface="Times New Roman" panose="02020603050405020304" pitchFamily="18" charset="0"/>
              </a:rPr>
              <a:t>Cellulose-based water filters are biodegradable; thereby reducing the impact on environment compared to synthetic polymer filters.</a:t>
            </a:r>
            <a:endParaRPr lang="en-US" dirty="0"/>
          </a:p>
        </p:txBody>
      </p:sp>
      <p:sp>
        <p:nvSpPr>
          <p:cNvPr id="12" name="TextBox 11">
            <a:extLst>
              <a:ext uri="{FF2B5EF4-FFF2-40B4-BE49-F238E27FC236}">
                <a16:creationId xmlns:a16="http://schemas.microsoft.com/office/drawing/2014/main" id="{F1D9FEE1-545D-CA6F-0984-20D6541E6953}"/>
              </a:ext>
            </a:extLst>
          </p:cNvPr>
          <p:cNvSpPr txBox="1"/>
          <p:nvPr/>
        </p:nvSpPr>
        <p:spPr>
          <a:xfrm>
            <a:off x="0" y="2800000"/>
            <a:ext cx="8229600" cy="878895"/>
          </a:xfrm>
          <a:prstGeom prst="rect">
            <a:avLst/>
          </a:prstGeom>
          <a:noFill/>
        </p:spPr>
        <p:txBody>
          <a:bodyPr wrap="square">
            <a:spAutoFit/>
          </a:bodyPr>
          <a:lstStyle/>
          <a:p>
            <a:pPr algn="l">
              <a:lnSpc>
                <a:spcPct val="150000"/>
              </a:lnSpc>
            </a:pPr>
            <a:r>
              <a:rPr lang="en-US" sz="1800" b="1" i="0" u="none" strike="noStrike" baseline="0" dirty="0">
                <a:solidFill>
                  <a:srgbClr val="0070C0"/>
                </a:solidFill>
                <a:latin typeface="Times New Roman" panose="02020603050405020304" pitchFamily="18" charset="0"/>
              </a:rPr>
              <a:t>Cost-effective:</a:t>
            </a:r>
            <a:r>
              <a:rPr lang="en-US" sz="1800" b="0" i="0" u="none" strike="noStrike" baseline="0" dirty="0">
                <a:latin typeface="Times New Roman" panose="02020603050405020304" pitchFamily="18" charset="0"/>
              </a:rPr>
              <a:t> Cellulose-based water filters are less economical than traditional synthetic polymer filters</a:t>
            </a:r>
            <a:r>
              <a:rPr lang="en-US" dirty="0">
                <a:latin typeface="Times New Roman" panose="02020603050405020304" pitchFamily="18" charset="0"/>
              </a:rPr>
              <a:t>.</a:t>
            </a:r>
            <a:endParaRPr lang="en-US" dirty="0"/>
          </a:p>
        </p:txBody>
      </p:sp>
      <p:sp>
        <p:nvSpPr>
          <p:cNvPr id="14" name="TextBox 13">
            <a:extLst>
              <a:ext uri="{FF2B5EF4-FFF2-40B4-BE49-F238E27FC236}">
                <a16:creationId xmlns:a16="http://schemas.microsoft.com/office/drawing/2014/main" id="{75831082-47CA-9E81-F141-2538B2A33C6D}"/>
              </a:ext>
            </a:extLst>
          </p:cNvPr>
          <p:cNvSpPr txBox="1"/>
          <p:nvPr/>
        </p:nvSpPr>
        <p:spPr>
          <a:xfrm>
            <a:off x="0" y="3464505"/>
            <a:ext cx="8229600" cy="878895"/>
          </a:xfrm>
          <a:prstGeom prst="rect">
            <a:avLst/>
          </a:prstGeom>
          <a:noFill/>
        </p:spPr>
        <p:txBody>
          <a:bodyPr wrap="square">
            <a:spAutoFit/>
          </a:bodyPr>
          <a:lstStyle/>
          <a:p>
            <a:pPr algn="just">
              <a:lnSpc>
                <a:spcPct val="150000"/>
              </a:lnSpc>
            </a:pPr>
            <a:r>
              <a:rPr lang="en-US" sz="1800" b="1" i="0" u="none" strike="noStrike" baseline="0" dirty="0">
                <a:solidFill>
                  <a:srgbClr val="0070C0"/>
                </a:solidFill>
                <a:latin typeface="Times New Roman" panose="02020603050405020304" pitchFamily="18" charset="0"/>
              </a:rPr>
              <a:t>Renewable resource: </a:t>
            </a:r>
            <a:r>
              <a:rPr lang="en-US" sz="1800" b="0" i="0" u="none" strike="noStrike" baseline="0" dirty="0">
                <a:latin typeface="Times New Roman" panose="02020603050405020304" pitchFamily="18" charset="0"/>
              </a:rPr>
              <a:t>Cellulose-based water filters are made from a renewable resource; this reduces the dependency on non-renewable resources.</a:t>
            </a:r>
            <a:endParaRPr lang="en-US" dirty="0"/>
          </a:p>
        </p:txBody>
      </p:sp>
      <p:sp>
        <p:nvSpPr>
          <p:cNvPr id="16" name="TextBox 15">
            <a:extLst>
              <a:ext uri="{FF2B5EF4-FFF2-40B4-BE49-F238E27FC236}">
                <a16:creationId xmlns:a16="http://schemas.microsoft.com/office/drawing/2014/main" id="{8B853F98-1385-58F4-79FD-6C62855D77AD}"/>
              </a:ext>
            </a:extLst>
          </p:cNvPr>
          <p:cNvSpPr txBox="1"/>
          <p:nvPr/>
        </p:nvSpPr>
        <p:spPr>
          <a:xfrm>
            <a:off x="0" y="4226505"/>
            <a:ext cx="8229600" cy="878895"/>
          </a:xfrm>
          <a:prstGeom prst="rect">
            <a:avLst/>
          </a:prstGeom>
          <a:noFill/>
        </p:spPr>
        <p:txBody>
          <a:bodyPr wrap="square">
            <a:spAutoFit/>
          </a:bodyPr>
          <a:lstStyle/>
          <a:p>
            <a:pPr algn="just">
              <a:lnSpc>
                <a:spcPct val="150000"/>
              </a:lnSpc>
            </a:pPr>
            <a:r>
              <a:rPr lang="en-US" sz="1800" b="1" i="0" u="none" strike="noStrike" baseline="0" dirty="0">
                <a:solidFill>
                  <a:srgbClr val="0070C0"/>
                </a:solidFill>
                <a:latin typeface="Times New Roman" panose="02020603050405020304" pitchFamily="18" charset="0"/>
              </a:rPr>
              <a:t>Good mechanical strength: </a:t>
            </a:r>
            <a:r>
              <a:rPr lang="en-US" sz="1800" b="0" i="0" u="none" strike="noStrike" baseline="0" dirty="0">
                <a:latin typeface="Times New Roman" panose="02020603050405020304" pitchFamily="18" charset="0"/>
              </a:rPr>
              <a:t>They pose good mechanical strength, allowing them to maintain their structure and perform effectively over time.</a:t>
            </a:r>
            <a:endParaRPr lang="en-US" dirty="0"/>
          </a:p>
        </p:txBody>
      </p:sp>
      <p:sp>
        <p:nvSpPr>
          <p:cNvPr id="18" name="TextBox 17">
            <a:extLst>
              <a:ext uri="{FF2B5EF4-FFF2-40B4-BE49-F238E27FC236}">
                <a16:creationId xmlns:a16="http://schemas.microsoft.com/office/drawing/2014/main" id="{23473E3F-3207-1679-8C0C-2E57A89E8AC5}"/>
              </a:ext>
            </a:extLst>
          </p:cNvPr>
          <p:cNvSpPr txBox="1"/>
          <p:nvPr/>
        </p:nvSpPr>
        <p:spPr>
          <a:xfrm>
            <a:off x="0" y="4912305"/>
            <a:ext cx="8229600" cy="878895"/>
          </a:xfrm>
          <a:prstGeom prst="rect">
            <a:avLst/>
          </a:prstGeom>
          <a:noFill/>
        </p:spPr>
        <p:txBody>
          <a:bodyPr wrap="square">
            <a:spAutoFit/>
          </a:bodyPr>
          <a:lstStyle/>
          <a:p>
            <a:pPr algn="just">
              <a:lnSpc>
                <a:spcPct val="150000"/>
              </a:lnSpc>
            </a:pPr>
            <a:r>
              <a:rPr lang="en-US" sz="1800" b="1" i="0" u="none" strike="noStrike" baseline="0" dirty="0">
                <a:solidFill>
                  <a:srgbClr val="0070C0"/>
                </a:solidFill>
                <a:latin typeface="Times New Roman" panose="02020603050405020304" pitchFamily="18" charset="0"/>
              </a:rPr>
              <a:t>Chemical resistance: </a:t>
            </a:r>
            <a:r>
              <a:rPr lang="en-US" sz="1800" b="0" i="0" u="none" strike="noStrike" baseline="0" dirty="0">
                <a:latin typeface="Times New Roman" panose="02020603050405020304" pitchFamily="18" charset="0"/>
              </a:rPr>
              <a:t>Cellulose-based water filters resist most chemicals, including acids and bases, and hence can be used in various water treatment applications.</a:t>
            </a:r>
            <a:endParaRPr lang="en-US" dirty="0"/>
          </a:p>
        </p:txBody>
      </p:sp>
      <p:sp>
        <p:nvSpPr>
          <p:cNvPr id="20" name="TextBox 19">
            <a:extLst>
              <a:ext uri="{FF2B5EF4-FFF2-40B4-BE49-F238E27FC236}">
                <a16:creationId xmlns:a16="http://schemas.microsoft.com/office/drawing/2014/main" id="{C8FD3CF9-D857-AEDB-D05F-262275D1B6CA}"/>
              </a:ext>
            </a:extLst>
          </p:cNvPr>
          <p:cNvSpPr txBox="1"/>
          <p:nvPr/>
        </p:nvSpPr>
        <p:spPr>
          <a:xfrm>
            <a:off x="10160" y="5631355"/>
            <a:ext cx="8676640" cy="878895"/>
          </a:xfrm>
          <a:prstGeom prst="rect">
            <a:avLst/>
          </a:prstGeom>
          <a:noFill/>
        </p:spPr>
        <p:txBody>
          <a:bodyPr wrap="square">
            <a:spAutoFit/>
          </a:bodyPr>
          <a:lstStyle/>
          <a:p>
            <a:pPr algn="l">
              <a:lnSpc>
                <a:spcPct val="150000"/>
              </a:lnSpc>
            </a:pPr>
            <a:r>
              <a:rPr lang="en-US" sz="1800" b="1" i="0" u="none" strike="noStrike" baseline="0" dirty="0">
                <a:solidFill>
                  <a:srgbClr val="0070C0"/>
                </a:solidFill>
                <a:latin typeface="Times New Roman" panose="02020603050405020304" pitchFamily="18" charset="0"/>
              </a:rPr>
              <a:t>Large surface area: </a:t>
            </a:r>
            <a:r>
              <a:rPr lang="en-US" sz="1800" b="0" i="0" u="none" strike="noStrike" baseline="0" dirty="0">
                <a:latin typeface="Times New Roman" panose="02020603050405020304" pitchFamily="18" charset="0"/>
              </a:rPr>
              <a:t>Cellulose-based water filters have a large surface area, enhancing filtration capabilities and reducing filter replacement frequency.</a:t>
            </a:r>
            <a:endParaRPr lang="en-US" dirty="0"/>
          </a:p>
        </p:txBody>
      </p:sp>
      <p:pic>
        <p:nvPicPr>
          <p:cNvPr id="2050" name="Picture 2" descr="MCE Membrane Filters——Lubitech Technologies Limited">
            <a:extLst>
              <a:ext uri="{FF2B5EF4-FFF2-40B4-BE49-F238E27FC236}">
                <a16:creationId xmlns:a16="http://schemas.microsoft.com/office/drawing/2014/main" id="{2CF5B9E6-A5F4-BDC5-55AC-EA3A7F4AF8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20087" y="1504918"/>
            <a:ext cx="2021294" cy="183080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Degradable or not? Cellulose acetate as a model for complicated interplay  between structure, environment and degradation - ScienceDirect">
            <a:extLst>
              <a:ext uri="{FF2B5EF4-FFF2-40B4-BE49-F238E27FC236}">
                <a16:creationId xmlns:a16="http://schemas.microsoft.com/office/drawing/2014/main" id="{8A73995B-42C6-BF09-9322-188B6ABF49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87055" y="1480820"/>
            <a:ext cx="1804945" cy="168592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A Guide to Effective Cost Benefit Analysis | monday.com Blog">
            <a:extLst>
              <a:ext uri="{FF2B5EF4-FFF2-40B4-BE49-F238E27FC236}">
                <a16:creationId xmlns:a16="http://schemas.microsoft.com/office/drawing/2014/main" id="{1F814D0D-AEEB-B4E5-20B2-CD62C4160C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9171" y="3335720"/>
            <a:ext cx="2066970" cy="1409787"/>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ellulose nanodefects: The key to biofuels and biomaterials of the future -  Research Outreach">
            <a:extLst>
              <a:ext uri="{FF2B5EF4-FFF2-40B4-BE49-F238E27FC236}">
                <a16:creationId xmlns:a16="http://schemas.microsoft.com/office/drawing/2014/main" id="{CC42AE5A-3738-0E40-BAD7-BE50DAC2A73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52420" y="3331262"/>
            <a:ext cx="1804944" cy="133469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a:extLst>
              <a:ext uri="{FF2B5EF4-FFF2-40B4-BE49-F238E27FC236}">
                <a16:creationId xmlns:a16="http://schemas.microsoft.com/office/drawing/2014/main" id="{79FAC486-E06F-E9FD-32AF-DD130BF300E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r="39721"/>
          <a:stretch/>
        </p:blipFill>
        <p:spPr bwMode="auto">
          <a:xfrm>
            <a:off x="8259171" y="4737302"/>
            <a:ext cx="2066968" cy="1587298"/>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Od 2.5' / 4.5' Carbon Cellulose Pleated Water Cartridge Filters with High  Absorption Capacity, 10' / 20' Length - China Carbon Filters, Carbon  Pleated Filter Cartridge | Made-in-China.com">
            <a:extLst>
              <a:ext uri="{FF2B5EF4-FFF2-40B4-BE49-F238E27FC236}">
                <a16:creationId xmlns:a16="http://schemas.microsoft.com/office/drawing/2014/main" id="{DFE21FEC-0851-01ED-A8AA-1FE4A26A2DA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93519" y="4732584"/>
            <a:ext cx="1592016" cy="15920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750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par>
                                <p:cTn id="18" presetID="14" presetClass="entr" presetSubtype="10" fill="hold" nodeType="withEffect">
                                  <p:stCondLst>
                                    <p:cond delay="0"/>
                                  </p:stCondLst>
                                  <p:childTnLst>
                                    <p:set>
                                      <p:cBhvr>
                                        <p:cTn id="19" dur="1" fill="hold">
                                          <p:stCondLst>
                                            <p:cond delay="0"/>
                                          </p:stCondLst>
                                        </p:cTn>
                                        <p:tgtEl>
                                          <p:spTgt spid="2050"/>
                                        </p:tgtEl>
                                        <p:attrNameLst>
                                          <p:attrName>style.visibility</p:attrName>
                                        </p:attrNameLst>
                                      </p:cBhvr>
                                      <p:to>
                                        <p:strVal val="visible"/>
                                      </p:to>
                                    </p:set>
                                    <p:animEffect transition="in" filter="randombar(horizontal)">
                                      <p:cBhvr>
                                        <p:cTn id="20" dur="500"/>
                                        <p:tgtEl>
                                          <p:spTgt spid="2050"/>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randombar(horizontal)">
                                      <p:cBhvr>
                                        <p:cTn id="25" dur="500"/>
                                        <p:tgtEl>
                                          <p:spTgt spid="10"/>
                                        </p:tgtEl>
                                      </p:cBhvr>
                                    </p:animEffect>
                                  </p:childTnLst>
                                </p:cTn>
                              </p:par>
                              <p:par>
                                <p:cTn id="26" presetID="14" presetClass="entr" presetSubtype="10" fill="hold" nodeType="withEffect">
                                  <p:stCondLst>
                                    <p:cond delay="0"/>
                                  </p:stCondLst>
                                  <p:childTnLst>
                                    <p:set>
                                      <p:cBhvr>
                                        <p:cTn id="27" dur="1" fill="hold">
                                          <p:stCondLst>
                                            <p:cond delay="0"/>
                                          </p:stCondLst>
                                        </p:cTn>
                                        <p:tgtEl>
                                          <p:spTgt spid="2052"/>
                                        </p:tgtEl>
                                        <p:attrNameLst>
                                          <p:attrName>style.visibility</p:attrName>
                                        </p:attrNameLst>
                                      </p:cBhvr>
                                      <p:to>
                                        <p:strVal val="visible"/>
                                      </p:to>
                                    </p:set>
                                    <p:animEffect transition="in" filter="randombar(horizontal)">
                                      <p:cBhvr>
                                        <p:cTn id="28" dur="500"/>
                                        <p:tgtEl>
                                          <p:spTgt spid="2052"/>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randombar(horizontal)">
                                      <p:cBhvr>
                                        <p:cTn id="33" dur="500"/>
                                        <p:tgtEl>
                                          <p:spTgt spid="14"/>
                                        </p:tgtEl>
                                      </p:cBhvr>
                                    </p:animEffect>
                                  </p:childTnLst>
                                </p:cTn>
                              </p:par>
                              <p:par>
                                <p:cTn id="34" presetID="14" presetClass="entr" presetSubtype="10" fill="hold" nodeType="withEffect">
                                  <p:stCondLst>
                                    <p:cond delay="0"/>
                                  </p:stCondLst>
                                  <p:childTnLst>
                                    <p:set>
                                      <p:cBhvr>
                                        <p:cTn id="35" dur="1" fill="hold">
                                          <p:stCondLst>
                                            <p:cond delay="0"/>
                                          </p:stCondLst>
                                        </p:cTn>
                                        <p:tgtEl>
                                          <p:spTgt spid="2054"/>
                                        </p:tgtEl>
                                        <p:attrNameLst>
                                          <p:attrName>style.visibility</p:attrName>
                                        </p:attrNameLst>
                                      </p:cBhvr>
                                      <p:to>
                                        <p:strVal val="visible"/>
                                      </p:to>
                                    </p:set>
                                    <p:animEffect transition="in" filter="randombar(horizontal)">
                                      <p:cBhvr>
                                        <p:cTn id="36" dur="500"/>
                                        <p:tgtEl>
                                          <p:spTgt spid="2054"/>
                                        </p:tgtEl>
                                      </p:cBhvr>
                                    </p:animEffect>
                                  </p:childTnLst>
                                </p:cTn>
                              </p:par>
                              <p:par>
                                <p:cTn id="37" presetID="14" presetClass="entr" presetSubtype="10" fill="hold" nodeType="withEffect">
                                  <p:stCondLst>
                                    <p:cond delay="0"/>
                                  </p:stCondLst>
                                  <p:childTnLst>
                                    <p:set>
                                      <p:cBhvr>
                                        <p:cTn id="38" dur="1" fill="hold">
                                          <p:stCondLst>
                                            <p:cond delay="0"/>
                                          </p:stCondLst>
                                        </p:cTn>
                                        <p:tgtEl>
                                          <p:spTgt spid="2056"/>
                                        </p:tgtEl>
                                        <p:attrNameLst>
                                          <p:attrName>style.visibility</p:attrName>
                                        </p:attrNameLst>
                                      </p:cBhvr>
                                      <p:to>
                                        <p:strVal val="visible"/>
                                      </p:to>
                                    </p:set>
                                    <p:animEffect transition="in" filter="randombar(horizontal)">
                                      <p:cBhvr>
                                        <p:cTn id="39" dur="500"/>
                                        <p:tgtEl>
                                          <p:spTgt spid="2056"/>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randombar(horizont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randombar(horizontal)">
                                      <p:cBhvr>
                                        <p:cTn id="49" dur="500"/>
                                        <p:tgtEl>
                                          <p:spTgt spid="18"/>
                                        </p:tgtEl>
                                      </p:cBhvr>
                                    </p:animEffect>
                                  </p:childTnLst>
                                </p:cTn>
                              </p:par>
                              <p:par>
                                <p:cTn id="50" presetID="14" presetClass="entr" presetSubtype="10" fill="hold" nodeType="withEffect">
                                  <p:stCondLst>
                                    <p:cond delay="0"/>
                                  </p:stCondLst>
                                  <p:childTnLst>
                                    <p:set>
                                      <p:cBhvr>
                                        <p:cTn id="51" dur="1" fill="hold">
                                          <p:stCondLst>
                                            <p:cond delay="0"/>
                                          </p:stCondLst>
                                        </p:cTn>
                                        <p:tgtEl>
                                          <p:spTgt spid="2058"/>
                                        </p:tgtEl>
                                        <p:attrNameLst>
                                          <p:attrName>style.visibility</p:attrName>
                                        </p:attrNameLst>
                                      </p:cBhvr>
                                      <p:to>
                                        <p:strVal val="visible"/>
                                      </p:to>
                                    </p:set>
                                    <p:animEffect transition="in" filter="randombar(horizontal)">
                                      <p:cBhvr>
                                        <p:cTn id="52" dur="500"/>
                                        <p:tgtEl>
                                          <p:spTgt spid="2058"/>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randombar(horizontal)">
                                      <p:cBhvr>
                                        <p:cTn id="57" dur="500"/>
                                        <p:tgtEl>
                                          <p:spTgt spid="20"/>
                                        </p:tgtEl>
                                      </p:cBhvr>
                                    </p:animEffect>
                                  </p:childTnLst>
                                </p:cTn>
                              </p:par>
                              <p:par>
                                <p:cTn id="58" presetID="14" presetClass="entr" presetSubtype="10" fill="hold" nodeType="withEffect">
                                  <p:stCondLst>
                                    <p:cond delay="0"/>
                                  </p:stCondLst>
                                  <p:childTnLst>
                                    <p:set>
                                      <p:cBhvr>
                                        <p:cTn id="59" dur="1" fill="hold">
                                          <p:stCondLst>
                                            <p:cond delay="0"/>
                                          </p:stCondLst>
                                        </p:cTn>
                                        <p:tgtEl>
                                          <p:spTgt spid="2060"/>
                                        </p:tgtEl>
                                        <p:attrNameLst>
                                          <p:attrName>style.visibility</p:attrName>
                                        </p:attrNameLst>
                                      </p:cBhvr>
                                      <p:to>
                                        <p:strVal val="visible"/>
                                      </p:to>
                                    </p:set>
                                    <p:animEffect transition="in" filter="randombar(horizontal)">
                                      <p:cBhvr>
                                        <p:cTn id="60" dur="500"/>
                                        <p:tgtEl>
                                          <p:spTgt spid="2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p:bldP spid="14" grpId="0"/>
      <p:bldP spid="16" grpId="0"/>
      <p:bldP spid="18"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419EFD9-71A6-E87C-893C-1A51547CE3D2}"/>
              </a:ext>
            </a:extLst>
          </p:cNvPr>
          <p:cNvSpPr txBox="1"/>
          <p:nvPr/>
        </p:nvSpPr>
        <p:spPr>
          <a:xfrm>
            <a:off x="2819400" y="615333"/>
            <a:ext cx="6096000" cy="504625"/>
          </a:xfrm>
          <a:prstGeom prst="rect">
            <a:avLst/>
          </a:prstGeom>
          <a:noFill/>
        </p:spPr>
        <p:txBody>
          <a:bodyPr wrap="square">
            <a:spAutoFit/>
          </a:bodyPr>
          <a:lstStyle/>
          <a:p>
            <a:pPr algn="just">
              <a:lnSpc>
                <a:spcPct val="150000"/>
              </a:lnSpc>
            </a:pPr>
            <a:r>
              <a:rPr lang="en-US" sz="2000" b="1" i="0" u="none" strike="noStrike" baseline="0" dirty="0">
                <a:solidFill>
                  <a:srgbClr val="C00000"/>
                </a:solidFill>
                <a:effectLst>
                  <a:outerShdw blurRad="38100" dist="38100" dir="2700000" algn="tl">
                    <a:srgbClr val="000000">
                      <a:alpha val="43137"/>
                    </a:srgbClr>
                  </a:outerShdw>
                </a:effectLst>
                <a:latin typeface="Times New Roman" panose="02020603050405020304" pitchFamily="18" charset="0"/>
              </a:rPr>
              <a:t>Importance of cellulose-based water filters</a:t>
            </a:r>
            <a:endParaRPr lang="en-US" sz="2000" dirty="0">
              <a:solidFill>
                <a:srgbClr val="C00000"/>
              </a:solidFill>
              <a:effectLst>
                <a:outerShdw blurRad="38100" dist="38100" dir="2700000" algn="tl">
                  <a:srgbClr val="000000">
                    <a:alpha val="43137"/>
                  </a:srgbClr>
                </a:outerShdw>
              </a:effectLst>
            </a:endParaRPr>
          </a:p>
        </p:txBody>
      </p:sp>
      <p:sp>
        <p:nvSpPr>
          <p:cNvPr id="7" name="TextBox 6">
            <a:extLst>
              <a:ext uri="{FF2B5EF4-FFF2-40B4-BE49-F238E27FC236}">
                <a16:creationId xmlns:a16="http://schemas.microsoft.com/office/drawing/2014/main" id="{887C21A8-7B87-FA5B-CB90-2DBA9D063484}"/>
              </a:ext>
            </a:extLst>
          </p:cNvPr>
          <p:cNvSpPr txBox="1"/>
          <p:nvPr/>
        </p:nvSpPr>
        <p:spPr>
          <a:xfrm>
            <a:off x="0" y="1130895"/>
            <a:ext cx="9698354" cy="1294393"/>
          </a:xfrm>
          <a:prstGeom prst="rect">
            <a:avLst/>
          </a:prstGeom>
          <a:noFill/>
        </p:spPr>
        <p:txBody>
          <a:bodyPr wrap="square">
            <a:spAutoFit/>
          </a:bodyPr>
          <a:lstStyle/>
          <a:p>
            <a:pPr algn="just">
              <a:lnSpc>
                <a:spcPct val="150000"/>
              </a:lnSpc>
            </a:pPr>
            <a:r>
              <a:rPr lang="en-US" sz="1800" b="1" i="0" u="none" strike="noStrike" baseline="0" dirty="0">
                <a:solidFill>
                  <a:srgbClr val="0070C0"/>
                </a:solidFill>
                <a:latin typeface="Times New Roman" panose="02020603050405020304" pitchFamily="18" charset="0"/>
              </a:rPr>
              <a:t>Safe and clean water: </a:t>
            </a:r>
            <a:r>
              <a:rPr lang="en-US" sz="1800" b="0" i="0" u="none" strike="noStrike" baseline="0" dirty="0">
                <a:latin typeface="Times New Roman" panose="02020603050405020304" pitchFamily="18" charset="0"/>
              </a:rPr>
              <a:t>Cellulose-based water filters effectively remove impurities and contaminants from water, making it safer and more potable for various applications, including household, industrial, and agricultural use.</a:t>
            </a:r>
            <a:endParaRPr lang="en-US" dirty="0"/>
          </a:p>
        </p:txBody>
      </p:sp>
      <p:sp>
        <p:nvSpPr>
          <p:cNvPr id="9" name="TextBox 8">
            <a:extLst>
              <a:ext uri="{FF2B5EF4-FFF2-40B4-BE49-F238E27FC236}">
                <a16:creationId xmlns:a16="http://schemas.microsoft.com/office/drawing/2014/main" id="{53A2476D-8460-1CBD-67FD-EB2E531EE17F}"/>
              </a:ext>
            </a:extLst>
          </p:cNvPr>
          <p:cNvSpPr txBox="1"/>
          <p:nvPr/>
        </p:nvSpPr>
        <p:spPr>
          <a:xfrm>
            <a:off x="-15240" y="2259155"/>
            <a:ext cx="9653586" cy="1294393"/>
          </a:xfrm>
          <a:prstGeom prst="rect">
            <a:avLst/>
          </a:prstGeom>
          <a:noFill/>
        </p:spPr>
        <p:txBody>
          <a:bodyPr wrap="square">
            <a:spAutoFit/>
          </a:bodyPr>
          <a:lstStyle/>
          <a:p>
            <a:pPr algn="just">
              <a:lnSpc>
                <a:spcPct val="150000"/>
              </a:lnSpc>
            </a:pPr>
            <a:r>
              <a:rPr lang="en-US" sz="1800" b="1" i="0" u="none" strike="noStrike" baseline="0" dirty="0">
                <a:solidFill>
                  <a:srgbClr val="0070C0"/>
                </a:solidFill>
                <a:latin typeface="Times New Roman" panose="02020603050405020304" pitchFamily="18" charset="0"/>
              </a:rPr>
              <a:t>Sustainability:</a:t>
            </a:r>
            <a:r>
              <a:rPr lang="en-US" sz="1800" b="1" i="0" u="none" strike="noStrike" baseline="0" dirty="0">
                <a:latin typeface="Times New Roman" panose="02020603050405020304" pitchFamily="18" charset="0"/>
              </a:rPr>
              <a:t> </a:t>
            </a:r>
            <a:r>
              <a:rPr lang="en-US" sz="1800" b="0" i="0" u="none" strike="noStrike" baseline="0" dirty="0">
                <a:latin typeface="Times New Roman" panose="02020603050405020304" pitchFamily="18" charset="0"/>
              </a:rPr>
              <a:t>Cellulose-based water filters are made from a renewable resource, cellulose, and are biodegradable, reducing their environmental impact and promoting sustainability in water treatment processes.</a:t>
            </a:r>
            <a:endParaRPr lang="en-US" dirty="0"/>
          </a:p>
        </p:txBody>
      </p:sp>
      <p:sp>
        <p:nvSpPr>
          <p:cNvPr id="11" name="TextBox 10">
            <a:extLst>
              <a:ext uri="{FF2B5EF4-FFF2-40B4-BE49-F238E27FC236}">
                <a16:creationId xmlns:a16="http://schemas.microsoft.com/office/drawing/2014/main" id="{60135AFA-642C-BC6F-CA04-F034CB8EA74F}"/>
              </a:ext>
            </a:extLst>
          </p:cNvPr>
          <p:cNvSpPr txBox="1"/>
          <p:nvPr/>
        </p:nvSpPr>
        <p:spPr>
          <a:xfrm>
            <a:off x="-29556" y="3387825"/>
            <a:ext cx="9783156" cy="1294393"/>
          </a:xfrm>
          <a:prstGeom prst="rect">
            <a:avLst/>
          </a:prstGeom>
          <a:noFill/>
        </p:spPr>
        <p:txBody>
          <a:bodyPr wrap="square">
            <a:spAutoFit/>
          </a:bodyPr>
          <a:lstStyle/>
          <a:p>
            <a:pPr algn="just">
              <a:lnSpc>
                <a:spcPct val="150000"/>
              </a:lnSpc>
            </a:pPr>
            <a:r>
              <a:rPr lang="en-US" sz="1800" b="1" i="0" u="none" strike="noStrike" baseline="0" dirty="0">
                <a:solidFill>
                  <a:srgbClr val="0070C0"/>
                </a:solidFill>
                <a:latin typeface="Times New Roman" panose="02020603050405020304" pitchFamily="18" charset="0"/>
              </a:rPr>
              <a:t>Affordability: </a:t>
            </a:r>
            <a:r>
              <a:rPr lang="en-US" sz="1800" b="0" i="0" u="none" strike="noStrike" baseline="0" dirty="0">
                <a:latin typeface="Times New Roman" panose="02020603050405020304" pitchFamily="18" charset="0"/>
              </a:rPr>
              <a:t>Cellulose-based water filters are often more affordable than traditional synthetic polymer filters, making them accessible to a wider range of consumers and communities, especially in developing countries.</a:t>
            </a:r>
            <a:endParaRPr lang="en-US" dirty="0"/>
          </a:p>
        </p:txBody>
      </p:sp>
      <p:sp>
        <p:nvSpPr>
          <p:cNvPr id="13" name="TextBox 12">
            <a:extLst>
              <a:ext uri="{FF2B5EF4-FFF2-40B4-BE49-F238E27FC236}">
                <a16:creationId xmlns:a16="http://schemas.microsoft.com/office/drawing/2014/main" id="{1A624E06-7752-4617-CAEE-DF66041B5A38}"/>
              </a:ext>
            </a:extLst>
          </p:cNvPr>
          <p:cNvSpPr txBox="1"/>
          <p:nvPr/>
        </p:nvSpPr>
        <p:spPr>
          <a:xfrm>
            <a:off x="-15240" y="4531305"/>
            <a:ext cx="9713594" cy="878895"/>
          </a:xfrm>
          <a:prstGeom prst="rect">
            <a:avLst/>
          </a:prstGeom>
          <a:noFill/>
        </p:spPr>
        <p:txBody>
          <a:bodyPr wrap="square">
            <a:spAutoFit/>
          </a:bodyPr>
          <a:lstStyle/>
          <a:p>
            <a:pPr algn="just">
              <a:lnSpc>
                <a:spcPct val="150000"/>
              </a:lnSpc>
            </a:pPr>
            <a:r>
              <a:rPr lang="en-US" sz="1800" b="1" i="0" u="none" strike="noStrike" baseline="0" dirty="0">
                <a:solidFill>
                  <a:srgbClr val="0070C0"/>
                </a:solidFill>
                <a:latin typeface="Times New Roman" panose="02020603050405020304" pitchFamily="18" charset="0"/>
              </a:rPr>
              <a:t>Versatility: </a:t>
            </a:r>
            <a:r>
              <a:rPr lang="en-US" sz="1800" b="0" i="0" u="none" strike="noStrike" baseline="0" dirty="0">
                <a:latin typeface="Times New Roman" panose="02020603050405020304" pitchFamily="18" charset="0"/>
              </a:rPr>
              <a:t>Cellulose-based water filters can be used in various types of filtration systems and can be produced in different sizes and shapes to fit specific needs.</a:t>
            </a:r>
            <a:endParaRPr lang="en-US" dirty="0"/>
          </a:p>
        </p:txBody>
      </p:sp>
      <p:sp>
        <p:nvSpPr>
          <p:cNvPr id="15" name="TextBox 14">
            <a:extLst>
              <a:ext uri="{FF2B5EF4-FFF2-40B4-BE49-F238E27FC236}">
                <a16:creationId xmlns:a16="http://schemas.microsoft.com/office/drawing/2014/main" id="{02057B19-A637-53E4-7081-29B12C909AAD}"/>
              </a:ext>
            </a:extLst>
          </p:cNvPr>
          <p:cNvSpPr txBox="1"/>
          <p:nvPr/>
        </p:nvSpPr>
        <p:spPr>
          <a:xfrm>
            <a:off x="-39716" y="5208717"/>
            <a:ext cx="9793316" cy="1294393"/>
          </a:xfrm>
          <a:prstGeom prst="rect">
            <a:avLst/>
          </a:prstGeom>
          <a:noFill/>
        </p:spPr>
        <p:txBody>
          <a:bodyPr wrap="square">
            <a:spAutoFit/>
          </a:bodyPr>
          <a:lstStyle/>
          <a:p>
            <a:pPr algn="just">
              <a:lnSpc>
                <a:spcPct val="150000"/>
              </a:lnSpc>
            </a:pPr>
            <a:r>
              <a:rPr lang="en-US" sz="1800" b="1" i="0" u="none" strike="noStrike" baseline="0" dirty="0">
                <a:solidFill>
                  <a:srgbClr val="0070C0"/>
                </a:solidFill>
                <a:latin typeface="Times New Roman" panose="02020603050405020304" pitchFamily="18" charset="0"/>
              </a:rPr>
              <a:t>Alternative to synthetic filters: </a:t>
            </a:r>
            <a:r>
              <a:rPr lang="en-US" sz="1800" b="0" i="0" u="none" strike="noStrike" baseline="0" dirty="0">
                <a:latin typeface="Times New Roman" panose="02020603050405020304" pitchFamily="18" charset="0"/>
              </a:rPr>
              <a:t>Cellulose-based water filters provide an environmentally friendly alternative to traditional synthetic polymer filters, reducing the dependency on nonrenewable resources and reducing waste.</a:t>
            </a:r>
            <a:endParaRPr lang="en-US" dirty="0"/>
          </a:p>
        </p:txBody>
      </p:sp>
      <p:pic>
        <p:nvPicPr>
          <p:cNvPr id="3074" name="Picture 2" descr="SDG-6: Safe drinking water for all - Sentinelassam">
            <a:extLst>
              <a:ext uri="{FF2B5EF4-FFF2-40B4-BE49-F238E27FC236}">
                <a16:creationId xmlns:a16="http://schemas.microsoft.com/office/drawing/2014/main" id="{D7A02424-B0C2-1D76-FA8A-BD68FFD69A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98354" y="1039451"/>
            <a:ext cx="2447925" cy="18669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Affordable prices rubber stamp Royalty Free Vector Image">
            <a:extLst>
              <a:ext uri="{FF2B5EF4-FFF2-40B4-BE49-F238E27FC236}">
                <a16:creationId xmlns:a16="http://schemas.microsoft.com/office/drawing/2014/main" id="{04F4661F-7E51-B078-9263-7BD8E5629F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2642" y="2906351"/>
            <a:ext cx="2419350" cy="188595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4 Eco-Friendly Alternatives to Commonly Used Textiles | Eco Fashion Talk">
            <a:extLst>
              <a:ext uri="{FF2B5EF4-FFF2-40B4-BE49-F238E27FC236}">
                <a16:creationId xmlns:a16="http://schemas.microsoft.com/office/drawing/2014/main" id="{A87CC8F4-968A-432C-D4AA-39FED38D6A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3600" y="4782776"/>
            <a:ext cx="2438400" cy="1876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8728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par>
                                <p:cTn id="13" presetID="14" presetClass="entr" presetSubtype="10" fill="hold" nodeType="with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randombar(horizontal)">
                                      <p:cBhvr>
                                        <p:cTn id="15" dur="500"/>
                                        <p:tgtEl>
                                          <p:spTgt spid="307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inVertical)">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par>
                                <p:cTn id="26" presetID="14" presetClass="entr" presetSubtype="10" fill="hold" nodeType="withEffect">
                                  <p:stCondLst>
                                    <p:cond delay="0"/>
                                  </p:stCondLst>
                                  <p:childTnLst>
                                    <p:set>
                                      <p:cBhvr>
                                        <p:cTn id="27" dur="1" fill="hold">
                                          <p:stCondLst>
                                            <p:cond delay="0"/>
                                          </p:stCondLst>
                                        </p:cTn>
                                        <p:tgtEl>
                                          <p:spTgt spid="3076"/>
                                        </p:tgtEl>
                                        <p:attrNameLst>
                                          <p:attrName>style.visibility</p:attrName>
                                        </p:attrNameLst>
                                      </p:cBhvr>
                                      <p:to>
                                        <p:strVal val="visible"/>
                                      </p:to>
                                    </p:set>
                                    <p:animEffect transition="in" filter="randombar(horizontal)">
                                      <p:cBhvr>
                                        <p:cTn id="28" dur="500"/>
                                        <p:tgtEl>
                                          <p:spTgt spid="3076"/>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barn(inVertical)">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randombar(horizontal)">
                                      <p:cBhvr>
                                        <p:cTn id="38" dur="500"/>
                                        <p:tgtEl>
                                          <p:spTgt spid="15"/>
                                        </p:tgtEl>
                                      </p:cBhvr>
                                    </p:animEffect>
                                  </p:childTnLst>
                                </p:cTn>
                              </p:par>
                              <p:par>
                                <p:cTn id="39" presetID="14" presetClass="entr" presetSubtype="10" fill="hold" nodeType="withEffect">
                                  <p:stCondLst>
                                    <p:cond delay="0"/>
                                  </p:stCondLst>
                                  <p:childTnLst>
                                    <p:set>
                                      <p:cBhvr>
                                        <p:cTn id="40" dur="1" fill="hold">
                                          <p:stCondLst>
                                            <p:cond delay="0"/>
                                          </p:stCondLst>
                                        </p:cTn>
                                        <p:tgtEl>
                                          <p:spTgt spid="3078"/>
                                        </p:tgtEl>
                                        <p:attrNameLst>
                                          <p:attrName>style.visibility</p:attrName>
                                        </p:attrNameLst>
                                      </p:cBhvr>
                                      <p:to>
                                        <p:strVal val="visible"/>
                                      </p:to>
                                    </p:set>
                                    <p:animEffect transition="in" filter="randombar(horizontal)">
                                      <p:cBhvr>
                                        <p:cTn id="41" dur="500"/>
                                        <p:tgtEl>
                                          <p:spTgt spid="3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9" grpId="0"/>
      <p:bldP spid="11" grpId="0"/>
      <p:bldP spid="13"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DB3E33B-7E1B-D2DF-3C08-5F365BD1E41D}"/>
              </a:ext>
            </a:extLst>
          </p:cNvPr>
          <p:cNvSpPr txBox="1"/>
          <p:nvPr/>
        </p:nvSpPr>
        <p:spPr>
          <a:xfrm>
            <a:off x="3048000" y="729734"/>
            <a:ext cx="4572000" cy="369332"/>
          </a:xfrm>
          <a:prstGeom prst="rect">
            <a:avLst/>
          </a:prstGeom>
          <a:noFill/>
        </p:spPr>
        <p:txBody>
          <a:bodyPr wrap="square">
            <a:spAutoFit/>
          </a:bodyPr>
          <a:lstStyle/>
          <a:p>
            <a:r>
              <a:rPr lang="en-US" sz="1800" b="1" i="0" u="none" strike="noStrike" baseline="0" dirty="0">
                <a:latin typeface="Times New Roman" panose="02020603050405020304" pitchFamily="18" charset="0"/>
              </a:rPr>
              <a:t>Construction of cellulose-based water filters</a:t>
            </a:r>
            <a:endParaRPr lang="en-US" dirty="0"/>
          </a:p>
        </p:txBody>
      </p:sp>
      <p:sp>
        <p:nvSpPr>
          <p:cNvPr id="5" name="TextBox 4">
            <a:extLst>
              <a:ext uri="{FF2B5EF4-FFF2-40B4-BE49-F238E27FC236}">
                <a16:creationId xmlns:a16="http://schemas.microsoft.com/office/drawing/2014/main" id="{4318B176-D27B-1602-D1C2-7705865D57DC}"/>
              </a:ext>
            </a:extLst>
          </p:cNvPr>
          <p:cNvSpPr txBox="1"/>
          <p:nvPr/>
        </p:nvSpPr>
        <p:spPr>
          <a:xfrm>
            <a:off x="0" y="914400"/>
            <a:ext cx="12192000" cy="5553251"/>
          </a:xfrm>
          <a:prstGeom prst="rect">
            <a:avLst/>
          </a:prstGeom>
          <a:noFill/>
        </p:spPr>
        <p:txBody>
          <a:bodyPr wrap="square">
            <a:spAutoFit/>
          </a:bodyPr>
          <a:lstStyle/>
          <a:p>
            <a:pPr algn="l">
              <a:lnSpc>
                <a:spcPct val="200000"/>
              </a:lnSpc>
            </a:pPr>
            <a:r>
              <a:rPr lang="en-US" sz="1800" b="1" i="0" u="none" strike="noStrike" baseline="0" dirty="0">
                <a:solidFill>
                  <a:srgbClr val="0070C0"/>
                </a:solidFill>
                <a:latin typeface="Times New Roman" panose="02020603050405020304" pitchFamily="18" charset="0"/>
              </a:rPr>
              <a:t>Cellulose Material Selection: </a:t>
            </a:r>
            <a:r>
              <a:rPr lang="en-US" sz="1800" b="0" i="0" u="none" strike="noStrike" baseline="0" dirty="0">
                <a:latin typeface="Times New Roman" panose="02020603050405020304" pitchFamily="18" charset="0"/>
              </a:rPr>
              <a:t>The type of cellulose material used in the water filter will depend on the desired properties, such as strength, porosity, and chemical resistance. Common cellulose materials include paper, cotton, and wood </a:t>
            </a:r>
            <a:r>
              <a:rPr lang="en-US" sz="1800" b="0" i="0" u="none" strike="noStrike" baseline="0" dirty="0" err="1">
                <a:latin typeface="Times New Roman" panose="02020603050405020304" pitchFamily="18" charset="0"/>
              </a:rPr>
              <a:t>fibres</a:t>
            </a:r>
            <a:r>
              <a:rPr lang="en-US" sz="1800" b="0" i="0" u="none" strike="noStrike" baseline="0" dirty="0">
                <a:latin typeface="Times New Roman" panose="02020603050405020304" pitchFamily="18" charset="0"/>
              </a:rPr>
              <a:t>. </a:t>
            </a:r>
          </a:p>
          <a:p>
            <a:pPr algn="l">
              <a:lnSpc>
                <a:spcPct val="200000"/>
              </a:lnSpc>
            </a:pPr>
            <a:r>
              <a:rPr lang="en-US" sz="1800" b="1" i="0" u="none" strike="noStrike" baseline="0" dirty="0">
                <a:solidFill>
                  <a:srgbClr val="0070C0"/>
                </a:solidFill>
                <a:latin typeface="Times New Roman" panose="02020603050405020304" pitchFamily="18" charset="0"/>
              </a:rPr>
              <a:t>Cellulose Preparation: </a:t>
            </a:r>
            <a:r>
              <a:rPr lang="en-US" sz="1800" b="0" i="0" u="none" strike="noStrike" baseline="0" dirty="0">
                <a:latin typeface="Times New Roman" panose="02020603050405020304" pitchFamily="18" charset="0"/>
              </a:rPr>
              <a:t>It is prepared by cutting it into small pieces, washing it to remove impurities, and drying it.</a:t>
            </a:r>
          </a:p>
          <a:p>
            <a:pPr algn="l">
              <a:lnSpc>
                <a:spcPct val="200000"/>
              </a:lnSpc>
            </a:pPr>
            <a:r>
              <a:rPr lang="en-US" sz="1800" b="1" i="0" u="none" strike="noStrike" baseline="0" dirty="0">
                <a:solidFill>
                  <a:srgbClr val="0070C0"/>
                </a:solidFill>
                <a:latin typeface="Times New Roman" panose="02020603050405020304" pitchFamily="18" charset="0"/>
              </a:rPr>
              <a:t>Cellulose Layer Formation: </a:t>
            </a:r>
            <a:r>
              <a:rPr lang="en-US" sz="1800" b="0" i="0" u="none" strike="noStrike" baseline="0" dirty="0">
                <a:latin typeface="Times New Roman" panose="02020603050405020304" pitchFamily="18" charset="0"/>
              </a:rPr>
              <a:t>The cellulose material is made into a layer by either stacking or compacting it using heat &amp; pressure.</a:t>
            </a:r>
          </a:p>
          <a:p>
            <a:pPr algn="l">
              <a:lnSpc>
                <a:spcPct val="200000"/>
              </a:lnSpc>
            </a:pPr>
            <a:r>
              <a:rPr lang="en-US" sz="1800" b="1" i="0" u="none" strike="noStrike" baseline="0" dirty="0">
                <a:solidFill>
                  <a:srgbClr val="0070C0"/>
                </a:solidFill>
                <a:latin typeface="Times New Roman" panose="02020603050405020304" pitchFamily="18" charset="0"/>
              </a:rPr>
              <a:t>Filter Medium Attachment: </a:t>
            </a:r>
            <a:r>
              <a:rPr lang="en-US" sz="1800" b="0" i="0" u="none" strike="noStrike" baseline="0" dirty="0">
                <a:latin typeface="Times New Roman" panose="02020603050405020304" pitchFamily="18" charset="0"/>
              </a:rPr>
              <a:t>The cellulose layer is attached to a filter medium, such as a mesh or a support structure, to provide stability and increase the filter surface area.</a:t>
            </a:r>
          </a:p>
          <a:p>
            <a:pPr algn="l">
              <a:lnSpc>
                <a:spcPct val="200000"/>
              </a:lnSpc>
            </a:pPr>
            <a:r>
              <a:rPr lang="en-US" sz="1800" b="1" i="0" u="none" strike="noStrike" baseline="0" dirty="0">
                <a:solidFill>
                  <a:srgbClr val="0070C0"/>
                </a:solidFill>
                <a:latin typeface="Times New Roman" panose="02020603050405020304" pitchFamily="18" charset="0"/>
              </a:rPr>
              <a:t>Chemical Treatment: </a:t>
            </a:r>
            <a:r>
              <a:rPr lang="en-US" sz="1800" b="0" i="0" u="none" strike="noStrike" baseline="0" dirty="0">
                <a:latin typeface="Times New Roman" panose="02020603050405020304" pitchFamily="18" charset="0"/>
              </a:rPr>
              <a:t>The cellulose layer may be chemically treated to modify its properties, such as increasing its hydrophilicity or adding antimicrobial agents.</a:t>
            </a:r>
          </a:p>
          <a:p>
            <a:pPr algn="l">
              <a:lnSpc>
                <a:spcPct val="200000"/>
              </a:lnSpc>
            </a:pPr>
            <a:r>
              <a:rPr lang="en-US" sz="1800" b="1" i="0" u="none" strike="noStrike" baseline="0" dirty="0">
                <a:solidFill>
                  <a:srgbClr val="0070C0"/>
                </a:solidFill>
                <a:latin typeface="Times New Roman" panose="02020603050405020304" pitchFamily="18" charset="0"/>
              </a:rPr>
              <a:t>Housing Assembly: </a:t>
            </a:r>
            <a:r>
              <a:rPr lang="en-US" sz="1800" b="0" i="0" u="none" strike="noStrike" baseline="0" dirty="0">
                <a:latin typeface="Times New Roman" panose="02020603050405020304" pitchFamily="18" charset="0"/>
              </a:rPr>
              <a:t>The filter medium is assembled into a housing that can attach it to a water source &amp; collect the filtered water.</a:t>
            </a:r>
          </a:p>
          <a:p>
            <a:pPr algn="l">
              <a:lnSpc>
                <a:spcPct val="200000"/>
              </a:lnSpc>
            </a:pPr>
            <a:r>
              <a:rPr lang="en-US" sz="1800" b="1" i="0" u="none" strike="noStrike" baseline="0" dirty="0">
                <a:solidFill>
                  <a:srgbClr val="0070C0"/>
                </a:solidFill>
                <a:latin typeface="Times New Roman" panose="02020603050405020304" pitchFamily="18" charset="0"/>
              </a:rPr>
              <a:t>Filter Testing: </a:t>
            </a:r>
            <a:r>
              <a:rPr lang="en-US" sz="1800" b="0" i="0" u="none" strike="noStrike" baseline="0" dirty="0">
                <a:latin typeface="Times New Roman" panose="02020603050405020304" pitchFamily="18" charset="0"/>
              </a:rPr>
              <a:t>The completed filter is tested to ensure it meets the desired specifications, such as filtration efficiency &amp; flow rate.</a:t>
            </a:r>
            <a:endParaRPr lang="en-US" dirty="0"/>
          </a:p>
        </p:txBody>
      </p:sp>
    </p:spTree>
    <p:extLst>
      <p:ext uri="{BB962C8B-B14F-4D97-AF65-F5344CB8AC3E}">
        <p14:creationId xmlns:p14="http://schemas.microsoft.com/office/powerpoint/2010/main" val="1554655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anim calcmode="lin" valueType="num">
                                      <p:cBhvr>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fade">
                                      <p:cBhvr>
                                        <p:cTn id="19" dur="500"/>
                                        <p:tgtEl>
                                          <p:spTgt spid="5">
                                            <p:txEl>
                                              <p:pRg st="1" end="1"/>
                                            </p:txEl>
                                          </p:spTgt>
                                        </p:tgtEl>
                                      </p:cBhvr>
                                    </p:animEffect>
                                    <p:anim calcmode="lin" valueType="num">
                                      <p:cBhvr>
                                        <p:cTn id="20"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1" dur="5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5">
                                            <p:txEl>
                                              <p:pRg st="2" end="2"/>
                                            </p:txEl>
                                          </p:spTgt>
                                        </p:tgtEl>
                                        <p:attrNameLst>
                                          <p:attrName>style.visibility</p:attrName>
                                        </p:attrNameLst>
                                      </p:cBhvr>
                                      <p:to>
                                        <p:strVal val="visible"/>
                                      </p:to>
                                    </p:set>
                                    <p:animEffect transition="in" filter="fade">
                                      <p:cBhvr>
                                        <p:cTn id="26" dur="500"/>
                                        <p:tgtEl>
                                          <p:spTgt spid="5">
                                            <p:txEl>
                                              <p:pRg st="2" end="2"/>
                                            </p:txEl>
                                          </p:spTgt>
                                        </p:tgtEl>
                                      </p:cBhvr>
                                    </p:animEffect>
                                    <p:anim calcmode="lin" valueType="num">
                                      <p:cBhvr>
                                        <p:cTn id="2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8" dur="5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5">
                                            <p:txEl>
                                              <p:pRg st="3" end="3"/>
                                            </p:txEl>
                                          </p:spTgt>
                                        </p:tgtEl>
                                        <p:attrNameLst>
                                          <p:attrName>style.visibility</p:attrName>
                                        </p:attrNameLst>
                                      </p:cBhvr>
                                      <p:to>
                                        <p:strVal val="visible"/>
                                      </p:to>
                                    </p:set>
                                    <p:animEffect transition="in" filter="fade">
                                      <p:cBhvr>
                                        <p:cTn id="33" dur="500"/>
                                        <p:tgtEl>
                                          <p:spTgt spid="5">
                                            <p:txEl>
                                              <p:pRg st="3" end="3"/>
                                            </p:txEl>
                                          </p:spTgt>
                                        </p:tgtEl>
                                      </p:cBhvr>
                                    </p:animEffect>
                                    <p:anim calcmode="lin" valueType="num">
                                      <p:cBhvr>
                                        <p:cTn id="34"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5" dur="5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5">
                                            <p:txEl>
                                              <p:pRg st="4" end="4"/>
                                            </p:txEl>
                                          </p:spTgt>
                                        </p:tgtEl>
                                        <p:attrNameLst>
                                          <p:attrName>style.visibility</p:attrName>
                                        </p:attrNameLst>
                                      </p:cBhvr>
                                      <p:to>
                                        <p:strVal val="visible"/>
                                      </p:to>
                                    </p:set>
                                    <p:animEffect transition="in" filter="fade">
                                      <p:cBhvr>
                                        <p:cTn id="40" dur="500"/>
                                        <p:tgtEl>
                                          <p:spTgt spid="5">
                                            <p:txEl>
                                              <p:pRg st="4" end="4"/>
                                            </p:txEl>
                                          </p:spTgt>
                                        </p:tgtEl>
                                      </p:cBhvr>
                                    </p:animEffect>
                                    <p:anim calcmode="lin" valueType="num">
                                      <p:cBhvr>
                                        <p:cTn id="4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42" dur="5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5">
                                            <p:txEl>
                                              <p:pRg st="5" end="5"/>
                                            </p:txEl>
                                          </p:spTgt>
                                        </p:tgtEl>
                                        <p:attrNameLst>
                                          <p:attrName>style.visibility</p:attrName>
                                        </p:attrNameLst>
                                      </p:cBhvr>
                                      <p:to>
                                        <p:strVal val="visible"/>
                                      </p:to>
                                    </p:set>
                                    <p:animEffect transition="in" filter="fade">
                                      <p:cBhvr>
                                        <p:cTn id="47" dur="500"/>
                                        <p:tgtEl>
                                          <p:spTgt spid="5">
                                            <p:txEl>
                                              <p:pRg st="5" end="5"/>
                                            </p:txEl>
                                          </p:spTgt>
                                        </p:tgtEl>
                                      </p:cBhvr>
                                    </p:animEffect>
                                    <p:anim calcmode="lin" valueType="num">
                                      <p:cBhvr>
                                        <p:cTn id="48"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49" dur="5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5">
                                            <p:txEl>
                                              <p:pRg st="6" end="6"/>
                                            </p:txEl>
                                          </p:spTgt>
                                        </p:tgtEl>
                                        <p:attrNameLst>
                                          <p:attrName>style.visibility</p:attrName>
                                        </p:attrNameLst>
                                      </p:cBhvr>
                                      <p:to>
                                        <p:strVal val="visible"/>
                                      </p:to>
                                    </p:set>
                                    <p:animEffect transition="in" filter="fade">
                                      <p:cBhvr>
                                        <p:cTn id="54" dur="500"/>
                                        <p:tgtEl>
                                          <p:spTgt spid="5">
                                            <p:txEl>
                                              <p:pRg st="6" end="6"/>
                                            </p:txEl>
                                          </p:spTgt>
                                        </p:tgtEl>
                                      </p:cBhvr>
                                    </p:animEffect>
                                    <p:anim calcmode="lin" valueType="num">
                                      <p:cBhvr>
                                        <p:cTn id="5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56" dur="5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4AFE548-5B87-F8D4-04E5-3A9452D7A26E}"/>
              </a:ext>
            </a:extLst>
          </p:cNvPr>
          <p:cNvPicPr>
            <a:picLocks noChangeAspect="1"/>
          </p:cNvPicPr>
          <p:nvPr/>
        </p:nvPicPr>
        <p:blipFill>
          <a:blip r:embed="rId2"/>
          <a:stretch>
            <a:fillRect/>
          </a:stretch>
        </p:blipFill>
        <p:spPr>
          <a:xfrm>
            <a:off x="11751" y="1066800"/>
            <a:ext cx="5392906" cy="1828800"/>
          </a:xfrm>
          <a:prstGeom prst="rect">
            <a:avLst/>
          </a:prstGeom>
        </p:spPr>
      </p:pic>
      <p:pic>
        <p:nvPicPr>
          <p:cNvPr id="4" name="Picture 3">
            <a:extLst>
              <a:ext uri="{FF2B5EF4-FFF2-40B4-BE49-F238E27FC236}">
                <a16:creationId xmlns:a16="http://schemas.microsoft.com/office/drawing/2014/main" id="{58D96E19-DCEB-833B-3C13-8FB3C6705B46}"/>
              </a:ext>
            </a:extLst>
          </p:cNvPr>
          <p:cNvPicPr>
            <a:picLocks noChangeAspect="1"/>
          </p:cNvPicPr>
          <p:nvPr/>
        </p:nvPicPr>
        <p:blipFill>
          <a:blip r:embed="rId3"/>
          <a:stretch>
            <a:fillRect/>
          </a:stretch>
        </p:blipFill>
        <p:spPr>
          <a:xfrm>
            <a:off x="6801200" y="1237020"/>
            <a:ext cx="2180705" cy="1451160"/>
          </a:xfrm>
          <a:prstGeom prst="rect">
            <a:avLst/>
          </a:prstGeom>
        </p:spPr>
      </p:pic>
      <p:pic>
        <p:nvPicPr>
          <p:cNvPr id="6" name="Picture 5">
            <a:extLst>
              <a:ext uri="{FF2B5EF4-FFF2-40B4-BE49-F238E27FC236}">
                <a16:creationId xmlns:a16="http://schemas.microsoft.com/office/drawing/2014/main" id="{999BCAA0-B5CD-C998-9836-D822D8DD745B}"/>
              </a:ext>
            </a:extLst>
          </p:cNvPr>
          <p:cNvPicPr>
            <a:picLocks noChangeAspect="1"/>
          </p:cNvPicPr>
          <p:nvPr/>
        </p:nvPicPr>
        <p:blipFill>
          <a:blip r:embed="rId4"/>
          <a:stretch>
            <a:fillRect/>
          </a:stretch>
        </p:blipFill>
        <p:spPr>
          <a:xfrm>
            <a:off x="10011295" y="1278584"/>
            <a:ext cx="2180705" cy="1451160"/>
          </a:xfrm>
          <a:prstGeom prst="rect">
            <a:avLst/>
          </a:prstGeom>
        </p:spPr>
      </p:pic>
      <p:pic>
        <p:nvPicPr>
          <p:cNvPr id="8" name="Picture 7">
            <a:extLst>
              <a:ext uri="{FF2B5EF4-FFF2-40B4-BE49-F238E27FC236}">
                <a16:creationId xmlns:a16="http://schemas.microsoft.com/office/drawing/2014/main" id="{16916D8B-4434-68D7-43B0-10664EA1DCE1}"/>
              </a:ext>
            </a:extLst>
          </p:cNvPr>
          <p:cNvPicPr>
            <a:picLocks noChangeAspect="1"/>
          </p:cNvPicPr>
          <p:nvPr/>
        </p:nvPicPr>
        <p:blipFill>
          <a:blip r:embed="rId5"/>
          <a:stretch>
            <a:fillRect/>
          </a:stretch>
        </p:blipFill>
        <p:spPr>
          <a:xfrm>
            <a:off x="9825759" y="4128256"/>
            <a:ext cx="2375766" cy="1451160"/>
          </a:xfrm>
          <a:prstGeom prst="rect">
            <a:avLst/>
          </a:prstGeom>
        </p:spPr>
      </p:pic>
      <p:pic>
        <p:nvPicPr>
          <p:cNvPr id="10" name="Picture 9">
            <a:extLst>
              <a:ext uri="{FF2B5EF4-FFF2-40B4-BE49-F238E27FC236}">
                <a16:creationId xmlns:a16="http://schemas.microsoft.com/office/drawing/2014/main" id="{494DC5E4-5D25-17F6-66D4-0FA27487F4B6}"/>
              </a:ext>
            </a:extLst>
          </p:cNvPr>
          <p:cNvPicPr>
            <a:picLocks noChangeAspect="1"/>
          </p:cNvPicPr>
          <p:nvPr/>
        </p:nvPicPr>
        <p:blipFill>
          <a:blip r:embed="rId6"/>
          <a:stretch>
            <a:fillRect/>
          </a:stretch>
        </p:blipFill>
        <p:spPr>
          <a:xfrm>
            <a:off x="6570791" y="4867689"/>
            <a:ext cx="2895600" cy="1542222"/>
          </a:xfrm>
          <a:prstGeom prst="rect">
            <a:avLst/>
          </a:prstGeom>
        </p:spPr>
      </p:pic>
      <p:pic>
        <p:nvPicPr>
          <p:cNvPr id="12" name="Picture 11">
            <a:extLst>
              <a:ext uri="{FF2B5EF4-FFF2-40B4-BE49-F238E27FC236}">
                <a16:creationId xmlns:a16="http://schemas.microsoft.com/office/drawing/2014/main" id="{CBF2C42A-26E6-67DF-AD9C-8E2DC793DF90}"/>
              </a:ext>
            </a:extLst>
          </p:cNvPr>
          <p:cNvPicPr>
            <a:picLocks noChangeAspect="1"/>
          </p:cNvPicPr>
          <p:nvPr/>
        </p:nvPicPr>
        <p:blipFill>
          <a:blip r:embed="rId7"/>
          <a:stretch>
            <a:fillRect/>
          </a:stretch>
        </p:blipFill>
        <p:spPr>
          <a:xfrm>
            <a:off x="3028891" y="4532481"/>
            <a:ext cx="2375766" cy="1811869"/>
          </a:xfrm>
          <a:prstGeom prst="rect">
            <a:avLst/>
          </a:prstGeom>
        </p:spPr>
      </p:pic>
      <p:pic>
        <p:nvPicPr>
          <p:cNvPr id="14" name="Picture 13">
            <a:extLst>
              <a:ext uri="{FF2B5EF4-FFF2-40B4-BE49-F238E27FC236}">
                <a16:creationId xmlns:a16="http://schemas.microsoft.com/office/drawing/2014/main" id="{D044A50E-E98B-86F5-62EF-F2365BB10AA7}"/>
              </a:ext>
            </a:extLst>
          </p:cNvPr>
          <p:cNvPicPr>
            <a:picLocks noChangeAspect="1"/>
          </p:cNvPicPr>
          <p:nvPr/>
        </p:nvPicPr>
        <p:blipFill>
          <a:blip r:embed="rId8"/>
          <a:stretch>
            <a:fillRect/>
          </a:stretch>
        </p:blipFill>
        <p:spPr>
          <a:xfrm>
            <a:off x="630432" y="3349335"/>
            <a:ext cx="2295891" cy="1896201"/>
          </a:xfrm>
          <a:prstGeom prst="rect">
            <a:avLst/>
          </a:prstGeom>
        </p:spPr>
      </p:pic>
      <p:sp>
        <p:nvSpPr>
          <p:cNvPr id="15" name="Arrow: Right 14">
            <a:extLst>
              <a:ext uri="{FF2B5EF4-FFF2-40B4-BE49-F238E27FC236}">
                <a16:creationId xmlns:a16="http://schemas.microsoft.com/office/drawing/2014/main" id="{7001BD81-EC29-73FB-BE1A-9DBA18EDE1A5}"/>
              </a:ext>
            </a:extLst>
          </p:cNvPr>
          <p:cNvSpPr/>
          <p:nvPr/>
        </p:nvSpPr>
        <p:spPr>
          <a:xfrm>
            <a:off x="5414182" y="1752600"/>
            <a:ext cx="1373163"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Right 15">
            <a:extLst>
              <a:ext uri="{FF2B5EF4-FFF2-40B4-BE49-F238E27FC236}">
                <a16:creationId xmlns:a16="http://schemas.microsoft.com/office/drawing/2014/main" id="{1D9FB482-1883-4F4A-6DE9-EAA6D4AFA6AB}"/>
              </a:ext>
            </a:extLst>
          </p:cNvPr>
          <p:cNvSpPr/>
          <p:nvPr/>
        </p:nvSpPr>
        <p:spPr>
          <a:xfrm>
            <a:off x="8995760" y="1695450"/>
            <a:ext cx="100601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Down 16">
            <a:extLst>
              <a:ext uri="{FF2B5EF4-FFF2-40B4-BE49-F238E27FC236}">
                <a16:creationId xmlns:a16="http://schemas.microsoft.com/office/drawing/2014/main" id="{6AE3D361-2DF6-450B-0982-0D80CD57CCA0}"/>
              </a:ext>
            </a:extLst>
          </p:cNvPr>
          <p:cNvSpPr/>
          <p:nvPr/>
        </p:nvSpPr>
        <p:spPr>
          <a:xfrm>
            <a:off x="10877218" y="3022173"/>
            <a:ext cx="609600" cy="11564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Left-Up 18">
            <a:extLst>
              <a:ext uri="{FF2B5EF4-FFF2-40B4-BE49-F238E27FC236}">
                <a16:creationId xmlns:a16="http://schemas.microsoft.com/office/drawing/2014/main" id="{28742E97-1DDD-DEA8-E6C1-7DAFCCCC7C7F}"/>
              </a:ext>
            </a:extLst>
          </p:cNvPr>
          <p:cNvSpPr/>
          <p:nvPr/>
        </p:nvSpPr>
        <p:spPr>
          <a:xfrm>
            <a:off x="9499226" y="5624947"/>
            <a:ext cx="1504891" cy="629350"/>
          </a:xfrm>
          <a:prstGeom prst="lef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Left 19">
            <a:extLst>
              <a:ext uri="{FF2B5EF4-FFF2-40B4-BE49-F238E27FC236}">
                <a16:creationId xmlns:a16="http://schemas.microsoft.com/office/drawing/2014/main" id="{6D2B318A-C2C3-C0B6-A8AC-1402E2E08A9A}"/>
              </a:ext>
            </a:extLst>
          </p:cNvPr>
          <p:cNvSpPr/>
          <p:nvPr/>
        </p:nvSpPr>
        <p:spPr>
          <a:xfrm>
            <a:off x="5257799" y="5486400"/>
            <a:ext cx="1247321" cy="3048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Bent-Up 20">
            <a:extLst>
              <a:ext uri="{FF2B5EF4-FFF2-40B4-BE49-F238E27FC236}">
                <a16:creationId xmlns:a16="http://schemas.microsoft.com/office/drawing/2014/main" id="{281D4B28-96C1-326D-2DC8-23E0839AA1F3}"/>
              </a:ext>
            </a:extLst>
          </p:cNvPr>
          <p:cNvSpPr/>
          <p:nvPr/>
        </p:nvSpPr>
        <p:spPr>
          <a:xfrm flipH="1">
            <a:off x="1783323" y="5253822"/>
            <a:ext cx="1143000" cy="68580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E3634CBF-C9CD-ED98-EEE0-8EC1144CAE61}"/>
              </a:ext>
            </a:extLst>
          </p:cNvPr>
          <p:cNvSpPr txBox="1"/>
          <p:nvPr/>
        </p:nvSpPr>
        <p:spPr>
          <a:xfrm>
            <a:off x="1248985" y="2852896"/>
            <a:ext cx="2704480" cy="338554"/>
          </a:xfrm>
          <a:prstGeom prst="rect">
            <a:avLst/>
          </a:prstGeom>
          <a:noFill/>
        </p:spPr>
        <p:txBody>
          <a:bodyPr wrap="square">
            <a:spAutoFit/>
          </a:bodyPr>
          <a:lstStyle/>
          <a:p>
            <a:r>
              <a:rPr lang="en-US" sz="1600" b="1" i="0" u="none" strike="noStrike" baseline="0" dirty="0">
                <a:solidFill>
                  <a:srgbClr val="0070C0"/>
                </a:solidFill>
                <a:latin typeface="Times New Roman" panose="02020603050405020304" pitchFamily="18" charset="0"/>
              </a:rPr>
              <a:t>Cellulose Material Selection</a:t>
            </a:r>
            <a:endParaRPr lang="en-US" sz="1600" dirty="0"/>
          </a:p>
        </p:txBody>
      </p:sp>
      <p:sp>
        <p:nvSpPr>
          <p:cNvPr id="9" name="TextBox 8">
            <a:extLst>
              <a:ext uri="{FF2B5EF4-FFF2-40B4-BE49-F238E27FC236}">
                <a16:creationId xmlns:a16="http://schemas.microsoft.com/office/drawing/2014/main" id="{713FEE9A-EDAD-78B2-52F3-5A4372880609}"/>
              </a:ext>
            </a:extLst>
          </p:cNvPr>
          <p:cNvSpPr txBox="1"/>
          <p:nvPr/>
        </p:nvSpPr>
        <p:spPr>
          <a:xfrm>
            <a:off x="6801200" y="2734408"/>
            <a:ext cx="2421731" cy="338554"/>
          </a:xfrm>
          <a:prstGeom prst="rect">
            <a:avLst/>
          </a:prstGeom>
          <a:noFill/>
        </p:spPr>
        <p:txBody>
          <a:bodyPr wrap="square">
            <a:spAutoFit/>
          </a:bodyPr>
          <a:lstStyle/>
          <a:p>
            <a:r>
              <a:rPr lang="en-US" sz="1600" b="1" i="0" u="none" strike="noStrike" baseline="0" dirty="0">
                <a:solidFill>
                  <a:srgbClr val="0070C0"/>
                </a:solidFill>
                <a:latin typeface="Times New Roman" panose="02020603050405020304" pitchFamily="18" charset="0"/>
              </a:rPr>
              <a:t>Cellulose Preparation</a:t>
            </a:r>
            <a:endParaRPr lang="en-US" sz="1600" dirty="0"/>
          </a:p>
        </p:txBody>
      </p:sp>
      <p:sp>
        <p:nvSpPr>
          <p:cNvPr id="13" name="TextBox 12">
            <a:extLst>
              <a:ext uri="{FF2B5EF4-FFF2-40B4-BE49-F238E27FC236}">
                <a16:creationId xmlns:a16="http://schemas.microsoft.com/office/drawing/2014/main" id="{9801DBDB-55D0-BA76-0188-8B6F80C2E117}"/>
              </a:ext>
            </a:extLst>
          </p:cNvPr>
          <p:cNvSpPr txBox="1"/>
          <p:nvPr/>
        </p:nvSpPr>
        <p:spPr>
          <a:xfrm>
            <a:off x="5586507" y="1322714"/>
            <a:ext cx="1104883" cy="523220"/>
          </a:xfrm>
          <a:prstGeom prst="rect">
            <a:avLst/>
          </a:prstGeom>
          <a:noFill/>
        </p:spPr>
        <p:txBody>
          <a:bodyPr wrap="square">
            <a:spAutoFit/>
          </a:bodyPr>
          <a:lstStyle/>
          <a:p>
            <a:r>
              <a:rPr lang="en-US" sz="1400" b="1" i="0" u="none" strike="noStrike" baseline="0" dirty="0">
                <a:solidFill>
                  <a:srgbClr val="FF0000"/>
                </a:solidFill>
                <a:latin typeface="Times New Roman" panose="02020603050405020304" pitchFamily="18" charset="0"/>
              </a:rPr>
              <a:t>Cutting / Washing</a:t>
            </a:r>
            <a:endParaRPr lang="en-US" sz="1400" b="1" dirty="0">
              <a:solidFill>
                <a:srgbClr val="FF0000"/>
              </a:solidFill>
            </a:endParaRPr>
          </a:p>
        </p:txBody>
      </p:sp>
      <p:sp>
        <p:nvSpPr>
          <p:cNvPr id="22" name="TextBox 21">
            <a:extLst>
              <a:ext uri="{FF2B5EF4-FFF2-40B4-BE49-F238E27FC236}">
                <a16:creationId xmlns:a16="http://schemas.microsoft.com/office/drawing/2014/main" id="{5FEF2781-6FE1-C5A6-BCB9-54152F414DF8}"/>
              </a:ext>
            </a:extLst>
          </p:cNvPr>
          <p:cNvSpPr txBox="1"/>
          <p:nvPr/>
        </p:nvSpPr>
        <p:spPr>
          <a:xfrm>
            <a:off x="8945311" y="1233053"/>
            <a:ext cx="1106908" cy="523220"/>
          </a:xfrm>
          <a:prstGeom prst="rect">
            <a:avLst/>
          </a:prstGeom>
          <a:noFill/>
        </p:spPr>
        <p:txBody>
          <a:bodyPr wrap="square">
            <a:spAutoFit/>
          </a:bodyPr>
          <a:lstStyle/>
          <a:p>
            <a:pPr algn="ctr"/>
            <a:r>
              <a:rPr lang="en-US" sz="1400" b="1" i="0" u="none" strike="noStrike" baseline="0" dirty="0">
                <a:solidFill>
                  <a:srgbClr val="FF0000"/>
                </a:solidFill>
                <a:latin typeface="Times New Roman" panose="02020603050405020304" pitchFamily="18" charset="0"/>
              </a:rPr>
              <a:t>Stacking/</a:t>
            </a:r>
          </a:p>
          <a:p>
            <a:pPr algn="ctr"/>
            <a:r>
              <a:rPr lang="en-US" sz="1400" b="1" i="0" u="none" strike="noStrike" baseline="0" dirty="0">
                <a:solidFill>
                  <a:srgbClr val="FF0000"/>
                </a:solidFill>
                <a:latin typeface="Times New Roman" panose="02020603050405020304" pitchFamily="18" charset="0"/>
              </a:rPr>
              <a:t>compacting </a:t>
            </a:r>
            <a:endParaRPr lang="en-US" sz="1400" b="1" dirty="0">
              <a:solidFill>
                <a:srgbClr val="FF0000"/>
              </a:solidFill>
            </a:endParaRPr>
          </a:p>
        </p:txBody>
      </p:sp>
      <p:sp>
        <p:nvSpPr>
          <p:cNvPr id="24" name="TextBox 23">
            <a:extLst>
              <a:ext uri="{FF2B5EF4-FFF2-40B4-BE49-F238E27FC236}">
                <a16:creationId xmlns:a16="http://schemas.microsoft.com/office/drawing/2014/main" id="{BD9BF657-24F7-F8C4-877D-D52AA1C23071}"/>
              </a:ext>
            </a:extLst>
          </p:cNvPr>
          <p:cNvSpPr txBox="1"/>
          <p:nvPr/>
        </p:nvSpPr>
        <p:spPr>
          <a:xfrm>
            <a:off x="9660691" y="2734408"/>
            <a:ext cx="2540834" cy="338554"/>
          </a:xfrm>
          <a:prstGeom prst="rect">
            <a:avLst/>
          </a:prstGeom>
          <a:noFill/>
        </p:spPr>
        <p:txBody>
          <a:bodyPr wrap="square">
            <a:spAutoFit/>
          </a:bodyPr>
          <a:lstStyle/>
          <a:p>
            <a:r>
              <a:rPr lang="en-US" sz="1600" b="1" i="0" u="none" strike="noStrike" baseline="0" dirty="0">
                <a:solidFill>
                  <a:srgbClr val="0070C0"/>
                </a:solidFill>
                <a:latin typeface="Times New Roman" panose="02020603050405020304" pitchFamily="18" charset="0"/>
              </a:rPr>
              <a:t>Cellulose Layer Formation</a:t>
            </a:r>
            <a:endParaRPr lang="en-US" sz="1600" dirty="0"/>
          </a:p>
        </p:txBody>
      </p:sp>
      <p:sp>
        <p:nvSpPr>
          <p:cNvPr id="25" name="TextBox 24">
            <a:extLst>
              <a:ext uri="{FF2B5EF4-FFF2-40B4-BE49-F238E27FC236}">
                <a16:creationId xmlns:a16="http://schemas.microsoft.com/office/drawing/2014/main" id="{9D28DFFD-49A9-A3E9-3287-93173FC1B2D1}"/>
              </a:ext>
            </a:extLst>
          </p:cNvPr>
          <p:cNvSpPr txBox="1"/>
          <p:nvPr/>
        </p:nvSpPr>
        <p:spPr>
          <a:xfrm>
            <a:off x="10317342" y="3118493"/>
            <a:ext cx="1884183" cy="738664"/>
          </a:xfrm>
          <a:prstGeom prst="rect">
            <a:avLst/>
          </a:prstGeom>
          <a:noFill/>
        </p:spPr>
        <p:txBody>
          <a:bodyPr wrap="square">
            <a:spAutoFit/>
          </a:bodyPr>
          <a:lstStyle/>
          <a:p>
            <a:pPr algn="ctr"/>
            <a:r>
              <a:rPr lang="en-US" sz="1400" b="1" i="0" u="none" strike="noStrike" baseline="0" dirty="0">
                <a:solidFill>
                  <a:srgbClr val="FF0000"/>
                </a:solidFill>
                <a:latin typeface="Times New Roman" panose="02020603050405020304" pitchFamily="18" charset="0"/>
              </a:rPr>
              <a:t>Chemical treatment to enhance </a:t>
            </a:r>
            <a:r>
              <a:rPr lang="en-US" sz="1400" b="1" i="0" u="none" strike="noStrike" baseline="0" dirty="0" err="1">
                <a:solidFill>
                  <a:srgbClr val="FF0000"/>
                </a:solidFill>
                <a:latin typeface="Times New Roman" panose="02020603050405020304" pitchFamily="18" charset="0"/>
              </a:rPr>
              <a:t>hydrophillicity</a:t>
            </a:r>
            <a:endParaRPr lang="en-US" sz="1400" b="1" dirty="0">
              <a:solidFill>
                <a:srgbClr val="FF0000"/>
              </a:solidFill>
            </a:endParaRPr>
          </a:p>
        </p:txBody>
      </p:sp>
      <p:sp>
        <p:nvSpPr>
          <p:cNvPr id="26" name="TextBox 25">
            <a:extLst>
              <a:ext uri="{FF2B5EF4-FFF2-40B4-BE49-F238E27FC236}">
                <a16:creationId xmlns:a16="http://schemas.microsoft.com/office/drawing/2014/main" id="{76DCF7F9-3C7F-A562-8007-BF0E3AF63679}"/>
              </a:ext>
            </a:extLst>
          </p:cNvPr>
          <p:cNvSpPr txBox="1"/>
          <p:nvPr/>
        </p:nvSpPr>
        <p:spPr>
          <a:xfrm>
            <a:off x="9564896" y="5705771"/>
            <a:ext cx="1504891" cy="738664"/>
          </a:xfrm>
          <a:prstGeom prst="rect">
            <a:avLst/>
          </a:prstGeom>
          <a:noFill/>
        </p:spPr>
        <p:txBody>
          <a:bodyPr wrap="square">
            <a:spAutoFit/>
          </a:bodyPr>
          <a:lstStyle/>
          <a:p>
            <a:pPr algn="ctr"/>
            <a:r>
              <a:rPr lang="en-US" sz="1400" b="1" i="0" u="none" strike="noStrike" baseline="0" dirty="0">
                <a:solidFill>
                  <a:srgbClr val="FF0000"/>
                </a:solidFill>
                <a:latin typeface="Times New Roman" panose="02020603050405020304" pitchFamily="18" charset="0"/>
              </a:rPr>
              <a:t>Addition of </a:t>
            </a:r>
            <a:r>
              <a:rPr lang="en-US" sz="1400" b="1" i="0" u="none" strike="noStrike" baseline="0" dirty="0">
                <a:solidFill>
                  <a:schemeClr val="bg1"/>
                </a:solidFill>
                <a:latin typeface="Times New Roman" panose="02020603050405020304" pitchFamily="18" charset="0"/>
              </a:rPr>
              <a:t>antimicrobial </a:t>
            </a:r>
            <a:r>
              <a:rPr lang="en-US" sz="1400" b="1" i="0" u="none" strike="noStrike" baseline="0" dirty="0">
                <a:solidFill>
                  <a:srgbClr val="FF0000"/>
                </a:solidFill>
                <a:latin typeface="Times New Roman" panose="02020603050405020304" pitchFamily="18" charset="0"/>
              </a:rPr>
              <a:t>agents</a:t>
            </a:r>
            <a:endParaRPr lang="en-US" sz="1400" b="1" dirty="0">
              <a:solidFill>
                <a:srgbClr val="FF0000"/>
              </a:solidFill>
            </a:endParaRPr>
          </a:p>
        </p:txBody>
      </p:sp>
      <p:sp>
        <p:nvSpPr>
          <p:cNvPr id="28" name="TextBox 27">
            <a:extLst>
              <a:ext uri="{FF2B5EF4-FFF2-40B4-BE49-F238E27FC236}">
                <a16:creationId xmlns:a16="http://schemas.microsoft.com/office/drawing/2014/main" id="{04EFEFA7-22A2-D17D-2698-F219EEB45A26}"/>
              </a:ext>
            </a:extLst>
          </p:cNvPr>
          <p:cNvSpPr txBox="1"/>
          <p:nvPr/>
        </p:nvSpPr>
        <p:spPr>
          <a:xfrm>
            <a:off x="5522690" y="5044251"/>
            <a:ext cx="949596" cy="523220"/>
          </a:xfrm>
          <a:prstGeom prst="rect">
            <a:avLst/>
          </a:prstGeom>
          <a:noFill/>
        </p:spPr>
        <p:txBody>
          <a:bodyPr wrap="square">
            <a:spAutoFit/>
          </a:bodyPr>
          <a:lstStyle/>
          <a:p>
            <a:pPr algn="ctr"/>
            <a:r>
              <a:rPr lang="en-US" sz="1400" b="1" i="0" u="none" strike="noStrike" baseline="0" dirty="0">
                <a:solidFill>
                  <a:srgbClr val="FF0000"/>
                </a:solidFill>
                <a:latin typeface="Times New Roman" panose="02020603050405020304" pitchFamily="18" charset="0"/>
              </a:rPr>
              <a:t>Housing </a:t>
            </a:r>
          </a:p>
          <a:p>
            <a:r>
              <a:rPr lang="en-US" sz="1400" b="1" i="0" u="none" strike="noStrike" baseline="0" dirty="0">
                <a:solidFill>
                  <a:srgbClr val="FF0000"/>
                </a:solidFill>
                <a:latin typeface="Times New Roman" panose="02020603050405020304" pitchFamily="18" charset="0"/>
              </a:rPr>
              <a:t>Assembly</a:t>
            </a:r>
            <a:endParaRPr lang="en-US" sz="1400" dirty="0">
              <a:solidFill>
                <a:srgbClr val="FF0000"/>
              </a:solidFill>
            </a:endParaRPr>
          </a:p>
        </p:txBody>
      </p:sp>
      <p:sp>
        <p:nvSpPr>
          <p:cNvPr id="29" name="TextBox 28">
            <a:extLst>
              <a:ext uri="{FF2B5EF4-FFF2-40B4-BE49-F238E27FC236}">
                <a16:creationId xmlns:a16="http://schemas.microsoft.com/office/drawing/2014/main" id="{7F97E1E3-643F-6F55-94F8-B3D484095672}"/>
              </a:ext>
            </a:extLst>
          </p:cNvPr>
          <p:cNvSpPr txBox="1"/>
          <p:nvPr/>
        </p:nvSpPr>
        <p:spPr>
          <a:xfrm>
            <a:off x="1961262" y="5294226"/>
            <a:ext cx="949596" cy="523220"/>
          </a:xfrm>
          <a:prstGeom prst="rect">
            <a:avLst/>
          </a:prstGeom>
          <a:noFill/>
        </p:spPr>
        <p:txBody>
          <a:bodyPr wrap="square">
            <a:spAutoFit/>
          </a:bodyPr>
          <a:lstStyle/>
          <a:p>
            <a:pPr algn="ctr"/>
            <a:r>
              <a:rPr lang="en-US" sz="1400" b="1" i="0" u="none" strike="noStrike" baseline="0" dirty="0">
                <a:solidFill>
                  <a:srgbClr val="FF0000"/>
                </a:solidFill>
                <a:latin typeface="Times New Roman" panose="02020603050405020304" pitchFamily="18" charset="0"/>
              </a:rPr>
              <a:t>Filter testing</a:t>
            </a:r>
            <a:endParaRPr lang="en-US" sz="1400" dirty="0">
              <a:solidFill>
                <a:srgbClr val="FF0000"/>
              </a:solidFill>
            </a:endParaRPr>
          </a:p>
        </p:txBody>
      </p:sp>
      <p:sp>
        <p:nvSpPr>
          <p:cNvPr id="31" name="TextBox 30">
            <a:extLst>
              <a:ext uri="{FF2B5EF4-FFF2-40B4-BE49-F238E27FC236}">
                <a16:creationId xmlns:a16="http://schemas.microsoft.com/office/drawing/2014/main" id="{B4BD28BA-58AA-E367-0527-AF1DA40FE9BD}"/>
              </a:ext>
            </a:extLst>
          </p:cNvPr>
          <p:cNvSpPr txBox="1"/>
          <p:nvPr/>
        </p:nvSpPr>
        <p:spPr>
          <a:xfrm>
            <a:off x="-32886" y="3352797"/>
            <a:ext cx="1884183" cy="584775"/>
          </a:xfrm>
          <a:prstGeom prst="rect">
            <a:avLst/>
          </a:prstGeom>
          <a:noFill/>
        </p:spPr>
        <p:txBody>
          <a:bodyPr wrap="square">
            <a:spAutoFit/>
          </a:bodyPr>
          <a:lstStyle/>
          <a:p>
            <a:r>
              <a:rPr lang="en-US" sz="1600" b="0" i="0" u="none" strike="noStrike" baseline="0" dirty="0">
                <a:solidFill>
                  <a:srgbClr val="7030A0"/>
                </a:solidFill>
                <a:latin typeface="Times New Roman" panose="02020603050405020304" pitchFamily="18" charset="0"/>
              </a:rPr>
              <a:t>filtration efficiency &amp; flow rate</a:t>
            </a:r>
            <a:endParaRPr lang="en-US" sz="1600" dirty="0">
              <a:solidFill>
                <a:srgbClr val="7030A0"/>
              </a:solidFill>
            </a:endParaRPr>
          </a:p>
        </p:txBody>
      </p:sp>
      <p:sp>
        <p:nvSpPr>
          <p:cNvPr id="33" name="TextBox 32">
            <a:extLst>
              <a:ext uri="{FF2B5EF4-FFF2-40B4-BE49-F238E27FC236}">
                <a16:creationId xmlns:a16="http://schemas.microsoft.com/office/drawing/2014/main" id="{3584B0CE-951C-D7BC-12E3-2CE7D93409F1}"/>
              </a:ext>
            </a:extLst>
          </p:cNvPr>
          <p:cNvSpPr txBox="1"/>
          <p:nvPr/>
        </p:nvSpPr>
        <p:spPr>
          <a:xfrm>
            <a:off x="3289302" y="3500736"/>
            <a:ext cx="5953014" cy="461665"/>
          </a:xfrm>
          <a:prstGeom prst="rect">
            <a:avLst/>
          </a:prstGeom>
          <a:noFill/>
        </p:spPr>
        <p:txBody>
          <a:bodyPr wrap="square">
            <a:spAutoFit/>
            <a:scene3d>
              <a:camera prst="orthographicFront"/>
              <a:lightRig rig="sunset" dir="t"/>
            </a:scene3d>
            <a:sp3d extrusionH="57150" prstMaterial="metal">
              <a:bevelT w="38100" h="38100" prst="relaxedInset"/>
              <a:bevelB w="38100" h="38100" prst="relaxedInset"/>
              <a:extrusionClr>
                <a:schemeClr val="accent2">
                  <a:lumMod val="75000"/>
                </a:schemeClr>
              </a:extrusionClr>
            </a:sp3d>
          </a:bodyPr>
          <a:lstStyle/>
          <a:p>
            <a:r>
              <a:rPr lang="en-US" sz="2400" b="1" i="0" u="none" strike="noStrike" baseline="0" dirty="0">
                <a:solidFill>
                  <a:srgbClr val="FF0000"/>
                </a:solidFill>
                <a:latin typeface="Times New Roman" panose="02020603050405020304" pitchFamily="18" charset="0"/>
              </a:rPr>
              <a:t>Construction of cellulose-based water filters</a:t>
            </a:r>
            <a:endParaRPr lang="en-US" sz="2400" dirty="0">
              <a:solidFill>
                <a:srgbClr val="FF0000"/>
              </a:solidFill>
            </a:endParaRPr>
          </a:p>
        </p:txBody>
      </p:sp>
    </p:spTree>
    <p:extLst>
      <p:ext uri="{BB962C8B-B14F-4D97-AF65-F5344CB8AC3E}">
        <p14:creationId xmlns:p14="http://schemas.microsoft.com/office/powerpoint/2010/main" val="2420846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ppt_w</p:attrName>
                                        </p:attrNameLst>
                                      </p:cBhvr>
                                      <p:tavLst>
                                        <p:tav tm="0" fmla="#ppt_w*sin(2.5*pi*$)">
                                          <p:val>
                                            <p:fltVal val="0"/>
                                          </p:val>
                                        </p:tav>
                                        <p:tav tm="100000">
                                          <p:val>
                                            <p:fltVal val="1"/>
                                          </p:val>
                                        </p:tav>
                                      </p:tavLst>
                                    </p:anim>
                                    <p:anim calcmode="lin" valueType="num">
                                      <p:cBhvr>
                                        <p:cTn id="9" dur="1000" fill="hold"/>
                                        <p:tgtEl>
                                          <p:spTgt spid="33"/>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par>
                                <p:cTn id="15" presetID="2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500"/>
                                        <p:tgtEl>
                                          <p:spTgt spid="16"/>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randombar(horizontal)">
                                      <p:cBhvr>
                                        <p:cTn id="44" dur="500"/>
                                        <p:tgtEl>
                                          <p:spTgt spid="6"/>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randombar(horizontal)">
                                      <p:cBhvr>
                                        <p:cTn id="47" dur="500"/>
                                        <p:tgtEl>
                                          <p:spTgt spid="2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500"/>
                                        <p:tgtEl>
                                          <p:spTgt spid="17"/>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up)">
                                      <p:cBhvr>
                                        <p:cTn id="55" dur="500"/>
                                        <p:tgtEl>
                                          <p:spTgt spid="25"/>
                                        </p:tgtEl>
                                      </p:cBhvr>
                                    </p:animEffect>
                                  </p:childTnLst>
                                </p:cTn>
                              </p:par>
                            </p:childTnLst>
                          </p:cTn>
                        </p:par>
                      </p:childTnLst>
                    </p:cTn>
                  </p:par>
                  <p:par>
                    <p:cTn id="56" fill="hold">
                      <p:stCondLst>
                        <p:cond delay="indefinite"/>
                      </p:stCondLst>
                      <p:childTnLst>
                        <p:par>
                          <p:cTn id="57" fill="hold">
                            <p:stCondLst>
                              <p:cond delay="0"/>
                            </p:stCondLst>
                            <p:childTnLst>
                              <p:par>
                                <p:cTn id="58" presetID="14" presetClass="entr" presetSubtype="10" fill="hold" nodeType="click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randombar(horizontal)">
                                      <p:cBhvr>
                                        <p:cTn id="60" dur="500"/>
                                        <p:tgtEl>
                                          <p:spTgt spid="8"/>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37" fill="hold" grpId="0" nodeType="click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barn(outVertical)">
                                      <p:cBhvr>
                                        <p:cTn id="65" dur="500"/>
                                        <p:tgtEl>
                                          <p:spTgt spid="19"/>
                                        </p:tgtEl>
                                      </p:cBhvr>
                                    </p:animEffect>
                                  </p:childTnLst>
                                </p:cTn>
                              </p:par>
                              <p:par>
                                <p:cTn id="66" presetID="16" presetClass="entr" presetSubtype="37"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barn(outVertical)">
                                      <p:cBhvr>
                                        <p:cTn id="68" dur="500"/>
                                        <p:tgtEl>
                                          <p:spTgt spid="26"/>
                                        </p:tgtEl>
                                      </p:cBhvr>
                                    </p:animEffect>
                                  </p:childTnLst>
                                </p:cTn>
                              </p:par>
                            </p:childTnLst>
                          </p:cTn>
                        </p:par>
                      </p:childTnLst>
                    </p:cTn>
                  </p:par>
                  <p:par>
                    <p:cTn id="69" fill="hold">
                      <p:stCondLst>
                        <p:cond delay="indefinite"/>
                      </p:stCondLst>
                      <p:childTnLst>
                        <p:par>
                          <p:cTn id="70" fill="hold">
                            <p:stCondLst>
                              <p:cond delay="0"/>
                            </p:stCondLst>
                            <p:childTnLst>
                              <p:par>
                                <p:cTn id="71" presetID="14" presetClass="entr" presetSubtype="10" fill="hold" nodeType="click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randombar(horizontal)">
                                      <p:cBhvr>
                                        <p:cTn id="73" dur="500"/>
                                        <p:tgtEl>
                                          <p:spTgt spid="10"/>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2" fill="hold" grpId="0" nodeType="click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wipe(right)">
                                      <p:cBhvr>
                                        <p:cTn id="78" dur="500"/>
                                        <p:tgtEl>
                                          <p:spTgt spid="20"/>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wipe(right)">
                                      <p:cBhvr>
                                        <p:cTn id="81" dur="500"/>
                                        <p:tgtEl>
                                          <p:spTgt spid="28"/>
                                        </p:tgtEl>
                                      </p:cBhvr>
                                    </p:animEffect>
                                  </p:childTnLst>
                                </p:cTn>
                              </p:par>
                            </p:childTnLst>
                          </p:cTn>
                        </p:par>
                      </p:childTnLst>
                    </p:cTn>
                  </p:par>
                  <p:par>
                    <p:cTn id="82" fill="hold">
                      <p:stCondLst>
                        <p:cond delay="indefinite"/>
                      </p:stCondLst>
                      <p:childTnLst>
                        <p:par>
                          <p:cTn id="83" fill="hold">
                            <p:stCondLst>
                              <p:cond delay="0"/>
                            </p:stCondLst>
                            <p:childTnLst>
                              <p:par>
                                <p:cTn id="84" presetID="14" presetClass="entr" presetSubtype="10" fill="hold" nodeType="clickEffect">
                                  <p:stCondLst>
                                    <p:cond delay="0"/>
                                  </p:stCondLst>
                                  <p:childTnLst>
                                    <p:set>
                                      <p:cBhvr>
                                        <p:cTn id="85" dur="1" fill="hold">
                                          <p:stCondLst>
                                            <p:cond delay="0"/>
                                          </p:stCondLst>
                                        </p:cTn>
                                        <p:tgtEl>
                                          <p:spTgt spid="12"/>
                                        </p:tgtEl>
                                        <p:attrNameLst>
                                          <p:attrName>style.visibility</p:attrName>
                                        </p:attrNameLst>
                                      </p:cBhvr>
                                      <p:to>
                                        <p:strVal val="visible"/>
                                      </p:to>
                                    </p:set>
                                    <p:animEffect transition="in" filter="randombar(horizontal)">
                                      <p:cBhvr>
                                        <p:cTn id="86" dur="500"/>
                                        <p:tgtEl>
                                          <p:spTgt spid="12"/>
                                        </p:tgtEl>
                                      </p:cBhvr>
                                    </p:animEffect>
                                  </p:childTnLst>
                                </p:cTn>
                              </p:par>
                            </p:childTnLst>
                          </p:cTn>
                        </p:par>
                      </p:childTnLst>
                    </p:cTn>
                  </p:par>
                  <p:par>
                    <p:cTn id="87" fill="hold">
                      <p:stCondLst>
                        <p:cond delay="indefinite"/>
                      </p:stCondLst>
                      <p:childTnLst>
                        <p:par>
                          <p:cTn id="88" fill="hold">
                            <p:stCondLst>
                              <p:cond delay="0"/>
                            </p:stCondLst>
                            <p:childTnLst>
                              <p:par>
                                <p:cTn id="89" presetID="6" presetClass="entr" presetSubtype="32" fill="hold" grpId="0" nodeType="click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circle(out)">
                                      <p:cBhvr>
                                        <p:cTn id="91" dur="500"/>
                                        <p:tgtEl>
                                          <p:spTgt spid="29"/>
                                        </p:tgtEl>
                                      </p:cBhvr>
                                    </p:animEffect>
                                  </p:childTnLst>
                                </p:cTn>
                              </p:par>
                              <p:par>
                                <p:cTn id="92" presetID="6" presetClass="entr" presetSubtype="32" fill="hold" grpId="0" nodeType="withEffect">
                                  <p:stCondLst>
                                    <p:cond delay="0"/>
                                  </p:stCondLst>
                                  <p:childTnLst>
                                    <p:set>
                                      <p:cBhvr>
                                        <p:cTn id="93" dur="1" fill="hold">
                                          <p:stCondLst>
                                            <p:cond delay="0"/>
                                          </p:stCondLst>
                                        </p:cTn>
                                        <p:tgtEl>
                                          <p:spTgt spid="21"/>
                                        </p:tgtEl>
                                        <p:attrNameLst>
                                          <p:attrName>style.visibility</p:attrName>
                                        </p:attrNameLst>
                                      </p:cBhvr>
                                      <p:to>
                                        <p:strVal val="visible"/>
                                      </p:to>
                                    </p:set>
                                    <p:animEffect transition="in" filter="circle(out)">
                                      <p:cBhvr>
                                        <p:cTn id="94" dur="500"/>
                                        <p:tgtEl>
                                          <p:spTgt spid="21"/>
                                        </p:tgtEl>
                                      </p:cBhvr>
                                    </p:animEffect>
                                  </p:childTnLst>
                                </p:cTn>
                              </p:par>
                            </p:childTnLst>
                          </p:cTn>
                        </p:par>
                      </p:childTnLst>
                    </p:cTn>
                  </p:par>
                  <p:par>
                    <p:cTn id="95" fill="hold">
                      <p:stCondLst>
                        <p:cond delay="indefinite"/>
                      </p:stCondLst>
                      <p:childTnLst>
                        <p:par>
                          <p:cTn id="96" fill="hold">
                            <p:stCondLst>
                              <p:cond delay="0"/>
                            </p:stCondLst>
                            <p:childTnLst>
                              <p:par>
                                <p:cTn id="97" presetID="14" presetClass="entr" presetSubtype="10" fill="hold" grpId="0" nodeType="click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randombar(horizontal)">
                                      <p:cBhvr>
                                        <p:cTn id="99" dur="500"/>
                                        <p:tgtEl>
                                          <p:spTgt spid="31"/>
                                        </p:tgtEl>
                                      </p:cBhvr>
                                    </p:animEffect>
                                  </p:childTnLst>
                                </p:cTn>
                              </p:par>
                              <p:par>
                                <p:cTn id="100" presetID="14" presetClass="entr" presetSubtype="10" fill="hold" nodeType="withEffect">
                                  <p:stCondLst>
                                    <p:cond delay="0"/>
                                  </p:stCondLst>
                                  <p:childTnLst>
                                    <p:set>
                                      <p:cBhvr>
                                        <p:cTn id="101" dur="1" fill="hold">
                                          <p:stCondLst>
                                            <p:cond delay="0"/>
                                          </p:stCondLst>
                                        </p:cTn>
                                        <p:tgtEl>
                                          <p:spTgt spid="14"/>
                                        </p:tgtEl>
                                        <p:attrNameLst>
                                          <p:attrName>style.visibility</p:attrName>
                                        </p:attrNameLst>
                                      </p:cBhvr>
                                      <p:to>
                                        <p:strVal val="visible"/>
                                      </p:to>
                                    </p:set>
                                    <p:animEffect transition="in" filter="randombar(horizontal)">
                                      <p:cBhvr>
                                        <p:cTn id="10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9" grpId="0" animBg="1"/>
      <p:bldP spid="20" grpId="0" animBg="1"/>
      <p:bldP spid="21" grpId="0" animBg="1"/>
      <p:bldP spid="5" grpId="0"/>
      <p:bldP spid="9" grpId="0"/>
      <p:bldP spid="13" grpId="0"/>
      <p:bldP spid="22" grpId="0"/>
      <p:bldP spid="24" grpId="0"/>
      <p:bldP spid="25" grpId="0"/>
      <p:bldP spid="26" grpId="0"/>
      <p:bldP spid="28" grpId="0"/>
      <p:bldP spid="29" grpId="0"/>
      <p:bldP spid="31"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5AC5650F-4630-D5BD-C48B-37A48E4D09ED}"/>
              </a:ext>
            </a:extLst>
          </p:cNvPr>
          <p:cNvGraphicFramePr>
            <a:graphicFrameLocks noGrp="1"/>
          </p:cNvGraphicFramePr>
          <p:nvPr/>
        </p:nvGraphicFramePr>
        <p:xfrm>
          <a:off x="0" y="914400"/>
          <a:ext cx="12192000" cy="5738178"/>
        </p:xfrm>
        <a:graphic>
          <a:graphicData uri="http://schemas.openxmlformats.org/drawingml/2006/table">
            <a:tbl>
              <a:tblPr firstRow="1" firstCol="1" bandRow="1">
                <a:tableStyleId>{5C22544A-7EE6-4342-B048-85BDC9FD1C3A}</a:tableStyleId>
              </a:tblPr>
              <a:tblGrid>
                <a:gridCol w="12192000">
                  <a:extLst>
                    <a:ext uri="{9D8B030D-6E8A-4147-A177-3AD203B41FA5}">
                      <a16:colId xmlns:a16="http://schemas.microsoft.com/office/drawing/2014/main" val="2887335314"/>
                    </a:ext>
                  </a:extLst>
                </a:gridCol>
              </a:tblGrid>
              <a:tr h="128644">
                <a:tc>
                  <a:txBody>
                    <a:bodyPr/>
                    <a:lstStyle/>
                    <a:p>
                      <a:pPr marL="0" marR="0" algn="ctr">
                        <a:lnSpc>
                          <a:spcPct val="115000"/>
                        </a:lnSpc>
                        <a:spcBef>
                          <a:spcPts val="0"/>
                        </a:spcBef>
                        <a:spcAft>
                          <a:spcPts val="0"/>
                        </a:spcAft>
                      </a:pPr>
                      <a:r>
                        <a:rPr lang="en-US" sz="20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Advantages</a:t>
                      </a:r>
                      <a:endParaRPr lang="en-US" sz="2000" dirty="0">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13" marR="48613" marT="0" marB="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422277483"/>
                  </a:ext>
                </a:extLst>
              </a:tr>
              <a:tr h="705290">
                <a:tc>
                  <a:txBody>
                    <a:bodyPr/>
                    <a:lstStyle/>
                    <a:p>
                      <a:pPr marL="285750" marR="0" indent="-285750" algn="just">
                        <a:lnSpc>
                          <a:spcPct val="150000"/>
                        </a:lnSpc>
                        <a:spcBef>
                          <a:spcPts val="0"/>
                        </a:spcBef>
                        <a:spcAft>
                          <a:spcPts val="0"/>
                        </a:spcAft>
                        <a:buFont typeface="Arial" panose="020B0604020202020204" pitchFamily="34" charset="0"/>
                        <a:buChar char="•"/>
                      </a:pPr>
                      <a:r>
                        <a:rPr lang="en-US" sz="1800" b="1">
                          <a:solidFill>
                            <a:srgbClr val="FF0000"/>
                          </a:solidFill>
                          <a:effectLst/>
                          <a:latin typeface="Times New Roman" panose="02020603050405020304" pitchFamily="18" charset="0"/>
                          <a:cs typeface="Times New Roman" panose="02020603050405020304" pitchFamily="18" charset="0"/>
                        </a:rPr>
                        <a:t>Environment </a:t>
                      </a:r>
                      <a:r>
                        <a:rPr lang="en-US" sz="1800" b="1" dirty="0">
                          <a:solidFill>
                            <a:srgbClr val="FF0000"/>
                          </a:solidFill>
                          <a:effectLst/>
                          <a:latin typeface="Times New Roman" panose="02020603050405020304" pitchFamily="18" charset="0"/>
                          <a:cs typeface="Times New Roman" panose="02020603050405020304" pitchFamily="18" charset="0"/>
                        </a:rPr>
                        <a:t>friendly: </a:t>
                      </a:r>
                      <a:r>
                        <a:rPr lang="en-US" sz="1800" b="0" dirty="0">
                          <a:solidFill>
                            <a:schemeClr val="tx1"/>
                          </a:solidFill>
                          <a:effectLst/>
                          <a:latin typeface="Times New Roman" panose="02020603050405020304" pitchFamily="18" charset="0"/>
                          <a:cs typeface="Times New Roman" panose="02020603050405020304" pitchFamily="18" charset="0"/>
                        </a:rPr>
                        <a:t>Cellulose-based water filters are made from a renewable resource, cellulose, and are biodegradable, reducing their impact on the environment compared to synthetic polymer filters.</a:t>
                      </a:r>
                    </a:p>
                  </a:txBody>
                  <a:tcPr marL="48613" marR="48613" marT="0" marB="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2055520581"/>
                  </a:ext>
                </a:extLst>
              </a:tr>
              <a:tr h="562423">
                <a:tc>
                  <a:txBody>
                    <a:bodyPr/>
                    <a:lstStyle/>
                    <a:p>
                      <a:pPr marL="285750" marR="0" indent="-285750">
                        <a:lnSpc>
                          <a:spcPct val="150000"/>
                        </a:lnSpc>
                        <a:spcBef>
                          <a:spcPts val="0"/>
                        </a:spcBef>
                        <a:spcAft>
                          <a:spcPts val="0"/>
                        </a:spcAft>
                        <a:buFont typeface="Arial" panose="020B0604020202020204" pitchFamily="34" charset="0"/>
                        <a:buChar char="•"/>
                      </a:pPr>
                      <a:r>
                        <a:rPr lang="en-US" sz="1800" b="1" dirty="0">
                          <a:solidFill>
                            <a:srgbClr val="FF0000"/>
                          </a:solidFill>
                          <a:effectLst/>
                          <a:latin typeface="Times New Roman" panose="02020603050405020304" pitchFamily="18" charset="0"/>
                          <a:cs typeface="Times New Roman" panose="02020603050405020304" pitchFamily="18" charset="0"/>
                        </a:rPr>
                        <a:t>Cost-effective: </a:t>
                      </a:r>
                      <a:r>
                        <a:rPr lang="en-US" sz="1800" b="0" dirty="0">
                          <a:solidFill>
                            <a:schemeClr val="tx1"/>
                          </a:solidFill>
                          <a:effectLst/>
                          <a:latin typeface="Times New Roman" panose="02020603050405020304" pitchFamily="18" charset="0"/>
                          <a:cs typeface="Times New Roman" panose="02020603050405020304" pitchFamily="18" charset="0"/>
                        </a:rPr>
                        <a:t>Cellulose-based water filters are often more affordable than traditional synthetic polymer filters, making them accessible to a wider range of consumers and communities.</a:t>
                      </a:r>
                      <a:endParaRPr lang="en-US" sz="18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13" marR="48613" marT="0" marB="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2843142624"/>
                  </a:ext>
                </a:extLst>
              </a:tr>
              <a:tr h="562423">
                <a:tc>
                  <a:txBody>
                    <a:bodyPr/>
                    <a:lstStyle/>
                    <a:p>
                      <a:pPr marL="285750" marR="0" indent="-285750">
                        <a:lnSpc>
                          <a:spcPct val="150000"/>
                        </a:lnSpc>
                        <a:spcBef>
                          <a:spcPts val="0"/>
                        </a:spcBef>
                        <a:spcAft>
                          <a:spcPts val="0"/>
                        </a:spcAft>
                        <a:buFont typeface="Arial" panose="020B0604020202020204" pitchFamily="34" charset="0"/>
                        <a:buChar char="•"/>
                      </a:pPr>
                      <a:r>
                        <a:rPr lang="en-US" sz="1800" b="1" dirty="0">
                          <a:solidFill>
                            <a:srgbClr val="FF0000"/>
                          </a:solidFill>
                          <a:effectLst/>
                          <a:latin typeface="Times New Roman" panose="02020603050405020304" pitchFamily="18" charset="0"/>
                          <a:cs typeface="Times New Roman" panose="02020603050405020304" pitchFamily="18" charset="0"/>
                        </a:rPr>
                        <a:t>High porosity</a:t>
                      </a:r>
                      <a:r>
                        <a:rPr lang="en-US" sz="1800" b="0" dirty="0">
                          <a:solidFill>
                            <a:schemeClr val="tx1"/>
                          </a:solidFill>
                          <a:effectLst/>
                          <a:latin typeface="Times New Roman" panose="02020603050405020304" pitchFamily="18" charset="0"/>
                          <a:cs typeface="Times New Roman" panose="02020603050405020304" pitchFamily="18" charset="0"/>
                        </a:rPr>
                        <a:t>: Cellulose-based water filters have a high porosity structure, which allows them to remove impurities efficiently and contaminants from water.</a:t>
                      </a:r>
                      <a:endParaRPr lang="en-US" sz="18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13" marR="48613" marT="0" marB="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1478095489"/>
                  </a:ext>
                </a:extLst>
              </a:tr>
              <a:tr h="562423">
                <a:tc>
                  <a:txBody>
                    <a:bodyPr/>
                    <a:lstStyle/>
                    <a:p>
                      <a:pPr marL="285750" marR="0" indent="-285750">
                        <a:lnSpc>
                          <a:spcPct val="150000"/>
                        </a:lnSpc>
                        <a:spcBef>
                          <a:spcPts val="0"/>
                        </a:spcBef>
                        <a:spcAft>
                          <a:spcPts val="0"/>
                        </a:spcAft>
                        <a:buFont typeface="Arial" panose="020B0604020202020204" pitchFamily="34" charset="0"/>
                        <a:buChar char="•"/>
                      </a:pPr>
                      <a:r>
                        <a:rPr lang="en-US" sz="1800" b="1" dirty="0">
                          <a:solidFill>
                            <a:srgbClr val="FF0000"/>
                          </a:solidFill>
                          <a:effectLst/>
                          <a:latin typeface="Times New Roman" panose="02020603050405020304" pitchFamily="18" charset="0"/>
                          <a:cs typeface="Times New Roman" panose="02020603050405020304" pitchFamily="18" charset="0"/>
                        </a:rPr>
                        <a:t>Versatile: </a:t>
                      </a:r>
                      <a:r>
                        <a:rPr lang="en-US" sz="1800" b="0" dirty="0">
                          <a:solidFill>
                            <a:schemeClr val="tx1"/>
                          </a:solidFill>
                          <a:effectLst/>
                          <a:latin typeface="Times New Roman" panose="02020603050405020304" pitchFamily="18" charset="0"/>
                          <a:cs typeface="Times New Roman" panose="02020603050405020304" pitchFamily="18" charset="0"/>
                        </a:rPr>
                        <a:t>Cellulose-based water filters can be used in various types of filtration systems and can be produced in different sizes and shapes to fit specific needs.</a:t>
                      </a:r>
                      <a:endParaRPr lang="en-US" sz="18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13" marR="48613" marT="0" marB="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3141172741"/>
                  </a:ext>
                </a:extLst>
              </a:tr>
              <a:tr h="562423">
                <a:tc>
                  <a:txBody>
                    <a:bodyPr/>
                    <a:lstStyle/>
                    <a:p>
                      <a:pPr marL="285750" marR="0" indent="-285750">
                        <a:lnSpc>
                          <a:spcPct val="150000"/>
                        </a:lnSpc>
                        <a:spcBef>
                          <a:spcPts val="0"/>
                        </a:spcBef>
                        <a:spcAft>
                          <a:spcPts val="0"/>
                        </a:spcAft>
                        <a:buFont typeface="Arial" panose="020B0604020202020204" pitchFamily="34" charset="0"/>
                        <a:buChar char="•"/>
                      </a:pPr>
                      <a:r>
                        <a:rPr lang="en-US" sz="1800" b="1" dirty="0">
                          <a:solidFill>
                            <a:srgbClr val="FF0000"/>
                          </a:solidFill>
                          <a:effectLst/>
                          <a:latin typeface="Times New Roman" panose="02020603050405020304" pitchFamily="18" charset="0"/>
                          <a:cs typeface="Times New Roman" panose="02020603050405020304" pitchFamily="18" charset="0"/>
                        </a:rPr>
                        <a:t>Good mechanical strength: </a:t>
                      </a:r>
                      <a:r>
                        <a:rPr lang="en-US" sz="1800" b="0" dirty="0">
                          <a:solidFill>
                            <a:schemeClr val="tx1"/>
                          </a:solidFill>
                          <a:effectLst/>
                          <a:latin typeface="Times New Roman" panose="02020603050405020304" pitchFamily="18" charset="0"/>
                          <a:cs typeface="Times New Roman" panose="02020603050405020304" pitchFamily="18" charset="0"/>
                        </a:rPr>
                        <a:t>Cellulose-based water filters have good mechanical strength, allowing them to maintain their structure and perform effectively over time.</a:t>
                      </a:r>
                      <a:endParaRPr lang="en-US" sz="18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13" marR="48613" marT="0" marB="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923771282"/>
                  </a:ext>
                </a:extLst>
              </a:tr>
              <a:tr h="562423">
                <a:tc>
                  <a:txBody>
                    <a:bodyPr/>
                    <a:lstStyle/>
                    <a:p>
                      <a:pPr marL="285750" marR="0" indent="-285750">
                        <a:lnSpc>
                          <a:spcPct val="150000"/>
                        </a:lnSpc>
                        <a:spcBef>
                          <a:spcPts val="0"/>
                        </a:spcBef>
                        <a:spcAft>
                          <a:spcPts val="0"/>
                        </a:spcAft>
                        <a:buFont typeface="Arial" panose="020B0604020202020204" pitchFamily="34" charset="0"/>
                        <a:buChar char="•"/>
                      </a:pPr>
                      <a:r>
                        <a:rPr lang="en-US" sz="1800" b="1" dirty="0">
                          <a:solidFill>
                            <a:srgbClr val="FF0000"/>
                          </a:solidFill>
                          <a:effectLst/>
                          <a:latin typeface="Times New Roman" panose="02020603050405020304" pitchFamily="18" charset="0"/>
                          <a:cs typeface="Times New Roman" panose="02020603050405020304" pitchFamily="18" charset="0"/>
                        </a:rPr>
                        <a:t>Chemical resistance: </a:t>
                      </a:r>
                      <a:r>
                        <a:rPr lang="en-US" sz="1800" b="0" dirty="0">
                          <a:solidFill>
                            <a:schemeClr val="tx1"/>
                          </a:solidFill>
                          <a:effectLst/>
                          <a:latin typeface="Times New Roman" panose="02020603050405020304" pitchFamily="18" charset="0"/>
                          <a:cs typeface="Times New Roman" panose="02020603050405020304" pitchFamily="18" charset="0"/>
                        </a:rPr>
                        <a:t>Cellulose-based water filters are resistant to most chemicals, including acids and bases, and can be used in a wide range of water treatment applications.</a:t>
                      </a:r>
                      <a:endParaRPr lang="en-US" sz="18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13" marR="48613" marT="0" marB="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3093887220"/>
                  </a:ext>
                </a:extLst>
              </a:tr>
              <a:tr h="705290">
                <a:tc>
                  <a:txBody>
                    <a:bodyPr/>
                    <a:lstStyle/>
                    <a:p>
                      <a:pPr marL="285750" marR="0" indent="-285750">
                        <a:lnSpc>
                          <a:spcPct val="150000"/>
                        </a:lnSpc>
                        <a:spcBef>
                          <a:spcPts val="0"/>
                        </a:spcBef>
                        <a:spcAft>
                          <a:spcPts val="0"/>
                        </a:spcAft>
                        <a:buFont typeface="Arial" panose="020B0604020202020204" pitchFamily="34" charset="0"/>
                        <a:buChar char="•"/>
                      </a:pPr>
                      <a:r>
                        <a:rPr lang="en-US" sz="1800" b="1" dirty="0">
                          <a:solidFill>
                            <a:srgbClr val="FF0000"/>
                          </a:solidFill>
                          <a:effectLst/>
                          <a:latin typeface="Times New Roman" panose="02020603050405020304" pitchFamily="18" charset="0"/>
                          <a:cs typeface="Times New Roman" panose="02020603050405020304" pitchFamily="18" charset="0"/>
                        </a:rPr>
                        <a:t>Large surface area: </a:t>
                      </a:r>
                      <a:r>
                        <a:rPr lang="en-US" sz="1800" b="0" dirty="0">
                          <a:solidFill>
                            <a:schemeClr val="tx1"/>
                          </a:solidFill>
                          <a:effectLst/>
                          <a:latin typeface="Times New Roman" panose="02020603050405020304" pitchFamily="18" charset="0"/>
                          <a:cs typeface="Times New Roman" panose="02020603050405020304" pitchFamily="18" charset="0"/>
                        </a:rPr>
                        <a:t>Cellulose-based water filters have a large surface area, which enhances their filtration capabilities and reduces the frequency of filter replacement.</a:t>
                      </a:r>
                      <a:endParaRPr lang="en-US" sz="18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13" marR="48613" marT="0" marB="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3239868223"/>
                  </a:ext>
                </a:extLst>
              </a:tr>
            </a:tbl>
          </a:graphicData>
        </a:graphic>
      </p:graphicFrame>
    </p:spTree>
    <p:extLst>
      <p:ext uri="{BB962C8B-B14F-4D97-AF65-F5344CB8AC3E}">
        <p14:creationId xmlns:p14="http://schemas.microsoft.com/office/powerpoint/2010/main" val="501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6ECB6FA9-4696-3EB4-16CB-367B620AEF7F}"/>
              </a:ext>
            </a:extLst>
          </p:cNvPr>
          <p:cNvGraphicFramePr>
            <a:graphicFrameLocks noGrp="1"/>
          </p:cNvGraphicFramePr>
          <p:nvPr/>
        </p:nvGraphicFramePr>
        <p:xfrm>
          <a:off x="-5080" y="1066800"/>
          <a:ext cx="12197080" cy="5091967"/>
        </p:xfrm>
        <a:graphic>
          <a:graphicData uri="http://schemas.openxmlformats.org/drawingml/2006/table">
            <a:tbl>
              <a:tblPr firstRow="1" firstCol="1" bandRow="1">
                <a:tableStyleId>{5C22544A-7EE6-4342-B048-85BDC9FD1C3A}</a:tableStyleId>
              </a:tblPr>
              <a:tblGrid>
                <a:gridCol w="12197080">
                  <a:extLst>
                    <a:ext uri="{9D8B030D-6E8A-4147-A177-3AD203B41FA5}">
                      <a16:colId xmlns:a16="http://schemas.microsoft.com/office/drawing/2014/main" val="3191307632"/>
                    </a:ext>
                  </a:extLst>
                </a:gridCol>
              </a:tblGrid>
              <a:tr h="354880">
                <a:tc>
                  <a:txBody>
                    <a:bodyPr/>
                    <a:lstStyle/>
                    <a:p>
                      <a:pPr marL="0" marR="0" algn="ctr">
                        <a:lnSpc>
                          <a:spcPct val="150000"/>
                        </a:lnSpc>
                        <a:spcBef>
                          <a:spcPts val="0"/>
                        </a:spcBef>
                        <a:spcAft>
                          <a:spcPts val="0"/>
                        </a:spcAft>
                      </a:pPr>
                      <a:r>
                        <a:rPr lang="en-US" sz="24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Limitations</a:t>
                      </a:r>
                      <a:endParaRPr lang="en-US" sz="2400" dirty="0">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a:tcPr>
                </a:tc>
                <a:extLst>
                  <a:ext uri="{0D108BD9-81ED-4DB2-BD59-A6C34878D82A}">
                    <a16:rowId xmlns:a16="http://schemas.microsoft.com/office/drawing/2014/main" val="2755676071"/>
                  </a:ext>
                </a:extLst>
              </a:tr>
              <a:tr h="742574">
                <a:tc>
                  <a:txBody>
                    <a:bodyPr/>
                    <a:lstStyle/>
                    <a:p>
                      <a:pPr marL="0" marR="0" algn="just">
                        <a:lnSpc>
                          <a:spcPct val="150000"/>
                        </a:lnSpc>
                        <a:spcBef>
                          <a:spcPts val="0"/>
                        </a:spcBef>
                        <a:spcAft>
                          <a:spcPts val="0"/>
                        </a:spcAft>
                      </a:pPr>
                      <a:r>
                        <a:rPr lang="en-US" sz="1800" b="1" dirty="0">
                          <a:solidFill>
                            <a:srgbClr val="FF0000"/>
                          </a:solidFill>
                          <a:effectLst/>
                          <a:latin typeface="Times New Roman" panose="02020603050405020304" pitchFamily="18" charset="0"/>
                          <a:cs typeface="Times New Roman" panose="02020603050405020304" pitchFamily="18" charset="0"/>
                        </a:rPr>
                        <a:t>Low resistance to high temperature: </a:t>
                      </a:r>
                      <a:r>
                        <a:rPr lang="en-US" sz="1800" b="0" dirty="0">
                          <a:solidFill>
                            <a:schemeClr val="tx1"/>
                          </a:solidFill>
                          <a:effectLst/>
                          <a:latin typeface="Times New Roman" panose="02020603050405020304" pitchFamily="18" charset="0"/>
                          <a:cs typeface="Times New Roman" panose="02020603050405020304" pitchFamily="18" charset="0"/>
                        </a:rPr>
                        <a:t>Cellulose-based water filters have a low resistance to high temperatures and can lose their structural integrity when exposed to high temperatures.</a:t>
                      </a:r>
                      <a:endParaRPr lang="en-US" sz="18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a:tcPr>
                </a:tc>
                <a:extLst>
                  <a:ext uri="{0D108BD9-81ED-4DB2-BD59-A6C34878D82A}">
                    <a16:rowId xmlns:a16="http://schemas.microsoft.com/office/drawing/2014/main" val="3525391185"/>
                  </a:ext>
                </a:extLst>
              </a:tr>
              <a:tr h="740629">
                <a:tc>
                  <a:txBody>
                    <a:bodyPr/>
                    <a:lstStyle/>
                    <a:p>
                      <a:pPr marL="0" marR="0" algn="just">
                        <a:lnSpc>
                          <a:spcPct val="150000"/>
                        </a:lnSpc>
                        <a:spcBef>
                          <a:spcPts val="0"/>
                        </a:spcBef>
                        <a:spcAft>
                          <a:spcPts val="0"/>
                        </a:spcAft>
                      </a:pPr>
                      <a:r>
                        <a:rPr lang="en-US" sz="1800" b="1" dirty="0">
                          <a:solidFill>
                            <a:srgbClr val="FF0000"/>
                          </a:solidFill>
                          <a:effectLst/>
                          <a:latin typeface="Times New Roman" panose="02020603050405020304" pitchFamily="18" charset="0"/>
                          <a:cs typeface="Times New Roman" panose="02020603050405020304" pitchFamily="18" charset="0"/>
                        </a:rPr>
                        <a:t>Low filtration efficiency for certain contaminants: </a:t>
                      </a:r>
                      <a:r>
                        <a:rPr lang="en-US" sz="1800" b="0" dirty="0">
                          <a:solidFill>
                            <a:schemeClr val="tx1"/>
                          </a:solidFill>
                          <a:effectLst/>
                          <a:latin typeface="Times New Roman" panose="02020603050405020304" pitchFamily="18" charset="0"/>
                          <a:cs typeface="Times New Roman" panose="02020603050405020304" pitchFamily="18" charset="0"/>
                        </a:rPr>
                        <a:t>Cellulose-based water filters may not be efficient in removing certain contaminants, such as heavy metals, from water.</a:t>
                      </a:r>
                      <a:endParaRPr lang="en-US" sz="18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a:tcPr>
                </a:tc>
                <a:extLst>
                  <a:ext uri="{0D108BD9-81ED-4DB2-BD59-A6C34878D82A}">
                    <a16:rowId xmlns:a16="http://schemas.microsoft.com/office/drawing/2014/main" val="862790160"/>
                  </a:ext>
                </a:extLst>
              </a:tr>
              <a:tr h="740629">
                <a:tc>
                  <a:txBody>
                    <a:bodyPr/>
                    <a:lstStyle/>
                    <a:p>
                      <a:pPr marL="0" marR="0" algn="just">
                        <a:lnSpc>
                          <a:spcPct val="150000"/>
                        </a:lnSpc>
                        <a:spcBef>
                          <a:spcPts val="0"/>
                        </a:spcBef>
                        <a:spcAft>
                          <a:spcPts val="0"/>
                        </a:spcAft>
                      </a:pPr>
                      <a:r>
                        <a:rPr lang="en-US" sz="1800" b="1" dirty="0">
                          <a:solidFill>
                            <a:srgbClr val="FF0000"/>
                          </a:solidFill>
                          <a:effectLst/>
                          <a:latin typeface="Times New Roman" panose="02020603050405020304" pitchFamily="18" charset="0"/>
                          <a:cs typeface="Times New Roman" panose="02020603050405020304" pitchFamily="18" charset="0"/>
                        </a:rPr>
                        <a:t>Limited lifespan: </a:t>
                      </a:r>
                      <a:r>
                        <a:rPr lang="en-US" sz="1800" b="0" dirty="0">
                          <a:solidFill>
                            <a:schemeClr val="tx1"/>
                          </a:solidFill>
                          <a:effectLst/>
                          <a:latin typeface="Times New Roman" panose="02020603050405020304" pitchFamily="18" charset="0"/>
                          <a:cs typeface="Times New Roman" panose="02020603050405020304" pitchFamily="18" charset="0"/>
                        </a:rPr>
                        <a:t>Cellulose-based water filters have a limited lifespan and may need replacing more frequently than synthetic polymer filters.</a:t>
                      </a:r>
                      <a:endParaRPr lang="en-US" sz="18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a:tcPr>
                </a:tc>
                <a:extLst>
                  <a:ext uri="{0D108BD9-81ED-4DB2-BD59-A6C34878D82A}">
                    <a16:rowId xmlns:a16="http://schemas.microsoft.com/office/drawing/2014/main" val="2100270651"/>
                  </a:ext>
                </a:extLst>
              </a:tr>
              <a:tr h="740629">
                <a:tc>
                  <a:txBody>
                    <a:bodyPr/>
                    <a:lstStyle/>
                    <a:p>
                      <a:pPr marL="0" marR="0" algn="just">
                        <a:lnSpc>
                          <a:spcPct val="150000"/>
                        </a:lnSpc>
                        <a:spcBef>
                          <a:spcPts val="0"/>
                        </a:spcBef>
                        <a:spcAft>
                          <a:spcPts val="0"/>
                        </a:spcAft>
                      </a:pPr>
                      <a:r>
                        <a:rPr lang="en-US" sz="1800" b="1" dirty="0">
                          <a:solidFill>
                            <a:srgbClr val="FF0000"/>
                          </a:solidFill>
                          <a:effectLst/>
                          <a:latin typeface="Times New Roman" panose="02020603050405020304" pitchFamily="18" charset="0"/>
                          <a:cs typeface="Times New Roman" panose="02020603050405020304" pitchFamily="18" charset="0"/>
                        </a:rPr>
                        <a:t>Difficult to sterilize:</a:t>
                      </a:r>
                      <a:r>
                        <a:rPr lang="en-US" sz="1800" b="0" dirty="0">
                          <a:solidFill>
                            <a:schemeClr val="tx1"/>
                          </a:solidFill>
                          <a:effectLst/>
                          <a:latin typeface="Times New Roman" panose="02020603050405020304" pitchFamily="18" charset="0"/>
                          <a:cs typeface="Times New Roman" panose="02020603050405020304" pitchFamily="18" charset="0"/>
                        </a:rPr>
                        <a:t> Cellulose-based water filters may be difficult to sterilize effectively, increasing the risk of contamination.</a:t>
                      </a:r>
                      <a:endParaRPr lang="en-US" sz="18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a:tcPr>
                </a:tc>
                <a:extLst>
                  <a:ext uri="{0D108BD9-81ED-4DB2-BD59-A6C34878D82A}">
                    <a16:rowId xmlns:a16="http://schemas.microsoft.com/office/drawing/2014/main" val="1601182034"/>
                  </a:ext>
                </a:extLst>
              </a:tr>
              <a:tr h="740629">
                <a:tc>
                  <a:txBody>
                    <a:bodyPr/>
                    <a:lstStyle/>
                    <a:p>
                      <a:pPr marL="0" marR="0" algn="just">
                        <a:lnSpc>
                          <a:spcPct val="150000"/>
                        </a:lnSpc>
                        <a:spcBef>
                          <a:spcPts val="0"/>
                        </a:spcBef>
                        <a:spcAft>
                          <a:spcPts val="0"/>
                        </a:spcAft>
                      </a:pPr>
                      <a:r>
                        <a:rPr lang="en-US" sz="1800" b="1" dirty="0">
                          <a:solidFill>
                            <a:srgbClr val="FF0000"/>
                          </a:solidFill>
                          <a:effectLst/>
                          <a:latin typeface="Times New Roman" panose="02020603050405020304" pitchFamily="18" charset="0"/>
                          <a:cs typeface="Times New Roman" panose="02020603050405020304" pitchFamily="18" charset="0"/>
                        </a:rPr>
                        <a:t>May clog easily: </a:t>
                      </a:r>
                      <a:r>
                        <a:rPr lang="en-US" sz="1800" b="0" dirty="0">
                          <a:solidFill>
                            <a:schemeClr val="tx1"/>
                          </a:solidFill>
                          <a:effectLst/>
                          <a:latin typeface="Times New Roman" panose="02020603050405020304" pitchFamily="18" charset="0"/>
                          <a:cs typeface="Times New Roman" panose="02020603050405020304" pitchFamily="18" charset="0"/>
                        </a:rPr>
                        <a:t>Cellulose-based water filters may clog easily when exposed to high levels of contaminants, reducing their filtration efficiency and requiring frequent replacement.</a:t>
                      </a:r>
                      <a:endParaRPr lang="en-US" sz="18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a:tcPr>
                </a:tc>
                <a:extLst>
                  <a:ext uri="{0D108BD9-81ED-4DB2-BD59-A6C34878D82A}">
                    <a16:rowId xmlns:a16="http://schemas.microsoft.com/office/drawing/2014/main" val="1236052541"/>
                  </a:ext>
                </a:extLst>
              </a:tr>
              <a:tr h="740629">
                <a:tc>
                  <a:txBody>
                    <a:bodyPr/>
                    <a:lstStyle/>
                    <a:p>
                      <a:pPr marL="0" marR="0" algn="just">
                        <a:lnSpc>
                          <a:spcPct val="150000"/>
                        </a:lnSpc>
                        <a:spcBef>
                          <a:spcPts val="0"/>
                        </a:spcBef>
                        <a:spcAft>
                          <a:spcPts val="0"/>
                        </a:spcAft>
                      </a:pPr>
                      <a:r>
                        <a:rPr lang="en-US" sz="1800" b="1" dirty="0">
                          <a:solidFill>
                            <a:srgbClr val="FF0000"/>
                          </a:solidFill>
                          <a:effectLst/>
                          <a:latin typeface="Times New Roman" panose="02020603050405020304" pitchFamily="18" charset="0"/>
                          <a:cs typeface="Times New Roman" panose="02020603050405020304" pitchFamily="18" charset="0"/>
                        </a:rPr>
                        <a:t>May affect water taste: </a:t>
                      </a:r>
                      <a:r>
                        <a:rPr lang="en-US" sz="1800" b="0" dirty="0">
                          <a:solidFill>
                            <a:schemeClr val="tx1"/>
                          </a:solidFill>
                          <a:effectLst/>
                          <a:latin typeface="Times New Roman" panose="02020603050405020304" pitchFamily="18" charset="0"/>
                          <a:cs typeface="Times New Roman" panose="02020603050405020304" pitchFamily="18" charset="0"/>
                        </a:rPr>
                        <a:t>Cellulose-based water filters may affect the taste of water by absorbing or releasing certain chemicals or minerals, reducing the quality of the purified water.</a:t>
                      </a:r>
                      <a:endParaRPr lang="en-US" sz="18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a:tcPr>
                </a:tc>
                <a:extLst>
                  <a:ext uri="{0D108BD9-81ED-4DB2-BD59-A6C34878D82A}">
                    <a16:rowId xmlns:a16="http://schemas.microsoft.com/office/drawing/2014/main" val="3526141247"/>
                  </a:ext>
                </a:extLst>
              </a:tr>
            </a:tbl>
          </a:graphicData>
        </a:graphic>
      </p:graphicFrame>
    </p:spTree>
    <p:extLst>
      <p:ext uri="{BB962C8B-B14F-4D97-AF65-F5344CB8AC3E}">
        <p14:creationId xmlns:p14="http://schemas.microsoft.com/office/powerpoint/2010/main" val="116698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44E90F3">
            <a:hlinkClick r:id="" action="ppaction://media"/>
            <a:extLst>
              <a:ext uri="{FF2B5EF4-FFF2-40B4-BE49-F238E27FC236}">
                <a16:creationId xmlns:a16="http://schemas.microsoft.com/office/drawing/2014/main" id="{2D5C12AF-CF2E-2431-91E2-7735FBC5314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82605"/>
          </a:xfrm>
          <a:prstGeom prst="rect">
            <a:avLst/>
          </a:prstGeom>
        </p:spPr>
      </p:pic>
    </p:spTree>
    <p:extLst>
      <p:ext uri="{BB962C8B-B14F-4D97-AF65-F5344CB8AC3E}">
        <p14:creationId xmlns:p14="http://schemas.microsoft.com/office/powerpoint/2010/main" val="4044151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50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4"/>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6E984CE-DA8A-952C-3E38-ED3B3B5BDDC2}"/>
              </a:ext>
            </a:extLst>
          </p:cNvPr>
          <p:cNvSpPr txBox="1"/>
          <p:nvPr/>
        </p:nvSpPr>
        <p:spPr>
          <a:xfrm>
            <a:off x="2873377" y="985246"/>
            <a:ext cx="2209800" cy="369332"/>
          </a:xfrm>
          <a:prstGeom prst="rect">
            <a:avLst/>
          </a:prstGeom>
          <a:noFill/>
        </p:spPr>
        <p:txBody>
          <a:bodyPr wrap="square">
            <a:spAutoFit/>
          </a:bodyPr>
          <a:lstStyle/>
          <a:p>
            <a:r>
              <a:rPr lang="en-US" sz="1800" b="1" i="0" u="none" strike="noStrike" baseline="0" dirty="0">
                <a:solidFill>
                  <a:srgbClr val="C00000"/>
                </a:solidFill>
                <a:effectLst>
                  <a:outerShdw blurRad="38100" dist="38100" dir="2700000" algn="tl">
                    <a:srgbClr val="000000">
                      <a:alpha val="43137"/>
                    </a:srgbClr>
                  </a:outerShdw>
                </a:effectLst>
                <a:latin typeface="Times New Roman" panose="02020603050405020304" pitchFamily="18" charset="0"/>
              </a:rPr>
              <a:t>PHA as Bioplastic</a:t>
            </a:r>
            <a:endParaRPr lang="en-US" dirty="0">
              <a:solidFill>
                <a:srgbClr val="C00000"/>
              </a:solidFill>
              <a:effectLst>
                <a:outerShdw blurRad="38100" dist="38100" dir="2700000" algn="tl">
                  <a:srgbClr val="000000">
                    <a:alpha val="43137"/>
                  </a:srgbClr>
                </a:outerShdw>
              </a:effectLst>
            </a:endParaRPr>
          </a:p>
        </p:txBody>
      </p:sp>
      <p:sp>
        <p:nvSpPr>
          <p:cNvPr id="5" name="TextBox 4">
            <a:extLst>
              <a:ext uri="{FF2B5EF4-FFF2-40B4-BE49-F238E27FC236}">
                <a16:creationId xmlns:a16="http://schemas.microsoft.com/office/drawing/2014/main" id="{FBCFAABF-A8E6-744E-C10F-5E5039DA23C3}"/>
              </a:ext>
            </a:extLst>
          </p:cNvPr>
          <p:cNvSpPr txBox="1"/>
          <p:nvPr/>
        </p:nvSpPr>
        <p:spPr>
          <a:xfrm>
            <a:off x="9525" y="1301729"/>
            <a:ext cx="6076952" cy="1289071"/>
          </a:xfrm>
          <a:prstGeom prst="rect">
            <a:avLst/>
          </a:prstGeom>
          <a:noFill/>
        </p:spPr>
        <p:txBody>
          <a:bodyPr wrap="square">
            <a:spAutoFit/>
          </a:bodyPr>
          <a:lstStyle/>
          <a:p>
            <a:pPr algn="just">
              <a:lnSpc>
                <a:spcPct val="150000"/>
              </a:lnSpc>
            </a:pPr>
            <a:r>
              <a:rPr lang="en-US" sz="1800" b="0" i="0" u="none" strike="noStrike" baseline="0" dirty="0">
                <a:solidFill>
                  <a:srgbClr val="0070C0"/>
                </a:solidFill>
                <a:latin typeface="Times New Roman" panose="02020603050405020304" pitchFamily="18" charset="0"/>
              </a:rPr>
              <a:t>Polyhydroxyalkanoates (PHAs) are a class of biodegradable and biocompatible polyesters produced by microorganisms, such as bacteria and fungi. They are a type of bioplastic and elastomers. </a:t>
            </a:r>
          </a:p>
        </p:txBody>
      </p:sp>
      <p:sp>
        <p:nvSpPr>
          <p:cNvPr id="4" name="TextBox 3">
            <a:extLst>
              <a:ext uri="{FF2B5EF4-FFF2-40B4-BE49-F238E27FC236}">
                <a16:creationId xmlns:a16="http://schemas.microsoft.com/office/drawing/2014/main" id="{0A738EFF-E317-52D4-33B8-2C9FF54A4ACE}"/>
              </a:ext>
            </a:extLst>
          </p:cNvPr>
          <p:cNvSpPr txBox="1"/>
          <p:nvPr/>
        </p:nvSpPr>
        <p:spPr>
          <a:xfrm>
            <a:off x="17781" y="2511785"/>
            <a:ext cx="5810250" cy="2120068"/>
          </a:xfrm>
          <a:prstGeom prst="rect">
            <a:avLst/>
          </a:prstGeom>
          <a:noFill/>
        </p:spPr>
        <p:txBody>
          <a:bodyPr wrap="square">
            <a:spAutoFit/>
          </a:bodyPr>
          <a:lstStyle/>
          <a:p>
            <a:pPr algn="just">
              <a:lnSpc>
                <a:spcPct val="150000"/>
              </a:lnSpc>
            </a:pPr>
            <a:r>
              <a:rPr lang="en-US" sz="1800" b="0" i="0" u="none" strike="noStrike" baseline="0" dirty="0">
                <a:latin typeface="Times New Roman" panose="02020603050405020304" pitchFamily="18" charset="0"/>
              </a:rPr>
              <a:t>They are made from renewable resources, such as sugar and cornstarch, and are an environmentally friendly alternative to traditional petroleum-based plastics. PHA is used for preparing either thermoplastic or elastomeric materials, with melting points ranging from </a:t>
            </a:r>
            <a:r>
              <a:rPr lang="en-US" sz="1800" b="1" i="0" u="none" strike="noStrike" baseline="0" dirty="0">
                <a:latin typeface="Times New Roman" panose="02020603050405020304" pitchFamily="18" charset="0"/>
              </a:rPr>
              <a:t>40 to 180 °C.</a:t>
            </a:r>
          </a:p>
        </p:txBody>
      </p:sp>
      <p:pic>
        <p:nvPicPr>
          <p:cNvPr id="1030" name="Picture 6" descr="Polyhydroxyalkanoates - Wikipedia">
            <a:extLst>
              <a:ext uri="{FF2B5EF4-FFF2-40B4-BE49-F238E27FC236}">
                <a16:creationId xmlns:a16="http://schemas.microsoft.com/office/drawing/2014/main" id="{E088A320-89A3-2E80-B898-5D8DDE4BEF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4761273"/>
            <a:ext cx="2748302" cy="158999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AB4B193F-4472-0F30-8169-39FC5F581141}"/>
              </a:ext>
            </a:extLst>
          </p:cNvPr>
          <p:cNvSpPr txBox="1"/>
          <p:nvPr/>
        </p:nvSpPr>
        <p:spPr>
          <a:xfrm>
            <a:off x="6105524" y="1000716"/>
            <a:ext cx="2015672" cy="369332"/>
          </a:xfrm>
          <a:prstGeom prst="rect">
            <a:avLst/>
          </a:prstGeom>
          <a:noFill/>
        </p:spPr>
        <p:txBody>
          <a:bodyPr wrap="square">
            <a:spAutoFit/>
          </a:bodyPr>
          <a:lstStyle/>
          <a:p>
            <a:r>
              <a:rPr lang="en-US" sz="1800" b="1" i="0" u="none" strike="noStrike" baseline="0" dirty="0">
                <a:solidFill>
                  <a:srgbClr val="FF0000"/>
                </a:solidFill>
                <a:effectLst>
                  <a:outerShdw blurRad="38100" dist="38100" dir="2700000" algn="tl">
                    <a:srgbClr val="000000">
                      <a:alpha val="43137"/>
                    </a:srgbClr>
                  </a:outerShdw>
                </a:effectLst>
                <a:latin typeface="Times New Roman" panose="02020603050405020304" pitchFamily="18" charset="0"/>
              </a:rPr>
              <a:t>PLA as Bioplastic</a:t>
            </a:r>
            <a:endParaRPr lang="en-US" dirty="0">
              <a:solidFill>
                <a:srgbClr val="FF0000"/>
              </a:solidFill>
              <a:effectLst>
                <a:outerShdw blurRad="38100" dist="38100" dir="2700000" algn="tl">
                  <a:srgbClr val="000000">
                    <a:alpha val="43137"/>
                  </a:srgbClr>
                </a:outerShdw>
              </a:effectLst>
            </a:endParaRPr>
          </a:p>
        </p:txBody>
      </p:sp>
      <p:sp>
        <p:nvSpPr>
          <p:cNvPr id="6" name="TextBox 5">
            <a:extLst>
              <a:ext uri="{FF2B5EF4-FFF2-40B4-BE49-F238E27FC236}">
                <a16:creationId xmlns:a16="http://schemas.microsoft.com/office/drawing/2014/main" id="{733F07AD-5B5F-2F30-B498-9D7935D16D7A}"/>
              </a:ext>
            </a:extLst>
          </p:cNvPr>
          <p:cNvSpPr txBox="1"/>
          <p:nvPr/>
        </p:nvSpPr>
        <p:spPr>
          <a:xfrm>
            <a:off x="6096000" y="1430114"/>
            <a:ext cx="6106160" cy="873572"/>
          </a:xfrm>
          <a:prstGeom prst="rect">
            <a:avLst/>
          </a:prstGeom>
          <a:noFill/>
        </p:spPr>
        <p:txBody>
          <a:bodyPr wrap="square">
            <a:spAutoFit/>
          </a:bodyPr>
          <a:lstStyle/>
          <a:p>
            <a:pPr algn="just">
              <a:lnSpc>
                <a:spcPct val="150000"/>
              </a:lnSpc>
            </a:pPr>
            <a:r>
              <a:rPr lang="en-US" sz="1800" b="0" i="0" u="none" strike="noStrike" baseline="0" dirty="0">
                <a:solidFill>
                  <a:schemeClr val="accent1">
                    <a:lumMod val="75000"/>
                  </a:schemeClr>
                </a:solidFill>
                <a:latin typeface="Times New Roman" panose="02020603050405020304" pitchFamily="18" charset="0"/>
              </a:rPr>
              <a:t>Polylactic Acid (PLA) is a biodegradable and bio-based plastic made from corn starch, sugarcane, or other natural resources.</a:t>
            </a:r>
          </a:p>
        </p:txBody>
      </p:sp>
      <p:sp>
        <p:nvSpPr>
          <p:cNvPr id="7" name="TextBox 6">
            <a:extLst>
              <a:ext uri="{FF2B5EF4-FFF2-40B4-BE49-F238E27FC236}">
                <a16:creationId xmlns:a16="http://schemas.microsoft.com/office/drawing/2014/main" id="{22FB0216-9165-BF6F-84A9-BC3E33A60091}"/>
              </a:ext>
            </a:extLst>
          </p:cNvPr>
          <p:cNvSpPr txBox="1"/>
          <p:nvPr/>
        </p:nvSpPr>
        <p:spPr>
          <a:xfrm>
            <a:off x="6105524" y="2303686"/>
            <a:ext cx="6068695" cy="1709892"/>
          </a:xfrm>
          <a:prstGeom prst="rect">
            <a:avLst/>
          </a:prstGeom>
          <a:noFill/>
        </p:spPr>
        <p:txBody>
          <a:bodyPr wrap="square">
            <a:spAutoFit/>
          </a:bodyPr>
          <a:lstStyle/>
          <a:p>
            <a:pPr algn="just">
              <a:lnSpc>
                <a:spcPct val="150000"/>
              </a:lnSpc>
            </a:pPr>
            <a:r>
              <a:rPr lang="en-US" dirty="0">
                <a:latin typeface="Times New Roman" panose="02020603050405020304" pitchFamily="18" charset="0"/>
              </a:rPr>
              <a:t>PLA is formally obtained by condensation of lactic acid with loss of water. Its low melting point, high strength, low thermal expansion, good layer adhesion, and high heat resistance when annealed make it an ideal material for 3D printing</a:t>
            </a:r>
            <a:endParaRPr lang="en-US" dirty="0"/>
          </a:p>
        </p:txBody>
      </p:sp>
      <p:pic>
        <p:nvPicPr>
          <p:cNvPr id="9" name="Picture 4">
            <a:extLst>
              <a:ext uri="{FF2B5EF4-FFF2-40B4-BE49-F238E27FC236}">
                <a16:creationId xmlns:a16="http://schemas.microsoft.com/office/drawing/2014/main" id="{B0182F03-8315-0C45-85C5-805E228A9A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5934" y="4160847"/>
            <a:ext cx="3103491" cy="209851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8AE50480-90D2-D771-F237-09BD75DC5214}"/>
              </a:ext>
            </a:extLst>
          </p:cNvPr>
          <p:cNvPicPr>
            <a:picLocks noChangeAspect="1"/>
          </p:cNvPicPr>
          <p:nvPr/>
        </p:nvPicPr>
        <p:blipFill>
          <a:blip r:embed="rId4"/>
          <a:stretch>
            <a:fillRect/>
          </a:stretch>
        </p:blipFill>
        <p:spPr>
          <a:xfrm>
            <a:off x="4211709" y="4160847"/>
            <a:ext cx="3103491" cy="2658344"/>
          </a:xfrm>
          <a:prstGeom prst="rect">
            <a:avLst/>
          </a:prstGeom>
        </p:spPr>
      </p:pic>
    </p:spTree>
    <p:extLst>
      <p:ext uri="{BB962C8B-B14F-4D97-AF65-F5344CB8AC3E}">
        <p14:creationId xmlns:p14="http://schemas.microsoft.com/office/powerpoint/2010/main" val="2968410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outVertical)">
                                      <p:cBhvr>
                                        <p:cTn id="15" dur="500"/>
                                        <p:tgtEl>
                                          <p:spTgt spid="5"/>
                                        </p:tgtEl>
                                      </p:cBhvr>
                                    </p:animEffect>
                                  </p:childTnLst>
                                </p:cTn>
                              </p:par>
                              <p:par>
                                <p:cTn id="16" presetID="16" presetClass="entr" presetSubtype="37" fill="hold" nodeType="withEffect">
                                  <p:stCondLst>
                                    <p:cond delay="0"/>
                                  </p:stCondLst>
                                  <p:childTnLst>
                                    <p:set>
                                      <p:cBhvr>
                                        <p:cTn id="17" dur="1" fill="hold">
                                          <p:stCondLst>
                                            <p:cond delay="0"/>
                                          </p:stCondLst>
                                        </p:cTn>
                                        <p:tgtEl>
                                          <p:spTgt spid="1030"/>
                                        </p:tgtEl>
                                        <p:attrNameLst>
                                          <p:attrName>style.visibility</p:attrName>
                                        </p:attrNameLst>
                                      </p:cBhvr>
                                      <p:to>
                                        <p:strVal val="visible"/>
                                      </p:to>
                                    </p:set>
                                    <p:animEffect transition="in" filter="barn(outVertical)">
                                      <p:cBhvr>
                                        <p:cTn id="18" dur="500"/>
                                        <p:tgtEl>
                                          <p:spTgt spid="1030"/>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 calcmode="lin" valueType="num">
                                      <p:cBhvr additive="base">
                                        <p:cTn id="2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randombar(horizontal)">
                                      <p:cBhvr>
                                        <p:cTn id="29" dur="500"/>
                                        <p:tgtEl>
                                          <p:spTgt spid="6"/>
                                        </p:tgtEl>
                                      </p:cBhvr>
                                    </p:animEffect>
                                  </p:childTnLst>
                                </p:cTn>
                              </p:par>
                              <p:par>
                                <p:cTn id="30" presetID="14" presetClass="entr" presetSubtype="10"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randombar(horizontal)">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4" grpId="0" build="p"/>
      <p:bldP spid="2" grpId="0"/>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36F8235-4934-0C20-7B93-3A79BD4EEE39}"/>
              </a:ext>
            </a:extLst>
          </p:cNvPr>
          <p:cNvPicPr>
            <a:picLocks noChangeAspect="1"/>
          </p:cNvPicPr>
          <p:nvPr/>
        </p:nvPicPr>
        <p:blipFill>
          <a:blip r:embed="rId2"/>
          <a:stretch>
            <a:fillRect/>
          </a:stretch>
        </p:blipFill>
        <p:spPr>
          <a:xfrm>
            <a:off x="5080" y="1752600"/>
            <a:ext cx="12192000" cy="2438400"/>
          </a:xfrm>
          <a:prstGeom prst="rect">
            <a:avLst/>
          </a:prstGeom>
        </p:spPr>
      </p:pic>
    </p:spTree>
    <p:extLst>
      <p:ext uri="{BB962C8B-B14F-4D97-AF65-F5344CB8AC3E}">
        <p14:creationId xmlns:p14="http://schemas.microsoft.com/office/powerpoint/2010/main" val="24274113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Bioengineering | Free Full-Text | Review of the Developments of Bacterial  Medium-Chain-Length Polyhydroxyalkanoates (mcl-PHAs)">
            <a:extLst>
              <a:ext uri="{FF2B5EF4-FFF2-40B4-BE49-F238E27FC236}">
                <a16:creationId xmlns:a16="http://schemas.microsoft.com/office/drawing/2014/main" id="{A98490FA-F352-C4DC-8E6D-EA8438A6431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1295400"/>
            <a:ext cx="6324600" cy="51054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9646933D-5368-0575-F29F-F0E66EFF0FFB}"/>
              </a:ext>
            </a:extLst>
          </p:cNvPr>
          <p:cNvPicPr>
            <a:picLocks noChangeAspect="1"/>
          </p:cNvPicPr>
          <p:nvPr/>
        </p:nvPicPr>
        <p:blipFill>
          <a:blip r:embed="rId3"/>
          <a:stretch>
            <a:fillRect/>
          </a:stretch>
        </p:blipFill>
        <p:spPr>
          <a:xfrm>
            <a:off x="6477000" y="1143000"/>
            <a:ext cx="5715000" cy="5257800"/>
          </a:xfrm>
          <a:prstGeom prst="rect">
            <a:avLst/>
          </a:prstGeom>
        </p:spPr>
      </p:pic>
    </p:spTree>
    <p:extLst>
      <p:ext uri="{BB962C8B-B14F-4D97-AF65-F5344CB8AC3E}">
        <p14:creationId xmlns:p14="http://schemas.microsoft.com/office/powerpoint/2010/main" val="819292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A51E92B-EBCC-C211-6055-6A827BD9F7BF}"/>
              </a:ext>
            </a:extLst>
          </p:cNvPr>
          <p:cNvSpPr txBox="1"/>
          <p:nvPr/>
        </p:nvSpPr>
        <p:spPr>
          <a:xfrm>
            <a:off x="457200" y="1146175"/>
            <a:ext cx="2286000" cy="369332"/>
          </a:xfrm>
          <a:prstGeom prst="rect">
            <a:avLst/>
          </a:prstGeom>
          <a:noFill/>
        </p:spPr>
        <p:txBody>
          <a:bodyPr wrap="square">
            <a:spAutoFit/>
          </a:bodyPr>
          <a:lstStyle/>
          <a:p>
            <a:r>
              <a:rPr lang="en-US" sz="1800" b="1" i="0" u="none" strike="noStrike" baseline="0" dirty="0">
                <a:solidFill>
                  <a:srgbClr val="FF0000"/>
                </a:solidFill>
                <a:effectLst>
                  <a:outerShdw blurRad="38100" dist="38100" dir="2700000" algn="tl">
                    <a:srgbClr val="000000">
                      <a:alpha val="43137"/>
                    </a:srgbClr>
                  </a:outerShdw>
                </a:effectLst>
                <a:latin typeface="Times New Roman" panose="02020603050405020304" pitchFamily="18" charset="0"/>
              </a:rPr>
              <a:t>Properties of PHA</a:t>
            </a:r>
            <a:endParaRPr lang="en-US" dirty="0">
              <a:solidFill>
                <a:srgbClr val="FF0000"/>
              </a:solidFill>
              <a:effectLst>
                <a:outerShdw blurRad="38100" dist="38100" dir="2700000" algn="tl">
                  <a:srgbClr val="000000">
                    <a:alpha val="43137"/>
                  </a:srgbClr>
                </a:outerShdw>
              </a:effectLst>
            </a:endParaRPr>
          </a:p>
        </p:txBody>
      </p:sp>
      <p:sp>
        <p:nvSpPr>
          <p:cNvPr id="6" name="TextBox 5">
            <a:extLst>
              <a:ext uri="{FF2B5EF4-FFF2-40B4-BE49-F238E27FC236}">
                <a16:creationId xmlns:a16="http://schemas.microsoft.com/office/drawing/2014/main" id="{B5F60CB2-06C2-EEB8-ADB6-C2F9401EF1CA}"/>
              </a:ext>
            </a:extLst>
          </p:cNvPr>
          <p:cNvSpPr txBox="1"/>
          <p:nvPr/>
        </p:nvSpPr>
        <p:spPr>
          <a:xfrm>
            <a:off x="0" y="1515507"/>
            <a:ext cx="5638800" cy="3012428"/>
          </a:xfrm>
          <a:prstGeom prst="rect">
            <a:avLst/>
          </a:prstGeom>
          <a:noFill/>
        </p:spPr>
        <p:txBody>
          <a:bodyPr wrap="square">
            <a:spAutoFit/>
          </a:bodyPr>
          <a:lstStyle/>
          <a:p>
            <a:pPr algn="just">
              <a:lnSpc>
                <a:spcPct val="150000"/>
              </a:lnSpc>
            </a:pPr>
            <a:r>
              <a:rPr lang="en-US" sz="1800" b="1" i="0" u="none" strike="noStrike" baseline="0" dirty="0">
                <a:solidFill>
                  <a:srgbClr val="0070C0"/>
                </a:solidFill>
                <a:latin typeface="Times New Roman" panose="02020603050405020304" pitchFamily="18" charset="0"/>
              </a:rPr>
              <a:t>Biodegradability: </a:t>
            </a:r>
            <a:r>
              <a:rPr lang="en-US" sz="1400" i="0" u="none" strike="noStrike" baseline="0" dirty="0">
                <a:latin typeface="Times New Roman" panose="02020603050405020304" pitchFamily="18" charset="0"/>
              </a:rPr>
              <a:t>Can break down into water and carbon dioxide, reducing their environmental impact.</a:t>
            </a:r>
          </a:p>
          <a:p>
            <a:pPr algn="just">
              <a:lnSpc>
                <a:spcPct val="150000"/>
              </a:lnSpc>
            </a:pPr>
            <a:r>
              <a:rPr lang="en-US" sz="1800" b="1" i="0" u="none" strike="noStrike" baseline="0" dirty="0">
                <a:solidFill>
                  <a:srgbClr val="0070C0"/>
                </a:solidFill>
                <a:latin typeface="Times New Roman" panose="02020603050405020304" pitchFamily="18" charset="0"/>
              </a:rPr>
              <a:t>Biocompatibility:</a:t>
            </a:r>
            <a:r>
              <a:rPr lang="en-US" sz="1800" b="1" i="0" u="none" strike="noStrike" baseline="0" dirty="0">
                <a:latin typeface="Times New Roman" panose="02020603050405020304" pitchFamily="18" charset="0"/>
              </a:rPr>
              <a:t> </a:t>
            </a:r>
            <a:r>
              <a:rPr lang="en-US" sz="1400" b="0" i="0" u="none" strike="noStrike" baseline="0" dirty="0">
                <a:latin typeface="Times New Roman" panose="02020603050405020304" pitchFamily="18" charset="0"/>
              </a:rPr>
              <a:t>Used in medical devices</a:t>
            </a:r>
            <a:r>
              <a:rPr lang="en-US" sz="1400" dirty="0">
                <a:latin typeface="Times New Roman" panose="02020603050405020304" pitchFamily="18" charset="0"/>
              </a:rPr>
              <a:t> due to its zero </a:t>
            </a:r>
            <a:r>
              <a:rPr lang="en-US" sz="1400" b="0" i="0" u="none" strike="noStrike" baseline="0" dirty="0">
                <a:latin typeface="Times New Roman" panose="02020603050405020304" pitchFamily="18" charset="0"/>
              </a:rPr>
              <a:t>adverse reactions in the body.</a:t>
            </a:r>
          </a:p>
          <a:p>
            <a:pPr algn="just">
              <a:lnSpc>
                <a:spcPct val="150000"/>
              </a:lnSpc>
            </a:pPr>
            <a:r>
              <a:rPr lang="en-US" sz="1800" b="1" i="0" u="none" strike="noStrike" baseline="0" dirty="0">
                <a:solidFill>
                  <a:srgbClr val="0070C0"/>
                </a:solidFill>
                <a:latin typeface="Times New Roman" panose="02020603050405020304" pitchFamily="18" charset="0"/>
              </a:rPr>
              <a:t>Mechanical properties: </a:t>
            </a:r>
            <a:r>
              <a:rPr lang="en-US" sz="1400" b="0" i="0" u="none" strike="noStrike" baseline="0" dirty="0">
                <a:latin typeface="Times New Roman" panose="02020603050405020304" pitchFamily="18" charset="0"/>
              </a:rPr>
              <a:t>Similar mechanical properties as traditional petroleum-based plastics.</a:t>
            </a:r>
          </a:p>
          <a:p>
            <a:pPr algn="just">
              <a:lnSpc>
                <a:spcPct val="150000"/>
              </a:lnSpc>
            </a:pPr>
            <a:r>
              <a:rPr lang="en-US" sz="1800" b="1" i="0" u="none" strike="noStrike" baseline="0" dirty="0">
                <a:solidFill>
                  <a:srgbClr val="0070C0"/>
                </a:solidFill>
                <a:latin typeface="Times New Roman" panose="02020603050405020304" pitchFamily="18" charset="0"/>
              </a:rPr>
              <a:t>Processing:</a:t>
            </a:r>
            <a:r>
              <a:rPr lang="en-US" sz="1800" b="1" i="0" u="none" strike="noStrike" baseline="0" dirty="0">
                <a:latin typeface="Times New Roman" panose="02020603050405020304" pitchFamily="18" charset="0"/>
              </a:rPr>
              <a:t> </a:t>
            </a:r>
            <a:r>
              <a:rPr lang="en-US" sz="1400" b="0" i="0" u="none" strike="noStrike" baseline="0" dirty="0">
                <a:latin typeface="Times New Roman" panose="02020603050405020304" pitchFamily="18" charset="0"/>
              </a:rPr>
              <a:t>It can be processed using conventional plastic processing techniques, such as injection </a:t>
            </a:r>
            <a:r>
              <a:rPr lang="en-US" sz="1400" b="0" i="0" u="none" strike="noStrike" baseline="0" dirty="0" err="1">
                <a:latin typeface="Times New Roman" panose="02020603050405020304" pitchFamily="18" charset="0"/>
              </a:rPr>
              <a:t>moulding</a:t>
            </a:r>
            <a:r>
              <a:rPr lang="en-US" sz="1400" b="0" i="0" u="none" strike="noStrike" baseline="0" dirty="0">
                <a:latin typeface="Times New Roman" panose="02020603050405020304" pitchFamily="18" charset="0"/>
              </a:rPr>
              <a:t>, blow </a:t>
            </a:r>
            <a:r>
              <a:rPr lang="en-US" sz="1400" b="0" i="0" u="none" strike="noStrike" baseline="0" dirty="0" err="1">
                <a:latin typeface="Times New Roman" panose="02020603050405020304" pitchFamily="18" charset="0"/>
              </a:rPr>
              <a:t>moulding</a:t>
            </a:r>
            <a:r>
              <a:rPr lang="en-US" sz="1400" b="0" i="0" u="none" strike="noStrike" baseline="0" dirty="0">
                <a:latin typeface="Times New Roman" panose="02020603050405020304" pitchFamily="18" charset="0"/>
              </a:rPr>
              <a:t>, and extrusion.</a:t>
            </a:r>
            <a:endParaRPr lang="en-US" sz="1400" dirty="0"/>
          </a:p>
        </p:txBody>
      </p:sp>
      <p:pic>
        <p:nvPicPr>
          <p:cNvPr id="7" name="Picture 4" descr="Biodegradation process of PHA in a natural environment. | Download  Scientific Diagram">
            <a:extLst>
              <a:ext uri="{FF2B5EF4-FFF2-40B4-BE49-F238E27FC236}">
                <a16:creationId xmlns:a16="http://schemas.microsoft.com/office/drawing/2014/main" id="{D2935201-57BB-2AE6-F637-96D9589EE1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4576044"/>
            <a:ext cx="2941320" cy="182671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olymers | Free Full-Text | Biomedical Applications of Polyhydroxyalkanoate  in Tissue Engineering">
            <a:extLst>
              <a:ext uri="{FF2B5EF4-FFF2-40B4-BE49-F238E27FC236}">
                <a16:creationId xmlns:a16="http://schemas.microsoft.com/office/drawing/2014/main" id="{DF9B6907-CA12-BD91-2CBA-572C61C8CFC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82440" y="4544516"/>
            <a:ext cx="2712720" cy="181519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Comparison between bioplastics and petro plastics. 24 | Download Scientific  Diagram">
            <a:extLst>
              <a:ext uri="{FF2B5EF4-FFF2-40B4-BE49-F238E27FC236}">
                <a16:creationId xmlns:a16="http://schemas.microsoft.com/office/drawing/2014/main" id="{8E437364-2F1C-3CFE-250F-4F7C41592B3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85100" y="4584537"/>
            <a:ext cx="3111500" cy="179091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8F8B737D-15F6-2B9A-7912-4E145E45B656}"/>
              </a:ext>
            </a:extLst>
          </p:cNvPr>
          <p:cNvSpPr txBox="1"/>
          <p:nvPr/>
        </p:nvSpPr>
        <p:spPr>
          <a:xfrm>
            <a:off x="8077200" y="1002268"/>
            <a:ext cx="2286000" cy="369332"/>
          </a:xfrm>
          <a:prstGeom prst="rect">
            <a:avLst/>
          </a:prstGeom>
          <a:noFill/>
        </p:spPr>
        <p:txBody>
          <a:bodyPr wrap="square">
            <a:spAutoFit/>
          </a:bodyPr>
          <a:lstStyle/>
          <a:p>
            <a:r>
              <a:rPr lang="en-US" sz="1800" b="1" i="0" u="none" strike="noStrike" baseline="0" dirty="0">
                <a:solidFill>
                  <a:srgbClr val="FF0000"/>
                </a:solidFill>
                <a:effectLst>
                  <a:outerShdw blurRad="38100" dist="38100" dir="2700000" algn="tl">
                    <a:srgbClr val="000000">
                      <a:alpha val="43137"/>
                    </a:srgbClr>
                  </a:outerShdw>
                </a:effectLst>
                <a:latin typeface="Times New Roman" panose="02020603050405020304" pitchFamily="18" charset="0"/>
              </a:rPr>
              <a:t>Properties of PLA</a:t>
            </a:r>
            <a:endParaRPr lang="en-US" dirty="0">
              <a:solidFill>
                <a:srgbClr val="FF0000"/>
              </a:solidFill>
              <a:effectLst>
                <a:outerShdw blurRad="38100" dist="38100" dir="2700000" algn="tl">
                  <a:srgbClr val="000000">
                    <a:alpha val="43137"/>
                  </a:srgbClr>
                </a:outerShdw>
              </a:effectLst>
            </a:endParaRPr>
          </a:p>
        </p:txBody>
      </p:sp>
      <p:sp>
        <p:nvSpPr>
          <p:cNvPr id="11" name="TextBox 10">
            <a:extLst>
              <a:ext uri="{FF2B5EF4-FFF2-40B4-BE49-F238E27FC236}">
                <a16:creationId xmlns:a16="http://schemas.microsoft.com/office/drawing/2014/main" id="{2D9A36CD-527F-AF29-462C-1C2F7CCD3A97}"/>
              </a:ext>
            </a:extLst>
          </p:cNvPr>
          <p:cNvSpPr txBox="1"/>
          <p:nvPr/>
        </p:nvSpPr>
        <p:spPr>
          <a:xfrm>
            <a:off x="6096000" y="1371600"/>
            <a:ext cx="6096000" cy="3181897"/>
          </a:xfrm>
          <a:prstGeom prst="rect">
            <a:avLst/>
          </a:prstGeom>
          <a:noFill/>
        </p:spPr>
        <p:txBody>
          <a:bodyPr wrap="square">
            <a:spAutoFit/>
          </a:bodyPr>
          <a:lstStyle/>
          <a:p>
            <a:pPr algn="just">
              <a:lnSpc>
                <a:spcPct val="150000"/>
              </a:lnSpc>
            </a:pPr>
            <a:r>
              <a:rPr lang="en-US" sz="1800" b="1" i="0" u="none" strike="noStrike" baseline="0" dirty="0">
                <a:solidFill>
                  <a:srgbClr val="0070C0"/>
                </a:solidFill>
                <a:latin typeface="Times New Roman" panose="02020603050405020304" pitchFamily="18" charset="0"/>
              </a:rPr>
              <a:t>Biodegradable:</a:t>
            </a:r>
            <a:r>
              <a:rPr lang="en-US" sz="1800" b="1" i="0" u="none" strike="noStrike" baseline="0" dirty="0">
                <a:latin typeface="Times New Roman" panose="02020603050405020304" pitchFamily="18" charset="0"/>
              </a:rPr>
              <a:t> </a:t>
            </a:r>
            <a:r>
              <a:rPr lang="en-US" sz="1400" b="0" i="0" u="none" strike="noStrike" baseline="0" dirty="0">
                <a:latin typeface="Times New Roman" panose="02020603050405020304" pitchFamily="18" charset="0"/>
              </a:rPr>
              <a:t>It can be broken down by microorganisms in industrial composting facilities, thereby reducing waste in landfills.</a:t>
            </a:r>
          </a:p>
          <a:p>
            <a:pPr algn="just">
              <a:lnSpc>
                <a:spcPct val="150000"/>
              </a:lnSpc>
            </a:pPr>
            <a:r>
              <a:rPr lang="en-US" sz="1800" b="1" i="0" u="none" strike="noStrike" baseline="0" dirty="0">
                <a:solidFill>
                  <a:srgbClr val="0070C0"/>
                </a:solidFill>
                <a:latin typeface="Times New Roman" panose="02020603050405020304" pitchFamily="18" charset="0"/>
              </a:rPr>
              <a:t>Renewable:</a:t>
            </a:r>
            <a:r>
              <a:rPr lang="en-US" sz="1800" b="0" i="0" u="none" strike="noStrike" baseline="0" dirty="0">
                <a:solidFill>
                  <a:srgbClr val="0070C0"/>
                </a:solidFill>
                <a:latin typeface="Times New Roman" panose="02020603050405020304" pitchFamily="18" charset="0"/>
              </a:rPr>
              <a:t> </a:t>
            </a:r>
            <a:r>
              <a:rPr lang="en-US" sz="1400" b="0" i="0" u="none" strike="noStrike" baseline="0" dirty="0">
                <a:latin typeface="Times New Roman" panose="02020603050405020304" pitchFamily="18" charset="0"/>
              </a:rPr>
              <a:t>Reduces dependence on finite petroleum resources.</a:t>
            </a:r>
          </a:p>
          <a:p>
            <a:pPr algn="just">
              <a:lnSpc>
                <a:spcPct val="150000"/>
              </a:lnSpc>
            </a:pPr>
            <a:r>
              <a:rPr lang="en-US" sz="1800" b="1" i="0" u="none" strike="noStrike" baseline="0" dirty="0">
                <a:solidFill>
                  <a:srgbClr val="0070C0"/>
                </a:solidFill>
                <a:latin typeface="Times New Roman" panose="02020603050405020304" pitchFamily="18" charset="0"/>
              </a:rPr>
              <a:t>Clear/Transparent: </a:t>
            </a:r>
            <a:r>
              <a:rPr lang="en-US" sz="1400" b="0" i="0" u="none" strike="noStrike" baseline="0" dirty="0">
                <a:latin typeface="Times New Roman" panose="02020603050405020304" pitchFamily="18" charset="0"/>
              </a:rPr>
              <a:t>PLA has a clear and transparent appearance.</a:t>
            </a:r>
            <a:endParaRPr lang="en-US" sz="1800" b="0" i="0" u="none" strike="noStrike" baseline="0" dirty="0">
              <a:latin typeface="Times New Roman" panose="02020603050405020304" pitchFamily="18" charset="0"/>
            </a:endParaRPr>
          </a:p>
          <a:p>
            <a:pPr algn="just">
              <a:lnSpc>
                <a:spcPct val="150000"/>
              </a:lnSpc>
            </a:pPr>
            <a:r>
              <a:rPr lang="en-US" sz="1800" b="1" i="0" u="none" strike="noStrike" baseline="0" dirty="0">
                <a:solidFill>
                  <a:srgbClr val="0070C0"/>
                </a:solidFill>
                <a:latin typeface="Times New Roman" panose="02020603050405020304" pitchFamily="18" charset="0"/>
              </a:rPr>
              <a:t>Biocompatible:</a:t>
            </a:r>
            <a:r>
              <a:rPr lang="en-US" sz="1800" b="0" i="0" u="none" strike="noStrike" baseline="0" dirty="0">
                <a:solidFill>
                  <a:srgbClr val="0070C0"/>
                </a:solidFill>
                <a:latin typeface="Times New Roman" panose="02020603050405020304" pitchFamily="18" charset="0"/>
              </a:rPr>
              <a:t> </a:t>
            </a:r>
            <a:r>
              <a:rPr lang="en-US" sz="1400" b="0" i="0" u="none" strike="noStrike" baseline="0" dirty="0">
                <a:latin typeface="Times New Roman" panose="02020603050405020304" pitchFamily="18" charset="0"/>
              </a:rPr>
              <a:t>No adverse affect hence can be used</a:t>
            </a:r>
            <a:r>
              <a:rPr lang="en-US" sz="1400" b="0" i="0" u="none" strike="noStrike" dirty="0">
                <a:latin typeface="Times New Roman" panose="02020603050405020304" pitchFamily="18" charset="0"/>
              </a:rPr>
              <a:t> in medical application</a:t>
            </a:r>
            <a:r>
              <a:rPr lang="en-US" sz="1400" b="0" i="0" u="none" strike="noStrike" baseline="0" dirty="0">
                <a:latin typeface="Times New Roman" panose="02020603050405020304" pitchFamily="18" charset="0"/>
              </a:rPr>
              <a:t>.</a:t>
            </a:r>
            <a:endParaRPr lang="en-US" sz="1800" b="0" i="0" u="none" strike="noStrike" baseline="0" dirty="0">
              <a:latin typeface="Times New Roman" panose="02020603050405020304" pitchFamily="18" charset="0"/>
            </a:endParaRPr>
          </a:p>
          <a:p>
            <a:pPr algn="just">
              <a:lnSpc>
                <a:spcPct val="150000"/>
              </a:lnSpc>
            </a:pPr>
            <a:r>
              <a:rPr lang="en-US" sz="1800" b="1" i="0" u="none" strike="noStrike" baseline="0" dirty="0">
                <a:solidFill>
                  <a:srgbClr val="0070C0"/>
                </a:solidFill>
                <a:latin typeface="Times New Roman" panose="02020603050405020304" pitchFamily="18" charset="0"/>
              </a:rPr>
              <a:t>Stiffness and Strength: </a:t>
            </a:r>
            <a:r>
              <a:rPr lang="en-US" sz="1400" b="0" i="0" u="none" strike="noStrike" baseline="0" dirty="0">
                <a:latin typeface="Times New Roman" panose="02020603050405020304" pitchFamily="18" charset="0"/>
              </a:rPr>
              <a:t>PLA has good stiffness and strength but is not as strong as traditional petroleum-based plastics.</a:t>
            </a:r>
          </a:p>
          <a:p>
            <a:pPr algn="just">
              <a:lnSpc>
                <a:spcPct val="150000"/>
              </a:lnSpc>
            </a:pPr>
            <a:r>
              <a:rPr lang="en-US" sz="1800" b="1" i="0" u="none" strike="noStrike" baseline="0" dirty="0">
                <a:solidFill>
                  <a:srgbClr val="0070C0"/>
                </a:solidFill>
                <a:latin typeface="Times New Roman" panose="02020603050405020304" pitchFamily="18" charset="0"/>
              </a:rPr>
              <a:t>Printability: </a:t>
            </a:r>
            <a:r>
              <a:rPr lang="en-US" sz="1400" b="0" i="0" u="none" strike="noStrike" baseline="0" dirty="0">
                <a:latin typeface="Times New Roman" panose="02020603050405020304" pitchFamily="18" charset="0"/>
              </a:rPr>
              <a:t>Used in 3D printing due to its good printability and ease of use.</a:t>
            </a:r>
            <a:endParaRPr lang="en-US" dirty="0"/>
          </a:p>
        </p:txBody>
      </p:sp>
    </p:spTree>
    <p:extLst>
      <p:ext uri="{BB962C8B-B14F-4D97-AF65-F5344CB8AC3E}">
        <p14:creationId xmlns:p14="http://schemas.microsoft.com/office/powerpoint/2010/main" val="3282561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anim calcmode="lin" valueType="num">
                                      <p:cBhvr>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fade">
                                      <p:cBhvr>
                                        <p:cTn id="19" dur="500"/>
                                        <p:tgtEl>
                                          <p:spTgt spid="6">
                                            <p:txEl>
                                              <p:pRg st="1" end="1"/>
                                            </p:txEl>
                                          </p:spTgt>
                                        </p:tgtEl>
                                      </p:cBhvr>
                                    </p:animEffect>
                                    <p:anim calcmode="lin" valueType="num">
                                      <p:cBhvr>
                                        <p:cTn id="20"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1" dur="5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txEl>
                                              <p:pRg st="2" end="2"/>
                                            </p:txEl>
                                          </p:spTgt>
                                        </p:tgtEl>
                                        <p:attrNameLst>
                                          <p:attrName>style.visibility</p:attrName>
                                        </p:attrNameLst>
                                      </p:cBhvr>
                                      <p:to>
                                        <p:strVal val="visible"/>
                                      </p:to>
                                    </p:set>
                                    <p:animEffect transition="in" filter="fade">
                                      <p:cBhvr>
                                        <p:cTn id="26" dur="500"/>
                                        <p:tgtEl>
                                          <p:spTgt spid="6">
                                            <p:txEl>
                                              <p:pRg st="2" end="2"/>
                                            </p:txEl>
                                          </p:spTgt>
                                        </p:tgtEl>
                                      </p:cBhvr>
                                    </p:animEffect>
                                    <p:anim calcmode="lin" valueType="num">
                                      <p:cBhvr>
                                        <p:cTn id="2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8" dur="5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6">
                                            <p:txEl>
                                              <p:pRg st="3" end="3"/>
                                            </p:txEl>
                                          </p:spTgt>
                                        </p:tgtEl>
                                        <p:attrNameLst>
                                          <p:attrName>style.visibility</p:attrName>
                                        </p:attrNameLst>
                                      </p:cBhvr>
                                      <p:to>
                                        <p:strVal val="visible"/>
                                      </p:to>
                                    </p:set>
                                    <p:animEffect transition="in" filter="fade">
                                      <p:cBhvr>
                                        <p:cTn id="33" dur="500"/>
                                        <p:tgtEl>
                                          <p:spTgt spid="6">
                                            <p:txEl>
                                              <p:pRg st="3" end="3"/>
                                            </p:txEl>
                                          </p:spTgt>
                                        </p:tgtEl>
                                      </p:cBhvr>
                                    </p:animEffect>
                                    <p:anim calcmode="lin" valueType="num">
                                      <p:cBhvr>
                                        <p:cTn id="34"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5" dur="5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8"/>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9"/>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52" dur="500"/>
                                        <p:tgtEl>
                                          <p:spTgt spid="11">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11">
                                            <p:txEl>
                                              <p:pRg st="1" end="1"/>
                                            </p:txEl>
                                          </p:spTgt>
                                        </p:tgtEl>
                                        <p:attrNameLst>
                                          <p:attrName>style.visibility</p:attrName>
                                        </p:attrNameLst>
                                      </p:cBhvr>
                                      <p:to>
                                        <p:strVal val="visible"/>
                                      </p:to>
                                    </p:set>
                                    <p:animEffect transition="in" filter="randombar(horizontal)">
                                      <p:cBhvr>
                                        <p:cTn id="57" dur="500"/>
                                        <p:tgtEl>
                                          <p:spTgt spid="11">
                                            <p:txEl>
                                              <p:pRg st="1" end="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grpId="0" nodeType="clickEffect">
                                  <p:stCondLst>
                                    <p:cond delay="0"/>
                                  </p:stCondLst>
                                  <p:childTnLst>
                                    <p:set>
                                      <p:cBhvr>
                                        <p:cTn id="61" dur="1" fill="hold">
                                          <p:stCondLst>
                                            <p:cond delay="0"/>
                                          </p:stCondLst>
                                        </p:cTn>
                                        <p:tgtEl>
                                          <p:spTgt spid="11">
                                            <p:txEl>
                                              <p:pRg st="2" end="2"/>
                                            </p:txEl>
                                          </p:spTgt>
                                        </p:tgtEl>
                                        <p:attrNameLst>
                                          <p:attrName>style.visibility</p:attrName>
                                        </p:attrNameLst>
                                      </p:cBhvr>
                                      <p:to>
                                        <p:strVal val="visible"/>
                                      </p:to>
                                    </p:set>
                                    <p:animEffect transition="in" filter="randombar(horizontal)">
                                      <p:cBhvr>
                                        <p:cTn id="62" dur="500"/>
                                        <p:tgtEl>
                                          <p:spTgt spid="11">
                                            <p:txEl>
                                              <p:pRg st="2" end="2"/>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4" presetClass="entr" presetSubtype="10" fill="hold" grpId="0" nodeType="clickEffect">
                                  <p:stCondLst>
                                    <p:cond delay="0"/>
                                  </p:stCondLst>
                                  <p:childTnLst>
                                    <p:set>
                                      <p:cBhvr>
                                        <p:cTn id="66" dur="1" fill="hold">
                                          <p:stCondLst>
                                            <p:cond delay="0"/>
                                          </p:stCondLst>
                                        </p:cTn>
                                        <p:tgtEl>
                                          <p:spTgt spid="11">
                                            <p:txEl>
                                              <p:pRg st="3" end="3"/>
                                            </p:txEl>
                                          </p:spTgt>
                                        </p:tgtEl>
                                        <p:attrNameLst>
                                          <p:attrName>style.visibility</p:attrName>
                                        </p:attrNameLst>
                                      </p:cBhvr>
                                      <p:to>
                                        <p:strVal val="visible"/>
                                      </p:to>
                                    </p:set>
                                    <p:animEffect transition="in" filter="randombar(horizontal)">
                                      <p:cBhvr>
                                        <p:cTn id="67" dur="500"/>
                                        <p:tgtEl>
                                          <p:spTgt spid="11">
                                            <p:txEl>
                                              <p:pRg st="3" end="3"/>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4" presetClass="entr" presetSubtype="10" fill="hold" grpId="0" nodeType="clickEffect">
                                  <p:stCondLst>
                                    <p:cond delay="0"/>
                                  </p:stCondLst>
                                  <p:childTnLst>
                                    <p:set>
                                      <p:cBhvr>
                                        <p:cTn id="71" dur="1" fill="hold">
                                          <p:stCondLst>
                                            <p:cond delay="0"/>
                                          </p:stCondLst>
                                        </p:cTn>
                                        <p:tgtEl>
                                          <p:spTgt spid="11">
                                            <p:txEl>
                                              <p:pRg st="4" end="4"/>
                                            </p:txEl>
                                          </p:spTgt>
                                        </p:tgtEl>
                                        <p:attrNameLst>
                                          <p:attrName>style.visibility</p:attrName>
                                        </p:attrNameLst>
                                      </p:cBhvr>
                                      <p:to>
                                        <p:strVal val="visible"/>
                                      </p:to>
                                    </p:set>
                                    <p:animEffect transition="in" filter="randombar(horizontal)">
                                      <p:cBhvr>
                                        <p:cTn id="72" dur="500"/>
                                        <p:tgtEl>
                                          <p:spTgt spid="11">
                                            <p:txEl>
                                              <p:pRg st="4" end="4"/>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4" presetClass="entr" presetSubtype="10" fill="hold" grpId="0" nodeType="clickEffect">
                                  <p:stCondLst>
                                    <p:cond delay="0"/>
                                  </p:stCondLst>
                                  <p:childTnLst>
                                    <p:set>
                                      <p:cBhvr>
                                        <p:cTn id="76" dur="1" fill="hold">
                                          <p:stCondLst>
                                            <p:cond delay="0"/>
                                          </p:stCondLst>
                                        </p:cTn>
                                        <p:tgtEl>
                                          <p:spTgt spid="11">
                                            <p:txEl>
                                              <p:pRg st="5" end="5"/>
                                            </p:txEl>
                                          </p:spTgt>
                                        </p:tgtEl>
                                        <p:attrNameLst>
                                          <p:attrName>style.visibility</p:attrName>
                                        </p:attrNameLst>
                                      </p:cBhvr>
                                      <p:to>
                                        <p:strVal val="visible"/>
                                      </p:to>
                                    </p:set>
                                    <p:animEffect transition="in" filter="randombar(horizontal)">
                                      <p:cBhvr>
                                        <p:cTn id="77"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p"/>
      <p:bldP spid="11"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DCDB538-1FFF-86CA-26DB-2BF430EC199C}"/>
              </a:ext>
            </a:extLst>
          </p:cNvPr>
          <p:cNvSpPr txBox="1"/>
          <p:nvPr/>
        </p:nvSpPr>
        <p:spPr>
          <a:xfrm>
            <a:off x="3048000" y="838200"/>
            <a:ext cx="4572000" cy="369332"/>
          </a:xfrm>
          <a:prstGeom prst="rect">
            <a:avLst/>
          </a:prstGeom>
          <a:noFill/>
        </p:spPr>
        <p:txBody>
          <a:bodyPr wrap="square">
            <a:spAutoFit/>
          </a:bodyPr>
          <a:lstStyle/>
          <a:p>
            <a:r>
              <a:rPr lang="en-US" sz="1800" b="1" i="0" u="none" strike="noStrike" baseline="0" dirty="0">
                <a:solidFill>
                  <a:srgbClr val="FF0000"/>
                </a:solidFill>
                <a:effectLst>
                  <a:outerShdw blurRad="38100" dist="38100" dir="2700000" algn="tl">
                    <a:srgbClr val="000000">
                      <a:alpha val="43137"/>
                    </a:srgbClr>
                  </a:outerShdw>
                </a:effectLst>
                <a:latin typeface="Times New Roman" panose="02020603050405020304" pitchFamily="18" charset="0"/>
              </a:rPr>
              <a:t>Engineering applications of PHA bioplastic</a:t>
            </a:r>
            <a:endParaRPr lang="en-US" dirty="0">
              <a:solidFill>
                <a:srgbClr val="FF0000"/>
              </a:solidFill>
              <a:effectLst>
                <a:outerShdw blurRad="38100" dist="38100" dir="2700000" algn="tl">
                  <a:srgbClr val="000000">
                    <a:alpha val="43137"/>
                  </a:srgbClr>
                </a:outerShdw>
              </a:effectLst>
            </a:endParaRPr>
          </a:p>
        </p:txBody>
      </p:sp>
      <p:sp>
        <p:nvSpPr>
          <p:cNvPr id="5" name="TextBox 4">
            <a:extLst>
              <a:ext uri="{FF2B5EF4-FFF2-40B4-BE49-F238E27FC236}">
                <a16:creationId xmlns:a16="http://schemas.microsoft.com/office/drawing/2014/main" id="{C304E1A0-BE0A-B95E-2545-3F6123288253}"/>
              </a:ext>
            </a:extLst>
          </p:cNvPr>
          <p:cNvSpPr txBox="1"/>
          <p:nvPr/>
        </p:nvSpPr>
        <p:spPr>
          <a:xfrm>
            <a:off x="2971801" y="1341098"/>
            <a:ext cx="6324598" cy="458074"/>
          </a:xfrm>
          <a:prstGeom prst="rect">
            <a:avLst/>
          </a:prstGeom>
          <a:noFill/>
        </p:spPr>
        <p:txBody>
          <a:bodyPr wrap="square">
            <a:spAutoFit/>
          </a:bodyPr>
          <a:lstStyle/>
          <a:p>
            <a:pPr algn="l">
              <a:lnSpc>
                <a:spcPct val="150000"/>
              </a:lnSpc>
            </a:pPr>
            <a:r>
              <a:rPr lang="en-US" b="1" i="0" u="none" strike="noStrike" baseline="0" dirty="0">
                <a:latin typeface="Times New Roman" panose="02020603050405020304" pitchFamily="18" charset="0"/>
              </a:rPr>
              <a:t>Packaging:</a:t>
            </a:r>
            <a:r>
              <a:rPr lang="en-US" b="0" i="0" u="none" strike="noStrike" baseline="0" dirty="0">
                <a:latin typeface="Times New Roman" panose="02020603050405020304" pitchFamily="18" charset="0"/>
              </a:rPr>
              <a:t> </a:t>
            </a:r>
            <a:r>
              <a:rPr lang="en-US" sz="1400" b="0" i="0" u="none" strike="noStrike" baseline="0" dirty="0">
                <a:latin typeface="Times New Roman" panose="02020603050405020304" pitchFamily="18" charset="0"/>
              </a:rPr>
              <a:t>Food containers, beverage cups, and clamshell containers.</a:t>
            </a:r>
            <a:endParaRPr lang="en-US" b="0" i="0" u="none" strike="noStrike" baseline="0" dirty="0">
              <a:latin typeface="Times New Roman" panose="02020603050405020304" pitchFamily="18" charset="0"/>
            </a:endParaRPr>
          </a:p>
        </p:txBody>
      </p:sp>
      <p:sp>
        <p:nvSpPr>
          <p:cNvPr id="4" name="TextBox 3">
            <a:extLst>
              <a:ext uri="{FF2B5EF4-FFF2-40B4-BE49-F238E27FC236}">
                <a16:creationId xmlns:a16="http://schemas.microsoft.com/office/drawing/2014/main" id="{9E9D60A8-46E4-C076-67F8-0C6F47ED41E3}"/>
              </a:ext>
            </a:extLst>
          </p:cNvPr>
          <p:cNvSpPr txBox="1"/>
          <p:nvPr/>
        </p:nvSpPr>
        <p:spPr>
          <a:xfrm>
            <a:off x="2971801" y="1828800"/>
            <a:ext cx="6324597" cy="792333"/>
          </a:xfrm>
          <a:prstGeom prst="rect">
            <a:avLst/>
          </a:prstGeom>
          <a:noFill/>
        </p:spPr>
        <p:txBody>
          <a:bodyPr wrap="square">
            <a:spAutoFit/>
          </a:bodyPr>
          <a:lstStyle/>
          <a:p>
            <a:pPr algn="just">
              <a:lnSpc>
                <a:spcPct val="150000"/>
              </a:lnSpc>
            </a:pPr>
            <a:r>
              <a:rPr lang="en-US" b="1" i="0" u="none" strike="noStrike" baseline="0" dirty="0">
                <a:latin typeface="Times New Roman" panose="02020603050405020304" pitchFamily="18" charset="0"/>
              </a:rPr>
              <a:t>Medical Devices: </a:t>
            </a:r>
            <a:r>
              <a:rPr lang="en-US" sz="1400" b="0" i="0" u="none" strike="noStrike" baseline="0" dirty="0">
                <a:latin typeface="Times New Roman" panose="02020603050405020304" pitchFamily="18" charset="0"/>
              </a:rPr>
              <a:t>In medical devices such as sutures, implants, and drug delivery systems.</a:t>
            </a:r>
            <a:endParaRPr lang="en-US" b="0" i="0" u="none" strike="noStrike" baseline="0" dirty="0">
              <a:latin typeface="Times New Roman" panose="02020603050405020304" pitchFamily="18" charset="0"/>
            </a:endParaRPr>
          </a:p>
        </p:txBody>
      </p:sp>
      <p:sp>
        <p:nvSpPr>
          <p:cNvPr id="7" name="TextBox 6">
            <a:extLst>
              <a:ext uri="{FF2B5EF4-FFF2-40B4-BE49-F238E27FC236}">
                <a16:creationId xmlns:a16="http://schemas.microsoft.com/office/drawing/2014/main" id="{032D774F-6A9C-4D9D-7B2D-6944E7B72749}"/>
              </a:ext>
            </a:extLst>
          </p:cNvPr>
          <p:cNvSpPr txBox="1"/>
          <p:nvPr/>
        </p:nvSpPr>
        <p:spPr>
          <a:xfrm>
            <a:off x="2971801" y="2514600"/>
            <a:ext cx="6248398" cy="458074"/>
          </a:xfrm>
          <a:prstGeom prst="rect">
            <a:avLst/>
          </a:prstGeom>
          <a:noFill/>
        </p:spPr>
        <p:txBody>
          <a:bodyPr wrap="square">
            <a:spAutoFit/>
          </a:bodyPr>
          <a:lstStyle/>
          <a:p>
            <a:pPr algn="just">
              <a:lnSpc>
                <a:spcPct val="150000"/>
              </a:lnSpc>
            </a:pPr>
            <a:r>
              <a:rPr lang="en-US" b="1" i="0" u="none" strike="noStrike" baseline="0" dirty="0">
                <a:latin typeface="Times New Roman" panose="02020603050405020304" pitchFamily="18" charset="0"/>
              </a:rPr>
              <a:t>Textiles: </a:t>
            </a:r>
            <a:r>
              <a:rPr lang="en-US" sz="1400" i="0" u="none" strike="noStrike" baseline="0" dirty="0">
                <a:latin typeface="Times New Roman" panose="02020603050405020304" pitchFamily="18" charset="0"/>
              </a:rPr>
              <a:t>B</a:t>
            </a:r>
            <a:r>
              <a:rPr lang="en-US" sz="1400" b="0" i="0" u="none" strike="noStrike" baseline="0" dirty="0">
                <a:latin typeface="Times New Roman" panose="02020603050405020304" pitchFamily="18" charset="0"/>
              </a:rPr>
              <a:t>iodegradable textiles &amp; composites in construction and furniture.</a:t>
            </a:r>
          </a:p>
        </p:txBody>
      </p:sp>
      <p:sp>
        <p:nvSpPr>
          <p:cNvPr id="9" name="TextBox 8">
            <a:extLst>
              <a:ext uri="{FF2B5EF4-FFF2-40B4-BE49-F238E27FC236}">
                <a16:creationId xmlns:a16="http://schemas.microsoft.com/office/drawing/2014/main" id="{237A8C08-B201-93AF-0B23-DCF3B071EE9E}"/>
              </a:ext>
            </a:extLst>
          </p:cNvPr>
          <p:cNvSpPr txBox="1"/>
          <p:nvPr/>
        </p:nvSpPr>
        <p:spPr>
          <a:xfrm>
            <a:off x="2951481" y="2943471"/>
            <a:ext cx="6410958" cy="792333"/>
          </a:xfrm>
          <a:prstGeom prst="rect">
            <a:avLst/>
          </a:prstGeom>
          <a:noFill/>
        </p:spPr>
        <p:txBody>
          <a:bodyPr wrap="square">
            <a:spAutoFit/>
          </a:bodyPr>
          <a:lstStyle/>
          <a:p>
            <a:pPr algn="just">
              <a:lnSpc>
                <a:spcPct val="150000"/>
              </a:lnSpc>
            </a:pPr>
            <a:r>
              <a:rPr lang="en-US" b="1" i="0" u="none" strike="noStrike" baseline="0" dirty="0">
                <a:latin typeface="Times New Roman" panose="02020603050405020304" pitchFamily="18" charset="0"/>
              </a:rPr>
              <a:t>Agricultural Mulch Films: </a:t>
            </a:r>
            <a:r>
              <a:rPr lang="en-US" sz="1400" b="0" i="0" u="none" strike="noStrike" baseline="0" dirty="0">
                <a:latin typeface="Times New Roman" panose="02020603050405020304" pitchFamily="18" charset="0"/>
              </a:rPr>
              <a:t>Biodegradable mulch films for agriculture to reduce soil erosion and conserve moisture.</a:t>
            </a:r>
            <a:endParaRPr lang="en-US" b="0" i="0" u="none" strike="noStrike" baseline="0" dirty="0">
              <a:latin typeface="Times New Roman" panose="02020603050405020304" pitchFamily="18" charset="0"/>
            </a:endParaRPr>
          </a:p>
        </p:txBody>
      </p:sp>
      <p:pic>
        <p:nvPicPr>
          <p:cNvPr id="2052" name="Picture 4" descr="Examples of PHA matrices fabricated for medical use. Items such as... |  Download Scientific Diagram">
            <a:extLst>
              <a:ext uri="{FF2B5EF4-FFF2-40B4-BE49-F238E27FC236}">
                <a16:creationId xmlns:a16="http://schemas.microsoft.com/office/drawing/2014/main" id="{3AB44278-1502-CE7F-4048-1D4E630F5E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77373" y="902729"/>
            <a:ext cx="2711452" cy="156295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POLYHYDROXYALKANOATES: PLASTIC THE WAY NATURE INTENDED?">
            <a:extLst>
              <a:ext uri="{FF2B5EF4-FFF2-40B4-BE49-F238E27FC236}">
                <a16:creationId xmlns:a16="http://schemas.microsoft.com/office/drawing/2014/main" id="{E1C8ADEA-C63B-E9C7-AF41-D429CDD149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065285"/>
            <a:ext cx="2867025" cy="1415912"/>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Avantium forms PEF textile community with five companies - Agro &amp; Chemistry">
            <a:extLst>
              <a:ext uri="{FF2B5EF4-FFF2-40B4-BE49-F238E27FC236}">
                <a16:creationId xmlns:a16="http://schemas.microsoft.com/office/drawing/2014/main" id="{DBF300F7-01CC-9998-D346-8A093505262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37" y="2465682"/>
            <a:ext cx="2922269" cy="1423802"/>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Additives for agricultural, mulch and aquaculture films | Colloids Ltd">
            <a:extLst>
              <a:ext uri="{FF2B5EF4-FFF2-40B4-BE49-F238E27FC236}">
                <a16:creationId xmlns:a16="http://schemas.microsoft.com/office/drawing/2014/main" id="{31DEFC0E-49BD-0C34-33CF-3B8AD0AE2C8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62135" y="2481197"/>
            <a:ext cx="2726690" cy="140828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639D7B4-C258-83C2-2EC0-3CB18A425087}"/>
              </a:ext>
            </a:extLst>
          </p:cNvPr>
          <p:cNvSpPr txBox="1"/>
          <p:nvPr/>
        </p:nvSpPr>
        <p:spPr>
          <a:xfrm>
            <a:off x="2912746" y="3677525"/>
            <a:ext cx="6488428" cy="458074"/>
          </a:xfrm>
          <a:prstGeom prst="rect">
            <a:avLst/>
          </a:prstGeom>
          <a:noFill/>
        </p:spPr>
        <p:txBody>
          <a:bodyPr wrap="square">
            <a:spAutoFit/>
          </a:bodyPr>
          <a:lstStyle/>
          <a:p>
            <a:pPr algn="l">
              <a:lnSpc>
                <a:spcPct val="150000"/>
              </a:lnSpc>
            </a:pPr>
            <a:r>
              <a:rPr lang="en-US" b="1" i="0" u="none" strike="noStrike" baseline="0" dirty="0">
                <a:latin typeface="Times New Roman" panose="02020603050405020304" pitchFamily="18" charset="0"/>
              </a:rPr>
              <a:t>Consumer Goods: </a:t>
            </a:r>
            <a:r>
              <a:rPr lang="en-US" sz="1400" i="0" u="none" strike="noStrike" baseline="0" dirty="0">
                <a:latin typeface="Times New Roman" panose="02020603050405020304" pitchFamily="18" charset="0"/>
              </a:rPr>
              <a:t>Consumer goods, such as toys, phone cases, and water bottles.</a:t>
            </a:r>
            <a:endParaRPr lang="en-US" i="0" u="none" strike="noStrike" baseline="0" dirty="0">
              <a:latin typeface="Times New Roman" panose="02020603050405020304" pitchFamily="18" charset="0"/>
            </a:endParaRPr>
          </a:p>
        </p:txBody>
      </p:sp>
      <p:sp>
        <p:nvSpPr>
          <p:cNvPr id="6" name="TextBox 5">
            <a:extLst>
              <a:ext uri="{FF2B5EF4-FFF2-40B4-BE49-F238E27FC236}">
                <a16:creationId xmlns:a16="http://schemas.microsoft.com/office/drawing/2014/main" id="{BA0FC5C7-EC38-72E9-2632-C5748C8135C1}"/>
              </a:ext>
            </a:extLst>
          </p:cNvPr>
          <p:cNvSpPr txBox="1"/>
          <p:nvPr/>
        </p:nvSpPr>
        <p:spPr>
          <a:xfrm>
            <a:off x="2925445" y="4061384"/>
            <a:ext cx="6436994" cy="792333"/>
          </a:xfrm>
          <a:prstGeom prst="rect">
            <a:avLst/>
          </a:prstGeom>
          <a:noFill/>
        </p:spPr>
        <p:txBody>
          <a:bodyPr wrap="square">
            <a:spAutoFit/>
          </a:bodyPr>
          <a:lstStyle/>
          <a:p>
            <a:pPr algn="just">
              <a:lnSpc>
                <a:spcPct val="150000"/>
              </a:lnSpc>
            </a:pPr>
            <a:r>
              <a:rPr lang="en-US" b="1" i="0" u="none" strike="noStrike" baseline="0" dirty="0">
                <a:latin typeface="Times New Roman" panose="02020603050405020304" pitchFamily="18" charset="0"/>
              </a:rPr>
              <a:t>Electronic parts: </a:t>
            </a:r>
            <a:r>
              <a:rPr lang="en-US" sz="1400" b="0" i="0" u="none" strike="noStrike" baseline="0" dirty="0">
                <a:latin typeface="Times New Roman" panose="02020603050405020304" pitchFamily="18" charset="0"/>
              </a:rPr>
              <a:t>In biodegradable components in electronic devices such as smartphones and laptops.</a:t>
            </a:r>
            <a:endParaRPr lang="en-US" b="0" i="0" u="none" strike="noStrike" baseline="0" dirty="0">
              <a:latin typeface="Times New Roman" panose="02020603050405020304" pitchFamily="18" charset="0"/>
            </a:endParaRPr>
          </a:p>
        </p:txBody>
      </p:sp>
      <p:sp>
        <p:nvSpPr>
          <p:cNvPr id="8" name="TextBox 7">
            <a:extLst>
              <a:ext uri="{FF2B5EF4-FFF2-40B4-BE49-F238E27FC236}">
                <a16:creationId xmlns:a16="http://schemas.microsoft.com/office/drawing/2014/main" id="{AC42227E-C06E-5AAE-C7DF-99466B8F97BB}"/>
              </a:ext>
            </a:extLst>
          </p:cNvPr>
          <p:cNvSpPr txBox="1"/>
          <p:nvPr/>
        </p:nvSpPr>
        <p:spPr>
          <a:xfrm>
            <a:off x="2951481" y="4724569"/>
            <a:ext cx="6410958" cy="458074"/>
          </a:xfrm>
          <a:prstGeom prst="rect">
            <a:avLst/>
          </a:prstGeom>
          <a:noFill/>
        </p:spPr>
        <p:txBody>
          <a:bodyPr wrap="square">
            <a:spAutoFit/>
          </a:bodyPr>
          <a:lstStyle/>
          <a:p>
            <a:pPr algn="l">
              <a:lnSpc>
                <a:spcPct val="150000"/>
              </a:lnSpc>
            </a:pPr>
            <a:r>
              <a:rPr lang="en-US" b="1" i="0" u="none" strike="noStrike" baseline="0" dirty="0">
                <a:latin typeface="Times New Roman" panose="02020603050405020304" pitchFamily="18" charset="0"/>
              </a:rPr>
              <a:t>Aerospace:</a:t>
            </a:r>
            <a:r>
              <a:rPr lang="en-US" b="0" i="0" u="none" strike="noStrike" baseline="0" dirty="0">
                <a:latin typeface="Times New Roman" panose="02020603050405020304" pitchFamily="18" charset="0"/>
              </a:rPr>
              <a:t> </a:t>
            </a:r>
            <a:r>
              <a:rPr lang="en-US" sz="1400" b="0" i="0" u="none" strike="noStrike" baseline="0" dirty="0">
                <a:latin typeface="Times New Roman" panose="02020603050405020304" pitchFamily="18" charset="0"/>
              </a:rPr>
              <a:t>In aerospace applications, such as insulation and cable management.</a:t>
            </a:r>
            <a:endParaRPr lang="en-US" b="0" i="0" u="none" strike="noStrike" baseline="0" dirty="0">
              <a:latin typeface="Times New Roman" panose="02020603050405020304" pitchFamily="18" charset="0"/>
            </a:endParaRPr>
          </a:p>
        </p:txBody>
      </p:sp>
      <p:sp>
        <p:nvSpPr>
          <p:cNvPr id="10" name="TextBox 9">
            <a:extLst>
              <a:ext uri="{FF2B5EF4-FFF2-40B4-BE49-F238E27FC236}">
                <a16:creationId xmlns:a16="http://schemas.microsoft.com/office/drawing/2014/main" id="{20E39B05-2DCE-8D89-676C-7EAEF06CE2E1}"/>
              </a:ext>
            </a:extLst>
          </p:cNvPr>
          <p:cNvSpPr txBox="1"/>
          <p:nvPr/>
        </p:nvSpPr>
        <p:spPr>
          <a:xfrm>
            <a:off x="2951480" y="5162975"/>
            <a:ext cx="6449693" cy="792333"/>
          </a:xfrm>
          <a:prstGeom prst="rect">
            <a:avLst/>
          </a:prstGeom>
          <a:noFill/>
        </p:spPr>
        <p:txBody>
          <a:bodyPr wrap="square">
            <a:spAutoFit/>
          </a:bodyPr>
          <a:lstStyle/>
          <a:p>
            <a:pPr algn="l">
              <a:lnSpc>
                <a:spcPct val="150000"/>
              </a:lnSpc>
            </a:pPr>
            <a:r>
              <a:rPr lang="en-US" b="1" i="0" u="none" strike="noStrike" baseline="0" dirty="0">
                <a:latin typeface="Times New Roman" panose="02020603050405020304" pitchFamily="18" charset="0"/>
              </a:rPr>
              <a:t>Sporting Goods: </a:t>
            </a:r>
            <a:r>
              <a:rPr lang="en-US" sz="1400" b="0" i="0" u="none" strike="noStrike" baseline="0" dirty="0">
                <a:latin typeface="Times New Roman" panose="02020603050405020304" pitchFamily="18" charset="0"/>
              </a:rPr>
              <a:t>Biodegradable sporting goods such as golf tees and fishing lures.</a:t>
            </a:r>
            <a:endParaRPr lang="en-US" b="0" i="0" u="none" strike="noStrike" baseline="0" dirty="0">
              <a:latin typeface="Times New Roman" panose="02020603050405020304" pitchFamily="18" charset="0"/>
            </a:endParaRPr>
          </a:p>
        </p:txBody>
      </p:sp>
      <p:sp>
        <p:nvSpPr>
          <p:cNvPr id="11" name="TextBox 10">
            <a:extLst>
              <a:ext uri="{FF2B5EF4-FFF2-40B4-BE49-F238E27FC236}">
                <a16:creationId xmlns:a16="http://schemas.microsoft.com/office/drawing/2014/main" id="{F66B3FD0-E496-D9DB-8E4B-CF65BBAA92DD}"/>
              </a:ext>
            </a:extLst>
          </p:cNvPr>
          <p:cNvSpPr txBox="1"/>
          <p:nvPr/>
        </p:nvSpPr>
        <p:spPr>
          <a:xfrm>
            <a:off x="2951479" y="5906081"/>
            <a:ext cx="6129337" cy="458074"/>
          </a:xfrm>
          <a:prstGeom prst="rect">
            <a:avLst/>
          </a:prstGeom>
          <a:noFill/>
        </p:spPr>
        <p:txBody>
          <a:bodyPr wrap="square">
            <a:spAutoFit/>
          </a:bodyPr>
          <a:lstStyle/>
          <a:p>
            <a:pPr algn="l">
              <a:lnSpc>
                <a:spcPct val="150000"/>
              </a:lnSpc>
            </a:pPr>
            <a:r>
              <a:rPr lang="en-US" b="1" i="0" u="none" strike="noStrike" baseline="0" dirty="0">
                <a:latin typeface="Times New Roman" panose="02020603050405020304" pitchFamily="18" charset="0"/>
              </a:rPr>
              <a:t>Construction:</a:t>
            </a:r>
            <a:r>
              <a:rPr lang="en-US" b="0" i="0" u="none" strike="noStrike" baseline="0" dirty="0">
                <a:latin typeface="Times New Roman" panose="02020603050405020304" pitchFamily="18" charset="0"/>
              </a:rPr>
              <a:t> </a:t>
            </a:r>
            <a:r>
              <a:rPr lang="en-US" sz="1400" b="0" i="0" u="none" strike="noStrike" baseline="0" dirty="0">
                <a:latin typeface="Times New Roman" panose="02020603050405020304" pitchFamily="18" charset="0"/>
              </a:rPr>
              <a:t>Biodegradable insulation and soundproofing materials.</a:t>
            </a:r>
            <a:endParaRPr lang="en-US" dirty="0"/>
          </a:p>
        </p:txBody>
      </p:sp>
      <p:pic>
        <p:nvPicPr>
          <p:cNvPr id="12" name="Picture 11">
            <a:extLst>
              <a:ext uri="{FF2B5EF4-FFF2-40B4-BE49-F238E27FC236}">
                <a16:creationId xmlns:a16="http://schemas.microsoft.com/office/drawing/2014/main" id="{0E46A285-F387-9EED-2B22-ABD45AB1C93C}"/>
              </a:ext>
            </a:extLst>
          </p:cNvPr>
          <p:cNvPicPr>
            <a:picLocks noChangeAspect="1"/>
          </p:cNvPicPr>
          <p:nvPr/>
        </p:nvPicPr>
        <p:blipFill>
          <a:blip r:embed="rId7"/>
          <a:stretch>
            <a:fillRect/>
          </a:stretch>
        </p:blipFill>
        <p:spPr>
          <a:xfrm>
            <a:off x="2537" y="3881594"/>
            <a:ext cx="2922269" cy="1323975"/>
          </a:xfrm>
          <a:prstGeom prst="rect">
            <a:avLst/>
          </a:prstGeom>
        </p:spPr>
      </p:pic>
      <p:pic>
        <p:nvPicPr>
          <p:cNvPr id="13" name="Picture 8" descr="Bioplastics In Aerospatial Applications">
            <a:extLst>
              <a:ext uri="{FF2B5EF4-FFF2-40B4-BE49-F238E27FC236}">
                <a16:creationId xmlns:a16="http://schemas.microsoft.com/office/drawing/2014/main" id="{F57CBC4F-2386-A993-81C8-B8356EA651A5}"/>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r="19115"/>
          <a:stretch/>
        </p:blipFill>
        <p:spPr bwMode="auto">
          <a:xfrm>
            <a:off x="9430384" y="3889484"/>
            <a:ext cx="2761616" cy="12192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0" descr="Fishing lures: Are plastic baits environmental menace or simple littering?">
            <a:extLst>
              <a:ext uri="{FF2B5EF4-FFF2-40B4-BE49-F238E27FC236}">
                <a16:creationId xmlns:a16="http://schemas.microsoft.com/office/drawing/2014/main" id="{4E42B5C4-99F6-B586-1FBC-0DFD730F06E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5171282"/>
            <a:ext cx="2922269" cy="141591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Development of Nonwoven in Sound Absorption - Textile Learner">
            <a:extLst>
              <a:ext uri="{FF2B5EF4-FFF2-40B4-BE49-F238E27FC236}">
                <a16:creationId xmlns:a16="http://schemas.microsoft.com/office/drawing/2014/main" id="{433BE43D-0EC5-EF92-9379-E2921AB26E4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427209" y="5108684"/>
            <a:ext cx="2761616" cy="14785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9388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nodeType="withEffect">
                                  <p:stCondLst>
                                    <p:cond delay="0"/>
                                  </p:stCondLst>
                                  <p:childTnLst>
                                    <p:set>
                                      <p:cBhvr>
                                        <p:cTn id="9" dur="1" fill="hold">
                                          <p:stCondLst>
                                            <p:cond delay="0"/>
                                          </p:stCondLst>
                                        </p:cTn>
                                        <p:tgtEl>
                                          <p:spTgt spid="2054"/>
                                        </p:tgtEl>
                                        <p:attrNameLst>
                                          <p:attrName>style.visibility</p:attrName>
                                        </p:attrNameLst>
                                      </p:cBhvr>
                                      <p:to>
                                        <p:strVal val="visible"/>
                                      </p:to>
                                    </p:set>
                                    <p:animEffect transition="in" filter="randombar(horizontal)">
                                      <p:cBhvr>
                                        <p:cTn id="10" dur="500"/>
                                        <p:tgtEl>
                                          <p:spTgt spid="205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052"/>
                                        </p:tgtEl>
                                        <p:attrNameLst>
                                          <p:attrName>style.visibility</p:attrName>
                                        </p:attrNameLst>
                                      </p:cBhvr>
                                      <p:to>
                                        <p:strVal val="visible"/>
                                      </p:to>
                                    </p:set>
                                    <p:animEffect transition="in" filter="randombar(horizontal)">
                                      <p:cBhvr>
                                        <p:cTn id="15" dur="500"/>
                                        <p:tgtEl>
                                          <p:spTgt spid="205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par>
                                <p:cTn id="24" presetID="14" presetClass="entr" presetSubtype="10" fill="hold" nodeType="withEffect">
                                  <p:stCondLst>
                                    <p:cond delay="0"/>
                                  </p:stCondLst>
                                  <p:childTnLst>
                                    <p:set>
                                      <p:cBhvr>
                                        <p:cTn id="25" dur="1" fill="hold">
                                          <p:stCondLst>
                                            <p:cond delay="0"/>
                                          </p:stCondLst>
                                        </p:cTn>
                                        <p:tgtEl>
                                          <p:spTgt spid="2056"/>
                                        </p:tgtEl>
                                        <p:attrNameLst>
                                          <p:attrName>style.visibility</p:attrName>
                                        </p:attrNameLst>
                                      </p:cBhvr>
                                      <p:to>
                                        <p:strVal val="visible"/>
                                      </p:to>
                                    </p:set>
                                    <p:animEffect transition="in" filter="randombar(horizontal)">
                                      <p:cBhvr>
                                        <p:cTn id="26" dur="500"/>
                                        <p:tgtEl>
                                          <p:spTgt spid="2056"/>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2058"/>
                                        </p:tgtEl>
                                        <p:attrNameLst>
                                          <p:attrName>style.visibility</p:attrName>
                                        </p:attrNameLst>
                                      </p:cBhvr>
                                      <p:to>
                                        <p:strVal val="visible"/>
                                      </p:to>
                                    </p:set>
                                    <p:animEffect transition="in" filter="randombar(horizontal)">
                                      <p:cBhvr>
                                        <p:cTn id="31" dur="500"/>
                                        <p:tgtEl>
                                          <p:spTgt spid="2058"/>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randombar(horizontal)">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randombar(horizontal)">
                                      <p:cBhvr>
                                        <p:cTn id="39" dur="500"/>
                                        <p:tgtEl>
                                          <p:spTgt spid="2"/>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randombar(horizontal)">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randombar(horizontal)">
                                      <p:cBhvr>
                                        <p:cTn id="47" dur="500"/>
                                        <p:tgtEl>
                                          <p:spTgt spid="8"/>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randombar(horizontal)">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14" presetClass="entr" presetSubtype="10"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randombar(horizontal)">
                                      <p:cBhvr>
                                        <p:cTn id="55" dur="500"/>
                                        <p:tgtEl>
                                          <p:spTgt spid="11"/>
                                        </p:tgtEl>
                                      </p:cBhvr>
                                    </p:animEffect>
                                  </p:childTnLst>
                                </p:cTn>
                              </p:par>
                              <p:par>
                                <p:cTn id="56" presetID="14" presetClass="entr" presetSubtype="10" fill="hold"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randombar(horizontal)">
                                      <p:cBhvr>
                                        <p:cTn id="58" dur="500"/>
                                        <p:tgtEl>
                                          <p:spTgt spid="12"/>
                                        </p:tgtEl>
                                      </p:cBhvr>
                                    </p:animEffect>
                                  </p:childTnLst>
                                </p:cTn>
                              </p:par>
                              <p:par>
                                <p:cTn id="59" presetID="14" presetClass="entr" presetSubtype="10" fill="hold"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randombar(horizontal)">
                                      <p:cBhvr>
                                        <p:cTn id="61" dur="500"/>
                                        <p:tgtEl>
                                          <p:spTgt spid="13"/>
                                        </p:tgtEl>
                                      </p:cBhvr>
                                    </p:animEffect>
                                  </p:childTnLst>
                                </p:cTn>
                              </p:par>
                            </p:childTnLst>
                          </p:cTn>
                        </p:par>
                      </p:childTnLst>
                    </p:cTn>
                  </p:par>
                  <p:par>
                    <p:cTn id="62" fill="hold">
                      <p:stCondLst>
                        <p:cond delay="indefinite"/>
                      </p:stCondLst>
                      <p:childTnLst>
                        <p:par>
                          <p:cTn id="63" fill="hold">
                            <p:stCondLst>
                              <p:cond delay="0"/>
                            </p:stCondLst>
                            <p:childTnLst>
                              <p:par>
                                <p:cTn id="64" presetID="14" presetClass="entr" presetSubtype="10" fill="hold" nodeType="click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randombar(horizontal)">
                                      <p:cBhvr>
                                        <p:cTn id="66" dur="500"/>
                                        <p:tgtEl>
                                          <p:spTgt spid="14"/>
                                        </p:tgtEl>
                                      </p:cBhvr>
                                    </p:animEffec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7" grpId="0"/>
      <p:bldP spid="9" grpId="0"/>
      <p:bldP spid="2" grpId="0"/>
      <p:bldP spid="6" grpId="0"/>
      <p:bldP spid="8" grpId="0"/>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59C44C4E">
            <a:hlinkClick r:id="" action="ppaction://media"/>
            <a:extLst>
              <a:ext uri="{FF2B5EF4-FFF2-40B4-BE49-F238E27FC236}">
                <a16:creationId xmlns:a16="http://schemas.microsoft.com/office/drawing/2014/main" id="{529C6915-DFBF-6EBB-C0FE-5E0393979474}"/>
              </a:ext>
            </a:extLst>
          </p:cNvPr>
          <p:cNvPicPr>
            <a:picLocks noChangeAspect="1"/>
          </p:cNvPicPr>
          <p:nvPr>
            <a:videoFile r:link="rId1"/>
            <p:extLst>
              <p:ext uri="{DAA4B4D4-6D71-4841-9C94-3DE7FCFB9230}">
                <p14:media xmlns:p14="http://schemas.microsoft.com/office/powerpoint/2010/main" r:embed="rId2">
                  <p14:trim st="5551" end="9617.2333"/>
                </p14:media>
              </p:ext>
            </p:extLst>
          </p:nvPr>
        </p:nvPicPr>
        <p:blipFill>
          <a:blip r:embed="rId4"/>
          <a:stretch>
            <a:fillRect/>
          </a:stretch>
        </p:blipFill>
        <p:spPr>
          <a:xfrm>
            <a:off x="0" y="-1"/>
            <a:ext cx="12207240" cy="6866573"/>
          </a:xfrm>
          <a:prstGeom prst="rect">
            <a:avLst/>
          </a:prstGeom>
        </p:spPr>
      </p:pic>
    </p:spTree>
    <p:extLst>
      <p:ext uri="{BB962C8B-B14F-4D97-AF65-F5344CB8AC3E}">
        <p14:creationId xmlns:p14="http://schemas.microsoft.com/office/powerpoint/2010/main" val="2697472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824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87803AEF">
            <a:hlinkClick r:id="" action="ppaction://media"/>
            <a:extLst>
              <a:ext uri="{FF2B5EF4-FFF2-40B4-BE49-F238E27FC236}">
                <a16:creationId xmlns:a16="http://schemas.microsoft.com/office/drawing/2014/main" id="{7097381C-815E-B09F-BB55-9B6BB39BAF3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30008"/>
          </a:xfrm>
          <a:prstGeom prst="rect">
            <a:avLst/>
          </a:prstGeom>
        </p:spPr>
      </p:pic>
    </p:spTree>
    <p:extLst>
      <p:ext uri="{BB962C8B-B14F-4D97-AF65-F5344CB8AC3E}">
        <p14:creationId xmlns:p14="http://schemas.microsoft.com/office/powerpoint/2010/main" val="1052118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534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7A24689-3D44-7C65-4CAE-BF6FB2BF1B7B}"/>
              </a:ext>
            </a:extLst>
          </p:cNvPr>
          <p:cNvSpPr txBox="1"/>
          <p:nvPr/>
        </p:nvSpPr>
        <p:spPr>
          <a:xfrm>
            <a:off x="4991100" y="762000"/>
            <a:ext cx="2209800" cy="400110"/>
          </a:xfrm>
          <a:prstGeom prst="rect">
            <a:avLst/>
          </a:prstGeom>
          <a:noFill/>
        </p:spPr>
        <p:txBody>
          <a:bodyPr wrap="square">
            <a:spAutoFit/>
          </a:bodyPr>
          <a:lstStyle/>
          <a:p>
            <a:r>
              <a:rPr lang="en-US" sz="2000" b="1" i="0" u="none" strike="noStrike" baseline="0" dirty="0">
                <a:latin typeface="Times New Roman" panose="02020603050405020304" pitchFamily="18" charset="0"/>
              </a:rPr>
              <a:t>Nucleic Acids</a:t>
            </a:r>
            <a:endParaRPr lang="en-US" sz="2000" dirty="0"/>
          </a:p>
        </p:txBody>
      </p:sp>
      <p:sp>
        <p:nvSpPr>
          <p:cNvPr id="14" name="TextBox 13">
            <a:extLst>
              <a:ext uri="{FF2B5EF4-FFF2-40B4-BE49-F238E27FC236}">
                <a16:creationId xmlns:a16="http://schemas.microsoft.com/office/drawing/2014/main" id="{DA55A759-8131-3D4D-5951-03443372C0C2}"/>
              </a:ext>
            </a:extLst>
          </p:cNvPr>
          <p:cNvSpPr txBox="1"/>
          <p:nvPr/>
        </p:nvSpPr>
        <p:spPr>
          <a:xfrm>
            <a:off x="0" y="1066800"/>
            <a:ext cx="12192000" cy="369332"/>
          </a:xfrm>
          <a:prstGeom prst="rect">
            <a:avLst/>
          </a:prstGeom>
          <a:noFill/>
        </p:spPr>
        <p:txBody>
          <a:bodyPr wrap="square">
            <a:spAutoFit/>
          </a:bodyPr>
          <a:lstStyle/>
          <a:p>
            <a:pPr algn="ctr"/>
            <a:r>
              <a:rPr lang="en-US" sz="1800" b="0" i="0" u="none" strike="noStrike" baseline="0" dirty="0">
                <a:latin typeface="Times New Roman" panose="02020603050405020304" pitchFamily="18" charset="0"/>
              </a:rPr>
              <a:t>Nucleic acids are biopolymers that </a:t>
            </a:r>
            <a:r>
              <a:rPr lang="en-US" dirty="0">
                <a:latin typeface="Times New Roman" panose="02020603050405020304" pitchFamily="18" charset="0"/>
              </a:rPr>
              <a:t>are </a:t>
            </a:r>
            <a:r>
              <a:rPr lang="en-US" sz="1800" b="0" i="0" u="none" strike="noStrike" baseline="0" dirty="0">
                <a:latin typeface="Times New Roman" panose="02020603050405020304" pitchFamily="18" charset="0"/>
              </a:rPr>
              <a:t>crucial in storing and transferring genetic information in all living organisms.</a:t>
            </a:r>
            <a:endParaRPr lang="en-US" dirty="0"/>
          </a:p>
        </p:txBody>
      </p:sp>
      <p:sp>
        <p:nvSpPr>
          <p:cNvPr id="19" name="TextBox 18">
            <a:extLst>
              <a:ext uri="{FF2B5EF4-FFF2-40B4-BE49-F238E27FC236}">
                <a16:creationId xmlns:a16="http://schemas.microsoft.com/office/drawing/2014/main" id="{A2CBA936-26B2-10F7-59AB-3EB5278FBADF}"/>
              </a:ext>
            </a:extLst>
          </p:cNvPr>
          <p:cNvSpPr txBox="1"/>
          <p:nvPr/>
        </p:nvSpPr>
        <p:spPr>
          <a:xfrm>
            <a:off x="4114800" y="1443510"/>
            <a:ext cx="3522980" cy="369332"/>
          </a:xfrm>
          <a:prstGeom prst="rect">
            <a:avLst/>
          </a:prstGeom>
          <a:noFill/>
        </p:spPr>
        <p:txBody>
          <a:bodyPr wrap="square">
            <a:spAutoFit/>
          </a:bodyPr>
          <a:lstStyle/>
          <a:p>
            <a:r>
              <a:rPr lang="en-US" dirty="0">
                <a:latin typeface="Times New Roman" panose="02020603050405020304" pitchFamily="18" charset="0"/>
                <a:cs typeface="Times New Roman" panose="02020603050405020304" pitchFamily="18" charset="0"/>
              </a:rPr>
              <a:t>There are two types of nucleic acids</a:t>
            </a:r>
          </a:p>
        </p:txBody>
      </p:sp>
      <p:sp>
        <p:nvSpPr>
          <p:cNvPr id="21" name="TextBox 20">
            <a:extLst>
              <a:ext uri="{FF2B5EF4-FFF2-40B4-BE49-F238E27FC236}">
                <a16:creationId xmlns:a16="http://schemas.microsoft.com/office/drawing/2014/main" id="{4197A32E-D685-BD80-5327-AE170694BE66}"/>
              </a:ext>
            </a:extLst>
          </p:cNvPr>
          <p:cNvSpPr txBox="1"/>
          <p:nvPr/>
        </p:nvSpPr>
        <p:spPr>
          <a:xfrm>
            <a:off x="1512749" y="2185066"/>
            <a:ext cx="3124200" cy="369332"/>
          </a:xfrm>
          <a:prstGeom prst="rect">
            <a:avLst/>
          </a:prstGeom>
          <a:noFill/>
        </p:spPr>
        <p:txBody>
          <a:bodyPr wrap="square">
            <a:spAutoFit/>
          </a:bodyPr>
          <a:lstStyle/>
          <a:p>
            <a:r>
              <a:rPr lang="en-US" dirty="0">
                <a:latin typeface="Times New Roman" panose="02020603050405020304" pitchFamily="18" charset="0"/>
                <a:cs typeface="Times New Roman" panose="02020603050405020304" pitchFamily="18" charset="0"/>
              </a:rPr>
              <a:t>Deoxyribonucleic acid (DNA)</a:t>
            </a:r>
          </a:p>
        </p:txBody>
      </p:sp>
      <p:sp>
        <p:nvSpPr>
          <p:cNvPr id="23" name="TextBox 22">
            <a:extLst>
              <a:ext uri="{FF2B5EF4-FFF2-40B4-BE49-F238E27FC236}">
                <a16:creationId xmlns:a16="http://schemas.microsoft.com/office/drawing/2014/main" id="{878C5B43-5A69-212C-D888-1F49DAE69B06}"/>
              </a:ext>
            </a:extLst>
          </p:cNvPr>
          <p:cNvSpPr txBox="1"/>
          <p:nvPr/>
        </p:nvSpPr>
        <p:spPr>
          <a:xfrm>
            <a:off x="8181340" y="2173398"/>
            <a:ext cx="2560776" cy="369332"/>
          </a:xfrm>
          <a:prstGeom prst="rect">
            <a:avLst/>
          </a:prstGeom>
          <a:noFill/>
        </p:spPr>
        <p:txBody>
          <a:bodyPr wrap="square">
            <a:spAutoFit/>
          </a:bodyPr>
          <a:lstStyle/>
          <a:p>
            <a:r>
              <a:rPr lang="en-US" dirty="0">
                <a:latin typeface="Times New Roman" panose="02020603050405020304" pitchFamily="18" charset="0"/>
                <a:cs typeface="Times New Roman" panose="02020603050405020304" pitchFamily="18" charset="0"/>
              </a:rPr>
              <a:t>Ribonucleic acid (RNA)</a:t>
            </a:r>
          </a:p>
        </p:txBody>
      </p:sp>
      <p:graphicFrame>
        <p:nvGraphicFramePr>
          <p:cNvPr id="24" name="Object 23">
            <a:extLst>
              <a:ext uri="{FF2B5EF4-FFF2-40B4-BE49-F238E27FC236}">
                <a16:creationId xmlns:a16="http://schemas.microsoft.com/office/drawing/2014/main" id="{322A9D31-CCCA-278D-34A2-12F66AE70069}"/>
              </a:ext>
            </a:extLst>
          </p:cNvPr>
          <p:cNvGraphicFramePr>
            <a:graphicFrameLocks noChangeAspect="1"/>
          </p:cNvGraphicFramePr>
          <p:nvPr/>
        </p:nvGraphicFramePr>
        <p:xfrm>
          <a:off x="2571750" y="1755104"/>
          <a:ext cx="6781800" cy="423446"/>
        </p:xfrm>
        <a:graphic>
          <a:graphicData uri="http://schemas.openxmlformats.org/presentationml/2006/ole">
            <mc:AlternateContent xmlns:mc="http://schemas.openxmlformats.org/markup-compatibility/2006">
              <mc:Choice xmlns:v="urn:schemas-microsoft-com:vml" Requires="v">
                <p:oleObj name="CS ChemDraw Drawing" r:id="rId2" imgW="3543194" imgH="566691" progId="ChemDraw.Document.6.0">
                  <p:embed/>
                </p:oleObj>
              </mc:Choice>
              <mc:Fallback>
                <p:oleObj name="CS ChemDraw Drawing" r:id="rId2" imgW="3543194" imgH="566691" progId="ChemDraw.Document.6.0">
                  <p:embed/>
                  <p:pic>
                    <p:nvPicPr>
                      <p:cNvPr id="24" name="Object 23">
                        <a:extLst>
                          <a:ext uri="{FF2B5EF4-FFF2-40B4-BE49-F238E27FC236}">
                            <a16:creationId xmlns:a16="http://schemas.microsoft.com/office/drawing/2014/main" id="{322A9D31-CCCA-278D-34A2-12F66AE70069}"/>
                          </a:ext>
                        </a:extLst>
                      </p:cNvPr>
                      <p:cNvPicPr/>
                      <p:nvPr/>
                    </p:nvPicPr>
                    <p:blipFill>
                      <a:blip r:embed="rId3"/>
                      <a:stretch>
                        <a:fillRect/>
                      </a:stretch>
                    </p:blipFill>
                    <p:spPr>
                      <a:xfrm>
                        <a:off x="2571750" y="1755104"/>
                        <a:ext cx="6781800" cy="423446"/>
                      </a:xfrm>
                      <a:prstGeom prst="rect">
                        <a:avLst/>
                      </a:prstGeom>
                    </p:spPr>
                  </p:pic>
                </p:oleObj>
              </mc:Fallback>
            </mc:AlternateContent>
          </a:graphicData>
        </a:graphic>
      </p:graphicFrame>
      <p:sp>
        <p:nvSpPr>
          <p:cNvPr id="26" name="TextBox 25">
            <a:extLst>
              <a:ext uri="{FF2B5EF4-FFF2-40B4-BE49-F238E27FC236}">
                <a16:creationId xmlns:a16="http://schemas.microsoft.com/office/drawing/2014/main" id="{6C59A4CF-8C80-86A0-A2EB-F1F92F2E79B2}"/>
              </a:ext>
            </a:extLst>
          </p:cNvPr>
          <p:cNvSpPr txBox="1"/>
          <p:nvPr/>
        </p:nvSpPr>
        <p:spPr>
          <a:xfrm>
            <a:off x="0" y="2574052"/>
            <a:ext cx="4495800" cy="1222514"/>
          </a:xfrm>
          <a:prstGeom prst="rect">
            <a:avLst/>
          </a:prstGeom>
          <a:noFill/>
        </p:spPr>
        <p:txBody>
          <a:bodyPr wrap="square">
            <a:spAutoFit/>
          </a:bodyPr>
          <a:lstStyle/>
          <a:p>
            <a:pPr algn="just">
              <a:lnSpc>
                <a:spcPct val="150000"/>
              </a:lnSpc>
            </a:pPr>
            <a:r>
              <a:rPr lang="en-US" sz="1700" dirty="0">
                <a:latin typeface="Times New Roman" panose="02020603050405020304" pitchFamily="18" charset="0"/>
                <a:cs typeface="Times New Roman" panose="02020603050405020304" pitchFamily="18" charset="0"/>
              </a:rPr>
              <a:t>DNA is the genetic material that carries the instructions for all living organisms' development, functioning, and reproduction.</a:t>
            </a:r>
          </a:p>
        </p:txBody>
      </p:sp>
      <p:sp>
        <p:nvSpPr>
          <p:cNvPr id="28" name="TextBox 27">
            <a:extLst>
              <a:ext uri="{FF2B5EF4-FFF2-40B4-BE49-F238E27FC236}">
                <a16:creationId xmlns:a16="http://schemas.microsoft.com/office/drawing/2014/main" id="{8901EC0B-F977-F9C6-0F12-4C7C914D93E0}"/>
              </a:ext>
            </a:extLst>
          </p:cNvPr>
          <p:cNvSpPr txBox="1"/>
          <p:nvPr/>
        </p:nvSpPr>
        <p:spPr>
          <a:xfrm>
            <a:off x="0" y="3773598"/>
            <a:ext cx="4495800" cy="2012474"/>
          </a:xfrm>
          <a:prstGeom prst="rect">
            <a:avLst/>
          </a:prstGeom>
          <a:noFill/>
        </p:spPr>
        <p:txBody>
          <a:bodyPr wrap="square">
            <a:spAutoFit/>
          </a:bodyPr>
          <a:lstStyle/>
          <a:p>
            <a:pPr algn="just">
              <a:lnSpc>
                <a:spcPct val="150000"/>
              </a:lnSpc>
            </a:pPr>
            <a:r>
              <a:rPr lang="en-US" sz="1700" b="0" i="0" u="none" strike="noStrike" baseline="0" dirty="0">
                <a:latin typeface="Times New Roman" panose="02020603050405020304" pitchFamily="18" charset="0"/>
              </a:rPr>
              <a:t>DNA is a double-stranded helix structure composed of nucleotides, which consist of a sugar (deoxyribose), a phosphate group, and a nitrogenous base (adenine, guanine, cytosine, or thymine)</a:t>
            </a:r>
            <a:endParaRPr lang="en-US" sz="1700" dirty="0"/>
          </a:p>
        </p:txBody>
      </p:sp>
      <p:pic>
        <p:nvPicPr>
          <p:cNvPr id="1026" name="Picture 2" descr="What is DNA?: MedlinePlus Genetics">
            <a:extLst>
              <a:ext uri="{FF2B5EF4-FFF2-40B4-BE49-F238E27FC236}">
                <a16:creationId xmlns:a16="http://schemas.microsoft.com/office/drawing/2014/main" id="{414A2942-2951-9111-DF5C-1259B34EA4B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0344" t="6245" r="10344" b="6673"/>
          <a:stretch/>
        </p:blipFill>
        <p:spPr bwMode="auto">
          <a:xfrm>
            <a:off x="4495800" y="2542730"/>
            <a:ext cx="1981200" cy="3288268"/>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a:extLst>
              <a:ext uri="{FF2B5EF4-FFF2-40B4-BE49-F238E27FC236}">
                <a16:creationId xmlns:a16="http://schemas.microsoft.com/office/drawing/2014/main" id="{0D263899-728C-C651-7C8D-CEB33B5D0242}"/>
              </a:ext>
            </a:extLst>
          </p:cNvPr>
          <p:cNvSpPr txBox="1"/>
          <p:nvPr/>
        </p:nvSpPr>
        <p:spPr>
          <a:xfrm>
            <a:off x="6466840" y="2554398"/>
            <a:ext cx="4191000" cy="1620059"/>
          </a:xfrm>
          <a:prstGeom prst="rect">
            <a:avLst/>
          </a:prstGeom>
          <a:noFill/>
        </p:spPr>
        <p:txBody>
          <a:bodyPr wrap="square">
            <a:spAutoFit/>
          </a:bodyPr>
          <a:lstStyle/>
          <a:p>
            <a:pPr algn="just">
              <a:lnSpc>
                <a:spcPct val="150000"/>
              </a:lnSpc>
            </a:pPr>
            <a:r>
              <a:rPr lang="en-US" sz="1700" b="0" i="0" u="none" strike="noStrike" baseline="0" dirty="0">
                <a:latin typeface="Times New Roman" panose="02020603050405020304" pitchFamily="18" charset="0"/>
              </a:rPr>
              <a:t>RNA is involved in the expression of the genetic information stored in DNA by carrying the message from the DNA to the ribosome, which is used to build proteins.</a:t>
            </a:r>
            <a:endParaRPr lang="en-US" sz="1700" dirty="0"/>
          </a:p>
        </p:txBody>
      </p:sp>
      <p:sp>
        <p:nvSpPr>
          <p:cNvPr id="34" name="TextBox 33">
            <a:extLst>
              <a:ext uri="{FF2B5EF4-FFF2-40B4-BE49-F238E27FC236}">
                <a16:creationId xmlns:a16="http://schemas.microsoft.com/office/drawing/2014/main" id="{E47F6F61-148F-49F5-051B-BF92676C62CE}"/>
              </a:ext>
            </a:extLst>
          </p:cNvPr>
          <p:cNvSpPr txBox="1"/>
          <p:nvPr/>
        </p:nvSpPr>
        <p:spPr>
          <a:xfrm>
            <a:off x="6466840" y="4078398"/>
            <a:ext cx="4191000" cy="1620059"/>
          </a:xfrm>
          <a:prstGeom prst="rect">
            <a:avLst/>
          </a:prstGeom>
          <a:noFill/>
        </p:spPr>
        <p:txBody>
          <a:bodyPr wrap="square">
            <a:spAutoFit/>
          </a:bodyPr>
          <a:lstStyle/>
          <a:p>
            <a:pPr algn="just">
              <a:lnSpc>
                <a:spcPct val="150000"/>
              </a:lnSpc>
            </a:pPr>
            <a:r>
              <a:rPr lang="en-US" sz="1700" b="0" i="0" u="none" strike="noStrike" baseline="0" dirty="0">
                <a:latin typeface="Times New Roman" panose="02020603050405020304" pitchFamily="18" charset="0"/>
              </a:rPr>
              <a:t>RNA is a single-stranded molecule composed of nucleotides consisting of a sugar (ribose), a phosphate group, and a nitrogenous base (adenine, guanine, cytosine, or uracil).</a:t>
            </a:r>
            <a:endParaRPr lang="en-US" sz="1700" dirty="0"/>
          </a:p>
        </p:txBody>
      </p:sp>
      <p:pic>
        <p:nvPicPr>
          <p:cNvPr id="1028" name="Picture 4" descr="What is RNA? – YourGenome">
            <a:extLst>
              <a:ext uri="{FF2B5EF4-FFF2-40B4-BE49-F238E27FC236}">
                <a16:creationId xmlns:a16="http://schemas.microsoft.com/office/drawing/2014/main" id="{864B21EA-5A7D-9BD6-2FFC-A48289E9CA9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2887" t="3668" r="12885" b="3786"/>
          <a:stretch/>
        </p:blipFill>
        <p:spPr bwMode="auto">
          <a:xfrm>
            <a:off x="10657840" y="2695569"/>
            <a:ext cx="1493520" cy="3002888"/>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a:extLst>
              <a:ext uri="{FF2B5EF4-FFF2-40B4-BE49-F238E27FC236}">
                <a16:creationId xmlns:a16="http://schemas.microsoft.com/office/drawing/2014/main" id="{57B5EC52-ED54-1AF2-FD39-D2AA66A455F1}"/>
              </a:ext>
            </a:extLst>
          </p:cNvPr>
          <p:cNvSpPr txBox="1"/>
          <p:nvPr/>
        </p:nvSpPr>
        <p:spPr>
          <a:xfrm>
            <a:off x="0" y="5572907"/>
            <a:ext cx="12192000" cy="835229"/>
          </a:xfrm>
          <a:prstGeom prst="rect">
            <a:avLst/>
          </a:prstGeom>
          <a:noFill/>
        </p:spPr>
        <p:txBody>
          <a:bodyPr wrap="square">
            <a:spAutoFit/>
          </a:bodyPr>
          <a:lstStyle/>
          <a:p>
            <a:pPr algn="just">
              <a:lnSpc>
                <a:spcPct val="150000"/>
              </a:lnSpc>
            </a:pPr>
            <a:r>
              <a:rPr lang="en-US" sz="1700" b="0" i="0" u="none" strike="noStrike" baseline="0" dirty="0">
                <a:latin typeface="Times New Roman" panose="02020603050405020304" pitchFamily="18" charset="0"/>
              </a:rPr>
              <a:t>Both DNA and RNA play essential roles in the functioning of cells and organisms, and their structures and interactions with other molecules are the basis for many biological processes, such as replication, transcription, and translation.</a:t>
            </a:r>
            <a:endParaRPr lang="en-US" sz="1700" dirty="0"/>
          </a:p>
        </p:txBody>
      </p:sp>
      <p:pic>
        <p:nvPicPr>
          <p:cNvPr id="2" name="Picture 2" descr="Difference Between Deoxyribose and Ribose | Compare the Difference Between  Similar Terms">
            <a:extLst>
              <a:ext uri="{FF2B5EF4-FFF2-40B4-BE49-F238E27FC236}">
                <a16:creationId xmlns:a16="http://schemas.microsoft.com/office/drawing/2014/main" id="{586C1690-6180-1908-7D22-7E3D275E058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701" y="1507200"/>
            <a:ext cx="1484809" cy="120454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Ribose - Wikipedia">
            <a:extLst>
              <a:ext uri="{FF2B5EF4-FFF2-40B4-BE49-F238E27FC236}">
                <a16:creationId xmlns:a16="http://schemas.microsoft.com/office/drawing/2014/main" id="{08352139-6370-51AE-C694-E0D98BB1F46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039793" y="1538501"/>
            <a:ext cx="1004887" cy="1138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7295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barn(outVertical)">
                                      <p:cBhvr>
                                        <p:cTn id="21" dur="500"/>
                                        <p:tgtEl>
                                          <p:spTgt spid="24"/>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102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1028"/>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fill="hold"/>
                                        <p:tgtEl>
                                          <p:spTgt spid="26"/>
                                        </p:tgtEl>
                                        <p:attrNameLst>
                                          <p:attrName>ppt_x</p:attrName>
                                        </p:attrNameLst>
                                      </p:cBhvr>
                                      <p:tavLst>
                                        <p:tav tm="0">
                                          <p:val>
                                            <p:strVal val="#ppt_x"/>
                                          </p:val>
                                        </p:tav>
                                        <p:tav tm="100000">
                                          <p:val>
                                            <p:strVal val="#ppt_x"/>
                                          </p:val>
                                        </p:tav>
                                      </p:tavLst>
                                    </p:anim>
                                    <p:anim calcmode="lin" valueType="num">
                                      <p:cBhvr additive="base">
                                        <p:cTn id="39"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randombar(horizontal)">
                                      <p:cBhvr>
                                        <p:cTn id="44" dur="500"/>
                                        <p:tgtEl>
                                          <p:spTgt spid="28"/>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randombar(horizontal)">
                                      <p:cBhvr>
                                        <p:cTn id="49" dur="500"/>
                                        <p:tgtEl>
                                          <p:spTgt spid="2"/>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32"/>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grpId="0" nodeType="click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randombar(horizontal)">
                                      <p:cBhvr>
                                        <p:cTn id="58" dur="500"/>
                                        <p:tgtEl>
                                          <p:spTgt spid="34"/>
                                        </p:tgtEl>
                                      </p:cBhvr>
                                    </p:animEffect>
                                  </p:childTnLst>
                                </p:cTn>
                              </p:par>
                            </p:childTnLst>
                          </p:cTn>
                        </p:par>
                      </p:childTnLst>
                    </p:cTn>
                  </p:par>
                  <p:par>
                    <p:cTn id="59" fill="hold">
                      <p:stCondLst>
                        <p:cond delay="indefinite"/>
                      </p:stCondLst>
                      <p:childTnLst>
                        <p:par>
                          <p:cTn id="60" fill="hold">
                            <p:stCondLst>
                              <p:cond delay="0"/>
                            </p:stCondLst>
                            <p:childTnLst>
                              <p:par>
                                <p:cTn id="61" presetID="14" presetClass="entr" presetSubtype="10" fill="hold" nodeType="click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randombar(horizontal)">
                                      <p:cBhvr>
                                        <p:cTn id="63" dur="500"/>
                                        <p:tgtEl>
                                          <p:spTgt spid="3"/>
                                        </p:tgtEl>
                                      </p:cBhvr>
                                    </p:animEffect>
                                  </p:childTnLst>
                                </p:cTn>
                              </p:par>
                            </p:childTnLst>
                          </p:cTn>
                        </p:par>
                      </p:childTnLst>
                    </p:cTn>
                  </p:par>
                  <p:par>
                    <p:cTn id="64" fill="hold">
                      <p:stCondLst>
                        <p:cond delay="indefinite"/>
                      </p:stCondLst>
                      <p:childTnLst>
                        <p:par>
                          <p:cTn id="65" fill="hold">
                            <p:stCondLst>
                              <p:cond delay="0"/>
                            </p:stCondLst>
                            <p:childTnLst>
                              <p:par>
                                <p:cTn id="66" presetID="14" presetClass="entr" presetSubtype="10" fill="hold" grpId="0" nodeType="click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randombar(horizontal)">
                                      <p:cBhvr>
                                        <p:cTn id="6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19" grpId="0"/>
      <p:bldP spid="21" grpId="0"/>
      <p:bldP spid="23" grpId="0"/>
      <p:bldP spid="26" grpId="0"/>
      <p:bldP spid="28" grpId="0"/>
      <p:bldP spid="32" grpId="0"/>
      <p:bldP spid="34" grpId="0"/>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3F1E0BD-50A9-404F-9B7A-D8A1E7B119B5}"/>
              </a:ext>
            </a:extLst>
          </p:cNvPr>
          <p:cNvSpPr txBox="1"/>
          <p:nvPr/>
        </p:nvSpPr>
        <p:spPr>
          <a:xfrm>
            <a:off x="1905000" y="722906"/>
            <a:ext cx="6991110" cy="460895"/>
          </a:xfrm>
          <a:prstGeom prst="rect">
            <a:avLst/>
          </a:prstGeom>
          <a:noFill/>
        </p:spPr>
        <p:txBody>
          <a:bodyPr wrap="square">
            <a:spAutoFit/>
          </a:bodyPr>
          <a:lstStyle/>
          <a:p>
            <a:pPr algn="ctr">
              <a:lnSpc>
                <a:spcPct val="107000"/>
              </a:lnSpc>
              <a:spcAft>
                <a:spcPts val="800"/>
              </a:spcAft>
              <a:tabLst>
                <a:tab pos="3802380" algn="l"/>
              </a:tabLst>
            </a:pPr>
            <a:r>
              <a:rPr lang="en-IN" sz="2400" b="1" dirty="0">
                <a:effectLst/>
                <a:latin typeface="Times New Roman" panose="02020603050405020304" pitchFamily="18" charset="0"/>
                <a:ea typeface="Calibri" panose="020F0502020204030204" pitchFamily="34" charset="0"/>
                <a:cs typeface="Times New Roman" panose="02020603050405020304" pitchFamily="18" charset="0"/>
              </a:rPr>
              <a:t>Vaccination</a:t>
            </a:r>
          </a:p>
        </p:txBody>
      </p:sp>
      <p:sp>
        <p:nvSpPr>
          <p:cNvPr id="25" name="TextBox 24">
            <a:extLst>
              <a:ext uri="{FF2B5EF4-FFF2-40B4-BE49-F238E27FC236}">
                <a16:creationId xmlns:a16="http://schemas.microsoft.com/office/drawing/2014/main" id="{E4613E4C-723B-4D31-8AB2-10313F2665F5}"/>
              </a:ext>
            </a:extLst>
          </p:cNvPr>
          <p:cNvSpPr txBox="1"/>
          <p:nvPr/>
        </p:nvSpPr>
        <p:spPr>
          <a:xfrm>
            <a:off x="1" y="1188609"/>
            <a:ext cx="12191999" cy="369332"/>
          </a:xfrm>
          <a:prstGeom prst="rect">
            <a:avLst/>
          </a:prstGeom>
          <a:noFill/>
        </p:spPr>
        <p:txBody>
          <a:bodyPr wrap="square">
            <a:spAutoFit/>
          </a:bodyPr>
          <a:lstStyle/>
          <a:p>
            <a:pPr algn="ctr"/>
            <a:r>
              <a:rPr lang="en-US" dirty="0">
                <a:latin typeface="Times New Roman" panose="02020603050405020304" pitchFamily="18" charset="0"/>
                <a:cs typeface="Times New Roman" panose="02020603050405020304" pitchFamily="18" charset="0"/>
              </a:rPr>
              <a:t>A vaccine is a biological preparation that provides active acquired immunity to a particular infectious disease.</a:t>
            </a:r>
            <a:endParaRPr lang="en-IN" dirty="0">
              <a:latin typeface="Times New Roman" panose="02020603050405020304" pitchFamily="18" charset="0"/>
              <a:cs typeface="Times New Roman" panose="02020603050405020304" pitchFamily="18" charset="0"/>
            </a:endParaRPr>
          </a:p>
        </p:txBody>
      </p:sp>
      <p:sp>
        <p:nvSpPr>
          <p:cNvPr id="29" name="TextBox 28">
            <a:extLst>
              <a:ext uri="{FF2B5EF4-FFF2-40B4-BE49-F238E27FC236}">
                <a16:creationId xmlns:a16="http://schemas.microsoft.com/office/drawing/2014/main" id="{B44EC4B3-BCC2-4823-A755-56F3708D61A0}"/>
              </a:ext>
            </a:extLst>
          </p:cNvPr>
          <p:cNvSpPr txBox="1"/>
          <p:nvPr/>
        </p:nvSpPr>
        <p:spPr>
          <a:xfrm>
            <a:off x="2" y="1649004"/>
            <a:ext cx="12191998" cy="873572"/>
          </a:xfrm>
          <a:prstGeom prst="rect">
            <a:avLst/>
          </a:prstGeom>
          <a:noFill/>
        </p:spPr>
        <p:txBody>
          <a:bodyPr wrap="square">
            <a:spAutoFit/>
          </a:bodyPr>
          <a:lstStyle/>
          <a:p>
            <a:pPr>
              <a:lnSpc>
                <a:spcPct val="150000"/>
              </a:lnSpc>
            </a:pPr>
            <a:r>
              <a:rPr lang="en-US" dirty="0">
                <a:latin typeface="Times New Roman" panose="02020603050405020304" pitchFamily="18" charset="0"/>
                <a:cs typeface="Times New Roman" panose="02020603050405020304" pitchFamily="18" charset="0"/>
              </a:rPr>
              <a:t>The terms vaccine and vaccination are derived from Variola vaccine (smallpox of the cow), the term devised by Edward Jenner (developed the concept of vaccines and created the first vaccine) to denote cowpox.</a:t>
            </a:r>
            <a:endParaRPr lang="en-IN" dirty="0">
              <a:latin typeface="Times New Roman" panose="02020603050405020304" pitchFamily="18" charset="0"/>
              <a:cs typeface="Times New Roman" panose="02020603050405020304" pitchFamily="18" charset="0"/>
            </a:endParaRPr>
          </a:p>
        </p:txBody>
      </p:sp>
      <p:sp>
        <p:nvSpPr>
          <p:cNvPr id="31" name="TextBox 30">
            <a:extLst>
              <a:ext uri="{FF2B5EF4-FFF2-40B4-BE49-F238E27FC236}">
                <a16:creationId xmlns:a16="http://schemas.microsoft.com/office/drawing/2014/main" id="{DDEE59FB-735A-40F0-8B13-58C7C90CF830}"/>
              </a:ext>
            </a:extLst>
          </p:cNvPr>
          <p:cNvSpPr txBox="1"/>
          <p:nvPr/>
        </p:nvSpPr>
        <p:spPr>
          <a:xfrm>
            <a:off x="1" y="2525533"/>
            <a:ext cx="12191999" cy="873572"/>
          </a:xfrm>
          <a:prstGeom prst="rect">
            <a:avLst/>
          </a:prstGeom>
          <a:noFill/>
        </p:spPr>
        <p:txBody>
          <a:bodyPr wrap="square">
            <a:spAutoFit/>
          </a:bodyPr>
          <a:lstStyle/>
          <a:p>
            <a:pPr>
              <a:lnSpc>
                <a:spcPct val="150000"/>
              </a:lnSpc>
            </a:pPr>
            <a:r>
              <a:rPr lang="en-US" dirty="0">
                <a:latin typeface="Times New Roman" panose="02020603050405020304" pitchFamily="18" charset="0"/>
                <a:cs typeface="Times New Roman" panose="02020603050405020304" pitchFamily="18" charset="0"/>
              </a:rPr>
              <a:t>Vaccines typically contain dead or inactivated organisms or purified products derived from them., Vaccines are a very safe and effective way to fight and eradicate infectious diseases</a:t>
            </a:r>
            <a:endParaRPr lang="en-IN"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12EBD51C-6A14-4468-AA51-5F9A2F6DC806}"/>
              </a:ext>
            </a:extLst>
          </p:cNvPr>
          <p:cNvSpPr txBox="1"/>
          <p:nvPr/>
        </p:nvSpPr>
        <p:spPr>
          <a:xfrm>
            <a:off x="0" y="3274230"/>
            <a:ext cx="12191998" cy="369332"/>
          </a:xfrm>
          <a:prstGeom prst="rect">
            <a:avLst/>
          </a:prstGeom>
          <a:noFill/>
        </p:spPr>
        <p:txBody>
          <a:bodyPr wrap="square">
            <a:spAutoFit/>
          </a:bodyPr>
          <a:lstStyle/>
          <a:p>
            <a:pPr algn="ctr"/>
            <a:r>
              <a:rPr lang="en-US" b="1" dirty="0">
                <a:latin typeface="Times New Roman" panose="02020603050405020304" pitchFamily="18" charset="0"/>
                <a:cs typeface="Times New Roman" panose="02020603050405020304" pitchFamily="18" charset="0"/>
              </a:rPr>
              <a:t>Types of Vaccines</a:t>
            </a:r>
            <a:endParaRPr lang="en-IN" b="1" dirty="0">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AB4E77B9-4A1D-4DF9-ACFF-7BB0CCB3B69B}"/>
              </a:ext>
            </a:extLst>
          </p:cNvPr>
          <p:cNvPicPr>
            <a:picLocks noChangeAspect="1"/>
          </p:cNvPicPr>
          <p:nvPr/>
        </p:nvPicPr>
        <p:blipFill rotWithShape="1">
          <a:blip r:embed="rId2">
            <a:extLst>
              <a:ext uri="{28A0092B-C50C-407E-A947-70E740481C1C}">
                <a14:useLocalDpi xmlns:a14="http://schemas.microsoft.com/office/drawing/2010/main" val="0"/>
              </a:ext>
            </a:extLst>
          </a:blip>
          <a:srcRect b="11812"/>
          <a:stretch/>
        </p:blipFill>
        <p:spPr>
          <a:xfrm>
            <a:off x="0" y="3632259"/>
            <a:ext cx="12192000" cy="2844741"/>
          </a:xfrm>
          <a:prstGeom prst="rect">
            <a:avLst/>
          </a:prstGeom>
        </p:spPr>
      </p:pic>
    </p:spTree>
    <p:extLst>
      <p:ext uri="{BB962C8B-B14F-4D97-AF65-F5344CB8AC3E}">
        <p14:creationId xmlns:p14="http://schemas.microsoft.com/office/powerpoint/2010/main" val="3806114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circle(in)">
                                      <p:cBhvr>
                                        <p:cTn id="13" dur="10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randombar(horizontal)">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randombar(horizontal)">
                                      <p:cBhvr>
                                        <p:cTn id="23" dur="500"/>
                                        <p:tgtEl>
                                          <p:spTgt spid="31"/>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randombar(horizontal)">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circle(in)">
                                      <p:cBhvr>
                                        <p:cTn id="3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 grpId="0"/>
      <p:bldP spid="29" grpId="0"/>
      <p:bldP spid="31"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0AAAA33-8C3E-4BE0-89CD-E9CB62AB6DB5}"/>
              </a:ext>
            </a:extLst>
          </p:cNvPr>
          <p:cNvPicPr>
            <a:picLocks noChangeAspect="1"/>
          </p:cNvPicPr>
          <p:nvPr/>
        </p:nvPicPr>
        <p:blipFill rotWithShape="1">
          <a:blip r:embed="rId2">
            <a:extLst>
              <a:ext uri="{28A0092B-C50C-407E-A947-70E740481C1C}">
                <a14:useLocalDpi xmlns:a14="http://schemas.microsoft.com/office/drawing/2010/main" val="0"/>
              </a:ext>
            </a:extLst>
          </a:blip>
          <a:srcRect t="11117"/>
          <a:stretch/>
        </p:blipFill>
        <p:spPr>
          <a:xfrm>
            <a:off x="0" y="1407106"/>
            <a:ext cx="5562600" cy="4979239"/>
          </a:xfrm>
          <a:prstGeom prst="rect">
            <a:avLst/>
          </a:prstGeom>
        </p:spPr>
      </p:pic>
      <p:pic>
        <p:nvPicPr>
          <p:cNvPr id="6" name="Picture 5">
            <a:extLst>
              <a:ext uri="{FF2B5EF4-FFF2-40B4-BE49-F238E27FC236}">
                <a16:creationId xmlns:a16="http://schemas.microsoft.com/office/drawing/2014/main" id="{B70D18DF-44E2-4652-B822-66495035E14E}"/>
              </a:ext>
            </a:extLst>
          </p:cNvPr>
          <p:cNvPicPr>
            <a:picLocks noChangeAspect="1"/>
          </p:cNvPicPr>
          <p:nvPr/>
        </p:nvPicPr>
        <p:blipFill rotWithShape="1">
          <a:blip r:embed="rId3">
            <a:extLst>
              <a:ext uri="{28A0092B-C50C-407E-A947-70E740481C1C}">
                <a14:useLocalDpi xmlns:a14="http://schemas.microsoft.com/office/drawing/2010/main" val="0"/>
              </a:ext>
            </a:extLst>
          </a:blip>
          <a:srcRect l="1250" t="8038" r="1250" b="3014"/>
          <a:stretch/>
        </p:blipFill>
        <p:spPr>
          <a:xfrm>
            <a:off x="6111240" y="1407106"/>
            <a:ext cx="6080760" cy="4976332"/>
          </a:xfrm>
          <a:prstGeom prst="rect">
            <a:avLst/>
          </a:prstGeom>
        </p:spPr>
      </p:pic>
      <p:sp>
        <p:nvSpPr>
          <p:cNvPr id="3" name="TextBox 2">
            <a:extLst>
              <a:ext uri="{FF2B5EF4-FFF2-40B4-BE49-F238E27FC236}">
                <a16:creationId xmlns:a16="http://schemas.microsoft.com/office/drawing/2014/main" id="{E4F4C8D5-B0BE-4D28-B18F-C717F39DBF7E}"/>
              </a:ext>
            </a:extLst>
          </p:cNvPr>
          <p:cNvSpPr txBox="1"/>
          <p:nvPr/>
        </p:nvSpPr>
        <p:spPr>
          <a:xfrm>
            <a:off x="4532455" y="806942"/>
            <a:ext cx="2532926" cy="400110"/>
          </a:xfrm>
          <a:prstGeom prst="rect">
            <a:avLst/>
          </a:prstGeom>
          <a:noFill/>
        </p:spPr>
        <p:txBody>
          <a:bodyPr wrap="square" rtlCol="0">
            <a:spAutoFit/>
          </a:bodyPr>
          <a:lstStyle/>
          <a:p>
            <a:r>
              <a:rPr lang="en-US" sz="20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How Vaccines works</a:t>
            </a:r>
            <a:endParaRPr lang="en-IN" sz="20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C3EBA469-D19F-4D7D-870B-BC189B17A7CF}"/>
              </a:ext>
            </a:extLst>
          </p:cNvPr>
          <p:cNvSpPr txBox="1"/>
          <p:nvPr/>
        </p:nvSpPr>
        <p:spPr>
          <a:xfrm>
            <a:off x="1632996" y="1006997"/>
            <a:ext cx="2532926" cy="400110"/>
          </a:xfrm>
          <a:prstGeom prst="rect">
            <a:avLst/>
          </a:prstGeom>
          <a:noFill/>
        </p:spPr>
        <p:txBody>
          <a:bodyPr wrap="square" rtlCol="0">
            <a:spAutoFit/>
          </a:bodyPr>
          <a:lstStyle/>
          <a:p>
            <a:r>
              <a:rPr lang="en-US" sz="2000" b="1" dirty="0">
                <a:latin typeface="Times New Roman" panose="02020603050405020304" pitchFamily="18" charset="0"/>
                <a:cs typeface="Times New Roman" panose="02020603050405020304" pitchFamily="18" charset="0"/>
              </a:rPr>
              <a:t>Component Vaccines</a:t>
            </a:r>
            <a:endParaRPr lang="en-IN" sz="2000" b="1" dirty="0">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E926D003-FA35-48EF-B191-23787F3B24B8}"/>
              </a:ext>
            </a:extLst>
          </p:cNvPr>
          <p:cNvSpPr txBox="1"/>
          <p:nvPr/>
        </p:nvSpPr>
        <p:spPr>
          <a:xfrm>
            <a:off x="8305800" y="1019698"/>
            <a:ext cx="2532926" cy="400110"/>
          </a:xfrm>
          <a:prstGeom prst="rect">
            <a:avLst/>
          </a:prstGeom>
          <a:noFill/>
        </p:spPr>
        <p:txBody>
          <a:bodyPr wrap="square" rtlCol="0">
            <a:spAutoFit/>
          </a:bodyPr>
          <a:lstStyle/>
          <a:p>
            <a:pPr algn="ctr"/>
            <a:r>
              <a:rPr lang="en-US" sz="2000" b="1" dirty="0">
                <a:latin typeface="Times New Roman" panose="02020603050405020304" pitchFamily="18" charset="0"/>
                <a:cs typeface="Times New Roman" panose="02020603050405020304" pitchFamily="18" charset="0"/>
              </a:rPr>
              <a:t>Whole Vaccines</a:t>
            </a:r>
            <a:endParaRPr lang="en-IN"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06901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1+#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randombar(horizontal)">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023E6A44">
            <a:hlinkClick r:id="" action="ppaction://media"/>
            <a:extLst>
              <a:ext uri="{FF2B5EF4-FFF2-40B4-BE49-F238E27FC236}">
                <a16:creationId xmlns:a16="http://schemas.microsoft.com/office/drawing/2014/main" id="{0DD6F076-E939-A8A2-F6F6-1BCC06CCC77B}"/>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33564"/>
          </a:xfrm>
          <a:prstGeom prst="rect">
            <a:avLst/>
          </a:prstGeom>
        </p:spPr>
      </p:pic>
    </p:spTree>
    <p:extLst>
      <p:ext uri="{BB962C8B-B14F-4D97-AF65-F5344CB8AC3E}">
        <p14:creationId xmlns:p14="http://schemas.microsoft.com/office/powerpoint/2010/main" val="3079264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647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0A61994-0069-938D-5379-D2FE5F885850}"/>
              </a:ext>
            </a:extLst>
          </p:cNvPr>
          <p:cNvSpPr txBox="1"/>
          <p:nvPr/>
        </p:nvSpPr>
        <p:spPr>
          <a:xfrm>
            <a:off x="4724400" y="817117"/>
            <a:ext cx="1600200" cy="369332"/>
          </a:xfrm>
          <a:prstGeom prst="rect">
            <a:avLst/>
          </a:prstGeom>
          <a:noFill/>
        </p:spPr>
        <p:txBody>
          <a:bodyPr wrap="square">
            <a:spAutoFit/>
          </a:bodyPr>
          <a:lstStyle/>
          <a:p>
            <a:r>
              <a:rPr lang="en-US" sz="1800" b="1" i="0" u="none" strike="noStrike" baseline="0" dirty="0">
                <a:latin typeface="Times New Roman" panose="02020603050405020304" pitchFamily="18" charset="0"/>
              </a:rPr>
              <a:t>DNA Vaccine</a:t>
            </a:r>
            <a:endParaRPr lang="en-US" dirty="0"/>
          </a:p>
        </p:txBody>
      </p:sp>
      <p:sp>
        <p:nvSpPr>
          <p:cNvPr id="5" name="TextBox 4">
            <a:extLst>
              <a:ext uri="{FF2B5EF4-FFF2-40B4-BE49-F238E27FC236}">
                <a16:creationId xmlns:a16="http://schemas.microsoft.com/office/drawing/2014/main" id="{609758F1-80A6-3A35-DB7D-1BA30C4B58A4}"/>
              </a:ext>
            </a:extLst>
          </p:cNvPr>
          <p:cNvSpPr txBox="1"/>
          <p:nvPr/>
        </p:nvSpPr>
        <p:spPr>
          <a:xfrm>
            <a:off x="0" y="1240156"/>
            <a:ext cx="8152015" cy="1709892"/>
          </a:xfrm>
          <a:prstGeom prst="rect">
            <a:avLst/>
          </a:prstGeom>
          <a:noFill/>
        </p:spPr>
        <p:txBody>
          <a:bodyPr wrap="square">
            <a:spAutoFit/>
          </a:bodyPr>
          <a:lstStyle/>
          <a:p>
            <a:pPr algn="just">
              <a:lnSpc>
                <a:spcPct val="150000"/>
              </a:lnSpc>
            </a:pPr>
            <a:r>
              <a:rPr lang="en-US" dirty="0">
                <a:latin typeface="Times New Roman" panose="02020603050405020304" pitchFamily="18" charset="0"/>
              </a:rPr>
              <a:t>DNA vaccines are third-generation vaccines that use engineered DNA to stimulate an immune response in the body against either a specific pathogen or cancer cell. A </a:t>
            </a:r>
            <a:r>
              <a:rPr lang="en-US" sz="1800" b="0" i="0" u="none" strike="noStrike" baseline="0" dirty="0">
                <a:latin typeface="Times New Roman" panose="02020603050405020304" pitchFamily="18" charset="0"/>
              </a:rPr>
              <a:t>DNA vaccine uses a piece of </a:t>
            </a:r>
            <a:r>
              <a:rPr lang="en-US" sz="1800" b="1" i="0" u="none" strike="noStrike" baseline="0" dirty="0">
                <a:latin typeface="Times New Roman" panose="02020603050405020304" pitchFamily="18" charset="0"/>
              </a:rPr>
              <a:t>viral or bacterial DNA </a:t>
            </a:r>
            <a:r>
              <a:rPr lang="en-US" sz="1800" b="0" i="0" u="none" strike="noStrike" baseline="0" dirty="0">
                <a:latin typeface="Times New Roman" panose="02020603050405020304" pitchFamily="18" charset="0"/>
              </a:rPr>
              <a:t>to </a:t>
            </a:r>
            <a:r>
              <a:rPr lang="en-US" sz="1800" b="1" i="0" u="none" strike="noStrike" baseline="0" dirty="0">
                <a:latin typeface="Times New Roman" panose="02020603050405020304" pitchFamily="18" charset="0"/>
              </a:rPr>
              <a:t>stimulate an immune response against the pathogen</a:t>
            </a:r>
            <a:r>
              <a:rPr lang="en-US" sz="1800" b="0" i="0" u="none" strike="noStrike" baseline="0" dirty="0">
                <a:latin typeface="Times New Roman" panose="02020603050405020304" pitchFamily="18" charset="0"/>
              </a:rPr>
              <a:t>. </a:t>
            </a:r>
            <a:endParaRPr lang="en-US" dirty="0"/>
          </a:p>
        </p:txBody>
      </p:sp>
      <p:sp>
        <p:nvSpPr>
          <p:cNvPr id="7" name="TextBox 6">
            <a:extLst>
              <a:ext uri="{FF2B5EF4-FFF2-40B4-BE49-F238E27FC236}">
                <a16:creationId xmlns:a16="http://schemas.microsoft.com/office/drawing/2014/main" id="{ED0BD012-13DD-AC26-264A-8EBBD54933F1}"/>
              </a:ext>
            </a:extLst>
          </p:cNvPr>
          <p:cNvSpPr txBox="1"/>
          <p:nvPr/>
        </p:nvSpPr>
        <p:spPr>
          <a:xfrm>
            <a:off x="0" y="2971800"/>
            <a:ext cx="8152014" cy="1709892"/>
          </a:xfrm>
          <a:prstGeom prst="rect">
            <a:avLst/>
          </a:prstGeom>
          <a:noFill/>
        </p:spPr>
        <p:txBody>
          <a:bodyPr wrap="square">
            <a:spAutoFit/>
          </a:bodyPr>
          <a:lstStyle/>
          <a:p>
            <a:pPr algn="just">
              <a:lnSpc>
                <a:spcPct val="150000"/>
              </a:lnSpc>
            </a:pPr>
            <a:r>
              <a:rPr lang="en-US" sz="1800" b="0" i="0" u="none" strike="noStrike" baseline="0" dirty="0">
                <a:latin typeface="Times New Roman" panose="02020603050405020304" pitchFamily="18" charset="0"/>
              </a:rPr>
              <a:t>DNA vaccines are being actively researched and developed for various diseases, including cancer, rabies, influenza, and human immunodeficiency virus (HIV). While the technology is still in its early stages, it has the potential to revolutionize the field of vaccine development and provide new treatment options for various diseases.</a:t>
            </a:r>
            <a:endParaRPr lang="en-US" dirty="0"/>
          </a:p>
        </p:txBody>
      </p:sp>
      <p:pic>
        <p:nvPicPr>
          <p:cNvPr id="1028" name="Picture 4" descr="Proposed mechanism of DNA vaccines. | Download Scientific Diagram">
            <a:extLst>
              <a:ext uri="{FF2B5EF4-FFF2-40B4-BE49-F238E27FC236}">
                <a16:creationId xmlns:a16="http://schemas.microsoft.com/office/drawing/2014/main" id="{3970B665-7917-7324-73EF-CD56C7CD04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53400" y="1066800"/>
            <a:ext cx="3886199" cy="271424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Viruses Ebola Influenza Rabies HIV West Nile Virus. - ppt video online  download">
            <a:extLst>
              <a:ext uri="{FF2B5EF4-FFF2-40B4-BE49-F238E27FC236}">
                <a16:creationId xmlns:a16="http://schemas.microsoft.com/office/drawing/2014/main" id="{62B78F71-031D-812B-248D-445CC4F2FE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2014" y="3774653"/>
            <a:ext cx="4038600" cy="252372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570EC9FA-48B7-F5E4-BF37-71548E261BCB}"/>
              </a:ext>
            </a:extLst>
          </p:cNvPr>
          <p:cNvSpPr txBox="1"/>
          <p:nvPr/>
        </p:nvSpPr>
        <p:spPr>
          <a:xfrm>
            <a:off x="0" y="4724400"/>
            <a:ext cx="8124551" cy="1709892"/>
          </a:xfrm>
          <a:prstGeom prst="rect">
            <a:avLst/>
          </a:prstGeom>
          <a:noFill/>
        </p:spPr>
        <p:txBody>
          <a:bodyPr wrap="square">
            <a:spAutoFit/>
          </a:bodyPr>
          <a:lstStyle/>
          <a:p>
            <a:pPr algn="just">
              <a:lnSpc>
                <a:spcPct val="150000"/>
              </a:lnSpc>
            </a:pPr>
            <a:r>
              <a:rPr lang="en-US" dirty="0">
                <a:latin typeface="Times New Roman" panose="02020603050405020304" pitchFamily="18" charset="0"/>
              </a:rPr>
              <a:t>The goal of DNA vaccines is the same as that of traditional vaccines, but they work slight differently. DNA vaccines, rather than injecting a weakened form of a virus or bacteria into the body, use genetically engineered plasmids of a specific DNA sequence into the infected organism to create an immune response..</a:t>
            </a:r>
            <a:endParaRPr lang="en-US" dirty="0"/>
          </a:p>
        </p:txBody>
      </p:sp>
    </p:spTree>
    <p:extLst>
      <p:ext uri="{BB962C8B-B14F-4D97-AF65-F5344CB8AC3E}">
        <p14:creationId xmlns:p14="http://schemas.microsoft.com/office/powerpoint/2010/main" val="3416917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14" presetClass="entr" presetSubtype="10" fill="hold" nodeType="withEffect">
                                  <p:stCondLst>
                                    <p:cond delay="0"/>
                                  </p:stCondLst>
                                  <p:childTnLst>
                                    <p:set>
                                      <p:cBhvr>
                                        <p:cTn id="18" dur="1" fill="hold">
                                          <p:stCondLst>
                                            <p:cond delay="0"/>
                                          </p:stCondLst>
                                        </p:cTn>
                                        <p:tgtEl>
                                          <p:spTgt spid="1030"/>
                                        </p:tgtEl>
                                        <p:attrNameLst>
                                          <p:attrName>style.visibility</p:attrName>
                                        </p:attrNameLst>
                                      </p:cBhvr>
                                      <p:to>
                                        <p:strVal val="visible"/>
                                      </p:to>
                                    </p:set>
                                    <p:animEffect transition="in" filter="randombar(horizontal)">
                                      <p:cBhvr>
                                        <p:cTn id="19" dur="500"/>
                                        <p:tgtEl>
                                          <p:spTgt spid="1030"/>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randombar(horizontal)">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1028"/>
                                        </p:tgtEl>
                                        <p:attrNameLst>
                                          <p:attrName>style.visibility</p:attrName>
                                        </p:attrNameLst>
                                      </p:cBhvr>
                                      <p:to>
                                        <p:strVal val="visible"/>
                                      </p:to>
                                    </p:set>
                                    <p:animEffect transition="in" filter="randombar(horizontal)">
                                      <p:cBhvr>
                                        <p:cTn id="29"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9C7E860-2ED0-3E52-E98E-C206B69C8DAF}"/>
              </a:ext>
            </a:extLst>
          </p:cNvPr>
          <p:cNvSpPr txBox="1"/>
          <p:nvPr/>
        </p:nvSpPr>
        <p:spPr>
          <a:xfrm>
            <a:off x="0" y="1219200"/>
            <a:ext cx="12192000" cy="400110"/>
          </a:xfrm>
          <a:prstGeom prst="rect">
            <a:avLst/>
          </a:prstGeom>
          <a:noFill/>
        </p:spPr>
        <p:txBody>
          <a:bodyPr wrap="square">
            <a:spAutoFit/>
          </a:bodyPr>
          <a:lstStyle/>
          <a:p>
            <a:pPr algn="ctr"/>
            <a:r>
              <a:rPr lang="en-US" sz="2000" b="1" dirty="0">
                <a:solidFill>
                  <a:schemeClr val="accent6">
                    <a:lumMod val="75000"/>
                  </a:schemeClr>
                </a:solidFill>
                <a:latin typeface="Times New Roman" panose="02020603050405020304" pitchFamily="18" charset="0"/>
                <a:cs typeface="Times New Roman" panose="02020603050405020304" pitchFamily="18" charset="0"/>
              </a:rPr>
              <a:t>Biomolecule is a molecule in all living organisms involved in the maintenance and metabolic process.</a:t>
            </a:r>
            <a:endParaRPr lang="en-US" sz="2000" dirty="0">
              <a:latin typeface="Times New Roman" panose="02020603050405020304" pitchFamily="18" charset="0"/>
              <a:cs typeface="Times New Roman" panose="02020603050405020304" pitchFamily="18" charset="0"/>
            </a:endParaRPr>
          </a:p>
        </p:txBody>
      </p:sp>
      <p:sp>
        <p:nvSpPr>
          <p:cNvPr id="8" name="Content Placeholder 2">
            <a:extLst>
              <a:ext uri="{FF2B5EF4-FFF2-40B4-BE49-F238E27FC236}">
                <a16:creationId xmlns:a16="http://schemas.microsoft.com/office/drawing/2014/main" id="{247DC623-F394-CEEC-44F5-A5E187D282FB}"/>
              </a:ext>
            </a:extLst>
          </p:cNvPr>
          <p:cNvSpPr>
            <a:spLocks noGrp="1"/>
          </p:cNvSpPr>
          <p:nvPr>
            <p:ph idx="1"/>
          </p:nvPr>
        </p:nvSpPr>
        <p:spPr>
          <a:xfrm>
            <a:off x="160020" y="2246531"/>
            <a:ext cx="4411980" cy="3879632"/>
          </a:xfrm>
          <a:noFill/>
          <a:ln w="19050">
            <a:solidFill>
              <a:schemeClr val="tx1"/>
            </a:solidFill>
          </a:ln>
        </p:spPr>
        <p:txBody>
          <a:bodyPr>
            <a:normAutofit/>
          </a:bodyPr>
          <a:lstStyle/>
          <a:p>
            <a:r>
              <a:rPr lang="en-US" dirty="0">
                <a:latin typeface="Times New Roman" panose="02020603050405020304" pitchFamily="18" charset="0"/>
                <a:cs typeface="Times New Roman" panose="02020603050405020304" pitchFamily="18" charset="0"/>
              </a:rPr>
              <a:t>All Biomolecule contain </a:t>
            </a:r>
            <a:r>
              <a:rPr lang="en-US" dirty="0">
                <a:solidFill>
                  <a:srgbClr val="0070C0"/>
                </a:solidFill>
                <a:latin typeface="Times New Roman" panose="02020603050405020304" pitchFamily="18" charset="0"/>
                <a:cs typeface="Times New Roman" panose="02020603050405020304" pitchFamily="18" charset="0"/>
              </a:rPr>
              <a:t>CARBON</a:t>
            </a:r>
            <a:endParaRPr lang="en-US" b="1"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Carbon is the most versatile and prominent element of life</a:t>
            </a:r>
          </a:p>
          <a:p>
            <a:r>
              <a:rPr lang="en-US" dirty="0">
                <a:latin typeface="Times New Roman" panose="02020603050405020304" pitchFamily="18" charset="0"/>
                <a:cs typeface="Times New Roman" panose="02020603050405020304" pitchFamily="18" charset="0"/>
              </a:rPr>
              <a:t>Other elements –  </a:t>
            </a:r>
          </a:p>
          <a:p>
            <a:pPr marL="741363" indent="-284163">
              <a:buFont typeface="Wingdings" pitchFamily="2" charset="2"/>
              <a:buChar char="Ø"/>
            </a:pPr>
            <a:r>
              <a:rPr lang="en-US" sz="1700" b="1" dirty="0">
                <a:solidFill>
                  <a:srgbClr val="6600FF"/>
                </a:solidFill>
                <a:latin typeface="Times New Roman" panose="02020603050405020304" pitchFamily="18" charset="0"/>
                <a:cs typeface="Times New Roman" panose="02020603050405020304" pitchFamily="18" charset="0"/>
              </a:rPr>
              <a:t>HYDROGEN(H)</a:t>
            </a:r>
          </a:p>
          <a:p>
            <a:pPr marL="741363" indent="-284163">
              <a:buFont typeface="Wingdings" pitchFamily="2" charset="2"/>
              <a:buChar char="Ø"/>
            </a:pPr>
            <a:r>
              <a:rPr lang="en-US" sz="1700" b="1" dirty="0">
                <a:solidFill>
                  <a:srgbClr val="6600FF"/>
                </a:solidFill>
                <a:latin typeface="Times New Roman" panose="02020603050405020304" pitchFamily="18" charset="0"/>
                <a:cs typeface="Times New Roman" panose="02020603050405020304" pitchFamily="18" charset="0"/>
              </a:rPr>
              <a:t>OXYGEN(O)</a:t>
            </a:r>
          </a:p>
          <a:p>
            <a:pPr marL="741363" indent="-284163">
              <a:buFont typeface="Wingdings" pitchFamily="2" charset="2"/>
              <a:buChar char="Ø"/>
            </a:pPr>
            <a:r>
              <a:rPr lang="en-US" sz="1700" b="1" dirty="0">
                <a:solidFill>
                  <a:srgbClr val="6600FF"/>
                </a:solidFill>
                <a:latin typeface="Times New Roman" panose="02020603050405020304" pitchFamily="18" charset="0"/>
                <a:cs typeface="Times New Roman" panose="02020603050405020304" pitchFamily="18" charset="0"/>
              </a:rPr>
              <a:t>NITROGEN (N)</a:t>
            </a:r>
          </a:p>
          <a:p>
            <a:pPr marL="741363" indent="-284163">
              <a:buFont typeface="Wingdings" pitchFamily="2" charset="2"/>
              <a:buChar char="Ø"/>
            </a:pPr>
            <a:r>
              <a:rPr lang="en-US" sz="1700" b="1" dirty="0">
                <a:solidFill>
                  <a:srgbClr val="6600FF"/>
                </a:solidFill>
                <a:latin typeface="Times New Roman" panose="02020603050405020304" pitchFamily="18" charset="0"/>
                <a:cs typeface="Times New Roman" panose="02020603050405020304" pitchFamily="18" charset="0"/>
              </a:rPr>
              <a:t>SULPHUR (S)</a:t>
            </a:r>
          </a:p>
          <a:p>
            <a:pPr marL="741363" indent="-284163">
              <a:buFont typeface="Wingdings" pitchFamily="2" charset="2"/>
              <a:buChar char="Ø"/>
            </a:pPr>
            <a:r>
              <a:rPr lang="en-US" sz="1700" b="1" dirty="0">
                <a:solidFill>
                  <a:srgbClr val="6600FF"/>
                </a:solidFill>
                <a:latin typeface="Times New Roman" panose="02020603050405020304" pitchFamily="18" charset="0"/>
                <a:cs typeface="Times New Roman" panose="02020603050405020304" pitchFamily="18" charset="0"/>
              </a:rPr>
              <a:t>SODIUM (Na)</a:t>
            </a:r>
          </a:p>
          <a:p>
            <a:pPr marL="741363" indent="-284163">
              <a:buFont typeface="Wingdings" pitchFamily="2" charset="2"/>
              <a:buChar char="Ø"/>
            </a:pPr>
            <a:r>
              <a:rPr lang="en-US" sz="1700" b="1" dirty="0">
                <a:solidFill>
                  <a:srgbClr val="6600FF"/>
                </a:solidFill>
                <a:latin typeface="Times New Roman" panose="02020603050405020304" pitchFamily="18" charset="0"/>
                <a:cs typeface="Times New Roman" panose="02020603050405020304" pitchFamily="18" charset="0"/>
              </a:rPr>
              <a:t>CALCIUM (</a:t>
            </a:r>
            <a:r>
              <a:rPr lang="en-US" sz="1700" b="1" dirty="0" err="1">
                <a:solidFill>
                  <a:srgbClr val="6600FF"/>
                </a:solidFill>
                <a:latin typeface="Times New Roman" panose="02020603050405020304" pitchFamily="18" charset="0"/>
                <a:cs typeface="Times New Roman" panose="02020603050405020304" pitchFamily="18" charset="0"/>
              </a:rPr>
              <a:t>Ca</a:t>
            </a:r>
            <a:r>
              <a:rPr lang="en-US" sz="1700" b="1" dirty="0">
                <a:solidFill>
                  <a:srgbClr val="6600FF"/>
                </a:solidFill>
                <a:latin typeface="Times New Roman" panose="02020603050405020304" pitchFamily="18" charset="0"/>
                <a:cs typeface="Times New Roman" panose="02020603050405020304" pitchFamily="18" charset="0"/>
              </a:rPr>
              <a:t>)</a:t>
            </a:r>
          </a:p>
          <a:p>
            <a:pPr marL="741363" indent="-284163">
              <a:buFont typeface="Wingdings" pitchFamily="2" charset="2"/>
              <a:buChar char="Ø"/>
            </a:pPr>
            <a:r>
              <a:rPr lang="en-US" sz="1700" b="1" dirty="0">
                <a:solidFill>
                  <a:srgbClr val="6600FF"/>
                </a:solidFill>
                <a:latin typeface="Times New Roman" panose="02020603050405020304" pitchFamily="18" charset="0"/>
                <a:cs typeface="Times New Roman" panose="02020603050405020304" pitchFamily="18" charset="0"/>
              </a:rPr>
              <a:t>MAGNESIUM (Mg)</a:t>
            </a:r>
          </a:p>
        </p:txBody>
      </p:sp>
      <p:sp>
        <p:nvSpPr>
          <p:cNvPr id="9" name="Rectangle 8">
            <a:extLst>
              <a:ext uri="{FF2B5EF4-FFF2-40B4-BE49-F238E27FC236}">
                <a16:creationId xmlns:a16="http://schemas.microsoft.com/office/drawing/2014/main" id="{3AF26EE4-6816-3F20-334C-7BCF5121F10A}"/>
              </a:ext>
            </a:extLst>
          </p:cNvPr>
          <p:cNvSpPr/>
          <p:nvPr/>
        </p:nvSpPr>
        <p:spPr>
          <a:xfrm>
            <a:off x="7325360" y="1981865"/>
            <a:ext cx="2286000" cy="381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b="1" dirty="0">
                <a:solidFill>
                  <a:schemeClr val="tx1"/>
                </a:solidFill>
                <a:latin typeface="Times New Roman" panose="02020603050405020304" pitchFamily="18" charset="0"/>
                <a:cs typeface="Times New Roman" panose="02020603050405020304" pitchFamily="18" charset="0"/>
              </a:rPr>
              <a:t>BIOMOLECULES</a:t>
            </a:r>
          </a:p>
        </p:txBody>
      </p:sp>
      <p:sp>
        <p:nvSpPr>
          <p:cNvPr id="10" name="Rectangle 9">
            <a:extLst>
              <a:ext uri="{FF2B5EF4-FFF2-40B4-BE49-F238E27FC236}">
                <a16:creationId xmlns:a16="http://schemas.microsoft.com/office/drawing/2014/main" id="{AA17EECE-15DC-4C30-472A-DFC68B224035}"/>
              </a:ext>
            </a:extLst>
          </p:cNvPr>
          <p:cNvSpPr/>
          <p:nvPr/>
        </p:nvSpPr>
        <p:spPr>
          <a:xfrm>
            <a:off x="4838700" y="3068320"/>
            <a:ext cx="2438400" cy="3810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dirty="0">
                <a:latin typeface="Times New Roman" panose="02020603050405020304" pitchFamily="18" charset="0"/>
                <a:cs typeface="Times New Roman" panose="02020603050405020304" pitchFamily="18" charset="0"/>
              </a:rPr>
              <a:t>INORGANIC</a:t>
            </a:r>
          </a:p>
        </p:txBody>
      </p:sp>
      <p:sp>
        <p:nvSpPr>
          <p:cNvPr id="11" name="Rectangle 10">
            <a:extLst>
              <a:ext uri="{FF2B5EF4-FFF2-40B4-BE49-F238E27FC236}">
                <a16:creationId xmlns:a16="http://schemas.microsoft.com/office/drawing/2014/main" id="{DD1C70AA-3CD6-D370-A939-998BA0DB9F12}"/>
              </a:ext>
            </a:extLst>
          </p:cNvPr>
          <p:cNvSpPr/>
          <p:nvPr/>
        </p:nvSpPr>
        <p:spPr>
          <a:xfrm>
            <a:off x="9372600" y="3106420"/>
            <a:ext cx="2590800" cy="3429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b="1" dirty="0">
                <a:latin typeface="Times New Roman" panose="02020603050405020304" pitchFamily="18" charset="0"/>
                <a:cs typeface="Times New Roman" panose="02020603050405020304" pitchFamily="18" charset="0"/>
              </a:rPr>
              <a:t>ORGANIC</a:t>
            </a:r>
          </a:p>
        </p:txBody>
      </p:sp>
      <p:sp>
        <p:nvSpPr>
          <p:cNvPr id="12" name="Rounded Rectangle 17">
            <a:extLst>
              <a:ext uri="{FF2B5EF4-FFF2-40B4-BE49-F238E27FC236}">
                <a16:creationId xmlns:a16="http://schemas.microsoft.com/office/drawing/2014/main" id="{00153630-26C1-31CA-C0B2-6516CCC4782F}"/>
              </a:ext>
            </a:extLst>
          </p:cNvPr>
          <p:cNvSpPr/>
          <p:nvPr/>
        </p:nvSpPr>
        <p:spPr>
          <a:xfrm>
            <a:off x="9441180" y="3849975"/>
            <a:ext cx="2590800" cy="2488238"/>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lnSpc>
                <a:spcPct val="150000"/>
              </a:lnSpc>
            </a:pPr>
            <a:r>
              <a:rPr lang="en-US" b="1" u="sng" dirty="0">
                <a:solidFill>
                  <a:srgbClr val="0070C0"/>
                </a:solidFill>
                <a:latin typeface="Times New Roman" panose="02020603050405020304" pitchFamily="18" charset="0"/>
                <a:cs typeface="Times New Roman" panose="02020603050405020304" pitchFamily="18" charset="0"/>
              </a:rPr>
              <a:t>CARBOHTDRATES</a:t>
            </a:r>
          </a:p>
          <a:p>
            <a:pPr algn="ctr">
              <a:lnSpc>
                <a:spcPct val="150000"/>
              </a:lnSpc>
            </a:pPr>
            <a:r>
              <a:rPr lang="en-US" sz="2000" dirty="0">
                <a:latin typeface="Times New Roman" panose="02020603050405020304" pitchFamily="18" charset="0"/>
                <a:cs typeface="Times New Roman" panose="02020603050405020304" pitchFamily="18" charset="0"/>
              </a:rPr>
              <a:t>LIPIDS</a:t>
            </a:r>
          </a:p>
          <a:p>
            <a:pPr algn="ctr">
              <a:lnSpc>
                <a:spcPct val="150000"/>
              </a:lnSpc>
            </a:pPr>
            <a:r>
              <a:rPr lang="en-US" sz="2000" dirty="0">
                <a:latin typeface="Times New Roman" panose="02020603050405020304" pitchFamily="18" charset="0"/>
                <a:cs typeface="Times New Roman" panose="02020603050405020304" pitchFamily="18" charset="0"/>
              </a:rPr>
              <a:t>PROTEINS</a:t>
            </a:r>
          </a:p>
          <a:p>
            <a:pPr algn="ctr">
              <a:lnSpc>
                <a:spcPct val="150000"/>
              </a:lnSpc>
            </a:pPr>
            <a:r>
              <a:rPr lang="en-US" dirty="0">
                <a:latin typeface="Times New Roman" panose="02020603050405020304" pitchFamily="18" charset="0"/>
                <a:cs typeface="Times New Roman" panose="02020603050405020304" pitchFamily="18" charset="0"/>
              </a:rPr>
              <a:t>NUCLEIC ACIDS</a:t>
            </a:r>
          </a:p>
          <a:p>
            <a:pPr algn="ctr">
              <a:lnSpc>
                <a:spcPct val="150000"/>
              </a:lnSpc>
            </a:pPr>
            <a:r>
              <a:rPr lang="en-US" dirty="0">
                <a:latin typeface="Times New Roman" panose="02020603050405020304" pitchFamily="18" charset="0"/>
                <a:cs typeface="Times New Roman" panose="02020603050405020304" pitchFamily="18" charset="0"/>
              </a:rPr>
              <a:t>ENZYMES</a:t>
            </a:r>
          </a:p>
          <a:p>
            <a:pPr algn="ctr">
              <a:lnSpc>
                <a:spcPct val="150000"/>
              </a:lnSpc>
            </a:pPr>
            <a:r>
              <a:rPr lang="en-US" dirty="0">
                <a:latin typeface="Times New Roman" panose="02020603050405020304" pitchFamily="18" charset="0"/>
                <a:cs typeface="Times New Roman" panose="02020603050405020304" pitchFamily="18" charset="0"/>
              </a:rPr>
              <a:t>VITAMINS</a:t>
            </a:r>
          </a:p>
        </p:txBody>
      </p:sp>
      <p:sp>
        <p:nvSpPr>
          <p:cNvPr id="13" name="Rectangle 12">
            <a:extLst>
              <a:ext uri="{FF2B5EF4-FFF2-40B4-BE49-F238E27FC236}">
                <a16:creationId xmlns:a16="http://schemas.microsoft.com/office/drawing/2014/main" id="{B57AB1D9-5316-A8BB-1349-D55CB554F7DA}"/>
              </a:ext>
            </a:extLst>
          </p:cNvPr>
          <p:cNvSpPr/>
          <p:nvPr/>
        </p:nvSpPr>
        <p:spPr>
          <a:xfrm>
            <a:off x="4720590" y="3999409"/>
            <a:ext cx="4572000" cy="2031325"/>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r>
              <a:rPr lang="en-US" dirty="0">
                <a:latin typeface="Times New Roman" panose="02020603050405020304" pitchFamily="18" charset="0"/>
                <a:cs typeface="Times New Roman" panose="02020603050405020304" pitchFamily="18" charset="0"/>
              </a:rPr>
              <a:t>These are very large molecules of many        </a:t>
            </a:r>
            <a:r>
              <a:rPr lang="en-US" b="1" dirty="0">
                <a:solidFill>
                  <a:srgbClr val="00B0F0"/>
                </a:solidFill>
                <a:latin typeface="Times New Roman" panose="02020603050405020304" pitchFamily="18" charset="0"/>
                <a:cs typeface="Times New Roman" panose="02020603050405020304" pitchFamily="18" charset="0"/>
              </a:rPr>
              <a:t>ATOMS  </a:t>
            </a:r>
            <a:r>
              <a:rPr lang="en-US" dirty="0">
                <a:latin typeface="Times New Roman" panose="02020603050405020304" pitchFamily="18" charset="0"/>
                <a:cs typeface="Times New Roman" panose="02020603050405020304" pitchFamily="18" charset="0"/>
              </a:rPr>
              <a:t>covalently bonded.</a:t>
            </a:r>
          </a:p>
          <a:p>
            <a:endParaRPr lang="en-US" dirty="0">
              <a:latin typeface="Times New Roman" panose="02020603050405020304" pitchFamily="18" charset="0"/>
              <a:cs typeface="Times New Roman" panose="02020603050405020304" pitchFamily="18" charset="0"/>
            </a:endParaRPr>
          </a:p>
          <a:p>
            <a:r>
              <a:rPr lang="en-US" b="1" dirty="0">
                <a:solidFill>
                  <a:srgbClr val="00B050"/>
                </a:solidFill>
                <a:latin typeface="Times New Roman" panose="02020603050405020304" pitchFamily="18" charset="0"/>
                <a:cs typeface="Times New Roman" panose="02020603050405020304" pitchFamily="18" charset="0"/>
              </a:rPr>
              <a:t>ENERGY</a:t>
            </a:r>
            <a:r>
              <a:rPr lang="en-US" dirty="0">
                <a:latin typeface="Times New Roman" panose="02020603050405020304" pitchFamily="18" charset="0"/>
                <a:cs typeface="Times New Roman" panose="02020603050405020304" pitchFamily="18" charset="0"/>
              </a:rPr>
              <a:t> is stored in the </a:t>
            </a:r>
            <a:r>
              <a:rPr lang="en-US" b="1" dirty="0">
                <a:solidFill>
                  <a:srgbClr val="FF0000"/>
                </a:solidFill>
                <a:latin typeface="Times New Roman" panose="02020603050405020304" pitchFamily="18" charset="0"/>
                <a:cs typeface="Times New Roman" panose="02020603050405020304" pitchFamily="18" charset="0"/>
              </a:rPr>
              <a:t>COVALENT BONDS</a:t>
            </a:r>
            <a:r>
              <a:rPr lang="en-US" b="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When we eat, we get ENERGY to lives because chemical reactions within our bodies break these bonds</a:t>
            </a:r>
          </a:p>
        </p:txBody>
      </p:sp>
      <p:sp>
        <p:nvSpPr>
          <p:cNvPr id="15" name="TextBox 14">
            <a:extLst>
              <a:ext uri="{FF2B5EF4-FFF2-40B4-BE49-F238E27FC236}">
                <a16:creationId xmlns:a16="http://schemas.microsoft.com/office/drawing/2014/main" id="{E5B1EC66-7E95-CE72-DE9E-4D01F611304E}"/>
              </a:ext>
            </a:extLst>
          </p:cNvPr>
          <p:cNvSpPr txBox="1"/>
          <p:nvPr/>
        </p:nvSpPr>
        <p:spPr>
          <a:xfrm>
            <a:off x="2570480" y="796975"/>
            <a:ext cx="6126480" cy="369332"/>
          </a:xfrm>
          <a:prstGeom prst="rect">
            <a:avLst/>
          </a:prstGeom>
          <a:noFill/>
        </p:spPr>
        <p:txBody>
          <a:bodyPr wrap="square">
            <a:spAutoFit/>
          </a:bodyPr>
          <a:lstStyle/>
          <a:p>
            <a:pPr algn="ctr"/>
            <a:r>
              <a:rPr lang="en-US"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BIOMOLECULES</a:t>
            </a:r>
          </a:p>
        </p:txBody>
      </p:sp>
      <p:sp>
        <p:nvSpPr>
          <p:cNvPr id="2" name="Right Brace 1">
            <a:extLst>
              <a:ext uri="{FF2B5EF4-FFF2-40B4-BE49-F238E27FC236}">
                <a16:creationId xmlns:a16="http://schemas.microsoft.com/office/drawing/2014/main" id="{F5642511-1E55-18B0-7D8D-0BC5FDD859E4}"/>
              </a:ext>
            </a:extLst>
          </p:cNvPr>
          <p:cNvSpPr/>
          <p:nvPr/>
        </p:nvSpPr>
        <p:spPr>
          <a:xfrm rot="16200000">
            <a:off x="8216070" y="822579"/>
            <a:ext cx="400110" cy="3573449"/>
          </a:xfrm>
          <a:prstGeom prst="righ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716982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inVertical)">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2">
                                            <p:bg/>
                                          </p:spTgt>
                                        </p:tgtEl>
                                        <p:attrNameLst>
                                          <p:attrName>style.visibility</p:attrName>
                                        </p:attrNameLst>
                                      </p:cBhvr>
                                      <p:to>
                                        <p:strVal val="visible"/>
                                      </p:to>
                                    </p:set>
                                    <p:animEffect transition="in" filter="randombar(horizontal)">
                                      <p:cBhvr>
                                        <p:cTn id="32" dur="500"/>
                                        <p:tgtEl>
                                          <p:spTgt spid="12">
                                            <p:bg/>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37" dur="500"/>
                                        <p:tgtEl>
                                          <p:spTgt spid="12">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2">
                                            <p:txEl>
                                              <p:pRg st="1" end="1"/>
                                            </p:txEl>
                                          </p:spTgt>
                                        </p:tgtEl>
                                        <p:attrNameLst>
                                          <p:attrName>style.visibility</p:attrName>
                                        </p:attrNameLst>
                                      </p:cBhvr>
                                      <p:to>
                                        <p:strVal val="visible"/>
                                      </p:to>
                                    </p:set>
                                    <p:animEffect transition="in" filter="randombar(horizontal)">
                                      <p:cBhvr>
                                        <p:cTn id="42" dur="500"/>
                                        <p:tgtEl>
                                          <p:spTgt spid="12">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12">
                                            <p:txEl>
                                              <p:pRg st="2" end="2"/>
                                            </p:txEl>
                                          </p:spTgt>
                                        </p:tgtEl>
                                        <p:attrNameLst>
                                          <p:attrName>style.visibility</p:attrName>
                                        </p:attrNameLst>
                                      </p:cBhvr>
                                      <p:to>
                                        <p:strVal val="visible"/>
                                      </p:to>
                                    </p:set>
                                    <p:animEffect transition="in" filter="randombar(horizontal)">
                                      <p:cBhvr>
                                        <p:cTn id="47" dur="500"/>
                                        <p:tgtEl>
                                          <p:spTgt spid="12">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12">
                                            <p:txEl>
                                              <p:pRg st="3" end="3"/>
                                            </p:txEl>
                                          </p:spTgt>
                                        </p:tgtEl>
                                        <p:attrNameLst>
                                          <p:attrName>style.visibility</p:attrName>
                                        </p:attrNameLst>
                                      </p:cBhvr>
                                      <p:to>
                                        <p:strVal val="visible"/>
                                      </p:to>
                                    </p:set>
                                    <p:animEffect transition="in" filter="randombar(horizontal)">
                                      <p:cBhvr>
                                        <p:cTn id="52" dur="500"/>
                                        <p:tgtEl>
                                          <p:spTgt spid="12">
                                            <p:txEl>
                                              <p:pRg st="3"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12">
                                            <p:txEl>
                                              <p:pRg st="4" end="4"/>
                                            </p:txEl>
                                          </p:spTgt>
                                        </p:tgtEl>
                                        <p:attrNameLst>
                                          <p:attrName>style.visibility</p:attrName>
                                        </p:attrNameLst>
                                      </p:cBhvr>
                                      <p:to>
                                        <p:strVal val="visible"/>
                                      </p:to>
                                    </p:set>
                                    <p:animEffect transition="in" filter="randombar(horizontal)">
                                      <p:cBhvr>
                                        <p:cTn id="57" dur="500"/>
                                        <p:tgtEl>
                                          <p:spTgt spid="12">
                                            <p:txEl>
                                              <p:pRg st="4" end="4"/>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grpId="0" nodeType="clickEffect">
                                  <p:stCondLst>
                                    <p:cond delay="0"/>
                                  </p:stCondLst>
                                  <p:childTnLst>
                                    <p:set>
                                      <p:cBhvr>
                                        <p:cTn id="61" dur="1" fill="hold">
                                          <p:stCondLst>
                                            <p:cond delay="0"/>
                                          </p:stCondLst>
                                        </p:cTn>
                                        <p:tgtEl>
                                          <p:spTgt spid="12">
                                            <p:txEl>
                                              <p:pRg st="5" end="5"/>
                                            </p:txEl>
                                          </p:spTgt>
                                        </p:tgtEl>
                                        <p:attrNameLst>
                                          <p:attrName>style.visibility</p:attrName>
                                        </p:attrNameLst>
                                      </p:cBhvr>
                                      <p:to>
                                        <p:strVal val="visible"/>
                                      </p:to>
                                    </p:set>
                                    <p:animEffect transition="in" filter="randombar(horizontal)">
                                      <p:cBhvr>
                                        <p:cTn id="62" dur="500"/>
                                        <p:tgtEl>
                                          <p:spTgt spid="12">
                                            <p:txEl>
                                              <p:pRg st="5" end="5"/>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8">
                                            <p:bg/>
                                          </p:spTgt>
                                        </p:tgtEl>
                                        <p:attrNameLst>
                                          <p:attrName>style.visibility</p:attrName>
                                        </p:attrNameLst>
                                      </p:cBhvr>
                                      <p:to>
                                        <p:strVal val="visible"/>
                                      </p:to>
                                    </p:set>
                                    <p:animEffect transition="in" filter="fade">
                                      <p:cBhvr>
                                        <p:cTn id="71" dur="500"/>
                                        <p:tgtEl>
                                          <p:spTgt spid="8">
                                            <p:bg/>
                                          </p:spTgt>
                                        </p:tgtEl>
                                      </p:cBhvr>
                                    </p:animEffect>
                                    <p:anim calcmode="lin" valueType="num">
                                      <p:cBhvr>
                                        <p:cTn id="72" dur="500" fill="hold"/>
                                        <p:tgtEl>
                                          <p:spTgt spid="8">
                                            <p:bg/>
                                          </p:spTgt>
                                        </p:tgtEl>
                                        <p:attrNameLst>
                                          <p:attrName>ppt_x</p:attrName>
                                        </p:attrNameLst>
                                      </p:cBhvr>
                                      <p:tavLst>
                                        <p:tav tm="0">
                                          <p:val>
                                            <p:strVal val="#ppt_x"/>
                                          </p:val>
                                        </p:tav>
                                        <p:tav tm="100000">
                                          <p:val>
                                            <p:strVal val="#ppt_x"/>
                                          </p:val>
                                        </p:tav>
                                      </p:tavLst>
                                    </p:anim>
                                    <p:anim calcmode="lin" valueType="num">
                                      <p:cBhvr>
                                        <p:cTn id="73" dur="500" fill="hold"/>
                                        <p:tgtEl>
                                          <p:spTgt spid="8">
                                            <p:bg/>
                                          </p:spTgt>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grpId="0" nodeType="clickEffect">
                                  <p:stCondLst>
                                    <p:cond delay="0"/>
                                  </p:stCondLst>
                                  <p:childTnLst>
                                    <p:set>
                                      <p:cBhvr>
                                        <p:cTn id="77" dur="1" fill="hold">
                                          <p:stCondLst>
                                            <p:cond delay="0"/>
                                          </p:stCondLst>
                                        </p:cTn>
                                        <p:tgtEl>
                                          <p:spTgt spid="8">
                                            <p:txEl>
                                              <p:pRg st="0" end="0"/>
                                            </p:txEl>
                                          </p:spTgt>
                                        </p:tgtEl>
                                        <p:attrNameLst>
                                          <p:attrName>style.visibility</p:attrName>
                                        </p:attrNameLst>
                                      </p:cBhvr>
                                      <p:to>
                                        <p:strVal val="visible"/>
                                      </p:to>
                                    </p:set>
                                    <p:animEffect transition="in" filter="fade">
                                      <p:cBhvr>
                                        <p:cTn id="78" dur="500"/>
                                        <p:tgtEl>
                                          <p:spTgt spid="8">
                                            <p:txEl>
                                              <p:pRg st="0" end="0"/>
                                            </p:txEl>
                                          </p:spTgt>
                                        </p:tgtEl>
                                      </p:cBhvr>
                                    </p:animEffect>
                                    <p:anim calcmode="lin" valueType="num">
                                      <p:cBhvr>
                                        <p:cTn id="7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80" dur="5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childTnLst>
                                    <p:set>
                                      <p:cBhvr>
                                        <p:cTn id="84" dur="1" fill="hold">
                                          <p:stCondLst>
                                            <p:cond delay="0"/>
                                          </p:stCondLst>
                                        </p:cTn>
                                        <p:tgtEl>
                                          <p:spTgt spid="8">
                                            <p:txEl>
                                              <p:pRg st="1" end="1"/>
                                            </p:txEl>
                                          </p:spTgt>
                                        </p:tgtEl>
                                        <p:attrNameLst>
                                          <p:attrName>style.visibility</p:attrName>
                                        </p:attrNameLst>
                                      </p:cBhvr>
                                      <p:to>
                                        <p:strVal val="visible"/>
                                      </p:to>
                                    </p:set>
                                    <p:animEffect transition="in" filter="fade">
                                      <p:cBhvr>
                                        <p:cTn id="85" dur="500"/>
                                        <p:tgtEl>
                                          <p:spTgt spid="8">
                                            <p:txEl>
                                              <p:pRg st="1" end="1"/>
                                            </p:txEl>
                                          </p:spTgt>
                                        </p:tgtEl>
                                      </p:cBhvr>
                                    </p:animEffect>
                                    <p:anim calcmode="lin" valueType="num">
                                      <p:cBhvr>
                                        <p:cTn id="86"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87" dur="5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42" presetClass="entr" presetSubtype="0" fill="hold" grpId="0" nodeType="clickEffect">
                                  <p:stCondLst>
                                    <p:cond delay="0"/>
                                  </p:stCondLst>
                                  <p:childTnLst>
                                    <p:set>
                                      <p:cBhvr>
                                        <p:cTn id="91" dur="1" fill="hold">
                                          <p:stCondLst>
                                            <p:cond delay="0"/>
                                          </p:stCondLst>
                                        </p:cTn>
                                        <p:tgtEl>
                                          <p:spTgt spid="8">
                                            <p:txEl>
                                              <p:pRg st="2" end="2"/>
                                            </p:txEl>
                                          </p:spTgt>
                                        </p:tgtEl>
                                        <p:attrNameLst>
                                          <p:attrName>style.visibility</p:attrName>
                                        </p:attrNameLst>
                                      </p:cBhvr>
                                      <p:to>
                                        <p:strVal val="visible"/>
                                      </p:to>
                                    </p:set>
                                    <p:animEffect transition="in" filter="fade">
                                      <p:cBhvr>
                                        <p:cTn id="92" dur="500"/>
                                        <p:tgtEl>
                                          <p:spTgt spid="8">
                                            <p:txEl>
                                              <p:pRg st="2" end="2"/>
                                            </p:txEl>
                                          </p:spTgt>
                                        </p:tgtEl>
                                      </p:cBhvr>
                                    </p:animEffect>
                                    <p:anim calcmode="lin" valueType="num">
                                      <p:cBhvr>
                                        <p:cTn id="93"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94" dur="5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2" presetClass="entr" presetSubtype="0" fill="hold" grpId="0" nodeType="clickEffect">
                                  <p:stCondLst>
                                    <p:cond delay="0"/>
                                  </p:stCondLst>
                                  <p:childTnLst>
                                    <p:set>
                                      <p:cBhvr>
                                        <p:cTn id="98" dur="1" fill="hold">
                                          <p:stCondLst>
                                            <p:cond delay="0"/>
                                          </p:stCondLst>
                                        </p:cTn>
                                        <p:tgtEl>
                                          <p:spTgt spid="8">
                                            <p:txEl>
                                              <p:pRg st="3" end="3"/>
                                            </p:txEl>
                                          </p:spTgt>
                                        </p:tgtEl>
                                        <p:attrNameLst>
                                          <p:attrName>style.visibility</p:attrName>
                                        </p:attrNameLst>
                                      </p:cBhvr>
                                      <p:to>
                                        <p:strVal val="visible"/>
                                      </p:to>
                                    </p:set>
                                    <p:animEffect transition="in" filter="fade">
                                      <p:cBhvr>
                                        <p:cTn id="99" dur="500"/>
                                        <p:tgtEl>
                                          <p:spTgt spid="8">
                                            <p:txEl>
                                              <p:pRg st="3" end="3"/>
                                            </p:txEl>
                                          </p:spTgt>
                                        </p:tgtEl>
                                      </p:cBhvr>
                                    </p:animEffect>
                                    <p:anim calcmode="lin" valueType="num">
                                      <p:cBhvr>
                                        <p:cTn id="100"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101" dur="500" fill="hold"/>
                                        <p:tgtEl>
                                          <p:spTgt spid="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42" presetClass="entr" presetSubtype="0" fill="hold" grpId="0" nodeType="clickEffect">
                                  <p:stCondLst>
                                    <p:cond delay="0"/>
                                  </p:stCondLst>
                                  <p:childTnLst>
                                    <p:set>
                                      <p:cBhvr>
                                        <p:cTn id="105" dur="1" fill="hold">
                                          <p:stCondLst>
                                            <p:cond delay="0"/>
                                          </p:stCondLst>
                                        </p:cTn>
                                        <p:tgtEl>
                                          <p:spTgt spid="8">
                                            <p:txEl>
                                              <p:pRg st="4" end="4"/>
                                            </p:txEl>
                                          </p:spTgt>
                                        </p:tgtEl>
                                        <p:attrNameLst>
                                          <p:attrName>style.visibility</p:attrName>
                                        </p:attrNameLst>
                                      </p:cBhvr>
                                      <p:to>
                                        <p:strVal val="visible"/>
                                      </p:to>
                                    </p:set>
                                    <p:animEffect transition="in" filter="fade">
                                      <p:cBhvr>
                                        <p:cTn id="106" dur="500"/>
                                        <p:tgtEl>
                                          <p:spTgt spid="8">
                                            <p:txEl>
                                              <p:pRg st="4" end="4"/>
                                            </p:txEl>
                                          </p:spTgt>
                                        </p:tgtEl>
                                      </p:cBhvr>
                                    </p:animEffect>
                                    <p:anim calcmode="lin" valueType="num">
                                      <p:cBhvr>
                                        <p:cTn id="107"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108" dur="500" fill="hold"/>
                                        <p:tgtEl>
                                          <p:spTgt spid="8">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42" presetClass="entr" presetSubtype="0" fill="hold" grpId="0" nodeType="clickEffect">
                                  <p:stCondLst>
                                    <p:cond delay="0"/>
                                  </p:stCondLst>
                                  <p:childTnLst>
                                    <p:set>
                                      <p:cBhvr>
                                        <p:cTn id="112" dur="1" fill="hold">
                                          <p:stCondLst>
                                            <p:cond delay="0"/>
                                          </p:stCondLst>
                                        </p:cTn>
                                        <p:tgtEl>
                                          <p:spTgt spid="8">
                                            <p:txEl>
                                              <p:pRg st="5" end="5"/>
                                            </p:txEl>
                                          </p:spTgt>
                                        </p:tgtEl>
                                        <p:attrNameLst>
                                          <p:attrName>style.visibility</p:attrName>
                                        </p:attrNameLst>
                                      </p:cBhvr>
                                      <p:to>
                                        <p:strVal val="visible"/>
                                      </p:to>
                                    </p:set>
                                    <p:animEffect transition="in" filter="fade">
                                      <p:cBhvr>
                                        <p:cTn id="113" dur="500"/>
                                        <p:tgtEl>
                                          <p:spTgt spid="8">
                                            <p:txEl>
                                              <p:pRg st="5" end="5"/>
                                            </p:txEl>
                                          </p:spTgt>
                                        </p:tgtEl>
                                      </p:cBhvr>
                                    </p:animEffect>
                                    <p:anim calcmode="lin" valueType="num">
                                      <p:cBhvr>
                                        <p:cTn id="114"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p:cTn id="115" dur="500" fill="hold"/>
                                        <p:tgtEl>
                                          <p:spTgt spid="8">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42" presetClass="entr" presetSubtype="0" fill="hold" grpId="0" nodeType="clickEffect">
                                  <p:stCondLst>
                                    <p:cond delay="0"/>
                                  </p:stCondLst>
                                  <p:childTnLst>
                                    <p:set>
                                      <p:cBhvr>
                                        <p:cTn id="119" dur="1" fill="hold">
                                          <p:stCondLst>
                                            <p:cond delay="0"/>
                                          </p:stCondLst>
                                        </p:cTn>
                                        <p:tgtEl>
                                          <p:spTgt spid="8">
                                            <p:txEl>
                                              <p:pRg st="6" end="6"/>
                                            </p:txEl>
                                          </p:spTgt>
                                        </p:tgtEl>
                                        <p:attrNameLst>
                                          <p:attrName>style.visibility</p:attrName>
                                        </p:attrNameLst>
                                      </p:cBhvr>
                                      <p:to>
                                        <p:strVal val="visible"/>
                                      </p:to>
                                    </p:set>
                                    <p:animEffect transition="in" filter="fade">
                                      <p:cBhvr>
                                        <p:cTn id="120" dur="500"/>
                                        <p:tgtEl>
                                          <p:spTgt spid="8">
                                            <p:txEl>
                                              <p:pRg st="6" end="6"/>
                                            </p:txEl>
                                          </p:spTgt>
                                        </p:tgtEl>
                                      </p:cBhvr>
                                    </p:animEffect>
                                    <p:anim calcmode="lin" valueType="num">
                                      <p:cBhvr>
                                        <p:cTn id="121" dur="500" fill="hold"/>
                                        <p:tgtEl>
                                          <p:spTgt spid="8">
                                            <p:txEl>
                                              <p:pRg st="6" end="6"/>
                                            </p:txEl>
                                          </p:spTgt>
                                        </p:tgtEl>
                                        <p:attrNameLst>
                                          <p:attrName>ppt_x</p:attrName>
                                        </p:attrNameLst>
                                      </p:cBhvr>
                                      <p:tavLst>
                                        <p:tav tm="0">
                                          <p:val>
                                            <p:strVal val="#ppt_x"/>
                                          </p:val>
                                        </p:tav>
                                        <p:tav tm="100000">
                                          <p:val>
                                            <p:strVal val="#ppt_x"/>
                                          </p:val>
                                        </p:tav>
                                      </p:tavLst>
                                    </p:anim>
                                    <p:anim calcmode="lin" valueType="num">
                                      <p:cBhvr>
                                        <p:cTn id="122" dur="500" fill="hold"/>
                                        <p:tgtEl>
                                          <p:spTgt spid="8">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42" presetClass="entr" presetSubtype="0" fill="hold" grpId="0" nodeType="clickEffect">
                                  <p:stCondLst>
                                    <p:cond delay="0"/>
                                  </p:stCondLst>
                                  <p:childTnLst>
                                    <p:set>
                                      <p:cBhvr>
                                        <p:cTn id="126" dur="1" fill="hold">
                                          <p:stCondLst>
                                            <p:cond delay="0"/>
                                          </p:stCondLst>
                                        </p:cTn>
                                        <p:tgtEl>
                                          <p:spTgt spid="8">
                                            <p:txEl>
                                              <p:pRg st="7" end="7"/>
                                            </p:txEl>
                                          </p:spTgt>
                                        </p:tgtEl>
                                        <p:attrNameLst>
                                          <p:attrName>style.visibility</p:attrName>
                                        </p:attrNameLst>
                                      </p:cBhvr>
                                      <p:to>
                                        <p:strVal val="visible"/>
                                      </p:to>
                                    </p:set>
                                    <p:animEffect transition="in" filter="fade">
                                      <p:cBhvr>
                                        <p:cTn id="127" dur="500"/>
                                        <p:tgtEl>
                                          <p:spTgt spid="8">
                                            <p:txEl>
                                              <p:pRg st="7" end="7"/>
                                            </p:txEl>
                                          </p:spTgt>
                                        </p:tgtEl>
                                      </p:cBhvr>
                                    </p:animEffect>
                                    <p:anim calcmode="lin" valueType="num">
                                      <p:cBhvr>
                                        <p:cTn id="128" dur="500" fill="hold"/>
                                        <p:tgtEl>
                                          <p:spTgt spid="8">
                                            <p:txEl>
                                              <p:pRg st="7" end="7"/>
                                            </p:txEl>
                                          </p:spTgt>
                                        </p:tgtEl>
                                        <p:attrNameLst>
                                          <p:attrName>ppt_x</p:attrName>
                                        </p:attrNameLst>
                                      </p:cBhvr>
                                      <p:tavLst>
                                        <p:tav tm="0">
                                          <p:val>
                                            <p:strVal val="#ppt_x"/>
                                          </p:val>
                                        </p:tav>
                                        <p:tav tm="100000">
                                          <p:val>
                                            <p:strVal val="#ppt_x"/>
                                          </p:val>
                                        </p:tav>
                                      </p:tavLst>
                                    </p:anim>
                                    <p:anim calcmode="lin" valueType="num">
                                      <p:cBhvr>
                                        <p:cTn id="129" dur="500" fill="hold"/>
                                        <p:tgtEl>
                                          <p:spTgt spid="8">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130" fill="hold">
                      <p:stCondLst>
                        <p:cond delay="indefinite"/>
                      </p:stCondLst>
                      <p:childTnLst>
                        <p:par>
                          <p:cTn id="131" fill="hold">
                            <p:stCondLst>
                              <p:cond delay="0"/>
                            </p:stCondLst>
                            <p:childTnLst>
                              <p:par>
                                <p:cTn id="132" presetID="42" presetClass="entr" presetSubtype="0" fill="hold" grpId="0" nodeType="clickEffect">
                                  <p:stCondLst>
                                    <p:cond delay="0"/>
                                  </p:stCondLst>
                                  <p:childTnLst>
                                    <p:set>
                                      <p:cBhvr>
                                        <p:cTn id="133" dur="1" fill="hold">
                                          <p:stCondLst>
                                            <p:cond delay="0"/>
                                          </p:stCondLst>
                                        </p:cTn>
                                        <p:tgtEl>
                                          <p:spTgt spid="8">
                                            <p:txEl>
                                              <p:pRg st="8" end="8"/>
                                            </p:txEl>
                                          </p:spTgt>
                                        </p:tgtEl>
                                        <p:attrNameLst>
                                          <p:attrName>style.visibility</p:attrName>
                                        </p:attrNameLst>
                                      </p:cBhvr>
                                      <p:to>
                                        <p:strVal val="visible"/>
                                      </p:to>
                                    </p:set>
                                    <p:animEffect transition="in" filter="fade">
                                      <p:cBhvr>
                                        <p:cTn id="134" dur="500"/>
                                        <p:tgtEl>
                                          <p:spTgt spid="8">
                                            <p:txEl>
                                              <p:pRg st="8" end="8"/>
                                            </p:txEl>
                                          </p:spTgt>
                                        </p:tgtEl>
                                      </p:cBhvr>
                                    </p:animEffect>
                                    <p:anim calcmode="lin" valueType="num">
                                      <p:cBhvr>
                                        <p:cTn id="135" dur="500" fill="hold"/>
                                        <p:tgtEl>
                                          <p:spTgt spid="8">
                                            <p:txEl>
                                              <p:pRg st="8" end="8"/>
                                            </p:txEl>
                                          </p:spTgt>
                                        </p:tgtEl>
                                        <p:attrNameLst>
                                          <p:attrName>ppt_x</p:attrName>
                                        </p:attrNameLst>
                                      </p:cBhvr>
                                      <p:tavLst>
                                        <p:tav tm="0">
                                          <p:val>
                                            <p:strVal val="#ppt_x"/>
                                          </p:val>
                                        </p:tav>
                                        <p:tav tm="100000">
                                          <p:val>
                                            <p:strVal val="#ppt_x"/>
                                          </p:val>
                                        </p:tav>
                                      </p:tavLst>
                                    </p:anim>
                                    <p:anim calcmode="lin" valueType="num">
                                      <p:cBhvr>
                                        <p:cTn id="136" dur="500" fill="hold"/>
                                        <p:tgtEl>
                                          <p:spTgt spid="8">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137" fill="hold">
                      <p:stCondLst>
                        <p:cond delay="indefinite"/>
                      </p:stCondLst>
                      <p:childTnLst>
                        <p:par>
                          <p:cTn id="138" fill="hold">
                            <p:stCondLst>
                              <p:cond delay="0"/>
                            </p:stCondLst>
                            <p:childTnLst>
                              <p:par>
                                <p:cTn id="139" presetID="42" presetClass="entr" presetSubtype="0" fill="hold" grpId="0" nodeType="clickEffect">
                                  <p:stCondLst>
                                    <p:cond delay="0"/>
                                  </p:stCondLst>
                                  <p:childTnLst>
                                    <p:set>
                                      <p:cBhvr>
                                        <p:cTn id="140" dur="1" fill="hold">
                                          <p:stCondLst>
                                            <p:cond delay="0"/>
                                          </p:stCondLst>
                                        </p:cTn>
                                        <p:tgtEl>
                                          <p:spTgt spid="8">
                                            <p:txEl>
                                              <p:pRg st="9" end="9"/>
                                            </p:txEl>
                                          </p:spTgt>
                                        </p:tgtEl>
                                        <p:attrNameLst>
                                          <p:attrName>style.visibility</p:attrName>
                                        </p:attrNameLst>
                                      </p:cBhvr>
                                      <p:to>
                                        <p:strVal val="visible"/>
                                      </p:to>
                                    </p:set>
                                    <p:animEffect transition="in" filter="fade">
                                      <p:cBhvr>
                                        <p:cTn id="141" dur="500"/>
                                        <p:tgtEl>
                                          <p:spTgt spid="8">
                                            <p:txEl>
                                              <p:pRg st="9" end="9"/>
                                            </p:txEl>
                                          </p:spTgt>
                                        </p:tgtEl>
                                      </p:cBhvr>
                                    </p:animEffect>
                                    <p:anim calcmode="lin" valueType="num">
                                      <p:cBhvr>
                                        <p:cTn id="142" dur="500" fill="hold"/>
                                        <p:tgtEl>
                                          <p:spTgt spid="8">
                                            <p:txEl>
                                              <p:pRg st="9" end="9"/>
                                            </p:txEl>
                                          </p:spTgt>
                                        </p:tgtEl>
                                        <p:attrNameLst>
                                          <p:attrName>ppt_x</p:attrName>
                                        </p:attrNameLst>
                                      </p:cBhvr>
                                      <p:tavLst>
                                        <p:tav tm="0">
                                          <p:val>
                                            <p:strVal val="#ppt_x"/>
                                          </p:val>
                                        </p:tav>
                                        <p:tav tm="100000">
                                          <p:val>
                                            <p:strVal val="#ppt_x"/>
                                          </p:val>
                                        </p:tav>
                                      </p:tavLst>
                                    </p:anim>
                                    <p:anim calcmode="lin" valueType="num">
                                      <p:cBhvr>
                                        <p:cTn id="143" dur="500" fill="hold"/>
                                        <p:tgtEl>
                                          <p:spTgt spid="8">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build="p" animBg="1"/>
      <p:bldP spid="9" grpId="0" animBg="1"/>
      <p:bldP spid="10" grpId="0" animBg="1"/>
      <p:bldP spid="11" grpId="0" animBg="1"/>
      <p:bldP spid="12" grpId="0" uiExpand="1" build="p" animBg="1"/>
      <p:bldP spid="13" grpId="0" animBg="1"/>
      <p:bldP spid="15" grpId="0"/>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392C132-C2CF-18EF-34E0-DF74FDE63E55}"/>
              </a:ext>
            </a:extLst>
          </p:cNvPr>
          <p:cNvSpPr txBox="1"/>
          <p:nvPr/>
        </p:nvSpPr>
        <p:spPr>
          <a:xfrm>
            <a:off x="4648200" y="762000"/>
            <a:ext cx="2743200" cy="369332"/>
          </a:xfrm>
          <a:prstGeom prst="rect">
            <a:avLst/>
          </a:prstGeom>
          <a:noFill/>
        </p:spPr>
        <p:txBody>
          <a:bodyPr wrap="square">
            <a:spAutoFit/>
          </a:bodyPr>
          <a:lstStyle/>
          <a:p>
            <a:r>
              <a:rPr lang="en-US" sz="1800" b="1" i="0" u="none" strike="noStrike" baseline="0" dirty="0">
                <a:solidFill>
                  <a:srgbClr val="FF0000"/>
                </a:solidFill>
                <a:effectLst>
                  <a:outerShdw blurRad="38100" dist="38100" dir="2700000" algn="tl">
                    <a:srgbClr val="000000">
                      <a:alpha val="43137"/>
                    </a:srgbClr>
                  </a:outerShdw>
                </a:effectLst>
                <a:latin typeface="Times New Roman" panose="02020603050405020304" pitchFamily="18" charset="0"/>
              </a:rPr>
              <a:t>DNA Vaccine for Rabies </a:t>
            </a:r>
            <a:endParaRPr lang="en-US" dirty="0">
              <a:solidFill>
                <a:srgbClr val="FF0000"/>
              </a:solidFill>
              <a:effectLst>
                <a:outerShdw blurRad="38100" dist="38100" dir="2700000" algn="tl">
                  <a:srgbClr val="000000">
                    <a:alpha val="43137"/>
                  </a:srgbClr>
                </a:outerShdw>
              </a:effectLst>
            </a:endParaRPr>
          </a:p>
        </p:txBody>
      </p:sp>
      <p:sp>
        <p:nvSpPr>
          <p:cNvPr id="5" name="TextBox 4">
            <a:extLst>
              <a:ext uri="{FF2B5EF4-FFF2-40B4-BE49-F238E27FC236}">
                <a16:creationId xmlns:a16="http://schemas.microsoft.com/office/drawing/2014/main" id="{8AADF8B6-51D9-FB1F-1D80-E8D8505A6BFE}"/>
              </a:ext>
            </a:extLst>
          </p:cNvPr>
          <p:cNvSpPr txBox="1"/>
          <p:nvPr/>
        </p:nvSpPr>
        <p:spPr>
          <a:xfrm>
            <a:off x="60960" y="3018922"/>
            <a:ext cx="4739640" cy="3371885"/>
          </a:xfrm>
          <a:prstGeom prst="rect">
            <a:avLst/>
          </a:prstGeom>
          <a:noFill/>
        </p:spPr>
        <p:txBody>
          <a:bodyPr wrap="square">
            <a:spAutoFit/>
          </a:bodyPr>
          <a:lstStyle/>
          <a:p>
            <a:pPr algn="just">
              <a:lnSpc>
                <a:spcPct val="150000"/>
              </a:lnSpc>
            </a:pPr>
            <a:r>
              <a:rPr lang="en-US" sz="1800" b="0" i="0" u="none" strike="noStrike" baseline="0" dirty="0">
                <a:latin typeface="Times New Roman" panose="02020603050405020304" pitchFamily="18" charset="0"/>
              </a:rPr>
              <a:t>A DNA vaccine for rabies uses a piece of rabies virus DNA to stimulate an immune response against the virus. The vaccine introduces the rabies virus DNA into the body, where cells take it up and produce viral proteins. These viral proteins are then displayed on the surface of the cells, which triggers an immune response and the production of antibodies against the rabies virus.</a:t>
            </a:r>
            <a:endParaRPr lang="en-US" dirty="0"/>
          </a:p>
        </p:txBody>
      </p:sp>
      <p:pic>
        <p:nvPicPr>
          <p:cNvPr id="2050" name="Picture 2" descr="Why haven't we wiped out rabies yet? | News | CORDIS | European Commission">
            <a:extLst>
              <a:ext uri="{FF2B5EF4-FFF2-40B4-BE49-F238E27FC236}">
                <a16:creationId xmlns:a16="http://schemas.microsoft.com/office/drawing/2014/main" id="{6E02D969-999C-D67C-12C9-99D8DD0D6A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58200" y="1131331"/>
            <a:ext cx="3733800" cy="245428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1" descr="4965765">
            <a:extLst>
              <a:ext uri="{FF2B5EF4-FFF2-40B4-BE49-F238E27FC236}">
                <a16:creationId xmlns:a16="http://schemas.microsoft.com/office/drawing/2014/main" id="{1EC089BE-A3A1-3F0A-DDAA-7E9D83EE5D35}"/>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8960054" y="3155746"/>
            <a:ext cx="2514600" cy="3823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28104F37-AFCF-B9AB-5D22-17BDA1FE493E}"/>
              </a:ext>
            </a:extLst>
          </p:cNvPr>
          <p:cNvSpPr txBox="1"/>
          <p:nvPr/>
        </p:nvSpPr>
        <p:spPr>
          <a:xfrm>
            <a:off x="0" y="1076014"/>
            <a:ext cx="8458200" cy="1709892"/>
          </a:xfrm>
          <a:prstGeom prst="rect">
            <a:avLst/>
          </a:prstGeom>
          <a:noFill/>
        </p:spPr>
        <p:txBody>
          <a:bodyPr wrap="square">
            <a:spAutoFit/>
          </a:bodyPr>
          <a:lstStyle/>
          <a:p>
            <a:pPr algn="just">
              <a:lnSpc>
                <a:spcPct val="150000"/>
              </a:lnSpc>
            </a:pPr>
            <a:r>
              <a:rPr lang="en-US" sz="1800" b="0" i="0" u="none" strike="noStrike" baseline="0" dirty="0">
                <a:solidFill>
                  <a:srgbClr val="000000"/>
                </a:solidFill>
                <a:latin typeface="Times New Roman" panose="02020603050405020304" pitchFamily="18" charset="0"/>
              </a:rPr>
              <a:t>Rabies is a preventable viral disease most often transmitted through the bite of a rabid animal. The rabies virus infects the central nervous system of mammals, ultimately causing disease in the brain and death. Most rabies cases occur in wild animals like bats, raccoons</a:t>
            </a:r>
            <a:r>
              <a:rPr lang="en-US" sz="1800" b="0" i="0" u="none" strike="noStrike" baseline="0">
                <a:solidFill>
                  <a:srgbClr val="000000"/>
                </a:solidFill>
                <a:latin typeface="Times New Roman" panose="02020603050405020304" pitchFamily="18" charset="0"/>
              </a:rPr>
              <a:t>, skunks </a:t>
            </a:r>
            <a:r>
              <a:rPr lang="en-US" sz="1800" b="0" i="0" u="none" strike="noStrike" baseline="0" dirty="0">
                <a:solidFill>
                  <a:srgbClr val="000000"/>
                </a:solidFill>
                <a:latin typeface="Times New Roman" panose="02020603050405020304" pitchFamily="18" charset="0"/>
              </a:rPr>
              <a:t>and foxes, although any mammal can get rabies. </a:t>
            </a:r>
            <a:endParaRPr lang="en-US" dirty="0"/>
          </a:p>
        </p:txBody>
      </p:sp>
      <p:pic>
        <p:nvPicPr>
          <p:cNvPr id="8" name="Picture 2" descr="DNA Vaccine - an overview | ScienceDirect Topics">
            <a:extLst>
              <a:ext uri="{FF2B5EF4-FFF2-40B4-BE49-F238E27FC236}">
                <a16:creationId xmlns:a16="http://schemas.microsoft.com/office/drawing/2014/main" id="{FCAE87D8-B158-3489-D340-A904E5C299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2785906"/>
            <a:ext cx="3048000" cy="36148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5842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par>
                                <p:cTn id="12" presetID="14" presetClass="entr" presetSubtype="10" fill="hold" nodeType="with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randombar(horizontal)">
                                      <p:cBhvr>
                                        <p:cTn id="14" dur="500"/>
                                        <p:tgtEl>
                                          <p:spTgt spid="2050"/>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par>
                                <p:cTn id="20" presetID="14" presetClass="entr" presetSubtype="1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randombar(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75D552E-2CE8-F978-C08C-A95B8C62B47A}"/>
              </a:ext>
            </a:extLst>
          </p:cNvPr>
          <p:cNvSpPr txBox="1"/>
          <p:nvPr/>
        </p:nvSpPr>
        <p:spPr>
          <a:xfrm>
            <a:off x="2895600" y="762000"/>
            <a:ext cx="2819400" cy="369332"/>
          </a:xfrm>
          <a:prstGeom prst="rect">
            <a:avLst/>
          </a:prstGeom>
          <a:noFill/>
        </p:spPr>
        <p:txBody>
          <a:bodyPr wrap="square">
            <a:spAutoFit/>
          </a:bodyPr>
          <a:lstStyle/>
          <a:p>
            <a:pPr algn="l"/>
            <a:r>
              <a:rPr lang="en-US" sz="1800" b="1" i="0" u="none" strike="noStrike" baseline="0" dirty="0">
                <a:solidFill>
                  <a:srgbClr val="FF0000"/>
                </a:solidFill>
                <a:effectLst>
                  <a:outerShdw blurRad="38100" dist="38100" dir="2700000" algn="tl">
                    <a:srgbClr val="000000">
                      <a:alpha val="43137"/>
                    </a:srgbClr>
                  </a:outerShdw>
                </a:effectLst>
                <a:latin typeface="Times New Roman" panose="02020603050405020304" pitchFamily="18" charset="0"/>
              </a:rPr>
              <a:t>DNA vaccines advantages.</a:t>
            </a:r>
            <a:endParaRPr lang="en-US" b="1" dirty="0">
              <a:solidFill>
                <a:srgbClr val="FF0000"/>
              </a:solidFill>
              <a:effectLst>
                <a:outerShdw blurRad="38100" dist="38100" dir="2700000" algn="tl">
                  <a:srgbClr val="000000">
                    <a:alpha val="43137"/>
                  </a:srgbClr>
                </a:outerShdw>
              </a:effectLst>
            </a:endParaRPr>
          </a:p>
        </p:txBody>
      </p:sp>
      <p:sp>
        <p:nvSpPr>
          <p:cNvPr id="5" name="TextBox 4">
            <a:extLst>
              <a:ext uri="{FF2B5EF4-FFF2-40B4-BE49-F238E27FC236}">
                <a16:creationId xmlns:a16="http://schemas.microsoft.com/office/drawing/2014/main" id="{93CD53B6-3905-15E3-94DD-3BC3690B5DE8}"/>
              </a:ext>
            </a:extLst>
          </p:cNvPr>
          <p:cNvSpPr txBox="1"/>
          <p:nvPr/>
        </p:nvSpPr>
        <p:spPr>
          <a:xfrm>
            <a:off x="0" y="1008365"/>
            <a:ext cx="8229600" cy="5177315"/>
          </a:xfrm>
          <a:prstGeom prst="rect">
            <a:avLst/>
          </a:prstGeom>
          <a:noFill/>
        </p:spPr>
        <p:txBody>
          <a:bodyPr wrap="square">
            <a:spAutoFit/>
          </a:bodyPr>
          <a:lstStyle/>
          <a:p>
            <a:pPr marL="171450" indent="-171450" algn="just">
              <a:lnSpc>
                <a:spcPct val="150000"/>
              </a:lnSpc>
              <a:buFont typeface="Arial" panose="020B0604020202020204" pitchFamily="34" charset="0"/>
              <a:buChar char="•"/>
            </a:pPr>
            <a:r>
              <a:rPr lang="en-US" sz="1800" b="1" i="0" u="none" strike="noStrike" baseline="0" dirty="0">
                <a:latin typeface="Times New Roman" panose="02020603050405020304" pitchFamily="18" charset="0"/>
              </a:rPr>
              <a:t>Efficacy:</a:t>
            </a:r>
            <a:r>
              <a:rPr lang="en-US" sz="1800" b="0" i="0" u="none" strike="noStrike" baseline="0" dirty="0">
                <a:latin typeface="Times New Roman" panose="02020603050405020304" pitchFamily="18" charset="0"/>
              </a:rPr>
              <a:t> </a:t>
            </a:r>
            <a:r>
              <a:rPr lang="en-US" sz="1600" b="0" i="0" u="none" strike="noStrike" baseline="0" dirty="0">
                <a:latin typeface="Times New Roman" panose="02020603050405020304" pitchFamily="18" charset="0"/>
              </a:rPr>
              <a:t>DNA vaccines effectively prevent rabies infection in animal and human trials. In one study, a DNA vaccine was as effective as a traditional vaccine in protecting dogs against rabies.</a:t>
            </a:r>
          </a:p>
          <a:p>
            <a:pPr marL="171450" indent="-171450" algn="just">
              <a:lnSpc>
                <a:spcPct val="150000"/>
              </a:lnSpc>
              <a:buFont typeface="Arial" panose="020B0604020202020204" pitchFamily="34" charset="0"/>
              <a:buChar char="•"/>
            </a:pPr>
            <a:r>
              <a:rPr lang="en-US" sz="1800" b="1" i="0" u="none" strike="noStrike" baseline="0" dirty="0">
                <a:latin typeface="Times New Roman" panose="02020603050405020304" pitchFamily="18" charset="0"/>
              </a:rPr>
              <a:t>Long-lasting protection: </a:t>
            </a:r>
            <a:r>
              <a:rPr lang="en-US" sz="1600" b="0" i="0" u="none" strike="noStrike" baseline="0" dirty="0">
                <a:latin typeface="Times New Roman" panose="02020603050405020304" pitchFamily="18" charset="0"/>
              </a:rPr>
              <a:t>DNA vaccines can stimulate a strong and long-lasting immune response, which means they can protect against rabies for extended periods</a:t>
            </a:r>
            <a:r>
              <a:rPr lang="en-US" sz="1800" b="0" i="0" u="none" strike="noStrike" baseline="0" dirty="0">
                <a:latin typeface="Times New Roman" panose="02020603050405020304" pitchFamily="18" charset="0"/>
              </a:rPr>
              <a:t>.</a:t>
            </a:r>
          </a:p>
          <a:p>
            <a:pPr marL="171450" indent="-171450" algn="just">
              <a:lnSpc>
                <a:spcPct val="150000"/>
              </a:lnSpc>
              <a:buFont typeface="Arial" panose="020B0604020202020204" pitchFamily="34" charset="0"/>
              <a:buChar char="•"/>
            </a:pPr>
            <a:r>
              <a:rPr lang="en-US" sz="1800" b="1" i="0" u="none" strike="noStrike" baseline="0" dirty="0">
                <a:latin typeface="Times New Roman" panose="02020603050405020304" pitchFamily="18" charset="0"/>
              </a:rPr>
              <a:t>Ease of administration: </a:t>
            </a:r>
            <a:r>
              <a:rPr lang="en-US" sz="1600" b="0" i="0" u="none" strike="noStrike" baseline="0" dirty="0">
                <a:latin typeface="Times New Roman" panose="02020603050405020304" pitchFamily="18" charset="0"/>
              </a:rPr>
              <a:t>DNA vaccines are easy to administer, as they can be given via injection or even delivered orally, which can be particularly useful in areas where access to medical facilities is limited.</a:t>
            </a:r>
          </a:p>
          <a:p>
            <a:pPr marL="171450" indent="-171450" algn="just">
              <a:lnSpc>
                <a:spcPct val="150000"/>
              </a:lnSpc>
              <a:buFont typeface="Arial" panose="020B0604020202020204" pitchFamily="34" charset="0"/>
              <a:buChar char="•"/>
            </a:pPr>
            <a:r>
              <a:rPr lang="en-US" sz="1800" b="1" i="0" u="none" strike="noStrike" baseline="0" dirty="0">
                <a:latin typeface="Times New Roman" panose="02020603050405020304" pitchFamily="18" charset="0"/>
              </a:rPr>
              <a:t>Cost-effective: </a:t>
            </a:r>
            <a:r>
              <a:rPr lang="en-US" sz="1600" b="0" i="0" u="none" strike="noStrike" baseline="0" dirty="0">
                <a:latin typeface="Times New Roman" panose="02020603050405020304" pitchFamily="18" charset="0"/>
              </a:rPr>
              <a:t>DNA vaccines are relatively inexpensive to produce compared to traditional vaccines, which can make them more accessible in areas where resources are limited.</a:t>
            </a:r>
            <a:endParaRPr lang="en-US" sz="1800" b="0" i="0" u="none" strike="noStrike" baseline="0" dirty="0">
              <a:latin typeface="Times New Roman" panose="02020603050405020304" pitchFamily="18" charset="0"/>
            </a:endParaRPr>
          </a:p>
          <a:p>
            <a:pPr marL="171450" indent="-171450" algn="just">
              <a:lnSpc>
                <a:spcPct val="150000"/>
              </a:lnSpc>
              <a:buFont typeface="Arial" panose="020B0604020202020204" pitchFamily="34" charset="0"/>
              <a:buChar char="•"/>
            </a:pPr>
            <a:r>
              <a:rPr lang="en-US" sz="1800" b="1" i="0" u="none" strike="noStrike" baseline="0" dirty="0">
                <a:latin typeface="Times New Roman" panose="02020603050405020304" pitchFamily="18" charset="0"/>
              </a:rPr>
              <a:t>Reduced risk of side effects: </a:t>
            </a:r>
            <a:r>
              <a:rPr lang="en-US" sz="1600" b="0" i="0" u="none" strike="noStrike" baseline="0" dirty="0">
                <a:latin typeface="Times New Roman" panose="02020603050405020304" pitchFamily="18" charset="0"/>
              </a:rPr>
              <a:t>DNA vaccines do not contain live virus particles, making them safer and less risky than traditional vaccines.</a:t>
            </a:r>
          </a:p>
          <a:p>
            <a:pPr marL="171450" indent="-171450" algn="just">
              <a:lnSpc>
                <a:spcPct val="15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Safety:</a:t>
            </a:r>
            <a:r>
              <a:rPr lang="en-US" dirty="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DNA vaccines do not contain live or attenuated pathogens, reducing the risk of infection or disease caused by the vaccine.</a:t>
            </a:r>
            <a:endParaRPr lang="en-US" dirty="0"/>
          </a:p>
        </p:txBody>
      </p:sp>
      <p:sp>
        <p:nvSpPr>
          <p:cNvPr id="2" name="TextBox 1">
            <a:extLst>
              <a:ext uri="{FF2B5EF4-FFF2-40B4-BE49-F238E27FC236}">
                <a16:creationId xmlns:a16="http://schemas.microsoft.com/office/drawing/2014/main" id="{628D27E6-38F7-8F8A-BE59-392BB65040B3}"/>
              </a:ext>
            </a:extLst>
          </p:cNvPr>
          <p:cNvSpPr txBox="1"/>
          <p:nvPr/>
        </p:nvSpPr>
        <p:spPr>
          <a:xfrm>
            <a:off x="8915400" y="1524000"/>
            <a:ext cx="3124200" cy="369332"/>
          </a:xfrm>
          <a:prstGeom prst="rect">
            <a:avLst/>
          </a:prstGeom>
          <a:noFill/>
        </p:spPr>
        <p:txBody>
          <a:bodyPr wrap="square">
            <a:spAutoFit/>
          </a:bodyPr>
          <a:lstStyle/>
          <a:p>
            <a:pPr algn="l"/>
            <a:r>
              <a:rPr lang="en-US" sz="1800" b="1" i="0" u="none" strike="noStrike" baseline="0" dirty="0">
                <a:solidFill>
                  <a:srgbClr val="FF0000"/>
                </a:solidFill>
                <a:effectLst>
                  <a:outerShdw blurRad="38100" dist="38100" dir="2700000" algn="tl">
                    <a:srgbClr val="000000">
                      <a:alpha val="43137"/>
                    </a:srgbClr>
                  </a:outerShdw>
                </a:effectLst>
                <a:latin typeface="Times New Roman" panose="02020603050405020304" pitchFamily="18" charset="0"/>
              </a:rPr>
              <a:t>DNA vaccines disadvantages.</a:t>
            </a:r>
            <a:endParaRPr lang="en-US" b="1" dirty="0">
              <a:solidFill>
                <a:srgbClr val="FF0000"/>
              </a:solidFill>
              <a:effectLst>
                <a:outerShdw blurRad="38100" dist="38100" dir="2700000" algn="tl">
                  <a:srgbClr val="000000">
                    <a:alpha val="43137"/>
                  </a:srgbClr>
                </a:outerShdw>
              </a:effectLst>
            </a:endParaRPr>
          </a:p>
        </p:txBody>
      </p:sp>
      <p:sp>
        <p:nvSpPr>
          <p:cNvPr id="6" name="TextBox 5">
            <a:extLst>
              <a:ext uri="{FF2B5EF4-FFF2-40B4-BE49-F238E27FC236}">
                <a16:creationId xmlns:a16="http://schemas.microsoft.com/office/drawing/2014/main" id="{634CCAFF-C05D-9270-3617-20898789E022}"/>
              </a:ext>
            </a:extLst>
          </p:cNvPr>
          <p:cNvSpPr txBox="1"/>
          <p:nvPr/>
        </p:nvSpPr>
        <p:spPr>
          <a:xfrm>
            <a:off x="8305800" y="1981200"/>
            <a:ext cx="3886200" cy="2951064"/>
          </a:xfrm>
          <a:prstGeom prst="rect">
            <a:avLst/>
          </a:prstGeom>
          <a:noFill/>
        </p:spPr>
        <p:txBody>
          <a:bodyPr wrap="square">
            <a:spAutoFit/>
          </a:bodyPr>
          <a:lstStyle/>
          <a:p>
            <a:pPr marL="228600" indent="-228600" algn="just">
              <a:lnSpc>
                <a:spcPct val="150000"/>
              </a:lnSpc>
              <a:buFont typeface="Arial" panose="020B0604020202020204" pitchFamily="34" charset="0"/>
              <a:buChar char="•"/>
            </a:pPr>
            <a:r>
              <a:rPr lang="en-US" b="0" i="0" dirty="0">
                <a:effectLst/>
                <a:latin typeface="Times New Roman" panose="02020603050405020304" pitchFamily="18" charset="0"/>
                <a:cs typeface="Times New Roman" panose="02020603050405020304" pitchFamily="18" charset="0"/>
              </a:rPr>
              <a:t>The risk of affecting genes that control cell growth.</a:t>
            </a:r>
          </a:p>
          <a:p>
            <a:pPr marL="228600" indent="-228600" algn="just">
              <a:lnSpc>
                <a:spcPct val="150000"/>
              </a:lnSpc>
              <a:buFont typeface="Arial" panose="020B0604020202020204" pitchFamily="34" charset="0"/>
              <a:buChar char="•"/>
            </a:pPr>
            <a:r>
              <a:rPr lang="en-US" b="0" i="0" dirty="0">
                <a:effectLst/>
                <a:latin typeface="Times New Roman" panose="02020603050405020304" pitchFamily="18" charset="0"/>
                <a:cs typeface="Times New Roman" panose="02020603050405020304" pitchFamily="18" charset="0"/>
              </a:rPr>
              <a:t>Repeated doses are required.</a:t>
            </a:r>
          </a:p>
          <a:p>
            <a:pPr marL="228600" indent="-228600" algn="just">
              <a:lnSpc>
                <a:spcPct val="150000"/>
              </a:lnSpc>
              <a:buFont typeface="Arial" panose="020B0604020202020204" pitchFamily="34" charset="0"/>
              <a:buChar char="•"/>
            </a:pPr>
            <a:r>
              <a:rPr lang="en-US" b="0" i="0" dirty="0">
                <a:effectLst/>
                <a:latin typeface="Times New Roman" panose="02020603050405020304" pitchFamily="18" charset="0"/>
                <a:cs typeface="Times New Roman" panose="02020603050405020304" pitchFamily="18" charset="0"/>
              </a:rPr>
              <a:t>Lower immunogenicity than an inactivated vaccine. </a:t>
            </a:r>
          </a:p>
          <a:p>
            <a:pPr marL="228600" indent="-228600" algn="just">
              <a:lnSpc>
                <a:spcPct val="150000"/>
              </a:lnSpc>
              <a:buFont typeface="Arial" panose="020B0604020202020204" pitchFamily="34" charset="0"/>
              <a:buChar char="•"/>
            </a:pPr>
            <a:r>
              <a:rPr lang="en-US" b="0" i="0" dirty="0">
                <a:effectLst/>
                <a:latin typeface="Times New Roman" panose="02020603050405020304" pitchFamily="18" charset="0"/>
                <a:cs typeface="Times New Roman" panose="02020603050405020304" pitchFamily="18" charset="0"/>
              </a:rPr>
              <a:t>Limited to the protein antigens.</a:t>
            </a:r>
          </a:p>
          <a:p>
            <a:pPr marL="228600" indent="-228600" algn="just">
              <a:lnSpc>
                <a:spcPct val="150000"/>
              </a:lnSpc>
              <a:buFont typeface="Arial" panose="020B0604020202020204" pitchFamily="34" charset="0"/>
              <a:buChar char="•"/>
            </a:pPr>
            <a:r>
              <a:rPr lang="en-US" b="0" i="0" dirty="0">
                <a:effectLst/>
                <a:latin typeface="Times New Roman" panose="02020603050405020304" pitchFamily="18" charset="0"/>
                <a:cs typeface="Times New Roman" panose="02020603050405020304" pitchFamily="18" charset="0"/>
              </a:rPr>
              <a:t>No mass application for animals, etc.</a:t>
            </a:r>
          </a:p>
        </p:txBody>
      </p:sp>
    </p:spTree>
    <p:extLst>
      <p:ext uri="{BB962C8B-B14F-4D97-AF65-F5344CB8AC3E}">
        <p14:creationId xmlns:p14="http://schemas.microsoft.com/office/powerpoint/2010/main" val="2401390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 calcmode="lin" valueType="num">
                                      <p:cBhvr additive="base">
                                        <p:cTn id="18"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 calcmode="lin" valueType="num">
                                      <p:cBhvr additive="base">
                                        <p:cTn id="24"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
                                            <p:txEl>
                                              <p:pRg st="3" end="3"/>
                                            </p:txEl>
                                          </p:spTgt>
                                        </p:tgtEl>
                                        <p:attrNameLst>
                                          <p:attrName>style.visibility</p:attrName>
                                        </p:attrNameLst>
                                      </p:cBhvr>
                                      <p:to>
                                        <p:strVal val="visible"/>
                                      </p:to>
                                    </p:set>
                                    <p:anim calcmode="lin" valueType="num">
                                      <p:cBhvr additive="base">
                                        <p:cTn id="30"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5">
                                            <p:txEl>
                                              <p:pRg st="4" end="4"/>
                                            </p:txEl>
                                          </p:spTgt>
                                        </p:tgtEl>
                                        <p:attrNameLst>
                                          <p:attrName>style.visibility</p:attrName>
                                        </p:attrNameLst>
                                      </p:cBhvr>
                                      <p:to>
                                        <p:strVal val="visible"/>
                                      </p:to>
                                    </p:set>
                                    <p:anim calcmode="lin" valueType="num">
                                      <p:cBhvr additive="base">
                                        <p:cTn id="36"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5">
                                            <p:txEl>
                                              <p:pRg st="5" end="5"/>
                                            </p:txEl>
                                          </p:spTgt>
                                        </p:tgtEl>
                                        <p:attrNameLst>
                                          <p:attrName>style.visibility</p:attrName>
                                        </p:attrNameLst>
                                      </p:cBhvr>
                                      <p:to>
                                        <p:strVal val="visible"/>
                                      </p:to>
                                    </p:set>
                                    <p:anim calcmode="lin" valueType="num">
                                      <p:cBhvr additive="base">
                                        <p:cTn id="42"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fade">
                                      <p:cBhvr>
                                        <p:cTn id="48" dur="500"/>
                                        <p:tgtEl>
                                          <p:spTgt spid="2"/>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grpId="0" nodeType="clickEffect">
                                  <p:stCondLst>
                                    <p:cond delay="0"/>
                                  </p:stCondLst>
                                  <p:childTnLst>
                                    <p:set>
                                      <p:cBhvr>
                                        <p:cTn id="52" dur="1" fill="hold">
                                          <p:stCondLst>
                                            <p:cond delay="0"/>
                                          </p:stCondLst>
                                        </p:cTn>
                                        <p:tgtEl>
                                          <p:spTgt spid="6">
                                            <p:txEl>
                                              <p:pRg st="0" end="0"/>
                                            </p:txEl>
                                          </p:spTgt>
                                        </p:tgtEl>
                                        <p:attrNameLst>
                                          <p:attrName>style.visibility</p:attrName>
                                        </p:attrNameLst>
                                      </p:cBhvr>
                                      <p:to>
                                        <p:strVal val="visible"/>
                                      </p:to>
                                    </p:set>
                                    <p:animEffect transition="in" filter="randombar(horizontal)">
                                      <p:cBhvr>
                                        <p:cTn id="53" dur="500"/>
                                        <p:tgtEl>
                                          <p:spTgt spid="6">
                                            <p:txEl>
                                              <p:pRg st="0" end="0"/>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grpId="0" nodeType="clickEffect">
                                  <p:stCondLst>
                                    <p:cond delay="0"/>
                                  </p:stCondLst>
                                  <p:childTnLst>
                                    <p:set>
                                      <p:cBhvr>
                                        <p:cTn id="57" dur="1" fill="hold">
                                          <p:stCondLst>
                                            <p:cond delay="0"/>
                                          </p:stCondLst>
                                        </p:cTn>
                                        <p:tgtEl>
                                          <p:spTgt spid="6">
                                            <p:txEl>
                                              <p:pRg st="1" end="1"/>
                                            </p:txEl>
                                          </p:spTgt>
                                        </p:tgtEl>
                                        <p:attrNameLst>
                                          <p:attrName>style.visibility</p:attrName>
                                        </p:attrNameLst>
                                      </p:cBhvr>
                                      <p:to>
                                        <p:strVal val="visible"/>
                                      </p:to>
                                    </p:set>
                                    <p:animEffect transition="in" filter="randombar(horizontal)">
                                      <p:cBhvr>
                                        <p:cTn id="58" dur="500"/>
                                        <p:tgtEl>
                                          <p:spTgt spid="6">
                                            <p:txEl>
                                              <p:pRg st="1" end="1"/>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14" presetClass="entr" presetSubtype="10" fill="hold" grpId="0" nodeType="clickEffect">
                                  <p:stCondLst>
                                    <p:cond delay="0"/>
                                  </p:stCondLst>
                                  <p:childTnLst>
                                    <p:set>
                                      <p:cBhvr>
                                        <p:cTn id="62" dur="1" fill="hold">
                                          <p:stCondLst>
                                            <p:cond delay="0"/>
                                          </p:stCondLst>
                                        </p:cTn>
                                        <p:tgtEl>
                                          <p:spTgt spid="6">
                                            <p:txEl>
                                              <p:pRg st="2" end="2"/>
                                            </p:txEl>
                                          </p:spTgt>
                                        </p:tgtEl>
                                        <p:attrNameLst>
                                          <p:attrName>style.visibility</p:attrName>
                                        </p:attrNameLst>
                                      </p:cBhvr>
                                      <p:to>
                                        <p:strVal val="visible"/>
                                      </p:to>
                                    </p:set>
                                    <p:animEffect transition="in" filter="randombar(horizontal)">
                                      <p:cBhvr>
                                        <p:cTn id="63" dur="500"/>
                                        <p:tgtEl>
                                          <p:spTgt spid="6">
                                            <p:txEl>
                                              <p:pRg st="2" end="2"/>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14" presetClass="entr" presetSubtype="10" fill="hold" grpId="0" nodeType="clickEffect">
                                  <p:stCondLst>
                                    <p:cond delay="0"/>
                                  </p:stCondLst>
                                  <p:childTnLst>
                                    <p:set>
                                      <p:cBhvr>
                                        <p:cTn id="67" dur="1" fill="hold">
                                          <p:stCondLst>
                                            <p:cond delay="0"/>
                                          </p:stCondLst>
                                        </p:cTn>
                                        <p:tgtEl>
                                          <p:spTgt spid="6">
                                            <p:txEl>
                                              <p:pRg st="3" end="3"/>
                                            </p:txEl>
                                          </p:spTgt>
                                        </p:tgtEl>
                                        <p:attrNameLst>
                                          <p:attrName>style.visibility</p:attrName>
                                        </p:attrNameLst>
                                      </p:cBhvr>
                                      <p:to>
                                        <p:strVal val="visible"/>
                                      </p:to>
                                    </p:set>
                                    <p:animEffect transition="in" filter="randombar(horizontal)">
                                      <p:cBhvr>
                                        <p:cTn id="68" dur="500"/>
                                        <p:tgtEl>
                                          <p:spTgt spid="6">
                                            <p:txEl>
                                              <p:pRg st="3" end="3"/>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14" presetClass="entr" presetSubtype="10" fill="hold" grpId="0" nodeType="clickEffect">
                                  <p:stCondLst>
                                    <p:cond delay="0"/>
                                  </p:stCondLst>
                                  <p:childTnLst>
                                    <p:set>
                                      <p:cBhvr>
                                        <p:cTn id="72" dur="1" fill="hold">
                                          <p:stCondLst>
                                            <p:cond delay="0"/>
                                          </p:stCondLst>
                                        </p:cTn>
                                        <p:tgtEl>
                                          <p:spTgt spid="6">
                                            <p:txEl>
                                              <p:pRg st="4" end="4"/>
                                            </p:txEl>
                                          </p:spTgt>
                                        </p:tgtEl>
                                        <p:attrNameLst>
                                          <p:attrName>style.visibility</p:attrName>
                                        </p:attrNameLst>
                                      </p:cBhvr>
                                      <p:to>
                                        <p:strVal val="visible"/>
                                      </p:to>
                                    </p:set>
                                    <p:animEffect transition="in" filter="randombar(horizontal)">
                                      <p:cBhvr>
                                        <p:cTn id="73"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uild="p"/>
      <p:bldP spid="2" grpId="0"/>
      <p:bldP spid="6"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F590C49-FDCB-68EB-BA41-71EC08A7797A}"/>
              </a:ext>
            </a:extLst>
          </p:cNvPr>
          <p:cNvSpPr txBox="1"/>
          <p:nvPr/>
        </p:nvSpPr>
        <p:spPr>
          <a:xfrm>
            <a:off x="4191000" y="762000"/>
            <a:ext cx="3200400" cy="400110"/>
          </a:xfrm>
          <a:prstGeom prst="rect">
            <a:avLst/>
          </a:prstGeom>
          <a:noFill/>
        </p:spPr>
        <p:txBody>
          <a:bodyPr wrap="square">
            <a:spAutoFit/>
          </a:bodyPr>
          <a:lstStyle/>
          <a:p>
            <a:r>
              <a:rPr lang="en-US" sz="2000" b="1" i="0" u="none" strike="noStrike" baseline="0" dirty="0">
                <a:solidFill>
                  <a:srgbClr val="FF0000"/>
                </a:solidFill>
                <a:effectLst>
                  <a:outerShdw blurRad="38100" dist="38100" dir="2700000" algn="tl">
                    <a:srgbClr val="000000">
                      <a:alpha val="43137"/>
                    </a:srgbClr>
                  </a:outerShdw>
                </a:effectLst>
                <a:latin typeface="Times New Roman" panose="02020603050405020304" pitchFamily="18" charset="0"/>
              </a:rPr>
              <a:t>RNA Vaccines for Covid19</a:t>
            </a:r>
            <a:endParaRPr lang="en-US" sz="2000" dirty="0">
              <a:solidFill>
                <a:srgbClr val="FF0000"/>
              </a:solidFill>
              <a:effectLst>
                <a:outerShdw blurRad="38100" dist="38100" dir="2700000" algn="tl">
                  <a:srgbClr val="000000">
                    <a:alpha val="43137"/>
                  </a:srgbClr>
                </a:outerShdw>
              </a:effectLst>
            </a:endParaRPr>
          </a:p>
        </p:txBody>
      </p:sp>
      <p:sp>
        <p:nvSpPr>
          <p:cNvPr id="5" name="TextBox 4">
            <a:extLst>
              <a:ext uri="{FF2B5EF4-FFF2-40B4-BE49-F238E27FC236}">
                <a16:creationId xmlns:a16="http://schemas.microsoft.com/office/drawing/2014/main" id="{390071A5-0AB8-4D23-430C-9F3986F743CD}"/>
              </a:ext>
            </a:extLst>
          </p:cNvPr>
          <p:cNvSpPr txBox="1"/>
          <p:nvPr/>
        </p:nvSpPr>
        <p:spPr>
          <a:xfrm>
            <a:off x="0" y="1207532"/>
            <a:ext cx="12192000" cy="2125390"/>
          </a:xfrm>
          <a:prstGeom prst="rect">
            <a:avLst/>
          </a:prstGeom>
          <a:noFill/>
        </p:spPr>
        <p:txBody>
          <a:bodyPr wrap="square">
            <a:spAutoFit/>
          </a:bodyPr>
          <a:lstStyle/>
          <a:p>
            <a:pPr algn="just">
              <a:lnSpc>
                <a:spcPct val="150000"/>
              </a:lnSpc>
            </a:pPr>
            <a:r>
              <a:rPr lang="en-US" sz="1800" b="0" i="0" u="none" strike="noStrike" baseline="0" dirty="0">
                <a:latin typeface="Times New Roman" panose="02020603050405020304" pitchFamily="18" charset="0"/>
              </a:rPr>
              <a:t>RNA vaccines for COVID-19 use genetic material from the SARS-CoV-2 virus in the form of RNA to stimulate an immune response against the virus. </a:t>
            </a:r>
          </a:p>
          <a:p>
            <a:pPr algn="just">
              <a:lnSpc>
                <a:spcPct val="150000"/>
              </a:lnSpc>
            </a:pPr>
            <a:r>
              <a:rPr lang="en-US" sz="1800" b="0" i="0" u="none" strike="noStrike" baseline="0" dirty="0">
                <a:latin typeface="Times New Roman" panose="02020603050405020304" pitchFamily="18" charset="0"/>
              </a:rPr>
              <a:t>The vaccine works by introducing the virus's RNA into the body, where it is taken up by cells and used to produce viral proteins. These proteins are then displayed on the surface of the cells, which triggers an immune response and the production of antibodies against the virus.</a:t>
            </a:r>
            <a:endParaRPr lang="en-US" dirty="0"/>
          </a:p>
        </p:txBody>
      </p:sp>
      <p:sp>
        <p:nvSpPr>
          <p:cNvPr id="7" name="TextBox 6">
            <a:extLst>
              <a:ext uri="{FF2B5EF4-FFF2-40B4-BE49-F238E27FC236}">
                <a16:creationId xmlns:a16="http://schemas.microsoft.com/office/drawing/2014/main" id="{979CB572-9AA2-FE36-4AEE-4412FDD2CEEA}"/>
              </a:ext>
            </a:extLst>
          </p:cNvPr>
          <p:cNvSpPr txBox="1"/>
          <p:nvPr/>
        </p:nvSpPr>
        <p:spPr>
          <a:xfrm>
            <a:off x="0" y="3312105"/>
            <a:ext cx="12192000" cy="878895"/>
          </a:xfrm>
          <a:prstGeom prst="rect">
            <a:avLst/>
          </a:prstGeom>
          <a:noFill/>
        </p:spPr>
        <p:txBody>
          <a:bodyPr wrap="square">
            <a:spAutoFit/>
          </a:bodyPr>
          <a:lstStyle/>
          <a:p>
            <a:pPr algn="l">
              <a:lnSpc>
                <a:spcPct val="150000"/>
              </a:lnSpc>
            </a:pPr>
            <a:r>
              <a:rPr lang="en-US" sz="1800" b="0" i="0" u="none" strike="noStrike" baseline="0" dirty="0">
                <a:latin typeface="Times New Roman" panose="02020603050405020304" pitchFamily="18" charset="0"/>
              </a:rPr>
              <a:t>The first RNA vaccine for COVID-19, the Pfizer-BioNTech vaccine, was authorized for emergency use in December 2020 and has been administered to millions worldwide. Another RNA vaccine, the Moderna vaccine, was also authorized for emergency use.</a:t>
            </a:r>
            <a:endParaRPr lang="en-US" dirty="0"/>
          </a:p>
        </p:txBody>
      </p:sp>
      <p:sp>
        <p:nvSpPr>
          <p:cNvPr id="2" name="TextBox 1">
            <a:extLst>
              <a:ext uri="{FF2B5EF4-FFF2-40B4-BE49-F238E27FC236}">
                <a16:creationId xmlns:a16="http://schemas.microsoft.com/office/drawing/2014/main" id="{FAB889CB-C732-28DF-664D-C21271EF6866}"/>
              </a:ext>
            </a:extLst>
          </p:cNvPr>
          <p:cNvSpPr txBox="1"/>
          <p:nvPr/>
        </p:nvSpPr>
        <p:spPr>
          <a:xfrm>
            <a:off x="0" y="4267200"/>
            <a:ext cx="12192000" cy="2125390"/>
          </a:xfrm>
          <a:prstGeom prst="rect">
            <a:avLst/>
          </a:prstGeom>
          <a:noFill/>
        </p:spPr>
        <p:txBody>
          <a:bodyPr wrap="square">
            <a:spAutoFit/>
          </a:bodyPr>
          <a:lstStyle/>
          <a:p>
            <a:pPr algn="just">
              <a:lnSpc>
                <a:spcPct val="150000"/>
              </a:lnSpc>
            </a:pPr>
            <a:r>
              <a:rPr lang="en-US" sz="1800" b="0" i="0" u="none" strike="noStrike" baseline="0" dirty="0">
                <a:latin typeface="Times New Roman" panose="02020603050405020304" pitchFamily="18" charset="0"/>
              </a:rPr>
              <a:t>RNA vaccines have several advantages over traditional vaccines, including </a:t>
            </a:r>
            <a:r>
              <a:rPr lang="en-US" sz="1800" b="1" i="0" u="none" strike="noStrike" baseline="0" dirty="0">
                <a:latin typeface="Times New Roman" panose="02020603050405020304" pitchFamily="18" charset="0"/>
              </a:rPr>
              <a:t>faster production time </a:t>
            </a:r>
            <a:r>
              <a:rPr lang="en-US" sz="1800" b="0" i="0" u="none" strike="noStrike" baseline="0" dirty="0">
                <a:latin typeface="Times New Roman" panose="02020603050405020304" pitchFamily="18" charset="0"/>
              </a:rPr>
              <a:t>and the ability to </a:t>
            </a:r>
            <a:r>
              <a:rPr lang="en-US" sz="1800" b="1" i="0" u="none" strike="noStrike" baseline="0" dirty="0">
                <a:latin typeface="Times New Roman" panose="02020603050405020304" pitchFamily="18" charset="0"/>
              </a:rPr>
              <a:t>target multiple antigens</a:t>
            </a:r>
            <a:r>
              <a:rPr lang="en-US" sz="1800" b="0" i="0" u="none" strike="noStrike" baseline="0" dirty="0">
                <a:latin typeface="Times New Roman" panose="02020603050405020304" pitchFamily="18" charset="0"/>
              </a:rPr>
              <a:t>. RNA vaccines can be </a:t>
            </a:r>
            <a:r>
              <a:rPr lang="en-US" sz="1800" b="1" i="0" u="none" strike="noStrike" baseline="0" dirty="0">
                <a:latin typeface="Times New Roman" panose="02020603050405020304" pitchFamily="18" charset="0"/>
              </a:rPr>
              <a:t>manufactured quickly</a:t>
            </a:r>
            <a:r>
              <a:rPr lang="en-US" sz="1800" b="0" i="0" u="none" strike="noStrike" baseline="0" dirty="0">
                <a:latin typeface="Times New Roman" panose="02020603050405020304" pitchFamily="18" charset="0"/>
              </a:rPr>
              <a:t>, making them a good option for emergencies where many people need to be vaccinated quickly. RNA vaccines are also considered safer than traditional vaccines, as they do not contain any live virus or bacteria that could cause disease. RNA vaccines are being developed and tested for various diseases, including COVID-19, influenza, and cancer.</a:t>
            </a:r>
            <a:endParaRPr lang="en-US" dirty="0"/>
          </a:p>
        </p:txBody>
      </p:sp>
    </p:spTree>
    <p:extLst>
      <p:ext uri="{BB962C8B-B14F-4D97-AF65-F5344CB8AC3E}">
        <p14:creationId xmlns:p14="http://schemas.microsoft.com/office/powerpoint/2010/main" val="2165277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randombar(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randombar(horizontal)">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uild="p"/>
      <p:bldP spid="7"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0012639-CDB0-9B13-1849-CDFF4F4CD317}"/>
              </a:ext>
            </a:extLst>
          </p:cNvPr>
          <p:cNvSpPr txBox="1"/>
          <p:nvPr/>
        </p:nvSpPr>
        <p:spPr>
          <a:xfrm>
            <a:off x="3048000" y="778395"/>
            <a:ext cx="4648200" cy="400110"/>
          </a:xfrm>
          <a:prstGeom prst="rect">
            <a:avLst/>
          </a:prstGeom>
          <a:noFill/>
        </p:spPr>
        <p:txBody>
          <a:bodyPr wrap="square">
            <a:spAutoFit/>
          </a:bodyPr>
          <a:lstStyle/>
          <a:p>
            <a:r>
              <a:rPr lang="en-US" sz="2000" b="1" i="0" u="none" strike="noStrike" baseline="0" dirty="0">
                <a:solidFill>
                  <a:srgbClr val="FF0000"/>
                </a:solidFill>
                <a:effectLst>
                  <a:outerShdw blurRad="38100" dist="38100" dir="2700000" algn="tl">
                    <a:srgbClr val="000000">
                      <a:alpha val="43137"/>
                    </a:srgbClr>
                  </a:outerShdw>
                </a:effectLst>
                <a:latin typeface="Times New Roman" panose="02020603050405020304" pitchFamily="18" charset="0"/>
              </a:rPr>
              <a:t>Importance of RNA vaccine for Covid-19</a:t>
            </a:r>
            <a:endParaRPr lang="en-US" sz="2000" dirty="0">
              <a:solidFill>
                <a:srgbClr val="FF0000"/>
              </a:solidFill>
              <a:effectLst>
                <a:outerShdw blurRad="38100" dist="38100" dir="2700000" algn="tl">
                  <a:srgbClr val="000000">
                    <a:alpha val="43137"/>
                  </a:srgbClr>
                </a:outerShdw>
              </a:effectLst>
            </a:endParaRPr>
          </a:p>
        </p:txBody>
      </p:sp>
      <p:sp>
        <p:nvSpPr>
          <p:cNvPr id="5" name="TextBox 4">
            <a:extLst>
              <a:ext uri="{FF2B5EF4-FFF2-40B4-BE49-F238E27FC236}">
                <a16:creationId xmlns:a16="http://schemas.microsoft.com/office/drawing/2014/main" id="{99A6F929-16D0-997E-67B9-904B728F9857}"/>
              </a:ext>
            </a:extLst>
          </p:cNvPr>
          <p:cNvSpPr txBox="1"/>
          <p:nvPr/>
        </p:nvSpPr>
        <p:spPr>
          <a:xfrm>
            <a:off x="0" y="1178505"/>
            <a:ext cx="12192000" cy="878895"/>
          </a:xfrm>
          <a:prstGeom prst="rect">
            <a:avLst/>
          </a:prstGeom>
          <a:noFill/>
        </p:spPr>
        <p:txBody>
          <a:bodyPr wrap="square">
            <a:spAutoFit/>
          </a:bodyPr>
          <a:lstStyle/>
          <a:p>
            <a:pPr algn="ctr">
              <a:lnSpc>
                <a:spcPct val="150000"/>
              </a:lnSpc>
            </a:pPr>
            <a:r>
              <a:rPr lang="en-US" sz="1800" b="0" i="0" u="none" strike="noStrike" baseline="0" dirty="0">
                <a:latin typeface="Times New Roman" panose="02020603050405020304" pitchFamily="18" charset="0"/>
              </a:rPr>
              <a:t>RNA vaccines have emerged as a promising tool for preventing the spread of COVID-19, offering several key advantages over traditional vaccines. Here are some of the main reasons why RNA vaccines are important in the fight against COVID-19:</a:t>
            </a:r>
            <a:endParaRPr lang="en-US" dirty="0"/>
          </a:p>
        </p:txBody>
      </p:sp>
      <p:sp>
        <p:nvSpPr>
          <p:cNvPr id="7" name="TextBox 6">
            <a:extLst>
              <a:ext uri="{FF2B5EF4-FFF2-40B4-BE49-F238E27FC236}">
                <a16:creationId xmlns:a16="http://schemas.microsoft.com/office/drawing/2014/main" id="{8C03922E-8300-450F-0358-8177C0012CF0}"/>
              </a:ext>
            </a:extLst>
          </p:cNvPr>
          <p:cNvSpPr txBox="1"/>
          <p:nvPr/>
        </p:nvSpPr>
        <p:spPr>
          <a:xfrm>
            <a:off x="0" y="2033835"/>
            <a:ext cx="12192000" cy="4366965"/>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n-US" sz="1700" b="1" i="0" u="none" strike="noStrike" baseline="0" dirty="0">
                <a:latin typeface="Times New Roman" panose="02020603050405020304" pitchFamily="18" charset="0"/>
              </a:rPr>
              <a:t>High efficacy: </a:t>
            </a:r>
            <a:r>
              <a:rPr lang="en-US" sz="1700" b="0" i="0" u="none" strike="noStrike" baseline="0" dirty="0">
                <a:latin typeface="Times New Roman" panose="02020603050405020304" pitchFamily="18" charset="0"/>
              </a:rPr>
              <a:t>RNA vaccines are highly effective at preventing COVID-19 infections. For example, the Pfizer-BioNTech and Moderna mRNA vaccines have reported </a:t>
            </a:r>
            <a:r>
              <a:rPr lang="en-US" sz="1700" b="1" i="0" u="none" strike="noStrike" baseline="0" dirty="0">
                <a:latin typeface="Times New Roman" panose="02020603050405020304" pitchFamily="18" charset="0"/>
              </a:rPr>
              <a:t>efficacy rates of around 95% </a:t>
            </a:r>
            <a:r>
              <a:rPr lang="en-US" sz="1700" b="0" i="0" u="none" strike="noStrike" baseline="0" dirty="0">
                <a:latin typeface="Times New Roman" panose="02020603050405020304" pitchFamily="18" charset="0"/>
              </a:rPr>
              <a:t>in clinical trials.</a:t>
            </a:r>
          </a:p>
          <a:p>
            <a:pPr marL="285750" indent="-285750" algn="just">
              <a:lnSpc>
                <a:spcPct val="150000"/>
              </a:lnSpc>
              <a:buFont typeface="Arial" panose="020B0604020202020204" pitchFamily="34" charset="0"/>
              <a:buChar char="•"/>
            </a:pPr>
            <a:r>
              <a:rPr lang="en-US" sz="1700" b="1" i="0" u="none" strike="noStrike" baseline="0" dirty="0">
                <a:latin typeface="Times New Roman" panose="02020603050405020304" pitchFamily="18" charset="0"/>
              </a:rPr>
              <a:t>Rapid development: </a:t>
            </a:r>
            <a:r>
              <a:rPr lang="en-US" sz="1700" b="0" i="0" u="none" strike="noStrike" baseline="0" dirty="0">
                <a:latin typeface="Times New Roman" panose="02020603050405020304" pitchFamily="18" charset="0"/>
              </a:rPr>
              <a:t>RNA vaccines can be rapidly developed and manufactured, which is particularly useful in a pandemic. The Pfizer-BioNTech vaccine, for instance, was developed in under a year and went from the initial discovery of the viral genome to emergency use authorization in less than 11 months.</a:t>
            </a:r>
          </a:p>
          <a:p>
            <a:pPr marL="285750" indent="-285750" algn="just">
              <a:lnSpc>
                <a:spcPct val="150000"/>
              </a:lnSpc>
              <a:buFont typeface="Arial" panose="020B0604020202020204" pitchFamily="34" charset="0"/>
              <a:buChar char="•"/>
            </a:pPr>
            <a:r>
              <a:rPr lang="en-US" sz="1700" b="1" i="0" u="none" strike="noStrike" baseline="0" dirty="0">
                <a:latin typeface="Times New Roman" panose="02020603050405020304" pitchFamily="18" charset="0"/>
              </a:rPr>
              <a:t>Easy to modify: </a:t>
            </a:r>
            <a:r>
              <a:rPr lang="en-US" sz="1700" b="0" i="0" u="none" strike="noStrike" baseline="0" dirty="0">
                <a:latin typeface="Times New Roman" panose="02020603050405020304" pitchFamily="18" charset="0"/>
              </a:rPr>
              <a:t>RNA vaccines can be easily modified to target new strains or variants of the virus. This means that if a new variant emerges resistant to the existing vaccines, it is possible to modify the vaccine to protect against the new strain quickly.</a:t>
            </a:r>
          </a:p>
          <a:p>
            <a:pPr marL="285750" indent="-285750" algn="just">
              <a:lnSpc>
                <a:spcPct val="150000"/>
              </a:lnSpc>
              <a:buFont typeface="Arial" panose="020B0604020202020204" pitchFamily="34" charset="0"/>
              <a:buChar char="•"/>
            </a:pPr>
            <a:r>
              <a:rPr lang="en-US" sz="1700" b="1" i="0" u="none" strike="noStrike" baseline="0" dirty="0">
                <a:latin typeface="Times New Roman" panose="02020603050405020304" pitchFamily="18" charset="0"/>
              </a:rPr>
              <a:t>Safe: </a:t>
            </a:r>
            <a:r>
              <a:rPr lang="en-US" sz="1700" b="0" i="0" u="none" strike="noStrike" baseline="0" dirty="0">
                <a:latin typeface="Times New Roman" panose="02020603050405020304" pitchFamily="18" charset="0"/>
              </a:rPr>
              <a:t>RNA vaccines are generally considered safe, as they do not contain any live virus particles. They work by instructing cells to produce a harmless piece of the virus (in this case, the spike protein), which triggers an immune response providing protection against the virus.</a:t>
            </a:r>
          </a:p>
          <a:p>
            <a:pPr marL="285750" indent="-285750" algn="just">
              <a:lnSpc>
                <a:spcPct val="150000"/>
              </a:lnSpc>
              <a:buFont typeface="Arial" panose="020B0604020202020204" pitchFamily="34" charset="0"/>
              <a:buChar char="•"/>
            </a:pPr>
            <a:r>
              <a:rPr lang="en-US" sz="1700" b="1" i="0" u="none" strike="noStrike" baseline="0" dirty="0">
                <a:latin typeface="Times New Roman" panose="02020603050405020304" pitchFamily="18" charset="0"/>
              </a:rPr>
              <a:t>Potential for broader use: </a:t>
            </a:r>
            <a:r>
              <a:rPr lang="en-US" sz="1700" b="0" i="0" u="none" strike="noStrike" baseline="0" dirty="0">
                <a:latin typeface="Times New Roman" panose="02020603050405020304" pitchFamily="18" charset="0"/>
              </a:rPr>
              <a:t>RNA vaccines can prevent other infectious diseases, such as influenza, HIV, and Zika, and treat cancer.</a:t>
            </a:r>
            <a:endParaRPr lang="en-US" sz="1700" dirty="0"/>
          </a:p>
        </p:txBody>
      </p:sp>
    </p:spTree>
    <p:extLst>
      <p:ext uri="{BB962C8B-B14F-4D97-AF65-F5344CB8AC3E}">
        <p14:creationId xmlns:p14="http://schemas.microsoft.com/office/powerpoint/2010/main" val="2467827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additive="base">
                                        <p:cTn id="16"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 calcmode="lin" valueType="num">
                                      <p:cBhvr additive="base">
                                        <p:cTn id="22"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7">
                                            <p:txEl>
                                              <p:pRg st="2" end="2"/>
                                            </p:txEl>
                                          </p:spTgt>
                                        </p:tgtEl>
                                        <p:attrNameLst>
                                          <p:attrName>style.visibility</p:attrName>
                                        </p:attrNameLst>
                                      </p:cBhvr>
                                      <p:to>
                                        <p:strVal val="visible"/>
                                      </p:to>
                                    </p:set>
                                    <p:anim calcmode="lin" valueType="num">
                                      <p:cBhvr additive="base">
                                        <p:cTn id="28"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7">
                                            <p:txEl>
                                              <p:pRg st="3" end="3"/>
                                            </p:txEl>
                                          </p:spTgt>
                                        </p:tgtEl>
                                        <p:attrNameLst>
                                          <p:attrName>style.visibility</p:attrName>
                                        </p:attrNameLst>
                                      </p:cBhvr>
                                      <p:to>
                                        <p:strVal val="visible"/>
                                      </p:to>
                                    </p:set>
                                    <p:anim calcmode="lin" valueType="num">
                                      <p:cBhvr additive="base">
                                        <p:cTn id="34"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7">
                                            <p:txEl>
                                              <p:pRg st="4" end="4"/>
                                            </p:txEl>
                                          </p:spTgt>
                                        </p:tgtEl>
                                        <p:attrNameLst>
                                          <p:attrName>style.visibility</p:attrName>
                                        </p:attrNameLst>
                                      </p:cBhvr>
                                      <p:to>
                                        <p:strVal val="visible"/>
                                      </p:to>
                                    </p:set>
                                    <p:anim calcmode="lin" valueType="num">
                                      <p:cBhvr additive="base">
                                        <p:cTn id="40"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CC066D7-06A9-79B9-F0C3-632275941C53}"/>
              </a:ext>
            </a:extLst>
          </p:cNvPr>
          <p:cNvSpPr txBox="1"/>
          <p:nvPr/>
        </p:nvSpPr>
        <p:spPr>
          <a:xfrm>
            <a:off x="3886200" y="762000"/>
            <a:ext cx="3810000" cy="400110"/>
          </a:xfrm>
          <a:prstGeom prst="rect">
            <a:avLst/>
          </a:prstGeom>
          <a:noFill/>
        </p:spPr>
        <p:txBody>
          <a:bodyPr wrap="square">
            <a:spAutoFit/>
          </a:bodyPr>
          <a:lstStyle/>
          <a:p>
            <a:r>
              <a:rPr lang="en-US" sz="2000" b="1" i="0" u="none" strike="noStrike" baseline="0" dirty="0">
                <a:solidFill>
                  <a:srgbClr val="FF0000"/>
                </a:solidFill>
                <a:effectLst>
                  <a:outerShdw blurRad="38100" dist="38100" dir="2700000" algn="tl">
                    <a:srgbClr val="000000">
                      <a:alpha val="43137"/>
                    </a:srgbClr>
                  </a:outerShdw>
                </a:effectLst>
                <a:latin typeface="Times New Roman" panose="02020603050405020304" pitchFamily="18" charset="0"/>
              </a:rPr>
              <a:t>Forensics – DNA Fingerprinting</a:t>
            </a:r>
            <a:endParaRPr lang="en-US" sz="2000" dirty="0">
              <a:solidFill>
                <a:srgbClr val="FF0000"/>
              </a:solidFill>
              <a:effectLst>
                <a:outerShdw blurRad="38100" dist="38100" dir="2700000" algn="tl">
                  <a:srgbClr val="000000">
                    <a:alpha val="43137"/>
                  </a:srgbClr>
                </a:outerShdw>
              </a:effectLst>
            </a:endParaRPr>
          </a:p>
        </p:txBody>
      </p:sp>
      <p:sp>
        <p:nvSpPr>
          <p:cNvPr id="5" name="TextBox 4">
            <a:extLst>
              <a:ext uri="{FF2B5EF4-FFF2-40B4-BE49-F238E27FC236}">
                <a16:creationId xmlns:a16="http://schemas.microsoft.com/office/drawing/2014/main" id="{2283E69D-82C7-7C95-2A3F-47650BCA2627}"/>
              </a:ext>
            </a:extLst>
          </p:cNvPr>
          <p:cNvSpPr txBox="1"/>
          <p:nvPr/>
        </p:nvSpPr>
        <p:spPr>
          <a:xfrm>
            <a:off x="0" y="1233363"/>
            <a:ext cx="9010650" cy="1709892"/>
          </a:xfrm>
          <a:prstGeom prst="rect">
            <a:avLst/>
          </a:prstGeom>
          <a:noFill/>
        </p:spPr>
        <p:txBody>
          <a:bodyPr wrap="square">
            <a:spAutoFit/>
          </a:bodyPr>
          <a:lstStyle/>
          <a:p>
            <a:pPr algn="just">
              <a:lnSpc>
                <a:spcPct val="150000"/>
              </a:lnSpc>
            </a:pPr>
            <a:r>
              <a:rPr lang="en-US" sz="1800" b="0" i="0" u="none" strike="noStrike" baseline="0" dirty="0">
                <a:latin typeface="Times New Roman" panose="02020603050405020304" pitchFamily="18" charset="0"/>
              </a:rPr>
              <a:t>DNA fingerprinting, or DNA profiling or genetic fingerprinting, is a technique used in forensic science to identify an individual based on their unique DNA profile. The process involves analyzing specific regions of an individual's DNA, called markers, which can vary from person to person.</a:t>
            </a:r>
            <a:endParaRPr lang="en-US" dirty="0"/>
          </a:p>
        </p:txBody>
      </p:sp>
      <p:sp>
        <p:nvSpPr>
          <p:cNvPr id="7" name="TextBox 6">
            <a:extLst>
              <a:ext uri="{FF2B5EF4-FFF2-40B4-BE49-F238E27FC236}">
                <a16:creationId xmlns:a16="http://schemas.microsoft.com/office/drawing/2014/main" id="{A481797F-D449-1BCE-8DC9-A92E1CFFD69D}"/>
              </a:ext>
            </a:extLst>
          </p:cNvPr>
          <p:cNvSpPr txBox="1"/>
          <p:nvPr/>
        </p:nvSpPr>
        <p:spPr>
          <a:xfrm>
            <a:off x="0" y="2819400"/>
            <a:ext cx="9010650" cy="1709892"/>
          </a:xfrm>
          <a:prstGeom prst="rect">
            <a:avLst/>
          </a:prstGeom>
          <a:noFill/>
        </p:spPr>
        <p:txBody>
          <a:bodyPr wrap="square">
            <a:spAutoFit/>
          </a:bodyPr>
          <a:lstStyle/>
          <a:p>
            <a:pPr algn="just">
              <a:lnSpc>
                <a:spcPct val="150000"/>
              </a:lnSpc>
            </a:pPr>
            <a:r>
              <a:rPr lang="en-US" sz="1800" b="0" i="0" u="none" strike="noStrike" baseline="0" dirty="0">
                <a:latin typeface="Times New Roman" panose="02020603050405020304" pitchFamily="18" charset="0"/>
              </a:rPr>
              <a:t>DNA comparison is typically done manually by forensic analysts, as it involves analyzing complex DNA profiles and comparing them to control samples to determine if there is a match. However, artificial intelligence (AI) is beginning to play a more prominent role in DNA analysis, particularly in developing automated DNA profiling systems.</a:t>
            </a:r>
            <a:endParaRPr lang="en-US" dirty="0"/>
          </a:p>
        </p:txBody>
      </p:sp>
      <p:sp>
        <p:nvSpPr>
          <p:cNvPr id="9" name="TextBox 8">
            <a:extLst>
              <a:ext uri="{FF2B5EF4-FFF2-40B4-BE49-F238E27FC236}">
                <a16:creationId xmlns:a16="http://schemas.microsoft.com/office/drawing/2014/main" id="{DA436785-0955-82F6-EEB4-9B73B6897620}"/>
              </a:ext>
            </a:extLst>
          </p:cNvPr>
          <p:cNvSpPr txBox="1"/>
          <p:nvPr/>
        </p:nvSpPr>
        <p:spPr>
          <a:xfrm>
            <a:off x="0" y="4572000"/>
            <a:ext cx="8991600" cy="1709892"/>
          </a:xfrm>
          <a:prstGeom prst="rect">
            <a:avLst/>
          </a:prstGeom>
          <a:noFill/>
        </p:spPr>
        <p:txBody>
          <a:bodyPr wrap="square">
            <a:spAutoFit/>
          </a:bodyPr>
          <a:lstStyle/>
          <a:p>
            <a:pPr algn="just">
              <a:lnSpc>
                <a:spcPct val="150000"/>
              </a:lnSpc>
            </a:pPr>
            <a:r>
              <a:rPr lang="en-US" sz="1800" b="0" i="0" u="none" strike="noStrike" baseline="0" dirty="0">
                <a:latin typeface="Times New Roman" panose="02020603050405020304" pitchFamily="18" charset="0"/>
              </a:rPr>
              <a:t>The DNA profile consists of a series of bands on a gel, which represents specific DNA fragments. The bands are compared to those from a control sample, such as blood or saliva from a suspect or victim, to see if there is a match. If there is a match, it is considered strong evidence that the biological sample came from that individual.</a:t>
            </a:r>
            <a:endParaRPr lang="en-US" dirty="0"/>
          </a:p>
        </p:txBody>
      </p:sp>
      <p:pic>
        <p:nvPicPr>
          <p:cNvPr id="4098" name="Picture 2" descr="DNA Fingerprinting - Definition, Steps, Process, Applications and FAQs">
            <a:extLst>
              <a:ext uri="{FF2B5EF4-FFF2-40B4-BE49-F238E27FC236}">
                <a16:creationId xmlns:a16="http://schemas.microsoft.com/office/drawing/2014/main" id="{D6C753B7-063A-6D37-CAD7-B96C4B056B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1600" y="3859929"/>
            <a:ext cx="3181350" cy="25146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Protecting DNA Fingerprinting With Genetic Barcodes - BioTechniques">
            <a:extLst>
              <a:ext uri="{FF2B5EF4-FFF2-40B4-BE49-F238E27FC236}">
                <a16:creationId xmlns:a16="http://schemas.microsoft.com/office/drawing/2014/main" id="{904FFF77-36C1-CF1F-F1C3-D74BBD9D66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5888" y="1597896"/>
            <a:ext cx="3171825" cy="1400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8303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par>
                                <p:cTn id="13" presetID="14" presetClass="entr" presetSubtype="10" fill="hold" nodeType="withEffect">
                                  <p:stCondLst>
                                    <p:cond delay="0"/>
                                  </p:stCondLst>
                                  <p:childTnLst>
                                    <p:set>
                                      <p:cBhvr>
                                        <p:cTn id="14" dur="1" fill="hold">
                                          <p:stCondLst>
                                            <p:cond delay="0"/>
                                          </p:stCondLst>
                                        </p:cTn>
                                        <p:tgtEl>
                                          <p:spTgt spid="4100"/>
                                        </p:tgtEl>
                                        <p:attrNameLst>
                                          <p:attrName>style.visibility</p:attrName>
                                        </p:attrNameLst>
                                      </p:cBhvr>
                                      <p:to>
                                        <p:strVal val="visible"/>
                                      </p:to>
                                    </p:set>
                                    <p:animEffect transition="in" filter="randombar(horizontal)">
                                      <p:cBhvr>
                                        <p:cTn id="15" dur="500"/>
                                        <p:tgtEl>
                                          <p:spTgt spid="4100"/>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randombar(horizontal)">
                                      <p:cBhvr>
                                        <p:cTn id="25" dur="500"/>
                                        <p:tgtEl>
                                          <p:spTgt spid="9"/>
                                        </p:tgtEl>
                                      </p:cBhvr>
                                    </p:animEffect>
                                  </p:childTnLst>
                                </p:cTn>
                              </p:par>
                              <p:par>
                                <p:cTn id="26" presetID="14" presetClass="entr" presetSubtype="10" fill="hold" nodeType="withEffect">
                                  <p:stCondLst>
                                    <p:cond delay="0"/>
                                  </p:stCondLst>
                                  <p:childTnLst>
                                    <p:set>
                                      <p:cBhvr>
                                        <p:cTn id="27" dur="1" fill="hold">
                                          <p:stCondLst>
                                            <p:cond delay="0"/>
                                          </p:stCondLst>
                                        </p:cTn>
                                        <p:tgtEl>
                                          <p:spTgt spid="4098"/>
                                        </p:tgtEl>
                                        <p:attrNameLst>
                                          <p:attrName>style.visibility</p:attrName>
                                        </p:attrNameLst>
                                      </p:cBhvr>
                                      <p:to>
                                        <p:strVal val="visible"/>
                                      </p:to>
                                    </p:set>
                                    <p:animEffect transition="in" filter="randombar(horizontal)">
                                      <p:cBhvr>
                                        <p:cTn id="28"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2075AE4-52FD-872C-5F58-42357B4AB1D0}"/>
              </a:ext>
            </a:extLst>
          </p:cNvPr>
          <p:cNvSpPr txBox="1"/>
          <p:nvPr/>
        </p:nvSpPr>
        <p:spPr>
          <a:xfrm>
            <a:off x="2438400" y="990600"/>
            <a:ext cx="6400800" cy="400110"/>
          </a:xfrm>
          <a:prstGeom prst="rect">
            <a:avLst/>
          </a:prstGeom>
          <a:noFill/>
        </p:spPr>
        <p:txBody>
          <a:bodyPr wrap="square">
            <a:spAutoFit/>
          </a:bodyPr>
          <a:lstStyle/>
          <a:p>
            <a:r>
              <a:rPr lang="en-US" sz="2000" b="1" i="0" u="none" strike="noStrike" baseline="0" dirty="0">
                <a:solidFill>
                  <a:srgbClr val="FF0000"/>
                </a:solidFill>
                <a:effectLst>
                  <a:outerShdw blurRad="38100" dist="38100" dir="2700000" algn="tl">
                    <a:srgbClr val="000000">
                      <a:alpha val="43137"/>
                    </a:srgbClr>
                  </a:outerShdw>
                </a:effectLst>
                <a:latin typeface="Times New Roman" panose="02020603050405020304" pitchFamily="18" charset="0"/>
              </a:rPr>
              <a:t>Working of DNA fingerprinting for forensic applications</a:t>
            </a:r>
            <a:endParaRPr lang="en-US" sz="2000" dirty="0">
              <a:solidFill>
                <a:srgbClr val="FF0000"/>
              </a:solidFill>
              <a:effectLst>
                <a:outerShdw blurRad="38100" dist="38100" dir="2700000" algn="tl">
                  <a:srgbClr val="000000">
                    <a:alpha val="43137"/>
                  </a:srgbClr>
                </a:outerShdw>
              </a:effectLst>
            </a:endParaRPr>
          </a:p>
        </p:txBody>
      </p:sp>
      <p:sp>
        <p:nvSpPr>
          <p:cNvPr id="5" name="TextBox 4">
            <a:extLst>
              <a:ext uri="{FF2B5EF4-FFF2-40B4-BE49-F238E27FC236}">
                <a16:creationId xmlns:a16="http://schemas.microsoft.com/office/drawing/2014/main" id="{F45D1823-B844-BDF6-9FC0-5645B07BEE03}"/>
              </a:ext>
            </a:extLst>
          </p:cNvPr>
          <p:cNvSpPr txBox="1"/>
          <p:nvPr/>
        </p:nvSpPr>
        <p:spPr>
          <a:xfrm>
            <a:off x="0" y="1371600"/>
            <a:ext cx="7467600" cy="5033879"/>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n-US" sz="1800" b="1" i="0" u="none" strike="noStrike" baseline="0" dirty="0">
                <a:latin typeface="Times New Roman" panose="02020603050405020304" pitchFamily="18" charset="0"/>
              </a:rPr>
              <a:t>Sample collection: </a:t>
            </a:r>
            <a:r>
              <a:rPr lang="en-US" sz="1800" b="0" i="0" u="none" strike="noStrike" baseline="0" dirty="0">
                <a:latin typeface="Times New Roman" panose="02020603050405020304" pitchFamily="18" charset="0"/>
              </a:rPr>
              <a:t>DNA is extracted from a biological sample, such as blood, skin, or hair. The sample is then purified and processed to isolate the DNA.</a:t>
            </a:r>
          </a:p>
          <a:p>
            <a:pPr marL="285750" indent="-285750" algn="just">
              <a:lnSpc>
                <a:spcPct val="150000"/>
              </a:lnSpc>
              <a:buFont typeface="Arial" panose="020B0604020202020204" pitchFamily="34" charset="0"/>
              <a:buChar char="•"/>
            </a:pPr>
            <a:r>
              <a:rPr lang="en-US" sz="1800" b="1" i="0" u="none" strike="noStrike" baseline="0" dirty="0">
                <a:latin typeface="Times New Roman" panose="02020603050405020304" pitchFamily="18" charset="0"/>
              </a:rPr>
              <a:t>DNA amplification: </a:t>
            </a:r>
            <a:r>
              <a:rPr lang="en-US" sz="1800" b="0" i="0" u="none" strike="noStrike" baseline="0" dirty="0">
                <a:latin typeface="Times New Roman" panose="02020603050405020304" pitchFamily="18" charset="0"/>
              </a:rPr>
              <a:t>The extracted DNA is then amplified using a </a:t>
            </a:r>
            <a:r>
              <a:rPr lang="fr-FR" sz="1800" b="0" i="0" u="none" strike="noStrike" baseline="0" dirty="0" err="1">
                <a:latin typeface="Times New Roman" panose="02020603050405020304" pitchFamily="18" charset="0"/>
              </a:rPr>
              <a:t>polymerase</a:t>
            </a:r>
            <a:r>
              <a:rPr lang="fr-FR" sz="1800" b="0" i="0" u="none" strike="noStrike" baseline="0" dirty="0">
                <a:latin typeface="Times New Roman" panose="02020603050405020304" pitchFamily="18" charset="0"/>
              </a:rPr>
              <a:t> </a:t>
            </a:r>
            <a:r>
              <a:rPr lang="fr-FR" sz="1800" b="0" i="0" u="none" strike="noStrike" baseline="0" dirty="0" err="1">
                <a:latin typeface="Times New Roman" panose="02020603050405020304" pitchFamily="18" charset="0"/>
              </a:rPr>
              <a:t>chain</a:t>
            </a:r>
            <a:r>
              <a:rPr lang="fr-FR" sz="1800" b="0" i="0" u="none" strike="noStrike" baseline="0" dirty="0">
                <a:latin typeface="Times New Roman" panose="02020603050405020304" pitchFamily="18" charset="0"/>
              </a:rPr>
              <a:t> </a:t>
            </a:r>
            <a:r>
              <a:rPr lang="fr-FR" sz="1800" b="0" i="0" u="none" strike="noStrike" baseline="0" dirty="0" err="1">
                <a:latin typeface="Times New Roman" panose="02020603050405020304" pitchFamily="18" charset="0"/>
              </a:rPr>
              <a:t>reaction</a:t>
            </a:r>
            <a:r>
              <a:rPr lang="fr-FR" sz="1800" b="0" i="0" u="none" strike="noStrike" baseline="0" dirty="0">
                <a:latin typeface="Times New Roman" panose="02020603050405020304" pitchFamily="18" charset="0"/>
              </a:rPr>
              <a:t> (PCR) technique</a:t>
            </a:r>
            <a:r>
              <a:rPr lang="en-US" sz="1800" b="0" i="0" u="none" strike="noStrike" baseline="0" dirty="0">
                <a:latin typeface="Times New Roman" panose="02020603050405020304" pitchFamily="18" charset="0"/>
              </a:rPr>
              <a:t>. PCR produces copies of a specific DNA region, allowing more accurate analysis.</a:t>
            </a:r>
          </a:p>
          <a:p>
            <a:pPr marL="285750" indent="-285750" algn="just">
              <a:lnSpc>
                <a:spcPct val="150000"/>
              </a:lnSpc>
              <a:buFont typeface="Arial" panose="020B0604020202020204" pitchFamily="34" charset="0"/>
              <a:buChar char="•"/>
            </a:pPr>
            <a:r>
              <a:rPr lang="en-US" sz="1800" b="1" i="0" u="none" strike="noStrike" baseline="0" dirty="0">
                <a:latin typeface="Times New Roman" panose="02020603050405020304" pitchFamily="18" charset="0"/>
              </a:rPr>
              <a:t>DNA analysis: </a:t>
            </a:r>
            <a:r>
              <a:rPr lang="en-US" sz="1800" b="0" i="0" u="none" strike="noStrike" baseline="0" dirty="0">
                <a:latin typeface="Times New Roman" panose="02020603050405020304" pitchFamily="18" charset="0"/>
              </a:rPr>
              <a:t>The amplified DNA is then analyzed using gel electrophoresis. The DNA fragments are separated based on size and charge, and a DNA profile is generated.</a:t>
            </a:r>
          </a:p>
          <a:p>
            <a:pPr marL="285750" indent="-285750" algn="just">
              <a:lnSpc>
                <a:spcPct val="150000"/>
              </a:lnSpc>
              <a:buFont typeface="Arial" panose="020B0604020202020204" pitchFamily="34" charset="0"/>
              <a:buChar char="•"/>
            </a:pPr>
            <a:r>
              <a:rPr lang="en-US" sz="1800" b="1" i="0" u="none" strike="noStrike" baseline="0" dirty="0">
                <a:latin typeface="Times New Roman" panose="02020603050405020304" pitchFamily="18" charset="0"/>
              </a:rPr>
              <a:t>DNA comparison: </a:t>
            </a:r>
            <a:r>
              <a:rPr lang="en-US" sz="1800" b="0" i="0" u="none" strike="noStrike" baseline="0" dirty="0">
                <a:latin typeface="Times New Roman" panose="02020603050405020304" pitchFamily="18" charset="0"/>
              </a:rPr>
              <a:t>The DNA profile obtained from the biological sample is then compared to the DNA profiles of other individuals, such as suspects or victims, to determine if there is a match.</a:t>
            </a:r>
            <a:endParaRPr lang="en-US" dirty="0"/>
          </a:p>
        </p:txBody>
      </p:sp>
      <p:pic>
        <p:nvPicPr>
          <p:cNvPr id="2050" name="Picture 2" descr="DNA fingerprinting | IASbaba">
            <a:extLst>
              <a:ext uri="{FF2B5EF4-FFF2-40B4-BE49-F238E27FC236}">
                <a16:creationId xmlns:a16="http://schemas.microsoft.com/office/drawing/2014/main" id="{A5294212-B1B4-E994-4D47-8085E4B810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101" t="12500" r="6482"/>
          <a:stretch/>
        </p:blipFill>
        <p:spPr bwMode="auto">
          <a:xfrm>
            <a:off x="7467600" y="1562099"/>
            <a:ext cx="4572000" cy="43082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7468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randombar(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randombar(horizontal)">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randombar(horizontal)">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randombar(horizontal)">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2050"/>
                                        </p:tgtEl>
                                        <p:attrNameLst>
                                          <p:attrName>style.visibility</p:attrName>
                                        </p:attrNameLst>
                                      </p:cBhvr>
                                      <p:to>
                                        <p:strVal val="visible"/>
                                      </p:to>
                                    </p:set>
                                    <p:animEffect transition="in" filter="randombar(horizontal)">
                                      <p:cBhvr>
                                        <p:cTn id="32"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200D692-50F0-0E91-194F-BFD8B09E3145}"/>
              </a:ext>
            </a:extLst>
          </p:cNvPr>
          <p:cNvSpPr txBox="1"/>
          <p:nvPr/>
        </p:nvSpPr>
        <p:spPr>
          <a:xfrm>
            <a:off x="5562600" y="650291"/>
            <a:ext cx="1828800" cy="498663"/>
          </a:xfrm>
          <a:prstGeom prst="rect">
            <a:avLst/>
          </a:prstGeom>
          <a:noFill/>
        </p:spPr>
        <p:txBody>
          <a:bodyPr wrap="square">
            <a:spAutoFit/>
          </a:bodyPr>
          <a:lstStyle/>
          <a:p>
            <a:pPr marL="0" marR="0">
              <a:lnSpc>
                <a:spcPct val="150000"/>
              </a:lnSpc>
              <a:spcBef>
                <a:spcPts val="0"/>
              </a:spcBef>
              <a:spcAft>
                <a:spcPts val="0"/>
              </a:spcAft>
            </a:pPr>
            <a:r>
              <a:rPr lang="en-US" sz="2000" b="1" dirty="0">
                <a:solidFill>
                  <a:srgbClr val="FF0000"/>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Advantages</a:t>
            </a:r>
          </a:p>
        </p:txBody>
      </p:sp>
      <p:sp>
        <p:nvSpPr>
          <p:cNvPr id="6" name="TextBox 5">
            <a:extLst>
              <a:ext uri="{FF2B5EF4-FFF2-40B4-BE49-F238E27FC236}">
                <a16:creationId xmlns:a16="http://schemas.microsoft.com/office/drawing/2014/main" id="{E73E0A54-D760-26A6-491D-5E72E0107250}"/>
              </a:ext>
            </a:extLst>
          </p:cNvPr>
          <p:cNvSpPr txBox="1"/>
          <p:nvPr/>
        </p:nvSpPr>
        <p:spPr>
          <a:xfrm>
            <a:off x="0" y="1246702"/>
            <a:ext cx="12192000" cy="1115498"/>
          </a:xfrm>
          <a:prstGeom prst="rect">
            <a:avLst/>
          </a:prstGeom>
          <a:noFill/>
        </p:spPr>
        <p:txBody>
          <a:bodyPr wrap="square">
            <a:spAutoFit/>
          </a:bodyPr>
          <a:lstStyle/>
          <a:p>
            <a:pPr marL="0" marR="0">
              <a:lnSpc>
                <a:spcPct val="150000"/>
              </a:lnSpc>
              <a:spcBef>
                <a:spcPts val="0"/>
              </a:spcBef>
              <a:spcAft>
                <a:spcPts val="0"/>
              </a:spcAft>
            </a:pP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Unobtrusive form of testing: </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A DNA sample is required for matching and comparison. Because DNA can be found in many body fluids and tissues, retrieving materials is simple and unobtrusive. Many collectors use a cotton swab to collect saliva from the mouth for testing. Hair follicles can be used as well. That reduces the cost of collection and eliminates the discomfort of needles to collect blood.</a:t>
            </a:r>
          </a:p>
        </p:txBody>
      </p:sp>
      <p:sp>
        <p:nvSpPr>
          <p:cNvPr id="8" name="TextBox 7">
            <a:extLst>
              <a:ext uri="{FF2B5EF4-FFF2-40B4-BE49-F238E27FC236}">
                <a16:creationId xmlns:a16="http://schemas.microsoft.com/office/drawing/2014/main" id="{6D511096-C079-730E-81BA-0D6108B5C179}"/>
              </a:ext>
            </a:extLst>
          </p:cNvPr>
          <p:cNvSpPr txBox="1"/>
          <p:nvPr/>
        </p:nvSpPr>
        <p:spPr>
          <a:xfrm>
            <a:off x="0" y="2313502"/>
            <a:ext cx="12192000" cy="1115498"/>
          </a:xfrm>
          <a:prstGeom prst="rect">
            <a:avLst/>
          </a:prstGeom>
          <a:noFill/>
        </p:spPr>
        <p:txBody>
          <a:bodyPr wrap="square">
            <a:spAutoFit/>
          </a:bodyPr>
          <a:lstStyle/>
          <a:p>
            <a:pPr marL="0" marR="0" algn="just">
              <a:lnSpc>
                <a:spcPct val="150000"/>
              </a:lnSpc>
              <a:spcBef>
                <a:spcPts val="0"/>
              </a:spcBef>
              <a:spcAft>
                <a:spcPts val="0"/>
              </a:spcAft>
            </a:pP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Used for more than criminal justice purposes: </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DNA fingerprinting may be used to create genetic profiles for suspects, but this technology can do more than serve the criminal justice system. Products like 23andMe and AncestryDNA can help people research their ancestry. DNA comparisons can identify people who belong to the same family. TV shows like </a:t>
            </a:r>
            <a:r>
              <a:rPr lang="en-US" sz="1400" i="1" dirty="0">
                <a:effectLst/>
                <a:latin typeface="Times New Roman" panose="02020603050405020304" pitchFamily="18" charset="0"/>
                <a:ea typeface="Calibri" panose="020F0502020204030204" pitchFamily="34" charset="0"/>
                <a:cs typeface="Times New Roman" panose="02020603050405020304" pitchFamily="18" charset="0"/>
              </a:rPr>
              <a:t>Maury</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and the </a:t>
            </a:r>
            <a:r>
              <a:rPr lang="en-US" sz="1400" i="1" dirty="0">
                <a:effectLst/>
                <a:latin typeface="Times New Roman" panose="02020603050405020304" pitchFamily="18" charset="0"/>
                <a:ea typeface="Calibri" panose="020F0502020204030204" pitchFamily="34" charset="0"/>
                <a:cs typeface="Times New Roman" panose="02020603050405020304" pitchFamily="18" charset="0"/>
              </a:rPr>
              <a:t>Steve </a:t>
            </a:r>
            <a:r>
              <a:rPr lang="en-US" sz="1400" i="1" dirty="0" err="1">
                <a:effectLst/>
                <a:latin typeface="Times New Roman" panose="02020603050405020304" pitchFamily="18" charset="0"/>
                <a:ea typeface="Calibri" panose="020F0502020204030204" pitchFamily="34" charset="0"/>
                <a:cs typeface="Times New Roman" panose="02020603050405020304" pitchFamily="18" charset="0"/>
              </a:rPr>
              <a:t>Wilkos</a:t>
            </a:r>
            <a:r>
              <a:rPr lang="en-US" sz="1400" i="1" dirty="0">
                <a:effectLst/>
                <a:latin typeface="Times New Roman" panose="02020603050405020304" pitchFamily="18" charset="0"/>
                <a:ea typeface="Calibri" panose="020F0502020204030204" pitchFamily="34" charset="0"/>
                <a:cs typeface="Times New Roman" panose="02020603050405020304" pitchFamily="18" charset="0"/>
              </a:rPr>
              <a:t> Show</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have used DNA testing to confirm parenthood for 10+ years.</a:t>
            </a:r>
          </a:p>
        </p:txBody>
      </p:sp>
      <p:sp>
        <p:nvSpPr>
          <p:cNvPr id="10" name="TextBox 9">
            <a:extLst>
              <a:ext uri="{FF2B5EF4-FFF2-40B4-BE49-F238E27FC236}">
                <a16:creationId xmlns:a16="http://schemas.microsoft.com/office/drawing/2014/main" id="{FCC5DEBD-9A90-30F7-B3A3-E76470A66ABA}"/>
              </a:ext>
            </a:extLst>
          </p:cNvPr>
          <p:cNvSpPr txBox="1"/>
          <p:nvPr/>
        </p:nvSpPr>
        <p:spPr>
          <a:xfrm>
            <a:off x="0" y="3429000"/>
            <a:ext cx="12192000" cy="1115498"/>
          </a:xfrm>
          <a:prstGeom prst="rect">
            <a:avLst/>
          </a:prstGeom>
          <a:noFill/>
        </p:spPr>
        <p:txBody>
          <a:bodyPr wrap="square">
            <a:spAutoFit/>
          </a:bodyPr>
          <a:lstStyle/>
          <a:p>
            <a:pPr algn="just">
              <a:lnSpc>
                <a:spcPct val="150000"/>
              </a:lnSpc>
            </a:pP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Collected evidence can be stored indefinitely: </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DNA samples do not degrade over time like other forms of forensic evidence. As long as a proper chain of custody and storage is followed, the evidence collected with DNA can be stored indefinitely. The DNA from a tooth and thigh bone, fossilized in Spain, were sequenced by scientists in 2016 from samples that were believed to be over 400,000 years old.</a:t>
            </a:r>
            <a:endParaRPr lang="en-US" dirty="0">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3F24F50C-A608-5623-EA11-443376C3532E}"/>
              </a:ext>
            </a:extLst>
          </p:cNvPr>
          <p:cNvSpPr txBox="1"/>
          <p:nvPr/>
        </p:nvSpPr>
        <p:spPr>
          <a:xfrm>
            <a:off x="0" y="4572000"/>
            <a:ext cx="12192000" cy="1438664"/>
          </a:xfrm>
          <a:prstGeom prst="rect">
            <a:avLst/>
          </a:prstGeom>
          <a:noFill/>
        </p:spPr>
        <p:txBody>
          <a:bodyPr wrap="square">
            <a:spAutoFit/>
          </a:bodyPr>
          <a:lstStyle/>
          <a:p>
            <a:pPr algn="just">
              <a:lnSpc>
                <a:spcPct val="150000"/>
              </a:lnSpc>
            </a:pPr>
            <a:r>
              <a:rPr lang="en-US" b="1" dirty="0">
                <a:latin typeface="Times New Roman" panose="02020603050405020304" pitchFamily="18" charset="0"/>
                <a:cs typeface="Times New Roman" panose="02020603050405020304" pitchFamily="18" charset="0"/>
              </a:rPr>
              <a:t>It can be used to identify hereditary diseases: </a:t>
            </a:r>
            <a:r>
              <a:rPr lang="en-US" sz="1400" dirty="0">
                <a:latin typeface="Times New Roman" panose="02020603050405020304" pitchFamily="18" charset="0"/>
                <a:cs typeface="Times New Roman" panose="02020603050405020304" pitchFamily="18" charset="0"/>
              </a:rPr>
              <a:t>DNA fingerprinting is often used to identify certain hereditary diseases that may be life-threatening if not discovered immediately. One of the most important disorders to discover is PKU, or phenylketonuria. This metabolic disorder may be very rare, with fewer than 20,000 cases per year, but it can also be a lifelong chronic diagnosis. Treatment of PKU involves a very strict diet with limited protein to prevent brain damage from occurring since the body cannot properly process phenylalanine.</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87018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200D692-50F0-0E91-194F-BFD8B09E3145}"/>
              </a:ext>
            </a:extLst>
          </p:cNvPr>
          <p:cNvSpPr txBox="1"/>
          <p:nvPr/>
        </p:nvSpPr>
        <p:spPr>
          <a:xfrm>
            <a:off x="5486400" y="639059"/>
            <a:ext cx="1828800" cy="498663"/>
          </a:xfrm>
          <a:prstGeom prst="rect">
            <a:avLst/>
          </a:prstGeom>
          <a:noFill/>
        </p:spPr>
        <p:txBody>
          <a:bodyPr wrap="square">
            <a:spAutoFit/>
          </a:bodyPr>
          <a:lstStyle/>
          <a:p>
            <a:pPr marL="0" marR="0">
              <a:lnSpc>
                <a:spcPct val="150000"/>
              </a:lnSpc>
              <a:spcBef>
                <a:spcPts val="0"/>
              </a:spcBef>
              <a:spcAft>
                <a:spcPts val="0"/>
              </a:spcAft>
            </a:pPr>
            <a:r>
              <a:rPr lang="en-US" sz="2000" b="1" dirty="0">
                <a:solidFill>
                  <a:srgbClr val="FF0000"/>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Disadvantages</a:t>
            </a:r>
          </a:p>
        </p:txBody>
      </p:sp>
      <p:sp>
        <p:nvSpPr>
          <p:cNvPr id="6" name="TextBox 5">
            <a:extLst>
              <a:ext uri="{FF2B5EF4-FFF2-40B4-BE49-F238E27FC236}">
                <a16:creationId xmlns:a16="http://schemas.microsoft.com/office/drawing/2014/main" id="{E73E0A54-D760-26A6-491D-5E72E0107250}"/>
              </a:ext>
            </a:extLst>
          </p:cNvPr>
          <p:cNvSpPr txBox="1"/>
          <p:nvPr/>
        </p:nvSpPr>
        <p:spPr>
          <a:xfrm>
            <a:off x="0" y="1066800"/>
            <a:ext cx="12192000" cy="1115498"/>
          </a:xfrm>
          <a:prstGeom prst="rect">
            <a:avLst/>
          </a:prstGeom>
          <a:noFill/>
        </p:spPr>
        <p:txBody>
          <a:bodyPr wrap="square">
            <a:spAutoFit/>
          </a:bodyPr>
          <a:lstStyle/>
          <a:p>
            <a:pPr marL="0" marR="0" algn="just">
              <a:lnSpc>
                <a:spcPct val="150000"/>
              </a:lnSpc>
              <a:spcBef>
                <a:spcPts val="0"/>
              </a:spcBef>
              <a:spcAft>
                <a:spcPts val="0"/>
              </a:spcAft>
            </a:pP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It creates privacy issues: </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With current technology, a collected sample of DNA that has been analyzed can be saved in a database indefinitely. Accessing this information could result in privacy issues, especially if the DNA was collected without permission. DNA is often collected during an investigation to exclude suspects, so a process must be in place that removes the information collected.</a:t>
            </a:r>
          </a:p>
        </p:txBody>
      </p:sp>
      <p:sp>
        <p:nvSpPr>
          <p:cNvPr id="8" name="TextBox 7">
            <a:extLst>
              <a:ext uri="{FF2B5EF4-FFF2-40B4-BE49-F238E27FC236}">
                <a16:creationId xmlns:a16="http://schemas.microsoft.com/office/drawing/2014/main" id="{6D511096-C079-730E-81BA-0D6108B5C179}"/>
              </a:ext>
            </a:extLst>
          </p:cNvPr>
          <p:cNvSpPr txBox="1"/>
          <p:nvPr/>
        </p:nvSpPr>
        <p:spPr>
          <a:xfrm>
            <a:off x="0" y="2057400"/>
            <a:ext cx="12192000" cy="792333"/>
          </a:xfrm>
          <a:prstGeom prst="rect">
            <a:avLst/>
          </a:prstGeom>
          <a:noFill/>
        </p:spPr>
        <p:txBody>
          <a:bodyPr wrap="square">
            <a:spAutoFit/>
          </a:bodyPr>
          <a:lstStyle/>
          <a:p>
            <a:pPr marL="0" marR="0" algn="just">
              <a:lnSpc>
                <a:spcPct val="150000"/>
              </a:lnSpc>
              <a:spcBef>
                <a:spcPts val="0"/>
              </a:spcBef>
              <a:spcAft>
                <a:spcPts val="0"/>
              </a:spcAft>
            </a:pP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Hacking becomes a major concern: </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Databases of DNA information could be potentially accessible because of security vulnerabilities, creating third-party access to DNA fingerprinting information that could lead to a whole new form of identity theft.</a:t>
            </a:r>
          </a:p>
        </p:txBody>
      </p:sp>
      <p:sp>
        <p:nvSpPr>
          <p:cNvPr id="10" name="TextBox 9">
            <a:extLst>
              <a:ext uri="{FF2B5EF4-FFF2-40B4-BE49-F238E27FC236}">
                <a16:creationId xmlns:a16="http://schemas.microsoft.com/office/drawing/2014/main" id="{FCC5DEBD-9A90-30F7-B3A3-E76470A66ABA}"/>
              </a:ext>
            </a:extLst>
          </p:cNvPr>
          <p:cNvSpPr txBox="1"/>
          <p:nvPr/>
        </p:nvSpPr>
        <p:spPr>
          <a:xfrm>
            <a:off x="-29980" y="3879981"/>
            <a:ext cx="12192000" cy="1115498"/>
          </a:xfrm>
          <a:prstGeom prst="rect">
            <a:avLst/>
          </a:prstGeom>
          <a:noFill/>
        </p:spPr>
        <p:txBody>
          <a:bodyPr wrap="square">
            <a:spAutoFit/>
          </a:bodyPr>
          <a:lstStyle/>
          <a:p>
            <a:pPr algn="just">
              <a:lnSpc>
                <a:spcPct val="150000"/>
              </a:lnSpc>
            </a:pP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It could be used for exclusionary purposes: </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A DNA fingerprint can provide a lot of information about an individual. It may show the risks for developing cancer, obesity, or other health problems over time. This information could be used to exclude people from receiving certain medical coverage. Potential employers could even use it as a screening process to hire “healthy” individuals. Imagine receiving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individualised</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advertising based on your DNA.</a:t>
            </a:r>
            <a:endParaRPr lang="en-US" dirty="0">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3F24F50C-A608-5623-EA11-443376C3532E}"/>
              </a:ext>
            </a:extLst>
          </p:cNvPr>
          <p:cNvSpPr txBox="1"/>
          <p:nvPr/>
        </p:nvSpPr>
        <p:spPr>
          <a:xfrm>
            <a:off x="0" y="5038336"/>
            <a:ext cx="12192000" cy="1438664"/>
          </a:xfrm>
          <a:prstGeom prst="rect">
            <a:avLst/>
          </a:prstGeom>
          <a:noFill/>
        </p:spPr>
        <p:txBody>
          <a:bodyPr wrap="square">
            <a:spAutoFit/>
          </a:bodyPr>
          <a:lstStyle/>
          <a:p>
            <a:pPr algn="just">
              <a:lnSpc>
                <a:spcPct val="150000"/>
              </a:lnSpc>
            </a:pPr>
            <a:r>
              <a:rPr lang="en-US" b="1" dirty="0">
                <a:latin typeface="Times New Roman" panose="02020603050405020304" pitchFamily="18" charset="0"/>
                <a:cs typeface="Times New Roman" panose="02020603050405020304" pitchFamily="18" charset="0"/>
              </a:rPr>
              <a:t>DNA banking begins at birth in the United States: </a:t>
            </a:r>
            <a:r>
              <a:rPr lang="en-US" sz="1400" dirty="0">
                <a:latin typeface="Times New Roman" panose="02020603050405020304" pitchFamily="18" charset="0"/>
                <a:cs typeface="Times New Roman" panose="02020603050405020304" pitchFamily="18" charset="0"/>
              </a:rPr>
              <a:t>In the United States, almost every newborn has their DNA examined almost immediately after being born. This is done to discover genetic disorders or birth defects, but this DNA information can also be stored in a database for future matching purposes. Some states hold onto the blood-dot cards indefinitely instead of destroying them. The ACLU reports that these blood cards are used for scientific research and even distributed to third parties in some instances.</a:t>
            </a:r>
            <a:endParaRPr lang="en-US" dirty="0">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B45F13BE-69DD-9540-BB1D-B3A43DE8D70B}"/>
              </a:ext>
            </a:extLst>
          </p:cNvPr>
          <p:cNvSpPr txBox="1"/>
          <p:nvPr/>
        </p:nvSpPr>
        <p:spPr>
          <a:xfrm>
            <a:off x="0" y="2764483"/>
            <a:ext cx="12192000" cy="1115498"/>
          </a:xfrm>
          <a:prstGeom prst="rect">
            <a:avLst/>
          </a:prstGeom>
          <a:noFill/>
        </p:spPr>
        <p:txBody>
          <a:bodyPr wrap="square">
            <a:spAutoFit/>
          </a:bodyPr>
          <a:lstStyle/>
          <a:p>
            <a:pPr algn="just">
              <a:lnSpc>
                <a:spcPct val="150000"/>
              </a:lnSpc>
            </a:pPr>
            <a:r>
              <a:rPr lang="en-US" b="1" dirty="0">
                <a:latin typeface="Times New Roman" panose="02020603050405020304" pitchFamily="18" charset="0"/>
                <a:ea typeface="Calibri" panose="020F0502020204030204" pitchFamily="34" charset="0"/>
                <a:cs typeface="Times New Roman" panose="02020603050405020304" pitchFamily="18" charset="0"/>
              </a:rPr>
              <a:t>Accuracy of DNA fingerprinting is overly influential: </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DNA fingerprinting is not 100% reliable; it is often marketed as an exact science. DNA matching is dependent upon the type of DNA test that is completed. An analyst with the Arizona state crime lab found that two unrelated people matched at 9 of 13 chromosome locations that are used to distinguish identities.</a:t>
            </a:r>
          </a:p>
        </p:txBody>
      </p:sp>
    </p:spTree>
    <p:extLst>
      <p:ext uri="{BB962C8B-B14F-4D97-AF65-F5344CB8AC3E}">
        <p14:creationId xmlns:p14="http://schemas.microsoft.com/office/powerpoint/2010/main" val="3517035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p:bldP spid="13" grpId="0"/>
      <p:bldP spid="1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7A24689-3D44-7C65-4CAE-BF6FB2BF1B7B}"/>
              </a:ext>
            </a:extLst>
          </p:cNvPr>
          <p:cNvSpPr txBox="1"/>
          <p:nvPr/>
        </p:nvSpPr>
        <p:spPr>
          <a:xfrm>
            <a:off x="4991100" y="762000"/>
            <a:ext cx="2209800" cy="400110"/>
          </a:xfrm>
          <a:prstGeom prst="rect">
            <a:avLst/>
          </a:prstGeom>
          <a:noFill/>
        </p:spPr>
        <p:txBody>
          <a:bodyPr wrap="square">
            <a:spAutoFit/>
          </a:bodyPr>
          <a:lstStyle/>
          <a:p>
            <a:r>
              <a:rPr lang="en-US" sz="2000" b="1" i="0" u="none" strike="noStrike" baseline="0" dirty="0">
                <a:latin typeface="Times New Roman" panose="02020603050405020304" pitchFamily="18" charset="0"/>
              </a:rPr>
              <a:t>Proteins</a:t>
            </a:r>
            <a:endParaRPr lang="en-US" sz="2000" dirty="0"/>
          </a:p>
        </p:txBody>
      </p:sp>
      <p:sp>
        <p:nvSpPr>
          <p:cNvPr id="14" name="TextBox 13">
            <a:extLst>
              <a:ext uri="{FF2B5EF4-FFF2-40B4-BE49-F238E27FC236}">
                <a16:creationId xmlns:a16="http://schemas.microsoft.com/office/drawing/2014/main" id="{DA55A759-8131-3D4D-5951-03443372C0C2}"/>
              </a:ext>
            </a:extLst>
          </p:cNvPr>
          <p:cNvSpPr txBox="1"/>
          <p:nvPr/>
        </p:nvSpPr>
        <p:spPr>
          <a:xfrm>
            <a:off x="0" y="1066800"/>
            <a:ext cx="12192000" cy="369332"/>
          </a:xfrm>
          <a:prstGeom prst="rect">
            <a:avLst/>
          </a:prstGeom>
          <a:noFill/>
        </p:spPr>
        <p:txBody>
          <a:bodyPr wrap="square">
            <a:spAutoFit/>
          </a:bodyPr>
          <a:lstStyle/>
          <a:p>
            <a:r>
              <a:rPr lang="en-US" sz="1800" b="0" i="0" u="none" strike="noStrike" baseline="0" dirty="0">
                <a:latin typeface="Times New Roman" panose="02020603050405020304" pitchFamily="18" charset="0"/>
              </a:rPr>
              <a:t>Proteins are large, complex molecules made up of chains of smaller building blocks called amino acids..</a:t>
            </a:r>
            <a:endParaRPr lang="en-US" dirty="0"/>
          </a:p>
        </p:txBody>
      </p:sp>
      <p:sp>
        <p:nvSpPr>
          <p:cNvPr id="19" name="TextBox 18">
            <a:extLst>
              <a:ext uri="{FF2B5EF4-FFF2-40B4-BE49-F238E27FC236}">
                <a16:creationId xmlns:a16="http://schemas.microsoft.com/office/drawing/2014/main" id="{A2CBA936-26B2-10F7-59AB-3EB5278FBADF}"/>
              </a:ext>
            </a:extLst>
          </p:cNvPr>
          <p:cNvSpPr txBox="1"/>
          <p:nvPr/>
        </p:nvSpPr>
        <p:spPr>
          <a:xfrm>
            <a:off x="0" y="1436132"/>
            <a:ext cx="7288848" cy="1704569"/>
          </a:xfrm>
          <a:prstGeom prst="rect">
            <a:avLst/>
          </a:prstGeom>
          <a:noFill/>
        </p:spPr>
        <p:txBody>
          <a:bodyPr wrap="square">
            <a:spAutoFit/>
          </a:bodyPr>
          <a:lstStyle/>
          <a:p>
            <a:pPr algn="just">
              <a:lnSpc>
                <a:spcPct val="150000"/>
              </a:lnSpc>
            </a:pPr>
            <a:r>
              <a:rPr lang="en-US" dirty="0">
                <a:latin typeface="Times New Roman" panose="02020603050405020304" pitchFamily="18" charset="0"/>
                <a:cs typeface="Times New Roman" panose="02020603050405020304" pitchFamily="18" charset="0"/>
              </a:rPr>
              <a:t>Proteins are essential nutrients that provide the body with amino acids, which are the building blocks of the body's tissues. Proteins are found in many foods, including meat, poultry, fish, dairy products, beans, lentils, tofu, and eggs.</a:t>
            </a:r>
          </a:p>
        </p:txBody>
      </p:sp>
      <p:pic>
        <p:nvPicPr>
          <p:cNvPr id="1026" name="Picture 2" descr="Scientific Sessions for 2nd International Conference on Catalysis &amp; Chemical  Engineering| Call for Papers | Catalysis Conference 2023 | Chemical  Engineering Conferences | Catalysis 2023 Paris, France">
            <a:extLst>
              <a:ext uri="{FF2B5EF4-FFF2-40B4-BE49-F238E27FC236}">
                <a16:creationId xmlns:a16="http://schemas.microsoft.com/office/drawing/2014/main" id="{D6F641E9-B28A-62DF-43FE-67BB08E93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88848" y="1550980"/>
            <a:ext cx="2283777" cy="231746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8AB5E098-C3FA-F0B8-3EEE-E25A877CE7C7}"/>
              </a:ext>
            </a:extLst>
          </p:cNvPr>
          <p:cNvSpPr txBox="1"/>
          <p:nvPr/>
        </p:nvSpPr>
        <p:spPr>
          <a:xfrm>
            <a:off x="-25400" y="3159705"/>
            <a:ext cx="7314248" cy="878895"/>
          </a:xfrm>
          <a:prstGeom prst="rect">
            <a:avLst/>
          </a:prstGeom>
          <a:noFill/>
        </p:spPr>
        <p:txBody>
          <a:bodyPr wrap="square">
            <a:spAutoFit/>
          </a:bodyPr>
          <a:lstStyle/>
          <a:p>
            <a:pPr algn="just">
              <a:lnSpc>
                <a:spcPct val="150000"/>
              </a:lnSpc>
            </a:pPr>
            <a:r>
              <a:rPr lang="en-US" sz="1800" b="0" i="0" u="none" strike="noStrike" baseline="0" dirty="0">
                <a:latin typeface="Times New Roman" panose="02020603050405020304" pitchFamily="18" charset="0"/>
              </a:rPr>
              <a:t>The structure of a protein determines its function, and the sequence of amino acids in a protein determines its structure.</a:t>
            </a:r>
            <a:endParaRPr lang="en-US" dirty="0"/>
          </a:p>
        </p:txBody>
      </p:sp>
      <p:sp>
        <p:nvSpPr>
          <p:cNvPr id="7" name="TextBox 6">
            <a:extLst>
              <a:ext uri="{FF2B5EF4-FFF2-40B4-BE49-F238E27FC236}">
                <a16:creationId xmlns:a16="http://schemas.microsoft.com/office/drawing/2014/main" id="{613CEE7E-C286-4BEE-5CB7-AF601BEE6824}"/>
              </a:ext>
            </a:extLst>
          </p:cNvPr>
          <p:cNvSpPr txBox="1"/>
          <p:nvPr/>
        </p:nvSpPr>
        <p:spPr>
          <a:xfrm>
            <a:off x="0" y="4169259"/>
            <a:ext cx="7200900" cy="878895"/>
          </a:xfrm>
          <a:prstGeom prst="rect">
            <a:avLst/>
          </a:prstGeom>
          <a:noFill/>
        </p:spPr>
        <p:txBody>
          <a:bodyPr wrap="square">
            <a:spAutoFit/>
          </a:bodyPr>
          <a:lstStyle/>
          <a:p>
            <a:pPr algn="just">
              <a:lnSpc>
                <a:spcPct val="150000"/>
              </a:lnSpc>
            </a:pPr>
            <a:r>
              <a:rPr lang="en-US" sz="1800" b="0" i="0" u="none" strike="noStrike" baseline="0" dirty="0">
                <a:latin typeface="Times New Roman" panose="02020603050405020304" pitchFamily="18" charset="0"/>
              </a:rPr>
              <a:t>There are 20 different types of amino acids, and the specific sequence of amino acids in a protein determines its unique structure and function.</a:t>
            </a:r>
            <a:endParaRPr lang="en-US" dirty="0"/>
          </a:p>
        </p:txBody>
      </p:sp>
      <p:sp>
        <p:nvSpPr>
          <p:cNvPr id="11" name="TextBox 10">
            <a:extLst>
              <a:ext uri="{FF2B5EF4-FFF2-40B4-BE49-F238E27FC236}">
                <a16:creationId xmlns:a16="http://schemas.microsoft.com/office/drawing/2014/main" id="{90E25F83-6F3C-E7F2-DC12-6BB746815F8A}"/>
              </a:ext>
            </a:extLst>
          </p:cNvPr>
          <p:cNvSpPr txBox="1"/>
          <p:nvPr/>
        </p:nvSpPr>
        <p:spPr>
          <a:xfrm>
            <a:off x="0" y="5144003"/>
            <a:ext cx="7256261" cy="1294393"/>
          </a:xfrm>
          <a:prstGeom prst="rect">
            <a:avLst/>
          </a:prstGeom>
          <a:noFill/>
        </p:spPr>
        <p:txBody>
          <a:bodyPr wrap="square">
            <a:spAutoFit/>
          </a:bodyPr>
          <a:lstStyle/>
          <a:p>
            <a:pPr algn="just">
              <a:lnSpc>
                <a:spcPct val="150000"/>
              </a:lnSpc>
            </a:pPr>
            <a:r>
              <a:rPr lang="en-US" sz="1800" b="0" i="0" u="none" strike="noStrike" baseline="0" dirty="0">
                <a:latin typeface="Times New Roman" panose="02020603050405020304" pitchFamily="18" charset="0"/>
              </a:rPr>
              <a:t>Understanding the structure and function of proteins is, therefore, a major focus of biomedical research, with the goal of developing new treatments and therapies for these diseases.</a:t>
            </a:r>
            <a:endParaRPr lang="en-US" dirty="0"/>
          </a:p>
        </p:txBody>
      </p:sp>
      <p:pic>
        <p:nvPicPr>
          <p:cNvPr id="15" name="Picture 2" descr="What Is Protein &amp; Why Do You Need It?">
            <a:extLst>
              <a:ext uri="{FF2B5EF4-FFF2-40B4-BE49-F238E27FC236}">
                <a16:creationId xmlns:a16="http://schemas.microsoft.com/office/drawing/2014/main" id="{497E5C56-468B-2149-AA21-BD5FE11F07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72625" y="1505541"/>
            <a:ext cx="2619375" cy="236290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Proteins. - ppt download">
            <a:extLst>
              <a:ext uri="{FF2B5EF4-FFF2-40B4-BE49-F238E27FC236}">
                <a16:creationId xmlns:a16="http://schemas.microsoft.com/office/drawing/2014/main" id="{889EDEA3-D630-EA48-B919-DDA5B425EC4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546" t="16666" r="2272" b="12122"/>
          <a:stretch/>
        </p:blipFill>
        <p:spPr bwMode="auto">
          <a:xfrm>
            <a:off x="7288848" y="4336165"/>
            <a:ext cx="4892949" cy="19417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427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randombar(horizontal)">
                                      <p:cBhvr>
                                        <p:cTn id="11" dur="500"/>
                                        <p:tgtEl>
                                          <p:spTgt spid="14"/>
                                        </p:tgtEl>
                                      </p:cBhvr>
                                    </p:animEffect>
                                  </p:childTnLst>
                                </p:cTn>
                              </p:par>
                              <p:par>
                                <p:cTn id="12" presetID="14" presetClass="entr" presetSubtype="10" fill="hold" nodeType="with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randombar(horizontal)">
                                      <p:cBhvr>
                                        <p:cTn id="14" dur="500"/>
                                        <p:tgtEl>
                                          <p:spTgt spid="1026"/>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randombar(horizontal)">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1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A58F349-BB93-323D-46EF-72997EA4CB91}"/>
              </a:ext>
            </a:extLst>
          </p:cNvPr>
          <p:cNvSpPr txBox="1"/>
          <p:nvPr/>
        </p:nvSpPr>
        <p:spPr>
          <a:xfrm>
            <a:off x="4343400" y="773668"/>
            <a:ext cx="2453640" cy="369332"/>
          </a:xfrm>
          <a:prstGeom prst="rect">
            <a:avLst/>
          </a:prstGeom>
          <a:noFill/>
        </p:spPr>
        <p:txBody>
          <a:bodyPr wrap="square">
            <a:spAutoFit/>
          </a:bodyPr>
          <a:lstStyle/>
          <a:p>
            <a:r>
              <a:rPr lang="en-US" sz="1800" b="1" i="0" u="none" strike="noStrike" baseline="0" dirty="0">
                <a:latin typeface="Times New Roman" panose="02020603050405020304" pitchFamily="18" charset="0"/>
              </a:rPr>
              <a:t>Functions of Proteins</a:t>
            </a:r>
            <a:endParaRPr lang="en-US" dirty="0"/>
          </a:p>
        </p:txBody>
      </p:sp>
      <p:sp>
        <p:nvSpPr>
          <p:cNvPr id="5" name="TextBox 4">
            <a:extLst>
              <a:ext uri="{FF2B5EF4-FFF2-40B4-BE49-F238E27FC236}">
                <a16:creationId xmlns:a16="http://schemas.microsoft.com/office/drawing/2014/main" id="{47A2B775-77FC-0D61-1487-9089FD8639DA}"/>
              </a:ext>
            </a:extLst>
          </p:cNvPr>
          <p:cNvSpPr txBox="1"/>
          <p:nvPr/>
        </p:nvSpPr>
        <p:spPr>
          <a:xfrm>
            <a:off x="53862" y="1389918"/>
            <a:ext cx="3132742" cy="369332"/>
          </a:xfrm>
          <a:prstGeom prst="rect">
            <a:avLst/>
          </a:prstGeom>
          <a:noFill/>
        </p:spPr>
        <p:txBody>
          <a:bodyPr wrap="square">
            <a:spAutoFit/>
          </a:bodyPr>
          <a:lstStyle/>
          <a:p>
            <a:r>
              <a:rPr lang="en-US" sz="1800" b="1" i="0" u="none" strike="noStrike" baseline="0" dirty="0">
                <a:solidFill>
                  <a:srgbClr val="FF0000"/>
                </a:solidFill>
                <a:latin typeface="Times New Roman" panose="02020603050405020304" pitchFamily="18" charset="0"/>
              </a:rPr>
              <a:t>Catalyzing chemical reactions</a:t>
            </a:r>
            <a:endParaRPr lang="en-US" b="1" dirty="0">
              <a:solidFill>
                <a:srgbClr val="FF0000"/>
              </a:solidFill>
            </a:endParaRPr>
          </a:p>
        </p:txBody>
      </p:sp>
      <p:sp>
        <p:nvSpPr>
          <p:cNvPr id="8" name="TextBox 7">
            <a:extLst>
              <a:ext uri="{FF2B5EF4-FFF2-40B4-BE49-F238E27FC236}">
                <a16:creationId xmlns:a16="http://schemas.microsoft.com/office/drawing/2014/main" id="{A8A5C544-C4C7-D195-4A57-FF7190DE5BA9}"/>
              </a:ext>
            </a:extLst>
          </p:cNvPr>
          <p:cNvSpPr txBox="1"/>
          <p:nvPr/>
        </p:nvSpPr>
        <p:spPr>
          <a:xfrm>
            <a:off x="62404" y="2155923"/>
            <a:ext cx="2495204" cy="369332"/>
          </a:xfrm>
          <a:prstGeom prst="rect">
            <a:avLst/>
          </a:prstGeom>
          <a:noFill/>
        </p:spPr>
        <p:txBody>
          <a:bodyPr wrap="square">
            <a:spAutoFit/>
          </a:bodyPr>
          <a:lstStyle/>
          <a:p>
            <a:r>
              <a:rPr lang="en-US" sz="1800" b="1" i="0" u="none" strike="noStrike" baseline="0" dirty="0">
                <a:solidFill>
                  <a:srgbClr val="FF0000"/>
                </a:solidFill>
                <a:latin typeface="Times New Roman" panose="02020603050405020304" pitchFamily="18" charset="0"/>
              </a:rPr>
              <a:t>Transporting molecules</a:t>
            </a:r>
            <a:endParaRPr lang="en-US" b="1" dirty="0">
              <a:solidFill>
                <a:srgbClr val="FF0000"/>
              </a:solidFill>
            </a:endParaRPr>
          </a:p>
        </p:txBody>
      </p:sp>
      <p:sp>
        <p:nvSpPr>
          <p:cNvPr id="10" name="TextBox 9">
            <a:extLst>
              <a:ext uri="{FF2B5EF4-FFF2-40B4-BE49-F238E27FC236}">
                <a16:creationId xmlns:a16="http://schemas.microsoft.com/office/drawing/2014/main" id="{D9E6150D-68B9-5695-E8E8-B323E06B3621}"/>
              </a:ext>
            </a:extLst>
          </p:cNvPr>
          <p:cNvSpPr txBox="1"/>
          <p:nvPr/>
        </p:nvSpPr>
        <p:spPr>
          <a:xfrm>
            <a:off x="67023" y="2957852"/>
            <a:ext cx="3132742" cy="369332"/>
          </a:xfrm>
          <a:prstGeom prst="rect">
            <a:avLst/>
          </a:prstGeom>
          <a:noFill/>
        </p:spPr>
        <p:txBody>
          <a:bodyPr wrap="square">
            <a:spAutoFit/>
          </a:bodyPr>
          <a:lstStyle/>
          <a:p>
            <a:r>
              <a:rPr lang="en-US" sz="1800" b="1" i="0" u="none" strike="noStrike" baseline="0" dirty="0">
                <a:solidFill>
                  <a:srgbClr val="FF0000"/>
                </a:solidFill>
                <a:latin typeface="Times New Roman" panose="02020603050405020304" pitchFamily="18" charset="0"/>
              </a:rPr>
              <a:t>Providing mechanical support</a:t>
            </a:r>
            <a:endParaRPr lang="en-US" b="1" dirty="0">
              <a:solidFill>
                <a:srgbClr val="FF0000"/>
              </a:solidFill>
            </a:endParaRPr>
          </a:p>
        </p:txBody>
      </p:sp>
      <p:sp>
        <p:nvSpPr>
          <p:cNvPr id="12" name="TextBox 11">
            <a:extLst>
              <a:ext uri="{FF2B5EF4-FFF2-40B4-BE49-F238E27FC236}">
                <a16:creationId xmlns:a16="http://schemas.microsoft.com/office/drawing/2014/main" id="{A59F9609-D2C4-A694-69CB-2CB94F167FEA}"/>
              </a:ext>
            </a:extLst>
          </p:cNvPr>
          <p:cNvSpPr txBox="1"/>
          <p:nvPr/>
        </p:nvSpPr>
        <p:spPr>
          <a:xfrm>
            <a:off x="62404" y="3716496"/>
            <a:ext cx="2690553" cy="369332"/>
          </a:xfrm>
          <a:prstGeom prst="rect">
            <a:avLst/>
          </a:prstGeom>
          <a:noFill/>
        </p:spPr>
        <p:txBody>
          <a:bodyPr wrap="square">
            <a:spAutoFit/>
          </a:bodyPr>
          <a:lstStyle/>
          <a:p>
            <a:r>
              <a:rPr lang="en-US" sz="1800" b="1" i="0" u="none" strike="noStrike" baseline="0" dirty="0">
                <a:solidFill>
                  <a:srgbClr val="FF0000"/>
                </a:solidFill>
                <a:latin typeface="Times New Roman" panose="02020603050405020304" pitchFamily="18" charset="0"/>
              </a:rPr>
              <a:t>Regulating cell behavior</a:t>
            </a:r>
            <a:endParaRPr lang="en-US" b="1" dirty="0">
              <a:solidFill>
                <a:srgbClr val="FF0000"/>
              </a:solidFill>
            </a:endParaRPr>
          </a:p>
        </p:txBody>
      </p:sp>
      <p:sp>
        <p:nvSpPr>
          <p:cNvPr id="4" name="TextBox 3">
            <a:extLst>
              <a:ext uri="{FF2B5EF4-FFF2-40B4-BE49-F238E27FC236}">
                <a16:creationId xmlns:a16="http://schemas.microsoft.com/office/drawing/2014/main" id="{4A193716-56FF-4043-0B13-836A40297618}"/>
              </a:ext>
            </a:extLst>
          </p:cNvPr>
          <p:cNvSpPr txBox="1"/>
          <p:nvPr/>
        </p:nvSpPr>
        <p:spPr>
          <a:xfrm>
            <a:off x="2996104" y="1143000"/>
            <a:ext cx="6515100" cy="878895"/>
          </a:xfrm>
          <a:prstGeom prst="rect">
            <a:avLst/>
          </a:prstGeom>
          <a:noFill/>
        </p:spPr>
        <p:txBody>
          <a:bodyPr wrap="square">
            <a:spAutoFit/>
          </a:bodyPr>
          <a:lstStyle/>
          <a:p>
            <a:pPr algn="just">
              <a:lnSpc>
                <a:spcPct val="150000"/>
              </a:lnSpc>
            </a:pPr>
            <a:r>
              <a:rPr lang="en-US" b="1" dirty="0">
                <a:latin typeface="Times New Roman" panose="02020603050405020304" pitchFamily="18" charset="0"/>
              </a:rPr>
              <a:t>Example: </a:t>
            </a:r>
            <a:r>
              <a:rPr lang="en-US" sz="1800" b="0" i="0" u="none" strike="noStrike" baseline="0" dirty="0">
                <a:latin typeface="Times New Roman" panose="02020603050405020304" pitchFamily="18" charset="0"/>
              </a:rPr>
              <a:t>Amylase, an enzyme </a:t>
            </a:r>
            <a:r>
              <a:rPr lang="en-US" dirty="0">
                <a:latin typeface="Times New Roman" panose="02020603050405020304" pitchFamily="18" charset="0"/>
              </a:rPr>
              <a:t>found in saliva and pancreatic juice </a:t>
            </a:r>
            <a:r>
              <a:rPr lang="en-US" sz="1800" b="0" i="0" u="none" strike="noStrike" baseline="0" dirty="0">
                <a:latin typeface="Times New Roman" panose="02020603050405020304" pitchFamily="18" charset="0"/>
              </a:rPr>
              <a:t>breaks down starch into simple sugars like glucose and maltose.</a:t>
            </a:r>
            <a:endParaRPr lang="en-US" dirty="0"/>
          </a:p>
        </p:txBody>
      </p:sp>
      <p:sp>
        <p:nvSpPr>
          <p:cNvPr id="9" name="TextBox 8">
            <a:extLst>
              <a:ext uri="{FF2B5EF4-FFF2-40B4-BE49-F238E27FC236}">
                <a16:creationId xmlns:a16="http://schemas.microsoft.com/office/drawing/2014/main" id="{B12F356C-A1E5-B057-D693-2FFA8FE62A58}"/>
              </a:ext>
            </a:extLst>
          </p:cNvPr>
          <p:cNvSpPr txBox="1"/>
          <p:nvPr/>
        </p:nvSpPr>
        <p:spPr>
          <a:xfrm>
            <a:off x="2996104" y="1953650"/>
            <a:ext cx="6515100" cy="878895"/>
          </a:xfrm>
          <a:prstGeom prst="rect">
            <a:avLst/>
          </a:prstGeom>
          <a:noFill/>
        </p:spPr>
        <p:txBody>
          <a:bodyPr wrap="square">
            <a:spAutoFit/>
          </a:bodyPr>
          <a:lstStyle/>
          <a:p>
            <a:pPr algn="just">
              <a:lnSpc>
                <a:spcPct val="150000"/>
              </a:lnSpc>
            </a:pPr>
            <a:r>
              <a:rPr lang="en-US" sz="1800" b="1" i="0" u="none" strike="noStrike" baseline="0" dirty="0">
                <a:latin typeface="Times New Roman" panose="02020603050405020304" pitchFamily="18" charset="0"/>
              </a:rPr>
              <a:t>Example: </a:t>
            </a:r>
            <a:r>
              <a:rPr lang="en-US" sz="1800" b="0" i="0" u="none" strike="noStrike" baseline="0" dirty="0">
                <a:latin typeface="Times New Roman" panose="02020603050405020304" pitchFamily="18" charset="0"/>
              </a:rPr>
              <a:t>Hemoglobin is a protein found in red blood cells that transports oxygen from the lungs to the tissues in the body.</a:t>
            </a:r>
            <a:endParaRPr lang="en-US" dirty="0"/>
          </a:p>
        </p:txBody>
      </p:sp>
      <p:sp>
        <p:nvSpPr>
          <p:cNvPr id="13" name="TextBox 12">
            <a:extLst>
              <a:ext uri="{FF2B5EF4-FFF2-40B4-BE49-F238E27FC236}">
                <a16:creationId xmlns:a16="http://schemas.microsoft.com/office/drawing/2014/main" id="{9E3EF21D-B479-B1F3-73E9-16839E4E2175}"/>
              </a:ext>
            </a:extLst>
          </p:cNvPr>
          <p:cNvSpPr txBox="1"/>
          <p:nvPr/>
        </p:nvSpPr>
        <p:spPr>
          <a:xfrm>
            <a:off x="3034204" y="2793166"/>
            <a:ext cx="6400800" cy="878895"/>
          </a:xfrm>
          <a:prstGeom prst="rect">
            <a:avLst/>
          </a:prstGeom>
          <a:noFill/>
        </p:spPr>
        <p:txBody>
          <a:bodyPr wrap="square">
            <a:spAutoFit/>
          </a:bodyPr>
          <a:lstStyle/>
          <a:p>
            <a:pPr algn="just">
              <a:lnSpc>
                <a:spcPct val="150000"/>
              </a:lnSpc>
            </a:pPr>
            <a:r>
              <a:rPr lang="en-US" sz="1800" b="1" i="0" u="none" strike="noStrike" baseline="0" dirty="0">
                <a:latin typeface="Times New Roman" panose="02020603050405020304" pitchFamily="18" charset="0"/>
              </a:rPr>
              <a:t>Example:</a:t>
            </a:r>
            <a:r>
              <a:rPr lang="en-US" sz="1800" b="0" i="0" u="none" strike="noStrike" baseline="0" dirty="0">
                <a:latin typeface="Times New Roman" panose="02020603050405020304" pitchFamily="18" charset="0"/>
              </a:rPr>
              <a:t> Keratin is a protein that forms the structural basis of hair, nails, and the outer layer of skin.</a:t>
            </a:r>
            <a:endParaRPr lang="en-US" dirty="0"/>
          </a:p>
        </p:txBody>
      </p:sp>
      <p:sp>
        <p:nvSpPr>
          <p:cNvPr id="16" name="TextBox 15">
            <a:extLst>
              <a:ext uri="{FF2B5EF4-FFF2-40B4-BE49-F238E27FC236}">
                <a16:creationId xmlns:a16="http://schemas.microsoft.com/office/drawing/2014/main" id="{7464EC02-3500-51AA-F9C9-F693C755BAB6}"/>
              </a:ext>
            </a:extLst>
          </p:cNvPr>
          <p:cNvSpPr txBox="1"/>
          <p:nvPr/>
        </p:nvSpPr>
        <p:spPr>
          <a:xfrm>
            <a:off x="2996104" y="3543776"/>
            <a:ext cx="6515100" cy="878895"/>
          </a:xfrm>
          <a:prstGeom prst="rect">
            <a:avLst/>
          </a:prstGeom>
          <a:noFill/>
        </p:spPr>
        <p:txBody>
          <a:bodyPr wrap="square">
            <a:spAutoFit/>
          </a:bodyPr>
          <a:lstStyle/>
          <a:p>
            <a:pPr algn="just">
              <a:lnSpc>
                <a:spcPct val="150000"/>
              </a:lnSpc>
            </a:pPr>
            <a:r>
              <a:rPr lang="en-US" sz="1800" b="1" i="0" u="none" strike="noStrike" baseline="0" dirty="0">
                <a:latin typeface="Times New Roman" panose="02020603050405020304" pitchFamily="18" charset="0"/>
              </a:rPr>
              <a:t>Example:</a:t>
            </a:r>
            <a:r>
              <a:rPr lang="en-US" sz="1800" b="0" i="0" u="none" strike="noStrike" baseline="0" dirty="0">
                <a:latin typeface="Times New Roman" panose="02020603050405020304" pitchFamily="18" charset="0"/>
              </a:rPr>
              <a:t> Cytoskeleton proteins, such as actin and tubulin, are critical in regulating cell shape, movement, and division.</a:t>
            </a:r>
            <a:endParaRPr lang="en-US" dirty="0"/>
          </a:p>
        </p:txBody>
      </p:sp>
      <p:pic>
        <p:nvPicPr>
          <p:cNvPr id="1028" name="Picture 4" descr="Transport Proteins: Definition, Types, Functions, &amp; Examples">
            <a:extLst>
              <a:ext uri="{FF2B5EF4-FFF2-40B4-BE49-F238E27FC236}">
                <a16:creationId xmlns:a16="http://schemas.microsoft.com/office/drawing/2014/main" id="{839B276E-6941-E011-2A2B-BCD41C994C1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88369" y="2990066"/>
            <a:ext cx="2457450" cy="177090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Mechanical Protein Functions: Cell Movement &amp; Muscle Contraction |  Molecular Biology | JoVE">
            <a:extLst>
              <a:ext uri="{FF2B5EF4-FFF2-40B4-BE49-F238E27FC236}">
                <a16:creationId xmlns:a16="http://schemas.microsoft.com/office/drawing/2014/main" id="{8CAA79D5-9417-3AE9-719A-9ECBDDDE24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64569" y="4695872"/>
            <a:ext cx="2381250" cy="168666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Regulation of gene expression - Wikipedia">
            <a:extLst>
              <a:ext uri="{FF2B5EF4-FFF2-40B4-BE49-F238E27FC236}">
                <a16:creationId xmlns:a16="http://schemas.microsoft.com/office/drawing/2014/main" id="{264E87CA-B997-DF96-0185-F1888B68F3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0" y="4503919"/>
            <a:ext cx="3287569" cy="1862138"/>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hapter 12 Enzymes: The Protein Catalyst - ppt video online download">
            <a:extLst>
              <a:ext uri="{FF2B5EF4-FFF2-40B4-BE49-F238E27FC236}">
                <a16:creationId xmlns:a16="http://schemas.microsoft.com/office/drawing/2014/main" id="{CCA8BD78-17E5-9AE2-7FD4-9AEC1CFE20A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04516" y="1142216"/>
            <a:ext cx="2466975" cy="1847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53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050"/>
                                        </p:tgtEl>
                                        <p:attrNameLst>
                                          <p:attrName>style.visibility</p:attrName>
                                        </p:attrNameLst>
                                      </p:cBhvr>
                                      <p:to>
                                        <p:strVal val="visible"/>
                                      </p:to>
                                    </p:set>
                                    <p:animEffect transition="in" filter="randombar(horizontal)">
                                      <p:cBhvr>
                                        <p:cTn id="20" dur="500"/>
                                        <p:tgtEl>
                                          <p:spTgt spid="2050"/>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randombar(horizontal)">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1028"/>
                                        </p:tgtEl>
                                        <p:attrNameLst>
                                          <p:attrName>style.visibility</p:attrName>
                                        </p:attrNameLst>
                                      </p:cBhvr>
                                      <p:to>
                                        <p:strVal val="visible"/>
                                      </p:to>
                                    </p:set>
                                    <p:animEffect transition="in" filter="randombar(horizontal)">
                                      <p:cBhvr>
                                        <p:cTn id="33" dur="500"/>
                                        <p:tgtEl>
                                          <p:spTgt spid="1028"/>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randombar(horizontal)">
                                      <p:cBhvr>
                                        <p:cTn id="38" dur="500"/>
                                        <p:tgtEl>
                                          <p:spTgt spid="13"/>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randombar(horizontal)">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14" presetClass="entr" presetSubtype="10" fill="hold" nodeType="clickEffect">
                                  <p:stCondLst>
                                    <p:cond delay="0"/>
                                  </p:stCondLst>
                                  <p:childTnLst>
                                    <p:set>
                                      <p:cBhvr>
                                        <p:cTn id="45" dur="1" fill="hold">
                                          <p:stCondLst>
                                            <p:cond delay="0"/>
                                          </p:stCondLst>
                                        </p:cTn>
                                        <p:tgtEl>
                                          <p:spTgt spid="1030"/>
                                        </p:tgtEl>
                                        <p:attrNameLst>
                                          <p:attrName>style.visibility</p:attrName>
                                        </p:attrNameLst>
                                      </p:cBhvr>
                                      <p:to>
                                        <p:strVal val="visible"/>
                                      </p:to>
                                    </p:set>
                                    <p:animEffect transition="in" filter="randombar(horizontal)">
                                      <p:cBhvr>
                                        <p:cTn id="46" dur="500"/>
                                        <p:tgtEl>
                                          <p:spTgt spid="1030"/>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ntr" presetSubtype="10"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randombar(horizontal)">
                                      <p:cBhvr>
                                        <p:cTn id="51" dur="500"/>
                                        <p:tgtEl>
                                          <p:spTgt spid="16"/>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randombar(horizontal)">
                                      <p:cBhvr>
                                        <p:cTn id="54" dur="500"/>
                                        <p:tgtEl>
                                          <p:spTgt spid="12"/>
                                        </p:tgtEl>
                                      </p:cBhvr>
                                    </p:animEffect>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nodeType="clickEffect">
                                  <p:stCondLst>
                                    <p:cond delay="0"/>
                                  </p:stCondLst>
                                  <p:childTnLst>
                                    <p:set>
                                      <p:cBhvr>
                                        <p:cTn id="58" dur="1" fill="hold">
                                          <p:stCondLst>
                                            <p:cond delay="0"/>
                                          </p:stCondLst>
                                        </p:cTn>
                                        <p:tgtEl>
                                          <p:spTgt spid="1032"/>
                                        </p:tgtEl>
                                        <p:attrNameLst>
                                          <p:attrName>style.visibility</p:attrName>
                                        </p:attrNameLst>
                                      </p:cBhvr>
                                      <p:to>
                                        <p:strVal val="visible"/>
                                      </p:to>
                                    </p:set>
                                    <p:animEffect transition="in" filter="randombar(horizontal)">
                                      <p:cBhvr>
                                        <p:cTn id="59" dur="500"/>
                                        <p:tgtEl>
                                          <p:spTgt spid="10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P spid="10" grpId="0"/>
      <p:bldP spid="12" grpId="0"/>
      <p:bldP spid="4" grpId="0"/>
      <p:bldP spid="9" grpId="0"/>
      <p:bldP spid="13"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6F3E5F-7355-C032-7ED8-6DDC8C0A6083}"/>
              </a:ext>
            </a:extLst>
          </p:cNvPr>
          <p:cNvSpPr>
            <a:spLocks noGrp="1"/>
          </p:cNvSpPr>
          <p:nvPr>
            <p:ph type="title"/>
          </p:nvPr>
        </p:nvSpPr>
        <p:spPr>
          <a:xfrm>
            <a:off x="2895600" y="838200"/>
            <a:ext cx="4953000" cy="381000"/>
          </a:xfrm>
        </p:spPr>
        <p:txBody>
          <a:bodyPr>
            <a:normAutofit fontScale="90000"/>
          </a:bodyPr>
          <a:lstStyle/>
          <a:p>
            <a:pPr algn="ctr"/>
            <a:r>
              <a:rPr lang="en-US" b="1" dirty="0">
                <a:latin typeface="Times New Roman" panose="02020603050405020304" pitchFamily="18" charset="0"/>
                <a:cs typeface="Times New Roman" panose="02020603050405020304" pitchFamily="18" charset="0"/>
              </a:rPr>
              <a:t>What are Carbohydrates?</a:t>
            </a:r>
          </a:p>
        </p:txBody>
      </p:sp>
      <p:sp>
        <p:nvSpPr>
          <p:cNvPr id="3" name="Content Placeholder 2">
            <a:extLst>
              <a:ext uri="{FF2B5EF4-FFF2-40B4-BE49-F238E27FC236}">
                <a16:creationId xmlns:a16="http://schemas.microsoft.com/office/drawing/2014/main" id="{F94F6E6D-9D2B-AD35-479E-2B3C144E33A7}"/>
              </a:ext>
            </a:extLst>
          </p:cNvPr>
          <p:cNvSpPr>
            <a:spLocks noGrp="1"/>
          </p:cNvSpPr>
          <p:nvPr>
            <p:ph idx="1"/>
          </p:nvPr>
        </p:nvSpPr>
        <p:spPr>
          <a:xfrm>
            <a:off x="-76200" y="1080334"/>
            <a:ext cx="8915400" cy="2376924"/>
          </a:xfrm>
        </p:spPr>
        <p:txBody>
          <a:bodyPr>
            <a:noAutofit/>
          </a:bodyPr>
          <a:lstStyle/>
          <a:p>
            <a:pPr>
              <a:lnSpc>
                <a:spcPct val="150000"/>
              </a:lnSpc>
            </a:pPr>
            <a:r>
              <a:rPr lang="en-US" sz="1800" dirty="0">
                <a:latin typeface="Times New Roman" panose="02020603050405020304" pitchFamily="18" charset="0"/>
                <a:cs typeface="Times New Roman" panose="02020603050405020304" pitchFamily="18" charset="0"/>
              </a:rPr>
              <a:t>Carbohydrates are organic biomolecules abundantly present in nature.</a:t>
            </a:r>
          </a:p>
          <a:p>
            <a:pPr>
              <a:lnSpc>
                <a:spcPct val="150000"/>
              </a:lnSpc>
            </a:pPr>
            <a:r>
              <a:rPr lang="en-US" sz="1800" dirty="0">
                <a:latin typeface="Times New Roman" panose="02020603050405020304" pitchFamily="18" charset="0"/>
                <a:cs typeface="Times New Roman" panose="02020603050405020304" pitchFamily="18" charset="0"/>
              </a:rPr>
              <a:t>Found in the cells of plants and animals.</a:t>
            </a:r>
          </a:p>
          <a:p>
            <a:pPr>
              <a:lnSpc>
                <a:spcPct val="150000"/>
              </a:lnSpc>
            </a:pPr>
            <a:r>
              <a:rPr lang="en-US" sz="1800" dirty="0">
                <a:latin typeface="Times New Roman" panose="02020603050405020304" pitchFamily="18" charset="0"/>
                <a:cs typeface="Times New Roman" panose="02020603050405020304" pitchFamily="18" charset="0"/>
              </a:rPr>
              <a:t>The term  “</a:t>
            </a:r>
            <a:r>
              <a:rPr lang="en-US" sz="1800" b="1" dirty="0">
                <a:latin typeface="Times New Roman" panose="02020603050405020304" pitchFamily="18" charset="0"/>
                <a:cs typeface="Times New Roman" panose="02020603050405020304" pitchFamily="18" charset="0"/>
              </a:rPr>
              <a:t>Carbohydrate”</a:t>
            </a:r>
            <a:r>
              <a:rPr lang="en-US" sz="1800" dirty="0">
                <a:latin typeface="Times New Roman" panose="02020603050405020304" pitchFamily="18" charset="0"/>
                <a:cs typeface="Times New Roman" panose="02020603050405020304" pitchFamily="18" charset="0"/>
              </a:rPr>
              <a:t>  was coined by</a:t>
            </a:r>
            <a:r>
              <a:rPr lang="en-US" sz="1800" dirty="0">
                <a:solidFill>
                  <a:srgbClr val="002060"/>
                </a:solidFill>
                <a:latin typeface="Times New Roman" panose="02020603050405020304" pitchFamily="18" charset="0"/>
                <a:cs typeface="Times New Roman" panose="02020603050405020304" pitchFamily="18" charset="0"/>
              </a:rPr>
              <a:t> “Carl Schmidt</a:t>
            </a:r>
            <a:r>
              <a:rPr lang="en-US" sz="1800" dirty="0">
                <a:latin typeface="Times New Roman" panose="02020603050405020304" pitchFamily="18" charset="0"/>
                <a:cs typeface="Times New Roman" panose="02020603050405020304" pitchFamily="18" charset="0"/>
              </a:rPr>
              <a:t>” in 1844</a:t>
            </a:r>
            <a:r>
              <a:rPr lang="en-US" sz="1800" dirty="0">
                <a:solidFill>
                  <a:srgbClr val="002060"/>
                </a:solidFill>
                <a:latin typeface="Times New Roman" panose="02020603050405020304" pitchFamily="18" charset="0"/>
                <a:cs typeface="Times New Roman" panose="02020603050405020304" pitchFamily="18" charset="0"/>
              </a:rPr>
              <a:t>.</a:t>
            </a:r>
          </a:p>
          <a:p>
            <a:pPr>
              <a:lnSpc>
                <a:spcPct val="150000"/>
              </a:lnSpc>
            </a:pPr>
            <a:r>
              <a:rPr lang="en-US" sz="1800" dirty="0">
                <a:latin typeface="Times New Roman" panose="02020603050405020304" pitchFamily="18" charset="0"/>
                <a:cs typeface="Times New Roman" panose="02020603050405020304" pitchFamily="18" charset="0"/>
              </a:rPr>
              <a:t>A carbohydrate is a biomolecule consisting of carbon (C), hydrogen (H) and oxygen (O) atoms, usually with a hydrogen–oxygen atom ratio of 2:1 (as in water) and thus with the empirical formula Cm(H2O)n.</a:t>
            </a:r>
          </a:p>
        </p:txBody>
      </p:sp>
      <p:pic>
        <p:nvPicPr>
          <p:cNvPr id="4" name="Picture 4">
            <a:extLst>
              <a:ext uri="{FF2B5EF4-FFF2-40B4-BE49-F238E27FC236}">
                <a16:creationId xmlns:a16="http://schemas.microsoft.com/office/drawing/2014/main" id="{14BCBA79-E1DD-E41A-2687-308C76EE7B5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01" y="3886200"/>
            <a:ext cx="2392363" cy="25483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a:extLst>
              <a:ext uri="{FF2B5EF4-FFF2-40B4-BE49-F238E27FC236}">
                <a16:creationId xmlns:a16="http://schemas.microsoft.com/office/drawing/2014/main" id="{D1F2D836-6C08-26F7-D87B-2BC35E3164EF}"/>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5400" y="934720"/>
            <a:ext cx="3124200" cy="2381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3">
            <a:extLst>
              <a:ext uri="{FF2B5EF4-FFF2-40B4-BE49-F238E27FC236}">
                <a16:creationId xmlns:a16="http://schemas.microsoft.com/office/drawing/2014/main" id="{5187E4BE-5A54-F2ED-602B-75C3D6CF1BAC}"/>
              </a:ext>
            </a:extLst>
          </p:cNvPr>
          <p:cNvSpPr txBox="1">
            <a:spLocks noChangeArrowheads="1"/>
          </p:cNvSpPr>
          <p:nvPr/>
        </p:nvSpPr>
        <p:spPr>
          <a:xfrm>
            <a:off x="2514600" y="4387592"/>
            <a:ext cx="7162799" cy="98927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en-US" altLang="en-US" sz="2000" dirty="0">
                <a:latin typeface="Times New Roman" panose="02020603050405020304" pitchFamily="18" charset="0"/>
                <a:cs typeface="Times New Roman" panose="02020603050405020304" pitchFamily="18" charset="0"/>
              </a:rPr>
              <a:t>Carbohydrates give the body energy.  They are the best source of fuel for the body. Carbohydrates also help to digest protein and fat.  </a:t>
            </a:r>
          </a:p>
        </p:txBody>
      </p:sp>
      <p:graphicFrame>
        <p:nvGraphicFramePr>
          <p:cNvPr id="7" name="Object 4">
            <a:extLst>
              <a:ext uri="{FF2B5EF4-FFF2-40B4-BE49-F238E27FC236}">
                <a16:creationId xmlns:a16="http://schemas.microsoft.com/office/drawing/2014/main" id="{006C5CCF-0E83-79CC-6604-9DB5C95060CB}"/>
              </a:ext>
            </a:extLst>
          </p:cNvPr>
          <p:cNvGraphicFramePr>
            <a:graphicFrameLocks noChangeAspect="1"/>
          </p:cNvGraphicFramePr>
          <p:nvPr/>
        </p:nvGraphicFramePr>
        <p:xfrm>
          <a:off x="9557719" y="3647440"/>
          <a:ext cx="2629201" cy="2712720"/>
        </p:xfrm>
        <a:graphic>
          <a:graphicData uri="http://schemas.openxmlformats.org/presentationml/2006/ole">
            <mc:AlternateContent xmlns:mc="http://schemas.openxmlformats.org/markup-compatibility/2006">
              <mc:Choice xmlns:v="urn:schemas-microsoft-com:vml" Requires="v">
                <p:oleObj name="Chart" r:id="rId4" imgW="3905236" imgH="4029045" progId="MSGraph.Chart.8">
                  <p:embed followColorScheme="full"/>
                </p:oleObj>
              </mc:Choice>
              <mc:Fallback>
                <p:oleObj name="Chart" r:id="rId4" imgW="3905236" imgH="4029045" progId="MSGraph.Chart.8">
                  <p:embed followColorScheme="full"/>
                  <p:pic>
                    <p:nvPicPr>
                      <p:cNvPr id="7" name="Object 4">
                        <a:extLst>
                          <a:ext uri="{FF2B5EF4-FFF2-40B4-BE49-F238E27FC236}">
                            <a16:creationId xmlns:a16="http://schemas.microsoft.com/office/drawing/2014/main" id="{006C5CCF-0E83-79CC-6604-9DB5C95060CB}"/>
                          </a:ext>
                        </a:extLst>
                      </p:cNvPr>
                      <p:cNvPicPr>
                        <a:picLocks noChangeAspect="1" noChangeArrowheads="1"/>
                      </p:cNvPicPr>
                      <p:nvPr/>
                    </p:nvPicPr>
                    <p:blipFill>
                      <a:blip r:embed="rId5"/>
                      <a:srcRect/>
                      <a:stretch>
                        <a:fillRect/>
                      </a:stretch>
                    </p:blipFill>
                    <p:spPr bwMode="auto">
                      <a:xfrm>
                        <a:off x="9557719" y="3647440"/>
                        <a:ext cx="2629201" cy="2712720"/>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32ACD945-ADB9-F54D-F583-E9AFE64D36BA}"/>
              </a:ext>
            </a:extLst>
          </p:cNvPr>
          <p:cNvSpPr txBox="1"/>
          <p:nvPr/>
        </p:nvSpPr>
        <p:spPr>
          <a:xfrm>
            <a:off x="3200400" y="5830630"/>
            <a:ext cx="6096000" cy="400110"/>
          </a:xfrm>
          <a:prstGeom prst="rect">
            <a:avLst/>
          </a:prstGeom>
          <a:noFill/>
        </p:spPr>
        <p:txBody>
          <a:bodyPr wrap="square">
            <a:spAutoFit/>
          </a:bodyPr>
          <a:lstStyle/>
          <a:p>
            <a:r>
              <a:rPr lang="en-US" altLang="en-US" sz="2000" u="sng" dirty="0">
                <a:latin typeface="Times New Roman" panose="02020603050405020304" pitchFamily="18" charset="0"/>
                <a:cs typeface="Times New Roman" panose="02020603050405020304" pitchFamily="18" charset="0"/>
              </a:rPr>
              <a:t>45-65%</a:t>
            </a:r>
            <a:r>
              <a:rPr lang="en-US" altLang="en-US" sz="2000" dirty="0">
                <a:latin typeface="Times New Roman" panose="02020603050405020304" pitchFamily="18" charset="0"/>
                <a:cs typeface="Times New Roman" panose="02020603050405020304" pitchFamily="18" charset="0"/>
              </a:rPr>
              <a:t> of our food should come from carbohydrates.</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73755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randombar(horizontal)">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par>
                                <p:cTn id="39" presetID="1" presetClass="entr" presetSubtype="0" fill="hold" grpId="1" nodeType="with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OleChart spid="7" grpId="0"/>
      <p:bldOleChart spid="7" grpId="1"/>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B31674AF">
            <a:hlinkClick r:id="" action="ppaction://media"/>
            <a:extLst>
              <a:ext uri="{FF2B5EF4-FFF2-40B4-BE49-F238E27FC236}">
                <a16:creationId xmlns:a16="http://schemas.microsoft.com/office/drawing/2014/main" id="{5161F025-A8F3-7082-B39F-BC0E501DDF86}"/>
              </a:ext>
            </a:extLst>
          </p:cNvPr>
          <p:cNvPicPr>
            <a:picLocks noChangeAspect="1"/>
          </p:cNvPicPr>
          <p:nvPr>
            <a:videoFile r:link="rId1"/>
            <p:extLst>
              <p:ext uri="{DAA4B4D4-6D71-4841-9C94-3DE7FCFB9230}">
                <p14:media xmlns:p14="http://schemas.microsoft.com/office/powerpoint/2010/main" r:embed="rId2">
                  <p14:trim st="5569" end="11618.0807"/>
                </p14:media>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796943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522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F4C8D5-B0BE-4D28-B18F-C717F39DBF7E}"/>
              </a:ext>
            </a:extLst>
          </p:cNvPr>
          <p:cNvSpPr txBox="1"/>
          <p:nvPr/>
        </p:nvSpPr>
        <p:spPr>
          <a:xfrm>
            <a:off x="4532455" y="806942"/>
            <a:ext cx="2532926" cy="400110"/>
          </a:xfrm>
          <a:prstGeom prst="rect">
            <a:avLst/>
          </a:prstGeom>
          <a:noFill/>
        </p:spPr>
        <p:txBody>
          <a:bodyPr wrap="square" rtlCol="0">
            <a:spAutoFit/>
          </a:bodyPr>
          <a:lstStyle/>
          <a:p>
            <a:r>
              <a:rPr lang="en-US" sz="20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Whey Protein</a:t>
            </a:r>
            <a:endParaRPr lang="en-IN" sz="20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45C1F755-4048-EDCF-6802-29ABA6428084}"/>
              </a:ext>
            </a:extLst>
          </p:cNvPr>
          <p:cNvSpPr txBox="1"/>
          <p:nvPr/>
        </p:nvSpPr>
        <p:spPr>
          <a:xfrm>
            <a:off x="0" y="1207052"/>
            <a:ext cx="9372600" cy="878895"/>
          </a:xfrm>
          <a:prstGeom prst="rect">
            <a:avLst/>
          </a:prstGeom>
          <a:noFill/>
        </p:spPr>
        <p:txBody>
          <a:bodyPr wrap="square">
            <a:spAutoFit/>
          </a:bodyPr>
          <a:lstStyle/>
          <a:p>
            <a:pPr algn="just">
              <a:lnSpc>
                <a:spcPct val="150000"/>
              </a:lnSpc>
            </a:pPr>
            <a:r>
              <a:rPr lang="en-US" sz="1800" b="0" i="0" u="none" strike="noStrike" baseline="0" dirty="0">
                <a:latin typeface="Times New Roman" panose="02020603050405020304" pitchFamily="18" charset="0"/>
              </a:rPr>
              <a:t>Whey protein is derived from the liquid separating from milk during cheese-making. it contains all the essential amino acids the body needs to build and repair tissues</a:t>
            </a:r>
            <a:endParaRPr lang="en-US" dirty="0"/>
          </a:p>
        </p:txBody>
      </p:sp>
      <p:sp>
        <p:nvSpPr>
          <p:cNvPr id="10" name="TextBox 9">
            <a:extLst>
              <a:ext uri="{FF2B5EF4-FFF2-40B4-BE49-F238E27FC236}">
                <a16:creationId xmlns:a16="http://schemas.microsoft.com/office/drawing/2014/main" id="{B3C047DF-C18D-D4D5-CBD1-5CF763073F01}"/>
              </a:ext>
            </a:extLst>
          </p:cNvPr>
          <p:cNvSpPr txBox="1"/>
          <p:nvPr/>
        </p:nvSpPr>
        <p:spPr>
          <a:xfrm>
            <a:off x="0" y="2016705"/>
            <a:ext cx="7467600" cy="878895"/>
          </a:xfrm>
          <a:prstGeom prst="rect">
            <a:avLst/>
          </a:prstGeom>
          <a:noFill/>
        </p:spPr>
        <p:txBody>
          <a:bodyPr wrap="square">
            <a:spAutoFit/>
          </a:bodyPr>
          <a:lstStyle/>
          <a:p>
            <a:pPr algn="just">
              <a:lnSpc>
                <a:spcPct val="150000"/>
              </a:lnSpc>
            </a:pPr>
            <a:r>
              <a:rPr lang="en-US" sz="1800" b="0" i="0" u="none" strike="noStrike" baseline="0" dirty="0">
                <a:latin typeface="Times New Roman" panose="02020603050405020304" pitchFamily="18" charset="0"/>
              </a:rPr>
              <a:t>Whey protein is widely used as a dietary supplement, particularly by athletes, bodybuilders, and people looking to increase their protein intake.</a:t>
            </a:r>
            <a:endParaRPr lang="en-US" dirty="0"/>
          </a:p>
        </p:txBody>
      </p:sp>
      <p:sp>
        <p:nvSpPr>
          <p:cNvPr id="12" name="TextBox 11">
            <a:extLst>
              <a:ext uri="{FF2B5EF4-FFF2-40B4-BE49-F238E27FC236}">
                <a16:creationId xmlns:a16="http://schemas.microsoft.com/office/drawing/2014/main" id="{042BE653-2CDE-E3F6-CD39-EF97B5067D7D}"/>
              </a:ext>
            </a:extLst>
          </p:cNvPr>
          <p:cNvSpPr txBox="1"/>
          <p:nvPr/>
        </p:nvSpPr>
        <p:spPr>
          <a:xfrm>
            <a:off x="0" y="2819400"/>
            <a:ext cx="7467600" cy="878895"/>
          </a:xfrm>
          <a:prstGeom prst="rect">
            <a:avLst/>
          </a:prstGeom>
          <a:noFill/>
        </p:spPr>
        <p:txBody>
          <a:bodyPr wrap="square">
            <a:spAutoFit/>
          </a:bodyPr>
          <a:lstStyle/>
          <a:p>
            <a:pPr algn="just">
              <a:lnSpc>
                <a:spcPct val="150000"/>
              </a:lnSpc>
            </a:pPr>
            <a:r>
              <a:rPr lang="en-US" sz="1800" b="0" i="0" u="none" strike="noStrike" baseline="0" dirty="0">
                <a:latin typeface="Times New Roman" panose="02020603050405020304" pitchFamily="18" charset="0"/>
              </a:rPr>
              <a:t>The body rapidly absorbs whey protein and is high in branched-chain amino acids essential for muscle growth and repair.</a:t>
            </a:r>
            <a:endParaRPr lang="en-US" dirty="0"/>
          </a:p>
        </p:txBody>
      </p:sp>
      <p:sp>
        <p:nvSpPr>
          <p:cNvPr id="14" name="TextBox 13">
            <a:extLst>
              <a:ext uri="{FF2B5EF4-FFF2-40B4-BE49-F238E27FC236}">
                <a16:creationId xmlns:a16="http://schemas.microsoft.com/office/drawing/2014/main" id="{49BD7E24-8D5A-1630-2280-456771186991}"/>
              </a:ext>
            </a:extLst>
          </p:cNvPr>
          <p:cNvSpPr txBox="1"/>
          <p:nvPr/>
        </p:nvSpPr>
        <p:spPr>
          <a:xfrm>
            <a:off x="-1" y="4566975"/>
            <a:ext cx="10048875" cy="1709892"/>
          </a:xfrm>
          <a:prstGeom prst="rect">
            <a:avLst/>
          </a:prstGeom>
          <a:noFill/>
        </p:spPr>
        <p:txBody>
          <a:bodyPr wrap="square">
            <a:spAutoFit/>
          </a:bodyPr>
          <a:lstStyle/>
          <a:p>
            <a:pPr algn="just">
              <a:lnSpc>
                <a:spcPct val="150000"/>
              </a:lnSpc>
            </a:pPr>
            <a:r>
              <a:rPr lang="en-US" sz="1800" b="0" i="0" u="none" strike="noStrike" baseline="0" dirty="0">
                <a:latin typeface="Times New Roman" panose="02020603050405020304" pitchFamily="18" charset="0"/>
              </a:rPr>
              <a:t>However, it is essential to note that not all whey protein products are equal in quality, purity, and nutrient content. Some whey protein supplements may contain added sugars, artificial sweeteners, or other ingredients that can be harmful to health. Therefore, choosing a reputable brand and carefully reading the ingredient list before purchasing is important.</a:t>
            </a:r>
            <a:endParaRPr lang="en-US" dirty="0"/>
          </a:p>
        </p:txBody>
      </p:sp>
      <p:sp>
        <p:nvSpPr>
          <p:cNvPr id="16" name="TextBox 15">
            <a:extLst>
              <a:ext uri="{FF2B5EF4-FFF2-40B4-BE49-F238E27FC236}">
                <a16:creationId xmlns:a16="http://schemas.microsoft.com/office/drawing/2014/main" id="{CA071A2C-5F3B-3C91-B672-82FA40ED1255}"/>
              </a:ext>
            </a:extLst>
          </p:cNvPr>
          <p:cNvSpPr txBox="1"/>
          <p:nvPr/>
        </p:nvSpPr>
        <p:spPr>
          <a:xfrm>
            <a:off x="0" y="3657600"/>
            <a:ext cx="8763000" cy="878895"/>
          </a:xfrm>
          <a:prstGeom prst="rect">
            <a:avLst/>
          </a:prstGeom>
          <a:noFill/>
        </p:spPr>
        <p:txBody>
          <a:bodyPr wrap="square">
            <a:spAutoFit/>
          </a:bodyPr>
          <a:lstStyle/>
          <a:p>
            <a:pPr algn="just">
              <a:lnSpc>
                <a:spcPct val="150000"/>
              </a:lnSpc>
            </a:pPr>
            <a:r>
              <a:rPr lang="en-US" sz="1800" b="0" i="0" u="none" strike="noStrike" baseline="0" dirty="0">
                <a:latin typeface="Times New Roman" panose="02020603050405020304" pitchFamily="18" charset="0"/>
              </a:rPr>
              <a:t>Whey protein is available in various forms, including powders, bars, and drinks. It is often added to smoothies, baked foods and other food products to increase the protein content.</a:t>
            </a:r>
            <a:endParaRPr lang="en-US" dirty="0"/>
          </a:p>
        </p:txBody>
      </p:sp>
      <p:pic>
        <p:nvPicPr>
          <p:cNvPr id="2050" name="Picture 2" descr="WP Whey Protein | Cibeles">
            <a:extLst>
              <a:ext uri="{FF2B5EF4-FFF2-40B4-BE49-F238E27FC236}">
                <a16:creationId xmlns:a16="http://schemas.microsoft.com/office/drawing/2014/main" id="{7503D032-D1D2-9B8F-8815-D6F8EC5D4F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48875" y="4714875"/>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Generation of whey, secondary whey and their by-products during the... |  Download Scientific Diagram">
            <a:extLst>
              <a:ext uri="{FF2B5EF4-FFF2-40B4-BE49-F238E27FC236}">
                <a16:creationId xmlns:a16="http://schemas.microsoft.com/office/drawing/2014/main" id="{D93438B3-9217-6C37-6ECE-EA5B64910F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72600" y="1143000"/>
            <a:ext cx="2724150" cy="16764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Whey protein: the bodybuilder">
            <a:extLst>
              <a:ext uri="{FF2B5EF4-FFF2-40B4-BE49-F238E27FC236}">
                <a16:creationId xmlns:a16="http://schemas.microsoft.com/office/drawing/2014/main" id="{359AD56B-29DC-FF62-8FD4-B441369E2BD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3818" t="6285" r="23819" b="6285"/>
          <a:stretch/>
        </p:blipFill>
        <p:spPr bwMode="auto">
          <a:xfrm>
            <a:off x="7533191" y="1925320"/>
            <a:ext cx="1371600" cy="15240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Buy Whey Isolate Protein Powder Online at Best Prices in India | Proburst">
            <a:extLst>
              <a:ext uri="{FF2B5EF4-FFF2-40B4-BE49-F238E27FC236}">
                <a16:creationId xmlns:a16="http://schemas.microsoft.com/office/drawing/2014/main" id="{2C487A57-94A4-A4AF-2C46-16F89C2001C8}"/>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4257" t="20391" r="8415"/>
          <a:stretch/>
        </p:blipFill>
        <p:spPr bwMode="auto">
          <a:xfrm>
            <a:off x="8904790" y="2868212"/>
            <a:ext cx="3191959" cy="116778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Gatorade Recover Mint Chocolate Crunch Whey Protein Bar, 2.8 oz - Metro  Market">
            <a:extLst>
              <a:ext uri="{FF2B5EF4-FFF2-40B4-BE49-F238E27FC236}">
                <a16:creationId xmlns:a16="http://schemas.microsoft.com/office/drawing/2014/main" id="{A655CC97-117E-0111-6DD1-45CF25B9445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33550" b="34680"/>
          <a:stretch/>
        </p:blipFill>
        <p:spPr bwMode="auto">
          <a:xfrm>
            <a:off x="8904789" y="3981450"/>
            <a:ext cx="3287211" cy="778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3759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par>
                                <p:cTn id="14" presetID="14" presetClass="entr" presetSubtype="10" fill="hold" nodeType="withEffect">
                                  <p:stCondLst>
                                    <p:cond delay="0"/>
                                  </p:stCondLst>
                                  <p:childTnLst>
                                    <p:set>
                                      <p:cBhvr>
                                        <p:cTn id="15" dur="1" fill="hold">
                                          <p:stCondLst>
                                            <p:cond delay="0"/>
                                          </p:stCondLst>
                                        </p:cTn>
                                        <p:tgtEl>
                                          <p:spTgt spid="2052"/>
                                        </p:tgtEl>
                                        <p:attrNameLst>
                                          <p:attrName>style.visibility</p:attrName>
                                        </p:attrNameLst>
                                      </p:cBhvr>
                                      <p:to>
                                        <p:strVal val="visible"/>
                                      </p:to>
                                    </p:set>
                                    <p:animEffect transition="in" filter="randombar(horizontal)">
                                      <p:cBhvr>
                                        <p:cTn id="16" dur="500"/>
                                        <p:tgtEl>
                                          <p:spTgt spid="2052"/>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randombar(horizontal)">
                                      <p:cBhvr>
                                        <p:cTn id="21" dur="500"/>
                                        <p:tgtEl>
                                          <p:spTgt spid="10"/>
                                        </p:tgtEl>
                                      </p:cBhvr>
                                    </p:animEffect>
                                  </p:childTnLst>
                                </p:cTn>
                              </p:par>
                              <p:par>
                                <p:cTn id="22" presetID="14" presetClass="entr" presetSubtype="10" fill="hold" nodeType="withEffect">
                                  <p:stCondLst>
                                    <p:cond delay="0"/>
                                  </p:stCondLst>
                                  <p:childTnLst>
                                    <p:set>
                                      <p:cBhvr>
                                        <p:cTn id="23" dur="1" fill="hold">
                                          <p:stCondLst>
                                            <p:cond delay="0"/>
                                          </p:stCondLst>
                                        </p:cTn>
                                        <p:tgtEl>
                                          <p:spTgt spid="2054"/>
                                        </p:tgtEl>
                                        <p:attrNameLst>
                                          <p:attrName>style.visibility</p:attrName>
                                        </p:attrNameLst>
                                      </p:cBhvr>
                                      <p:to>
                                        <p:strVal val="visible"/>
                                      </p:to>
                                    </p:set>
                                    <p:animEffect transition="in" filter="randombar(horizontal)">
                                      <p:cBhvr>
                                        <p:cTn id="24" dur="500"/>
                                        <p:tgtEl>
                                          <p:spTgt spid="2054"/>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randombar(horizontal)">
                                      <p:cBhvr>
                                        <p:cTn id="29" dur="500"/>
                                        <p:tgtEl>
                                          <p:spTgt spid="12"/>
                                        </p:tgtEl>
                                      </p:cBhvr>
                                    </p:animEffect>
                                  </p:childTnLst>
                                </p:cTn>
                              </p:par>
                              <p:par>
                                <p:cTn id="30" presetID="14" presetClass="entr" presetSubtype="10" fill="hold" nodeType="withEffect">
                                  <p:stCondLst>
                                    <p:cond delay="0"/>
                                  </p:stCondLst>
                                  <p:childTnLst>
                                    <p:set>
                                      <p:cBhvr>
                                        <p:cTn id="31" dur="1" fill="hold">
                                          <p:stCondLst>
                                            <p:cond delay="0"/>
                                          </p:stCondLst>
                                        </p:cTn>
                                        <p:tgtEl>
                                          <p:spTgt spid="2056"/>
                                        </p:tgtEl>
                                        <p:attrNameLst>
                                          <p:attrName>style.visibility</p:attrName>
                                        </p:attrNameLst>
                                      </p:cBhvr>
                                      <p:to>
                                        <p:strVal val="visible"/>
                                      </p:to>
                                    </p:set>
                                    <p:animEffect transition="in" filter="randombar(horizontal)">
                                      <p:cBhvr>
                                        <p:cTn id="32" dur="500"/>
                                        <p:tgtEl>
                                          <p:spTgt spid="2056"/>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randombar(horizontal)">
                                      <p:cBhvr>
                                        <p:cTn id="37" dur="500"/>
                                        <p:tgtEl>
                                          <p:spTgt spid="16"/>
                                        </p:tgtEl>
                                      </p:cBhvr>
                                    </p:animEffect>
                                  </p:childTnLst>
                                </p:cTn>
                              </p:par>
                              <p:par>
                                <p:cTn id="38" presetID="14" presetClass="entr" presetSubtype="10" fill="hold" nodeType="withEffect">
                                  <p:stCondLst>
                                    <p:cond delay="0"/>
                                  </p:stCondLst>
                                  <p:childTnLst>
                                    <p:set>
                                      <p:cBhvr>
                                        <p:cTn id="39" dur="1" fill="hold">
                                          <p:stCondLst>
                                            <p:cond delay="0"/>
                                          </p:stCondLst>
                                        </p:cTn>
                                        <p:tgtEl>
                                          <p:spTgt spid="2058"/>
                                        </p:tgtEl>
                                        <p:attrNameLst>
                                          <p:attrName>style.visibility</p:attrName>
                                        </p:attrNameLst>
                                      </p:cBhvr>
                                      <p:to>
                                        <p:strVal val="visible"/>
                                      </p:to>
                                    </p:set>
                                    <p:animEffect transition="in" filter="randombar(horizontal)">
                                      <p:cBhvr>
                                        <p:cTn id="40" dur="500"/>
                                        <p:tgtEl>
                                          <p:spTgt spid="2058"/>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randombar(horizontal)">
                                      <p:cBhvr>
                                        <p:cTn id="45" dur="500"/>
                                        <p:tgtEl>
                                          <p:spTgt spid="14"/>
                                        </p:tgtEl>
                                      </p:cBhvr>
                                    </p:animEffect>
                                  </p:childTnLst>
                                </p:cTn>
                              </p:par>
                              <p:par>
                                <p:cTn id="46" presetID="14" presetClass="entr" presetSubtype="10" fill="hold" nodeType="withEffect">
                                  <p:stCondLst>
                                    <p:cond delay="0"/>
                                  </p:stCondLst>
                                  <p:childTnLst>
                                    <p:set>
                                      <p:cBhvr>
                                        <p:cTn id="47" dur="1" fill="hold">
                                          <p:stCondLst>
                                            <p:cond delay="0"/>
                                          </p:stCondLst>
                                        </p:cTn>
                                        <p:tgtEl>
                                          <p:spTgt spid="2050"/>
                                        </p:tgtEl>
                                        <p:attrNameLst>
                                          <p:attrName>style.visibility</p:attrName>
                                        </p:attrNameLst>
                                      </p:cBhvr>
                                      <p:to>
                                        <p:strVal val="visible"/>
                                      </p:to>
                                    </p:set>
                                    <p:animEffect transition="in" filter="randombar(horizontal)">
                                      <p:cBhvr>
                                        <p:cTn id="48"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0" grpId="0"/>
      <p:bldP spid="12" grpId="0"/>
      <p:bldP spid="14" grpId="0"/>
      <p:bldP spid="1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0A61994-0069-938D-5379-D2FE5F885850}"/>
              </a:ext>
            </a:extLst>
          </p:cNvPr>
          <p:cNvSpPr txBox="1"/>
          <p:nvPr/>
        </p:nvSpPr>
        <p:spPr>
          <a:xfrm>
            <a:off x="3962400" y="736600"/>
            <a:ext cx="4038600" cy="369332"/>
          </a:xfrm>
          <a:prstGeom prst="rect">
            <a:avLst/>
          </a:prstGeom>
          <a:noFill/>
        </p:spPr>
        <p:txBody>
          <a:bodyPr wrap="square">
            <a:spAutoFit/>
          </a:bodyPr>
          <a:lstStyle/>
          <a:p>
            <a:pPr algn="ctr"/>
            <a:r>
              <a:rPr lang="en-US" sz="1800" b="1" i="0" u="none" strike="noStrike" baseline="0" dirty="0">
                <a:latin typeface="Times New Roman" panose="02020603050405020304" pitchFamily="18" charset="0"/>
              </a:rPr>
              <a:t>Use of whey protein as food</a:t>
            </a:r>
            <a:endParaRPr lang="en-US" dirty="0"/>
          </a:p>
        </p:txBody>
      </p:sp>
      <p:sp>
        <p:nvSpPr>
          <p:cNvPr id="8" name="TextBox 7">
            <a:extLst>
              <a:ext uri="{FF2B5EF4-FFF2-40B4-BE49-F238E27FC236}">
                <a16:creationId xmlns:a16="http://schemas.microsoft.com/office/drawing/2014/main" id="{FBD24A21-0883-D27E-A021-2C50833BF2B1}"/>
              </a:ext>
            </a:extLst>
          </p:cNvPr>
          <p:cNvSpPr txBox="1"/>
          <p:nvPr/>
        </p:nvSpPr>
        <p:spPr>
          <a:xfrm>
            <a:off x="-10160" y="1143000"/>
            <a:ext cx="9535160" cy="2951064"/>
          </a:xfrm>
          <a:prstGeom prst="rect">
            <a:avLst/>
          </a:prstGeom>
          <a:noFill/>
        </p:spPr>
        <p:txBody>
          <a:bodyPr wrap="square">
            <a:spAutoFit/>
          </a:bodyPr>
          <a:lstStyle/>
          <a:p>
            <a:pPr algn="just">
              <a:lnSpc>
                <a:spcPct val="150000"/>
              </a:lnSpc>
            </a:pPr>
            <a:r>
              <a:rPr lang="en-US" sz="1800" b="1" i="0" u="none" strike="noStrike" baseline="0" dirty="0">
                <a:latin typeface="Times New Roman" panose="02020603050405020304" pitchFamily="18" charset="0"/>
              </a:rPr>
              <a:t>Sports nutrition: </a:t>
            </a:r>
            <a:r>
              <a:rPr lang="en-US" sz="1800" b="0" i="0" u="none" strike="noStrike" baseline="0" dirty="0">
                <a:latin typeface="Times New Roman" panose="02020603050405020304" pitchFamily="18" charset="0"/>
              </a:rPr>
              <a:t>Athletes and fitness enthusiasts often use whey protein to help build and repair muscle tissue, support recovery after intense exercise, and increase overall muscle mass.</a:t>
            </a:r>
          </a:p>
          <a:p>
            <a:pPr algn="just">
              <a:lnSpc>
                <a:spcPct val="150000"/>
              </a:lnSpc>
            </a:pPr>
            <a:r>
              <a:rPr lang="en-US" sz="1800" b="1" i="0" u="none" strike="noStrike" baseline="0" dirty="0">
                <a:latin typeface="Times New Roman" panose="02020603050405020304" pitchFamily="18" charset="0"/>
              </a:rPr>
              <a:t>Weight management: </a:t>
            </a:r>
            <a:r>
              <a:rPr lang="en-US" sz="1800" b="0" i="0" u="none" strike="noStrike" baseline="0" dirty="0">
                <a:latin typeface="Times New Roman" panose="02020603050405020304" pitchFamily="18" charset="0"/>
              </a:rPr>
              <a:t>It can be used to help manage weight by increasing satiety and reducing appetite. It can also help with weight loss by preserving muscle mass while reducing body fat.</a:t>
            </a:r>
          </a:p>
          <a:p>
            <a:pPr algn="just">
              <a:lnSpc>
                <a:spcPct val="150000"/>
              </a:lnSpc>
            </a:pPr>
            <a:r>
              <a:rPr lang="en-US" sz="1800" b="1" i="0" u="none" strike="noStrike" baseline="0" dirty="0">
                <a:latin typeface="Times New Roman" panose="02020603050405020304" pitchFamily="18" charset="0"/>
              </a:rPr>
              <a:t>Health promotion: </a:t>
            </a:r>
            <a:r>
              <a:rPr lang="en-US" sz="1800" b="0" i="0" u="none" strike="noStrike" baseline="0" dirty="0">
                <a:latin typeface="Times New Roman" panose="02020603050405020304" pitchFamily="18" charset="0"/>
              </a:rPr>
              <a:t>Whey protein is rich in essential amino acids and has been shown to have various health benefits, including improved immune function, lower blood pressure, and reduced risk of cardiovascular disease.</a:t>
            </a:r>
          </a:p>
        </p:txBody>
      </p:sp>
      <p:pic>
        <p:nvPicPr>
          <p:cNvPr id="3074" name="Picture 2" descr="The importance of whey protein in the sports nutrition category">
            <a:extLst>
              <a:ext uri="{FF2B5EF4-FFF2-40B4-BE49-F238E27FC236}">
                <a16:creationId xmlns:a16="http://schemas.microsoft.com/office/drawing/2014/main" id="{29A7447A-EE3A-7C42-950E-36EBD570B07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3902"/>
          <a:stretch/>
        </p:blipFill>
        <p:spPr bwMode="auto">
          <a:xfrm>
            <a:off x="9525000" y="1105932"/>
            <a:ext cx="2667000" cy="166999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B4B9DDEE-99A9-09F9-8BAD-92370A5B7098}"/>
              </a:ext>
            </a:extLst>
          </p:cNvPr>
          <p:cNvPicPr>
            <a:picLocks noChangeAspect="1"/>
          </p:cNvPicPr>
          <p:nvPr/>
        </p:nvPicPr>
        <p:blipFill>
          <a:blip r:embed="rId3"/>
          <a:stretch>
            <a:fillRect/>
          </a:stretch>
        </p:blipFill>
        <p:spPr>
          <a:xfrm>
            <a:off x="9525000" y="2775923"/>
            <a:ext cx="2667000" cy="1997676"/>
          </a:xfrm>
          <a:prstGeom prst="rect">
            <a:avLst/>
          </a:prstGeom>
        </p:spPr>
      </p:pic>
      <p:pic>
        <p:nvPicPr>
          <p:cNvPr id="3076" name="Picture 4" descr="Whey Protein Health Benefits to Promote Anti-Aging">
            <a:extLst>
              <a:ext uri="{FF2B5EF4-FFF2-40B4-BE49-F238E27FC236}">
                <a16:creationId xmlns:a16="http://schemas.microsoft.com/office/drawing/2014/main" id="{AABAEAAB-4358-FE86-F2D8-DE82A55515C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000" y="4783759"/>
            <a:ext cx="26670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Can You Use Whey Protein As A Meal Replacement? (Answer: No) - FeastGood.com">
            <a:extLst>
              <a:ext uri="{FF2B5EF4-FFF2-40B4-BE49-F238E27FC236}">
                <a16:creationId xmlns:a16="http://schemas.microsoft.com/office/drawing/2014/main" id="{3A660DC6-1215-412D-342E-05317AD089D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29400" y="3764601"/>
            <a:ext cx="2895600" cy="258194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DB3E7AD-7728-1B14-6C38-A9D582764896}"/>
              </a:ext>
            </a:extLst>
          </p:cNvPr>
          <p:cNvSpPr txBox="1"/>
          <p:nvPr/>
        </p:nvSpPr>
        <p:spPr>
          <a:xfrm>
            <a:off x="0" y="4078824"/>
            <a:ext cx="6629400" cy="1709892"/>
          </a:xfrm>
          <a:prstGeom prst="rect">
            <a:avLst/>
          </a:prstGeom>
          <a:noFill/>
        </p:spPr>
        <p:txBody>
          <a:bodyPr wrap="square">
            <a:spAutoFit/>
          </a:bodyPr>
          <a:lstStyle/>
          <a:p>
            <a:pPr algn="just">
              <a:lnSpc>
                <a:spcPct val="150000"/>
              </a:lnSpc>
            </a:pPr>
            <a:r>
              <a:rPr lang="en-US" sz="1800" b="1" i="0" u="none" strike="noStrike" baseline="0" dirty="0">
                <a:latin typeface="Times New Roman" panose="02020603050405020304" pitchFamily="18" charset="0"/>
              </a:rPr>
              <a:t>Meal replacement: </a:t>
            </a:r>
            <a:r>
              <a:rPr lang="en-US" sz="1800" b="0" i="0" u="none" strike="noStrike" baseline="0" dirty="0">
                <a:latin typeface="Times New Roman" panose="02020603050405020304" pitchFamily="18" charset="0"/>
              </a:rPr>
              <a:t>Whey protein can be used as a meal replacement, as a drink or in various food products. It provides a quick and convenient source of protein, making it a popular option for people with busy schedules or limited access to fresh foods.</a:t>
            </a:r>
            <a:endParaRPr lang="en-US" dirty="0"/>
          </a:p>
        </p:txBody>
      </p:sp>
    </p:spTree>
    <p:extLst>
      <p:ext uri="{BB962C8B-B14F-4D97-AF65-F5344CB8AC3E}">
        <p14:creationId xmlns:p14="http://schemas.microsoft.com/office/powerpoint/2010/main" val="1131118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randombar(horizontal)">
                                      <p:cBhvr>
                                        <p:cTn id="13" dur="500"/>
                                        <p:tgtEl>
                                          <p:spTgt spid="8">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3074"/>
                                        </p:tgtEl>
                                        <p:attrNameLst>
                                          <p:attrName>style.visibility</p:attrName>
                                        </p:attrNameLst>
                                      </p:cBhvr>
                                      <p:to>
                                        <p:strVal val="visible"/>
                                      </p:to>
                                    </p:set>
                                    <p:animEffect transition="in" filter="randombar(horizontal)">
                                      <p:cBhvr>
                                        <p:cTn id="18" dur="500"/>
                                        <p:tgtEl>
                                          <p:spTgt spid="3074"/>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randombar(horizontal)">
                                      <p:cBhvr>
                                        <p:cTn id="23" dur="500"/>
                                        <p:tgtEl>
                                          <p:spTgt spid="8">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8">
                                            <p:txEl>
                                              <p:pRg st="2" end="2"/>
                                            </p:txEl>
                                          </p:spTgt>
                                        </p:tgtEl>
                                        <p:attrNameLst>
                                          <p:attrName>style.visibility</p:attrName>
                                        </p:attrNameLst>
                                      </p:cBhvr>
                                      <p:to>
                                        <p:strVal val="visible"/>
                                      </p:to>
                                    </p:set>
                                    <p:animEffect transition="in" filter="randombar(horizontal)">
                                      <p:cBhvr>
                                        <p:cTn id="33" dur="500"/>
                                        <p:tgtEl>
                                          <p:spTgt spid="8">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3076"/>
                                        </p:tgtEl>
                                        <p:attrNameLst>
                                          <p:attrName>style.visibility</p:attrName>
                                        </p:attrNameLst>
                                      </p:cBhvr>
                                      <p:to>
                                        <p:strVal val="visible"/>
                                      </p:to>
                                    </p:set>
                                    <p:animEffect transition="in" filter="randombar(horizontal)">
                                      <p:cBhvr>
                                        <p:cTn id="38" dur="500"/>
                                        <p:tgtEl>
                                          <p:spTgt spid="3076"/>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randombar(horizontal)">
                                      <p:cBhvr>
                                        <p:cTn id="43" dur="500"/>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3080"/>
                                        </p:tgtEl>
                                        <p:attrNameLst>
                                          <p:attrName>style.visibility</p:attrName>
                                        </p:attrNameLst>
                                      </p:cBhvr>
                                      <p:to>
                                        <p:strVal val="visible"/>
                                      </p:to>
                                    </p:set>
                                    <p:animEffect transition="in" filter="randombar(horizontal)">
                                      <p:cBhvr>
                                        <p:cTn id="48" dur="500"/>
                                        <p:tgtEl>
                                          <p:spTgt spid="30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uiExpand="1" build="p"/>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46AA8927">
            <a:hlinkClick r:id="" action="ppaction://media"/>
            <a:extLst>
              <a:ext uri="{FF2B5EF4-FFF2-40B4-BE49-F238E27FC236}">
                <a16:creationId xmlns:a16="http://schemas.microsoft.com/office/drawing/2014/main" id="{F9B93FA0-F26E-A942-4939-A218D3173E72}"/>
              </a:ext>
            </a:extLst>
          </p:cNvPr>
          <p:cNvPicPr>
            <a:picLocks noChangeAspect="1"/>
          </p:cNvPicPr>
          <p:nvPr>
            <a:videoFile r:link="rId1"/>
            <p:extLst>
              <p:ext uri="{DAA4B4D4-6D71-4841-9C94-3DE7FCFB9230}">
                <p14:media xmlns:p14="http://schemas.microsoft.com/office/powerpoint/2010/main" r:embed="rId2">
                  <p14:trim end="6643.6333"/>
                </p14:media>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616238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731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392C132-C2CF-18EF-34E0-DF74FDE63E55}"/>
              </a:ext>
            </a:extLst>
          </p:cNvPr>
          <p:cNvSpPr txBox="1"/>
          <p:nvPr/>
        </p:nvSpPr>
        <p:spPr>
          <a:xfrm>
            <a:off x="4495800" y="762000"/>
            <a:ext cx="3124200" cy="400110"/>
          </a:xfrm>
          <a:prstGeom prst="rect">
            <a:avLst/>
          </a:prstGeom>
          <a:noFill/>
        </p:spPr>
        <p:txBody>
          <a:bodyPr wrap="square">
            <a:spAutoFit/>
          </a:bodyPr>
          <a:lstStyle/>
          <a:p>
            <a:r>
              <a:rPr lang="en-US" sz="2000" b="1" i="0" u="none" strike="noStrike" baseline="0" dirty="0">
                <a:solidFill>
                  <a:srgbClr val="FF0000"/>
                </a:solidFill>
                <a:effectLst>
                  <a:outerShdw blurRad="38100" dist="38100" dir="2700000" algn="tl">
                    <a:srgbClr val="000000">
                      <a:alpha val="43137"/>
                    </a:srgbClr>
                  </a:outerShdw>
                </a:effectLst>
                <a:latin typeface="Times New Roman" panose="02020603050405020304" pitchFamily="18" charset="0"/>
              </a:rPr>
              <a:t>Meat analogues of protein</a:t>
            </a:r>
            <a:endParaRPr lang="en-US" sz="2000" dirty="0">
              <a:solidFill>
                <a:srgbClr val="FF0000"/>
              </a:solidFill>
              <a:effectLst>
                <a:outerShdw blurRad="38100" dist="38100" dir="2700000" algn="tl">
                  <a:srgbClr val="000000">
                    <a:alpha val="43137"/>
                  </a:srgbClr>
                </a:outerShdw>
              </a:effectLst>
            </a:endParaRPr>
          </a:p>
        </p:txBody>
      </p:sp>
      <p:sp>
        <p:nvSpPr>
          <p:cNvPr id="6" name="TextBox 5">
            <a:extLst>
              <a:ext uri="{FF2B5EF4-FFF2-40B4-BE49-F238E27FC236}">
                <a16:creationId xmlns:a16="http://schemas.microsoft.com/office/drawing/2014/main" id="{E0B190AF-93B2-CC7A-4438-2656F4345A17}"/>
              </a:ext>
            </a:extLst>
          </p:cNvPr>
          <p:cNvSpPr txBox="1"/>
          <p:nvPr/>
        </p:nvSpPr>
        <p:spPr>
          <a:xfrm>
            <a:off x="0" y="1197670"/>
            <a:ext cx="12192000" cy="463397"/>
          </a:xfrm>
          <a:prstGeom prst="rect">
            <a:avLst/>
          </a:prstGeom>
          <a:noFill/>
        </p:spPr>
        <p:txBody>
          <a:bodyPr wrap="square">
            <a:spAutoFit/>
          </a:bodyPr>
          <a:lstStyle/>
          <a:p>
            <a:pPr algn="just">
              <a:lnSpc>
                <a:spcPct val="150000"/>
              </a:lnSpc>
            </a:pPr>
            <a:r>
              <a:rPr lang="en-US" sz="1800" b="0" i="0" u="none" strike="noStrike" baseline="0" dirty="0">
                <a:latin typeface="Times New Roman" panose="02020603050405020304" pitchFamily="18" charset="0"/>
              </a:rPr>
              <a:t>Meat analogues, or meat substitutes or alternatives, are plant-based foods designed to mimic meat’s taste, texture, and appearance.</a:t>
            </a:r>
            <a:endParaRPr lang="en-US" dirty="0"/>
          </a:p>
        </p:txBody>
      </p:sp>
      <p:sp>
        <p:nvSpPr>
          <p:cNvPr id="9" name="TextBox 8">
            <a:extLst>
              <a:ext uri="{FF2B5EF4-FFF2-40B4-BE49-F238E27FC236}">
                <a16:creationId xmlns:a16="http://schemas.microsoft.com/office/drawing/2014/main" id="{7793110B-2AA7-5AC6-18C5-E812A88FD215}"/>
              </a:ext>
            </a:extLst>
          </p:cNvPr>
          <p:cNvSpPr txBox="1"/>
          <p:nvPr/>
        </p:nvSpPr>
        <p:spPr>
          <a:xfrm>
            <a:off x="0" y="1600200"/>
            <a:ext cx="7315200" cy="1294393"/>
          </a:xfrm>
          <a:prstGeom prst="rect">
            <a:avLst/>
          </a:prstGeom>
          <a:noFill/>
        </p:spPr>
        <p:txBody>
          <a:bodyPr wrap="square">
            <a:spAutoFit/>
          </a:bodyPr>
          <a:lstStyle/>
          <a:p>
            <a:pPr algn="just">
              <a:lnSpc>
                <a:spcPct val="150000"/>
              </a:lnSpc>
            </a:pPr>
            <a:r>
              <a:rPr lang="en-US" sz="1800" b="0" i="0" u="none" strike="noStrike" baseline="0" dirty="0">
                <a:latin typeface="Times New Roman" panose="02020603050405020304" pitchFamily="18" charset="0"/>
              </a:rPr>
              <a:t>They are made from various ingredients, including soy protein, wheat protein, pea protein, and other plant-based ingredients, and are often fortified with vitamins and minerals to provide a similar nutritional profile to meat.</a:t>
            </a:r>
            <a:endParaRPr lang="en-US" dirty="0"/>
          </a:p>
        </p:txBody>
      </p:sp>
      <p:sp>
        <p:nvSpPr>
          <p:cNvPr id="11" name="TextBox 10">
            <a:extLst>
              <a:ext uri="{FF2B5EF4-FFF2-40B4-BE49-F238E27FC236}">
                <a16:creationId xmlns:a16="http://schemas.microsoft.com/office/drawing/2014/main" id="{9739D009-0C51-57BB-BE20-903F0D84D5B6}"/>
              </a:ext>
            </a:extLst>
          </p:cNvPr>
          <p:cNvSpPr txBox="1"/>
          <p:nvPr/>
        </p:nvSpPr>
        <p:spPr>
          <a:xfrm>
            <a:off x="0" y="2820407"/>
            <a:ext cx="7315200" cy="1294393"/>
          </a:xfrm>
          <a:prstGeom prst="rect">
            <a:avLst/>
          </a:prstGeom>
          <a:noFill/>
        </p:spPr>
        <p:txBody>
          <a:bodyPr wrap="square">
            <a:spAutoFit/>
          </a:bodyPr>
          <a:lstStyle/>
          <a:p>
            <a:pPr algn="just">
              <a:lnSpc>
                <a:spcPct val="150000"/>
              </a:lnSpc>
            </a:pPr>
            <a:r>
              <a:rPr lang="en-US" sz="1800" b="0" i="0" u="none" strike="noStrike" baseline="0" dirty="0">
                <a:latin typeface="Times New Roman" panose="02020603050405020304" pitchFamily="18" charset="0"/>
              </a:rPr>
              <a:t>Meat analogues are a popular alternative to meat for many people, including vegetarians, vegans, and those looking to reduce their meat consumption for health or ethical reasons.</a:t>
            </a:r>
            <a:endParaRPr lang="en-US" dirty="0"/>
          </a:p>
        </p:txBody>
      </p:sp>
      <p:sp>
        <p:nvSpPr>
          <p:cNvPr id="18" name="TextBox 17">
            <a:extLst>
              <a:ext uri="{FF2B5EF4-FFF2-40B4-BE49-F238E27FC236}">
                <a16:creationId xmlns:a16="http://schemas.microsoft.com/office/drawing/2014/main" id="{E41BEA2F-D77A-C74A-1280-CE1E5AB5F536}"/>
              </a:ext>
            </a:extLst>
          </p:cNvPr>
          <p:cNvSpPr txBox="1"/>
          <p:nvPr/>
        </p:nvSpPr>
        <p:spPr>
          <a:xfrm>
            <a:off x="-5080" y="3962400"/>
            <a:ext cx="12186920" cy="878895"/>
          </a:xfrm>
          <a:prstGeom prst="rect">
            <a:avLst/>
          </a:prstGeom>
          <a:noFill/>
        </p:spPr>
        <p:txBody>
          <a:bodyPr wrap="square">
            <a:spAutoFit/>
          </a:bodyPr>
          <a:lstStyle/>
          <a:p>
            <a:pPr>
              <a:lnSpc>
                <a:spcPct val="150000"/>
              </a:lnSpc>
            </a:pPr>
            <a:r>
              <a:rPr lang="en-US" sz="1800" b="0" i="0" u="none" strike="noStrike" baseline="0" dirty="0">
                <a:latin typeface="Times New Roman" panose="02020603050405020304" pitchFamily="18" charset="0"/>
              </a:rPr>
              <a:t>Different meat analogues include burgers, sausages, meatballs, deli slices, and more. They can be a good protein source and help meet the body's needs.</a:t>
            </a:r>
            <a:endParaRPr lang="en-US" dirty="0"/>
          </a:p>
        </p:txBody>
      </p:sp>
      <p:sp>
        <p:nvSpPr>
          <p:cNvPr id="19" name="TextBox 18">
            <a:extLst>
              <a:ext uri="{FF2B5EF4-FFF2-40B4-BE49-F238E27FC236}">
                <a16:creationId xmlns:a16="http://schemas.microsoft.com/office/drawing/2014/main" id="{338CF708-FE3C-7E89-C574-42D4842B57AE}"/>
              </a:ext>
            </a:extLst>
          </p:cNvPr>
          <p:cNvSpPr txBox="1"/>
          <p:nvPr/>
        </p:nvSpPr>
        <p:spPr>
          <a:xfrm>
            <a:off x="-5080" y="4765095"/>
            <a:ext cx="3657600" cy="1294393"/>
          </a:xfrm>
          <a:prstGeom prst="rect">
            <a:avLst/>
          </a:prstGeom>
          <a:noFill/>
        </p:spPr>
        <p:txBody>
          <a:bodyPr wrap="square">
            <a:spAutoFit/>
          </a:bodyPr>
          <a:lstStyle/>
          <a:p>
            <a:pPr algn="just">
              <a:lnSpc>
                <a:spcPct val="150000"/>
              </a:lnSpc>
            </a:pPr>
            <a:r>
              <a:rPr lang="en-US" sz="1800" b="0" i="0" u="none" strike="noStrike" baseline="0" dirty="0">
                <a:latin typeface="Times New Roman" panose="02020603050405020304" pitchFamily="18" charset="0"/>
              </a:rPr>
              <a:t>Some are designed to mimic specific types of meat, such as chicken, beef, or pork</a:t>
            </a:r>
            <a:endParaRPr lang="en-US" dirty="0"/>
          </a:p>
        </p:txBody>
      </p:sp>
      <p:sp>
        <p:nvSpPr>
          <p:cNvPr id="20" name="TextBox 19">
            <a:extLst>
              <a:ext uri="{FF2B5EF4-FFF2-40B4-BE49-F238E27FC236}">
                <a16:creationId xmlns:a16="http://schemas.microsoft.com/office/drawing/2014/main" id="{9610E88B-6114-BAA8-6A51-06E8A6092128}"/>
              </a:ext>
            </a:extLst>
          </p:cNvPr>
          <p:cNvSpPr txBox="1"/>
          <p:nvPr/>
        </p:nvSpPr>
        <p:spPr>
          <a:xfrm>
            <a:off x="6348186" y="4634748"/>
            <a:ext cx="3247163" cy="1294393"/>
          </a:xfrm>
          <a:prstGeom prst="rect">
            <a:avLst/>
          </a:prstGeom>
          <a:noFill/>
        </p:spPr>
        <p:txBody>
          <a:bodyPr wrap="square">
            <a:spAutoFit/>
          </a:bodyPr>
          <a:lstStyle/>
          <a:p>
            <a:pPr algn="just">
              <a:lnSpc>
                <a:spcPct val="150000"/>
              </a:lnSpc>
            </a:pPr>
            <a:r>
              <a:rPr lang="en-US" sz="1800" b="0" i="0" u="none" strike="noStrike" baseline="0" dirty="0">
                <a:latin typeface="Times New Roman" panose="02020603050405020304" pitchFamily="18" charset="0"/>
              </a:rPr>
              <a:t>While others are marketed as a more generic "meat-like“ product.</a:t>
            </a:r>
            <a:endParaRPr lang="en-US" dirty="0"/>
          </a:p>
        </p:txBody>
      </p:sp>
      <p:pic>
        <p:nvPicPr>
          <p:cNvPr id="22" name="Picture 21">
            <a:extLst>
              <a:ext uri="{FF2B5EF4-FFF2-40B4-BE49-F238E27FC236}">
                <a16:creationId xmlns:a16="http://schemas.microsoft.com/office/drawing/2014/main" id="{7E609A5E-C85D-A0A0-B611-2FFA50FAD966}"/>
              </a:ext>
            </a:extLst>
          </p:cNvPr>
          <p:cNvPicPr>
            <a:picLocks noChangeAspect="1"/>
          </p:cNvPicPr>
          <p:nvPr/>
        </p:nvPicPr>
        <p:blipFill rotWithShape="1">
          <a:blip r:embed="rId2"/>
          <a:srcRect l="4772"/>
          <a:stretch/>
        </p:blipFill>
        <p:spPr>
          <a:xfrm>
            <a:off x="7620000" y="1701707"/>
            <a:ext cx="4561840" cy="2306508"/>
          </a:xfrm>
          <a:prstGeom prst="rect">
            <a:avLst/>
          </a:prstGeom>
        </p:spPr>
      </p:pic>
      <p:pic>
        <p:nvPicPr>
          <p:cNvPr id="1028" name="Picture 4" descr="Fake meat | Australian Good Meat">
            <a:extLst>
              <a:ext uri="{FF2B5EF4-FFF2-40B4-BE49-F238E27FC236}">
                <a16:creationId xmlns:a16="http://schemas.microsoft.com/office/drawing/2014/main" id="{58AEC084-C6CB-1101-6139-019307F0DD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0903" y="4515790"/>
            <a:ext cx="2766423" cy="165141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Your Ultimate Guide to Meat Substitutes From Tofu to Seitan to Jackfruit |  livestrong">
            <a:extLst>
              <a:ext uri="{FF2B5EF4-FFF2-40B4-BE49-F238E27FC236}">
                <a16:creationId xmlns:a16="http://schemas.microsoft.com/office/drawing/2014/main" id="{90BA4D47-02EA-0DB2-106C-F888846A61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71763" y="4403051"/>
            <a:ext cx="2619375" cy="17046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6233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par>
                                <p:cTn id="17" presetID="14" presetClass="entr" presetSubtype="1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randombar(horizontal)">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randombar(horizontal)">
                                      <p:cBhvr>
                                        <p:cTn id="24" dur="500"/>
                                        <p:tgtEl>
                                          <p:spTgt spid="11"/>
                                        </p:tgtEl>
                                      </p:cBhvr>
                                    </p:animEffect>
                                  </p:childTnLst>
                                </p:cTn>
                              </p:par>
                              <p:par>
                                <p:cTn id="25" presetID="14" presetClass="entr" presetSubtype="10" fill="hold" nodeType="withEffect">
                                  <p:stCondLst>
                                    <p:cond delay="0"/>
                                  </p:stCondLst>
                                  <p:childTnLst>
                                    <p:set>
                                      <p:cBhvr>
                                        <p:cTn id="26" dur="1" fill="hold">
                                          <p:stCondLst>
                                            <p:cond delay="0"/>
                                          </p:stCondLst>
                                        </p:cTn>
                                        <p:tgtEl>
                                          <p:spTgt spid="1030"/>
                                        </p:tgtEl>
                                        <p:attrNameLst>
                                          <p:attrName>style.visibility</p:attrName>
                                        </p:attrNameLst>
                                      </p:cBhvr>
                                      <p:to>
                                        <p:strVal val="visible"/>
                                      </p:to>
                                    </p:set>
                                    <p:animEffect transition="in" filter="randombar(horizontal)">
                                      <p:cBhvr>
                                        <p:cTn id="27" dur="500"/>
                                        <p:tgtEl>
                                          <p:spTgt spid="103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arn(inVertical)">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randombar(horizontal)">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1028"/>
                                        </p:tgtEl>
                                        <p:attrNameLst>
                                          <p:attrName>style.visibility</p:attrName>
                                        </p:attrNameLst>
                                      </p:cBhvr>
                                      <p:to>
                                        <p:strVal val="visible"/>
                                      </p:to>
                                    </p:set>
                                    <p:anim calcmode="lin" valueType="num">
                                      <p:cBhvr additive="base">
                                        <p:cTn id="42" dur="500" fill="hold"/>
                                        <p:tgtEl>
                                          <p:spTgt spid="1028"/>
                                        </p:tgtEl>
                                        <p:attrNameLst>
                                          <p:attrName>ppt_x</p:attrName>
                                        </p:attrNameLst>
                                      </p:cBhvr>
                                      <p:tavLst>
                                        <p:tav tm="0">
                                          <p:val>
                                            <p:strVal val="#ppt_x"/>
                                          </p:val>
                                        </p:tav>
                                        <p:tav tm="100000">
                                          <p:val>
                                            <p:strVal val="#ppt_x"/>
                                          </p:val>
                                        </p:tav>
                                      </p:tavLst>
                                    </p:anim>
                                    <p:anim calcmode="lin" valueType="num">
                                      <p:cBhvr additive="base">
                                        <p:cTn id="43"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20">
                                            <p:txEl>
                                              <p:pRg st="0" end="0"/>
                                            </p:txEl>
                                          </p:spTgt>
                                        </p:tgtEl>
                                        <p:attrNameLst>
                                          <p:attrName>style.visibility</p:attrName>
                                        </p:attrNameLst>
                                      </p:cBhvr>
                                      <p:to>
                                        <p:strVal val="visible"/>
                                      </p:to>
                                    </p:set>
                                    <p:animEffect transition="in" filter="randombar(horizontal)">
                                      <p:cBhvr>
                                        <p:cTn id="48"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9" grpId="0"/>
      <p:bldP spid="11" grpId="0"/>
      <p:bldP spid="18" grpId="0"/>
      <p:bldP spid="1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C5A121CD-F37F-9342-4F26-A1353649C8FF}"/>
              </a:ext>
            </a:extLst>
          </p:cNvPr>
          <p:cNvSpPr txBox="1"/>
          <p:nvPr/>
        </p:nvSpPr>
        <p:spPr>
          <a:xfrm>
            <a:off x="2895600" y="838200"/>
            <a:ext cx="4724400" cy="369332"/>
          </a:xfrm>
          <a:prstGeom prst="rect">
            <a:avLst/>
          </a:prstGeom>
          <a:noFill/>
        </p:spPr>
        <p:txBody>
          <a:bodyPr wrap="square">
            <a:spAutoFit/>
          </a:bodyPr>
          <a:lstStyle/>
          <a:p>
            <a:r>
              <a:rPr lang="en-US" sz="1800" b="1" i="0" u="none" strike="noStrike" baseline="0" dirty="0">
                <a:solidFill>
                  <a:srgbClr val="FF0000"/>
                </a:solidFill>
                <a:latin typeface="Times New Roman" panose="02020603050405020304" pitchFamily="18" charset="0"/>
              </a:rPr>
              <a:t>Examples of meat analogues of protein as food</a:t>
            </a:r>
            <a:endParaRPr lang="en-US" dirty="0">
              <a:solidFill>
                <a:srgbClr val="FF0000"/>
              </a:solidFill>
            </a:endParaRPr>
          </a:p>
        </p:txBody>
      </p:sp>
      <p:pic>
        <p:nvPicPr>
          <p:cNvPr id="2050" name="Picture 2" descr="MORI-NU SILKEN TOFU FIRM, 349 gm : Amazon.in: Grocery &amp; Gourmet Foods">
            <a:extLst>
              <a:ext uri="{FF2B5EF4-FFF2-40B4-BE49-F238E27FC236}">
                <a16:creationId xmlns:a16="http://schemas.microsoft.com/office/drawing/2014/main" id="{D439084C-2556-06F6-B921-FF8BD127C9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066800"/>
            <a:ext cx="2466975" cy="1857375"/>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DC165E34-1F7C-37DA-F3C5-4043EA564C3A}"/>
              </a:ext>
            </a:extLst>
          </p:cNvPr>
          <p:cNvSpPr txBox="1"/>
          <p:nvPr/>
        </p:nvSpPr>
        <p:spPr>
          <a:xfrm>
            <a:off x="0" y="2706531"/>
            <a:ext cx="3983196" cy="1027269"/>
          </a:xfrm>
          <a:prstGeom prst="rect">
            <a:avLst/>
          </a:prstGeom>
          <a:noFill/>
        </p:spPr>
        <p:txBody>
          <a:bodyPr wrap="square">
            <a:spAutoFit/>
          </a:bodyPr>
          <a:lstStyle/>
          <a:p>
            <a:pPr algn="just">
              <a:lnSpc>
                <a:spcPct val="150000"/>
              </a:lnSpc>
            </a:pPr>
            <a:r>
              <a:rPr lang="en-US" sz="1400" b="0" i="0" u="none" strike="noStrike" baseline="0" dirty="0">
                <a:latin typeface="Times New Roman" panose="02020603050405020304" pitchFamily="18" charset="0"/>
              </a:rPr>
              <a:t>Made from soybeans is a versatile meat analogue that can be used in various dishes, including stir-fries, salads, and smoothies.</a:t>
            </a:r>
            <a:endParaRPr lang="en-US" sz="1400" dirty="0"/>
          </a:p>
        </p:txBody>
      </p:sp>
      <p:pic>
        <p:nvPicPr>
          <p:cNvPr id="2052" name="Picture 4" descr="Tootie's Tempeh">
            <a:extLst>
              <a:ext uri="{FF2B5EF4-FFF2-40B4-BE49-F238E27FC236}">
                <a16:creationId xmlns:a16="http://schemas.microsoft.com/office/drawing/2014/main" id="{5D401F67-5DE6-50E9-C2B6-842B9BF5B3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3196" y="2265277"/>
            <a:ext cx="2895600" cy="1759803"/>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E752E51F-1DEC-6A65-3737-E655A2025CF6}"/>
              </a:ext>
            </a:extLst>
          </p:cNvPr>
          <p:cNvSpPr txBox="1"/>
          <p:nvPr/>
        </p:nvSpPr>
        <p:spPr>
          <a:xfrm>
            <a:off x="3179762" y="1202448"/>
            <a:ext cx="4876800" cy="1027269"/>
          </a:xfrm>
          <a:prstGeom prst="rect">
            <a:avLst/>
          </a:prstGeom>
          <a:noFill/>
        </p:spPr>
        <p:txBody>
          <a:bodyPr wrap="square">
            <a:spAutoFit/>
          </a:bodyPr>
          <a:lstStyle/>
          <a:p>
            <a:pPr algn="just">
              <a:lnSpc>
                <a:spcPct val="150000"/>
              </a:lnSpc>
            </a:pPr>
            <a:r>
              <a:rPr lang="en-US" sz="1400" dirty="0">
                <a:latin typeface="Times New Roman" panose="02020603050405020304" pitchFamily="18" charset="0"/>
              </a:rPr>
              <a:t>Tempeh is</a:t>
            </a:r>
            <a:r>
              <a:rPr lang="en-US" sz="1400" b="0" i="0" u="none" strike="noStrike" baseline="0" dirty="0">
                <a:latin typeface="Times New Roman" panose="02020603050405020304" pitchFamily="18" charset="0"/>
              </a:rPr>
              <a:t> made from fermented soybeans and has a nutty </a:t>
            </a:r>
            <a:r>
              <a:rPr lang="en-US" sz="1400" b="0" i="0" u="none" strike="noStrike" baseline="0" dirty="0" err="1">
                <a:latin typeface="Times New Roman" panose="02020603050405020304" pitchFamily="18" charset="0"/>
              </a:rPr>
              <a:t>flavour</a:t>
            </a:r>
            <a:r>
              <a:rPr lang="en-US" sz="1400" b="0" i="0" u="none" strike="noStrike" baseline="0" dirty="0">
                <a:latin typeface="Times New Roman" panose="02020603050405020304" pitchFamily="18" charset="0"/>
              </a:rPr>
              <a:t> and firm texture. It can be sliced and used in sandwiches or salads</a:t>
            </a:r>
            <a:r>
              <a:rPr lang="en-US" sz="1400" dirty="0">
                <a:latin typeface="Times New Roman" panose="02020603050405020304" pitchFamily="18" charset="0"/>
              </a:rPr>
              <a:t> </a:t>
            </a:r>
            <a:r>
              <a:rPr lang="en-US" sz="1400" b="0" i="0" u="none" strike="noStrike" baseline="0" dirty="0">
                <a:latin typeface="Times New Roman" panose="02020603050405020304" pitchFamily="18" charset="0"/>
              </a:rPr>
              <a:t>and used as a meat substitute in tacos or spaghetti sauces.</a:t>
            </a:r>
            <a:endParaRPr lang="en-US" sz="1400" dirty="0"/>
          </a:p>
        </p:txBody>
      </p:sp>
      <p:pic>
        <p:nvPicPr>
          <p:cNvPr id="2054" name="Picture 6" descr="What is Seitan? – Seitan Society">
            <a:extLst>
              <a:ext uri="{FF2B5EF4-FFF2-40B4-BE49-F238E27FC236}">
                <a16:creationId xmlns:a16="http://schemas.microsoft.com/office/drawing/2014/main" id="{84396A67-6F49-3F83-4368-7F56459E64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96630" y="1244469"/>
            <a:ext cx="2705100" cy="1685925"/>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57D037B9-4991-304F-8602-5A9FBEF6924B}"/>
              </a:ext>
            </a:extLst>
          </p:cNvPr>
          <p:cNvSpPr txBox="1"/>
          <p:nvPr/>
        </p:nvSpPr>
        <p:spPr>
          <a:xfrm>
            <a:off x="7239000" y="2933873"/>
            <a:ext cx="4953000" cy="1027269"/>
          </a:xfrm>
          <a:prstGeom prst="rect">
            <a:avLst/>
          </a:prstGeom>
          <a:noFill/>
        </p:spPr>
        <p:txBody>
          <a:bodyPr wrap="square">
            <a:spAutoFit/>
          </a:bodyPr>
          <a:lstStyle/>
          <a:p>
            <a:pPr>
              <a:lnSpc>
                <a:spcPct val="150000"/>
              </a:lnSpc>
            </a:pPr>
            <a:r>
              <a:rPr lang="en-US" sz="1400" dirty="0">
                <a:latin typeface="Times New Roman" panose="02020603050405020304" pitchFamily="18" charset="0"/>
              </a:rPr>
              <a:t>Seitan is a wheat protein </a:t>
            </a:r>
            <a:r>
              <a:rPr lang="en-US" sz="1400" b="0" i="0" u="none" strike="noStrike" baseline="0" dirty="0">
                <a:latin typeface="Times New Roman" panose="02020603050405020304" pitchFamily="18" charset="0"/>
              </a:rPr>
              <a:t>made from wheat gluten, having a chewy, meat-like texture. It can be used as a substitute for beef or pork in various dishes.</a:t>
            </a:r>
            <a:endParaRPr lang="en-US" sz="1400" dirty="0"/>
          </a:p>
        </p:txBody>
      </p:sp>
      <p:pic>
        <p:nvPicPr>
          <p:cNvPr id="2056" name="Picture 8" descr="Crispy Veggie Burger Recipe | Home Made Veg Burger Patty | बाज़ार जैसा वेज  बर्गर | Chef Sanjyot Keer - YouTube">
            <a:extLst>
              <a:ext uri="{FF2B5EF4-FFF2-40B4-BE49-F238E27FC236}">
                <a16:creationId xmlns:a16="http://schemas.microsoft.com/office/drawing/2014/main" id="{1D6FBA09-5B46-4C89-4C7E-3AA78EB469A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3733800"/>
            <a:ext cx="2857500" cy="160020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ABB379A1-9548-0D8F-8DCB-59EEF90EFE86}"/>
              </a:ext>
            </a:extLst>
          </p:cNvPr>
          <p:cNvSpPr txBox="1"/>
          <p:nvPr/>
        </p:nvSpPr>
        <p:spPr>
          <a:xfrm>
            <a:off x="0" y="5334000"/>
            <a:ext cx="4419600" cy="1027269"/>
          </a:xfrm>
          <a:prstGeom prst="rect">
            <a:avLst/>
          </a:prstGeom>
          <a:noFill/>
        </p:spPr>
        <p:txBody>
          <a:bodyPr wrap="square">
            <a:spAutoFit/>
          </a:bodyPr>
          <a:lstStyle/>
          <a:p>
            <a:pPr algn="l">
              <a:lnSpc>
                <a:spcPct val="150000"/>
              </a:lnSpc>
            </a:pPr>
            <a:r>
              <a:rPr lang="en-US" sz="1400" b="0" i="0" u="none" strike="noStrike" baseline="0" dirty="0">
                <a:latin typeface="Times New Roman" panose="02020603050405020304" pitchFamily="18" charset="0"/>
              </a:rPr>
              <a:t>Made from various plant-based ingredients, including </a:t>
            </a:r>
            <a:r>
              <a:rPr lang="en-US" sz="1400" b="0" i="0" u="none" strike="noStrike" baseline="0">
                <a:latin typeface="Times New Roman" panose="02020603050405020304" pitchFamily="18" charset="0"/>
              </a:rPr>
              <a:t>soy protein</a:t>
            </a:r>
            <a:r>
              <a:rPr lang="en-US" sz="1400">
                <a:latin typeface="Times New Roman" panose="02020603050405020304" pitchFamily="18" charset="0"/>
              </a:rPr>
              <a:t> </a:t>
            </a:r>
            <a:r>
              <a:rPr lang="en-US" sz="1400" b="0" i="0" u="none" strike="noStrike" baseline="0">
                <a:latin typeface="Times New Roman" panose="02020603050405020304" pitchFamily="18" charset="0"/>
              </a:rPr>
              <a:t> </a:t>
            </a:r>
            <a:r>
              <a:rPr lang="en-US" sz="1400" b="0" i="0" u="none" strike="noStrike" baseline="0" dirty="0">
                <a:latin typeface="Times New Roman" panose="02020603050405020304" pitchFamily="18" charset="0"/>
              </a:rPr>
              <a:t>and vegetables, They are a popular meat analogue that can be grilled or baked and served on a bun.</a:t>
            </a:r>
            <a:endParaRPr lang="en-US" sz="1400" dirty="0"/>
          </a:p>
        </p:txBody>
      </p:sp>
      <p:pic>
        <p:nvPicPr>
          <p:cNvPr id="2058" name="Picture 10" descr="Gardein Plant-Based, Vegan Classic Meatless Meatballs, 12.7 oz (Frozen) -  Walmart.com">
            <a:extLst>
              <a:ext uri="{FF2B5EF4-FFF2-40B4-BE49-F238E27FC236}">
                <a16:creationId xmlns:a16="http://schemas.microsoft.com/office/drawing/2014/main" id="{293945A3-82D3-CE2E-E99E-A35636736A49}"/>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5836" t="12772" r="6631" b="4620"/>
          <a:stretch/>
        </p:blipFill>
        <p:spPr bwMode="auto">
          <a:xfrm>
            <a:off x="4475162" y="4931652"/>
            <a:ext cx="2286000" cy="1447800"/>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11DCEE15-B169-441C-6BAF-BA43FD6558D9}"/>
              </a:ext>
            </a:extLst>
          </p:cNvPr>
          <p:cNvSpPr txBox="1"/>
          <p:nvPr/>
        </p:nvSpPr>
        <p:spPr>
          <a:xfrm>
            <a:off x="3352800" y="3869448"/>
            <a:ext cx="4343400" cy="1027269"/>
          </a:xfrm>
          <a:prstGeom prst="rect">
            <a:avLst/>
          </a:prstGeom>
          <a:noFill/>
        </p:spPr>
        <p:txBody>
          <a:bodyPr wrap="square">
            <a:spAutoFit/>
          </a:bodyPr>
          <a:lstStyle/>
          <a:p>
            <a:pPr algn="just">
              <a:lnSpc>
                <a:spcPct val="150000"/>
              </a:lnSpc>
            </a:pPr>
            <a:r>
              <a:rPr lang="en-US" sz="1400" b="0" i="0" u="none" strike="noStrike" baseline="0" dirty="0">
                <a:latin typeface="Times New Roman" panose="02020603050405020304" pitchFamily="18" charset="0"/>
              </a:rPr>
              <a:t>Meatless meatballs are a tasty and protein-rich alternative to traditional meatballs made from plant-based ingredients such as soy protein, grains, and vegetables.</a:t>
            </a:r>
            <a:endParaRPr lang="en-US" sz="1400" dirty="0"/>
          </a:p>
        </p:txBody>
      </p:sp>
      <p:pic>
        <p:nvPicPr>
          <p:cNvPr id="2060" name="Picture 12" descr="v2Food Launches v2sausages For the 49% of Australians Wanting to Cut Out  Meat - vegconomist - the vegan business magazine">
            <a:extLst>
              <a:ext uri="{FF2B5EF4-FFF2-40B4-BE49-F238E27FC236}">
                <a16:creationId xmlns:a16="http://schemas.microsoft.com/office/drawing/2014/main" id="{81B1BF7C-01C2-696F-45FC-A2138A8A9AD6}"/>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5822" r="8844"/>
          <a:stretch/>
        </p:blipFill>
        <p:spPr bwMode="auto">
          <a:xfrm>
            <a:off x="8729980" y="3628830"/>
            <a:ext cx="2438400" cy="1600200"/>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FFA4B91E-C098-2D42-4F13-EEA66DAA8B0F}"/>
              </a:ext>
            </a:extLst>
          </p:cNvPr>
          <p:cNvSpPr txBox="1"/>
          <p:nvPr/>
        </p:nvSpPr>
        <p:spPr>
          <a:xfrm>
            <a:off x="7203440" y="5318657"/>
            <a:ext cx="4953000" cy="1027269"/>
          </a:xfrm>
          <a:prstGeom prst="rect">
            <a:avLst/>
          </a:prstGeom>
          <a:noFill/>
        </p:spPr>
        <p:txBody>
          <a:bodyPr wrap="square">
            <a:spAutoFit/>
          </a:bodyPr>
          <a:lstStyle/>
          <a:p>
            <a:pPr algn="just">
              <a:lnSpc>
                <a:spcPct val="150000"/>
              </a:lnSpc>
            </a:pPr>
            <a:r>
              <a:rPr lang="en-US" sz="1400" b="0" i="0" u="none" strike="noStrike" baseline="0" dirty="0">
                <a:latin typeface="Times New Roman" panose="02020603050405020304" pitchFamily="18" charset="0"/>
              </a:rPr>
              <a:t>Made from soy protein, pea protein, or other plant-based ingredients,  plant-based sausages are a convenient and protein-rich alternative to traditional sausages.</a:t>
            </a:r>
            <a:endParaRPr lang="en-US" sz="1400" dirty="0"/>
          </a:p>
        </p:txBody>
      </p:sp>
    </p:spTree>
    <p:extLst>
      <p:ext uri="{BB962C8B-B14F-4D97-AF65-F5344CB8AC3E}">
        <p14:creationId xmlns:p14="http://schemas.microsoft.com/office/powerpoint/2010/main" val="386597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randombar(horizontal)">
                                      <p:cBhvr>
                                        <p:cTn id="12" dur="500"/>
                                        <p:tgtEl>
                                          <p:spTgt spid="2050"/>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randombar(horizontal)">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052"/>
                                        </p:tgtEl>
                                        <p:attrNameLst>
                                          <p:attrName>style.visibility</p:attrName>
                                        </p:attrNameLst>
                                      </p:cBhvr>
                                      <p:to>
                                        <p:strVal val="visible"/>
                                      </p:to>
                                    </p:set>
                                    <p:animEffect transition="in" filter="randombar(horizontal)">
                                      <p:cBhvr>
                                        <p:cTn id="20" dur="500"/>
                                        <p:tgtEl>
                                          <p:spTgt spid="2052"/>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randombar(horizontal)">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2054"/>
                                        </p:tgtEl>
                                        <p:attrNameLst>
                                          <p:attrName>style.visibility</p:attrName>
                                        </p:attrNameLst>
                                      </p:cBhvr>
                                      <p:to>
                                        <p:strVal val="visible"/>
                                      </p:to>
                                    </p:set>
                                    <p:animEffect transition="in" filter="randombar(horizontal)">
                                      <p:cBhvr>
                                        <p:cTn id="28" dur="500"/>
                                        <p:tgtEl>
                                          <p:spTgt spid="205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randombar(horizontal)">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2056"/>
                                        </p:tgtEl>
                                        <p:attrNameLst>
                                          <p:attrName>style.visibility</p:attrName>
                                        </p:attrNameLst>
                                      </p:cBhvr>
                                      <p:to>
                                        <p:strVal val="visible"/>
                                      </p:to>
                                    </p:set>
                                    <p:animEffect transition="in" filter="randombar(horizontal)">
                                      <p:cBhvr>
                                        <p:cTn id="36" dur="500"/>
                                        <p:tgtEl>
                                          <p:spTgt spid="2056"/>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randombar(horizontal)">
                                      <p:cBhvr>
                                        <p:cTn id="39" dur="500"/>
                                        <p:tgtEl>
                                          <p:spTgt spid="21"/>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2058"/>
                                        </p:tgtEl>
                                        <p:attrNameLst>
                                          <p:attrName>style.visibility</p:attrName>
                                        </p:attrNameLst>
                                      </p:cBhvr>
                                      <p:to>
                                        <p:strVal val="visible"/>
                                      </p:to>
                                    </p:set>
                                    <p:animEffect transition="in" filter="randombar(horizontal)">
                                      <p:cBhvr>
                                        <p:cTn id="44" dur="500"/>
                                        <p:tgtEl>
                                          <p:spTgt spid="2058"/>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randombar(horizontal)">
                                      <p:cBhvr>
                                        <p:cTn id="47" dur="5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nodeType="clickEffect">
                                  <p:stCondLst>
                                    <p:cond delay="0"/>
                                  </p:stCondLst>
                                  <p:childTnLst>
                                    <p:set>
                                      <p:cBhvr>
                                        <p:cTn id="51" dur="1" fill="hold">
                                          <p:stCondLst>
                                            <p:cond delay="0"/>
                                          </p:stCondLst>
                                        </p:cTn>
                                        <p:tgtEl>
                                          <p:spTgt spid="2060"/>
                                        </p:tgtEl>
                                        <p:attrNameLst>
                                          <p:attrName>style.visibility</p:attrName>
                                        </p:attrNameLst>
                                      </p:cBhvr>
                                      <p:to>
                                        <p:strVal val="visible"/>
                                      </p:to>
                                    </p:set>
                                    <p:animEffect transition="in" filter="randombar(horizontal)">
                                      <p:cBhvr>
                                        <p:cTn id="52" dur="500"/>
                                        <p:tgtEl>
                                          <p:spTgt spid="2060"/>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randombar(horizontal)">
                                      <p:cBhvr>
                                        <p:cTn id="5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7" grpId="0"/>
      <p:bldP spid="19" grpId="0"/>
      <p:bldP spid="21" grpId="0"/>
      <p:bldP spid="23" grpId="0"/>
      <p:bldP spid="25"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D49BAA16">
            <a:hlinkClick r:id="" action="ppaction://media"/>
            <a:extLst>
              <a:ext uri="{FF2B5EF4-FFF2-40B4-BE49-F238E27FC236}">
                <a16:creationId xmlns:a16="http://schemas.microsoft.com/office/drawing/2014/main" id="{6EAFADBB-2061-C69E-D501-F4C3F5F5710C}"/>
              </a:ext>
            </a:extLst>
          </p:cNvPr>
          <p:cNvPicPr>
            <a:picLocks noChangeAspect="1"/>
          </p:cNvPicPr>
          <p:nvPr>
            <a:videoFile r:link="rId1"/>
            <p:extLst>
              <p:ext uri="{DAA4B4D4-6D71-4841-9C94-3DE7FCFB9230}">
                <p14:media xmlns:p14="http://schemas.microsoft.com/office/powerpoint/2010/main" r:embed="rId2">
                  <p14:trim st="14317" end="22638.1536"/>
                </p14:media>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942941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6429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5F78E72-118F-C463-87C4-89E9EBB44A5C}"/>
              </a:ext>
            </a:extLst>
          </p:cNvPr>
          <p:cNvSpPr txBox="1"/>
          <p:nvPr/>
        </p:nvSpPr>
        <p:spPr>
          <a:xfrm>
            <a:off x="5029200" y="800478"/>
            <a:ext cx="2552700" cy="400110"/>
          </a:xfrm>
          <a:prstGeom prst="rect">
            <a:avLst/>
          </a:prstGeom>
          <a:noFill/>
        </p:spPr>
        <p:txBody>
          <a:bodyPr wrap="square">
            <a:spAutoFit/>
          </a:bodyPr>
          <a:lstStyle/>
          <a:p>
            <a:r>
              <a:rPr lang="en-US" sz="2000" b="1" i="0" u="none" strike="noStrike" baseline="0" dirty="0">
                <a:solidFill>
                  <a:srgbClr val="FF0000"/>
                </a:solidFill>
                <a:effectLst>
                  <a:outerShdw blurRad="38100" dist="38100" dir="2700000" algn="tl">
                    <a:srgbClr val="000000">
                      <a:alpha val="43137"/>
                    </a:srgbClr>
                  </a:outerShdw>
                </a:effectLst>
                <a:latin typeface="Times New Roman" panose="02020603050405020304" pitchFamily="18" charset="0"/>
              </a:rPr>
              <a:t>Plant-Based Proteins</a:t>
            </a:r>
            <a:endParaRPr lang="en-US" sz="2000" dirty="0">
              <a:solidFill>
                <a:srgbClr val="FF0000"/>
              </a:solidFill>
              <a:effectLst>
                <a:outerShdw blurRad="38100" dist="38100" dir="2700000" algn="tl">
                  <a:srgbClr val="000000">
                    <a:alpha val="43137"/>
                  </a:srgbClr>
                </a:outerShdw>
              </a:effectLst>
            </a:endParaRPr>
          </a:p>
        </p:txBody>
      </p:sp>
      <p:sp>
        <p:nvSpPr>
          <p:cNvPr id="5" name="TextBox 4">
            <a:extLst>
              <a:ext uri="{FF2B5EF4-FFF2-40B4-BE49-F238E27FC236}">
                <a16:creationId xmlns:a16="http://schemas.microsoft.com/office/drawing/2014/main" id="{2F33DF60-37D8-70A3-E014-7172A8497121}"/>
              </a:ext>
            </a:extLst>
          </p:cNvPr>
          <p:cNvSpPr txBox="1"/>
          <p:nvPr/>
        </p:nvSpPr>
        <p:spPr>
          <a:xfrm>
            <a:off x="0" y="1143000"/>
            <a:ext cx="12192000" cy="878895"/>
          </a:xfrm>
          <a:prstGeom prst="rect">
            <a:avLst/>
          </a:prstGeom>
          <a:noFill/>
        </p:spPr>
        <p:txBody>
          <a:bodyPr wrap="square">
            <a:spAutoFit/>
          </a:bodyPr>
          <a:lstStyle/>
          <a:p>
            <a:pPr algn="l">
              <a:lnSpc>
                <a:spcPct val="150000"/>
              </a:lnSpc>
            </a:pPr>
            <a:r>
              <a:rPr lang="en-US" sz="1800" b="0" i="0" u="none" strike="noStrike" baseline="0" dirty="0">
                <a:latin typeface="Times New Roman" panose="02020603050405020304" pitchFamily="18" charset="0"/>
              </a:rPr>
              <a:t>Plant-based proteins are derived from plant sources, such as legumes, grains, nuts, and seeds. Used as an alternative to animal-based proteins, especially for those following a vegetarian or vegan diet.</a:t>
            </a:r>
            <a:endParaRPr lang="en-US" dirty="0"/>
          </a:p>
        </p:txBody>
      </p:sp>
      <p:sp>
        <p:nvSpPr>
          <p:cNvPr id="4" name="TextBox 3">
            <a:extLst>
              <a:ext uri="{FF2B5EF4-FFF2-40B4-BE49-F238E27FC236}">
                <a16:creationId xmlns:a16="http://schemas.microsoft.com/office/drawing/2014/main" id="{BD6AAFDE-0A8E-3132-4D54-A1BC73850D06}"/>
              </a:ext>
            </a:extLst>
          </p:cNvPr>
          <p:cNvSpPr txBox="1"/>
          <p:nvPr/>
        </p:nvSpPr>
        <p:spPr>
          <a:xfrm>
            <a:off x="4279900" y="2179751"/>
            <a:ext cx="3302000" cy="369332"/>
          </a:xfrm>
          <a:prstGeom prst="rect">
            <a:avLst/>
          </a:prstGeom>
          <a:noFill/>
        </p:spPr>
        <p:txBody>
          <a:bodyPr wrap="square">
            <a:spAutoFit/>
          </a:bodyPr>
          <a:lstStyle/>
          <a:p>
            <a:pPr algn="l"/>
            <a:r>
              <a:rPr lang="en-US" sz="1800" b="1" i="0" u="none" strike="noStrike" baseline="0" dirty="0">
                <a:latin typeface="Times New Roman" panose="02020603050405020304" pitchFamily="18" charset="0"/>
              </a:rPr>
              <a:t>Benefits of plant-based proteins</a:t>
            </a:r>
            <a:endParaRPr lang="en-US" b="1" dirty="0"/>
          </a:p>
        </p:txBody>
      </p:sp>
      <p:sp>
        <p:nvSpPr>
          <p:cNvPr id="8" name="TextBox 7">
            <a:extLst>
              <a:ext uri="{FF2B5EF4-FFF2-40B4-BE49-F238E27FC236}">
                <a16:creationId xmlns:a16="http://schemas.microsoft.com/office/drawing/2014/main" id="{9E883A6F-33D9-7723-F266-8933B603058F}"/>
              </a:ext>
            </a:extLst>
          </p:cNvPr>
          <p:cNvSpPr txBox="1"/>
          <p:nvPr/>
        </p:nvSpPr>
        <p:spPr>
          <a:xfrm>
            <a:off x="0" y="2593017"/>
            <a:ext cx="2095500" cy="369332"/>
          </a:xfrm>
          <a:prstGeom prst="rect">
            <a:avLst/>
          </a:prstGeom>
          <a:noFill/>
        </p:spPr>
        <p:txBody>
          <a:bodyPr wrap="square">
            <a:spAutoFit/>
          </a:bodyPr>
          <a:lstStyle/>
          <a:p>
            <a:r>
              <a:rPr lang="en-US" sz="1800" b="1" i="0" u="none" strike="noStrike" baseline="0" dirty="0">
                <a:solidFill>
                  <a:srgbClr val="FF0000"/>
                </a:solidFill>
                <a:latin typeface="Times New Roman" panose="02020603050405020304" pitchFamily="18" charset="0"/>
              </a:rPr>
              <a:t>Sustainable</a:t>
            </a:r>
            <a:endParaRPr lang="en-US" b="1" dirty="0">
              <a:solidFill>
                <a:srgbClr val="FF0000"/>
              </a:solidFill>
            </a:endParaRPr>
          </a:p>
        </p:txBody>
      </p:sp>
      <p:sp>
        <p:nvSpPr>
          <p:cNvPr id="10" name="TextBox 9">
            <a:extLst>
              <a:ext uri="{FF2B5EF4-FFF2-40B4-BE49-F238E27FC236}">
                <a16:creationId xmlns:a16="http://schemas.microsoft.com/office/drawing/2014/main" id="{5F6031FC-10E6-AFCC-6BBC-E53F60E12226}"/>
              </a:ext>
            </a:extLst>
          </p:cNvPr>
          <p:cNvSpPr txBox="1"/>
          <p:nvPr/>
        </p:nvSpPr>
        <p:spPr>
          <a:xfrm>
            <a:off x="0" y="3429000"/>
            <a:ext cx="2247900" cy="369332"/>
          </a:xfrm>
          <a:prstGeom prst="rect">
            <a:avLst/>
          </a:prstGeom>
          <a:noFill/>
        </p:spPr>
        <p:txBody>
          <a:bodyPr wrap="square">
            <a:spAutoFit/>
          </a:bodyPr>
          <a:lstStyle/>
          <a:p>
            <a:r>
              <a:rPr lang="en-US" sz="1800" b="1" i="0" u="none" strike="noStrike" baseline="0" dirty="0">
                <a:solidFill>
                  <a:srgbClr val="FF0000"/>
                </a:solidFill>
                <a:latin typeface="Times New Roman" panose="02020603050405020304" pitchFamily="18" charset="0"/>
              </a:rPr>
              <a:t>Nutrient-rich</a:t>
            </a:r>
            <a:endParaRPr lang="en-US" b="1" dirty="0">
              <a:solidFill>
                <a:srgbClr val="FF0000"/>
              </a:solidFill>
            </a:endParaRPr>
          </a:p>
        </p:txBody>
      </p:sp>
      <p:sp>
        <p:nvSpPr>
          <p:cNvPr id="12" name="TextBox 11">
            <a:extLst>
              <a:ext uri="{FF2B5EF4-FFF2-40B4-BE49-F238E27FC236}">
                <a16:creationId xmlns:a16="http://schemas.microsoft.com/office/drawing/2014/main" id="{96167B8C-0B2E-EE55-B348-5401C375810E}"/>
              </a:ext>
            </a:extLst>
          </p:cNvPr>
          <p:cNvSpPr txBox="1"/>
          <p:nvPr/>
        </p:nvSpPr>
        <p:spPr>
          <a:xfrm>
            <a:off x="-5080" y="4038600"/>
            <a:ext cx="1681480" cy="369332"/>
          </a:xfrm>
          <a:prstGeom prst="rect">
            <a:avLst/>
          </a:prstGeom>
          <a:noFill/>
        </p:spPr>
        <p:txBody>
          <a:bodyPr wrap="square">
            <a:spAutoFit/>
          </a:bodyPr>
          <a:lstStyle/>
          <a:p>
            <a:r>
              <a:rPr lang="en-US" sz="1800" b="1" i="0" u="none" strike="noStrike" baseline="0" dirty="0">
                <a:solidFill>
                  <a:srgbClr val="FF0000"/>
                </a:solidFill>
                <a:latin typeface="Times New Roman" panose="02020603050405020304" pitchFamily="18" charset="0"/>
              </a:rPr>
              <a:t>Versatile</a:t>
            </a:r>
            <a:endParaRPr lang="en-US" b="1" dirty="0">
              <a:solidFill>
                <a:srgbClr val="FF0000"/>
              </a:solidFill>
            </a:endParaRPr>
          </a:p>
        </p:txBody>
      </p:sp>
      <p:sp>
        <p:nvSpPr>
          <p:cNvPr id="14" name="TextBox 13">
            <a:extLst>
              <a:ext uri="{FF2B5EF4-FFF2-40B4-BE49-F238E27FC236}">
                <a16:creationId xmlns:a16="http://schemas.microsoft.com/office/drawing/2014/main" id="{A013FA14-C210-0105-1CB5-9CEE77B346C2}"/>
              </a:ext>
            </a:extLst>
          </p:cNvPr>
          <p:cNvSpPr txBox="1"/>
          <p:nvPr/>
        </p:nvSpPr>
        <p:spPr>
          <a:xfrm>
            <a:off x="-25400" y="4724400"/>
            <a:ext cx="1681480" cy="369332"/>
          </a:xfrm>
          <a:prstGeom prst="rect">
            <a:avLst/>
          </a:prstGeom>
          <a:noFill/>
        </p:spPr>
        <p:txBody>
          <a:bodyPr wrap="square">
            <a:spAutoFit/>
          </a:bodyPr>
          <a:lstStyle/>
          <a:p>
            <a:r>
              <a:rPr lang="en-US" sz="1800" b="1" i="0" u="none" strike="noStrike" baseline="0" dirty="0">
                <a:solidFill>
                  <a:srgbClr val="FF0000"/>
                </a:solidFill>
                <a:latin typeface="Times New Roman" panose="02020603050405020304" pitchFamily="18" charset="0"/>
              </a:rPr>
              <a:t>Hypoallergenic</a:t>
            </a:r>
            <a:endParaRPr lang="en-US" b="1" dirty="0">
              <a:solidFill>
                <a:srgbClr val="FF0000"/>
              </a:solidFill>
            </a:endParaRPr>
          </a:p>
        </p:txBody>
      </p:sp>
      <p:sp>
        <p:nvSpPr>
          <p:cNvPr id="16" name="TextBox 15">
            <a:extLst>
              <a:ext uri="{FF2B5EF4-FFF2-40B4-BE49-F238E27FC236}">
                <a16:creationId xmlns:a16="http://schemas.microsoft.com/office/drawing/2014/main" id="{E6C7C13F-28F9-F998-EA54-CCD5B3E1AB72}"/>
              </a:ext>
            </a:extLst>
          </p:cNvPr>
          <p:cNvSpPr txBox="1"/>
          <p:nvPr/>
        </p:nvSpPr>
        <p:spPr>
          <a:xfrm>
            <a:off x="0" y="5642039"/>
            <a:ext cx="1676400" cy="369332"/>
          </a:xfrm>
          <a:prstGeom prst="rect">
            <a:avLst/>
          </a:prstGeom>
          <a:noFill/>
        </p:spPr>
        <p:txBody>
          <a:bodyPr wrap="square">
            <a:spAutoFit/>
          </a:bodyPr>
          <a:lstStyle/>
          <a:p>
            <a:r>
              <a:rPr lang="en-US" sz="1800" b="1" i="0" u="none" strike="noStrike" baseline="0" dirty="0">
                <a:solidFill>
                  <a:srgbClr val="FF0000"/>
                </a:solidFill>
                <a:latin typeface="Times New Roman" panose="02020603050405020304" pitchFamily="18" charset="0"/>
              </a:rPr>
              <a:t>Cost-effective</a:t>
            </a:r>
            <a:endParaRPr lang="en-US" b="1" dirty="0">
              <a:solidFill>
                <a:srgbClr val="FF0000"/>
              </a:solidFill>
            </a:endParaRPr>
          </a:p>
        </p:txBody>
      </p:sp>
      <p:sp>
        <p:nvSpPr>
          <p:cNvPr id="18" name="TextBox 17">
            <a:extLst>
              <a:ext uri="{FF2B5EF4-FFF2-40B4-BE49-F238E27FC236}">
                <a16:creationId xmlns:a16="http://schemas.microsoft.com/office/drawing/2014/main" id="{39230235-80ED-F749-7906-0644780DDC55}"/>
              </a:ext>
            </a:extLst>
          </p:cNvPr>
          <p:cNvSpPr txBox="1"/>
          <p:nvPr/>
        </p:nvSpPr>
        <p:spPr>
          <a:xfrm>
            <a:off x="1676400" y="2448804"/>
            <a:ext cx="6019800" cy="791499"/>
          </a:xfrm>
          <a:prstGeom prst="rect">
            <a:avLst/>
          </a:prstGeom>
          <a:noFill/>
        </p:spPr>
        <p:txBody>
          <a:bodyPr wrap="square">
            <a:spAutoFit/>
          </a:bodyPr>
          <a:lstStyle/>
          <a:p>
            <a:pPr algn="l">
              <a:lnSpc>
                <a:spcPct val="150000"/>
              </a:lnSpc>
            </a:pPr>
            <a:r>
              <a:rPr lang="en-US" sz="1600" b="0" i="0" u="none" strike="noStrike" baseline="0" dirty="0">
                <a:latin typeface="Times New Roman" panose="02020603050405020304" pitchFamily="18" charset="0"/>
              </a:rPr>
              <a:t>More environmentally sustainable than animal-based </a:t>
            </a:r>
          </a:p>
          <a:p>
            <a:pPr algn="l">
              <a:lnSpc>
                <a:spcPct val="150000"/>
              </a:lnSpc>
            </a:pPr>
            <a:r>
              <a:rPr lang="en-US" sz="1600" dirty="0">
                <a:latin typeface="Times New Roman" panose="02020603050405020304" pitchFamily="18" charset="0"/>
              </a:rPr>
              <a:t>R</a:t>
            </a:r>
            <a:r>
              <a:rPr lang="en-US" sz="1600" b="0" i="0" u="none" strike="noStrike" baseline="0" dirty="0">
                <a:latin typeface="Times New Roman" panose="02020603050405020304" pitchFamily="18" charset="0"/>
              </a:rPr>
              <a:t>equire fewer resources to produce hence emits fewer greenhouse gas.</a:t>
            </a:r>
            <a:endParaRPr lang="en-US" sz="1600" dirty="0"/>
          </a:p>
        </p:txBody>
      </p:sp>
      <p:sp>
        <p:nvSpPr>
          <p:cNvPr id="20" name="TextBox 19">
            <a:extLst>
              <a:ext uri="{FF2B5EF4-FFF2-40B4-BE49-F238E27FC236}">
                <a16:creationId xmlns:a16="http://schemas.microsoft.com/office/drawing/2014/main" id="{9C06E731-4009-1A1D-6792-1F08B121771B}"/>
              </a:ext>
            </a:extLst>
          </p:cNvPr>
          <p:cNvSpPr txBox="1"/>
          <p:nvPr/>
        </p:nvSpPr>
        <p:spPr>
          <a:xfrm>
            <a:off x="1676400" y="3471446"/>
            <a:ext cx="6858000" cy="338554"/>
          </a:xfrm>
          <a:prstGeom prst="rect">
            <a:avLst/>
          </a:prstGeom>
          <a:noFill/>
        </p:spPr>
        <p:txBody>
          <a:bodyPr wrap="square">
            <a:spAutoFit/>
          </a:bodyPr>
          <a:lstStyle/>
          <a:p>
            <a:pPr algn="l"/>
            <a:r>
              <a:rPr lang="en-US" sz="1600" b="0" i="0" u="none" strike="noStrike" baseline="0" dirty="0">
                <a:latin typeface="Times New Roman" panose="02020603050405020304" pitchFamily="18" charset="0"/>
              </a:rPr>
              <a:t>Rich in other essential nutrients, such as </a:t>
            </a:r>
            <a:r>
              <a:rPr lang="en-US" sz="1600" b="0" i="0" u="none" strike="noStrike" baseline="0" dirty="0" err="1">
                <a:latin typeface="Times New Roman" panose="02020603050405020304" pitchFamily="18" charset="0"/>
              </a:rPr>
              <a:t>fibre</a:t>
            </a:r>
            <a:r>
              <a:rPr lang="en-US" sz="1600" b="0" i="0" u="none" strike="noStrike" baseline="0" dirty="0">
                <a:latin typeface="Times New Roman" panose="02020603050405020304" pitchFamily="18" charset="0"/>
              </a:rPr>
              <a:t>, vitamins, and minerals.</a:t>
            </a:r>
            <a:endParaRPr lang="en-US" sz="1600" dirty="0"/>
          </a:p>
        </p:txBody>
      </p:sp>
      <p:sp>
        <p:nvSpPr>
          <p:cNvPr id="22" name="TextBox 21">
            <a:extLst>
              <a:ext uri="{FF2B5EF4-FFF2-40B4-BE49-F238E27FC236}">
                <a16:creationId xmlns:a16="http://schemas.microsoft.com/office/drawing/2014/main" id="{10CC8D4B-51B4-1D93-D8C4-9744168D313A}"/>
              </a:ext>
            </a:extLst>
          </p:cNvPr>
          <p:cNvSpPr txBox="1"/>
          <p:nvPr/>
        </p:nvSpPr>
        <p:spPr>
          <a:xfrm>
            <a:off x="1676400" y="4038600"/>
            <a:ext cx="6858000" cy="338554"/>
          </a:xfrm>
          <a:prstGeom prst="rect">
            <a:avLst/>
          </a:prstGeom>
          <a:noFill/>
        </p:spPr>
        <p:txBody>
          <a:bodyPr wrap="square">
            <a:spAutoFit/>
          </a:bodyPr>
          <a:lstStyle/>
          <a:p>
            <a:pPr algn="l"/>
            <a:r>
              <a:rPr lang="en-US" sz="1600" b="0" i="0" u="none" strike="noStrike" baseline="0" dirty="0">
                <a:latin typeface="Times New Roman" panose="02020603050405020304" pitchFamily="18" charset="0"/>
              </a:rPr>
              <a:t>Used as a protein supplement, in smoothies, or as an ingredient in various recipes</a:t>
            </a:r>
            <a:endParaRPr lang="en-US" sz="1600" dirty="0"/>
          </a:p>
        </p:txBody>
      </p:sp>
      <p:sp>
        <p:nvSpPr>
          <p:cNvPr id="24" name="TextBox 23">
            <a:extLst>
              <a:ext uri="{FF2B5EF4-FFF2-40B4-BE49-F238E27FC236}">
                <a16:creationId xmlns:a16="http://schemas.microsoft.com/office/drawing/2014/main" id="{97E1669F-369C-B409-144D-E9D7B8575843}"/>
              </a:ext>
            </a:extLst>
          </p:cNvPr>
          <p:cNvSpPr txBox="1"/>
          <p:nvPr/>
        </p:nvSpPr>
        <p:spPr>
          <a:xfrm>
            <a:off x="1600200" y="4495800"/>
            <a:ext cx="7010400" cy="791499"/>
          </a:xfrm>
          <a:prstGeom prst="rect">
            <a:avLst/>
          </a:prstGeom>
          <a:noFill/>
        </p:spPr>
        <p:txBody>
          <a:bodyPr wrap="square">
            <a:spAutoFit/>
          </a:bodyPr>
          <a:lstStyle/>
          <a:p>
            <a:pPr algn="l">
              <a:lnSpc>
                <a:spcPct val="150000"/>
              </a:lnSpc>
            </a:pPr>
            <a:r>
              <a:rPr lang="en-US" sz="1600" b="0" i="0" u="none" strike="noStrike" baseline="0" dirty="0">
                <a:latin typeface="Times New Roman" panose="02020603050405020304" pitchFamily="18" charset="0"/>
              </a:rPr>
              <a:t>Plant-based proteins are often better tolerated than animal-based proteins, making them a good option for people with food allergies or sensitivities.</a:t>
            </a:r>
            <a:endParaRPr lang="en-US" sz="1600" dirty="0"/>
          </a:p>
        </p:txBody>
      </p:sp>
      <p:sp>
        <p:nvSpPr>
          <p:cNvPr id="26" name="TextBox 25">
            <a:extLst>
              <a:ext uri="{FF2B5EF4-FFF2-40B4-BE49-F238E27FC236}">
                <a16:creationId xmlns:a16="http://schemas.microsoft.com/office/drawing/2014/main" id="{5E34FF88-F47A-3005-AE42-5817069AA735}"/>
              </a:ext>
            </a:extLst>
          </p:cNvPr>
          <p:cNvSpPr txBox="1"/>
          <p:nvPr/>
        </p:nvSpPr>
        <p:spPr>
          <a:xfrm>
            <a:off x="1651000" y="5391116"/>
            <a:ext cx="6959600" cy="791499"/>
          </a:xfrm>
          <a:prstGeom prst="rect">
            <a:avLst/>
          </a:prstGeom>
          <a:noFill/>
        </p:spPr>
        <p:txBody>
          <a:bodyPr wrap="square">
            <a:spAutoFit/>
          </a:bodyPr>
          <a:lstStyle/>
          <a:p>
            <a:pPr algn="l">
              <a:lnSpc>
                <a:spcPct val="150000"/>
              </a:lnSpc>
            </a:pPr>
            <a:r>
              <a:rPr lang="en-US" sz="1600" b="0" i="0" u="none" strike="noStrike" baseline="0" dirty="0">
                <a:latin typeface="Times New Roman" panose="02020603050405020304" pitchFamily="18" charset="0"/>
              </a:rPr>
              <a:t>Plant-based protein sources are often more affordable than animal-based sources, making them a more accessible option for many people.</a:t>
            </a:r>
            <a:endParaRPr lang="en-US" sz="1600" dirty="0"/>
          </a:p>
        </p:txBody>
      </p:sp>
      <p:pic>
        <p:nvPicPr>
          <p:cNvPr id="3074" name="Picture 2" descr="Is Plant-Based Meat Better for the Environment (And You)?">
            <a:extLst>
              <a:ext uri="{FF2B5EF4-FFF2-40B4-BE49-F238E27FC236}">
                <a16:creationId xmlns:a16="http://schemas.microsoft.com/office/drawing/2014/main" id="{079A1309-8796-9079-1919-7EF385B9E5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6500" y="1675108"/>
            <a:ext cx="2244846" cy="2244846"/>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Frontiers | Plant-Based Meats, Human Health, and Climate Change">
            <a:extLst>
              <a:ext uri="{FF2B5EF4-FFF2-40B4-BE49-F238E27FC236}">
                <a16:creationId xmlns:a16="http://schemas.microsoft.com/office/drawing/2014/main" id="{2DE946BF-FD42-10D7-8D6E-DCFE14A979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99320" y="1625240"/>
            <a:ext cx="2392680" cy="2304885"/>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Antiallergic Medicine Wholesale Supplier in Nagpur, Maharashtra -  Pillsolution Exim Pvt. Ltd.">
            <a:extLst>
              <a:ext uri="{FF2B5EF4-FFF2-40B4-BE49-F238E27FC236}">
                <a16:creationId xmlns:a16="http://schemas.microsoft.com/office/drawing/2014/main" id="{19D10ADB-D208-F490-4A08-D10A65458B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15337" y="4149429"/>
            <a:ext cx="2143125" cy="2244846"/>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11,217 Cost Effective Images, Stock Photos &amp; Vectors | Shutterstock">
            <a:extLst>
              <a:ext uri="{FF2B5EF4-FFF2-40B4-BE49-F238E27FC236}">
                <a16:creationId xmlns:a16="http://schemas.microsoft.com/office/drawing/2014/main" id="{B0DEF0BE-2CF4-5453-5D17-A1CC10C47AA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1060" t="12433" r="11520" b="13026"/>
          <a:stretch/>
        </p:blipFill>
        <p:spPr bwMode="auto">
          <a:xfrm>
            <a:off x="10563859" y="4270137"/>
            <a:ext cx="1600201" cy="16471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5838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randombar(horizontal)">
                                      <p:cBhvr>
                                        <p:cTn id="26" dur="500"/>
                                        <p:tgtEl>
                                          <p:spTgt spid="18"/>
                                        </p:tgtEl>
                                      </p:cBhvr>
                                    </p:animEffect>
                                  </p:childTnLst>
                                </p:cTn>
                              </p:par>
                              <p:par>
                                <p:cTn id="27" presetID="14" presetClass="entr" presetSubtype="10" fill="hold" nodeType="withEffect">
                                  <p:stCondLst>
                                    <p:cond delay="0"/>
                                  </p:stCondLst>
                                  <p:childTnLst>
                                    <p:set>
                                      <p:cBhvr>
                                        <p:cTn id="28" dur="1" fill="hold">
                                          <p:stCondLst>
                                            <p:cond delay="0"/>
                                          </p:stCondLst>
                                        </p:cTn>
                                        <p:tgtEl>
                                          <p:spTgt spid="3074"/>
                                        </p:tgtEl>
                                        <p:attrNameLst>
                                          <p:attrName>style.visibility</p:attrName>
                                        </p:attrNameLst>
                                      </p:cBhvr>
                                      <p:to>
                                        <p:strVal val="visible"/>
                                      </p:to>
                                    </p:set>
                                    <p:animEffect transition="in" filter="randombar(horizontal)">
                                      <p:cBhvr>
                                        <p:cTn id="29" dur="500"/>
                                        <p:tgtEl>
                                          <p:spTgt spid="3074"/>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3078"/>
                                        </p:tgtEl>
                                        <p:attrNameLst>
                                          <p:attrName>style.visibility</p:attrName>
                                        </p:attrNameLst>
                                      </p:cBhvr>
                                      <p:to>
                                        <p:strVal val="visible"/>
                                      </p:to>
                                    </p:set>
                                    <p:animEffect transition="in" filter="randombar(horizontal)">
                                      <p:cBhvr>
                                        <p:cTn id="34" dur="500"/>
                                        <p:tgtEl>
                                          <p:spTgt spid="3078"/>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randombar(horizontal)">
                                      <p:cBhvr>
                                        <p:cTn id="37" dur="500"/>
                                        <p:tgtEl>
                                          <p:spTgt spid="20"/>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randombar(horizont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grpId="0" nodeType="click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randombar(horizontal)">
                                      <p:cBhvr>
                                        <p:cTn id="45" dur="500"/>
                                        <p:tgtEl>
                                          <p:spTgt spid="22"/>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randombar(horizontal)">
                                      <p:cBhvr>
                                        <p:cTn id="48" dur="500"/>
                                        <p:tgtEl>
                                          <p:spTgt spid="12"/>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nodeType="clickEffect">
                                  <p:stCondLst>
                                    <p:cond delay="0"/>
                                  </p:stCondLst>
                                  <p:childTnLst>
                                    <p:set>
                                      <p:cBhvr>
                                        <p:cTn id="52" dur="1" fill="hold">
                                          <p:stCondLst>
                                            <p:cond delay="0"/>
                                          </p:stCondLst>
                                        </p:cTn>
                                        <p:tgtEl>
                                          <p:spTgt spid="3080"/>
                                        </p:tgtEl>
                                        <p:attrNameLst>
                                          <p:attrName>style.visibility</p:attrName>
                                        </p:attrNameLst>
                                      </p:cBhvr>
                                      <p:to>
                                        <p:strVal val="visible"/>
                                      </p:to>
                                    </p:set>
                                    <p:animEffect transition="in" filter="randombar(horizontal)">
                                      <p:cBhvr>
                                        <p:cTn id="53" dur="500"/>
                                        <p:tgtEl>
                                          <p:spTgt spid="3080"/>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randombar(horizontal)">
                                      <p:cBhvr>
                                        <p:cTn id="56" dur="500"/>
                                        <p:tgtEl>
                                          <p:spTgt spid="24"/>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randombar(horizontal)">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14" presetClass="entr" presetSubtype="10" fill="hold" nodeType="clickEffect">
                                  <p:stCondLst>
                                    <p:cond delay="0"/>
                                  </p:stCondLst>
                                  <p:childTnLst>
                                    <p:set>
                                      <p:cBhvr>
                                        <p:cTn id="63" dur="1" fill="hold">
                                          <p:stCondLst>
                                            <p:cond delay="0"/>
                                          </p:stCondLst>
                                        </p:cTn>
                                        <p:tgtEl>
                                          <p:spTgt spid="3082"/>
                                        </p:tgtEl>
                                        <p:attrNameLst>
                                          <p:attrName>style.visibility</p:attrName>
                                        </p:attrNameLst>
                                      </p:cBhvr>
                                      <p:to>
                                        <p:strVal val="visible"/>
                                      </p:to>
                                    </p:set>
                                    <p:animEffect transition="in" filter="randombar(horizontal)">
                                      <p:cBhvr>
                                        <p:cTn id="64" dur="500"/>
                                        <p:tgtEl>
                                          <p:spTgt spid="3082"/>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randombar(horizontal)">
                                      <p:cBhvr>
                                        <p:cTn id="67" dur="500"/>
                                        <p:tgtEl>
                                          <p:spTgt spid="26"/>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randombar(horizontal)">
                                      <p:cBhvr>
                                        <p:cTn id="7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4" grpId="0"/>
      <p:bldP spid="8" grpId="0"/>
      <p:bldP spid="10" grpId="0"/>
      <p:bldP spid="12" grpId="0"/>
      <p:bldP spid="14" grpId="0"/>
      <p:bldP spid="16" grpId="0"/>
      <p:bldP spid="18" grpId="0"/>
      <p:bldP spid="20" grpId="0"/>
      <p:bldP spid="22" grpId="0"/>
      <p:bldP spid="24" grpId="0"/>
      <p:bldP spid="2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F590C49-FDCB-68EB-BA41-71EC08A7797A}"/>
              </a:ext>
            </a:extLst>
          </p:cNvPr>
          <p:cNvSpPr txBox="1"/>
          <p:nvPr/>
        </p:nvSpPr>
        <p:spPr>
          <a:xfrm>
            <a:off x="4191000" y="762000"/>
            <a:ext cx="3505200" cy="400110"/>
          </a:xfrm>
          <a:prstGeom prst="rect">
            <a:avLst/>
          </a:prstGeom>
          <a:noFill/>
        </p:spPr>
        <p:txBody>
          <a:bodyPr wrap="square">
            <a:spAutoFit/>
          </a:bodyPr>
          <a:lstStyle/>
          <a:p>
            <a:r>
              <a:rPr lang="en-US" sz="2000" b="1" i="0" u="none" strike="noStrike" baseline="0" dirty="0">
                <a:solidFill>
                  <a:srgbClr val="FF0000"/>
                </a:solidFill>
                <a:effectLst>
                  <a:outerShdw blurRad="38100" dist="38100" dir="2700000" algn="tl">
                    <a:srgbClr val="000000">
                      <a:alpha val="43137"/>
                    </a:srgbClr>
                  </a:outerShdw>
                </a:effectLst>
                <a:latin typeface="Times New Roman" panose="02020603050405020304" pitchFamily="18" charset="0"/>
              </a:rPr>
              <a:t>Uses of plant-based proteins</a:t>
            </a:r>
            <a:endParaRPr lang="en-US" sz="2000" dirty="0">
              <a:solidFill>
                <a:srgbClr val="FF0000"/>
              </a:solidFill>
              <a:effectLst>
                <a:outerShdw blurRad="38100" dist="38100" dir="2700000" algn="tl">
                  <a:srgbClr val="000000">
                    <a:alpha val="43137"/>
                  </a:srgbClr>
                </a:outerShdw>
              </a:effectLst>
            </a:endParaRPr>
          </a:p>
        </p:txBody>
      </p:sp>
      <p:sp>
        <p:nvSpPr>
          <p:cNvPr id="5" name="TextBox 4">
            <a:extLst>
              <a:ext uri="{FF2B5EF4-FFF2-40B4-BE49-F238E27FC236}">
                <a16:creationId xmlns:a16="http://schemas.microsoft.com/office/drawing/2014/main" id="{390071A5-0AB8-4D23-430C-9F3986F743CD}"/>
              </a:ext>
            </a:extLst>
          </p:cNvPr>
          <p:cNvSpPr txBox="1"/>
          <p:nvPr/>
        </p:nvSpPr>
        <p:spPr>
          <a:xfrm>
            <a:off x="10160" y="1510376"/>
            <a:ext cx="8534400" cy="878895"/>
          </a:xfrm>
          <a:prstGeom prst="rect">
            <a:avLst/>
          </a:prstGeom>
          <a:noFill/>
        </p:spPr>
        <p:txBody>
          <a:bodyPr wrap="square">
            <a:spAutoFit/>
          </a:bodyPr>
          <a:lstStyle/>
          <a:p>
            <a:pPr algn="just">
              <a:lnSpc>
                <a:spcPct val="150000"/>
              </a:lnSpc>
            </a:pPr>
            <a:r>
              <a:rPr lang="en-US" sz="1800" b="1" i="0" u="none" strike="noStrike" baseline="0" dirty="0">
                <a:solidFill>
                  <a:srgbClr val="FF0000"/>
                </a:solidFill>
                <a:latin typeface="Times New Roman" panose="02020603050405020304" pitchFamily="18" charset="0"/>
              </a:rPr>
              <a:t>Dietary supplements: </a:t>
            </a:r>
            <a:r>
              <a:rPr lang="en-US" sz="1800" b="0" i="0" u="none" strike="noStrike" baseline="0" dirty="0">
                <a:latin typeface="Times New Roman" panose="02020603050405020304" pitchFamily="18" charset="0"/>
              </a:rPr>
              <a:t>Plant-based proteins are often sold as powders, bars, and other supplements, making them a convenient way to add protein to a diet.</a:t>
            </a:r>
            <a:endParaRPr lang="en-US" dirty="0"/>
          </a:p>
        </p:txBody>
      </p:sp>
      <p:sp>
        <p:nvSpPr>
          <p:cNvPr id="7" name="TextBox 6">
            <a:extLst>
              <a:ext uri="{FF2B5EF4-FFF2-40B4-BE49-F238E27FC236}">
                <a16:creationId xmlns:a16="http://schemas.microsoft.com/office/drawing/2014/main" id="{979CB572-9AA2-FE36-4AEE-4412FDD2CEEA}"/>
              </a:ext>
            </a:extLst>
          </p:cNvPr>
          <p:cNvSpPr txBox="1"/>
          <p:nvPr/>
        </p:nvSpPr>
        <p:spPr>
          <a:xfrm>
            <a:off x="10160" y="2550105"/>
            <a:ext cx="8534400" cy="878895"/>
          </a:xfrm>
          <a:prstGeom prst="rect">
            <a:avLst/>
          </a:prstGeom>
          <a:noFill/>
        </p:spPr>
        <p:txBody>
          <a:bodyPr wrap="square">
            <a:spAutoFit/>
          </a:bodyPr>
          <a:lstStyle/>
          <a:p>
            <a:pPr algn="just">
              <a:lnSpc>
                <a:spcPct val="150000"/>
              </a:lnSpc>
            </a:pPr>
            <a:r>
              <a:rPr lang="en-US" sz="1800" b="1" i="0" u="none" strike="noStrike" baseline="0" dirty="0">
                <a:solidFill>
                  <a:srgbClr val="FF0000"/>
                </a:solidFill>
                <a:latin typeface="Times New Roman" panose="02020603050405020304" pitchFamily="18" charset="0"/>
              </a:rPr>
              <a:t>Food products: </a:t>
            </a:r>
            <a:r>
              <a:rPr lang="en-US" sz="1800" b="0" i="0" u="none" strike="noStrike" baseline="0" dirty="0">
                <a:latin typeface="Times New Roman" panose="02020603050405020304" pitchFamily="18" charset="0"/>
              </a:rPr>
              <a:t>Plant-based proteins are used as ingredients in a variety of food products, including plant-based meat analogs, protein bars, and smoothies.</a:t>
            </a:r>
            <a:endParaRPr lang="en-US" dirty="0"/>
          </a:p>
        </p:txBody>
      </p:sp>
      <p:sp>
        <p:nvSpPr>
          <p:cNvPr id="4" name="TextBox 3">
            <a:extLst>
              <a:ext uri="{FF2B5EF4-FFF2-40B4-BE49-F238E27FC236}">
                <a16:creationId xmlns:a16="http://schemas.microsoft.com/office/drawing/2014/main" id="{6E2584BA-5DB5-48A8-4367-2E6F0A6D1749}"/>
              </a:ext>
            </a:extLst>
          </p:cNvPr>
          <p:cNvSpPr txBox="1"/>
          <p:nvPr/>
        </p:nvSpPr>
        <p:spPr>
          <a:xfrm>
            <a:off x="0" y="3567172"/>
            <a:ext cx="8534400" cy="878895"/>
          </a:xfrm>
          <a:prstGeom prst="rect">
            <a:avLst/>
          </a:prstGeom>
          <a:noFill/>
        </p:spPr>
        <p:txBody>
          <a:bodyPr wrap="square">
            <a:spAutoFit/>
          </a:bodyPr>
          <a:lstStyle/>
          <a:p>
            <a:pPr algn="just">
              <a:lnSpc>
                <a:spcPct val="150000"/>
              </a:lnSpc>
            </a:pPr>
            <a:r>
              <a:rPr lang="en-US" sz="1800" b="1" i="0" u="none" strike="noStrike" baseline="0" dirty="0">
                <a:solidFill>
                  <a:srgbClr val="FF0000"/>
                </a:solidFill>
                <a:latin typeface="Times New Roman" panose="02020603050405020304" pitchFamily="18" charset="0"/>
              </a:rPr>
              <a:t>Health and wellness:</a:t>
            </a:r>
            <a:r>
              <a:rPr lang="en-US" sz="1800" b="0" i="0" u="none" strike="noStrike" baseline="0" dirty="0">
                <a:latin typeface="Times New Roman" panose="02020603050405020304" pitchFamily="18" charset="0"/>
              </a:rPr>
              <a:t> Plant-based proteins are often marketed as a healthier alternative to animal-based proteins, due to their lower saturated fat and cholesterol content.</a:t>
            </a:r>
            <a:endParaRPr lang="en-US" dirty="0"/>
          </a:p>
        </p:txBody>
      </p:sp>
      <p:sp>
        <p:nvSpPr>
          <p:cNvPr id="8" name="TextBox 7">
            <a:extLst>
              <a:ext uri="{FF2B5EF4-FFF2-40B4-BE49-F238E27FC236}">
                <a16:creationId xmlns:a16="http://schemas.microsoft.com/office/drawing/2014/main" id="{927959DC-1F15-23F3-7B51-90B051103ED9}"/>
              </a:ext>
            </a:extLst>
          </p:cNvPr>
          <p:cNvSpPr txBox="1"/>
          <p:nvPr/>
        </p:nvSpPr>
        <p:spPr>
          <a:xfrm>
            <a:off x="0" y="4526786"/>
            <a:ext cx="8534400" cy="878895"/>
          </a:xfrm>
          <a:prstGeom prst="rect">
            <a:avLst/>
          </a:prstGeom>
          <a:noFill/>
        </p:spPr>
        <p:txBody>
          <a:bodyPr wrap="square">
            <a:spAutoFit/>
          </a:bodyPr>
          <a:lstStyle/>
          <a:p>
            <a:pPr algn="just">
              <a:lnSpc>
                <a:spcPct val="150000"/>
              </a:lnSpc>
            </a:pPr>
            <a:r>
              <a:rPr lang="en-US" sz="1800" b="1" i="0" u="none" strike="noStrike" baseline="0" dirty="0">
                <a:solidFill>
                  <a:srgbClr val="FF0000"/>
                </a:solidFill>
                <a:latin typeface="Times New Roman" panose="02020603050405020304" pitchFamily="18" charset="0"/>
              </a:rPr>
              <a:t>Vegetarian and vegan diets: </a:t>
            </a:r>
            <a:r>
              <a:rPr lang="en-US" sz="1800" b="0" i="0" u="none" strike="noStrike" baseline="0" dirty="0">
                <a:latin typeface="Times New Roman" panose="02020603050405020304" pitchFamily="18" charset="0"/>
              </a:rPr>
              <a:t>Plant-based proteins are a popular source of protein for people following a vegetarian or vegan diet, as they do not contain animal products.</a:t>
            </a:r>
            <a:endParaRPr lang="en-US" dirty="0"/>
          </a:p>
        </p:txBody>
      </p:sp>
      <p:sp>
        <p:nvSpPr>
          <p:cNvPr id="10" name="TextBox 9">
            <a:extLst>
              <a:ext uri="{FF2B5EF4-FFF2-40B4-BE49-F238E27FC236}">
                <a16:creationId xmlns:a16="http://schemas.microsoft.com/office/drawing/2014/main" id="{1577B44D-493B-B811-701B-799D138AFC46}"/>
              </a:ext>
            </a:extLst>
          </p:cNvPr>
          <p:cNvSpPr txBox="1"/>
          <p:nvPr/>
        </p:nvSpPr>
        <p:spPr>
          <a:xfrm>
            <a:off x="0" y="5486400"/>
            <a:ext cx="8534400" cy="878895"/>
          </a:xfrm>
          <a:prstGeom prst="rect">
            <a:avLst/>
          </a:prstGeom>
          <a:noFill/>
        </p:spPr>
        <p:txBody>
          <a:bodyPr wrap="square">
            <a:spAutoFit/>
          </a:bodyPr>
          <a:lstStyle/>
          <a:p>
            <a:pPr algn="just">
              <a:lnSpc>
                <a:spcPct val="150000"/>
              </a:lnSpc>
            </a:pPr>
            <a:r>
              <a:rPr lang="en-US" sz="1800" b="1" i="0" u="none" strike="noStrike" baseline="0" dirty="0">
                <a:solidFill>
                  <a:srgbClr val="FF0000"/>
                </a:solidFill>
                <a:latin typeface="Times New Roman" panose="02020603050405020304" pitchFamily="18" charset="0"/>
              </a:rPr>
              <a:t>Fitness and sports nutrition: </a:t>
            </a:r>
            <a:r>
              <a:rPr lang="en-US" sz="1800" b="0" i="0" u="none" strike="noStrike" baseline="0" dirty="0">
                <a:latin typeface="Times New Roman" panose="02020603050405020304" pitchFamily="18" charset="0"/>
              </a:rPr>
              <a:t>Plant-based proteins are also used by athletes and fitness enthusiasts to support muscle recovery and growth.</a:t>
            </a:r>
            <a:endParaRPr lang="en-US" dirty="0"/>
          </a:p>
        </p:txBody>
      </p:sp>
      <p:pic>
        <p:nvPicPr>
          <p:cNvPr id="4098" name="Picture 2" descr="Soya Supro Yellow Plant Based Supplement">
            <a:extLst>
              <a:ext uri="{FF2B5EF4-FFF2-40B4-BE49-F238E27FC236}">
                <a16:creationId xmlns:a16="http://schemas.microsoft.com/office/drawing/2014/main" id="{8D098BD0-2ED5-CE81-CBAB-CE0D64EA7E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32340" y="1146816"/>
            <a:ext cx="1549500" cy="15495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Plant-Based Protein: A Guide from Precision Nutrition">
            <a:extLst>
              <a:ext uri="{FF2B5EF4-FFF2-40B4-BE49-F238E27FC236}">
                <a16:creationId xmlns:a16="http://schemas.microsoft.com/office/drawing/2014/main" id="{7B6654FC-0817-D270-F79D-2CD25E3682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4400" y="1146816"/>
            <a:ext cx="2097940" cy="1523599"/>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Vegan Wellness Podcast - David Baylie | Listen Notes">
            <a:extLst>
              <a:ext uri="{FF2B5EF4-FFF2-40B4-BE49-F238E27FC236}">
                <a16:creationId xmlns:a16="http://schemas.microsoft.com/office/drawing/2014/main" id="{BBB7DEE5-F8EC-11B8-CB70-81AF0E6696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14515" y="2698672"/>
            <a:ext cx="2036505" cy="2036505"/>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20 High-Protein Vegan Recipes &amp; Tips - Cooking For Peanuts">
            <a:extLst>
              <a:ext uri="{FF2B5EF4-FFF2-40B4-BE49-F238E27FC236}">
                <a16:creationId xmlns:a16="http://schemas.microsoft.com/office/drawing/2014/main" id="{885B79DF-2FC9-5FCA-D230-9B4FF068682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42020" y="2696316"/>
            <a:ext cx="1650420" cy="2036504"/>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5 Tips for Creating a Plant Based Diet for Athletes | CSP Global">
            <a:extLst>
              <a:ext uri="{FF2B5EF4-FFF2-40B4-BE49-F238E27FC236}">
                <a16:creationId xmlns:a16="http://schemas.microsoft.com/office/drawing/2014/main" id="{D4A11EE2-5DD9-1849-5F85-5B883DBDDE4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34400" y="4767845"/>
            <a:ext cx="3647440" cy="18294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7830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par>
                                <p:cTn id="13" presetID="14" presetClass="entr" presetSubtype="10" fill="hold" nodeType="withEffect">
                                  <p:stCondLst>
                                    <p:cond delay="0"/>
                                  </p:stCondLst>
                                  <p:childTnLst>
                                    <p:set>
                                      <p:cBhvr>
                                        <p:cTn id="14" dur="1" fill="hold">
                                          <p:stCondLst>
                                            <p:cond delay="0"/>
                                          </p:stCondLst>
                                        </p:cTn>
                                        <p:tgtEl>
                                          <p:spTgt spid="4100"/>
                                        </p:tgtEl>
                                        <p:attrNameLst>
                                          <p:attrName>style.visibility</p:attrName>
                                        </p:attrNameLst>
                                      </p:cBhvr>
                                      <p:to>
                                        <p:strVal val="visible"/>
                                      </p:to>
                                    </p:set>
                                    <p:animEffect transition="in" filter="randombar(horizontal)">
                                      <p:cBhvr>
                                        <p:cTn id="15" dur="500"/>
                                        <p:tgtEl>
                                          <p:spTgt spid="4100"/>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4098"/>
                                        </p:tgtEl>
                                        <p:attrNameLst>
                                          <p:attrName>style.visibility</p:attrName>
                                        </p:attrNameLst>
                                      </p:cBhvr>
                                      <p:to>
                                        <p:strVal val="visible"/>
                                      </p:to>
                                    </p:set>
                                    <p:animEffect transition="in" filter="randombar(horizontal)">
                                      <p:cBhvr>
                                        <p:cTn id="20" dur="500"/>
                                        <p:tgtEl>
                                          <p:spTgt spid="4098"/>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4102"/>
                                        </p:tgtEl>
                                        <p:attrNameLst>
                                          <p:attrName>style.visibility</p:attrName>
                                        </p:attrNameLst>
                                      </p:cBhvr>
                                      <p:to>
                                        <p:strVal val="visible"/>
                                      </p:to>
                                    </p:set>
                                    <p:animEffect transition="in" filter="randombar(horizontal)">
                                      <p:cBhvr>
                                        <p:cTn id="28" dur="500"/>
                                        <p:tgtEl>
                                          <p:spTgt spid="4102"/>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randombar(horizontal)">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4104"/>
                                        </p:tgtEl>
                                        <p:attrNameLst>
                                          <p:attrName>style.visibility</p:attrName>
                                        </p:attrNameLst>
                                      </p:cBhvr>
                                      <p:to>
                                        <p:strVal val="visible"/>
                                      </p:to>
                                    </p:set>
                                    <p:animEffect transition="in" filter="randombar(horizontal)">
                                      <p:cBhvr>
                                        <p:cTn id="36" dur="500"/>
                                        <p:tgtEl>
                                          <p:spTgt spid="4104"/>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randombar(horizontal)">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4106"/>
                                        </p:tgtEl>
                                        <p:attrNameLst>
                                          <p:attrName>style.visibility</p:attrName>
                                        </p:attrNameLst>
                                      </p:cBhvr>
                                      <p:to>
                                        <p:strVal val="visible"/>
                                      </p:to>
                                    </p:set>
                                    <p:animEffect transition="in" filter="randombar(horizontal)">
                                      <p:cBhvr>
                                        <p:cTn id="44" dur="500"/>
                                        <p:tgtEl>
                                          <p:spTgt spid="4106"/>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randombar(horizontal)">
                                      <p:cBhvr>
                                        <p:cTn id="4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4" grpId="0"/>
      <p:bldP spid="8" grpId="0"/>
      <p:bldP spid="1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F24C655-E4E2-F101-61E3-A01056F61E0D}"/>
              </a:ext>
            </a:extLst>
          </p:cNvPr>
          <p:cNvSpPr txBox="1"/>
          <p:nvPr/>
        </p:nvSpPr>
        <p:spPr>
          <a:xfrm>
            <a:off x="5943600" y="762000"/>
            <a:ext cx="1371600" cy="461665"/>
          </a:xfrm>
          <a:prstGeom prst="rect">
            <a:avLst/>
          </a:prstGeom>
          <a:noFill/>
        </p:spPr>
        <p:txBody>
          <a:bodyPr wrap="square">
            <a:spAutoFit/>
          </a:bodyPr>
          <a:lstStyle/>
          <a:p>
            <a:r>
              <a:rPr lang="en-US" sz="2400" b="1" i="0" u="none" strike="noStrike" baseline="0" dirty="0">
                <a:solidFill>
                  <a:srgbClr val="FF0000"/>
                </a:solidFill>
                <a:effectLst>
                  <a:outerShdw blurRad="38100" dist="38100" dir="2700000" algn="tl">
                    <a:srgbClr val="000000">
                      <a:alpha val="43137"/>
                    </a:srgbClr>
                  </a:outerShdw>
                </a:effectLst>
                <a:latin typeface="Times New Roman" panose="02020603050405020304" pitchFamily="18" charset="0"/>
              </a:rPr>
              <a:t>Lipids</a:t>
            </a:r>
            <a:endParaRPr lang="en-US" sz="2400" dirty="0">
              <a:solidFill>
                <a:srgbClr val="FF0000"/>
              </a:solidFill>
              <a:effectLst>
                <a:outerShdw blurRad="38100" dist="38100" dir="2700000" algn="tl">
                  <a:srgbClr val="000000">
                    <a:alpha val="43137"/>
                  </a:srgbClr>
                </a:outerShdw>
              </a:effectLst>
            </a:endParaRPr>
          </a:p>
        </p:txBody>
      </p:sp>
      <p:sp>
        <p:nvSpPr>
          <p:cNvPr id="7" name="TextBox 6">
            <a:extLst>
              <a:ext uri="{FF2B5EF4-FFF2-40B4-BE49-F238E27FC236}">
                <a16:creationId xmlns:a16="http://schemas.microsoft.com/office/drawing/2014/main" id="{665FF5F3-FC59-78E0-9B79-CCB1E2A0D0A1}"/>
              </a:ext>
            </a:extLst>
          </p:cNvPr>
          <p:cNvSpPr txBox="1"/>
          <p:nvPr/>
        </p:nvSpPr>
        <p:spPr>
          <a:xfrm>
            <a:off x="0" y="1219200"/>
            <a:ext cx="12192000" cy="369332"/>
          </a:xfrm>
          <a:prstGeom prst="rect">
            <a:avLst/>
          </a:prstGeom>
          <a:noFill/>
        </p:spPr>
        <p:txBody>
          <a:bodyPr wrap="square">
            <a:spAutoFit/>
          </a:bodyPr>
          <a:lstStyle/>
          <a:p>
            <a:pPr algn="ctr"/>
            <a:r>
              <a:rPr lang="en-US" sz="1800" b="1" i="1" u="none" strike="noStrike" baseline="0" dirty="0">
                <a:latin typeface="Times New Roman" panose="02020603050405020304" pitchFamily="18" charset="0"/>
              </a:rPr>
              <a:t>Lipids are a group of organic compounds that include fats, oils, waxes, and some hormones</a:t>
            </a:r>
            <a:r>
              <a:rPr lang="en-US" sz="1800" b="0" i="0" u="none" strike="noStrike" baseline="0" dirty="0">
                <a:latin typeface="Times New Roman" panose="02020603050405020304" pitchFamily="18" charset="0"/>
              </a:rPr>
              <a:t>.</a:t>
            </a:r>
            <a:endParaRPr lang="en-US" dirty="0"/>
          </a:p>
        </p:txBody>
      </p:sp>
      <p:sp>
        <p:nvSpPr>
          <p:cNvPr id="10" name="TextBox 9">
            <a:extLst>
              <a:ext uri="{FF2B5EF4-FFF2-40B4-BE49-F238E27FC236}">
                <a16:creationId xmlns:a16="http://schemas.microsoft.com/office/drawing/2014/main" id="{7E3CAF55-E9FF-D6C4-D160-FD8EEA42E8F2}"/>
              </a:ext>
            </a:extLst>
          </p:cNvPr>
          <p:cNvSpPr txBox="1"/>
          <p:nvPr/>
        </p:nvSpPr>
        <p:spPr>
          <a:xfrm>
            <a:off x="0" y="1588532"/>
            <a:ext cx="9204960" cy="1289071"/>
          </a:xfrm>
          <a:prstGeom prst="rect">
            <a:avLst/>
          </a:prstGeom>
          <a:noFill/>
        </p:spPr>
        <p:txBody>
          <a:bodyPr wrap="square">
            <a:spAutoFit/>
          </a:bodyPr>
          <a:lstStyle/>
          <a:p>
            <a:pPr>
              <a:lnSpc>
                <a:spcPct val="150000"/>
              </a:lnSpc>
              <a:tabLst>
                <a:tab pos="1069975" algn="l"/>
                <a:tab pos="1430338" algn="l"/>
                <a:tab pos="1430338" algn="l"/>
                <a:tab pos="1069975" algn="l"/>
              </a:tabLst>
            </a:pPr>
            <a:r>
              <a:rPr lang="en-US" altLang="en-US" sz="1800" dirty="0">
                <a:latin typeface="Times New Roman" panose="02020603050405020304" pitchFamily="18" charset="0"/>
                <a:cs typeface="Times New Roman" panose="02020603050405020304" pitchFamily="18" charset="0"/>
              </a:rPr>
              <a:t>Lipids are hydrophobic, nonpolar molecules.</a:t>
            </a:r>
          </a:p>
          <a:p>
            <a:pPr>
              <a:lnSpc>
                <a:spcPct val="150000"/>
              </a:lnSpc>
              <a:tabLst>
                <a:tab pos="1069975" algn="l"/>
                <a:tab pos="1430338" algn="l"/>
                <a:tab pos="1430338" algn="l"/>
                <a:tab pos="1069975" algn="l"/>
              </a:tabLst>
            </a:pPr>
            <a:r>
              <a:rPr lang="en-US" altLang="en-US" dirty="0">
                <a:latin typeface="Times New Roman" panose="02020603050405020304" pitchFamily="18" charset="0"/>
                <a:cs typeface="Times New Roman" panose="02020603050405020304" pitchFamily="18" charset="0"/>
              </a:rPr>
              <a:t>They are soluble in nonpolar solvents.</a:t>
            </a:r>
          </a:p>
          <a:p>
            <a:pPr>
              <a:lnSpc>
                <a:spcPct val="150000"/>
              </a:lnSpc>
              <a:tabLst>
                <a:tab pos="1069975" algn="l"/>
                <a:tab pos="1430338" algn="l"/>
                <a:tab pos="1430338" algn="l"/>
                <a:tab pos="1069975" algn="l"/>
              </a:tabLst>
            </a:pPr>
            <a:r>
              <a:rPr lang="en-US" altLang="en-US" dirty="0">
                <a:latin typeface="Times New Roman" panose="02020603050405020304" pitchFamily="18" charset="0"/>
                <a:cs typeface="Times New Roman" panose="02020603050405020304" pitchFamily="18" charset="0"/>
              </a:rPr>
              <a:t>Insoluble in polar solvents, such as water.</a:t>
            </a:r>
          </a:p>
        </p:txBody>
      </p:sp>
      <p:sp>
        <p:nvSpPr>
          <p:cNvPr id="11" name="TextBox 10">
            <a:extLst>
              <a:ext uri="{FF2B5EF4-FFF2-40B4-BE49-F238E27FC236}">
                <a16:creationId xmlns:a16="http://schemas.microsoft.com/office/drawing/2014/main" id="{082D61DD-50C8-BA0E-E661-A17CB7F843C1}"/>
              </a:ext>
            </a:extLst>
          </p:cNvPr>
          <p:cNvSpPr txBox="1"/>
          <p:nvPr/>
        </p:nvSpPr>
        <p:spPr>
          <a:xfrm>
            <a:off x="0" y="3020834"/>
            <a:ext cx="12192000" cy="369332"/>
          </a:xfrm>
          <a:prstGeom prst="rect">
            <a:avLst/>
          </a:prstGeom>
          <a:noFill/>
        </p:spPr>
        <p:txBody>
          <a:bodyPr wrap="square">
            <a:spAutoFit/>
          </a:bodyPr>
          <a:lstStyle/>
          <a:p>
            <a:pPr algn="ctr"/>
            <a:r>
              <a:rPr lang="en-US" sz="1800" b="1" i="0" u="none" strike="noStrike" baseline="0" dirty="0">
                <a:effectLst>
                  <a:outerShdw blurRad="38100" dist="38100" dir="2700000" algn="tl">
                    <a:srgbClr val="000000">
                      <a:alpha val="43137"/>
                    </a:srgbClr>
                  </a:outerShdw>
                </a:effectLst>
                <a:latin typeface="Times New Roman" panose="02020603050405020304" pitchFamily="18" charset="0"/>
              </a:rPr>
              <a:t>Role of Lipid as </a:t>
            </a:r>
            <a:r>
              <a:rPr lang="en-US" sz="1800" b="1" u="none" strike="noStrike" baseline="0" dirty="0">
                <a:effectLst>
                  <a:outerShdw blurRad="38100" dist="38100" dir="2700000" algn="tl">
                    <a:srgbClr val="000000">
                      <a:alpha val="43137"/>
                    </a:srgbClr>
                  </a:outerShdw>
                </a:effectLst>
                <a:latin typeface="Times New Roman" panose="02020603050405020304" pitchFamily="18" charset="0"/>
              </a:rPr>
              <a:t>biomolecule</a:t>
            </a:r>
            <a:r>
              <a:rPr lang="en-US" sz="1800" b="1" i="0" u="none" strike="noStrike" baseline="0" dirty="0">
                <a:effectLst>
                  <a:outerShdw blurRad="38100" dist="38100" dir="2700000" algn="tl">
                    <a:srgbClr val="000000">
                      <a:alpha val="43137"/>
                    </a:srgbClr>
                  </a:outerShdw>
                </a:effectLst>
                <a:latin typeface="Times New Roman" panose="02020603050405020304" pitchFamily="18" charset="0"/>
              </a:rPr>
              <a:t>:</a:t>
            </a:r>
            <a:endParaRPr lang="en-US" b="1" dirty="0">
              <a:effectLst>
                <a:outerShdw blurRad="38100" dist="38100" dir="2700000" algn="tl">
                  <a:srgbClr val="000000">
                    <a:alpha val="43137"/>
                  </a:srgbClr>
                </a:outerShdw>
              </a:effectLst>
            </a:endParaRPr>
          </a:p>
        </p:txBody>
      </p:sp>
      <p:sp>
        <p:nvSpPr>
          <p:cNvPr id="13" name="TextBox 12">
            <a:extLst>
              <a:ext uri="{FF2B5EF4-FFF2-40B4-BE49-F238E27FC236}">
                <a16:creationId xmlns:a16="http://schemas.microsoft.com/office/drawing/2014/main" id="{45744ADB-BCCD-A6C3-EBCE-EEAC2E84AFF6}"/>
              </a:ext>
            </a:extLst>
          </p:cNvPr>
          <p:cNvSpPr txBox="1"/>
          <p:nvPr/>
        </p:nvSpPr>
        <p:spPr>
          <a:xfrm>
            <a:off x="0" y="3429000"/>
            <a:ext cx="12192000" cy="878895"/>
          </a:xfrm>
          <a:prstGeom prst="rect">
            <a:avLst/>
          </a:prstGeom>
          <a:noFill/>
        </p:spPr>
        <p:txBody>
          <a:bodyPr wrap="square">
            <a:spAutoFit/>
          </a:bodyPr>
          <a:lstStyle/>
          <a:p>
            <a:pPr algn="l">
              <a:lnSpc>
                <a:spcPct val="150000"/>
              </a:lnSpc>
            </a:pPr>
            <a:r>
              <a:rPr lang="en-US" sz="1800" b="1" i="0" u="none" strike="noStrike" baseline="0" dirty="0">
                <a:latin typeface="Times New Roman" panose="02020603050405020304" pitchFamily="18" charset="0"/>
              </a:rPr>
              <a:t>Energy storage: </a:t>
            </a:r>
            <a:r>
              <a:rPr lang="en-US" sz="1800" b="0" i="0" u="none" strike="noStrike" baseline="0" dirty="0">
                <a:latin typeface="Times New Roman" panose="02020603050405020304" pitchFamily="18" charset="0"/>
              </a:rPr>
              <a:t>Lipids are a major source of stored energy in the body, and they can be broken down to release energy when needed.</a:t>
            </a:r>
            <a:endParaRPr lang="en-US" dirty="0"/>
          </a:p>
        </p:txBody>
      </p:sp>
      <p:sp>
        <p:nvSpPr>
          <p:cNvPr id="15" name="TextBox 14">
            <a:extLst>
              <a:ext uri="{FF2B5EF4-FFF2-40B4-BE49-F238E27FC236}">
                <a16:creationId xmlns:a16="http://schemas.microsoft.com/office/drawing/2014/main" id="{8DFE112E-EF3D-525E-38A3-DE34F3426963}"/>
              </a:ext>
            </a:extLst>
          </p:cNvPr>
          <p:cNvSpPr txBox="1"/>
          <p:nvPr/>
        </p:nvSpPr>
        <p:spPr>
          <a:xfrm>
            <a:off x="-5080" y="4202668"/>
            <a:ext cx="12186920" cy="369332"/>
          </a:xfrm>
          <a:prstGeom prst="rect">
            <a:avLst/>
          </a:prstGeom>
          <a:noFill/>
        </p:spPr>
        <p:txBody>
          <a:bodyPr wrap="square">
            <a:spAutoFit/>
          </a:bodyPr>
          <a:lstStyle/>
          <a:p>
            <a:pPr algn="l"/>
            <a:r>
              <a:rPr lang="en-US" sz="1800" b="1" i="0" u="none" strike="noStrike" baseline="0" dirty="0">
                <a:latin typeface="Times New Roman" panose="02020603050405020304" pitchFamily="18" charset="0"/>
              </a:rPr>
              <a:t>Insulation: </a:t>
            </a:r>
            <a:r>
              <a:rPr lang="en-US" sz="1800" b="0" i="0" u="none" strike="noStrike" baseline="0" dirty="0">
                <a:latin typeface="Times New Roman" panose="02020603050405020304" pitchFamily="18" charset="0"/>
              </a:rPr>
              <a:t>Lipids help to insulate the body, helping to regulate temperature and protect against heat loss.</a:t>
            </a:r>
            <a:endParaRPr lang="en-US" dirty="0"/>
          </a:p>
        </p:txBody>
      </p:sp>
      <p:sp>
        <p:nvSpPr>
          <p:cNvPr id="17" name="TextBox 16">
            <a:extLst>
              <a:ext uri="{FF2B5EF4-FFF2-40B4-BE49-F238E27FC236}">
                <a16:creationId xmlns:a16="http://schemas.microsoft.com/office/drawing/2014/main" id="{D80AC477-8296-2A54-B560-7A607F0D8891}"/>
              </a:ext>
            </a:extLst>
          </p:cNvPr>
          <p:cNvSpPr txBox="1"/>
          <p:nvPr/>
        </p:nvSpPr>
        <p:spPr>
          <a:xfrm>
            <a:off x="-10160" y="4583668"/>
            <a:ext cx="12186920" cy="369332"/>
          </a:xfrm>
          <a:prstGeom prst="rect">
            <a:avLst/>
          </a:prstGeom>
          <a:noFill/>
        </p:spPr>
        <p:txBody>
          <a:bodyPr wrap="square">
            <a:spAutoFit/>
          </a:bodyPr>
          <a:lstStyle/>
          <a:p>
            <a:pPr algn="l"/>
            <a:r>
              <a:rPr lang="en-US" sz="1800" b="1" i="0" u="none" strike="noStrike" baseline="0" dirty="0">
                <a:latin typeface="Times New Roman" panose="02020603050405020304" pitchFamily="18" charset="0"/>
              </a:rPr>
              <a:t>Cell membrane structure: </a:t>
            </a:r>
            <a:r>
              <a:rPr lang="en-US" sz="1800" b="0" i="0" u="none" strike="noStrike" baseline="0" dirty="0">
                <a:latin typeface="Times New Roman" panose="02020603050405020304" pitchFamily="18" charset="0"/>
              </a:rPr>
              <a:t>Lipids are a major component of cell membranes, helping to maintain their fluidity and stability.</a:t>
            </a:r>
            <a:endParaRPr lang="en-US" dirty="0"/>
          </a:p>
        </p:txBody>
      </p:sp>
      <p:sp>
        <p:nvSpPr>
          <p:cNvPr id="19" name="TextBox 18">
            <a:extLst>
              <a:ext uri="{FF2B5EF4-FFF2-40B4-BE49-F238E27FC236}">
                <a16:creationId xmlns:a16="http://schemas.microsoft.com/office/drawing/2014/main" id="{A88C2E12-F287-EAD9-ED0A-5CD6420C5FCC}"/>
              </a:ext>
            </a:extLst>
          </p:cNvPr>
          <p:cNvSpPr txBox="1"/>
          <p:nvPr/>
        </p:nvSpPr>
        <p:spPr>
          <a:xfrm>
            <a:off x="-15240" y="5040868"/>
            <a:ext cx="12186920" cy="369332"/>
          </a:xfrm>
          <a:prstGeom prst="rect">
            <a:avLst/>
          </a:prstGeom>
          <a:noFill/>
        </p:spPr>
        <p:txBody>
          <a:bodyPr wrap="square">
            <a:spAutoFit/>
          </a:bodyPr>
          <a:lstStyle/>
          <a:p>
            <a:pPr algn="l"/>
            <a:r>
              <a:rPr lang="en-US" sz="1800" b="1" i="0" u="none" strike="noStrike" baseline="0" dirty="0">
                <a:latin typeface="Times New Roman" panose="02020603050405020304" pitchFamily="18" charset="0"/>
              </a:rPr>
              <a:t>Hormone synthesis: </a:t>
            </a:r>
            <a:r>
              <a:rPr lang="en-US" sz="1800" b="0" i="0" u="none" strike="noStrike" baseline="0" dirty="0">
                <a:latin typeface="Times New Roman" panose="02020603050405020304" pitchFamily="18" charset="0"/>
              </a:rPr>
              <a:t>Some lipids, such as cholesterol, are precursors to hormones, and are necessary for their production.</a:t>
            </a:r>
            <a:endParaRPr lang="en-US" dirty="0"/>
          </a:p>
        </p:txBody>
      </p:sp>
      <p:sp>
        <p:nvSpPr>
          <p:cNvPr id="21" name="TextBox 20">
            <a:extLst>
              <a:ext uri="{FF2B5EF4-FFF2-40B4-BE49-F238E27FC236}">
                <a16:creationId xmlns:a16="http://schemas.microsoft.com/office/drawing/2014/main" id="{E9549A3B-5CC9-8E09-ADB4-F3C952FED792}"/>
              </a:ext>
            </a:extLst>
          </p:cNvPr>
          <p:cNvSpPr txBox="1"/>
          <p:nvPr/>
        </p:nvSpPr>
        <p:spPr>
          <a:xfrm>
            <a:off x="0" y="5410200"/>
            <a:ext cx="12202160" cy="878895"/>
          </a:xfrm>
          <a:prstGeom prst="rect">
            <a:avLst/>
          </a:prstGeom>
          <a:noFill/>
        </p:spPr>
        <p:txBody>
          <a:bodyPr wrap="square">
            <a:spAutoFit/>
          </a:bodyPr>
          <a:lstStyle/>
          <a:p>
            <a:pPr algn="l">
              <a:lnSpc>
                <a:spcPct val="150000"/>
              </a:lnSpc>
            </a:pPr>
            <a:r>
              <a:rPr lang="en-US" sz="1800" b="1" i="0" u="none" strike="noStrike" baseline="0" dirty="0">
                <a:latin typeface="Times New Roman" panose="02020603050405020304" pitchFamily="18" charset="0"/>
              </a:rPr>
              <a:t>Transport: </a:t>
            </a:r>
            <a:r>
              <a:rPr lang="en-US" sz="1800" b="0" i="0" u="none" strike="noStrike" baseline="0" dirty="0">
                <a:latin typeface="Times New Roman" panose="02020603050405020304" pitchFamily="18" charset="0"/>
              </a:rPr>
              <a:t>Lipids are soluble in fat, but not in water. This makes them ideal for carrying fat-soluble vitamins and other lipophilic compounds through the bloodstream.</a:t>
            </a:r>
            <a:endParaRPr lang="en-US" dirty="0"/>
          </a:p>
        </p:txBody>
      </p:sp>
      <p:pic>
        <p:nvPicPr>
          <p:cNvPr id="2050" name="Picture 2" descr="Lipid Structure and Function Flashcards | Quizlet">
            <a:extLst>
              <a:ext uri="{FF2B5EF4-FFF2-40B4-BE49-F238E27FC236}">
                <a16:creationId xmlns:a16="http://schemas.microsoft.com/office/drawing/2014/main" id="{C672AEE1-C2E9-A493-7CC5-660D7866C56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31803"/>
          <a:stretch/>
        </p:blipFill>
        <p:spPr bwMode="auto">
          <a:xfrm>
            <a:off x="9690391" y="1615221"/>
            <a:ext cx="1981200" cy="1571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5470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fade">
                                      <p:cBhvr>
                                        <p:cTn id="17" dur="250"/>
                                        <p:tgtEl>
                                          <p:spTgt spid="10">
                                            <p:txEl>
                                              <p:pRg st="0" end="0"/>
                                            </p:txEl>
                                          </p:spTgt>
                                        </p:tgtEl>
                                      </p:cBhvr>
                                    </p:animEffect>
                                    <p:anim calcmode="lin" valueType="num">
                                      <p:cBhvr>
                                        <p:cTn id="18" dur="25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9" dur="25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2050"/>
                                        </p:tgtEl>
                                        <p:attrNameLst>
                                          <p:attrName>style.visibility</p:attrName>
                                        </p:attrNameLst>
                                      </p:cBhvr>
                                      <p:to>
                                        <p:strVal val="visible"/>
                                      </p:to>
                                    </p:set>
                                    <p:animEffect transition="in" filter="randombar(horizontal)">
                                      <p:cBhvr>
                                        <p:cTn id="24" dur="500"/>
                                        <p:tgtEl>
                                          <p:spTgt spid="2050"/>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0">
                                            <p:txEl>
                                              <p:pRg st="1" end="1"/>
                                            </p:txEl>
                                          </p:spTgt>
                                        </p:tgtEl>
                                        <p:attrNameLst>
                                          <p:attrName>style.visibility</p:attrName>
                                        </p:attrNameLst>
                                      </p:cBhvr>
                                      <p:to>
                                        <p:strVal val="visible"/>
                                      </p:to>
                                    </p:set>
                                    <p:animEffect transition="in" filter="fade">
                                      <p:cBhvr>
                                        <p:cTn id="29" dur="250"/>
                                        <p:tgtEl>
                                          <p:spTgt spid="10">
                                            <p:txEl>
                                              <p:pRg st="1" end="1"/>
                                            </p:txEl>
                                          </p:spTgt>
                                        </p:tgtEl>
                                      </p:cBhvr>
                                    </p:animEffect>
                                    <p:anim calcmode="lin" valueType="num">
                                      <p:cBhvr>
                                        <p:cTn id="30" dur="25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31" dur="25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0">
                                            <p:txEl>
                                              <p:pRg st="2" end="2"/>
                                            </p:txEl>
                                          </p:spTgt>
                                        </p:tgtEl>
                                        <p:attrNameLst>
                                          <p:attrName>style.visibility</p:attrName>
                                        </p:attrNameLst>
                                      </p:cBhvr>
                                      <p:to>
                                        <p:strVal val="visible"/>
                                      </p:to>
                                    </p:set>
                                    <p:animEffect transition="in" filter="fade">
                                      <p:cBhvr>
                                        <p:cTn id="36" dur="250"/>
                                        <p:tgtEl>
                                          <p:spTgt spid="10">
                                            <p:txEl>
                                              <p:pRg st="2" end="2"/>
                                            </p:txEl>
                                          </p:spTgt>
                                        </p:tgtEl>
                                      </p:cBhvr>
                                    </p:animEffect>
                                    <p:anim calcmode="lin" valueType="num">
                                      <p:cBhvr>
                                        <p:cTn id="37" dur="25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38" dur="250" fill="hold"/>
                                        <p:tgtEl>
                                          <p:spTgt spid="10">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randombar(horizontal)">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randombar(horizontal)">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grpId="0" nodeType="click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randombar(horizontal)">
                                      <p:cBhvr>
                                        <p:cTn id="53" dur="500"/>
                                        <p:tgtEl>
                                          <p:spTgt spid="15"/>
                                        </p:tgtEl>
                                      </p:cBhvr>
                                    </p:animEffec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grpId="0" nodeType="click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randombar(horizontal)">
                                      <p:cBhvr>
                                        <p:cTn id="58" dur="500"/>
                                        <p:tgtEl>
                                          <p:spTgt spid="17"/>
                                        </p:tgtEl>
                                      </p:cBhvr>
                                    </p:animEffect>
                                  </p:childTnLst>
                                </p:cTn>
                              </p:par>
                            </p:childTnLst>
                          </p:cTn>
                        </p:par>
                      </p:childTnLst>
                    </p:cTn>
                  </p:par>
                  <p:par>
                    <p:cTn id="59" fill="hold">
                      <p:stCondLst>
                        <p:cond delay="indefinite"/>
                      </p:stCondLst>
                      <p:childTnLst>
                        <p:par>
                          <p:cTn id="60" fill="hold">
                            <p:stCondLst>
                              <p:cond delay="0"/>
                            </p:stCondLst>
                            <p:childTnLst>
                              <p:par>
                                <p:cTn id="61" presetID="14" presetClass="entr" presetSubtype="10" fill="hold" grpId="0" nodeType="click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randombar(horizontal)">
                                      <p:cBhvr>
                                        <p:cTn id="63" dur="500"/>
                                        <p:tgtEl>
                                          <p:spTgt spid="19"/>
                                        </p:tgtEl>
                                      </p:cBhvr>
                                    </p:animEffect>
                                  </p:childTnLst>
                                </p:cTn>
                              </p:par>
                            </p:childTnLst>
                          </p:cTn>
                        </p:par>
                      </p:childTnLst>
                    </p:cTn>
                  </p:par>
                  <p:par>
                    <p:cTn id="64" fill="hold">
                      <p:stCondLst>
                        <p:cond delay="indefinite"/>
                      </p:stCondLst>
                      <p:childTnLst>
                        <p:par>
                          <p:cTn id="65" fill="hold">
                            <p:stCondLst>
                              <p:cond delay="0"/>
                            </p:stCondLst>
                            <p:childTnLst>
                              <p:par>
                                <p:cTn id="66" presetID="14" presetClass="entr" presetSubtype="10" fill="hold" grpId="0" nodeType="click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randombar(horizontal)">
                                      <p:cBhvr>
                                        <p:cTn id="6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0" grpId="0" uiExpand="1" build="p"/>
      <p:bldP spid="11" grpId="0"/>
      <p:bldP spid="13" grpId="0"/>
      <p:bldP spid="15" grpId="0"/>
      <p:bldP spid="17" grpId="0"/>
      <p:bldP spid="19"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72B2933-6217-F988-F0A3-BEDAB329EB37}"/>
              </a:ext>
            </a:extLst>
          </p:cNvPr>
          <p:cNvSpPr txBox="1"/>
          <p:nvPr/>
        </p:nvSpPr>
        <p:spPr>
          <a:xfrm>
            <a:off x="0" y="1295400"/>
            <a:ext cx="5867400" cy="2345322"/>
          </a:xfrm>
          <a:prstGeom prst="rect">
            <a:avLst/>
          </a:prstGeom>
          <a:noFill/>
        </p:spPr>
        <p:txBody>
          <a:bodyPr wrap="square">
            <a:spAutoFit/>
          </a:bodyPr>
          <a:lstStyle/>
          <a:p>
            <a:pPr algn="just">
              <a:lnSpc>
                <a:spcPct val="150000"/>
              </a:lnSpc>
              <a:buFont typeface="Wingdings" pitchFamily="2" charset="2"/>
              <a:buNone/>
            </a:pPr>
            <a:r>
              <a:rPr lang="en-US" sz="2000" b="1" dirty="0">
                <a:solidFill>
                  <a:srgbClr val="002060"/>
                </a:solidFill>
                <a:latin typeface="Times New Roman" panose="02020603050405020304" pitchFamily="18" charset="0"/>
                <a:cs typeface="Times New Roman" panose="02020603050405020304" pitchFamily="18" charset="0"/>
              </a:rPr>
              <a:t>Carbohydrates Biosynthesis </a:t>
            </a:r>
          </a:p>
          <a:p>
            <a:pPr algn="just">
              <a:lnSpc>
                <a:spcPct val="150000"/>
              </a:lnSpc>
            </a:pPr>
            <a:r>
              <a:rPr lang="en-US" sz="2000" dirty="0">
                <a:latin typeface="Times New Roman" panose="02020603050405020304" pitchFamily="18" charset="0"/>
                <a:cs typeface="Times New Roman" panose="02020603050405020304" pitchFamily="18" charset="0"/>
              </a:rPr>
              <a:t>Plants predominantly biosynthesize carbohydrates through</a:t>
            </a:r>
            <a:r>
              <a:rPr lang="en-US" sz="2000" b="1" dirty="0">
                <a:solidFill>
                  <a:srgbClr val="C00000"/>
                </a:solidFill>
                <a:latin typeface="Times New Roman" panose="02020603050405020304" pitchFamily="18" charset="0"/>
                <a:cs typeface="Times New Roman" panose="02020603050405020304" pitchFamily="18" charset="0"/>
              </a:rPr>
              <a:t> photosynthesis</a:t>
            </a:r>
            <a:r>
              <a:rPr lang="en-US" sz="2000" dirty="0">
                <a:latin typeface="Times New Roman" panose="02020603050405020304" pitchFamily="18" charset="0"/>
                <a:cs typeface="Times New Roman" panose="02020603050405020304" pitchFamily="18" charset="0"/>
              </a:rPr>
              <a:t>.  </a:t>
            </a:r>
          </a:p>
          <a:p>
            <a:pPr algn="just">
              <a:lnSpc>
                <a:spcPct val="150000"/>
              </a:lnSpc>
            </a:pPr>
            <a:r>
              <a:rPr lang="en-US" sz="2000" dirty="0">
                <a:latin typeface="Times New Roman" panose="02020603050405020304" pitchFamily="18" charset="0"/>
                <a:cs typeface="Times New Roman" panose="02020603050405020304" pitchFamily="18" charset="0"/>
              </a:rPr>
              <a:t>Glucose is synthesized in plants from CO</a:t>
            </a:r>
            <a:r>
              <a:rPr lang="en-US" sz="2000" baseline="-25000" dirty="0">
                <a:latin typeface="Times New Roman" panose="02020603050405020304" pitchFamily="18" charset="0"/>
                <a:cs typeface="Times New Roman" panose="02020603050405020304" pitchFamily="18" charset="0"/>
              </a:rPr>
              <a:t>2</a:t>
            </a:r>
            <a:r>
              <a:rPr lang="en-US" sz="2000" dirty="0">
                <a:latin typeface="Times New Roman" panose="02020603050405020304" pitchFamily="18" charset="0"/>
                <a:cs typeface="Times New Roman" panose="02020603050405020304" pitchFamily="18" charset="0"/>
              </a:rPr>
              <a:t>, H</a:t>
            </a:r>
            <a:r>
              <a:rPr lang="en-US" sz="2000" baseline="-25000" dirty="0">
                <a:latin typeface="Times New Roman" panose="02020603050405020304" pitchFamily="18" charset="0"/>
                <a:cs typeface="Times New Roman" panose="02020603050405020304" pitchFamily="18" charset="0"/>
              </a:rPr>
              <a:t>2</a:t>
            </a:r>
            <a:r>
              <a:rPr lang="en-US" sz="2000" dirty="0">
                <a:latin typeface="Times New Roman" panose="02020603050405020304" pitchFamily="18" charset="0"/>
                <a:cs typeface="Times New Roman" panose="02020603050405020304" pitchFamily="18" charset="0"/>
              </a:rPr>
              <a:t>O, and solar energy from the sun.</a:t>
            </a:r>
          </a:p>
        </p:txBody>
      </p:sp>
      <p:graphicFrame>
        <p:nvGraphicFramePr>
          <p:cNvPr id="5" name="Object 4">
            <a:extLst>
              <a:ext uri="{FF2B5EF4-FFF2-40B4-BE49-F238E27FC236}">
                <a16:creationId xmlns:a16="http://schemas.microsoft.com/office/drawing/2014/main" id="{3EE582D1-95D6-8CF3-F040-4843BD1EC1C8}"/>
              </a:ext>
            </a:extLst>
          </p:cNvPr>
          <p:cNvGraphicFramePr>
            <a:graphicFrameLocks noChangeAspect="1"/>
          </p:cNvGraphicFramePr>
          <p:nvPr/>
        </p:nvGraphicFramePr>
        <p:xfrm>
          <a:off x="5791200" y="1925136"/>
          <a:ext cx="6190643" cy="1085850"/>
        </p:xfrm>
        <a:graphic>
          <a:graphicData uri="http://schemas.openxmlformats.org/presentationml/2006/ole">
            <mc:AlternateContent xmlns:mc="http://schemas.openxmlformats.org/markup-compatibility/2006">
              <mc:Choice xmlns:v="urn:schemas-microsoft-com:vml" Requires="v">
                <p:oleObj name="CS ChemDraw Drawing" r:id="rId2" imgW="4543079" imgH="797376" progId="ChemDraw.Document.6.0">
                  <p:embed/>
                </p:oleObj>
              </mc:Choice>
              <mc:Fallback>
                <p:oleObj name="CS ChemDraw Drawing" r:id="rId2" imgW="4543079" imgH="797376" progId="ChemDraw.Document.6.0">
                  <p:embed/>
                  <p:pic>
                    <p:nvPicPr>
                      <p:cNvPr id="5" name="Object 4">
                        <a:extLst>
                          <a:ext uri="{FF2B5EF4-FFF2-40B4-BE49-F238E27FC236}">
                            <a16:creationId xmlns:a16="http://schemas.microsoft.com/office/drawing/2014/main" id="{3EE582D1-95D6-8CF3-F040-4843BD1EC1C8}"/>
                          </a:ext>
                        </a:extLst>
                      </p:cNvPr>
                      <p:cNvPicPr/>
                      <p:nvPr/>
                    </p:nvPicPr>
                    <p:blipFill>
                      <a:blip r:embed="rId3"/>
                      <a:stretch>
                        <a:fillRect/>
                      </a:stretch>
                    </p:blipFill>
                    <p:spPr>
                      <a:xfrm>
                        <a:off x="5791200" y="1925136"/>
                        <a:ext cx="6190643" cy="1085850"/>
                      </a:xfrm>
                      <a:prstGeom prst="rect">
                        <a:avLst/>
                      </a:prstGeom>
                    </p:spPr>
                  </p:pic>
                </p:oleObj>
              </mc:Fallback>
            </mc:AlternateContent>
          </a:graphicData>
        </a:graphic>
      </p:graphicFrame>
      <p:sp>
        <p:nvSpPr>
          <p:cNvPr id="7" name="TextBox 6">
            <a:extLst>
              <a:ext uri="{FF2B5EF4-FFF2-40B4-BE49-F238E27FC236}">
                <a16:creationId xmlns:a16="http://schemas.microsoft.com/office/drawing/2014/main" id="{0A62E793-DD80-2630-BE9C-A8301D595F97}"/>
              </a:ext>
            </a:extLst>
          </p:cNvPr>
          <p:cNvSpPr txBox="1"/>
          <p:nvPr/>
        </p:nvSpPr>
        <p:spPr>
          <a:xfrm>
            <a:off x="7848600" y="1240936"/>
            <a:ext cx="1874520" cy="369332"/>
          </a:xfrm>
          <a:prstGeom prst="rect">
            <a:avLst/>
          </a:prstGeom>
          <a:noFill/>
        </p:spPr>
        <p:txBody>
          <a:bodyPr wrap="square">
            <a:spAutoFit/>
          </a:bodyPr>
          <a:lstStyle/>
          <a:p>
            <a:r>
              <a:rPr lang="en-US" sz="1800" b="1" dirty="0">
                <a:solidFill>
                  <a:srgbClr val="C00000"/>
                </a:solidFill>
                <a:latin typeface="Times New Roman" panose="02020603050405020304" pitchFamily="18" charset="0"/>
                <a:cs typeface="Times New Roman" panose="02020603050405020304" pitchFamily="18" charset="0"/>
              </a:rPr>
              <a:t>Photosynthesis</a:t>
            </a:r>
            <a:r>
              <a:rPr lang="en-US" sz="1800" dirty="0">
                <a:latin typeface="Times New Roman" panose="02020603050405020304" pitchFamily="18" charset="0"/>
                <a:cs typeface="Times New Roman" panose="02020603050405020304" pitchFamily="18" charset="0"/>
              </a:rPr>
              <a:t>.</a:t>
            </a:r>
            <a:endParaRPr lang="en-US" dirty="0"/>
          </a:p>
        </p:txBody>
      </p:sp>
      <p:graphicFrame>
        <p:nvGraphicFramePr>
          <p:cNvPr id="8" name="Object 7">
            <a:extLst>
              <a:ext uri="{FF2B5EF4-FFF2-40B4-BE49-F238E27FC236}">
                <a16:creationId xmlns:a16="http://schemas.microsoft.com/office/drawing/2014/main" id="{4A15A981-5D48-CD8E-166B-A094E3A9DC6F}"/>
              </a:ext>
            </a:extLst>
          </p:cNvPr>
          <p:cNvGraphicFramePr>
            <a:graphicFrameLocks noChangeAspect="1"/>
          </p:cNvGraphicFramePr>
          <p:nvPr/>
        </p:nvGraphicFramePr>
        <p:xfrm>
          <a:off x="6149074" y="3276621"/>
          <a:ext cx="5551094" cy="728202"/>
        </p:xfrm>
        <a:graphic>
          <a:graphicData uri="http://schemas.openxmlformats.org/presentationml/2006/ole">
            <mc:AlternateContent xmlns:mc="http://schemas.openxmlformats.org/markup-compatibility/2006">
              <mc:Choice xmlns:v="urn:schemas-microsoft-com:vml" Requires="v">
                <p:oleObj name="CS ChemDraw Drawing" r:id="rId4" imgW="3049418" imgH="400820" progId="ChemDraw.Document.6.0">
                  <p:embed/>
                </p:oleObj>
              </mc:Choice>
              <mc:Fallback>
                <p:oleObj name="CS ChemDraw Drawing" r:id="rId4" imgW="3049418" imgH="400820" progId="ChemDraw.Document.6.0">
                  <p:embed/>
                  <p:pic>
                    <p:nvPicPr>
                      <p:cNvPr id="8" name="Object 7">
                        <a:extLst>
                          <a:ext uri="{FF2B5EF4-FFF2-40B4-BE49-F238E27FC236}">
                            <a16:creationId xmlns:a16="http://schemas.microsoft.com/office/drawing/2014/main" id="{4A15A981-5D48-CD8E-166B-A094E3A9DC6F}"/>
                          </a:ext>
                        </a:extLst>
                      </p:cNvPr>
                      <p:cNvPicPr/>
                      <p:nvPr/>
                    </p:nvPicPr>
                    <p:blipFill>
                      <a:blip r:embed="rId5"/>
                      <a:stretch>
                        <a:fillRect/>
                      </a:stretch>
                    </p:blipFill>
                    <p:spPr>
                      <a:xfrm>
                        <a:off x="6149074" y="3276621"/>
                        <a:ext cx="5551094" cy="728202"/>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DF5BA896-8401-2612-17F2-F7191B420AD8}"/>
              </a:ext>
            </a:extLst>
          </p:cNvPr>
          <p:cNvSpPr txBox="1"/>
          <p:nvPr/>
        </p:nvSpPr>
        <p:spPr>
          <a:xfrm>
            <a:off x="-48260" y="3811207"/>
            <a:ext cx="8839200" cy="498663"/>
          </a:xfrm>
          <a:prstGeom prst="rect">
            <a:avLst/>
          </a:prstGeom>
          <a:noFill/>
        </p:spPr>
        <p:txBody>
          <a:bodyPr wrap="square">
            <a:spAutoFit/>
          </a:bodyPr>
          <a:lstStyle/>
          <a:p>
            <a:pPr>
              <a:lnSpc>
                <a:spcPct val="150000"/>
              </a:lnSpc>
            </a:pPr>
            <a:r>
              <a:rPr lang="en-US" sz="2000" dirty="0">
                <a:latin typeface="Times New Roman" panose="02020603050405020304" pitchFamily="18" charset="0"/>
                <a:cs typeface="Times New Roman" panose="02020603050405020304" pitchFamily="18" charset="0"/>
              </a:rPr>
              <a:t>Animals and </a:t>
            </a:r>
            <a:r>
              <a:rPr lang="en-US" sz="2000" b="1" dirty="0">
                <a:latin typeface="Times New Roman" panose="02020603050405020304" pitchFamily="18" charset="0"/>
                <a:cs typeface="Times New Roman" panose="02020603050405020304" pitchFamily="18" charset="0"/>
              </a:rPr>
              <a:t>Human beings cannot biosynthesize Carbohydrates</a:t>
            </a:r>
            <a:r>
              <a:rPr lang="en-US" sz="2000" dirty="0">
                <a:latin typeface="Times New Roman" panose="02020603050405020304" pitchFamily="18" charset="0"/>
                <a:cs typeface="Times New Roman" panose="02020603050405020304" pitchFamily="18" charset="0"/>
              </a:rPr>
              <a:t> predominantly.</a:t>
            </a:r>
          </a:p>
        </p:txBody>
      </p:sp>
      <p:sp>
        <p:nvSpPr>
          <p:cNvPr id="4" name="TextBox 3">
            <a:extLst>
              <a:ext uri="{FF2B5EF4-FFF2-40B4-BE49-F238E27FC236}">
                <a16:creationId xmlns:a16="http://schemas.microsoft.com/office/drawing/2014/main" id="{CEFCF454-84BD-BD60-7EDA-F4187F76280A}"/>
              </a:ext>
            </a:extLst>
          </p:cNvPr>
          <p:cNvSpPr txBox="1"/>
          <p:nvPr/>
        </p:nvSpPr>
        <p:spPr>
          <a:xfrm>
            <a:off x="0" y="4440943"/>
            <a:ext cx="12192000" cy="1883657"/>
          </a:xfrm>
          <a:prstGeom prst="rect">
            <a:avLst/>
          </a:prstGeom>
          <a:noFill/>
        </p:spPr>
        <p:txBody>
          <a:bodyPr wrap="square">
            <a:spAutoFit/>
          </a:bodyPr>
          <a:lstStyle/>
          <a:p>
            <a:pPr algn="just">
              <a:lnSpc>
                <a:spcPct val="150000"/>
              </a:lnSpc>
            </a:pPr>
            <a:r>
              <a:rPr lang="en-US" sz="2000" dirty="0">
                <a:latin typeface="Times New Roman" panose="02020603050405020304" pitchFamily="18" charset="0"/>
                <a:cs typeface="Times New Roman" panose="02020603050405020304" pitchFamily="18" charset="0"/>
              </a:rPr>
              <a:t>To fulfil metabolic and structural roles in human beings, </a:t>
            </a:r>
            <a:r>
              <a:rPr lang="en-US" sz="2000" b="1" dirty="0">
                <a:latin typeface="Times New Roman" panose="02020603050405020304" pitchFamily="18" charset="0"/>
                <a:cs typeface="Times New Roman" panose="02020603050405020304" pitchFamily="18" charset="0"/>
              </a:rPr>
              <a:t>It is essential to intake carbohydrates through food </a:t>
            </a:r>
            <a:r>
              <a:rPr lang="en-US" sz="2000" dirty="0">
                <a:latin typeface="Times New Roman" panose="02020603050405020304" pitchFamily="18" charset="0"/>
                <a:cs typeface="Times New Roman" panose="02020603050405020304" pitchFamily="18" charset="0"/>
              </a:rPr>
              <a:t>substances of plant and animal origin. Thus, Carbohydrates </a:t>
            </a:r>
            <a:r>
              <a:rPr lang="en-US" sz="2000" b="1" dirty="0">
                <a:latin typeface="Times New Roman" panose="02020603050405020304" pitchFamily="18" charset="0"/>
                <a:cs typeface="Times New Roman" panose="02020603050405020304" pitchFamily="18" charset="0"/>
              </a:rPr>
              <a:t>are chief constituents </a:t>
            </a:r>
            <a:r>
              <a:rPr lang="en-US" sz="2000" dirty="0">
                <a:latin typeface="Times New Roman" panose="02020603050405020304" pitchFamily="18" charset="0"/>
                <a:cs typeface="Times New Roman" panose="02020603050405020304" pitchFamily="18" charset="0"/>
              </a:rPr>
              <a:t>of </a:t>
            </a:r>
            <a:r>
              <a:rPr lang="en-US" sz="2000" b="1" dirty="0">
                <a:latin typeface="Times New Roman" panose="02020603050405020304" pitchFamily="18" charset="0"/>
                <a:cs typeface="Times New Roman" panose="02020603050405020304" pitchFamily="18" charset="0"/>
              </a:rPr>
              <a:t>human food </a:t>
            </a:r>
            <a:r>
              <a:rPr lang="en-US" sz="2000" dirty="0">
                <a:latin typeface="Times New Roman" panose="02020603050405020304" pitchFamily="18" charset="0"/>
                <a:cs typeface="Times New Roman" panose="02020603050405020304" pitchFamily="18" charset="0"/>
              </a:rPr>
              <a:t>in the form of grains, fruits, vegetables, legumes and sugar. </a:t>
            </a:r>
          </a:p>
          <a:p>
            <a:pPr algn="just">
              <a:lnSpc>
                <a:spcPct val="150000"/>
              </a:lnSpc>
            </a:pPr>
            <a:r>
              <a:rPr lang="en-US" sz="2000" b="1" dirty="0">
                <a:latin typeface="Times New Roman" panose="02020603050405020304" pitchFamily="18" charset="0"/>
                <a:cs typeface="Times New Roman" panose="02020603050405020304" pitchFamily="18" charset="0"/>
              </a:rPr>
              <a:t>Carbohydrate</a:t>
            </a:r>
            <a:r>
              <a:rPr lang="en-US" sz="2000" dirty="0">
                <a:latin typeface="Times New Roman" panose="02020603050405020304" pitchFamily="18" charset="0"/>
                <a:cs typeface="Times New Roman" panose="02020603050405020304" pitchFamily="18" charset="0"/>
              </a:rPr>
              <a:t> (Glucose) is </a:t>
            </a:r>
            <a:r>
              <a:rPr lang="en-US" sz="2000" b="1" dirty="0" err="1">
                <a:latin typeface="Times New Roman" panose="02020603050405020304" pitchFamily="18" charset="0"/>
                <a:cs typeface="Times New Roman" panose="02020603050405020304" pitchFamily="18" charset="0"/>
              </a:rPr>
              <a:t>oxidised</a:t>
            </a:r>
            <a:r>
              <a:rPr lang="en-US" sz="2000" dirty="0">
                <a:latin typeface="Times New Roman" panose="02020603050405020304" pitchFamily="18" charset="0"/>
                <a:cs typeface="Times New Roman" panose="02020603050405020304" pitchFamily="18" charset="0"/>
              </a:rPr>
              <a:t> in living cells of the human body to </a:t>
            </a:r>
            <a:r>
              <a:rPr lang="en-US" sz="2000" b="1" dirty="0">
                <a:latin typeface="Times New Roman" panose="02020603050405020304" pitchFamily="18" charset="0"/>
                <a:cs typeface="Times New Roman" panose="02020603050405020304" pitchFamily="18" charset="0"/>
              </a:rPr>
              <a:t>produce</a:t>
            </a:r>
            <a:r>
              <a:rPr lang="en-US" sz="2000" dirty="0">
                <a:latin typeface="Times New Roman" panose="02020603050405020304" pitchFamily="18" charset="0"/>
                <a:cs typeface="Times New Roman" panose="02020603050405020304" pitchFamily="18" charset="0"/>
              </a:rPr>
              <a:t>  </a:t>
            </a:r>
            <a:r>
              <a:rPr lang="en-US" sz="2000" b="1" dirty="0">
                <a:latin typeface="Times New Roman" panose="02020603050405020304" pitchFamily="18" charset="0"/>
                <a:cs typeface="Times New Roman" panose="02020603050405020304" pitchFamily="18" charset="0"/>
              </a:rPr>
              <a:t>CO</a:t>
            </a:r>
            <a:r>
              <a:rPr lang="en-US" sz="2000" b="1" baseline="-25000" dirty="0">
                <a:latin typeface="Times New Roman" panose="02020603050405020304" pitchFamily="18" charset="0"/>
                <a:cs typeface="Times New Roman" panose="02020603050405020304" pitchFamily="18" charset="0"/>
              </a:rPr>
              <a:t>2</a:t>
            </a:r>
            <a:r>
              <a:rPr lang="en-US" sz="2000" b="1" dirty="0">
                <a:latin typeface="Times New Roman" panose="02020603050405020304" pitchFamily="18" charset="0"/>
                <a:cs typeface="Times New Roman" panose="02020603050405020304" pitchFamily="18" charset="0"/>
              </a:rPr>
              <a:t>, H</a:t>
            </a:r>
            <a:r>
              <a:rPr lang="en-US" sz="2000" b="1" baseline="-25000" dirty="0">
                <a:latin typeface="Times New Roman" panose="02020603050405020304" pitchFamily="18" charset="0"/>
                <a:cs typeface="Times New Roman" panose="02020603050405020304" pitchFamily="18" charset="0"/>
              </a:rPr>
              <a:t>2</a:t>
            </a:r>
            <a:r>
              <a:rPr lang="en-US" sz="2000" b="1" dirty="0">
                <a:latin typeface="Times New Roman" panose="02020603050405020304" pitchFamily="18" charset="0"/>
                <a:cs typeface="Times New Roman" panose="02020603050405020304" pitchFamily="18" charset="0"/>
              </a:rPr>
              <a:t>O, </a:t>
            </a:r>
            <a:r>
              <a:rPr lang="en-US" sz="2000" dirty="0">
                <a:latin typeface="Times New Roman" panose="02020603050405020304" pitchFamily="18" charset="0"/>
                <a:cs typeface="Times New Roman" panose="02020603050405020304" pitchFamily="18" charset="0"/>
              </a:rPr>
              <a:t>and </a:t>
            </a:r>
            <a:r>
              <a:rPr lang="en-US" sz="2000" b="1" dirty="0">
                <a:latin typeface="Times New Roman" panose="02020603050405020304" pitchFamily="18" charset="0"/>
                <a:cs typeface="Times New Roman" panose="02020603050405020304" pitchFamily="18" charset="0"/>
              </a:rPr>
              <a:t>energy(ATP)</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39366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randombar(horizontal)">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barn(inVertical)">
                                      <p:cBhvr>
                                        <p:cTn id="3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75299C8-6E77-3CCE-9380-B0B40CC7FF34}"/>
              </a:ext>
            </a:extLst>
          </p:cNvPr>
          <p:cNvSpPr txBox="1"/>
          <p:nvPr/>
        </p:nvSpPr>
        <p:spPr>
          <a:xfrm>
            <a:off x="5486400" y="838200"/>
            <a:ext cx="2743200" cy="369332"/>
          </a:xfrm>
          <a:prstGeom prst="rect">
            <a:avLst/>
          </a:prstGeom>
          <a:noFill/>
        </p:spPr>
        <p:txBody>
          <a:bodyPr wrap="square">
            <a:spAutoFit/>
          </a:bodyPr>
          <a:lstStyle/>
          <a:p>
            <a:r>
              <a:rPr lang="en-US" sz="1800" b="1" i="0" u="none" strike="noStrike" baseline="0" dirty="0">
                <a:solidFill>
                  <a:srgbClr val="FF0000"/>
                </a:solidFill>
                <a:effectLst>
                  <a:outerShdw blurRad="38100" dist="38100" dir="2700000" algn="tl">
                    <a:srgbClr val="000000">
                      <a:alpha val="43137"/>
                    </a:srgbClr>
                  </a:outerShdw>
                </a:effectLst>
                <a:latin typeface="Times New Roman" panose="02020603050405020304" pitchFamily="18" charset="0"/>
              </a:rPr>
              <a:t>Lipids as Biodiesel</a:t>
            </a:r>
            <a:endParaRPr lang="en-US" dirty="0">
              <a:solidFill>
                <a:srgbClr val="FF0000"/>
              </a:solidFill>
              <a:effectLst>
                <a:outerShdw blurRad="38100" dist="38100" dir="2700000" algn="tl">
                  <a:srgbClr val="000000">
                    <a:alpha val="43137"/>
                  </a:srgbClr>
                </a:outerShdw>
              </a:effectLst>
            </a:endParaRPr>
          </a:p>
        </p:txBody>
      </p:sp>
      <p:sp>
        <p:nvSpPr>
          <p:cNvPr id="5" name="TextBox 4">
            <a:extLst>
              <a:ext uri="{FF2B5EF4-FFF2-40B4-BE49-F238E27FC236}">
                <a16:creationId xmlns:a16="http://schemas.microsoft.com/office/drawing/2014/main" id="{9646D8CF-1B4D-8E7D-98FF-DDE75805DCD4}"/>
              </a:ext>
            </a:extLst>
          </p:cNvPr>
          <p:cNvSpPr txBox="1"/>
          <p:nvPr/>
        </p:nvSpPr>
        <p:spPr>
          <a:xfrm>
            <a:off x="0" y="1143000"/>
            <a:ext cx="12192000" cy="1294393"/>
          </a:xfrm>
          <a:prstGeom prst="rect">
            <a:avLst/>
          </a:prstGeom>
          <a:noFill/>
        </p:spPr>
        <p:txBody>
          <a:bodyPr wrap="square">
            <a:spAutoFit/>
          </a:bodyPr>
          <a:lstStyle/>
          <a:p>
            <a:pPr algn="just">
              <a:lnSpc>
                <a:spcPct val="150000"/>
              </a:lnSpc>
            </a:pPr>
            <a:r>
              <a:rPr lang="en-US" sz="1800" b="0" i="0" u="none" strike="noStrike" baseline="0" dirty="0">
                <a:latin typeface="Times New Roman" panose="02020603050405020304" pitchFamily="18" charset="0"/>
              </a:rPr>
              <a:t>Lipids can be converted into biodiesel, a renewable energy source. Biodiesel is typically produced by trans esterifying vegetable oils or animal fats with an alcohol, such as methanol, to form methyl esters. The resulting biodiesel can be used as a drop-in replacement for traditional diesel fuel in internal combustion engines.</a:t>
            </a:r>
            <a:endParaRPr lang="en-US" dirty="0"/>
          </a:p>
        </p:txBody>
      </p:sp>
      <p:sp>
        <p:nvSpPr>
          <p:cNvPr id="21" name="AutoShape 2" descr="EVC1: Transesterification to biodiesel">
            <a:extLst>
              <a:ext uri="{FF2B5EF4-FFF2-40B4-BE49-F238E27FC236}">
                <a16:creationId xmlns:a16="http://schemas.microsoft.com/office/drawing/2014/main" id="{3830C850-F3FC-C775-7F69-094FF895F65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pic>
        <p:nvPicPr>
          <p:cNvPr id="22" name="Picture 21">
            <a:extLst>
              <a:ext uri="{FF2B5EF4-FFF2-40B4-BE49-F238E27FC236}">
                <a16:creationId xmlns:a16="http://schemas.microsoft.com/office/drawing/2014/main" id="{99D44583-7DA3-324F-B170-8FD59ED3A684}"/>
              </a:ext>
            </a:extLst>
          </p:cNvPr>
          <p:cNvPicPr>
            <a:picLocks noChangeAspect="1"/>
          </p:cNvPicPr>
          <p:nvPr/>
        </p:nvPicPr>
        <p:blipFill>
          <a:blip r:embed="rId2"/>
          <a:stretch>
            <a:fillRect/>
          </a:stretch>
        </p:blipFill>
        <p:spPr>
          <a:xfrm>
            <a:off x="1419195" y="2590800"/>
            <a:ext cx="8334405" cy="3539663"/>
          </a:xfrm>
          <a:prstGeom prst="rect">
            <a:avLst/>
          </a:prstGeom>
        </p:spPr>
      </p:pic>
    </p:spTree>
    <p:extLst>
      <p:ext uri="{BB962C8B-B14F-4D97-AF65-F5344CB8AC3E}">
        <p14:creationId xmlns:p14="http://schemas.microsoft.com/office/powerpoint/2010/main" val="2524124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CD5BDC4-7E66-7C47-ED95-236E8DDFBBE8}"/>
              </a:ext>
            </a:extLst>
          </p:cNvPr>
          <p:cNvSpPr txBox="1"/>
          <p:nvPr/>
        </p:nvSpPr>
        <p:spPr>
          <a:xfrm>
            <a:off x="2971800" y="1031177"/>
            <a:ext cx="5029200" cy="400110"/>
          </a:xfrm>
          <a:prstGeom prst="rect">
            <a:avLst/>
          </a:prstGeom>
          <a:noFill/>
        </p:spPr>
        <p:txBody>
          <a:bodyPr wrap="square">
            <a:spAutoFit/>
          </a:bodyPr>
          <a:lstStyle/>
          <a:p>
            <a:r>
              <a:rPr lang="en-US" sz="2000" b="1" i="0" u="none" strike="noStrike" baseline="0" dirty="0">
                <a:latin typeface="Times New Roman" panose="02020603050405020304" pitchFamily="18" charset="0"/>
              </a:rPr>
              <a:t>Process of Obtaining Biodiesel from Lipids</a:t>
            </a:r>
            <a:endParaRPr lang="en-US" sz="2000" dirty="0"/>
          </a:p>
        </p:txBody>
      </p:sp>
      <p:sp>
        <p:nvSpPr>
          <p:cNvPr id="5" name="TextBox 4">
            <a:extLst>
              <a:ext uri="{FF2B5EF4-FFF2-40B4-BE49-F238E27FC236}">
                <a16:creationId xmlns:a16="http://schemas.microsoft.com/office/drawing/2014/main" id="{0E5EFADA-31EF-ACAE-679B-D55018AA923D}"/>
              </a:ext>
            </a:extLst>
          </p:cNvPr>
          <p:cNvSpPr txBox="1"/>
          <p:nvPr/>
        </p:nvSpPr>
        <p:spPr>
          <a:xfrm>
            <a:off x="0" y="1559505"/>
            <a:ext cx="9525000" cy="878895"/>
          </a:xfrm>
          <a:prstGeom prst="rect">
            <a:avLst/>
          </a:prstGeom>
          <a:noFill/>
        </p:spPr>
        <p:txBody>
          <a:bodyPr wrap="square">
            <a:spAutoFit/>
          </a:bodyPr>
          <a:lstStyle/>
          <a:p>
            <a:pPr algn="just">
              <a:lnSpc>
                <a:spcPct val="150000"/>
              </a:lnSpc>
            </a:pPr>
            <a:r>
              <a:rPr lang="en-US" sz="1800" b="1" i="0" u="none" strike="noStrike" baseline="0" dirty="0">
                <a:latin typeface="Times New Roman" panose="02020603050405020304" pitchFamily="18" charset="0"/>
              </a:rPr>
              <a:t>Raw material preparation: </a:t>
            </a:r>
            <a:r>
              <a:rPr lang="en-US" sz="1800" b="0" i="0" u="none" strike="noStrike" baseline="0" dirty="0">
                <a:latin typeface="Times New Roman" panose="02020603050405020304" pitchFamily="18" charset="0"/>
              </a:rPr>
              <a:t>The lipids, such as vegetable oils or animal fats, are collected and purified to remove impurities.</a:t>
            </a:r>
            <a:endParaRPr lang="en-US" dirty="0"/>
          </a:p>
        </p:txBody>
      </p:sp>
      <p:sp>
        <p:nvSpPr>
          <p:cNvPr id="7" name="TextBox 6">
            <a:extLst>
              <a:ext uri="{FF2B5EF4-FFF2-40B4-BE49-F238E27FC236}">
                <a16:creationId xmlns:a16="http://schemas.microsoft.com/office/drawing/2014/main" id="{9EF68721-4F1C-CE06-28FB-CE8FEE42CB3E}"/>
              </a:ext>
            </a:extLst>
          </p:cNvPr>
          <p:cNvSpPr txBox="1"/>
          <p:nvPr/>
        </p:nvSpPr>
        <p:spPr>
          <a:xfrm>
            <a:off x="0" y="2439407"/>
            <a:ext cx="9525000" cy="1294393"/>
          </a:xfrm>
          <a:prstGeom prst="rect">
            <a:avLst/>
          </a:prstGeom>
          <a:noFill/>
        </p:spPr>
        <p:txBody>
          <a:bodyPr wrap="square">
            <a:spAutoFit/>
          </a:bodyPr>
          <a:lstStyle/>
          <a:p>
            <a:pPr algn="just">
              <a:lnSpc>
                <a:spcPct val="150000"/>
              </a:lnSpc>
            </a:pPr>
            <a:r>
              <a:rPr lang="en-US" sz="1800" b="1" i="0" u="none" strike="noStrike" baseline="0" dirty="0">
                <a:latin typeface="Times New Roman" panose="02020603050405020304" pitchFamily="18" charset="0"/>
              </a:rPr>
              <a:t>Transesterification: </a:t>
            </a:r>
            <a:r>
              <a:rPr lang="en-US" sz="1800" b="0" i="0" u="none" strike="noStrike" baseline="0" dirty="0">
                <a:latin typeface="Times New Roman" panose="02020603050405020304" pitchFamily="18" charset="0"/>
              </a:rPr>
              <a:t>The purified lipids are mixed with an alcohol, such as methanol, and a catalyst, such as sodium hydroxide, to produce fatty acid methyl esters (FAME), the main components of biodiesel. This process is known as transesterification.</a:t>
            </a:r>
            <a:endParaRPr lang="en-US" dirty="0"/>
          </a:p>
        </p:txBody>
      </p:sp>
      <p:sp>
        <p:nvSpPr>
          <p:cNvPr id="9" name="TextBox 8">
            <a:extLst>
              <a:ext uri="{FF2B5EF4-FFF2-40B4-BE49-F238E27FC236}">
                <a16:creationId xmlns:a16="http://schemas.microsoft.com/office/drawing/2014/main" id="{C144D5F1-4387-B8D4-905B-4802560803F8}"/>
              </a:ext>
            </a:extLst>
          </p:cNvPr>
          <p:cNvSpPr txBox="1"/>
          <p:nvPr/>
        </p:nvSpPr>
        <p:spPr>
          <a:xfrm>
            <a:off x="0" y="3693105"/>
            <a:ext cx="9525000" cy="878895"/>
          </a:xfrm>
          <a:prstGeom prst="rect">
            <a:avLst/>
          </a:prstGeom>
          <a:noFill/>
        </p:spPr>
        <p:txBody>
          <a:bodyPr wrap="square">
            <a:spAutoFit/>
          </a:bodyPr>
          <a:lstStyle/>
          <a:p>
            <a:pPr algn="just">
              <a:lnSpc>
                <a:spcPct val="150000"/>
              </a:lnSpc>
            </a:pPr>
            <a:r>
              <a:rPr lang="en-US" sz="1800" b="1" i="0" u="none" strike="noStrike" baseline="0" dirty="0">
                <a:latin typeface="Times New Roman" panose="02020603050405020304" pitchFamily="18" charset="0"/>
              </a:rPr>
              <a:t>Separation: </a:t>
            </a:r>
            <a:r>
              <a:rPr lang="en-US" sz="1800" b="0" i="0" u="none" strike="noStrike" baseline="0" dirty="0">
                <a:latin typeface="Times New Roman" panose="02020603050405020304" pitchFamily="18" charset="0"/>
              </a:rPr>
              <a:t>The reaction mixture is then separated into two layers: the upper layer contains the FAME (biodiesel) and the lower layer contains the glycerol (byproduct).</a:t>
            </a:r>
            <a:endParaRPr lang="en-US" dirty="0"/>
          </a:p>
        </p:txBody>
      </p:sp>
      <p:sp>
        <p:nvSpPr>
          <p:cNvPr id="11" name="TextBox 10">
            <a:extLst>
              <a:ext uri="{FF2B5EF4-FFF2-40B4-BE49-F238E27FC236}">
                <a16:creationId xmlns:a16="http://schemas.microsoft.com/office/drawing/2014/main" id="{95D0F216-790D-C146-B91D-1C8EB2A0A422}"/>
              </a:ext>
            </a:extLst>
          </p:cNvPr>
          <p:cNvSpPr txBox="1"/>
          <p:nvPr/>
        </p:nvSpPr>
        <p:spPr>
          <a:xfrm>
            <a:off x="0" y="4531305"/>
            <a:ext cx="9525000" cy="878895"/>
          </a:xfrm>
          <a:prstGeom prst="rect">
            <a:avLst/>
          </a:prstGeom>
          <a:noFill/>
        </p:spPr>
        <p:txBody>
          <a:bodyPr wrap="square">
            <a:spAutoFit/>
          </a:bodyPr>
          <a:lstStyle/>
          <a:p>
            <a:pPr algn="just">
              <a:lnSpc>
                <a:spcPct val="150000"/>
              </a:lnSpc>
            </a:pPr>
            <a:r>
              <a:rPr lang="en-US" sz="1800" b="1" i="0" u="none" strike="noStrike" baseline="0" dirty="0">
                <a:latin typeface="Times New Roman" panose="02020603050405020304" pitchFamily="18" charset="0"/>
              </a:rPr>
              <a:t>Washing and drying: </a:t>
            </a:r>
            <a:r>
              <a:rPr lang="en-US" sz="1800" b="0" i="0" u="none" strike="noStrike" baseline="0" dirty="0">
                <a:latin typeface="Times New Roman" panose="02020603050405020304" pitchFamily="18" charset="0"/>
              </a:rPr>
              <a:t>The biodiesel is washed with water to remove any residual alcohol and soap formed during the transesterification reaction, then dried to remove any remaining moisture.</a:t>
            </a:r>
            <a:endParaRPr lang="en-US" dirty="0"/>
          </a:p>
        </p:txBody>
      </p:sp>
      <p:sp>
        <p:nvSpPr>
          <p:cNvPr id="13" name="TextBox 12">
            <a:extLst>
              <a:ext uri="{FF2B5EF4-FFF2-40B4-BE49-F238E27FC236}">
                <a16:creationId xmlns:a16="http://schemas.microsoft.com/office/drawing/2014/main" id="{AE924FDD-6A9B-7AF4-0B50-AD998A544848}"/>
              </a:ext>
            </a:extLst>
          </p:cNvPr>
          <p:cNvSpPr txBox="1"/>
          <p:nvPr/>
        </p:nvSpPr>
        <p:spPr>
          <a:xfrm>
            <a:off x="0" y="5530334"/>
            <a:ext cx="9525000" cy="369332"/>
          </a:xfrm>
          <a:prstGeom prst="rect">
            <a:avLst/>
          </a:prstGeom>
          <a:noFill/>
        </p:spPr>
        <p:txBody>
          <a:bodyPr wrap="square">
            <a:spAutoFit/>
          </a:bodyPr>
          <a:lstStyle/>
          <a:p>
            <a:pPr algn="l"/>
            <a:r>
              <a:rPr lang="en-US" sz="1800" b="1" i="0" u="none" strike="noStrike" baseline="0" dirty="0">
                <a:latin typeface="Times New Roman" panose="02020603050405020304" pitchFamily="18" charset="0"/>
              </a:rPr>
              <a:t>Purification: </a:t>
            </a:r>
            <a:r>
              <a:rPr lang="en-US" sz="1800" b="0" i="0" u="none" strike="noStrike" baseline="0" dirty="0">
                <a:latin typeface="Times New Roman" panose="02020603050405020304" pitchFamily="18" charset="0"/>
              </a:rPr>
              <a:t>The biodiesel is further purified to remove impurities and improve quality.</a:t>
            </a:r>
            <a:endParaRPr lang="en-US" dirty="0"/>
          </a:p>
        </p:txBody>
      </p:sp>
      <p:sp>
        <p:nvSpPr>
          <p:cNvPr id="17" name="TextBox 16">
            <a:extLst>
              <a:ext uri="{FF2B5EF4-FFF2-40B4-BE49-F238E27FC236}">
                <a16:creationId xmlns:a16="http://schemas.microsoft.com/office/drawing/2014/main" id="{A4F5515B-E07B-B1B8-3EEC-F8E36C22951F}"/>
              </a:ext>
            </a:extLst>
          </p:cNvPr>
          <p:cNvSpPr txBox="1"/>
          <p:nvPr/>
        </p:nvSpPr>
        <p:spPr>
          <a:xfrm>
            <a:off x="0" y="6019800"/>
            <a:ext cx="9067800" cy="369332"/>
          </a:xfrm>
          <a:prstGeom prst="rect">
            <a:avLst/>
          </a:prstGeom>
          <a:noFill/>
        </p:spPr>
        <p:txBody>
          <a:bodyPr wrap="square">
            <a:spAutoFit/>
          </a:bodyPr>
          <a:lstStyle/>
          <a:p>
            <a:r>
              <a:rPr lang="en-US" sz="1800" b="1" i="0" u="none" strike="noStrike" baseline="0" dirty="0">
                <a:latin typeface="Times New Roman" panose="02020603050405020304" pitchFamily="18" charset="0"/>
              </a:rPr>
              <a:t>Final product: </a:t>
            </a:r>
            <a:r>
              <a:rPr lang="en-US" sz="1800" b="0" i="0" u="none" strike="noStrike" baseline="0" dirty="0">
                <a:latin typeface="Times New Roman" panose="02020603050405020304" pitchFamily="18" charset="0"/>
              </a:rPr>
              <a:t>The pure biodiesel is then stored and distributed as fuel.</a:t>
            </a:r>
            <a:endParaRPr lang="en-US" dirty="0"/>
          </a:p>
        </p:txBody>
      </p:sp>
      <p:pic>
        <p:nvPicPr>
          <p:cNvPr id="2" name="Picture 4" descr="bougoulaba_pfm_press">
            <a:extLst>
              <a:ext uri="{FF2B5EF4-FFF2-40B4-BE49-F238E27FC236}">
                <a16:creationId xmlns:a16="http://schemas.microsoft.com/office/drawing/2014/main" id="{97569094-FD94-FC58-25E9-9035DED21B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29800" y="1183695"/>
            <a:ext cx="1874874"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5CEC3FE1-8A6C-B337-CD04-23E4FFE38537}"/>
              </a:ext>
            </a:extLst>
          </p:cNvPr>
          <p:cNvPicPr>
            <a:picLocks noChangeAspect="1"/>
          </p:cNvPicPr>
          <p:nvPr/>
        </p:nvPicPr>
        <p:blipFill>
          <a:blip r:embed="rId3"/>
          <a:stretch>
            <a:fillRect/>
          </a:stretch>
        </p:blipFill>
        <p:spPr>
          <a:xfrm>
            <a:off x="9525000" y="3005780"/>
            <a:ext cx="2546628" cy="973428"/>
          </a:xfrm>
          <a:prstGeom prst="rect">
            <a:avLst/>
          </a:prstGeom>
        </p:spPr>
      </p:pic>
      <p:pic>
        <p:nvPicPr>
          <p:cNvPr id="4098" name="Picture 2" descr="Development of a green one-step neutralization process for valorization of  crude glycerol obtained from biodiesel | SpringerLink">
            <a:extLst>
              <a:ext uri="{FF2B5EF4-FFF2-40B4-BE49-F238E27FC236}">
                <a16:creationId xmlns:a16="http://schemas.microsoft.com/office/drawing/2014/main" id="{68848227-BBC3-D1F5-1F90-5851B350F9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000" y="4038600"/>
            <a:ext cx="2667000" cy="15621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Products">
            <a:extLst>
              <a:ext uri="{FF2B5EF4-FFF2-40B4-BE49-F238E27FC236}">
                <a16:creationId xmlns:a16="http://schemas.microsoft.com/office/drawing/2014/main" id="{7C4A3C0D-951C-C096-ACBD-39AF3B70DD7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25001" y="5530334"/>
            <a:ext cx="2667000" cy="13276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31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4098"/>
                                        </p:tgtEl>
                                        <p:attrNameLst>
                                          <p:attrName>style.visibility</p:attrName>
                                        </p:attrNameLst>
                                      </p:cBhvr>
                                      <p:to>
                                        <p:strVal val="visible"/>
                                      </p:to>
                                    </p:set>
                                    <p:animEffect transition="in" filter="randombar(horizontal)">
                                      <p:cBhvr>
                                        <p:cTn id="37" dur="500"/>
                                        <p:tgtEl>
                                          <p:spTgt spid="4098"/>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randombar(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randombar(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randombar(horizontal)">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nodeType="clickEffect">
                                  <p:stCondLst>
                                    <p:cond delay="0"/>
                                  </p:stCondLst>
                                  <p:childTnLst>
                                    <p:set>
                                      <p:cBhvr>
                                        <p:cTn id="56" dur="1" fill="hold">
                                          <p:stCondLst>
                                            <p:cond delay="0"/>
                                          </p:stCondLst>
                                        </p:cTn>
                                        <p:tgtEl>
                                          <p:spTgt spid="4100"/>
                                        </p:tgtEl>
                                        <p:attrNameLst>
                                          <p:attrName>style.visibility</p:attrName>
                                        </p:attrNameLst>
                                      </p:cBhvr>
                                      <p:to>
                                        <p:strVal val="visible"/>
                                      </p:to>
                                    </p:set>
                                    <p:animEffect transition="in" filter="randombar(horizontal)">
                                      <p:cBhvr>
                                        <p:cTn id="57"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9" grpId="0"/>
      <p:bldP spid="11" grpId="0"/>
      <p:bldP spid="13" grpId="0"/>
      <p:bldP spid="1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209FD61-2845-9C67-52A6-21F4D0D7A128}"/>
              </a:ext>
            </a:extLst>
          </p:cNvPr>
          <p:cNvPicPr>
            <a:picLocks noChangeAspect="1"/>
          </p:cNvPicPr>
          <p:nvPr/>
        </p:nvPicPr>
        <p:blipFill>
          <a:blip r:embed="rId2"/>
          <a:stretch>
            <a:fillRect/>
          </a:stretch>
        </p:blipFill>
        <p:spPr>
          <a:xfrm>
            <a:off x="1392611" y="1098662"/>
            <a:ext cx="1447800" cy="1781394"/>
          </a:xfrm>
          <a:prstGeom prst="rect">
            <a:avLst/>
          </a:prstGeom>
        </p:spPr>
      </p:pic>
      <p:pic>
        <p:nvPicPr>
          <p:cNvPr id="10" name="Picture 9">
            <a:extLst>
              <a:ext uri="{FF2B5EF4-FFF2-40B4-BE49-F238E27FC236}">
                <a16:creationId xmlns:a16="http://schemas.microsoft.com/office/drawing/2014/main" id="{2FA72229-82BA-591F-0813-C9EFF7FB0847}"/>
              </a:ext>
            </a:extLst>
          </p:cNvPr>
          <p:cNvPicPr>
            <a:picLocks noChangeAspect="1"/>
          </p:cNvPicPr>
          <p:nvPr/>
        </p:nvPicPr>
        <p:blipFill>
          <a:blip r:embed="rId3"/>
          <a:stretch>
            <a:fillRect/>
          </a:stretch>
        </p:blipFill>
        <p:spPr>
          <a:xfrm>
            <a:off x="5185543" y="973236"/>
            <a:ext cx="1481955" cy="1692395"/>
          </a:xfrm>
          <a:prstGeom prst="rect">
            <a:avLst/>
          </a:prstGeom>
        </p:spPr>
      </p:pic>
      <p:graphicFrame>
        <p:nvGraphicFramePr>
          <p:cNvPr id="11" name="Object 10">
            <a:extLst>
              <a:ext uri="{FF2B5EF4-FFF2-40B4-BE49-F238E27FC236}">
                <a16:creationId xmlns:a16="http://schemas.microsoft.com/office/drawing/2014/main" id="{6E42499C-F3CB-C681-DFDF-FA17344DD563}"/>
              </a:ext>
            </a:extLst>
          </p:cNvPr>
          <p:cNvGraphicFramePr>
            <a:graphicFrameLocks noChangeAspect="1"/>
          </p:cNvGraphicFramePr>
          <p:nvPr/>
        </p:nvGraphicFramePr>
        <p:xfrm>
          <a:off x="9592330" y="1069957"/>
          <a:ext cx="2198428" cy="2135198"/>
        </p:xfrm>
        <a:graphic>
          <a:graphicData uri="http://schemas.openxmlformats.org/presentationml/2006/ole">
            <mc:AlternateContent xmlns:mc="http://schemas.openxmlformats.org/markup-compatibility/2006">
              <mc:Choice xmlns:v="urn:schemas-microsoft-com:vml" Requires="v">
                <p:oleObj name="CS ChemDraw Drawing" r:id="rId4" imgW="2153306" imgH="2091086" progId="ChemDraw.Document.6.0">
                  <p:embed/>
                </p:oleObj>
              </mc:Choice>
              <mc:Fallback>
                <p:oleObj name="CS ChemDraw Drawing" r:id="rId4" imgW="2153306" imgH="2091086" progId="ChemDraw.Document.6.0">
                  <p:embed/>
                  <p:pic>
                    <p:nvPicPr>
                      <p:cNvPr id="11" name="Object 10">
                        <a:extLst>
                          <a:ext uri="{FF2B5EF4-FFF2-40B4-BE49-F238E27FC236}">
                            <a16:creationId xmlns:a16="http://schemas.microsoft.com/office/drawing/2014/main" id="{6E42499C-F3CB-C681-DFDF-FA17344DD563}"/>
                          </a:ext>
                        </a:extLst>
                      </p:cNvPr>
                      <p:cNvPicPr/>
                      <p:nvPr/>
                    </p:nvPicPr>
                    <p:blipFill>
                      <a:blip r:embed="rId5"/>
                      <a:stretch>
                        <a:fillRect/>
                      </a:stretch>
                    </p:blipFill>
                    <p:spPr>
                      <a:xfrm>
                        <a:off x="9592330" y="1069957"/>
                        <a:ext cx="2198428" cy="2135198"/>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41AC3D72-9BFB-82F1-0C04-043A6BFC5A99}"/>
              </a:ext>
            </a:extLst>
          </p:cNvPr>
          <p:cNvGraphicFramePr>
            <a:graphicFrameLocks noChangeAspect="1"/>
          </p:cNvGraphicFramePr>
          <p:nvPr/>
        </p:nvGraphicFramePr>
        <p:xfrm>
          <a:off x="10450772" y="3205155"/>
          <a:ext cx="365125" cy="833445"/>
        </p:xfrm>
        <a:graphic>
          <a:graphicData uri="http://schemas.openxmlformats.org/presentationml/2006/ole">
            <mc:AlternateContent xmlns:mc="http://schemas.openxmlformats.org/markup-compatibility/2006">
              <mc:Choice xmlns:v="urn:schemas-microsoft-com:vml" Requires="v">
                <p:oleObj name="CS ChemDraw Drawing" r:id="rId6" imgW="365760" imgH="574366" progId="ChemDraw.Document.6.0">
                  <p:embed/>
                </p:oleObj>
              </mc:Choice>
              <mc:Fallback>
                <p:oleObj name="CS ChemDraw Drawing" r:id="rId6" imgW="365760" imgH="574366" progId="ChemDraw.Document.6.0">
                  <p:embed/>
                  <p:pic>
                    <p:nvPicPr>
                      <p:cNvPr id="12" name="Object 11">
                        <a:extLst>
                          <a:ext uri="{FF2B5EF4-FFF2-40B4-BE49-F238E27FC236}">
                            <a16:creationId xmlns:a16="http://schemas.microsoft.com/office/drawing/2014/main" id="{41AC3D72-9BFB-82F1-0C04-043A6BFC5A99}"/>
                          </a:ext>
                        </a:extLst>
                      </p:cNvPr>
                      <p:cNvPicPr/>
                      <p:nvPr/>
                    </p:nvPicPr>
                    <p:blipFill>
                      <a:blip r:embed="rId7"/>
                      <a:stretch>
                        <a:fillRect/>
                      </a:stretch>
                    </p:blipFill>
                    <p:spPr>
                      <a:xfrm>
                        <a:off x="10450772" y="3205155"/>
                        <a:ext cx="365125" cy="833445"/>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26AD73A1-8EAD-D8D6-00C5-6B9A23899568}"/>
              </a:ext>
            </a:extLst>
          </p:cNvPr>
          <p:cNvGraphicFramePr>
            <a:graphicFrameLocks noChangeAspect="1"/>
          </p:cNvGraphicFramePr>
          <p:nvPr/>
        </p:nvGraphicFramePr>
        <p:xfrm>
          <a:off x="9142789" y="3906536"/>
          <a:ext cx="3097511" cy="2486726"/>
        </p:xfrm>
        <a:graphic>
          <a:graphicData uri="http://schemas.openxmlformats.org/presentationml/2006/ole">
            <mc:AlternateContent xmlns:mc="http://schemas.openxmlformats.org/markup-compatibility/2006">
              <mc:Choice xmlns:v="urn:schemas-microsoft-com:vml" Requires="v">
                <p:oleObj name="CS ChemDraw Drawing" r:id="rId8" imgW="2682382" imgH="3121278" progId="ChemDraw.Document.6.0">
                  <p:embed/>
                </p:oleObj>
              </mc:Choice>
              <mc:Fallback>
                <p:oleObj name="CS ChemDraw Drawing" r:id="rId8" imgW="2682382" imgH="3121278" progId="ChemDraw.Document.6.0">
                  <p:embed/>
                  <p:pic>
                    <p:nvPicPr>
                      <p:cNvPr id="13" name="Object 12">
                        <a:extLst>
                          <a:ext uri="{FF2B5EF4-FFF2-40B4-BE49-F238E27FC236}">
                            <a16:creationId xmlns:a16="http://schemas.microsoft.com/office/drawing/2014/main" id="{26AD73A1-8EAD-D8D6-00C5-6B9A23899568}"/>
                          </a:ext>
                        </a:extLst>
                      </p:cNvPr>
                      <p:cNvPicPr/>
                      <p:nvPr/>
                    </p:nvPicPr>
                    <p:blipFill>
                      <a:blip r:embed="rId9"/>
                      <a:stretch>
                        <a:fillRect/>
                      </a:stretch>
                    </p:blipFill>
                    <p:spPr>
                      <a:xfrm>
                        <a:off x="9142789" y="3906536"/>
                        <a:ext cx="3097511" cy="2486726"/>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D80A1297-AF0B-652E-5598-04AC17A749FB}"/>
              </a:ext>
            </a:extLst>
          </p:cNvPr>
          <p:cNvGraphicFramePr>
            <a:graphicFrameLocks noChangeAspect="1"/>
          </p:cNvGraphicFramePr>
          <p:nvPr/>
        </p:nvGraphicFramePr>
        <p:xfrm>
          <a:off x="4647406" y="3704036"/>
          <a:ext cx="2439987" cy="2689225"/>
        </p:xfrm>
        <a:graphic>
          <a:graphicData uri="http://schemas.openxmlformats.org/presentationml/2006/ole">
            <mc:AlternateContent xmlns:mc="http://schemas.openxmlformats.org/markup-compatibility/2006">
              <mc:Choice xmlns:v="urn:schemas-microsoft-com:vml" Requires="v">
                <p:oleObj name="CS ChemDraw Drawing" r:id="rId10" imgW="2439959" imgH="2689757" progId="ChemDraw.Document.6.0">
                  <p:embed/>
                </p:oleObj>
              </mc:Choice>
              <mc:Fallback>
                <p:oleObj name="CS ChemDraw Drawing" r:id="rId10" imgW="2439959" imgH="2689757" progId="ChemDraw.Document.6.0">
                  <p:embed/>
                  <p:pic>
                    <p:nvPicPr>
                      <p:cNvPr id="14" name="Object 13">
                        <a:extLst>
                          <a:ext uri="{FF2B5EF4-FFF2-40B4-BE49-F238E27FC236}">
                            <a16:creationId xmlns:a16="http://schemas.microsoft.com/office/drawing/2014/main" id="{D80A1297-AF0B-652E-5598-04AC17A749FB}"/>
                          </a:ext>
                        </a:extLst>
                      </p:cNvPr>
                      <p:cNvPicPr/>
                      <p:nvPr/>
                    </p:nvPicPr>
                    <p:blipFill>
                      <a:blip r:embed="rId11"/>
                      <a:stretch>
                        <a:fillRect/>
                      </a:stretch>
                    </p:blipFill>
                    <p:spPr>
                      <a:xfrm>
                        <a:off x="4647406" y="3704036"/>
                        <a:ext cx="2439987" cy="2689225"/>
                      </a:xfrm>
                      <a:prstGeom prst="rect">
                        <a:avLst/>
                      </a:prstGeom>
                    </p:spPr>
                  </p:pic>
                </p:oleObj>
              </mc:Fallback>
            </mc:AlternateContent>
          </a:graphicData>
        </a:graphic>
      </p:graphicFrame>
      <p:pic>
        <p:nvPicPr>
          <p:cNvPr id="16" name="Picture 15">
            <a:extLst>
              <a:ext uri="{FF2B5EF4-FFF2-40B4-BE49-F238E27FC236}">
                <a16:creationId xmlns:a16="http://schemas.microsoft.com/office/drawing/2014/main" id="{A5B694DD-C89A-3CC2-81A5-0A58CFA903F3}"/>
              </a:ext>
            </a:extLst>
          </p:cNvPr>
          <p:cNvPicPr>
            <a:picLocks noChangeAspect="1"/>
          </p:cNvPicPr>
          <p:nvPr/>
        </p:nvPicPr>
        <p:blipFill>
          <a:blip r:embed="rId12"/>
          <a:stretch>
            <a:fillRect/>
          </a:stretch>
        </p:blipFill>
        <p:spPr>
          <a:xfrm>
            <a:off x="859576" y="4876800"/>
            <a:ext cx="2513869" cy="1408154"/>
          </a:xfrm>
          <a:prstGeom prst="rect">
            <a:avLst/>
          </a:prstGeom>
        </p:spPr>
      </p:pic>
      <p:pic>
        <p:nvPicPr>
          <p:cNvPr id="18" name="Picture 17">
            <a:extLst>
              <a:ext uri="{FF2B5EF4-FFF2-40B4-BE49-F238E27FC236}">
                <a16:creationId xmlns:a16="http://schemas.microsoft.com/office/drawing/2014/main" id="{7A5D3ABE-C713-BD27-07A7-7656159D110F}"/>
              </a:ext>
            </a:extLst>
          </p:cNvPr>
          <p:cNvPicPr>
            <a:picLocks noChangeAspect="1"/>
          </p:cNvPicPr>
          <p:nvPr/>
        </p:nvPicPr>
        <p:blipFill>
          <a:blip r:embed="rId13"/>
          <a:stretch>
            <a:fillRect/>
          </a:stretch>
        </p:blipFill>
        <p:spPr>
          <a:xfrm>
            <a:off x="236719" y="2585451"/>
            <a:ext cx="2535255" cy="1687097"/>
          </a:xfrm>
          <a:prstGeom prst="rect">
            <a:avLst/>
          </a:prstGeom>
        </p:spPr>
      </p:pic>
      <p:graphicFrame>
        <p:nvGraphicFramePr>
          <p:cNvPr id="19" name="Object 18">
            <a:extLst>
              <a:ext uri="{FF2B5EF4-FFF2-40B4-BE49-F238E27FC236}">
                <a16:creationId xmlns:a16="http://schemas.microsoft.com/office/drawing/2014/main" id="{7C24FC01-556E-B772-418C-A407ED2A86DC}"/>
              </a:ext>
            </a:extLst>
          </p:cNvPr>
          <p:cNvGraphicFramePr>
            <a:graphicFrameLocks noChangeAspect="1"/>
          </p:cNvGraphicFramePr>
          <p:nvPr/>
        </p:nvGraphicFramePr>
        <p:xfrm>
          <a:off x="3001186" y="1524000"/>
          <a:ext cx="2023583" cy="796704"/>
        </p:xfrm>
        <a:graphic>
          <a:graphicData uri="http://schemas.openxmlformats.org/presentationml/2006/ole">
            <mc:AlternateContent xmlns:mc="http://schemas.openxmlformats.org/markup-compatibility/2006">
              <mc:Choice xmlns:v="urn:schemas-microsoft-com:vml" Requires="v">
                <p:oleObj name="CS ChemDraw Drawing" r:id="rId14" imgW="1463040" imgH="576072" progId="ChemDraw.Document.6.0">
                  <p:embed/>
                </p:oleObj>
              </mc:Choice>
              <mc:Fallback>
                <p:oleObj name="CS ChemDraw Drawing" r:id="rId14" imgW="1463040" imgH="576072" progId="ChemDraw.Document.6.0">
                  <p:embed/>
                  <p:pic>
                    <p:nvPicPr>
                      <p:cNvPr id="19" name="Object 18">
                        <a:extLst>
                          <a:ext uri="{FF2B5EF4-FFF2-40B4-BE49-F238E27FC236}">
                            <a16:creationId xmlns:a16="http://schemas.microsoft.com/office/drawing/2014/main" id="{7C24FC01-556E-B772-418C-A407ED2A86DC}"/>
                          </a:ext>
                        </a:extLst>
                      </p:cNvPr>
                      <p:cNvPicPr/>
                      <p:nvPr/>
                    </p:nvPicPr>
                    <p:blipFill>
                      <a:blip r:embed="rId15"/>
                      <a:stretch>
                        <a:fillRect/>
                      </a:stretch>
                    </p:blipFill>
                    <p:spPr>
                      <a:xfrm>
                        <a:off x="3001186" y="1524000"/>
                        <a:ext cx="2023583" cy="796704"/>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000C1381-BCBB-DDA7-0DA3-43161CC045F5}"/>
              </a:ext>
            </a:extLst>
          </p:cNvPr>
          <p:cNvGraphicFramePr>
            <a:graphicFrameLocks noChangeAspect="1"/>
          </p:cNvGraphicFramePr>
          <p:nvPr/>
        </p:nvGraphicFramePr>
        <p:xfrm>
          <a:off x="6934200" y="1679268"/>
          <a:ext cx="2878046" cy="1200788"/>
        </p:xfrm>
        <a:graphic>
          <a:graphicData uri="http://schemas.openxmlformats.org/presentationml/2006/ole">
            <mc:AlternateContent xmlns:mc="http://schemas.openxmlformats.org/markup-compatibility/2006">
              <mc:Choice xmlns:v="urn:schemas-microsoft-com:vml" Requires="v">
                <p:oleObj name="CS ChemDraw Drawing" r:id="rId16" imgW="2137995" imgH="892890" progId="ChemDraw.Document.6.0">
                  <p:embed/>
                </p:oleObj>
              </mc:Choice>
              <mc:Fallback>
                <p:oleObj name="CS ChemDraw Drawing" r:id="rId16" imgW="2137995" imgH="892890" progId="ChemDraw.Document.6.0">
                  <p:embed/>
                  <p:pic>
                    <p:nvPicPr>
                      <p:cNvPr id="20" name="Object 19">
                        <a:extLst>
                          <a:ext uri="{FF2B5EF4-FFF2-40B4-BE49-F238E27FC236}">
                            <a16:creationId xmlns:a16="http://schemas.microsoft.com/office/drawing/2014/main" id="{000C1381-BCBB-DDA7-0DA3-43161CC045F5}"/>
                          </a:ext>
                        </a:extLst>
                      </p:cNvPr>
                      <p:cNvPicPr/>
                      <p:nvPr/>
                    </p:nvPicPr>
                    <p:blipFill>
                      <a:blip r:embed="rId17"/>
                      <a:stretch>
                        <a:fillRect/>
                      </a:stretch>
                    </p:blipFill>
                    <p:spPr>
                      <a:xfrm>
                        <a:off x="6934200" y="1679268"/>
                        <a:ext cx="2878046" cy="1200788"/>
                      </a:xfrm>
                      <a:prstGeom prst="rect">
                        <a:avLst/>
                      </a:prstGeom>
                    </p:spPr>
                  </p:pic>
                </p:oleObj>
              </mc:Fallback>
            </mc:AlternateContent>
          </a:graphicData>
        </a:graphic>
      </p:graphicFrame>
      <p:pic>
        <p:nvPicPr>
          <p:cNvPr id="24" name="Picture 23">
            <a:extLst>
              <a:ext uri="{FF2B5EF4-FFF2-40B4-BE49-F238E27FC236}">
                <a16:creationId xmlns:a16="http://schemas.microsoft.com/office/drawing/2014/main" id="{5D325DCB-801F-CAE2-AE20-EB2C645ADE6D}"/>
              </a:ext>
            </a:extLst>
          </p:cNvPr>
          <p:cNvPicPr>
            <a:picLocks noChangeAspect="1"/>
          </p:cNvPicPr>
          <p:nvPr/>
        </p:nvPicPr>
        <p:blipFill>
          <a:blip r:embed="rId18"/>
          <a:stretch>
            <a:fillRect/>
          </a:stretch>
        </p:blipFill>
        <p:spPr>
          <a:xfrm>
            <a:off x="9336052" y="3323114"/>
            <a:ext cx="1143000" cy="342900"/>
          </a:xfrm>
          <a:prstGeom prst="rect">
            <a:avLst/>
          </a:prstGeom>
        </p:spPr>
      </p:pic>
      <p:graphicFrame>
        <p:nvGraphicFramePr>
          <p:cNvPr id="27" name="Object 26">
            <a:extLst>
              <a:ext uri="{FF2B5EF4-FFF2-40B4-BE49-F238E27FC236}">
                <a16:creationId xmlns:a16="http://schemas.microsoft.com/office/drawing/2014/main" id="{8B50AE2B-77A6-15CB-40A3-F3A153CC1258}"/>
              </a:ext>
            </a:extLst>
          </p:cNvPr>
          <p:cNvGraphicFramePr>
            <a:graphicFrameLocks noChangeAspect="1"/>
          </p:cNvGraphicFramePr>
          <p:nvPr/>
        </p:nvGraphicFramePr>
        <p:xfrm>
          <a:off x="7051480" y="5126245"/>
          <a:ext cx="2077132" cy="741156"/>
        </p:xfrm>
        <a:graphic>
          <a:graphicData uri="http://schemas.openxmlformats.org/presentationml/2006/ole">
            <mc:AlternateContent xmlns:mc="http://schemas.openxmlformats.org/markup-compatibility/2006">
              <mc:Choice xmlns:v="urn:schemas-microsoft-com:vml" Requires="v">
                <p:oleObj name="CS ChemDraw Drawing" r:id="rId19" imgW="1278884" imgH="364149" progId="ChemDraw.Document.6.0">
                  <p:embed/>
                </p:oleObj>
              </mc:Choice>
              <mc:Fallback>
                <p:oleObj name="CS ChemDraw Drawing" r:id="rId19" imgW="1278884" imgH="364149" progId="ChemDraw.Document.6.0">
                  <p:embed/>
                  <p:pic>
                    <p:nvPicPr>
                      <p:cNvPr id="27" name="Object 26">
                        <a:extLst>
                          <a:ext uri="{FF2B5EF4-FFF2-40B4-BE49-F238E27FC236}">
                            <a16:creationId xmlns:a16="http://schemas.microsoft.com/office/drawing/2014/main" id="{8B50AE2B-77A6-15CB-40A3-F3A153CC1258}"/>
                          </a:ext>
                        </a:extLst>
                      </p:cNvPr>
                      <p:cNvPicPr/>
                      <p:nvPr/>
                    </p:nvPicPr>
                    <p:blipFill>
                      <a:blip r:embed="rId20"/>
                      <a:stretch>
                        <a:fillRect/>
                      </a:stretch>
                    </p:blipFill>
                    <p:spPr>
                      <a:xfrm>
                        <a:off x="7051480" y="5126245"/>
                        <a:ext cx="2077132" cy="741156"/>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38095860-C61E-8D9F-0428-570FB256D553}"/>
              </a:ext>
            </a:extLst>
          </p:cNvPr>
          <p:cNvGraphicFramePr>
            <a:graphicFrameLocks noChangeAspect="1"/>
          </p:cNvGraphicFramePr>
          <p:nvPr/>
        </p:nvGraphicFramePr>
        <p:xfrm>
          <a:off x="3410659" y="5496823"/>
          <a:ext cx="1260895" cy="457598"/>
        </p:xfrm>
        <a:graphic>
          <a:graphicData uri="http://schemas.openxmlformats.org/presentationml/2006/ole">
            <mc:AlternateContent xmlns:mc="http://schemas.openxmlformats.org/markup-compatibility/2006">
              <mc:Choice xmlns:v="urn:schemas-microsoft-com:vml" Requires="v">
                <p:oleObj name="CS ChemDraw Drawing" r:id="rId21" imgW="1001587" imgH="364149" progId="ChemDraw.Document.6.0">
                  <p:embed/>
                </p:oleObj>
              </mc:Choice>
              <mc:Fallback>
                <p:oleObj name="CS ChemDraw Drawing" r:id="rId21" imgW="1001587" imgH="364149" progId="ChemDraw.Document.6.0">
                  <p:embed/>
                  <p:pic>
                    <p:nvPicPr>
                      <p:cNvPr id="28" name="Object 27">
                        <a:extLst>
                          <a:ext uri="{FF2B5EF4-FFF2-40B4-BE49-F238E27FC236}">
                            <a16:creationId xmlns:a16="http://schemas.microsoft.com/office/drawing/2014/main" id="{38095860-C61E-8D9F-0428-570FB256D553}"/>
                          </a:ext>
                        </a:extLst>
                      </p:cNvPr>
                      <p:cNvPicPr/>
                      <p:nvPr/>
                    </p:nvPicPr>
                    <p:blipFill>
                      <a:blip r:embed="rId22"/>
                      <a:stretch>
                        <a:fillRect/>
                      </a:stretch>
                    </p:blipFill>
                    <p:spPr>
                      <a:xfrm>
                        <a:off x="3410659" y="5496823"/>
                        <a:ext cx="1260895" cy="457598"/>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DFB0C1D1-ECF5-53DA-4E54-F90584615554}"/>
              </a:ext>
            </a:extLst>
          </p:cNvPr>
          <p:cNvGraphicFramePr>
            <a:graphicFrameLocks noChangeAspect="1"/>
          </p:cNvGraphicFramePr>
          <p:nvPr/>
        </p:nvGraphicFramePr>
        <p:xfrm>
          <a:off x="1808535" y="4283075"/>
          <a:ext cx="615950" cy="593725"/>
        </p:xfrm>
        <a:graphic>
          <a:graphicData uri="http://schemas.openxmlformats.org/presentationml/2006/ole">
            <mc:AlternateContent xmlns:mc="http://schemas.openxmlformats.org/markup-compatibility/2006">
              <mc:Choice xmlns:v="urn:schemas-microsoft-com:vml" Requires="v">
                <p:oleObj name="CS ChemDraw Drawing" r:id="rId23" imgW="615838" imgH="593128" progId="ChemDraw.Document.6.0">
                  <p:embed/>
                </p:oleObj>
              </mc:Choice>
              <mc:Fallback>
                <p:oleObj name="CS ChemDraw Drawing" r:id="rId23" imgW="615838" imgH="593128" progId="ChemDraw.Document.6.0">
                  <p:embed/>
                  <p:pic>
                    <p:nvPicPr>
                      <p:cNvPr id="29" name="Object 28">
                        <a:extLst>
                          <a:ext uri="{FF2B5EF4-FFF2-40B4-BE49-F238E27FC236}">
                            <a16:creationId xmlns:a16="http://schemas.microsoft.com/office/drawing/2014/main" id="{DFB0C1D1-ECF5-53DA-4E54-F90584615554}"/>
                          </a:ext>
                        </a:extLst>
                      </p:cNvPr>
                      <p:cNvPicPr/>
                      <p:nvPr/>
                    </p:nvPicPr>
                    <p:blipFill>
                      <a:blip r:embed="rId24"/>
                      <a:stretch>
                        <a:fillRect/>
                      </a:stretch>
                    </p:blipFill>
                    <p:spPr>
                      <a:xfrm>
                        <a:off x="1808535" y="4283075"/>
                        <a:ext cx="615950" cy="593725"/>
                      </a:xfrm>
                      <a:prstGeom prst="rect">
                        <a:avLst/>
                      </a:prstGeom>
                    </p:spPr>
                  </p:pic>
                </p:oleObj>
              </mc:Fallback>
            </mc:AlternateContent>
          </a:graphicData>
        </a:graphic>
      </p:graphicFrame>
      <p:sp>
        <p:nvSpPr>
          <p:cNvPr id="30" name="TextBox 29">
            <a:extLst>
              <a:ext uri="{FF2B5EF4-FFF2-40B4-BE49-F238E27FC236}">
                <a16:creationId xmlns:a16="http://schemas.microsoft.com/office/drawing/2014/main" id="{EA3ACCB8-D3C6-4EDA-CDA4-2D02858CC9F2}"/>
              </a:ext>
            </a:extLst>
          </p:cNvPr>
          <p:cNvSpPr txBox="1"/>
          <p:nvPr/>
        </p:nvSpPr>
        <p:spPr>
          <a:xfrm>
            <a:off x="3429000" y="838200"/>
            <a:ext cx="6096000" cy="369332"/>
          </a:xfrm>
          <a:prstGeom prst="rect">
            <a:avLst/>
          </a:prstGeom>
          <a:noFill/>
        </p:spPr>
        <p:txBody>
          <a:bodyPr wrap="square">
            <a:spAutoFit/>
          </a:bodyPr>
          <a:lstStyle/>
          <a:p>
            <a:r>
              <a:rPr lang="en-US" sz="1800" b="1" i="0" u="none" strike="noStrike" baseline="0" dirty="0">
                <a:latin typeface="Times New Roman" panose="02020603050405020304" pitchFamily="18" charset="0"/>
              </a:rPr>
              <a:t>Process of Obtaining Biodiesel from Lipids</a:t>
            </a:r>
            <a:endParaRPr lang="en-US" dirty="0"/>
          </a:p>
        </p:txBody>
      </p:sp>
    </p:spTree>
    <p:extLst>
      <p:ext uri="{BB962C8B-B14F-4D97-AF65-F5344CB8AC3E}">
        <p14:creationId xmlns:p14="http://schemas.microsoft.com/office/powerpoint/2010/main" val="934872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circle(in)">
                                      <p:cBhvr>
                                        <p:cTn id="32" dur="75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up)">
                                      <p:cBhvr>
                                        <p:cTn id="37" dur="500"/>
                                        <p:tgtEl>
                                          <p:spTgt spid="24"/>
                                        </p:tgtEl>
                                      </p:cBhvr>
                                    </p:animEffect>
                                  </p:childTnLst>
                                </p:cTn>
                              </p:par>
                              <p:par>
                                <p:cTn id="38" presetID="22" presetClass="entr" presetSubtype="1"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500"/>
                                        <p:tgtEl>
                                          <p:spTgt spid="12"/>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randombar(horizontal)">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nodeType="click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right)">
                                      <p:cBhvr>
                                        <p:cTn id="50" dur="500"/>
                                        <p:tgtEl>
                                          <p:spTgt spid="27"/>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up)">
                                      <p:cBhvr>
                                        <p:cTn id="55" dur="500"/>
                                        <p:tgtEl>
                                          <p:spTgt spid="14"/>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2" fill="hold" nodeType="click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right)">
                                      <p:cBhvr>
                                        <p:cTn id="60" dur="500"/>
                                        <p:tgtEl>
                                          <p:spTgt spid="28"/>
                                        </p:tgtEl>
                                      </p:cBhvr>
                                    </p:animEffect>
                                  </p:childTnLst>
                                </p:cTn>
                              </p:par>
                              <p:par>
                                <p:cTn id="61" presetID="22" presetClass="entr" presetSubtype="2" fill="hold"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wipe(right)">
                                      <p:cBhvr>
                                        <p:cTn id="63" dur="500"/>
                                        <p:tgtEl>
                                          <p:spTgt spid="16"/>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nodeType="click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wipe(down)">
                                      <p:cBhvr>
                                        <p:cTn id="68" dur="500"/>
                                        <p:tgtEl>
                                          <p:spTgt spid="29"/>
                                        </p:tgtEl>
                                      </p:cBhvr>
                                    </p:animEffect>
                                  </p:childTnLst>
                                </p:cTn>
                              </p:par>
                            </p:childTnLst>
                          </p:cTn>
                        </p:par>
                      </p:childTnLst>
                    </p:cTn>
                  </p:par>
                  <p:par>
                    <p:cTn id="69" fill="hold">
                      <p:stCondLst>
                        <p:cond delay="indefinite"/>
                      </p:stCondLst>
                      <p:childTnLst>
                        <p:par>
                          <p:cTn id="70" fill="hold">
                            <p:stCondLst>
                              <p:cond delay="0"/>
                            </p:stCondLst>
                            <p:childTnLst>
                              <p:par>
                                <p:cTn id="71" presetID="14" presetClass="entr" presetSubtype="10" fill="hold" nodeType="click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randombar(horizontal)">
                                      <p:cBhvr>
                                        <p:cTn id="7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6975A4B-555B-E110-4A29-8D99DEF0438F}"/>
              </a:ext>
            </a:extLst>
          </p:cNvPr>
          <p:cNvSpPr txBox="1"/>
          <p:nvPr/>
        </p:nvSpPr>
        <p:spPr>
          <a:xfrm>
            <a:off x="2821292" y="752620"/>
            <a:ext cx="4923014" cy="369332"/>
          </a:xfrm>
          <a:prstGeom prst="rect">
            <a:avLst/>
          </a:prstGeom>
          <a:noFill/>
        </p:spPr>
        <p:txBody>
          <a:bodyPr wrap="square">
            <a:spAutoFit/>
          </a:bodyPr>
          <a:lstStyle/>
          <a:p>
            <a:pPr algn="ctr"/>
            <a:r>
              <a:rPr lang="en-US" sz="1800" b="1" i="0" u="none" strike="noStrike" baseline="0" dirty="0">
                <a:solidFill>
                  <a:srgbClr val="3333CC"/>
                </a:solidFill>
                <a:effectLst>
                  <a:outerShdw blurRad="38100" dist="38100" dir="2700000" algn="tl">
                    <a:srgbClr val="000000">
                      <a:alpha val="43137"/>
                    </a:srgbClr>
                  </a:outerShdw>
                </a:effectLst>
                <a:latin typeface="Times New Roman" panose="02020603050405020304" pitchFamily="18" charset="0"/>
              </a:rPr>
              <a:t>Working principle of lipids as a cleaning agent</a:t>
            </a:r>
            <a:endParaRPr lang="en-US" dirty="0">
              <a:solidFill>
                <a:srgbClr val="3333CC"/>
              </a:solidFill>
              <a:effectLst>
                <a:outerShdw blurRad="38100" dist="38100" dir="2700000" algn="tl">
                  <a:srgbClr val="000000">
                    <a:alpha val="43137"/>
                  </a:srgbClr>
                </a:outerShdw>
              </a:effectLst>
            </a:endParaRPr>
          </a:p>
        </p:txBody>
      </p:sp>
      <p:pic>
        <p:nvPicPr>
          <p:cNvPr id="14" name="Picture 13">
            <a:extLst>
              <a:ext uri="{FF2B5EF4-FFF2-40B4-BE49-F238E27FC236}">
                <a16:creationId xmlns:a16="http://schemas.microsoft.com/office/drawing/2014/main" id="{AC017300-0349-1FA6-ED9D-C54F81199A3E}"/>
              </a:ext>
            </a:extLst>
          </p:cNvPr>
          <p:cNvPicPr>
            <a:picLocks noChangeAspect="1"/>
          </p:cNvPicPr>
          <p:nvPr/>
        </p:nvPicPr>
        <p:blipFill>
          <a:blip r:embed="rId2"/>
          <a:stretch>
            <a:fillRect/>
          </a:stretch>
        </p:blipFill>
        <p:spPr>
          <a:xfrm>
            <a:off x="1899472" y="1228725"/>
            <a:ext cx="3200400" cy="2219325"/>
          </a:xfrm>
          <a:prstGeom prst="rect">
            <a:avLst/>
          </a:prstGeom>
        </p:spPr>
      </p:pic>
      <p:sp>
        <p:nvSpPr>
          <p:cNvPr id="18" name="TextBox 17">
            <a:extLst>
              <a:ext uri="{FF2B5EF4-FFF2-40B4-BE49-F238E27FC236}">
                <a16:creationId xmlns:a16="http://schemas.microsoft.com/office/drawing/2014/main" id="{920A1B05-E727-5852-AAEC-D19EE4BE859D}"/>
              </a:ext>
            </a:extLst>
          </p:cNvPr>
          <p:cNvSpPr txBox="1"/>
          <p:nvPr/>
        </p:nvSpPr>
        <p:spPr>
          <a:xfrm>
            <a:off x="0" y="3271837"/>
            <a:ext cx="12192000" cy="1704569"/>
          </a:xfrm>
          <a:prstGeom prst="rect">
            <a:avLst/>
          </a:prstGeom>
          <a:noFill/>
        </p:spPr>
        <p:txBody>
          <a:bodyPr wrap="square">
            <a:spAutoFit/>
          </a:bodyPr>
          <a:lstStyle/>
          <a:p>
            <a:pPr algn="ctr">
              <a:lnSpc>
                <a:spcPct val="150000"/>
              </a:lnSpc>
            </a:pPr>
            <a:r>
              <a:rPr lang="en-US" b="1" i="0" dirty="0">
                <a:solidFill>
                  <a:srgbClr val="3333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The dirt/grease on clothes is organic and insoluble in water. Therefore, it cannot be removed by only washing with water. </a:t>
            </a:r>
          </a:p>
          <a:p>
            <a:pPr>
              <a:lnSpc>
                <a:spcPct val="150000"/>
              </a:lnSpc>
            </a:pPr>
            <a:r>
              <a:rPr lang="en-US" b="1" i="1" dirty="0">
                <a:solidFill>
                  <a:srgbClr val="3333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Step 1: </a:t>
            </a:r>
            <a:r>
              <a:rPr lang="en-US" b="0" i="0" dirty="0">
                <a:solidFill>
                  <a:srgbClr val="333333"/>
                </a:solidFill>
                <a:effectLst/>
                <a:latin typeface="Times New Roman" panose="02020603050405020304" pitchFamily="18" charset="0"/>
                <a:cs typeface="Times New Roman" panose="02020603050405020304" pitchFamily="18" charset="0"/>
              </a:rPr>
              <a:t>When Lipid detergent is dissolved in water, its hydrophobic </a:t>
            </a:r>
            <a:r>
              <a:rPr lang="en-US" b="1" dirty="0">
                <a:solidFill>
                  <a:srgbClr val="333333"/>
                </a:solidFill>
                <a:latin typeface="Times New Roman" panose="02020603050405020304" pitchFamily="18" charset="0"/>
                <a:cs typeface="Times New Roman" panose="02020603050405020304" pitchFamily="18" charset="0"/>
              </a:rPr>
              <a:t>Tail </a:t>
            </a:r>
            <a:r>
              <a:rPr lang="en-US" b="0" i="0" dirty="0">
                <a:solidFill>
                  <a:srgbClr val="333333"/>
                </a:solidFill>
                <a:effectLst/>
                <a:latin typeface="Times New Roman" panose="02020603050405020304" pitchFamily="18" charset="0"/>
                <a:cs typeface="Times New Roman" panose="02020603050405020304" pitchFamily="18" charset="0"/>
              </a:rPr>
              <a:t>ends attach to the dirt. </a:t>
            </a:r>
          </a:p>
          <a:p>
            <a:pPr>
              <a:lnSpc>
                <a:spcPct val="150000"/>
              </a:lnSpc>
            </a:pPr>
            <a:r>
              <a:rPr lang="en-US" b="1" i="1" dirty="0">
                <a:solidFill>
                  <a:srgbClr val="3333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Step 2: </a:t>
            </a:r>
            <a:r>
              <a:rPr lang="en-US" dirty="0">
                <a:solidFill>
                  <a:schemeClr val="tx1">
                    <a:lumMod val="85000"/>
                    <a:lumOff val="15000"/>
                  </a:schemeClr>
                </a:solidFill>
                <a:latin typeface="Times New Roman" panose="02020603050405020304" pitchFamily="18" charset="0"/>
                <a:cs typeface="Times New Roman" panose="02020603050405020304" pitchFamily="18" charset="0"/>
              </a:rPr>
              <a:t>T</a:t>
            </a:r>
            <a:r>
              <a:rPr lang="en-US" b="0" i="0" dirty="0">
                <a:solidFill>
                  <a:srgbClr val="333333"/>
                </a:solidFill>
                <a:effectLst/>
                <a:latin typeface="Times New Roman" panose="02020603050405020304" pitchFamily="18" charset="0"/>
                <a:cs typeface="Times New Roman" panose="02020603050405020304" pitchFamily="18" charset="0"/>
              </a:rPr>
              <a:t>he molecules of Lipid detergent arrange themselves in </a:t>
            </a:r>
            <a:r>
              <a:rPr lang="en-US" b="1" i="0" dirty="0">
                <a:solidFill>
                  <a:srgbClr val="3333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micelle formation </a:t>
            </a:r>
            <a:r>
              <a:rPr lang="en-US" b="0" i="0" dirty="0">
                <a:solidFill>
                  <a:srgbClr val="333333"/>
                </a:solidFill>
                <a:effectLst/>
                <a:latin typeface="Times New Roman" panose="02020603050405020304" pitchFamily="18" charset="0"/>
                <a:cs typeface="Times New Roman" panose="02020603050405020304" pitchFamily="18" charset="0"/>
              </a:rPr>
              <a:t>and </a:t>
            </a:r>
            <a:r>
              <a:rPr lang="en-US" b="1" i="0" dirty="0">
                <a:solidFill>
                  <a:srgbClr val="3333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trap the dirt at the center </a:t>
            </a:r>
            <a:r>
              <a:rPr lang="en-US" b="0" i="0" dirty="0">
                <a:solidFill>
                  <a:srgbClr val="333333"/>
                </a:solidFill>
                <a:effectLst/>
                <a:latin typeface="Times New Roman" panose="02020603050405020304" pitchFamily="18" charset="0"/>
                <a:cs typeface="Times New Roman" panose="02020603050405020304" pitchFamily="18" charset="0"/>
              </a:rPr>
              <a:t>of the cluster. </a:t>
            </a:r>
          </a:p>
          <a:p>
            <a:pPr>
              <a:lnSpc>
                <a:spcPct val="150000"/>
              </a:lnSpc>
            </a:pPr>
            <a:r>
              <a:rPr lang="en-US" b="1" i="1" dirty="0">
                <a:solidFill>
                  <a:srgbClr val="3333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Step 3: </a:t>
            </a:r>
            <a:r>
              <a:rPr lang="en-US" b="0" i="0" dirty="0">
                <a:solidFill>
                  <a:srgbClr val="333333"/>
                </a:solidFill>
                <a:effectLst/>
                <a:latin typeface="Times New Roman" panose="02020603050405020304" pitchFamily="18" charset="0"/>
                <a:cs typeface="Times New Roman" panose="02020603050405020304" pitchFamily="18" charset="0"/>
              </a:rPr>
              <a:t>These micelles remain suspended in the water. The dust particles are then easily rinsed away by water.</a:t>
            </a:r>
            <a:endParaRPr lang="en-IN" dirty="0">
              <a:latin typeface="Times New Roman" panose="02020603050405020304" pitchFamily="18" charset="0"/>
              <a:cs typeface="Times New Roman" panose="02020603050405020304" pitchFamily="18" charset="0"/>
            </a:endParaRPr>
          </a:p>
        </p:txBody>
      </p:sp>
      <p:pic>
        <p:nvPicPr>
          <p:cNvPr id="20" name="Picture 19">
            <a:extLst>
              <a:ext uri="{FF2B5EF4-FFF2-40B4-BE49-F238E27FC236}">
                <a16:creationId xmlns:a16="http://schemas.microsoft.com/office/drawing/2014/main" id="{92B3958B-A8A5-E94A-50BE-C8E99C7115C2}"/>
              </a:ext>
            </a:extLst>
          </p:cNvPr>
          <p:cNvPicPr>
            <a:picLocks noChangeAspect="1"/>
          </p:cNvPicPr>
          <p:nvPr/>
        </p:nvPicPr>
        <p:blipFill>
          <a:blip r:embed="rId3"/>
          <a:stretch>
            <a:fillRect/>
          </a:stretch>
        </p:blipFill>
        <p:spPr>
          <a:xfrm>
            <a:off x="5020449" y="1121952"/>
            <a:ext cx="3352800" cy="2276475"/>
          </a:xfrm>
          <a:prstGeom prst="rect">
            <a:avLst/>
          </a:prstGeom>
        </p:spPr>
      </p:pic>
      <p:pic>
        <p:nvPicPr>
          <p:cNvPr id="22" name="Picture 21">
            <a:extLst>
              <a:ext uri="{FF2B5EF4-FFF2-40B4-BE49-F238E27FC236}">
                <a16:creationId xmlns:a16="http://schemas.microsoft.com/office/drawing/2014/main" id="{3EEAE291-47FE-3A04-C6E1-C1F0B7835596}"/>
              </a:ext>
            </a:extLst>
          </p:cNvPr>
          <p:cNvPicPr>
            <a:picLocks noChangeAspect="1"/>
          </p:cNvPicPr>
          <p:nvPr/>
        </p:nvPicPr>
        <p:blipFill>
          <a:blip r:embed="rId4"/>
          <a:stretch>
            <a:fillRect/>
          </a:stretch>
        </p:blipFill>
        <p:spPr>
          <a:xfrm>
            <a:off x="8209326" y="990600"/>
            <a:ext cx="3829050" cy="2457450"/>
          </a:xfrm>
          <a:prstGeom prst="rect">
            <a:avLst/>
          </a:prstGeom>
        </p:spPr>
      </p:pic>
      <p:pic>
        <p:nvPicPr>
          <p:cNvPr id="24" name="Picture 23">
            <a:extLst>
              <a:ext uri="{FF2B5EF4-FFF2-40B4-BE49-F238E27FC236}">
                <a16:creationId xmlns:a16="http://schemas.microsoft.com/office/drawing/2014/main" id="{8707D36C-F838-4490-CBEA-2AF3A141B380}"/>
              </a:ext>
            </a:extLst>
          </p:cNvPr>
          <p:cNvPicPr>
            <a:picLocks noChangeAspect="1"/>
          </p:cNvPicPr>
          <p:nvPr/>
        </p:nvPicPr>
        <p:blipFill>
          <a:blip r:embed="rId5"/>
          <a:stretch>
            <a:fillRect/>
          </a:stretch>
        </p:blipFill>
        <p:spPr>
          <a:xfrm>
            <a:off x="0" y="1404937"/>
            <a:ext cx="1838325" cy="1866900"/>
          </a:xfrm>
          <a:prstGeom prst="rect">
            <a:avLst/>
          </a:prstGeom>
        </p:spPr>
      </p:pic>
      <p:sp>
        <p:nvSpPr>
          <p:cNvPr id="4" name="TextBox 3">
            <a:extLst>
              <a:ext uri="{FF2B5EF4-FFF2-40B4-BE49-F238E27FC236}">
                <a16:creationId xmlns:a16="http://schemas.microsoft.com/office/drawing/2014/main" id="{4A1A0091-8B1C-0152-FF4B-2FED7CBC9765}"/>
              </a:ext>
            </a:extLst>
          </p:cNvPr>
          <p:cNvSpPr txBox="1"/>
          <p:nvPr/>
        </p:nvSpPr>
        <p:spPr>
          <a:xfrm>
            <a:off x="0" y="5029200"/>
            <a:ext cx="8209326" cy="1294393"/>
          </a:xfrm>
          <a:prstGeom prst="rect">
            <a:avLst/>
          </a:prstGeom>
          <a:noFill/>
        </p:spPr>
        <p:txBody>
          <a:bodyPr wrap="square">
            <a:spAutoFit/>
          </a:bodyPr>
          <a:lstStyle/>
          <a:p>
            <a:pPr algn="just">
              <a:lnSpc>
                <a:spcPct val="150000"/>
              </a:lnSpc>
            </a:pPr>
            <a:r>
              <a:rPr lang="en-US" sz="1800" b="0" i="0" u="none" strike="noStrike" baseline="0" dirty="0">
                <a:latin typeface="Times New Roman" panose="02020603050405020304" pitchFamily="18" charset="0"/>
              </a:rPr>
              <a:t>In addition, some lipids have additional properties, such as foaming or lathering capabilities, that can enhance their cleaning performance. These additional properties can help loosen and remove dirt and debris, making cleaning more effective.</a:t>
            </a:r>
            <a:endParaRPr lang="en-US" dirty="0"/>
          </a:p>
        </p:txBody>
      </p:sp>
      <p:pic>
        <p:nvPicPr>
          <p:cNvPr id="1026" name="Picture 2" descr="11,063 Lather Stock Photos - Free &amp; Royalty-Free Stock Photos from  Dreamstime">
            <a:extLst>
              <a:ext uri="{FF2B5EF4-FFF2-40B4-BE49-F238E27FC236}">
                <a16:creationId xmlns:a16="http://schemas.microsoft.com/office/drawing/2014/main" id="{F56AF0D1-8C5E-7245-28E2-8F011730ED9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38039" y="4951006"/>
            <a:ext cx="2853961" cy="1892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448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randombar(horizontal)">
                                      <p:cBhvr>
                                        <p:cTn id="39" dur="500"/>
                                        <p:tgtEl>
                                          <p:spTgt spid="4"/>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1026"/>
                                        </p:tgtEl>
                                        <p:attrNameLst>
                                          <p:attrName>style.visibility</p:attrName>
                                        </p:attrNameLst>
                                      </p:cBhvr>
                                      <p:to>
                                        <p:strVal val="visible"/>
                                      </p:to>
                                    </p:set>
                                    <p:animEffect transition="in" filter="randombar(horizontal)">
                                      <p:cBhvr>
                                        <p:cTn id="44"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uiExpand="1" build="p"/>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1C767A7C">
            <a:hlinkClick r:id="" action="ppaction://media"/>
            <a:extLst>
              <a:ext uri="{FF2B5EF4-FFF2-40B4-BE49-F238E27FC236}">
                <a16:creationId xmlns:a16="http://schemas.microsoft.com/office/drawing/2014/main" id="{AE4E9AE8-9979-C788-BCE2-AC5CF59A3752}"/>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424494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231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110AAC-F5D4-86C3-3292-1672F1CD9BE0}"/>
              </a:ext>
            </a:extLst>
          </p:cNvPr>
          <p:cNvSpPr txBox="1"/>
          <p:nvPr/>
        </p:nvSpPr>
        <p:spPr>
          <a:xfrm>
            <a:off x="2667000" y="762000"/>
            <a:ext cx="5105400" cy="646331"/>
          </a:xfrm>
          <a:prstGeom prst="rect">
            <a:avLst/>
          </a:prstGeom>
          <a:noFill/>
        </p:spPr>
        <p:txBody>
          <a:bodyPr wrap="square">
            <a:spAutoFit/>
          </a:bodyPr>
          <a:lstStyle/>
          <a:p>
            <a:pPr algn="ctr"/>
            <a:r>
              <a:rPr lang="en-US" b="1" i="0" u="none" strike="noStrike" baseline="0" dirty="0">
                <a:solidFill>
                  <a:srgbClr val="FF0000"/>
                </a:solidFill>
                <a:effectLst>
                  <a:outerShdw blurRad="38100" dist="38100" dir="2700000" algn="tl">
                    <a:srgbClr val="000000">
                      <a:alpha val="43137"/>
                    </a:srgbClr>
                  </a:outerShdw>
                </a:effectLst>
                <a:latin typeface="Times New Roman" panose="02020603050405020304" pitchFamily="18" charset="0"/>
              </a:rPr>
              <a:t>Applications of Lipids as Cleaning Agents/Detergents</a:t>
            </a:r>
            <a:endParaRPr lang="en-US" dirty="0">
              <a:solidFill>
                <a:srgbClr val="FF0000"/>
              </a:solidFill>
              <a:effectLst>
                <a:outerShdw blurRad="38100" dist="38100" dir="2700000" algn="tl">
                  <a:srgbClr val="000000">
                    <a:alpha val="43137"/>
                  </a:srgbClr>
                </a:outerShdw>
              </a:effectLst>
            </a:endParaRPr>
          </a:p>
        </p:txBody>
      </p:sp>
      <p:sp>
        <p:nvSpPr>
          <p:cNvPr id="7" name="TextBox 6">
            <a:extLst>
              <a:ext uri="{FF2B5EF4-FFF2-40B4-BE49-F238E27FC236}">
                <a16:creationId xmlns:a16="http://schemas.microsoft.com/office/drawing/2014/main" id="{4D2E830C-F7E7-3FFB-5A75-EC2D96EC10BC}"/>
              </a:ext>
            </a:extLst>
          </p:cNvPr>
          <p:cNvSpPr txBox="1"/>
          <p:nvPr/>
        </p:nvSpPr>
        <p:spPr>
          <a:xfrm>
            <a:off x="0" y="1407105"/>
            <a:ext cx="8534400" cy="1294393"/>
          </a:xfrm>
          <a:prstGeom prst="rect">
            <a:avLst/>
          </a:prstGeom>
          <a:noFill/>
        </p:spPr>
        <p:txBody>
          <a:bodyPr wrap="square">
            <a:spAutoFit/>
          </a:bodyPr>
          <a:lstStyle/>
          <a:p>
            <a:pPr algn="just">
              <a:lnSpc>
                <a:spcPct val="150000"/>
              </a:lnSpc>
            </a:pPr>
            <a:r>
              <a:rPr lang="en-US" sz="1800" b="1" i="0" u="none" strike="noStrike" baseline="0" dirty="0">
                <a:latin typeface="Times New Roman" panose="02020603050405020304" pitchFamily="18" charset="0"/>
              </a:rPr>
              <a:t>Personal care products</a:t>
            </a:r>
            <a:r>
              <a:rPr lang="en-US" sz="1800" b="0" i="0" u="none" strike="noStrike" baseline="0" dirty="0">
                <a:latin typeface="Times New Roman" panose="02020603050405020304" pitchFamily="18" charset="0"/>
              </a:rPr>
              <a:t>: Lipids, such as fatty acids and glycerides, are commonly used as emulsifiers and surfactants in personal care products, such as shampoos, soaps, and lotions.</a:t>
            </a:r>
            <a:endParaRPr lang="en-US" dirty="0"/>
          </a:p>
        </p:txBody>
      </p:sp>
      <p:sp>
        <p:nvSpPr>
          <p:cNvPr id="9" name="TextBox 8">
            <a:extLst>
              <a:ext uri="{FF2B5EF4-FFF2-40B4-BE49-F238E27FC236}">
                <a16:creationId xmlns:a16="http://schemas.microsoft.com/office/drawing/2014/main" id="{3B53F0E8-0EB9-6146-5920-729E9E61FE9D}"/>
              </a:ext>
            </a:extLst>
          </p:cNvPr>
          <p:cNvSpPr txBox="1"/>
          <p:nvPr/>
        </p:nvSpPr>
        <p:spPr>
          <a:xfrm>
            <a:off x="0" y="2895600"/>
            <a:ext cx="8534400" cy="878895"/>
          </a:xfrm>
          <a:prstGeom prst="rect">
            <a:avLst/>
          </a:prstGeom>
          <a:noFill/>
        </p:spPr>
        <p:txBody>
          <a:bodyPr wrap="square">
            <a:spAutoFit/>
          </a:bodyPr>
          <a:lstStyle/>
          <a:p>
            <a:pPr algn="just">
              <a:lnSpc>
                <a:spcPct val="150000"/>
              </a:lnSpc>
            </a:pPr>
            <a:r>
              <a:rPr lang="en-US" sz="1800" b="1" i="0" u="none" strike="noStrike" baseline="0" dirty="0">
                <a:latin typeface="Times New Roman" panose="02020603050405020304" pitchFamily="18" charset="0"/>
              </a:rPr>
              <a:t>Industrial cleaning: </a:t>
            </a:r>
            <a:r>
              <a:rPr lang="en-US" sz="1800" b="0" i="0" u="none" strike="noStrike" baseline="0" dirty="0">
                <a:latin typeface="Times New Roman" panose="02020603050405020304" pitchFamily="18" charset="0"/>
              </a:rPr>
              <a:t>Lipids can be used as cleaning agents in various industrial applications, such as metal cleaning, degreasing, and stain removal.</a:t>
            </a:r>
            <a:endParaRPr lang="en-US" dirty="0"/>
          </a:p>
        </p:txBody>
      </p:sp>
      <p:sp>
        <p:nvSpPr>
          <p:cNvPr id="11" name="TextBox 10">
            <a:extLst>
              <a:ext uri="{FF2B5EF4-FFF2-40B4-BE49-F238E27FC236}">
                <a16:creationId xmlns:a16="http://schemas.microsoft.com/office/drawing/2014/main" id="{8C640C94-15C2-293C-EB30-EFFB4E792128}"/>
              </a:ext>
            </a:extLst>
          </p:cNvPr>
          <p:cNvSpPr txBox="1"/>
          <p:nvPr/>
        </p:nvSpPr>
        <p:spPr>
          <a:xfrm>
            <a:off x="0" y="4114800"/>
            <a:ext cx="8534400" cy="878895"/>
          </a:xfrm>
          <a:prstGeom prst="rect">
            <a:avLst/>
          </a:prstGeom>
          <a:noFill/>
        </p:spPr>
        <p:txBody>
          <a:bodyPr wrap="square">
            <a:spAutoFit/>
          </a:bodyPr>
          <a:lstStyle/>
          <a:p>
            <a:pPr algn="just">
              <a:lnSpc>
                <a:spcPct val="150000"/>
              </a:lnSpc>
            </a:pPr>
            <a:r>
              <a:rPr lang="en-US" sz="1800" b="1" i="0" u="none" strike="noStrike" baseline="0" dirty="0">
                <a:latin typeface="Times New Roman" panose="02020603050405020304" pitchFamily="18" charset="0"/>
              </a:rPr>
              <a:t>Laundry detergents</a:t>
            </a:r>
            <a:r>
              <a:rPr lang="en-US" sz="1800" b="0" i="0" u="none" strike="noStrike" baseline="0" dirty="0">
                <a:latin typeface="Times New Roman" panose="02020603050405020304" pitchFamily="18" charset="0"/>
              </a:rPr>
              <a:t>: Lipids, such as fatty acids and glycerides, are used as ingredients in laundry detergents to improve their cleaning and </a:t>
            </a:r>
            <a:r>
              <a:rPr lang="en-US" sz="1800" b="0" i="0" u="none" strike="noStrike" baseline="0" dirty="0" err="1">
                <a:latin typeface="Times New Roman" panose="02020603050405020304" pitchFamily="18" charset="0"/>
              </a:rPr>
              <a:t>sudsing</a:t>
            </a:r>
            <a:r>
              <a:rPr lang="en-US" sz="1800" b="0" i="0" u="none" strike="noStrike" baseline="0" dirty="0">
                <a:latin typeface="Times New Roman" panose="02020603050405020304" pitchFamily="18" charset="0"/>
              </a:rPr>
              <a:t> performance.</a:t>
            </a:r>
            <a:endParaRPr lang="en-US" dirty="0"/>
          </a:p>
        </p:txBody>
      </p:sp>
      <p:sp>
        <p:nvSpPr>
          <p:cNvPr id="13" name="TextBox 12">
            <a:extLst>
              <a:ext uri="{FF2B5EF4-FFF2-40B4-BE49-F238E27FC236}">
                <a16:creationId xmlns:a16="http://schemas.microsoft.com/office/drawing/2014/main" id="{1A9D01D4-C6D3-728A-B49A-57DAB71C17EC}"/>
              </a:ext>
            </a:extLst>
          </p:cNvPr>
          <p:cNvSpPr txBox="1"/>
          <p:nvPr/>
        </p:nvSpPr>
        <p:spPr>
          <a:xfrm>
            <a:off x="0" y="5207000"/>
            <a:ext cx="8534400" cy="878895"/>
          </a:xfrm>
          <a:prstGeom prst="rect">
            <a:avLst/>
          </a:prstGeom>
          <a:noFill/>
        </p:spPr>
        <p:txBody>
          <a:bodyPr wrap="square">
            <a:spAutoFit/>
          </a:bodyPr>
          <a:lstStyle/>
          <a:p>
            <a:pPr algn="just">
              <a:lnSpc>
                <a:spcPct val="150000"/>
              </a:lnSpc>
            </a:pPr>
            <a:r>
              <a:rPr lang="en-US" sz="1800" b="1" i="0" u="none" strike="noStrike" baseline="0" dirty="0">
                <a:latin typeface="Times New Roman" panose="02020603050405020304" pitchFamily="18" charset="0"/>
              </a:rPr>
              <a:t>Cleaning agents for hard surfaces: </a:t>
            </a:r>
            <a:r>
              <a:rPr lang="en-US" sz="1800" b="0" i="0" u="none" strike="noStrike" baseline="0" dirty="0">
                <a:latin typeface="Times New Roman" panose="02020603050405020304" pitchFamily="18" charset="0"/>
              </a:rPr>
              <a:t>Lipids can be used as cleaning agents for hard surfaces, such as floors, countertops, and walls, to remove dirt and grime.</a:t>
            </a:r>
            <a:endParaRPr lang="en-US" dirty="0"/>
          </a:p>
        </p:txBody>
      </p:sp>
      <p:pic>
        <p:nvPicPr>
          <p:cNvPr id="2050" name="Picture 2" descr="Why You Should Use Lipids in Your Skin-Care Routine | POPSUGAR Beauty">
            <a:extLst>
              <a:ext uri="{FF2B5EF4-FFF2-40B4-BE49-F238E27FC236}">
                <a16:creationId xmlns:a16="http://schemas.microsoft.com/office/drawing/2014/main" id="{CC25B34E-2972-5F3C-DCC1-2D6F79E700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79904" y="1101782"/>
            <a:ext cx="1695913" cy="169591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Lipids for COVID-19 vaccines get investment | C&amp;EN Global Enterprise">
            <a:extLst>
              <a:ext uri="{FF2B5EF4-FFF2-40B4-BE49-F238E27FC236}">
                <a16:creationId xmlns:a16="http://schemas.microsoft.com/office/drawing/2014/main" id="{F166D4AE-93F6-5EB1-5A2F-9077C80A19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58401" y="1191317"/>
            <a:ext cx="2133600" cy="160637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The Best Laundry Detergents of 2023 - Reviews by Your Best Digs">
            <a:extLst>
              <a:ext uri="{FF2B5EF4-FFF2-40B4-BE49-F238E27FC236}">
                <a16:creationId xmlns:a16="http://schemas.microsoft.com/office/drawing/2014/main" id="{75EA4C88-870F-AF88-FB8E-D2A88D0189C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78909" y="2902957"/>
            <a:ext cx="2619375" cy="174307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Types of Cleaning Chemicals That Will Not Damage Surfaces | How to start a  residential cleaning business">
            <a:extLst>
              <a:ext uri="{FF2B5EF4-FFF2-40B4-BE49-F238E27FC236}">
                <a16:creationId xmlns:a16="http://schemas.microsoft.com/office/drawing/2014/main" id="{47886152-1863-BBD2-6E39-AED4BEDF562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91600" y="4633042"/>
            <a:ext cx="2619375" cy="1743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127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par>
                                <p:cTn id="13" presetID="14" presetClass="entr" presetSubtype="10" fill="hold" nodeType="with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randombar(horizontal)">
                                      <p:cBhvr>
                                        <p:cTn id="15" dur="500"/>
                                        <p:tgtEl>
                                          <p:spTgt spid="2050"/>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randombar(horizontal)">
                                      <p:cBhvr>
                                        <p:cTn id="20" dur="500"/>
                                        <p:tgtEl>
                                          <p:spTgt spid="9"/>
                                        </p:tgtEl>
                                      </p:cBhvr>
                                    </p:animEffect>
                                  </p:childTnLst>
                                </p:cTn>
                              </p:par>
                              <p:par>
                                <p:cTn id="21" presetID="14" presetClass="entr" presetSubtype="10" fill="hold" nodeType="withEffect">
                                  <p:stCondLst>
                                    <p:cond delay="0"/>
                                  </p:stCondLst>
                                  <p:childTnLst>
                                    <p:set>
                                      <p:cBhvr>
                                        <p:cTn id="22" dur="1" fill="hold">
                                          <p:stCondLst>
                                            <p:cond delay="0"/>
                                          </p:stCondLst>
                                        </p:cTn>
                                        <p:tgtEl>
                                          <p:spTgt spid="2052"/>
                                        </p:tgtEl>
                                        <p:attrNameLst>
                                          <p:attrName>style.visibility</p:attrName>
                                        </p:attrNameLst>
                                      </p:cBhvr>
                                      <p:to>
                                        <p:strVal val="visible"/>
                                      </p:to>
                                    </p:set>
                                    <p:animEffect transition="in" filter="randombar(horizontal)">
                                      <p:cBhvr>
                                        <p:cTn id="23" dur="500"/>
                                        <p:tgtEl>
                                          <p:spTgt spid="2052"/>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par>
                                <p:cTn id="29" presetID="14" presetClass="entr" presetSubtype="10" fill="hold" nodeType="withEffect">
                                  <p:stCondLst>
                                    <p:cond delay="0"/>
                                  </p:stCondLst>
                                  <p:childTnLst>
                                    <p:set>
                                      <p:cBhvr>
                                        <p:cTn id="30" dur="1" fill="hold">
                                          <p:stCondLst>
                                            <p:cond delay="0"/>
                                          </p:stCondLst>
                                        </p:cTn>
                                        <p:tgtEl>
                                          <p:spTgt spid="2054"/>
                                        </p:tgtEl>
                                        <p:attrNameLst>
                                          <p:attrName>style.visibility</p:attrName>
                                        </p:attrNameLst>
                                      </p:cBhvr>
                                      <p:to>
                                        <p:strVal val="visible"/>
                                      </p:to>
                                    </p:set>
                                    <p:animEffect transition="in" filter="randombar(horizontal)">
                                      <p:cBhvr>
                                        <p:cTn id="31" dur="500"/>
                                        <p:tgtEl>
                                          <p:spTgt spid="2054"/>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randombar(horizontal)">
                                      <p:cBhvr>
                                        <p:cTn id="36" dur="500"/>
                                        <p:tgtEl>
                                          <p:spTgt spid="13"/>
                                        </p:tgtEl>
                                      </p:cBhvr>
                                    </p:animEffect>
                                  </p:childTnLst>
                                </p:cTn>
                              </p:par>
                              <p:par>
                                <p:cTn id="37" presetID="14" presetClass="entr" presetSubtype="10" fill="hold" nodeType="withEffect">
                                  <p:stCondLst>
                                    <p:cond delay="0"/>
                                  </p:stCondLst>
                                  <p:childTnLst>
                                    <p:set>
                                      <p:cBhvr>
                                        <p:cTn id="38" dur="1" fill="hold">
                                          <p:stCondLst>
                                            <p:cond delay="0"/>
                                          </p:stCondLst>
                                        </p:cTn>
                                        <p:tgtEl>
                                          <p:spTgt spid="2056"/>
                                        </p:tgtEl>
                                        <p:attrNameLst>
                                          <p:attrName>style.visibility</p:attrName>
                                        </p:attrNameLst>
                                      </p:cBhvr>
                                      <p:to>
                                        <p:strVal val="visible"/>
                                      </p:to>
                                    </p:set>
                                    <p:animEffect transition="in" filter="randombar(horizontal)">
                                      <p:cBhvr>
                                        <p:cTn id="39" dur="500"/>
                                        <p:tgtEl>
                                          <p:spTgt spid="2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9" grpId="0"/>
      <p:bldP spid="11" grpId="0"/>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5291225-41B3-86D7-AC39-3E758BE899D1}"/>
              </a:ext>
            </a:extLst>
          </p:cNvPr>
          <p:cNvSpPr txBox="1"/>
          <p:nvPr/>
        </p:nvSpPr>
        <p:spPr>
          <a:xfrm>
            <a:off x="2667000" y="838200"/>
            <a:ext cx="6096000" cy="369332"/>
          </a:xfrm>
          <a:prstGeom prst="rect">
            <a:avLst/>
          </a:prstGeom>
          <a:noFill/>
        </p:spPr>
        <p:txBody>
          <a:bodyPr wrap="square">
            <a:spAutoFit/>
          </a:bodyPr>
          <a:lstStyle/>
          <a:p>
            <a:r>
              <a:rPr lang="en-US" sz="1800" b="1" i="0" u="none" strike="noStrike" baseline="0" dirty="0">
                <a:solidFill>
                  <a:srgbClr val="0070C0"/>
                </a:solidFill>
                <a:latin typeface="Times New Roman" panose="02020603050405020304" pitchFamily="18" charset="0"/>
              </a:rPr>
              <a:t>Advantages of lipids as cleaning agents/detergents</a:t>
            </a:r>
            <a:endParaRPr lang="en-US" dirty="0">
              <a:solidFill>
                <a:srgbClr val="0070C0"/>
              </a:solidFill>
            </a:endParaRPr>
          </a:p>
        </p:txBody>
      </p:sp>
      <p:sp>
        <p:nvSpPr>
          <p:cNvPr id="5" name="TextBox 4">
            <a:extLst>
              <a:ext uri="{FF2B5EF4-FFF2-40B4-BE49-F238E27FC236}">
                <a16:creationId xmlns:a16="http://schemas.microsoft.com/office/drawing/2014/main" id="{2805332B-A882-ADD0-058F-047F8C9D15CB}"/>
              </a:ext>
            </a:extLst>
          </p:cNvPr>
          <p:cNvSpPr txBox="1"/>
          <p:nvPr/>
        </p:nvSpPr>
        <p:spPr>
          <a:xfrm>
            <a:off x="0" y="1396340"/>
            <a:ext cx="12207240" cy="4618380"/>
          </a:xfrm>
          <a:prstGeom prst="rect">
            <a:avLst/>
          </a:prstGeom>
          <a:noFill/>
        </p:spPr>
        <p:txBody>
          <a:bodyPr wrap="square">
            <a:spAutoFit/>
          </a:bodyPr>
          <a:lstStyle/>
          <a:p>
            <a:pPr algn="just">
              <a:lnSpc>
                <a:spcPct val="150000"/>
              </a:lnSpc>
            </a:pPr>
            <a:r>
              <a:rPr lang="en-US" sz="1800" b="1" i="0" u="none" strike="noStrike" baseline="0" dirty="0">
                <a:solidFill>
                  <a:srgbClr val="0070C0"/>
                </a:solidFill>
                <a:latin typeface="Times New Roman" panose="02020603050405020304" pitchFamily="18" charset="0"/>
              </a:rPr>
              <a:t>Biodegradability: </a:t>
            </a:r>
            <a:r>
              <a:rPr lang="en-US" sz="1800" b="0" i="0" u="none" strike="noStrike" baseline="0" dirty="0">
                <a:latin typeface="Times New Roman" panose="02020603050405020304" pitchFamily="18" charset="0"/>
              </a:rPr>
              <a:t>Lipids are derived from natural sources, like plants and animals, and are biodegradable, making them more environmentally friendly than many synthetic cleaning agents.</a:t>
            </a:r>
          </a:p>
          <a:p>
            <a:pPr algn="just">
              <a:lnSpc>
                <a:spcPct val="150000"/>
              </a:lnSpc>
            </a:pPr>
            <a:r>
              <a:rPr lang="en-US" sz="1800" b="1" i="0" u="none" strike="noStrike" baseline="0" dirty="0">
                <a:solidFill>
                  <a:srgbClr val="0070C0"/>
                </a:solidFill>
                <a:latin typeface="Times New Roman" panose="02020603050405020304" pitchFamily="18" charset="0"/>
              </a:rPr>
              <a:t>Renewable resources: </a:t>
            </a:r>
            <a:r>
              <a:rPr lang="en-US" sz="1800" b="0" i="0" u="none" strike="noStrike" baseline="0" dirty="0">
                <a:latin typeface="Times New Roman" panose="02020603050405020304" pitchFamily="18" charset="0"/>
              </a:rPr>
              <a:t>Lipids can be obtained from renewable resources, such as crops, and are not based on finite fossil fuels like some synthetic cleaning agents.</a:t>
            </a:r>
          </a:p>
          <a:p>
            <a:pPr algn="just">
              <a:lnSpc>
                <a:spcPct val="150000"/>
              </a:lnSpc>
            </a:pPr>
            <a:r>
              <a:rPr lang="en-US" sz="1800" b="1" i="0" u="none" strike="noStrike" baseline="0" dirty="0">
                <a:solidFill>
                  <a:srgbClr val="0070C0"/>
                </a:solidFill>
                <a:latin typeface="Times New Roman" panose="02020603050405020304" pitchFamily="18" charset="0"/>
              </a:rPr>
              <a:t>Effectiveness: </a:t>
            </a:r>
            <a:r>
              <a:rPr lang="en-US" sz="1800" b="0" i="0" u="none" strike="noStrike" baseline="0" dirty="0">
                <a:latin typeface="Times New Roman" panose="02020603050405020304" pitchFamily="18" charset="0"/>
              </a:rPr>
              <a:t>Lipids have excellent grease-cutting and emulsifying properties, making them effective cleaning agents.</a:t>
            </a:r>
          </a:p>
          <a:p>
            <a:pPr algn="just">
              <a:lnSpc>
                <a:spcPct val="150000"/>
              </a:lnSpc>
            </a:pPr>
            <a:r>
              <a:rPr lang="en-US" sz="1800" b="1" i="0" u="none" strike="noStrike" baseline="0" dirty="0">
                <a:solidFill>
                  <a:srgbClr val="0070C0"/>
                </a:solidFill>
                <a:latin typeface="Times New Roman" panose="02020603050405020304" pitchFamily="18" charset="0"/>
              </a:rPr>
              <a:t>Mildness: </a:t>
            </a:r>
            <a:r>
              <a:rPr lang="en-US" sz="1800" b="0" i="0" u="none" strike="noStrike" baseline="0" dirty="0">
                <a:latin typeface="Times New Roman" panose="02020603050405020304" pitchFamily="18" charset="0"/>
              </a:rPr>
              <a:t>Lipids are typically mild and gentle, making them suitable for personal care products, such as soaps and shampoos, and for cleaning delicate materials, such as silk and wool.</a:t>
            </a:r>
          </a:p>
          <a:p>
            <a:pPr algn="just">
              <a:lnSpc>
                <a:spcPct val="150000"/>
              </a:lnSpc>
            </a:pPr>
            <a:r>
              <a:rPr lang="en-US" sz="1800" b="1" i="0" u="none" strike="noStrike" baseline="0" dirty="0">
                <a:solidFill>
                  <a:srgbClr val="0070C0"/>
                </a:solidFill>
                <a:latin typeface="Times New Roman" panose="02020603050405020304" pitchFamily="18" charset="0"/>
              </a:rPr>
              <a:t>Cost-effective:</a:t>
            </a:r>
            <a:r>
              <a:rPr lang="en-US" sz="1800" b="0" i="0" u="none" strike="noStrike" baseline="0" dirty="0">
                <a:latin typeface="Times New Roman" panose="02020603050405020304" pitchFamily="18" charset="0"/>
              </a:rPr>
              <a:t> Lipids can be less expensive than synthetic cleaning agents, especially when obtained from low-cost feedstocks, such as vegetable oils.</a:t>
            </a:r>
          </a:p>
          <a:p>
            <a:pPr algn="just">
              <a:lnSpc>
                <a:spcPct val="150000"/>
              </a:lnSpc>
            </a:pPr>
            <a:r>
              <a:rPr lang="en-US" sz="1800" b="1" i="0" u="none" strike="noStrike" baseline="0" dirty="0">
                <a:solidFill>
                  <a:srgbClr val="0070C0"/>
                </a:solidFill>
                <a:latin typeface="Times New Roman" panose="02020603050405020304" pitchFamily="18" charset="0"/>
              </a:rPr>
              <a:t>Customizability: </a:t>
            </a:r>
            <a:r>
              <a:rPr lang="en-US" sz="1800" b="0" i="0" u="none" strike="noStrike" baseline="0" dirty="0">
                <a:latin typeface="Times New Roman" panose="02020603050405020304" pitchFamily="18" charset="0"/>
              </a:rPr>
              <a:t>Lipids can be modified and customized to improve their cleaning performance and to meet specific application needs.</a:t>
            </a:r>
            <a:endParaRPr lang="en-US" dirty="0"/>
          </a:p>
        </p:txBody>
      </p:sp>
    </p:spTree>
    <p:extLst>
      <p:ext uri="{BB962C8B-B14F-4D97-AF65-F5344CB8AC3E}">
        <p14:creationId xmlns:p14="http://schemas.microsoft.com/office/powerpoint/2010/main" val="865361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 calcmode="lin" valueType="num">
                                      <p:cBhvr additive="base">
                                        <p:cTn id="18"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 calcmode="lin" valueType="num">
                                      <p:cBhvr additive="base">
                                        <p:cTn id="24"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
                                            <p:txEl>
                                              <p:pRg st="3" end="3"/>
                                            </p:txEl>
                                          </p:spTgt>
                                        </p:tgtEl>
                                        <p:attrNameLst>
                                          <p:attrName>style.visibility</p:attrName>
                                        </p:attrNameLst>
                                      </p:cBhvr>
                                      <p:to>
                                        <p:strVal val="visible"/>
                                      </p:to>
                                    </p:set>
                                    <p:anim calcmode="lin" valueType="num">
                                      <p:cBhvr additive="base">
                                        <p:cTn id="30"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5">
                                            <p:txEl>
                                              <p:pRg st="4" end="4"/>
                                            </p:txEl>
                                          </p:spTgt>
                                        </p:tgtEl>
                                        <p:attrNameLst>
                                          <p:attrName>style.visibility</p:attrName>
                                        </p:attrNameLst>
                                      </p:cBhvr>
                                      <p:to>
                                        <p:strVal val="visible"/>
                                      </p:to>
                                    </p:set>
                                    <p:anim calcmode="lin" valueType="num">
                                      <p:cBhvr additive="base">
                                        <p:cTn id="36"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5">
                                            <p:txEl>
                                              <p:pRg st="5" end="5"/>
                                            </p:txEl>
                                          </p:spTgt>
                                        </p:tgtEl>
                                        <p:attrNameLst>
                                          <p:attrName>style.visibility</p:attrName>
                                        </p:attrNameLst>
                                      </p:cBhvr>
                                      <p:to>
                                        <p:strVal val="visible"/>
                                      </p:to>
                                    </p:set>
                                    <p:anim calcmode="lin" valueType="num">
                                      <p:cBhvr additive="base">
                                        <p:cTn id="42"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5B59CF8-FBAF-6C73-0963-529059DA8791}"/>
              </a:ext>
            </a:extLst>
          </p:cNvPr>
          <p:cNvSpPr txBox="1"/>
          <p:nvPr/>
        </p:nvSpPr>
        <p:spPr>
          <a:xfrm>
            <a:off x="2743200" y="838200"/>
            <a:ext cx="6096000" cy="369332"/>
          </a:xfrm>
          <a:prstGeom prst="rect">
            <a:avLst/>
          </a:prstGeom>
          <a:noFill/>
        </p:spPr>
        <p:txBody>
          <a:bodyPr wrap="square">
            <a:spAutoFit/>
          </a:bodyPr>
          <a:lstStyle/>
          <a:p>
            <a:r>
              <a:rPr lang="en-US" sz="1800" b="1" i="0" u="none" strike="noStrike" baseline="0" dirty="0">
                <a:solidFill>
                  <a:srgbClr val="0070C0"/>
                </a:solidFill>
                <a:latin typeface="Times New Roman" panose="02020603050405020304" pitchFamily="18" charset="0"/>
              </a:rPr>
              <a:t>Limitations of lipids as cleaning agents/detergents</a:t>
            </a:r>
            <a:endParaRPr lang="en-US" dirty="0">
              <a:solidFill>
                <a:srgbClr val="0070C0"/>
              </a:solidFill>
            </a:endParaRPr>
          </a:p>
        </p:txBody>
      </p:sp>
      <p:sp>
        <p:nvSpPr>
          <p:cNvPr id="5" name="TextBox 4">
            <a:extLst>
              <a:ext uri="{FF2B5EF4-FFF2-40B4-BE49-F238E27FC236}">
                <a16:creationId xmlns:a16="http://schemas.microsoft.com/office/drawing/2014/main" id="{A4E2BEEA-B920-D655-1EF2-7CC53594E9E2}"/>
              </a:ext>
            </a:extLst>
          </p:cNvPr>
          <p:cNvSpPr txBox="1"/>
          <p:nvPr/>
        </p:nvSpPr>
        <p:spPr>
          <a:xfrm>
            <a:off x="0" y="1371600"/>
            <a:ext cx="12192000" cy="4202882"/>
          </a:xfrm>
          <a:prstGeom prst="rect">
            <a:avLst/>
          </a:prstGeom>
          <a:noFill/>
        </p:spPr>
        <p:txBody>
          <a:bodyPr wrap="square">
            <a:spAutoFit/>
          </a:bodyPr>
          <a:lstStyle/>
          <a:p>
            <a:pPr algn="just">
              <a:lnSpc>
                <a:spcPct val="150000"/>
              </a:lnSpc>
            </a:pPr>
            <a:r>
              <a:rPr lang="en-US" sz="1800" b="1" i="0" u="none" strike="noStrike" baseline="0" dirty="0">
                <a:solidFill>
                  <a:srgbClr val="FF0000"/>
                </a:solidFill>
                <a:latin typeface="Times New Roman" panose="02020603050405020304" pitchFamily="18" charset="0"/>
              </a:rPr>
              <a:t>Stability:</a:t>
            </a:r>
            <a:r>
              <a:rPr lang="en-US" sz="1800" b="0" i="0" u="none" strike="noStrike" baseline="0" dirty="0">
                <a:latin typeface="Times New Roman" panose="02020603050405020304" pitchFamily="18" charset="0"/>
              </a:rPr>
              <a:t> Some lipids can be susceptible to oxidation and degradation, reducing their effectiveness as cleaning agents over time.</a:t>
            </a:r>
          </a:p>
          <a:p>
            <a:pPr algn="just">
              <a:lnSpc>
                <a:spcPct val="150000"/>
              </a:lnSpc>
            </a:pPr>
            <a:r>
              <a:rPr lang="en-US" sz="1800" b="1" i="0" u="none" strike="noStrike" baseline="0" dirty="0">
                <a:solidFill>
                  <a:srgbClr val="FF0000"/>
                </a:solidFill>
                <a:latin typeface="Times New Roman" panose="02020603050405020304" pitchFamily="18" charset="0"/>
              </a:rPr>
              <a:t>Compatibility:</a:t>
            </a:r>
            <a:r>
              <a:rPr lang="en-US" sz="1800" b="0" i="0" u="none" strike="noStrike" baseline="0" dirty="0">
                <a:latin typeface="Times New Roman" panose="02020603050405020304" pitchFamily="18" charset="0"/>
              </a:rPr>
              <a:t> Some lipids may not be compatible with certain surfaces or materials and may cause staining or damage.</a:t>
            </a:r>
          </a:p>
          <a:p>
            <a:pPr algn="just">
              <a:lnSpc>
                <a:spcPct val="150000"/>
              </a:lnSpc>
            </a:pPr>
            <a:r>
              <a:rPr lang="en-US" sz="1800" b="1" i="0" u="none" strike="noStrike" baseline="0" dirty="0">
                <a:solidFill>
                  <a:srgbClr val="FF0000"/>
                </a:solidFill>
                <a:latin typeface="Times New Roman" panose="02020603050405020304" pitchFamily="18" charset="0"/>
              </a:rPr>
              <a:t>Cost: </a:t>
            </a:r>
            <a:r>
              <a:rPr lang="en-US" sz="1800" b="0" i="0" u="none" strike="noStrike" baseline="0" dirty="0">
                <a:latin typeface="Times New Roman" panose="02020603050405020304" pitchFamily="18" charset="0"/>
              </a:rPr>
              <a:t>Although lipids can be less expensive than synthetic cleaning agents, the cost can vary depending on the source of the lipids and the processing methods used.</a:t>
            </a:r>
          </a:p>
          <a:p>
            <a:pPr algn="just">
              <a:lnSpc>
                <a:spcPct val="150000"/>
              </a:lnSpc>
            </a:pPr>
            <a:r>
              <a:rPr lang="en-US" sz="1800" b="1" i="0" u="none" strike="noStrike" baseline="0" dirty="0">
                <a:solidFill>
                  <a:srgbClr val="FF0000"/>
                </a:solidFill>
                <a:latin typeface="Times New Roman" panose="02020603050405020304" pitchFamily="18" charset="0"/>
              </a:rPr>
              <a:t>Availability: </a:t>
            </a:r>
            <a:r>
              <a:rPr lang="en-US" sz="1800" b="0" i="0" u="none" strike="noStrike" baseline="0" dirty="0">
                <a:latin typeface="Times New Roman" panose="02020603050405020304" pitchFamily="18" charset="0"/>
              </a:rPr>
              <a:t>The availability of lipids for use as cleaning agents may be limited by the availability of feedstocks, such as crops and animal fats, and the need for processing and refining.</a:t>
            </a:r>
          </a:p>
          <a:p>
            <a:pPr algn="just">
              <a:lnSpc>
                <a:spcPct val="150000"/>
              </a:lnSpc>
            </a:pPr>
            <a:r>
              <a:rPr lang="en-US" sz="1800" b="1" i="0" u="none" strike="noStrike" baseline="0" dirty="0">
                <a:solidFill>
                  <a:srgbClr val="FF0000"/>
                </a:solidFill>
                <a:latin typeface="Times New Roman" panose="02020603050405020304" pitchFamily="18" charset="0"/>
              </a:rPr>
              <a:t>Performance:</a:t>
            </a:r>
            <a:r>
              <a:rPr lang="en-US" sz="1800" b="0" i="0" u="none" strike="noStrike" baseline="0" dirty="0">
                <a:latin typeface="Times New Roman" panose="02020603050405020304" pitchFamily="18" charset="0"/>
              </a:rPr>
              <a:t> The cleaning performance of lipids can vary depending on the specific properties of each lipid and the type of soil or stain being removed. Some lipids may not perform as well as synthetic cleaning agents in certain applications.</a:t>
            </a:r>
          </a:p>
          <a:p>
            <a:pPr algn="just">
              <a:lnSpc>
                <a:spcPct val="150000"/>
              </a:lnSpc>
            </a:pPr>
            <a:r>
              <a:rPr lang="en-US" sz="1800" b="1" i="0" u="none" strike="noStrike" baseline="0" dirty="0">
                <a:solidFill>
                  <a:srgbClr val="FF0000"/>
                </a:solidFill>
                <a:latin typeface="Times New Roman" panose="02020603050405020304" pitchFamily="18" charset="0"/>
              </a:rPr>
              <a:t>Regulation:</a:t>
            </a:r>
            <a:r>
              <a:rPr lang="en-US" sz="1800" b="0" i="0" u="none" strike="noStrike" baseline="0" dirty="0">
                <a:latin typeface="Times New Roman" panose="02020603050405020304" pitchFamily="18" charset="0"/>
              </a:rPr>
              <a:t> The use of lipids as cleaning agents is regulated by government agencies, and specific requirements may vary from country to country.</a:t>
            </a:r>
            <a:endParaRPr lang="en-US" dirty="0"/>
          </a:p>
        </p:txBody>
      </p:sp>
    </p:spTree>
    <p:extLst>
      <p:ext uri="{BB962C8B-B14F-4D97-AF65-F5344CB8AC3E}">
        <p14:creationId xmlns:p14="http://schemas.microsoft.com/office/powerpoint/2010/main" val="3110790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anim calcmode="lin" valueType="num">
                                      <p:cBhvr>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fade">
                                      <p:cBhvr>
                                        <p:cTn id="19" dur="500"/>
                                        <p:tgtEl>
                                          <p:spTgt spid="5">
                                            <p:txEl>
                                              <p:pRg st="1" end="1"/>
                                            </p:txEl>
                                          </p:spTgt>
                                        </p:tgtEl>
                                      </p:cBhvr>
                                    </p:animEffect>
                                    <p:anim calcmode="lin" valueType="num">
                                      <p:cBhvr>
                                        <p:cTn id="20"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1" dur="5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5">
                                            <p:txEl>
                                              <p:pRg st="2" end="2"/>
                                            </p:txEl>
                                          </p:spTgt>
                                        </p:tgtEl>
                                        <p:attrNameLst>
                                          <p:attrName>style.visibility</p:attrName>
                                        </p:attrNameLst>
                                      </p:cBhvr>
                                      <p:to>
                                        <p:strVal val="visible"/>
                                      </p:to>
                                    </p:set>
                                    <p:animEffect transition="in" filter="fade">
                                      <p:cBhvr>
                                        <p:cTn id="26" dur="500"/>
                                        <p:tgtEl>
                                          <p:spTgt spid="5">
                                            <p:txEl>
                                              <p:pRg st="2" end="2"/>
                                            </p:txEl>
                                          </p:spTgt>
                                        </p:tgtEl>
                                      </p:cBhvr>
                                    </p:animEffect>
                                    <p:anim calcmode="lin" valueType="num">
                                      <p:cBhvr>
                                        <p:cTn id="2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8" dur="5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5">
                                            <p:txEl>
                                              <p:pRg st="3" end="3"/>
                                            </p:txEl>
                                          </p:spTgt>
                                        </p:tgtEl>
                                        <p:attrNameLst>
                                          <p:attrName>style.visibility</p:attrName>
                                        </p:attrNameLst>
                                      </p:cBhvr>
                                      <p:to>
                                        <p:strVal val="visible"/>
                                      </p:to>
                                    </p:set>
                                    <p:animEffect transition="in" filter="fade">
                                      <p:cBhvr>
                                        <p:cTn id="33" dur="500"/>
                                        <p:tgtEl>
                                          <p:spTgt spid="5">
                                            <p:txEl>
                                              <p:pRg st="3" end="3"/>
                                            </p:txEl>
                                          </p:spTgt>
                                        </p:tgtEl>
                                      </p:cBhvr>
                                    </p:animEffect>
                                    <p:anim calcmode="lin" valueType="num">
                                      <p:cBhvr>
                                        <p:cTn id="34"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5" dur="5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5">
                                            <p:txEl>
                                              <p:pRg st="4" end="4"/>
                                            </p:txEl>
                                          </p:spTgt>
                                        </p:tgtEl>
                                        <p:attrNameLst>
                                          <p:attrName>style.visibility</p:attrName>
                                        </p:attrNameLst>
                                      </p:cBhvr>
                                      <p:to>
                                        <p:strVal val="visible"/>
                                      </p:to>
                                    </p:set>
                                    <p:animEffect transition="in" filter="fade">
                                      <p:cBhvr>
                                        <p:cTn id="40" dur="500"/>
                                        <p:tgtEl>
                                          <p:spTgt spid="5">
                                            <p:txEl>
                                              <p:pRg st="4" end="4"/>
                                            </p:txEl>
                                          </p:spTgt>
                                        </p:tgtEl>
                                      </p:cBhvr>
                                    </p:animEffect>
                                    <p:anim calcmode="lin" valueType="num">
                                      <p:cBhvr>
                                        <p:cTn id="4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42" dur="5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5">
                                            <p:txEl>
                                              <p:pRg st="5" end="5"/>
                                            </p:txEl>
                                          </p:spTgt>
                                        </p:tgtEl>
                                        <p:attrNameLst>
                                          <p:attrName>style.visibility</p:attrName>
                                        </p:attrNameLst>
                                      </p:cBhvr>
                                      <p:to>
                                        <p:strVal val="visible"/>
                                      </p:to>
                                    </p:set>
                                    <p:animEffect transition="in" filter="fade">
                                      <p:cBhvr>
                                        <p:cTn id="47" dur="500"/>
                                        <p:tgtEl>
                                          <p:spTgt spid="5">
                                            <p:txEl>
                                              <p:pRg st="5" end="5"/>
                                            </p:txEl>
                                          </p:spTgt>
                                        </p:tgtEl>
                                      </p:cBhvr>
                                    </p:animEffect>
                                    <p:anim calcmode="lin" valueType="num">
                                      <p:cBhvr>
                                        <p:cTn id="48"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49" dur="5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845426B-6470-A9DE-4850-37E96CA42AF6}"/>
              </a:ext>
            </a:extLst>
          </p:cNvPr>
          <p:cNvSpPr txBox="1"/>
          <p:nvPr/>
        </p:nvSpPr>
        <p:spPr>
          <a:xfrm>
            <a:off x="5867400" y="706120"/>
            <a:ext cx="1371600" cy="400110"/>
          </a:xfrm>
          <a:prstGeom prst="rect">
            <a:avLst/>
          </a:prstGeom>
          <a:noFill/>
        </p:spPr>
        <p:txBody>
          <a:bodyPr wrap="square">
            <a:spAutoFit/>
          </a:bodyPr>
          <a:lstStyle/>
          <a:p>
            <a:r>
              <a:rPr lang="en-US" sz="2000" b="1" i="0" u="none" strike="noStrike" baseline="0" dirty="0">
                <a:solidFill>
                  <a:srgbClr val="FF0000"/>
                </a:solidFill>
                <a:effectLst>
                  <a:outerShdw blurRad="38100" dist="38100" dir="2700000" algn="tl">
                    <a:srgbClr val="000000">
                      <a:alpha val="43137"/>
                    </a:srgbClr>
                  </a:outerShdw>
                </a:effectLst>
                <a:latin typeface="Times New Roman" panose="02020603050405020304" pitchFamily="18" charset="0"/>
              </a:rPr>
              <a:t>Enzymes</a:t>
            </a:r>
            <a:endParaRPr lang="en-US" sz="2000" dirty="0">
              <a:solidFill>
                <a:srgbClr val="FF0000"/>
              </a:solidFill>
              <a:effectLst>
                <a:outerShdw blurRad="38100" dist="38100" dir="2700000" algn="tl">
                  <a:srgbClr val="000000">
                    <a:alpha val="43137"/>
                  </a:srgbClr>
                </a:outerShdw>
              </a:effectLst>
            </a:endParaRPr>
          </a:p>
        </p:txBody>
      </p:sp>
      <p:sp>
        <p:nvSpPr>
          <p:cNvPr id="5" name="TextBox 4">
            <a:extLst>
              <a:ext uri="{FF2B5EF4-FFF2-40B4-BE49-F238E27FC236}">
                <a16:creationId xmlns:a16="http://schemas.microsoft.com/office/drawing/2014/main" id="{5505AE40-DFDD-108D-9E2F-769B06227B88}"/>
              </a:ext>
            </a:extLst>
          </p:cNvPr>
          <p:cNvSpPr txBox="1"/>
          <p:nvPr/>
        </p:nvSpPr>
        <p:spPr>
          <a:xfrm>
            <a:off x="1447800" y="1279662"/>
            <a:ext cx="9296400" cy="1294393"/>
          </a:xfrm>
          <a:prstGeom prst="rect">
            <a:avLst/>
          </a:prstGeom>
          <a:solidFill>
            <a:schemeClr val="accent4">
              <a:lumMod val="40000"/>
              <a:lumOff val="60000"/>
            </a:schemeClr>
          </a:solidFill>
        </p:spPr>
        <p:txBody>
          <a:bodyPr wrap="square">
            <a:spAutoFit/>
          </a:bodyPr>
          <a:lstStyle/>
          <a:p>
            <a:pPr marL="285750" indent="-285750" algn="just">
              <a:lnSpc>
                <a:spcPct val="150000"/>
              </a:lnSpc>
              <a:buFont typeface="Arial" panose="020B0604020202020204" pitchFamily="34" charset="0"/>
              <a:buChar char="•"/>
            </a:pPr>
            <a:r>
              <a:rPr lang="en-US" sz="1800" b="1" i="0" u="none" strike="noStrike" baseline="0" dirty="0">
                <a:latin typeface="Times New Roman" panose="02020603050405020304" pitchFamily="18" charset="0"/>
              </a:rPr>
              <a:t>Enzymes are proteins that act as </a:t>
            </a:r>
            <a:r>
              <a:rPr lang="en-US" sz="1800" b="1" i="0" u="none" strike="noStrike" baseline="0" dirty="0">
                <a:solidFill>
                  <a:srgbClr val="3333CC"/>
                </a:solidFill>
                <a:latin typeface="Times New Roman" panose="02020603050405020304" pitchFamily="18" charset="0"/>
              </a:rPr>
              <a:t>catalysts in biological reactions</a:t>
            </a:r>
            <a:r>
              <a:rPr lang="en-US" sz="1800" b="1" i="0" u="none" strike="noStrike" baseline="0" dirty="0">
                <a:latin typeface="Times New Roman" panose="02020603050405020304" pitchFamily="18" charset="0"/>
              </a:rPr>
              <a:t>. </a:t>
            </a:r>
          </a:p>
          <a:p>
            <a:pPr marL="285750" indent="-285750" algn="just">
              <a:lnSpc>
                <a:spcPct val="150000"/>
              </a:lnSpc>
              <a:buFont typeface="Arial" panose="020B0604020202020204" pitchFamily="34" charset="0"/>
              <a:buChar char="•"/>
            </a:pPr>
            <a:r>
              <a:rPr lang="en-US" sz="1800" b="1" i="0" u="none" strike="noStrike" baseline="0" dirty="0">
                <a:latin typeface="Times New Roman" panose="02020603050405020304" pitchFamily="18" charset="0"/>
              </a:rPr>
              <a:t>They </a:t>
            </a:r>
            <a:r>
              <a:rPr lang="en-US" sz="1800" b="1" i="0" u="none" strike="noStrike" baseline="0" dirty="0">
                <a:solidFill>
                  <a:srgbClr val="3333CC"/>
                </a:solidFill>
                <a:effectLst>
                  <a:outerShdw blurRad="38100" dist="38100" dir="2700000" algn="tl">
                    <a:srgbClr val="000000">
                      <a:alpha val="43137"/>
                    </a:srgbClr>
                  </a:outerShdw>
                </a:effectLst>
                <a:latin typeface="Times New Roman" panose="02020603050405020304" pitchFamily="18" charset="0"/>
              </a:rPr>
              <a:t>speed up the rate </a:t>
            </a:r>
            <a:r>
              <a:rPr lang="en-US" sz="1800" b="1" i="0" u="none" strike="noStrike" baseline="0" dirty="0">
                <a:latin typeface="Times New Roman" panose="02020603050405020304" pitchFamily="18" charset="0"/>
              </a:rPr>
              <a:t>of chemical reactions. </a:t>
            </a:r>
          </a:p>
          <a:p>
            <a:pPr marL="285750" indent="-285750" algn="just">
              <a:lnSpc>
                <a:spcPct val="150000"/>
              </a:lnSpc>
              <a:buFont typeface="Arial" panose="020B0604020202020204" pitchFamily="34" charset="0"/>
              <a:buChar char="•"/>
            </a:pPr>
            <a:r>
              <a:rPr lang="en-US" sz="1800" b="1" i="0" u="none" strike="noStrike" baseline="0" dirty="0">
                <a:latin typeface="Times New Roman" panose="02020603050405020304" pitchFamily="18" charset="0"/>
              </a:rPr>
              <a:t>Enzymes are involved in various </a:t>
            </a:r>
            <a:r>
              <a:rPr lang="en-US" sz="1800" b="1" i="0" u="none" strike="noStrike" baseline="0" dirty="0">
                <a:solidFill>
                  <a:srgbClr val="3333CC"/>
                </a:solidFill>
                <a:effectLst>
                  <a:outerShdw blurRad="38100" dist="38100" dir="2700000" algn="tl">
                    <a:srgbClr val="000000">
                      <a:alpha val="43137"/>
                    </a:srgbClr>
                  </a:outerShdw>
                </a:effectLst>
                <a:latin typeface="Times New Roman" panose="02020603050405020304" pitchFamily="18" charset="0"/>
              </a:rPr>
              <a:t>metabolic processes</a:t>
            </a:r>
            <a:r>
              <a:rPr lang="en-US" sz="1800" b="1" i="0" u="none" strike="noStrike" baseline="0" dirty="0">
                <a:latin typeface="Times New Roman" panose="02020603050405020304" pitchFamily="18" charset="0"/>
              </a:rPr>
              <a:t>, </a:t>
            </a:r>
            <a:r>
              <a:rPr lang="en-US" sz="1800" i="0" u="none" strike="noStrike" baseline="0" dirty="0">
                <a:effectLst>
                  <a:outerShdw blurRad="38100" dist="38100" dir="2700000" algn="tl">
                    <a:srgbClr val="000000">
                      <a:alpha val="43137"/>
                    </a:srgbClr>
                  </a:outerShdw>
                </a:effectLst>
                <a:latin typeface="Times New Roman" panose="02020603050405020304" pitchFamily="18" charset="0"/>
              </a:rPr>
              <a:t>digestion, and cellular respiration</a:t>
            </a:r>
            <a:r>
              <a:rPr lang="en-US" sz="1800" b="1" i="0" u="none" strike="noStrike" baseline="0" dirty="0">
                <a:latin typeface="Times New Roman" panose="02020603050405020304" pitchFamily="18" charset="0"/>
              </a:rPr>
              <a:t>.</a:t>
            </a:r>
            <a:endParaRPr lang="en-US" b="1" dirty="0"/>
          </a:p>
        </p:txBody>
      </p:sp>
      <p:sp>
        <p:nvSpPr>
          <p:cNvPr id="7" name="TextBox 6">
            <a:extLst>
              <a:ext uri="{FF2B5EF4-FFF2-40B4-BE49-F238E27FC236}">
                <a16:creationId xmlns:a16="http://schemas.microsoft.com/office/drawing/2014/main" id="{887A0D41-3910-0141-112B-354D2657A64D}"/>
              </a:ext>
            </a:extLst>
          </p:cNvPr>
          <p:cNvSpPr txBox="1"/>
          <p:nvPr/>
        </p:nvSpPr>
        <p:spPr>
          <a:xfrm>
            <a:off x="3657600" y="3059668"/>
            <a:ext cx="6146800" cy="369332"/>
          </a:xfrm>
          <a:prstGeom prst="rect">
            <a:avLst/>
          </a:prstGeom>
          <a:solidFill>
            <a:schemeClr val="accent2">
              <a:lumMod val="40000"/>
              <a:lumOff val="60000"/>
            </a:schemeClr>
          </a:solidFill>
        </p:spPr>
        <p:txBody>
          <a:bodyPr wrap="square">
            <a:spAutoFit/>
          </a:bodyPr>
          <a:lstStyle/>
          <a:p>
            <a:r>
              <a:rPr lang="en-US" sz="1800" b="1" i="0" u="none" strike="noStrike" baseline="0" dirty="0">
                <a:latin typeface="Times New Roman" panose="02020603050405020304" pitchFamily="18" charset="0"/>
              </a:rPr>
              <a:t>Properties of Enzymes for Engineering Applications</a:t>
            </a:r>
            <a:endParaRPr lang="en-US" dirty="0"/>
          </a:p>
        </p:txBody>
      </p:sp>
      <p:sp>
        <p:nvSpPr>
          <p:cNvPr id="9" name="TextBox 8">
            <a:extLst>
              <a:ext uri="{FF2B5EF4-FFF2-40B4-BE49-F238E27FC236}">
                <a16:creationId xmlns:a16="http://schemas.microsoft.com/office/drawing/2014/main" id="{D75E3ABA-575A-702D-5029-33B92C0CAA44}"/>
              </a:ext>
            </a:extLst>
          </p:cNvPr>
          <p:cNvSpPr txBox="1"/>
          <p:nvPr/>
        </p:nvSpPr>
        <p:spPr>
          <a:xfrm>
            <a:off x="114300" y="3657600"/>
            <a:ext cx="11963400" cy="2229265"/>
          </a:xfrm>
          <a:prstGeom prst="rect">
            <a:avLst/>
          </a:prstGeom>
          <a:noFill/>
        </p:spPr>
        <p:txBody>
          <a:bodyPr wrap="square">
            <a:spAutoFit/>
          </a:bodyPr>
          <a:lstStyle/>
          <a:p>
            <a:pPr algn="ctr">
              <a:lnSpc>
                <a:spcPct val="200000"/>
              </a:lnSpc>
            </a:pPr>
            <a:r>
              <a:rPr lang="en-US" sz="1800" b="1" i="0" u="none" strike="noStrike" baseline="0" dirty="0">
                <a:solidFill>
                  <a:srgbClr val="0070C0"/>
                </a:solidFill>
                <a:latin typeface="Times New Roman" panose="02020603050405020304" pitchFamily="18" charset="0"/>
              </a:rPr>
              <a:t>Specificity:</a:t>
            </a:r>
            <a:r>
              <a:rPr lang="en-US" sz="1800" b="0" i="0" u="none" strike="noStrike" baseline="0" dirty="0">
                <a:latin typeface="Times New Roman" panose="02020603050405020304" pitchFamily="18" charset="0"/>
              </a:rPr>
              <a:t> Enzymes are specific in performing specific tasks.</a:t>
            </a:r>
          </a:p>
          <a:p>
            <a:pPr algn="ctr">
              <a:lnSpc>
                <a:spcPct val="200000"/>
              </a:lnSpc>
            </a:pPr>
            <a:r>
              <a:rPr lang="en-US" sz="1800" b="1" i="0" u="none" strike="noStrike" baseline="0" dirty="0">
                <a:solidFill>
                  <a:srgbClr val="0070C0"/>
                </a:solidFill>
                <a:latin typeface="Times New Roman" panose="02020603050405020304" pitchFamily="18" charset="0"/>
              </a:rPr>
              <a:t>Reactivity: </a:t>
            </a:r>
            <a:r>
              <a:rPr lang="en-US" sz="1800" b="0" i="0" u="none" strike="noStrike" baseline="0" dirty="0">
                <a:latin typeface="Times New Roman" panose="02020603050405020304" pitchFamily="18" charset="0"/>
              </a:rPr>
              <a:t>They speed up the rate of chemical reactions without being consumed.</a:t>
            </a:r>
          </a:p>
          <a:p>
            <a:pPr algn="ctr">
              <a:lnSpc>
                <a:spcPct val="200000"/>
              </a:lnSpc>
            </a:pPr>
            <a:r>
              <a:rPr lang="en-US" sz="1800" b="1" i="0" u="none" strike="noStrike" baseline="0" dirty="0">
                <a:solidFill>
                  <a:srgbClr val="0070C0"/>
                </a:solidFill>
                <a:latin typeface="Times New Roman" panose="02020603050405020304" pitchFamily="18" charset="0"/>
              </a:rPr>
              <a:t>Renewability: </a:t>
            </a:r>
            <a:r>
              <a:rPr lang="en-US" sz="1800" b="0" i="0" u="none" strike="noStrike" baseline="0" dirty="0">
                <a:latin typeface="Times New Roman" panose="02020603050405020304" pitchFamily="18" charset="0"/>
              </a:rPr>
              <a:t>Enzymes are biodegradable &amp; obtained from renewable resources, </a:t>
            </a:r>
          </a:p>
          <a:p>
            <a:pPr algn="ctr">
              <a:lnSpc>
                <a:spcPct val="200000"/>
              </a:lnSpc>
            </a:pPr>
            <a:r>
              <a:rPr lang="en-US" sz="1800" b="1" i="0" u="none" strike="noStrike" baseline="0" dirty="0">
                <a:solidFill>
                  <a:srgbClr val="0070C0"/>
                </a:solidFill>
                <a:latin typeface="Times New Roman" panose="02020603050405020304" pitchFamily="18" charset="0"/>
              </a:rPr>
              <a:t>Cost-effectiveness:</a:t>
            </a:r>
            <a:r>
              <a:rPr lang="en-US" sz="1800" b="0" i="0" u="none" strike="noStrike" baseline="0" dirty="0">
                <a:latin typeface="Times New Roman" panose="02020603050405020304" pitchFamily="18" charset="0"/>
              </a:rPr>
              <a:t> Enzymes can be produced in large quantities through fermentation, making them cost-effective.</a:t>
            </a:r>
            <a:endParaRPr lang="en-US" dirty="0"/>
          </a:p>
        </p:txBody>
      </p:sp>
    </p:spTree>
    <p:extLst>
      <p:ext uri="{BB962C8B-B14F-4D97-AF65-F5344CB8AC3E}">
        <p14:creationId xmlns:p14="http://schemas.microsoft.com/office/powerpoint/2010/main" val="2310768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animBg="1"/>
      <p:bldP spid="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F24C655-E4E2-F101-61E3-A01056F61E0D}"/>
              </a:ext>
            </a:extLst>
          </p:cNvPr>
          <p:cNvSpPr txBox="1"/>
          <p:nvPr/>
        </p:nvSpPr>
        <p:spPr>
          <a:xfrm>
            <a:off x="5392420" y="742170"/>
            <a:ext cx="1371600" cy="461665"/>
          </a:xfrm>
          <a:prstGeom prst="rect">
            <a:avLst/>
          </a:prstGeom>
          <a:noFill/>
        </p:spPr>
        <p:txBody>
          <a:bodyPr wrap="square">
            <a:spAutoFit/>
          </a:bodyPr>
          <a:lstStyle/>
          <a:p>
            <a:pPr algn="ctr"/>
            <a:r>
              <a:rPr lang="en-US" sz="2400" b="1" i="0" u="none" strike="noStrike" baseline="0" dirty="0">
                <a:solidFill>
                  <a:srgbClr val="3333CC"/>
                </a:solidFill>
                <a:effectLst>
                  <a:outerShdw blurRad="38100" dist="38100" dir="2700000" algn="tl">
                    <a:srgbClr val="000000">
                      <a:alpha val="43137"/>
                    </a:srgbClr>
                  </a:outerShdw>
                </a:effectLst>
                <a:latin typeface="Times New Roman" panose="02020603050405020304" pitchFamily="18" charset="0"/>
              </a:rPr>
              <a:t>Enzymes</a:t>
            </a:r>
            <a:endParaRPr lang="en-US" sz="2400" dirty="0">
              <a:solidFill>
                <a:srgbClr val="3333CC"/>
              </a:solidFill>
              <a:effectLst>
                <a:outerShdw blurRad="38100" dist="38100" dir="2700000" algn="tl">
                  <a:srgbClr val="000000">
                    <a:alpha val="43137"/>
                  </a:srgbClr>
                </a:outerShdw>
              </a:effectLst>
            </a:endParaRPr>
          </a:p>
        </p:txBody>
      </p:sp>
      <p:sp>
        <p:nvSpPr>
          <p:cNvPr id="11" name="TextBox 10">
            <a:extLst>
              <a:ext uri="{FF2B5EF4-FFF2-40B4-BE49-F238E27FC236}">
                <a16:creationId xmlns:a16="http://schemas.microsoft.com/office/drawing/2014/main" id="{082D61DD-50C8-BA0E-E661-A17CB7F843C1}"/>
              </a:ext>
            </a:extLst>
          </p:cNvPr>
          <p:cNvSpPr txBox="1"/>
          <p:nvPr/>
        </p:nvSpPr>
        <p:spPr>
          <a:xfrm>
            <a:off x="493661" y="1253603"/>
            <a:ext cx="11258099" cy="369332"/>
          </a:xfrm>
          <a:prstGeom prst="rect">
            <a:avLst/>
          </a:prstGeom>
          <a:solidFill>
            <a:schemeClr val="accent4">
              <a:lumMod val="40000"/>
              <a:lumOff val="60000"/>
            </a:schemeClr>
          </a:solidFill>
        </p:spPr>
        <p:txBody>
          <a:bodyPr wrap="square">
            <a:spAutoFit/>
          </a:bodyPr>
          <a:lstStyle/>
          <a:p>
            <a:pPr algn="ctr"/>
            <a:r>
              <a:rPr lang="en-US" b="1" dirty="0">
                <a:solidFill>
                  <a:srgbClr val="3333CC"/>
                </a:solidFill>
                <a:effectLst>
                  <a:outerShdw blurRad="38100" dist="38100" dir="2700000" algn="tl">
                    <a:srgbClr val="000000">
                      <a:alpha val="43137"/>
                    </a:srgbClr>
                  </a:outerShdw>
                </a:effectLst>
                <a:latin typeface="Times New Roman" panose="02020603050405020304" pitchFamily="18" charset="0"/>
              </a:rPr>
              <a:t>Enzymes are biological polymers that catalyze biochemical reactions</a:t>
            </a:r>
            <a:endParaRPr lang="en-US" b="1" dirty="0">
              <a:solidFill>
                <a:srgbClr val="3333CC"/>
              </a:solidFill>
              <a:effectLst>
                <a:outerShdw blurRad="38100" dist="38100" dir="2700000" algn="tl">
                  <a:srgbClr val="000000">
                    <a:alpha val="43137"/>
                  </a:srgbClr>
                </a:outerShdw>
              </a:effectLst>
            </a:endParaRPr>
          </a:p>
        </p:txBody>
      </p:sp>
      <p:pic>
        <p:nvPicPr>
          <p:cNvPr id="1026" name="Picture 2" descr="Types of Enzymes">
            <a:extLst>
              <a:ext uri="{FF2B5EF4-FFF2-40B4-BE49-F238E27FC236}">
                <a16:creationId xmlns:a16="http://schemas.microsoft.com/office/drawing/2014/main" id="{FF9370AE-3010-C193-F7DA-4A8FDB1C1B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183" y="2436551"/>
            <a:ext cx="6016398" cy="1984897"/>
          </a:xfrm>
          <a:prstGeom prst="rect">
            <a:avLst/>
          </a:prstGeom>
          <a:noFill/>
          <a:extLst>
            <a:ext uri="{909E8E84-426E-40DD-AFC4-6F175D3DCCD1}">
              <a14:hiddenFill xmlns:a14="http://schemas.microsoft.com/office/drawing/2010/main">
                <a:solidFill>
                  <a:srgbClr val="FFFFFF"/>
                </a:solidFill>
              </a14:hiddenFill>
            </a:ext>
          </a:extLst>
        </p:spPr>
      </p:pic>
      <p:pic>
        <p:nvPicPr>
          <p:cNvPr id="10" name="Enzyme_Action_and_the_Hydrolysis_of_Sucrose_HD_Animation">
            <a:hlinkClick r:id="" action="ppaction://media"/>
            <a:extLst>
              <a:ext uri="{FF2B5EF4-FFF2-40B4-BE49-F238E27FC236}">
                <a16:creationId xmlns:a16="http://schemas.microsoft.com/office/drawing/2014/main" id="{D4AFB794-E567-11DE-6EE4-B383484AFAA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321198" y="2089565"/>
            <a:ext cx="5786109" cy="4164793"/>
          </a:xfrm>
          <a:prstGeom prst="rect">
            <a:avLst/>
          </a:prstGeom>
        </p:spPr>
      </p:pic>
    </p:spTree>
    <p:extLst>
      <p:ext uri="{BB962C8B-B14F-4D97-AF65-F5344CB8AC3E}">
        <p14:creationId xmlns:p14="http://schemas.microsoft.com/office/powerpoint/2010/main" val="3202321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1" fill="hold" display="0">
                  <p:stCondLst>
                    <p:cond delay="indefinite"/>
                  </p:stCondLst>
                </p:cTn>
                <p:tgtEl>
                  <p:spTgt spid="10"/>
                </p:tgtEl>
              </p:cMediaNode>
            </p:video>
          </p:childTnLst>
        </p:cTn>
      </p:par>
    </p:tnLst>
    <p:bldLst>
      <p:bldP spid="5" grpId="0"/>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0D6BC8-376B-DD3F-A1DD-BCB92F4D0C4F}"/>
              </a:ext>
            </a:extLst>
          </p:cNvPr>
          <p:cNvSpPr txBox="1"/>
          <p:nvPr/>
        </p:nvSpPr>
        <p:spPr>
          <a:xfrm>
            <a:off x="2941320" y="636898"/>
            <a:ext cx="6096000" cy="504625"/>
          </a:xfrm>
          <a:prstGeom prst="rect">
            <a:avLst/>
          </a:prstGeom>
          <a:noFill/>
        </p:spPr>
        <p:txBody>
          <a:bodyPr wrap="square">
            <a:spAutoFit/>
          </a:bodyPr>
          <a:lstStyle/>
          <a:p>
            <a:pPr algn="just">
              <a:lnSpc>
                <a:spcPct val="150000"/>
              </a:lnSpc>
            </a:pPr>
            <a:r>
              <a:rPr lang="en-US" sz="2000" b="1" i="0" u="none" strike="noStrike" baseline="0" dirty="0">
                <a:solidFill>
                  <a:srgbClr val="FF0000"/>
                </a:solidFill>
                <a:effectLst>
                  <a:outerShdw blurRad="38100" dist="38100" dir="2700000" algn="tl">
                    <a:srgbClr val="000000">
                      <a:alpha val="43137"/>
                    </a:srgbClr>
                  </a:outerShdw>
                </a:effectLst>
                <a:latin typeface="Times New Roman" panose="02020603050405020304" pitchFamily="18" charset="0"/>
              </a:rPr>
              <a:t>Industrial Applications of Carbohydrates</a:t>
            </a:r>
            <a:endParaRPr lang="en-US" sz="2000" dirty="0">
              <a:solidFill>
                <a:srgbClr val="FF0000"/>
              </a:solidFill>
              <a:effectLst>
                <a:outerShdw blurRad="38100" dist="38100" dir="2700000" algn="tl">
                  <a:srgbClr val="000000">
                    <a:alpha val="43137"/>
                  </a:srgbClr>
                </a:outerShdw>
              </a:effectLst>
            </a:endParaRPr>
          </a:p>
        </p:txBody>
      </p:sp>
      <p:sp>
        <p:nvSpPr>
          <p:cNvPr id="5" name="TextBox 4">
            <a:extLst>
              <a:ext uri="{FF2B5EF4-FFF2-40B4-BE49-F238E27FC236}">
                <a16:creationId xmlns:a16="http://schemas.microsoft.com/office/drawing/2014/main" id="{A1CCADEB-3E8E-9763-2B34-D419D0E8256F}"/>
              </a:ext>
            </a:extLst>
          </p:cNvPr>
          <p:cNvSpPr txBox="1"/>
          <p:nvPr/>
        </p:nvSpPr>
        <p:spPr>
          <a:xfrm>
            <a:off x="1905000" y="1051002"/>
            <a:ext cx="8686800" cy="463397"/>
          </a:xfrm>
          <a:prstGeom prst="rect">
            <a:avLst/>
          </a:prstGeom>
          <a:noFill/>
        </p:spPr>
        <p:txBody>
          <a:bodyPr wrap="square">
            <a:spAutoFit/>
          </a:bodyPr>
          <a:lstStyle/>
          <a:p>
            <a:pPr algn="just">
              <a:lnSpc>
                <a:spcPct val="150000"/>
              </a:lnSpc>
            </a:pPr>
            <a:r>
              <a:rPr lang="en-US" sz="1800" b="1" i="0" u="none" strike="noStrike" baseline="0" dirty="0">
                <a:solidFill>
                  <a:srgbClr val="002060"/>
                </a:solidFill>
                <a:latin typeface="Times New Roman" panose="02020603050405020304" pitchFamily="18" charset="0"/>
              </a:rPr>
              <a:t>Carbohydrates have a wide range of applications in various industries, including:</a:t>
            </a:r>
            <a:endParaRPr lang="en-US" b="1" dirty="0">
              <a:solidFill>
                <a:srgbClr val="002060"/>
              </a:solidFill>
            </a:endParaRPr>
          </a:p>
        </p:txBody>
      </p:sp>
      <p:sp>
        <p:nvSpPr>
          <p:cNvPr id="7" name="TextBox 6">
            <a:extLst>
              <a:ext uri="{FF2B5EF4-FFF2-40B4-BE49-F238E27FC236}">
                <a16:creationId xmlns:a16="http://schemas.microsoft.com/office/drawing/2014/main" id="{C5F842B5-B717-255C-64EB-C76A8DB54A0C}"/>
              </a:ext>
            </a:extLst>
          </p:cNvPr>
          <p:cNvSpPr txBox="1"/>
          <p:nvPr/>
        </p:nvSpPr>
        <p:spPr>
          <a:xfrm>
            <a:off x="0" y="1450047"/>
            <a:ext cx="9753598" cy="923330"/>
          </a:xfrm>
          <a:prstGeom prst="rect">
            <a:avLst/>
          </a:prstGeom>
          <a:noFill/>
        </p:spPr>
        <p:txBody>
          <a:bodyPr wrap="square">
            <a:spAutoFit/>
          </a:bodyPr>
          <a:lstStyle/>
          <a:p>
            <a:pPr algn="just">
              <a:lnSpc>
                <a:spcPct val="150000"/>
              </a:lnSpc>
            </a:pPr>
            <a:r>
              <a:rPr lang="en-US" sz="1800" b="1" i="0" u="none" strike="noStrike" baseline="0" dirty="0">
                <a:latin typeface="Times New Roman" panose="02020603050405020304" pitchFamily="18" charset="0"/>
              </a:rPr>
              <a:t>Food and Beverage: </a:t>
            </a:r>
            <a:r>
              <a:rPr lang="en-US" sz="1800" b="0" i="0" u="none" strike="noStrike" baseline="0" dirty="0">
                <a:latin typeface="Times New Roman" panose="02020603050405020304" pitchFamily="18" charset="0"/>
              </a:rPr>
              <a:t>Carbohydrates are widely used as sweeteners, thickeners, and stabilizers in food and beverage products. They are used as energy sources in sports drinks &amp; energy bars.</a:t>
            </a:r>
            <a:endParaRPr lang="en-US" dirty="0"/>
          </a:p>
        </p:txBody>
      </p:sp>
      <p:sp>
        <p:nvSpPr>
          <p:cNvPr id="9" name="TextBox 8">
            <a:extLst>
              <a:ext uri="{FF2B5EF4-FFF2-40B4-BE49-F238E27FC236}">
                <a16:creationId xmlns:a16="http://schemas.microsoft.com/office/drawing/2014/main" id="{0E0F6C4B-C047-D19B-88CE-87DE777F4246}"/>
              </a:ext>
            </a:extLst>
          </p:cNvPr>
          <p:cNvSpPr txBox="1"/>
          <p:nvPr/>
        </p:nvSpPr>
        <p:spPr>
          <a:xfrm>
            <a:off x="-1" y="2378978"/>
            <a:ext cx="9829801" cy="878895"/>
          </a:xfrm>
          <a:prstGeom prst="rect">
            <a:avLst/>
          </a:prstGeom>
          <a:noFill/>
        </p:spPr>
        <p:txBody>
          <a:bodyPr wrap="square">
            <a:spAutoFit/>
          </a:bodyPr>
          <a:lstStyle/>
          <a:p>
            <a:pPr algn="just">
              <a:lnSpc>
                <a:spcPct val="150000"/>
              </a:lnSpc>
            </a:pPr>
            <a:r>
              <a:rPr lang="en-US" sz="1800" b="1" i="0" u="none" strike="noStrike" baseline="0" dirty="0">
                <a:latin typeface="Times New Roman" panose="02020603050405020304" pitchFamily="18" charset="0"/>
              </a:rPr>
              <a:t>Pharmaceuticals:</a:t>
            </a:r>
            <a:r>
              <a:rPr lang="en-US" sz="1800" b="0" i="0" u="none" strike="noStrike" baseline="0" dirty="0">
                <a:latin typeface="Times New Roman" panose="02020603050405020304" pitchFamily="18" charset="0"/>
              </a:rPr>
              <a:t> Carbohydrates are used as excipients in pharmaceutical formulations to improve drug stability and solubility, and they are also used as a source of energy in medical nutrition products.</a:t>
            </a:r>
            <a:endParaRPr lang="en-US" dirty="0"/>
          </a:p>
        </p:txBody>
      </p:sp>
      <p:sp>
        <p:nvSpPr>
          <p:cNvPr id="11" name="TextBox 10">
            <a:extLst>
              <a:ext uri="{FF2B5EF4-FFF2-40B4-BE49-F238E27FC236}">
                <a16:creationId xmlns:a16="http://schemas.microsoft.com/office/drawing/2014/main" id="{A42293F0-C1B3-8265-BB82-6CFAC7F805D8}"/>
              </a:ext>
            </a:extLst>
          </p:cNvPr>
          <p:cNvSpPr txBox="1"/>
          <p:nvPr/>
        </p:nvSpPr>
        <p:spPr>
          <a:xfrm>
            <a:off x="0" y="3293964"/>
            <a:ext cx="9753598" cy="923330"/>
          </a:xfrm>
          <a:prstGeom prst="rect">
            <a:avLst/>
          </a:prstGeom>
          <a:noFill/>
        </p:spPr>
        <p:txBody>
          <a:bodyPr wrap="square">
            <a:spAutoFit/>
          </a:bodyPr>
          <a:lstStyle/>
          <a:p>
            <a:pPr algn="just">
              <a:lnSpc>
                <a:spcPct val="150000"/>
              </a:lnSpc>
            </a:pPr>
            <a:r>
              <a:rPr lang="en-US" sz="1800" b="1" i="0" u="none" strike="noStrike" baseline="0" dirty="0">
                <a:latin typeface="Times New Roman" panose="02020603050405020304" pitchFamily="18" charset="0"/>
              </a:rPr>
              <a:t>Cosmetics: </a:t>
            </a:r>
            <a:r>
              <a:rPr lang="en-US" sz="1800" b="0" i="0" u="none" strike="noStrike" baseline="0" dirty="0">
                <a:latin typeface="Times New Roman" panose="02020603050405020304" pitchFamily="18" charset="0"/>
              </a:rPr>
              <a:t>Carbohydrates are used in cosmetic products, such as moisturizers, shampoos, and conditioners, to provide hydration and improve skin and hair health.</a:t>
            </a:r>
            <a:endParaRPr lang="en-US" dirty="0"/>
          </a:p>
        </p:txBody>
      </p:sp>
      <p:sp>
        <p:nvSpPr>
          <p:cNvPr id="13" name="TextBox 12">
            <a:extLst>
              <a:ext uri="{FF2B5EF4-FFF2-40B4-BE49-F238E27FC236}">
                <a16:creationId xmlns:a16="http://schemas.microsoft.com/office/drawing/2014/main" id="{86EC42A9-B513-E53B-BC0F-237E7512A5BA}"/>
              </a:ext>
            </a:extLst>
          </p:cNvPr>
          <p:cNvSpPr txBox="1"/>
          <p:nvPr/>
        </p:nvSpPr>
        <p:spPr>
          <a:xfrm>
            <a:off x="-1" y="4118075"/>
            <a:ext cx="9733278" cy="878895"/>
          </a:xfrm>
          <a:prstGeom prst="rect">
            <a:avLst/>
          </a:prstGeom>
          <a:noFill/>
        </p:spPr>
        <p:txBody>
          <a:bodyPr wrap="square">
            <a:spAutoFit/>
          </a:bodyPr>
          <a:lstStyle/>
          <a:p>
            <a:pPr algn="just">
              <a:lnSpc>
                <a:spcPct val="150000"/>
              </a:lnSpc>
            </a:pPr>
            <a:r>
              <a:rPr lang="en-US" sz="1800" b="1" i="0" u="none" strike="noStrike" baseline="0" dirty="0">
                <a:latin typeface="Times New Roman" panose="02020603050405020304" pitchFamily="18" charset="0"/>
              </a:rPr>
              <a:t>Biotechnology:</a:t>
            </a:r>
            <a:r>
              <a:rPr lang="en-US" sz="1800" b="0" i="0" u="none" strike="noStrike" baseline="0" dirty="0">
                <a:latin typeface="Times New Roman" panose="02020603050405020304" pitchFamily="18" charset="0"/>
              </a:rPr>
              <a:t> Carbohydrates are widely used to produce biodegradable plastics, biofuels, and other renewable energy sources.</a:t>
            </a:r>
            <a:endParaRPr lang="en-US" dirty="0"/>
          </a:p>
        </p:txBody>
      </p:sp>
      <p:sp>
        <p:nvSpPr>
          <p:cNvPr id="15" name="TextBox 14">
            <a:extLst>
              <a:ext uri="{FF2B5EF4-FFF2-40B4-BE49-F238E27FC236}">
                <a16:creationId xmlns:a16="http://schemas.microsoft.com/office/drawing/2014/main" id="{A1B18082-C647-9F0B-A93B-2BA1591A628C}"/>
              </a:ext>
            </a:extLst>
          </p:cNvPr>
          <p:cNvSpPr txBox="1"/>
          <p:nvPr/>
        </p:nvSpPr>
        <p:spPr>
          <a:xfrm>
            <a:off x="0" y="4942186"/>
            <a:ext cx="10210800" cy="878895"/>
          </a:xfrm>
          <a:prstGeom prst="rect">
            <a:avLst/>
          </a:prstGeom>
          <a:noFill/>
        </p:spPr>
        <p:txBody>
          <a:bodyPr wrap="square">
            <a:spAutoFit/>
          </a:bodyPr>
          <a:lstStyle/>
          <a:p>
            <a:pPr algn="just">
              <a:lnSpc>
                <a:spcPct val="150000"/>
              </a:lnSpc>
            </a:pPr>
            <a:r>
              <a:rPr lang="en-US" sz="1800" b="1" i="0" u="none" strike="noStrike" baseline="0" dirty="0">
                <a:latin typeface="Times New Roman" panose="02020603050405020304" pitchFamily="18" charset="0"/>
              </a:rPr>
              <a:t>Research: </a:t>
            </a:r>
            <a:r>
              <a:rPr lang="en-US" sz="1800" b="0" i="0" u="none" strike="noStrike" baseline="0" dirty="0">
                <a:latin typeface="Times New Roman" panose="02020603050405020304" pitchFamily="18" charset="0"/>
              </a:rPr>
              <a:t>Carbohydrates are widely used as research tools in immunology, virology, cellular biology. Used as ligands in protein-carbohydrate interactions and as probes to study cellular signaling pathways.</a:t>
            </a:r>
            <a:endParaRPr lang="en-US" dirty="0"/>
          </a:p>
        </p:txBody>
      </p:sp>
      <p:pic>
        <p:nvPicPr>
          <p:cNvPr id="1026" name="Picture 2" descr="Food Additives: Types, Advantages and Disadvantages">
            <a:extLst>
              <a:ext uri="{FF2B5EF4-FFF2-40B4-BE49-F238E27FC236}">
                <a16:creationId xmlns:a16="http://schemas.microsoft.com/office/drawing/2014/main" id="{BAFC59F0-5C83-B7B7-A883-2D115FB6DC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53598" y="1493129"/>
            <a:ext cx="2438401" cy="13716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harmaceutics | Free Full-Text | Carbohydrates Used in Polymeric Systems  for Drug Delivery: From Structures to Applications">
            <a:extLst>
              <a:ext uri="{FF2B5EF4-FFF2-40B4-BE49-F238E27FC236}">
                <a16:creationId xmlns:a16="http://schemas.microsoft.com/office/drawing/2014/main" id="{AA91F5B2-D8CF-DDBF-199A-DAD817CA126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53599" y="2972487"/>
            <a:ext cx="2308817" cy="151447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Pharmaceutical Excipients are widely used in pharmaceutical dosage to aid  the manufacturing processes and enhance stability">
            <a:extLst>
              <a:ext uri="{FF2B5EF4-FFF2-40B4-BE49-F238E27FC236}">
                <a16:creationId xmlns:a16="http://schemas.microsoft.com/office/drawing/2014/main" id="{8C738DF3-75C9-B744-1F96-906C5760B1C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145441" y="4288749"/>
            <a:ext cx="1989096" cy="16889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4958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par>
                                <p:cTn id="12" presetID="14" presetClass="entr" presetSubtype="10" fill="hold" nodeType="with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randombar(horizontal)">
                                      <p:cBhvr>
                                        <p:cTn id="14" dur="500"/>
                                        <p:tgtEl>
                                          <p:spTgt spid="1026"/>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500"/>
                                        <p:tgtEl>
                                          <p:spTgt spid="9"/>
                                        </p:tgtEl>
                                      </p:cBhvr>
                                    </p:animEffect>
                                  </p:childTnLst>
                                </p:cTn>
                              </p:par>
                              <p:par>
                                <p:cTn id="20" presetID="14" presetClass="entr" presetSubtype="10" fill="hold" nodeType="withEffect">
                                  <p:stCondLst>
                                    <p:cond delay="0"/>
                                  </p:stCondLst>
                                  <p:childTnLst>
                                    <p:set>
                                      <p:cBhvr>
                                        <p:cTn id="21" dur="1" fill="hold">
                                          <p:stCondLst>
                                            <p:cond delay="0"/>
                                          </p:stCondLst>
                                        </p:cTn>
                                        <p:tgtEl>
                                          <p:spTgt spid="1028"/>
                                        </p:tgtEl>
                                        <p:attrNameLst>
                                          <p:attrName>style.visibility</p:attrName>
                                        </p:attrNameLst>
                                      </p:cBhvr>
                                      <p:to>
                                        <p:strVal val="visible"/>
                                      </p:to>
                                    </p:set>
                                    <p:animEffect transition="in" filter="randombar(horizontal)">
                                      <p:cBhvr>
                                        <p:cTn id="22" dur="500"/>
                                        <p:tgtEl>
                                          <p:spTgt spid="102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9" grpId="0"/>
      <p:bldP spid="11" grpId="0"/>
      <p:bldP spid="13" grpId="0"/>
      <p:bldP spid="1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6BA99B-7755-68EC-403B-C52ADAB37BDB}"/>
              </a:ext>
            </a:extLst>
          </p:cNvPr>
          <p:cNvSpPr txBox="1"/>
          <p:nvPr/>
        </p:nvSpPr>
        <p:spPr>
          <a:xfrm>
            <a:off x="3543300" y="1226179"/>
            <a:ext cx="5105400" cy="400110"/>
          </a:xfrm>
          <a:prstGeom prst="rect">
            <a:avLst/>
          </a:prstGeom>
          <a:noFill/>
        </p:spPr>
        <p:txBody>
          <a:bodyPr wrap="square">
            <a:spAutoFit/>
          </a:bodyPr>
          <a:lstStyle/>
          <a:p>
            <a:r>
              <a:rPr lang="en-US" sz="2000" b="1" i="0" u="none" strike="noStrike" baseline="0" dirty="0">
                <a:solidFill>
                  <a:srgbClr val="FF0000"/>
                </a:solidFill>
                <a:effectLst>
                  <a:outerShdw blurRad="38100" dist="38100" dir="2700000" algn="tl">
                    <a:srgbClr val="000000">
                      <a:alpha val="43137"/>
                    </a:srgbClr>
                  </a:outerShdw>
                </a:effectLst>
                <a:latin typeface="Times New Roman" panose="02020603050405020304" pitchFamily="18" charset="0"/>
              </a:rPr>
              <a:t>Engineering Applications of Enzymes</a:t>
            </a:r>
            <a:endParaRPr lang="en-US" sz="2000" dirty="0">
              <a:solidFill>
                <a:srgbClr val="FF0000"/>
              </a:solidFill>
              <a:effectLst>
                <a:outerShdw blurRad="38100" dist="38100" dir="2700000" algn="tl">
                  <a:srgbClr val="000000">
                    <a:alpha val="43137"/>
                  </a:srgbClr>
                </a:outerShdw>
              </a:effectLst>
            </a:endParaRPr>
          </a:p>
        </p:txBody>
      </p:sp>
      <p:sp>
        <p:nvSpPr>
          <p:cNvPr id="5" name="TextBox 4">
            <a:extLst>
              <a:ext uri="{FF2B5EF4-FFF2-40B4-BE49-F238E27FC236}">
                <a16:creationId xmlns:a16="http://schemas.microsoft.com/office/drawing/2014/main" id="{0DED4A99-1C4D-7227-D4C8-9F2D9C6BEB79}"/>
              </a:ext>
            </a:extLst>
          </p:cNvPr>
          <p:cNvSpPr txBox="1"/>
          <p:nvPr/>
        </p:nvSpPr>
        <p:spPr>
          <a:xfrm>
            <a:off x="299720" y="1905000"/>
            <a:ext cx="11592560" cy="3691844"/>
          </a:xfrm>
          <a:prstGeom prst="rect">
            <a:avLst/>
          </a:prstGeom>
          <a:noFill/>
        </p:spPr>
        <p:txBody>
          <a:bodyPr wrap="square">
            <a:spAutoFit/>
          </a:bodyPr>
          <a:lstStyle/>
          <a:p>
            <a:pPr marL="342900" indent="-342900" algn="just">
              <a:lnSpc>
                <a:spcPct val="200000"/>
              </a:lnSpc>
              <a:buFont typeface="Arial" panose="020B0604020202020204" pitchFamily="34" charset="0"/>
              <a:buChar char="•"/>
            </a:pPr>
            <a:r>
              <a:rPr lang="en-US" sz="2000" b="1" i="0" u="none" strike="noStrike" baseline="0" dirty="0">
                <a:solidFill>
                  <a:srgbClr val="0070C0"/>
                </a:solidFill>
                <a:latin typeface="Times New Roman" panose="02020603050405020304" pitchFamily="18" charset="0"/>
              </a:rPr>
              <a:t>Biofuel production: </a:t>
            </a:r>
            <a:r>
              <a:rPr lang="en-US" sz="2000" b="0" i="0" u="none" strike="noStrike" baseline="0" dirty="0">
                <a:latin typeface="Times New Roman" panose="02020603050405020304" pitchFamily="18" charset="0"/>
              </a:rPr>
              <a:t>Enzymes are used to convert plant material into biofuels, such as ethanol and biodiesel.</a:t>
            </a:r>
          </a:p>
          <a:p>
            <a:pPr marL="342900" indent="-342900" algn="just">
              <a:lnSpc>
                <a:spcPct val="200000"/>
              </a:lnSpc>
              <a:buFont typeface="Arial" panose="020B0604020202020204" pitchFamily="34" charset="0"/>
              <a:buChar char="•"/>
            </a:pPr>
            <a:r>
              <a:rPr lang="en-US" sz="2000" b="1" i="0" u="none" strike="noStrike" baseline="0" dirty="0">
                <a:solidFill>
                  <a:srgbClr val="0070C0"/>
                </a:solidFill>
                <a:latin typeface="Times New Roman" panose="02020603050405020304" pitchFamily="18" charset="0"/>
              </a:rPr>
              <a:t>Food and beverage production: </a:t>
            </a:r>
            <a:r>
              <a:rPr lang="en-US" sz="2000" b="0" i="0" u="none" strike="noStrike" baseline="0" dirty="0">
                <a:latin typeface="Times New Roman" panose="02020603050405020304" pitchFamily="18" charset="0"/>
              </a:rPr>
              <a:t>Enzymes are used in the food and beverage industry such as baking, cheese making, and juice production.</a:t>
            </a:r>
          </a:p>
          <a:p>
            <a:pPr marL="342900" indent="-342900" algn="just">
              <a:lnSpc>
                <a:spcPct val="200000"/>
              </a:lnSpc>
              <a:buFont typeface="Arial" panose="020B0604020202020204" pitchFamily="34" charset="0"/>
              <a:buChar char="•"/>
            </a:pPr>
            <a:r>
              <a:rPr lang="en-US" sz="2000" b="1" i="0" u="none" strike="noStrike" baseline="0" dirty="0">
                <a:solidFill>
                  <a:srgbClr val="0070C0"/>
                </a:solidFill>
                <a:latin typeface="Times New Roman" panose="02020603050405020304" pitchFamily="18" charset="0"/>
              </a:rPr>
              <a:t>Textile production: </a:t>
            </a:r>
            <a:r>
              <a:rPr lang="en-US" sz="2000" b="0" i="0" u="none" strike="noStrike" baseline="0" dirty="0">
                <a:latin typeface="Times New Roman" panose="02020603050405020304" pitchFamily="18" charset="0"/>
              </a:rPr>
              <a:t>Enzymes are used to remove stains, whiten fabrics, and improve the softness of textiles.</a:t>
            </a:r>
          </a:p>
          <a:p>
            <a:pPr marL="342900" indent="-342900" algn="just">
              <a:lnSpc>
                <a:spcPct val="200000"/>
              </a:lnSpc>
              <a:buFont typeface="Arial" panose="020B0604020202020204" pitchFamily="34" charset="0"/>
              <a:buChar char="•"/>
            </a:pPr>
            <a:r>
              <a:rPr lang="en-US" sz="2000" b="1" i="0" u="none" strike="noStrike" baseline="0" dirty="0">
                <a:solidFill>
                  <a:srgbClr val="0070C0"/>
                </a:solidFill>
                <a:latin typeface="Times New Roman" panose="02020603050405020304" pitchFamily="18" charset="0"/>
              </a:rPr>
              <a:t>Pharmaceuticals: </a:t>
            </a:r>
            <a:r>
              <a:rPr lang="en-US" sz="2000" b="0" i="0" u="none" strike="noStrike" baseline="0" dirty="0">
                <a:latin typeface="Times New Roman" panose="02020603050405020304" pitchFamily="18" charset="0"/>
              </a:rPr>
              <a:t>Enzymes are used to produce various pharmaceutical products, such as antibiotics and vaccines.</a:t>
            </a:r>
          </a:p>
        </p:txBody>
      </p:sp>
    </p:spTree>
    <p:extLst>
      <p:ext uri="{BB962C8B-B14F-4D97-AF65-F5344CB8AC3E}">
        <p14:creationId xmlns:p14="http://schemas.microsoft.com/office/powerpoint/2010/main" val="50752475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B5FA1F4-BAF3-72F6-B493-F1DAEAF1E6B6}"/>
              </a:ext>
            </a:extLst>
          </p:cNvPr>
          <p:cNvSpPr txBox="1"/>
          <p:nvPr/>
        </p:nvSpPr>
        <p:spPr>
          <a:xfrm>
            <a:off x="5247640" y="836660"/>
            <a:ext cx="1488440" cy="369332"/>
          </a:xfrm>
          <a:prstGeom prst="rect">
            <a:avLst/>
          </a:prstGeom>
          <a:noFill/>
        </p:spPr>
        <p:txBody>
          <a:bodyPr wrap="square">
            <a:spAutoFit/>
          </a:bodyPr>
          <a:lstStyle/>
          <a:p>
            <a:r>
              <a:rPr lang="en-US" sz="1800" b="1" i="0" u="none" strike="noStrike" baseline="0" dirty="0">
                <a:solidFill>
                  <a:srgbClr val="3333CC"/>
                </a:solidFill>
                <a:effectLst>
                  <a:outerShdw blurRad="38100" dist="38100" dir="2700000" algn="tl">
                    <a:srgbClr val="000000">
                      <a:alpha val="43137"/>
                    </a:srgbClr>
                  </a:outerShdw>
                </a:effectLst>
                <a:latin typeface="Times New Roman" panose="02020603050405020304" pitchFamily="18" charset="0"/>
              </a:rPr>
              <a:t>Biosensors</a:t>
            </a:r>
            <a:endParaRPr lang="en-US" dirty="0">
              <a:solidFill>
                <a:srgbClr val="3333CC"/>
              </a:solidFill>
              <a:effectLst>
                <a:outerShdw blurRad="38100" dist="38100" dir="2700000" algn="tl">
                  <a:srgbClr val="000000">
                    <a:alpha val="43137"/>
                  </a:srgbClr>
                </a:outerShdw>
              </a:effectLst>
            </a:endParaRPr>
          </a:p>
        </p:txBody>
      </p:sp>
      <p:sp>
        <p:nvSpPr>
          <p:cNvPr id="5" name="TextBox 4">
            <a:extLst>
              <a:ext uri="{FF2B5EF4-FFF2-40B4-BE49-F238E27FC236}">
                <a16:creationId xmlns:a16="http://schemas.microsoft.com/office/drawing/2014/main" id="{EADAA284-9BE6-797C-AAB5-48ADDB7C97EA}"/>
              </a:ext>
            </a:extLst>
          </p:cNvPr>
          <p:cNvSpPr txBox="1"/>
          <p:nvPr/>
        </p:nvSpPr>
        <p:spPr>
          <a:xfrm>
            <a:off x="381000" y="2168139"/>
            <a:ext cx="4876800" cy="1294393"/>
          </a:xfrm>
          <a:prstGeom prst="rect">
            <a:avLst/>
          </a:prstGeom>
          <a:noFill/>
        </p:spPr>
        <p:txBody>
          <a:bodyPr wrap="square">
            <a:spAutoFit/>
          </a:bodyPr>
          <a:lstStyle/>
          <a:p>
            <a:pPr algn="ctr">
              <a:lnSpc>
                <a:spcPct val="150000"/>
              </a:lnSpc>
            </a:pPr>
            <a:r>
              <a:rPr lang="en-US" sz="1800" b="0" i="0" u="none" strike="noStrike" baseline="0" dirty="0">
                <a:latin typeface="Times New Roman" panose="02020603050405020304" pitchFamily="18" charset="0"/>
              </a:rPr>
              <a:t>Biosensors are </a:t>
            </a:r>
            <a:r>
              <a:rPr lang="en-US" sz="1800" b="1" i="0" u="none" strike="noStrike" baseline="0" dirty="0">
                <a:solidFill>
                  <a:srgbClr val="3333CC"/>
                </a:solidFill>
                <a:effectLst>
                  <a:outerShdw blurRad="38100" dist="38100" dir="2700000" algn="tl">
                    <a:srgbClr val="000000">
                      <a:alpha val="43137"/>
                    </a:srgbClr>
                  </a:outerShdw>
                </a:effectLst>
                <a:latin typeface="Times New Roman" panose="02020603050405020304" pitchFamily="18" charset="0"/>
              </a:rPr>
              <a:t>analytical devices </a:t>
            </a:r>
            <a:r>
              <a:rPr lang="en-US" sz="1800" b="0" i="0" u="none" strike="noStrike" baseline="0" dirty="0">
                <a:latin typeface="Times New Roman" panose="02020603050405020304" pitchFamily="18" charset="0"/>
              </a:rPr>
              <a:t>that combine a </a:t>
            </a:r>
            <a:r>
              <a:rPr lang="en-US" sz="1800" b="1" i="0" u="none" strike="noStrike" baseline="0" dirty="0">
                <a:solidFill>
                  <a:srgbClr val="3333CC"/>
                </a:solidFill>
                <a:effectLst>
                  <a:outerShdw blurRad="38100" dist="38100" dir="2700000" algn="tl">
                    <a:srgbClr val="000000">
                      <a:alpha val="43137"/>
                    </a:srgbClr>
                  </a:outerShdw>
                </a:effectLst>
                <a:latin typeface="Times New Roman" panose="02020603050405020304" pitchFamily="18" charset="0"/>
              </a:rPr>
              <a:t>biological recognition element </a:t>
            </a:r>
            <a:r>
              <a:rPr lang="en-US" sz="1800" b="0" i="0" u="none" strike="noStrike" baseline="0" dirty="0">
                <a:latin typeface="Times New Roman" panose="02020603050405020304" pitchFamily="18" charset="0"/>
              </a:rPr>
              <a:t>with a </a:t>
            </a:r>
            <a:r>
              <a:rPr lang="en-US" sz="1800" b="1" i="0" u="none" strike="noStrike" baseline="0" dirty="0">
                <a:solidFill>
                  <a:srgbClr val="3333CC"/>
                </a:solidFill>
                <a:effectLst>
                  <a:outerShdw blurRad="38100" dist="38100" dir="2700000" algn="tl">
                    <a:srgbClr val="000000">
                      <a:alpha val="43137"/>
                    </a:srgbClr>
                  </a:outerShdw>
                </a:effectLst>
                <a:latin typeface="Times New Roman" panose="02020603050405020304" pitchFamily="18" charset="0"/>
              </a:rPr>
              <a:t>transducer</a:t>
            </a:r>
            <a:r>
              <a:rPr lang="en-US" sz="1800" b="0" i="0" u="none" strike="noStrike" baseline="0" dirty="0">
                <a:latin typeface="Times New Roman" panose="02020603050405020304" pitchFamily="18" charset="0"/>
              </a:rPr>
              <a:t> to </a:t>
            </a:r>
            <a:r>
              <a:rPr lang="en-US" sz="1800" b="1" i="0" u="none" strike="noStrike" baseline="0" dirty="0">
                <a:solidFill>
                  <a:srgbClr val="3333CC"/>
                </a:solidFill>
                <a:effectLst>
                  <a:outerShdw blurRad="38100" dist="38100" dir="2700000" algn="tl">
                    <a:srgbClr val="000000">
                      <a:alpha val="43137"/>
                    </a:srgbClr>
                  </a:outerShdw>
                </a:effectLst>
                <a:latin typeface="Times New Roman" panose="02020603050405020304" pitchFamily="18" charset="0"/>
              </a:rPr>
              <a:t>detect &amp; quantify </a:t>
            </a:r>
            <a:r>
              <a:rPr lang="en-US" sz="1800" b="0" i="0" u="none" strike="noStrike" baseline="0" dirty="0">
                <a:latin typeface="Times New Roman" panose="02020603050405020304" pitchFamily="18" charset="0"/>
              </a:rPr>
              <a:t>target analytes.</a:t>
            </a:r>
            <a:endParaRPr lang="en-US" dirty="0"/>
          </a:p>
        </p:txBody>
      </p:sp>
      <p:pic>
        <p:nvPicPr>
          <p:cNvPr id="1026" name="Picture 2" descr="Types of Biosensors | Working principle of Biosensor types">
            <a:extLst>
              <a:ext uri="{FF2B5EF4-FFF2-40B4-BE49-F238E27FC236}">
                <a16:creationId xmlns:a16="http://schemas.microsoft.com/office/drawing/2014/main" id="{C5462128-14D0-4916-17C1-99D8EEDBC5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1710006"/>
            <a:ext cx="6248400" cy="258590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A9871F8F-4253-1CF6-859E-A79FB431AF4E}"/>
              </a:ext>
            </a:extLst>
          </p:cNvPr>
          <p:cNvSpPr txBox="1"/>
          <p:nvPr/>
        </p:nvSpPr>
        <p:spPr>
          <a:xfrm>
            <a:off x="0" y="4419599"/>
            <a:ext cx="12000107" cy="878895"/>
          </a:xfrm>
          <a:prstGeom prst="rect">
            <a:avLst/>
          </a:prstGeom>
          <a:solidFill>
            <a:schemeClr val="accent4">
              <a:lumMod val="40000"/>
              <a:lumOff val="60000"/>
            </a:schemeClr>
          </a:solidFill>
        </p:spPr>
        <p:txBody>
          <a:bodyPr wrap="square">
            <a:spAutoFit/>
          </a:bodyPr>
          <a:lstStyle/>
          <a:p>
            <a:pPr algn="ctr">
              <a:lnSpc>
                <a:spcPct val="150000"/>
              </a:lnSpc>
            </a:pPr>
            <a:r>
              <a:rPr lang="en-US" sz="1800" b="0" i="0" u="none" strike="noStrike" baseline="0" dirty="0">
                <a:latin typeface="Times New Roman" panose="02020603050405020304" pitchFamily="18" charset="0"/>
              </a:rPr>
              <a:t>The biological recognition element can be an </a:t>
            </a:r>
            <a:r>
              <a:rPr lang="en-US" sz="1800" b="1" i="0" u="none" strike="noStrike" baseline="0" dirty="0">
                <a:solidFill>
                  <a:srgbClr val="3333CC"/>
                </a:solidFill>
                <a:effectLst>
                  <a:outerShdw blurRad="38100" dist="38100" dir="2700000" algn="tl">
                    <a:srgbClr val="000000">
                      <a:alpha val="43137"/>
                    </a:srgbClr>
                  </a:outerShdw>
                </a:effectLst>
                <a:latin typeface="Times New Roman" panose="02020603050405020304" pitchFamily="18" charset="0"/>
              </a:rPr>
              <a:t>enzyme, antibody, nucleic acid, or other biological molecule </a:t>
            </a:r>
            <a:r>
              <a:rPr lang="en-US" sz="1800" b="0" i="0" u="none" strike="noStrike" baseline="0" dirty="0">
                <a:latin typeface="Times New Roman" panose="02020603050405020304" pitchFamily="18" charset="0"/>
              </a:rPr>
              <a:t>that </a:t>
            </a:r>
            <a:r>
              <a:rPr lang="en-US" sz="1800" b="1" i="0" u="none" strike="noStrike" baseline="0" dirty="0">
                <a:effectLst>
                  <a:outerShdw blurRad="38100" dist="38100" dir="2700000" algn="tl">
                    <a:srgbClr val="000000">
                      <a:alpha val="43137"/>
                    </a:srgbClr>
                  </a:outerShdw>
                </a:effectLst>
                <a:latin typeface="Times New Roman" panose="02020603050405020304" pitchFamily="18" charset="0"/>
              </a:rPr>
              <a:t>specifically</a:t>
            </a:r>
            <a:r>
              <a:rPr lang="en-US" sz="1800" b="0" i="0" u="none" strike="noStrike" baseline="0" dirty="0">
                <a:latin typeface="Times New Roman" panose="02020603050405020304" pitchFamily="18" charset="0"/>
              </a:rPr>
              <a:t> </a:t>
            </a:r>
            <a:r>
              <a:rPr lang="en-US" sz="1800" b="1" i="0" u="none" strike="noStrike" baseline="0" dirty="0">
                <a:latin typeface="Times New Roman" panose="02020603050405020304" pitchFamily="18" charset="0"/>
              </a:rPr>
              <a:t>interacts</a:t>
            </a:r>
            <a:r>
              <a:rPr lang="en-US" sz="1800" b="0" i="0" u="none" strike="noStrike" baseline="0" dirty="0">
                <a:latin typeface="Times New Roman" panose="02020603050405020304" pitchFamily="18" charset="0"/>
              </a:rPr>
              <a:t> with the </a:t>
            </a:r>
            <a:r>
              <a:rPr lang="en-US" sz="1800" b="1" i="0" u="none" strike="noStrike" baseline="0" dirty="0">
                <a:effectLst>
                  <a:outerShdw blurRad="38100" dist="38100" dir="2700000" algn="tl">
                    <a:srgbClr val="000000">
                      <a:alpha val="43137"/>
                    </a:srgbClr>
                  </a:outerShdw>
                </a:effectLst>
                <a:latin typeface="Times New Roman" panose="02020603050405020304" pitchFamily="18" charset="0"/>
              </a:rPr>
              <a:t>target analyte</a:t>
            </a:r>
            <a:r>
              <a:rPr lang="en-US" sz="1800" b="0" i="0" u="none" strike="noStrike" baseline="0" dirty="0">
                <a:latin typeface="Times New Roman" panose="02020603050405020304" pitchFamily="18" charset="0"/>
              </a:rPr>
              <a:t>.</a:t>
            </a:r>
            <a:endParaRPr lang="en-US" dirty="0"/>
          </a:p>
        </p:txBody>
      </p:sp>
      <p:sp>
        <p:nvSpPr>
          <p:cNvPr id="9" name="TextBox 8">
            <a:extLst>
              <a:ext uri="{FF2B5EF4-FFF2-40B4-BE49-F238E27FC236}">
                <a16:creationId xmlns:a16="http://schemas.microsoft.com/office/drawing/2014/main" id="{00F3FAE9-B9E5-1FF9-1603-7293C3763C4B}"/>
              </a:ext>
            </a:extLst>
          </p:cNvPr>
          <p:cNvSpPr txBox="1"/>
          <p:nvPr/>
        </p:nvSpPr>
        <p:spPr>
          <a:xfrm>
            <a:off x="2540" y="5726283"/>
            <a:ext cx="12189460" cy="463397"/>
          </a:xfrm>
          <a:prstGeom prst="rect">
            <a:avLst/>
          </a:prstGeom>
          <a:solidFill>
            <a:schemeClr val="accent4">
              <a:lumMod val="40000"/>
              <a:lumOff val="60000"/>
            </a:schemeClr>
          </a:solidFill>
        </p:spPr>
        <p:txBody>
          <a:bodyPr wrap="square">
            <a:spAutoFit/>
          </a:bodyPr>
          <a:lstStyle/>
          <a:p>
            <a:pPr algn="ctr">
              <a:lnSpc>
                <a:spcPct val="150000"/>
              </a:lnSpc>
            </a:pPr>
            <a:r>
              <a:rPr lang="en-US" sz="1800" b="0" i="0" u="none" strike="noStrike" baseline="0" dirty="0">
                <a:latin typeface="Times New Roman" panose="02020603050405020304" pitchFamily="18" charset="0"/>
              </a:rPr>
              <a:t>The </a:t>
            </a:r>
            <a:r>
              <a:rPr lang="en-US" sz="1800" b="1" i="0" u="none" strike="noStrike" baseline="0" dirty="0">
                <a:solidFill>
                  <a:srgbClr val="3333CC"/>
                </a:solidFill>
                <a:effectLst>
                  <a:outerShdw blurRad="38100" dist="38100" dir="2700000" algn="tl">
                    <a:srgbClr val="000000">
                      <a:alpha val="43137"/>
                    </a:srgbClr>
                  </a:outerShdw>
                </a:effectLst>
                <a:latin typeface="Times New Roman" panose="02020603050405020304" pitchFamily="18" charset="0"/>
              </a:rPr>
              <a:t>transducer</a:t>
            </a:r>
            <a:r>
              <a:rPr lang="en-US" sz="1800" b="0" i="0" u="none" strike="noStrike" baseline="0" dirty="0">
                <a:latin typeface="Times New Roman" panose="02020603050405020304" pitchFamily="18" charset="0"/>
              </a:rPr>
              <a:t> converts the </a:t>
            </a:r>
            <a:r>
              <a:rPr lang="en-US" sz="1800" b="1" i="0" u="none" strike="noStrike" baseline="0" dirty="0">
                <a:solidFill>
                  <a:srgbClr val="3333CC"/>
                </a:solidFill>
                <a:effectLst>
                  <a:outerShdw blurRad="38100" dist="38100" dir="2700000" algn="tl">
                    <a:srgbClr val="000000">
                      <a:alpha val="43137"/>
                    </a:srgbClr>
                  </a:outerShdw>
                </a:effectLst>
                <a:latin typeface="Times New Roman" panose="02020603050405020304" pitchFamily="18" charset="0"/>
              </a:rPr>
              <a:t>biological response into an electrical signal </a:t>
            </a:r>
            <a:r>
              <a:rPr lang="en-US" sz="1800" b="0" i="0" u="none" strike="noStrike" baseline="0" dirty="0">
                <a:latin typeface="Times New Roman" panose="02020603050405020304" pitchFamily="18" charset="0"/>
              </a:rPr>
              <a:t>that can be </a:t>
            </a:r>
            <a:r>
              <a:rPr lang="en-US" sz="1800" b="1" i="0" u="none" strike="noStrike" baseline="0" dirty="0">
                <a:solidFill>
                  <a:srgbClr val="3333CC"/>
                </a:solidFill>
                <a:effectLst>
                  <a:outerShdw blurRad="38100" dist="38100" dir="2700000" algn="tl">
                    <a:srgbClr val="000000">
                      <a:alpha val="43137"/>
                    </a:srgbClr>
                  </a:outerShdw>
                </a:effectLst>
                <a:latin typeface="Times New Roman" panose="02020603050405020304" pitchFamily="18" charset="0"/>
              </a:rPr>
              <a:t>quantified and interpreted</a:t>
            </a:r>
            <a:r>
              <a:rPr lang="en-US" sz="1800" b="0" i="0" u="none" strike="noStrike" baseline="0" dirty="0">
                <a:latin typeface="Times New Roman" panose="02020603050405020304" pitchFamily="18" charset="0"/>
              </a:rPr>
              <a:t>.</a:t>
            </a:r>
            <a:endParaRPr lang="en-US" dirty="0"/>
          </a:p>
        </p:txBody>
      </p:sp>
    </p:spTree>
    <p:extLst>
      <p:ext uri="{BB962C8B-B14F-4D97-AF65-F5344CB8AC3E}">
        <p14:creationId xmlns:p14="http://schemas.microsoft.com/office/powerpoint/2010/main" val="1319835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9"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D264930-47B7-26DF-908E-F5A467CC1052}"/>
              </a:ext>
            </a:extLst>
          </p:cNvPr>
          <p:cNvSpPr txBox="1"/>
          <p:nvPr/>
        </p:nvSpPr>
        <p:spPr>
          <a:xfrm>
            <a:off x="4267200" y="871991"/>
            <a:ext cx="3657600" cy="369332"/>
          </a:xfrm>
          <a:prstGeom prst="rect">
            <a:avLst/>
          </a:prstGeom>
          <a:noFill/>
        </p:spPr>
        <p:txBody>
          <a:bodyPr wrap="square">
            <a:spAutoFit/>
          </a:bodyPr>
          <a:lstStyle/>
          <a:p>
            <a:pPr algn="ctr"/>
            <a:r>
              <a:rPr lang="en-US" sz="1800" b="1" i="0" u="none" strike="noStrike" baseline="0" dirty="0">
                <a:latin typeface="Times New Roman" panose="02020603050405020304" pitchFamily="18" charset="0"/>
              </a:rPr>
              <a:t>Glucose-Oxidase in Biosensors</a:t>
            </a:r>
            <a:endParaRPr lang="en-US" dirty="0"/>
          </a:p>
        </p:txBody>
      </p:sp>
      <p:sp>
        <p:nvSpPr>
          <p:cNvPr id="5" name="TextBox 4">
            <a:extLst>
              <a:ext uri="{FF2B5EF4-FFF2-40B4-BE49-F238E27FC236}">
                <a16:creationId xmlns:a16="http://schemas.microsoft.com/office/drawing/2014/main" id="{1F2A27E9-4521-86BD-DFC8-F8DF2F8047EC}"/>
              </a:ext>
            </a:extLst>
          </p:cNvPr>
          <p:cNvSpPr txBox="1"/>
          <p:nvPr/>
        </p:nvSpPr>
        <p:spPr>
          <a:xfrm>
            <a:off x="0" y="1241323"/>
            <a:ext cx="12192000" cy="1709892"/>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n-US" sz="1800" b="1" i="0" u="none" strike="noStrike" baseline="0" dirty="0">
                <a:solidFill>
                  <a:srgbClr val="3333CC"/>
                </a:solidFill>
                <a:effectLst>
                  <a:outerShdw blurRad="38100" dist="38100" dir="2700000" algn="tl">
                    <a:srgbClr val="000000">
                      <a:alpha val="43137"/>
                    </a:srgbClr>
                  </a:outerShdw>
                </a:effectLst>
                <a:latin typeface="Times New Roman" panose="02020603050405020304" pitchFamily="18" charset="0"/>
              </a:rPr>
              <a:t>Glucose oxidase (</a:t>
            </a:r>
            <a:r>
              <a:rPr lang="en-US" sz="1800" b="1" i="0" u="none" strike="noStrike" baseline="0" dirty="0" err="1">
                <a:solidFill>
                  <a:srgbClr val="3333CC"/>
                </a:solidFill>
                <a:effectLst>
                  <a:outerShdw blurRad="38100" dist="38100" dir="2700000" algn="tl">
                    <a:srgbClr val="000000">
                      <a:alpha val="43137"/>
                    </a:srgbClr>
                  </a:outerShdw>
                </a:effectLst>
                <a:latin typeface="Times New Roman" panose="02020603050405020304" pitchFamily="18" charset="0"/>
              </a:rPr>
              <a:t>GOx</a:t>
            </a:r>
            <a:r>
              <a:rPr lang="en-US" sz="1800" b="1" i="0" u="none" strike="noStrike" baseline="0" dirty="0">
                <a:solidFill>
                  <a:srgbClr val="3333CC"/>
                </a:solidFill>
                <a:effectLst>
                  <a:outerShdw blurRad="38100" dist="38100" dir="2700000" algn="tl">
                    <a:srgbClr val="000000">
                      <a:alpha val="43137"/>
                    </a:srgbClr>
                  </a:outerShdw>
                </a:effectLst>
                <a:latin typeface="Times New Roman" panose="02020603050405020304" pitchFamily="18" charset="0"/>
              </a:rPr>
              <a:t>) is an enzyme </a:t>
            </a:r>
            <a:r>
              <a:rPr lang="en-US" sz="1800" b="0" i="0" u="none" strike="noStrike" baseline="0" dirty="0">
                <a:latin typeface="Times New Roman" panose="02020603050405020304" pitchFamily="18" charset="0"/>
              </a:rPr>
              <a:t>commonly used in </a:t>
            </a:r>
            <a:r>
              <a:rPr lang="en-US" sz="1800" b="1" i="0" u="none" strike="noStrike" baseline="0" dirty="0">
                <a:solidFill>
                  <a:srgbClr val="3333CC"/>
                </a:solidFill>
                <a:effectLst>
                  <a:outerShdw blurRad="38100" dist="38100" dir="2700000" algn="tl">
                    <a:srgbClr val="000000">
                      <a:alpha val="43137"/>
                    </a:srgbClr>
                  </a:outerShdw>
                </a:effectLst>
                <a:latin typeface="Times New Roman" panose="02020603050405020304" pitchFamily="18" charset="0"/>
              </a:rPr>
              <a:t>biosensors</a:t>
            </a:r>
            <a:r>
              <a:rPr lang="en-US" sz="1800" b="0" i="0" u="none" strike="noStrike" baseline="0" dirty="0">
                <a:latin typeface="Times New Roman" panose="02020603050405020304" pitchFamily="18" charset="0"/>
              </a:rPr>
              <a:t> to detect glucose levels in biological fluids, such as blood and urine. </a:t>
            </a:r>
          </a:p>
          <a:p>
            <a:pPr marL="285750" indent="-285750" algn="just">
              <a:lnSpc>
                <a:spcPct val="150000"/>
              </a:lnSpc>
              <a:buFont typeface="Arial" panose="020B0604020202020204" pitchFamily="34" charset="0"/>
              <a:buChar char="•"/>
            </a:pPr>
            <a:r>
              <a:rPr lang="en-US" sz="1800" b="0" i="0" u="none" strike="noStrike" baseline="0" dirty="0">
                <a:latin typeface="Times New Roman" panose="02020603050405020304" pitchFamily="18" charset="0"/>
              </a:rPr>
              <a:t>The enzyme catalyzes glucose oxidation to </a:t>
            </a:r>
            <a:r>
              <a:rPr lang="en-US" b="1" dirty="0">
                <a:solidFill>
                  <a:srgbClr val="3333CC"/>
                </a:solidFill>
                <a:latin typeface="Times New Roman" panose="02020603050405020304" pitchFamily="18" charset="0"/>
              </a:rPr>
              <a:t>Gluconic acid</a:t>
            </a:r>
            <a:r>
              <a:rPr lang="en-US" sz="1800" b="0" i="0" u="none" strike="noStrike" baseline="0" dirty="0">
                <a:latin typeface="Times New Roman" panose="02020603050405020304" pitchFamily="18" charset="0"/>
              </a:rPr>
              <a:t> and </a:t>
            </a:r>
            <a:r>
              <a:rPr lang="en-US" sz="1800" b="1" i="0" u="none" strike="noStrike" baseline="0" dirty="0">
                <a:solidFill>
                  <a:srgbClr val="3333CC"/>
                </a:solidFill>
                <a:effectLst>
                  <a:outerShdw blurRad="38100" dist="38100" dir="2700000" algn="tl">
                    <a:srgbClr val="000000">
                      <a:alpha val="43137"/>
                    </a:srgbClr>
                  </a:outerShdw>
                </a:effectLst>
                <a:latin typeface="Times New Roman" panose="02020603050405020304" pitchFamily="18" charset="0"/>
              </a:rPr>
              <a:t>hydrogen peroxide (H</a:t>
            </a:r>
            <a:r>
              <a:rPr lang="en-US" sz="800" b="1" i="0" u="none" strike="noStrike" baseline="0" dirty="0">
                <a:solidFill>
                  <a:srgbClr val="3333CC"/>
                </a:solidFill>
                <a:effectLst>
                  <a:outerShdw blurRad="38100" dist="38100" dir="2700000" algn="tl">
                    <a:srgbClr val="000000">
                      <a:alpha val="43137"/>
                    </a:srgbClr>
                  </a:outerShdw>
                </a:effectLst>
                <a:latin typeface="Times New Roman" panose="02020603050405020304" pitchFamily="18" charset="0"/>
              </a:rPr>
              <a:t>2</a:t>
            </a:r>
            <a:r>
              <a:rPr lang="en-US" sz="1800" b="1" i="0" u="none" strike="noStrike" baseline="0" dirty="0">
                <a:solidFill>
                  <a:srgbClr val="3333CC"/>
                </a:solidFill>
                <a:effectLst>
                  <a:outerShdw blurRad="38100" dist="38100" dir="2700000" algn="tl">
                    <a:srgbClr val="000000">
                      <a:alpha val="43137"/>
                    </a:srgbClr>
                  </a:outerShdw>
                </a:effectLst>
                <a:latin typeface="Times New Roman" panose="02020603050405020304" pitchFamily="18" charset="0"/>
              </a:rPr>
              <a:t>O</a:t>
            </a:r>
            <a:r>
              <a:rPr lang="en-US" sz="800" b="1" i="0" u="none" strike="noStrike" baseline="0" dirty="0">
                <a:solidFill>
                  <a:srgbClr val="3333CC"/>
                </a:solidFill>
                <a:effectLst>
                  <a:outerShdw blurRad="38100" dist="38100" dir="2700000" algn="tl">
                    <a:srgbClr val="000000">
                      <a:alpha val="43137"/>
                    </a:srgbClr>
                  </a:outerShdw>
                </a:effectLst>
                <a:latin typeface="Times New Roman" panose="02020603050405020304" pitchFamily="18" charset="0"/>
              </a:rPr>
              <a:t>2</a:t>
            </a:r>
            <a:r>
              <a:rPr lang="en-US" sz="1800" b="1" i="0" u="none" strike="noStrike" baseline="0" dirty="0">
                <a:solidFill>
                  <a:srgbClr val="3333CC"/>
                </a:solidFill>
                <a:effectLst>
                  <a:outerShdw blurRad="38100" dist="38100" dir="2700000" algn="tl">
                    <a:srgbClr val="000000">
                      <a:alpha val="43137"/>
                    </a:srgbClr>
                  </a:outerShdw>
                </a:effectLst>
                <a:latin typeface="Times New Roman" panose="02020603050405020304" pitchFamily="18" charset="0"/>
              </a:rPr>
              <a:t>), </a:t>
            </a:r>
            <a:r>
              <a:rPr lang="en-US" sz="1800" b="0" i="0" u="none" strike="noStrike" baseline="0" dirty="0">
                <a:latin typeface="Times New Roman" panose="02020603050405020304" pitchFamily="18" charset="0"/>
              </a:rPr>
              <a:t>which </a:t>
            </a:r>
            <a:r>
              <a:rPr lang="en-US" dirty="0">
                <a:latin typeface="Times New Roman" panose="02020603050405020304" pitchFamily="18" charset="0"/>
              </a:rPr>
              <a:t>a transducer can easily detect and quantify.</a:t>
            </a:r>
            <a:endParaRPr lang="en-US" dirty="0"/>
          </a:p>
        </p:txBody>
      </p:sp>
      <p:pic>
        <p:nvPicPr>
          <p:cNvPr id="2050" name="Picture 2" descr="A portable micro glucose sensor based on copper-based nanocomposite  structure - New Journal of Chemistry (RSC Publishing)">
            <a:extLst>
              <a:ext uri="{FF2B5EF4-FFF2-40B4-BE49-F238E27FC236}">
                <a16:creationId xmlns:a16="http://schemas.microsoft.com/office/drawing/2014/main" id="{A178B92A-7427-9680-E68A-5377CE17CB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5200" y="3880307"/>
            <a:ext cx="4581832" cy="229814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B9B09E9D-9711-2DDE-F20B-1486D3E015A7}"/>
              </a:ext>
            </a:extLst>
          </p:cNvPr>
          <p:cNvSpPr txBox="1"/>
          <p:nvPr/>
        </p:nvSpPr>
        <p:spPr>
          <a:xfrm>
            <a:off x="1981200" y="2943841"/>
            <a:ext cx="8839200" cy="878895"/>
          </a:xfrm>
          <a:prstGeom prst="rect">
            <a:avLst/>
          </a:prstGeom>
          <a:solidFill>
            <a:schemeClr val="accent4">
              <a:lumMod val="40000"/>
              <a:lumOff val="60000"/>
            </a:schemeClr>
          </a:solidFill>
        </p:spPr>
        <p:txBody>
          <a:bodyPr wrap="square">
            <a:spAutoFit/>
          </a:bodyPr>
          <a:lstStyle/>
          <a:p>
            <a:pPr marL="285750" indent="-285750" algn="just">
              <a:lnSpc>
                <a:spcPct val="150000"/>
              </a:lnSpc>
              <a:buFont typeface="Arial" panose="020B0604020202020204" pitchFamily="34" charset="0"/>
              <a:buChar char="•"/>
            </a:pPr>
            <a:r>
              <a:rPr lang="en-US" sz="1800" b="0" i="0" u="none" strike="noStrike" baseline="0" dirty="0">
                <a:latin typeface="Times New Roman" panose="02020603050405020304" pitchFamily="18" charset="0"/>
              </a:rPr>
              <a:t>In glucose biosensors, </a:t>
            </a:r>
            <a:r>
              <a:rPr lang="en-US" sz="1800" b="1" i="0" u="none" strike="noStrike" baseline="0" dirty="0" err="1">
                <a:solidFill>
                  <a:srgbClr val="3333CC"/>
                </a:solidFill>
                <a:effectLst>
                  <a:outerShdw blurRad="38100" dist="38100" dir="2700000" algn="tl">
                    <a:srgbClr val="000000">
                      <a:alpha val="43137"/>
                    </a:srgbClr>
                  </a:outerShdw>
                </a:effectLst>
                <a:latin typeface="Times New Roman" panose="02020603050405020304" pitchFamily="18" charset="0"/>
              </a:rPr>
              <a:t>GOx</a:t>
            </a:r>
            <a:r>
              <a:rPr lang="en-US" sz="1800" b="1" i="0" u="none" strike="noStrike" baseline="0" dirty="0">
                <a:solidFill>
                  <a:srgbClr val="3333CC"/>
                </a:solidFill>
                <a:effectLst>
                  <a:outerShdw blurRad="38100" dist="38100" dir="2700000" algn="tl">
                    <a:srgbClr val="000000">
                      <a:alpha val="43137"/>
                    </a:srgbClr>
                  </a:outerShdw>
                </a:effectLst>
                <a:latin typeface="Times New Roman" panose="02020603050405020304" pitchFamily="18" charset="0"/>
              </a:rPr>
              <a:t> is typically </a:t>
            </a:r>
            <a:r>
              <a:rPr lang="en-US" sz="1800" b="1" i="0" u="none" strike="noStrike" baseline="0" dirty="0" err="1">
                <a:solidFill>
                  <a:srgbClr val="3333CC"/>
                </a:solidFill>
                <a:effectLst>
                  <a:outerShdw blurRad="38100" dist="38100" dir="2700000" algn="tl">
                    <a:srgbClr val="000000">
                      <a:alpha val="43137"/>
                    </a:srgbClr>
                  </a:outerShdw>
                </a:effectLst>
                <a:latin typeface="Times New Roman" panose="02020603050405020304" pitchFamily="18" charset="0"/>
              </a:rPr>
              <a:t>immobilised</a:t>
            </a:r>
            <a:r>
              <a:rPr lang="en-US" sz="1800" b="1" i="0" u="none" strike="noStrike" baseline="0" dirty="0">
                <a:solidFill>
                  <a:srgbClr val="3333CC"/>
                </a:solidFill>
                <a:effectLst>
                  <a:outerShdw blurRad="38100" dist="38100" dir="2700000" algn="tl">
                    <a:srgbClr val="000000">
                      <a:alpha val="43137"/>
                    </a:srgbClr>
                  </a:outerShdw>
                </a:effectLst>
                <a:latin typeface="Times New Roman" panose="02020603050405020304" pitchFamily="18" charset="0"/>
              </a:rPr>
              <a:t> on a polymer film</a:t>
            </a:r>
            <a:r>
              <a:rPr lang="en-US" sz="1800" b="0" i="0" u="none" strike="noStrike" baseline="0" dirty="0">
                <a:latin typeface="Times New Roman" panose="02020603050405020304" pitchFamily="18" charset="0"/>
              </a:rPr>
              <a:t>. </a:t>
            </a:r>
          </a:p>
          <a:p>
            <a:pPr marL="285750" indent="-285750" algn="just">
              <a:lnSpc>
                <a:spcPct val="150000"/>
              </a:lnSpc>
              <a:buFont typeface="Arial" panose="020B0604020202020204" pitchFamily="34" charset="0"/>
              <a:buChar char="•"/>
            </a:pPr>
            <a:r>
              <a:rPr lang="en-US" sz="1800" b="0" i="0" u="none" strike="noStrike" baseline="0" dirty="0">
                <a:latin typeface="Times New Roman" panose="02020603050405020304" pitchFamily="18" charset="0"/>
              </a:rPr>
              <a:t>The transducer in the biosensor is an electrode or other type of sensor.</a:t>
            </a:r>
            <a:endParaRPr lang="en-US" dirty="0"/>
          </a:p>
        </p:txBody>
      </p:sp>
      <p:pic>
        <p:nvPicPr>
          <p:cNvPr id="4" name="Picture 2" descr="Types of Biosensors | Working principle of Biosensor types">
            <a:extLst>
              <a:ext uri="{FF2B5EF4-FFF2-40B4-BE49-F238E27FC236}">
                <a16:creationId xmlns:a16="http://schemas.microsoft.com/office/drawing/2014/main" id="{EF17B41F-0B8F-FD19-DFFB-E75CA5B727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22736"/>
            <a:ext cx="6248400" cy="2585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4610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randombar(horizontal)">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7"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B5FA1F4-BAF3-72F6-B493-F1DAEAF1E6B6}"/>
              </a:ext>
            </a:extLst>
          </p:cNvPr>
          <p:cNvSpPr txBox="1"/>
          <p:nvPr/>
        </p:nvSpPr>
        <p:spPr>
          <a:xfrm>
            <a:off x="3810000" y="981948"/>
            <a:ext cx="4343400" cy="369332"/>
          </a:xfrm>
          <a:prstGeom prst="rect">
            <a:avLst/>
          </a:prstGeom>
          <a:noFill/>
        </p:spPr>
        <p:txBody>
          <a:bodyPr wrap="square">
            <a:spAutoFit/>
          </a:bodyPr>
          <a:lstStyle/>
          <a:p>
            <a:pPr algn="ctr"/>
            <a:r>
              <a:rPr lang="en-US" sz="1800" b="1" i="0" u="none" strike="noStrike" baseline="0" dirty="0" err="1">
                <a:solidFill>
                  <a:srgbClr val="3333CC"/>
                </a:solidFill>
                <a:effectLst>
                  <a:outerShdw blurRad="38100" dist="38100" dir="2700000" algn="tl">
                    <a:srgbClr val="000000">
                      <a:alpha val="43137"/>
                    </a:srgbClr>
                  </a:outerShdw>
                </a:effectLst>
                <a:latin typeface="Times New Roman" panose="02020603050405020304" pitchFamily="18" charset="0"/>
              </a:rPr>
              <a:t>Ligno</a:t>
            </a:r>
            <a:r>
              <a:rPr lang="en-US" sz="1800" b="1" i="0" u="none" strike="noStrike" baseline="0" dirty="0">
                <a:solidFill>
                  <a:srgbClr val="3333CC"/>
                </a:solidFill>
                <a:effectLst>
                  <a:outerShdw blurRad="38100" dist="38100" dir="2700000" algn="tl">
                    <a:srgbClr val="000000">
                      <a:alpha val="43137"/>
                    </a:srgbClr>
                  </a:outerShdw>
                </a:effectLst>
                <a:latin typeface="Times New Roman" panose="02020603050405020304" pitchFamily="18" charset="0"/>
              </a:rPr>
              <a:t>-lytic enzymes in bio-bleaching</a:t>
            </a:r>
            <a:endParaRPr lang="en-US" dirty="0">
              <a:solidFill>
                <a:srgbClr val="3333CC"/>
              </a:solidFill>
              <a:effectLst>
                <a:outerShdw blurRad="38100" dist="38100" dir="2700000" algn="tl">
                  <a:srgbClr val="000000">
                    <a:alpha val="43137"/>
                  </a:srgbClr>
                </a:outerShdw>
              </a:effectLst>
            </a:endParaRPr>
          </a:p>
        </p:txBody>
      </p:sp>
      <p:sp>
        <p:nvSpPr>
          <p:cNvPr id="5" name="TextBox 4">
            <a:extLst>
              <a:ext uri="{FF2B5EF4-FFF2-40B4-BE49-F238E27FC236}">
                <a16:creationId xmlns:a16="http://schemas.microsoft.com/office/drawing/2014/main" id="{EADAA284-9BE6-797C-AAB5-48ADDB7C97EA}"/>
              </a:ext>
            </a:extLst>
          </p:cNvPr>
          <p:cNvSpPr txBox="1"/>
          <p:nvPr/>
        </p:nvSpPr>
        <p:spPr>
          <a:xfrm>
            <a:off x="0" y="3381572"/>
            <a:ext cx="6304280" cy="1704569"/>
          </a:xfrm>
          <a:prstGeom prst="rect">
            <a:avLst/>
          </a:prstGeom>
          <a:solidFill>
            <a:schemeClr val="accent4">
              <a:lumMod val="40000"/>
              <a:lumOff val="60000"/>
            </a:schemeClr>
          </a:solidFill>
        </p:spPr>
        <p:txBody>
          <a:bodyPr wrap="square">
            <a:spAutoFit/>
          </a:bodyPr>
          <a:lstStyle/>
          <a:p>
            <a:pPr marL="285750" indent="-285750" algn="just">
              <a:lnSpc>
                <a:spcPct val="150000"/>
              </a:lnSpc>
              <a:buFont typeface="Arial" panose="020B0604020202020204" pitchFamily="34" charset="0"/>
              <a:buChar char="•"/>
            </a:pPr>
            <a:r>
              <a:rPr lang="en-US" dirty="0" err="1">
                <a:latin typeface="Times New Roman" panose="02020603050405020304" pitchFamily="18" charset="0"/>
              </a:rPr>
              <a:t>Ligno</a:t>
            </a:r>
            <a:r>
              <a:rPr lang="en-US" dirty="0">
                <a:latin typeface="Times New Roman" panose="02020603050405020304" pitchFamily="18" charset="0"/>
              </a:rPr>
              <a:t>-lytic enzymes play a key role in the degradation and detoxification of waste. </a:t>
            </a:r>
          </a:p>
          <a:p>
            <a:pPr marL="285750" indent="-285750" algn="just">
              <a:lnSpc>
                <a:spcPct val="150000"/>
              </a:lnSpc>
              <a:buFont typeface="Arial" panose="020B0604020202020204" pitchFamily="34" charset="0"/>
              <a:buChar char="•"/>
            </a:pPr>
            <a:r>
              <a:rPr lang="en-US" dirty="0">
                <a:latin typeface="Times New Roman" panose="02020603050405020304" pitchFamily="18" charset="0"/>
              </a:rPr>
              <a:t>The </a:t>
            </a:r>
            <a:r>
              <a:rPr lang="en-US" dirty="0" err="1">
                <a:latin typeface="Times New Roman" panose="02020603050405020304" pitchFamily="18" charset="0"/>
              </a:rPr>
              <a:t>ligno</a:t>
            </a:r>
            <a:r>
              <a:rPr lang="en-US" dirty="0">
                <a:latin typeface="Times New Roman" panose="02020603050405020304" pitchFamily="18" charset="0"/>
              </a:rPr>
              <a:t>-lytic enzymes are also found in different types of organisms such as plants, bacteria, insects, and fungi</a:t>
            </a:r>
          </a:p>
        </p:txBody>
      </p:sp>
      <p:sp>
        <p:nvSpPr>
          <p:cNvPr id="4" name="TextBox 3">
            <a:extLst>
              <a:ext uri="{FF2B5EF4-FFF2-40B4-BE49-F238E27FC236}">
                <a16:creationId xmlns:a16="http://schemas.microsoft.com/office/drawing/2014/main" id="{BBAC022A-4D6D-7B3C-AA51-D53D8C24C74F}"/>
              </a:ext>
            </a:extLst>
          </p:cNvPr>
          <p:cNvSpPr txBox="1"/>
          <p:nvPr/>
        </p:nvSpPr>
        <p:spPr>
          <a:xfrm>
            <a:off x="0" y="1351280"/>
            <a:ext cx="12192000" cy="1709892"/>
          </a:xfrm>
          <a:prstGeom prst="rect">
            <a:avLst/>
          </a:prstGeom>
          <a:solidFill>
            <a:schemeClr val="accent2">
              <a:lumMod val="40000"/>
              <a:lumOff val="60000"/>
            </a:schemeClr>
          </a:solidFill>
        </p:spPr>
        <p:txBody>
          <a:bodyPr wrap="square">
            <a:spAutoFit/>
          </a:bodyPr>
          <a:lstStyle/>
          <a:p>
            <a:pPr marL="285750" indent="-285750" algn="just">
              <a:lnSpc>
                <a:spcPct val="150000"/>
              </a:lnSpc>
              <a:buFont typeface="Arial" panose="020B0604020202020204" pitchFamily="34" charset="0"/>
              <a:buChar char="•"/>
            </a:pPr>
            <a:r>
              <a:rPr lang="en-US" sz="1800" b="0" i="0" u="none" strike="noStrike" baseline="0" dirty="0">
                <a:latin typeface="Times New Roman" panose="02020603050405020304" pitchFamily="18" charset="0"/>
              </a:rPr>
              <a:t>Bio-bleaching is a process that uses </a:t>
            </a:r>
            <a:r>
              <a:rPr lang="en-US" sz="1800" b="1" i="0" u="none" strike="noStrike" baseline="0" dirty="0">
                <a:latin typeface="Times New Roman" panose="02020603050405020304" pitchFamily="18" charset="0"/>
              </a:rPr>
              <a:t>biological agents</a:t>
            </a:r>
            <a:r>
              <a:rPr lang="en-US" sz="1800" b="0" i="0" u="none" strike="noStrike" baseline="0" dirty="0">
                <a:latin typeface="Times New Roman" panose="02020603050405020304" pitchFamily="18" charset="0"/>
              </a:rPr>
              <a:t>, such </a:t>
            </a:r>
            <a:r>
              <a:rPr lang="en-US" sz="1800" b="1" i="0" u="none" strike="noStrike" baseline="0" dirty="0">
                <a:latin typeface="Times New Roman" panose="02020603050405020304" pitchFamily="18" charset="0"/>
              </a:rPr>
              <a:t>as enzymes, to remove color </a:t>
            </a:r>
            <a:r>
              <a:rPr lang="en-US" sz="1800" b="0" i="0" u="none" strike="noStrike" baseline="0" dirty="0">
                <a:latin typeface="Times New Roman" panose="02020603050405020304" pitchFamily="18" charset="0"/>
              </a:rPr>
              <a:t>and </a:t>
            </a:r>
            <a:r>
              <a:rPr lang="en-US" sz="1800" b="1" i="0" u="none" strike="noStrike" baseline="0" dirty="0">
                <a:latin typeface="Times New Roman" panose="02020603050405020304" pitchFamily="18" charset="0"/>
              </a:rPr>
              <a:t>brighten fibers</a:t>
            </a:r>
            <a:r>
              <a:rPr lang="en-US" sz="1800" b="0" i="0" u="none" strike="noStrike" baseline="0" dirty="0">
                <a:latin typeface="Times New Roman" panose="02020603050405020304" pitchFamily="18" charset="0"/>
              </a:rPr>
              <a:t>, paper, and textiles. </a:t>
            </a:r>
          </a:p>
          <a:p>
            <a:pPr marL="285750" indent="-285750" algn="just">
              <a:lnSpc>
                <a:spcPct val="150000"/>
              </a:lnSpc>
              <a:buFont typeface="Arial" panose="020B0604020202020204" pitchFamily="34" charset="0"/>
              <a:buChar char="•"/>
            </a:pPr>
            <a:r>
              <a:rPr lang="en-US" sz="1800" b="0" i="0" u="none" strike="noStrike" baseline="0" dirty="0">
                <a:latin typeface="Times New Roman" panose="02020603050405020304" pitchFamily="18" charset="0"/>
              </a:rPr>
              <a:t>It is a sustainable alternative to </a:t>
            </a:r>
            <a:r>
              <a:rPr lang="en-US" sz="1800" b="1" i="0" u="none" strike="noStrike" baseline="0" dirty="0">
                <a:latin typeface="Times New Roman" panose="02020603050405020304" pitchFamily="18" charset="0"/>
              </a:rPr>
              <a:t>traditional chemical bleaching methods </a:t>
            </a:r>
            <a:r>
              <a:rPr lang="en-US" sz="1800" b="0" i="0" u="none" strike="noStrike" baseline="0" dirty="0">
                <a:latin typeface="Times New Roman" panose="02020603050405020304" pitchFamily="18" charset="0"/>
              </a:rPr>
              <a:t>that use </a:t>
            </a:r>
            <a:r>
              <a:rPr lang="en-US" sz="1800" b="1" i="0" u="none" strike="noStrike" baseline="0" dirty="0">
                <a:latin typeface="Times New Roman" panose="02020603050405020304" pitchFamily="18" charset="0"/>
              </a:rPr>
              <a:t>harsh chemicals</a:t>
            </a:r>
            <a:r>
              <a:rPr lang="en-US" sz="1800" b="0" i="0" u="none" strike="noStrike" baseline="0" dirty="0">
                <a:latin typeface="Times New Roman" panose="02020603050405020304" pitchFamily="18" charset="0"/>
              </a:rPr>
              <a:t>, such as hydrogen peroxide and chlorine.</a:t>
            </a:r>
            <a:endParaRPr lang="en-IN" dirty="0"/>
          </a:p>
        </p:txBody>
      </p:sp>
      <p:pic>
        <p:nvPicPr>
          <p:cNvPr id="2050" name="Picture 2" descr="Enzyme cocktail: a greener approach for biobleaching in paper and pulp  industry - ScienceDirect">
            <a:extLst>
              <a:ext uri="{FF2B5EF4-FFF2-40B4-BE49-F238E27FC236}">
                <a16:creationId xmlns:a16="http://schemas.microsoft.com/office/drawing/2014/main" id="{8FB36FAC-012E-E9B9-81AD-0AEE5E16C0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200" y="3393440"/>
            <a:ext cx="5206652" cy="284420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3B8A0C11-8021-6BD3-793F-5F4D1E6F84E5}"/>
              </a:ext>
            </a:extLst>
          </p:cNvPr>
          <p:cNvSpPr txBox="1"/>
          <p:nvPr/>
        </p:nvSpPr>
        <p:spPr>
          <a:xfrm>
            <a:off x="-15240" y="5358753"/>
            <a:ext cx="6304280" cy="878895"/>
          </a:xfrm>
          <a:prstGeom prst="rect">
            <a:avLst/>
          </a:prstGeom>
          <a:solidFill>
            <a:schemeClr val="accent1">
              <a:lumMod val="40000"/>
              <a:lumOff val="60000"/>
            </a:schemeClr>
          </a:solidFill>
        </p:spPr>
        <p:txBody>
          <a:bodyPr wrap="square">
            <a:spAutoFit/>
          </a:bodyPr>
          <a:lstStyle/>
          <a:p>
            <a:pPr marL="285750" indent="-285750" algn="just">
              <a:lnSpc>
                <a:spcPct val="150000"/>
              </a:lnSpc>
              <a:buFont typeface="Arial" panose="020B0604020202020204" pitchFamily="34" charset="0"/>
              <a:buChar char="•"/>
            </a:pPr>
            <a:r>
              <a:rPr lang="en-US" sz="1800" b="0" i="0" u="none" strike="noStrike" baseline="0" dirty="0">
                <a:solidFill>
                  <a:srgbClr val="000000"/>
                </a:solidFill>
                <a:latin typeface="Times New Roman" panose="02020603050405020304" pitchFamily="18" charset="0"/>
              </a:rPr>
              <a:t>The most important lignin-oxidizing enzymes are lignin peroxidases, manganese peroxidases and laccases </a:t>
            </a:r>
            <a:endParaRPr lang="en-US" dirty="0"/>
          </a:p>
        </p:txBody>
      </p:sp>
    </p:spTree>
    <p:extLst>
      <p:ext uri="{BB962C8B-B14F-4D97-AF65-F5344CB8AC3E}">
        <p14:creationId xmlns:p14="http://schemas.microsoft.com/office/powerpoint/2010/main" val="1621223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2050"/>
                                        </p:tgtEl>
                                        <p:attrNameLst>
                                          <p:attrName>style.visibility</p:attrName>
                                        </p:attrNameLst>
                                      </p:cBhvr>
                                      <p:to>
                                        <p:strVal val="visible"/>
                                      </p:to>
                                    </p:set>
                                    <p:animEffect transition="in" filter="randombar(horizontal)">
                                      <p:cBhvr>
                                        <p:cTn id="22"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6"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B5FA1F4-BAF3-72F6-B493-F1DAEAF1E6B6}"/>
              </a:ext>
            </a:extLst>
          </p:cNvPr>
          <p:cNvSpPr txBox="1"/>
          <p:nvPr/>
        </p:nvSpPr>
        <p:spPr>
          <a:xfrm>
            <a:off x="4455160" y="981948"/>
            <a:ext cx="3698240" cy="369332"/>
          </a:xfrm>
          <a:prstGeom prst="rect">
            <a:avLst/>
          </a:prstGeom>
          <a:noFill/>
        </p:spPr>
        <p:txBody>
          <a:bodyPr wrap="square">
            <a:spAutoFit/>
          </a:bodyPr>
          <a:lstStyle/>
          <a:p>
            <a:pPr algn="ctr"/>
            <a:r>
              <a:rPr lang="en-US" sz="1800" b="1" i="0" u="none" strike="noStrike" baseline="0" dirty="0" err="1">
                <a:solidFill>
                  <a:srgbClr val="3333CC"/>
                </a:solidFill>
                <a:effectLst>
                  <a:outerShdw blurRad="38100" dist="38100" dir="2700000" algn="tl">
                    <a:srgbClr val="000000">
                      <a:alpha val="43137"/>
                    </a:srgbClr>
                  </a:outerShdw>
                </a:effectLst>
                <a:latin typeface="Times New Roman" panose="02020603050405020304" pitchFamily="18" charset="0"/>
              </a:rPr>
              <a:t>Ligno</a:t>
            </a:r>
            <a:r>
              <a:rPr lang="en-US" sz="1800" b="1" i="0" u="none" strike="noStrike" baseline="0" dirty="0">
                <a:solidFill>
                  <a:srgbClr val="3333CC"/>
                </a:solidFill>
                <a:effectLst>
                  <a:outerShdw blurRad="38100" dist="38100" dir="2700000" algn="tl">
                    <a:srgbClr val="000000">
                      <a:alpha val="43137"/>
                    </a:srgbClr>
                  </a:outerShdw>
                </a:effectLst>
                <a:latin typeface="Times New Roman" panose="02020603050405020304" pitchFamily="18" charset="0"/>
              </a:rPr>
              <a:t>-lytic enzymes in bioleaching</a:t>
            </a:r>
            <a:endParaRPr lang="en-US" dirty="0">
              <a:solidFill>
                <a:srgbClr val="3333CC"/>
              </a:solidFill>
              <a:effectLst>
                <a:outerShdw blurRad="38100" dist="38100" dir="2700000" algn="tl">
                  <a:srgbClr val="000000">
                    <a:alpha val="43137"/>
                  </a:srgbClr>
                </a:outerShdw>
              </a:effectLst>
            </a:endParaRPr>
          </a:p>
        </p:txBody>
      </p:sp>
      <p:sp>
        <p:nvSpPr>
          <p:cNvPr id="5" name="TextBox 4">
            <a:extLst>
              <a:ext uri="{FF2B5EF4-FFF2-40B4-BE49-F238E27FC236}">
                <a16:creationId xmlns:a16="http://schemas.microsoft.com/office/drawing/2014/main" id="{EADAA284-9BE6-797C-AAB5-48ADDB7C97EA}"/>
              </a:ext>
            </a:extLst>
          </p:cNvPr>
          <p:cNvSpPr txBox="1"/>
          <p:nvPr/>
        </p:nvSpPr>
        <p:spPr>
          <a:xfrm>
            <a:off x="0" y="1447800"/>
            <a:ext cx="12192000" cy="1289071"/>
          </a:xfrm>
          <a:prstGeom prst="rect">
            <a:avLst/>
          </a:prstGeom>
          <a:solidFill>
            <a:schemeClr val="accent4">
              <a:lumMod val="40000"/>
              <a:lumOff val="60000"/>
            </a:schemeClr>
          </a:solidFill>
        </p:spPr>
        <p:txBody>
          <a:bodyPr wrap="square">
            <a:spAutoFit/>
          </a:bodyPr>
          <a:lstStyle/>
          <a:p>
            <a:pPr marL="285750" indent="-285750" algn="just">
              <a:lnSpc>
                <a:spcPct val="150000"/>
              </a:lnSpc>
              <a:buFont typeface="Arial" panose="020B0604020202020204" pitchFamily="34" charset="0"/>
              <a:buChar char="•"/>
            </a:pPr>
            <a:r>
              <a:rPr lang="en-US" dirty="0">
                <a:latin typeface="Times New Roman" panose="02020603050405020304" pitchFamily="18" charset="0"/>
              </a:rPr>
              <a:t>Lignolytic enzymes, such as laccases, peroxidases, are used in bio-bleaching to remove color and brighten fibers, paper, and textiles. </a:t>
            </a:r>
          </a:p>
          <a:p>
            <a:pPr marL="285750" indent="-285750" algn="just">
              <a:lnSpc>
                <a:spcPct val="150000"/>
              </a:lnSpc>
              <a:buFont typeface="Arial" panose="020B0604020202020204" pitchFamily="34" charset="0"/>
              <a:buChar char="•"/>
            </a:pPr>
            <a:r>
              <a:rPr lang="en-US" dirty="0">
                <a:latin typeface="Times New Roman" panose="02020603050405020304" pitchFamily="18" charset="0"/>
              </a:rPr>
              <a:t>These enzymes catalyze the oxidation of colored impurities in the fibers, resulting in a brighter and more uniform color.</a:t>
            </a:r>
          </a:p>
        </p:txBody>
      </p:sp>
      <p:sp>
        <p:nvSpPr>
          <p:cNvPr id="4" name="TextBox 3">
            <a:extLst>
              <a:ext uri="{FF2B5EF4-FFF2-40B4-BE49-F238E27FC236}">
                <a16:creationId xmlns:a16="http://schemas.microsoft.com/office/drawing/2014/main" id="{BBAC022A-4D6D-7B3C-AA51-D53D8C24C74F}"/>
              </a:ext>
            </a:extLst>
          </p:cNvPr>
          <p:cNvSpPr txBox="1"/>
          <p:nvPr/>
        </p:nvSpPr>
        <p:spPr>
          <a:xfrm>
            <a:off x="0" y="3657600"/>
            <a:ext cx="12192000" cy="1709892"/>
          </a:xfrm>
          <a:prstGeom prst="rect">
            <a:avLst/>
          </a:prstGeom>
          <a:solidFill>
            <a:schemeClr val="accent2">
              <a:lumMod val="40000"/>
              <a:lumOff val="60000"/>
            </a:schemeClr>
          </a:solidFill>
        </p:spPr>
        <p:txBody>
          <a:bodyPr wrap="square">
            <a:spAutoFit/>
          </a:bodyPr>
          <a:lstStyle/>
          <a:p>
            <a:pPr marL="285750" indent="-285750" algn="just">
              <a:lnSpc>
                <a:spcPct val="150000"/>
              </a:lnSpc>
              <a:buFont typeface="Arial" panose="020B0604020202020204" pitchFamily="34" charset="0"/>
              <a:buChar char="•"/>
            </a:pPr>
            <a:r>
              <a:rPr lang="en-US" sz="1800" i="0" u="none" strike="noStrike" baseline="0" dirty="0">
                <a:effectLst>
                  <a:outerShdw blurRad="38100" dist="38100" dir="2700000" algn="tl">
                    <a:srgbClr val="000000">
                      <a:alpha val="43137"/>
                    </a:srgbClr>
                  </a:outerShdw>
                </a:effectLst>
                <a:latin typeface="Times New Roman" panose="02020603050405020304" pitchFamily="18" charset="0"/>
              </a:rPr>
              <a:t>The </a:t>
            </a:r>
            <a:r>
              <a:rPr lang="en-US" sz="1800" i="0" u="none" strike="noStrike" baseline="0" dirty="0" err="1">
                <a:effectLst>
                  <a:outerShdw blurRad="38100" dist="38100" dir="2700000" algn="tl">
                    <a:srgbClr val="000000">
                      <a:alpha val="43137"/>
                    </a:srgbClr>
                  </a:outerShdw>
                </a:effectLst>
                <a:latin typeface="Times New Roman" panose="02020603050405020304" pitchFamily="18" charset="0"/>
              </a:rPr>
              <a:t>ligno</a:t>
            </a:r>
            <a:r>
              <a:rPr lang="en-US" sz="1800" i="0" u="none" strike="noStrike" baseline="0" dirty="0">
                <a:effectLst>
                  <a:outerShdw blurRad="38100" dist="38100" dir="2700000" algn="tl">
                    <a:srgbClr val="000000">
                      <a:alpha val="43137"/>
                    </a:srgbClr>
                  </a:outerShdw>
                </a:effectLst>
                <a:latin typeface="Times New Roman" panose="02020603050405020304" pitchFamily="18" charset="0"/>
              </a:rPr>
              <a:t>-lytic enzymes used in bio-bleaching are typically produced by fungi or bacteria, and are immobilized on a support, such as a ceramic material polymer film.</a:t>
            </a:r>
          </a:p>
          <a:p>
            <a:pPr marL="285750" indent="-285750" algn="just">
              <a:lnSpc>
                <a:spcPct val="150000"/>
              </a:lnSpc>
              <a:buFont typeface="Arial" panose="020B0604020202020204" pitchFamily="34" charset="0"/>
              <a:buChar char="•"/>
            </a:pPr>
            <a:r>
              <a:rPr lang="en-US" sz="1800" i="0" u="none" strike="noStrike" baseline="0" dirty="0">
                <a:effectLst>
                  <a:outerShdw blurRad="38100" dist="38100" dir="2700000" algn="tl">
                    <a:srgbClr val="000000">
                      <a:alpha val="43137"/>
                    </a:srgbClr>
                  </a:outerShdw>
                </a:effectLst>
                <a:latin typeface="Times New Roman" panose="02020603050405020304" pitchFamily="18" charset="0"/>
              </a:rPr>
              <a:t>The immobilized enzymes are then added to the fibers, where they catalyze the oxidation of colored impurities, resulting in a brighter and more uniform color.</a:t>
            </a:r>
            <a:endParaRPr lang="en-IN" dirty="0"/>
          </a:p>
        </p:txBody>
      </p:sp>
    </p:spTree>
    <p:extLst>
      <p:ext uri="{BB962C8B-B14F-4D97-AF65-F5344CB8AC3E}">
        <p14:creationId xmlns:p14="http://schemas.microsoft.com/office/powerpoint/2010/main" val="113935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randombar(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15161684-1450-4AD6-A9AC-3C8BCF1BA53D}"/>
              </a:ext>
            </a:extLst>
          </p:cNvPr>
          <p:cNvSpPr txBox="1"/>
          <p:nvPr/>
        </p:nvSpPr>
        <p:spPr>
          <a:xfrm>
            <a:off x="571500" y="2444497"/>
            <a:ext cx="6896100" cy="1200329"/>
          </a:xfrm>
          <a:prstGeom prst="rect">
            <a:avLst/>
          </a:prstGeom>
          <a:solidFill>
            <a:schemeClr val="accent4"/>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r>
              <a:rPr lang="en-US" sz="7200" b="1" dirty="0">
                <a:latin typeface="Cambria" panose="02040503050406030204" pitchFamily="18" charset="0"/>
                <a:ea typeface="Cambria" panose="02040503050406030204" pitchFamily="18" charset="0"/>
              </a:rPr>
              <a:t>Thank You</a:t>
            </a:r>
          </a:p>
        </p:txBody>
      </p:sp>
      <p:grpSp>
        <p:nvGrpSpPr>
          <p:cNvPr id="13" name="Group 12">
            <a:extLst>
              <a:ext uri="{FF2B5EF4-FFF2-40B4-BE49-F238E27FC236}">
                <a16:creationId xmlns:a16="http://schemas.microsoft.com/office/drawing/2014/main" id="{373072E6-6F6E-42B0-915D-0AF084CDCA2B}"/>
              </a:ext>
            </a:extLst>
          </p:cNvPr>
          <p:cNvGrpSpPr/>
          <p:nvPr/>
        </p:nvGrpSpPr>
        <p:grpSpPr>
          <a:xfrm>
            <a:off x="4381500" y="3520951"/>
            <a:ext cx="6896100" cy="1355218"/>
            <a:chOff x="4381500" y="3495034"/>
            <a:chExt cx="6896100" cy="1200329"/>
          </a:xfrm>
          <a:scene3d>
            <a:camera prst="orthographicFront">
              <a:rot lat="0" lon="0" rev="0"/>
            </a:camera>
            <a:lightRig rig="balanced" dir="t">
              <a:rot lat="0" lon="0" rev="8700000"/>
            </a:lightRig>
          </a:scene3d>
        </p:grpSpPr>
        <p:sp>
          <p:nvSpPr>
            <p:cNvPr id="15" name="TextBox 14">
              <a:extLst>
                <a:ext uri="{FF2B5EF4-FFF2-40B4-BE49-F238E27FC236}">
                  <a16:creationId xmlns:a16="http://schemas.microsoft.com/office/drawing/2014/main" id="{A83E04BA-77AE-48D2-909C-AB0E0DA6D786}"/>
                </a:ext>
              </a:extLst>
            </p:cNvPr>
            <p:cNvSpPr txBox="1"/>
            <p:nvPr/>
          </p:nvSpPr>
          <p:spPr>
            <a:xfrm>
              <a:off x="4381500" y="3495034"/>
              <a:ext cx="6896100" cy="1200329"/>
            </a:xfrm>
            <a:prstGeom prst="rect">
              <a:avLst/>
            </a:prstGeom>
            <a:solidFill>
              <a:schemeClr val="tx2">
                <a:lumMod val="75000"/>
              </a:schemeClr>
            </a:solidFill>
            <a:ln>
              <a:noFill/>
            </a:ln>
            <a:effectLst>
              <a:outerShdw blurRad="44450" dist="27940" dir="5400000" algn="ctr">
                <a:srgbClr val="000000">
                  <a:alpha val="32000"/>
                </a:srgbClr>
              </a:outerShdw>
            </a:effectLst>
            <a:sp3d>
              <a:bevelT w="190500" h="38100"/>
            </a:sp3d>
          </p:spPr>
          <p:txBody>
            <a:bodyPr wrap="square">
              <a:spAutoFit/>
            </a:bodyPr>
            <a:lstStyle/>
            <a:p>
              <a:pPr algn="ctr"/>
              <a:endParaRPr lang="en-US" sz="7200" b="1" dirty="0">
                <a:latin typeface="Cambria" panose="02040503050406030204" pitchFamily="18" charset="0"/>
                <a:ea typeface="Cambria" panose="02040503050406030204" pitchFamily="18" charset="0"/>
              </a:endParaRPr>
            </a:p>
          </p:txBody>
        </p:sp>
        <p:sp>
          <p:nvSpPr>
            <p:cNvPr id="16" name="TextBox 15">
              <a:extLst>
                <a:ext uri="{FF2B5EF4-FFF2-40B4-BE49-F238E27FC236}">
                  <a16:creationId xmlns:a16="http://schemas.microsoft.com/office/drawing/2014/main" id="{C98349B9-9BDC-4E07-9E70-4A14F3F9BBAA}"/>
                </a:ext>
              </a:extLst>
            </p:cNvPr>
            <p:cNvSpPr txBox="1"/>
            <p:nvPr/>
          </p:nvSpPr>
          <p:spPr>
            <a:xfrm>
              <a:off x="5456898" y="3572425"/>
              <a:ext cx="3830949" cy="1063142"/>
            </a:xfrm>
            <a:prstGeom prst="rect">
              <a:avLst/>
            </a:prstGeom>
            <a:noFill/>
            <a:ln>
              <a:noFill/>
            </a:ln>
            <a:effectLst>
              <a:outerShdw blurRad="44450" dist="27940" dir="5400000" algn="ctr">
                <a:srgbClr val="000000">
                  <a:alpha val="32000"/>
                </a:srgbClr>
              </a:outerShdw>
            </a:effectLst>
            <a:sp3d>
              <a:bevelT w="190500" h="38100"/>
            </a:sp3d>
          </p:spPr>
          <p:txBody>
            <a:bodyPr wrap="square" rtlCol="0">
              <a:spAutoFit/>
            </a:bodyPr>
            <a:lstStyle/>
            <a:p>
              <a:pPr algn="ctr"/>
              <a:r>
                <a:rPr lang="en-US" dirty="0">
                  <a:solidFill>
                    <a:schemeClr val="accent4">
                      <a:lumMod val="60000"/>
                      <a:lumOff val="40000"/>
                    </a:schemeClr>
                  </a:solidFill>
                  <a:latin typeface="Cambria" panose="02040503050406030204" pitchFamily="18" charset="0"/>
                  <a:ea typeface="Cambria" panose="02040503050406030204" pitchFamily="18" charset="0"/>
                </a:rPr>
                <a:t>Mahendra Kumar H S </a:t>
              </a:r>
            </a:p>
            <a:p>
              <a:pPr algn="ctr"/>
              <a:r>
                <a:rPr lang="en-US" dirty="0">
                  <a:solidFill>
                    <a:schemeClr val="accent4">
                      <a:lumMod val="60000"/>
                      <a:lumOff val="40000"/>
                    </a:schemeClr>
                  </a:solidFill>
                  <a:latin typeface="Cambria" panose="02040503050406030204" pitchFamily="18" charset="0"/>
                  <a:ea typeface="Cambria" panose="02040503050406030204" pitchFamily="18" charset="0"/>
                </a:rPr>
                <a:t>Assistant professor, </a:t>
              </a:r>
            </a:p>
            <a:p>
              <a:pPr algn="ctr"/>
              <a:r>
                <a:rPr lang="en-US" dirty="0">
                  <a:solidFill>
                    <a:schemeClr val="accent4">
                      <a:lumMod val="60000"/>
                      <a:lumOff val="40000"/>
                    </a:schemeClr>
                  </a:solidFill>
                  <a:latin typeface="Cambria" panose="02040503050406030204" pitchFamily="18" charset="0"/>
                  <a:ea typeface="Cambria" panose="02040503050406030204" pitchFamily="18" charset="0"/>
                </a:rPr>
                <a:t>Dept. of Chemistry,</a:t>
              </a:r>
            </a:p>
            <a:p>
              <a:pPr algn="ctr"/>
              <a:r>
                <a:rPr lang="en-US" dirty="0">
                  <a:solidFill>
                    <a:schemeClr val="accent4">
                      <a:lumMod val="60000"/>
                      <a:lumOff val="40000"/>
                    </a:schemeClr>
                  </a:solidFill>
                  <a:latin typeface="Cambria" panose="02040503050406030204" pitchFamily="18" charset="0"/>
                  <a:ea typeface="Cambria" panose="02040503050406030204" pitchFamily="18" charset="0"/>
                </a:rPr>
                <a:t>ATMECE, Mysuru</a:t>
              </a:r>
              <a:endParaRPr lang="en-IN" dirty="0">
                <a:solidFill>
                  <a:schemeClr val="accent4">
                    <a:lumMod val="60000"/>
                    <a:lumOff val="40000"/>
                  </a:schemeClr>
                </a:solidFill>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183660690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AE8EFAE-BA8A-2C6F-B201-5BA5A0072B6F}"/>
              </a:ext>
            </a:extLst>
          </p:cNvPr>
          <p:cNvSpPr txBox="1"/>
          <p:nvPr/>
        </p:nvSpPr>
        <p:spPr>
          <a:xfrm>
            <a:off x="5106727" y="1045516"/>
            <a:ext cx="2248593" cy="461665"/>
          </a:xfrm>
          <a:prstGeom prst="rect">
            <a:avLst/>
          </a:prstGeom>
          <a:noFill/>
        </p:spPr>
        <p:txBody>
          <a:bodyPr wrap="square">
            <a:spAutoFit/>
          </a:bodyPr>
          <a:lstStyle/>
          <a:p>
            <a:r>
              <a:rPr lang="en-US" sz="24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Carbohydrates</a:t>
            </a:r>
          </a:p>
        </p:txBody>
      </p:sp>
      <p:graphicFrame>
        <p:nvGraphicFramePr>
          <p:cNvPr id="10" name="Object 9">
            <a:extLst>
              <a:ext uri="{FF2B5EF4-FFF2-40B4-BE49-F238E27FC236}">
                <a16:creationId xmlns:a16="http://schemas.microsoft.com/office/drawing/2014/main" id="{8B168D93-4E65-BFAB-4339-31397136627B}"/>
              </a:ext>
            </a:extLst>
          </p:cNvPr>
          <p:cNvGraphicFramePr>
            <a:graphicFrameLocks noChangeAspect="1"/>
          </p:cNvGraphicFramePr>
          <p:nvPr/>
        </p:nvGraphicFramePr>
        <p:xfrm>
          <a:off x="3125527" y="1447800"/>
          <a:ext cx="5940946" cy="567636"/>
        </p:xfrm>
        <a:graphic>
          <a:graphicData uri="http://schemas.openxmlformats.org/presentationml/2006/ole">
            <mc:AlternateContent xmlns:mc="http://schemas.openxmlformats.org/markup-compatibility/2006">
              <mc:Choice xmlns:v="urn:schemas-microsoft-com:vml" Requires="v">
                <p:oleObj name="CS ChemDraw Drawing" r:id="rId2" imgW="3363716" imgH="542386" progId="ChemDraw.Document.6.0">
                  <p:embed/>
                </p:oleObj>
              </mc:Choice>
              <mc:Fallback>
                <p:oleObj name="CS ChemDraw Drawing" r:id="rId2" imgW="3363716" imgH="542386" progId="ChemDraw.Document.6.0">
                  <p:embed/>
                  <p:pic>
                    <p:nvPicPr>
                      <p:cNvPr id="10" name="Object 9">
                        <a:extLst>
                          <a:ext uri="{FF2B5EF4-FFF2-40B4-BE49-F238E27FC236}">
                            <a16:creationId xmlns:a16="http://schemas.microsoft.com/office/drawing/2014/main" id="{8B168D93-4E65-BFAB-4339-31397136627B}"/>
                          </a:ext>
                        </a:extLst>
                      </p:cNvPr>
                      <p:cNvPicPr/>
                      <p:nvPr/>
                    </p:nvPicPr>
                    <p:blipFill>
                      <a:blip r:embed="rId3"/>
                      <a:stretch>
                        <a:fillRect/>
                      </a:stretch>
                    </p:blipFill>
                    <p:spPr>
                      <a:xfrm>
                        <a:off x="3125527" y="1447800"/>
                        <a:ext cx="5940946" cy="567636"/>
                      </a:xfrm>
                      <a:prstGeom prst="rect">
                        <a:avLst/>
                      </a:prstGeom>
                    </p:spPr>
                  </p:pic>
                </p:oleObj>
              </mc:Fallback>
            </mc:AlternateContent>
          </a:graphicData>
        </a:graphic>
      </p:graphicFrame>
      <p:sp>
        <p:nvSpPr>
          <p:cNvPr id="13" name="TextBox 12">
            <a:extLst>
              <a:ext uri="{FF2B5EF4-FFF2-40B4-BE49-F238E27FC236}">
                <a16:creationId xmlns:a16="http://schemas.microsoft.com/office/drawing/2014/main" id="{FF3B38F9-BBD9-39E2-13AC-630613E7206A}"/>
              </a:ext>
            </a:extLst>
          </p:cNvPr>
          <p:cNvSpPr txBox="1"/>
          <p:nvPr/>
        </p:nvSpPr>
        <p:spPr>
          <a:xfrm>
            <a:off x="2360873" y="1847504"/>
            <a:ext cx="1752600" cy="369332"/>
          </a:xfrm>
          <a:prstGeom prst="rect">
            <a:avLst/>
          </a:prstGeom>
          <a:noFill/>
        </p:spPr>
        <p:txBody>
          <a:bodyPr wrap="square">
            <a:spAutoFit/>
          </a:bodyPr>
          <a:lstStyle/>
          <a:p>
            <a:r>
              <a:rPr lang="en-US" b="1" dirty="0">
                <a:solidFill>
                  <a:srgbClr val="0070C0"/>
                </a:solidFill>
                <a:latin typeface="Times New Roman" panose="02020603050405020304" pitchFamily="18" charset="0"/>
                <a:cs typeface="Times New Roman" panose="02020603050405020304" pitchFamily="18" charset="0"/>
              </a:rPr>
              <a:t>Simple sugars</a:t>
            </a:r>
          </a:p>
        </p:txBody>
      </p:sp>
      <p:sp>
        <p:nvSpPr>
          <p:cNvPr id="14" name="TextBox 13">
            <a:extLst>
              <a:ext uri="{FF2B5EF4-FFF2-40B4-BE49-F238E27FC236}">
                <a16:creationId xmlns:a16="http://schemas.microsoft.com/office/drawing/2014/main" id="{F831462A-2A8A-0560-45D7-9AF6DCDB77DB}"/>
              </a:ext>
            </a:extLst>
          </p:cNvPr>
          <p:cNvSpPr txBox="1"/>
          <p:nvPr/>
        </p:nvSpPr>
        <p:spPr>
          <a:xfrm>
            <a:off x="8078527" y="1828800"/>
            <a:ext cx="1752600" cy="369332"/>
          </a:xfrm>
          <a:prstGeom prst="rect">
            <a:avLst/>
          </a:prstGeom>
          <a:noFill/>
        </p:spPr>
        <p:txBody>
          <a:bodyPr wrap="square">
            <a:spAutoFit/>
          </a:bodyPr>
          <a:lstStyle/>
          <a:p>
            <a:r>
              <a:rPr lang="en-US" b="1" dirty="0">
                <a:solidFill>
                  <a:srgbClr val="0070C0"/>
                </a:solidFill>
                <a:latin typeface="Times New Roman" panose="02020603050405020304" pitchFamily="18" charset="0"/>
                <a:cs typeface="Times New Roman" panose="02020603050405020304" pitchFamily="18" charset="0"/>
              </a:rPr>
              <a:t>Complex sugars</a:t>
            </a:r>
          </a:p>
        </p:txBody>
      </p:sp>
      <p:graphicFrame>
        <p:nvGraphicFramePr>
          <p:cNvPr id="15" name="Object 14">
            <a:extLst>
              <a:ext uri="{FF2B5EF4-FFF2-40B4-BE49-F238E27FC236}">
                <a16:creationId xmlns:a16="http://schemas.microsoft.com/office/drawing/2014/main" id="{61C8A106-209A-73CC-3EE7-DC31A1B31C6E}"/>
              </a:ext>
            </a:extLst>
          </p:cNvPr>
          <p:cNvGraphicFramePr>
            <a:graphicFrameLocks noChangeAspect="1"/>
          </p:cNvGraphicFramePr>
          <p:nvPr/>
        </p:nvGraphicFramePr>
        <p:xfrm>
          <a:off x="1443570" y="2216836"/>
          <a:ext cx="3363913" cy="542925"/>
        </p:xfrm>
        <a:graphic>
          <a:graphicData uri="http://schemas.openxmlformats.org/presentationml/2006/ole">
            <mc:AlternateContent xmlns:mc="http://schemas.openxmlformats.org/markup-compatibility/2006">
              <mc:Choice xmlns:v="urn:schemas-microsoft-com:vml" Requires="v">
                <p:oleObj name="CS ChemDraw Drawing" r:id="rId4" imgW="3363716" imgH="542386" progId="ChemDraw.Document.6.0">
                  <p:embed/>
                </p:oleObj>
              </mc:Choice>
              <mc:Fallback>
                <p:oleObj name="CS ChemDraw Drawing" r:id="rId4" imgW="3363716" imgH="542386" progId="ChemDraw.Document.6.0">
                  <p:embed/>
                  <p:pic>
                    <p:nvPicPr>
                      <p:cNvPr id="15" name="Object 14">
                        <a:extLst>
                          <a:ext uri="{FF2B5EF4-FFF2-40B4-BE49-F238E27FC236}">
                            <a16:creationId xmlns:a16="http://schemas.microsoft.com/office/drawing/2014/main" id="{61C8A106-209A-73CC-3EE7-DC31A1B31C6E}"/>
                          </a:ext>
                        </a:extLst>
                      </p:cNvPr>
                      <p:cNvPicPr/>
                      <p:nvPr/>
                    </p:nvPicPr>
                    <p:blipFill>
                      <a:blip r:embed="rId5"/>
                      <a:stretch>
                        <a:fillRect/>
                      </a:stretch>
                    </p:blipFill>
                    <p:spPr>
                      <a:xfrm>
                        <a:off x="1443570" y="2216836"/>
                        <a:ext cx="3363913" cy="542925"/>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E464FD7E-EA93-555E-090A-4195A9D766FF}"/>
              </a:ext>
            </a:extLst>
          </p:cNvPr>
          <p:cNvGraphicFramePr>
            <a:graphicFrameLocks noChangeAspect="1"/>
          </p:cNvGraphicFramePr>
          <p:nvPr/>
        </p:nvGraphicFramePr>
        <p:xfrm>
          <a:off x="7384516" y="2216836"/>
          <a:ext cx="3363913" cy="542925"/>
        </p:xfrm>
        <a:graphic>
          <a:graphicData uri="http://schemas.openxmlformats.org/presentationml/2006/ole">
            <mc:AlternateContent xmlns:mc="http://schemas.openxmlformats.org/markup-compatibility/2006">
              <mc:Choice xmlns:v="urn:schemas-microsoft-com:vml" Requires="v">
                <p:oleObj name="CS ChemDraw Drawing" r:id="rId4" imgW="3363716" imgH="542386" progId="ChemDraw.Document.6.0">
                  <p:embed/>
                </p:oleObj>
              </mc:Choice>
              <mc:Fallback>
                <p:oleObj name="CS ChemDraw Drawing" r:id="rId4" imgW="3363716" imgH="542386" progId="ChemDraw.Document.6.0">
                  <p:embed/>
                  <p:pic>
                    <p:nvPicPr>
                      <p:cNvPr id="16" name="Object 15">
                        <a:extLst>
                          <a:ext uri="{FF2B5EF4-FFF2-40B4-BE49-F238E27FC236}">
                            <a16:creationId xmlns:a16="http://schemas.microsoft.com/office/drawing/2014/main" id="{E464FD7E-EA93-555E-090A-4195A9D766FF}"/>
                          </a:ext>
                        </a:extLst>
                      </p:cNvPr>
                      <p:cNvPicPr/>
                      <p:nvPr/>
                    </p:nvPicPr>
                    <p:blipFill>
                      <a:blip r:embed="rId5"/>
                      <a:stretch>
                        <a:fillRect/>
                      </a:stretch>
                    </p:blipFill>
                    <p:spPr>
                      <a:xfrm>
                        <a:off x="7384516" y="2216836"/>
                        <a:ext cx="3363913" cy="542925"/>
                      </a:xfrm>
                      <a:prstGeom prst="rect">
                        <a:avLst/>
                      </a:prstGeom>
                    </p:spPr>
                  </p:pic>
                </p:oleObj>
              </mc:Fallback>
            </mc:AlternateContent>
          </a:graphicData>
        </a:graphic>
      </p:graphicFrame>
      <p:sp>
        <p:nvSpPr>
          <p:cNvPr id="17" name="TextBox 16">
            <a:extLst>
              <a:ext uri="{FF2B5EF4-FFF2-40B4-BE49-F238E27FC236}">
                <a16:creationId xmlns:a16="http://schemas.microsoft.com/office/drawing/2014/main" id="{35D12E90-4FB1-99BD-3959-FEAF812539A9}"/>
              </a:ext>
            </a:extLst>
          </p:cNvPr>
          <p:cNvSpPr txBox="1"/>
          <p:nvPr/>
        </p:nvSpPr>
        <p:spPr>
          <a:xfrm>
            <a:off x="393704" y="2800066"/>
            <a:ext cx="2099731" cy="369332"/>
          </a:xfrm>
          <a:prstGeom prst="rect">
            <a:avLst/>
          </a:prstGeom>
          <a:noFill/>
        </p:spPr>
        <p:txBody>
          <a:bodyPr wrap="square">
            <a:spAutoFit/>
          </a:bodyPr>
          <a:lstStyle/>
          <a:p>
            <a:r>
              <a:rPr lang="en-US" b="1" dirty="0">
                <a:solidFill>
                  <a:schemeClr val="accent2">
                    <a:lumMod val="75000"/>
                  </a:schemeClr>
                </a:solidFill>
                <a:latin typeface="Times New Roman" panose="02020603050405020304" pitchFamily="18" charset="0"/>
                <a:cs typeface="Times New Roman" panose="02020603050405020304" pitchFamily="18" charset="0"/>
              </a:rPr>
              <a:t>Monosaccharides</a:t>
            </a:r>
          </a:p>
        </p:txBody>
      </p:sp>
      <p:sp>
        <p:nvSpPr>
          <p:cNvPr id="18" name="TextBox 17">
            <a:extLst>
              <a:ext uri="{FF2B5EF4-FFF2-40B4-BE49-F238E27FC236}">
                <a16:creationId xmlns:a16="http://schemas.microsoft.com/office/drawing/2014/main" id="{35A2600B-2123-1210-86D1-2E4CB0A54BAD}"/>
              </a:ext>
            </a:extLst>
          </p:cNvPr>
          <p:cNvSpPr txBox="1"/>
          <p:nvPr/>
        </p:nvSpPr>
        <p:spPr>
          <a:xfrm>
            <a:off x="3989343" y="2769625"/>
            <a:ext cx="1649458" cy="369332"/>
          </a:xfrm>
          <a:prstGeom prst="rect">
            <a:avLst/>
          </a:prstGeom>
          <a:noFill/>
        </p:spPr>
        <p:txBody>
          <a:bodyPr wrap="square">
            <a:spAutoFit/>
          </a:bodyPr>
          <a:lstStyle/>
          <a:p>
            <a:r>
              <a:rPr lang="en-US" b="1" dirty="0">
                <a:solidFill>
                  <a:schemeClr val="accent2">
                    <a:lumMod val="75000"/>
                  </a:schemeClr>
                </a:solidFill>
                <a:latin typeface="Times New Roman" panose="02020603050405020304" pitchFamily="18" charset="0"/>
                <a:cs typeface="Times New Roman" panose="02020603050405020304" pitchFamily="18" charset="0"/>
              </a:rPr>
              <a:t>Disaccharides</a:t>
            </a:r>
          </a:p>
        </p:txBody>
      </p:sp>
      <p:sp>
        <p:nvSpPr>
          <p:cNvPr id="19" name="TextBox 18">
            <a:extLst>
              <a:ext uri="{FF2B5EF4-FFF2-40B4-BE49-F238E27FC236}">
                <a16:creationId xmlns:a16="http://schemas.microsoft.com/office/drawing/2014/main" id="{A4B78B8F-B739-106E-5B36-C5CE5FDC134B}"/>
              </a:ext>
            </a:extLst>
          </p:cNvPr>
          <p:cNvSpPr txBox="1"/>
          <p:nvPr/>
        </p:nvSpPr>
        <p:spPr>
          <a:xfrm>
            <a:off x="6553201" y="2801725"/>
            <a:ext cx="1904999" cy="369332"/>
          </a:xfrm>
          <a:prstGeom prst="rect">
            <a:avLst/>
          </a:prstGeom>
          <a:noFill/>
        </p:spPr>
        <p:txBody>
          <a:bodyPr wrap="square">
            <a:spAutoFit/>
          </a:bodyPr>
          <a:lstStyle/>
          <a:p>
            <a:r>
              <a:rPr lang="en-US" b="1" dirty="0">
                <a:solidFill>
                  <a:schemeClr val="accent2">
                    <a:lumMod val="75000"/>
                  </a:schemeClr>
                </a:solidFill>
                <a:latin typeface="Times New Roman" panose="02020603050405020304" pitchFamily="18" charset="0"/>
                <a:cs typeface="Times New Roman" panose="02020603050405020304" pitchFamily="18" charset="0"/>
              </a:rPr>
              <a:t>Oligosaccharides</a:t>
            </a:r>
          </a:p>
        </p:txBody>
      </p:sp>
      <p:sp>
        <p:nvSpPr>
          <p:cNvPr id="20" name="TextBox 19">
            <a:extLst>
              <a:ext uri="{FF2B5EF4-FFF2-40B4-BE49-F238E27FC236}">
                <a16:creationId xmlns:a16="http://schemas.microsoft.com/office/drawing/2014/main" id="{BDA17219-5F95-D0A8-11B1-8E0048D4862D}"/>
              </a:ext>
            </a:extLst>
          </p:cNvPr>
          <p:cNvSpPr txBox="1"/>
          <p:nvPr/>
        </p:nvSpPr>
        <p:spPr>
          <a:xfrm>
            <a:off x="9852350" y="2800066"/>
            <a:ext cx="1904999" cy="369332"/>
          </a:xfrm>
          <a:prstGeom prst="rect">
            <a:avLst/>
          </a:prstGeom>
          <a:noFill/>
        </p:spPr>
        <p:txBody>
          <a:bodyPr wrap="square">
            <a:spAutoFit/>
          </a:bodyPr>
          <a:lstStyle/>
          <a:p>
            <a:r>
              <a:rPr lang="en-US" b="1" dirty="0">
                <a:solidFill>
                  <a:schemeClr val="accent2">
                    <a:lumMod val="75000"/>
                  </a:schemeClr>
                </a:solidFill>
                <a:latin typeface="Times New Roman" panose="02020603050405020304" pitchFamily="18" charset="0"/>
                <a:cs typeface="Times New Roman" panose="02020603050405020304" pitchFamily="18" charset="0"/>
              </a:rPr>
              <a:t>Polysaccharides</a:t>
            </a:r>
          </a:p>
        </p:txBody>
      </p:sp>
      <p:sp>
        <p:nvSpPr>
          <p:cNvPr id="21" name="TextBox 20">
            <a:extLst>
              <a:ext uri="{FF2B5EF4-FFF2-40B4-BE49-F238E27FC236}">
                <a16:creationId xmlns:a16="http://schemas.microsoft.com/office/drawing/2014/main" id="{AB99CD54-6983-C0E1-0B43-1884C60A18D2}"/>
              </a:ext>
            </a:extLst>
          </p:cNvPr>
          <p:cNvSpPr txBox="1"/>
          <p:nvPr/>
        </p:nvSpPr>
        <p:spPr>
          <a:xfrm>
            <a:off x="203342" y="6027072"/>
            <a:ext cx="2290093" cy="369332"/>
          </a:xfrm>
          <a:prstGeom prst="rect">
            <a:avLst/>
          </a:prstGeom>
          <a:noFill/>
        </p:spPr>
        <p:txBody>
          <a:bodyPr wrap="square">
            <a:spAutoFit/>
          </a:bodyPr>
          <a:lstStyle/>
          <a:p>
            <a:r>
              <a:rPr lang="en-US" b="1" dirty="0">
                <a:solidFill>
                  <a:schemeClr val="accent6">
                    <a:lumMod val="75000"/>
                  </a:schemeClr>
                </a:solidFill>
                <a:latin typeface="Times New Roman" panose="02020603050405020304" pitchFamily="18" charset="0"/>
                <a:cs typeface="Times New Roman" panose="02020603050405020304" pitchFamily="18" charset="0"/>
              </a:rPr>
              <a:t>Glucose, Fructose</a:t>
            </a:r>
          </a:p>
        </p:txBody>
      </p:sp>
      <p:sp>
        <p:nvSpPr>
          <p:cNvPr id="24" name="TextBox 23">
            <a:extLst>
              <a:ext uri="{FF2B5EF4-FFF2-40B4-BE49-F238E27FC236}">
                <a16:creationId xmlns:a16="http://schemas.microsoft.com/office/drawing/2014/main" id="{4D7A68B8-010B-770A-3A07-BF0F672FD20B}"/>
              </a:ext>
            </a:extLst>
          </p:cNvPr>
          <p:cNvSpPr txBox="1"/>
          <p:nvPr/>
        </p:nvSpPr>
        <p:spPr>
          <a:xfrm>
            <a:off x="-10673" y="3209703"/>
            <a:ext cx="2908484" cy="1669496"/>
          </a:xfrm>
          <a:prstGeom prst="rect">
            <a:avLst/>
          </a:prstGeom>
          <a:noFill/>
        </p:spPr>
        <p:txBody>
          <a:bodyPr wrap="square">
            <a:spAutoFit/>
          </a:bodyPr>
          <a:lstStyle/>
          <a:p>
            <a:pPr algn="just">
              <a:lnSpc>
                <a:spcPct val="150000"/>
              </a:lnSpc>
            </a:pPr>
            <a:r>
              <a:rPr lang="en-US" sz="1400" b="0" i="0" dirty="0">
                <a:solidFill>
                  <a:srgbClr val="202124"/>
                </a:solidFill>
                <a:effectLst/>
                <a:latin typeface="Times New Roman" panose="02020603050405020304" pitchFamily="18" charset="0"/>
                <a:cs typeface="Times New Roman" panose="02020603050405020304" pitchFamily="18" charset="0"/>
              </a:rPr>
              <a:t>The simplest</a:t>
            </a:r>
            <a:r>
              <a:rPr lang="en-US" sz="1400" b="0" i="0" dirty="0">
                <a:solidFill>
                  <a:srgbClr val="040C28"/>
                </a:solidFill>
                <a:effectLst/>
                <a:latin typeface="Times New Roman" panose="02020603050405020304" pitchFamily="18" charset="0"/>
                <a:cs typeface="Times New Roman" panose="02020603050405020304" pitchFamily="18" charset="0"/>
              </a:rPr>
              <a:t> carbohydrates are </a:t>
            </a:r>
            <a:r>
              <a:rPr lang="en-US" sz="1400" b="0" i="0" dirty="0">
                <a:solidFill>
                  <a:srgbClr val="202124"/>
                </a:solidFill>
                <a:effectLst/>
                <a:latin typeface="Times New Roman" panose="02020603050405020304" pitchFamily="18" charset="0"/>
                <a:cs typeface="Times New Roman" panose="02020603050405020304" pitchFamily="18" charset="0"/>
              </a:rPr>
              <a:t>termed simple sugars. The monosaccharides most commonly contain three to six carbon atoms in an unbranched single-bonded chain.</a:t>
            </a:r>
            <a:endParaRPr lang="en-US" sz="1400" dirty="0">
              <a:latin typeface="Times New Roman" panose="02020603050405020304" pitchFamily="18" charset="0"/>
              <a:cs typeface="Times New Roman" panose="02020603050405020304" pitchFamily="18" charset="0"/>
            </a:endParaRPr>
          </a:p>
        </p:txBody>
      </p:sp>
      <p:sp>
        <p:nvSpPr>
          <p:cNvPr id="25" name="TextBox 24">
            <a:extLst>
              <a:ext uri="{FF2B5EF4-FFF2-40B4-BE49-F238E27FC236}">
                <a16:creationId xmlns:a16="http://schemas.microsoft.com/office/drawing/2014/main" id="{78B3448A-36D6-8572-A7B0-3283EC9A8D7C}"/>
              </a:ext>
            </a:extLst>
          </p:cNvPr>
          <p:cNvSpPr txBox="1"/>
          <p:nvPr/>
        </p:nvSpPr>
        <p:spPr>
          <a:xfrm>
            <a:off x="3322539" y="3207181"/>
            <a:ext cx="2908484" cy="700000"/>
          </a:xfrm>
          <a:prstGeom prst="rect">
            <a:avLst/>
          </a:prstGeom>
          <a:noFill/>
        </p:spPr>
        <p:txBody>
          <a:bodyPr wrap="square">
            <a:spAutoFit/>
          </a:bodyPr>
          <a:lstStyle/>
          <a:p>
            <a:pPr algn="just">
              <a:lnSpc>
                <a:spcPct val="150000"/>
              </a:lnSpc>
            </a:pPr>
            <a:r>
              <a:rPr lang="en-US" sz="1400" b="0" i="0" dirty="0">
                <a:solidFill>
                  <a:srgbClr val="202124"/>
                </a:solidFill>
                <a:effectLst/>
                <a:latin typeface="Times New Roman" panose="02020603050405020304" pitchFamily="18" charset="0"/>
                <a:cs typeface="Times New Roman" panose="02020603050405020304" pitchFamily="18" charset="0"/>
              </a:rPr>
              <a:t>two monosaccharides are joined by glycosidic linkage</a:t>
            </a:r>
            <a:endParaRPr lang="en-US" sz="1400" dirty="0">
              <a:latin typeface="Times New Roman" panose="02020603050405020304" pitchFamily="18" charset="0"/>
              <a:cs typeface="Times New Roman" panose="02020603050405020304" pitchFamily="18" charset="0"/>
            </a:endParaRPr>
          </a:p>
        </p:txBody>
      </p:sp>
      <p:sp>
        <p:nvSpPr>
          <p:cNvPr id="26" name="TextBox 25">
            <a:extLst>
              <a:ext uri="{FF2B5EF4-FFF2-40B4-BE49-F238E27FC236}">
                <a16:creationId xmlns:a16="http://schemas.microsoft.com/office/drawing/2014/main" id="{1C7C74C5-6EA5-7EF6-A834-461EF44ECCA4}"/>
              </a:ext>
            </a:extLst>
          </p:cNvPr>
          <p:cNvSpPr txBox="1"/>
          <p:nvPr/>
        </p:nvSpPr>
        <p:spPr>
          <a:xfrm>
            <a:off x="4113473" y="5128719"/>
            <a:ext cx="1282696" cy="873572"/>
          </a:xfrm>
          <a:prstGeom prst="rect">
            <a:avLst/>
          </a:prstGeom>
          <a:noFill/>
        </p:spPr>
        <p:txBody>
          <a:bodyPr wrap="square">
            <a:spAutoFit/>
          </a:bodyPr>
          <a:lstStyle/>
          <a:p>
            <a:pPr>
              <a:lnSpc>
                <a:spcPct val="150000"/>
              </a:lnSpc>
            </a:pPr>
            <a:r>
              <a:rPr lang="en-US" b="1" dirty="0">
                <a:solidFill>
                  <a:schemeClr val="accent6">
                    <a:lumMod val="75000"/>
                  </a:schemeClr>
                </a:solidFill>
                <a:latin typeface="Times New Roman" panose="02020603050405020304" pitchFamily="18" charset="0"/>
                <a:cs typeface="Times New Roman" panose="02020603050405020304" pitchFamily="18" charset="0"/>
              </a:rPr>
              <a:t>Sucrose</a:t>
            </a:r>
          </a:p>
          <a:p>
            <a:pPr>
              <a:lnSpc>
                <a:spcPct val="150000"/>
              </a:lnSpc>
            </a:pPr>
            <a:r>
              <a:rPr lang="en-US" b="1" dirty="0">
                <a:solidFill>
                  <a:schemeClr val="accent6">
                    <a:lumMod val="75000"/>
                  </a:schemeClr>
                </a:solidFill>
                <a:latin typeface="Times New Roman" panose="02020603050405020304" pitchFamily="18" charset="0"/>
                <a:cs typeface="Times New Roman" panose="02020603050405020304" pitchFamily="18" charset="0"/>
              </a:rPr>
              <a:t>Lactose</a:t>
            </a:r>
          </a:p>
        </p:txBody>
      </p:sp>
      <p:sp>
        <p:nvSpPr>
          <p:cNvPr id="29" name="TextBox 28">
            <a:extLst>
              <a:ext uri="{FF2B5EF4-FFF2-40B4-BE49-F238E27FC236}">
                <a16:creationId xmlns:a16="http://schemas.microsoft.com/office/drawing/2014/main" id="{5B964410-41E6-2BED-D9E5-AABE3939EBCC}"/>
              </a:ext>
            </a:extLst>
          </p:cNvPr>
          <p:cNvSpPr txBox="1"/>
          <p:nvPr/>
        </p:nvSpPr>
        <p:spPr>
          <a:xfrm>
            <a:off x="6231023" y="3210625"/>
            <a:ext cx="2908484" cy="700000"/>
          </a:xfrm>
          <a:prstGeom prst="rect">
            <a:avLst/>
          </a:prstGeom>
          <a:noFill/>
        </p:spPr>
        <p:txBody>
          <a:bodyPr wrap="square">
            <a:spAutoFit/>
          </a:bodyPr>
          <a:lstStyle/>
          <a:p>
            <a:pPr algn="just">
              <a:lnSpc>
                <a:spcPct val="150000"/>
              </a:lnSpc>
            </a:pPr>
            <a:r>
              <a:rPr lang="en-US" sz="1400" dirty="0">
                <a:solidFill>
                  <a:srgbClr val="202124"/>
                </a:solidFill>
                <a:latin typeface="Times New Roman" panose="02020603050405020304" pitchFamily="18" charset="0"/>
                <a:cs typeface="Times New Roman" panose="02020603050405020304" pitchFamily="18" charset="0"/>
              </a:rPr>
              <a:t>C</a:t>
            </a:r>
            <a:r>
              <a:rPr lang="en-US" sz="1400" b="0" i="0" dirty="0">
                <a:solidFill>
                  <a:srgbClr val="202124"/>
                </a:solidFill>
                <a:effectLst/>
                <a:latin typeface="Times New Roman" panose="02020603050405020304" pitchFamily="18" charset="0"/>
                <a:cs typeface="Times New Roman" panose="02020603050405020304" pitchFamily="18" charset="0"/>
              </a:rPr>
              <a:t>arbohydrates that contain between 3 and 10 single sugar residues</a:t>
            </a:r>
            <a:endParaRPr lang="en-US" sz="1400" dirty="0">
              <a:latin typeface="Times New Roman" panose="02020603050405020304" pitchFamily="18" charset="0"/>
              <a:cs typeface="Times New Roman" panose="02020603050405020304" pitchFamily="18" charset="0"/>
            </a:endParaRPr>
          </a:p>
        </p:txBody>
      </p:sp>
      <p:sp>
        <p:nvSpPr>
          <p:cNvPr id="32" name="TextBox 31">
            <a:extLst>
              <a:ext uri="{FF2B5EF4-FFF2-40B4-BE49-F238E27FC236}">
                <a16:creationId xmlns:a16="http://schemas.microsoft.com/office/drawing/2014/main" id="{16427F8E-FB41-BAB9-29A1-F0F9A42D4461}"/>
              </a:ext>
            </a:extLst>
          </p:cNvPr>
          <p:cNvSpPr txBox="1"/>
          <p:nvPr/>
        </p:nvSpPr>
        <p:spPr>
          <a:xfrm>
            <a:off x="6777863" y="5128719"/>
            <a:ext cx="1435272" cy="873572"/>
          </a:xfrm>
          <a:prstGeom prst="rect">
            <a:avLst/>
          </a:prstGeom>
          <a:noFill/>
        </p:spPr>
        <p:txBody>
          <a:bodyPr wrap="square">
            <a:spAutoFit/>
          </a:bodyPr>
          <a:lstStyle/>
          <a:p>
            <a:pPr>
              <a:lnSpc>
                <a:spcPct val="150000"/>
              </a:lnSpc>
            </a:pPr>
            <a:r>
              <a:rPr lang="en-US" b="1" dirty="0">
                <a:solidFill>
                  <a:schemeClr val="accent6">
                    <a:lumMod val="75000"/>
                  </a:schemeClr>
                </a:solidFill>
                <a:latin typeface="Times New Roman" panose="02020603050405020304" pitchFamily="18" charset="0"/>
                <a:cs typeface="Times New Roman" panose="02020603050405020304" pitchFamily="18" charset="0"/>
              </a:rPr>
              <a:t>raffinose, stachyose</a:t>
            </a:r>
          </a:p>
        </p:txBody>
      </p:sp>
      <p:sp>
        <p:nvSpPr>
          <p:cNvPr id="33" name="TextBox 32">
            <a:extLst>
              <a:ext uri="{FF2B5EF4-FFF2-40B4-BE49-F238E27FC236}">
                <a16:creationId xmlns:a16="http://schemas.microsoft.com/office/drawing/2014/main" id="{D768EA29-94E7-3275-D796-62E621AEF2DC}"/>
              </a:ext>
            </a:extLst>
          </p:cNvPr>
          <p:cNvSpPr txBox="1"/>
          <p:nvPr/>
        </p:nvSpPr>
        <p:spPr>
          <a:xfrm>
            <a:off x="9283516" y="3207181"/>
            <a:ext cx="2908484" cy="1023165"/>
          </a:xfrm>
          <a:prstGeom prst="rect">
            <a:avLst/>
          </a:prstGeom>
          <a:noFill/>
        </p:spPr>
        <p:txBody>
          <a:bodyPr wrap="square">
            <a:spAutoFit/>
          </a:bodyPr>
          <a:lstStyle/>
          <a:p>
            <a:pPr algn="just">
              <a:lnSpc>
                <a:spcPct val="150000"/>
              </a:lnSpc>
            </a:pPr>
            <a:r>
              <a:rPr lang="en-US" sz="1400" dirty="0">
                <a:solidFill>
                  <a:srgbClr val="202124"/>
                </a:solidFill>
                <a:latin typeface="Times New Roman" panose="02020603050405020304" pitchFamily="18" charset="0"/>
                <a:cs typeface="Times New Roman" panose="02020603050405020304" pitchFamily="18" charset="0"/>
              </a:rPr>
              <a:t>long chains of carbohydrate molecules, composed of several smaller monosaccharides.</a:t>
            </a:r>
            <a:endParaRPr lang="en-US" sz="1400" dirty="0">
              <a:latin typeface="Times New Roman" panose="02020603050405020304" pitchFamily="18" charset="0"/>
              <a:cs typeface="Times New Roman" panose="02020603050405020304" pitchFamily="18" charset="0"/>
            </a:endParaRPr>
          </a:p>
        </p:txBody>
      </p:sp>
      <p:sp>
        <p:nvSpPr>
          <p:cNvPr id="34" name="TextBox 33">
            <a:extLst>
              <a:ext uri="{FF2B5EF4-FFF2-40B4-BE49-F238E27FC236}">
                <a16:creationId xmlns:a16="http://schemas.microsoft.com/office/drawing/2014/main" id="{322B499A-92B7-AF91-5879-F2BEBD9AC569}"/>
              </a:ext>
            </a:extLst>
          </p:cNvPr>
          <p:cNvSpPr txBox="1"/>
          <p:nvPr/>
        </p:nvSpPr>
        <p:spPr>
          <a:xfrm>
            <a:off x="10087213" y="5128719"/>
            <a:ext cx="1435272" cy="873572"/>
          </a:xfrm>
          <a:prstGeom prst="rect">
            <a:avLst/>
          </a:prstGeom>
          <a:noFill/>
        </p:spPr>
        <p:txBody>
          <a:bodyPr wrap="square">
            <a:spAutoFit/>
          </a:bodyPr>
          <a:lstStyle/>
          <a:p>
            <a:pPr>
              <a:lnSpc>
                <a:spcPct val="150000"/>
              </a:lnSpc>
            </a:pPr>
            <a:r>
              <a:rPr lang="en-US" b="1" dirty="0">
                <a:solidFill>
                  <a:schemeClr val="accent6">
                    <a:lumMod val="75000"/>
                  </a:schemeClr>
                </a:solidFill>
                <a:latin typeface="Times New Roman" panose="02020603050405020304" pitchFamily="18" charset="0"/>
                <a:cs typeface="Times New Roman" panose="02020603050405020304" pitchFamily="18" charset="0"/>
              </a:rPr>
              <a:t>Starch</a:t>
            </a:r>
          </a:p>
          <a:p>
            <a:pPr>
              <a:lnSpc>
                <a:spcPct val="150000"/>
              </a:lnSpc>
            </a:pPr>
            <a:r>
              <a:rPr lang="en-US" b="1" dirty="0">
                <a:solidFill>
                  <a:schemeClr val="accent6">
                    <a:lumMod val="75000"/>
                  </a:schemeClr>
                </a:solidFill>
                <a:latin typeface="Times New Roman" panose="02020603050405020304" pitchFamily="18" charset="0"/>
                <a:cs typeface="Times New Roman" panose="02020603050405020304" pitchFamily="18" charset="0"/>
              </a:rPr>
              <a:t>Cellulose</a:t>
            </a:r>
          </a:p>
        </p:txBody>
      </p:sp>
      <p:pic>
        <p:nvPicPr>
          <p:cNvPr id="2050" name="Picture 2" descr="21.05: Polysaccharides - Chemistry LibreTexts">
            <a:extLst>
              <a:ext uri="{FF2B5EF4-FFF2-40B4-BE49-F238E27FC236}">
                <a16:creationId xmlns:a16="http://schemas.microsoft.com/office/drawing/2014/main" id="{A3D960AE-174B-DC6B-C807-FC403F2DF04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28102" y="4262181"/>
            <a:ext cx="2321007" cy="102316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Oligosaccharides Definition, Benefits, Food Examples">
            <a:extLst>
              <a:ext uri="{FF2B5EF4-FFF2-40B4-BE49-F238E27FC236}">
                <a16:creationId xmlns:a16="http://schemas.microsoft.com/office/drawing/2014/main" id="{98B65984-69B8-3ABE-BAB5-2A90D3E4B56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43492" y="3899167"/>
            <a:ext cx="2155045" cy="138538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Disaccharides - Definition, Function, Structure &amp; Examples">
            <a:extLst>
              <a:ext uri="{FF2B5EF4-FFF2-40B4-BE49-F238E27FC236}">
                <a16:creationId xmlns:a16="http://schemas.microsoft.com/office/drawing/2014/main" id="{A72DD0D4-423F-F239-C751-CC2546E41F8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76482" y="3892254"/>
            <a:ext cx="2829813" cy="1388377"/>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1,748 Monosaccharide Images, Stock Photos &amp; Vectors | Shutterstock">
            <a:extLst>
              <a:ext uri="{FF2B5EF4-FFF2-40B4-BE49-F238E27FC236}">
                <a16:creationId xmlns:a16="http://schemas.microsoft.com/office/drawing/2014/main" id="{C1BA4B15-F3D4-45EF-930B-27C2C099605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1189" y="4793790"/>
            <a:ext cx="2665104" cy="1208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8675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37"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outVertical)">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randombar(horizontal)">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ppt_x"/>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randombar(horizontal)">
                                      <p:cBhvr>
                                        <p:cTn id="38" dur="500"/>
                                        <p:tgtEl>
                                          <p:spTgt spid="24"/>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randombar(horizontal)">
                                      <p:cBhvr>
                                        <p:cTn id="43" dur="500"/>
                                        <p:tgtEl>
                                          <p:spTgt spid="21"/>
                                        </p:tgtEl>
                                      </p:cBhvr>
                                    </p:animEffect>
                                  </p:childTnLst>
                                </p:cTn>
                              </p:par>
                              <p:par>
                                <p:cTn id="44" presetID="14" presetClass="entr" presetSubtype="10" fill="hold" nodeType="withEffect">
                                  <p:stCondLst>
                                    <p:cond delay="0"/>
                                  </p:stCondLst>
                                  <p:childTnLst>
                                    <p:set>
                                      <p:cBhvr>
                                        <p:cTn id="45" dur="1" fill="hold">
                                          <p:stCondLst>
                                            <p:cond delay="0"/>
                                          </p:stCondLst>
                                        </p:cTn>
                                        <p:tgtEl>
                                          <p:spTgt spid="2056"/>
                                        </p:tgtEl>
                                        <p:attrNameLst>
                                          <p:attrName>style.visibility</p:attrName>
                                        </p:attrNameLst>
                                      </p:cBhvr>
                                      <p:to>
                                        <p:strVal val="visible"/>
                                      </p:to>
                                    </p:set>
                                    <p:animEffect transition="in" filter="randombar(horizontal)">
                                      <p:cBhvr>
                                        <p:cTn id="46" dur="500"/>
                                        <p:tgtEl>
                                          <p:spTgt spid="2056"/>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ntr" presetSubtype="10"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randombar(horizontal)">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randombar(horizontal)">
                                      <p:cBhvr>
                                        <p:cTn id="56" dur="500"/>
                                        <p:tgtEl>
                                          <p:spTgt spid="26"/>
                                        </p:tgtEl>
                                      </p:cBhvr>
                                    </p:animEffect>
                                  </p:childTnLst>
                                </p:cTn>
                              </p:par>
                              <p:par>
                                <p:cTn id="57" presetID="14" presetClass="entr" presetSubtype="10" fill="hold" nodeType="withEffect">
                                  <p:stCondLst>
                                    <p:cond delay="0"/>
                                  </p:stCondLst>
                                  <p:childTnLst>
                                    <p:set>
                                      <p:cBhvr>
                                        <p:cTn id="58" dur="1" fill="hold">
                                          <p:stCondLst>
                                            <p:cond delay="0"/>
                                          </p:stCondLst>
                                        </p:cTn>
                                        <p:tgtEl>
                                          <p:spTgt spid="2054"/>
                                        </p:tgtEl>
                                        <p:attrNameLst>
                                          <p:attrName>style.visibility</p:attrName>
                                        </p:attrNameLst>
                                      </p:cBhvr>
                                      <p:to>
                                        <p:strVal val="visible"/>
                                      </p:to>
                                    </p:set>
                                    <p:animEffect transition="in" filter="randombar(horizontal)">
                                      <p:cBhvr>
                                        <p:cTn id="59" dur="500"/>
                                        <p:tgtEl>
                                          <p:spTgt spid="2054"/>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37" fill="hold" nodeType="click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barn(outVertical)">
                                      <p:cBhvr>
                                        <p:cTn id="64" dur="500"/>
                                        <p:tgtEl>
                                          <p:spTgt spid="16"/>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additive="base">
                                        <p:cTn id="69" dur="500" fill="hold"/>
                                        <p:tgtEl>
                                          <p:spTgt spid="19"/>
                                        </p:tgtEl>
                                        <p:attrNameLst>
                                          <p:attrName>ppt_x</p:attrName>
                                        </p:attrNameLst>
                                      </p:cBhvr>
                                      <p:tavLst>
                                        <p:tav tm="0">
                                          <p:val>
                                            <p:strVal val="#ppt_x"/>
                                          </p:val>
                                        </p:tav>
                                        <p:tav tm="100000">
                                          <p:val>
                                            <p:strVal val="#ppt_x"/>
                                          </p:val>
                                        </p:tav>
                                      </p:tavLst>
                                    </p:anim>
                                    <p:anim calcmode="lin" valueType="num">
                                      <p:cBhvr additive="base">
                                        <p:cTn id="70" dur="500" fill="hold"/>
                                        <p:tgtEl>
                                          <p:spTgt spid="19"/>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additive="base">
                                        <p:cTn id="73" dur="500" fill="hold"/>
                                        <p:tgtEl>
                                          <p:spTgt spid="20"/>
                                        </p:tgtEl>
                                        <p:attrNameLst>
                                          <p:attrName>ppt_x</p:attrName>
                                        </p:attrNameLst>
                                      </p:cBhvr>
                                      <p:tavLst>
                                        <p:tav tm="0">
                                          <p:val>
                                            <p:strVal val="#ppt_x"/>
                                          </p:val>
                                        </p:tav>
                                        <p:tav tm="100000">
                                          <p:val>
                                            <p:strVal val="#ppt_x"/>
                                          </p:val>
                                        </p:tav>
                                      </p:tavLst>
                                    </p:anim>
                                    <p:anim calcmode="lin" valueType="num">
                                      <p:cBhvr additive="base">
                                        <p:cTn id="7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4" presetClass="entr" presetSubtype="10" fill="hold" grpId="0" nodeType="click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randombar(horizontal)">
                                      <p:cBhvr>
                                        <p:cTn id="79" dur="500"/>
                                        <p:tgtEl>
                                          <p:spTgt spid="29"/>
                                        </p:tgtEl>
                                      </p:cBhvr>
                                    </p:animEffect>
                                  </p:childTnLst>
                                </p:cTn>
                              </p:par>
                            </p:childTnLst>
                          </p:cTn>
                        </p:par>
                      </p:childTnLst>
                    </p:cTn>
                  </p:par>
                  <p:par>
                    <p:cTn id="80" fill="hold">
                      <p:stCondLst>
                        <p:cond delay="indefinite"/>
                      </p:stCondLst>
                      <p:childTnLst>
                        <p:par>
                          <p:cTn id="81" fill="hold">
                            <p:stCondLst>
                              <p:cond delay="0"/>
                            </p:stCondLst>
                            <p:childTnLst>
                              <p:par>
                                <p:cTn id="82" presetID="14" presetClass="entr" presetSubtype="10" fill="hold" nodeType="clickEffect">
                                  <p:stCondLst>
                                    <p:cond delay="0"/>
                                  </p:stCondLst>
                                  <p:childTnLst>
                                    <p:set>
                                      <p:cBhvr>
                                        <p:cTn id="83" dur="1" fill="hold">
                                          <p:stCondLst>
                                            <p:cond delay="0"/>
                                          </p:stCondLst>
                                        </p:cTn>
                                        <p:tgtEl>
                                          <p:spTgt spid="2052"/>
                                        </p:tgtEl>
                                        <p:attrNameLst>
                                          <p:attrName>style.visibility</p:attrName>
                                        </p:attrNameLst>
                                      </p:cBhvr>
                                      <p:to>
                                        <p:strVal val="visible"/>
                                      </p:to>
                                    </p:set>
                                    <p:animEffect transition="in" filter="randombar(horizontal)">
                                      <p:cBhvr>
                                        <p:cTn id="84" dur="500"/>
                                        <p:tgtEl>
                                          <p:spTgt spid="2052"/>
                                        </p:tgtEl>
                                      </p:cBhvr>
                                    </p:animEffect>
                                  </p:childTnLst>
                                </p:cTn>
                              </p:par>
                              <p:par>
                                <p:cTn id="85" presetID="14" presetClass="entr" presetSubtype="10" fill="hold" grpId="0" nodeType="with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randombar(horizontal)">
                                      <p:cBhvr>
                                        <p:cTn id="87" dur="500"/>
                                        <p:tgtEl>
                                          <p:spTgt spid="32"/>
                                        </p:tgtEl>
                                      </p:cBhvr>
                                    </p:animEffect>
                                  </p:childTnLst>
                                </p:cTn>
                              </p:par>
                            </p:childTnLst>
                          </p:cTn>
                        </p:par>
                      </p:childTnLst>
                    </p:cTn>
                  </p:par>
                  <p:par>
                    <p:cTn id="88" fill="hold">
                      <p:stCondLst>
                        <p:cond delay="indefinite"/>
                      </p:stCondLst>
                      <p:childTnLst>
                        <p:par>
                          <p:cTn id="89" fill="hold">
                            <p:stCondLst>
                              <p:cond delay="0"/>
                            </p:stCondLst>
                            <p:childTnLst>
                              <p:par>
                                <p:cTn id="90" presetID="14" presetClass="entr" presetSubtype="10" fill="hold" grpId="0" nodeType="click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randombar(horizontal)">
                                      <p:cBhvr>
                                        <p:cTn id="92" dur="500"/>
                                        <p:tgtEl>
                                          <p:spTgt spid="33"/>
                                        </p:tgtEl>
                                      </p:cBhvr>
                                    </p:animEffect>
                                  </p:childTnLst>
                                </p:cTn>
                              </p:par>
                            </p:childTnLst>
                          </p:cTn>
                        </p:par>
                      </p:childTnLst>
                    </p:cTn>
                  </p:par>
                  <p:par>
                    <p:cTn id="93" fill="hold">
                      <p:stCondLst>
                        <p:cond delay="indefinite"/>
                      </p:stCondLst>
                      <p:childTnLst>
                        <p:par>
                          <p:cTn id="94" fill="hold">
                            <p:stCondLst>
                              <p:cond delay="0"/>
                            </p:stCondLst>
                            <p:childTnLst>
                              <p:par>
                                <p:cTn id="95" presetID="14" presetClass="entr" presetSubtype="10" fill="hold" nodeType="clickEffect">
                                  <p:stCondLst>
                                    <p:cond delay="0"/>
                                  </p:stCondLst>
                                  <p:childTnLst>
                                    <p:set>
                                      <p:cBhvr>
                                        <p:cTn id="96" dur="1" fill="hold">
                                          <p:stCondLst>
                                            <p:cond delay="0"/>
                                          </p:stCondLst>
                                        </p:cTn>
                                        <p:tgtEl>
                                          <p:spTgt spid="2050"/>
                                        </p:tgtEl>
                                        <p:attrNameLst>
                                          <p:attrName>style.visibility</p:attrName>
                                        </p:attrNameLst>
                                      </p:cBhvr>
                                      <p:to>
                                        <p:strVal val="visible"/>
                                      </p:to>
                                    </p:set>
                                    <p:animEffect transition="in" filter="randombar(horizontal)">
                                      <p:cBhvr>
                                        <p:cTn id="97" dur="500"/>
                                        <p:tgtEl>
                                          <p:spTgt spid="2050"/>
                                        </p:tgtEl>
                                      </p:cBhvr>
                                    </p:animEffect>
                                  </p:childTnLst>
                                </p:cTn>
                              </p:par>
                              <p:par>
                                <p:cTn id="98" presetID="14" presetClass="entr" presetSubtype="10" fill="hold" grpId="0" nodeType="withEffect">
                                  <p:stCondLst>
                                    <p:cond delay="0"/>
                                  </p:stCondLst>
                                  <p:childTnLst>
                                    <p:set>
                                      <p:cBhvr>
                                        <p:cTn id="99" dur="1" fill="hold">
                                          <p:stCondLst>
                                            <p:cond delay="0"/>
                                          </p:stCondLst>
                                        </p:cTn>
                                        <p:tgtEl>
                                          <p:spTgt spid="34"/>
                                        </p:tgtEl>
                                        <p:attrNameLst>
                                          <p:attrName>style.visibility</p:attrName>
                                        </p:attrNameLst>
                                      </p:cBhvr>
                                      <p:to>
                                        <p:strVal val="visible"/>
                                      </p:to>
                                    </p:set>
                                    <p:animEffect transition="in" filter="randombar(horizontal)">
                                      <p:cBhvr>
                                        <p:cTn id="10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4" grpId="0"/>
      <p:bldP spid="17" grpId="0"/>
      <p:bldP spid="18" grpId="0"/>
      <p:bldP spid="19" grpId="0"/>
      <p:bldP spid="20" grpId="0"/>
      <p:bldP spid="21" grpId="0"/>
      <p:bldP spid="24" grpId="0"/>
      <p:bldP spid="25" grpId="0"/>
      <p:bldP spid="26" grpId="0"/>
      <p:bldP spid="29" grpId="0"/>
      <p:bldP spid="32" grpId="0"/>
      <p:bldP spid="33"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9F194874-AD2B-2EC0-624C-EB07C1F8036C}"/>
              </a:ext>
            </a:extLst>
          </p:cNvPr>
          <p:cNvGraphicFramePr>
            <a:graphicFrameLocks noChangeAspect="1"/>
          </p:cNvGraphicFramePr>
          <p:nvPr/>
        </p:nvGraphicFramePr>
        <p:xfrm>
          <a:off x="1589088" y="955201"/>
          <a:ext cx="9013825" cy="1559400"/>
        </p:xfrm>
        <a:graphic>
          <a:graphicData uri="http://schemas.openxmlformats.org/presentationml/2006/ole">
            <mc:AlternateContent xmlns:mc="http://schemas.openxmlformats.org/markup-compatibility/2006">
              <mc:Choice xmlns:v="urn:schemas-microsoft-com:vml" Requires="v">
                <p:oleObj name="CS ChemDraw Drawing" r:id="rId2" imgW="6144768" imgH="1213120" progId="ChemDraw.Document.6.0">
                  <p:embed/>
                </p:oleObj>
              </mc:Choice>
              <mc:Fallback>
                <p:oleObj name="CS ChemDraw Drawing" r:id="rId2" imgW="6144768" imgH="1213120" progId="ChemDraw.Document.6.0">
                  <p:embed/>
                  <p:pic>
                    <p:nvPicPr>
                      <p:cNvPr id="2" name="Object 1">
                        <a:extLst>
                          <a:ext uri="{FF2B5EF4-FFF2-40B4-BE49-F238E27FC236}">
                            <a16:creationId xmlns:a16="http://schemas.microsoft.com/office/drawing/2014/main" id="{9F194874-AD2B-2EC0-624C-EB07C1F8036C}"/>
                          </a:ext>
                        </a:extLst>
                      </p:cNvPr>
                      <p:cNvPicPr/>
                      <p:nvPr/>
                    </p:nvPicPr>
                    <p:blipFill>
                      <a:blip r:embed="rId3"/>
                      <a:stretch>
                        <a:fillRect/>
                      </a:stretch>
                    </p:blipFill>
                    <p:spPr>
                      <a:xfrm>
                        <a:off x="1589088" y="955201"/>
                        <a:ext cx="9013825" cy="1559400"/>
                      </a:xfrm>
                      <a:prstGeom prst="rect">
                        <a:avLst/>
                      </a:prstGeom>
                    </p:spPr>
                  </p:pic>
                </p:oleObj>
              </mc:Fallback>
            </mc:AlternateContent>
          </a:graphicData>
        </a:graphic>
      </p:graphicFrame>
      <p:sp>
        <p:nvSpPr>
          <p:cNvPr id="4" name="TextBox 3">
            <a:extLst>
              <a:ext uri="{FF2B5EF4-FFF2-40B4-BE49-F238E27FC236}">
                <a16:creationId xmlns:a16="http://schemas.microsoft.com/office/drawing/2014/main" id="{04B5A49E-CC00-75A8-7A32-E8F9ADF0315B}"/>
              </a:ext>
            </a:extLst>
          </p:cNvPr>
          <p:cNvSpPr txBox="1"/>
          <p:nvPr/>
        </p:nvSpPr>
        <p:spPr>
          <a:xfrm>
            <a:off x="388026" y="4799848"/>
            <a:ext cx="1483058" cy="1159485"/>
          </a:xfrm>
          <a:prstGeom prst="rect">
            <a:avLst/>
          </a:prstGeom>
          <a:noFill/>
        </p:spPr>
        <p:txBody>
          <a:bodyPr wrap="square">
            <a:spAutoFit/>
          </a:bodyPr>
          <a:lstStyle/>
          <a:p>
            <a:pPr algn="ctr" eaLnBrk="1" hangingPunct="1">
              <a:lnSpc>
                <a:spcPct val="150000"/>
              </a:lnSpc>
              <a:buFont typeface="Arial" panose="020B0604020202020204" pitchFamily="34" charset="0"/>
              <a:buNone/>
            </a:pPr>
            <a:r>
              <a:rPr lang="en-US" altLang="en-US" sz="1600" dirty="0">
                <a:latin typeface="Comic Sans MS" panose="030F0702030302020204" pitchFamily="66" charset="0"/>
                <a:sym typeface="Comic Sans MS" panose="030F0702030302020204" pitchFamily="66" charset="0"/>
              </a:rPr>
              <a:t>Sugar  </a:t>
            </a:r>
          </a:p>
          <a:p>
            <a:pPr eaLnBrk="1" hangingPunct="1">
              <a:lnSpc>
                <a:spcPct val="150000"/>
              </a:lnSpc>
              <a:buFont typeface="Arial" panose="020B0604020202020204" pitchFamily="34" charset="0"/>
              <a:buNone/>
            </a:pPr>
            <a:r>
              <a:rPr lang="en-US" altLang="en-US" sz="1600" dirty="0">
                <a:latin typeface="Comic Sans MS" panose="030F0702030302020204" pitchFamily="66" charset="0"/>
                <a:sym typeface="Comic Sans MS" panose="030F0702030302020204" pitchFamily="66" charset="0"/>
              </a:rPr>
              <a:t>Glucose  Sucrose</a:t>
            </a:r>
          </a:p>
        </p:txBody>
      </p:sp>
      <p:pic>
        <p:nvPicPr>
          <p:cNvPr id="5" name="Picture 2">
            <a:extLst>
              <a:ext uri="{FF2B5EF4-FFF2-40B4-BE49-F238E27FC236}">
                <a16:creationId xmlns:a16="http://schemas.microsoft.com/office/drawing/2014/main" id="{98FB9F31-1D95-0D4B-BBF3-CD24FFC8188E}"/>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4499" y="4585639"/>
            <a:ext cx="1828800"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a:extLst>
              <a:ext uri="{FF2B5EF4-FFF2-40B4-BE49-F238E27FC236}">
                <a16:creationId xmlns:a16="http://schemas.microsoft.com/office/drawing/2014/main" id="{B3593E01-1ED9-DA0C-1998-543C6AA65F22}"/>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03511" y="4409426"/>
            <a:ext cx="1819275" cy="181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FED7F43E-5F49-8603-3CE9-63B5A6ECEC8B}"/>
              </a:ext>
            </a:extLst>
          </p:cNvPr>
          <p:cNvSpPr txBox="1"/>
          <p:nvPr/>
        </p:nvSpPr>
        <p:spPr>
          <a:xfrm>
            <a:off x="3628768" y="4580422"/>
            <a:ext cx="2690275" cy="1559401"/>
          </a:xfrm>
          <a:prstGeom prst="rect">
            <a:avLst/>
          </a:prstGeom>
          <a:noFill/>
        </p:spPr>
        <p:txBody>
          <a:bodyPr wrap="square">
            <a:spAutoFit/>
          </a:bodyPr>
          <a:lstStyle/>
          <a:p>
            <a:pPr algn="ctr" eaLnBrk="1" hangingPunct="1">
              <a:spcBef>
                <a:spcPts val="838"/>
              </a:spcBef>
            </a:pPr>
            <a:r>
              <a:rPr lang="en-US" altLang="en-US" sz="1600" dirty="0">
                <a:latin typeface="Comic Sans MS" panose="030F0702030302020204" pitchFamily="66" charset="0"/>
              </a:rPr>
              <a:t>Energy storage used by plant</a:t>
            </a:r>
          </a:p>
          <a:p>
            <a:pPr algn="ctr" eaLnBrk="1" hangingPunct="1">
              <a:spcBef>
                <a:spcPts val="838"/>
              </a:spcBef>
            </a:pPr>
            <a:r>
              <a:rPr lang="en-US" altLang="en-US" sz="1600" dirty="0">
                <a:latin typeface="Comic Sans MS" panose="030F0702030302020204" pitchFamily="66" charset="0"/>
              </a:rPr>
              <a:t>Long repeating chain of a-D-glucose</a:t>
            </a:r>
          </a:p>
          <a:p>
            <a:pPr algn="ctr" eaLnBrk="1" hangingPunct="1">
              <a:spcBef>
                <a:spcPts val="838"/>
              </a:spcBef>
            </a:pPr>
            <a:r>
              <a:rPr lang="en-US" altLang="en-US" sz="1600" dirty="0">
                <a:latin typeface="Comic Sans MS" panose="030F0702030302020204" pitchFamily="66" charset="0"/>
              </a:rPr>
              <a:t>Chain up to 4000 units</a:t>
            </a:r>
            <a:endParaRPr lang="en-US" sz="1600" dirty="0">
              <a:latin typeface="Comic Sans MS" panose="030F0702030302020204" pitchFamily="66" charset="0"/>
            </a:endParaRPr>
          </a:p>
        </p:txBody>
      </p:sp>
      <p:pic>
        <p:nvPicPr>
          <p:cNvPr id="10" name="Picture 4">
            <a:extLst>
              <a:ext uri="{FF2B5EF4-FFF2-40B4-BE49-F238E27FC236}">
                <a16:creationId xmlns:a16="http://schemas.microsoft.com/office/drawing/2014/main" id="{CF31E73B-B368-AA82-728A-A2412A090B59}"/>
              </a:ext>
            </a:extLst>
          </p:cNvPr>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43600" y="4580423"/>
            <a:ext cx="1394140" cy="1896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7">
            <a:extLst>
              <a:ext uri="{FF2B5EF4-FFF2-40B4-BE49-F238E27FC236}">
                <a16:creationId xmlns:a16="http://schemas.microsoft.com/office/drawing/2014/main" id="{D0FB4508-94A4-98E6-FD98-E80D885A05C0}"/>
              </a:ext>
            </a:extLst>
          </p:cNvPr>
          <p:cNvGrpSpPr>
            <a:grpSpLocks/>
          </p:cNvGrpSpPr>
          <p:nvPr/>
        </p:nvGrpSpPr>
        <p:grpSpPr bwMode="auto">
          <a:xfrm>
            <a:off x="6838347" y="3593277"/>
            <a:ext cx="1568415" cy="1673600"/>
            <a:chOff x="20" y="0"/>
            <a:chExt cx="1028" cy="1104"/>
          </a:xfrm>
        </p:grpSpPr>
        <p:sp>
          <p:nvSpPr>
            <p:cNvPr id="12" name="AutoShape 8">
              <a:extLst>
                <a:ext uri="{FF2B5EF4-FFF2-40B4-BE49-F238E27FC236}">
                  <a16:creationId xmlns:a16="http://schemas.microsoft.com/office/drawing/2014/main" id="{B89EAC04-B7D8-29B6-F162-D263A40094CC}"/>
                </a:ext>
              </a:extLst>
            </p:cNvPr>
            <p:cNvSpPr>
              <a:spLocks/>
            </p:cNvSpPr>
            <p:nvPr/>
          </p:nvSpPr>
          <p:spPr bwMode="auto">
            <a:xfrm>
              <a:off x="20" y="0"/>
              <a:ext cx="1008" cy="1104"/>
            </a:xfrm>
            <a:custGeom>
              <a:avLst/>
              <a:gdLst>
                <a:gd name="T0" fmla="*/ 0 w 19045"/>
                <a:gd name="T1" fmla="*/ 0 h 20410"/>
                <a:gd name="T2" fmla="*/ 19045 w 19045"/>
                <a:gd name="T3" fmla="*/ 20410 h 20410"/>
              </a:gdLst>
              <a:ahLst/>
              <a:cxnLst/>
              <a:rect l="T0" t="T1" r="T2" b="T3"/>
              <a:pathLst>
                <a:path w="19045" h="20410">
                  <a:moveTo>
                    <a:pt x="3917" y="16049"/>
                  </a:moveTo>
                  <a:cubicBezTo>
                    <a:pt x="-338" y="13165"/>
                    <a:pt x="-1278" y="7614"/>
                    <a:pt x="1817" y="3650"/>
                  </a:cubicBezTo>
                  <a:cubicBezTo>
                    <a:pt x="4913" y="-314"/>
                    <a:pt x="10872" y="-1190"/>
                    <a:pt x="15127" y="1694"/>
                  </a:cubicBezTo>
                  <a:cubicBezTo>
                    <a:pt x="19382" y="4577"/>
                    <a:pt x="20322" y="10129"/>
                    <a:pt x="17227" y="14093"/>
                  </a:cubicBezTo>
                  <a:cubicBezTo>
                    <a:pt x="14942" y="17018"/>
                    <a:pt x="10980" y="18360"/>
                    <a:pt x="7212" y="17482"/>
                  </a:cubicBezTo>
                  <a:lnTo>
                    <a:pt x="3738" y="20410"/>
                  </a:lnTo>
                  <a:close/>
                  <a:moveTo>
                    <a:pt x="3917" y="16049"/>
                  </a:moveTo>
                </a:path>
              </a:pathLst>
            </a:custGeom>
            <a:solidFill>
              <a:srgbClr val="FFFFFF"/>
            </a:solidFill>
            <a:ln w="9525" cap="flat">
              <a:solidFill>
                <a:schemeClr val="tx1"/>
              </a:solidFill>
              <a:prstDash val="solid"/>
              <a:round/>
              <a:headEnd type="none" w="med" len="med"/>
              <a:tailEnd type="none" w="med" len="med"/>
            </a:ln>
          </p:spPr>
          <p:txBody>
            <a:bodyPr lIns="0" tIns="0" rIns="0" bIns="0"/>
            <a:lstStyle/>
            <a:p>
              <a:endParaRPr lang="en-US"/>
            </a:p>
          </p:txBody>
        </p:sp>
        <p:sp>
          <p:nvSpPr>
            <p:cNvPr id="13" name="Rectangle 9">
              <a:extLst>
                <a:ext uri="{FF2B5EF4-FFF2-40B4-BE49-F238E27FC236}">
                  <a16:creationId xmlns:a16="http://schemas.microsoft.com/office/drawing/2014/main" id="{2078C93A-FAEE-AF7A-BD09-6CB14F23987A}"/>
                </a:ext>
              </a:extLst>
            </p:cNvPr>
            <p:cNvSpPr>
              <a:spLocks/>
            </p:cNvSpPr>
            <p:nvPr/>
          </p:nvSpPr>
          <p:spPr bwMode="auto">
            <a:xfrm>
              <a:off x="63" y="262"/>
              <a:ext cx="985" cy="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38100" tIns="38100" rIns="78049" bIns="38100" anchor="ctr">
              <a:spAutoFit/>
            </a:bodyPr>
            <a:lstStyle>
              <a:lvl1pPr marL="1588" eaLnBrk="0" hangingPunct="0">
                <a:defRPr sz="2400">
                  <a:solidFill>
                    <a:srgbClr val="000000"/>
                  </a:solidFill>
                  <a:latin typeface="Arial" panose="020B0604020202020204" pitchFamily="34" charset="0"/>
                  <a:cs typeface="ヒラギノ角ゴ Pro W3" charset="0"/>
                  <a:sym typeface="Arial" panose="020B0604020202020204" pitchFamily="34" charset="0"/>
                </a:defRPr>
              </a:lvl1pPr>
              <a:lvl2pPr marL="742950" indent="-285750" eaLnBrk="0" hangingPunct="0">
                <a:defRPr sz="2400">
                  <a:solidFill>
                    <a:srgbClr val="000000"/>
                  </a:solidFill>
                  <a:latin typeface="Arial" panose="020B0604020202020204" pitchFamily="34" charset="0"/>
                  <a:cs typeface="ヒラギノ角ゴ Pro W3" charset="0"/>
                  <a:sym typeface="Arial" panose="020B0604020202020204" pitchFamily="34" charset="0"/>
                </a:defRPr>
              </a:lvl2pPr>
              <a:lvl3pPr marL="1143000" indent="-228600" eaLnBrk="0" hangingPunct="0">
                <a:defRPr sz="2400">
                  <a:solidFill>
                    <a:srgbClr val="000000"/>
                  </a:solidFill>
                  <a:latin typeface="Arial" panose="020B0604020202020204" pitchFamily="34" charset="0"/>
                  <a:cs typeface="ヒラギノ角ゴ Pro W3" charset="0"/>
                  <a:sym typeface="Arial" panose="020B0604020202020204" pitchFamily="34" charset="0"/>
                </a:defRPr>
              </a:lvl3pPr>
              <a:lvl4pPr marL="1600200" indent="-228600" eaLnBrk="0" hangingPunct="0">
                <a:defRPr sz="2400">
                  <a:solidFill>
                    <a:srgbClr val="000000"/>
                  </a:solidFill>
                  <a:latin typeface="Arial" panose="020B0604020202020204" pitchFamily="34" charset="0"/>
                  <a:cs typeface="ヒラギノ角ゴ Pro W3" charset="0"/>
                  <a:sym typeface="Arial" panose="020B0604020202020204" pitchFamily="34" charset="0"/>
                </a:defRPr>
              </a:lvl4pPr>
              <a:lvl5pPr marL="2057400" indent="-228600" eaLnBrk="0" hangingPunct="0">
                <a:defRPr sz="2400">
                  <a:solidFill>
                    <a:srgbClr val="000000"/>
                  </a:solidFill>
                  <a:latin typeface="Arial" panose="020B0604020202020204" pitchFamily="34" charset="0"/>
                  <a:cs typeface="ヒラギノ角ゴ Pro W3" charset="0"/>
                  <a:sym typeface="Arial" panose="020B0604020202020204" pitchFamily="34" charset="0"/>
                </a:defRPr>
              </a:lvl5pPr>
              <a:lvl6pPr marL="2514600" indent="-228600" eaLnBrk="0" fontAlgn="base" hangingPunct="0">
                <a:spcBef>
                  <a:spcPct val="0"/>
                </a:spcBef>
                <a:spcAft>
                  <a:spcPct val="0"/>
                </a:spcAft>
                <a:defRPr sz="2400">
                  <a:solidFill>
                    <a:srgbClr val="000000"/>
                  </a:solidFill>
                  <a:latin typeface="Arial" panose="020B0604020202020204" pitchFamily="34" charset="0"/>
                  <a:cs typeface="ヒラギノ角ゴ Pro W3" charset="0"/>
                  <a:sym typeface="Arial" panose="020B0604020202020204" pitchFamily="34" charset="0"/>
                </a:defRPr>
              </a:lvl6pPr>
              <a:lvl7pPr marL="2971800" indent="-228600" eaLnBrk="0" fontAlgn="base" hangingPunct="0">
                <a:spcBef>
                  <a:spcPct val="0"/>
                </a:spcBef>
                <a:spcAft>
                  <a:spcPct val="0"/>
                </a:spcAft>
                <a:defRPr sz="2400">
                  <a:solidFill>
                    <a:srgbClr val="000000"/>
                  </a:solidFill>
                  <a:latin typeface="Arial" panose="020B0604020202020204" pitchFamily="34" charset="0"/>
                  <a:cs typeface="ヒラギノ角ゴ Pro W3" charset="0"/>
                  <a:sym typeface="Arial" panose="020B0604020202020204" pitchFamily="34" charset="0"/>
                </a:defRPr>
              </a:lvl7pPr>
              <a:lvl8pPr marL="3429000" indent="-228600" eaLnBrk="0" fontAlgn="base" hangingPunct="0">
                <a:spcBef>
                  <a:spcPct val="0"/>
                </a:spcBef>
                <a:spcAft>
                  <a:spcPct val="0"/>
                </a:spcAft>
                <a:defRPr sz="2400">
                  <a:solidFill>
                    <a:srgbClr val="000000"/>
                  </a:solidFill>
                  <a:latin typeface="Arial" panose="020B0604020202020204" pitchFamily="34" charset="0"/>
                  <a:cs typeface="ヒラギノ角ゴ Pro W3" charset="0"/>
                  <a:sym typeface="Arial" panose="020B0604020202020204" pitchFamily="34" charset="0"/>
                </a:defRPr>
              </a:lvl8pPr>
              <a:lvl9pPr marL="3886200" indent="-228600" eaLnBrk="0" fontAlgn="base" hangingPunct="0">
                <a:spcBef>
                  <a:spcPct val="0"/>
                </a:spcBef>
                <a:spcAft>
                  <a:spcPct val="0"/>
                </a:spcAft>
                <a:defRPr sz="2400">
                  <a:solidFill>
                    <a:srgbClr val="000000"/>
                  </a:solidFill>
                  <a:latin typeface="Arial" panose="020B0604020202020204" pitchFamily="34" charset="0"/>
                  <a:cs typeface="ヒラギノ角ゴ Pro W3" charset="0"/>
                  <a:sym typeface="Arial" panose="020B0604020202020204" pitchFamily="34" charset="0"/>
                </a:defRPr>
              </a:lvl9pPr>
            </a:lstStyle>
            <a:p>
              <a:pPr algn="ctr" eaLnBrk="1" hangingPunct="1"/>
              <a:r>
                <a:rPr lang="en-US" altLang="en-US" sz="1400" b="1" dirty="0">
                  <a:solidFill>
                    <a:schemeClr val="tx1"/>
                  </a:solidFill>
                  <a:latin typeface="Times New Roman" panose="02020603050405020304" pitchFamily="18" charset="0"/>
                  <a:cs typeface="Times New Roman" panose="02020603050405020304" pitchFamily="18" charset="0"/>
                  <a:sym typeface="Times New Roman" panose="02020603050405020304" pitchFamily="18" charset="0"/>
                </a:rPr>
                <a:t>Pasta, Rice , </a:t>
              </a:r>
              <a:r>
                <a:rPr lang="en-US" altLang="en-US" sz="1400" b="1" dirty="0" err="1">
                  <a:solidFill>
                    <a:schemeClr val="tx1"/>
                  </a:solidFill>
                  <a:latin typeface="Times New Roman" panose="02020603050405020304" pitchFamily="18" charset="0"/>
                  <a:cs typeface="Times New Roman" panose="02020603050405020304" pitchFamily="18" charset="0"/>
                  <a:sym typeface="Times New Roman" panose="02020603050405020304" pitchFamily="18" charset="0"/>
                </a:rPr>
                <a:t>Potatos</a:t>
              </a:r>
              <a:endParaRPr lang="en-US" altLang="en-US" sz="1400" b="1" dirty="0">
                <a:solidFill>
                  <a:schemeClr val="tx1"/>
                </a:solidFill>
                <a:latin typeface="Times New Roman" panose="02020603050405020304" pitchFamily="18" charset="0"/>
                <a:cs typeface="Times New Roman" panose="02020603050405020304" pitchFamily="18" charset="0"/>
                <a:sym typeface="Times New Roman" panose="02020603050405020304" pitchFamily="18" charset="0"/>
              </a:endParaRPr>
            </a:p>
            <a:p>
              <a:pPr algn="ctr" eaLnBrk="1" hangingPunct="1"/>
              <a:r>
                <a:rPr lang="en-US" altLang="en-US" sz="1400" b="1" dirty="0">
                  <a:solidFill>
                    <a:schemeClr val="tx1"/>
                  </a:solidFill>
                  <a:latin typeface="Times New Roman" panose="02020603050405020304" pitchFamily="18" charset="0"/>
                  <a:cs typeface="Times New Roman" panose="02020603050405020304" pitchFamily="18" charset="0"/>
                  <a:sym typeface="Times New Roman" panose="02020603050405020304" pitchFamily="18" charset="0"/>
                </a:rPr>
                <a:t>Bread</a:t>
              </a:r>
            </a:p>
          </p:txBody>
        </p:sp>
      </p:grpSp>
      <p:sp>
        <p:nvSpPr>
          <p:cNvPr id="15" name="TextBox 14">
            <a:extLst>
              <a:ext uri="{FF2B5EF4-FFF2-40B4-BE49-F238E27FC236}">
                <a16:creationId xmlns:a16="http://schemas.microsoft.com/office/drawing/2014/main" id="{A1052397-2183-0654-38B9-33149E51FDC4}"/>
              </a:ext>
            </a:extLst>
          </p:cNvPr>
          <p:cNvSpPr txBox="1"/>
          <p:nvPr/>
        </p:nvSpPr>
        <p:spPr>
          <a:xfrm>
            <a:off x="8287572" y="4718475"/>
            <a:ext cx="2277366" cy="1528816"/>
          </a:xfrm>
          <a:prstGeom prst="rect">
            <a:avLst/>
          </a:prstGeom>
          <a:noFill/>
        </p:spPr>
        <p:txBody>
          <a:bodyPr wrap="square">
            <a:spAutoFit/>
          </a:bodyPr>
          <a:lstStyle/>
          <a:p>
            <a:pPr>
              <a:lnSpc>
                <a:spcPct val="150000"/>
              </a:lnSpc>
            </a:pPr>
            <a:r>
              <a:rPr lang="en-US" sz="1600" dirty="0">
                <a:latin typeface="Comic Sans MS" panose="030F0702030302020204" pitchFamily="66" charset="0"/>
              </a:rPr>
              <a:t>Non-digestible carbohydrate</a:t>
            </a:r>
          </a:p>
          <a:p>
            <a:pPr>
              <a:lnSpc>
                <a:spcPct val="150000"/>
              </a:lnSpc>
            </a:pPr>
            <a:r>
              <a:rPr lang="en-US" sz="1600" dirty="0">
                <a:latin typeface="Comic Sans MS" panose="030F0702030302020204" pitchFamily="66" charset="0"/>
              </a:rPr>
              <a:t>Cellulose serves as dietary Fiber.</a:t>
            </a:r>
          </a:p>
        </p:txBody>
      </p:sp>
      <p:sp>
        <p:nvSpPr>
          <p:cNvPr id="6" name="TextBox 5">
            <a:extLst>
              <a:ext uri="{FF2B5EF4-FFF2-40B4-BE49-F238E27FC236}">
                <a16:creationId xmlns:a16="http://schemas.microsoft.com/office/drawing/2014/main" id="{C2F835DF-1559-3FD5-B4DA-CB23704E37DA}"/>
              </a:ext>
            </a:extLst>
          </p:cNvPr>
          <p:cNvSpPr txBox="1"/>
          <p:nvPr/>
        </p:nvSpPr>
        <p:spPr>
          <a:xfrm>
            <a:off x="429945" y="2445053"/>
            <a:ext cx="2979419" cy="1996765"/>
          </a:xfrm>
          <a:prstGeom prst="rect">
            <a:avLst/>
          </a:prstGeom>
          <a:noFill/>
        </p:spPr>
        <p:txBody>
          <a:bodyPr wrap="square">
            <a:spAutoFit/>
          </a:bodyPr>
          <a:lstStyle/>
          <a:p>
            <a:pPr marL="0" marR="0" algn="just">
              <a:lnSpc>
                <a:spcPct val="150000"/>
              </a:lnSpc>
              <a:spcBef>
                <a:spcPts val="0"/>
              </a:spcBef>
              <a:spcAft>
                <a:spcPts val="0"/>
              </a:spcAft>
            </a:pP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They are simple carbohydrates that can be added to foods, such as the sugar in chocolates, desserts, processed foods, and regular soda. They also include the kinds of sugar found naturally in fruits, vegetables, and milk.</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4" name="TextBox 13">
            <a:extLst>
              <a:ext uri="{FF2B5EF4-FFF2-40B4-BE49-F238E27FC236}">
                <a16:creationId xmlns:a16="http://schemas.microsoft.com/office/drawing/2014/main" id="{9CA90893-1A45-55FC-C715-925B5B5AF446}"/>
              </a:ext>
            </a:extLst>
          </p:cNvPr>
          <p:cNvSpPr txBox="1"/>
          <p:nvPr/>
        </p:nvSpPr>
        <p:spPr>
          <a:xfrm>
            <a:off x="4447540" y="2505082"/>
            <a:ext cx="3296920" cy="1350434"/>
          </a:xfrm>
          <a:prstGeom prst="rect">
            <a:avLst/>
          </a:prstGeom>
          <a:noFill/>
        </p:spPr>
        <p:txBody>
          <a:bodyPr wrap="square">
            <a:spAutoFit/>
          </a:bodyPr>
          <a:lstStyle/>
          <a:p>
            <a:pPr marL="0" marR="0" algn="just">
              <a:lnSpc>
                <a:spcPct val="150000"/>
              </a:lnSpc>
              <a:spcBef>
                <a:spcPts val="0"/>
              </a:spcBef>
              <a:spcAft>
                <a:spcPts val="0"/>
              </a:spcAft>
            </a:pP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These are the Complex carbohydrates obtained by joining simple sugars together. Our body needs to break starches down into sugars to use them for energy.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TextBox 16">
            <a:extLst>
              <a:ext uri="{FF2B5EF4-FFF2-40B4-BE49-F238E27FC236}">
                <a16:creationId xmlns:a16="http://schemas.microsoft.com/office/drawing/2014/main" id="{E612B9ED-DDA8-E45E-511A-5D8F5976D0C8}"/>
              </a:ext>
            </a:extLst>
          </p:cNvPr>
          <p:cNvSpPr txBox="1"/>
          <p:nvPr/>
        </p:nvSpPr>
        <p:spPr>
          <a:xfrm>
            <a:off x="8358344" y="2486345"/>
            <a:ext cx="3625377" cy="1673600"/>
          </a:xfrm>
          <a:prstGeom prst="rect">
            <a:avLst/>
          </a:prstGeom>
          <a:noFill/>
        </p:spPr>
        <p:txBody>
          <a:bodyPr wrap="square">
            <a:spAutoFit/>
          </a:bodyPr>
          <a:lstStyle/>
          <a:p>
            <a:pPr marL="0" marR="0" algn="just">
              <a:lnSpc>
                <a:spcPct val="150000"/>
              </a:lnSpc>
              <a:spcBef>
                <a:spcPts val="0"/>
              </a:spcBef>
              <a:spcAft>
                <a:spcPts val="800"/>
              </a:spcAft>
            </a:pP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Fibers are complex carbohydrate that cannot be broken down, so eating foods with fiber can help us feel full and reduces overeating. They help prevent constipation and help lower cholesterol and blood sugar.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43719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randombar(horizontal)">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randombar(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randombar(horizontal)">
                                      <p:cBhvr>
                                        <p:cTn id="26" dur="500"/>
                                        <p:tgtEl>
                                          <p:spTgt spid="14"/>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randombar(horizontal)">
                                      <p:cBhvr>
                                        <p:cTn id="29" dur="500"/>
                                        <p:tgtEl>
                                          <p:spTgt spid="9"/>
                                        </p:tgtEl>
                                      </p:cBhvr>
                                    </p:animEffect>
                                  </p:childTnLst>
                                </p:cTn>
                              </p:par>
                              <p:par>
                                <p:cTn id="30" presetID="14" presetClass="entr" presetSubtype="1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randombar(horizontal)">
                                      <p:cBhvr>
                                        <p:cTn id="42" dur="500"/>
                                        <p:tgtEl>
                                          <p:spTgt spid="17"/>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randombar(horizontal)">
                                      <p:cBhvr>
                                        <p:cTn id="45" dur="5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14" presetClass="entr" presetSubtype="10" fill="hold" nodeType="click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randombar(horizontal)">
                                      <p:cBhvr>
                                        <p:cTn id="5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5" grpId="0"/>
      <p:bldP spid="6" grpId="0"/>
      <p:bldP spid="14"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2D7B398D">
            <a:hlinkClick r:id="" action="ppaction://media"/>
            <a:extLst>
              <a:ext uri="{FF2B5EF4-FFF2-40B4-BE49-F238E27FC236}">
                <a16:creationId xmlns:a16="http://schemas.microsoft.com/office/drawing/2014/main" id="{183B74A2-6CA5-B127-79BF-C7A6B366681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5080"/>
            <a:ext cx="12115800" cy="6815138"/>
          </a:xfrm>
          <a:prstGeom prst="rect">
            <a:avLst/>
          </a:prstGeom>
        </p:spPr>
      </p:pic>
    </p:spTree>
    <p:extLst>
      <p:ext uri="{BB962C8B-B14F-4D97-AF65-F5344CB8AC3E}">
        <p14:creationId xmlns:p14="http://schemas.microsoft.com/office/powerpoint/2010/main" val="834365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510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5576</TotalTime>
  <Words>7528</Words>
  <Application>Microsoft Office PowerPoint</Application>
  <PresentationFormat>Widescreen</PresentationFormat>
  <Paragraphs>396</Paragraphs>
  <Slides>65</Slides>
  <Notes>5</Notes>
  <HiddenSlides>3</HiddenSlides>
  <MMClips>10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2</vt:i4>
      </vt:variant>
      <vt:variant>
        <vt:lpstr>Slide Titles</vt:lpstr>
      </vt:variant>
      <vt:variant>
        <vt:i4>65</vt:i4>
      </vt:variant>
    </vt:vector>
  </HeadingPairs>
  <TitlesOfParts>
    <vt:vector size="76" baseType="lpstr">
      <vt:lpstr>Aptos</vt:lpstr>
      <vt:lpstr>Arial</vt:lpstr>
      <vt:lpstr>Calibri</vt:lpstr>
      <vt:lpstr>Cambria</vt:lpstr>
      <vt:lpstr>Comic Sans MS</vt:lpstr>
      <vt:lpstr>Lora</vt:lpstr>
      <vt:lpstr>Times New Roman</vt:lpstr>
      <vt:lpstr>Wingdings</vt:lpstr>
      <vt:lpstr>2_Office Theme</vt:lpstr>
      <vt:lpstr>Chart</vt:lpstr>
      <vt:lpstr>CS ChemDraw Drawing</vt:lpstr>
      <vt:lpstr>PowerPoint Presentation</vt:lpstr>
      <vt:lpstr>PowerPoint Presentation</vt:lpstr>
      <vt:lpstr>PowerPoint Presentation</vt:lpstr>
      <vt:lpstr>What are Carbohydrates?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Electrochemistry and Battery Technology</dc:title>
  <dc:creator>Mahendra Kumar H S</dc:creator>
  <cp:lastModifiedBy>Mahendra Kumar H S</cp:lastModifiedBy>
  <cp:revision>465</cp:revision>
  <dcterms:created xsi:type="dcterms:W3CDTF">2006-08-16T00:00:00Z</dcterms:created>
  <dcterms:modified xsi:type="dcterms:W3CDTF">2026-02-20T05:34:00Z</dcterms:modified>
</cp:coreProperties>
</file>