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media/audio1.bin" ContentType="audio/unknown"/>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7"/>
  </p:notesMasterIdLst>
  <p:handoutMasterIdLst>
    <p:handoutMasterId r:id="rId98"/>
  </p:handoutMasterIdLst>
  <p:sldIdLst>
    <p:sldId id="375" r:id="rId2"/>
    <p:sldId id="514" r:id="rId3"/>
    <p:sldId id="518" r:id="rId4"/>
    <p:sldId id="515" r:id="rId5"/>
    <p:sldId id="517" r:id="rId6"/>
    <p:sldId id="519" r:id="rId7"/>
    <p:sldId id="521" r:id="rId8"/>
    <p:sldId id="522" r:id="rId9"/>
    <p:sldId id="534" r:id="rId10"/>
    <p:sldId id="540" r:id="rId11"/>
    <p:sldId id="541" r:id="rId12"/>
    <p:sldId id="535" r:id="rId13"/>
    <p:sldId id="536" r:id="rId14"/>
    <p:sldId id="543" r:id="rId15"/>
    <p:sldId id="544" r:id="rId16"/>
    <p:sldId id="538" r:id="rId17"/>
    <p:sldId id="531" r:id="rId18"/>
    <p:sldId id="533" r:id="rId19"/>
    <p:sldId id="532" r:id="rId20"/>
    <p:sldId id="526" r:id="rId21"/>
    <p:sldId id="525" r:id="rId22"/>
    <p:sldId id="527" r:id="rId23"/>
    <p:sldId id="528" r:id="rId24"/>
    <p:sldId id="529" r:id="rId25"/>
    <p:sldId id="530" r:id="rId26"/>
    <p:sldId id="524" r:id="rId27"/>
    <p:sldId id="546" r:id="rId28"/>
    <p:sldId id="547" r:id="rId29"/>
    <p:sldId id="548" r:id="rId30"/>
    <p:sldId id="644" r:id="rId31"/>
    <p:sldId id="645" r:id="rId32"/>
    <p:sldId id="646" r:id="rId33"/>
    <p:sldId id="647" r:id="rId34"/>
    <p:sldId id="648" r:id="rId35"/>
    <p:sldId id="649" r:id="rId36"/>
    <p:sldId id="550" r:id="rId37"/>
    <p:sldId id="554" r:id="rId38"/>
    <p:sldId id="552" r:id="rId39"/>
    <p:sldId id="404" r:id="rId40"/>
    <p:sldId id="553" r:id="rId41"/>
    <p:sldId id="430" r:id="rId42"/>
    <p:sldId id="410" r:id="rId43"/>
    <p:sldId id="431" r:id="rId44"/>
    <p:sldId id="419" r:id="rId45"/>
    <p:sldId id="555" r:id="rId46"/>
    <p:sldId id="556" r:id="rId47"/>
    <p:sldId id="557" r:id="rId48"/>
    <p:sldId id="558" r:id="rId49"/>
    <p:sldId id="516" r:id="rId50"/>
    <p:sldId id="559" r:id="rId51"/>
    <p:sldId id="563" r:id="rId52"/>
    <p:sldId id="564" r:id="rId53"/>
    <p:sldId id="570" r:id="rId54"/>
    <p:sldId id="567" r:id="rId55"/>
    <p:sldId id="571" r:id="rId56"/>
    <p:sldId id="572" r:id="rId57"/>
    <p:sldId id="573" r:id="rId58"/>
    <p:sldId id="574" r:id="rId59"/>
    <p:sldId id="583" r:id="rId60"/>
    <p:sldId id="587" r:id="rId61"/>
    <p:sldId id="585" r:id="rId62"/>
    <p:sldId id="589" r:id="rId63"/>
    <p:sldId id="590" r:id="rId64"/>
    <p:sldId id="591" r:id="rId65"/>
    <p:sldId id="604" r:id="rId66"/>
    <p:sldId id="605" r:id="rId67"/>
    <p:sldId id="606" r:id="rId68"/>
    <p:sldId id="607" r:id="rId69"/>
    <p:sldId id="599" r:id="rId70"/>
    <p:sldId id="609" r:id="rId71"/>
    <p:sldId id="602" r:id="rId72"/>
    <p:sldId id="611" r:id="rId73"/>
    <p:sldId id="632" r:id="rId74"/>
    <p:sldId id="633" r:id="rId75"/>
    <p:sldId id="634" r:id="rId76"/>
    <p:sldId id="635" r:id="rId77"/>
    <p:sldId id="636" r:id="rId78"/>
    <p:sldId id="637" r:id="rId79"/>
    <p:sldId id="638" r:id="rId80"/>
    <p:sldId id="639" r:id="rId81"/>
    <p:sldId id="640" r:id="rId82"/>
    <p:sldId id="641" r:id="rId83"/>
    <p:sldId id="642" r:id="rId84"/>
    <p:sldId id="630" r:id="rId85"/>
    <p:sldId id="631" r:id="rId86"/>
    <p:sldId id="612" r:id="rId87"/>
    <p:sldId id="613" r:id="rId88"/>
    <p:sldId id="614" r:id="rId89"/>
    <p:sldId id="616" r:id="rId90"/>
    <p:sldId id="615" r:id="rId91"/>
    <p:sldId id="617" r:id="rId92"/>
    <p:sldId id="618" r:id="rId93"/>
    <p:sldId id="619" r:id="rId94"/>
    <p:sldId id="620" r:id="rId95"/>
    <p:sldId id="260"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BA7349-BC4C-430F-8A56-109AE514F6C8}" v="113" dt="2025-08-28T07:32:26.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5" d="100"/>
          <a:sy n="65" d="100"/>
        </p:scale>
        <p:origin x="912"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3912"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104"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AVINASH K" userId="4a12c671-7f51-4f13-a5e1-ff69bd054a8c" providerId="ADAL" clId="{B3BA7349-BC4C-430F-8A56-109AE514F6C8}"/>
    <pc:docChg chg="custSel delSld modSld addMainMaster delMainMaster modMainMaster">
      <pc:chgData name="Dr. AVINASH K" userId="4a12c671-7f51-4f13-a5e1-ff69bd054a8c" providerId="ADAL" clId="{B3BA7349-BC4C-430F-8A56-109AE514F6C8}" dt="2025-08-28T07:33:59.764" v="287" actId="1038"/>
      <pc:docMkLst>
        <pc:docMk/>
      </pc:docMkLst>
      <pc:sldChg chg="del">
        <pc:chgData name="Dr. AVINASH K" userId="4a12c671-7f51-4f13-a5e1-ff69bd054a8c" providerId="ADAL" clId="{B3BA7349-BC4C-430F-8A56-109AE514F6C8}" dt="2025-08-28T05:26:35.383" v="0" actId="2696"/>
        <pc:sldMkLst>
          <pc:docMk/>
          <pc:sldMk cId="2868346345" sldId="262"/>
        </pc:sldMkLst>
      </pc:sldChg>
      <pc:sldChg chg="del">
        <pc:chgData name="Dr. AVINASH K" userId="4a12c671-7f51-4f13-a5e1-ff69bd054a8c" providerId="ADAL" clId="{B3BA7349-BC4C-430F-8A56-109AE514F6C8}" dt="2025-08-28T05:26:35.383" v="0" actId="2696"/>
        <pc:sldMkLst>
          <pc:docMk/>
          <pc:sldMk cId="1463122921" sldId="263"/>
        </pc:sldMkLst>
      </pc:sldChg>
      <pc:sldChg chg="del">
        <pc:chgData name="Dr. AVINASH K" userId="4a12c671-7f51-4f13-a5e1-ff69bd054a8c" providerId="ADAL" clId="{B3BA7349-BC4C-430F-8A56-109AE514F6C8}" dt="2025-08-28T05:26:35.383" v="0" actId="2696"/>
        <pc:sldMkLst>
          <pc:docMk/>
          <pc:sldMk cId="2596557089" sldId="264"/>
        </pc:sldMkLst>
      </pc:sldChg>
      <pc:sldChg chg="del">
        <pc:chgData name="Dr. AVINASH K" userId="4a12c671-7f51-4f13-a5e1-ff69bd054a8c" providerId="ADAL" clId="{B3BA7349-BC4C-430F-8A56-109AE514F6C8}" dt="2025-08-28T05:26:35.383" v="0" actId="2696"/>
        <pc:sldMkLst>
          <pc:docMk/>
          <pc:sldMk cId="2484375374" sldId="266"/>
        </pc:sldMkLst>
      </pc:sldChg>
      <pc:sldChg chg="del">
        <pc:chgData name="Dr. AVINASH K" userId="4a12c671-7f51-4f13-a5e1-ff69bd054a8c" providerId="ADAL" clId="{B3BA7349-BC4C-430F-8A56-109AE514F6C8}" dt="2025-08-28T05:26:35.383" v="0" actId="2696"/>
        <pc:sldMkLst>
          <pc:docMk/>
          <pc:sldMk cId="2315379412" sldId="267"/>
        </pc:sldMkLst>
      </pc:sldChg>
      <pc:sldChg chg="del">
        <pc:chgData name="Dr. AVINASH K" userId="4a12c671-7f51-4f13-a5e1-ff69bd054a8c" providerId="ADAL" clId="{B3BA7349-BC4C-430F-8A56-109AE514F6C8}" dt="2025-08-28T05:26:35.383" v="0" actId="2696"/>
        <pc:sldMkLst>
          <pc:docMk/>
          <pc:sldMk cId="1366916208" sldId="271"/>
        </pc:sldMkLst>
      </pc:sldChg>
      <pc:sldChg chg="del">
        <pc:chgData name="Dr. AVINASH K" userId="4a12c671-7f51-4f13-a5e1-ff69bd054a8c" providerId="ADAL" clId="{B3BA7349-BC4C-430F-8A56-109AE514F6C8}" dt="2025-08-28T05:26:35.383" v="0" actId="2696"/>
        <pc:sldMkLst>
          <pc:docMk/>
          <pc:sldMk cId="949310350" sldId="274"/>
        </pc:sldMkLst>
      </pc:sldChg>
      <pc:sldChg chg="del">
        <pc:chgData name="Dr. AVINASH K" userId="4a12c671-7f51-4f13-a5e1-ff69bd054a8c" providerId="ADAL" clId="{B3BA7349-BC4C-430F-8A56-109AE514F6C8}" dt="2025-08-28T05:26:35.383" v="0" actId="2696"/>
        <pc:sldMkLst>
          <pc:docMk/>
          <pc:sldMk cId="995779498" sldId="291"/>
        </pc:sldMkLst>
      </pc:sldChg>
      <pc:sldChg chg="del">
        <pc:chgData name="Dr. AVINASH K" userId="4a12c671-7f51-4f13-a5e1-ff69bd054a8c" providerId="ADAL" clId="{B3BA7349-BC4C-430F-8A56-109AE514F6C8}" dt="2025-08-28T05:26:35.383" v="0" actId="2696"/>
        <pc:sldMkLst>
          <pc:docMk/>
          <pc:sldMk cId="574842095" sldId="295"/>
        </pc:sldMkLst>
      </pc:sldChg>
      <pc:sldChg chg="del">
        <pc:chgData name="Dr. AVINASH K" userId="4a12c671-7f51-4f13-a5e1-ff69bd054a8c" providerId="ADAL" clId="{B3BA7349-BC4C-430F-8A56-109AE514F6C8}" dt="2025-08-28T05:26:35.383" v="0" actId="2696"/>
        <pc:sldMkLst>
          <pc:docMk/>
          <pc:sldMk cId="156978272" sldId="312"/>
        </pc:sldMkLst>
      </pc:sldChg>
      <pc:sldChg chg="del">
        <pc:chgData name="Dr. AVINASH K" userId="4a12c671-7f51-4f13-a5e1-ff69bd054a8c" providerId="ADAL" clId="{B3BA7349-BC4C-430F-8A56-109AE514F6C8}" dt="2025-08-28T05:26:35.383" v="0" actId="2696"/>
        <pc:sldMkLst>
          <pc:docMk/>
          <pc:sldMk cId="824447226" sldId="313"/>
        </pc:sldMkLst>
      </pc:sldChg>
      <pc:sldChg chg="del">
        <pc:chgData name="Dr. AVINASH K" userId="4a12c671-7f51-4f13-a5e1-ff69bd054a8c" providerId="ADAL" clId="{B3BA7349-BC4C-430F-8A56-109AE514F6C8}" dt="2025-08-28T05:26:35.383" v="0" actId="2696"/>
        <pc:sldMkLst>
          <pc:docMk/>
          <pc:sldMk cId="501988" sldId="362"/>
        </pc:sldMkLst>
      </pc:sldChg>
      <pc:sldChg chg="del">
        <pc:chgData name="Dr. AVINASH K" userId="4a12c671-7f51-4f13-a5e1-ff69bd054a8c" providerId="ADAL" clId="{B3BA7349-BC4C-430F-8A56-109AE514F6C8}" dt="2025-08-28T05:26:35.383" v="0" actId="2696"/>
        <pc:sldMkLst>
          <pc:docMk/>
          <pc:sldMk cId="3507003221" sldId="364"/>
        </pc:sldMkLst>
      </pc:sldChg>
      <pc:sldChg chg="del">
        <pc:chgData name="Dr. AVINASH K" userId="4a12c671-7f51-4f13-a5e1-ff69bd054a8c" providerId="ADAL" clId="{B3BA7349-BC4C-430F-8A56-109AE514F6C8}" dt="2025-08-28T05:26:35.383" v="0" actId="2696"/>
        <pc:sldMkLst>
          <pc:docMk/>
          <pc:sldMk cId="4066429546" sldId="366"/>
        </pc:sldMkLst>
      </pc:sldChg>
      <pc:sldChg chg="del">
        <pc:chgData name="Dr. AVINASH K" userId="4a12c671-7f51-4f13-a5e1-ff69bd054a8c" providerId="ADAL" clId="{B3BA7349-BC4C-430F-8A56-109AE514F6C8}" dt="2025-08-28T05:26:35.383" v="0" actId="2696"/>
        <pc:sldMkLst>
          <pc:docMk/>
          <pc:sldMk cId="1225004652" sldId="369"/>
        </pc:sldMkLst>
      </pc:sldChg>
      <pc:sldChg chg="del">
        <pc:chgData name="Dr. AVINASH K" userId="4a12c671-7f51-4f13-a5e1-ff69bd054a8c" providerId="ADAL" clId="{B3BA7349-BC4C-430F-8A56-109AE514F6C8}" dt="2025-08-28T05:26:35.383" v="0" actId="2696"/>
        <pc:sldMkLst>
          <pc:docMk/>
          <pc:sldMk cId="1344958853" sldId="370"/>
        </pc:sldMkLst>
      </pc:sldChg>
      <pc:sldChg chg="del">
        <pc:chgData name="Dr. AVINASH K" userId="4a12c671-7f51-4f13-a5e1-ff69bd054a8c" providerId="ADAL" clId="{B3BA7349-BC4C-430F-8A56-109AE514F6C8}" dt="2025-08-28T05:26:35.383" v="0" actId="2696"/>
        <pc:sldMkLst>
          <pc:docMk/>
          <pc:sldMk cId="1648728801" sldId="371"/>
        </pc:sldMkLst>
      </pc:sldChg>
      <pc:sldChg chg="del">
        <pc:chgData name="Dr. AVINASH K" userId="4a12c671-7f51-4f13-a5e1-ff69bd054a8c" providerId="ADAL" clId="{B3BA7349-BC4C-430F-8A56-109AE514F6C8}" dt="2025-08-28T05:26:35.383" v="0" actId="2696"/>
        <pc:sldMkLst>
          <pc:docMk/>
          <pc:sldMk cId="3427109119" sldId="374"/>
        </pc:sldMkLst>
      </pc:sldChg>
      <pc:sldChg chg="delSp mod delAnim">
        <pc:chgData name="Dr. AVINASH K" userId="4a12c671-7f51-4f13-a5e1-ff69bd054a8c" providerId="ADAL" clId="{B3BA7349-BC4C-430F-8A56-109AE514F6C8}" dt="2025-08-28T05:26:39.552" v="1" actId="478"/>
        <pc:sldMkLst>
          <pc:docMk/>
          <pc:sldMk cId="1188032688" sldId="375"/>
        </pc:sldMkLst>
        <pc:spChg chg="del">
          <ac:chgData name="Dr. AVINASH K" userId="4a12c671-7f51-4f13-a5e1-ff69bd054a8c" providerId="ADAL" clId="{B3BA7349-BC4C-430F-8A56-109AE514F6C8}" dt="2025-08-28T05:26:39.552" v="1" actId="478"/>
          <ac:spMkLst>
            <pc:docMk/>
            <pc:sldMk cId="1188032688" sldId="375"/>
            <ac:spMk id="6" creationId="{8FACAB3F-D288-4BCC-A7D7-C72C03FFCD86}"/>
          </ac:spMkLst>
        </pc:spChg>
        <pc:spChg chg="del">
          <ac:chgData name="Dr. AVINASH K" userId="4a12c671-7f51-4f13-a5e1-ff69bd054a8c" providerId="ADAL" clId="{B3BA7349-BC4C-430F-8A56-109AE514F6C8}" dt="2025-08-28T05:26:39.552" v="1" actId="478"/>
          <ac:spMkLst>
            <pc:docMk/>
            <pc:sldMk cId="1188032688" sldId="375"/>
            <ac:spMk id="14" creationId="{19AEE47F-AAB7-4B15-925B-35940724BB2C}"/>
          </ac:spMkLst>
        </pc:spChg>
        <pc:grpChg chg="del">
          <ac:chgData name="Dr. AVINASH K" userId="4a12c671-7f51-4f13-a5e1-ff69bd054a8c" providerId="ADAL" clId="{B3BA7349-BC4C-430F-8A56-109AE514F6C8}" dt="2025-08-28T05:26:39.552" v="1" actId="478"/>
          <ac:grpSpMkLst>
            <pc:docMk/>
            <pc:sldMk cId="1188032688" sldId="375"/>
            <ac:grpSpMk id="9" creationId="{2AFE9A74-73DC-4DB0-AF95-81AFFA654BF6}"/>
          </ac:grpSpMkLst>
        </pc:grpChg>
        <pc:picChg chg="del">
          <ac:chgData name="Dr. AVINASH K" userId="4a12c671-7f51-4f13-a5e1-ff69bd054a8c" providerId="ADAL" clId="{B3BA7349-BC4C-430F-8A56-109AE514F6C8}" dt="2025-08-28T05:26:39.552" v="1" actId="478"/>
          <ac:picMkLst>
            <pc:docMk/>
            <pc:sldMk cId="1188032688" sldId="375"/>
            <ac:picMk id="2" creationId="{CD782748-94BF-F9CE-12D2-32D6B5D48E15}"/>
          </ac:picMkLst>
        </pc:picChg>
        <pc:picChg chg="del">
          <ac:chgData name="Dr. AVINASH K" userId="4a12c671-7f51-4f13-a5e1-ff69bd054a8c" providerId="ADAL" clId="{B3BA7349-BC4C-430F-8A56-109AE514F6C8}" dt="2025-08-28T05:26:39.552" v="1" actId="478"/>
          <ac:picMkLst>
            <pc:docMk/>
            <pc:sldMk cId="1188032688" sldId="375"/>
            <ac:picMk id="3" creationId="{7CEE04FC-D435-49CC-AE77-498D38A6B1B3}"/>
          </ac:picMkLst>
        </pc:picChg>
        <pc:picChg chg="del">
          <ac:chgData name="Dr. AVINASH K" userId="4a12c671-7f51-4f13-a5e1-ff69bd054a8c" providerId="ADAL" clId="{B3BA7349-BC4C-430F-8A56-109AE514F6C8}" dt="2025-08-28T05:26:39.552" v="1" actId="478"/>
          <ac:picMkLst>
            <pc:docMk/>
            <pc:sldMk cId="1188032688" sldId="375"/>
            <ac:picMk id="4" creationId="{B99A4763-7AFA-F454-C066-B608297CBB60}"/>
          </ac:picMkLst>
        </pc:picChg>
      </pc:sldChg>
      <pc:sldChg chg="del">
        <pc:chgData name="Dr. AVINASH K" userId="4a12c671-7f51-4f13-a5e1-ff69bd054a8c" providerId="ADAL" clId="{B3BA7349-BC4C-430F-8A56-109AE514F6C8}" dt="2025-08-28T05:26:35.383" v="0" actId="2696"/>
        <pc:sldMkLst>
          <pc:docMk/>
          <pc:sldMk cId="1554655646" sldId="376"/>
        </pc:sldMkLst>
      </pc:sldChg>
      <pc:sldChg chg="del">
        <pc:chgData name="Dr. AVINASH K" userId="4a12c671-7f51-4f13-a5e1-ff69bd054a8c" providerId="ADAL" clId="{B3BA7349-BC4C-430F-8A56-109AE514F6C8}" dt="2025-08-28T05:26:35.383" v="0" actId="2696"/>
        <pc:sldMkLst>
          <pc:docMk/>
          <pc:sldMk cId="1504610668" sldId="378"/>
        </pc:sldMkLst>
      </pc:sldChg>
      <pc:sldChg chg="del">
        <pc:chgData name="Dr. AVINASH K" userId="4a12c671-7f51-4f13-a5e1-ff69bd054a8c" providerId="ADAL" clId="{B3BA7349-BC4C-430F-8A56-109AE514F6C8}" dt="2025-08-28T05:26:35.383" v="0" actId="2696"/>
        <pc:sldMkLst>
          <pc:docMk/>
          <pc:sldMk cId="1929580037" sldId="389"/>
        </pc:sldMkLst>
      </pc:sldChg>
      <pc:sldChg chg="del">
        <pc:chgData name="Dr. AVINASH K" userId="4a12c671-7f51-4f13-a5e1-ff69bd054a8c" providerId="ADAL" clId="{B3BA7349-BC4C-430F-8A56-109AE514F6C8}" dt="2025-08-28T05:26:35.383" v="0" actId="2696"/>
        <pc:sldMkLst>
          <pc:docMk/>
          <pc:sldMk cId="4139038987" sldId="401"/>
        </pc:sldMkLst>
      </pc:sldChg>
      <pc:sldChg chg="del">
        <pc:chgData name="Dr. AVINASH K" userId="4a12c671-7f51-4f13-a5e1-ff69bd054a8c" providerId="ADAL" clId="{B3BA7349-BC4C-430F-8A56-109AE514F6C8}" dt="2025-08-28T05:26:35.383" v="0" actId="2696"/>
        <pc:sldMkLst>
          <pc:docMk/>
          <pc:sldMk cId="438700551" sldId="402"/>
        </pc:sldMkLst>
      </pc:sldChg>
      <pc:sldChg chg="del">
        <pc:chgData name="Dr. AVINASH K" userId="4a12c671-7f51-4f13-a5e1-ff69bd054a8c" providerId="ADAL" clId="{B3BA7349-BC4C-430F-8A56-109AE514F6C8}" dt="2025-08-28T05:26:35.383" v="0" actId="2696"/>
        <pc:sldMkLst>
          <pc:docMk/>
          <pc:sldMk cId="4031517024" sldId="403"/>
        </pc:sldMkLst>
      </pc:sldChg>
      <pc:sldChg chg="del">
        <pc:chgData name="Dr. AVINASH K" userId="4a12c671-7f51-4f13-a5e1-ff69bd054a8c" providerId="ADAL" clId="{B3BA7349-BC4C-430F-8A56-109AE514F6C8}" dt="2025-08-28T05:26:35.383" v="0" actId="2696"/>
        <pc:sldMkLst>
          <pc:docMk/>
          <pc:sldMk cId="571562891" sldId="404"/>
        </pc:sldMkLst>
      </pc:sldChg>
      <pc:sldChg chg="del">
        <pc:chgData name="Dr. AVINASH K" userId="4a12c671-7f51-4f13-a5e1-ff69bd054a8c" providerId="ADAL" clId="{B3BA7349-BC4C-430F-8A56-109AE514F6C8}" dt="2025-08-28T05:26:35.383" v="0" actId="2696"/>
        <pc:sldMkLst>
          <pc:docMk/>
          <pc:sldMk cId="2630870289" sldId="409"/>
        </pc:sldMkLst>
      </pc:sldChg>
      <pc:sldChg chg="del">
        <pc:chgData name="Dr. AVINASH K" userId="4a12c671-7f51-4f13-a5e1-ff69bd054a8c" providerId="ADAL" clId="{B3BA7349-BC4C-430F-8A56-109AE514F6C8}" dt="2025-08-28T05:26:35.383" v="0" actId="2696"/>
        <pc:sldMkLst>
          <pc:docMk/>
          <pc:sldMk cId="3460289689" sldId="410"/>
        </pc:sldMkLst>
      </pc:sldChg>
      <pc:sldChg chg="del">
        <pc:chgData name="Dr. AVINASH K" userId="4a12c671-7f51-4f13-a5e1-ff69bd054a8c" providerId="ADAL" clId="{B3BA7349-BC4C-430F-8A56-109AE514F6C8}" dt="2025-08-28T05:26:35.383" v="0" actId="2696"/>
        <pc:sldMkLst>
          <pc:docMk/>
          <pc:sldMk cId="2719876189" sldId="423"/>
        </pc:sldMkLst>
      </pc:sldChg>
      <pc:sldChg chg="del">
        <pc:chgData name="Dr. AVINASH K" userId="4a12c671-7f51-4f13-a5e1-ff69bd054a8c" providerId="ADAL" clId="{B3BA7349-BC4C-430F-8A56-109AE514F6C8}" dt="2025-08-28T05:26:35.383" v="0" actId="2696"/>
        <pc:sldMkLst>
          <pc:docMk/>
          <pc:sldMk cId="2502780842" sldId="424"/>
        </pc:sldMkLst>
      </pc:sldChg>
      <pc:sldChg chg="del">
        <pc:chgData name="Dr. AVINASH K" userId="4a12c671-7f51-4f13-a5e1-ff69bd054a8c" providerId="ADAL" clId="{B3BA7349-BC4C-430F-8A56-109AE514F6C8}" dt="2025-08-28T05:26:35.383" v="0" actId="2696"/>
        <pc:sldMkLst>
          <pc:docMk/>
          <pc:sldMk cId="4178239806" sldId="425"/>
        </pc:sldMkLst>
      </pc:sldChg>
      <pc:sldChg chg="del">
        <pc:chgData name="Dr. AVINASH K" userId="4a12c671-7f51-4f13-a5e1-ff69bd054a8c" providerId="ADAL" clId="{B3BA7349-BC4C-430F-8A56-109AE514F6C8}" dt="2025-08-28T05:26:35.383" v="0" actId="2696"/>
        <pc:sldMkLst>
          <pc:docMk/>
          <pc:sldMk cId="950744857" sldId="426"/>
        </pc:sldMkLst>
      </pc:sldChg>
      <pc:sldChg chg="del">
        <pc:chgData name="Dr. AVINASH K" userId="4a12c671-7f51-4f13-a5e1-ff69bd054a8c" providerId="ADAL" clId="{B3BA7349-BC4C-430F-8A56-109AE514F6C8}" dt="2025-08-28T05:26:35.383" v="0" actId="2696"/>
        <pc:sldMkLst>
          <pc:docMk/>
          <pc:sldMk cId="3225883528" sldId="469"/>
        </pc:sldMkLst>
      </pc:sldChg>
      <pc:sldChg chg="del">
        <pc:chgData name="Dr. AVINASH K" userId="4a12c671-7f51-4f13-a5e1-ff69bd054a8c" providerId="ADAL" clId="{B3BA7349-BC4C-430F-8A56-109AE514F6C8}" dt="2025-08-28T05:26:35.383" v="0" actId="2696"/>
        <pc:sldMkLst>
          <pc:docMk/>
          <pc:sldMk cId="3420177173" sldId="470"/>
        </pc:sldMkLst>
      </pc:sldChg>
      <pc:sldChg chg="del">
        <pc:chgData name="Dr. AVINASH K" userId="4a12c671-7f51-4f13-a5e1-ff69bd054a8c" providerId="ADAL" clId="{B3BA7349-BC4C-430F-8A56-109AE514F6C8}" dt="2025-08-28T05:26:35.383" v="0" actId="2696"/>
        <pc:sldMkLst>
          <pc:docMk/>
          <pc:sldMk cId="2465042965" sldId="472"/>
        </pc:sldMkLst>
      </pc:sldChg>
      <pc:sldChg chg="del">
        <pc:chgData name="Dr. AVINASH K" userId="4a12c671-7f51-4f13-a5e1-ff69bd054a8c" providerId="ADAL" clId="{B3BA7349-BC4C-430F-8A56-109AE514F6C8}" dt="2025-08-28T05:26:35.383" v="0" actId="2696"/>
        <pc:sldMkLst>
          <pc:docMk/>
          <pc:sldMk cId="4045101146" sldId="473"/>
        </pc:sldMkLst>
      </pc:sldChg>
      <pc:sldChg chg="del">
        <pc:chgData name="Dr. AVINASH K" userId="4a12c671-7f51-4f13-a5e1-ff69bd054a8c" providerId="ADAL" clId="{B3BA7349-BC4C-430F-8A56-109AE514F6C8}" dt="2025-08-28T05:26:35.383" v="0" actId="2696"/>
        <pc:sldMkLst>
          <pc:docMk/>
          <pc:sldMk cId="1270538127" sldId="474"/>
        </pc:sldMkLst>
      </pc:sldChg>
      <pc:sldChg chg="delSp mod delAnim">
        <pc:chgData name="Dr. AVINASH K" userId="4a12c671-7f51-4f13-a5e1-ff69bd054a8c" providerId="ADAL" clId="{B3BA7349-BC4C-430F-8A56-109AE514F6C8}" dt="2025-08-28T05:26:44.258" v="2" actId="478"/>
        <pc:sldMkLst>
          <pc:docMk/>
          <pc:sldMk cId="3613031870" sldId="478"/>
        </pc:sldMkLst>
        <pc:spChg chg="del">
          <ac:chgData name="Dr. AVINASH K" userId="4a12c671-7f51-4f13-a5e1-ff69bd054a8c" providerId="ADAL" clId="{B3BA7349-BC4C-430F-8A56-109AE514F6C8}" dt="2025-08-28T05:26:44.258" v="2" actId="478"/>
          <ac:spMkLst>
            <pc:docMk/>
            <pc:sldMk cId="3613031870" sldId="478"/>
            <ac:spMk id="5" creationId="{9F31D06F-CFCC-EBEC-2846-42FF9E611D53}"/>
          </ac:spMkLst>
        </pc:spChg>
        <pc:spChg chg="del">
          <ac:chgData name="Dr. AVINASH K" userId="4a12c671-7f51-4f13-a5e1-ff69bd054a8c" providerId="ADAL" clId="{B3BA7349-BC4C-430F-8A56-109AE514F6C8}" dt="2025-08-28T05:26:44.258" v="2" actId="478"/>
          <ac:spMkLst>
            <pc:docMk/>
            <pc:sldMk cId="3613031870" sldId="478"/>
            <ac:spMk id="7" creationId="{DC44F053-0C50-E561-C130-31E5BB3E3838}"/>
          </ac:spMkLst>
        </pc:spChg>
      </pc:sldChg>
      <pc:sldChg chg="del">
        <pc:chgData name="Dr. AVINASH K" userId="4a12c671-7f51-4f13-a5e1-ff69bd054a8c" providerId="ADAL" clId="{B3BA7349-BC4C-430F-8A56-109AE514F6C8}" dt="2025-08-28T05:26:35.383" v="0" actId="2696"/>
        <pc:sldMkLst>
          <pc:docMk/>
          <pc:sldMk cId="865643186" sldId="490"/>
        </pc:sldMkLst>
      </pc:sldChg>
      <pc:sldChg chg="del">
        <pc:chgData name="Dr. AVINASH K" userId="4a12c671-7f51-4f13-a5e1-ff69bd054a8c" providerId="ADAL" clId="{B3BA7349-BC4C-430F-8A56-109AE514F6C8}" dt="2025-08-28T05:26:35.383" v="0" actId="2696"/>
        <pc:sldMkLst>
          <pc:docMk/>
          <pc:sldMk cId="2593376997" sldId="491"/>
        </pc:sldMkLst>
      </pc:sldChg>
      <pc:sldChg chg="del">
        <pc:chgData name="Dr. AVINASH K" userId="4a12c671-7f51-4f13-a5e1-ff69bd054a8c" providerId="ADAL" clId="{B3BA7349-BC4C-430F-8A56-109AE514F6C8}" dt="2025-08-28T05:26:35.383" v="0" actId="2696"/>
        <pc:sldMkLst>
          <pc:docMk/>
          <pc:sldMk cId="3103179951" sldId="492"/>
        </pc:sldMkLst>
      </pc:sldChg>
      <pc:sldChg chg="del">
        <pc:chgData name="Dr. AVINASH K" userId="4a12c671-7f51-4f13-a5e1-ff69bd054a8c" providerId="ADAL" clId="{B3BA7349-BC4C-430F-8A56-109AE514F6C8}" dt="2025-08-28T05:26:35.383" v="0" actId="2696"/>
        <pc:sldMkLst>
          <pc:docMk/>
          <pc:sldMk cId="1766787632" sldId="493"/>
        </pc:sldMkLst>
      </pc:sldChg>
      <pc:sldChg chg="del">
        <pc:chgData name="Dr. AVINASH K" userId="4a12c671-7f51-4f13-a5e1-ff69bd054a8c" providerId="ADAL" clId="{B3BA7349-BC4C-430F-8A56-109AE514F6C8}" dt="2025-08-28T05:26:35.383" v="0" actId="2696"/>
        <pc:sldMkLst>
          <pc:docMk/>
          <pc:sldMk cId="2791847064" sldId="494"/>
        </pc:sldMkLst>
      </pc:sldChg>
      <pc:sldChg chg="del">
        <pc:chgData name="Dr. AVINASH K" userId="4a12c671-7f51-4f13-a5e1-ff69bd054a8c" providerId="ADAL" clId="{B3BA7349-BC4C-430F-8A56-109AE514F6C8}" dt="2025-08-28T05:26:35.383" v="0" actId="2696"/>
        <pc:sldMkLst>
          <pc:docMk/>
          <pc:sldMk cId="2137705091" sldId="495"/>
        </pc:sldMkLst>
      </pc:sldChg>
      <pc:sldChg chg="del">
        <pc:chgData name="Dr. AVINASH K" userId="4a12c671-7f51-4f13-a5e1-ff69bd054a8c" providerId="ADAL" clId="{B3BA7349-BC4C-430F-8A56-109AE514F6C8}" dt="2025-08-28T05:26:35.383" v="0" actId="2696"/>
        <pc:sldMkLst>
          <pc:docMk/>
          <pc:sldMk cId="2990944387" sldId="496"/>
        </pc:sldMkLst>
      </pc:sldChg>
      <pc:sldChg chg="del">
        <pc:chgData name="Dr. AVINASH K" userId="4a12c671-7f51-4f13-a5e1-ff69bd054a8c" providerId="ADAL" clId="{B3BA7349-BC4C-430F-8A56-109AE514F6C8}" dt="2025-08-28T05:26:35.383" v="0" actId="2696"/>
        <pc:sldMkLst>
          <pc:docMk/>
          <pc:sldMk cId="733827117" sldId="497"/>
        </pc:sldMkLst>
      </pc:sldChg>
      <pc:sldChg chg="del">
        <pc:chgData name="Dr. AVINASH K" userId="4a12c671-7f51-4f13-a5e1-ff69bd054a8c" providerId="ADAL" clId="{B3BA7349-BC4C-430F-8A56-109AE514F6C8}" dt="2025-08-28T05:26:35.383" v="0" actId="2696"/>
        <pc:sldMkLst>
          <pc:docMk/>
          <pc:sldMk cId="2730192522" sldId="498"/>
        </pc:sldMkLst>
      </pc:sldChg>
      <pc:sldChg chg="del">
        <pc:chgData name="Dr. AVINASH K" userId="4a12c671-7f51-4f13-a5e1-ff69bd054a8c" providerId="ADAL" clId="{B3BA7349-BC4C-430F-8A56-109AE514F6C8}" dt="2025-08-28T05:26:35.383" v="0" actId="2696"/>
        <pc:sldMkLst>
          <pc:docMk/>
          <pc:sldMk cId="1555128694" sldId="500"/>
        </pc:sldMkLst>
      </pc:sldChg>
      <pc:sldChg chg="del">
        <pc:chgData name="Dr. AVINASH K" userId="4a12c671-7f51-4f13-a5e1-ff69bd054a8c" providerId="ADAL" clId="{B3BA7349-BC4C-430F-8A56-109AE514F6C8}" dt="2025-08-28T05:26:35.383" v="0" actId="2696"/>
        <pc:sldMkLst>
          <pc:docMk/>
          <pc:sldMk cId="434101794" sldId="501"/>
        </pc:sldMkLst>
      </pc:sldChg>
      <pc:sldChg chg="del">
        <pc:chgData name="Dr. AVINASH K" userId="4a12c671-7f51-4f13-a5e1-ff69bd054a8c" providerId="ADAL" clId="{B3BA7349-BC4C-430F-8A56-109AE514F6C8}" dt="2025-08-28T05:26:35.383" v="0" actId="2696"/>
        <pc:sldMkLst>
          <pc:docMk/>
          <pc:sldMk cId="2647514437" sldId="502"/>
        </pc:sldMkLst>
      </pc:sldChg>
      <pc:sldChg chg="del">
        <pc:chgData name="Dr. AVINASH K" userId="4a12c671-7f51-4f13-a5e1-ff69bd054a8c" providerId="ADAL" clId="{B3BA7349-BC4C-430F-8A56-109AE514F6C8}" dt="2025-08-28T05:26:35.383" v="0" actId="2696"/>
        <pc:sldMkLst>
          <pc:docMk/>
          <pc:sldMk cId="4147550571" sldId="503"/>
        </pc:sldMkLst>
      </pc:sldChg>
      <pc:sldChg chg="del">
        <pc:chgData name="Dr. AVINASH K" userId="4a12c671-7f51-4f13-a5e1-ff69bd054a8c" providerId="ADAL" clId="{B3BA7349-BC4C-430F-8A56-109AE514F6C8}" dt="2025-08-28T05:26:35.383" v="0" actId="2696"/>
        <pc:sldMkLst>
          <pc:docMk/>
          <pc:sldMk cId="3437560718" sldId="504"/>
        </pc:sldMkLst>
      </pc:sldChg>
      <pc:sldChg chg="del">
        <pc:chgData name="Dr. AVINASH K" userId="4a12c671-7f51-4f13-a5e1-ff69bd054a8c" providerId="ADAL" clId="{B3BA7349-BC4C-430F-8A56-109AE514F6C8}" dt="2025-08-28T05:26:35.383" v="0" actId="2696"/>
        <pc:sldMkLst>
          <pc:docMk/>
          <pc:sldMk cId="1338348487" sldId="507"/>
        </pc:sldMkLst>
      </pc:sldChg>
      <pc:sldChg chg="del">
        <pc:chgData name="Dr. AVINASH K" userId="4a12c671-7f51-4f13-a5e1-ff69bd054a8c" providerId="ADAL" clId="{B3BA7349-BC4C-430F-8A56-109AE514F6C8}" dt="2025-08-28T05:26:35.383" v="0" actId="2696"/>
        <pc:sldMkLst>
          <pc:docMk/>
          <pc:sldMk cId="1552126788" sldId="508"/>
        </pc:sldMkLst>
      </pc:sldChg>
      <pc:sldChg chg="del">
        <pc:chgData name="Dr. AVINASH K" userId="4a12c671-7f51-4f13-a5e1-ff69bd054a8c" providerId="ADAL" clId="{B3BA7349-BC4C-430F-8A56-109AE514F6C8}" dt="2025-08-28T05:26:35.383" v="0" actId="2696"/>
        <pc:sldMkLst>
          <pc:docMk/>
          <pc:sldMk cId="1319835711" sldId="519"/>
        </pc:sldMkLst>
      </pc:sldChg>
      <pc:sldChg chg="del">
        <pc:chgData name="Dr. AVINASH K" userId="4a12c671-7f51-4f13-a5e1-ff69bd054a8c" providerId="ADAL" clId="{B3BA7349-BC4C-430F-8A56-109AE514F6C8}" dt="2025-08-28T05:26:35.383" v="0" actId="2696"/>
        <pc:sldMkLst>
          <pc:docMk/>
          <pc:sldMk cId="376548445" sldId="521"/>
        </pc:sldMkLst>
      </pc:sldChg>
      <pc:sldChg chg="del">
        <pc:chgData name="Dr. AVINASH K" userId="4a12c671-7f51-4f13-a5e1-ff69bd054a8c" providerId="ADAL" clId="{B3BA7349-BC4C-430F-8A56-109AE514F6C8}" dt="2025-08-28T05:26:35.383" v="0" actId="2696"/>
        <pc:sldMkLst>
          <pc:docMk/>
          <pc:sldMk cId="1295188780" sldId="522"/>
        </pc:sldMkLst>
      </pc:sldChg>
      <pc:sldChg chg="del">
        <pc:chgData name="Dr. AVINASH K" userId="4a12c671-7f51-4f13-a5e1-ff69bd054a8c" providerId="ADAL" clId="{B3BA7349-BC4C-430F-8A56-109AE514F6C8}" dt="2025-08-28T05:26:35.383" v="0" actId="2696"/>
        <pc:sldMkLst>
          <pc:docMk/>
          <pc:sldMk cId="4277685357" sldId="523"/>
        </pc:sldMkLst>
      </pc:sldChg>
      <pc:sldChg chg="del">
        <pc:chgData name="Dr. AVINASH K" userId="4a12c671-7f51-4f13-a5e1-ff69bd054a8c" providerId="ADAL" clId="{B3BA7349-BC4C-430F-8A56-109AE514F6C8}" dt="2025-08-28T05:26:35.383" v="0" actId="2696"/>
        <pc:sldMkLst>
          <pc:docMk/>
          <pc:sldMk cId="1151456990" sldId="524"/>
        </pc:sldMkLst>
      </pc:sldChg>
      <pc:sldChg chg="del">
        <pc:chgData name="Dr. AVINASH K" userId="4a12c671-7f51-4f13-a5e1-ff69bd054a8c" providerId="ADAL" clId="{B3BA7349-BC4C-430F-8A56-109AE514F6C8}" dt="2025-08-28T05:26:35.383" v="0" actId="2696"/>
        <pc:sldMkLst>
          <pc:docMk/>
          <pc:sldMk cId="1538613881" sldId="525"/>
        </pc:sldMkLst>
      </pc:sldChg>
      <pc:sldMasterChg chg="addSp delSp modSp mod setBg modSldLayout">
        <pc:chgData name="Dr. AVINASH K" userId="4a12c671-7f51-4f13-a5e1-ff69bd054a8c" providerId="ADAL" clId="{B3BA7349-BC4C-430F-8A56-109AE514F6C8}" dt="2025-08-28T07:33:59.764" v="287" actId="1038"/>
        <pc:sldMasterMkLst>
          <pc:docMk/>
          <pc:sldMasterMk cId="3476910023" sldId="2147483672"/>
        </pc:sldMasterMkLst>
        <pc:spChg chg="del">
          <ac:chgData name="Dr. AVINASH K" userId="4a12c671-7f51-4f13-a5e1-ff69bd054a8c" providerId="ADAL" clId="{B3BA7349-BC4C-430F-8A56-109AE514F6C8}" dt="2025-08-28T06:26:04.695" v="128" actId="478"/>
          <ac:spMkLst>
            <pc:docMk/>
            <pc:sldMasterMk cId="3476910023" sldId="2147483672"/>
            <ac:spMk id="2" creationId="{00000000-0000-0000-0000-000000000000}"/>
          </ac:spMkLst>
        </pc:spChg>
        <pc:spChg chg="add del">
          <ac:chgData name="Dr. AVINASH K" userId="4a12c671-7f51-4f13-a5e1-ff69bd054a8c" providerId="ADAL" clId="{B3BA7349-BC4C-430F-8A56-109AE514F6C8}" dt="2025-08-28T07:00:20.483" v="209" actId="478"/>
          <ac:spMkLst>
            <pc:docMk/>
            <pc:sldMasterMk cId="3476910023" sldId="2147483672"/>
            <ac:spMk id="2" creationId="{4A27A9DB-D376-0E82-9F15-50ACC35FDF3E}"/>
          </ac:spMkLst>
        </pc:spChg>
        <pc:spChg chg="del">
          <ac:chgData name="Dr. AVINASH K" userId="4a12c671-7f51-4f13-a5e1-ff69bd054a8c" providerId="ADAL" clId="{B3BA7349-BC4C-430F-8A56-109AE514F6C8}" dt="2025-08-28T06:26:07.053" v="129" actId="478"/>
          <ac:spMkLst>
            <pc:docMk/>
            <pc:sldMasterMk cId="3476910023" sldId="2147483672"/>
            <ac:spMk id="3" creationId="{00000000-0000-0000-0000-000000000000}"/>
          </ac:spMkLst>
        </pc:spChg>
        <pc:spChg chg="del">
          <ac:chgData name="Dr. AVINASH K" userId="4a12c671-7f51-4f13-a5e1-ff69bd054a8c" providerId="ADAL" clId="{B3BA7349-BC4C-430F-8A56-109AE514F6C8}" dt="2025-08-28T06:25:44.611" v="118" actId="478"/>
          <ac:spMkLst>
            <pc:docMk/>
            <pc:sldMasterMk cId="3476910023" sldId="2147483672"/>
            <ac:spMk id="4" creationId="{00000000-0000-0000-0000-000000000000}"/>
          </ac:spMkLst>
        </pc:spChg>
        <pc:spChg chg="mod">
          <ac:chgData name="Dr. AVINASH K" userId="4a12c671-7f51-4f13-a5e1-ff69bd054a8c" providerId="ADAL" clId="{B3BA7349-BC4C-430F-8A56-109AE514F6C8}" dt="2025-08-28T06:37:13.803" v="158" actId="6549"/>
          <ac:spMkLst>
            <pc:docMk/>
            <pc:sldMasterMk cId="3476910023" sldId="2147483672"/>
            <ac:spMk id="15" creationId="{B68A9753-4E39-41D8-866D-C826514964E5}"/>
          </ac:spMkLst>
        </pc:spChg>
        <pc:spChg chg="del">
          <ac:chgData name="Dr. AVINASH K" userId="4a12c671-7f51-4f13-a5e1-ff69bd054a8c" providerId="ADAL" clId="{B3BA7349-BC4C-430F-8A56-109AE514F6C8}" dt="2025-08-28T06:25:47.309" v="119" actId="478"/>
          <ac:spMkLst>
            <pc:docMk/>
            <pc:sldMasterMk cId="3476910023" sldId="2147483672"/>
            <ac:spMk id="21" creationId="{FE1C33E7-1F2D-41BA-9A76-2A0F47E4FC6A}"/>
          </ac:spMkLst>
        </pc:spChg>
        <pc:grpChg chg="mod">
          <ac:chgData name="Dr. AVINASH K" userId="4a12c671-7f51-4f13-a5e1-ff69bd054a8c" providerId="ADAL" clId="{B3BA7349-BC4C-430F-8A56-109AE514F6C8}" dt="2025-08-28T07:01:54.606" v="222" actId="1036"/>
          <ac:grpSpMkLst>
            <pc:docMk/>
            <pc:sldMasterMk cId="3476910023" sldId="2147483672"/>
            <ac:grpSpMk id="6" creationId="{DA90BC36-C60A-4B2E-984D-F6B2E19F177A}"/>
          </ac:grpSpMkLst>
        </pc:grpChg>
        <pc:picChg chg="add mod">
          <ac:chgData name="Dr. AVINASH K" userId="4a12c671-7f51-4f13-a5e1-ff69bd054a8c" providerId="ADAL" clId="{B3BA7349-BC4C-430F-8A56-109AE514F6C8}" dt="2025-08-28T07:33:10.873" v="275" actId="1076"/>
          <ac:picMkLst>
            <pc:docMk/>
            <pc:sldMasterMk cId="3476910023" sldId="2147483672"/>
            <ac:picMk id="3" creationId="{90FB74AF-6DBC-6F08-519D-976E86DC78F6}"/>
          </ac:picMkLst>
        </pc:picChg>
        <pc:picChg chg="add mod modCrop">
          <ac:chgData name="Dr. AVINASH K" userId="4a12c671-7f51-4f13-a5e1-ff69bd054a8c" providerId="ADAL" clId="{B3BA7349-BC4C-430F-8A56-109AE514F6C8}" dt="2025-08-28T07:08:37.300" v="251" actId="1037"/>
          <ac:picMkLst>
            <pc:docMk/>
            <pc:sldMasterMk cId="3476910023" sldId="2147483672"/>
            <ac:picMk id="4" creationId="{D5D59612-925C-74C5-722B-CB830DD3EE86}"/>
          </ac:picMkLst>
        </pc:picChg>
        <pc:picChg chg="add del mod">
          <ac:chgData name="Dr. AVINASH K" userId="4a12c671-7f51-4f13-a5e1-ff69bd054a8c" providerId="ADAL" clId="{B3BA7349-BC4C-430F-8A56-109AE514F6C8}" dt="2025-08-28T07:31:51.148" v="261" actId="478"/>
          <ac:picMkLst>
            <pc:docMk/>
            <pc:sldMasterMk cId="3476910023" sldId="2147483672"/>
            <ac:picMk id="8" creationId="{2ED52FD2-097B-CA65-59E5-7E9D14D359F0}"/>
          </ac:picMkLst>
        </pc:picChg>
        <pc:picChg chg="add del mod">
          <ac:chgData name="Dr. AVINASH K" userId="4a12c671-7f51-4f13-a5e1-ff69bd054a8c" providerId="ADAL" clId="{B3BA7349-BC4C-430F-8A56-109AE514F6C8}" dt="2025-08-28T06:21:55.450" v="80" actId="478"/>
          <ac:picMkLst>
            <pc:docMk/>
            <pc:sldMasterMk cId="3476910023" sldId="2147483672"/>
            <ac:picMk id="8" creationId="{9E068BB9-A4FF-ECB8-4416-3F983EC78151}"/>
          </ac:picMkLst>
        </pc:picChg>
        <pc:picChg chg="add mod">
          <ac:chgData name="Dr. AVINASH K" userId="4a12c671-7f51-4f13-a5e1-ff69bd054a8c" providerId="ADAL" clId="{B3BA7349-BC4C-430F-8A56-109AE514F6C8}" dt="2025-08-28T07:33:48.205" v="281" actId="14100"/>
          <ac:picMkLst>
            <pc:docMk/>
            <pc:sldMasterMk cId="3476910023" sldId="2147483672"/>
            <ac:picMk id="9" creationId="{826758AC-317A-8268-F5C3-53DAC1E3A5B8}"/>
          </ac:picMkLst>
        </pc:picChg>
        <pc:picChg chg="del">
          <ac:chgData name="Dr. AVINASH K" userId="4a12c671-7f51-4f13-a5e1-ff69bd054a8c" providerId="ADAL" clId="{B3BA7349-BC4C-430F-8A56-109AE514F6C8}" dt="2025-08-28T06:16:27.290" v="59" actId="478"/>
          <ac:picMkLst>
            <pc:docMk/>
            <pc:sldMasterMk cId="3476910023" sldId="2147483672"/>
            <ac:picMk id="9" creationId="{B9CE7DF0-AC12-4910-8C9B-62CBFB74E18C}"/>
          </ac:picMkLst>
        </pc:picChg>
        <pc:picChg chg="del">
          <ac:chgData name="Dr. AVINASH K" userId="4a12c671-7f51-4f13-a5e1-ff69bd054a8c" providerId="ADAL" clId="{B3BA7349-BC4C-430F-8A56-109AE514F6C8}" dt="2025-08-28T06:16:29.302" v="60" actId="478"/>
          <ac:picMkLst>
            <pc:docMk/>
            <pc:sldMasterMk cId="3476910023" sldId="2147483672"/>
            <ac:picMk id="10" creationId="{BA78E132-072C-4C29-A7EB-95E55A442A4A}"/>
          </ac:picMkLst>
        </pc:picChg>
        <pc:picChg chg="del">
          <ac:chgData name="Dr. AVINASH K" userId="4a12c671-7f51-4f13-a5e1-ff69bd054a8c" providerId="ADAL" clId="{B3BA7349-BC4C-430F-8A56-109AE514F6C8}" dt="2025-08-28T06:16:32.530" v="61" actId="478"/>
          <ac:picMkLst>
            <pc:docMk/>
            <pc:sldMasterMk cId="3476910023" sldId="2147483672"/>
            <ac:picMk id="11" creationId="{9C35EC7B-1C2A-48FD-AD9F-756C2781E97B}"/>
          </ac:picMkLst>
        </pc:picChg>
        <pc:picChg chg="mod">
          <ac:chgData name="Dr. AVINASH K" userId="4a12c671-7f51-4f13-a5e1-ff69bd054a8c" providerId="ADAL" clId="{B3BA7349-BC4C-430F-8A56-109AE514F6C8}" dt="2025-08-28T07:33:56.799" v="285" actId="1038"/>
          <ac:picMkLst>
            <pc:docMk/>
            <pc:sldMasterMk cId="3476910023" sldId="2147483672"/>
            <ac:picMk id="12" creationId="{8F8AB7A0-0D6E-418B-A295-E2304360FC00}"/>
          </ac:picMkLst>
        </pc:picChg>
        <pc:picChg chg="mod">
          <ac:chgData name="Dr. AVINASH K" userId="4a12c671-7f51-4f13-a5e1-ff69bd054a8c" providerId="ADAL" clId="{B3BA7349-BC4C-430F-8A56-109AE514F6C8}" dt="2025-08-28T06:36:53.339" v="155" actId="1076"/>
          <ac:picMkLst>
            <pc:docMk/>
            <pc:sldMasterMk cId="3476910023" sldId="2147483672"/>
            <ac:picMk id="14" creationId="{913A9DFB-F15C-4288-9E22-E2623ED311A3}"/>
          </ac:picMkLst>
        </pc:picChg>
        <pc:picChg chg="add mod">
          <ac:chgData name="Dr. AVINASH K" userId="4a12c671-7f51-4f13-a5e1-ff69bd054a8c" providerId="ADAL" clId="{B3BA7349-BC4C-430F-8A56-109AE514F6C8}" dt="2025-08-28T07:33:59.764" v="287" actId="1038"/>
          <ac:picMkLst>
            <pc:docMk/>
            <pc:sldMasterMk cId="3476910023" sldId="2147483672"/>
            <ac:picMk id="16" creationId="{445FB987-85B1-92B1-59C3-B2E5DDD03E7A}"/>
          </ac:picMkLst>
        </pc:picChg>
        <pc:picChg chg="del mod">
          <ac:chgData name="Dr. AVINASH K" userId="4a12c671-7f51-4f13-a5e1-ff69bd054a8c" providerId="ADAL" clId="{B3BA7349-BC4C-430F-8A56-109AE514F6C8}" dt="2025-08-28T07:14:20.810" v="258" actId="478"/>
          <ac:picMkLst>
            <pc:docMk/>
            <pc:sldMasterMk cId="3476910023" sldId="2147483672"/>
            <ac:picMk id="17" creationId="{16C2F704-BC68-4913-BE8C-DE31D9D284DA}"/>
          </ac:picMkLst>
        </pc:picChg>
        <pc:picChg chg="add del mod">
          <ac:chgData name="Dr. AVINASH K" userId="4a12c671-7f51-4f13-a5e1-ff69bd054a8c" providerId="ADAL" clId="{B3BA7349-BC4C-430F-8A56-109AE514F6C8}" dt="2025-08-28T06:32:56.384" v="130" actId="478"/>
          <ac:picMkLst>
            <pc:docMk/>
            <pc:sldMasterMk cId="3476910023" sldId="2147483672"/>
            <ac:picMk id="18" creationId="{1DA2811F-202E-4726-FA84-EFC6A4AA0353}"/>
          </ac:picMkLst>
        </pc:picChg>
        <pc:picChg chg="add del mod">
          <ac:chgData name="Dr. AVINASH K" userId="4a12c671-7f51-4f13-a5e1-ff69bd054a8c" providerId="ADAL" clId="{B3BA7349-BC4C-430F-8A56-109AE514F6C8}" dt="2025-08-28T06:33:56.535" v="141" actId="478"/>
          <ac:picMkLst>
            <pc:docMk/>
            <pc:sldMasterMk cId="3476910023" sldId="2147483672"/>
            <ac:picMk id="22" creationId="{2C2A2764-3D8B-499E-CA36-FFEEF3206C49}"/>
          </ac:picMkLst>
        </pc:picChg>
        <pc:picChg chg="add del mod">
          <ac:chgData name="Dr. AVINASH K" userId="4a12c671-7f51-4f13-a5e1-ff69bd054a8c" providerId="ADAL" clId="{B3BA7349-BC4C-430F-8A56-109AE514F6C8}" dt="2025-08-28T06:37:56.228" v="163" actId="478"/>
          <ac:picMkLst>
            <pc:docMk/>
            <pc:sldMasterMk cId="3476910023" sldId="2147483672"/>
            <ac:picMk id="24" creationId="{BB59C080-2575-DC58-CCEA-5D36B4323DA1}"/>
          </ac:picMkLst>
        </pc:picChg>
        <pc:picChg chg="add del mod">
          <ac:chgData name="Dr. AVINASH K" userId="4a12c671-7f51-4f13-a5e1-ff69bd054a8c" providerId="ADAL" clId="{B3BA7349-BC4C-430F-8A56-109AE514F6C8}" dt="2025-08-28T07:00:15.645" v="207" actId="478"/>
          <ac:picMkLst>
            <pc:docMk/>
            <pc:sldMasterMk cId="3476910023" sldId="2147483672"/>
            <ac:picMk id="26" creationId="{3EAEBFFA-1DCC-4B6C-0613-8BFD4DE39F4D}"/>
          </ac:picMkLst>
        </pc:picChg>
        <pc:picChg chg="add del mod">
          <ac:chgData name="Dr. AVINASH K" userId="4a12c671-7f51-4f13-a5e1-ff69bd054a8c" providerId="ADAL" clId="{B3BA7349-BC4C-430F-8A56-109AE514F6C8}" dt="2025-08-28T06:20:05.615" v="75" actId="478"/>
          <ac:picMkLst>
            <pc:docMk/>
            <pc:sldMasterMk cId="3476910023" sldId="2147483672"/>
            <ac:picMk id="1026" creationId="{29EB6E2D-0E17-04D6-CB0B-EB1F6CB31D03}"/>
          </ac:picMkLst>
        </pc:picChg>
        <pc:picChg chg="add del mod">
          <ac:chgData name="Dr. AVINASH K" userId="4a12c671-7f51-4f13-a5e1-ff69bd054a8c" providerId="ADAL" clId="{B3BA7349-BC4C-430F-8A56-109AE514F6C8}" dt="2025-08-28T07:31:48.393" v="260" actId="478"/>
          <ac:picMkLst>
            <pc:docMk/>
            <pc:sldMasterMk cId="3476910023" sldId="2147483672"/>
            <ac:picMk id="1028" creationId="{B448F290-8DA6-2988-DD31-BC918188AB8B}"/>
          </ac:picMkLst>
        </pc:picChg>
        <pc:sldLayoutChg chg="addSp delSp modSp mod setBg">
          <pc:chgData name="Dr. AVINASH K" userId="4a12c671-7f51-4f13-a5e1-ff69bd054a8c" providerId="ADAL" clId="{B3BA7349-BC4C-430F-8A56-109AE514F6C8}" dt="2025-08-28T07:14:42.899" v="259" actId="1076"/>
          <pc:sldLayoutMkLst>
            <pc:docMk/>
            <pc:sldMasterMk cId="3476910023" sldId="2147483672"/>
            <pc:sldLayoutMk cId="3347979342" sldId="2147483673"/>
          </pc:sldLayoutMkLst>
          <pc:spChg chg="del">
            <ac:chgData name="Dr. AVINASH K" userId="4a12c671-7f51-4f13-a5e1-ff69bd054a8c" providerId="ADAL" clId="{B3BA7349-BC4C-430F-8A56-109AE514F6C8}" dt="2025-08-28T05:32:03.107" v="21"/>
            <ac:spMkLst>
              <pc:docMk/>
              <pc:sldMasterMk cId="3476910023" sldId="2147483672"/>
              <pc:sldLayoutMk cId="3347979342" sldId="2147483673"/>
              <ac:spMk id="2" creationId="{00000000-0000-0000-0000-000000000000}"/>
            </ac:spMkLst>
          </pc:spChg>
          <pc:spChg chg="add del">
            <ac:chgData name="Dr. AVINASH K" userId="4a12c671-7f51-4f13-a5e1-ff69bd054a8c" providerId="ADAL" clId="{B3BA7349-BC4C-430F-8A56-109AE514F6C8}" dt="2025-08-28T06:15:53.395" v="57" actId="11529"/>
            <ac:spMkLst>
              <pc:docMk/>
              <pc:sldMasterMk cId="3476910023" sldId="2147483672"/>
              <pc:sldLayoutMk cId="3347979342" sldId="2147483673"/>
              <ac:spMk id="2" creationId="{413143A2-A10F-9DC9-7810-EC53B5C2F49C}"/>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3" creationId="{00000000-0000-0000-0000-000000000000}"/>
            </ac:spMkLst>
          </pc:spChg>
          <pc:spChg chg="del">
            <ac:chgData name="Dr. AVINASH K" userId="4a12c671-7f51-4f13-a5e1-ff69bd054a8c" providerId="ADAL" clId="{B3BA7349-BC4C-430F-8A56-109AE514F6C8}" dt="2025-08-28T05:27:59.168" v="6" actId="478"/>
            <ac:spMkLst>
              <pc:docMk/>
              <pc:sldMasterMk cId="3476910023" sldId="2147483672"/>
              <pc:sldLayoutMk cId="3347979342" sldId="2147483673"/>
              <ac:spMk id="4" creationId="{00000000-0000-0000-0000-000000000000}"/>
            </ac:spMkLst>
          </pc:spChg>
          <pc:spChg chg="add del mod">
            <ac:chgData name="Dr. AVINASH K" userId="4a12c671-7f51-4f13-a5e1-ff69bd054a8c" providerId="ADAL" clId="{B3BA7349-BC4C-430F-8A56-109AE514F6C8}" dt="2025-08-28T06:15:55.855" v="58" actId="478"/>
            <ac:spMkLst>
              <pc:docMk/>
              <pc:sldMasterMk cId="3476910023" sldId="2147483672"/>
              <pc:sldLayoutMk cId="3347979342" sldId="2147483673"/>
              <ac:spMk id="4" creationId="{343C5313-9F26-6EC0-F4D3-ED8001B87E49}"/>
            </ac:spMkLst>
          </pc:spChg>
          <pc:spChg chg="add del mod">
            <ac:chgData name="Dr. AVINASH K" userId="4a12c671-7f51-4f13-a5e1-ff69bd054a8c" providerId="ADAL" clId="{B3BA7349-BC4C-430F-8A56-109AE514F6C8}" dt="2025-08-28T05:28:43.805" v="9" actId="478"/>
            <ac:spMkLst>
              <pc:docMk/>
              <pc:sldMasterMk cId="3476910023" sldId="2147483672"/>
              <pc:sldLayoutMk cId="3347979342" sldId="2147483673"/>
              <ac:spMk id="5" creationId="{4AE2650F-397A-2468-F0F7-9D9633B3DB2B}"/>
            </ac:spMkLst>
          </pc:spChg>
          <pc:spChg chg="del">
            <ac:chgData name="Dr. AVINASH K" userId="4a12c671-7f51-4f13-a5e1-ff69bd054a8c" providerId="ADAL" clId="{B3BA7349-BC4C-430F-8A56-109AE514F6C8}" dt="2025-08-28T05:27:58.217" v="5" actId="478"/>
            <ac:spMkLst>
              <pc:docMk/>
              <pc:sldMasterMk cId="3476910023" sldId="2147483672"/>
              <pc:sldLayoutMk cId="3347979342" sldId="2147483673"/>
              <ac:spMk id="6" creationId="{00000000-0000-0000-0000-000000000000}"/>
            </ac:spMkLst>
          </pc:spChg>
          <pc:spChg chg="add del mod">
            <ac:chgData name="Dr. AVINASH K" userId="4a12c671-7f51-4f13-a5e1-ff69bd054a8c" providerId="ADAL" clId="{B3BA7349-BC4C-430F-8A56-109AE514F6C8}" dt="2025-08-28T05:28:42.549" v="8" actId="478"/>
            <ac:spMkLst>
              <pc:docMk/>
              <pc:sldMasterMk cId="3476910023" sldId="2147483672"/>
              <pc:sldLayoutMk cId="3347979342" sldId="2147483673"/>
              <ac:spMk id="7" creationId="{4031B848-A287-17A2-EF51-B6C2281116D8}"/>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8" creationId="{FE3C467A-5F07-442E-AB6A-2628B37E5D9F}"/>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9" creationId="{97FA29F0-3298-4FA2-9AB3-E95DBBF18414}"/>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10" creationId="{447787E3-976A-46F4-A93A-D0A74D3CBDB6}"/>
            </ac:spMkLst>
          </pc:spChg>
          <pc:spChg chg="add del">
            <ac:chgData name="Dr. AVINASH K" userId="4a12c671-7f51-4f13-a5e1-ff69bd054a8c" providerId="ADAL" clId="{B3BA7349-BC4C-430F-8A56-109AE514F6C8}" dt="2025-08-28T05:29:03.818" v="11" actId="11529"/>
            <ac:spMkLst>
              <pc:docMk/>
              <pc:sldMasterMk cId="3476910023" sldId="2147483672"/>
              <pc:sldLayoutMk cId="3347979342" sldId="2147483673"/>
              <ac:spMk id="11" creationId="{37D7DA86-5E26-DD6E-9BC5-4D245251F54B}"/>
            </ac:spMkLst>
          </pc:spChg>
          <pc:spChg chg="add mod">
            <ac:chgData name="Dr. AVINASH K" userId="4a12c671-7f51-4f13-a5e1-ff69bd054a8c" providerId="ADAL" clId="{B3BA7349-BC4C-430F-8A56-109AE514F6C8}" dt="2025-08-28T05:29:02.243" v="10" actId="11529"/>
            <ac:spMkLst>
              <pc:docMk/>
              <pc:sldMasterMk cId="3476910023" sldId="2147483672"/>
              <pc:sldLayoutMk cId="3347979342" sldId="2147483673"/>
              <ac:spMk id="16" creationId="{248A88CD-F11F-6078-6AEC-34EF990D3CB1}"/>
            </ac:spMkLst>
          </pc:spChg>
          <pc:spChg chg="add mod">
            <ac:chgData name="Dr. AVINASH K" userId="4a12c671-7f51-4f13-a5e1-ff69bd054a8c" providerId="ADAL" clId="{B3BA7349-BC4C-430F-8A56-109AE514F6C8}" dt="2025-08-28T06:39:08.720" v="172" actId="1076"/>
            <ac:spMkLst>
              <pc:docMk/>
              <pc:sldMasterMk cId="3476910023" sldId="2147483672"/>
              <pc:sldLayoutMk cId="3347979342" sldId="2147483673"/>
              <ac:spMk id="17" creationId="{EE452074-D260-BA47-3856-B438AC2B8A9C}"/>
            </ac:spMkLst>
          </pc:spChg>
          <pc:grpChg chg="mod">
            <ac:chgData name="Dr. AVINASH K" userId="4a12c671-7f51-4f13-a5e1-ff69bd054a8c" providerId="ADAL" clId="{B3BA7349-BC4C-430F-8A56-109AE514F6C8}" dt="2025-08-28T06:39:08.720" v="172" actId="1076"/>
            <ac:grpSpMkLst>
              <pc:docMk/>
              <pc:sldMasterMk cId="3476910023" sldId="2147483672"/>
              <pc:sldLayoutMk cId="3347979342" sldId="2147483673"/>
              <ac:grpSpMk id="15" creationId="{395C40E5-8BE4-4DAE-B70D-2A23C38C6A39}"/>
            </ac:grpSpMkLst>
          </pc:grpChg>
          <pc:picChg chg="add del mod">
            <ac:chgData name="Dr. AVINASH K" userId="4a12c671-7f51-4f13-a5e1-ff69bd054a8c" providerId="ADAL" clId="{B3BA7349-BC4C-430F-8A56-109AE514F6C8}" dt="2025-08-28T06:24:56.305" v="91" actId="21"/>
            <ac:picMkLst>
              <pc:docMk/>
              <pc:sldMasterMk cId="3476910023" sldId="2147483672"/>
              <pc:sldLayoutMk cId="3347979342" sldId="2147483673"/>
              <ac:picMk id="1026" creationId="{1DA2811F-202E-4726-FA84-EFC6A4AA0353}"/>
            </ac:picMkLst>
          </pc:picChg>
        </pc:sldLayoutChg>
        <pc:sldLayoutChg chg="delSp mod">
          <pc:chgData name="Dr. AVINASH K" userId="4a12c671-7f51-4f13-a5e1-ff69bd054a8c" providerId="ADAL" clId="{B3BA7349-BC4C-430F-8A56-109AE514F6C8}" dt="2025-08-28T06:38:30.514" v="170" actId="478"/>
          <pc:sldLayoutMkLst>
            <pc:docMk/>
            <pc:sldMasterMk cId="3476910023" sldId="2147483672"/>
            <pc:sldLayoutMk cId="726369299" sldId="2147483674"/>
          </pc:sldLayoutMkLst>
          <pc:spChg chg="del">
            <ac:chgData name="Dr. AVINASH K" userId="4a12c671-7f51-4f13-a5e1-ff69bd054a8c" providerId="ADAL" clId="{B3BA7349-BC4C-430F-8A56-109AE514F6C8}" dt="2025-08-28T05:27:48.841" v="4" actId="478"/>
            <ac:spMkLst>
              <pc:docMk/>
              <pc:sldMasterMk cId="3476910023" sldId="2147483672"/>
              <pc:sldLayoutMk cId="726369299" sldId="2147483674"/>
              <ac:spMk id="2" creationId="{00000000-0000-0000-0000-000000000000}"/>
            </ac:spMkLst>
          </pc:spChg>
          <pc:spChg chg="del">
            <ac:chgData name="Dr. AVINASH K" userId="4a12c671-7f51-4f13-a5e1-ff69bd054a8c" providerId="ADAL" clId="{B3BA7349-BC4C-430F-8A56-109AE514F6C8}" dt="2025-08-28T05:27:46.480" v="3" actId="478"/>
            <ac:spMkLst>
              <pc:docMk/>
              <pc:sldMasterMk cId="3476910023" sldId="2147483672"/>
              <pc:sldLayoutMk cId="726369299" sldId="2147483674"/>
              <ac:spMk id="3" creationId="{00000000-0000-0000-0000-000000000000}"/>
            </ac:spMkLst>
          </pc:spChg>
          <pc:spChg chg="del">
            <ac:chgData name="Dr. AVINASH K" userId="4a12c671-7f51-4f13-a5e1-ff69bd054a8c" providerId="ADAL" clId="{B3BA7349-BC4C-430F-8A56-109AE514F6C8}" dt="2025-08-28T06:38:30.514" v="170" actId="478"/>
            <ac:spMkLst>
              <pc:docMk/>
              <pc:sldMasterMk cId="3476910023" sldId="2147483672"/>
              <pc:sldLayoutMk cId="726369299" sldId="2147483674"/>
              <ac:spMk id="4" creationId="{00000000-0000-0000-0000-000000000000}"/>
            </ac:spMkLst>
          </pc:spChg>
          <pc:spChg chg="del">
            <ac:chgData name="Dr. AVINASH K" userId="4a12c671-7f51-4f13-a5e1-ff69bd054a8c" providerId="ADAL" clId="{B3BA7349-BC4C-430F-8A56-109AE514F6C8}" dt="2025-08-28T06:38:27.282" v="168" actId="478"/>
            <ac:spMkLst>
              <pc:docMk/>
              <pc:sldMasterMk cId="3476910023" sldId="2147483672"/>
              <pc:sldLayoutMk cId="726369299" sldId="2147483674"/>
              <ac:spMk id="5" creationId="{00000000-0000-0000-0000-000000000000}"/>
            </ac:spMkLst>
          </pc:spChg>
          <pc:spChg chg="del">
            <ac:chgData name="Dr. AVINASH K" userId="4a12c671-7f51-4f13-a5e1-ff69bd054a8c" providerId="ADAL" clId="{B3BA7349-BC4C-430F-8A56-109AE514F6C8}" dt="2025-08-28T06:38:29.085" v="169" actId="478"/>
            <ac:spMkLst>
              <pc:docMk/>
              <pc:sldMasterMk cId="3476910023" sldId="2147483672"/>
              <pc:sldLayoutMk cId="726369299" sldId="2147483674"/>
              <ac:spMk id="6" creationId="{00000000-0000-0000-0000-000000000000}"/>
            </ac:spMkLst>
          </pc:spChg>
        </pc:sldLayoutChg>
      </pc:sldMasterChg>
      <pc:sldMasterChg chg="addSp modSldLayout">
        <pc:chgData name="Dr. AVINASH K" userId="4a12c671-7f51-4f13-a5e1-ff69bd054a8c" providerId="ADAL" clId="{B3BA7349-BC4C-430F-8A56-109AE514F6C8}" dt="2025-08-28T05:32:22.779" v="26"/>
        <pc:sldMasterMkLst>
          <pc:docMk/>
          <pc:sldMasterMk cId="1493958603" sldId="2147483685"/>
        </pc:sldMasterMkLst>
        <pc:spChg chg="add">
          <ac:chgData name="Dr. AVINASH K" userId="4a12c671-7f51-4f13-a5e1-ff69bd054a8c" providerId="ADAL" clId="{B3BA7349-BC4C-430F-8A56-109AE514F6C8}" dt="2025-08-28T05:32:22.779" v="26"/>
          <ac:spMkLst>
            <pc:docMk/>
            <pc:sldMasterMk cId="1493958603" sldId="2147483685"/>
            <ac:spMk id="11" creationId="{8BD2503C-432D-3256-29DB-2B6FBCEE0F6F}"/>
          </ac:spMkLst>
        </pc:spChg>
        <pc:spChg chg="add">
          <ac:chgData name="Dr. AVINASH K" userId="4a12c671-7f51-4f13-a5e1-ff69bd054a8c" providerId="ADAL" clId="{B3BA7349-BC4C-430F-8A56-109AE514F6C8}" dt="2025-08-28T05:32:22.779" v="26"/>
          <ac:spMkLst>
            <pc:docMk/>
            <pc:sldMasterMk cId="1493958603" sldId="2147483685"/>
            <ac:spMk id="13" creationId="{987CED31-EEE8-FF2B-8548-48FBEC30CDC9}"/>
          </ac:spMkLst>
        </pc:spChg>
        <pc:grpChg chg="add">
          <ac:chgData name="Dr. AVINASH K" userId="4a12c671-7f51-4f13-a5e1-ff69bd054a8c" providerId="ADAL" clId="{B3BA7349-BC4C-430F-8A56-109AE514F6C8}" dt="2025-08-28T05:32:22.779" v="26"/>
          <ac:grpSpMkLst>
            <pc:docMk/>
            <pc:sldMasterMk cId="1493958603" sldId="2147483685"/>
            <ac:grpSpMk id="8" creationId="{B0433C61-E3C7-F5F9-EE78-801D2A0F9C34}"/>
          </ac:grpSpMkLst>
        </pc:grpChg>
        <pc:picChg chg="add">
          <ac:chgData name="Dr. AVINASH K" userId="4a12c671-7f51-4f13-a5e1-ff69bd054a8c" providerId="ADAL" clId="{B3BA7349-BC4C-430F-8A56-109AE514F6C8}" dt="2025-08-28T05:32:22.779" v="26"/>
          <ac:picMkLst>
            <pc:docMk/>
            <pc:sldMasterMk cId="1493958603" sldId="2147483685"/>
            <ac:picMk id="7" creationId="{AB6224B1-72CA-A698-4981-6C752FC5D4AB}"/>
          </ac:picMkLst>
        </pc:picChg>
        <pc:picChg chg="add">
          <ac:chgData name="Dr. AVINASH K" userId="4a12c671-7f51-4f13-a5e1-ff69bd054a8c" providerId="ADAL" clId="{B3BA7349-BC4C-430F-8A56-109AE514F6C8}" dt="2025-08-28T05:32:22.779" v="26"/>
          <ac:picMkLst>
            <pc:docMk/>
            <pc:sldMasterMk cId="1493958603" sldId="2147483685"/>
            <ac:picMk id="12" creationId="{73D31E52-DC63-6B27-A5CA-8389A4AE9174}"/>
          </ac:picMkLst>
        </pc:picChg>
        <pc:sldLayoutChg chg="addSp">
          <pc:chgData name="Dr. AVINASH K" userId="4a12c671-7f51-4f13-a5e1-ff69bd054a8c" providerId="ADAL" clId="{B3BA7349-BC4C-430F-8A56-109AE514F6C8}" dt="2025-08-28T05:32:22.779" v="26"/>
          <pc:sldLayoutMkLst>
            <pc:docMk/>
            <pc:sldMasterMk cId="1493958603" sldId="2147483685"/>
            <pc:sldLayoutMk cId="1035739240" sldId="2147483686"/>
          </pc:sldLayoutMkLst>
          <pc:spChg chg="add">
            <ac:chgData name="Dr. AVINASH K" userId="4a12c671-7f51-4f13-a5e1-ff69bd054a8c" providerId="ADAL" clId="{B3BA7349-BC4C-430F-8A56-109AE514F6C8}" dt="2025-08-28T05:32:22.779" v="26"/>
            <ac:spMkLst>
              <pc:docMk/>
              <pc:sldMasterMk cId="1493958603" sldId="2147483685"/>
              <pc:sldLayoutMk cId="1035739240" sldId="2147483686"/>
              <ac:spMk id="7" creationId="{28A63D0E-4BA3-02CF-BAB6-BFA111A69505}"/>
            </ac:spMkLst>
          </pc:spChg>
          <pc:spChg chg="add">
            <ac:chgData name="Dr. AVINASH K" userId="4a12c671-7f51-4f13-a5e1-ff69bd054a8c" providerId="ADAL" clId="{B3BA7349-BC4C-430F-8A56-109AE514F6C8}" dt="2025-08-28T05:32:22.779" v="26"/>
            <ac:spMkLst>
              <pc:docMk/>
              <pc:sldMasterMk cId="1493958603" sldId="2147483685"/>
              <pc:sldLayoutMk cId="1035739240" sldId="2147483686"/>
              <ac:spMk id="8" creationId="{A3B868CE-4272-ABB4-F4EC-08072D5E9219}"/>
            </ac:spMkLst>
          </pc:spChg>
          <pc:spChg chg="add">
            <ac:chgData name="Dr. AVINASH K" userId="4a12c671-7f51-4f13-a5e1-ff69bd054a8c" providerId="ADAL" clId="{B3BA7349-BC4C-430F-8A56-109AE514F6C8}" dt="2025-08-28T05:32:22.779" v="26"/>
            <ac:spMkLst>
              <pc:docMk/>
              <pc:sldMasterMk cId="1493958603" sldId="2147483685"/>
              <pc:sldLayoutMk cId="1035739240" sldId="2147483686"/>
              <ac:spMk id="9" creationId="{B313D6BF-2C02-1E9C-6941-2EA6A708FA62}"/>
            </ac:spMkLst>
          </pc:spChg>
          <pc:grpChg chg="add">
            <ac:chgData name="Dr. AVINASH K" userId="4a12c671-7f51-4f13-a5e1-ff69bd054a8c" providerId="ADAL" clId="{B3BA7349-BC4C-430F-8A56-109AE514F6C8}" dt="2025-08-28T05:32:22.779" v="26"/>
            <ac:grpSpMkLst>
              <pc:docMk/>
              <pc:sldMasterMk cId="1493958603" sldId="2147483685"/>
              <pc:sldLayoutMk cId="1035739240" sldId="2147483686"/>
              <ac:grpSpMk id="10" creationId="{C2DFAD9D-F12B-6E07-E1FE-3DD17292D825}"/>
            </ac:grpSpMkLst>
          </pc:grpChg>
          <pc:picChg chg="add">
            <ac:chgData name="Dr. AVINASH K" userId="4a12c671-7f51-4f13-a5e1-ff69bd054a8c" providerId="ADAL" clId="{B3BA7349-BC4C-430F-8A56-109AE514F6C8}" dt="2025-08-28T05:32:22.779" v="26"/>
            <ac:picMkLst>
              <pc:docMk/>
              <pc:sldMasterMk cId="1493958603" sldId="2147483685"/>
              <pc:sldLayoutMk cId="1035739240" sldId="2147483686"/>
              <ac:picMk id="14" creationId="{564BAB12-D0AF-E611-6443-40555224F029}"/>
            </ac:picMkLst>
          </pc:picChg>
        </pc:sldLayoutChg>
      </pc:sldMasterChg>
      <pc:sldMasterChg chg="new del mod addSldLayout">
        <pc:chgData name="Dr. AVINASH K" userId="4a12c671-7f51-4f13-a5e1-ff69bd054a8c" providerId="ADAL" clId="{B3BA7349-BC4C-430F-8A56-109AE514F6C8}" dt="2025-08-28T05:32:53.729" v="28" actId="2696"/>
        <pc:sldMasterMkLst>
          <pc:docMk/>
          <pc:sldMasterMk cId="2223468993" sldId="2147483698"/>
        </pc:sldMasterMkLst>
        <pc:sldLayoutChg chg="new replId">
          <pc:chgData name="Dr. AVINASH K" userId="4a12c671-7f51-4f13-a5e1-ff69bd054a8c" providerId="ADAL" clId="{B3BA7349-BC4C-430F-8A56-109AE514F6C8}" dt="2025-08-28T05:32:45.692" v="27" actId="6938"/>
          <pc:sldLayoutMkLst>
            <pc:docMk/>
            <pc:sldMasterMk cId="2223468993" sldId="2147483698"/>
            <pc:sldLayoutMk cId="486700692" sldId="2147483699"/>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85596460" sldId="2147483700"/>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701303196" sldId="2147483701"/>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787037978" sldId="2147483702"/>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3610884333" sldId="2147483703"/>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296999086" sldId="2147483704"/>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836101447" sldId="2147483705"/>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26005163" sldId="2147483706"/>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04578050" sldId="2147483707"/>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899443687" sldId="2147483708"/>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1488380694" sldId="214748370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30C8C6-6A27-A69E-14F2-B5DB453806D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B5C8A2B-5059-B634-E608-A9CC80D76E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1D02821-276E-4BAA-8A5B-3C782709F389}" type="datetimeFigureOut">
              <a:rPr lang="en-US" smtClean="0"/>
              <a:t>2/20/2026</a:t>
            </a:fld>
            <a:endParaRPr lang="en-US"/>
          </a:p>
        </p:txBody>
      </p:sp>
      <p:sp>
        <p:nvSpPr>
          <p:cNvPr id="4" name="Footer Placeholder 3">
            <a:extLst>
              <a:ext uri="{FF2B5EF4-FFF2-40B4-BE49-F238E27FC236}">
                <a16:creationId xmlns:a16="http://schemas.microsoft.com/office/drawing/2014/main" id="{0A18826C-F9B2-7FFB-CEF6-A057661254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58236F2-0E9F-9979-BC3E-C7661CC970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CE104D-D658-4C01-8439-FB320D1C03CF}" type="slidenum">
              <a:rPr lang="en-US" smtClean="0"/>
              <a:t>‹#›</a:t>
            </a:fld>
            <a:endParaRPr lang="en-US"/>
          </a:p>
        </p:txBody>
      </p:sp>
    </p:spTree>
    <p:extLst>
      <p:ext uri="{BB962C8B-B14F-4D97-AF65-F5344CB8AC3E}">
        <p14:creationId xmlns:p14="http://schemas.microsoft.com/office/powerpoint/2010/main" val="30614201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EA0023-F0EF-4BE9-A914-919C0BFD0642}" type="datetimeFigureOut">
              <a:rPr lang="en-IN" smtClean="0"/>
              <a:t>20-02-2026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C863A6-2BF7-4F37-A5BA-6BC5E63D52CB}" type="slidenum">
              <a:rPr lang="en-IN" smtClean="0"/>
              <a:t>‹#›</a:t>
            </a:fld>
            <a:endParaRPr lang="en-IN"/>
          </a:p>
        </p:txBody>
      </p:sp>
    </p:spTree>
    <p:extLst>
      <p:ext uri="{BB962C8B-B14F-4D97-AF65-F5344CB8AC3E}">
        <p14:creationId xmlns:p14="http://schemas.microsoft.com/office/powerpoint/2010/main" val="136302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C863A6-2BF7-4F37-A5BA-6BC5E63D52CB}" type="slidenum">
              <a:rPr lang="en-IN" smtClean="0"/>
              <a:t>1</a:t>
            </a:fld>
            <a:endParaRPr lang="en-IN"/>
          </a:p>
        </p:txBody>
      </p:sp>
    </p:spTree>
    <p:extLst>
      <p:ext uri="{BB962C8B-B14F-4D97-AF65-F5344CB8AC3E}">
        <p14:creationId xmlns:p14="http://schemas.microsoft.com/office/powerpoint/2010/main" val="3451017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10</a:t>
            </a:fld>
            <a:endParaRPr lang="en-IN"/>
          </a:p>
        </p:txBody>
      </p:sp>
    </p:spTree>
    <p:extLst>
      <p:ext uri="{BB962C8B-B14F-4D97-AF65-F5344CB8AC3E}">
        <p14:creationId xmlns:p14="http://schemas.microsoft.com/office/powerpoint/2010/main" val="2920054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11</a:t>
            </a:fld>
            <a:endParaRPr lang="en-IN"/>
          </a:p>
        </p:txBody>
      </p:sp>
    </p:spTree>
    <p:extLst>
      <p:ext uri="{BB962C8B-B14F-4D97-AF65-F5344CB8AC3E}">
        <p14:creationId xmlns:p14="http://schemas.microsoft.com/office/powerpoint/2010/main" val="2837457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12</a:t>
            </a:fld>
            <a:endParaRPr lang="en-IN"/>
          </a:p>
        </p:txBody>
      </p:sp>
    </p:spTree>
    <p:extLst>
      <p:ext uri="{BB962C8B-B14F-4D97-AF65-F5344CB8AC3E}">
        <p14:creationId xmlns:p14="http://schemas.microsoft.com/office/powerpoint/2010/main" val="4123757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13</a:t>
            </a:fld>
            <a:endParaRPr lang="en-IN"/>
          </a:p>
        </p:txBody>
      </p:sp>
    </p:spTree>
    <p:extLst>
      <p:ext uri="{BB962C8B-B14F-4D97-AF65-F5344CB8AC3E}">
        <p14:creationId xmlns:p14="http://schemas.microsoft.com/office/powerpoint/2010/main" val="1718303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14</a:t>
            </a:fld>
            <a:endParaRPr lang="en-IN"/>
          </a:p>
        </p:txBody>
      </p:sp>
    </p:spTree>
    <p:extLst>
      <p:ext uri="{BB962C8B-B14F-4D97-AF65-F5344CB8AC3E}">
        <p14:creationId xmlns:p14="http://schemas.microsoft.com/office/powerpoint/2010/main" val="1090811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15</a:t>
            </a:fld>
            <a:endParaRPr lang="en-IN"/>
          </a:p>
        </p:txBody>
      </p:sp>
    </p:spTree>
    <p:extLst>
      <p:ext uri="{BB962C8B-B14F-4D97-AF65-F5344CB8AC3E}">
        <p14:creationId xmlns:p14="http://schemas.microsoft.com/office/powerpoint/2010/main" val="318043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16</a:t>
            </a:fld>
            <a:endParaRPr lang="en-IN"/>
          </a:p>
        </p:txBody>
      </p:sp>
    </p:spTree>
    <p:extLst>
      <p:ext uri="{BB962C8B-B14F-4D97-AF65-F5344CB8AC3E}">
        <p14:creationId xmlns:p14="http://schemas.microsoft.com/office/powerpoint/2010/main" val="1632454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17</a:t>
            </a:fld>
            <a:endParaRPr lang="en-IN"/>
          </a:p>
        </p:txBody>
      </p:sp>
    </p:spTree>
    <p:extLst>
      <p:ext uri="{BB962C8B-B14F-4D97-AF65-F5344CB8AC3E}">
        <p14:creationId xmlns:p14="http://schemas.microsoft.com/office/powerpoint/2010/main" val="16217281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18</a:t>
            </a:fld>
            <a:endParaRPr lang="en-IN"/>
          </a:p>
        </p:txBody>
      </p:sp>
    </p:spTree>
    <p:extLst>
      <p:ext uri="{BB962C8B-B14F-4D97-AF65-F5344CB8AC3E}">
        <p14:creationId xmlns:p14="http://schemas.microsoft.com/office/powerpoint/2010/main" val="928759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19</a:t>
            </a:fld>
            <a:endParaRPr lang="en-IN"/>
          </a:p>
        </p:txBody>
      </p:sp>
    </p:spTree>
    <p:extLst>
      <p:ext uri="{BB962C8B-B14F-4D97-AF65-F5344CB8AC3E}">
        <p14:creationId xmlns:p14="http://schemas.microsoft.com/office/powerpoint/2010/main" val="3628296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a:t>
            </a:fld>
            <a:endParaRPr lang="en-IN"/>
          </a:p>
        </p:txBody>
      </p:sp>
    </p:spTree>
    <p:extLst>
      <p:ext uri="{BB962C8B-B14F-4D97-AF65-F5344CB8AC3E}">
        <p14:creationId xmlns:p14="http://schemas.microsoft.com/office/powerpoint/2010/main" val="3136547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20</a:t>
            </a:fld>
            <a:endParaRPr lang="en-IN"/>
          </a:p>
        </p:txBody>
      </p:sp>
    </p:spTree>
    <p:extLst>
      <p:ext uri="{BB962C8B-B14F-4D97-AF65-F5344CB8AC3E}">
        <p14:creationId xmlns:p14="http://schemas.microsoft.com/office/powerpoint/2010/main" val="3548791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21</a:t>
            </a:fld>
            <a:endParaRPr lang="en-IN"/>
          </a:p>
        </p:txBody>
      </p:sp>
    </p:spTree>
    <p:extLst>
      <p:ext uri="{BB962C8B-B14F-4D97-AF65-F5344CB8AC3E}">
        <p14:creationId xmlns:p14="http://schemas.microsoft.com/office/powerpoint/2010/main" val="1972275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22</a:t>
            </a:fld>
            <a:endParaRPr lang="en-IN"/>
          </a:p>
        </p:txBody>
      </p:sp>
    </p:spTree>
    <p:extLst>
      <p:ext uri="{BB962C8B-B14F-4D97-AF65-F5344CB8AC3E}">
        <p14:creationId xmlns:p14="http://schemas.microsoft.com/office/powerpoint/2010/main" val="3202049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23</a:t>
            </a:fld>
            <a:endParaRPr lang="en-IN"/>
          </a:p>
        </p:txBody>
      </p:sp>
    </p:spTree>
    <p:extLst>
      <p:ext uri="{BB962C8B-B14F-4D97-AF65-F5344CB8AC3E}">
        <p14:creationId xmlns:p14="http://schemas.microsoft.com/office/powerpoint/2010/main" val="2327177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24</a:t>
            </a:fld>
            <a:endParaRPr lang="en-IN"/>
          </a:p>
        </p:txBody>
      </p:sp>
    </p:spTree>
    <p:extLst>
      <p:ext uri="{BB962C8B-B14F-4D97-AF65-F5344CB8AC3E}">
        <p14:creationId xmlns:p14="http://schemas.microsoft.com/office/powerpoint/2010/main" val="68305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25</a:t>
            </a:fld>
            <a:endParaRPr lang="en-IN"/>
          </a:p>
        </p:txBody>
      </p:sp>
    </p:spTree>
    <p:extLst>
      <p:ext uri="{BB962C8B-B14F-4D97-AF65-F5344CB8AC3E}">
        <p14:creationId xmlns:p14="http://schemas.microsoft.com/office/powerpoint/2010/main" val="41490585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26</a:t>
            </a:fld>
            <a:endParaRPr lang="en-IN"/>
          </a:p>
        </p:txBody>
      </p:sp>
    </p:spTree>
    <p:extLst>
      <p:ext uri="{BB962C8B-B14F-4D97-AF65-F5344CB8AC3E}">
        <p14:creationId xmlns:p14="http://schemas.microsoft.com/office/powerpoint/2010/main" val="3493052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27</a:t>
            </a:fld>
            <a:endParaRPr lang="en-IN"/>
          </a:p>
        </p:txBody>
      </p:sp>
    </p:spTree>
    <p:extLst>
      <p:ext uri="{BB962C8B-B14F-4D97-AF65-F5344CB8AC3E}">
        <p14:creationId xmlns:p14="http://schemas.microsoft.com/office/powerpoint/2010/main" val="2533179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28</a:t>
            </a:fld>
            <a:endParaRPr lang="en-IN"/>
          </a:p>
        </p:txBody>
      </p:sp>
    </p:spTree>
    <p:extLst>
      <p:ext uri="{BB962C8B-B14F-4D97-AF65-F5344CB8AC3E}">
        <p14:creationId xmlns:p14="http://schemas.microsoft.com/office/powerpoint/2010/main" val="28207068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29</a:t>
            </a:fld>
            <a:endParaRPr lang="en-IN"/>
          </a:p>
        </p:txBody>
      </p:sp>
    </p:spTree>
    <p:extLst>
      <p:ext uri="{BB962C8B-B14F-4D97-AF65-F5344CB8AC3E}">
        <p14:creationId xmlns:p14="http://schemas.microsoft.com/office/powerpoint/2010/main" val="2576653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3</a:t>
            </a:fld>
            <a:endParaRPr lang="en-IN"/>
          </a:p>
        </p:txBody>
      </p:sp>
    </p:spTree>
    <p:extLst>
      <p:ext uri="{BB962C8B-B14F-4D97-AF65-F5344CB8AC3E}">
        <p14:creationId xmlns:p14="http://schemas.microsoft.com/office/powerpoint/2010/main" val="32698888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7C863A6-2BF7-4F37-A5BA-6BC5E63D52CB}" type="slidenum">
              <a:rPr lang="en-IN" smtClean="0">
                <a:solidFill>
                  <a:prstClr val="black"/>
                </a:solidFill>
              </a:rPr>
              <a:pPr/>
              <a:t>72</a:t>
            </a:fld>
            <a:endParaRPr lang="en-IN">
              <a:solidFill>
                <a:prstClr val="black"/>
              </a:solidFill>
            </a:endParaRPr>
          </a:p>
        </p:txBody>
      </p:sp>
    </p:spTree>
    <p:extLst>
      <p:ext uri="{BB962C8B-B14F-4D97-AF65-F5344CB8AC3E}">
        <p14:creationId xmlns:p14="http://schemas.microsoft.com/office/powerpoint/2010/main" val="153636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7C863A6-2BF7-4F37-A5BA-6BC5E63D52CB}" type="slidenum">
              <a:rPr lang="en-IN" smtClean="0">
                <a:solidFill>
                  <a:prstClr val="black"/>
                </a:solidFill>
              </a:rPr>
              <a:pPr/>
              <a:t>83</a:t>
            </a:fld>
            <a:endParaRPr lang="en-IN">
              <a:solidFill>
                <a:prstClr val="black"/>
              </a:solidFill>
            </a:endParaRPr>
          </a:p>
        </p:txBody>
      </p:sp>
    </p:spTree>
    <p:extLst>
      <p:ext uri="{BB962C8B-B14F-4D97-AF65-F5344CB8AC3E}">
        <p14:creationId xmlns:p14="http://schemas.microsoft.com/office/powerpoint/2010/main" val="45377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4</a:t>
            </a:fld>
            <a:endParaRPr lang="en-IN"/>
          </a:p>
        </p:txBody>
      </p:sp>
    </p:spTree>
    <p:extLst>
      <p:ext uri="{BB962C8B-B14F-4D97-AF65-F5344CB8AC3E}">
        <p14:creationId xmlns:p14="http://schemas.microsoft.com/office/powerpoint/2010/main" val="4205866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5</a:t>
            </a:fld>
            <a:endParaRPr lang="en-IN"/>
          </a:p>
        </p:txBody>
      </p:sp>
    </p:spTree>
    <p:extLst>
      <p:ext uri="{BB962C8B-B14F-4D97-AF65-F5344CB8AC3E}">
        <p14:creationId xmlns:p14="http://schemas.microsoft.com/office/powerpoint/2010/main" val="810245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6</a:t>
            </a:fld>
            <a:endParaRPr lang="en-IN"/>
          </a:p>
        </p:txBody>
      </p:sp>
    </p:spTree>
    <p:extLst>
      <p:ext uri="{BB962C8B-B14F-4D97-AF65-F5344CB8AC3E}">
        <p14:creationId xmlns:p14="http://schemas.microsoft.com/office/powerpoint/2010/main" val="1383513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7</a:t>
            </a:fld>
            <a:endParaRPr lang="en-IN"/>
          </a:p>
        </p:txBody>
      </p:sp>
    </p:spTree>
    <p:extLst>
      <p:ext uri="{BB962C8B-B14F-4D97-AF65-F5344CB8AC3E}">
        <p14:creationId xmlns:p14="http://schemas.microsoft.com/office/powerpoint/2010/main" val="380845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8</a:t>
            </a:fld>
            <a:endParaRPr lang="en-IN"/>
          </a:p>
        </p:txBody>
      </p:sp>
    </p:spTree>
    <p:extLst>
      <p:ext uri="{BB962C8B-B14F-4D97-AF65-F5344CB8AC3E}">
        <p14:creationId xmlns:p14="http://schemas.microsoft.com/office/powerpoint/2010/main" val="2571995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7C863A6-2BF7-4F37-A5BA-6BC5E63D52CB}" type="slidenum">
              <a:rPr lang="en-IN" smtClean="0"/>
              <a:t>9</a:t>
            </a:fld>
            <a:endParaRPr lang="en-IN"/>
          </a:p>
        </p:txBody>
      </p:sp>
    </p:spTree>
    <p:extLst>
      <p:ext uri="{BB962C8B-B14F-4D97-AF65-F5344CB8AC3E}">
        <p14:creationId xmlns:p14="http://schemas.microsoft.com/office/powerpoint/2010/main" val="246403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E3C467A-5F07-442E-AB6A-2628B37E5D9F}"/>
              </a:ext>
            </a:extLst>
          </p:cNvPr>
          <p:cNvSpPr/>
          <p:nvPr userDrawn="1"/>
        </p:nvSpPr>
        <p:spPr>
          <a:xfrm>
            <a:off x="269197" y="1273133"/>
            <a:ext cx="3515707" cy="1483999"/>
          </a:xfrm>
          <a:prstGeom prst="rect">
            <a:avLst/>
          </a:prstGeom>
          <a:solidFill>
            <a:srgbClr val="76707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9" name="L-Shape 8">
            <a:extLst>
              <a:ext uri="{FF2B5EF4-FFF2-40B4-BE49-F238E27FC236}">
                <a16:creationId xmlns:a16="http://schemas.microsoft.com/office/drawing/2014/main" id="{97FA29F0-3298-4FA2-9AB3-E95DBBF18414}"/>
              </a:ext>
            </a:extLst>
          </p:cNvPr>
          <p:cNvSpPr/>
          <p:nvPr userDrawn="1"/>
        </p:nvSpPr>
        <p:spPr>
          <a:xfrm rot="5400000">
            <a:off x="17556" y="973044"/>
            <a:ext cx="1729142" cy="1764255"/>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0" name="L-Shape 9">
            <a:extLst>
              <a:ext uri="{FF2B5EF4-FFF2-40B4-BE49-F238E27FC236}">
                <a16:creationId xmlns:a16="http://schemas.microsoft.com/office/drawing/2014/main" id="{447787E3-976A-46F4-A93A-D0A74D3CBDB6}"/>
              </a:ext>
            </a:extLst>
          </p:cNvPr>
          <p:cNvSpPr/>
          <p:nvPr userDrawn="1"/>
        </p:nvSpPr>
        <p:spPr>
          <a:xfrm rot="5400000" flipH="1" flipV="1">
            <a:off x="2317905" y="1255575"/>
            <a:ext cx="1729142" cy="1764255"/>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3" name="Subtitle 2"/>
          <p:cNvSpPr>
            <a:spLocks noGrp="1"/>
          </p:cNvSpPr>
          <p:nvPr>
            <p:ph type="subTitle" idx="1"/>
          </p:nvPr>
        </p:nvSpPr>
        <p:spPr>
          <a:xfrm>
            <a:off x="684139" y="1488741"/>
            <a:ext cx="2685824" cy="941293"/>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grpSp>
        <p:nvGrpSpPr>
          <p:cNvPr id="15" name="Group 14">
            <a:extLst>
              <a:ext uri="{FF2B5EF4-FFF2-40B4-BE49-F238E27FC236}">
                <a16:creationId xmlns:a16="http://schemas.microsoft.com/office/drawing/2014/main" id="{395C40E5-8BE4-4DAE-B70D-2A23C38C6A39}"/>
              </a:ext>
            </a:extLst>
          </p:cNvPr>
          <p:cNvGrpSpPr/>
          <p:nvPr userDrawn="1"/>
        </p:nvGrpSpPr>
        <p:grpSpPr>
          <a:xfrm>
            <a:off x="5308207" y="4572000"/>
            <a:ext cx="6883793" cy="1956214"/>
            <a:chOff x="5176990" y="2482738"/>
            <a:chExt cx="6883793" cy="1956214"/>
          </a:xfrm>
        </p:grpSpPr>
        <p:sp>
          <p:nvSpPr>
            <p:cNvPr id="12" name="Rectangle 11">
              <a:extLst>
                <a:ext uri="{FF2B5EF4-FFF2-40B4-BE49-F238E27FC236}">
                  <a16:creationId xmlns:a16="http://schemas.microsoft.com/office/drawing/2014/main" id="{C4871B8F-42E4-4807-BBC5-7DF26323684D}"/>
                </a:ext>
              </a:extLst>
            </p:cNvPr>
            <p:cNvSpPr/>
            <p:nvPr userDrawn="1"/>
          </p:nvSpPr>
          <p:spPr>
            <a:xfrm>
              <a:off x="5496211" y="2772547"/>
              <a:ext cx="6245352" cy="1380744"/>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3" name="L-Shape 12">
              <a:extLst>
                <a:ext uri="{FF2B5EF4-FFF2-40B4-BE49-F238E27FC236}">
                  <a16:creationId xmlns:a16="http://schemas.microsoft.com/office/drawing/2014/main" id="{82EC8FF6-6CDA-4FB5-996B-2716247B95C7}"/>
                </a:ext>
              </a:extLst>
            </p:cNvPr>
            <p:cNvSpPr/>
            <p:nvPr userDrawn="1"/>
          </p:nvSpPr>
          <p:spPr>
            <a:xfrm rot="5400000">
              <a:off x="5776250" y="1883478"/>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4" name="L-Shape 13">
              <a:extLst>
                <a:ext uri="{FF2B5EF4-FFF2-40B4-BE49-F238E27FC236}">
                  <a16:creationId xmlns:a16="http://schemas.microsoft.com/office/drawing/2014/main" id="{F4DE8AD6-70C3-4F6F-A5FD-C446E02548C6}"/>
                </a:ext>
              </a:extLst>
            </p:cNvPr>
            <p:cNvSpPr/>
            <p:nvPr userDrawn="1"/>
          </p:nvSpPr>
          <p:spPr>
            <a:xfrm rot="16200000">
              <a:off x="9765212" y="2143381"/>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grpSp>
      <p:sp>
        <p:nvSpPr>
          <p:cNvPr id="17" name="Title 16">
            <a:extLst>
              <a:ext uri="{FF2B5EF4-FFF2-40B4-BE49-F238E27FC236}">
                <a16:creationId xmlns:a16="http://schemas.microsoft.com/office/drawing/2014/main" id="{EE452074-D260-BA47-3856-B438AC2B8A9C}"/>
              </a:ext>
            </a:extLst>
          </p:cNvPr>
          <p:cNvSpPr>
            <a:spLocks noGrp="1"/>
          </p:cNvSpPr>
          <p:nvPr>
            <p:ph type="title"/>
          </p:nvPr>
        </p:nvSpPr>
        <p:spPr>
          <a:xfrm>
            <a:off x="6002846" y="5054565"/>
            <a:ext cx="5629831" cy="55426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34797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52018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605995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E424FC-B07E-404F-AF4B-9272DB96795C}"/>
              </a:ext>
            </a:extLst>
          </p:cNvPr>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pPr/>
              <a:t>2/20/2026</a:t>
            </a:fld>
            <a:endParaRPr lang="en-US" dirty="0"/>
          </a:p>
        </p:txBody>
      </p:sp>
      <p:sp>
        <p:nvSpPr>
          <p:cNvPr id="3" name="Slide Number Placeholder 2">
            <a:extLst>
              <a:ext uri="{FF2B5EF4-FFF2-40B4-BE49-F238E27FC236}">
                <a16:creationId xmlns:a16="http://schemas.microsoft.com/office/drawing/2014/main" id="{040F1F9B-0E22-45F2-B245-97C1663BA26E}"/>
              </a:ext>
            </a:extLst>
          </p:cNvPr>
          <p:cNvSpPr>
            <a:spLocks noGrp="1"/>
          </p:cNvSpPr>
          <p:nvPr>
            <p:ph type="sldNum" sz="quarter" idx="11"/>
          </p:nvPr>
        </p:nvSpPr>
        <p:spPr>
          <a:xfrm>
            <a:off x="8624932" y="6435658"/>
            <a:ext cx="2743200" cy="365125"/>
          </a:xfrm>
          <a:prstGeom prst="rect">
            <a:avLst/>
          </a:prstGeom>
        </p:spPr>
        <p:txBody>
          <a:bodyPr/>
          <a:lstStyle/>
          <a:p>
            <a:fld id="{C47827D6-2059-48ED-9496-A3BF1DA6C0C0}" type="slidenum">
              <a:rPr lang="en-IN" smtClean="0"/>
              <a:pPr/>
              <a:t>‹#›</a:t>
            </a:fld>
            <a:endParaRPr lang="en-IN" b="1" dirty="0"/>
          </a:p>
        </p:txBody>
      </p:sp>
    </p:spTree>
    <p:extLst>
      <p:ext uri="{BB962C8B-B14F-4D97-AF65-F5344CB8AC3E}">
        <p14:creationId xmlns:p14="http://schemas.microsoft.com/office/powerpoint/2010/main" val="551086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448643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791375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6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4232532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73925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67065"/>
            <a:ext cx="10515600" cy="523625"/>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8" name="Footer Placeholder 7"/>
          <p:cNvSpPr>
            <a:spLocks noGrp="1"/>
          </p:cNvSpPr>
          <p:nvPr>
            <p:ph type="ftr" sz="quarter" idx="11"/>
          </p:nvPr>
        </p:nvSpPr>
        <p:spPr>
          <a:xfrm>
            <a:off x="4007640" y="6059475"/>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1040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4" name="Footer Placeholder 3"/>
          <p:cNvSpPr>
            <a:spLocks noGrp="1"/>
          </p:cNvSpPr>
          <p:nvPr>
            <p:ph type="ftr" sz="quarter" idx="11"/>
          </p:nvPr>
        </p:nvSpPr>
        <p:spPr>
          <a:xfrm>
            <a:off x="4007640" y="6059475"/>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404204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3" name="Footer Placeholder 2"/>
          <p:cNvSpPr>
            <a:spLocks noGrp="1"/>
          </p:cNvSpPr>
          <p:nvPr>
            <p:ph type="ftr" sz="quarter" idx="11"/>
          </p:nvPr>
        </p:nvSpPr>
        <p:spPr>
          <a:xfrm>
            <a:off x="4007640" y="6059475"/>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3334823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213660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33363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alphaModFix amt="5000"/>
            <a:lum/>
          </a:blip>
          <a:srcRect/>
          <a:stretch>
            <a:fillRect l="-7000" r="-7000"/>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13A9DFB-F15C-4288-9E22-E2623ED311A3}"/>
              </a:ext>
            </a:extLst>
          </p:cNvPr>
          <p:cNvPicPr>
            <a:picLocks noChangeAspect="1"/>
          </p:cNvPicPr>
          <p:nvPr userDrawn="1"/>
        </p:nvPicPr>
        <p:blipFill>
          <a:blip r:embed="rId17"/>
          <a:stretch>
            <a:fillRect/>
          </a:stretch>
        </p:blipFill>
        <p:spPr>
          <a:xfrm>
            <a:off x="-6932" y="6542348"/>
            <a:ext cx="12192000" cy="313569"/>
          </a:xfrm>
          <a:prstGeom prst="rect">
            <a:avLst/>
          </a:prstGeom>
        </p:spPr>
      </p:pic>
      <p:grpSp>
        <p:nvGrpSpPr>
          <p:cNvPr id="6" name="Group 5">
            <a:extLst>
              <a:ext uri="{FF2B5EF4-FFF2-40B4-BE49-F238E27FC236}">
                <a16:creationId xmlns:a16="http://schemas.microsoft.com/office/drawing/2014/main" id="{DA90BC36-C60A-4B2E-984D-F6B2E19F177A}"/>
              </a:ext>
            </a:extLst>
          </p:cNvPr>
          <p:cNvGrpSpPr/>
          <p:nvPr userDrawn="1"/>
        </p:nvGrpSpPr>
        <p:grpSpPr>
          <a:xfrm>
            <a:off x="1" y="383302"/>
            <a:ext cx="12192000" cy="226298"/>
            <a:chOff x="-3" y="919930"/>
            <a:chExt cx="12185651" cy="226298"/>
          </a:xfrm>
        </p:grpSpPr>
        <p:sp>
          <p:nvSpPr>
            <p:cNvPr id="19" name="Rectangle 18">
              <a:extLst>
                <a:ext uri="{FF2B5EF4-FFF2-40B4-BE49-F238E27FC236}">
                  <a16:creationId xmlns:a16="http://schemas.microsoft.com/office/drawing/2014/main" id="{58F32F4C-7D49-4C2E-A552-721BA5F63C0D}"/>
                </a:ext>
              </a:extLst>
            </p:cNvPr>
            <p:cNvSpPr/>
            <p:nvPr userDrawn="1"/>
          </p:nvSpPr>
          <p:spPr>
            <a:xfrm>
              <a:off x="-3" y="919930"/>
              <a:ext cx="12185651" cy="226298"/>
            </a:xfrm>
            <a:prstGeom prst="rect">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5" name="Rectangle 4">
              <a:extLst>
                <a:ext uri="{FF2B5EF4-FFF2-40B4-BE49-F238E27FC236}">
                  <a16:creationId xmlns:a16="http://schemas.microsoft.com/office/drawing/2014/main" id="{E94DCAC0-79CE-445A-8C09-269B07958120}"/>
                </a:ext>
              </a:extLst>
            </p:cNvPr>
            <p:cNvSpPr/>
            <p:nvPr userDrawn="1"/>
          </p:nvSpPr>
          <p:spPr>
            <a:xfrm>
              <a:off x="1290431" y="919930"/>
              <a:ext cx="10881360" cy="22629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grpSp>
      <p:pic>
        <p:nvPicPr>
          <p:cNvPr id="12" name="Picture 11">
            <a:extLst>
              <a:ext uri="{FF2B5EF4-FFF2-40B4-BE49-F238E27FC236}">
                <a16:creationId xmlns:a16="http://schemas.microsoft.com/office/drawing/2014/main" id="{8F8AB7A0-0D6E-418B-A295-E2304360FC0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96600" y="24644"/>
            <a:ext cx="813556" cy="813556"/>
          </a:xfrm>
          <a:prstGeom prst="rect">
            <a:avLst/>
          </a:prstGeom>
        </p:spPr>
      </p:pic>
      <p:sp>
        <p:nvSpPr>
          <p:cNvPr id="15" name="Footer Placeholder 7">
            <a:extLst>
              <a:ext uri="{FF2B5EF4-FFF2-40B4-BE49-F238E27FC236}">
                <a16:creationId xmlns:a16="http://schemas.microsoft.com/office/drawing/2014/main" id="{B68A9753-4E39-41D8-866D-C826514964E5}"/>
              </a:ext>
            </a:extLst>
          </p:cNvPr>
          <p:cNvSpPr txBox="1">
            <a:spLocks/>
          </p:cNvSpPr>
          <p:nvPr userDrawn="1"/>
        </p:nvSpPr>
        <p:spPr>
          <a:xfrm>
            <a:off x="0" y="6553200"/>
            <a:ext cx="12178136" cy="28015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sz="1050" dirty="0">
                <a:solidFill>
                  <a:schemeClr val="bg1"/>
                </a:solidFill>
                <a:latin typeface="Lora" panose="02000503000000020004" pitchFamily="2" charset="0"/>
                <a:ea typeface="Cambria" panose="02040503050406030204" pitchFamily="18" charset="0"/>
              </a:rPr>
              <a:t>                               &lt;Biology&gt;                                                                               					&lt;Mahendra Kumar H S&gt;</a:t>
            </a:r>
          </a:p>
        </p:txBody>
      </p:sp>
      <p:pic>
        <p:nvPicPr>
          <p:cNvPr id="16" name="Picture 15" descr="A gold medal with red ribbon&#10;&#10;AI-generated content may be incorrect.">
            <a:extLst>
              <a:ext uri="{FF2B5EF4-FFF2-40B4-BE49-F238E27FC236}">
                <a16:creationId xmlns:a16="http://schemas.microsoft.com/office/drawing/2014/main" id="{445FB987-85B1-92B1-59C3-B2E5DDD03E7A}"/>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8002224" y="4313"/>
            <a:ext cx="1311428" cy="945174"/>
          </a:xfrm>
          <a:prstGeom prst="rect">
            <a:avLst/>
          </a:prstGeom>
        </p:spPr>
      </p:pic>
      <p:pic>
        <p:nvPicPr>
          <p:cNvPr id="4" name="Picture 3" descr="A logo for a college of engineering&#10;&#10;AI-generated content may be incorrect.">
            <a:extLst>
              <a:ext uri="{FF2B5EF4-FFF2-40B4-BE49-F238E27FC236}">
                <a16:creationId xmlns:a16="http://schemas.microsoft.com/office/drawing/2014/main" id="{D5D59612-925C-74C5-722B-CB830DD3EE86}"/>
              </a:ext>
            </a:extLst>
          </p:cNvPr>
          <p:cNvPicPr>
            <a:picLocks noChangeAspect="1"/>
          </p:cNvPicPr>
          <p:nvPr userDrawn="1"/>
        </p:nvPicPr>
        <p:blipFill>
          <a:blip r:embed="rId20" cstate="print">
            <a:extLst>
              <a:ext uri="{28A0092B-C50C-407E-A947-70E740481C1C}">
                <a14:useLocalDpi xmlns:a14="http://schemas.microsoft.com/office/drawing/2010/main" val="0"/>
              </a:ext>
            </a:extLst>
          </a:blip>
          <a:srcRect l="4732" t="13565" r="4734" b="18317"/>
          <a:stretch>
            <a:fillRect/>
          </a:stretch>
        </p:blipFill>
        <p:spPr>
          <a:xfrm>
            <a:off x="304800" y="27006"/>
            <a:ext cx="2286000" cy="945174"/>
          </a:xfrm>
          <a:prstGeom prst="rect">
            <a:avLst/>
          </a:prstGeom>
        </p:spPr>
      </p:pic>
      <p:pic>
        <p:nvPicPr>
          <p:cNvPr id="3" name="Picture 2" descr="A logo of a college of engineering&#10;&#10;AI-generated content may be incorrect.">
            <a:extLst>
              <a:ext uri="{FF2B5EF4-FFF2-40B4-BE49-F238E27FC236}">
                <a16:creationId xmlns:a16="http://schemas.microsoft.com/office/drawing/2014/main" id="{90FB74AF-6DBC-6F08-519D-976E86DC78F6}"/>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497574" y="90204"/>
            <a:ext cx="671936" cy="682435"/>
          </a:xfrm>
          <a:prstGeom prst="rect">
            <a:avLst/>
          </a:prstGeom>
        </p:spPr>
      </p:pic>
      <p:pic>
        <p:nvPicPr>
          <p:cNvPr id="9" name="Picture 8" descr="A blue and gold card with white text&#10;&#10;AI-generated content may be incorrect.">
            <a:extLst>
              <a:ext uri="{FF2B5EF4-FFF2-40B4-BE49-F238E27FC236}">
                <a16:creationId xmlns:a16="http://schemas.microsoft.com/office/drawing/2014/main" id="{826758AC-317A-8268-F5C3-53DAC1E3A5B8}"/>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210800" y="0"/>
            <a:ext cx="1235228" cy="870787"/>
          </a:xfrm>
          <a:prstGeom prst="rect">
            <a:avLst/>
          </a:prstGeom>
        </p:spPr>
      </p:pic>
    </p:spTree>
    <p:extLst>
      <p:ext uri="{BB962C8B-B14F-4D97-AF65-F5344CB8AC3E}">
        <p14:creationId xmlns:p14="http://schemas.microsoft.com/office/powerpoint/2010/main" val="34769100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97" r:id="rId13"/>
    <p:sldLayoutId id="2147483698"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21.jpe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21.jpe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21.jpe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hyperlink" Target="https://byjus.com/biology/difference-between-rbc-and-wbc/" TargetMode="Externa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oleObject" Target="../embeddings/oleObject1.bin"/><Relationship Id="rId1" Type="http://schemas.openxmlformats.org/officeDocument/2006/relationships/slideLayout" Target="../slideLayouts/slideLayout14.xml"/><Relationship Id="rId5" Type="http://schemas.openxmlformats.org/officeDocument/2006/relationships/image" Target="../media/image40.gif"/><Relationship Id="rId4" Type="http://schemas.openxmlformats.org/officeDocument/2006/relationships/image" Target="../media/image39.jpg"/></Relationships>
</file>

<file path=ppt/slides/_rels/slide42.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emf"/><Relationship Id="rId7" Type="http://schemas.openxmlformats.org/officeDocument/2006/relationships/image" Target="../media/image46.gif"/><Relationship Id="rId2" Type="http://schemas.openxmlformats.org/officeDocument/2006/relationships/oleObject" Target="../embeddings/oleObject2.bin"/><Relationship Id="rId1" Type="http://schemas.openxmlformats.org/officeDocument/2006/relationships/slideLayout" Target="../slideLayouts/slideLayout7.xml"/><Relationship Id="rId6" Type="http://schemas.openxmlformats.org/officeDocument/2006/relationships/image" Target="../media/image45.gif"/><Relationship Id="rId5" Type="http://schemas.openxmlformats.org/officeDocument/2006/relationships/image" Target="../media/image44.emf"/><Relationship Id="rId4"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47.emf"/><Relationship Id="rId7" Type="http://schemas.openxmlformats.org/officeDocument/2006/relationships/image" Target="../media/image50.emf"/><Relationship Id="rId2" Type="http://schemas.openxmlformats.org/officeDocument/2006/relationships/oleObject" Target="../embeddings/oleObject4.bin"/><Relationship Id="rId1" Type="http://schemas.openxmlformats.org/officeDocument/2006/relationships/slideLayout" Target="../slideLayouts/slideLayout14.xml"/><Relationship Id="rId6" Type="http://schemas.openxmlformats.org/officeDocument/2006/relationships/image" Target="../media/image49.png"/><Relationship Id="rId5" Type="http://schemas.openxmlformats.org/officeDocument/2006/relationships/image" Target="../media/image48.emf"/><Relationship Id="rId4" Type="http://schemas.openxmlformats.org/officeDocument/2006/relationships/oleObject" Target="../embeddings/oleObject5.bin"/><Relationship Id="rId9" Type="http://schemas.openxmlformats.org/officeDocument/2006/relationships/image" Target="../media/image52.emf"/></Relationships>
</file>

<file path=ppt/slides/_rels/slide4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gif"/><Relationship Id="rId1" Type="http://schemas.openxmlformats.org/officeDocument/2006/relationships/slideLayout" Target="../slideLayouts/slideLayout14.xml"/><Relationship Id="rId4" Type="http://schemas.openxmlformats.org/officeDocument/2006/relationships/image" Target="../media/image57.jpeg"/></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14.xml"/><Relationship Id="rId5" Type="http://schemas.openxmlformats.org/officeDocument/2006/relationships/image" Target="../media/image64.jpeg"/><Relationship Id="rId4" Type="http://schemas.openxmlformats.org/officeDocument/2006/relationships/image" Target="../media/image63.jpeg"/></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4.xml"/><Relationship Id="rId5" Type="http://schemas.openxmlformats.org/officeDocument/2006/relationships/image" Target="../media/image68.wmf"/><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4.xml"/><Relationship Id="rId4" Type="http://schemas.openxmlformats.org/officeDocument/2006/relationships/image" Target="../media/image72.jpeg"/></Relationships>
</file>

<file path=ppt/slides/_rels/slide5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audio" Target="../media/audio1.bin"/><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2.gif"/></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6.gif"/><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86.png"/></Relationships>
</file>

<file path=ppt/slides/_rels/slide7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hyperlink" Target="https://en.wikipedia.org/wiki/Fatty_acid" TargetMode="External"/><Relationship Id="rId7" Type="http://schemas.openxmlformats.org/officeDocument/2006/relationships/image" Target="../media/image88.jpeg"/><Relationship Id="rId2" Type="http://schemas.openxmlformats.org/officeDocument/2006/relationships/hyperlink" Target="https://en.wikipedia.org/wiki/Fat" TargetMode="External"/><Relationship Id="rId1" Type="http://schemas.openxmlformats.org/officeDocument/2006/relationships/slideLayout" Target="../slideLayouts/slideLayout14.xml"/><Relationship Id="rId6" Type="http://schemas.openxmlformats.org/officeDocument/2006/relationships/hyperlink" Target="https://en.wikipedia.org/wiki/Polyunsaturated_fat" TargetMode="External"/><Relationship Id="rId5" Type="http://schemas.openxmlformats.org/officeDocument/2006/relationships/hyperlink" Target="https://en.wikipedia.org/wiki/Monounsaturated_fat" TargetMode="External"/><Relationship Id="rId4" Type="http://schemas.openxmlformats.org/officeDocument/2006/relationships/hyperlink" Target="https://en.wikipedia.org/wiki/Double_bond"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4.gif"/><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F3652DE-63DE-6DD6-86BD-3B56F7B26D58}"/>
              </a:ext>
            </a:extLst>
          </p:cNvPr>
          <p:cNvSpPr txBox="1"/>
          <p:nvPr/>
        </p:nvSpPr>
        <p:spPr>
          <a:xfrm>
            <a:off x="3276600" y="3174367"/>
            <a:ext cx="6705599" cy="1173572"/>
          </a:xfrm>
          <a:prstGeom prst="rect">
            <a:avLst/>
          </a:prstGeom>
          <a:solidFill>
            <a:schemeClr val="tx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8FACAB3F-D288-4BCC-A7D7-C72C03FFCD86}"/>
              </a:ext>
            </a:extLst>
          </p:cNvPr>
          <p:cNvSpPr txBox="1"/>
          <p:nvPr/>
        </p:nvSpPr>
        <p:spPr>
          <a:xfrm>
            <a:off x="23648" y="1569370"/>
            <a:ext cx="4038600" cy="954107"/>
          </a:xfrm>
          <a:prstGeom prst="rect">
            <a:avLst/>
          </a:prstGeom>
          <a:noFill/>
        </p:spPr>
        <p:txBody>
          <a:bodyPr wrap="square" rtlCol="0">
            <a:spAutoFit/>
          </a:bodyPr>
          <a:lstStyle/>
          <a:p>
            <a:pPr algn="ctr"/>
            <a:r>
              <a:rPr lang="en-US"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Biology for Engineers</a:t>
            </a:r>
          </a:p>
          <a:p>
            <a:pPr algn="ctr"/>
            <a:r>
              <a:rPr lang="en-US"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BBOK407</a:t>
            </a:r>
            <a:endParaRPr lang="en-IN"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2494FA9F-1D99-FF2F-EFEA-6E7281B2D7A6}"/>
              </a:ext>
            </a:extLst>
          </p:cNvPr>
          <p:cNvSpPr txBox="1"/>
          <p:nvPr/>
        </p:nvSpPr>
        <p:spPr>
          <a:xfrm>
            <a:off x="3244645" y="3174367"/>
            <a:ext cx="6705599" cy="1569660"/>
          </a:xfrm>
          <a:prstGeom prst="rect">
            <a:avLst/>
          </a:prstGeom>
          <a:noFill/>
        </p:spPr>
        <p:txBody>
          <a:bodyPr wrap="square" rtlCol="0">
            <a:spAutoFit/>
          </a:bodyPr>
          <a:lstStyle/>
          <a:p>
            <a:pPr algn="ctr"/>
            <a:r>
              <a:rPr lang="en-US" sz="3200" b="1" dirty="0">
                <a:solidFill>
                  <a:schemeClr val="bg1"/>
                </a:solidFill>
                <a:latin typeface="Cambria" panose="02040503050406030204" pitchFamily="18" charset="0"/>
                <a:ea typeface="Cambria" panose="02040503050406030204" pitchFamily="18" charset="0"/>
              </a:rPr>
              <a:t>MODULE-1</a:t>
            </a:r>
          </a:p>
          <a:p>
            <a:pPr algn="ctr"/>
            <a:r>
              <a:rPr 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INTRODUCTION TO BIOLOGY</a:t>
            </a:r>
          </a:p>
          <a:p>
            <a:pPr algn="ctr"/>
            <a:endParaRPr lang="en-US" sz="3400" b="1" dirty="0">
              <a:solidFill>
                <a:schemeClr val="bg1"/>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D48AA0F-C059-7482-5BB9-916F14C238FF}"/>
              </a:ext>
            </a:extLst>
          </p:cNvPr>
          <p:cNvSpPr txBox="1"/>
          <p:nvPr/>
        </p:nvSpPr>
        <p:spPr>
          <a:xfrm>
            <a:off x="7086600" y="4906496"/>
            <a:ext cx="3413344" cy="1323439"/>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Mahendra Kumar H S</a:t>
            </a:r>
          </a:p>
          <a:p>
            <a:pPr algn="ctr"/>
            <a:r>
              <a:rPr lang="en-US" sz="2000" b="1" dirty="0">
                <a:latin typeface="Cambria" panose="02040503050406030204" pitchFamily="18" charset="0"/>
                <a:ea typeface="Cambria" panose="02040503050406030204" pitchFamily="18" charset="0"/>
              </a:rPr>
              <a:t>Assistant professor, </a:t>
            </a:r>
          </a:p>
          <a:p>
            <a:pPr algn="ctr"/>
            <a:r>
              <a:rPr lang="en-US" sz="2000" b="1" dirty="0">
                <a:latin typeface="Cambria" panose="02040503050406030204" pitchFamily="18" charset="0"/>
                <a:ea typeface="Cambria" panose="02040503050406030204" pitchFamily="18" charset="0"/>
              </a:rPr>
              <a:t>Dept. of Chemistry,</a:t>
            </a:r>
          </a:p>
          <a:p>
            <a:pPr algn="ctr"/>
            <a:r>
              <a:rPr lang="en-US" sz="2000" b="1" dirty="0">
                <a:latin typeface="Cambria" panose="02040503050406030204" pitchFamily="18" charset="0"/>
                <a:ea typeface="Cambria" panose="02040503050406030204" pitchFamily="18" charset="0"/>
              </a:rPr>
              <a:t>ATMECE, Mysuru</a:t>
            </a:r>
            <a:endParaRPr lang="en-IN" sz="2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880326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4876800" y="717860"/>
            <a:ext cx="2133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Plant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152400" y="1010247"/>
            <a:ext cx="6553200" cy="544405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Structure of Plant Cell:</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Cell Wall: </a:t>
            </a:r>
            <a:r>
              <a:rPr lang="en-US" dirty="0">
                <a:latin typeface="Times New Roman" panose="02020603050405020304" pitchFamily="18" charset="0"/>
                <a:cs typeface="Times New Roman" panose="02020603050405020304" pitchFamily="18" charset="0"/>
              </a:rPr>
              <a:t>Plant cells are surrounded by a rigid cell wall composed of cellulose, which provides structural support and protection.</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Cell Membrane: </a:t>
            </a:r>
            <a:r>
              <a:rPr lang="en-US" dirty="0">
                <a:latin typeface="Times New Roman" panose="02020603050405020304" pitchFamily="18" charset="0"/>
                <a:cs typeface="Times New Roman" panose="02020603050405020304" pitchFamily="18" charset="0"/>
              </a:rPr>
              <a:t>Just inside the cell wall is the cell membrane, a semi-permeable membrane that controls the movement of substances in and out of the cell.</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Cytoplasm: </a:t>
            </a:r>
            <a:r>
              <a:rPr lang="en-US" dirty="0">
                <a:latin typeface="Times New Roman" panose="02020603050405020304" pitchFamily="18" charset="0"/>
                <a:cs typeface="Times New Roman" panose="02020603050405020304" pitchFamily="18" charset="0"/>
              </a:rPr>
              <a:t>The cytoplasm is a jelly-like substance that fills the cell and contains </a:t>
            </a:r>
            <a:r>
              <a:rPr lang="en-US" b="1" dirty="0">
                <a:latin typeface="Times New Roman" panose="02020603050405020304" pitchFamily="18" charset="0"/>
                <a:cs typeface="Times New Roman" panose="02020603050405020304" pitchFamily="18" charset="0"/>
              </a:rPr>
              <a:t>various organelles.</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Nucleus: </a:t>
            </a:r>
            <a:r>
              <a:rPr lang="en-US" dirty="0">
                <a:latin typeface="Times New Roman" panose="02020603050405020304" pitchFamily="18" charset="0"/>
                <a:cs typeface="Times New Roman" panose="02020603050405020304" pitchFamily="18" charset="0"/>
              </a:rPr>
              <a:t>The nucleus is the control center of the cell, containing the cell's </a:t>
            </a:r>
            <a:r>
              <a:rPr lang="en-US" b="1" dirty="0">
                <a:latin typeface="Times New Roman" panose="02020603050405020304" pitchFamily="18" charset="0"/>
                <a:cs typeface="Times New Roman" panose="02020603050405020304" pitchFamily="18" charset="0"/>
              </a:rPr>
              <a:t>DNA </a:t>
            </a:r>
            <a:r>
              <a:rPr lang="en-US" dirty="0">
                <a:latin typeface="Times New Roman" panose="02020603050405020304" pitchFamily="18" charset="0"/>
                <a:cs typeface="Times New Roman" panose="02020603050405020304" pitchFamily="18" charset="0"/>
              </a:rPr>
              <a:t>and directing the cell's activities.</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Mitochondria: </a:t>
            </a:r>
            <a:r>
              <a:rPr lang="en-US" dirty="0">
                <a:latin typeface="Times New Roman" panose="02020603050405020304" pitchFamily="18" charset="0"/>
                <a:cs typeface="Times New Roman" panose="02020603050405020304" pitchFamily="18" charset="0"/>
              </a:rPr>
              <a:t>Mitochondria are the powerhouses of the cell, responsible for generating energy through cellular respiration.</a:t>
            </a:r>
          </a:p>
        </p:txBody>
      </p:sp>
      <p:pic>
        <p:nvPicPr>
          <p:cNvPr id="8" name="Picture 7">
            <a:extLst>
              <a:ext uri="{FF2B5EF4-FFF2-40B4-BE49-F238E27FC236}">
                <a16:creationId xmlns:a16="http://schemas.microsoft.com/office/drawing/2014/main" id="{70BEBE75-8A75-D198-E68F-0781B2AF4C20}"/>
              </a:ext>
            </a:extLst>
          </p:cNvPr>
          <p:cNvPicPr>
            <a:picLocks noChangeAspect="1"/>
          </p:cNvPicPr>
          <p:nvPr/>
        </p:nvPicPr>
        <p:blipFill rotWithShape="1">
          <a:blip r:embed="rId3">
            <a:extLst>
              <a:ext uri="{28A0092B-C50C-407E-A947-70E740481C1C}">
                <a14:useLocalDpi xmlns:a14="http://schemas.microsoft.com/office/drawing/2010/main" val="0"/>
              </a:ext>
            </a:extLst>
          </a:blip>
          <a:srcRect l="4169" r="8285"/>
          <a:stretch/>
        </p:blipFill>
        <p:spPr>
          <a:xfrm>
            <a:off x="6705600" y="1498600"/>
            <a:ext cx="5334000" cy="4826000"/>
          </a:xfrm>
          <a:prstGeom prst="rect">
            <a:avLst/>
          </a:prstGeom>
        </p:spPr>
      </p:pic>
    </p:spTree>
    <p:extLst>
      <p:ext uri="{BB962C8B-B14F-4D97-AF65-F5344CB8AC3E}">
        <p14:creationId xmlns:p14="http://schemas.microsoft.com/office/powerpoint/2010/main" val="2827290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5029200" y="545525"/>
            <a:ext cx="2133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Plant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21020" y="837912"/>
            <a:ext cx="7751379" cy="544405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Structure of Plant Cell:</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Chloroplasts: </a:t>
            </a:r>
            <a:r>
              <a:rPr lang="en-US" dirty="0">
                <a:latin typeface="Times New Roman" panose="02020603050405020304" pitchFamily="18" charset="0"/>
                <a:cs typeface="Times New Roman" panose="02020603050405020304" pitchFamily="18" charset="0"/>
              </a:rPr>
              <a:t>Chloroplasts are organelles that contain chlorophyll, allowing plants to perform photosynthesis and convert light energy into chemical energy.</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Vacuole: </a:t>
            </a:r>
            <a:r>
              <a:rPr lang="en-US" dirty="0">
                <a:latin typeface="Times New Roman" panose="02020603050405020304" pitchFamily="18" charset="0"/>
                <a:cs typeface="Times New Roman" panose="02020603050405020304" pitchFamily="18" charset="0"/>
              </a:rPr>
              <a:t>Plant cells typically have a large central vacuole filled with fluid, which helps maintain </a:t>
            </a:r>
            <a:r>
              <a:rPr lang="en-US" b="1" dirty="0">
                <a:highlight>
                  <a:srgbClr val="FFFF00"/>
                </a:highlight>
                <a:latin typeface="Times New Roman" panose="02020603050405020304" pitchFamily="18" charset="0"/>
                <a:cs typeface="Times New Roman" panose="02020603050405020304" pitchFamily="18" charset="0"/>
              </a:rPr>
              <a:t>turgor pressure </a:t>
            </a:r>
            <a:r>
              <a:rPr lang="en-US" dirty="0">
                <a:latin typeface="Times New Roman" panose="02020603050405020304" pitchFamily="18" charset="0"/>
                <a:cs typeface="Times New Roman" panose="02020603050405020304" pitchFamily="18" charset="0"/>
              </a:rPr>
              <a:t>and stores nutrients and waste products.</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Endoplasmic Reticulum (ER): </a:t>
            </a:r>
            <a:r>
              <a:rPr lang="en-US" dirty="0">
                <a:latin typeface="Times New Roman" panose="02020603050405020304" pitchFamily="18" charset="0"/>
                <a:cs typeface="Times New Roman" panose="02020603050405020304" pitchFamily="18" charset="0"/>
              </a:rPr>
              <a:t>The ER is a network of membranes that assists in </a:t>
            </a:r>
            <a:r>
              <a:rPr lang="en-US" b="1" dirty="0">
                <a:highlight>
                  <a:srgbClr val="FFFF00"/>
                </a:highlight>
                <a:latin typeface="Times New Roman" panose="02020603050405020304" pitchFamily="18" charset="0"/>
                <a:cs typeface="Times New Roman" panose="02020603050405020304" pitchFamily="18" charset="0"/>
              </a:rPr>
              <a:t>the production, processing, and transport of proteins and lipids.</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Golgi Apparatus: </a:t>
            </a:r>
            <a:r>
              <a:rPr lang="en-US" dirty="0">
                <a:latin typeface="Times New Roman" panose="02020603050405020304" pitchFamily="18" charset="0"/>
                <a:cs typeface="Times New Roman" panose="02020603050405020304" pitchFamily="18" charset="0"/>
              </a:rPr>
              <a:t>The Golgi apparatus </a:t>
            </a:r>
            <a:r>
              <a:rPr lang="en-US" b="1" dirty="0">
                <a:highlight>
                  <a:srgbClr val="FFFF00"/>
                </a:highlight>
                <a:latin typeface="Times New Roman" panose="02020603050405020304" pitchFamily="18" charset="0"/>
                <a:cs typeface="Times New Roman" panose="02020603050405020304" pitchFamily="18" charset="0"/>
              </a:rPr>
              <a:t>processes and packages proteins and lipids produced by the ER </a:t>
            </a:r>
            <a:r>
              <a:rPr lang="en-US" dirty="0">
                <a:latin typeface="Times New Roman" panose="02020603050405020304" pitchFamily="18" charset="0"/>
                <a:cs typeface="Times New Roman" panose="02020603050405020304" pitchFamily="18" charset="0"/>
              </a:rPr>
              <a:t>for transport to other parts of the cell or for secretion.</a:t>
            </a: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Ribosomes: </a:t>
            </a:r>
            <a:r>
              <a:rPr lang="en-US" b="1" dirty="0">
                <a:highlight>
                  <a:srgbClr val="FFFF00"/>
                </a:highlight>
                <a:latin typeface="Times New Roman" panose="02020603050405020304" pitchFamily="18" charset="0"/>
                <a:cs typeface="Times New Roman" panose="02020603050405020304" pitchFamily="18" charset="0"/>
              </a:rPr>
              <a:t>Ribosomes are the site of protein synthesis </a:t>
            </a:r>
            <a:r>
              <a:rPr lang="en-US" dirty="0">
                <a:latin typeface="Times New Roman" panose="02020603050405020304" pitchFamily="18" charset="0"/>
                <a:cs typeface="Times New Roman" panose="02020603050405020304" pitchFamily="18" charset="0"/>
              </a:rPr>
              <a:t>in the cell, where they translate mRNA into proteins.</a:t>
            </a:r>
          </a:p>
        </p:txBody>
      </p:sp>
      <p:pic>
        <p:nvPicPr>
          <p:cNvPr id="8" name="Picture 7">
            <a:extLst>
              <a:ext uri="{FF2B5EF4-FFF2-40B4-BE49-F238E27FC236}">
                <a16:creationId xmlns:a16="http://schemas.microsoft.com/office/drawing/2014/main" id="{70BEBE75-8A75-D198-E68F-0781B2AF4C20}"/>
              </a:ext>
            </a:extLst>
          </p:cNvPr>
          <p:cNvPicPr>
            <a:picLocks noChangeAspect="1"/>
          </p:cNvPicPr>
          <p:nvPr/>
        </p:nvPicPr>
        <p:blipFill rotWithShape="1">
          <a:blip r:embed="rId3">
            <a:extLst>
              <a:ext uri="{28A0092B-C50C-407E-A947-70E740481C1C}">
                <a14:useLocalDpi xmlns:a14="http://schemas.microsoft.com/office/drawing/2010/main" val="0"/>
              </a:ext>
            </a:extLst>
          </a:blip>
          <a:srcRect l="4169" r="8285"/>
          <a:stretch/>
        </p:blipFill>
        <p:spPr>
          <a:xfrm>
            <a:off x="7772399" y="1491730"/>
            <a:ext cx="4422228" cy="4001063"/>
          </a:xfrm>
          <a:prstGeom prst="rect">
            <a:avLst/>
          </a:prstGeom>
        </p:spPr>
      </p:pic>
    </p:spTree>
    <p:extLst>
      <p:ext uri="{BB962C8B-B14F-4D97-AF65-F5344CB8AC3E}">
        <p14:creationId xmlns:p14="http://schemas.microsoft.com/office/powerpoint/2010/main" val="135660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5029200" y="762000"/>
            <a:ext cx="2133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Plant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152400" y="1600200"/>
            <a:ext cx="6248400" cy="253556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Functions of Plant Cell:</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Plant cells are the basic building block of plant life, and they carry out all the functions necessary for survival.</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Photosynthesis is the process of making food from light energy, carbon dioxide, and water. It occurs in the chloroplasts of the cell.</a:t>
            </a:r>
          </a:p>
        </p:txBody>
      </p:sp>
      <p:pic>
        <p:nvPicPr>
          <p:cNvPr id="8" name="Picture 7">
            <a:extLst>
              <a:ext uri="{FF2B5EF4-FFF2-40B4-BE49-F238E27FC236}">
                <a16:creationId xmlns:a16="http://schemas.microsoft.com/office/drawing/2014/main" id="{70BEBE75-8A75-D198-E68F-0781B2AF4C20}"/>
              </a:ext>
            </a:extLst>
          </p:cNvPr>
          <p:cNvPicPr>
            <a:picLocks noChangeAspect="1"/>
          </p:cNvPicPr>
          <p:nvPr/>
        </p:nvPicPr>
        <p:blipFill rotWithShape="1">
          <a:blip r:embed="rId3">
            <a:extLst>
              <a:ext uri="{28A0092B-C50C-407E-A947-70E740481C1C}">
                <a14:useLocalDpi xmlns:a14="http://schemas.microsoft.com/office/drawing/2010/main" val="0"/>
              </a:ext>
            </a:extLst>
          </a:blip>
          <a:srcRect l="4169" r="8285"/>
          <a:stretch/>
        </p:blipFill>
        <p:spPr>
          <a:xfrm>
            <a:off x="6705600" y="1498600"/>
            <a:ext cx="5334000" cy="4826000"/>
          </a:xfrm>
          <a:prstGeom prst="rect">
            <a:avLst/>
          </a:prstGeom>
        </p:spPr>
      </p:pic>
    </p:spTree>
    <p:extLst>
      <p:ext uri="{BB962C8B-B14F-4D97-AF65-F5344CB8AC3E}">
        <p14:creationId xmlns:p14="http://schemas.microsoft.com/office/powerpoint/2010/main" val="3684809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4495800" y="549578"/>
            <a:ext cx="26670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Animal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152400" y="1134353"/>
            <a:ext cx="6450964" cy="544405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An animal cell is a typical eukaryotic cell with a membrane-bound nucleus with the presence of DNA inside the nucleus.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Unlike the eukaryotic cells of plants and, animal cells do not have a cell wall.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They comprise of </a:t>
            </a:r>
            <a:r>
              <a:rPr lang="en-US" b="1" dirty="0">
                <a:latin typeface="Times New Roman" panose="02020603050405020304" pitchFamily="18" charset="0"/>
                <a:cs typeface="Times New Roman" panose="02020603050405020304" pitchFamily="18" charset="0"/>
              </a:rPr>
              <a:t>other organelles </a:t>
            </a:r>
            <a:r>
              <a:rPr lang="en-US" dirty="0">
                <a:latin typeface="Times New Roman" panose="02020603050405020304" pitchFamily="18" charset="0"/>
                <a:cs typeface="Times New Roman" panose="02020603050405020304" pitchFamily="18" charset="0"/>
              </a:rPr>
              <a:t>and </a:t>
            </a:r>
            <a:r>
              <a:rPr lang="en-US" b="1" dirty="0">
                <a:latin typeface="Times New Roman" panose="02020603050405020304" pitchFamily="18" charset="0"/>
                <a:cs typeface="Times New Roman" panose="02020603050405020304" pitchFamily="18" charset="0"/>
              </a:rPr>
              <a:t>cellular structures </a:t>
            </a:r>
            <a:r>
              <a:rPr lang="en-US" dirty="0">
                <a:latin typeface="Times New Roman" panose="02020603050405020304" pitchFamily="18" charset="0"/>
                <a:cs typeface="Times New Roman" panose="02020603050405020304" pitchFamily="18" charset="0"/>
              </a:rPr>
              <a:t>which carry out specific functions necessary for the cell to function properly.</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main difference between the animal and plant cell is that the animal cell </a:t>
            </a:r>
            <a:r>
              <a:rPr lang="en-US" b="1" dirty="0">
                <a:latin typeface="Times New Roman" panose="02020603050405020304" pitchFamily="18" charset="0"/>
                <a:cs typeface="Times New Roman" panose="02020603050405020304" pitchFamily="18" charset="0"/>
              </a:rPr>
              <a:t>is not able to make their own food. </a:t>
            </a:r>
            <a:r>
              <a:rPr lang="en-US" dirty="0">
                <a:latin typeface="Times New Roman" panose="02020603050405020304" pitchFamily="18" charset="0"/>
                <a:cs typeface="Times New Roman" panose="02020603050405020304" pitchFamily="18" charset="0"/>
              </a:rPr>
              <a:t>There are trillions of cells in the animal body and each one is different depending on the function and type.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Most animal cells have at least three main parts: </a:t>
            </a:r>
            <a:r>
              <a:rPr lang="en-US" b="1" dirty="0">
                <a:latin typeface="Times New Roman" panose="02020603050405020304" pitchFamily="18" charset="0"/>
                <a:cs typeface="Times New Roman" panose="02020603050405020304" pitchFamily="18" charset="0"/>
              </a:rPr>
              <a:t>nucleus, cell membrane, and cytoplasm.</a:t>
            </a:r>
          </a:p>
        </p:txBody>
      </p:sp>
      <p:pic>
        <p:nvPicPr>
          <p:cNvPr id="2" name="Picture 1">
            <a:extLst>
              <a:ext uri="{FF2B5EF4-FFF2-40B4-BE49-F238E27FC236}">
                <a16:creationId xmlns:a16="http://schemas.microsoft.com/office/drawing/2014/main" id="{12B2B64C-75D0-8042-141A-BF23F74935F7}"/>
              </a:ext>
            </a:extLst>
          </p:cNvPr>
          <p:cNvPicPr>
            <a:picLocks noChangeAspect="1"/>
          </p:cNvPicPr>
          <p:nvPr/>
        </p:nvPicPr>
        <p:blipFill rotWithShape="1">
          <a:blip r:embed="rId3">
            <a:extLst>
              <a:ext uri="{28A0092B-C50C-407E-A947-70E740481C1C}">
                <a14:useLocalDpi xmlns:a14="http://schemas.microsoft.com/office/drawing/2010/main" val="0"/>
              </a:ext>
            </a:extLst>
          </a:blip>
          <a:srcRect l="3438" r="3812"/>
          <a:stretch/>
        </p:blipFill>
        <p:spPr>
          <a:xfrm>
            <a:off x="6603364" y="1752600"/>
            <a:ext cx="5588636" cy="3976302"/>
          </a:xfrm>
          <a:prstGeom prst="rect">
            <a:avLst/>
          </a:prstGeom>
        </p:spPr>
      </p:pic>
    </p:spTree>
    <p:extLst>
      <p:ext uri="{BB962C8B-B14F-4D97-AF65-F5344CB8AC3E}">
        <p14:creationId xmlns:p14="http://schemas.microsoft.com/office/powerpoint/2010/main" val="2357060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4953000" y="776505"/>
            <a:ext cx="2514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Animal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133922" y="1340259"/>
            <a:ext cx="6248400" cy="4993931"/>
          </a:xfrm>
          <a:prstGeom prst="rect">
            <a:avLst/>
          </a:prstGeom>
          <a:noFill/>
        </p:spPr>
        <p:txBody>
          <a:bodyPr wrap="square">
            <a:spAutoFit/>
          </a:bodyPr>
          <a:lstStyle/>
          <a:p>
            <a:pPr algn="just">
              <a:lnSpc>
                <a:spcPct val="200000"/>
              </a:lnSpc>
            </a:pPr>
            <a:r>
              <a:rPr lang="en-US" b="1" dirty="0">
                <a:latin typeface="Times New Roman" panose="02020603050405020304" pitchFamily="18" charset="0"/>
                <a:cs typeface="Times New Roman" panose="02020603050405020304" pitchFamily="18" charset="0"/>
              </a:rPr>
              <a:t>Structure of animal Cell:</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Cell Membrane: </a:t>
            </a:r>
            <a:r>
              <a:rPr lang="en-US" dirty="0">
                <a:latin typeface="Times New Roman" panose="02020603050405020304" pitchFamily="18" charset="0"/>
                <a:cs typeface="Times New Roman" panose="02020603050405020304" pitchFamily="18" charset="0"/>
              </a:rPr>
              <a:t>A thin, flexible barrier that surrounds the cell, regulating what enters and exits the cell.</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Nucleus: </a:t>
            </a:r>
            <a:r>
              <a:rPr lang="en-US" dirty="0">
                <a:latin typeface="Times New Roman" panose="02020603050405020304" pitchFamily="18" charset="0"/>
                <a:cs typeface="Times New Roman" panose="02020603050405020304" pitchFamily="18" charset="0"/>
              </a:rPr>
              <a:t>The control center of the cell, containing the cell's DNA and directing the cell's activities.</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Cytoplasm: </a:t>
            </a:r>
            <a:r>
              <a:rPr lang="en-US" dirty="0">
                <a:latin typeface="Times New Roman" panose="02020603050405020304" pitchFamily="18" charset="0"/>
                <a:cs typeface="Times New Roman" panose="02020603050405020304" pitchFamily="18" charset="0"/>
              </a:rPr>
              <a:t>A jelly-like substance that fills the cell and supports the organelles.</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Mitochondria: </a:t>
            </a:r>
            <a:r>
              <a:rPr lang="en-US" dirty="0">
                <a:latin typeface="Times New Roman" panose="02020603050405020304" pitchFamily="18" charset="0"/>
                <a:cs typeface="Times New Roman" panose="02020603050405020304" pitchFamily="18" charset="0"/>
              </a:rPr>
              <a:t>Organelles that generate energy for the cell through cellular respiration.</a:t>
            </a:r>
          </a:p>
        </p:txBody>
      </p:sp>
      <p:pic>
        <p:nvPicPr>
          <p:cNvPr id="2" name="Picture 1">
            <a:extLst>
              <a:ext uri="{FF2B5EF4-FFF2-40B4-BE49-F238E27FC236}">
                <a16:creationId xmlns:a16="http://schemas.microsoft.com/office/drawing/2014/main" id="{1639264A-965F-41B2-765D-04DBC70913E8}"/>
              </a:ext>
            </a:extLst>
          </p:cNvPr>
          <p:cNvPicPr>
            <a:picLocks noChangeAspect="1"/>
          </p:cNvPicPr>
          <p:nvPr/>
        </p:nvPicPr>
        <p:blipFill rotWithShape="1">
          <a:blip r:embed="rId3">
            <a:extLst>
              <a:ext uri="{28A0092B-C50C-407E-A947-70E740481C1C}">
                <a14:useLocalDpi xmlns:a14="http://schemas.microsoft.com/office/drawing/2010/main" val="0"/>
              </a:ext>
            </a:extLst>
          </a:blip>
          <a:srcRect l="3438" r="3812"/>
          <a:stretch/>
        </p:blipFill>
        <p:spPr>
          <a:xfrm>
            <a:off x="6390562" y="1821888"/>
            <a:ext cx="5685909" cy="4045512"/>
          </a:xfrm>
          <a:prstGeom prst="rect">
            <a:avLst/>
          </a:prstGeom>
        </p:spPr>
      </p:pic>
    </p:spTree>
    <p:extLst>
      <p:ext uri="{BB962C8B-B14F-4D97-AF65-F5344CB8AC3E}">
        <p14:creationId xmlns:p14="http://schemas.microsoft.com/office/powerpoint/2010/main" val="2269928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4953000" y="776505"/>
            <a:ext cx="2514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Animal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149942" y="1538241"/>
            <a:ext cx="6248400" cy="4439933"/>
          </a:xfrm>
          <a:prstGeom prst="rect">
            <a:avLst/>
          </a:prstGeom>
          <a:noFill/>
        </p:spPr>
        <p:txBody>
          <a:bodyPr wrap="square">
            <a:spAutoFit/>
          </a:bodyPr>
          <a:lstStyle/>
          <a:p>
            <a:pPr algn="just">
              <a:lnSpc>
                <a:spcPct val="200000"/>
              </a:lnSpc>
            </a:pPr>
            <a:r>
              <a:rPr lang="en-US" b="1" dirty="0">
                <a:latin typeface="Times New Roman" panose="02020603050405020304" pitchFamily="18" charset="0"/>
                <a:cs typeface="Times New Roman" panose="02020603050405020304" pitchFamily="18" charset="0"/>
              </a:rPr>
              <a:t>Structure of animal Cell:</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Endoplasmic Reticulum (ER): </a:t>
            </a:r>
            <a:r>
              <a:rPr lang="en-US" dirty="0">
                <a:latin typeface="Times New Roman" panose="02020603050405020304" pitchFamily="18" charset="0"/>
                <a:cs typeface="Times New Roman" panose="02020603050405020304" pitchFamily="18" charset="0"/>
              </a:rPr>
              <a:t>A network of membranes that aids in the production of proteins and lipids.</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Golgi Apparatus: </a:t>
            </a:r>
            <a:r>
              <a:rPr lang="en-US" dirty="0">
                <a:latin typeface="Times New Roman" panose="02020603050405020304" pitchFamily="18" charset="0"/>
                <a:cs typeface="Times New Roman" panose="02020603050405020304" pitchFamily="18" charset="0"/>
              </a:rPr>
              <a:t>A stack of membrane-bound vesicles that processes, packages, and distributes proteins and lipids.</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Ribosomes: </a:t>
            </a:r>
            <a:r>
              <a:rPr lang="en-US" dirty="0">
                <a:latin typeface="Times New Roman" panose="02020603050405020304" pitchFamily="18" charset="0"/>
                <a:cs typeface="Times New Roman" panose="02020603050405020304" pitchFamily="18" charset="0"/>
              </a:rPr>
              <a:t>Structures that synthesize proteins.</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Lysosomes: </a:t>
            </a:r>
            <a:r>
              <a:rPr lang="en-US" dirty="0">
                <a:latin typeface="Times New Roman" panose="02020603050405020304" pitchFamily="18" charset="0"/>
                <a:cs typeface="Times New Roman" panose="02020603050405020304" pitchFamily="18" charset="0"/>
              </a:rPr>
              <a:t>Organelles that contain digestive enzymes to break down waste materials and cellular debris.</a:t>
            </a:r>
          </a:p>
        </p:txBody>
      </p:sp>
      <p:pic>
        <p:nvPicPr>
          <p:cNvPr id="2" name="Picture 1">
            <a:extLst>
              <a:ext uri="{FF2B5EF4-FFF2-40B4-BE49-F238E27FC236}">
                <a16:creationId xmlns:a16="http://schemas.microsoft.com/office/drawing/2014/main" id="{1639264A-965F-41B2-765D-04DBC70913E8}"/>
              </a:ext>
            </a:extLst>
          </p:cNvPr>
          <p:cNvPicPr>
            <a:picLocks noChangeAspect="1"/>
          </p:cNvPicPr>
          <p:nvPr/>
        </p:nvPicPr>
        <p:blipFill rotWithShape="1">
          <a:blip r:embed="rId3">
            <a:extLst>
              <a:ext uri="{28A0092B-C50C-407E-A947-70E740481C1C}">
                <a14:useLocalDpi xmlns:a14="http://schemas.microsoft.com/office/drawing/2010/main" val="0"/>
              </a:ext>
            </a:extLst>
          </a:blip>
          <a:srcRect l="3438" r="3812"/>
          <a:stretch/>
        </p:blipFill>
        <p:spPr>
          <a:xfrm>
            <a:off x="6390562" y="1821888"/>
            <a:ext cx="5685909" cy="4045512"/>
          </a:xfrm>
          <a:prstGeom prst="rect">
            <a:avLst/>
          </a:prstGeom>
        </p:spPr>
      </p:pic>
    </p:spTree>
    <p:extLst>
      <p:ext uri="{BB962C8B-B14F-4D97-AF65-F5344CB8AC3E}">
        <p14:creationId xmlns:p14="http://schemas.microsoft.com/office/powerpoint/2010/main" val="1927021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4648200" y="762000"/>
            <a:ext cx="2514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Animal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210800" y="1319736"/>
            <a:ext cx="6248400" cy="5035353"/>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Functions of Animal Cell:</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cells are highly specialized to carry out the specific tasks. All the cells function together in coordination with each other and help the organism to sustain itself.</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Multiple cells will form the tissues into a group of cells which will help in carrying out the various functions.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group of similar tissues will form the various organs of the </a:t>
            </a:r>
            <a:r>
              <a:rPr lang="en-US" b="1" dirty="0">
                <a:highlight>
                  <a:srgbClr val="FFFF00"/>
                </a:highlight>
                <a:latin typeface="Times New Roman" panose="02020603050405020304" pitchFamily="18" charset="0"/>
                <a:cs typeface="Times New Roman" panose="02020603050405020304" pitchFamily="18" charset="0"/>
              </a:rPr>
              <a:t>body like heart, lungs, etc. </a:t>
            </a:r>
            <a:r>
              <a:rPr lang="en-US" dirty="0">
                <a:latin typeface="Times New Roman" panose="02020603050405020304" pitchFamily="18" charset="0"/>
                <a:cs typeface="Times New Roman" panose="02020603050405020304" pitchFamily="18" charset="0"/>
              </a:rPr>
              <a:t>and these organs work together to form the organ system like the nervous system, digestive system, circulatory system etc.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Depending upon the organism the organ system will vary accordingly. </a:t>
            </a:r>
            <a:r>
              <a:rPr lang="en-US" b="1" dirty="0">
                <a:latin typeface="Times New Roman" panose="02020603050405020304" pitchFamily="18" charset="0"/>
                <a:cs typeface="Times New Roman" panose="02020603050405020304" pitchFamily="18" charset="0"/>
              </a:rPr>
              <a:t>Example, Skin, Tissue, etc.</a:t>
            </a:r>
          </a:p>
        </p:txBody>
      </p:sp>
      <p:pic>
        <p:nvPicPr>
          <p:cNvPr id="2" name="Picture 1">
            <a:extLst>
              <a:ext uri="{FF2B5EF4-FFF2-40B4-BE49-F238E27FC236}">
                <a16:creationId xmlns:a16="http://schemas.microsoft.com/office/drawing/2014/main" id="{5AC13DFE-EEDA-07D4-5B84-9A37EEBA7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7060" y="2209800"/>
            <a:ext cx="5564940" cy="3672376"/>
          </a:xfrm>
          <a:prstGeom prst="rect">
            <a:avLst/>
          </a:prstGeom>
        </p:spPr>
      </p:pic>
    </p:spTree>
    <p:extLst>
      <p:ext uri="{BB962C8B-B14F-4D97-AF65-F5344CB8AC3E}">
        <p14:creationId xmlns:p14="http://schemas.microsoft.com/office/powerpoint/2010/main" val="3552774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D226C51-5F0B-4473-3E9E-576E73DE82C7}"/>
              </a:ext>
            </a:extLst>
          </p:cNvPr>
          <p:cNvGraphicFramePr>
            <a:graphicFrameLocks noGrp="1"/>
          </p:cNvGraphicFramePr>
          <p:nvPr>
            <p:extLst>
              <p:ext uri="{D42A27DB-BD31-4B8C-83A1-F6EECF244321}">
                <p14:modId xmlns:p14="http://schemas.microsoft.com/office/powerpoint/2010/main" val="3318647490"/>
              </p:ext>
            </p:extLst>
          </p:nvPr>
        </p:nvGraphicFramePr>
        <p:xfrm>
          <a:off x="1219200" y="609600"/>
          <a:ext cx="9753600" cy="5935260"/>
        </p:xfrm>
        <a:graphic>
          <a:graphicData uri="http://schemas.openxmlformats.org/drawingml/2006/table">
            <a:tbl>
              <a:tblPr/>
              <a:tblGrid>
                <a:gridCol w="2222304">
                  <a:extLst>
                    <a:ext uri="{9D8B030D-6E8A-4147-A177-3AD203B41FA5}">
                      <a16:colId xmlns:a16="http://schemas.microsoft.com/office/drawing/2014/main" val="3230052734"/>
                    </a:ext>
                  </a:extLst>
                </a:gridCol>
                <a:gridCol w="3492192">
                  <a:extLst>
                    <a:ext uri="{9D8B030D-6E8A-4147-A177-3AD203B41FA5}">
                      <a16:colId xmlns:a16="http://schemas.microsoft.com/office/drawing/2014/main" val="3981139285"/>
                    </a:ext>
                  </a:extLst>
                </a:gridCol>
                <a:gridCol w="4039104">
                  <a:extLst>
                    <a:ext uri="{9D8B030D-6E8A-4147-A177-3AD203B41FA5}">
                      <a16:colId xmlns:a16="http://schemas.microsoft.com/office/drawing/2014/main" val="2640980883"/>
                    </a:ext>
                  </a:extLst>
                </a:gridCol>
              </a:tblGrid>
              <a:tr h="390063">
                <a:tc>
                  <a:txBody>
                    <a:bodyPr/>
                    <a:lstStyle/>
                    <a:p>
                      <a:pPr algn="ctr" fontAlgn="base"/>
                      <a:r>
                        <a:rPr lang="en-IN" sz="1800" b="1" dirty="0">
                          <a:effectLst/>
                          <a:latin typeface="Times New Roman" panose="02020603050405020304" pitchFamily="18" charset="0"/>
                          <a:cs typeface="Times New Roman" panose="02020603050405020304" pitchFamily="18" charset="0"/>
                        </a:rPr>
                        <a:t>Feature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Plant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Animal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500845007"/>
                  </a:ext>
                </a:extLst>
              </a:tr>
              <a:tr h="1160195">
                <a:tc>
                  <a:txBody>
                    <a:bodyPr/>
                    <a:lstStyle/>
                    <a:p>
                      <a:pPr algn="ctr" fontAlgn="ctr"/>
                      <a:r>
                        <a:rPr lang="en-IN" sz="1800" b="1" dirty="0">
                          <a:effectLst/>
                          <a:latin typeface="Times New Roman" panose="02020603050405020304" pitchFamily="18" charset="0"/>
                          <a:cs typeface="Times New Roman" panose="02020603050405020304" pitchFamily="18" charset="0"/>
                        </a:rPr>
                        <a:t>Cell Wall</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 cell wall is present in plant cells and is made up of cellulose. The cell wall is the outermost layer of plant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absent In the animal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8975016"/>
                  </a:ext>
                </a:extLst>
              </a:tr>
              <a:tr h="903485">
                <a:tc>
                  <a:txBody>
                    <a:bodyPr/>
                    <a:lstStyle/>
                    <a:p>
                      <a:pPr algn="ctr" fontAlgn="ctr"/>
                      <a:r>
                        <a:rPr lang="en-IN" sz="1800" b="1" dirty="0">
                          <a:effectLst/>
                          <a:latin typeface="Times New Roman" panose="02020603050405020304" pitchFamily="18" charset="0"/>
                          <a:cs typeface="Times New Roman" panose="02020603050405020304" pitchFamily="18" charset="0"/>
                        </a:rPr>
                        <a:t>Shape</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They have a definite and rigid shape which means they usually exist in rectangular or cubical shapes.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They exist in round and irregular shapes.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8719195"/>
                  </a:ext>
                </a:extLst>
              </a:tr>
              <a:tr h="646774">
                <a:tc>
                  <a:txBody>
                    <a:bodyPr/>
                    <a:lstStyle/>
                    <a:p>
                      <a:pPr algn="ctr" fontAlgn="ctr"/>
                      <a:r>
                        <a:rPr lang="en-IN" sz="1800" b="1" dirty="0">
                          <a:effectLst/>
                          <a:latin typeface="Times New Roman" panose="02020603050405020304" pitchFamily="18" charset="0"/>
                          <a:cs typeface="Times New Roman" panose="02020603050405020304" pitchFamily="18" charset="0"/>
                        </a:rPr>
                        <a:t>Chloroplast</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Chloroplasts are present in plant cells that make their own food.</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Chloroplast absent in animal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1904811"/>
                  </a:ext>
                </a:extLst>
              </a:tr>
              <a:tr h="1160195">
                <a:tc>
                  <a:txBody>
                    <a:bodyPr/>
                    <a:lstStyle/>
                    <a:p>
                      <a:pPr algn="ctr" fontAlgn="ctr"/>
                      <a:r>
                        <a:rPr lang="en-IN" sz="1800" b="1">
                          <a:effectLst/>
                          <a:latin typeface="Times New Roman" panose="02020603050405020304" pitchFamily="18" charset="0"/>
                          <a:cs typeface="Times New Roman" panose="02020603050405020304" pitchFamily="18" charset="0"/>
                        </a:rPr>
                        <a:t>Mitochondria</a:t>
                      </a:r>
                      <a:endParaRPr lang="en-IN" sz="1800" b="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in a small number in plant cells. Plants cells generally have approximately 200-600 mitochondria per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in a large number compared to plant cells, Animal cells generally have approximately  2000 per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045734"/>
                  </a:ext>
                </a:extLst>
              </a:tr>
              <a:tr h="646774">
                <a:tc>
                  <a:txBody>
                    <a:bodyPr/>
                    <a:lstStyle/>
                    <a:p>
                      <a:pPr algn="ctr" fontAlgn="ctr"/>
                      <a:r>
                        <a:rPr lang="en-IN" sz="1800" b="1" dirty="0">
                          <a:effectLst/>
                          <a:latin typeface="Times New Roman" panose="02020603050405020304" pitchFamily="18" charset="0"/>
                          <a:cs typeface="Times New Roman" panose="02020603050405020304" pitchFamily="18" charset="0"/>
                        </a:rPr>
                        <a:t>Nucleus</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and controls the functioning of cells.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and stores the cell’s DNA,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9568552"/>
                  </a:ext>
                </a:extLst>
              </a:tr>
              <a:tr h="646774">
                <a:tc>
                  <a:txBody>
                    <a:bodyPr/>
                    <a:lstStyle/>
                    <a:p>
                      <a:pPr algn="ctr" fontAlgn="ctr"/>
                      <a:r>
                        <a:rPr lang="en-IN" sz="1800" b="1" dirty="0">
                          <a:effectLst/>
                          <a:latin typeface="Times New Roman" panose="02020603050405020304" pitchFamily="18" charset="0"/>
                          <a:cs typeface="Times New Roman" panose="02020603050405020304" pitchFamily="18" charset="0"/>
                        </a:rPr>
                        <a:t>Plasma Membrane</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PM is present and it is surrounded by cell walls in the plant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PM is present in animal cells. it provides protection for the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0377731"/>
                  </a:ext>
                </a:extLst>
              </a:tr>
            </a:tbl>
          </a:graphicData>
        </a:graphic>
      </p:graphicFrame>
    </p:spTree>
    <p:extLst>
      <p:ext uri="{BB962C8B-B14F-4D97-AF65-F5344CB8AC3E}">
        <p14:creationId xmlns:p14="http://schemas.microsoft.com/office/powerpoint/2010/main" val="267317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D226C51-5F0B-4473-3E9E-576E73DE82C7}"/>
              </a:ext>
            </a:extLst>
          </p:cNvPr>
          <p:cNvGraphicFramePr>
            <a:graphicFrameLocks noGrp="1"/>
          </p:cNvGraphicFramePr>
          <p:nvPr>
            <p:extLst>
              <p:ext uri="{D42A27DB-BD31-4B8C-83A1-F6EECF244321}">
                <p14:modId xmlns:p14="http://schemas.microsoft.com/office/powerpoint/2010/main" val="1970698960"/>
              </p:ext>
            </p:extLst>
          </p:nvPr>
        </p:nvGraphicFramePr>
        <p:xfrm>
          <a:off x="14748" y="1066800"/>
          <a:ext cx="11811001" cy="5386620"/>
        </p:xfrm>
        <a:graphic>
          <a:graphicData uri="http://schemas.openxmlformats.org/drawingml/2006/table">
            <a:tbl>
              <a:tblPr/>
              <a:tblGrid>
                <a:gridCol w="2691072">
                  <a:extLst>
                    <a:ext uri="{9D8B030D-6E8A-4147-A177-3AD203B41FA5}">
                      <a16:colId xmlns:a16="http://schemas.microsoft.com/office/drawing/2014/main" val="3230052734"/>
                    </a:ext>
                  </a:extLst>
                </a:gridCol>
                <a:gridCol w="4228825">
                  <a:extLst>
                    <a:ext uri="{9D8B030D-6E8A-4147-A177-3AD203B41FA5}">
                      <a16:colId xmlns:a16="http://schemas.microsoft.com/office/drawing/2014/main" val="3981139285"/>
                    </a:ext>
                  </a:extLst>
                </a:gridCol>
                <a:gridCol w="4891104">
                  <a:extLst>
                    <a:ext uri="{9D8B030D-6E8A-4147-A177-3AD203B41FA5}">
                      <a16:colId xmlns:a16="http://schemas.microsoft.com/office/drawing/2014/main" val="2640980883"/>
                    </a:ext>
                  </a:extLst>
                </a:gridCol>
              </a:tblGrid>
              <a:tr h="347525">
                <a:tc>
                  <a:txBody>
                    <a:bodyPr/>
                    <a:lstStyle/>
                    <a:p>
                      <a:pPr algn="ctr" fontAlgn="base"/>
                      <a:r>
                        <a:rPr lang="en-IN" sz="1800" b="1" dirty="0">
                          <a:effectLst/>
                          <a:latin typeface="Times New Roman" panose="02020603050405020304" pitchFamily="18" charset="0"/>
                          <a:cs typeface="Times New Roman" panose="02020603050405020304" pitchFamily="18" charset="0"/>
                        </a:rPr>
                        <a:t>Feature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Plant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Animal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500845007"/>
                  </a:ext>
                </a:extLst>
              </a:tr>
              <a:tr h="933505">
                <a:tc>
                  <a:txBody>
                    <a:bodyPr/>
                    <a:lstStyle/>
                    <a:p>
                      <a:pPr algn="ctr" fontAlgn="ctr"/>
                      <a:r>
                        <a:rPr lang="en-IN" sz="1800" b="1" dirty="0">
                          <a:effectLst/>
                          <a:latin typeface="Times New Roman" panose="02020603050405020304" pitchFamily="18" charset="0"/>
                          <a:cs typeface="Times New Roman" panose="02020603050405020304" pitchFamily="18" charset="0"/>
                        </a:rPr>
                        <a:t>Cell Wall</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 cell wall is present in plant cells and is made up of cellulose. The cell wall is the outermost layer of plant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Absent In The Animal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8975016"/>
                  </a:ext>
                </a:extLst>
              </a:tr>
              <a:tr h="837834">
                <a:tc>
                  <a:txBody>
                    <a:bodyPr/>
                    <a:lstStyle/>
                    <a:p>
                      <a:pPr algn="ctr" fontAlgn="ctr"/>
                      <a:r>
                        <a:rPr lang="en-IN" sz="1800" b="1" dirty="0">
                          <a:effectLst/>
                          <a:latin typeface="Times New Roman" panose="02020603050405020304" pitchFamily="18" charset="0"/>
                          <a:cs typeface="Times New Roman" panose="02020603050405020304" pitchFamily="18" charset="0"/>
                        </a:rPr>
                        <a:t>Shape</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They have a definite and rigid shape which means they usually exist in rectangular or cubical shapes.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They exist in round and irregular shapes.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8719195"/>
                  </a:ext>
                </a:extLst>
              </a:tr>
              <a:tr h="542853">
                <a:tc>
                  <a:txBody>
                    <a:bodyPr/>
                    <a:lstStyle/>
                    <a:p>
                      <a:pPr algn="ctr" fontAlgn="ctr"/>
                      <a:r>
                        <a:rPr lang="en-IN" sz="1800" b="1" dirty="0">
                          <a:effectLst/>
                          <a:latin typeface="Times New Roman" panose="02020603050405020304" pitchFamily="18" charset="0"/>
                          <a:cs typeface="Times New Roman" panose="02020603050405020304" pitchFamily="18" charset="0"/>
                        </a:rPr>
                        <a:t>Chloroplast</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Chloroplasts are present in plant cells that make their own food.</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Chloroplast absent in animal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1904811"/>
                  </a:ext>
                </a:extLst>
              </a:tr>
              <a:tr h="933505">
                <a:tc>
                  <a:txBody>
                    <a:bodyPr/>
                    <a:lstStyle/>
                    <a:p>
                      <a:pPr algn="ctr" fontAlgn="ctr"/>
                      <a:r>
                        <a:rPr lang="en-IN" sz="1800" b="1" dirty="0">
                          <a:effectLst/>
                          <a:latin typeface="Times New Roman" panose="02020603050405020304" pitchFamily="18" charset="0"/>
                          <a:cs typeface="Times New Roman" panose="02020603050405020304" pitchFamily="18" charset="0"/>
                        </a:rPr>
                        <a:t>Mitochondria</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in a small number in plant cells. Plants cells generally have approximately 200-600 mitochondria per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in a large number compared to plant cells, Animal cells generally have approximately  2000 per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045734"/>
                  </a:ext>
                </a:extLst>
              </a:tr>
              <a:tr h="542853">
                <a:tc>
                  <a:txBody>
                    <a:bodyPr/>
                    <a:lstStyle/>
                    <a:p>
                      <a:pPr algn="ctr" fontAlgn="ctr"/>
                      <a:r>
                        <a:rPr lang="en-IN" sz="1800" b="1">
                          <a:effectLst/>
                          <a:latin typeface="Times New Roman" panose="02020603050405020304" pitchFamily="18" charset="0"/>
                          <a:cs typeface="Times New Roman" panose="02020603050405020304" pitchFamily="18" charset="0"/>
                        </a:rPr>
                        <a:t>Nucleus</a:t>
                      </a:r>
                      <a:endParaRPr lang="en-IN" sz="1800" b="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a:effectLst/>
                          <a:latin typeface="Times New Roman" panose="02020603050405020304" pitchFamily="18" charset="0"/>
                          <a:cs typeface="Times New Roman" panose="02020603050405020304" pitchFamily="18" charset="0"/>
                        </a:rPr>
                        <a:t>It is present and controls the functioning of cells.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present and stores the cell’s DNA,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9568552"/>
                  </a:ext>
                </a:extLst>
              </a:tr>
              <a:tr h="662525">
                <a:tc>
                  <a:txBody>
                    <a:bodyPr/>
                    <a:lstStyle/>
                    <a:p>
                      <a:pPr algn="ctr" fontAlgn="ctr"/>
                      <a:r>
                        <a:rPr lang="en-IN" sz="1800" b="1" dirty="0">
                          <a:effectLst/>
                          <a:latin typeface="Times New Roman" panose="02020603050405020304" pitchFamily="18" charset="0"/>
                          <a:cs typeface="Times New Roman" panose="02020603050405020304" pitchFamily="18" charset="0"/>
                        </a:rPr>
                        <a:t>Plasma Membrane</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PM is present and it is surrounded by cell walls in the plant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PM is present in animal cells. it provides protection for the cell.</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0377731"/>
                  </a:ext>
                </a:extLst>
              </a:tr>
            </a:tbl>
          </a:graphicData>
        </a:graphic>
      </p:graphicFrame>
    </p:spTree>
    <p:extLst>
      <p:ext uri="{BB962C8B-B14F-4D97-AF65-F5344CB8AC3E}">
        <p14:creationId xmlns:p14="http://schemas.microsoft.com/office/powerpoint/2010/main" val="2111612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D226C51-5F0B-4473-3E9E-576E73DE82C7}"/>
              </a:ext>
            </a:extLst>
          </p:cNvPr>
          <p:cNvGraphicFramePr>
            <a:graphicFrameLocks noGrp="1"/>
          </p:cNvGraphicFramePr>
          <p:nvPr/>
        </p:nvGraphicFramePr>
        <p:xfrm>
          <a:off x="228600" y="1295400"/>
          <a:ext cx="11506200" cy="3962400"/>
        </p:xfrm>
        <a:graphic>
          <a:graphicData uri="http://schemas.openxmlformats.org/drawingml/2006/table">
            <a:tbl>
              <a:tblPr/>
              <a:tblGrid>
                <a:gridCol w="2621624">
                  <a:extLst>
                    <a:ext uri="{9D8B030D-6E8A-4147-A177-3AD203B41FA5}">
                      <a16:colId xmlns:a16="http://schemas.microsoft.com/office/drawing/2014/main" val="3230052734"/>
                    </a:ext>
                  </a:extLst>
                </a:gridCol>
                <a:gridCol w="4119694">
                  <a:extLst>
                    <a:ext uri="{9D8B030D-6E8A-4147-A177-3AD203B41FA5}">
                      <a16:colId xmlns:a16="http://schemas.microsoft.com/office/drawing/2014/main" val="3981139285"/>
                    </a:ext>
                  </a:extLst>
                </a:gridCol>
                <a:gridCol w="4764882">
                  <a:extLst>
                    <a:ext uri="{9D8B030D-6E8A-4147-A177-3AD203B41FA5}">
                      <a16:colId xmlns:a16="http://schemas.microsoft.com/office/drawing/2014/main" val="2640980883"/>
                    </a:ext>
                  </a:extLst>
                </a:gridCol>
              </a:tblGrid>
              <a:tr h="466362">
                <a:tc>
                  <a:txBody>
                    <a:bodyPr/>
                    <a:lstStyle/>
                    <a:p>
                      <a:pPr algn="ctr" fontAlgn="base"/>
                      <a:r>
                        <a:rPr lang="en-IN" sz="1800" b="1" dirty="0">
                          <a:effectLst/>
                          <a:latin typeface="Times New Roman" panose="02020603050405020304" pitchFamily="18" charset="0"/>
                          <a:cs typeface="Times New Roman" panose="02020603050405020304" pitchFamily="18" charset="0"/>
                        </a:rPr>
                        <a:t>Feature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Plant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ase"/>
                      <a:r>
                        <a:rPr lang="en-IN" sz="1800" b="1" dirty="0">
                          <a:effectLst/>
                          <a:latin typeface="Times New Roman" panose="02020603050405020304" pitchFamily="18" charset="0"/>
                          <a:cs typeface="Times New Roman" panose="02020603050405020304" pitchFamily="18" charset="0"/>
                        </a:rPr>
                        <a:t>Animal Cells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500845007"/>
                  </a:ext>
                </a:extLst>
              </a:tr>
              <a:tr h="990600">
                <a:tc>
                  <a:txBody>
                    <a:bodyPr/>
                    <a:lstStyle/>
                    <a:p>
                      <a:pPr algn="ctr" fontAlgn="ctr"/>
                      <a:r>
                        <a:rPr lang="en-IN" sz="1800" b="1" dirty="0">
                          <a:effectLst/>
                          <a:latin typeface="Times New Roman" panose="02020603050405020304" pitchFamily="18" charset="0"/>
                          <a:cs typeface="Times New Roman" panose="02020603050405020304" pitchFamily="18" charset="0"/>
                        </a:rPr>
                        <a:t>Vacuoles</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Vacuoles are few large or single and centrally positioned and provide structural support. One huge vacuole.</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Vacuoles are commonly small in size and sometimes they are absent.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4739325"/>
                  </a:ext>
                </a:extLst>
              </a:tr>
              <a:tr h="1514838">
                <a:tc>
                  <a:txBody>
                    <a:bodyPr/>
                    <a:lstStyle/>
                    <a:p>
                      <a:pPr algn="ctr" fontAlgn="ctr"/>
                      <a:r>
                        <a:rPr lang="en-IN" sz="1800" b="1" dirty="0">
                          <a:effectLst/>
                          <a:latin typeface="Times New Roman" panose="02020603050405020304" pitchFamily="18" charset="0"/>
                          <a:cs typeface="Times New Roman" panose="02020603050405020304" pitchFamily="18" charset="0"/>
                        </a:rPr>
                        <a:t>Mode of Nutrition</a:t>
                      </a:r>
                      <a:endParaRPr lang="en-IN" sz="1800" b="0" dirty="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It is the present mainly autotrophic mode of nutrition which means they synthesize their own nutrients such as amino acids, vitamins coenzymes that are required by the plant.</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 mode of nutrition is heterotrophic. which means they cannot synthesize their own nutrients.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900194"/>
                  </a:ext>
                </a:extLst>
              </a:tr>
              <a:tr h="990600">
                <a:tc>
                  <a:txBody>
                    <a:bodyPr/>
                    <a:lstStyle/>
                    <a:p>
                      <a:pPr algn="ctr" fontAlgn="ctr"/>
                      <a:r>
                        <a:rPr lang="en-IN" sz="1800" b="1">
                          <a:effectLst/>
                          <a:latin typeface="Times New Roman" panose="02020603050405020304" pitchFamily="18" charset="0"/>
                          <a:cs typeface="Times New Roman" panose="02020603050405020304" pitchFamily="18" charset="0"/>
                        </a:rPr>
                        <a:t>Golgi apparatus </a:t>
                      </a:r>
                      <a:endParaRPr lang="en-IN" sz="1800" b="0">
                        <a:effectLst/>
                        <a:latin typeface="Times New Roman" panose="02020603050405020304" pitchFamily="18" charset="0"/>
                        <a:cs typeface="Times New Roman" panose="02020603050405020304" pitchFamily="18" charset="0"/>
                      </a:endParaRP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A Single highly difficult and prominent Golgi apparatus is present. </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dirty="0">
                          <a:effectLst/>
                          <a:latin typeface="Times New Roman" panose="02020603050405020304" pitchFamily="18" charset="0"/>
                          <a:cs typeface="Times New Roman" panose="02020603050405020304" pitchFamily="18" charset="0"/>
                        </a:rPr>
                        <a:t>The mode of nutrition is heterotrophic. which means they cannot synthesize their own nutrients.</a:t>
                      </a:r>
                    </a:p>
                  </a:txBody>
                  <a:tcPr marL="50893" marR="50893" marT="71250" marB="71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2566142"/>
                  </a:ext>
                </a:extLst>
              </a:tr>
            </a:tbl>
          </a:graphicData>
        </a:graphic>
      </p:graphicFrame>
    </p:spTree>
    <p:extLst>
      <p:ext uri="{BB962C8B-B14F-4D97-AF65-F5344CB8AC3E}">
        <p14:creationId xmlns:p14="http://schemas.microsoft.com/office/powerpoint/2010/main" val="2312650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4CC3958-D793-2C05-62C8-790D61E8B800}"/>
              </a:ext>
            </a:extLst>
          </p:cNvPr>
          <p:cNvSpPr txBox="1"/>
          <p:nvPr/>
        </p:nvSpPr>
        <p:spPr>
          <a:xfrm>
            <a:off x="29226" y="1388319"/>
            <a:ext cx="11887200" cy="1289071"/>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b="0" i="0" dirty="0">
                <a:solidFill>
                  <a:srgbClr val="000000"/>
                </a:solidFill>
                <a:effectLst/>
                <a:highlight>
                  <a:srgbClr val="FFFFFF"/>
                </a:highlight>
                <a:latin typeface="Times New Roman" panose="02020603050405020304" pitchFamily="18" charset="0"/>
                <a:cs typeface="Times New Roman" panose="02020603050405020304" pitchFamily="18" charset="0"/>
              </a:rPr>
              <a:t>A cell is the smallest and basic form of life. </a:t>
            </a:r>
          </a:p>
          <a:p>
            <a:pPr marL="285750" indent="-285750" algn="just">
              <a:lnSpc>
                <a:spcPct val="150000"/>
              </a:lnSpc>
              <a:buFont typeface="Arial" panose="020B0604020202020204" pitchFamily="34" charset="0"/>
              <a:buChar char="•"/>
            </a:pPr>
            <a:r>
              <a:rPr lang="en-US" b="0" i="0" dirty="0">
                <a:solidFill>
                  <a:srgbClr val="000000"/>
                </a:solidFill>
                <a:effectLst/>
                <a:highlight>
                  <a:srgbClr val="FFFFFF"/>
                </a:highlight>
                <a:latin typeface="Times New Roman" panose="02020603050405020304" pitchFamily="18" charset="0"/>
                <a:cs typeface="Times New Roman" panose="02020603050405020304" pitchFamily="18" charset="0"/>
              </a:rPr>
              <a:t>In all life forms, including bacteria, plants, animals, and humans, the cell was defined as the most basic structural and functional unit. </a:t>
            </a:r>
          </a:p>
        </p:txBody>
      </p:sp>
      <p:sp>
        <p:nvSpPr>
          <p:cNvPr id="6" name="TextBox 5">
            <a:extLst>
              <a:ext uri="{FF2B5EF4-FFF2-40B4-BE49-F238E27FC236}">
                <a16:creationId xmlns:a16="http://schemas.microsoft.com/office/drawing/2014/main" id="{7A260189-4A0A-F284-D8FF-8CA669629252}"/>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The Cell</a:t>
            </a:r>
          </a:p>
        </p:txBody>
      </p:sp>
      <p:sp>
        <p:nvSpPr>
          <p:cNvPr id="8" name="TextBox 7">
            <a:extLst>
              <a:ext uri="{FF2B5EF4-FFF2-40B4-BE49-F238E27FC236}">
                <a16:creationId xmlns:a16="http://schemas.microsoft.com/office/drawing/2014/main" id="{B2CFE0C5-D8CA-341C-E43E-179FBED25AF5}"/>
              </a:ext>
            </a:extLst>
          </p:cNvPr>
          <p:cNvSpPr txBox="1"/>
          <p:nvPr/>
        </p:nvSpPr>
        <p:spPr>
          <a:xfrm>
            <a:off x="152400" y="2828092"/>
            <a:ext cx="4648200" cy="2120068"/>
          </a:xfrm>
          <a:prstGeom prst="rect">
            <a:avLst/>
          </a:prstGeom>
          <a:noFill/>
        </p:spPr>
        <p:txBody>
          <a:bodyPr wrap="square">
            <a:spAutoFit/>
          </a:bodyPr>
          <a:lstStyle/>
          <a:p>
            <a:pPr algn="just">
              <a:lnSpc>
                <a:spcPct val="150000"/>
              </a:lnSpc>
            </a:pPr>
            <a:r>
              <a:rPr lang="en-US" b="1" i="1" dirty="0">
                <a:solidFill>
                  <a:srgbClr val="000000"/>
                </a:solidFill>
                <a:effectLst/>
                <a:highlight>
                  <a:srgbClr val="FFFFFF"/>
                </a:highlight>
                <a:latin typeface="Times New Roman" panose="02020603050405020304" pitchFamily="18" charset="0"/>
                <a:cs typeface="Times New Roman" panose="02020603050405020304" pitchFamily="18" charset="0"/>
              </a:rPr>
              <a:t>The cell theory incorporates three principles:</a:t>
            </a:r>
          </a:p>
          <a:p>
            <a:pPr marL="285750" indent="-285750" algn="just">
              <a:lnSpc>
                <a:spcPct val="150000"/>
              </a:lnSpc>
              <a:buFont typeface="Arial" panose="020B0604020202020204" pitchFamily="34" charset="0"/>
              <a:buChar char="•"/>
            </a:pPr>
            <a:r>
              <a:rPr lang="en-US" b="0" i="0" dirty="0">
                <a:solidFill>
                  <a:srgbClr val="000000"/>
                </a:solidFill>
                <a:effectLst/>
                <a:highlight>
                  <a:srgbClr val="FFFFFF"/>
                </a:highlight>
                <a:latin typeface="Times New Roman" panose="02020603050405020304" pitchFamily="18" charset="0"/>
                <a:cs typeface="Times New Roman" panose="02020603050405020304" pitchFamily="18" charset="0"/>
              </a:rPr>
              <a:t>Cells are the most basic building unit of life.</a:t>
            </a:r>
          </a:p>
          <a:p>
            <a:pPr marL="285750" indent="-285750" algn="just">
              <a:lnSpc>
                <a:spcPct val="150000"/>
              </a:lnSpc>
              <a:buFont typeface="Arial" panose="020B0604020202020204" pitchFamily="34" charset="0"/>
              <a:buChar char="•"/>
            </a:pPr>
            <a:r>
              <a:rPr lang="en-US" b="0" i="0" dirty="0">
                <a:solidFill>
                  <a:srgbClr val="000000"/>
                </a:solidFill>
                <a:effectLst/>
                <a:highlight>
                  <a:srgbClr val="FFFFFF"/>
                </a:highlight>
                <a:latin typeface="Times New Roman" panose="02020603050405020304" pitchFamily="18" charset="0"/>
                <a:cs typeface="Times New Roman" panose="02020603050405020304" pitchFamily="18" charset="0"/>
              </a:rPr>
              <a:t>All living things are composed of cells.</a:t>
            </a:r>
          </a:p>
          <a:p>
            <a:pPr marL="285750" indent="-285750" algn="just">
              <a:lnSpc>
                <a:spcPct val="150000"/>
              </a:lnSpc>
              <a:buFont typeface="Arial" panose="020B0604020202020204" pitchFamily="34" charset="0"/>
              <a:buChar char="•"/>
            </a:pPr>
            <a:r>
              <a:rPr lang="en-US" b="0" i="0" dirty="0">
                <a:solidFill>
                  <a:srgbClr val="000000"/>
                </a:solidFill>
                <a:effectLst/>
                <a:highlight>
                  <a:srgbClr val="FFFFFF"/>
                </a:highlight>
                <a:latin typeface="Times New Roman" panose="02020603050405020304" pitchFamily="18" charset="0"/>
                <a:cs typeface="Times New Roman" panose="02020603050405020304" pitchFamily="18" charset="0"/>
              </a:rPr>
              <a:t>New cells are made from pre-existing cells, which divide into two.</a:t>
            </a:r>
          </a:p>
        </p:txBody>
      </p:sp>
      <p:pic>
        <p:nvPicPr>
          <p:cNvPr id="1026" name="Picture 2" descr="Cell Division Animation Test on Make a GIF">
            <a:extLst>
              <a:ext uri="{FF2B5EF4-FFF2-40B4-BE49-F238E27FC236}">
                <a16:creationId xmlns:a16="http://schemas.microsoft.com/office/drawing/2014/main" id="{6BFBC10F-2BB4-941D-3C83-04287AA1A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588648"/>
            <a:ext cx="6506226" cy="3659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41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B6611-BEA6-1286-D767-8F41E31FDE33}"/>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defTabSz="914400"/>
            <a:r>
              <a:rPr lang="en-US" sz="3600" b="1" kern="1200" dirty="0">
                <a:solidFill>
                  <a:srgbClr val="FFFFFF"/>
                </a:solidFill>
                <a:latin typeface="+mj-lt"/>
                <a:ea typeface="+mj-ea"/>
                <a:cs typeface="+mj-cs"/>
              </a:rPr>
              <a:t>Functions of a cell.</a:t>
            </a:r>
          </a:p>
        </p:txBody>
      </p:sp>
      <p:pic>
        <p:nvPicPr>
          <p:cNvPr id="4" name="Content Placeholder 3">
            <a:extLst>
              <a:ext uri="{FF2B5EF4-FFF2-40B4-BE49-F238E27FC236}">
                <a16:creationId xmlns:a16="http://schemas.microsoft.com/office/drawing/2014/main" id="{641C5E75-0957-2364-F23D-46F35BD67EBB}"/>
              </a:ext>
            </a:extLst>
          </p:cNvPr>
          <p:cNvPicPr>
            <a:picLocks noGrp="1" noChangeAspect="1"/>
          </p:cNvPicPr>
          <p:nvPr>
            <p:ph idx="1"/>
          </p:nvPr>
        </p:nvPicPr>
        <p:blipFill rotWithShape="1">
          <a:blip r:embed="rId3"/>
          <a:srcRect l="3983" t="17321" r="6397" b="8668"/>
          <a:stretch/>
        </p:blipFill>
        <p:spPr>
          <a:xfrm>
            <a:off x="4525346" y="1435489"/>
            <a:ext cx="7262284" cy="4508112"/>
          </a:xfrm>
          <a:prstGeom prst="rect">
            <a:avLst/>
          </a:prstGeom>
        </p:spPr>
      </p:pic>
      <p:sp>
        <p:nvSpPr>
          <p:cNvPr id="3" name="TextBox 2">
            <a:extLst>
              <a:ext uri="{FF2B5EF4-FFF2-40B4-BE49-F238E27FC236}">
                <a16:creationId xmlns:a16="http://schemas.microsoft.com/office/drawing/2014/main" id="{B82F8903-CAAB-DF75-3AAB-DDAACFE288BF}"/>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pic>
        <p:nvPicPr>
          <p:cNvPr id="5" name="Picture 2" descr="Animal vs plant cells | Plant and animal cells, Animal cell, Plant cell">
            <a:extLst>
              <a:ext uri="{FF2B5EF4-FFF2-40B4-BE49-F238E27FC236}">
                <a16:creationId xmlns:a16="http://schemas.microsoft.com/office/drawing/2014/main" id="{60C6F851-DC44-34B1-15A8-698AD469D28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556"/>
          <a:stretch/>
        </p:blipFill>
        <p:spPr bwMode="auto">
          <a:xfrm>
            <a:off x="274936" y="1268361"/>
            <a:ext cx="3941590" cy="498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452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701C1CB-2AA7-11D0-913D-3D84E9CCB67B}"/>
              </a:ext>
            </a:extLst>
          </p:cNvPr>
          <p:cNvPicPr>
            <a:picLocks noGrp="1" noChangeAspect="1"/>
          </p:cNvPicPr>
          <p:nvPr>
            <p:ph idx="1"/>
          </p:nvPr>
        </p:nvPicPr>
        <p:blipFill rotWithShape="1">
          <a:blip r:embed="rId3"/>
          <a:srcRect l="5345" t="15833" r="14539" b="63152"/>
          <a:stretch/>
        </p:blipFill>
        <p:spPr>
          <a:xfrm>
            <a:off x="72429" y="1126540"/>
            <a:ext cx="6830114" cy="1434324"/>
          </a:xfrm>
          <a:prstGeom prst="rect">
            <a:avLst/>
          </a:prstGeom>
        </p:spPr>
      </p:pic>
      <p:pic>
        <p:nvPicPr>
          <p:cNvPr id="5" name="Picture 4">
            <a:extLst>
              <a:ext uri="{FF2B5EF4-FFF2-40B4-BE49-F238E27FC236}">
                <a16:creationId xmlns:a16="http://schemas.microsoft.com/office/drawing/2014/main" id="{3776586F-7A60-EDDD-FD7B-879BB6B462E4}"/>
              </a:ext>
            </a:extLst>
          </p:cNvPr>
          <p:cNvPicPr>
            <a:picLocks noChangeAspect="1"/>
          </p:cNvPicPr>
          <p:nvPr/>
        </p:nvPicPr>
        <p:blipFill rotWithShape="1">
          <a:blip r:embed="rId3"/>
          <a:srcRect l="5832" t="54444" r="6667" b="16667"/>
          <a:stretch/>
        </p:blipFill>
        <p:spPr>
          <a:xfrm>
            <a:off x="121591" y="2458894"/>
            <a:ext cx="7171617" cy="1775829"/>
          </a:xfrm>
          <a:prstGeom prst="rect">
            <a:avLst/>
          </a:prstGeom>
        </p:spPr>
      </p:pic>
      <p:pic>
        <p:nvPicPr>
          <p:cNvPr id="6" name="Picture 5">
            <a:extLst>
              <a:ext uri="{FF2B5EF4-FFF2-40B4-BE49-F238E27FC236}">
                <a16:creationId xmlns:a16="http://schemas.microsoft.com/office/drawing/2014/main" id="{1F3D6F7D-F0C5-0F56-C01A-9368FEF17857}"/>
              </a:ext>
            </a:extLst>
          </p:cNvPr>
          <p:cNvPicPr>
            <a:picLocks noChangeAspect="1"/>
          </p:cNvPicPr>
          <p:nvPr/>
        </p:nvPicPr>
        <p:blipFill rotWithShape="1">
          <a:blip r:embed="rId4"/>
          <a:srcRect l="5832" t="16667" r="6667" b="50000"/>
          <a:stretch/>
        </p:blipFill>
        <p:spPr>
          <a:xfrm>
            <a:off x="146373" y="4098341"/>
            <a:ext cx="7171619" cy="2049034"/>
          </a:xfrm>
          <a:prstGeom prst="rect">
            <a:avLst/>
          </a:prstGeom>
        </p:spPr>
      </p:pic>
      <p:sp>
        <p:nvSpPr>
          <p:cNvPr id="2" name="TextBox 1">
            <a:extLst>
              <a:ext uri="{FF2B5EF4-FFF2-40B4-BE49-F238E27FC236}">
                <a16:creationId xmlns:a16="http://schemas.microsoft.com/office/drawing/2014/main" id="{58E1BC80-1457-F742-44A5-146A8F9EC7FA}"/>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pic>
        <p:nvPicPr>
          <p:cNvPr id="3" name="Picture 2" descr="Animal vs plant cells | Plant and animal cells, Animal cell, Plant cell">
            <a:extLst>
              <a:ext uri="{FF2B5EF4-FFF2-40B4-BE49-F238E27FC236}">
                <a16:creationId xmlns:a16="http://schemas.microsoft.com/office/drawing/2014/main" id="{7BE13450-7CEB-700C-598F-A14253F25F2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556"/>
          <a:stretch/>
        </p:blipFill>
        <p:spPr bwMode="auto">
          <a:xfrm>
            <a:off x="7924800" y="1295400"/>
            <a:ext cx="3941590" cy="498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605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E413D3-0CB9-1BFB-69C8-37FA5271215B}"/>
              </a:ext>
            </a:extLst>
          </p:cNvPr>
          <p:cNvPicPr>
            <a:picLocks noChangeAspect="1"/>
          </p:cNvPicPr>
          <p:nvPr/>
        </p:nvPicPr>
        <p:blipFill rotWithShape="1">
          <a:blip r:embed="rId3"/>
          <a:srcRect l="8333" t="52222" r="7500" b="8754"/>
          <a:stretch/>
        </p:blipFill>
        <p:spPr>
          <a:xfrm>
            <a:off x="27039" y="1447800"/>
            <a:ext cx="6373761" cy="2062101"/>
          </a:xfrm>
          <a:prstGeom prst="rect">
            <a:avLst/>
          </a:prstGeom>
        </p:spPr>
      </p:pic>
      <p:pic>
        <p:nvPicPr>
          <p:cNvPr id="5" name="Picture 4">
            <a:extLst>
              <a:ext uri="{FF2B5EF4-FFF2-40B4-BE49-F238E27FC236}">
                <a16:creationId xmlns:a16="http://schemas.microsoft.com/office/drawing/2014/main" id="{CC8BF165-B59C-9433-B07D-356A31121B6F}"/>
              </a:ext>
            </a:extLst>
          </p:cNvPr>
          <p:cNvPicPr>
            <a:picLocks noChangeAspect="1"/>
          </p:cNvPicPr>
          <p:nvPr/>
        </p:nvPicPr>
        <p:blipFill rotWithShape="1">
          <a:blip r:embed="rId4"/>
          <a:srcRect l="5505" t="15714" r="8256" b="38571"/>
          <a:stretch/>
        </p:blipFill>
        <p:spPr>
          <a:xfrm>
            <a:off x="152400" y="3579517"/>
            <a:ext cx="6649720" cy="2205264"/>
          </a:xfrm>
          <a:prstGeom prst="rect">
            <a:avLst/>
          </a:prstGeom>
        </p:spPr>
      </p:pic>
      <p:sp>
        <p:nvSpPr>
          <p:cNvPr id="2" name="TextBox 1">
            <a:extLst>
              <a:ext uri="{FF2B5EF4-FFF2-40B4-BE49-F238E27FC236}">
                <a16:creationId xmlns:a16="http://schemas.microsoft.com/office/drawing/2014/main" id="{B7E70C62-3BA2-7401-8E0A-EDE75B5C2020}"/>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pic>
        <p:nvPicPr>
          <p:cNvPr id="3" name="Picture 2" descr="Animal vs plant cells | Plant and animal cells, Animal cell, Plant cell">
            <a:extLst>
              <a:ext uri="{FF2B5EF4-FFF2-40B4-BE49-F238E27FC236}">
                <a16:creationId xmlns:a16="http://schemas.microsoft.com/office/drawing/2014/main" id="{2D9FBC94-AB68-9577-2F35-B83BA337B57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556"/>
          <a:stretch/>
        </p:blipFill>
        <p:spPr bwMode="auto">
          <a:xfrm>
            <a:off x="7924800" y="1295400"/>
            <a:ext cx="3941590" cy="498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3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AB2E8E-1758-B9F4-88B1-5C5B6F50616C}"/>
              </a:ext>
            </a:extLst>
          </p:cNvPr>
          <p:cNvPicPr>
            <a:picLocks noChangeAspect="1"/>
          </p:cNvPicPr>
          <p:nvPr/>
        </p:nvPicPr>
        <p:blipFill rotWithShape="1">
          <a:blip r:embed="rId3"/>
          <a:srcRect l="4999" t="61111" r="6667" b="8889"/>
          <a:stretch/>
        </p:blipFill>
        <p:spPr>
          <a:xfrm>
            <a:off x="152399" y="1273033"/>
            <a:ext cx="7239001" cy="1843897"/>
          </a:xfrm>
          <a:prstGeom prst="rect">
            <a:avLst/>
          </a:prstGeom>
        </p:spPr>
      </p:pic>
      <p:pic>
        <p:nvPicPr>
          <p:cNvPr id="5" name="Picture 4">
            <a:extLst>
              <a:ext uri="{FF2B5EF4-FFF2-40B4-BE49-F238E27FC236}">
                <a16:creationId xmlns:a16="http://schemas.microsoft.com/office/drawing/2014/main" id="{7E2C0A43-263F-4DB5-92B4-41FDAFBBE158}"/>
              </a:ext>
            </a:extLst>
          </p:cNvPr>
          <p:cNvPicPr>
            <a:picLocks noChangeAspect="1"/>
          </p:cNvPicPr>
          <p:nvPr/>
        </p:nvPicPr>
        <p:blipFill rotWithShape="1">
          <a:blip r:embed="rId4"/>
          <a:srcRect l="2500" t="13334" r="4167" b="35555"/>
          <a:stretch/>
        </p:blipFill>
        <p:spPr>
          <a:xfrm>
            <a:off x="152400" y="3249507"/>
            <a:ext cx="7007799" cy="2878203"/>
          </a:xfrm>
          <a:prstGeom prst="rect">
            <a:avLst/>
          </a:prstGeom>
        </p:spPr>
      </p:pic>
      <p:sp>
        <p:nvSpPr>
          <p:cNvPr id="2" name="TextBox 1">
            <a:extLst>
              <a:ext uri="{FF2B5EF4-FFF2-40B4-BE49-F238E27FC236}">
                <a16:creationId xmlns:a16="http://schemas.microsoft.com/office/drawing/2014/main" id="{AA0DE962-E512-B026-1D09-5824C6D26510}"/>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pic>
        <p:nvPicPr>
          <p:cNvPr id="3" name="Picture 2" descr="Animal vs plant cells | Plant and animal cells, Animal cell, Plant cell">
            <a:extLst>
              <a:ext uri="{FF2B5EF4-FFF2-40B4-BE49-F238E27FC236}">
                <a16:creationId xmlns:a16="http://schemas.microsoft.com/office/drawing/2014/main" id="{F6D244C7-87E3-6305-FE9C-520204B4A0D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556"/>
          <a:stretch/>
        </p:blipFill>
        <p:spPr bwMode="auto">
          <a:xfrm>
            <a:off x="7924800" y="1295400"/>
            <a:ext cx="3941590" cy="498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02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E1AB72-D685-4DA7-3B03-0C22A5F2ED86}"/>
              </a:ext>
            </a:extLst>
          </p:cNvPr>
          <p:cNvPicPr>
            <a:picLocks noChangeAspect="1"/>
          </p:cNvPicPr>
          <p:nvPr/>
        </p:nvPicPr>
        <p:blipFill rotWithShape="1">
          <a:blip r:embed="rId3"/>
          <a:srcRect l="3846" t="64062" r="3846" b="10938"/>
          <a:stretch/>
        </p:blipFill>
        <p:spPr>
          <a:xfrm>
            <a:off x="76200" y="1319981"/>
            <a:ext cx="7696200" cy="1399309"/>
          </a:xfrm>
          <a:prstGeom prst="rect">
            <a:avLst/>
          </a:prstGeom>
        </p:spPr>
      </p:pic>
      <p:sp>
        <p:nvSpPr>
          <p:cNvPr id="2" name="TextBox 1">
            <a:extLst>
              <a:ext uri="{FF2B5EF4-FFF2-40B4-BE49-F238E27FC236}">
                <a16:creationId xmlns:a16="http://schemas.microsoft.com/office/drawing/2014/main" id="{3D9662AE-9507-AA24-3C95-C1970B55E417}"/>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pic>
        <p:nvPicPr>
          <p:cNvPr id="3" name="Picture 2" descr="Animal vs plant cells | Plant and animal cells, Animal cell, Plant cell">
            <a:extLst>
              <a:ext uri="{FF2B5EF4-FFF2-40B4-BE49-F238E27FC236}">
                <a16:creationId xmlns:a16="http://schemas.microsoft.com/office/drawing/2014/main" id="{D4A39BCF-65B3-1AF3-FC10-238FC92B2A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556"/>
          <a:stretch/>
        </p:blipFill>
        <p:spPr bwMode="auto">
          <a:xfrm>
            <a:off x="7924800" y="1295400"/>
            <a:ext cx="3941590" cy="498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27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C40A49-AD79-C28B-E42A-FBFE89A664B3}"/>
              </a:ext>
            </a:extLst>
          </p:cNvPr>
          <p:cNvSpPr txBox="1"/>
          <p:nvPr/>
        </p:nvSpPr>
        <p:spPr>
          <a:xfrm>
            <a:off x="381000" y="1292723"/>
            <a:ext cx="6096000" cy="369332"/>
          </a:xfrm>
          <a:prstGeom prst="rect">
            <a:avLst/>
          </a:prstGeom>
          <a:noFill/>
        </p:spPr>
        <p:txBody>
          <a:bodyPr wrap="square">
            <a:spAutoFit/>
          </a:bodyPr>
          <a:lstStyle/>
          <a:p>
            <a:pPr algn="l"/>
            <a:r>
              <a:rPr lang="en-US" b="1" i="0" dirty="0">
                <a:solidFill>
                  <a:srgbClr val="1A1A1A"/>
                </a:solidFill>
                <a:effectLst/>
                <a:highlight>
                  <a:srgbClr val="FFFFFF"/>
                </a:highlight>
                <a:latin typeface="Times New Roman" panose="02020603050405020304" pitchFamily="18" charset="0"/>
                <a:cs typeface="Times New Roman" panose="02020603050405020304" pitchFamily="18" charset="0"/>
              </a:rPr>
              <a:t>The genetic information of cells</a:t>
            </a:r>
          </a:p>
        </p:txBody>
      </p:sp>
      <p:sp>
        <p:nvSpPr>
          <p:cNvPr id="9" name="TextBox 8">
            <a:extLst>
              <a:ext uri="{FF2B5EF4-FFF2-40B4-BE49-F238E27FC236}">
                <a16:creationId xmlns:a16="http://schemas.microsoft.com/office/drawing/2014/main" id="{A4E77680-E519-D1CB-77C3-2331E8FE1F77}"/>
              </a:ext>
            </a:extLst>
          </p:cNvPr>
          <p:cNvSpPr txBox="1"/>
          <p:nvPr/>
        </p:nvSpPr>
        <p:spPr>
          <a:xfrm>
            <a:off x="152400" y="1662055"/>
            <a:ext cx="7162800" cy="4708981"/>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Cells are self-replicating networks of catalytic macromolecules that use energy for biosynthesis and movement.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But energy alone is not enough, the cell must contain detailed instructions that dictate exactly how that energy is to be used.</a:t>
            </a:r>
          </a:p>
          <a:p>
            <a:pPr marL="342900" indent="-342900">
              <a:buAutoNum type="arabicPeriod"/>
            </a:pPr>
            <a:r>
              <a:rPr lang="en-IN" sz="2000" b="1" dirty="0">
                <a:latin typeface="Times New Roman" panose="02020603050405020304" pitchFamily="18" charset="0"/>
                <a:cs typeface="Times New Roman" panose="02020603050405020304" pitchFamily="18" charset="0"/>
              </a:rPr>
              <a:t>DNA: the genetic material: </a:t>
            </a:r>
          </a:p>
          <a:p>
            <a:pPr marL="742950" lvl="1"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Deoxyribonucleic acid (abbreviated DNA) </a:t>
            </a:r>
            <a:r>
              <a:rPr lang="en-US" sz="2000" dirty="0">
                <a:latin typeface="Times New Roman" panose="02020603050405020304" pitchFamily="18" charset="0"/>
                <a:cs typeface="Times New Roman" panose="02020603050405020304" pitchFamily="18" charset="0"/>
              </a:rPr>
              <a:t>is the molecule that carries genetic information for the development and functioning of an organism.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DNA is made of two linked strands known as a double helix.</a:t>
            </a:r>
          </a:p>
          <a:p>
            <a:pPr marL="342900" indent="-342900">
              <a:buFont typeface="+mj-lt"/>
              <a:buAutoNum type="arabicPeriod"/>
            </a:pPr>
            <a:r>
              <a:rPr lang="en-IN" sz="2000" b="1" dirty="0">
                <a:latin typeface="Times New Roman" panose="02020603050405020304" pitchFamily="18" charset="0"/>
                <a:cs typeface="Times New Roman" panose="02020603050405020304" pitchFamily="18" charset="0"/>
              </a:rPr>
              <a:t>RNA: replicated from DNA</a:t>
            </a:r>
            <a:r>
              <a:rPr lang="en-US" sz="2000" b="1" dirty="0">
                <a:latin typeface="Times New Roman" panose="02020603050405020304" pitchFamily="18" charset="0"/>
                <a:cs typeface="Times New Roman" panose="02020603050405020304" pitchFamily="18" charset="0"/>
              </a:rPr>
              <a:t>: </a:t>
            </a:r>
          </a:p>
          <a:p>
            <a:pPr marL="800100" lvl="1"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RNA is a ribonucleic acid </a:t>
            </a:r>
            <a:r>
              <a:rPr lang="en-US" sz="2000" dirty="0">
                <a:latin typeface="Times New Roman" panose="02020603050405020304" pitchFamily="18" charset="0"/>
                <a:cs typeface="Times New Roman" panose="02020603050405020304" pitchFamily="18" charset="0"/>
              </a:rPr>
              <a:t>that helps in the synthesis of proteins in our body. </a:t>
            </a:r>
          </a:p>
          <a:p>
            <a:pPr marL="800100" lvl="1"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This nucleic acid is responsible for the production of new cells in the human body. It is usually obtained from the DNA molecule.</a:t>
            </a:r>
            <a:endParaRPr lang="en-IN" sz="2000" dirty="0">
              <a:latin typeface="Times New Roman" panose="02020603050405020304" pitchFamily="18" charset="0"/>
              <a:cs typeface="Times New Roman" panose="02020603050405020304" pitchFamily="18" charset="0"/>
            </a:endParaRPr>
          </a:p>
        </p:txBody>
      </p:sp>
      <p:pic>
        <p:nvPicPr>
          <p:cNvPr id="2050" name="Picture 2" descr="RNA Vs DNA on Make a GIF">
            <a:extLst>
              <a:ext uri="{FF2B5EF4-FFF2-40B4-BE49-F238E27FC236}">
                <a16:creationId xmlns:a16="http://schemas.microsoft.com/office/drawing/2014/main" id="{C1326850-D7DE-D067-0944-7315AD1FA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662055"/>
            <a:ext cx="4191000" cy="4191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7DE95E0-F133-D9F2-7832-F0BCB15BCE41}"/>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 of a Cell</a:t>
            </a:r>
          </a:p>
        </p:txBody>
      </p:sp>
    </p:spTree>
    <p:extLst>
      <p:ext uri="{BB962C8B-B14F-4D97-AF65-F5344CB8AC3E}">
        <p14:creationId xmlns:p14="http://schemas.microsoft.com/office/powerpoint/2010/main" val="2755519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fferences between plant cell and animal cell - EduRev Class 9 Question">
            <a:extLst>
              <a:ext uri="{FF2B5EF4-FFF2-40B4-BE49-F238E27FC236}">
                <a16:creationId xmlns:a16="http://schemas.microsoft.com/office/drawing/2014/main" id="{F76FEF4B-EE8D-32F3-D246-E26BD2612F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61" r="759" b="1991"/>
          <a:stretch/>
        </p:blipFill>
        <p:spPr bwMode="auto">
          <a:xfrm>
            <a:off x="246888" y="1447801"/>
            <a:ext cx="7373112" cy="441960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Animal vs plant cells | Plant and animal cells, Animal cell, Plant cell">
            <a:extLst>
              <a:ext uri="{FF2B5EF4-FFF2-40B4-BE49-F238E27FC236}">
                <a16:creationId xmlns:a16="http://schemas.microsoft.com/office/drawing/2014/main" id="{05260E71-2784-8439-6A9A-CE43A0B4DF1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556"/>
          <a:stretch/>
        </p:blipFill>
        <p:spPr bwMode="auto">
          <a:xfrm>
            <a:off x="7772400" y="1143000"/>
            <a:ext cx="4172712" cy="527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4080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4E77680-E519-D1CB-77C3-2331E8FE1F77}"/>
              </a:ext>
            </a:extLst>
          </p:cNvPr>
          <p:cNvSpPr txBox="1"/>
          <p:nvPr/>
        </p:nvSpPr>
        <p:spPr>
          <a:xfrm>
            <a:off x="0" y="1068958"/>
            <a:ext cx="7270955" cy="5302798"/>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In multicellular organisms, stem cells are partially differentiated cells that can </a:t>
            </a:r>
            <a:r>
              <a:rPr lang="en-US" sz="1900" b="1" dirty="0">
                <a:highlight>
                  <a:srgbClr val="FFFF00"/>
                </a:highlight>
                <a:latin typeface="Times New Roman" panose="02020603050405020304" pitchFamily="18" charset="0"/>
                <a:cs typeface="Times New Roman" panose="02020603050405020304" pitchFamily="18" charset="0"/>
              </a:rPr>
              <a:t>change into various types of cells.</a:t>
            </a:r>
          </a:p>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Stem cells have remarkable potential to develop into many different cell types in the body </a:t>
            </a:r>
            <a:r>
              <a:rPr lang="en-US" sz="1900" dirty="0">
                <a:highlight>
                  <a:srgbClr val="FFFF00"/>
                </a:highlight>
                <a:latin typeface="Times New Roman" panose="02020603050405020304" pitchFamily="18" charset="0"/>
                <a:cs typeface="Times New Roman" panose="02020603050405020304" pitchFamily="18" charset="0"/>
              </a:rPr>
              <a:t>during early life and growth</a:t>
            </a:r>
            <a:r>
              <a:rPr lang="en-US" sz="1900" dirty="0">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They serve as a </a:t>
            </a:r>
            <a:r>
              <a:rPr lang="en-US" sz="1900" b="1" dirty="0">
                <a:highlight>
                  <a:srgbClr val="FFFF00"/>
                </a:highlight>
                <a:latin typeface="Times New Roman" panose="02020603050405020304" pitchFamily="18" charset="0"/>
                <a:cs typeface="Times New Roman" panose="02020603050405020304" pitchFamily="18" charset="0"/>
              </a:rPr>
              <a:t>sort of repair system for the body</a:t>
            </a:r>
            <a:r>
              <a:rPr lang="en-US" sz="1900" dirty="0">
                <a:latin typeface="Times New Roman" panose="02020603050405020304" pitchFamily="18" charset="0"/>
                <a:cs typeface="Times New Roman" panose="02020603050405020304" pitchFamily="18" charset="0"/>
              </a:rPr>
              <a:t>, dividing essentially without limit to replenish other cells. </a:t>
            </a:r>
          </a:p>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When a </a:t>
            </a:r>
            <a:r>
              <a:rPr lang="en-US" sz="1900" dirty="0">
                <a:highlight>
                  <a:srgbClr val="FFFF00"/>
                </a:highlight>
                <a:latin typeface="Times New Roman" panose="02020603050405020304" pitchFamily="18" charset="0"/>
                <a:cs typeface="Times New Roman" panose="02020603050405020304" pitchFamily="18" charset="0"/>
              </a:rPr>
              <a:t>stem cell divides</a:t>
            </a:r>
            <a:r>
              <a:rPr lang="en-US" sz="1900" dirty="0">
                <a:latin typeface="Times New Roman" panose="02020603050405020304" pitchFamily="18" charset="0"/>
                <a:cs typeface="Times New Roman" panose="02020603050405020304" pitchFamily="18" charset="0"/>
              </a:rPr>
              <a:t>, each new cell has the potential either to </a:t>
            </a:r>
            <a:r>
              <a:rPr lang="en-US" sz="1900" b="1" dirty="0">
                <a:highlight>
                  <a:srgbClr val="FFFF00"/>
                </a:highlight>
                <a:latin typeface="Times New Roman" panose="02020603050405020304" pitchFamily="18" charset="0"/>
                <a:cs typeface="Times New Roman" panose="02020603050405020304" pitchFamily="18" charset="0"/>
              </a:rPr>
              <a:t>remain a stem cell or become another type of cell </a:t>
            </a:r>
            <a:r>
              <a:rPr lang="en-US" sz="1900" dirty="0">
                <a:latin typeface="Times New Roman" panose="02020603050405020304" pitchFamily="18" charset="0"/>
                <a:cs typeface="Times New Roman" panose="02020603050405020304" pitchFamily="18" charset="0"/>
              </a:rPr>
              <a:t>with a more specialized function, such as a muscle cell, a red blood cell, or a brain cell.</a:t>
            </a:r>
          </a:p>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The stem cells can be used to repair or </a:t>
            </a:r>
            <a:r>
              <a:rPr lang="en-US" sz="1900" b="1" dirty="0">
                <a:highlight>
                  <a:srgbClr val="FFFF00"/>
                </a:highlight>
                <a:latin typeface="Times New Roman" panose="02020603050405020304" pitchFamily="18" charset="0"/>
                <a:cs typeface="Times New Roman" panose="02020603050405020304" pitchFamily="18" charset="0"/>
              </a:rPr>
              <a:t>regenerate damaged or diseased cells. </a:t>
            </a:r>
            <a:r>
              <a:rPr lang="en-US" sz="1900" dirty="0">
                <a:latin typeface="Times New Roman" panose="02020603050405020304" pitchFamily="18" charset="0"/>
                <a:cs typeface="Times New Roman" panose="02020603050405020304" pitchFamily="18" charset="0"/>
              </a:rPr>
              <a:t>These cells can develop into any kind of cell.</a:t>
            </a:r>
            <a:endParaRPr lang="en-IN" sz="19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27DE95E0-F133-D9F2-7832-F0BCB15BCE41}"/>
              </a:ext>
            </a:extLst>
          </p:cNvPr>
          <p:cNvSpPr txBox="1"/>
          <p:nvPr/>
        </p:nvSpPr>
        <p:spPr>
          <a:xfrm>
            <a:off x="2438400" y="560981"/>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Stem Cells</a:t>
            </a:r>
          </a:p>
        </p:txBody>
      </p:sp>
      <p:pic>
        <p:nvPicPr>
          <p:cNvPr id="2" name="Picture 2" descr="Stem Cell">
            <a:extLst>
              <a:ext uri="{FF2B5EF4-FFF2-40B4-BE49-F238E27FC236}">
                <a16:creationId xmlns:a16="http://schemas.microsoft.com/office/drawing/2014/main" id="{AC64FA39-D2F0-3A70-7AFA-BD5B4EBCBF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066" t="2431" r="16934" b="-2223"/>
          <a:stretch/>
        </p:blipFill>
        <p:spPr bwMode="auto">
          <a:xfrm>
            <a:off x="7276209" y="1828800"/>
            <a:ext cx="4854017"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3422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4E77680-E519-D1CB-77C3-2331E8FE1F77}"/>
              </a:ext>
            </a:extLst>
          </p:cNvPr>
          <p:cNvSpPr txBox="1"/>
          <p:nvPr/>
        </p:nvSpPr>
        <p:spPr>
          <a:xfrm>
            <a:off x="76200" y="1295400"/>
            <a:ext cx="6553200" cy="4864217"/>
          </a:xfrm>
          <a:prstGeom prst="rect">
            <a:avLst/>
          </a:prstGeom>
          <a:noFill/>
        </p:spPr>
        <p:txBody>
          <a:bodyPr wrap="square">
            <a:spAutoFit/>
          </a:bodyPr>
          <a:lstStyle/>
          <a:p>
            <a:pPr algn="just">
              <a:lnSpc>
                <a:spcPct val="150000"/>
              </a:lnSpc>
            </a:pPr>
            <a:r>
              <a:rPr lang="en-US" sz="1900" dirty="0">
                <a:latin typeface="Times New Roman" panose="02020603050405020304" pitchFamily="18" charset="0"/>
                <a:cs typeface="Times New Roman" panose="02020603050405020304" pitchFamily="18" charset="0"/>
              </a:rPr>
              <a:t>Stem cells are categorized into two main types based on their source and potential:</a:t>
            </a:r>
          </a:p>
          <a:p>
            <a:pPr marL="342900" indent="-342900" algn="just">
              <a:lnSpc>
                <a:spcPct val="150000"/>
              </a:lnSpc>
              <a:buFont typeface="+mj-lt"/>
              <a:buAutoNum type="arabicPeriod"/>
            </a:pPr>
            <a:r>
              <a:rPr lang="en-US" sz="1900" b="1" dirty="0">
                <a:highlight>
                  <a:srgbClr val="FFFF00"/>
                </a:highlight>
                <a:latin typeface="Times New Roman" panose="02020603050405020304" pitchFamily="18" charset="0"/>
                <a:cs typeface="Times New Roman" panose="02020603050405020304" pitchFamily="18" charset="0"/>
              </a:rPr>
              <a:t>Adult stem cells</a:t>
            </a:r>
          </a:p>
          <a:p>
            <a:pPr marL="285750" indent="-285750" algn="just">
              <a:lnSpc>
                <a:spcPct val="150000"/>
              </a:lnSpc>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Also known as </a:t>
            </a:r>
            <a:r>
              <a:rPr lang="en-US" sz="1900" b="1" dirty="0">
                <a:latin typeface="Times New Roman" panose="02020603050405020304" pitchFamily="18" charset="0"/>
                <a:cs typeface="Times New Roman" panose="02020603050405020304" pitchFamily="18" charset="0"/>
              </a:rPr>
              <a:t>somatic or tissue-specific </a:t>
            </a:r>
            <a:r>
              <a:rPr lang="en-US" sz="1900" dirty="0">
                <a:latin typeface="Times New Roman" panose="02020603050405020304" pitchFamily="18" charset="0"/>
                <a:cs typeface="Times New Roman" panose="02020603050405020304" pitchFamily="18" charset="0"/>
              </a:rPr>
              <a:t>stem cells, are found in </a:t>
            </a:r>
            <a:r>
              <a:rPr lang="en-US" sz="1900" b="1" dirty="0">
                <a:highlight>
                  <a:srgbClr val="FFFF00"/>
                </a:highlight>
                <a:latin typeface="Times New Roman" panose="02020603050405020304" pitchFamily="18" charset="0"/>
                <a:cs typeface="Times New Roman" panose="02020603050405020304" pitchFamily="18" charset="0"/>
              </a:rPr>
              <a:t>various tissues</a:t>
            </a:r>
            <a:r>
              <a:rPr lang="en-US" sz="1900" b="1" dirty="0">
                <a:latin typeface="Times New Roman" panose="02020603050405020304" pitchFamily="18" charset="0"/>
                <a:cs typeface="Times New Roman" panose="02020603050405020304" pitchFamily="18" charset="0"/>
              </a:rPr>
              <a:t> </a:t>
            </a:r>
            <a:r>
              <a:rPr lang="en-US" sz="1900" dirty="0">
                <a:latin typeface="Times New Roman" panose="02020603050405020304" pitchFamily="18" charset="0"/>
                <a:cs typeface="Times New Roman" panose="02020603050405020304" pitchFamily="18" charset="0"/>
              </a:rPr>
              <a:t>and </a:t>
            </a:r>
            <a:r>
              <a:rPr lang="en-US" sz="1900" b="1" dirty="0">
                <a:highlight>
                  <a:srgbClr val="FFFF00"/>
                </a:highlight>
                <a:latin typeface="Times New Roman" panose="02020603050405020304" pitchFamily="18" charset="0"/>
                <a:cs typeface="Times New Roman" panose="02020603050405020304" pitchFamily="18" charset="0"/>
              </a:rPr>
              <a:t>organs throughout the body</a:t>
            </a:r>
            <a:r>
              <a:rPr lang="en-US" sz="1900" dirty="0">
                <a:latin typeface="Times New Roman" panose="02020603050405020304" pitchFamily="18" charset="0"/>
                <a:cs typeface="Times New Roman" panose="02020603050405020304" pitchFamily="18" charset="0"/>
              </a:rPr>
              <a:t>. They are multipotent, meaning they can differentiate into a limited range of cell types.</a:t>
            </a:r>
          </a:p>
          <a:p>
            <a:pPr marL="285750" indent="-285750" algn="just">
              <a:lnSpc>
                <a:spcPct val="150000"/>
              </a:lnSpc>
              <a:buFont typeface="Arial" panose="020B0604020202020204" pitchFamily="34" charset="0"/>
              <a:buChar char="•"/>
            </a:pPr>
            <a:r>
              <a:rPr lang="en-US" sz="1900" b="1" dirty="0">
                <a:highlight>
                  <a:srgbClr val="FFFF00"/>
                </a:highlight>
                <a:latin typeface="Times New Roman" panose="02020603050405020304" pitchFamily="18" charset="0"/>
                <a:cs typeface="Times New Roman" panose="02020603050405020304" pitchFamily="18" charset="0"/>
              </a:rPr>
              <a:t>These stem cells are acquired from fully-grown adult organs </a:t>
            </a:r>
            <a:r>
              <a:rPr lang="en-US" sz="1900" dirty="0">
                <a:latin typeface="Times New Roman" panose="02020603050405020304" pitchFamily="18" charset="0"/>
                <a:cs typeface="Times New Roman" panose="02020603050405020304" pitchFamily="18" charset="0"/>
              </a:rPr>
              <a:t>and tissues found in differentiated tissues (bone marrow and brain). They can fix and supplant the harmed tissues in the area where they are located.</a:t>
            </a:r>
            <a:endParaRPr lang="en-IN" sz="19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27DE95E0-F133-D9F2-7832-F0BCB15BCE41}"/>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Stem Cells</a:t>
            </a:r>
          </a:p>
        </p:txBody>
      </p:sp>
      <p:pic>
        <p:nvPicPr>
          <p:cNvPr id="4098" name="Picture 2" descr="Stem cells — Science Learning Hub">
            <a:extLst>
              <a:ext uri="{FF2B5EF4-FFF2-40B4-BE49-F238E27FC236}">
                <a16:creationId xmlns:a16="http://schemas.microsoft.com/office/drawing/2014/main" id="{F3B5075A-AA1F-5532-1923-AADA217E35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371600"/>
            <a:ext cx="4419600" cy="4621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910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4E77680-E519-D1CB-77C3-2331E8FE1F77}"/>
              </a:ext>
            </a:extLst>
          </p:cNvPr>
          <p:cNvSpPr txBox="1"/>
          <p:nvPr/>
        </p:nvSpPr>
        <p:spPr>
          <a:xfrm>
            <a:off x="17840" y="1295400"/>
            <a:ext cx="6290171" cy="2957861"/>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2. </a:t>
            </a:r>
            <a:r>
              <a:rPr lang="en-US" b="1" dirty="0">
                <a:highlight>
                  <a:srgbClr val="FFFF00"/>
                </a:highlight>
                <a:latin typeface="Times New Roman" panose="02020603050405020304" pitchFamily="18" charset="0"/>
                <a:cs typeface="Times New Roman" panose="02020603050405020304" pitchFamily="18" charset="0"/>
              </a:rPr>
              <a:t>Embryonic stem cells (ESCs)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are derived from embryos. They are pluripotent, meaning they </a:t>
            </a:r>
            <a:r>
              <a:rPr lang="en-US" b="1" dirty="0">
                <a:latin typeface="Times New Roman" panose="02020603050405020304" pitchFamily="18" charset="0"/>
                <a:cs typeface="Times New Roman" panose="02020603050405020304" pitchFamily="18" charset="0"/>
              </a:rPr>
              <a:t>can give rise to all cell types in the body.</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pluripotent cells </a:t>
            </a:r>
            <a:r>
              <a:rPr lang="en-US" dirty="0">
                <a:latin typeface="Times New Roman" panose="02020603050405020304" pitchFamily="18" charset="0"/>
                <a:cs typeface="Times New Roman" panose="02020603050405020304" pitchFamily="18" charset="0"/>
              </a:rPr>
              <a:t>play a vital role in developing the </a:t>
            </a:r>
            <a:r>
              <a:rPr lang="en-US" b="1" dirty="0">
                <a:latin typeface="Times New Roman" panose="02020603050405020304" pitchFamily="18" charset="0"/>
                <a:cs typeface="Times New Roman" panose="02020603050405020304" pitchFamily="18" charset="0"/>
              </a:rPr>
              <a:t>fetus. </a:t>
            </a:r>
            <a:r>
              <a:rPr lang="en-US" dirty="0">
                <a:latin typeface="Times New Roman" panose="02020603050405020304" pitchFamily="18" charset="0"/>
                <a:cs typeface="Times New Roman" panose="02020603050405020304" pitchFamily="18" charset="0"/>
              </a:rPr>
              <a:t>Thus, these stem cells are found only during the embryonic stage and are termed embryonic stem cells. These cells can differentiate into any type of cell. </a:t>
            </a:r>
          </a:p>
        </p:txBody>
      </p:sp>
      <p:sp>
        <p:nvSpPr>
          <p:cNvPr id="11" name="TextBox 10">
            <a:extLst>
              <a:ext uri="{FF2B5EF4-FFF2-40B4-BE49-F238E27FC236}">
                <a16:creationId xmlns:a16="http://schemas.microsoft.com/office/drawing/2014/main" id="{27DE95E0-F133-D9F2-7832-F0BCB15BCE41}"/>
              </a:ext>
            </a:extLst>
          </p:cNvPr>
          <p:cNvSpPr txBox="1"/>
          <p:nvPr/>
        </p:nvSpPr>
        <p:spPr>
          <a:xfrm>
            <a:off x="2464516" y="710625"/>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Stem Cells</a:t>
            </a:r>
          </a:p>
        </p:txBody>
      </p:sp>
      <p:graphicFrame>
        <p:nvGraphicFramePr>
          <p:cNvPr id="2" name="Table 1">
            <a:extLst>
              <a:ext uri="{FF2B5EF4-FFF2-40B4-BE49-F238E27FC236}">
                <a16:creationId xmlns:a16="http://schemas.microsoft.com/office/drawing/2014/main" id="{89AEA393-CE46-7C17-B962-90E169C452DD}"/>
              </a:ext>
            </a:extLst>
          </p:cNvPr>
          <p:cNvGraphicFramePr>
            <a:graphicFrameLocks noGrp="1"/>
          </p:cNvGraphicFramePr>
          <p:nvPr>
            <p:extLst>
              <p:ext uri="{D42A27DB-BD31-4B8C-83A1-F6EECF244321}">
                <p14:modId xmlns:p14="http://schemas.microsoft.com/office/powerpoint/2010/main" val="1538567408"/>
              </p:ext>
            </p:extLst>
          </p:nvPr>
        </p:nvGraphicFramePr>
        <p:xfrm>
          <a:off x="237740" y="4356921"/>
          <a:ext cx="6070272" cy="2042160"/>
        </p:xfrm>
        <a:graphic>
          <a:graphicData uri="http://schemas.openxmlformats.org/drawingml/2006/table">
            <a:tbl>
              <a:tblPr/>
              <a:tblGrid>
                <a:gridCol w="3035136">
                  <a:extLst>
                    <a:ext uri="{9D8B030D-6E8A-4147-A177-3AD203B41FA5}">
                      <a16:colId xmlns:a16="http://schemas.microsoft.com/office/drawing/2014/main" val="2290997994"/>
                    </a:ext>
                  </a:extLst>
                </a:gridCol>
                <a:gridCol w="3035136">
                  <a:extLst>
                    <a:ext uri="{9D8B030D-6E8A-4147-A177-3AD203B41FA5}">
                      <a16:colId xmlns:a16="http://schemas.microsoft.com/office/drawing/2014/main" val="384765771"/>
                    </a:ext>
                  </a:extLst>
                </a:gridCol>
              </a:tblGrid>
              <a:tr h="0">
                <a:tc>
                  <a:txBody>
                    <a:bodyPr/>
                    <a:lstStyle/>
                    <a:p>
                      <a:pPr algn="ctr" fontAlgn="t"/>
                      <a:r>
                        <a:rPr lang="en-IN" sz="1400" b="1" dirty="0">
                          <a:solidFill>
                            <a:schemeClr val="tx1"/>
                          </a:solidFill>
                          <a:effectLst/>
                          <a:latin typeface="Times New Roman" panose="02020603050405020304" pitchFamily="18" charset="0"/>
                          <a:cs typeface="Times New Roman" panose="02020603050405020304" pitchFamily="18" charset="0"/>
                        </a:rPr>
                        <a:t>Adult Stem Cells</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3810" cap="flat" cmpd="sng" algn="ctr">
                      <a:solidFill>
                        <a:srgbClr val="444444"/>
                      </a:solidFill>
                      <a:prstDash val="solid"/>
                      <a:round/>
                      <a:headEnd type="none" w="med" len="med"/>
                      <a:tailEnd type="none" w="med" len="med"/>
                    </a:lnB>
                    <a:solidFill>
                      <a:srgbClr val="F1EDFF"/>
                    </a:solidFill>
                  </a:tcPr>
                </a:tc>
                <a:tc>
                  <a:txBody>
                    <a:bodyPr/>
                    <a:lstStyle/>
                    <a:p>
                      <a:pPr algn="ctr" fontAlgn="t"/>
                      <a:r>
                        <a:rPr lang="en-IN" sz="1400" b="1" dirty="0">
                          <a:solidFill>
                            <a:schemeClr val="tx1"/>
                          </a:solidFill>
                          <a:effectLst/>
                          <a:latin typeface="Times New Roman" panose="02020603050405020304" pitchFamily="18" charset="0"/>
                          <a:cs typeface="Times New Roman" panose="02020603050405020304" pitchFamily="18" charset="0"/>
                        </a:rPr>
                        <a:t>Embryonic Stem Cells</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3810" cap="flat" cmpd="sng" algn="ctr">
                      <a:solidFill>
                        <a:srgbClr val="444444"/>
                      </a:solidFill>
                      <a:prstDash val="solid"/>
                      <a:round/>
                      <a:headEnd type="none" w="med" len="med"/>
                      <a:tailEnd type="none" w="med" len="med"/>
                    </a:lnB>
                    <a:solidFill>
                      <a:srgbClr val="F1EDFF"/>
                    </a:solidFill>
                  </a:tcPr>
                </a:tc>
                <a:extLst>
                  <a:ext uri="{0D108BD9-81ED-4DB2-BD59-A6C34878D82A}">
                    <a16:rowId xmlns:a16="http://schemas.microsoft.com/office/drawing/2014/main" val="4281704306"/>
                  </a:ext>
                </a:extLst>
              </a:tr>
              <a:tr h="0">
                <a:tc>
                  <a:txBody>
                    <a:bodyPr/>
                    <a:lstStyle/>
                    <a:p>
                      <a:pPr algn="ctr" fontAlgn="t"/>
                      <a:r>
                        <a:rPr lang="en-US" sz="1400" dirty="0">
                          <a:solidFill>
                            <a:schemeClr val="tx1"/>
                          </a:solidFill>
                          <a:effectLst/>
                          <a:latin typeface="Times New Roman" panose="02020603050405020304" pitchFamily="18" charset="0"/>
                          <a:cs typeface="Times New Roman" panose="02020603050405020304" pitchFamily="18" charset="0"/>
                        </a:rPr>
                        <a:t>Adult stem cells are undifferentiated stem cells in differentiated organs/tissues.</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3810" cap="flat" cmpd="sng" algn="ctr">
                      <a:solidFill>
                        <a:srgbClr val="444444"/>
                      </a:solidFill>
                      <a:prstDash val="solid"/>
                      <a:round/>
                      <a:headEnd type="none" w="med" len="med"/>
                      <a:tailEnd type="none" w="med" len="med"/>
                    </a:lnB>
                    <a:solidFill>
                      <a:srgbClr val="F1EDFF"/>
                    </a:solidFill>
                  </a:tcPr>
                </a:tc>
                <a:tc>
                  <a:txBody>
                    <a:bodyPr/>
                    <a:lstStyle/>
                    <a:p>
                      <a:pPr algn="ctr" fontAlgn="t"/>
                      <a:r>
                        <a:rPr lang="en-US" sz="1400" dirty="0">
                          <a:solidFill>
                            <a:schemeClr val="tx1"/>
                          </a:solidFill>
                          <a:effectLst/>
                          <a:latin typeface="Times New Roman" panose="02020603050405020304" pitchFamily="18" charset="0"/>
                          <a:cs typeface="Times New Roman" panose="02020603050405020304" pitchFamily="18" charset="0"/>
                        </a:rPr>
                        <a:t>Embryonic stem cells are found during the early blastocyst stage.</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3810" cap="flat" cmpd="sng" algn="ctr">
                      <a:solidFill>
                        <a:srgbClr val="444444"/>
                      </a:solidFill>
                      <a:prstDash val="solid"/>
                      <a:round/>
                      <a:headEnd type="none" w="med" len="med"/>
                      <a:tailEnd type="none" w="med" len="med"/>
                    </a:lnB>
                    <a:solidFill>
                      <a:srgbClr val="F1EDFF"/>
                    </a:solidFill>
                  </a:tcPr>
                </a:tc>
                <a:extLst>
                  <a:ext uri="{0D108BD9-81ED-4DB2-BD59-A6C34878D82A}">
                    <a16:rowId xmlns:a16="http://schemas.microsoft.com/office/drawing/2014/main" val="4279019916"/>
                  </a:ext>
                </a:extLst>
              </a:tr>
              <a:tr h="0">
                <a:tc>
                  <a:txBody>
                    <a:bodyPr/>
                    <a:lstStyle/>
                    <a:p>
                      <a:pPr algn="ctr" fontAlgn="t"/>
                      <a:r>
                        <a:rPr lang="en-US" sz="1400" dirty="0">
                          <a:solidFill>
                            <a:schemeClr val="tx1"/>
                          </a:solidFill>
                          <a:effectLst/>
                          <a:latin typeface="Times New Roman" panose="02020603050405020304" pitchFamily="18" charset="0"/>
                          <a:cs typeface="Times New Roman" panose="02020603050405020304" pitchFamily="18" charset="0"/>
                        </a:rPr>
                        <a:t>They are multipotent. It means they can develop only into closely related cell types.</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7620" cap="flat" cmpd="sng" algn="ctr">
                      <a:solidFill>
                        <a:srgbClr val="444444"/>
                      </a:solidFill>
                      <a:prstDash val="solid"/>
                      <a:round/>
                      <a:headEnd type="none" w="med" len="med"/>
                      <a:tailEnd type="none" w="med" len="med"/>
                    </a:lnB>
                    <a:solidFill>
                      <a:srgbClr val="F1EDFF"/>
                    </a:solidFill>
                  </a:tcPr>
                </a:tc>
                <a:tc>
                  <a:txBody>
                    <a:bodyPr/>
                    <a:lstStyle/>
                    <a:p>
                      <a:pPr algn="ctr" fontAlgn="t"/>
                      <a:r>
                        <a:rPr lang="en-US" sz="1400" dirty="0">
                          <a:solidFill>
                            <a:schemeClr val="tx1"/>
                          </a:solidFill>
                          <a:effectLst/>
                          <a:latin typeface="Times New Roman" panose="02020603050405020304" pitchFamily="18" charset="0"/>
                          <a:cs typeface="Times New Roman" panose="02020603050405020304" pitchFamily="18" charset="0"/>
                        </a:rPr>
                        <a:t>They are pluripotent. Hence, they can develop into any cell.</a:t>
                      </a:r>
                    </a:p>
                  </a:txBody>
                  <a:tcPr marL="60960" marR="60960" marT="91440" marB="91440">
                    <a:lnL w="3810" cap="flat" cmpd="sng" algn="ctr">
                      <a:solidFill>
                        <a:srgbClr val="444444"/>
                      </a:solidFill>
                      <a:prstDash val="solid"/>
                      <a:round/>
                      <a:headEnd type="none" w="med" len="med"/>
                      <a:tailEnd type="none" w="med" len="med"/>
                    </a:lnL>
                    <a:lnR w="3810" cap="flat" cmpd="sng" algn="ctr">
                      <a:solidFill>
                        <a:srgbClr val="444444"/>
                      </a:solidFill>
                      <a:prstDash val="solid"/>
                      <a:round/>
                      <a:headEnd type="none" w="med" len="med"/>
                      <a:tailEnd type="none" w="med" len="med"/>
                    </a:lnR>
                    <a:lnT w="3810" cap="flat" cmpd="sng" algn="ctr">
                      <a:solidFill>
                        <a:srgbClr val="444444"/>
                      </a:solidFill>
                      <a:prstDash val="solid"/>
                      <a:round/>
                      <a:headEnd type="none" w="med" len="med"/>
                      <a:tailEnd type="none" w="med" len="med"/>
                    </a:lnT>
                    <a:lnB w="7620" cap="flat" cmpd="sng" algn="ctr">
                      <a:solidFill>
                        <a:srgbClr val="444444"/>
                      </a:solidFill>
                      <a:prstDash val="solid"/>
                      <a:round/>
                      <a:headEnd type="none" w="med" len="med"/>
                      <a:tailEnd type="none" w="med" len="med"/>
                    </a:lnB>
                    <a:solidFill>
                      <a:srgbClr val="F1EDFF"/>
                    </a:solidFill>
                  </a:tcPr>
                </a:tc>
                <a:extLst>
                  <a:ext uri="{0D108BD9-81ED-4DB2-BD59-A6C34878D82A}">
                    <a16:rowId xmlns:a16="http://schemas.microsoft.com/office/drawing/2014/main" val="4106075865"/>
                  </a:ext>
                </a:extLst>
              </a:tr>
            </a:tbl>
          </a:graphicData>
        </a:graphic>
      </p:graphicFrame>
      <p:pic>
        <p:nvPicPr>
          <p:cNvPr id="3074" name="Picture 2" descr="IJMS | Free Full-Text | Regenerative Stem Cell Therapy for ...">
            <a:extLst>
              <a:ext uri="{FF2B5EF4-FFF2-40B4-BE49-F238E27FC236}">
                <a16:creationId xmlns:a16="http://schemas.microsoft.com/office/drawing/2014/main" id="{A556DB4D-D07D-94F3-E98E-9ECC09E4DE0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4654" r="5022"/>
          <a:stretch/>
        </p:blipFill>
        <p:spPr bwMode="auto">
          <a:xfrm>
            <a:off x="6316710" y="3581400"/>
            <a:ext cx="5877748" cy="25146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671EDC84-2C50-EB2C-66CA-E01C4423C11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761" t="-3316" b="59197"/>
          <a:stretch/>
        </p:blipFill>
        <p:spPr bwMode="auto">
          <a:xfrm>
            <a:off x="6779649" y="1532110"/>
            <a:ext cx="4951869" cy="1928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071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260189-4A0A-F284-D8FF-8CA669629252}"/>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Cell</a:t>
            </a:r>
          </a:p>
        </p:txBody>
      </p:sp>
      <p:sp>
        <p:nvSpPr>
          <p:cNvPr id="3" name="TextBox 2">
            <a:extLst>
              <a:ext uri="{FF2B5EF4-FFF2-40B4-BE49-F238E27FC236}">
                <a16:creationId xmlns:a16="http://schemas.microsoft.com/office/drawing/2014/main" id="{048A7888-32FC-520C-54FF-DE752B18FECA}"/>
              </a:ext>
            </a:extLst>
          </p:cNvPr>
          <p:cNvSpPr txBox="1"/>
          <p:nvPr/>
        </p:nvSpPr>
        <p:spPr>
          <a:xfrm>
            <a:off x="152400" y="1219200"/>
            <a:ext cx="11887200" cy="1676741"/>
          </a:xfrm>
          <a:prstGeom prst="rect">
            <a:avLst/>
          </a:prstGeom>
          <a:noFill/>
        </p:spPr>
        <p:txBody>
          <a:bodyPr wrap="square">
            <a:spAutoFit/>
          </a:bodyPr>
          <a:lstStyle/>
          <a:p>
            <a:pPr marL="285750" indent="-285750" algn="just">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cell is the structural and fundamental unit of life. </a:t>
            </a:r>
          </a:p>
          <a:p>
            <a:pPr marL="285750" indent="-285750" algn="just">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study of cells from their basic structure to the functions of every cell organelle is called Cell Biology. </a:t>
            </a:r>
          </a:p>
          <a:p>
            <a:pPr marL="285750" indent="-285750" algn="just">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Robert Hooke </a:t>
            </a:r>
            <a:r>
              <a:rPr lang="en-US" dirty="0">
                <a:latin typeface="Times New Roman" panose="02020603050405020304" pitchFamily="18" charset="0"/>
                <a:cs typeface="Times New Roman" panose="02020603050405020304" pitchFamily="18" charset="0"/>
              </a:rPr>
              <a:t>was the first Biologist who discovered cells.</a:t>
            </a:r>
            <a:endParaRPr lang="en-IN" dirty="0">
              <a:latin typeface="Times New Roman" panose="02020603050405020304" pitchFamily="18" charset="0"/>
              <a:cs typeface="Times New Roman" panose="02020603050405020304" pitchFamily="18" charset="0"/>
            </a:endParaRPr>
          </a:p>
        </p:txBody>
      </p:sp>
      <p:pic>
        <p:nvPicPr>
          <p:cNvPr id="6146" name="Picture 2" descr="Robert Hooke | Biography, Discoveries, &amp; Facts | Britannica">
            <a:extLst>
              <a:ext uri="{FF2B5EF4-FFF2-40B4-BE49-F238E27FC236}">
                <a16:creationId xmlns:a16="http://schemas.microsoft.com/office/drawing/2014/main" id="{51CB5EA8-8268-352C-6944-C8FAEE9977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01" r="43000"/>
          <a:stretch/>
        </p:blipFill>
        <p:spPr bwMode="auto">
          <a:xfrm>
            <a:off x="4114800" y="3035536"/>
            <a:ext cx="3124200" cy="3195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70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60E39E9-5D30-7F71-B725-DAF80829BA34}"/>
              </a:ext>
            </a:extLst>
          </p:cNvPr>
          <p:cNvPicPr>
            <a:picLocks noGrp="1" noChangeAspect="1"/>
          </p:cNvPicPr>
          <p:nvPr>
            <p:ph idx="1"/>
          </p:nvPr>
        </p:nvPicPr>
        <p:blipFill rotWithShape="1">
          <a:blip r:embed="rId2"/>
          <a:srcRect t="22912" b="22893"/>
          <a:stretch/>
        </p:blipFill>
        <p:spPr>
          <a:xfrm>
            <a:off x="659274" y="1447800"/>
            <a:ext cx="10873451" cy="4419600"/>
          </a:xfrm>
          <a:prstGeom prst="rect">
            <a:avLst/>
          </a:prstGeom>
        </p:spPr>
      </p:pic>
    </p:spTree>
    <p:extLst>
      <p:ext uri="{BB962C8B-B14F-4D97-AF65-F5344CB8AC3E}">
        <p14:creationId xmlns:p14="http://schemas.microsoft.com/office/powerpoint/2010/main" val="1064718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close-up of a cell&#10;&#10;Description automatically generated">
            <a:extLst>
              <a:ext uri="{FF2B5EF4-FFF2-40B4-BE49-F238E27FC236}">
                <a16:creationId xmlns:a16="http://schemas.microsoft.com/office/drawing/2014/main" id="{8F3A2774-A0AD-B67F-DCFA-69E33F08ED8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95600" y="1185276"/>
            <a:ext cx="8600166" cy="5181600"/>
          </a:xfrm>
          <a:prstGeom prst="rect">
            <a:avLst/>
          </a:prstGeom>
        </p:spPr>
      </p:pic>
      <p:sp>
        <p:nvSpPr>
          <p:cNvPr id="9" name="Title 4">
            <a:extLst>
              <a:ext uri="{FF2B5EF4-FFF2-40B4-BE49-F238E27FC236}">
                <a16:creationId xmlns:a16="http://schemas.microsoft.com/office/drawing/2014/main" id="{AB3ECCBD-22C6-A944-3374-1699FB1F2F71}"/>
              </a:ext>
            </a:extLst>
          </p:cNvPr>
          <p:cNvSpPr txBox="1">
            <a:spLocks/>
          </p:cNvSpPr>
          <p:nvPr/>
        </p:nvSpPr>
        <p:spPr>
          <a:xfrm>
            <a:off x="121123" y="2074362"/>
            <a:ext cx="2752354" cy="2709275"/>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defTabSz="914400">
              <a:spcAft>
                <a:spcPts val="600"/>
              </a:spcAft>
            </a:pPr>
            <a:r>
              <a:rPr lang="en-US" sz="2600" dirty="0">
                <a:solidFill>
                  <a:prstClr val="white"/>
                </a:solidFill>
              </a:rPr>
              <a:t>Features of Stem Cells </a:t>
            </a:r>
          </a:p>
        </p:txBody>
      </p:sp>
    </p:spTree>
    <p:extLst>
      <p:ext uri="{BB962C8B-B14F-4D97-AF65-F5344CB8AC3E}">
        <p14:creationId xmlns:p14="http://schemas.microsoft.com/office/powerpoint/2010/main" val="250443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otential applications of different stem cells | Download Scientific Diagram">
            <a:extLst>
              <a:ext uri="{FF2B5EF4-FFF2-40B4-BE49-F238E27FC236}">
                <a16:creationId xmlns:a16="http://schemas.microsoft.com/office/drawing/2014/main" id="{9432A24B-4493-6540-19E8-A7AF44BD949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25772" y="838200"/>
            <a:ext cx="7540456" cy="557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834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56E7E-76A4-919A-0459-743EAEBCF602}"/>
              </a:ext>
            </a:extLst>
          </p:cNvPr>
          <p:cNvSpPr>
            <a:spLocks noGrp="1"/>
          </p:cNvSpPr>
          <p:nvPr>
            <p:ph type="title"/>
          </p:nvPr>
        </p:nvSpPr>
        <p:spPr>
          <a:xfrm>
            <a:off x="838200" y="1295400"/>
            <a:ext cx="10515600" cy="573172"/>
          </a:xfrm>
        </p:spPr>
        <p:txBody>
          <a:bodyPr/>
          <a:lstStyle/>
          <a:p>
            <a:r>
              <a:rPr lang="en-US" b="1" dirty="0">
                <a:latin typeface="Times New Roman" panose="02020603050405020304" pitchFamily="18" charset="0"/>
                <a:cs typeface="Times New Roman" panose="02020603050405020304" pitchFamily="18" charset="0"/>
              </a:rPr>
              <a:t>Uses for stem cells </a:t>
            </a:r>
            <a:endParaRPr lang="en-IN"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FCBD5933-D406-D22D-1DDC-787FDA5375DB}"/>
              </a:ext>
            </a:extLst>
          </p:cNvPr>
          <p:cNvSpPr>
            <a:spLocks noGrp="1"/>
          </p:cNvSpPr>
          <p:nvPr>
            <p:ph idx="1"/>
          </p:nvPr>
        </p:nvSpPr>
        <p:spPr>
          <a:xfrm>
            <a:off x="533400" y="2057400"/>
            <a:ext cx="9067800" cy="4351338"/>
          </a:xfrm>
        </p:spPr>
        <p:txBody>
          <a:bodyPr/>
          <a:lstStyle/>
          <a:p>
            <a:pPr algn="l">
              <a:buFont typeface="Arial" panose="020B0604020202020204" pitchFamily="34" charset="0"/>
              <a:buChar char="•"/>
            </a:pPr>
            <a:r>
              <a:rPr lang="en-US" sz="2400" b="0" i="0" dirty="0">
                <a:solidFill>
                  <a:srgbClr val="202124"/>
                </a:solidFill>
                <a:effectLst/>
                <a:highlight>
                  <a:srgbClr val="FFFFFF"/>
                </a:highlight>
                <a:latin typeface="Times New Roman" panose="02020603050405020304" pitchFamily="18" charset="0"/>
                <a:cs typeface="Times New Roman" panose="02020603050405020304" pitchFamily="18" charset="0"/>
              </a:rPr>
              <a:t> Tissue regeneration. Tissue regeneration is probably the most important use of stem cells.</a:t>
            </a:r>
          </a:p>
          <a:p>
            <a:pPr algn="l">
              <a:buFont typeface="Arial" panose="020B0604020202020204" pitchFamily="34" charset="0"/>
              <a:buChar char="•"/>
            </a:pPr>
            <a:r>
              <a:rPr lang="en-US" sz="2400" b="0" i="0" dirty="0">
                <a:solidFill>
                  <a:srgbClr val="202124"/>
                </a:solidFill>
                <a:effectLst/>
                <a:highlight>
                  <a:srgbClr val="FFFFFF"/>
                </a:highlight>
                <a:latin typeface="Times New Roman" panose="02020603050405020304" pitchFamily="18" charset="0"/>
                <a:cs typeface="Times New Roman" panose="02020603050405020304" pitchFamily="18" charset="0"/>
              </a:rPr>
              <a:t> Cardiovascular disease treatment. </a:t>
            </a:r>
          </a:p>
          <a:p>
            <a:pPr algn="l">
              <a:buFont typeface="Arial" panose="020B0604020202020204" pitchFamily="34" charset="0"/>
              <a:buChar char="•"/>
            </a:pPr>
            <a:r>
              <a:rPr lang="en-US" sz="2400" b="0" i="0" dirty="0">
                <a:solidFill>
                  <a:srgbClr val="202124"/>
                </a:solidFill>
                <a:effectLst/>
                <a:highlight>
                  <a:srgbClr val="FFFFFF"/>
                </a:highlight>
                <a:latin typeface="Times New Roman" panose="02020603050405020304" pitchFamily="18" charset="0"/>
                <a:cs typeface="Times New Roman" panose="02020603050405020304" pitchFamily="18" charset="0"/>
              </a:rPr>
              <a:t> Brain disease treatment. </a:t>
            </a:r>
          </a:p>
          <a:p>
            <a:pPr algn="l">
              <a:buFont typeface="Arial" panose="020B0604020202020204" pitchFamily="34" charset="0"/>
              <a:buChar char="•"/>
            </a:pPr>
            <a:r>
              <a:rPr lang="en-US" sz="2400" b="0" i="0" dirty="0">
                <a:solidFill>
                  <a:srgbClr val="202124"/>
                </a:solidFill>
                <a:effectLst/>
                <a:highlight>
                  <a:srgbClr val="FFFFFF"/>
                </a:highlight>
                <a:latin typeface="Times New Roman" panose="02020603050405020304" pitchFamily="18" charset="0"/>
                <a:cs typeface="Times New Roman" panose="02020603050405020304" pitchFamily="18" charset="0"/>
              </a:rPr>
              <a:t> Cell deficiency therapy. </a:t>
            </a:r>
          </a:p>
          <a:p>
            <a:pPr algn="l">
              <a:buFont typeface="Arial" panose="020B0604020202020204" pitchFamily="34" charset="0"/>
              <a:buChar char="•"/>
            </a:pPr>
            <a:r>
              <a:rPr lang="en-US" sz="2400" b="0" i="0" dirty="0">
                <a:solidFill>
                  <a:srgbClr val="202124"/>
                </a:solidFill>
                <a:effectLst/>
                <a:highlight>
                  <a:srgbClr val="FFFFFF"/>
                </a:highlight>
                <a:latin typeface="Times New Roman" panose="02020603050405020304" pitchFamily="18" charset="0"/>
                <a:cs typeface="Times New Roman" panose="02020603050405020304" pitchFamily="18" charset="0"/>
              </a:rPr>
              <a:t> Blood disease treatments.</a:t>
            </a:r>
          </a:p>
          <a:p>
            <a:endParaRPr lang="en-IN" dirty="0"/>
          </a:p>
        </p:txBody>
      </p:sp>
    </p:spTree>
    <p:extLst>
      <p:ext uri="{BB962C8B-B14F-4D97-AF65-F5344CB8AC3E}">
        <p14:creationId xmlns:p14="http://schemas.microsoft.com/office/powerpoint/2010/main" val="21734721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5D3FA8C-2412-DBA2-B617-5DF113869040}"/>
              </a:ext>
            </a:extLst>
          </p:cNvPr>
          <p:cNvSpPr txBox="1"/>
          <p:nvPr/>
        </p:nvSpPr>
        <p:spPr>
          <a:xfrm>
            <a:off x="609600" y="1219200"/>
            <a:ext cx="9142828" cy="3416320"/>
          </a:xfrm>
          <a:prstGeom prst="rect">
            <a:avLst/>
          </a:prstGeom>
          <a:noFill/>
        </p:spPr>
        <p:txBody>
          <a:bodyPr wrap="square">
            <a:spAutoFit/>
          </a:bodyPr>
          <a:lstStyle/>
          <a:p>
            <a:r>
              <a:rPr lang="en-US" sz="2400" b="1" dirty="0">
                <a:highlight>
                  <a:srgbClr val="FFFFFF"/>
                </a:highlight>
                <a:latin typeface="Times New Roman" panose="02020603050405020304" pitchFamily="18" charset="0"/>
                <a:cs typeface="Times New Roman" panose="02020603050405020304" pitchFamily="18" charset="0"/>
              </a:rPr>
              <a:t>Applications of Stem Cells:</a:t>
            </a:r>
          </a:p>
          <a:p>
            <a:r>
              <a:rPr lang="en-US" sz="2400" dirty="0">
                <a:highlight>
                  <a:srgbClr val="FFFFFF"/>
                </a:highlight>
                <a:latin typeface="Times New Roman" panose="02020603050405020304" pitchFamily="18" charset="0"/>
                <a:cs typeface="Times New Roman" panose="02020603050405020304" pitchFamily="18" charset="0"/>
              </a:rPr>
              <a:t>The following are the important applications of stem cells:</a:t>
            </a:r>
          </a:p>
          <a:p>
            <a:endParaRPr lang="en-US" sz="2400" b="1" dirty="0">
              <a:highlight>
                <a:srgbClr val="FFFFFF"/>
              </a:highlight>
              <a:latin typeface="Times New Roman" panose="02020603050405020304" pitchFamily="18" charset="0"/>
              <a:cs typeface="Times New Roman" panose="02020603050405020304" pitchFamily="18" charset="0"/>
            </a:endParaRPr>
          </a:p>
          <a:p>
            <a:r>
              <a:rPr lang="en-US" sz="2400" b="1" dirty="0">
                <a:highlight>
                  <a:srgbClr val="FFFFFF"/>
                </a:highlight>
                <a:latin typeface="Times New Roman" panose="02020603050405020304" pitchFamily="18" charset="0"/>
                <a:cs typeface="Times New Roman" panose="02020603050405020304" pitchFamily="18" charset="0"/>
              </a:rPr>
              <a:t> 1.  Tissue Regeneration</a:t>
            </a:r>
          </a:p>
          <a:p>
            <a:r>
              <a:rPr lang="en-US" sz="2400" dirty="0">
                <a:highlight>
                  <a:srgbClr val="FFFFFF"/>
                </a:highlight>
                <a:latin typeface="Times New Roman" panose="02020603050405020304" pitchFamily="18" charset="0"/>
                <a:cs typeface="Times New Roman" panose="02020603050405020304" pitchFamily="18" charset="0"/>
              </a:rPr>
              <a:t>This is the most important application of stem cells. The stem cells can grow a specific type of tissue or organ. This can be helpful in kidney and liver transplants. The doctors have already used the stem cells from beneath the epidermis to develop skin tissue that can repair severe burns or other injuries by tissue grafting.</a:t>
            </a:r>
          </a:p>
        </p:txBody>
      </p:sp>
      <p:sp>
        <p:nvSpPr>
          <p:cNvPr id="7" name="TextBox 6">
            <a:extLst>
              <a:ext uri="{FF2B5EF4-FFF2-40B4-BE49-F238E27FC236}">
                <a16:creationId xmlns:a16="http://schemas.microsoft.com/office/drawing/2014/main" id="{950F2DBF-352F-B3AD-8EFB-00DA83E27165}"/>
              </a:ext>
            </a:extLst>
          </p:cNvPr>
          <p:cNvSpPr txBox="1"/>
          <p:nvPr/>
        </p:nvSpPr>
        <p:spPr>
          <a:xfrm>
            <a:off x="609600" y="4656622"/>
            <a:ext cx="9601200" cy="1569660"/>
          </a:xfrm>
          <a:prstGeom prst="rect">
            <a:avLst/>
          </a:prstGeom>
          <a:noFill/>
        </p:spPr>
        <p:txBody>
          <a:bodyPr wrap="square">
            <a:spAutoFit/>
          </a:bodyPr>
          <a:lstStyle/>
          <a:p>
            <a:r>
              <a:rPr lang="en-US" sz="2400" b="1" dirty="0">
                <a:highlight>
                  <a:srgbClr val="FFFFFF"/>
                </a:highlight>
                <a:latin typeface="Times New Roman" panose="02020603050405020304" pitchFamily="18" charset="0"/>
                <a:cs typeface="Times New Roman" panose="02020603050405020304" pitchFamily="18" charset="0"/>
              </a:rPr>
              <a:t> 2. Treatment of Cardiovascular Disease</a:t>
            </a:r>
          </a:p>
          <a:p>
            <a:r>
              <a:rPr lang="en-US" sz="2400" dirty="0">
                <a:highlight>
                  <a:srgbClr val="FFFFFF"/>
                </a:highlight>
                <a:latin typeface="Times New Roman" panose="02020603050405020304" pitchFamily="18" charset="0"/>
                <a:cs typeface="Times New Roman" panose="02020603050405020304" pitchFamily="18" charset="0"/>
              </a:rPr>
              <a:t>A team of researchers has developed blood vessels in mice using human stem cells. Within two weeks of implantation, the blood vessels formed their network and were as efficient as the natural vessels.</a:t>
            </a:r>
          </a:p>
        </p:txBody>
      </p:sp>
    </p:spTree>
    <p:extLst>
      <p:ext uri="{BB962C8B-B14F-4D97-AF65-F5344CB8AC3E}">
        <p14:creationId xmlns:p14="http://schemas.microsoft.com/office/powerpoint/2010/main" val="35440301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31BF47-DE73-2600-09BC-AD89C85CECB3}"/>
              </a:ext>
            </a:extLst>
          </p:cNvPr>
          <p:cNvSpPr txBox="1"/>
          <p:nvPr/>
        </p:nvSpPr>
        <p:spPr>
          <a:xfrm>
            <a:off x="457200" y="1447800"/>
            <a:ext cx="9982200" cy="4524315"/>
          </a:xfrm>
          <a:prstGeom prst="rect">
            <a:avLst/>
          </a:prstGeom>
          <a:noFill/>
        </p:spPr>
        <p:txBody>
          <a:bodyPr wrap="square">
            <a:spAutoFit/>
          </a:bodyPr>
          <a:lstStyle/>
          <a:p>
            <a:r>
              <a:rPr lang="en-US" sz="2400" b="1" dirty="0">
                <a:highlight>
                  <a:srgbClr val="FFFFFF"/>
                </a:highlight>
                <a:latin typeface="Times New Roman" panose="02020603050405020304" pitchFamily="18" charset="0"/>
                <a:cs typeface="Times New Roman" panose="02020603050405020304" pitchFamily="18" charset="0"/>
              </a:rPr>
              <a:t>3. Treatment of Brain Diseases</a:t>
            </a:r>
          </a:p>
          <a:p>
            <a:r>
              <a:rPr lang="en-US" sz="2400" dirty="0">
                <a:highlight>
                  <a:srgbClr val="FFFFFF"/>
                </a:highlight>
                <a:latin typeface="Times New Roman" panose="02020603050405020304" pitchFamily="18" charset="0"/>
                <a:cs typeface="Times New Roman" panose="02020603050405020304" pitchFamily="18" charset="0"/>
              </a:rPr>
              <a:t>Stem cells can also treat diseases such as Parkinson’s and Alzheimer’s disease. These can help to replenish the damaged brain cells. Researchers have tried to differentiate embryonic stem cells into these types of cells and make it possible to treat diseases.</a:t>
            </a:r>
          </a:p>
          <a:p>
            <a:endParaRPr lang="en-US" sz="2400" dirty="0">
              <a:highlight>
                <a:srgbClr val="FFFFFF"/>
              </a:highlight>
              <a:latin typeface="Times New Roman" panose="02020603050405020304" pitchFamily="18" charset="0"/>
              <a:cs typeface="Times New Roman" panose="02020603050405020304" pitchFamily="18" charset="0"/>
            </a:endParaRPr>
          </a:p>
          <a:p>
            <a:r>
              <a:rPr lang="en-US" sz="2400" b="1" dirty="0">
                <a:highlight>
                  <a:srgbClr val="FFFFFF"/>
                </a:highlight>
                <a:latin typeface="Times New Roman" panose="02020603050405020304" pitchFamily="18" charset="0"/>
                <a:cs typeface="Times New Roman" panose="02020603050405020304" pitchFamily="18" charset="0"/>
              </a:rPr>
              <a:t>4. Blood Disease Treatment</a:t>
            </a:r>
          </a:p>
          <a:p>
            <a:r>
              <a:rPr lang="en-US" sz="2400" dirty="0">
                <a:highlight>
                  <a:srgbClr val="FFFFFF"/>
                </a:highlight>
                <a:latin typeface="Times New Roman" panose="02020603050405020304" pitchFamily="18" charset="0"/>
                <a:cs typeface="Times New Roman" panose="02020603050405020304" pitchFamily="18" charset="0"/>
              </a:rPr>
              <a:t>Adult hematopoietic stem cells are used to treat cancers, sickle cell anemia, and other immunodeficiency diseases. These stem cells can be used to produce </a:t>
            </a:r>
            <a:r>
              <a:rPr lang="en-US" sz="2400" dirty="0">
                <a:highlight>
                  <a:srgbClr val="FFFFFF"/>
                </a:highligh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red blood cells and white blood cells</a:t>
            </a:r>
            <a:r>
              <a:rPr lang="en-US" sz="2400" dirty="0">
                <a:highlight>
                  <a:srgbClr val="FFFFFF"/>
                </a:highlight>
                <a:latin typeface="Times New Roman" panose="02020603050405020304" pitchFamily="18" charset="0"/>
                <a:cs typeface="Times New Roman" panose="02020603050405020304" pitchFamily="18" charset="0"/>
              </a:rPr>
              <a:t> in the body.</a:t>
            </a:r>
          </a:p>
          <a:p>
            <a:br>
              <a:rPr lang="en-US" sz="2400" dirty="0">
                <a:latin typeface="Times New Roman" panose="02020603050405020304" pitchFamily="18" charset="0"/>
                <a:cs typeface="Times New Roman" panose="02020603050405020304" pitchFamily="18" charset="0"/>
              </a:rPr>
            </a:b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6313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DF418-C3A8-1AC5-85D3-086F8A1B81AB}"/>
              </a:ext>
            </a:extLst>
          </p:cNvPr>
          <p:cNvSpPr>
            <a:spLocks noGrp="1"/>
          </p:cNvSpPr>
          <p:nvPr>
            <p:ph type="title"/>
          </p:nvPr>
        </p:nvSpPr>
        <p:spPr>
          <a:noFill/>
        </p:spPr>
        <p:txBody>
          <a:bodyPr wrap="square">
            <a:spAutoFit/>
          </a:bodyPr>
          <a:lstStyle/>
          <a:p>
            <a:pPr algn="ctr" defTabSz="914400"/>
            <a:r>
              <a:rPr lang="en-GB"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br>
              <a:rPr lang="en-GB"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br>
              <a:rPr lang="en-GB"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endPar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p:txBody>
      </p:sp>
      <p:sp>
        <p:nvSpPr>
          <p:cNvPr id="3" name="Content Placeholder 2">
            <a:extLst>
              <a:ext uri="{FF2B5EF4-FFF2-40B4-BE49-F238E27FC236}">
                <a16:creationId xmlns:a16="http://schemas.microsoft.com/office/drawing/2014/main" id="{25C95E86-A838-335D-50DB-1178F7CD9649}"/>
              </a:ext>
            </a:extLst>
          </p:cNvPr>
          <p:cNvSpPr>
            <a:spLocks noGrp="1"/>
          </p:cNvSpPr>
          <p:nvPr>
            <p:ph idx="1"/>
          </p:nvPr>
        </p:nvSpPr>
        <p:spPr>
          <a:xfrm>
            <a:off x="137082" y="1600200"/>
            <a:ext cx="5349318" cy="4724400"/>
          </a:xfrm>
        </p:spPr>
        <p:txBody>
          <a:bodyPr>
            <a:normAutofit fontScale="92500" lnSpcReduction="20000"/>
          </a:bodyPr>
          <a:lstStyle/>
          <a:p>
            <a:pPr algn="just">
              <a:lnSpc>
                <a:spcPct val="170000"/>
              </a:lnSpc>
            </a:pPr>
            <a:r>
              <a:rPr lang="en-US" dirty="0">
                <a:latin typeface="Times New Roman" panose="02020603050405020304" pitchFamily="18" charset="0"/>
                <a:cs typeface="Times New Roman" panose="02020603050405020304" pitchFamily="18" charset="0"/>
              </a:rPr>
              <a:t>Biomolecules are biological molecules produced by the cells of the living organism. They are critical for life as it help organisms to carry out basic biological processes.</a:t>
            </a:r>
          </a:p>
          <a:p>
            <a:pPr algn="just">
              <a:lnSpc>
                <a:spcPct val="170000"/>
              </a:lnSpc>
            </a:pPr>
            <a:r>
              <a:rPr lang="en-US" dirty="0">
                <a:latin typeface="Times New Roman" panose="02020603050405020304" pitchFamily="18" charset="0"/>
                <a:cs typeface="Times New Roman" panose="02020603050405020304" pitchFamily="18" charset="0"/>
              </a:rPr>
              <a:t>Biomolecules are the most essential organic molecules, which are involved in the maintenance and metabolic processes of living organisms.</a:t>
            </a:r>
          </a:p>
          <a:p>
            <a:pPr algn="just">
              <a:lnSpc>
                <a:spcPct val="170000"/>
              </a:lnSpc>
            </a:pPr>
            <a:r>
              <a:rPr lang="en-US" dirty="0">
                <a:latin typeface="Times New Roman" panose="02020603050405020304" pitchFamily="18" charset="0"/>
                <a:cs typeface="Times New Roman" panose="02020603050405020304" pitchFamily="18" charset="0"/>
              </a:rPr>
              <a:t>The large molecules necessary for life that are built from </a:t>
            </a:r>
            <a:r>
              <a:rPr lang="en-US" dirty="0">
                <a:highlight>
                  <a:srgbClr val="FFFF00"/>
                </a:highlight>
                <a:latin typeface="Times New Roman" panose="02020603050405020304" pitchFamily="18" charset="0"/>
                <a:cs typeface="Times New Roman" panose="02020603050405020304" pitchFamily="18" charset="0"/>
              </a:rPr>
              <a:t>smaller organic molecules </a:t>
            </a:r>
            <a:r>
              <a:rPr lang="en-US" dirty="0">
                <a:latin typeface="Times New Roman" panose="02020603050405020304" pitchFamily="18" charset="0"/>
                <a:cs typeface="Times New Roman" panose="02020603050405020304" pitchFamily="18" charset="0"/>
              </a:rPr>
              <a:t>are called </a:t>
            </a:r>
            <a:r>
              <a:rPr lang="en-US" dirty="0">
                <a:highlight>
                  <a:srgbClr val="FFFF00"/>
                </a:highlight>
                <a:latin typeface="Times New Roman" panose="02020603050405020304" pitchFamily="18" charset="0"/>
                <a:cs typeface="Times New Roman" panose="02020603050405020304" pitchFamily="18" charset="0"/>
              </a:rPr>
              <a:t>biological macromolecules. </a:t>
            </a:r>
          </a:p>
        </p:txBody>
      </p:sp>
      <p:pic>
        <p:nvPicPr>
          <p:cNvPr id="2052" name="Picture 4" descr="Monomers of Biomolecules GIF by SarinaSunbeam on DeviantArt">
            <a:extLst>
              <a:ext uri="{FF2B5EF4-FFF2-40B4-BE49-F238E27FC236}">
                <a16:creationId xmlns:a16="http://schemas.microsoft.com/office/drawing/2014/main" id="{86469061-54EC-14ED-1079-23330EE40B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90688"/>
            <a:ext cx="6430866" cy="411003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65D65AE1-E490-3CF9-DB55-CC82A36F594E}"/>
              </a:ext>
            </a:extLst>
          </p:cNvPr>
          <p:cNvSpPr txBox="1">
            <a:spLocks/>
          </p:cNvSpPr>
          <p:nvPr/>
        </p:nvSpPr>
        <p:spPr>
          <a:xfrm>
            <a:off x="838200" y="914400"/>
            <a:ext cx="10515600" cy="573172"/>
          </a:xfrm>
          <a:noFill/>
        </p:spPr>
        <p:txBody>
          <a:bodyPr wrap="square">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defTabSz="914400"/>
            <a:r>
              <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BIOMOLECULES</a:t>
            </a:r>
          </a:p>
        </p:txBody>
      </p:sp>
    </p:spTree>
    <p:extLst>
      <p:ext uri="{BB962C8B-B14F-4D97-AF65-F5344CB8AC3E}">
        <p14:creationId xmlns:p14="http://schemas.microsoft.com/office/powerpoint/2010/main" val="15988403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AF222D-CF92-513A-F2F5-1107786C28DC}"/>
              </a:ext>
            </a:extLst>
          </p:cNvPr>
          <p:cNvSpPr>
            <a:spLocks noGrp="1"/>
          </p:cNvSpPr>
          <p:nvPr>
            <p:ph idx="1"/>
          </p:nvPr>
        </p:nvSpPr>
        <p:spPr>
          <a:xfrm>
            <a:off x="0" y="1761332"/>
            <a:ext cx="5410200" cy="4563268"/>
          </a:xfrm>
        </p:spPr>
        <p:txBody>
          <a:bodyPr>
            <a:normAutofit fontScale="92500" lnSpcReduction="10000"/>
          </a:bodyPr>
          <a:lstStyle/>
          <a:p>
            <a:pPr algn="just">
              <a:lnSpc>
                <a:spcPct val="150000"/>
              </a:lnSpc>
            </a:pPr>
            <a:r>
              <a:rPr lang="en-IN" b="1" dirty="0">
                <a:latin typeface="Times New Roman" panose="02020603050405020304" pitchFamily="18" charset="0"/>
                <a:cs typeface="Times New Roman" panose="02020603050405020304" pitchFamily="18" charset="0"/>
              </a:rPr>
              <a:t>Biological macromolecule: </a:t>
            </a:r>
            <a:r>
              <a:rPr lang="en-IN" dirty="0">
                <a:latin typeface="Times New Roman" panose="02020603050405020304" pitchFamily="18" charset="0"/>
                <a:cs typeface="Times New Roman" panose="02020603050405020304" pitchFamily="18" charset="0"/>
              </a:rPr>
              <a:t>A large, organic molecule such as carbohydrates, lipids, proteins, and nucleic acids.</a:t>
            </a:r>
          </a:p>
          <a:p>
            <a:pPr algn="just">
              <a:lnSpc>
                <a:spcPct val="150000"/>
              </a:lnSpc>
            </a:pPr>
            <a:r>
              <a:rPr lang="en-IN" b="1" dirty="0">
                <a:latin typeface="Times New Roman" panose="02020603050405020304" pitchFamily="18" charset="0"/>
                <a:cs typeface="Times New Roman" panose="02020603050405020304" pitchFamily="18" charset="0"/>
              </a:rPr>
              <a:t>Monomer: </a:t>
            </a:r>
            <a:r>
              <a:rPr lang="en-IN" dirty="0">
                <a:latin typeface="Times New Roman" panose="02020603050405020304" pitchFamily="18" charset="0"/>
                <a:cs typeface="Times New Roman" panose="02020603050405020304" pitchFamily="18" charset="0"/>
              </a:rPr>
              <a:t>A molecule that is a building block for larger molecules (polymers). For example, an amino acid acts as the building blocks for proteins.</a:t>
            </a:r>
          </a:p>
          <a:p>
            <a:pPr algn="just">
              <a:lnSpc>
                <a:spcPct val="150000"/>
              </a:lnSpc>
            </a:pPr>
            <a:r>
              <a:rPr lang="en-IN" b="1" dirty="0">
                <a:latin typeface="Times New Roman" panose="02020603050405020304" pitchFamily="18" charset="0"/>
                <a:cs typeface="Times New Roman" panose="02020603050405020304" pitchFamily="18" charset="0"/>
              </a:rPr>
              <a:t>Polymer: </a:t>
            </a:r>
            <a:r>
              <a:rPr lang="en-IN" dirty="0">
                <a:latin typeface="Times New Roman" panose="02020603050405020304" pitchFamily="18" charset="0"/>
                <a:cs typeface="Times New Roman" panose="02020603050405020304" pitchFamily="18" charset="0"/>
              </a:rPr>
              <a:t>A large molecule made of repeating subunits (monomers). For example, a carbohydrate is a polymer that is made of repeating monosaccharides.</a:t>
            </a:r>
          </a:p>
          <a:p>
            <a:pPr algn="just">
              <a:lnSpc>
                <a:spcPct val="150000"/>
              </a:lnSpc>
            </a:pPr>
            <a:endParaRPr lang="en-IN"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052A9649-572F-E496-2818-42C2AD3C9F7A}"/>
              </a:ext>
            </a:extLst>
          </p:cNvPr>
          <p:cNvSpPr>
            <a:spLocks noGrp="1"/>
          </p:cNvSpPr>
          <p:nvPr>
            <p:ph type="title"/>
          </p:nvPr>
        </p:nvSpPr>
        <p:spPr>
          <a:xfrm>
            <a:off x="838200" y="914400"/>
            <a:ext cx="10515600" cy="573172"/>
          </a:xfrm>
          <a:noFill/>
        </p:spPr>
        <p:txBody>
          <a:bodyPr wrap="square">
            <a:spAutoFit/>
          </a:bodyPr>
          <a:lstStyle/>
          <a:p>
            <a:pPr algn="ctr" defTabSz="914400"/>
            <a:r>
              <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BIOMOLECULES</a:t>
            </a:r>
          </a:p>
        </p:txBody>
      </p:sp>
      <p:pic>
        <p:nvPicPr>
          <p:cNvPr id="5" name="Picture 4" descr="Monomers of Biomolecules GIF by SarinaSunbeam on DeviantArt">
            <a:extLst>
              <a:ext uri="{FF2B5EF4-FFF2-40B4-BE49-F238E27FC236}">
                <a16:creationId xmlns:a16="http://schemas.microsoft.com/office/drawing/2014/main" id="{3416530B-9658-7D38-5DE0-77152CEBBB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90688"/>
            <a:ext cx="6430866" cy="411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876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DF418-C3A8-1AC5-85D3-086F8A1B81AB}"/>
              </a:ext>
            </a:extLst>
          </p:cNvPr>
          <p:cNvSpPr>
            <a:spLocks noGrp="1"/>
          </p:cNvSpPr>
          <p:nvPr>
            <p:ph type="title"/>
          </p:nvPr>
        </p:nvSpPr>
        <p:spPr>
          <a:noFill/>
        </p:spPr>
        <p:txBody>
          <a:bodyPr wrap="square">
            <a:spAutoFit/>
          </a:bodyPr>
          <a:lstStyle/>
          <a:p>
            <a:pPr algn="ctr" defTabSz="914400"/>
            <a:endPar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p:txBody>
      </p:sp>
      <p:sp>
        <p:nvSpPr>
          <p:cNvPr id="3" name="Content Placeholder 2">
            <a:extLst>
              <a:ext uri="{FF2B5EF4-FFF2-40B4-BE49-F238E27FC236}">
                <a16:creationId xmlns:a16="http://schemas.microsoft.com/office/drawing/2014/main" id="{25C95E86-A838-335D-50DB-1178F7CD9649}"/>
              </a:ext>
            </a:extLst>
          </p:cNvPr>
          <p:cNvSpPr>
            <a:spLocks noGrp="1"/>
          </p:cNvSpPr>
          <p:nvPr>
            <p:ph idx="1"/>
          </p:nvPr>
        </p:nvSpPr>
        <p:spPr>
          <a:xfrm>
            <a:off x="76200" y="1690228"/>
            <a:ext cx="5105400" cy="4633912"/>
          </a:xfrm>
        </p:spPr>
        <p:txBody>
          <a:bodyPr>
            <a:normAutofit fontScale="92500" lnSpcReduction="20000"/>
          </a:bodyPr>
          <a:lstStyle/>
          <a:p>
            <a:pPr algn="just">
              <a:lnSpc>
                <a:spcPct val="150000"/>
              </a:lnSpc>
            </a:pPr>
            <a:r>
              <a:rPr lang="en-US" dirty="0">
                <a:latin typeface="Times New Roman" panose="02020603050405020304" pitchFamily="18" charset="0"/>
                <a:cs typeface="Times New Roman" panose="02020603050405020304" pitchFamily="18" charset="0"/>
              </a:rPr>
              <a:t>There are four major classes of biological macromolecules </a:t>
            </a:r>
            <a:r>
              <a:rPr lang="en-US" b="1" dirty="0">
                <a:highlight>
                  <a:srgbClr val="FFFF00"/>
                </a:highlight>
                <a:latin typeface="Times New Roman" panose="02020603050405020304" pitchFamily="18" charset="0"/>
                <a:cs typeface="Times New Roman" panose="02020603050405020304" pitchFamily="18" charset="0"/>
              </a:rPr>
              <a:t>(carbohydrates, lipids, proteins, and nucleic acids), </a:t>
            </a:r>
            <a:r>
              <a:rPr lang="en-US" dirty="0">
                <a:latin typeface="Times New Roman" panose="02020603050405020304" pitchFamily="18" charset="0"/>
                <a:cs typeface="Times New Roman" panose="02020603050405020304" pitchFamily="18" charset="0"/>
              </a:rPr>
              <a:t>and each is an important component of the cell and </a:t>
            </a:r>
            <a:r>
              <a:rPr lang="en-US" b="1" dirty="0">
                <a:highlight>
                  <a:srgbClr val="FFFF00"/>
                </a:highlight>
                <a:latin typeface="Times New Roman" panose="02020603050405020304" pitchFamily="18" charset="0"/>
                <a:cs typeface="Times New Roman" panose="02020603050405020304" pitchFamily="18" charset="0"/>
              </a:rPr>
              <a:t>performs a wide array of functions</a:t>
            </a:r>
            <a:r>
              <a:rPr lang="en-US" b="1" dirty="0">
                <a:latin typeface="Times New Roman" panose="02020603050405020304" pitchFamily="18" charset="0"/>
                <a:cs typeface="Times New Roman" panose="02020603050405020304" pitchFamily="18" charset="0"/>
              </a:rPr>
              <a:t>. </a:t>
            </a:r>
          </a:p>
          <a:p>
            <a:pPr algn="just">
              <a:lnSpc>
                <a:spcPct val="150000"/>
              </a:lnSpc>
            </a:pPr>
            <a:r>
              <a:rPr lang="en-US" dirty="0">
                <a:latin typeface="Times New Roman" panose="02020603050405020304" pitchFamily="18" charset="0"/>
                <a:cs typeface="Times New Roman" panose="02020603050405020304" pitchFamily="18" charset="0"/>
              </a:rPr>
              <a:t>Combined, these molecules make up the majority of </a:t>
            </a:r>
            <a:r>
              <a:rPr lang="en-US" dirty="0">
                <a:highlight>
                  <a:srgbClr val="FFFF00"/>
                </a:highlight>
                <a:latin typeface="Times New Roman" panose="02020603050405020304" pitchFamily="18" charset="0"/>
                <a:cs typeface="Times New Roman" panose="02020603050405020304" pitchFamily="18" charset="0"/>
              </a:rPr>
              <a:t>a cell’s mass. </a:t>
            </a:r>
          </a:p>
          <a:p>
            <a:pPr algn="just">
              <a:lnSpc>
                <a:spcPct val="150000"/>
              </a:lnSpc>
            </a:pPr>
            <a:r>
              <a:rPr lang="en-US" dirty="0">
                <a:latin typeface="Times New Roman" panose="02020603050405020304" pitchFamily="18" charset="0"/>
                <a:cs typeface="Times New Roman" panose="02020603050405020304" pitchFamily="18" charset="0"/>
              </a:rPr>
              <a:t>Biological macromolecules are organic, meaning that they contain carbon. In addition, they may contain hydrogen, oxygen, nitrogen, phosphorus, sulfur, and additional minor elements.</a:t>
            </a:r>
            <a:endParaRPr lang="en-IN" dirty="0">
              <a:latin typeface="Times New Roman" panose="02020603050405020304" pitchFamily="18" charset="0"/>
              <a:cs typeface="Times New Roman" panose="02020603050405020304" pitchFamily="18" charset="0"/>
            </a:endParaRPr>
          </a:p>
        </p:txBody>
      </p:sp>
      <p:pic>
        <p:nvPicPr>
          <p:cNvPr id="2050" name="Picture 2" descr="Biomolecules (Updated) on Make a GIF">
            <a:extLst>
              <a:ext uri="{FF2B5EF4-FFF2-40B4-BE49-F238E27FC236}">
                <a16:creationId xmlns:a16="http://schemas.microsoft.com/office/drawing/2014/main" id="{675ABAF6-4BB5-82F7-AA74-6C1C693B37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855513"/>
            <a:ext cx="6858000" cy="38481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0613EC6-AB7D-021B-72E5-26D0C3864C36}"/>
              </a:ext>
            </a:extLst>
          </p:cNvPr>
          <p:cNvSpPr txBox="1">
            <a:spLocks/>
          </p:cNvSpPr>
          <p:nvPr/>
        </p:nvSpPr>
        <p:spPr>
          <a:xfrm>
            <a:off x="838200" y="914400"/>
            <a:ext cx="10515600" cy="573172"/>
          </a:xfrm>
          <a:noFill/>
        </p:spPr>
        <p:txBody>
          <a:bodyPr wrap="square">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defTabSz="914400"/>
            <a:r>
              <a:rPr lang="en-IN" sz="3200" b="1">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BIOMOLECULES</a:t>
            </a:r>
            <a:endPar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6001710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C7E860-2ED0-3E52-E98E-C206B69C8DAF}"/>
              </a:ext>
            </a:extLst>
          </p:cNvPr>
          <p:cNvSpPr txBox="1"/>
          <p:nvPr/>
        </p:nvSpPr>
        <p:spPr>
          <a:xfrm>
            <a:off x="0" y="1219200"/>
            <a:ext cx="12192000" cy="707886"/>
          </a:xfrm>
          <a:prstGeom prst="rect">
            <a:avLst/>
          </a:prstGeom>
          <a:noFill/>
        </p:spPr>
        <p:txBody>
          <a:bodyPr wrap="square">
            <a:spAutoFit/>
          </a:bodyPr>
          <a:lstStyle/>
          <a:p>
            <a:pPr algn="ctr"/>
            <a:r>
              <a:rPr lang="en-US" sz="2000" b="1" dirty="0">
                <a:solidFill>
                  <a:schemeClr val="accent6">
                    <a:lumMod val="75000"/>
                  </a:schemeClr>
                </a:solidFill>
                <a:latin typeface="Times New Roman" panose="02020603050405020304" pitchFamily="18" charset="0"/>
                <a:cs typeface="Times New Roman" panose="02020603050405020304" pitchFamily="18" charset="0"/>
              </a:rPr>
              <a:t>Biomolecules are the most </a:t>
            </a:r>
            <a:r>
              <a:rPr lang="en-US" sz="20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essential organic molecules</a:t>
            </a:r>
            <a:r>
              <a:rPr lang="en-US" sz="2000" b="1" dirty="0">
                <a:solidFill>
                  <a:schemeClr val="accent6">
                    <a:lumMod val="75000"/>
                  </a:schemeClr>
                </a:solidFill>
                <a:latin typeface="Times New Roman" panose="02020603050405020304" pitchFamily="18" charset="0"/>
                <a:cs typeface="Times New Roman" panose="02020603050405020304" pitchFamily="18" charset="0"/>
              </a:rPr>
              <a:t>, which are involved in the maintenance and </a:t>
            </a:r>
            <a:r>
              <a:rPr lang="en-US" sz="20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metabolic processes of living organisms.</a:t>
            </a:r>
            <a:endParaRPr lang="en-US" sz="20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247DC623-F394-CEEC-44F5-A5E187D282FB}"/>
              </a:ext>
            </a:extLst>
          </p:cNvPr>
          <p:cNvSpPr>
            <a:spLocks noGrp="1"/>
          </p:cNvSpPr>
          <p:nvPr>
            <p:ph idx="1"/>
          </p:nvPr>
        </p:nvSpPr>
        <p:spPr>
          <a:xfrm>
            <a:off x="160020" y="2246531"/>
            <a:ext cx="4411980" cy="3879632"/>
          </a:xfrm>
          <a:noFill/>
          <a:ln w="19050">
            <a:solidFill>
              <a:schemeClr val="tx1"/>
            </a:solidFill>
          </a:ln>
        </p:spPr>
        <p:txBody>
          <a:bodyPr>
            <a:normAutofit/>
          </a:bodyPr>
          <a:lstStyle/>
          <a:p>
            <a:r>
              <a:rPr lang="en-US" dirty="0">
                <a:latin typeface="Times New Roman" panose="02020603050405020304" pitchFamily="18" charset="0"/>
                <a:cs typeface="Times New Roman" panose="02020603050405020304" pitchFamily="18" charset="0"/>
              </a:rPr>
              <a:t>All Biomolecule contain </a:t>
            </a:r>
            <a:r>
              <a:rPr lang="en-US"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Carbon is the most versatile and prominent element of life</a:t>
            </a:r>
          </a:p>
          <a:p>
            <a:r>
              <a:rPr lang="en-US" dirty="0">
                <a:latin typeface="Times New Roman" panose="02020603050405020304" pitchFamily="18" charset="0"/>
                <a:cs typeface="Times New Roman" panose="02020603050405020304" pitchFamily="18" charset="0"/>
              </a:rPr>
              <a:t>Other elements –  </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HYDROGEN(H)</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OXYGEN(O)</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NITROGEN (N)</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SULPHUR (S)</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SODIUM (Na)</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CALCIUM (</a:t>
            </a:r>
            <a:r>
              <a:rPr lang="en-US" sz="1700" b="1" dirty="0" err="1">
                <a:solidFill>
                  <a:srgbClr val="6600FF"/>
                </a:solidFill>
                <a:latin typeface="Times New Roman" panose="02020603050405020304" pitchFamily="18" charset="0"/>
                <a:cs typeface="Times New Roman" panose="02020603050405020304" pitchFamily="18" charset="0"/>
              </a:rPr>
              <a:t>Ca</a:t>
            </a:r>
            <a:r>
              <a:rPr lang="en-US" sz="1700" b="1" dirty="0">
                <a:solidFill>
                  <a:srgbClr val="6600FF"/>
                </a:solidFill>
                <a:latin typeface="Times New Roman" panose="02020603050405020304" pitchFamily="18" charset="0"/>
                <a:cs typeface="Times New Roman" panose="02020603050405020304" pitchFamily="18" charset="0"/>
              </a:rPr>
              <a:t>)</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MAGNESIUM (Mg)</a:t>
            </a:r>
          </a:p>
        </p:txBody>
      </p:sp>
      <p:sp>
        <p:nvSpPr>
          <p:cNvPr id="9" name="Rectangle 8">
            <a:extLst>
              <a:ext uri="{FF2B5EF4-FFF2-40B4-BE49-F238E27FC236}">
                <a16:creationId xmlns:a16="http://schemas.microsoft.com/office/drawing/2014/main" id="{3AF26EE4-6816-3F20-334C-7BCF5121F10A}"/>
              </a:ext>
            </a:extLst>
          </p:cNvPr>
          <p:cNvSpPr/>
          <p:nvPr/>
        </p:nvSpPr>
        <p:spPr>
          <a:xfrm>
            <a:off x="4953000" y="2420770"/>
            <a:ext cx="2286000" cy="381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a:solidFill>
                  <a:srgbClr val="3333CC"/>
                </a:solidFill>
                <a:latin typeface="Times New Roman" panose="02020603050405020304" pitchFamily="18" charset="0"/>
                <a:cs typeface="Times New Roman" panose="02020603050405020304" pitchFamily="18" charset="0"/>
              </a:rPr>
              <a:t>BIOMOLECULES</a:t>
            </a:r>
          </a:p>
        </p:txBody>
      </p:sp>
      <p:sp>
        <p:nvSpPr>
          <p:cNvPr id="10" name="Rectangle 9">
            <a:extLst>
              <a:ext uri="{FF2B5EF4-FFF2-40B4-BE49-F238E27FC236}">
                <a16:creationId xmlns:a16="http://schemas.microsoft.com/office/drawing/2014/main" id="{AA17EECE-15DC-4C30-472A-DFC68B224035}"/>
              </a:ext>
            </a:extLst>
          </p:cNvPr>
          <p:cNvSpPr/>
          <p:nvPr/>
        </p:nvSpPr>
        <p:spPr>
          <a:xfrm>
            <a:off x="4876800" y="2920814"/>
            <a:ext cx="2438400" cy="381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a:latin typeface="Times New Roman" panose="02020603050405020304" pitchFamily="18" charset="0"/>
                <a:cs typeface="Times New Roman" panose="02020603050405020304" pitchFamily="18" charset="0"/>
              </a:rPr>
              <a:t>INORGANIC</a:t>
            </a:r>
          </a:p>
        </p:txBody>
      </p:sp>
      <p:sp>
        <p:nvSpPr>
          <p:cNvPr id="11" name="Rectangle 10">
            <a:extLst>
              <a:ext uri="{FF2B5EF4-FFF2-40B4-BE49-F238E27FC236}">
                <a16:creationId xmlns:a16="http://schemas.microsoft.com/office/drawing/2014/main" id="{DD1C70AA-3CD6-D370-A939-998BA0DB9F12}"/>
              </a:ext>
            </a:extLst>
          </p:cNvPr>
          <p:cNvSpPr/>
          <p:nvPr/>
        </p:nvSpPr>
        <p:spPr>
          <a:xfrm>
            <a:off x="4800600" y="3410452"/>
            <a:ext cx="2590800" cy="3429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dirty="0">
                <a:latin typeface="Times New Roman" panose="02020603050405020304" pitchFamily="18" charset="0"/>
                <a:cs typeface="Times New Roman" panose="02020603050405020304" pitchFamily="18" charset="0"/>
              </a:rPr>
              <a:t>ORGANIC</a:t>
            </a:r>
          </a:p>
        </p:txBody>
      </p:sp>
      <p:sp>
        <p:nvSpPr>
          <p:cNvPr id="12" name="Rounded Rectangle 17">
            <a:extLst>
              <a:ext uri="{FF2B5EF4-FFF2-40B4-BE49-F238E27FC236}">
                <a16:creationId xmlns:a16="http://schemas.microsoft.com/office/drawing/2014/main" id="{00153630-26C1-31CA-C0B2-6516CCC4782F}"/>
              </a:ext>
            </a:extLst>
          </p:cNvPr>
          <p:cNvSpPr/>
          <p:nvPr/>
        </p:nvSpPr>
        <p:spPr>
          <a:xfrm>
            <a:off x="9591368" y="4367955"/>
            <a:ext cx="2590800" cy="248823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pPr>
            <a:r>
              <a:rPr lang="en-US" b="1" u="sng" dirty="0">
                <a:solidFill>
                  <a:srgbClr val="0070C0"/>
                </a:solidFill>
                <a:latin typeface="Times New Roman" panose="02020603050405020304" pitchFamily="18" charset="0"/>
                <a:cs typeface="Times New Roman" panose="02020603050405020304" pitchFamily="18" charset="0"/>
              </a:rPr>
              <a:t>CARBOHTDRATES</a:t>
            </a:r>
          </a:p>
          <a:p>
            <a:pPr algn="ctr">
              <a:lnSpc>
                <a:spcPct val="150000"/>
              </a:lnSpc>
            </a:pPr>
            <a:r>
              <a:rPr lang="en-US" sz="2000" b="1" u="sng" dirty="0">
                <a:latin typeface="Times New Roman" panose="02020603050405020304" pitchFamily="18" charset="0"/>
                <a:cs typeface="Times New Roman" panose="02020603050405020304" pitchFamily="18" charset="0"/>
              </a:rPr>
              <a:t>LIPIDS</a:t>
            </a:r>
          </a:p>
          <a:p>
            <a:pPr algn="ctr">
              <a:lnSpc>
                <a:spcPct val="150000"/>
              </a:lnSpc>
            </a:pPr>
            <a:r>
              <a:rPr lang="en-US" sz="2000" b="1" u="sng" dirty="0">
                <a:latin typeface="Times New Roman" panose="02020603050405020304" pitchFamily="18" charset="0"/>
                <a:cs typeface="Times New Roman" panose="02020603050405020304" pitchFamily="18" charset="0"/>
              </a:rPr>
              <a:t>PROTEINS</a:t>
            </a:r>
          </a:p>
          <a:p>
            <a:pPr algn="ctr">
              <a:lnSpc>
                <a:spcPct val="150000"/>
              </a:lnSpc>
            </a:pPr>
            <a:r>
              <a:rPr lang="en-US" u="sng" dirty="0">
                <a:latin typeface="Times New Roman" panose="02020603050405020304" pitchFamily="18" charset="0"/>
                <a:cs typeface="Times New Roman" panose="02020603050405020304" pitchFamily="18" charset="0"/>
              </a:rPr>
              <a:t>NUCLEIC ACIDS</a:t>
            </a:r>
          </a:p>
          <a:p>
            <a:pPr algn="ctr">
              <a:lnSpc>
                <a:spcPct val="150000"/>
              </a:lnSpc>
            </a:pPr>
            <a:r>
              <a:rPr lang="en-US" u="sng" dirty="0">
                <a:latin typeface="Times New Roman" panose="02020603050405020304" pitchFamily="18" charset="0"/>
                <a:cs typeface="Times New Roman" panose="02020603050405020304" pitchFamily="18" charset="0"/>
              </a:rPr>
              <a:t>ENZYMES</a:t>
            </a:r>
          </a:p>
          <a:p>
            <a:pPr algn="ctr">
              <a:lnSpc>
                <a:spcPct val="150000"/>
              </a:lnSpc>
            </a:pPr>
            <a:r>
              <a:rPr lang="en-US" u="sng" dirty="0">
                <a:latin typeface="Times New Roman" panose="02020603050405020304" pitchFamily="18" charset="0"/>
                <a:cs typeface="Times New Roman" panose="02020603050405020304" pitchFamily="18" charset="0"/>
              </a:rPr>
              <a:t>VITAMINS</a:t>
            </a:r>
          </a:p>
        </p:txBody>
      </p:sp>
      <p:sp>
        <p:nvSpPr>
          <p:cNvPr id="13" name="Rectangle 12">
            <a:extLst>
              <a:ext uri="{FF2B5EF4-FFF2-40B4-BE49-F238E27FC236}">
                <a16:creationId xmlns:a16="http://schemas.microsoft.com/office/drawing/2014/main" id="{B57AB1D9-5316-A8BB-1349-D55CB554F7DA}"/>
              </a:ext>
            </a:extLst>
          </p:cNvPr>
          <p:cNvSpPr/>
          <p:nvPr/>
        </p:nvSpPr>
        <p:spPr>
          <a:xfrm>
            <a:off x="4601499" y="4367955"/>
            <a:ext cx="4952998" cy="20313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dirty="0">
                <a:latin typeface="Times New Roman" panose="02020603050405020304" pitchFamily="18" charset="0"/>
                <a:cs typeface="Times New Roman" panose="02020603050405020304" pitchFamily="18" charset="0"/>
              </a:rPr>
              <a:t>These are very large molecules of many        </a:t>
            </a:r>
            <a:r>
              <a:rPr lang="en-US" b="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ATOMS </a:t>
            </a:r>
            <a:r>
              <a:rPr lang="en-US" b="1" dirty="0">
                <a:solidFill>
                  <a:srgbClr val="00B0F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covalently bonded</a:t>
            </a:r>
          </a:p>
          <a:p>
            <a:endParaRPr lang="en-US" dirty="0">
              <a:latin typeface="Times New Roman" panose="02020603050405020304" pitchFamily="18" charset="0"/>
              <a:cs typeface="Times New Roman" panose="02020603050405020304" pitchFamily="18" charset="0"/>
            </a:endParaRPr>
          </a:p>
          <a:p>
            <a:pPr algn="just"/>
            <a:r>
              <a:rPr lang="en-US" b="1" dirty="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ENERGY</a:t>
            </a:r>
            <a:r>
              <a:rPr lang="en-US" dirty="0">
                <a:latin typeface="Times New Roman" panose="02020603050405020304" pitchFamily="18" charset="0"/>
                <a:cs typeface="Times New Roman" panose="02020603050405020304" pitchFamily="18" charset="0"/>
              </a:rPr>
              <a:t> is stored in the </a:t>
            </a:r>
            <a:r>
              <a:rPr lang="en-US"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COVALENT BONDS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When we eat, we get ENERGY to lives because chemical reactions within our bodies break these bonds</a:t>
            </a:r>
          </a:p>
        </p:txBody>
      </p:sp>
      <p:sp>
        <p:nvSpPr>
          <p:cNvPr id="15" name="TextBox 14">
            <a:extLst>
              <a:ext uri="{FF2B5EF4-FFF2-40B4-BE49-F238E27FC236}">
                <a16:creationId xmlns:a16="http://schemas.microsoft.com/office/drawing/2014/main" id="{E5B1EC66-7E95-CE72-DE9E-4D01F611304E}"/>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BIOMOLECULES</a:t>
            </a:r>
          </a:p>
        </p:txBody>
      </p:sp>
      <p:pic>
        <p:nvPicPr>
          <p:cNvPr id="1026" name="Picture 2" descr="Monomers of Biomolecules GIF by SarinaSunbeam on DeviantArt">
            <a:extLst>
              <a:ext uri="{FF2B5EF4-FFF2-40B4-BE49-F238E27FC236}">
                <a16:creationId xmlns:a16="http://schemas.microsoft.com/office/drawing/2014/main" id="{97A38965-3F02-DB46-2803-95F3CCFE3C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91320" y="1538710"/>
            <a:ext cx="4390848" cy="2806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94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bg/>
                                          </p:spTgt>
                                        </p:tgtEl>
                                        <p:attrNameLst>
                                          <p:attrName>style.visibility</p:attrName>
                                        </p:attrNameLst>
                                      </p:cBhvr>
                                      <p:to>
                                        <p:strVal val="visible"/>
                                      </p:to>
                                    </p:set>
                                    <p:anim calcmode="lin" valueType="num">
                                      <p:cBhvr additive="base">
                                        <p:cTn id="10" dur="1000" fill="hold"/>
                                        <p:tgtEl>
                                          <p:spTgt spid="8">
                                            <p:bg/>
                                          </p:spTgt>
                                        </p:tgtEl>
                                        <p:attrNameLst>
                                          <p:attrName>ppt_x</p:attrName>
                                        </p:attrNameLst>
                                      </p:cBhvr>
                                      <p:tavLst>
                                        <p:tav tm="0">
                                          <p:val>
                                            <p:strVal val="#ppt_x"/>
                                          </p:val>
                                        </p:tav>
                                        <p:tav tm="100000">
                                          <p:val>
                                            <p:strVal val="#ppt_x"/>
                                          </p:val>
                                        </p:tav>
                                      </p:tavLst>
                                    </p:anim>
                                    <p:anim calcmode="lin" valueType="num">
                                      <p:cBhvr additive="base">
                                        <p:cTn id="11" dur="1000" fill="hold"/>
                                        <p:tgtEl>
                                          <p:spTgt spid="8">
                                            <p:bg/>
                                          </p:spTgt>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8">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 calcmode="lin" valueType="num">
                                      <p:cBhvr additive="base">
                                        <p:cTn id="1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8">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 calcmode="lin" valueType="num">
                                      <p:cBhvr additive="base">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8">
                                            <p:txEl>
                                              <p:pRg st="2" end="2"/>
                                            </p:txEl>
                                          </p:spTgt>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 calcmode="lin" valueType="num">
                                      <p:cBhvr additive="base">
                                        <p:cTn id="26"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8">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 calcmode="lin" valueType="num">
                                      <p:cBhvr additive="base">
                                        <p:cTn id="30"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8">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8">
                                            <p:txEl>
                                              <p:pRg st="5" end="5"/>
                                            </p:txEl>
                                          </p:spTgt>
                                        </p:tgtEl>
                                        <p:attrNameLst>
                                          <p:attrName>style.visibility</p:attrName>
                                        </p:attrNameLst>
                                      </p:cBhvr>
                                      <p:to>
                                        <p:strVal val="visible"/>
                                      </p:to>
                                    </p:set>
                                    <p:anim calcmode="lin" valueType="num">
                                      <p:cBhvr additive="base">
                                        <p:cTn id="34"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8">
                                            <p:txEl>
                                              <p:pRg st="5" end="5"/>
                                            </p:txEl>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8">
                                            <p:txEl>
                                              <p:pRg st="6" end="6"/>
                                            </p:txEl>
                                          </p:spTgt>
                                        </p:tgtEl>
                                        <p:attrNameLst>
                                          <p:attrName>style.visibility</p:attrName>
                                        </p:attrNameLst>
                                      </p:cBhvr>
                                      <p:to>
                                        <p:strVal val="visible"/>
                                      </p:to>
                                    </p:set>
                                    <p:anim calcmode="lin" valueType="num">
                                      <p:cBhvr additive="base">
                                        <p:cTn id="38"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9" dur="1000" fill="hold"/>
                                        <p:tgtEl>
                                          <p:spTgt spid="8">
                                            <p:txEl>
                                              <p:pRg st="6" end="6"/>
                                            </p:txEl>
                                          </p:spTgt>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 calcmode="lin" valueType="num">
                                      <p:cBhvr additive="base">
                                        <p:cTn id="42"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8">
                                            <p:txEl>
                                              <p:pRg st="7" end="7"/>
                                            </p:txEl>
                                          </p:spTgt>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8">
                                            <p:txEl>
                                              <p:pRg st="8" end="8"/>
                                            </p:txEl>
                                          </p:spTgt>
                                        </p:tgtEl>
                                        <p:attrNameLst>
                                          <p:attrName>style.visibility</p:attrName>
                                        </p:attrNameLst>
                                      </p:cBhvr>
                                      <p:to>
                                        <p:strVal val="visible"/>
                                      </p:to>
                                    </p:set>
                                    <p:anim calcmode="lin" valueType="num">
                                      <p:cBhvr additive="base">
                                        <p:cTn id="46"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7" dur="1000" fill="hold"/>
                                        <p:tgtEl>
                                          <p:spTgt spid="8">
                                            <p:txEl>
                                              <p:pRg st="8" end="8"/>
                                            </p:txEl>
                                          </p:spTgt>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8">
                                            <p:txEl>
                                              <p:pRg st="9" end="9"/>
                                            </p:txEl>
                                          </p:spTgt>
                                        </p:tgtEl>
                                        <p:attrNameLst>
                                          <p:attrName>style.visibility</p:attrName>
                                        </p:attrNameLst>
                                      </p:cBhvr>
                                      <p:to>
                                        <p:strVal val="visible"/>
                                      </p:to>
                                    </p:set>
                                    <p:anim calcmode="lin" valueType="num">
                                      <p:cBhvr additive="base">
                                        <p:cTn id="50"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51" dur="10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1000" fill="hold"/>
                                        <p:tgtEl>
                                          <p:spTgt spid="10"/>
                                        </p:tgtEl>
                                        <p:attrNameLst>
                                          <p:attrName>ppt_x</p:attrName>
                                        </p:attrNameLst>
                                      </p:cBhvr>
                                      <p:tavLst>
                                        <p:tav tm="0">
                                          <p:val>
                                            <p:strVal val="#ppt_x"/>
                                          </p:val>
                                        </p:tav>
                                        <p:tav tm="100000">
                                          <p:val>
                                            <p:strVal val="#ppt_x"/>
                                          </p:val>
                                        </p:tav>
                                      </p:tavLst>
                                    </p:anim>
                                    <p:anim calcmode="lin" valueType="num">
                                      <p:cBhvr additive="base">
                                        <p:cTn id="60" dur="10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1000" fill="hold"/>
                                        <p:tgtEl>
                                          <p:spTgt spid="11"/>
                                        </p:tgtEl>
                                        <p:attrNameLst>
                                          <p:attrName>ppt_x</p:attrName>
                                        </p:attrNameLst>
                                      </p:cBhvr>
                                      <p:tavLst>
                                        <p:tav tm="0">
                                          <p:val>
                                            <p:strVal val="#ppt_x"/>
                                          </p:val>
                                        </p:tav>
                                        <p:tav tm="100000">
                                          <p:val>
                                            <p:strVal val="#ppt_x"/>
                                          </p:val>
                                        </p:tav>
                                      </p:tavLst>
                                    </p:anim>
                                    <p:anim calcmode="lin" valueType="num">
                                      <p:cBhvr additive="base">
                                        <p:cTn id="64"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Effect transition="in" filter="fade">
                                      <p:cBhvr>
                                        <p:cTn id="7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uild="p" animBg="1"/>
      <p:bldP spid="9"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260189-4A0A-F284-D8FF-8CA669629252}"/>
              </a:ext>
            </a:extLst>
          </p:cNvPr>
          <p:cNvSpPr txBox="1"/>
          <p:nvPr/>
        </p:nvSpPr>
        <p:spPr>
          <a:xfrm>
            <a:off x="2590800" y="610403"/>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Cell</a:t>
            </a:r>
          </a:p>
        </p:txBody>
      </p:sp>
      <p:sp>
        <p:nvSpPr>
          <p:cNvPr id="8" name="TextBox 7">
            <a:extLst>
              <a:ext uri="{FF2B5EF4-FFF2-40B4-BE49-F238E27FC236}">
                <a16:creationId xmlns:a16="http://schemas.microsoft.com/office/drawing/2014/main" id="{B2CFE0C5-D8CA-341C-E43E-179FBED25AF5}"/>
              </a:ext>
            </a:extLst>
          </p:cNvPr>
          <p:cNvSpPr txBox="1"/>
          <p:nvPr/>
        </p:nvSpPr>
        <p:spPr>
          <a:xfrm>
            <a:off x="304800" y="940853"/>
            <a:ext cx="11582400" cy="234532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Who you are has been determined because of two cells that came together inside your mother’s womb. </a:t>
            </a:r>
          </a:p>
          <a:p>
            <a:pPr marL="285750" indent="-285750" algn="just">
              <a:lnSpc>
                <a:spcPct val="150000"/>
              </a:lnSpc>
              <a:buFont typeface="Arial" panose="020B0604020202020204" pitchFamily="34" charset="0"/>
              <a:buChar char="•"/>
            </a:pPr>
            <a:r>
              <a:rPr lang="en-US"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The two cells containing all your genetic information (DNA) united to begin making a new life. </a:t>
            </a:r>
          </a:p>
          <a:p>
            <a:pPr marL="285750" indent="-285750" algn="just">
              <a:lnSpc>
                <a:spcPct val="150000"/>
              </a:lnSpc>
              <a:buFont typeface="Arial" panose="020B0604020202020204" pitchFamily="34" charset="0"/>
              <a:buChar char="•"/>
            </a:pPr>
            <a:r>
              <a:rPr lang="en-US"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Cells divided and differentiated into other cells with specific roles that led to the formation of the body’s numerous body organs, systems, blood, blood vessels, bone, tissue, and skin. </a:t>
            </a:r>
          </a:p>
          <a:p>
            <a:pPr marL="285750" indent="-285750" algn="just">
              <a:lnSpc>
                <a:spcPct val="150000"/>
              </a:lnSpc>
              <a:buFont typeface="Arial" panose="020B0604020202020204" pitchFamily="34" charset="0"/>
              <a:buChar char="•"/>
            </a:pPr>
            <a:r>
              <a:rPr lang="en-US"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As an adult, you are comprised of trillions of cells. </a:t>
            </a:r>
          </a:p>
        </p:txBody>
      </p:sp>
      <p:pic>
        <p:nvPicPr>
          <p:cNvPr id="3" name="Picture 2">
            <a:extLst>
              <a:ext uri="{FF2B5EF4-FFF2-40B4-BE49-F238E27FC236}">
                <a16:creationId xmlns:a16="http://schemas.microsoft.com/office/drawing/2014/main" id="{8D65DD66-B3D0-3731-DA56-89590F3381E2}"/>
              </a:ext>
            </a:extLst>
          </p:cNvPr>
          <p:cNvPicPr>
            <a:picLocks noChangeAspect="1"/>
          </p:cNvPicPr>
          <p:nvPr/>
        </p:nvPicPr>
        <p:blipFill>
          <a:blip r:embed="rId3"/>
          <a:stretch>
            <a:fillRect/>
          </a:stretch>
        </p:blipFill>
        <p:spPr>
          <a:xfrm>
            <a:off x="5432322" y="3730811"/>
            <a:ext cx="6759678" cy="1781921"/>
          </a:xfrm>
          <a:prstGeom prst="rect">
            <a:avLst/>
          </a:prstGeom>
        </p:spPr>
      </p:pic>
      <p:pic>
        <p:nvPicPr>
          <p:cNvPr id="2" name="Picture 1">
            <a:extLst>
              <a:ext uri="{FF2B5EF4-FFF2-40B4-BE49-F238E27FC236}">
                <a16:creationId xmlns:a16="http://schemas.microsoft.com/office/drawing/2014/main" id="{C7184288-824E-AC52-3CAD-D72EBE17D45D}"/>
              </a:ext>
            </a:extLst>
          </p:cNvPr>
          <p:cNvPicPr>
            <a:picLocks noChangeAspect="1"/>
          </p:cNvPicPr>
          <p:nvPr/>
        </p:nvPicPr>
        <p:blipFill>
          <a:blip r:embed="rId4"/>
          <a:stretch>
            <a:fillRect/>
          </a:stretch>
        </p:blipFill>
        <p:spPr>
          <a:xfrm>
            <a:off x="0" y="3265210"/>
            <a:ext cx="5432322" cy="3621548"/>
          </a:xfrm>
          <a:prstGeom prst="rect">
            <a:avLst/>
          </a:prstGeom>
        </p:spPr>
      </p:pic>
    </p:spTree>
    <p:extLst>
      <p:ext uri="{BB962C8B-B14F-4D97-AF65-F5344CB8AC3E}">
        <p14:creationId xmlns:p14="http://schemas.microsoft.com/office/powerpoint/2010/main" val="26217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our Biomolecules Structure and Function Comparison Chart ...">
            <a:extLst>
              <a:ext uri="{FF2B5EF4-FFF2-40B4-BE49-F238E27FC236}">
                <a16:creationId xmlns:a16="http://schemas.microsoft.com/office/drawing/2014/main" id="{ECCB3019-359C-8AF5-C394-09784DFFEC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39" y="-19665"/>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840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D27CEC-6759-4ABA-898D-3259AFBEA35B}"/>
              </a:ext>
            </a:extLst>
          </p:cNvPr>
          <p:cNvSpPr txBox="1"/>
          <p:nvPr/>
        </p:nvSpPr>
        <p:spPr>
          <a:xfrm>
            <a:off x="9832" y="6454726"/>
            <a:ext cx="12182167" cy="369332"/>
          </a:xfrm>
          <a:prstGeom prst="rect">
            <a:avLst/>
          </a:prstGeom>
          <a:solidFill>
            <a:srgbClr val="003366"/>
          </a:solidFill>
          <a:ln>
            <a:solidFill>
              <a:schemeClr val="accent5">
                <a:lumMod val="50000"/>
              </a:schemeClr>
            </a:solidFill>
          </a:ln>
        </p:spPr>
        <p:txBody>
          <a:bodyPr wrap="square" rtlCol="0">
            <a:spAutoFit/>
          </a:bodyPr>
          <a:lstStyle/>
          <a:p>
            <a:r>
              <a:rPr lang="en-US" b="1" dirty="0">
                <a:solidFill>
                  <a:schemeClr val="bg1"/>
                </a:solidFill>
              </a:rPr>
              <a:t>Chemistry			         </a:t>
            </a:r>
            <a:r>
              <a:rPr lang="en-US" b="1" dirty="0" err="1">
                <a:solidFill>
                  <a:schemeClr val="bg1"/>
                </a:solidFill>
              </a:rPr>
              <a:t>Mr.Mahendra</a:t>
            </a:r>
            <a:r>
              <a:rPr lang="en-US" b="1" dirty="0">
                <a:solidFill>
                  <a:schemeClr val="bg1"/>
                </a:solidFill>
              </a:rPr>
              <a:t> Kumar H S</a:t>
            </a:r>
          </a:p>
        </p:txBody>
      </p:sp>
      <p:sp>
        <p:nvSpPr>
          <p:cNvPr id="2" name="Title 1">
            <a:extLst>
              <a:ext uri="{FF2B5EF4-FFF2-40B4-BE49-F238E27FC236}">
                <a16:creationId xmlns:a16="http://schemas.microsoft.com/office/drawing/2014/main" id="{AB6F3E5F-7355-C032-7ED8-6DDC8C0A6083}"/>
              </a:ext>
            </a:extLst>
          </p:cNvPr>
          <p:cNvSpPr>
            <a:spLocks noGrp="1"/>
          </p:cNvSpPr>
          <p:nvPr>
            <p:ph type="title"/>
          </p:nvPr>
        </p:nvSpPr>
        <p:spPr>
          <a:xfrm>
            <a:off x="2819400" y="1143000"/>
            <a:ext cx="4953000" cy="381000"/>
          </a:xfrm>
        </p:spPr>
        <p:txBody>
          <a:bodyPr>
            <a:normAutofit fontScale="90000"/>
          </a:bodyPr>
          <a:lstStyle/>
          <a:p>
            <a:pPr algn="ctr"/>
            <a:r>
              <a:rPr lang="en-US" b="1" dirty="0">
                <a:latin typeface="Times New Roman" panose="02020603050405020304" pitchFamily="18" charset="0"/>
                <a:cs typeface="Times New Roman" panose="02020603050405020304" pitchFamily="18" charset="0"/>
              </a:rPr>
              <a:t>What are Carbohydrates?</a:t>
            </a:r>
          </a:p>
        </p:txBody>
      </p:sp>
      <p:sp>
        <p:nvSpPr>
          <p:cNvPr id="3" name="Content Placeholder 2">
            <a:extLst>
              <a:ext uri="{FF2B5EF4-FFF2-40B4-BE49-F238E27FC236}">
                <a16:creationId xmlns:a16="http://schemas.microsoft.com/office/drawing/2014/main" id="{F94F6E6D-9D2B-AD35-479E-2B3C144E33A7}"/>
              </a:ext>
            </a:extLst>
          </p:cNvPr>
          <p:cNvSpPr>
            <a:spLocks noGrp="1"/>
          </p:cNvSpPr>
          <p:nvPr>
            <p:ph idx="1"/>
          </p:nvPr>
        </p:nvSpPr>
        <p:spPr>
          <a:xfrm>
            <a:off x="229452" y="1870960"/>
            <a:ext cx="8001000" cy="914400"/>
          </a:xfrm>
        </p:spPr>
        <p:txBody>
          <a:bodyPr>
            <a:normAutofit/>
          </a:bodyPr>
          <a:lstStyle/>
          <a:p>
            <a:r>
              <a:rPr lang="en-US" sz="2000" dirty="0">
                <a:latin typeface="Times New Roman" panose="02020603050405020304" pitchFamily="18" charset="0"/>
                <a:cs typeface="Times New Roman" panose="02020603050405020304" pitchFamily="18" charset="0"/>
              </a:rPr>
              <a:t>Carbohydrates are organic </a:t>
            </a:r>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biomolecules abundantly present in nature.</a:t>
            </a:r>
          </a:p>
          <a:p>
            <a:r>
              <a:rPr lang="en-US" sz="2000" dirty="0">
                <a:latin typeface="Times New Roman" panose="02020603050405020304" pitchFamily="18" charset="0"/>
                <a:cs typeface="Times New Roman" panose="02020603050405020304" pitchFamily="18" charset="0"/>
              </a:rPr>
              <a:t>Found in the </a:t>
            </a:r>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cells of plants and animals.</a:t>
            </a:r>
          </a:p>
        </p:txBody>
      </p:sp>
      <p:sp>
        <p:nvSpPr>
          <p:cNvPr id="6" name="Rectangle 3">
            <a:extLst>
              <a:ext uri="{FF2B5EF4-FFF2-40B4-BE49-F238E27FC236}">
                <a16:creationId xmlns:a16="http://schemas.microsoft.com/office/drawing/2014/main" id="{5187E4BE-5A54-F2ED-602B-75C3D6CF1BAC}"/>
              </a:ext>
            </a:extLst>
          </p:cNvPr>
          <p:cNvSpPr txBox="1">
            <a:spLocks noChangeArrowheads="1"/>
          </p:cNvSpPr>
          <p:nvPr/>
        </p:nvSpPr>
        <p:spPr>
          <a:xfrm>
            <a:off x="229452" y="2711844"/>
            <a:ext cx="10590948" cy="109815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pPr>
            <a:r>
              <a:rPr lang="en-US" altLang="en-US" sz="2000" dirty="0">
                <a:latin typeface="Times New Roman" panose="02020603050405020304" pitchFamily="18" charset="0"/>
                <a:cs typeface="Times New Roman" panose="02020603050405020304" pitchFamily="18" charset="0"/>
              </a:rPr>
              <a:t>They are the </a:t>
            </a:r>
            <a:r>
              <a:rPr lang="en-US" alt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best source of fuel for the body</a:t>
            </a:r>
            <a:r>
              <a:rPr lang="en-US" altLang="en-US" sz="2000" dirty="0">
                <a:latin typeface="Times New Roman" panose="02020603050405020304" pitchFamily="18" charset="0"/>
                <a:cs typeface="Times New Roman" panose="02020603050405020304" pitchFamily="18" charset="0"/>
              </a:rPr>
              <a:t>. Carbohydrates also help </a:t>
            </a:r>
            <a:r>
              <a:rPr lang="en-US" alt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 digest protein and fat.</a:t>
            </a:r>
            <a:r>
              <a:rPr lang="en-US" altLang="en-US" sz="2000" dirty="0">
                <a:latin typeface="Times New Roman" panose="02020603050405020304" pitchFamily="18" charset="0"/>
                <a:cs typeface="Times New Roman" panose="02020603050405020304" pitchFamily="18" charset="0"/>
              </a:rPr>
              <a:t>  </a:t>
            </a:r>
          </a:p>
        </p:txBody>
      </p:sp>
      <p:graphicFrame>
        <p:nvGraphicFramePr>
          <p:cNvPr id="7" name="Object 4">
            <a:extLst>
              <a:ext uri="{FF2B5EF4-FFF2-40B4-BE49-F238E27FC236}">
                <a16:creationId xmlns:a16="http://schemas.microsoft.com/office/drawing/2014/main" id="{006C5CCF-0E83-79CC-6604-9DB5C95060CB}"/>
              </a:ext>
            </a:extLst>
          </p:cNvPr>
          <p:cNvGraphicFramePr>
            <a:graphicFrameLocks noChangeAspect="1"/>
          </p:cNvGraphicFramePr>
          <p:nvPr/>
        </p:nvGraphicFramePr>
        <p:xfrm>
          <a:off x="9562799" y="651171"/>
          <a:ext cx="2629201" cy="2712720"/>
        </p:xfrm>
        <a:graphic>
          <a:graphicData uri="http://schemas.openxmlformats.org/presentationml/2006/ole">
            <mc:AlternateContent xmlns:mc="http://schemas.openxmlformats.org/markup-compatibility/2006">
              <mc:Choice xmlns:v="urn:schemas-microsoft-com:vml" Requires="v">
                <p:oleObj name="Chart" r:id="rId2" imgW="3905236" imgH="4029045" progId="MSGraph.Chart.8">
                  <p:embed followColorScheme="full"/>
                </p:oleObj>
              </mc:Choice>
              <mc:Fallback>
                <p:oleObj name="Chart" r:id="rId2" imgW="3905236" imgH="4029045" progId="MSGraph.Chart.8">
                  <p:embed followColorScheme="full"/>
                  <p:pic>
                    <p:nvPicPr>
                      <p:cNvPr id="7" name="Object 4">
                        <a:extLst>
                          <a:ext uri="{FF2B5EF4-FFF2-40B4-BE49-F238E27FC236}">
                            <a16:creationId xmlns:a16="http://schemas.microsoft.com/office/drawing/2014/main" id="{006C5CCF-0E83-79CC-6604-9DB5C95060CB}"/>
                          </a:ext>
                        </a:extLst>
                      </p:cNvPr>
                      <p:cNvPicPr>
                        <a:picLocks noChangeAspect="1" noChangeArrowheads="1"/>
                      </p:cNvPicPr>
                      <p:nvPr/>
                    </p:nvPicPr>
                    <p:blipFill>
                      <a:blip r:embed="rId3"/>
                      <a:srcRect/>
                      <a:stretch>
                        <a:fillRect/>
                      </a:stretch>
                    </p:blipFill>
                    <p:spPr bwMode="auto">
                      <a:xfrm>
                        <a:off x="9562799" y="651171"/>
                        <a:ext cx="2629201" cy="271272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D85C6A48-C7A6-4E47-84D3-54C44D8EDC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2800" y="3299760"/>
            <a:ext cx="4038600" cy="2913888"/>
          </a:xfrm>
          <a:prstGeom prst="rect">
            <a:avLst/>
          </a:prstGeom>
        </p:spPr>
      </p:pic>
      <p:pic>
        <p:nvPicPr>
          <p:cNvPr id="12" name="Picture 11">
            <a:extLst>
              <a:ext uri="{FF2B5EF4-FFF2-40B4-BE49-F238E27FC236}">
                <a16:creationId xmlns:a16="http://schemas.microsoft.com/office/drawing/2014/main" id="{049599CE-CCEC-4CC1-A05C-3A70A27DF0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3299760"/>
            <a:ext cx="5067726" cy="2850596"/>
          </a:xfrm>
          <a:prstGeom prst="rect">
            <a:avLst/>
          </a:prstGeom>
        </p:spPr>
      </p:pic>
    </p:spTree>
    <p:extLst>
      <p:ext uri="{BB962C8B-B14F-4D97-AF65-F5344CB8AC3E}">
        <p14:creationId xmlns:p14="http://schemas.microsoft.com/office/powerpoint/2010/main" val="127540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1000"/>
                                        <p:tgtEl>
                                          <p:spTgt spid="6">
                                            <p:txEl>
                                              <p:pRg st="0" end="0"/>
                                            </p:txEl>
                                          </p:spTgt>
                                        </p:tgtEl>
                                      </p:cBhvr>
                                    </p:animEffect>
                                    <p:anim calcmode="lin" valueType="num">
                                      <p:cBhvr>
                                        <p:cTn id="2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1"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uiExpand="1" build="p"/>
      <p:bldOleChart spid="7" grpId="0"/>
      <p:bldOleChart spid="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646B2E-CAB6-43D7-A8D8-6B47C351D059}"/>
              </a:ext>
            </a:extLst>
          </p:cNvPr>
          <p:cNvSpPr txBox="1"/>
          <p:nvPr/>
        </p:nvSpPr>
        <p:spPr>
          <a:xfrm>
            <a:off x="1676400" y="1219200"/>
            <a:ext cx="8839200" cy="553998"/>
          </a:xfrm>
          <a:prstGeom prst="rect">
            <a:avLst/>
          </a:prstGeom>
          <a:noFill/>
        </p:spPr>
        <p:txBody>
          <a:bodyPr wrap="square">
            <a:spAutoFit/>
          </a:bodyPr>
          <a:lstStyle/>
          <a:p>
            <a:pPr>
              <a:lnSpc>
                <a:spcPct val="150000"/>
              </a:lnSpc>
            </a:pPr>
            <a:r>
              <a:rPr lang="en-US" sz="2000" dirty="0">
                <a:latin typeface="Times New Roman" panose="02020603050405020304" pitchFamily="18" charset="0"/>
                <a:cs typeface="Times New Roman" panose="02020603050405020304" pitchFamily="18" charset="0"/>
              </a:rPr>
              <a:t>Animals and </a:t>
            </a:r>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Human beings cannot biosynthesize Carbohydrates </a:t>
            </a:r>
            <a:r>
              <a:rPr lang="en-US" sz="2000" dirty="0">
                <a:latin typeface="Times New Roman" panose="02020603050405020304" pitchFamily="18" charset="0"/>
                <a:cs typeface="Times New Roman" panose="02020603050405020304" pitchFamily="18" charset="0"/>
              </a:rPr>
              <a:t>predominantly.</a:t>
            </a:r>
          </a:p>
        </p:txBody>
      </p:sp>
      <p:pic>
        <p:nvPicPr>
          <p:cNvPr id="6" name="Picture 5">
            <a:extLst>
              <a:ext uri="{FF2B5EF4-FFF2-40B4-BE49-F238E27FC236}">
                <a16:creationId xmlns:a16="http://schemas.microsoft.com/office/drawing/2014/main" id="{9B45AF19-D128-4957-B369-8BBD8E5D6C2D}"/>
              </a:ext>
            </a:extLst>
          </p:cNvPr>
          <p:cNvPicPr>
            <a:picLocks noChangeAspect="1"/>
          </p:cNvPicPr>
          <p:nvPr/>
        </p:nvPicPr>
        <p:blipFill rotWithShape="1">
          <a:blip r:embed="rId2">
            <a:extLst>
              <a:ext uri="{28A0092B-C50C-407E-A947-70E740481C1C}">
                <a14:useLocalDpi xmlns:a14="http://schemas.microsoft.com/office/drawing/2010/main" val="0"/>
              </a:ext>
            </a:extLst>
          </a:blip>
          <a:srcRect t="18414" r="50649" b="9974"/>
          <a:stretch/>
        </p:blipFill>
        <p:spPr>
          <a:xfrm>
            <a:off x="2895600" y="1904999"/>
            <a:ext cx="3360837" cy="4356643"/>
          </a:xfrm>
          <a:prstGeom prst="rect">
            <a:avLst/>
          </a:prstGeom>
        </p:spPr>
      </p:pic>
      <p:pic>
        <p:nvPicPr>
          <p:cNvPr id="1026" name="Picture 2" descr="Black Sheep Eating Grass GIF - Download &amp; Share on PHONEKY">
            <a:extLst>
              <a:ext uri="{FF2B5EF4-FFF2-40B4-BE49-F238E27FC236}">
                <a16:creationId xmlns:a16="http://schemas.microsoft.com/office/drawing/2014/main" id="{21CD7189-9FB6-F7E2-1ABC-FE9670269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438400"/>
            <a:ext cx="4419600" cy="3668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017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5434C52C-370A-4313-9CC9-CB399A6C0C2D}"/>
              </a:ext>
            </a:extLst>
          </p:cNvPr>
          <p:cNvGraphicFramePr>
            <a:graphicFrameLocks noChangeAspect="1"/>
          </p:cNvGraphicFramePr>
          <p:nvPr/>
        </p:nvGraphicFramePr>
        <p:xfrm>
          <a:off x="5453953" y="1829283"/>
          <a:ext cx="6190643" cy="1085850"/>
        </p:xfrm>
        <a:graphic>
          <a:graphicData uri="http://schemas.openxmlformats.org/presentationml/2006/ole">
            <mc:AlternateContent xmlns:mc="http://schemas.openxmlformats.org/markup-compatibility/2006">
              <mc:Choice xmlns:v="urn:schemas-microsoft-com:vml" Requires="v">
                <p:oleObj name="CS ChemDraw Drawing" r:id="rId2" imgW="4543079" imgH="797376" progId="ChemDraw.Document.6.0">
                  <p:embed/>
                </p:oleObj>
              </mc:Choice>
              <mc:Fallback>
                <p:oleObj name="CS ChemDraw Drawing" r:id="rId2" imgW="4543079" imgH="797376" progId="ChemDraw.Document.6.0">
                  <p:embed/>
                  <p:pic>
                    <p:nvPicPr>
                      <p:cNvPr id="4" name="Object 3">
                        <a:extLst>
                          <a:ext uri="{FF2B5EF4-FFF2-40B4-BE49-F238E27FC236}">
                            <a16:creationId xmlns:a16="http://schemas.microsoft.com/office/drawing/2014/main" id="{5434C52C-370A-4313-9CC9-CB399A6C0C2D}"/>
                          </a:ext>
                        </a:extLst>
                      </p:cNvPr>
                      <p:cNvPicPr/>
                      <p:nvPr/>
                    </p:nvPicPr>
                    <p:blipFill>
                      <a:blip r:embed="rId3"/>
                      <a:stretch>
                        <a:fillRect/>
                      </a:stretch>
                    </p:blipFill>
                    <p:spPr>
                      <a:xfrm>
                        <a:off x="5453953" y="1829283"/>
                        <a:ext cx="6190643" cy="108585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8C07FC49-553D-490F-8699-44392E3041ED}"/>
              </a:ext>
            </a:extLst>
          </p:cNvPr>
          <p:cNvSpPr txBox="1"/>
          <p:nvPr/>
        </p:nvSpPr>
        <p:spPr>
          <a:xfrm>
            <a:off x="7496363" y="1252998"/>
            <a:ext cx="1874520" cy="369332"/>
          </a:xfrm>
          <a:prstGeom prst="rect">
            <a:avLst/>
          </a:prstGeom>
          <a:noFill/>
        </p:spPr>
        <p:txBody>
          <a:bodyPr wrap="square">
            <a:spAutoFit/>
          </a:bodyPr>
          <a:lstStyle/>
          <a:p>
            <a:r>
              <a:rPr lang="en-US" sz="1800" b="1" dirty="0">
                <a:solidFill>
                  <a:srgbClr val="C00000"/>
                </a:solidFill>
                <a:latin typeface="Times New Roman" panose="02020603050405020304" pitchFamily="18" charset="0"/>
                <a:cs typeface="Times New Roman" panose="02020603050405020304" pitchFamily="18" charset="0"/>
              </a:rPr>
              <a:t>Photosynthesis</a:t>
            </a:r>
            <a:r>
              <a:rPr lang="en-US" sz="1800" dirty="0">
                <a:latin typeface="Times New Roman" panose="02020603050405020304" pitchFamily="18" charset="0"/>
                <a:cs typeface="Times New Roman" panose="02020603050405020304" pitchFamily="18" charset="0"/>
              </a:rPr>
              <a:t>.</a:t>
            </a:r>
            <a:endParaRPr lang="en-US" dirty="0"/>
          </a:p>
        </p:txBody>
      </p:sp>
      <p:graphicFrame>
        <p:nvGraphicFramePr>
          <p:cNvPr id="6" name="Object 5">
            <a:extLst>
              <a:ext uri="{FF2B5EF4-FFF2-40B4-BE49-F238E27FC236}">
                <a16:creationId xmlns:a16="http://schemas.microsoft.com/office/drawing/2014/main" id="{2AD21D25-577C-4847-A6C6-B01D862BD9EE}"/>
              </a:ext>
            </a:extLst>
          </p:cNvPr>
          <p:cNvGraphicFramePr>
            <a:graphicFrameLocks noChangeAspect="1"/>
          </p:cNvGraphicFramePr>
          <p:nvPr/>
        </p:nvGraphicFramePr>
        <p:xfrm>
          <a:off x="4774702" y="3290758"/>
          <a:ext cx="5551094" cy="728202"/>
        </p:xfrm>
        <a:graphic>
          <a:graphicData uri="http://schemas.openxmlformats.org/presentationml/2006/ole">
            <mc:AlternateContent xmlns:mc="http://schemas.openxmlformats.org/markup-compatibility/2006">
              <mc:Choice xmlns:v="urn:schemas-microsoft-com:vml" Requires="v">
                <p:oleObj name="CS ChemDraw Drawing" r:id="rId4" imgW="3049418" imgH="400820" progId="ChemDraw.Document.6.0">
                  <p:embed/>
                </p:oleObj>
              </mc:Choice>
              <mc:Fallback>
                <p:oleObj name="CS ChemDraw Drawing" r:id="rId4" imgW="3049418" imgH="400820" progId="ChemDraw.Document.6.0">
                  <p:embed/>
                  <p:pic>
                    <p:nvPicPr>
                      <p:cNvPr id="6" name="Object 5">
                        <a:extLst>
                          <a:ext uri="{FF2B5EF4-FFF2-40B4-BE49-F238E27FC236}">
                            <a16:creationId xmlns:a16="http://schemas.microsoft.com/office/drawing/2014/main" id="{2AD21D25-577C-4847-A6C6-B01D862BD9EE}"/>
                          </a:ext>
                        </a:extLst>
                      </p:cNvPr>
                      <p:cNvPicPr/>
                      <p:nvPr/>
                    </p:nvPicPr>
                    <p:blipFill>
                      <a:blip r:embed="rId5"/>
                      <a:stretch>
                        <a:fillRect/>
                      </a:stretch>
                    </p:blipFill>
                    <p:spPr>
                      <a:xfrm>
                        <a:off x="4774702" y="3290758"/>
                        <a:ext cx="5551094" cy="728202"/>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0E4AF818-FFF1-4AA3-96EF-8A75EB51316A}"/>
              </a:ext>
            </a:extLst>
          </p:cNvPr>
          <p:cNvGrpSpPr/>
          <p:nvPr/>
        </p:nvGrpSpPr>
        <p:grpSpPr>
          <a:xfrm>
            <a:off x="-9993" y="1143000"/>
            <a:ext cx="4876800" cy="5335574"/>
            <a:chOff x="-9993" y="1143000"/>
            <a:chExt cx="4876800" cy="5335574"/>
          </a:xfrm>
        </p:grpSpPr>
        <p:pic>
          <p:nvPicPr>
            <p:cNvPr id="3" name="Picture 2">
              <a:extLst>
                <a:ext uri="{FF2B5EF4-FFF2-40B4-BE49-F238E27FC236}">
                  <a16:creationId xmlns:a16="http://schemas.microsoft.com/office/drawing/2014/main" id="{403D7844-EA4F-411B-A554-F51C39D93A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407" y="1143000"/>
              <a:ext cx="4572000" cy="4572000"/>
            </a:xfrm>
            <a:prstGeom prst="rect">
              <a:avLst/>
            </a:prstGeom>
          </p:spPr>
        </p:pic>
        <p:sp>
          <p:nvSpPr>
            <p:cNvPr id="7" name="Rectangle 6">
              <a:extLst>
                <a:ext uri="{FF2B5EF4-FFF2-40B4-BE49-F238E27FC236}">
                  <a16:creationId xmlns:a16="http://schemas.microsoft.com/office/drawing/2014/main" id="{E1DBD0D9-10CD-4BCB-9D88-A84D08E2228F}"/>
                </a:ext>
              </a:extLst>
            </p:cNvPr>
            <p:cNvSpPr/>
            <p:nvPr/>
          </p:nvSpPr>
          <p:spPr>
            <a:xfrm>
              <a:off x="-9993" y="5605002"/>
              <a:ext cx="4876800" cy="873572"/>
            </a:xfrm>
            <a:prstGeom prst="rect">
              <a:avLst/>
            </a:prstGeom>
          </p:spPr>
          <p:txBody>
            <a:bodyPr wrap="square">
              <a:spAutoFit/>
            </a:bodyPr>
            <a:lstStyle/>
            <a:p>
              <a:pPr algn="ctr">
                <a:lnSpc>
                  <a:spcPct val="150000"/>
                </a:lnSpc>
              </a:pPr>
              <a:r>
                <a:rPr lang="en-US" dirty="0">
                  <a:latin typeface="Times New Roman" panose="02020603050405020304" pitchFamily="18" charset="0"/>
                  <a:cs typeface="Times New Roman" panose="02020603050405020304" pitchFamily="18" charset="0"/>
                </a:rPr>
                <a:t>Plants predominantly biosynthesize carbohydrates through</a:t>
              </a:r>
              <a:r>
                <a:rPr lang="en-US" b="1" dirty="0">
                  <a:solidFill>
                    <a:srgbClr val="C00000"/>
                  </a:solidFill>
                  <a:latin typeface="Times New Roman" panose="02020603050405020304" pitchFamily="18" charset="0"/>
                  <a:cs typeface="Times New Roman" panose="02020603050405020304" pitchFamily="18" charset="0"/>
                </a:rPr>
                <a:t> photosynthesis</a:t>
              </a:r>
              <a:r>
                <a:rPr lang="en-US" dirty="0">
                  <a:latin typeface="Times New Roman" panose="02020603050405020304" pitchFamily="18" charset="0"/>
                  <a:cs typeface="Times New Roman" panose="02020603050405020304" pitchFamily="18" charset="0"/>
                </a:rPr>
                <a:t>.  </a:t>
              </a:r>
            </a:p>
          </p:txBody>
        </p:sp>
      </p:grpSp>
      <p:pic>
        <p:nvPicPr>
          <p:cNvPr id="9" name="Picture 8">
            <a:extLst>
              <a:ext uri="{FF2B5EF4-FFF2-40B4-BE49-F238E27FC236}">
                <a16:creationId xmlns:a16="http://schemas.microsoft.com/office/drawing/2014/main" id="{23966EA3-D96E-4B73-9D52-4F562AEDDE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49274" y="4009128"/>
            <a:ext cx="3352800" cy="2407596"/>
          </a:xfrm>
          <a:prstGeom prst="rect">
            <a:avLst/>
          </a:prstGeom>
        </p:spPr>
      </p:pic>
    </p:spTree>
    <p:extLst>
      <p:ext uri="{BB962C8B-B14F-4D97-AF65-F5344CB8AC3E}">
        <p14:creationId xmlns:p14="http://schemas.microsoft.com/office/powerpoint/2010/main" val="78962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AE8EFAE-BA8A-2C6F-B201-5BA5A0072B6F}"/>
              </a:ext>
            </a:extLst>
          </p:cNvPr>
          <p:cNvSpPr txBox="1"/>
          <p:nvPr/>
        </p:nvSpPr>
        <p:spPr>
          <a:xfrm>
            <a:off x="5106727" y="1045516"/>
            <a:ext cx="2248593" cy="461665"/>
          </a:xfrm>
          <a:prstGeom prst="rect">
            <a:avLst/>
          </a:prstGeom>
          <a:noFill/>
        </p:spPr>
        <p:txBody>
          <a:bodyPr wrap="square">
            <a:spAutoFit/>
          </a:bodyPr>
          <a:lstStyle/>
          <a:p>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graphicFrame>
        <p:nvGraphicFramePr>
          <p:cNvPr id="10" name="Object 9">
            <a:extLst>
              <a:ext uri="{FF2B5EF4-FFF2-40B4-BE49-F238E27FC236}">
                <a16:creationId xmlns:a16="http://schemas.microsoft.com/office/drawing/2014/main" id="{8B168D93-4E65-BFAB-4339-31397136627B}"/>
              </a:ext>
            </a:extLst>
          </p:cNvPr>
          <p:cNvGraphicFramePr>
            <a:graphicFrameLocks noChangeAspect="1"/>
          </p:cNvGraphicFramePr>
          <p:nvPr/>
        </p:nvGraphicFramePr>
        <p:xfrm>
          <a:off x="3125527" y="1447800"/>
          <a:ext cx="5940946" cy="567636"/>
        </p:xfrm>
        <a:graphic>
          <a:graphicData uri="http://schemas.openxmlformats.org/presentationml/2006/ole">
            <mc:AlternateContent xmlns:mc="http://schemas.openxmlformats.org/markup-compatibility/2006">
              <mc:Choice xmlns:v="urn:schemas-microsoft-com:vml" Requires="v">
                <p:oleObj name="CS ChemDraw Drawing" r:id="rId2" imgW="3363716" imgH="542386" progId="ChemDraw.Document.6.0">
                  <p:embed/>
                </p:oleObj>
              </mc:Choice>
              <mc:Fallback>
                <p:oleObj name="CS ChemDraw Drawing" r:id="rId2" imgW="3363716" imgH="542386" progId="ChemDraw.Document.6.0">
                  <p:embed/>
                  <p:pic>
                    <p:nvPicPr>
                      <p:cNvPr id="10" name="Object 9">
                        <a:extLst>
                          <a:ext uri="{FF2B5EF4-FFF2-40B4-BE49-F238E27FC236}">
                            <a16:creationId xmlns:a16="http://schemas.microsoft.com/office/drawing/2014/main" id="{8B168D93-4E65-BFAB-4339-31397136627B}"/>
                          </a:ext>
                        </a:extLst>
                      </p:cNvPr>
                      <p:cNvPicPr/>
                      <p:nvPr/>
                    </p:nvPicPr>
                    <p:blipFill>
                      <a:blip r:embed="rId3"/>
                      <a:stretch>
                        <a:fillRect/>
                      </a:stretch>
                    </p:blipFill>
                    <p:spPr>
                      <a:xfrm>
                        <a:off x="3125527" y="1447800"/>
                        <a:ext cx="5940946" cy="567636"/>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3B38F9-BBD9-39E2-13AC-630613E7206A}"/>
              </a:ext>
            </a:extLst>
          </p:cNvPr>
          <p:cNvSpPr txBox="1"/>
          <p:nvPr/>
        </p:nvSpPr>
        <p:spPr>
          <a:xfrm>
            <a:off x="2360873" y="1847504"/>
            <a:ext cx="1752600" cy="369332"/>
          </a:xfrm>
          <a:prstGeom prst="rect">
            <a:avLst/>
          </a:prstGeom>
          <a:noFill/>
        </p:spPr>
        <p:txBody>
          <a:bodyPr wrap="square">
            <a:spAutoFit/>
          </a:bodyPr>
          <a:lstStyle/>
          <a:p>
            <a:r>
              <a:rPr lang="en-US" b="1" dirty="0">
                <a:solidFill>
                  <a:srgbClr val="0070C0"/>
                </a:solidFill>
                <a:latin typeface="Times New Roman" panose="02020603050405020304" pitchFamily="18" charset="0"/>
                <a:cs typeface="Times New Roman" panose="02020603050405020304" pitchFamily="18" charset="0"/>
              </a:rPr>
              <a:t>Simple sugars</a:t>
            </a:r>
          </a:p>
        </p:txBody>
      </p:sp>
      <p:sp>
        <p:nvSpPr>
          <p:cNvPr id="14" name="TextBox 13">
            <a:extLst>
              <a:ext uri="{FF2B5EF4-FFF2-40B4-BE49-F238E27FC236}">
                <a16:creationId xmlns:a16="http://schemas.microsoft.com/office/drawing/2014/main" id="{F831462A-2A8A-0560-45D7-9AF6DCDB77DB}"/>
              </a:ext>
            </a:extLst>
          </p:cNvPr>
          <p:cNvSpPr txBox="1"/>
          <p:nvPr/>
        </p:nvSpPr>
        <p:spPr>
          <a:xfrm>
            <a:off x="8078527" y="1828800"/>
            <a:ext cx="1752600" cy="369332"/>
          </a:xfrm>
          <a:prstGeom prst="rect">
            <a:avLst/>
          </a:prstGeom>
          <a:noFill/>
        </p:spPr>
        <p:txBody>
          <a:bodyPr wrap="square">
            <a:spAutoFit/>
          </a:bodyPr>
          <a:lstStyle/>
          <a:p>
            <a:r>
              <a:rPr lang="en-US" b="1" dirty="0">
                <a:solidFill>
                  <a:srgbClr val="0070C0"/>
                </a:solidFill>
                <a:latin typeface="Times New Roman" panose="02020603050405020304" pitchFamily="18" charset="0"/>
                <a:cs typeface="Times New Roman" panose="02020603050405020304" pitchFamily="18" charset="0"/>
              </a:rPr>
              <a:t>Complex sugars</a:t>
            </a:r>
          </a:p>
        </p:txBody>
      </p:sp>
      <p:graphicFrame>
        <p:nvGraphicFramePr>
          <p:cNvPr id="15" name="Object 14">
            <a:extLst>
              <a:ext uri="{FF2B5EF4-FFF2-40B4-BE49-F238E27FC236}">
                <a16:creationId xmlns:a16="http://schemas.microsoft.com/office/drawing/2014/main" id="{61C8A106-209A-73CC-3EE7-DC31A1B31C6E}"/>
              </a:ext>
            </a:extLst>
          </p:cNvPr>
          <p:cNvGraphicFramePr>
            <a:graphicFrameLocks noChangeAspect="1"/>
          </p:cNvGraphicFramePr>
          <p:nvPr/>
        </p:nvGraphicFramePr>
        <p:xfrm>
          <a:off x="1443570" y="2216836"/>
          <a:ext cx="3363913" cy="542925"/>
        </p:xfrm>
        <a:graphic>
          <a:graphicData uri="http://schemas.openxmlformats.org/presentationml/2006/ole">
            <mc:AlternateContent xmlns:mc="http://schemas.openxmlformats.org/markup-compatibility/2006">
              <mc:Choice xmlns:v="urn:schemas-microsoft-com:vml" Requires="v">
                <p:oleObj name="CS ChemDraw Drawing" r:id="rId4" imgW="3363716" imgH="542386" progId="ChemDraw.Document.6.0">
                  <p:embed/>
                </p:oleObj>
              </mc:Choice>
              <mc:Fallback>
                <p:oleObj name="CS ChemDraw Drawing" r:id="rId4" imgW="3363716" imgH="542386" progId="ChemDraw.Document.6.0">
                  <p:embed/>
                  <p:pic>
                    <p:nvPicPr>
                      <p:cNvPr id="15" name="Object 14">
                        <a:extLst>
                          <a:ext uri="{FF2B5EF4-FFF2-40B4-BE49-F238E27FC236}">
                            <a16:creationId xmlns:a16="http://schemas.microsoft.com/office/drawing/2014/main" id="{61C8A106-209A-73CC-3EE7-DC31A1B31C6E}"/>
                          </a:ext>
                        </a:extLst>
                      </p:cNvPr>
                      <p:cNvPicPr/>
                      <p:nvPr/>
                    </p:nvPicPr>
                    <p:blipFill>
                      <a:blip r:embed="rId5"/>
                      <a:stretch>
                        <a:fillRect/>
                      </a:stretch>
                    </p:blipFill>
                    <p:spPr>
                      <a:xfrm>
                        <a:off x="1443570" y="2216836"/>
                        <a:ext cx="3363913" cy="5429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E464FD7E-EA93-555E-090A-4195A9D766FF}"/>
              </a:ext>
            </a:extLst>
          </p:cNvPr>
          <p:cNvGraphicFramePr>
            <a:graphicFrameLocks noChangeAspect="1"/>
          </p:cNvGraphicFramePr>
          <p:nvPr/>
        </p:nvGraphicFramePr>
        <p:xfrm>
          <a:off x="7384516" y="2216836"/>
          <a:ext cx="3363913" cy="542925"/>
        </p:xfrm>
        <a:graphic>
          <a:graphicData uri="http://schemas.openxmlformats.org/presentationml/2006/ole">
            <mc:AlternateContent xmlns:mc="http://schemas.openxmlformats.org/markup-compatibility/2006">
              <mc:Choice xmlns:v="urn:schemas-microsoft-com:vml" Requires="v">
                <p:oleObj name="CS ChemDraw Drawing" r:id="rId4" imgW="3363716" imgH="542386" progId="ChemDraw.Document.6.0">
                  <p:embed/>
                </p:oleObj>
              </mc:Choice>
              <mc:Fallback>
                <p:oleObj name="CS ChemDraw Drawing" r:id="rId4" imgW="3363716" imgH="542386" progId="ChemDraw.Document.6.0">
                  <p:embed/>
                  <p:pic>
                    <p:nvPicPr>
                      <p:cNvPr id="16" name="Object 15">
                        <a:extLst>
                          <a:ext uri="{FF2B5EF4-FFF2-40B4-BE49-F238E27FC236}">
                            <a16:creationId xmlns:a16="http://schemas.microsoft.com/office/drawing/2014/main" id="{E464FD7E-EA93-555E-090A-4195A9D766FF}"/>
                          </a:ext>
                        </a:extLst>
                      </p:cNvPr>
                      <p:cNvPicPr/>
                      <p:nvPr/>
                    </p:nvPicPr>
                    <p:blipFill>
                      <a:blip r:embed="rId5"/>
                      <a:stretch>
                        <a:fillRect/>
                      </a:stretch>
                    </p:blipFill>
                    <p:spPr>
                      <a:xfrm>
                        <a:off x="7384516" y="2216836"/>
                        <a:ext cx="3363913" cy="5429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35D12E90-4FB1-99BD-3959-FEAF812539A9}"/>
              </a:ext>
            </a:extLst>
          </p:cNvPr>
          <p:cNvSpPr txBox="1"/>
          <p:nvPr/>
        </p:nvSpPr>
        <p:spPr>
          <a:xfrm>
            <a:off x="393704" y="2800066"/>
            <a:ext cx="2099731"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Monosaccharides</a:t>
            </a:r>
          </a:p>
        </p:txBody>
      </p:sp>
      <p:sp>
        <p:nvSpPr>
          <p:cNvPr id="18" name="TextBox 17">
            <a:extLst>
              <a:ext uri="{FF2B5EF4-FFF2-40B4-BE49-F238E27FC236}">
                <a16:creationId xmlns:a16="http://schemas.microsoft.com/office/drawing/2014/main" id="{35A2600B-2123-1210-86D1-2E4CB0A54BAD}"/>
              </a:ext>
            </a:extLst>
          </p:cNvPr>
          <p:cNvSpPr txBox="1"/>
          <p:nvPr/>
        </p:nvSpPr>
        <p:spPr>
          <a:xfrm>
            <a:off x="3989343" y="2769625"/>
            <a:ext cx="1649458"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Disaccharides</a:t>
            </a:r>
          </a:p>
        </p:txBody>
      </p:sp>
      <p:sp>
        <p:nvSpPr>
          <p:cNvPr id="19" name="TextBox 18">
            <a:extLst>
              <a:ext uri="{FF2B5EF4-FFF2-40B4-BE49-F238E27FC236}">
                <a16:creationId xmlns:a16="http://schemas.microsoft.com/office/drawing/2014/main" id="{A4B78B8F-B739-106E-5B36-C5CE5FDC134B}"/>
              </a:ext>
            </a:extLst>
          </p:cNvPr>
          <p:cNvSpPr txBox="1"/>
          <p:nvPr/>
        </p:nvSpPr>
        <p:spPr>
          <a:xfrm>
            <a:off x="6553201" y="2801725"/>
            <a:ext cx="1904999"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Oligosaccharides</a:t>
            </a:r>
          </a:p>
        </p:txBody>
      </p:sp>
      <p:sp>
        <p:nvSpPr>
          <p:cNvPr id="20" name="TextBox 19">
            <a:extLst>
              <a:ext uri="{FF2B5EF4-FFF2-40B4-BE49-F238E27FC236}">
                <a16:creationId xmlns:a16="http://schemas.microsoft.com/office/drawing/2014/main" id="{BDA17219-5F95-D0A8-11B1-8E0048D4862D}"/>
              </a:ext>
            </a:extLst>
          </p:cNvPr>
          <p:cNvSpPr txBox="1"/>
          <p:nvPr/>
        </p:nvSpPr>
        <p:spPr>
          <a:xfrm>
            <a:off x="9852350" y="2800066"/>
            <a:ext cx="1904999"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Polysaccharides</a:t>
            </a:r>
          </a:p>
        </p:txBody>
      </p:sp>
      <p:sp>
        <p:nvSpPr>
          <p:cNvPr id="24" name="TextBox 23">
            <a:extLst>
              <a:ext uri="{FF2B5EF4-FFF2-40B4-BE49-F238E27FC236}">
                <a16:creationId xmlns:a16="http://schemas.microsoft.com/office/drawing/2014/main" id="{4D7A68B8-010B-770A-3A07-BF0F672FD20B}"/>
              </a:ext>
            </a:extLst>
          </p:cNvPr>
          <p:cNvSpPr txBox="1"/>
          <p:nvPr/>
        </p:nvSpPr>
        <p:spPr>
          <a:xfrm>
            <a:off x="-10673" y="3209703"/>
            <a:ext cx="2908484" cy="1669496"/>
          </a:xfrm>
          <a:prstGeom prst="rect">
            <a:avLst/>
          </a:prstGeom>
          <a:noFill/>
        </p:spPr>
        <p:txBody>
          <a:bodyPr wrap="square">
            <a:spAutoFit/>
          </a:bodyPr>
          <a:lstStyle/>
          <a:p>
            <a:pPr algn="just">
              <a:lnSpc>
                <a:spcPct val="150000"/>
              </a:lnSpc>
            </a:pPr>
            <a:r>
              <a:rPr lang="en-US" sz="1400" b="0" i="0" dirty="0">
                <a:solidFill>
                  <a:srgbClr val="202124"/>
                </a:solidFill>
                <a:effectLst/>
                <a:latin typeface="Times New Roman" panose="02020603050405020304" pitchFamily="18" charset="0"/>
                <a:cs typeface="Times New Roman" panose="02020603050405020304" pitchFamily="18" charset="0"/>
              </a:rPr>
              <a:t>The simplest</a:t>
            </a:r>
            <a:r>
              <a:rPr lang="en-US" sz="1400" b="0" i="0" dirty="0">
                <a:solidFill>
                  <a:srgbClr val="040C28"/>
                </a:solidFill>
                <a:effectLst/>
                <a:latin typeface="Times New Roman" panose="02020603050405020304" pitchFamily="18" charset="0"/>
                <a:cs typeface="Times New Roman" panose="02020603050405020304" pitchFamily="18" charset="0"/>
              </a:rPr>
              <a:t> carbohydrates are </a:t>
            </a:r>
            <a:r>
              <a:rPr lang="en-US" sz="1400" b="0" i="0" dirty="0">
                <a:solidFill>
                  <a:srgbClr val="202124"/>
                </a:solidFill>
                <a:effectLst/>
                <a:latin typeface="Times New Roman" panose="02020603050405020304" pitchFamily="18" charset="0"/>
                <a:cs typeface="Times New Roman" panose="02020603050405020304" pitchFamily="18" charset="0"/>
              </a:rPr>
              <a:t>termed simple sugars. The monosaccharides most commonly contain three to six carbon atoms in an unbranched single-bonded chain.</a:t>
            </a:r>
            <a:endParaRPr lang="en-US" sz="14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78B3448A-36D6-8572-A7B0-3283EC9A8D7C}"/>
              </a:ext>
            </a:extLst>
          </p:cNvPr>
          <p:cNvSpPr txBox="1"/>
          <p:nvPr/>
        </p:nvSpPr>
        <p:spPr>
          <a:xfrm>
            <a:off x="3322539" y="3207181"/>
            <a:ext cx="2908484" cy="700000"/>
          </a:xfrm>
          <a:prstGeom prst="rect">
            <a:avLst/>
          </a:prstGeom>
          <a:noFill/>
        </p:spPr>
        <p:txBody>
          <a:bodyPr wrap="square">
            <a:spAutoFit/>
          </a:bodyPr>
          <a:lstStyle/>
          <a:p>
            <a:pPr algn="just">
              <a:lnSpc>
                <a:spcPct val="150000"/>
              </a:lnSpc>
            </a:pPr>
            <a:r>
              <a:rPr lang="en-US" sz="1400" b="0" i="0" dirty="0">
                <a:solidFill>
                  <a:srgbClr val="202124"/>
                </a:solidFill>
                <a:effectLst/>
                <a:latin typeface="Times New Roman" panose="02020603050405020304" pitchFamily="18" charset="0"/>
                <a:cs typeface="Times New Roman" panose="02020603050405020304" pitchFamily="18" charset="0"/>
              </a:rPr>
              <a:t>two monosaccharides are joined by glycosidic linkage</a:t>
            </a:r>
            <a:endParaRPr lang="en-US" sz="14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5B964410-41E6-2BED-D9E5-AABE3939EBCC}"/>
              </a:ext>
            </a:extLst>
          </p:cNvPr>
          <p:cNvSpPr txBox="1"/>
          <p:nvPr/>
        </p:nvSpPr>
        <p:spPr>
          <a:xfrm>
            <a:off x="6231023" y="3210625"/>
            <a:ext cx="2908484" cy="700000"/>
          </a:xfrm>
          <a:prstGeom prst="rect">
            <a:avLst/>
          </a:prstGeom>
          <a:noFill/>
        </p:spPr>
        <p:txBody>
          <a:bodyPr wrap="square">
            <a:spAutoFit/>
          </a:bodyPr>
          <a:lstStyle/>
          <a:p>
            <a:pPr algn="just">
              <a:lnSpc>
                <a:spcPct val="150000"/>
              </a:lnSpc>
            </a:pPr>
            <a:r>
              <a:rPr lang="en-US" sz="1400" dirty="0">
                <a:solidFill>
                  <a:srgbClr val="202124"/>
                </a:solidFill>
                <a:latin typeface="Times New Roman" panose="02020603050405020304" pitchFamily="18" charset="0"/>
                <a:cs typeface="Times New Roman" panose="02020603050405020304" pitchFamily="18" charset="0"/>
              </a:rPr>
              <a:t>C</a:t>
            </a:r>
            <a:r>
              <a:rPr lang="en-US" sz="1400" b="0" i="0" dirty="0">
                <a:solidFill>
                  <a:srgbClr val="202124"/>
                </a:solidFill>
                <a:effectLst/>
                <a:latin typeface="Times New Roman" panose="02020603050405020304" pitchFamily="18" charset="0"/>
                <a:cs typeface="Times New Roman" panose="02020603050405020304" pitchFamily="18" charset="0"/>
              </a:rPr>
              <a:t>arbohydrates that contain between 3 and 10 single sugar residues</a:t>
            </a:r>
            <a:endParaRPr lang="en-US" sz="14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16427F8E-FB41-BAB9-29A1-F0F9A42D4461}"/>
              </a:ext>
            </a:extLst>
          </p:cNvPr>
          <p:cNvSpPr txBox="1"/>
          <p:nvPr/>
        </p:nvSpPr>
        <p:spPr>
          <a:xfrm>
            <a:off x="6849765" y="5220341"/>
            <a:ext cx="1435272" cy="873572"/>
          </a:xfrm>
          <a:prstGeom prst="rect">
            <a:avLst/>
          </a:prstGeom>
          <a:noFill/>
        </p:spPr>
        <p:txBody>
          <a:bodyPr wrap="square">
            <a:spAutoFit/>
          </a:bodyPr>
          <a:lstStyle/>
          <a:p>
            <a:pPr algn="ct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raffinose, stachyose</a:t>
            </a:r>
          </a:p>
        </p:txBody>
      </p:sp>
      <p:sp>
        <p:nvSpPr>
          <p:cNvPr id="33" name="TextBox 32">
            <a:extLst>
              <a:ext uri="{FF2B5EF4-FFF2-40B4-BE49-F238E27FC236}">
                <a16:creationId xmlns:a16="http://schemas.microsoft.com/office/drawing/2014/main" id="{D768EA29-94E7-3275-D796-62E621AEF2DC}"/>
              </a:ext>
            </a:extLst>
          </p:cNvPr>
          <p:cNvSpPr txBox="1"/>
          <p:nvPr/>
        </p:nvSpPr>
        <p:spPr>
          <a:xfrm>
            <a:off x="9283516" y="3207181"/>
            <a:ext cx="2908484" cy="1023165"/>
          </a:xfrm>
          <a:prstGeom prst="rect">
            <a:avLst/>
          </a:prstGeom>
          <a:noFill/>
        </p:spPr>
        <p:txBody>
          <a:bodyPr wrap="square">
            <a:spAutoFit/>
          </a:bodyPr>
          <a:lstStyle/>
          <a:p>
            <a:pPr algn="just">
              <a:lnSpc>
                <a:spcPct val="150000"/>
              </a:lnSpc>
            </a:pPr>
            <a:r>
              <a:rPr lang="en-US" sz="1400" dirty="0">
                <a:solidFill>
                  <a:srgbClr val="202124"/>
                </a:solidFill>
                <a:latin typeface="Times New Roman" panose="02020603050405020304" pitchFamily="18" charset="0"/>
                <a:cs typeface="Times New Roman" panose="02020603050405020304" pitchFamily="18" charset="0"/>
              </a:rPr>
              <a:t>long chains of carbohydrate molecules, composed of several smaller monosaccharides.</a:t>
            </a:r>
            <a:endParaRPr lang="en-US" sz="14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322B499A-92B7-AF91-5879-F2BEBD9AC569}"/>
              </a:ext>
            </a:extLst>
          </p:cNvPr>
          <p:cNvSpPr txBox="1"/>
          <p:nvPr/>
        </p:nvSpPr>
        <p:spPr>
          <a:xfrm>
            <a:off x="10087213" y="5128719"/>
            <a:ext cx="1435272" cy="873572"/>
          </a:xfrm>
          <a:prstGeom prst="rect">
            <a:avLst/>
          </a:prstGeom>
          <a:noFill/>
        </p:spPr>
        <p:txBody>
          <a:bodyPr wrap="square">
            <a:spAutoFit/>
          </a:bodyPr>
          <a:lstStyle/>
          <a:p>
            <a:pPr algn="ct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Starch</a:t>
            </a:r>
          </a:p>
          <a:p>
            <a:pPr algn="ct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Cellulose</a:t>
            </a:r>
          </a:p>
        </p:txBody>
      </p:sp>
      <p:pic>
        <p:nvPicPr>
          <p:cNvPr id="2052" name="Picture 4" descr="Oligosaccharides Definition, Benefits, Food Examples">
            <a:extLst>
              <a:ext uri="{FF2B5EF4-FFF2-40B4-BE49-F238E27FC236}">
                <a16:creationId xmlns:a16="http://schemas.microsoft.com/office/drawing/2014/main" id="{98B65984-69B8-3ABE-BAB5-2A90D3E4B5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3492" y="3899167"/>
            <a:ext cx="2155045" cy="13853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A8A75F8-1E7C-F12A-E9E1-5064EE89C819}"/>
              </a:ext>
            </a:extLst>
          </p:cNvPr>
          <p:cNvPicPr>
            <a:picLocks noChangeAspect="1"/>
          </p:cNvPicPr>
          <p:nvPr/>
        </p:nvPicPr>
        <p:blipFill rotWithShape="1">
          <a:blip r:embed="rId7"/>
          <a:srcRect l="69722"/>
          <a:stretch/>
        </p:blipFill>
        <p:spPr>
          <a:xfrm>
            <a:off x="3786600" y="4103754"/>
            <a:ext cx="2133600" cy="1756582"/>
          </a:xfrm>
          <a:prstGeom prst="rect">
            <a:avLst/>
          </a:prstGeom>
        </p:spPr>
      </p:pic>
      <p:pic>
        <p:nvPicPr>
          <p:cNvPr id="4" name="Picture 3">
            <a:extLst>
              <a:ext uri="{FF2B5EF4-FFF2-40B4-BE49-F238E27FC236}">
                <a16:creationId xmlns:a16="http://schemas.microsoft.com/office/drawing/2014/main" id="{CB683B13-B172-4C27-9A39-FFBE0E4A44F6}"/>
              </a:ext>
            </a:extLst>
          </p:cNvPr>
          <p:cNvPicPr>
            <a:picLocks noChangeAspect="1"/>
          </p:cNvPicPr>
          <p:nvPr/>
        </p:nvPicPr>
        <p:blipFill rotWithShape="1">
          <a:blip r:embed="rId8"/>
          <a:srcRect b="72708"/>
          <a:stretch/>
        </p:blipFill>
        <p:spPr>
          <a:xfrm>
            <a:off x="8498537" y="4242098"/>
            <a:ext cx="3668535" cy="711474"/>
          </a:xfrm>
          <a:prstGeom prst="rect">
            <a:avLst/>
          </a:prstGeom>
        </p:spPr>
      </p:pic>
      <p:pic>
        <p:nvPicPr>
          <p:cNvPr id="5" name="Picture 4">
            <a:extLst>
              <a:ext uri="{FF2B5EF4-FFF2-40B4-BE49-F238E27FC236}">
                <a16:creationId xmlns:a16="http://schemas.microsoft.com/office/drawing/2014/main" id="{CB1B3D69-8195-3DF0-B1AC-BC11993EADC3}"/>
              </a:ext>
            </a:extLst>
          </p:cNvPr>
          <p:cNvPicPr>
            <a:picLocks noChangeAspect="1"/>
          </p:cNvPicPr>
          <p:nvPr/>
        </p:nvPicPr>
        <p:blipFill>
          <a:blip r:embed="rId9"/>
          <a:stretch>
            <a:fillRect/>
          </a:stretch>
        </p:blipFill>
        <p:spPr>
          <a:xfrm>
            <a:off x="154610" y="4926878"/>
            <a:ext cx="3110114" cy="1075413"/>
          </a:xfrm>
          <a:prstGeom prst="rect">
            <a:avLst/>
          </a:prstGeom>
        </p:spPr>
      </p:pic>
    </p:spTree>
    <p:extLst>
      <p:ext uri="{BB962C8B-B14F-4D97-AF65-F5344CB8AC3E}">
        <p14:creationId xmlns:p14="http://schemas.microsoft.com/office/powerpoint/2010/main" val="109327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randombar(horizontal)">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outVertical)">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randombar(horizontal)">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2052"/>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grpId="0"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randombar(horizontal)">
                                      <p:cBhvr>
                                        <p:cTn id="84" dur="500"/>
                                        <p:tgtEl>
                                          <p:spTgt spid="33"/>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7" grpId="0"/>
      <p:bldP spid="18" grpId="0"/>
      <p:bldP spid="19" grpId="0"/>
      <p:bldP spid="20" grpId="0"/>
      <p:bldP spid="24" grpId="0"/>
      <p:bldP spid="25" grpId="0"/>
      <p:bldP spid="29" grpId="0"/>
      <p:bldP spid="32" grpId="0"/>
      <p:bldP spid="33" grpId="0"/>
      <p:bldP spid="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AF222D-CF92-513A-F2F5-1107786C28DC}"/>
              </a:ext>
            </a:extLst>
          </p:cNvPr>
          <p:cNvSpPr>
            <a:spLocks noGrp="1"/>
          </p:cNvSpPr>
          <p:nvPr>
            <p:ph idx="1"/>
          </p:nvPr>
        </p:nvSpPr>
        <p:spPr>
          <a:xfrm>
            <a:off x="0" y="1761332"/>
            <a:ext cx="7543800" cy="4563268"/>
          </a:xfrm>
        </p:spPr>
        <p:txBody>
          <a:bodyPr>
            <a:normAutofit/>
          </a:bodyPr>
          <a:lstStyle/>
          <a:p>
            <a:pPr algn="just">
              <a:lnSpc>
                <a:spcPct val="150000"/>
              </a:lnSpc>
            </a:pPr>
            <a:r>
              <a:rPr lang="en-US" dirty="0">
                <a:latin typeface="Times New Roman" panose="02020603050405020304" pitchFamily="18" charset="0"/>
                <a:cs typeface="Times New Roman" panose="02020603050405020304" pitchFamily="18" charset="0"/>
              </a:rPr>
              <a:t>Plants are the primary producers of carbohydrates, which comprise a </a:t>
            </a:r>
            <a:r>
              <a:rPr lang="en-US" b="1" dirty="0">
                <a:highlight>
                  <a:srgbClr val="FFFF00"/>
                </a:highlight>
                <a:latin typeface="Times New Roman" panose="02020603050405020304" pitchFamily="18" charset="0"/>
                <a:cs typeface="Times New Roman" panose="02020603050405020304" pitchFamily="18" charset="0"/>
              </a:rPr>
              <a:t>large group of naturally occurring organic compounds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Cane sugar, glucose, starch, </a:t>
            </a:r>
            <a:r>
              <a:rPr lang="en-US" dirty="0" err="1">
                <a:latin typeface="Times New Roman" panose="02020603050405020304" pitchFamily="18" charset="0"/>
                <a:cs typeface="Times New Roman" panose="02020603050405020304" pitchFamily="18" charset="0"/>
              </a:rPr>
              <a:t>etc</a:t>
            </a:r>
            <a:r>
              <a:rPr lang="en-US" dirty="0">
                <a:latin typeface="Times New Roman" panose="02020603050405020304" pitchFamily="18" charset="0"/>
                <a:cs typeface="Times New Roman" panose="02020603050405020304" pitchFamily="18" charset="0"/>
              </a:rPr>
              <a:t> are examples The majority of them have the general formula  </a:t>
            </a:r>
            <a:r>
              <a:rPr lang="en-US" b="1" dirty="0">
                <a:latin typeface="Times New Roman" panose="02020603050405020304" pitchFamily="18" charset="0"/>
                <a:cs typeface="Times New Roman" panose="02020603050405020304" pitchFamily="18" charset="0"/>
              </a:rPr>
              <a:t>C</a:t>
            </a:r>
            <a:r>
              <a:rPr lang="en-US" b="1" baseline="-25000" dirty="0">
                <a:latin typeface="Times New Roman" panose="02020603050405020304" pitchFamily="18" charset="0"/>
                <a:cs typeface="Times New Roman" panose="02020603050405020304" pitchFamily="18" charset="0"/>
              </a:rPr>
              <a:t>x</a:t>
            </a:r>
            <a:r>
              <a:rPr lang="en-US" b="1" dirty="0">
                <a:latin typeface="Times New Roman" panose="02020603050405020304" pitchFamily="18" charset="0"/>
                <a:cs typeface="Times New Roman" panose="02020603050405020304" pitchFamily="18" charset="0"/>
              </a:rPr>
              <a:t>H</a:t>
            </a:r>
            <a:r>
              <a:rPr lang="en-US" b="1" baseline="-25000" dirty="0">
                <a:latin typeface="Times New Roman" panose="02020603050405020304" pitchFamily="18" charset="0"/>
                <a:cs typeface="Times New Roman" panose="02020603050405020304" pitchFamily="18" charset="0"/>
              </a:rPr>
              <a:t>2y</a:t>
            </a:r>
            <a:r>
              <a:rPr lang="en-US" b="1" dirty="0">
                <a:latin typeface="Times New Roman" panose="02020603050405020304" pitchFamily="18" charset="0"/>
                <a:cs typeface="Times New Roman" panose="02020603050405020304" pitchFamily="18" charset="0"/>
              </a:rPr>
              <a:t>O</a:t>
            </a:r>
            <a:r>
              <a:rPr lang="en-US" b="1" baseline="-25000" dirty="0">
                <a:latin typeface="Times New Roman" panose="02020603050405020304" pitchFamily="18" charset="0"/>
                <a:cs typeface="Times New Roman" panose="02020603050405020304" pitchFamily="18" charset="0"/>
              </a:rPr>
              <a:t>y</a:t>
            </a:r>
            <a:endParaRPr lang="en-US" b="1"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They were thought to be </a:t>
            </a:r>
            <a:r>
              <a:rPr lang="en-US" b="1" dirty="0">
                <a:highlight>
                  <a:srgbClr val="FFFF00"/>
                </a:highlight>
                <a:latin typeface="Times New Roman" panose="02020603050405020304" pitchFamily="18" charset="0"/>
                <a:cs typeface="Times New Roman" panose="02020603050405020304" pitchFamily="18" charset="0"/>
              </a:rPr>
              <a:t>carbon hydrates</a:t>
            </a:r>
            <a:r>
              <a:rPr lang="en-US" dirty="0">
                <a:latin typeface="Times New Roman" panose="02020603050405020304" pitchFamily="18" charset="0"/>
                <a:cs typeface="Times New Roman" panose="02020603050405020304" pitchFamily="18" charset="0"/>
              </a:rPr>
              <a:t>, hence the name carbohydrate. </a:t>
            </a:r>
          </a:p>
          <a:p>
            <a:pPr algn="just">
              <a:lnSpc>
                <a:spcPct val="150000"/>
              </a:lnSpc>
            </a:pPr>
            <a:r>
              <a:rPr lang="en-US" dirty="0">
                <a:latin typeface="Times New Roman" panose="02020603050405020304" pitchFamily="18" charset="0"/>
                <a:cs typeface="Times New Roman" panose="02020603050405020304" pitchFamily="18" charset="0"/>
              </a:rPr>
              <a:t>The molecular formula of glucose </a:t>
            </a:r>
            <a:r>
              <a:rPr lang="en-US" b="1" dirty="0">
                <a:latin typeface="Times New Roman" panose="02020603050405020304" pitchFamily="18" charset="0"/>
                <a:cs typeface="Times New Roman" panose="02020603050405020304" pitchFamily="18" charset="0"/>
              </a:rPr>
              <a:t>C</a:t>
            </a:r>
            <a:r>
              <a:rPr lang="en-US" b="1" baseline="-25000" dirty="0">
                <a:latin typeface="Times New Roman" panose="02020603050405020304" pitchFamily="18" charset="0"/>
                <a:cs typeface="Times New Roman" panose="02020603050405020304" pitchFamily="18" charset="0"/>
              </a:rPr>
              <a:t>6</a:t>
            </a:r>
            <a:r>
              <a:rPr lang="en-US" b="1" dirty="0">
                <a:latin typeface="Times New Roman" panose="02020603050405020304" pitchFamily="18" charset="0"/>
                <a:cs typeface="Times New Roman" panose="02020603050405020304" pitchFamily="18" charset="0"/>
              </a:rPr>
              <a:t>H</a:t>
            </a:r>
            <a:r>
              <a:rPr lang="en-US" b="1" baseline="-25000" dirty="0">
                <a:latin typeface="Times New Roman" panose="02020603050405020304" pitchFamily="18" charset="0"/>
                <a:cs typeface="Times New Roman" panose="02020603050405020304" pitchFamily="18" charset="0"/>
              </a:rPr>
              <a:t>12</a:t>
            </a:r>
            <a:r>
              <a:rPr lang="en-US" b="1" dirty="0">
                <a:latin typeface="Times New Roman" panose="02020603050405020304" pitchFamily="18" charset="0"/>
                <a:cs typeface="Times New Roman" panose="02020603050405020304" pitchFamily="18" charset="0"/>
              </a:rPr>
              <a:t>O</a:t>
            </a:r>
            <a:r>
              <a:rPr lang="en-US" b="1" baseline="-25000" dirty="0">
                <a:latin typeface="Times New Roman" panose="02020603050405020304" pitchFamily="18" charset="0"/>
                <a:cs typeface="Times New Roman" panose="02020603050405020304" pitchFamily="18" charset="0"/>
              </a:rPr>
              <a:t>6</a:t>
            </a:r>
            <a:r>
              <a:rPr lang="en-US" dirty="0">
                <a:latin typeface="Times New Roman" panose="02020603050405020304" pitchFamily="18" charset="0"/>
                <a:cs typeface="Times New Roman" panose="02020603050405020304" pitchFamily="18" charset="0"/>
              </a:rPr>
              <a:t> hence fits into this general formula. </a:t>
            </a:r>
            <a:endParaRPr lang="en-IN"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052A9649-572F-E496-2818-42C2AD3C9F7A}"/>
              </a:ext>
            </a:extLst>
          </p:cNvPr>
          <p:cNvSpPr>
            <a:spLocks noGrp="1"/>
          </p:cNvSpPr>
          <p:nvPr>
            <p:ph type="title"/>
          </p:nvPr>
        </p:nvSpPr>
        <p:spPr>
          <a:xfrm>
            <a:off x="838200" y="1136337"/>
            <a:ext cx="10515600" cy="535531"/>
          </a:xfrm>
          <a:noFill/>
        </p:spPr>
        <p:txBody>
          <a:bodyPr wrap="square">
            <a:spAutoFit/>
          </a:bodyPr>
          <a:lstStyle/>
          <a:p>
            <a:pPr algn="ctr" defTabSz="914400"/>
            <a:r>
              <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CARBOHYDRATES</a:t>
            </a:r>
          </a:p>
        </p:txBody>
      </p:sp>
      <p:pic>
        <p:nvPicPr>
          <p:cNvPr id="14338" name="Picture 2" descr="classification of carbohydrates and its structure - Overview ...">
            <a:extLst>
              <a:ext uri="{FF2B5EF4-FFF2-40B4-BE49-F238E27FC236}">
                <a16:creationId xmlns:a16="http://schemas.microsoft.com/office/drawing/2014/main" id="{4B6CBE10-EFB7-4684-6197-799F060420B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83910" y="3048000"/>
            <a:ext cx="4495800" cy="1629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9740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AF222D-CF92-513A-F2F5-1107786C28DC}"/>
              </a:ext>
            </a:extLst>
          </p:cNvPr>
          <p:cNvSpPr>
            <a:spLocks noGrp="1"/>
          </p:cNvSpPr>
          <p:nvPr>
            <p:ph idx="1"/>
          </p:nvPr>
        </p:nvSpPr>
        <p:spPr>
          <a:xfrm>
            <a:off x="152400" y="2057400"/>
            <a:ext cx="6781800" cy="3191668"/>
          </a:xfrm>
        </p:spPr>
        <p:txBody>
          <a:bodyPr>
            <a:normAutofit fontScale="92500"/>
          </a:bodyPr>
          <a:lstStyle/>
          <a:p>
            <a:pPr algn="just">
              <a:lnSpc>
                <a:spcPct val="150000"/>
              </a:lnSpc>
            </a:pPr>
            <a:r>
              <a:rPr lang="en-US" dirty="0">
                <a:latin typeface="Times New Roman" panose="02020603050405020304" pitchFamily="18" charset="0"/>
                <a:cs typeface="Times New Roman" panose="02020603050405020304" pitchFamily="18" charset="0"/>
              </a:rPr>
              <a:t>Carbohydrates can be defined chemically as optically active polyhydroxy aldehydes or ketones, or compounds that produce </a:t>
            </a:r>
            <a:r>
              <a:rPr lang="en-US" dirty="0">
                <a:highlight>
                  <a:srgbClr val="FFFF00"/>
                </a:highlight>
                <a:latin typeface="Times New Roman" panose="02020603050405020304" pitchFamily="18" charset="0"/>
                <a:cs typeface="Times New Roman" panose="02020603050405020304" pitchFamily="18" charset="0"/>
              </a:rPr>
              <a:t>such units upon hydrolysis. </a:t>
            </a:r>
          </a:p>
          <a:p>
            <a:pPr algn="just">
              <a:lnSpc>
                <a:spcPct val="150000"/>
              </a:lnSpc>
            </a:pPr>
            <a:r>
              <a:rPr lang="en-US" dirty="0">
                <a:latin typeface="Times New Roman" panose="02020603050405020304" pitchFamily="18" charset="0"/>
                <a:cs typeface="Times New Roman" panose="02020603050405020304" pitchFamily="18" charset="0"/>
              </a:rPr>
              <a:t>Some carbohydrates with a </a:t>
            </a:r>
            <a:r>
              <a:rPr lang="en-US" dirty="0">
                <a:highlight>
                  <a:srgbClr val="FFFF00"/>
                </a:highlight>
                <a:latin typeface="Times New Roman" panose="02020603050405020304" pitchFamily="18" charset="0"/>
                <a:cs typeface="Times New Roman" panose="02020603050405020304" pitchFamily="18" charset="0"/>
              </a:rPr>
              <a:t>sweet taste are also known as sugars</a:t>
            </a:r>
            <a:r>
              <a:rPr lang="en-US" dirty="0">
                <a:latin typeface="Times New Roman" panose="02020603050405020304" pitchFamily="18" charset="0"/>
                <a:cs typeface="Times New Roman" panose="02020603050405020304" pitchFamily="18" charset="0"/>
              </a:rPr>
              <a:t>. </a:t>
            </a:r>
          </a:p>
          <a:p>
            <a:pPr algn="just">
              <a:lnSpc>
                <a:spcPct val="150000"/>
              </a:lnSpc>
            </a:pPr>
            <a:r>
              <a:rPr lang="en-US" dirty="0">
                <a:latin typeface="Times New Roman" panose="02020603050405020304" pitchFamily="18" charset="0"/>
                <a:cs typeface="Times New Roman" panose="02020603050405020304" pitchFamily="18" charset="0"/>
              </a:rPr>
              <a:t>Sucrose is the most common sugar found in our homes, whereas lactose is the sugar found in milk.</a:t>
            </a:r>
          </a:p>
        </p:txBody>
      </p:sp>
      <p:sp>
        <p:nvSpPr>
          <p:cNvPr id="4" name="Title 1">
            <a:extLst>
              <a:ext uri="{FF2B5EF4-FFF2-40B4-BE49-F238E27FC236}">
                <a16:creationId xmlns:a16="http://schemas.microsoft.com/office/drawing/2014/main" id="{052A9649-572F-E496-2818-42C2AD3C9F7A}"/>
              </a:ext>
            </a:extLst>
          </p:cNvPr>
          <p:cNvSpPr>
            <a:spLocks noGrp="1"/>
          </p:cNvSpPr>
          <p:nvPr>
            <p:ph type="title"/>
          </p:nvPr>
        </p:nvSpPr>
        <p:spPr>
          <a:xfrm>
            <a:off x="838200" y="1136337"/>
            <a:ext cx="10515600" cy="535531"/>
          </a:xfrm>
          <a:noFill/>
        </p:spPr>
        <p:txBody>
          <a:bodyPr wrap="square">
            <a:spAutoFit/>
          </a:bodyPr>
          <a:lstStyle/>
          <a:p>
            <a:pPr algn="ctr" defTabSz="914400"/>
            <a:r>
              <a:rPr lang="en-IN"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CARBOHYDRATES</a:t>
            </a:r>
          </a:p>
        </p:txBody>
      </p:sp>
      <p:pic>
        <p:nvPicPr>
          <p:cNvPr id="13314" name="Picture 2" descr="Carbohydrate | Definition, Classification, &amp; Examples | Britannica">
            <a:extLst>
              <a:ext uri="{FF2B5EF4-FFF2-40B4-BE49-F238E27FC236}">
                <a16:creationId xmlns:a16="http://schemas.microsoft.com/office/drawing/2014/main" id="{B6C34E7C-262F-255E-9937-61215B3C82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290762"/>
            <a:ext cx="4552950" cy="227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2075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7"/>
            <a:ext cx="5486400" cy="4351338"/>
          </a:xfrm>
        </p:spPr>
        <p:txBody>
          <a:bodyPr>
            <a:noAutofit/>
          </a:bodyPr>
          <a:lstStyle/>
          <a:p>
            <a:pPr algn="just"/>
            <a:r>
              <a:rPr lang="en-US" sz="1800" b="1" dirty="0">
                <a:latin typeface="Times New Roman" panose="02020603050405020304" pitchFamily="18" charset="0"/>
                <a:cs typeface="Times New Roman" panose="02020603050405020304" pitchFamily="18" charset="0"/>
              </a:rPr>
              <a:t>Isomerism: </a:t>
            </a:r>
            <a:r>
              <a:rPr lang="en-US" sz="1800" dirty="0">
                <a:latin typeface="Times New Roman" panose="02020603050405020304" pitchFamily="18" charset="0"/>
                <a:cs typeface="Times New Roman" panose="02020603050405020304" pitchFamily="18" charset="0"/>
              </a:rPr>
              <a:t>Carbohydrates exhibit isomerism. They have the same molecular formula but different structural formulas. For example, glucose and fructose both have the formula C6H12O6, but their structures are different. </a:t>
            </a:r>
          </a:p>
          <a:p>
            <a:pPr algn="just"/>
            <a:r>
              <a:rPr lang="en-US" sz="1800" b="1" dirty="0">
                <a:latin typeface="Times New Roman" panose="02020603050405020304" pitchFamily="18" charset="0"/>
                <a:cs typeface="Times New Roman" panose="02020603050405020304" pitchFamily="18" charset="0"/>
              </a:rPr>
              <a:t>Solubility: </a:t>
            </a:r>
            <a:r>
              <a:rPr lang="en-US" sz="1800" dirty="0">
                <a:latin typeface="Times New Roman" panose="02020603050405020304" pitchFamily="18" charset="0"/>
                <a:cs typeface="Times New Roman" panose="02020603050405020304" pitchFamily="18" charset="0"/>
              </a:rPr>
              <a:t>Most carbohydrates are soluble in water. The solubility is due to the presence of multiple hydroxyl (-OH) groups that can form hydrogen bonds with water. </a:t>
            </a:r>
          </a:p>
          <a:p>
            <a:pPr algn="just"/>
            <a:r>
              <a:rPr lang="en-US" sz="1800" b="1" dirty="0">
                <a:latin typeface="Times New Roman" panose="02020603050405020304" pitchFamily="18" charset="0"/>
                <a:cs typeface="Times New Roman" panose="02020603050405020304" pitchFamily="18" charset="0"/>
              </a:rPr>
              <a:t>Crystalline Structure: </a:t>
            </a:r>
            <a:r>
              <a:rPr lang="en-US" sz="1800" dirty="0">
                <a:latin typeface="Times New Roman" panose="02020603050405020304" pitchFamily="18" charset="0"/>
                <a:cs typeface="Times New Roman" panose="02020603050405020304" pitchFamily="18" charset="0"/>
              </a:rPr>
              <a:t>Many carbohydrates, especially simple sugars, are crystalline solids at room temperature. </a:t>
            </a:r>
          </a:p>
          <a:p>
            <a:pPr algn="just"/>
            <a:r>
              <a:rPr lang="en-US" sz="1800" b="1" dirty="0">
                <a:latin typeface="Times New Roman" panose="02020603050405020304" pitchFamily="18" charset="0"/>
                <a:cs typeface="Times New Roman" panose="02020603050405020304" pitchFamily="18" charset="0"/>
              </a:rPr>
              <a:t>Chemical Reactions: </a:t>
            </a:r>
            <a:r>
              <a:rPr lang="en-US" sz="1800" dirty="0">
                <a:latin typeface="Times New Roman" panose="02020603050405020304" pitchFamily="18" charset="0"/>
                <a:cs typeface="Times New Roman" panose="02020603050405020304" pitchFamily="18" charset="0"/>
              </a:rPr>
              <a:t>Carbohydrates undergo a variety of chemical reactions, including oxidation, reduction, and esterification. </a:t>
            </a: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1026" name="Picture 2" descr="chemistry -isomers-stereoisomers-optical isomers">
            <a:extLst>
              <a:ext uri="{FF2B5EF4-FFF2-40B4-BE49-F238E27FC236}">
                <a16:creationId xmlns:a16="http://schemas.microsoft.com/office/drawing/2014/main" id="{09981DBE-4D36-037B-8C41-2AE36F5D47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0" y="1543015"/>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issolve GIFs - Get the best gif on GIFER">
            <a:extLst>
              <a:ext uri="{FF2B5EF4-FFF2-40B4-BE49-F238E27FC236}">
                <a16:creationId xmlns:a16="http://schemas.microsoft.com/office/drawing/2014/main" id="{FEF4CBF1-8FE8-B41A-367E-743FB00085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0" y="3847406"/>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efinition &gt; Carbohydrate">
            <a:extLst>
              <a:ext uri="{FF2B5EF4-FFF2-40B4-BE49-F238E27FC236}">
                <a16:creationId xmlns:a16="http://schemas.microsoft.com/office/drawing/2014/main" id="{D8F1CB10-1A1D-8C04-A744-1A7F474F0A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6197" y="3952875"/>
            <a:ext cx="2962900" cy="197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0435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7"/>
            <a:ext cx="5410200" cy="4351338"/>
          </a:xfrm>
        </p:spPr>
        <p:txBody>
          <a:bodyPr>
            <a:noAutofit/>
          </a:bodyPr>
          <a:lstStyle/>
          <a:p>
            <a:pPr algn="just">
              <a:lnSpc>
                <a:spcPct val="150000"/>
              </a:lnSpc>
            </a:pPr>
            <a:r>
              <a:rPr lang="en-US" sz="1800" b="1" dirty="0">
                <a:latin typeface="Times New Roman" panose="02020603050405020304" pitchFamily="18" charset="0"/>
                <a:cs typeface="Times New Roman" panose="02020603050405020304" pitchFamily="18" charset="0"/>
              </a:rPr>
              <a:t>Energy Source: </a:t>
            </a:r>
            <a:r>
              <a:rPr lang="en-US" sz="1800" dirty="0">
                <a:latin typeface="Times New Roman" panose="02020603050405020304" pitchFamily="18" charset="0"/>
                <a:cs typeface="Times New Roman" panose="02020603050405020304" pitchFamily="18" charset="0"/>
              </a:rPr>
              <a:t>Carbohydrates are a primary source of energy. They provide </a:t>
            </a:r>
            <a:r>
              <a:rPr lang="en-US" sz="1800" dirty="0">
                <a:highlight>
                  <a:srgbClr val="FFFF00"/>
                </a:highlight>
                <a:latin typeface="Times New Roman" panose="02020603050405020304" pitchFamily="18" charset="0"/>
                <a:cs typeface="Times New Roman" panose="02020603050405020304" pitchFamily="18" charset="0"/>
              </a:rPr>
              <a:t>4 kcal of energy per gram</a:t>
            </a:r>
            <a:r>
              <a:rPr lang="en-US" sz="1800" dirty="0">
                <a:latin typeface="Times New Roman" panose="02020603050405020304" pitchFamily="18" charset="0"/>
                <a:cs typeface="Times New Roman" panose="02020603050405020304" pitchFamily="18" charset="0"/>
              </a:rPr>
              <a:t>.</a:t>
            </a:r>
          </a:p>
          <a:p>
            <a:pPr algn="just">
              <a:lnSpc>
                <a:spcPct val="150000"/>
              </a:lnSpc>
            </a:pPr>
            <a:r>
              <a:rPr lang="en-US" sz="1800" b="1" dirty="0">
                <a:latin typeface="Times New Roman" panose="02020603050405020304" pitchFamily="18" charset="0"/>
                <a:cs typeface="Times New Roman" panose="02020603050405020304" pitchFamily="18" charset="0"/>
              </a:rPr>
              <a:t>Optical Activity: </a:t>
            </a:r>
            <a:r>
              <a:rPr lang="en-US" sz="1800" dirty="0">
                <a:latin typeface="Times New Roman" panose="02020603050405020304" pitchFamily="18" charset="0"/>
                <a:cs typeface="Times New Roman" panose="02020603050405020304" pitchFamily="18" charset="0"/>
              </a:rPr>
              <a:t>Due to the presence of </a:t>
            </a:r>
            <a:r>
              <a:rPr lang="en-US" sz="1800" dirty="0">
                <a:highlight>
                  <a:srgbClr val="FFFF00"/>
                </a:highlight>
                <a:latin typeface="Times New Roman" panose="02020603050405020304" pitchFamily="18" charset="0"/>
                <a:cs typeface="Times New Roman" panose="02020603050405020304" pitchFamily="18" charset="0"/>
              </a:rPr>
              <a:t>asymmetric carbon atoms,</a:t>
            </a:r>
            <a:r>
              <a:rPr lang="en-US" sz="1800" dirty="0">
                <a:latin typeface="Times New Roman" panose="02020603050405020304" pitchFamily="18" charset="0"/>
                <a:cs typeface="Times New Roman" panose="02020603050405020304" pitchFamily="18" charset="0"/>
              </a:rPr>
              <a:t> carbohydrates </a:t>
            </a:r>
            <a:r>
              <a:rPr lang="en-US" sz="1800" dirty="0">
                <a:highlight>
                  <a:srgbClr val="FFFF00"/>
                </a:highlight>
                <a:latin typeface="Times New Roman" panose="02020603050405020304" pitchFamily="18" charset="0"/>
                <a:cs typeface="Times New Roman" panose="02020603050405020304" pitchFamily="18" charset="0"/>
              </a:rPr>
              <a:t>exhibit optical activity. </a:t>
            </a:r>
            <a:r>
              <a:rPr lang="en-US" sz="1800" dirty="0">
                <a:latin typeface="Times New Roman" panose="02020603050405020304" pitchFamily="18" charset="0"/>
                <a:cs typeface="Times New Roman" panose="02020603050405020304" pitchFamily="18" charset="0"/>
              </a:rPr>
              <a:t>They can rotate the plane of polarized light either to the right (dextrorotatory) or to the left (levorotatory). </a:t>
            </a:r>
          </a:p>
          <a:p>
            <a:pPr algn="just">
              <a:lnSpc>
                <a:spcPct val="150000"/>
              </a:lnSpc>
            </a:pPr>
            <a:r>
              <a:rPr lang="en-US" sz="1800" b="1" dirty="0">
                <a:latin typeface="Times New Roman" panose="02020603050405020304" pitchFamily="18" charset="0"/>
                <a:cs typeface="Times New Roman" panose="02020603050405020304" pitchFamily="18" charset="0"/>
              </a:rPr>
              <a:t>Presence of Functional Groups: </a:t>
            </a:r>
            <a:r>
              <a:rPr lang="en-US" sz="1800" dirty="0">
                <a:latin typeface="Times New Roman" panose="02020603050405020304" pitchFamily="18" charset="0"/>
                <a:cs typeface="Times New Roman" panose="02020603050405020304" pitchFamily="18" charset="0"/>
              </a:rPr>
              <a:t>Carbohydrates contain multiple </a:t>
            </a:r>
            <a:r>
              <a:rPr lang="en-US" sz="1800" dirty="0">
                <a:highlight>
                  <a:srgbClr val="FFFF00"/>
                </a:highlight>
                <a:latin typeface="Times New Roman" panose="02020603050405020304" pitchFamily="18" charset="0"/>
                <a:cs typeface="Times New Roman" panose="02020603050405020304" pitchFamily="18" charset="0"/>
              </a:rPr>
              <a:t>hydroxyl groups </a:t>
            </a:r>
            <a:r>
              <a:rPr lang="en-US" sz="1800" dirty="0">
                <a:latin typeface="Times New Roman" panose="02020603050405020304" pitchFamily="18" charset="0"/>
                <a:cs typeface="Times New Roman" panose="02020603050405020304" pitchFamily="18" charset="0"/>
              </a:rPr>
              <a:t>and at least one carbonyl group (</a:t>
            </a:r>
            <a:r>
              <a:rPr lang="en-US" sz="1800" dirty="0">
                <a:highlight>
                  <a:srgbClr val="FFFF00"/>
                </a:highlight>
                <a:latin typeface="Times New Roman" panose="02020603050405020304" pitchFamily="18" charset="0"/>
                <a:cs typeface="Times New Roman" panose="02020603050405020304" pitchFamily="18" charset="0"/>
              </a:rPr>
              <a:t>either aldehyde or ketone</a:t>
            </a:r>
            <a:r>
              <a:rPr lang="en-US" sz="1800" dirty="0">
                <a:latin typeface="Times New Roman" panose="02020603050405020304" pitchFamily="18" charset="0"/>
                <a:cs typeface="Times New Roman" panose="02020603050405020304" pitchFamily="18" charset="0"/>
              </a:rPr>
              <a:t>).</a:t>
            </a:r>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2052" name="Picture 4" descr="What is a dextrorotatory compound?">
            <a:extLst>
              <a:ext uri="{FF2B5EF4-FFF2-40B4-BE49-F238E27FC236}">
                <a16:creationId xmlns:a16="http://schemas.microsoft.com/office/drawing/2014/main" id="{92112109-A5A2-8AFB-8398-79C1EAE810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869"/>
          <a:stretch/>
        </p:blipFill>
        <p:spPr bwMode="auto">
          <a:xfrm>
            <a:off x="5751194" y="1381749"/>
            <a:ext cx="4840605" cy="352378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arbohydrate | Definition, Classification, &amp; Examples | Britannica">
            <a:extLst>
              <a:ext uri="{FF2B5EF4-FFF2-40B4-BE49-F238E27FC236}">
                <a16:creationId xmlns:a16="http://schemas.microsoft.com/office/drawing/2014/main" id="{D87402AC-37E5-C326-7374-59E626E9231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1250" y="4530151"/>
            <a:ext cx="3790950" cy="189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6605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6"/>
            <a:ext cx="11582400" cy="4652863"/>
          </a:xfrm>
        </p:spPr>
        <p:txBody>
          <a:bodyPr>
            <a:noAutofit/>
          </a:bodyPr>
          <a:lstStyle/>
          <a:p>
            <a:pPr algn="just">
              <a:lnSpc>
                <a:spcPct val="150000"/>
              </a:lnSpc>
            </a:pPr>
            <a:r>
              <a:rPr lang="en-US" sz="1800" b="1" dirty="0">
                <a:latin typeface="Times New Roman" panose="02020603050405020304" pitchFamily="18" charset="0"/>
                <a:cs typeface="Times New Roman" panose="02020603050405020304" pitchFamily="18" charset="0"/>
              </a:rPr>
              <a:t>Energy Supply: </a:t>
            </a:r>
            <a:r>
              <a:rPr lang="en-US" sz="1800" dirty="0">
                <a:latin typeface="Times New Roman" panose="02020603050405020304" pitchFamily="18" charset="0"/>
                <a:cs typeface="Times New Roman" panose="02020603050405020304" pitchFamily="18" charset="0"/>
              </a:rPr>
              <a:t>Carbohydrates are the body's main source of energy. They are broken down into glucose, which can be used immediately or stored in the liver and muscles for later use.</a:t>
            </a:r>
          </a:p>
          <a:p>
            <a:pPr algn="just">
              <a:lnSpc>
                <a:spcPct val="150000"/>
              </a:lnSpc>
            </a:pPr>
            <a:r>
              <a:rPr lang="en-US" sz="1800" b="1" dirty="0">
                <a:latin typeface="Times New Roman" panose="02020603050405020304" pitchFamily="18" charset="0"/>
                <a:cs typeface="Times New Roman" panose="02020603050405020304" pitchFamily="18" charset="0"/>
              </a:rPr>
              <a:t>Protein Sparing: </a:t>
            </a:r>
            <a:r>
              <a:rPr lang="en-US" sz="1800" dirty="0">
                <a:latin typeface="Times New Roman" panose="02020603050405020304" pitchFamily="18" charset="0"/>
                <a:cs typeface="Times New Roman" panose="02020603050405020304" pitchFamily="18" charset="0"/>
              </a:rPr>
              <a:t>Carbohydrates help to protect the body's proteins. When there are enough carbohydrates, the body can use proteins for growth and repair rather than as an energy source.</a:t>
            </a:r>
          </a:p>
          <a:p>
            <a:pPr algn="just">
              <a:lnSpc>
                <a:spcPct val="150000"/>
              </a:lnSpc>
            </a:pPr>
            <a:r>
              <a:rPr lang="en-US" sz="1800" b="1" dirty="0">
                <a:latin typeface="Times New Roman" panose="02020603050405020304" pitchFamily="18" charset="0"/>
                <a:cs typeface="Times New Roman" panose="02020603050405020304" pitchFamily="18" charset="0"/>
              </a:rPr>
              <a:t>Digestive Health: </a:t>
            </a:r>
            <a:r>
              <a:rPr lang="en-US" sz="1800" dirty="0">
                <a:latin typeface="Times New Roman" panose="02020603050405020304" pitchFamily="18" charset="0"/>
                <a:cs typeface="Times New Roman" panose="02020603050405020304" pitchFamily="18" charset="0"/>
              </a:rPr>
              <a:t>Certain types of carbohydrates, known as dietary fiber, aid in digestion by adding bulk to the diet and helping to prevent constipation.</a:t>
            </a:r>
          </a:p>
          <a:p>
            <a:pPr algn="just">
              <a:lnSpc>
                <a:spcPct val="150000"/>
              </a:lnSpc>
            </a:pPr>
            <a:r>
              <a:rPr lang="en-US" sz="1800" b="1" dirty="0">
                <a:latin typeface="Times New Roman" panose="02020603050405020304" pitchFamily="18" charset="0"/>
                <a:cs typeface="Times New Roman" panose="02020603050405020304" pitchFamily="18" charset="0"/>
              </a:rPr>
              <a:t>Disease Prevention: </a:t>
            </a:r>
            <a:r>
              <a:rPr lang="en-US" sz="1800" dirty="0">
                <a:latin typeface="Times New Roman" panose="02020603050405020304" pitchFamily="18" charset="0"/>
                <a:cs typeface="Times New Roman" panose="02020603050405020304" pitchFamily="18" charset="0"/>
              </a:rPr>
              <a:t>Some types of carbohydrates, such as whole grains and dietary fiber, may help to reduce the risk of certain diseases, including heart disease and type 2 diabetes.</a:t>
            </a:r>
          </a:p>
          <a:p>
            <a:pPr algn="just">
              <a:lnSpc>
                <a:spcPct val="150000"/>
              </a:lnSpc>
            </a:pPr>
            <a:r>
              <a:rPr lang="en-US" sz="1800" b="1" dirty="0">
                <a:latin typeface="Times New Roman" panose="02020603050405020304" pitchFamily="18" charset="0"/>
                <a:cs typeface="Times New Roman" panose="02020603050405020304" pitchFamily="18" charset="0"/>
              </a:rPr>
              <a:t>Energy Storage: </a:t>
            </a:r>
            <a:r>
              <a:rPr lang="en-US" sz="1800" dirty="0">
                <a:latin typeface="Times New Roman" panose="02020603050405020304" pitchFamily="18" charset="0"/>
                <a:cs typeface="Times New Roman" panose="02020603050405020304" pitchFamily="18" charset="0"/>
              </a:rPr>
              <a:t>Excess glucose is converted and stored as glycogen in animals, primarily in the liver and muscles. Plants store excess glucose as starch in specialized storage organs.</a:t>
            </a:r>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Applications</a:t>
            </a:r>
          </a:p>
        </p:txBody>
      </p:sp>
    </p:spTree>
    <p:extLst>
      <p:ext uri="{BB962C8B-B14F-4D97-AF65-F5344CB8AC3E}">
        <p14:creationId xmlns:p14="http://schemas.microsoft.com/office/powerpoint/2010/main" val="2349491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2CFE0C5-D8CA-341C-E43E-179FBED25AF5}"/>
              </a:ext>
            </a:extLst>
          </p:cNvPr>
          <p:cNvSpPr txBox="1"/>
          <p:nvPr/>
        </p:nvSpPr>
        <p:spPr>
          <a:xfrm>
            <a:off x="228600" y="1536711"/>
            <a:ext cx="11582400" cy="400110"/>
          </a:xfrm>
          <a:prstGeom prst="rect">
            <a:avLst/>
          </a:prstGeom>
          <a:noFill/>
        </p:spPr>
        <p:txBody>
          <a:bodyPr wrap="square">
            <a:spAutoFit/>
          </a:bodyPr>
          <a:lstStyle/>
          <a:p>
            <a:pPr algn="ctr"/>
            <a:r>
              <a:rPr lang="en-US" sz="2000" b="1" i="0" dirty="0">
                <a:solidFill>
                  <a:srgbClr val="000000"/>
                </a:solidFill>
                <a:effectLst/>
                <a:highlight>
                  <a:srgbClr val="FFFFFF"/>
                </a:highlight>
                <a:latin typeface="Times New Roman" panose="02020603050405020304" pitchFamily="18" charset="0"/>
                <a:cs typeface="Times New Roman" panose="02020603050405020304" pitchFamily="18" charset="0"/>
              </a:rPr>
              <a:t>“A cell is defined as the smallest, basic unit of life that is responsible for all of life’s processes.”</a:t>
            </a:r>
          </a:p>
        </p:txBody>
      </p:sp>
      <p:sp>
        <p:nvSpPr>
          <p:cNvPr id="3" name="TextBox 2">
            <a:extLst>
              <a:ext uri="{FF2B5EF4-FFF2-40B4-BE49-F238E27FC236}">
                <a16:creationId xmlns:a16="http://schemas.microsoft.com/office/drawing/2014/main" id="{048A7888-32FC-520C-54FF-DE752B18FECA}"/>
              </a:ext>
            </a:extLst>
          </p:cNvPr>
          <p:cNvSpPr txBox="1"/>
          <p:nvPr/>
        </p:nvSpPr>
        <p:spPr>
          <a:xfrm>
            <a:off x="76200" y="2047537"/>
            <a:ext cx="9144000" cy="646331"/>
          </a:xfrm>
          <a:prstGeom prst="rect">
            <a:avLst/>
          </a:prstGeom>
          <a:noFill/>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Cells are the structural, functional, and biological units of all living beings. </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cell can replicate itself independently. Hence, they are known as the building blocks of life. </a:t>
            </a:r>
            <a:endParaRPr lang="en-IN"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C076ACB-6D61-082E-554E-1BC5CEC21577}"/>
              </a:ext>
            </a:extLst>
          </p:cNvPr>
          <p:cNvSpPr txBox="1"/>
          <p:nvPr/>
        </p:nvSpPr>
        <p:spPr>
          <a:xfrm>
            <a:off x="76200" y="2831623"/>
            <a:ext cx="6096000" cy="254524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Each cell contains a fluid called the </a:t>
            </a:r>
            <a:r>
              <a:rPr lang="en-US" b="1" dirty="0">
                <a:latin typeface="Times New Roman" panose="02020603050405020304" pitchFamily="18" charset="0"/>
                <a:cs typeface="Times New Roman" panose="02020603050405020304" pitchFamily="18" charset="0"/>
              </a:rPr>
              <a:t>cytoplasm</a:t>
            </a:r>
            <a:r>
              <a:rPr lang="en-US" dirty="0">
                <a:latin typeface="Times New Roman" panose="02020603050405020304" pitchFamily="18" charset="0"/>
                <a:cs typeface="Times New Roman" panose="02020603050405020304" pitchFamily="18" charset="0"/>
              </a:rPr>
              <a:t>, which is </a:t>
            </a:r>
            <a:r>
              <a:rPr lang="en-US" b="1" dirty="0">
                <a:latin typeface="Times New Roman" panose="02020603050405020304" pitchFamily="18" charset="0"/>
                <a:cs typeface="Times New Roman" panose="02020603050405020304" pitchFamily="18" charset="0"/>
              </a:rPr>
              <a:t>enclosed by a membrane</a:t>
            </a:r>
            <a:r>
              <a:rPr lang="en-US" dirty="0">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Also present in </a:t>
            </a:r>
            <a:r>
              <a:rPr lang="en-US" b="1" dirty="0">
                <a:latin typeface="Times New Roman" panose="02020603050405020304" pitchFamily="18" charset="0"/>
                <a:cs typeface="Times New Roman" panose="02020603050405020304" pitchFamily="18" charset="0"/>
              </a:rPr>
              <a:t>the cytoplasm </a:t>
            </a:r>
            <a:r>
              <a:rPr lang="en-US" dirty="0">
                <a:latin typeface="Times New Roman" panose="02020603050405020304" pitchFamily="18" charset="0"/>
                <a:cs typeface="Times New Roman" panose="02020603050405020304" pitchFamily="18" charset="0"/>
              </a:rPr>
              <a:t>are several biomolecules like proteins, nucleic acids, DNA, and lipids. Moreover, cellular structures called </a:t>
            </a:r>
            <a:r>
              <a:rPr lang="en-US" b="1" dirty="0">
                <a:latin typeface="Times New Roman" panose="02020603050405020304" pitchFamily="18" charset="0"/>
                <a:cs typeface="Times New Roman" panose="02020603050405020304" pitchFamily="18" charset="0"/>
              </a:rPr>
              <a:t>cell organelles </a:t>
            </a:r>
            <a:r>
              <a:rPr lang="en-US" dirty="0">
                <a:latin typeface="Times New Roman" panose="02020603050405020304" pitchFamily="18" charset="0"/>
                <a:cs typeface="Times New Roman" panose="02020603050405020304" pitchFamily="18" charset="0"/>
              </a:rPr>
              <a:t>are suspended in the cytoplasm</a:t>
            </a:r>
            <a:r>
              <a:rPr lang="en-US" dirty="0">
                <a:solidFill>
                  <a:srgbClr val="444444"/>
                </a:solidFill>
                <a:highlight>
                  <a:srgbClr val="FFFFFF"/>
                </a:highlight>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pic>
        <p:nvPicPr>
          <p:cNvPr id="2050" name="Picture 2" descr="Biology: Cell Structure I Nucleus Medical Media on Make a GIF">
            <a:extLst>
              <a:ext uri="{FF2B5EF4-FFF2-40B4-BE49-F238E27FC236}">
                <a16:creationId xmlns:a16="http://schemas.microsoft.com/office/drawing/2014/main" id="{07FCC974-FBE4-39D7-F525-C02E956656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2162" y="2863578"/>
            <a:ext cx="5684350" cy="31974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E3DF3ED-94B4-8767-11C6-2AF63215D7E0}"/>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Cell Structure</a:t>
            </a:r>
          </a:p>
        </p:txBody>
      </p:sp>
    </p:spTree>
    <p:extLst>
      <p:ext uri="{BB962C8B-B14F-4D97-AF65-F5344CB8AC3E}">
        <p14:creationId xmlns:p14="http://schemas.microsoft.com/office/powerpoint/2010/main" val="222208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6"/>
            <a:ext cx="11582400" cy="4652863"/>
          </a:xfrm>
        </p:spPr>
        <p:txBody>
          <a:bodyPr>
            <a:noAutofit/>
          </a:bodyPr>
          <a:lstStyle/>
          <a:p>
            <a:pPr algn="just">
              <a:lnSpc>
                <a:spcPct val="150000"/>
              </a:lnSpc>
            </a:pPr>
            <a:r>
              <a:rPr lang="en-US" sz="1800" b="1" dirty="0">
                <a:latin typeface="Times New Roman" panose="02020603050405020304" pitchFamily="18" charset="0"/>
                <a:cs typeface="Times New Roman" panose="02020603050405020304" pitchFamily="18" charset="0"/>
              </a:rPr>
              <a:t>Structural Support: </a:t>
            </a:r>
            <a:r>
              <a:rPr lang="en-US" sz="1800" dirty="0">
                <a:latin typeface="Times New Roman" panose="02020603050405020304" pitchFamily="18" charset="0"/>
                <a:cs typeface="Times New Roman" panose="02020603050405020304" pitchFamily="18" charset="0"/>
              </a:rPr>
              <a:t>Carbohydrates play a structural role in living organisms. In plants, cellulose provides structural support to cell walls, while chitin, a type of carbohydrate, is a major component of the exoskeleton of arthropods.</a:t>
            </a:r>
          </a:p>
          <a:p>
            <a:pPr algn="just">
              <a:lnSpc>
                <a:spcPct val="150000"/>
              </a:lnSpc>
            </a:pPr>
            <a:r>
              <a:rPr lang="en-US" sz="1800" b="1" dirty="0">
                <a:latin typeface="Times New Roman" panose="02020603050405020304" pitchFamily="18" charset="0"/>
                <a:cs typeface="Times New Roman" panose="02020603050405020304" pitchFamily="18" charset="0"/>
              </a:rPr>
              <a:t>Cellular Recognition: </a:t>
            </a:r>
            <a:r>
              <a:rPr lang="en-US" sz="1800" dirty="0">
                <a:latin typeface="Times New Roman" panose="02020603050405020304" pitchFamily="18" charset="0"/>
                <a:cs typeface="Times New Roman" panose="02020603050405020304" pitchFamily="18" charset="0"/>
              </a:rPr>
              <a:t>Carbohydrates on the surface of cells play a crucial role in cell-cell recognition and communication. They are involved in various cellular processes, including immune responses and cell signaling.</a:t>
            </a:r>
          </a:p>
          <a:p>
            <a:pPr algn="just">
              <a:lnSpc>
                <a:spcPct val="150000"/>
              </a:lnSpc>
            </a:pPr>
            <a:r>
              <a:rPr lang="en-US" sz="1800" b="1" dirty="0">
                <a:latin typeface="Times New Roman" panose="02020603050405020304" pitchFamily="18" charset="0"/>
                <a:cs typeface="Times New Roman" panose="02020603050405020304" pitchFamily="18" charset="0"/>
              </a:rPr>
              <a:t>Dietary Fiber: </a:t>
            </a:r>
            <a:r>
              <a:rPr lang="en-US" sz="1800" dirty="0">
                <a:latin typeface="Times New Roman" panose="02020603050405020304" pitchFamily="18" charset="0"/>
                <a:cs typeface="Times New Roman" panose="02020603050405020304" pitchFamily="18" charset="0"/>
              </a:rPr>
              <a:t>Certain carbohydrates, such as cellulose and pectin, are considered dietary fiber. Fiber is important for maintaining digestive health and can help prevent constipation.</a:t>
            </a:r>
          </a:p>
          <a:p>
            <a:pPr algn="just">
              <a:lnSpc>
                <a:spcPct val="150000"/>
              </a:lnSpc>
            </a:pPr>
            <a:r>
              <a:rPr lang="en-US" sz="1800" b="1" dirty="0">
                <a:latin typeface="Times New Roman" panose="02020603050405020304" pitchFamily="18" charset="0"/>
                <a:cs typeface="Times New Roman" panose="02020603050405020304" pitchFamily="18" charset="0"/>
              </a:rPr>
              <a:t>Plant Structure: </a:t>
            </a:r>
            <a:r>
              <a:rPr lang="en-US" sz="1800" dirty="0">
                <a:latin typeface="Times New Roman" panose="02020603050405020304" pitchFamily="18" charset="0"/>
                <a:cs typeface="Times New Roman" panose="02020603050405020304" pitchFamily="18" charset="0"/>
              </a:rPr>
              <a:t>Carbohydrates are essential for the structural integrity of plants. They provide rigidity to plant cells and help maintain the overall structure of the plant.</a:t>
            </a:r>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Applications</a:t>
            </a:r>
          </a:p>
        </p:txBody>
      </p:sp>
    </p:spTree>
    <p:extLst>
      <p:ext uri="{BB962C8B-B14F-4D97-AF65-F5344CB8AC3E}">
        <p14:creationId xmlns:p14="http://schemas.microsoft.com/office/powerpoint/2010/main" val="41943495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5029200" y="985270"/>
            <a:ext cx="2133600" cy="523220"/>
          </a:xfrm>
          <a:prstGeom prst="rect">
            <a:avLst/>
          </a:prstGeom>
          <a:noFill/>
        </p:spPr>
        <p:txBody>
          <a:bodyPr wrap="square">
            <a:spAutoFit/>
          </a:bodyPr>
          <a:lstStyle/>
          <a:p>
            <a:pPr algn="ctr"/>
            <a:r>
              <a:rPr lang="en-US" altLang="en-US" sz="2800" b="1"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endParaRPr lang="en-US" sz="28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34413" y="1447800"/>
            <a:ext cx="8686800" cy="4613058"/>
          </a:xfrm>
          <a:prstGeom prst="rect">
            <a:avLst/>
          </a:prstGeom>
          <a:noFill/>
        </p:spPr>
        <p:txBody>
          <a:bodyPr wrap="square">
            <a:spAutoFit/>
          </a:bodyPr>
          <a:lstStyle/>
          <a:p>
            <a:pPr algn="just" eaLnBrk="1" hangingPunct="1">
              <a:lnSpc>
                <a:spcPct val="150000"/>
              </a:lnSpc>
              <a:buFont typeface="Wingdings" panose="05000000000000000000" pitchFamily="2" charset="2"/>
              <a:buChar char="§"/>
            </a:pPr>
            <a:r>
              <a:rPr lang="en-US" altLang="en-US" sz="1800" dirty="0">
                <a:latin typeface="Times New Roman" panose="02020603050405020304" pitchFamily="18" charset="0"/>
                <a:cs typeface="Times New Roman" panose="02020603050405020304" pitchFamily="18" charset="0"/>
              </a:rPr>
              <a:t>Proteins are </a:t>
            </a:r>
            <a:r>
              <a:rPr lang="en-US" altLang="en-US" sz="1800" dirty="0">
                <a:highlight>
                  <a:srgbClr val="FFFF00"/>
                </a:highlight>
                <a:latin typeface="Times New Roman" panose="02020603050405020304" pitchFamily="18" charset="0"/>
                <a:cs typeface="Times New Roman" panose="02020603050405020304" pitchFamily="18" charset="0"/>
              </a:rPr>
              <a:t>polymers of amino acids </a:t>
            </a:r>
            <a:r>
              <a:rPr lang="en-US" altLang="en-US" sz="1800" dirty="0">
                <a:latin typeface="Times New Roman" panose="02020603050405020304" pitchFamily="18" charset="0"/>
                <a:cs typeface="Times New Roman" panose="02020603050405020304" pitchFamily="18" charset="0"/>
              </a:rPr>
              <a:t>that are linked covalently through </a:t>
            </a:r>
            <a:r>
              <a:rPr lang="en-US" altLang="en-US" sz="1800" dirty="0">
                <a:highlight>
                  <a:srgbClr val="FFFF00"/>
                </a:highlight>
                <a:latin typeface="Times New Roman" panose="02020603050405020304" pitchFamily="18" charset="0"/>
                <a:cs typeface="Times New Roman" panose="02020603050405020304" pitchFamily="18" charset="0"/>
              </a:rPr>
              <a:t>peptide bonds</a:t>
            </a:r>
            <a:r>
              <a:rPr lang="en-US" altLang="en-US" sz="1800" dirty="0">
                <a:latin typeface="Times New Roman" panose="02020603050405020304" pitchFamily="18" charset="0"/>
                <a:cs typeface="Times New Roman" panose="02020603050405020304" pitchFamily="18" charset="0"/>
              </a:rPr>
              <a:t>.</a:t>
            </a:r>
          </a:p>
          <a:p>
            <a:pPr algn="just" eaLnBrk="1" hangingPunct="1">
              <a:lnSpc>
                <a:spcPct val="150000"/>
              </a:lnSpc>
              <a:buFont typeface="Wingdings" panose="05000000000000000000" pitchFamily="2" charset="2"/>
              <a:buChar char="§"/>
            </a:pPr>
            <a:r>
              <a:rPr lang="en-US" altLang="en-US" sz="1800" b="1" dirty="0">
                <a:latin typeface="Times New Roman" panose="02020603050405020304" pitchFamily="18" charset="0"/>
                <a:cs typeface="Times New Roman" panose="02020603050405020304" pitchFamily="18" charset="0"/>
              </a:rPr>
              <a:t>Amino acid: </a:t>
            </a:r>
            <a:r>
              <a:rPr lang="en-US" altLang="en-US" sz="1800" dirty="0">
                <a:latin typeface="Times New Roman" panose="02020603050405020304" pitchFamily="18" charset="0"/>
                <a:cs typeface="Times New Roman" panose="02020603050405020304" pitchFamily="18" charset="0"/>
              </a:rPr>
              <a:t>an organic compound containing both </a:t>
            </a:r>
            <a:r>
              <a:rPr lang="en-US" altLang="en-US" sz="1800" dirty="0">
                <a:highlight>
                  <a:srgbClr val="FFFF00"/>
                </a:highlight>
                <a:latin typeface="Times New Roman" panose="02020603050405020304" pitchFamily="18" charset="0"/>
                <a:cs typeface="Times New Roman" panose="02020603050405020304" pitchFamily="18" charset="0"/>
              </a:rPr>
              <a:t>amino</a:t>
            </a:r>
            <a:r>
              <a:rPr lang="en-US" altLang="en-US" sz="1800" dirty="0">
                <a:latin typeface="Times New Roman" panose="02020603050405020304" pitchFamily="18" charset="0"/>
                <a:cs typeface="Times New Roman" panose="02020603050405020304" pitchFamily="18" charset="0"/>
              </a:rPr>
              <a:t> and </a:t>
            </a:r>
            <a:r>
              <a:rPr lang="en-US" altLang="en-US" sz="1800" dirty="0">
                <a:highlight>
                  <a:srgbClr val="FFFF00"/>
                </a:highlight>
                <a:latin typeface="Times New Roman" panose="02020603050405020304" pitchFamily="18" charset="0"/>
                <a:cs typeface="Times New Roman" panose="02020603050405020304" pitchFamily="18" charset="0"/>
              </a:rPr>
              <a:t>carboxyl </a:t>
            </a:r>
            <a:r>
              <a:rPr lang="en-US" altLang="en-US" sz="1800" dirty="0">
                <a:latin typeface="Times New Roman" panose="02020603050405020304" pitchFamily="18" charset="0"/>
                <a:cs typeface="Times New Roman" panose="02020603050405020304" pitchFamily="18" charset="0"/>
              </a:rPr>
              <a:t>functional groups; they are the simplest units of proteins</a:t>
            </a:r>
          </a:p>
          <a:p>
            <a:pPr algn="just" eaLnBrk="1" hangingPunct="1">
              <a:lnSpc>
                <a:spcPct val="150000"/>
              </a:lnSpc>
              <a:buFont typeface="Wingdings" panose="05000000000000000000" pitchFamily="2" charset="2"/>
              <a:buChar char="§"/>
            </a:pPr>
            <a:r>
              <a:rPr lang="en-US" altLang="en-US" sz="1800" dirty="0">
                <a:latin typeface="Times New Roman" panose="02020603050405020304" pitchFamily="18" charset="0"/>
                <a:cs typeface="Times New Roman" panose="02020603050405020304" pitchFamily="18" charset="0"/>
              </a:rPr>
              <a:t>There are </a:t>
            </a:r>
            <a:r>
              <a:rPr lang="en-US" altLang="en-US" sz="1800" b="1" dirty="0">
                <a:latin typeface="Times New Roman" panose="02020603050405020304" pitchFamily="18" charset="0"/>
                <a:cs typeface="Times New Roman" panose="02020603050405020304" pitchFamily="18" charset="0"/>
              </a:rPr>
              <a:t>20 different kinds of amino acids</a:t>
            </a:r>
            <a:r>
              <a:rPr lang="en-US" altLang="en-US" sz="1800" dirty="0">
                <a:latin typeface="Times New Roman" panose="02020603050405020304" pitchFamily="18" charset="0"/>
                <a:cs typeface="Times New Roman" panose="02020603050405020304" pitchFamily="18" charset="0"/>
              </a:rPr>
              <a:t>, combined in different proportions and arrangements to build all protein molecules</a:t>
            </a:r>
          </a:p>
          <a:p>
            <a:pPr algn="just" eaLnBrk="1" hangingPunct="1">
              <a:lnSpc>
                <a:spcPct val="150000"/>
              </a:lnSpc>
              <a:buFont typeface="Wingdings" panose="05000000000000000000" pitchFamily="2" charset="2"/>
              <a:buChar char="§"/>
            </a:pPr>
            <a:r>
              <a:rPr lang="en-US" altLang="en-US" sz="1800" dirty="0">
                <a:latin typeface="Times New Roman" panose="02020603050405020304" pitchFamily="18" charset="0"/>
                <a:cs typeface="Times New Roman" panose="02020603050405020304" pitchFamily="18" charset="0"/>
              </a:rPr>
              <a:t>When </a:t>
            </a:r>
            <a:r>
              <a:rPr lang="en-US" altLang="en-US" sz="1800" b="1" dirty="0">
                <a:latin typeface="Times New Roman" panose="02020603050405020304" pitchFamily="18" charset="0"/>
                <a:cs typeface="Times New Roman" panose="02020603050405020304" pitchFamily="18" charset="0"/>
              </a:rPr>
              <a:t>only two amino acids </a:t>
            </a:r>
            <a:r>
              <a:rPr lang="en-US" altLang="en-US" sz="1800" dirty="0">
                <a:latin typeface="Times New Roman" panose="02020603050405020304" pitchFamily="18" charset="0"/>
                <a:cs typeface="Times New Roman" panose="02020603050405020304" pitchFamily="18" charset="0"/>
              </a:rPr>
              <a:t>combine by a peptide bond ,it is </a:t>
            </a:r>
            <a:r>
              <a:rPr lang="en-US" altLang="en-US" sz="1800" b="1" dirty="0">
                <a:latin typeface="Times New Roman" panose="02020603050405020304" pitchFamily="18" charset="0"/>
                <a:cs typeface="Times New Roman" panose="02020603050405020304" pitchFamily="18" charset="0"/>
              </a:rPr>
              <a:t>called dipeptide</a:t>
            </a:r>
            <a:r>
              <a:rPr lang="en-US" altLang="en-US" sz="1800" dirty="0">
                <a:latin typeface="Times New Roman" panose="02020603050405020304" pitchFamily="18" charset="0"/>
                <a:cs typeface="Times New Roman" panose="02020603050405020304" pitchFamily="18" charset="0"/>
              </a:rPr>
              <a:t>, when amino acids involved in the bond formation become 3, 4, 5 they are named as </a:t>
            </a:r>
            <a:r>
              <a:rPr lang="en-US" altLang="en-US" sz="1800" b="1" dirty="0">
                <a:latin typeface="Times New Roman" panose="02020603050405020304" pitchFamily="18" charset="0"/>
                <a:cs typeface="Times New Roman" panose="02020603050405020304" pitchFamily="18" charset="0"/>
              </a:rPr>
              <a:t>tri-, tetra-, and penta- peptides respectively. </a:t>
            </a:r>
          </a:p>
          <a:p>
            <a:pPr algn="just" eaLnBrk="1" hangingPunct="1">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All proteins contain </a:t>
            </a:r>
            <a:r>
              <a:rPr lang="en-US" altLang="ja-JP" b="1" dirty="0">
                <a:highlight>
                  <a:srgbClr val="FFFF00"/>
                </a:highlight>
                <a:latin typeface="Times New Roman" panose="02020603050405020304" pitchFamily="18" charset="0"/>
                <a:cs typeface="Times New Roman" panose="02020603050405020304" pitchFamily="18" charset="0"/>
              </a:rPr>
              <a:t>carbon, hydrogen, oxygen, and nitrogen; </a:t>
            </a:r>
            <a:r>
              <a:rPr lang="en-US" altLang="ja-JP" dirty="0">
                <a:latin typeface="Times New Roman" panose="02020603050405020304" pitchFamily="18" charset="0"/>
                <a:cs typeface="Times New Roman" panose="02020603050405020304" pitchFamily="18" charset="0"/>
              </a:rPr>
              <a:t>some proteins may also contain </a:t>
            </a:r>
            <a:r>
              <a:rPr lang="en-US" altLang="ja-JP" b="1" dirty="0">
                <a:highlight>
                  <a:srgbClr val="FFFF00"/>
                </a:highlight>
                <a:latin typeface="Times New Roman" panose="02020603050405020304" pitchFamily="18" charset="0"/>
                <a:cs typeface="Times New Roman" panose="02020603050405020304" pitchFamily="18" charset="0"/>
              </a:rPr>
              <a:t>sulfur phosphorous, copper, iron, zinc, iodine, and other elements</a:t>
            </a:r>
            <a:r>
              <a:rPr lang="en-US" altLang="ja-JP" b="1" dirty="0">
                <a:latin typeface="Times New Roman" panose="02020603050405020304" pitchFamily="18" charset="0"/>
                <a:cs typeface="Times New Roman" panose="02020603050405020304" pitchFamily="18" charset="0"/>
              </a:rPr>
              <a:t>.</a:t>
            </a:r>
          </a:p>
          <a:p>
            <a:pPr algn="just">
              <a:lnSpc>
                <a:spcPct val="150000"/>
              </a:lnSpc>
            </a:pPr>
            <a:r>
              <a:rPr lang="en-US" altLang="ja-JP" b="1" i="1" dirty="0">
                <a:latin typeface="Times New Roman" panose="02020603050405020304" pitchFamily="18" charset="0"/>
                <a:cs typeface="Times New Roman" panose="02020603050405020304" pitchFamily="18" charset="0"/>
              </a:rPr>
              <a:t> The presence of nitrogen in all proteins sets them apart from carbohydrates and lipids. </a:t>
            </a:r>
          </a:p>
        </p:txBody>
      </p:sp>
      <p:pic>
        <p:nvPicPr>
          <p:cNvPr id="9" name="Picture 8">
            <a:extLst>
              <a:ext uri="{FF2B5EF4-FFF2-40B4-BE49-F238E27FC236}">
                <a16:creationId xmlns:a16="http://schemas.microsoft.com/office/drawing/2014/main" id="{FBFBE34F-185D-C63B-ACFB-9A32640BF060}"/>
              </a:ext>
            </a:extLst>
          </p:cNvPr>
          <p:cNvPicPr>
            <a:picLocks noChangeAspect="1"/>
          </p:cNvPicPr>
          <p:nvPr/>
        </p:nvPicPr>
        <p:blipFill rotWithShape="1">
          <a:blip r:embed="rId2"/>
          <a:srcRect l="4376" t="38888" r="63125" b="18890"/>
          <a:stretch/>
        </p:blipFill>
        <p:spPr>
          <a:xfrm>
            <a:off x="8991600" y="1180080"/>
            <a:ext cx="3005472" cy="2196308"/>
          </a:xfrm>
          <a:prstGeom prst="rect">
            <a:avLst/>
          </a:prstGeom>
        </p:spPr>
      </p:pic>
      <p:pic>
        <p:nvPicPr>
          <p:cNvPr id="14" name="Picture 13">
            <a:extLst>
              <a:ext uri="{FF2B5EF4-FFF2-40B4-BE49-F238E27FC236}">
                <a16:creationId xmlns:a16="http://schemas.microsoft.com/office/drawing/2014/main" id="{3DFC896C-C8F7-8D3B-A393-2AAC6D6DAA27}"/>
              </a:ext>
            </a:extLst>
          </p:cNvPr>
          <p:cNvPicPr>
            <a:picLocks noChangeAspect="1"/>
          </p:cNvPicPr>
          <p:nvPr/>
        </p:nvPicPr>
        <p:blipFill>
          <a:blip r:embed="rId3"/>
          <a:stretch>
            <a:fillRect/>
          </a:stretch>
        </p:blipFill>
        <p:spPr>
          <a:xfrm>
            <a:off x="8848456" y="3350988"/>
            <a:ext cx="3321831" cy="2895600"/>
          </a:xfrm>
          <a:prstGeom prst="rect">
            <a:avLst/>
          </a:prstGeom>
        </p:spPr>
      </p:pic>
    </p:spTree>
    <p:extLst>
      <p:ext uri="{BB962C8B-B14F-4D97-AF65-F5344CB8AC3E}">
        <p14:creationId xmlns:p14="http://schemas.microsoft.com/office/powerpoint/2010/main" val="102391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randombar(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randombar(horizontal)">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DE3C0-7B5D-6A68-25FF-51E0A085095E}"/>
              </a:ext>
            </a:extLst>
          </p:cNvPr>
          <p:cNvSpPr>
            <a:spLocks noGrp="1"/>
          </p:cNvSpPr>
          <p:nvPr>
            <p:ph type="title"/>
          </p:nvPr>
        </p:nvSpPr>
        <p:spPr>
          <a:xfrm>
            <a:off x="4195071" y="737554"/>
            <a:ext cx="3390900" cy="533400"/>
          </a:xfrm>
          <a:noFill/>
        </p:spPr>
        <p:txBody>
          <a:bodyPr wrap="square">
            <a:spAutoFit/>
          </a:bodyPr>
          <a:lstStyle/>
          <a:p>
            <a:pPr algn="ctr" defTabSz="914400"/>
            <a:r>
              <a:rPr lang="en-US" altLang="en-US" sz="28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Function of Proteins</a:t>
            </a:r>
          </a:p>
        </p:txBody>
      </p:sp>
      <p:sp>
        <p:nvSpPr>
          <p:cNvPr id="3" name="Content Placeholder 2">
            <a:extLst>
              <a:ext uri="{FF2B5EF4-FFF2-40B4-BE49-F238E27FC236}">
                <a16:creationId xmlns:a16="http://schemas.microsoft.com/office/drawing/2014/main" id="{F255B74C-A17E-6346-DD5E-C13F4675F71E}"/>
              </a:ext>
            </a:extLst>
          </p:cNvPr>
          <p:cNvSpPr>
            <a:spLocks noGrp="1"/>
          </p:cNvSpPr>
          <p:nvPr>
            <p:ph idx="1"/>
          </p:nvPr>
        </p:nvSpPr>
        <p:spPr>
          <a:xfrm>
            <a:off x="0" y="1524000"/>
            <a:ext cx="8686800" cy="4085590"/>
          </a:xfrm>
        </p:spPr>
        <p:txBody>
          <a:bodyPr>
            <a:normAutofit/>
          </a:bodyPr>
          <a:lstStyle/>
          <a:p>
            <a:pPr eaLnBrk="1" hangingPunct="1">
              <a:lnSpc>
                <a:spcPct val="150000"/>
              </a:lnSpc>
            </a:pPr>
            <a:r>
              <a:rPr lang="en-US" altLang="en-US" sz="1800" dirty="0">
                <a:latin typeface="Times New Roman" panose="02020603050405020304" pitchFamily="18" charset="0"/>
                <a:cs typeface="Times New Roman" panose="02020603050405020304" pitchFamily="18" charset="0"/>
              </a:rPr>
              <a:t>Used to construct or </a:t>
            </a:r>
            <a:r>
              <a:rPr lang="en-US" altLang="en-US" sz="1800" b="1" dirty="0">
                <a:latin typeface="Times New Roman" panose="02020603050405020304" pitchFamily="18" charset="0"/>
                <a:cs typeface="Times New Roman" panose="02020603050405020304" pitchFamily="18" charset="0"/>
              </a:rPr>
              <a:t>build our body </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Catalyze biochemical reactions as an enzyme</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Regulate body metabolism as hormones</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Protect our body from foreign body attack as an antibody </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Maintain osmotic pressure in plasma</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Transport different lipids, minerals, hormones, vitamins </a:t>
            </a:r>
            <a:r>
              <a:rPr lang="en-US" altLang="en-US" sz="1800" dirty="0" err="1">
                <a:latin typeface="Times New Roman" panose="02020603050405020304" pitchFamily="18" charset="0"/>
                <a:cs typeface="Times New Roman" panose="02020603050405020304" pitchFamily="18" charset="0"/>
              </a:rPr>
              <a:t>etc</a:t>
            </a:r>
            <a:r>
              <a:rPr lang="en-US" altLang="en-US" sz="1800" dirty="0">
                <a:latin typeface="Times New Roman" panose="02020603050405020304" pitchFamily="18" charset="0"/>
                <a:cs typeface="Times New Roman" panose="02020603050405020304" pitchFamily="18" charset="0"/>
              </a:rPr>
              <a:t> as hemoglobin, apolipoprotein, albumin </a:t>
            </a:r>
            <a:r>
              <a:rPr lang="en-US" altLang="en-US" sz="1800" dirty="0" err="1">
                <a:latin typeface="Times New Roman" panose="02020603050405020304" pitchFamily="18" charset="0"/>
                <a:cs typeface="Times New Roman" panose="02020603050405020304" pitchFamily="18" charset="0"/>
              </a:rPr>
              <a:t>etc</a:t>
            </a:r>
            <a:r>
              <a:rPr lang="en-US" altLang="en-US" sz="1800" dirty="0">
                <a:latin typeface="Times New Roman" panose="02020603050405020304" pitchFamily="18" charset="0"/>
                <a:cs typeface="Times New Roman" panose="02020603050405020304" pitchFamily="18" charset="0"/>
              </a:rPr>
              <a:t> </a:t>
            </a:r>
          </a:p>
          <a:p>
            <a:pPr eaLnBrk="1" hangingPunct="1">
              <a:lnSpc>
                <a:spcPct val="150000"/>
              </a:lnSpc>
            </a:pPr>
            <a:r>
              <a:rPr lang="en-US" altLang="en-US" sz="1800" dirty="0">
                <a:latin typeface="Times New Roman" panose="02020603050405020304" pitchFamily="18" charset="0"/>
                <a:cs typeface="Times New Roman" panose="02020603050405020304" pitchFamily="18" charset="0"/>
              </a:rPr>
              <a:t>Assist to arrest bleeding and maintain homeostasis as coagulation factor</a:t>
            </a:r>
          </a:p>
          <a:p>
            <a:pPr eaLnBrk="1" hangingPunct="1">
              <a:lnSpc>
                <a:spcPct val="150000"/>
              </a:lnSpc>
              <a:buFont typeface="Arial" panose="020B0604020202020204" pitchFamily="34" charset="0"/>
              <a:buNone/>
            </a:pPr>
            <a:endParaRPr lang="en-US" altLang="en-US" sz="1800" dirty="0">
              <a:latin typeface="Times New Roman" panose="02020603050405020304" pitchFamily="18" charset="0"/>
              <a:cs typeface="Times New Roman" panose="02020603050405020304" pitchFamily="18" charset="0"/>
            </a:endParaRPr>
          </a:p>
        </p:txBody>
      </p:sp>
      <p:pic>
        <p:nvPicPr>
          <p:cNvPr id="2050" name="Picture 2" descr="Proteins: building blocks of the body ...">
            <a:extLst>
              <a:ext uri="{FF2B5EF4-FFF2-40B4-BE49-F238E27FC236}">
                <a16:creationId xmlns:a16="http://schemas.microsoft.com/office/drawing/2014/main" id="{B65CB27A-1E9D-E2F7-E349-45FD09591D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303844"/>
            <a:ext cx="2315316" cy="16967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rotein Catalyst ...">
            <a:extLst>
              <a:ext uri="{FF2B5EF4-FFF2-40B4-BE49-F238E27FC236}">
                <a16:creationId xmlns:a16="http://schemas.microsoft.com/office/drawing/2014/main" id="{C8770AA6-1629-704C-15FD-1FBA54069E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3106" y="1270954"/>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ole body protein metabolism ...">
            <a:extLst>
              <a:ext uri="{FF2B5EF4-FFF2-40B4-BE49-F238E27FC236}">
                <a16:creationId xmlns:a16="http://schemas.microsoft.com/office/drawing/2014/main" id="{3D35E7CA-3CC0-FDC2-884D-01C2D3E9BC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80081" y="1205232"/>
            <a:ext cx="2476957" cy="191357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emostasis | physiology | Britannica">
            <a:extLst>
              <a:ext uri="{FF2B5EF4-FFF2-40B4-BE49-F238E27FC236}">
                <a16:creationId xmlns:a16="http://schemas.microsoft.com/office/drawing/2014/main" id="{A4871F9C-42A4-F71F-CD51-0D4544A8D7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3657600"/>
            <a:ext cx="2946648" cy="2433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6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randombar(horizontal)">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randombar(horizontal)">
                                      <p:cBhvr>
                                        <p:cTn id="20" dur="500"/>
                                        <p:tgtEl>
                                          <p:spTgt spid="205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054"/>
                                        </p:tgtEl>
                                        <p:attrNameLst>
                                          <p:attrName>style.visibility</p:attrName>
                                        </p:attrNameLst>
                                      </p:cBhvr>
                                      <p:to>
                                        <p:strVal val="visible"/>
                                      </p:to>
                                    </p:set>
                                    <p:animEffect transition="in" filter="randombar(horizontal)">
                                      <p:cBhvr>
                                        <p:cTn id="29" dur="500"/>
                                        <p:tgtEl>
                                          <p:spTgt spid="2054"/>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2062"/>
                                        </p:tgtEl>
                                        <p:attrNameLst>
                                          <p:attrName>style.visibility</p:attrName>
                                        </p:attrNameLst>
                                      </p:cBhvr>
                                      <p:to>
                                        <p:strVal val="visible"/>
                                      </p:to>
                                    </p:set>
                                    <p:animEffect transition="in" filter="randombar(horizontal)">
                                      <p:cBhvr>
                                        <p:cTn id="50" dur="500"/>
                                        <p:tgtEl>
                                          <p:spTgt spid="2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descr="Rectangle: Click to edit Master text styles&#10;Second level&#10;Third level&#10;Fourth level&#10;Fifth level">
            <a:extLst>
              <a:ext uri="{FF2B5EF4-FFF2-40B4-BE49-F238E27FC236}">
                <a16:creationId xmlns:a16="http://schemas.microsoft.com/office/drawing/2014/main" id="{88B7C4A7-D83C-8E8C-637D-F957B8FE2E30}"/>
              </a:ext>
            </a:extLst>
          </p:cNvPr>
          <p:cNvSpPr>
            <a:spLocks noGrp="1" noChangeArrowheads="1"/>
          </p:cNvSpPr>
          <p:nvPr>
            <p:ph sz="quarter" idx="1"/>
          </p:nvPr>
        </p:nvSpPr>
        <p:spPr>
          <a:xfrm>
            <a:off x="25400" y="1818968"/>
            <a:ext cx="5638800" cy="1600200"/>
          </a:xfrm>
        </p:spPr>
        <p:txBody>
          <a:bodyPr lIns="90000" tIns="46800" rIns="90000" bIns="46800">
            <a:normAutofit fontScale="92500" lnSpcReduction="20000"/>
          </a:bodyPr>
          <a:lstStyle/>
          <a:p>
            <a:pPr marL="0" indent="0" defTabSz="457200" eaLnBrk="1" hangingPunct="1">
              <a:lnSpc>
                <a:spcPct val="200000"/>
              </a:lnSpc>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dirty="0">
                <a:latin typeface="Times New Roman" panose="02020603050405020304" pitchFamily="18" charset="0"/>
                <a:cs typeface="Times New Roman" panose="02020603050405020304" pitchFamily="18" charset="0"/>
              </a:rPr>
              <a:t>        Function depends on structure</a:t>
            </a:r>
          </a:p>
          <a:p>
            <a:pPr marL="739775" lvl="1" indent="-284163" defTabSz="457200" eaLnBrk="1" hangingPunct="1">
              <a:lnSpc>
                <a:spcPct val="2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latin typeface="Times New Roman" panose="02020603050405020304" pitchFamily="18" charset="0"/>
                <a:cs typeface="Times New Roman" panose="02020603050405020304" pitchFamily="18" charset="0"/>
              </a:rPr>
              <a:t>3-D structure</a:t>
            </a:r>
          </a:p>
          <a:p>
            <a:pPr marL="739775" lvl="1" indent="-284163" defTabSz="457200">
              <a:lnSpc>
                <a:spcPct val="2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latin typeface="Times New Roman" panose="02020603050405020304" pitchFamily="18" charset="0"/>
                <a:cs typeface="Times New Roman" panose="02020603050405020304" pitchFamily="18" charset="0"/>
              </a:rPr>
              <a:t> twisted, folded, coiled into unique shape</a:t>
            </a:r>
          </a:p>
          <a:p>
            <a:pPr marL="455612" lvl="1" indent="0" defTabSz="457200" eaLnBrk="1" hangingPunct="1">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dirty="0">
              <a:latin typeface="Times New Roman" panose="02020603050405020304" pitchFamily="18" charset="0"/>
              <a:cs typeface="Times New Roman" panose="02020603050405020304" pitchFamily="18" charset="0"/>
            </a:endParaRPr>
          </a:p>
        </p:txBody>
      </p:sp>
      <p:pic>
        <p:nvPicPr>
          <p:cNvPr id="11" name="Picture 16" descr="pepsin">
            <a:extLst>
              <a:ext uri="{FF2B5EF4-FFF2-40B4-BE49-F238E27FC236}">
                <a16:creationId xmlns:a16="http://schemas.microsoft.com/office/drawing/2014/main" id="{978155C5-3DA8-3BB0-4090-E967B120A5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90137"/>
            <a:ext cx="2895600" cy="233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4" descr="pepsin-pepsinogen">
            <a:extLst>
              <a:ext uri="{FF2B5EF4-FFF2-40B4-BE49-F238E27FC236}">
                <a16:creationId xmlns:a16="http://schemas.microsoft.com/office/drawing/2014/main" id="{C3622198-8321-7747-5763-5E4DDE60B6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1970"/>
          <a:stretch>
            <a:fillRect/>
          </a:stretch>
        </p:blipFill>
        <p:spPr bwMode="auto">
          <a:xfrm>
            <a:off x="6553200" y="3750419"/>
            <a:ext cx="3257247" cy="247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a:extLst>
              <a:ext uri="{FF2B5EF4-FFF2-40B4-BE49-F238E27FC236}">
                <a16:creationId xmlns:a16="http://schemas.microsoft.com/office/drawing/2014/main" id="{B8FB30FE-06B1-F536-6D5C-38A46E412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5999" b="4041"/>
          <a:stretch>
            <a:fillRect/>
          </a:stretch>
        </p:blipFill>
        <p:spPr bwMode="auto">
          <a:xfrm>
            <a:off x="3505200" y="3763119"/>
            <a:ext cx="2579688"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a:extLst>
              <a:ext uri="{FF2B5EF4-FFF2-40B4-BE49-F238E27FC236}">
                <a16:creationId xmlns:a16="http://schemas.microsoft.com/office/drawing/2014/main" id="{E97ECED1-CEBB-75F5-4CF1-59783155D55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70111" y="3276600"/>
            <a:ext cx="2396489" cy="285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93634F00-5C12-0C06-964D-701D8C54B1E5}"/>
              </a:ext>
            </a:extLst>
          </p:cNvPr>
          <p:cNvSpPr>
            <a:spLocks noGrp="1"/>
          </p:cNvSpPr>
          <p:nvPr>
            <p:ph type="title"/>
          </p:nvPr>
        </p:nvSpPr>
        <p:spPr>
          <a:xfrm>
            <a:off x="3810000" y="1046327"/>
            <a:ext cx="3390900" cy="480131"/>
          </a:xfrm>
          <a:noFill/>
        </p:spPr>
        <p:txBody>
          <a:bodyPr wrap="square">
            <a:spAutoFit/>
          </a:bodyPr>
          <a:lstStyle/>
          <a:p>
            <a:pPr algn="ctr" defTabSz="914400"/>
            <a:r>
              <a:rPr lang="en-US" altLang="en-US" sz="2800" b="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Structure of Proteins</a:t>
            </a:r>
          </a:p>
        </p:txBody>
      </p:sp>
    </p:spTree>
    <p:extLst>
      <p:ext uri="{BB962C8B-B14F-4D97-AF65-F5344CB8AC3E}">
        <p14:creationId xmlns:p14="http://schemas.microsoft.com/office/powerpoint/2010/main" val="419368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1"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0" dur="500"/>
                                        <p:tgtEl>
                                          <p:spTgt spid="10">
                                            <p:txEl>
                                              <p:pRg st="1" end="1"/>
                                            </p:txEl>
                                          </p:spTgt>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13" dur="500"/>
                                        <p:tgtEl>
                                          <p:spTgt spid="1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14" presetClass="entr" presetSubtype="1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par>
                                <p:cTn id="22" presetID="14"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par>
                                <p:cTn id="25" presetID="14" presetClass="entr" presetSubtype="1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utoUpdateAnimBg="0"/>
      <p:bldP spid="10" grpI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descr="Rectangle: Click to edit Master text styles&#10;Second level&#10;Third level&#10;Fourth level&#10;Fifth level">
            <a:extLst>
              <a:ext uri="{FF2B5EF4-FFF2-40B4-BE49-F238E27FC236}">
                <a16:creationId xmlns:a16="http://schemas.microsoft.com/office/drawing/2014/main" id="{CD862951-975A-201A-5B42-C5EC6DDA1E4C}"/>
              </a:ext>
            </a:extLst>
          </p:cNvPr>
          <p:cNvSpPr>
            <a:spLocks noGrp="1" noChangeArrowheads="1"/>
          </p:cNvSpPr>
          <p:nvPr>
            <p:ph sz="quarter" idx="1"/>
          </p:nvPr>
        </p:nvSpPr>
        <p:spPr>
          <a:xfrm>
            <a:off x="157480" y="1447800"/>
            <a:ext cx="11877040" cy="1524000"/>
          </a:xfrm>
        </p:spPr>
        <p:txBody>
          <a:bodyPr lIns="90000" tIns="46800" rIns="90000" bIns="46800">
            <a:noAutofit/>
          </a:bodyPr>
          <a:lstStyle/>
          <a:p>
            <a:pPr marL="341313" indent="-341313" algn="just" defTabSz="457200">
              <a:lnSpc>
                <a:spcPct val="16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sz="1800" dirty="0">
                <a:latin typeface="Times New Roman" panose="02020603050405020304" pitchFamily="18" charset="0"/>
                <a:cs typeface="Times New Roman" panose="02020603050405020304" pitchFamily="18" charset="0"/>
              </a:rPr>
              <a:t>Amino acids' unique sequence in a polypeptide chain is its primary structure. </a:t>
            </a:r>
          </a:p>
          <a:p>
            <a:pPr marL="341313" indent="-341313" algn="just" defTabSz="457200">
              <a:lnSpc>
                <a:spcPct val="16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sz="1800" dirty="0">
                <a:latin typeface="Times New Roman" panose="02020603050405020304" pitchFamily="18" charset="0"/>
                <a:cs typeface="Times New Roman" panose="02020603050405020304" pitchFamily="18" charset="0"/>
              </a:rPr>
              <a:t>For example, the pancreatic hormone insulin has two polypeptide chains, A and B, and they are linked together by disulfide bonds. </a:t>
            </a:r>
            <a:endParaRPr lang="en-GB" altLang="en-US" sz="1800" dirty="0">
              <a:latin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3C67694A-8535-328A-916E-536A23332D5A}"/>
              </a:ext>
            </a:extLst>
          </p:cNvPr>
          <p:cNvSpPr>
            <a:spLocks noGrp="1" noChangeArrowheads="1"/>
          </p:cNvSpPr>
          <p:nvPr>
            <p:ph type="title"/>
          </p:nvPr>
        </p:nvSpPr>
        <p:spPr>
          <a:xfrm>
            <a:off x="3962400" y="684212"/>
            <a:ext cx="3886200" cy="763588"/>
          </a:xfrm>
        </p:spPr>
        <p:txBody>
          <a:bodyPr lIns="90000" tIns="46800" rIns="90000" bIns="46800">
            <a:normAutofit/>
          </a:bodyPr>
          <a:lstStyle/>
          <a:p>
            <a:pPr algn="ctr" defTabSz="457200"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Primary (1°) structure</a:t>
            </a:r>
          </a:p>
        </p:txBody>
      </p:sp>
      <p:pic>
        <p:nvPicPr>
          <p:cNvPr id="2050" name="Picture 2">
            <a:extLst>
              <a:ext uri="{FF2B5EF4-FFF2-40B4-BE49-F238E27FC236}">
                <a16:creationId xmlns:a16="http://schemas.microsoft.com/office/drawing/2014/main" id="{75FC51B7-8843-DA33-08D6-4DD5722D16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743200"/>
            <a:ext cx="7467600" cy="3650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20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P spid="4" grpI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3C2D514B-1575-C432-DA51-E46241075806}"/>
              </a:ext>
            </a:extLst>
          </p:cNvPr>
          <p:cNvSpPr>
            <a:spLocks noGrp="1" noChangeArrowheads="1"/>
          </p:cNvSpPr>
          <p:nvPr>
            <p:ph type="title"/>
          </p:nvPr>
        </p:nvSpPr>
        <p:spPr>
          <a:xfrm>
            <a:off x="3821927" y="608012"/>
            <a:ext cx="4343400" cy="763588"/>
          </a:xfrm>
        </p:spPr>
        <p:txBody>
          <a:bodyPr lIns="90000" tIns="46800" rIns="90000" bIns="46800">
            <a:normAutofit/>
          </a:bodyPr>
          <a:lstStyle/>
          <a:p>
            <a:pPr defTabSz="457200"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Secondary (2°) structure</a:t>
            </a:r>
          </a:p>
        </p:txBody>
      </p:sp>
      <p:sp>
        <p:nvSpPr>
          <p:cNvPr id="7" name="Rectangle 4" descr="Rectangle: Click to edit Master text styles&#10;Second level&#10;Third level&#10;Fourth level&#10;Fifth level">
            <a:extLst>
              <a:ext uri="{FF2B5EF4-FFF2-40B4-BE49-F238E27FC236}">
                <a16:creationId xmlns:a16="http://schemas.microsoft.com/office/drawing/2014/main" id="{CBB991EB-D369-35D7-6452-5E4B7DDF4F6E}"/>
              </a:ext>
            </a:extLst>
          </p:cNvPr>
          <p:cNvSpPr>
            <a:spLocks noGrp="1" noChangeArrowheads="1"/>
          </p:cNvSpPr>
          <p:nvPr>
            <p:ph sz="quarter" idx="1"/>
          </p:nvPr>
        </p:nvSpPr>
        <p:spPr>
          <a:xfrm>
            <a:off x="0" y="1371600"/>
            <a:ext cx="11963400" cy="914400"/>
          </a:xfrm>
        </p:spPr>
        <p:txBody>
          <a:bodyPr lIns="90000" tIns="46800" rIns="90000" bIns="46800">
            <a:noAutofit/>
          </a:bodyPr>
          <a:lstStyle/>
          <a:p>
            <a:pPr marL="741363" lvl="1" indent="-284163" defTabSz="457200">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dirty="0">
                <a:latin typeface="Times New Roman" panose="02020603050405020304" pitchFamily="18" charset="0"/>
                <a:cs typeface="Times New Roman" panose="02020603050405020304" pitchFamily="18" charset="0"/>
              </a:rPr>
              <a:t>The local folding of the polypeptide in some regions gives rise to the secondary structure of the protein. The most common are the α-helix and β-pleated sheet structures</a:t>
            </a:r>
            <a:endParaRPr lang="en-GB" altLang="en-US" sz="1800" dirty="0">
              <a:latin typeface="Times New Roman" panose="02020603050405020304" pitchFamily="18" charset="0"/>
              <a:cs typeface="Times New Roman" panose="02020603050405020304" pitchFamily="18" charset="0"/>
            </a:endParaRPr>
          </a:p>
        </p:txBody>
      </p:sp>
      <p:pic>
        <p:nvPicPr>
          <p:cNvPr id="8194" name="Picture 2" descr="Human hair proteome profiling reveals ...">
            <a:extLst>
              <a:ext uri="{FF2B5EF4-FFF2-40B4-BE49-F238E27FC236}">
                <a16:creationId xmlns:a16="http://schemas.microsoft.com/office/drawing/2014/main" id="{C08A4E69-5DD1-31B3-3C89-0282719A5C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255" y="2056823"/>
            <a:ext cx="4117976" cy="205898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ow Hydrolyzed Silk Protein Really ...">
            <a:extLst>
              <a:ext uri="{FF2B5EF4-FFF2-40B4-BE49-F238E27FC236}">
                <a16:creationId xmlns:a16="http://schemas.microsoft.com/office/drawing/2014/main" id="{8BA986B2-8328-A01A-5713-9B8CF95A7E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4164574"/>
            <a:ext cx="3733800" cy="209792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2A7ECB13-BC12-7C3C-B8C5-0BF2EE3BD2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253564"/>
            <a:ext cx="5410200" cy="400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65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randombar(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randombar(horizontal)">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AF803348-00FC-3E6C-3B4F-BE3756A87180}"/>
              </a:ext>
            </a:extLst>
          </p:cNvPr>
          <p:cNvSpPr>
            <a:spLocks noGrp="1" noChangeArrowheads="1"/>
          </p:cNvSpPr>
          <p:nvPr>
            <p:ph type="title"/>
          </p:nvPr>
        </p:nvSpPr>
        <p:spPr>
          <a:xfrm>
            <a:off x="4038600" y="787400"/>
            <a:ext cx="3962400" cy="381000"/>
          </a:xfrm>
        </p:spPr>
        <p:txBody>
          <a:bodyPr lIns="90000" tIns="46800" rIns="90000" bIns="46800">
            <a:normAutofit fontScale="90000"/>
          </a:bodyPr>
          <a:lstStyle/>
          <a:p>
            <a:pPr defTabSz="457200"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Tertiary (3°) structure</a:t>
            </a:r>
          </a:p>
        </p:txBody>
      </p:sp>
      <p:sp>
        <p:nvSpPr>
          <p:cNvPr id="3" name="Rectangle 4" descr="Rectangle: Click to edit Master text styles&#10;Second level&#10;Third level&#10;Fourth level&#10;Fifth level">
            <a:extLst>
              <a:ext uri="{FF2B5EF4-FFF2-40B4-BE49-F238E27FC236}">
                <a16:creationId xmlns:a16="http://schemas.microsoft.com/office/drawing/2014/main" id="{38E9588E-0D02-D29F-418F-436AB90BAF1C}"/>
              </a:ext>
            </a:extLst>
          </p:cNvPr>
          <p:cNvSpPr>
            <a:spLocks noGrp="1" noChangeArrowheads="1"/>
          </p:cNvSpPr>
          <p:nvPr>
            <p:ph sz="quarter" idx="1"/>
          </p:nvPr>
        </p:nvSpPr>
        <p:spPr>
          <a:xfrm>
            <a:off x="0" y="1143000"/>
            <a:ext cx="8991600" cy="5257800"/>
          </a:xfrm>
        </p:spPr>
        <p:txBody>
          <a:bodyPr lIns="90000" tIns="46800" rIns="90000" bIns="46800">
            <a:noAutofit/>
          </a:bodyPr>
          <a:lstStyle/>
          <a:p>
            <a:pPr marL="341313" indent="-34131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400" b="1" dirty="0">
                <a:latin typeface="Times New Roman" panose="02020603050405020304" pitchFamily="18" charset="0"/>
                <a:cs typeface="Times New Roman" panose="02020603050405020304" pitchFamily="18" charset="0"/>
              </a:rPr>
              <a:t>“</a:t>
            </a:r>
            <a:r>
              <a:rPr lang="en-GB" sz="2400" b="1" u="sng" dirty="0">
                <a:solidFill>
                  <a:srgbClr val="CC0000"/>
                </a:solidFill>
                <a:latin typeface="Times New Roman" panose="02020603050405020304" pitchFamily="18" charset="0"/>
                <a:cs typeface="Times New Roman" panose="02020603050405020304" pitchFamily="18" charset="0"/>
              </a:rPr>
              <a:t>Whole molecule folding</a:t>
            </a:r>
            <a:r>
              <a:rPr lang="en-GB" sz="2400" b="1" dirty="0">
                <a:latin typeface="Times New Roman" panose="02020603050405020304" pitchFamily="18" charset="0"/>
                <a:cs typeface="Times New Roman" panose="02020603050405020304" pitchFamily="18" charset="0"/>
              </a:rPr>
              <a:t>”</a:t>
            </a:r>
          </a:p>
          <a:p>
            <a:pPr marL="615951" lvl="1" indent="-34131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2000" b="1" dirty="0">
                <a:latin typeface="Times New Roman" panose="02020603050405020304" pitchFamily="18" charset="0"/>
                <a:cs typeface="Times New Roman" panose="02020603050405020304" pitchFamily="18" charset="0"/>
              </a:rPr>
              <a:t>created when the secondary structure fold and form bonds to stabilize the structure into a unique shape</a:t>
            </a:r>
          </a:p>
          <a:p>
            <a:pPr marL="615951" lvl="1" indent="-34131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a:latin typeface="Times New Roman" panose="02020603050405020304" pitchFamily="18" charset="0"/>
                <a:cs typeface="Times New Roman" panose="02020603050405020304" pitchFamily="18" charset="0"/>
              </a:rPr>
              <a:t>determined by interactions between R groups</a:t>
            </a:r>
          </a:p>
          <a:p>
            <a:pPr marL="1016000" lvl="2" indent="-28416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Times New Roman" panose="02020603050405020304" pitchFamily="18" charset="0"/>
                <a:cs typeface="Times New Roman" panose="02020603050405020304" pitchFamily="18" charset="0"/>
              </a:rPr>
              <a:t>Hydrophobic interactions</a:t>
            </a:r>
          </a:p>
          <a:p>
            <a:pPr marL="1016000" lvl="2" indent="-28416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Times New Roman" panose="02020603050405020304" pitchFamily="18" charset="0"/>
                <a:cs typeface="Times New Roman" panose="02020603050405020304" pitchFamily="18" charset="0"/>
              </a:rPr>
              <a:t>anchored by </a:t>
            </a:r>
            <a:r>
              <a:rPr lang="en-GB" sz="1800" u="sng" dirty="0">
                <a:solidFill>
                  <a:srgbClr val="CC0000"/>
                </a:solidFill>
                <a:latin typeface="Times New Roman" panose="02020603050405020304" pitchFamily="18" charset="0"/>
                <a:cs typeface="Times New Roman" panose="02020603050405020304" pitchFamily="18" charset="0"/>
              </a:rPr>
              <a:t>disulfide bridges</a:t>
            </a:r>
            <a:endParaRPr lang="en-GB" sz="1800" dirty="0">
              <a:latin typeface="Times New Roman" panose="02020603050405020304" pitchFamily="18" charset="0"/>
              <a:cs typeface="Times New Roman" panose="02020603050405020304" pitchFamily="18" charset="0"/>
            </a:endParaRPr>
          </a:p>
          <a:p>
            <a:pPr marL="1016000" lvl="2" indent="-28416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Times New Roman" panose="02020603050405020304" pitchFamily="18" charset="0"/>
                <a:cs typeface="Times New Roman" panose="02020603050405020304" pitchFamily="18" charset="0"/>
              </a:rPr>
              <a:t>Ionic Bonds between R groups</a:t>
            </a:r>
          </a:p>
          <a:p>
            <a:pPr marL="1016000" lvl="2" indent="-28416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Times New Roman" panose="02020603050405020304" pitchFamily="18" charset="0"/>
                <a:cs typeface="Times New Roman" panose="02020603050405020304" pitchFamily="18" charset="0"/>
              </a:rPr>
              <a:t>Hydrogen bonds between backbones</a:t>
            </a:r>
          </a:p>
          <a:p>
            <a:pPr marL="1016000" lvl="2" indent="-284163" defTabSz="457200" eaLnBrk="1" hangingPunct="1">
              <a:lnSpc>
                <a:spcPct val="15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Times New Roman" panose="02020603050405020304" pitchFamily="18" charset="0"/>
                <a:cs typeface="Times New Roman" panose="02020603050405020304" pitchFamily="18" charset="0"/>
              </a:rPr>
              <a:t>Van der Waals Force </a:t>
            </a:r>
          </a:p>
          <a:p>
            <a:pPr marL="1006475" lvl="3" indent="0" defTabSz="457200" eaLnBrk="1" hangingPunct="1">
              <a:lnSpc>
                <a:spcPct val="150000"/>
              </a:lnSpc>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600" dirty="0">
              <a:latin typeface="Times New Roman" panose="02020603050405020304" pitchFamily="18" charset="0"/>
              <a:cs typeface="Times New Roman" panose="02020603050405020304" pitchFamily="18" charset="0"/>
            </a:endParaRPr>
          </a:p>
        </p:txBody>
      </p:sp>
      <p:pic>
        <p:nvPicPr>
          <p:cNvPr id="4" name="Picture 8">
            <a:extLst>
              <a:ext uri="{FF2B5EF4-FFF2-40B4-BE49-F238E27FC236}">
                <a16:creationId xmlns:a16="http://schemas.microsoft.com/office/drawing/2014/main" id="{5A71DEC0-B00D-319E-FBEC-9EF3C09D0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355"/>
          <a:stretch>
            <a:fillRect/>
          </a:stretch>
        </p:blipFill>
        <p:spPr bwMode="auto">
          <a:xfrm>
            <a:off x="7086600" y="2209800"/>
            <a:ext cx="4724400" cy="4124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002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grpId="1"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grpId="1"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par>
                                <p:cTn id="20" presetID="1" presetClass="entr" presetSubtype="0" fill="hold" grpId="1"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par>
                                <p:cTn id="22" presetID="1" presetClass="entr" presetSubtype="0" fill="hold" grpId="1"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childTnLst>
                                </p:cTn>
                              </p:par>
                              <p:par>
                                <p:cTn id="24" presetID="1" presetClass="entr" presetSubtype="0" fill="hold" grpId="1"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utoUpdateAnimBg="0"/>
      <p:bldP spid="3" grpI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0C8FBE85-5C31-9D22-5D94-F65554C07C4B}"/>
              </a:ext>
            </a:extLst>
          </p:cNvPr>
          <p:cNvSpPr>
            <a:spLocks noGrp="1" noChangeArrowheads="1"/>
          </p:cNvSpPr>
          <p:nvPr>
            <p:ph type="title"/>
          </p:nvPr>
        </p:nvSpPr>
        <p:spPr>
          <a:xfrm>
            <a:off x="3615372" y="596642"/>
            <a:ext cx="4690428" cy="763587"/>
          </a:xfrm>
        </p:spPr>
        <p:txBody>
          <a:bodyPr lIns="90000" tIns="46800" rIns="90000" bIns="46800">
            <a:normAutofit/>
          </a:bodyPr>
          <a:lstStyle/>
          <a:p>
            <a:pPr defTabSz="457200"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Quaternary (4°) structure</a:t>
            </a:r>
          </a:p>
        </p:txBody>
      </p:sp>
      <p:sp>
        <p:nvSpPr>
          <p:cNvPr id="3" name="Rectangle 3" descr="Rectangle: Click to edit Master text styles&#10;Second level&#10;Third level&#10;Fourth level&#10;Fifth level">
            <a:extLst>
              <a:ext uri="{FF2B5EF4-FFF2-40B4-BE49-F238E27FC236}">
                <a16:creationId xmlns:a16="http://schemas.microsoft.com/office/drawing/2014/main" id="{6720A84D-7F8B-3963-AFC4-70821A27479E}"/>
              </a:ext>
            </a:extLst>
          </p:cNvPr>
          <p:cNvSpPr>
            <a:spLocks noGrp="1" noChangeArrowheads="1"/>
          </p:cNvSpPr>
          <p:nvPr>
            <p:ph sz="quarter" idx="1"/>
          </p:nvPr>
        </p:nvSpPr>
        <p:spPr>
          <a:xfrm>
            <a:off x="0" y="1288289"/>
            <a:ext cx="8305800" cy="2318522"/>
          </a:xfrm>
        </p:spPr>
        <p:txBody>
          <a:bodyPr lIns="90000" tIns="46800" rIns="90000" bIns="46800">
            <a:normAutofit/>
          </a:bodyPr>
          <a:lstStyle/>
          <a:p>
            <a:pPr marL="341313" indent="-341313" defTabSz="457200" eaLnBrk="1" hangingPunct="1">
              <a:lnSpc>
                <a:spcPct val="150000"/>
              </a:lnSpc>
              <a:spcBef>
                <a:spcPts val="6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b="1" dirty="0">
                <a:latin typeface="Times New Roman" panose="02020603050405020304" pitchFamily="18" charset="0"/>
                <a:cs typeface="Times New Roman" panose="02020603050405020304" pitchFamily="18" charset="0"/>
              </a:rPr>
              <a:t>Two or more tertiary folded peptide subunits bonded together to make a functional protein</a:t>
            </a:r>
            <a:endParaRPr lang="en-GB" altLang="en-US" b="1" dirty="0">
              <a:latin typeface="Times New Roman" panose="02020603050405020304" pitchFamily="18" charset="0"/>
              <a:cs typeface="Times New Roman" panose="02020603050405020304" pitchFamily="18" charset="0"/>
            </a:endParaRPr>
          </a:p>
          <a:p>
            <a:pPr marL="741363" lvl="1" indent="-284163" defTabSz="457200" eaLnBrk="1" hangingPunct="1">
              <a:lnSpc>
                <a:spcPct val="15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600" dirty="0" err="1">
                <a:latin typeface="Times New Roman" panose="02020603050405020304" pitchFamily="18" charset="0"/>
                <a:cs typeface="Times New Roman" panose="02020603050405020304" pitchFamily="18" charset="0"/>
              </a:rPr>
              <a:t>Hemoglobin</a:t>
            </a:r>
            <a:r>
              <a:rPr lang="en-GB" altLang="en-US" sz="2600" dirty="0">
                <a:latin typeface="Times New Roman" panose="02020603050405020304" pitchFamily="18" charset="0"/>
                <a:cs typeface="Times New Roman" panose="02020603050405020304" pitchFamily="18" charset="0"/>
              </a:rPr>
              <a:t> – 4 polypeptides</a:t>
            </a:r>
          </a:p>
          <a:p>
            <a:pPr marL="741363" lvl="1" indent="-284163" defTabSz="457200" eaLnBrk="1" hangingPunct="1">
              <a:lnSpc>
                <a:spcPct val="15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400" dirty="0">
                <a:latin typeface="Times New Roman" panose="02020603050405020304" pitchFamily="18" charset="0"/>
                <a:cs typeface="Times New Roman" panose="02020603050405020304" pitchFamily="18" charset="0"/>
              </a:rPr>
              <a:t>Collagen – 3 polypeptides</a:t>
            </a:r>
          </a:p>
        </p:txBody>
      </p:sp>
      <p:sp>
        <p:nvSpPr>
          <p:cNvPr id="4" name="AutoShape 4">
            <a:extLst>
              <a:ext uri="{FF2B5EF4-FFF2-40B4-BE49-F238E27FC236}">
                <a16:creationId xmlns:a16="http://schemas.microsoft.com/office/drawing/2014/main" id="{D9A05051-B7E0-CA1E-7517-68BD86698D8D}"/>
              </a:ext>
            </a:extLst>
          </p:cNvPr>
          <p:cNvSpPr>
            <a:spLocks noChangeAspect="1" noChangeArrowheads="1"/>
          </p:cNvSpPr>
          <p:nvPr/>
        </p:nvSpPr>
        <p:spPr bwMode="auto">
          <a:xfrm>
            <a:off x="3903663" y="2936875"/>
            <a:ext cx="4876800"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aseline="-25000">
                <a:solidFill>
                  <a:schemeClr val="tx1"/>
                </a:solidFill>
                <a:latin typeface="Arial" panose="020B0604020202020204" pitchFamily="34" charset="0"/>
              </a:defRPr>
            </a:lvl1pPr>
            <a:lvl2pPr marL="742950" indent="-285750">
              <a:defRPr sz="2400" baseline="-25000">
                <a:solidFill>
                  <a:schemeClr val="tx1"/>
                </a:solidFill>
                <a:latin typeface="Arial" panose="020B0604020202020204" pitchFamily="34" charset="0"/>
              </a:defRPr>
            </a:lvl2pPr>
            <a:lvl3pPr marL="1143000" indent="-228600">
              <a:defRPr sz="2400" baseline="-25000">
                <a:solidFill>
                  <a:schemeClr val="tx1"/>
                </a:solidFill>
                <a:latin typeface="Arial" panose="020B0604020202020204" pitchFamily="34" charset="0"/>
              </a:defRPr>
            </a:lvl3pPr>
            <a:lvl4pPr marL="1600200" indent="-228600">
              <a:defRPr sz="2400" baseline="-25000">
                <a:solidFill>
                  <a:schemeClr val="tx1"/>
                </a:solidFill>
                <a:latin typeface="Arial" panose="020B0604020202020204" pitchFamily="34" charset="0"/>
              </a:defRPr>
            </a:lvl4pPr>
            <a:lvl5pPr marL="2057400" indent="-228600">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defRPr>
            </a:lvl9pPr>
          </a:lstStyle>
          <a:p>
            <a:pPr algn="ctr"/>
            <a:endParaRPr lang="en-US" altLang="en-US">
              <a:latin typeface="Times New Roman" panose="02020603050405020304" pitchFamily="18" charset="0"/>
              <a:cs typeface="Times New Roman" panose="02020603050405020304" pitchFamily="18" charset="0"/>
            </a:endParaRPr>
          </a:p>
        </p:txBody>
      </p:sp>
      <p:pic>
        <p:nvPicPr>
          <p:cNvPr id="8" name="Picture 10">
            <a:extLst>
              <a:ext uri="{FF2B5EF4-FFF2-40B4-BE49-F238E27FC236}">
                <a16:creationId xmlns:a16="http://schemas.microsoft.com/office/drawing/2014/main" id="{AD0BDFAE-6A4F-1644-30CB-39B41F096C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893"/>
          <a:stretch>
            <a:fillRect/>
          </a:stretch>
        </p:blipFill>
        <p:spPr bwMode="auto">
          <a:xfrm>
            <a:off x="776289" y="3562668"/>
            <a:ext cx="4367212"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a:extLst>
              <a:ext uri="{FF2B5EF4-FFF2-40B4-BE49-F238E27FC236}">
                <a16:creationId xmlns:a16="http://schemas.microsoft.com/office/drawing/2014/main" id="{CFF77A95-D332-74B0-81F9-DF8C067AFDE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9670" y="2145430"/>
            <a:ext cx="5228167" cy="3921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588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3" grpI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4">
            <a:extLst>
              <a:ext uri="{FF2B5EF4-FFF2-40B4-BE49-F238E27FC236}">
                <a16:creationId xmlns:a16="http://schemas.microsoft.com/office/drawing/2014/main" id="{892ED1FD-D3D2-A096-14B0-4A052CC504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4320"/>
          <a:stretch>
            <a:fillRect/>
          </a:stretch>
        </p:blipFill>
        <p:spPr bwMode="auto">
          <a:xfrm>
            <a:off x="685800" y="1341280"/>
            <a:ext cx="10668000" cy="480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a:extLst>
              <a:ext uri="{FF2B5EF4-FFF2-40B4-BE49-F238E27FC236}">
                <a16:creationId xmlns:a16="http://schemas.microsoft.com/office/drawing/2014/main" id="{AFEE4ED2-D515-554D-2BE6-1E4B47C09B4A}"/>
              </a:ext>
            </a:extLst>
          </p:cNvPr>
          <p:cNvSpPr>
            <a:spLocks noChangeAspect="1" noChangeArrowheads="1"/>
          </p:cNvSpPr>
          <p:nvPr/>
        </p:nvSpPr>
        <p:spPr bwMode="auto">
          <a:xfrm>
            <a:off x="685800" y="1511300"/>
            <a:ext cx="79248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aseline="-25000">
                <a:solidFill>
                  <a:schemeClr val="tx1"/>
                </a:solidFill>
                <a:latin typeface="Arial" panose="020B0604020202020204" pitchFamily="34" charset="0"/>
              </a:defRPr>
            </a:lvl1pPr>
            <a:lvl2pPr marL="742950" indent="-285750">
              <a:defRPr sz="2400" baseline="-25000">
                <a:solidFill>
                  <a:schemeClr val="tx1"/>
                </a:solidFill>
                <a:latin typeface="Arial" panose="020B0604020202020204" pitchFamily="34" charset="0"/>
              </a:defRPr>
            </a:lvl2pPr>
            <a:lvl3pPr marL="1143000" indent="-228600">
              <a:defRPr sz="2400" baseline="-25000">
                <a:solidFill>
                  <a:schemeClr val="tx1"/>
                </a:solidFill>
                <a:latin typeface="Arial" panose="020B0604020202020204" pitchFamily="34" charset="0"/>
              </a:defRPr>
            </a:lvl3pPr>
            <a:lvl4pPr marL="1600200" indent="-228600">
              <a:defRPr sz="2400" baseline="-25000">
                <a:solidFill>
                  <a:schemeClr val="tx1"/>
                </a:solidFill>
                <a:latin typeface="Arial" panose="020B0604020202020204" pitchFamily="34" charset="0"/>
              </a:defRPr>
            </a:lvl4pPr>
            <a:lvl5pPr marL="2057400" indent="-228600">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defRPr>
            </a:lvl9pPr>
          </a:lstStyle>
          <a:p>
            <a:pPr algn="ctr"/>
            <a:endParaRPr lang="en-US" altLang="en-US">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C583851C-E7CB-263A-8F56-77AB198570DC}"/>
              </a:ext>
            </a:extLst>
          </p:cNvPr>
          <p:cNvSpPr>
            <a:spLocks noGrp="1" noChangeArrowheads="1"/>
          </p:cNvSpPr>
          <p:nvPr>
            <p:ph type="title"/>
          </p:nvPr>
        </p:nvSpPr>
        <p:spPr>
          <a:xfrm>
            <a:off x="3048000" y="675481"/>
            <a:ext cx="4572000" cy="614841"/>
          </a:xfrm>
        </p:spPr>
        <p:txBody>
          <a:bodyPr lIns="90000" tIns="46800" rIns="90000" bIns="46800">
            <a:normAutofit/>
          </a:bodyPr>
          <a:lstStyle/>
          <a:p>
            <a:pPr algn="ctr" defTabSz="457200"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 structure (review)</a:t>
            </a:r>
          </a:p>
        </p:txBody>
      </p:sp>
      <p:sp>
        <p:nvSpPr>
          <p:cNvPr id="5" name="Text Box 4">
            <a:extLst>
              <a:ext uri="{FF2B5EF4-FFF2-40B4-BE49-F238E27FC236}">
                <a16:creationId xmlns:a16="http://schemas.microsoft.com/office/drawing/2014/main" id="{FEE341B6-FCCC-2CA5-D78E-9C1B225783EF}"/>
              </a:ext>
            </a:extLst>
          </p:cNvPr>
          <p:cNvSpPr txBox="1">
            <a:spLocks noChangeArrowheads="1"/>
          </p:cNvSpPr>
          <p:nvPr/>
        </p:nvSpPr>
        <p:spPr bwMode="auto">
          <a:xfrm>
            <a:off x="1371600" y="4294543"/>
            <a:ext cx="476250" cy="44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5000"/>
              </a:lnSpc>
              <a:buClr>
                <a:srgbClr val="CC0000"/>
              </a:buClr>
              <a:buSzPct val="100000"/>
              <a:buFont typeface="Arial" panose="020B0604020202020204" pitchFamily="34" charset="0"/>
              <a:buNone/>
            </a:pPr>
            <a:r>
              <a:rPr lang="en-GB" altLang="en-US" b="1" baseline="0" dirty="0">
                <a:solidFill>
                  <a:srgbClr val="CC0000"/>
                </a:solidFill>
                <a:latin typeface="Times New Roman" panose="02020603050405020304" pitchFamily="18" charset="0"/>
                <a:cs typeface="Times New Roman" panose="02020603050405020304" pitchFamily="18" charset="0"/>
              </a:rPr>
              <a:t>1°</a:t>
            </a:r>
          </a:p>
        </p:txBody>
      </p:sp>
      <p:sp>
        <p:nvSpPr>
          <p:cNvPr id="6" name="AutoShape 5">
            <a:extLst>
              <a:ext uri="{FF2B5EF4-FFF2-40B4-BE49-F238E27FC236}">
                <a16:creationId xmlns:a16="http://schemas.microsoft.com/office/drawing/2014/main" id="{03EE6F34-163C-BAD6-0FFA-B2AA14332933}"/>
              </a:ext>
            </a:extLst>
          </p:cNvPr>
          <p:cNvSpPr>
            <a:spLocks noChangeArrowheads="1"/>
          </p:cNvSpPr>
          <p:nvPr/>
        </p:nvSpPr>
        <p:spPr bwMode="auto">
          <a:xfrm>
            <a:off x="4349750" y="5066984"/>
            <a:ext cx="476250" cy="442912"/>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5000"/>
              </a:lnSpc>
              <a:buClr>
                <a:srgbClr val="CC0000"/>
              </a:buClr>
              <a:buSzPct val="100000"/>
              <a:buFont typeface="Arial" panose="020B0604020202020204" pitchFamily="34" charset="0"/>
              <a:buNone/>
            </a:pPr>
            <a:r>
              <a:rPr lang="en-GB" altLang="en-US" b="1" baseline="0" dirty="0">
                <a:solidFill>
                  <a:srgbClr val="CC0000"/>
                </a:solidFill>
                <a:latin typeface="Times New Roman" panose="02020603050405020304" pitchFamily="18" charset="0"/>
                <a:cs typeface="Times New Roman" panose="02020603050405020304" pitchFamily="18" charset="0"/>
              </a:rPr>
              <a:t>2°</a:t>
            </a:r>
          </a:p>
        </p:txBody>
      </p:sp>
      <p:sp>
        <p:nvSpPr>
          <p:cNvPr id="7" name="AutoShape 6">
            <a:extLst>
              <a:ext uri="{FF2B5EF4-FFF2-40B4-BE49-F238E27FC236}">
                <a16:creationId xmlns:a16="http://schemas.microsoft.com/office/drawing/2014/main" id="{9667CC25-2DE0-AE37-3183-86FB5952D26C}"/>
              </a:ext>
            </a:extLst>
          </p:cNvPr>
          <p:cNvSpPr>
            <a:spLocks noChangeArrowheads="1"/>
          </p:cNvSpPr>
          <p:nvPr/>
        </p:nvSpPr>
        <p:spPr bwMode="auto">
          <a:xfrm>
            <a:off x="6873875" y="5418729"/>
            <a:ext cx="476250" cy="442912"/>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5000"/>
              </a:lnSpc>
              <a:buClr>
                <a:srgbClr val="CC0000"/>
              </a:buClr>
              <a:buSzPct val="100000"/>
              <a:buFont typeface="Arial" panose="020B0604020202020204" pitchFamily="34" charset="0"/>
              <a:buNone/>
            </a:pPr>
            <a:r>
              <a:rPr lang="en-GB" altLang="en-US" b="1" baseline="0" dirty="0">
                <a:solidFill>
                  <a:srgbClr val="CC0000"/>
                </a:solidFill>
                <a:latin typeface="Times New Roman" panose="02020603050405020304" pitchFamily="18" charset="0"/>
                <a:cs typeface="Times New Roman" panose="02020603050405020304" pitchFamily="18" charset="0"/>
              </a:rPr>
              <a:t>3°</a:t>
            </a:r>
          </a:p>
        </p:txBody>
      </p:sp>
      <p:sp>
        <p:nvSpPr>
          <p:cNvPr id="8" name="AutoShape 7">
            <a:extLst>
              <a:ext uri="{FF2B5EF4-FFF2-40B4-BE49-F238E27FC236}">
                <a16:creationId xmlns:a16="http://schemas.microsoft.com/office/drawing/2014/main" id="{A6BFD108-713B-4457-92AD-42AA6E0FA3DA}"/>
              </a:ext>
            </a:extLst>
          </p:cNvPr>
          <p:cNvSpPr>
            <a:spLocks noChangeArrowheads="1"/>
          </p:cNvSpPr>
          <p:nvPr/>
        </p:nvSpPr>
        <p:spPr bwMode="auto">
          <a:xfrm>
            <a:off x="11115675" y="5340635"/>
            <a:ext cx="476250" cy="442913"/>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5000"/>
              </a:lnSpc>
              <a:buClr>
                <a:srgbClr val="CC0000"/>
              </a:buClr>
              <a:buSzPct val="100000"/>
              <a:buFont typeface="Arial" panose="020B0604020202020204" pitchFamily="34" charset="0"/>
              <a:buNone/>
            </a:pPr>
            <a:r>
              <a:rPr lang="en-GB" altLang="en-US" b="1" baseline="0" dirty="0">
                <a:solidFill>
                  <a:srgbClr val="CC0000"/>
                </a:solidFill>
                <a:latin typeface="Times New Roman" panose="02020603050405020304" pitchFamily="18" charset="0"/>
                <a:cs typeface="Times New Roman" panose="02020603050405020304" pitchFamily="18" charset="0"/>
              </a:rPr>
              <a:t>4°</a:t>
            </a:r>
          </a:p>
        </p:txBody>
      </p:sp>
      <p:sp>
        <p:nvSpPr>
          <p:cNvPr id="11" name="Text Box 11">
            <a:extLst>
              <a:ext uri="{FF2B5EF4-FFF2-40B4-BE49-F238E27FC236}">
                <a16:creationId xmlns:a16="http://schemas.microsoft.com/office/drawing/2014/main" id="{B1B758AA-124C-2497-7DF6-18C45A0E1DF5}"/>
              </a:ext>
            </a:extLst>
          </p:cNvPr>
          <p:cNvSpPr txBox="1">
            <a:spLocks noChangeArrowheads="1"/>
          </p:cNvSpPr>
          <p:nvPr/>
        </p:nvSpPr>
        <p:spPr bwMode="auto">
          <a:xfrm>
            <a:off x="457200" y="4692051"/>
            <a:ext cx="2132013" cy="636201"/>
          </a:xfrm>
          <a:prstGeom prst="rect">
            <a:avLst/>
          </a:prstGeom>
          <a:solidFill>
            <a:srgbClr val="FFCC1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80000"/>
              </a:lnSpc>
              <a:buClr>
                <a:srgbClr val="0F116A"/>
              </a:buClr>
              <a:buSzPct val="100000"/>
              <a:buFont typeface="Arial" panose="020B0604020202020204" pitchFamily="34" charset="0"/>
              <a:buNone/>
            </a:pPr>
            <a:r>
              <a:rPr lang="en-GB" altLang="en-US" sz="2200" b="1" u="sng" baseline="0" dirty="0">
                <a:solidFill>
                  <a:srgbClr val="CC0000"/>
                </a:solidFill>
                <a:latin typeface="Times New Roman" panose="02020603050405020304" pitchFamily="18" charset="0"/>
                <a:cs typeface="Times New Roman" panose="02020603050405020304" pitchFamily="18" charset="0"/>
              </a:rPr>
              <a:t>aa sequence</a:t>
            </a:r>
            <a:endParaRPr lang="en-GB" altLang="en-US" sz="2200" b="1" u="sng" baseline="0" dirty="0">
              <a:solidFill>
                <a:srgbClr val="0F116A"/>
              </a:solidFill>
              <a:latin typeface="Times New Roman" panose="02020603050405020304" pitchFamily="18" charset="0"/>
              <a:cs typeface="Times New Roman" panose="02020603050405020304" pitchFamily="18" charset="0"/>
            </a:endParaRPr>
          </a:p>
          <a:p>
            <a:pPr algn="ctr">
              <a:lnSpc>
                <a:spcPct val="80000"/>
              </a:lnSpc>
              <a:buClr>
                <a:srgbClr val="0F116A"/>
              </a:buClr>
              <a:buSzPct val="100000"/>
              <a:buFont typeface="Arial" panose="020B0604020202020204" pitchFamily="34" charset="0"/>
              <a:buNone/>
            </a:pPr>
            <a:r>
              <a:rPr lang="en-GB" altLang="en-US" sz="2200" b="1" baseline="0" dirty="0">
                <a:solidFill>
                  <a:srgbClr val="0F116A"/>
                </a:solidFill>
                <a:latin typeface="Times New Roman" panose="02020603050405020304" pitchFamily="18" charset="0"/>
                <a:cs typeface="Times New Roman" panose="02020603050405020304" pitchFamily="18" charset="0"/>
              </a:rPr>
              <a:t>peptide bonds</a:t>
            </a:r>
          </a:p>
        </p:txBody>
      </p:sp>
      <p:grpSp>
        <p:nvGrpSpPr>
          <p:cNvPr id="12" name="Group 12">
            <a:extLst>
              <a:ext uri="{FF2B5EF4-FFF2-40B4-BE49-F238E27FC236}">
                <a16:creationId xmlns:a16="http://schemas.microsoft.com/office/drawing/2014/main" id="{7F8E5029-D9C8-611A-5532-1C56241A75FB}"/>
              </a:ext>
            </a:extLst>
          </p:cNvPr>
          <p:cNvGrpSpPr>
            <a:grpSpLocks/>
          </p:cNvGrpSpPr>
          <p:nvPr/>
        </p:nvGrpSpPr>
        <p:grpSpPr bwMode="auto">
          <a:xfrm>
            <a:off x="3883025" y="5547316"/>
            <a:ext cx="1409700" cy="628650"/>
            <a:chOff x="1657" y="3504"/>
            <a:chExt cx="888" cy="396"/>
          </a:xfrm>
        </p:grpSpPr>
        <p:sp>
          <p:nvSpPr>
            <p:cNvPr id="13" name="AutoShape 13">
              <a:extLst>
                <a:ext uri="{FF2B5EF4-FFF2-40B4-BE49-F238E27FC236}">
                  <a16:creationId xmlns:a16="http://schemas.microsoft.com/office/drawing/2014/main" id="{6FB6AB17-1B84-8942-579E-B14002A9DF04}"/>
                </a:ext>
              </a:extLst>
            </p:cNvPr>
            <p:cNvSpPr>
              <a:spLocks noChangeArrowheads="1"/>
            </p:cNvSpPr>
            <p:nvPr/>
          </p:nvSpPr>
          <p:spPr bwMode="auto">
            <a:xfrm>
              <a:off x="1657" y="3504"/>
              <a:ext cx="888" cy="396"/>
            </a:xfrm>
            <a:prstGeom prst="roundRect">
              <a:avLst>
                <a:gd name="adj" fmla="val 250"/>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baseline="-25000">
                  <a:solidFill>
                    <a:schemeClr val="tx1"/>
                  </a:solidFill>
                  <a:latin typeface="Arial" panose="020B0604020202020204" pitchFamily="34" charset="0"/>
                </a:defRPr>
              </a:lvl1pPr>
              <a:lvl2pPr marL="742950" indent="-285750">
                <a:defRPr sz="2400" baseline="-25000">
                  <a:solidFill>
                    <a:schemeClr val="tx1"/>
                  </a:solidFill>
                  <a:latin typeface="Arial" panose="020B0604020202020204" pitchFamily="34" charset="0"/>
                </a:defRPr>
              </a:lvl2pPr>
              <a:lvl3pPr marL="1143000" indent="-228600">
                <a:defRPr sz="2400" baseline="-25000">
                  <a:solidFill>
                    <a:schemeClr val="tx1"/>
                  </a:solidFill>
                  <a:latin typeface="Arial" panose="020B0604020202020204" pitchFamily="34" charset="0"/>
                </a:defRPr>
              </a:lvl3pPr>
              <a:lvl4pPr marL="1600200" indent="-228600">
                <a:defRPr sz="2400" baseline="-25000">
                  <a:solidFill>
                    <a:schemeClr val="tx1"/>
                  </a:solidFill>
                  <a:latin typeface="Arial" panose="020B0604020202020204" pitchFamily="34" charset="0"/>
                </a:defRPr>
              </a:lvl4pPr>
              <a:lvl5pPr marL="2057400" indent="-228600">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defRPr>
              </a:lvl9pPr>
            </a:lstStyle>
            <a:p>
              <a:pPr algn="ctr"/>
              <a:endParaRPr lang="en-US" altLang="en-US">
                <a:latin typeface="Times New Roman" panose="02020603050405020304" pitchFamily="18" charset="0"/>
                <a:cs typeface="Times New Roman" panose="02020603050405020304" pitchFamily="18" charset="0"/>
              </a:endParaRPr>
            </a:p>
          </p:txBody>
        </p:sp>
        <p:sp>
          <p:nvSpPr>
            <p:cNvPr id="14" name="AutoShape 14">
              <a:extLst>
                <a:ext uri="{FF2B5EF4-FFF2-40B4-BE49-F238E27FC236}">
                  <a16:creationId xmlns:a16="http://schemas.microsoft.com/office/drawing/2014/main" id="{75ED9564-405D-8D45-A8A9-8F05EBEE1A90}"/>
                </a:ext>
              </a:extLst>
            </p:cNvPr>
            <p:cNvSpPr>
              <a:spLocks noChangeArrowheads="1"/>
            </p:cNvSpPr>
            <p:nvPr/>
          </p:nvSpPr>
          <p:spPr bwMode="auto">
            <a:xfrm>
              <a:off x="1699" y="3595"/>
              <a:ext cx="752" cy="230"/>
            </a:xfrm>
            <a:prstGeom prst="roundRect">
              <a:avLst>
                <a:gd name="adj" fmla="val 250"/>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80000"/>
                </a:lnSpc>
                <a:buClr>
                  <a:srgbClr val="0F116A"/>
                </a:buClr>
                <a:buSzPct val="100000"/>
                <a:buFont typeface="Arial" panose="020B0604020202020204" pitchFamily="34" charset="0"/>
                <a:buNone/>
              </a:pPr>
              <a:r>
                <a:rPr lang="en-GB" altLang="en-US" sz="2200" b="1" baseline="0">
                  <a:solidFill>
                    <a:srgbClr val="0F116A"/>
                  </a:solidFill>
                  <a:latin typeface="Times New Roman" panose="02020603050405020304" pitchFamily="18" charset="0"/>
                  <a:cs typeface="Times New Roman" panose="02020603050405020304" pitchFamily="18" charset="0"/>
                </a:rPr>
                <a:t>H bonds</a:t>
              </a:r>
            </a:p>
          </p:txBody>
        </p:sp>
      </p:grpSp>
      <p:sp>
        <p:nvSpPr>
          <p:cNvPr id="15" name="AutoShape 17">
            <a:extLst>
              <a:ext uri="{FF2B5EF4-FFF2-40B4-BE49-F238E27FC236}">
                <a16:creationId xmlns:a16="http://schemas.microsoft.com/office/drawing/2014/main" id="{616F47DD-415B-E118-2A4C-56BFEC381363}"/>
              </a:ext>
            </a:extLst>
          </p:cNvPr>
          <p:cNvSpPr>
            <a:spLocks noChangeArrowheads="1"/>
          </p:cNvSpPr>
          <p:nvPr/>
        </p:nvSpPr>
        <p:spPr bwMode="auto">
          <a:xfrm>
            <a:off x="7345291" y="2113345"/>
            <a:ext cx="3693937" cy="974755"/>
          </a:xfrm>
          <a:prstGeom prst="roundRect">
            <a:avLst>
              <a:gd name="adj" fmla="val 106"/>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0000"/>
              </a:lnSpc>
              <a:buClr>
                <a:srgbClr val="0F116A"/>
              </a:buClr>
              <a:buSzPct val="100000"/>
              <a:buFont typeface="Arial" panose="020B0604020202020204" pitchFamily="34" charset="0"/>
              <a:buNone/>
            </a:pPr>
            <a:r>
              <a:rPr lang="en-GB" altLang="en-US" sz="2200" b="1" u="sng" baseline="0" dirty="0">
                <a:solidFill>
                  <a:srgbClr val="CC0000"/>
                </a:solidFill>
                <a:latin typeface="Times New Roman" panose="02020603050405020304" pitchFamily="18" charset="0"/>
                <a:cs typeface="Times New Roman" panose="02020603050405020304" pitchFamily="18" charset="0"/>
              </a:rPr>
              <a:t>R groups</a:t>
            </a:r>
            <a:br>
              <a:rPr lang="en-GB" altLang="en-US" sz="2200" b="1" u="sng" baseline="0" dirty="0">
                <a:solidFill>
                  <a:srgbClr val="0F116A"/>
                </a:solidFill>
                <a:latin typeface="Times New Roman" panose="02020603050405020304" pitchFamily="18" charset="0"/>
                <a:cs typeface="Times New Roman" panose="02020603050405020304" pitchFamily="18" charset="0"/>
              </a:rPr>
            </a:br>
            <a:r>
              <a:rPr lang="en-GB" altLang="en-US" sz="2200" b="1" baseline="0" dirty="0">
                <a:solidFill>
                  <a:srgbClr val="0F116A"/>
                </a:solidFill>
                <a:latin typeface="Times New Roman" panose="02020603050405020304" pitchFamily="18" charset="0"/>
                <a:cs typeface="Times New Roman" panose="02020603050405020304" pitchFamily="18" charset="0"/>
              </a:rPr>
              <a:t> hydrophobic interactions, </a:t>
            </a:r>
          </a:p>
          <a:p>
            <a:pPr algn="ctr">
              <a:lnSpc>
                <a:spcPct val="80000"/>
              </a:lnSpc>
              <a:buClr>
                <a:srgbClr val="0F116A"/>
              </a:buClr>
              <a:buSzPct val="100000"/>
              <a:buFont typeface="Arial" panose="020B0604020202020204" pitchFamily="34" charset="0"/>
              <a:buNone/>
            </a:pPr>
            <a:r>
              <a:rPr lang="en-GB" altLang="en-US" sz="2200" b="1" baseline="0" dirty="0">
                <a:solidFill>
                  <a:srgbClr val="0F116A"/>
                </a:solidFill>
                <a:latin typeface="Times New Roman" panose="02020603050405020304" pitchFamily="18" charset="0"/>
                <a:cs typeface="Times New Roman" panose="02020603050405020304" pitchFamily="18" charset="0"/>
              </a:rPr>
              <a:t>disulfide bridges, ionic bonds</a:t>
            </a:r>
          </a:p>
        </p:txBody>
      </p:sp>
      <p:sp>
        <p:nvSpPr>
          <p:cNvPr id="18" name="AutoShape 20">
            <a:extLst>
              <a:ext uri="{FF2B5EF4-FFF2-40B4-BE49-F238E27FC236}">
                <a16:creationId xmlns:a16="http://schemas.microsoft.com/office/drawing/2014/main" id="{EEED7137-F991-0A86-73EE-306D84481C1A}"/>
              </a:ext>
            </a:extLst>
          </p:cNvPr>
          <p:cNvSpPr>
            <a:spLocks noChangeArrowheads="1"/>
          </p:cNvSpPr>
          <p:nvPr/>
        </p:nvSpPr>
        <p:spPr bwMode="auto">
          <a:xfrm>
            <a:off x="785097" y="5515408"/>
            <a:ext cx="1561943" cy="636201"/>
          </a:xfrm>
          <a:prstGeom prst="roundRect">
            <a:avLst>
              <a:gd name="adj" fmla="val 250"/>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80000"/>
              </a:lnSpc>
              <a:buClr>
                <a:srgbClr val="0F116A"/>
              </a:buClr>
              <a:buSzPct val="100000"/>
              <a:buFont typeface="Arial" panose="020B0604020202020204" pitchFamily="34" charset="0"/>
              <a:buNone/>
            </a:pPr>
            <a:r>
              <a:rPr lang="en-GB" altLang="en-US" sz="2200" b="1" baseline="0" dirty="0">
                <a:solidFill>
                  <a:schemeClr val="tx2"/>
                </a:solidFill>
                <a:latin typeface="Times New Roman" panose="02020603050405020304" pitchFamily="18" charset="0"/>
                <a:cs typeface="Times New Roman" panose="02020603050405020304" pitchFamily="18" charset="0"/>
              </a:rPr>
              <a:t>determined</a:t>
            </a:r>
            <a:br>
              <a:rPr lang="en-GB" altLang="en-US" sz="2200" b="1" baseline="0" dirty="0">
                <a:solidFill>
                  <a:schemeClr val="tx2"/>
                </a:solidFill>
                <a:latin typeface="Times New Roman" panose="02020603050405020304" pitchFamily="18" charset="0"/>
                <a:cs typeface="Times New Roman" panose="02020603050405020304" pitchFamily="18" charset="0"/>
              </a:rPr>
            </a:br>
            <a:r>
              <a:rPr lang="en-GB" altLang="en-US" sz="2200" b="1" baseline="0" dirty="0">
                <a:solidFill>
                  <a:schemeClr val="tx2"/>
                </a:solidFill>
                <a:latin typeface="Times New Roman" panose="02020603050405020304" pitchFamily="18" charset="0"/>
                <a:cs typeface="Times New Roman" panose="02020603050405020304" pitchFamily="18" charset="0"/>
              </a:rPr>
              <a:t>by DNA</a:t>
            </a:r>
            <a:endParaRPr lang="en-GB" altLang="en-US" sz="2200" b="1" baseline="0" dirty="0">
              <a:solidFill>
                <a:srgbClr val="CC0000"/>
              </a:solidFill>
              <a:latin typeface="Times New Roman" panose="02020603050405020304" pitchFamily="18" charset="0"/>
              <a:cs typeface="Times New Roman" panose="02020603050405020304" pitchFamily="18" charset="0"/>
            </a:endParaRPr>
          </a:p>
        </p:txBody>
      </p:sp>
      <p:grpSp>
        <p:nvGrpSpPr>
          <p:cNvPr id="19" name="Group 21">
            <a:extLst>
              <a:ext uri="{FF2B5EF4-FFF2-40B4-BE49-F238E27FC236}">
                <a16:creationId xmlns:a16="http://schemas.microsoft.com/office/drawing/2014/main" id="{F28D5F7A-F139-186F-2538-23514259CB06}"/>
              </a:ext>
            </a:extLst>
          </p:cNvPr>
          <p:cNvGrpSpPr>
            <a:grpSpLocks/>
          </p:cNvGrpSpPr>
          <p:nvPr/>
        </p:nvGrpSpPr>
        <p:grpSpPr bwMode="auto">
          <a:xfrm>
            <a:off x="9575800" y="3251201"/>
            <a:ext cx="1906588" cy="1312863"/>
            <a:chOff x="4512" y="2329"/>
            <a:chExt cx="1201" cy="827"/>
          </a:xfrm>
        </p:grpSpPr>
        <p:sp>
          <p:nvSpPr>
            <p:cNvPr id="20" name="AutoShape 22">
              <a:extLst>
                <a:ext uri="{FF2B5EF4-FFF2-40B4-BE49-F238E27FC236}">
                  <a16:creationId xmlns:a16="http://schemas.microsoft.com/office/drawing/2014/main" id="{0A3515E5-B0FF-CF32-D6C7-9B907EF6CA96}"/>
                </a:ext>
              </a:extLst>
            </p:cNvPr>
            <p:cNvSpPr>
              <a:spLocks noChangeArrowheads="1"/>
            </p:cNvSpPr>
            <p:nvPr/>
          </p:nvSpPr>
          <p:spPr bwMode="auto">
            <a:xfrm>
              <a:off x="4512" y="2544"/>
              <a:ext cx="1201" cy="396"/>
            </a:xfrm>
            <a:prstGeom prst="roundRect">
              <a:avLst>
                <a:gd name="adj" fmla="val 250"/>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baseline="-25000">
                  <a:solidFill>
                    <a:schemeClr val="tx1"/>
                  </a:solidFill>
                  <a:latin typeface="Arial" panose="020B0604020202020204" pitchFamily="34" charset="0"/>
                </a:defRPr>
              </a:lvl1pPr>
              <a:lvl2pPr marL="742950" indent="-285750">
                <a:defRPr sz="2400" baseline="-25000">
                  <a:solidFill>
                    <a:schemeClr val="tx1"/>
                  </a:solidFill>
                  <a:latin typeface="Arial" panose="020B0604020202020204" pitchFamily="34" charset="0"/>
                </a:defRPr>
              </a:lvl2pPr>
              <a:lvl3pPr marL="1143000" indent="-228600">
                <a:defRPr sz="2400" baseline="-25000">
                  <a:solidFill>
                    <a:schemeClr val="tx1"/>
                  </a:solidFill>
                  <a:latin typeface="Arial" panose="020B0604020202020204" pitchFamily="34" charset="0"/>
                </a:defRPr>
              </a:lvl3pPr>
              <a:lvl4pPr marL="1600200" indent="-228600">
                <a:defRPr sz="2400" baseline="-25000">
                  <a:solidFill>
                    <a:schemeClr val="tx1"/>
                  </a:solidFill>
                  <a:latin typeface="Arial" panose="020B0604020202020204" pitchFamily="34" charset="0"/>
                </a:defRPr>
              </a:lvl4pPr>
              <a:lvl5pPr marL="2057400" indent="-228600">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defRPr>
              </a:lvl9pPr>
            </a:lstStyle>
            <a:p>
              <a:pPr algn="ctr"/>
              <a:endParaRPr lang="en-US" altLang="en-US">
                <a:latin typeface="Times New Roman" panose="02020603050405020304" pitchFamily="18" charset="0"/>
                <a:cs typeface="Times New Roman" panose="02020603050405020304" pitchFamily="18" charset="0"/>
              </a:endParaRPr>
            </a:p>
          </p:txBody>
        </p:sp>
        <p:sp>
          <p:nvSpPr>
            <p:cNvPr id="21" name="AutoShape 23">
              <a:extLst>
                <a:ext uri="{FF2B5EF4-FFF2-40B4-BE49-F238E27FC236}">
                  <a16:creationId xmlns:a16="http://schemas.microsoft.com/office/drawing/2014/main" id="{1747D1C2-AD28-3931-6D9E-4CFB0E5FA2B8}"/>
                </a:ext>
              </a:extLst>
            </p:cNvPr>
            <p:cNvSpPr>
              <a:spLocks noChangeArrowheads="1"/>
            </p:cNvSpPr>
            <p:nvPr/>
          </p:nvSpPr>
          <p:spPr bwMode="auto">
            <a:xfrm>
              <a:off x="4550" y="2329"/>
              <a:ext cx="1124" cy="827"/>
            </a:xfrm>
            <a:prstGeom prst="roundRect">
              <a:avLst>
                <a:gd name="adj" fmla="val 250"/>
              </a:avLst>
            </a:prstGeom>
            <a:solidFill>
              <a:srgbClr val="FFCC18"/>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aseline="-25000">
                  <a:solidFill>
                    <a:schemeClr val="tx1"/>
                  </a:solidFill>
                  <a:latin typeface="Arial" panose="020B0604020202020204" pitchFamily="34" charset="0"/>
                </a:defRPr>
              </a:lvl9pPr>
            </a:lstStyle>
            <a:p>
              <a:pPr algn="ctr">
                <a:lnSpc>
                  <a:spcPct val="90000"/>
                </a:lnSpc>
                <a:buClr>
                  <a:srgbClr val="0F116A"/>
                </a:buClr>
                <a:buSzPct val="100000"/>
                <a:buFont typeface="Arial" panose="020B0604020202020204" pitchFamily="34" charset="0"/>
                <a:buNone/>
              </a:pPr>
              <a:r>
                <a:rPr lang="en-GB" altLang="en-US" sz="2200" b="1" baseline="0" dirty="0">
                  <a:solidFill>
                    <a:srgbClr val="CC0000"/>
                  </a:solidFill>
                  <a:latin typeface="Times New Roman" panose="02020603050405020304" pitchFamily="18" charset="0"/>
                  <a:cs typeface="Times New Roman" panose="02020603050405020304" pitchFamily="18" charset="0"/>
                </a:rPr>
                <a:t>multiple</a:t>
              </a:r>
              <a:br>
                <a:rPr lang="en-GB" altLang="en-US" sz="2200" b="1" baseline="0" dirty="0">
                  <a:solidFill>
                    <a:srgbClr val="CC0000"/>
                  </a:solidFill>
                  <a:latin typeface="Times New Roman" panose="02020603050405020304" pitchFamily="18" charset="0"/>
                  <a:cs typeface="Times New Roman" panose="02020603050405020304" pitchFamily="18" charset="0"/>
                </a:rPr>
              </a:br>
              <a:r>
                <a:rPr lang="en-GB" altLang="en-US" sz="2200" b="1" u="sng" baseline="0" dirty="0">
                  <a:solidFill>
                    <a:srgbClr val="CC0000"/>
                  </a:solidFill>
                  <a:latin typeface="Times New Roman" panose="02020603050405020304" pitchFamily="18" charset="0"/>
                  <a:cs typeface="Times New Roman" panose="02020603050405020304" pitchFamily="18" charset="0"/>
                </a:rPr>
                <a:t>polypeptides</a:t>
              </a:r>
              <a:endParaRPr lang="en-GB" altLang="en-US" sz="2200" b="1" baseline="0" dirty="0">
                <a:solidFill>
                  <a:srgbClr val="0F116A"/>
                </a:solidFill>
                <a:latin typeface="Times New Roman" panose="02020603050405020304" pitchFamily="18" charset="0"/>
                <a:cs typeface="Times New Roman" panose="02020603050405020304" pitchFamily="18" charset="0"/>
              </a:endParaRPr>
            </a:p>
            <a:p>
              <a:pPr algn="ctr">
                <a:lnSpc>
                  <a:spcPct val="90000"/>
                </a:lnSpc>
                <a:buClr>
                  <a:srgbClr val="0F116A"/>
                </a:buClr>
                <a:buSzPct val="100000"/>
                <a:buFont typeface="Arial" panose="020B0604020202020204" pitchFamily="34" charset="0"/>
                <a:buNone/>
              </a:pPr>
              <a:r>
                <a:rPr lang="en-GB" altLang="en-US" sz="2200" b="1" baseline="0" dirty="0">
                  <a:solidFill>
                    <a:srgbClr val="0F116A"/>
                  </a:solidFill>
                  <a:latin typeface="Times New Roman" panose="02020603050405020304" pitchFamily="18" charset="0"/>
                  <a:cs typeface="Times New Roman" panose="02020603050405020304" pitchFamily="18" charset="0"/>
                </a:rPr>
                <a:t>hydrophobic </a:t>
              </a:r>
              <a:br>
                <a:rPr lang="en-GB" altLang="en-US" sz="2200" b="1" baseline="0" dirty="0">
                  <a:solidFill>
                    <a:srgbClr val="0F116A"/>
                  </a:solidFill>
                  <a:latin typeface="Times New Roman" panose="02020603050405020304" pitchFamily="18" charset="0"/>
                  <a:cs typeface="Times New Roman" panose="02020603050405020304" pitchFamily="18" charset="0"/>
                </a:rPr>
              </a:br>
              <a:r>
                <a:rPr lang="en-GB" altLang="en-US" sz="2200" b="1" baseline="0" dirty="0">
                  <a:solidFill>
                    <a:srgbClr val="0F116A"/>
                  </a:solidFill>
                  <a:latin typeface="Times New Roman" panose="02020603050405020304" pitchFamily="18" charset="0"/>
                  <a:cs typeface="Times New Roman" panose="02020603050405020304" pitchFamily="18" charset="0"/>
                </a:rPr>
                <a:t>interactions</a:t>
              </a:r>
            </a:p>
          </p:txBody>
        </p:sp>
      </p:grpSp>
    </p:spTree>
    <p:extLst>
      <p:ext uri="{BB962C8B-B14F-4D97-AF65-F5344CB8AC3E}">
        <p14:creationId xmlns:p14="http://schemas.microsoft.com/office/powerpoint/2010/main" val="54500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Vibro Up"/>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2" name="Vibro Up"/>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subTnLst>
                                    <p:audio>
                                      <p:cMediaNode>
                                        <p:cTn display="0" masterRel="sameClick">
                                          <p:stCondLst>
                                            <p:cond evt="begin" delay="0">
                                              <p:tn val="15"/>
                                            </p:cond>
                                          </p:stCondLst>
                                          <p:endCondLst>
                                            <p:cond evt="onStopAudio" delay="0">
                                              <p:tgtEl>
                                                <p:sldTgt/>
                                              </p:tgtEl>
                                            </p:cond>
                                          </p:endCondLst>
                                        </p:cTn>
                                        <p:tgtEl>
                                          <p:sndTgt r:embed="rId2"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399" y="1671736"/>
            <a:ext cx="7363547" cy="4729063"/>
          </a:xfrm>
        </p:spPr>
        <p:txBody>
          <a:bodyPr>
            <a:noAutofit/>
          </a:bodyPr>
          <a:lstStyle/>
          <a:p>
            <a:pPr algn="just"/>
            <a:r>
              <a:rPr lang="en-US" sz="2000" b="1" dirty="0">
                <a:latin typeface="Times New Roman" panose="02020603050405020304" pitchFamily="18" charset="0"/>
                <a:cs typeface="Times New Roman" panose="02020603050405020304" pitchFamily="18" charset="0"/>
              </a:rPr>
              <a:t>Colour and Taste: </a:t>
            </a:r>
            <a:r>
              <a:rPr lang="en-US" sz="2000" dirty="0">
                <a:latin typeface="Times New Roman" panose="02020603050405020304" pitchFamily="18" charset="0"/>
                <a:cs typeface="Times New Roman" panose="02020603050405020304" pitchFamily="18" charset="0"/>
              </a:rPr>
              <a:t>Proteins are usually colorless and tasteless, homogeneous and crystalline. </a:t>
            </a:r>
          </a:p>
          <a:p>
            <a:pPr algn="just"/>
            <a:r>
              <a:rPr lang="en-US" sz="2000" b="1" dirty="0">
                <a:latin typeface="Times New Roman" panose="02020603050405020304" pitchFamily="18" charset="0"/>
                <a:cs typeface="Times New Roman" panose="02020603050405020304" pitchFamily="18" charset="0"/>
              </a:rPr>
              <a:t>Solubility: </a:t>
            </a:r>
            <a:r>
              <a:rPr lang="en-US" sz="1800" dirty="0">
                <a:latin typeface="Times New Roman" panose="02020603050405020304" pitchFamily="18" charset="0"/>
                <a:cs typeface="Times New Roman" panose="02020603050405020304" pitchFamily="18" charset="0"/>
              </a:rPr>
              <a:t>Two general kinds of proteins are found in cells, water soluble and water insoluble proteins. </a:t>
            </a:r>
          </a:p>
          <a:p>
            <a:pPr lvl="1" algn="just"/>
            <a:r>
              <a:rPr lang="en-US" dirty="0">
                <a:latin typeface="Times New Roman" panose="02020603050405020304" pitchFamily="18" charset="0"/>
                <a:cs typeface="Times New Roman" panose="02020603050405020304" pitchFamily="18" charset="0"/>
              </a:rPr>
              <a:t>Water soluble proteins, which include enzymes and transport proteins, are found free in cellular compartments such as the cytoplasm, nucleus.</a:t>
            </a:r>
          </a:p>
          <a:p>
            <a:pPr lvl="1" algn="just"/>
            <a:r>
              <a:rPr lang="en-US" dirty="0">
                <a:latin typeface="Times New Roman" panose="02020603050405020304" pitchFamily="18" charset="0"/>
                <a:cs typeface="Times New Roman" panose="02020603050405020304" pitchFamily="18" charset="0"/>
              </a:rPr>
              <a:t> Water-insoluble proteins are proteins that are unable to form a solution with water, a polar solvent. These proteins are also known as </a:t>
            </a:r>
            <a:r>
              <a:rPr lang="en-US" dirty="0" err="1">
                <a:latin typeface="Times New Roman" panose="02020603050405020304" pitchFamily="18" charset="0"/>
                <a:cs typeface="Times New Roman" panose="02020603050405020304" pitchFamily="18" charset="0"/>
              </a:rPr>
              <a:t>scleroproteins</a:t>
            </a:r>
            <a:r>
              <a:rPr lang="en-US" dirty="0">
                <a:latin typeface="Times New Roman" panose="02020603050405020304" pitchFamily="18" charset="0"/>
                <a:cs typeface="Times New Roman" panose="02020603050405020304" pitchFamily="18" charset="0"/>
              </a:rPr>
              <a:t>, Fibrous proteins are insoluble in water.</a:t>
            </a:r>
          </a:p>
          <a:p>
            <a:pPr lvl="1" algn="just"/>
            <a:r>
              <a:rPr lang="en-US" sz="2000" b="1" dirty="0">
                <a:latin typeface="Times New Roman" panose="02020603050405020304" pitchFamily="18" charset="0"/>
                <a:cs typeface="Times New Roman" panose="02020603050405020304" pitchFamily="18" charset="0"/>
              </a:rPr>
              <a:t>Shape and Size </a:t>
            </a:r>
            <a:r>
              <a:rPr lang="en-US" sz="2000" dirty="0">
                <a:latin typeface="Times New Roman" panose="02020603050405020304" pitchFamily="18" charset="0"/>
                <a:cs typeface="Times New Roman" panose="02020603050405020304" pitchFamily="18" charset="0"/>
              </a:rPr>
              <a:t>: They range in shape from simple </a:t>
            </a:r>
            <a:r>
              <a:rPr lang="en-US" sz="2000" b="1" dirty="0">
                <a:latin typeface="Times New Roman" panose="02020603050405020304" pitchFamily="18" charset="0"/>
                <a:cs typeface="Times New Roman" panose="02020603050405020304" pitchFamily="18" charset="0"/>
              </a:rPr>
              <a:t>crystalloid spherical </a:t>
            </a:r>
            <a:r>
              <a:rPr lang="en-US" sz="2000" dirty="0">
                <a:latin typeface="Times New Roman" panose="02020603050405020304" pitchFamily="18" charset="0"/>
                <a:cs typeface="Times New Roman" panose="02020603050405020304" pitchFamily="18" charset="0"/>
              </a:rPr>
              <a:t>structures </a:t>
            </a:r>
            <a:r>
              <a:rPr lang="en-US" sz="2000" b="1" dirty="0">
                <a:latin typeface="Times New Roman" panose="02020603050405020304" pitchFamily="18" charset="0"/>
                <a:cs typeface="Times New Roman" panose="02020603050405020304" pitchFamily="18" charset="0"/>
              </a:rPr>
              <a:t>to long fibrillar</a:t>
            </a:r>
            <a:r>
              <a:rPr lang="en-US" sz="2000" dirty="0">
                <a:latin typeface="Times New Roman" panose="02020603050405020304" pitchFamily="18" charset="0"/>
                <a:cs typeface="Times New Roman" panose="02020603050405020304" pitchFamily="18" charset="0"/>
              </a:rPr>
              <a:t> structures. Two distinct shapes have been characterized.</a:t>
            </a:r>
          </a:p>
          <a:p>
            <a:pPr lvl="1" algn="just"/>
            <a:r>
              <a:rPr lang="en-US" sz="2000" b="1" dirty="0">
                <a:latin typeface="Times New Roman" panose="02020603050405020304" pitchFamily="18" charset="0"/>
                <a:cs typeface="Times New Roman" panose="02020603050405020304" pitchFamily="18" charset="0"/>
              </a:rPr>
              <a:t>Globular proteins: </a:t>
            </a:r>
            <a:r>
              <a:rPr lang="en-US" sz="2000" dirty="0">
                <a:latin typeface="Times New Roman" panose="02020603050405020304" pitchFamily="18" charset="0"/>
                <a:cs typeface="Times New Roman" panose="02020603050405020304" pitchFamily="18" charset="0"/>
              </a:rPr>
              <a:t>They are spherical in shape; examples of globular proteins include pepsin, insulin, and ribonuclease etc.</a:t>
            </a:r>
          </a:p>
          <a:p>
            <a:pPr lvl="1" algn="just"/>
            <a:r>
              <a:rPr lang="en-US" sz="2000" b="1" dirty="0">
                <a:latin typeface="Times New Roman" panose="02020603050405020304" pitchFamily="18" charset="0"/>
                <a:cs typeface="Times New Roman" panose="02020603050405020304" pitchFamily="18" charset="0"/>
              </a:rPr>
              <a:t>Fibrillar proteins: </a:t>
            </a:r>
            <a:r>
              <a:rPr lang="en-US" sz="2000" dirty="0">
                <a:latin typeface="Times New Roman" panose="02020603050405020304" pitchFamily="18" charset="0"/>
                <a:cs typeface="Times New Roman" panose="02020603050405020304" pitchFamily="18" charset="0"/>
              </a:rPr>
              <a:t>These are thread-like or ellipsoidal in shape. Examples of such proteins include fibrinogen, myosin </a:t>
            </a:r>
            <a:r>
              <a:rPr lang="en-US" sz="2000" dirty="0" err="1">
                <a:latin typeface="Times New Roman" panose="02020603050405020304" pitchFamily="18" charset="0"/>
                <a:cs typeface="Times New Roman" panose="02020603050405020304" pitchFamily="18" charset="0"/>
              </a:rPr>
              <a:t>etc</a:t>
            </a:r>
            <a:endParaRPr lang="en-US" sz="20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2" name="Picture 2" descr="Protein Illustrations and Visualization | Ask A Biologist">
            <a:extLst>
              <a:ext uri="{FF2B5EF4-FFF2-40B4-BE49-F238E27FC236}">
                <a16:creationId xmlns:a16="http://schemas.microsoft.com/office/drawing/2014/main" id="{3EFB9A0A-5627-6231-3AAD-B3D3E72B3C6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1639782"/>
            <a:ext cx="4114800" cy="19207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roperties of proteins Objectives This lesson will enable students to learn  about the physical, chemical, mechanical, and biolog">
            <a:extLst>
              <a:ext uri="{FF2B5EF4-FFF2-40B4-BE49-F238E27FC236}">
                <a16:creationId xmlns:a16="http://schemas.microsoft.com/office/drawing/2014/main" id="{9A5EB3A7-9808-7927-E076-A4D3620BA3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203"/>
          <a:stretch/>
        </p:blipFill>
        <p:spPr bwMode="auto">
          <a:xfrm>
            <a:off x="7515946" y="3791552"/>
            <a:ext cx="4523655" cy="250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254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260189-4A0A-F284-D8FF-8CA669629252}"/>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Cell Structure</a:t>
            </a:r>
          </a:p>
        </p:txBody>
      </p:sp>
      <p:sp>
        <p:nvSpPr>
          <p:cNvPr id="5" name="TextBox 4">
            <a:extLst>
              <a:ext uri="{FF2B5EF4-FFF2-40B4-BE49-F238E27FC236}">
                <a16:creationId xmlns:a16="http://schemas.microsoft.com/office/drawing/2014/main" id="{DC076ACB-6D61-082E-554E-1BC5CEC21577}"/>
              </a:ext>
            </a:extLst>
          </p:cNvPr>
          <p:cNvSpPr txBox="1"/>
          <p:nvPr/>
        </p:nvSpPr>
        <p:spPr>
          <a:xfrm>
            <a:off x="152400" y="1295400"/>
            <a:ext cx="7696200" cy="4801314"/>
          </a:xfrm>
          <a:prstGeom prst="rect">
            <a:avLst/>
          </a:prstGeom>
          <a:noFill/>
        </p:spPr>
        <p:txBody>
          <a:bodyPr wrap="square">
            <a:spAutoFit/>
          </a:bodyPr>
          <a:lstStyle/>
          <a:p>
            <a:pPr algn="just"/>
            <a:r>
              <a:rPr lang="en-US" b="1" dirty="0">
                <a:latin typeface="Times New Roman" panose="02020603050405020304" pitchFamily="18" charset="0"/>
                <a:cs typeface="Times New Roman" panose="02020603050405020304" pitchFamily="18" charset="0"/>
              </a:rPr>
              <a:t>Cell Membrane (Plasma Membrane)</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Structure: Made up of a phospholipid bilayer with embedded proteins.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Function: Controls the movement of substances in and out of the cell, maintains cell shape, and provides protection.</a:t>
            </a:r>
          </a:p>
          <a:p>
            <a:pPr algn="just"/>
            <a:r>
              <a:rPr lang="en-US" b="1" dirty="0">
                <a:latin typeface="Times New Roman" panose="02020603050405020304" pitchFamily="18" charset="0"/>
                <a:cs typeface="Times New Roman" panose="02020603050405020304" pitchFamily="18" charset="0"/>
              </a:rPr>
              <a:t>Cytoplasm</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cytoplasm is a thick, clear, jelly-like substance present inside the cell membrane.</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Most of the chemical reactions within a cell take place in this cytoplasm.</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cell organelles such as endoplasmic reticulum, vacuoles, mitochondria, ribosomes, are suspended in this cytoplasm.</a:t>
            </a:r>
          </a:p>
          <a:p>
            <a:pPr algn="just"/>
            <a:r>
              <a:rPr lang="en-US" b="1" dirty="0">
                <a:latin typeface="Times New Roman" panose="02020603050405020304" pitchFamily="18" charset="0"/>
                <a:cs typeface="Times New Roman" panose="02020603050405020304" pitchFamily="18" charset="0"/>
              </a:rPr>
              <a:t>Nucleus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nucleus contains the hereditary material of the cell, the DNA.</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sends signals to the cells to grow, mature, divide and die.</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nucleus is surrounded by the nuclear envelope that separates the DNA from the rest of the cell.</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nucleus protects the DNA  and is an integral component of a cell structure.</a:t>
            </a:r>
          </a:p>
        </p:txBody>
      </p:sp>
      <p:pic>
        <p:nvPicPr>
          <p:cNvPr id="5122" name="Picture 2" descr="Introduction to cells | Basic Biology">
            <a:extLst>
              <a:ext uri="{FF2B5EF4-FFF2-40B4-BE49-F238E27FC236}">
                <a16:creationId xmlns:a16="http://schemas.microsoft.com/office/drawing/2014/main" id="{6921FB86-6988-1DD3-B0EB-04E0C3A5F9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5749" y="1126232"/>
            <a:ext cx="41148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Biology: Cell Structure I Nucleus Medical Media on Make a GIF">
            <a:extLst>
              <a:ext uri="{FF2B5EF4-FFF2-40B4-BE49-F238E27FC236}">
                <a16:creationId xmlns:a16="http://schemas.microsoft.com/office/drawing/2014/main" id="{5D9790F6-686F-9C1F-40BC-D92C95031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3123" y="3869432"/>
            <a:ext cx="4114800" cy="23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43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828800"/>
            <a:ext cx="6477000" cy="4351338"/>
          </a:xfrm>
        </p:spPr>
        <p:txBody>
          <a:bodyPr>
            <a:noAutofit/>
          </a:bodyPr>
          <a:lstStyle/>
          <a:p>
            <a:pPr algn="just"/>
            <a:r>
              <a:rPr lang="en-US" sz="1800" b="1" dirty="0">
                <a:latin typeface="Times New Roman" panose="02020603050405020304" pitchFamily="18" charset="0"/>
                <a:cs typeface="Times New Roman" panose="02020603050405020304" pitchFamily="18" charset="0"/>
              </a:rPr>
              <a:t>MW: </a:t>
            </a:r>
            <a:r>
              <a:rPr lang="en-US" sz="1800" dirty="0">
                <a:latin typeface="Times New Roman" panose="02020603050405020304" pitchFamily="18" charset="0"/>
                <a:cs typeface="Times New Roman" panose="02020603050405020304" pitchFamily="18" charset="0"/>
              </a:rPr>
              <a:t>Proteins generally have very high molecular weights ranging between 5x10</a:t>
            </a:r>
            <a:r>
              <a:rPr lang="en-US" sz="1800" baseline="30000" dirty="0">
                <a:latin typeface="Times New Roman" panose="02020603050405020304" pitchFamily="18" charset="0"/>
                <a:cs typeface="Times New Roman" panose="02020603050405020304" pitchFamily="18" charset="0"/>
              </a:rPr>
              <a:t>3</a:t>
            </a:r>
            <a:r>
              <a:rPr lang="en-US" sz="1800" dirty="0">
                <a:latin typeface="Times New Roman" panose="02020603050405020304" pitchFamily="18" charset="0"/>
                <a:cs typeface="Times New Roman" panose="02020603050405020304" pitchFamily="18" charset="0"/>
              </a:rPr>
              <a:t> and 1x10</a:t>
            </a:r>
            <a:r>
              <a:rPr lang="en-US" sz="1800" baseline="30000" dirty="0">
                <a:latin typeface="Times New Roman" panose="02020603050405020304" pitchFamily="18" charset="0"/>
                <a:cs typeface="Times New Roman" panose="02020603050405020304" pitchFamily="18" charset="0"/>
              </a:rPr>
              <a:t>6</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daltons</a:t>
            </a:r>
            <a:r>
              <a:rPr lang="en-US" sz="1800" dirty="0">
                <a:latin typeface="Times New Roman" panose="02020603050405020304" pitchFamily="18" charset="0"/>
                <a:cs typeface="Times New Roman" panose="02020603050405020304" pitchFamily="18" charset="0"/>
              </a:rPr>
              <a:t> (Table).</a:t>
            </a:r>
          </a:p>
          <a:p>
            <a:pPr algn="just"/>
            <a:r>
              <a:rPr lang="en-US" sz="1800" b="1" dirty="0">
                <a:latin typeface="Times New Roman" panose="02020603050405020304" pitchFamily="18" charset="0"/>
                <a:cs typeface="Times New Roman" panose="02020603050405020304" pitchFamily="18" charset="0"/>
              </a:rPr>
              <a:t>Denaturation: </a:t>
            </a:r>
            <a:r>
              <a:rPr lang="en-US" sz="1800" dirty="0">
                <a:latin typeface="Times New Roman" panose="02020603050405020304" pitchFamily="18" charset="0"/>
                <a:cs typeface="Times New Roman" panose="02020603050405020304" pitchFamily="18" charset="0"/>
              </a:rPr>
              <a:t>This is a process that involves the disruption of the secondary and tertiary structures of the protein, leading to the loss of biological activity. Denaturation is due to coagulation and forms precipitate.</a:t>
            </a:r>
          </a:p>
          <a:p>
            <a:pPr marL="0" indent="0" algn="just">
              <a:buNone/>
            </a:pPr>
            <a:r>
              <a:rPr lang="en-US" sz="1800" dirty="0">
                <a:latin typeface="Times New Roman" panose="02020603050405020304" pitchFamily="18" charset="0"/>
                <a:cs typeface="Times New Roman" panose="02020603050405020304" pitchFamily="18" charset="0"/>
              </a:rPr>
              <a:t>Denaturation may be caused by a variety of agents, both physical and chemical. </a:t>
            </a:r>
          </a:p>
          <a:p>
            <a:pPr algn="just"/>
            <a:r>
              <a:rPr lang="en-US" sz="1800" dirty="0">
                <a:latin typeface="Times New Roman" panose="02020603050405020304" pitchFamily="18" charset="0"/>
                <a:cs typeface="Times New Roman" panose="02020603050405020304" pitchFamily="18" charset="0"/>
              </a:rPr>
              <a:t>Physical agents include mechanical action, heat treatment, cooling and freezing operations, high hydrostatic pressures, rubbing, </a:t>
            </a:r>
            <a:r>
              <a:rPr lang="en-US" sz="1800" dirty="0">
                <a:highlight>
                  <a:srgbClr val="FFFF00"/>
                </a:highlight>
                <a:latin typeface="Times New Roman" panose="02020603050405020304" pitchFamily="18" charset="0"/>
                <a:cs typeface="Times New Roman" panose="02020603050405020304" pitchFamily="18" charset="0"/>
              </a:rPr>
              <a:t>UV rays and ionizing radiations such as X-rays, radioactive and ultrasonic radiations, etc.</a:t>
            </a:r>
          </a:p>
          <a:p>
            <a:pPr algn="just"/>
            <a:r>
              <a:rPr lang="en-US" sz="1800" dirty="0">
                <a:latin typeface="Times New Roman" panose="02020603050405020304" pitchFamily="18" charset="0"/>
                <a:cs typeface="Times New Roman" panose="02020603050405020304" pitchFamily="18" charset="0"/>
              </a:rPr>
              <a:t>Chemical agents include organic solvents (acetone, alcohol), aromatic anions (salicylates), some anionic detergents (such as sodium dodecyl sulfate), </a:t>
            </a:r>
            <a:r>
              <a:rPr lang="en-US" sz="1800" dirty="0" err="1">
                <a:latin typeface="Times New Roman" panose="02020603050405020304" pitchFamily="18" charset="0"/>
                <a:cs typeface="Times New Roman" panose="02020603050405020304" pitchFamily="18" charset="0"/>
              </a:rPr>
              <a:t>etc</a:t>
            </a:r>
            <a:endParaRPr lang="en-US"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8" name="Picture 7">
            <a:extLst>
              <a:ext uri="{FF2B5EF4-FFF2-40B4-BE49-F238E27FC236}">
                <a16:creationId xmlns:a16="http://schemas.microsoft.com/office/drawing/2014/main" id="{91C9B612-05FD-8F9B-9488-4F16BEF200E8}"/>
              </a:ext>
            </a:extLst>
          </p:cNvPr>
          <p:cNvPicPr>
            <a:picLocks noChangeAspect="1"/>
          </p:cNvPicPr>
          <p:nvPr/>
        </p:nvPicPr>
        <p:blipFill rotWithShape="1">
          <a:blip r:embed="rId2"/>
          <a:srcRect l="16875" t="13333" r="21875" b="13333"/>
          <a:stretch/>
        </p:blipFill>
        <p:spPr>
          <a:xfrm>
            <a:off x="7239000" y="1265431"/>
            <a:ext cx="4331110" cy="2916870"/>
          </a:xfrm>
          <a:prstGeom prst="rect">
            <a:avLst/>
          </a:prstGeom>
        </p:spPr>
      </p:pic>
      <p:pic>
        <p:nvPicPr>
          <p:cNvPr id="10" name="Picture 9">
            <a:extLst>
              <a:ext uri="{FF2B5EF4-FFF2-40B4-BE49-F238E27FC236}">
                <a16:creationId xmlns:a16="http://schemas.microsoft.com/office/drawing/2014/main" id="{0F35BC5C-7457-F69F-8E64-ED69B8422B74}"/>
              </a:ext>
            </a:extLst>
          </p:cNvPr>
          <p:cNvPicPr>
            <a:picLocks noChangeAspect="1"/>
          </p:cNvPicPr>
          <p:nvPr/>
        </p:nvPicPr>
        <p:blipFill rotWithShape="1">
          <a:blip r:embed="rId3"/>
          <a:srcRect l="23126" t="26979" r="13124" b="27778"/>
          <a:stretch/>
        </p:blipFill>
        <p:spPr>
          <a:xfrm>
            <a:off x="7239000" y="4363209"/>
            <a:ext cx="4419600" cy="1764334"/>
          </a:xfrm>
          <a:prstGeom prst="rect">
            <a:avLst/>
          </a:prstGeom>
        </p:spPr>
      </p:pic>
    </p:spTree>
    <p:extLst>
      <p:ext uri="{BB962C8B-B14F-4D97-AF65-F5344CB8AC3E}">
        <p14:creationId xmlns:p14="http://schemas.microsoft.com/office/powerpoint/2010/main" val="328098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6"/>
            <a:ext cx="11582400" cy="4652863"/>
          </a:xfrm>
        </p:spPr>
        <p:txBody>
          <a:bodyPr>
            <a:noAutofit/>
          </a:bodyPr>
          <a:lstStyle/>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Enzymatic Activity:</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Enzymes are proteins that catalyze biochemical reactions, increasing the rate of reactions without being consumed in the process.</a:t>
            </a:r>
          </a:p>
          <a:p>
            <a:pPr algn="just">
              <a:lnSpc>
                <a:spcPct val="100000"/>
              </a:lnSpc>
            </a:pPr>
            <a:r>
              <a:rPr lang="en-US" sz="1800" b="1" dirty="0">
                <a:latin typeface="Times New Roman" panose="02020603050405020304" pitchFamily="18" charset="0"/>
                <a:cs typeface="Times New Roman" panose="02020603050405020304" pitchFamily="18" charset="0"/>
              </a:rPr>
              <a:t>Example:</a:t>
            </a:r>
            <a:r>
              <a:rPr lang="en-US" sz="1800" dirty="0">
                <a:solidFill>
                  <a:srgbClr val="3333CC"/>
                </a:solidFill>
                <a:latin typeface="Times New Roman" panose="02020603050405020304" pitchFamily="18" charset="0"/>
                <a:cs typeface="Times New Roman" panose="02020603050405020304" pitchFamily="18" charset="0"/>
              </a:rPr>
              <a:t> </a:t>
            </a:r>
            <a:r>
              <a:rPr lang="en-US" sz="1800" b="1" dirty="0">
                <a:solidFill>
                  <a:srgbClr val="3333CC"/>
                </a:solidFill>
                <a:latin typeface="Times New Roman" panose="02020603050405020304" pitchFamily="18" charset="0"/>
                <a:cs typeface="Times New Roman" panose="02020603050405020304" pitchFamily="18" charset="0"/>
              </a:rPr>
              <a:t>Amylase </a:t>
            </a:r>
            <a:r>
              <a:rPr lang="en-US" sz="1800" dirty="0">
                <a:latin typeface="Times New Roman" panose="02020603050405020304" pitchFamily="18" charset="0"/>
                <a:cs typeface="Times New Roman" panose="02020603050405020304" pitchFamily="18" charset="0"/>
              </a:rPr>
              <a:t>– An enzyme found in saliva that helps break down </a:t>
            </a:r>
            <a:r>
              <a:rPr lang="en-US" sz="1800" b="1" i="1" dirty="0">
                <a:latin typeface="Times New Roman" panose="02020603050405020304" pitchFamily="18" charset="0"/>
                <a:cs typeface="Times New Roman" panose="02020603050405020304" pitchFamily="18" charset="0"/>
              </a:rPr>
              <a:t>starches into sugars </a:t>
            </a:r>
            <a:r>
              <a:rPr lang="en-US" sz="1800" dirty="0">
                <a:latin typeface="Times New Roman" panose="02020603050405020304" pitchFamily="18" charset="0"/>
                <a:cs typeface="Times New Roman" panose="02020603050405020304" pitchFamily="18" charset="0"/>
              </a:rPr>
              <a:t>during digestion.</a:t>
            </a:r>
          </a:p>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Structural Support:</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Structural proteins provide support and shape to cells and tissues.</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Collagen</a:t>
            </a:r>
            <a:r>
              <a:rPr lang="en-US" sz="1800" dirty="0">
                <a:latin typeface="Times New Roman" panose="02020603050405020304" pitchFamily="18" charset="0"/>
                <a:cs typeface="Times New Roman" panose="02020603050405020304" pitchFamily="18" charset="0"/>
              </a:rPr>
              <a:t> – A structural protein in connective tissues like </a:t>
            </a:r>
            <a:r>
              <a:rPr lang="en-US" sz="1800" b="1" i="1" dirty="0">
                <a:latin typeface="Times New Roman" panose="02020603050405020304" pitchFamily="18" charset="0"/>
                <a:cs typeface="Times New Roman" panose="02020603050405020304" pitchFamily="18" charset="0"/>
              </a:rPr>
              <a:t>skin, bones</a:t>
            </a:r>
            <a:r>
              <a:rPr lang="en-US" sz="1800" dirty="0">
                <a:latin typeface="Times New Roman" panose="02020603050405020304" pitchFamily="18" charset="0"/>
                <a:cs typeface="Times New Roman" panose="02020603050405020304" pitchFamily="18" charset="0"/>
              </a:rPr>
              <a:t>, and tendons, providing strength and elasticity.</a:t>
            </a:r>
          </a:p>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Transport and Storage:</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Transport proteins carry substances throughout the body, while storage proteins store essential nutrients.</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Hemoglobin – </a:t>
            </a:r>
            <a:r>
              <a:rPr lang="en-US" sz="1800" dirty="0">
                <a:latin typeface="Times New Roman" panose="02020603050405020304" pitchFamily="18" charset="0"/>
                <a:cs typeface="Times New Roman" panose="02020603050405020304" pitchFamily="18" charset="0"/>
              </a:rPr>
              <a:t>A transport protein in red blood cells that carries oxygen from the lungs to the rest of the body.</a:t>
            </a:r>
          </a:p>
          <a:p>
            <a:pPr algn="just">
              <a:lnSpc>
                <a:spcPct val="100000"/>
              </a:lnSpc>
            </a:pPr>
            <a:r>
              <a:rPr lang="en-US" sz="1800" dirty="0">
                <a:latin typeface="Times New Roman" panose="02020603050405020304" pitchFamily="18" charset="0"/>
                <a:cs typeface="Times New Roman" panose="02020603050405020304" pitchFamily="18" charset="0"/>
              </a:rPr>
              <a:t>Example: Ferritin – A storage protein that stores iron in the liver.</a:t>
            </a: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a:t>
            </a:r>
          </a:p>
        </p:txBody>
      </p:sp>
    </p:spTree>
    <p:extLst>
      <p:ext uri="{BB962C8B-B14F-4D97-AF65-F5344CB8AC3E}">
        <p14:creationId xmlns:p14="http://schemas.microsoft.com/office/powerpoint/2010/main" val="18861299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6"/>
            <a:ext cx="11811000" cy="4652863"/>
          </a:xfrm>
        </p:spPr>
        <p:txBody>
          <a:bodyPr>
            <a:noAutofit/>
          </a:bodyPr>
          <a:lstStyle/>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Signaling:</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Some proteins act as signaling molecules, helping cells communicate with each other.</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Insulin</a:t>
            </a:r>
            <a:r>
              <a:rPr lang="en-US" sz="1800" dirty="0">
                <a:latin typeface="Times New Roman" panose="02020603050405020304" pitchFamily="18" charset="0"/>
                <a:cs typeface="Times New Roman" panose="02020603050405020304" pitchFamily="18" charset="0"/>
              </a:rPr>
              <a:t> – A hormone (protein) that regulates </a:t>
            </a:r>
            <a:r>
              <a:rPr lang="en-US" sz="1800" b="1" dirty="0">
                <a:latin typeface="Times New Roman" panose="02020603050405020304" pitchFamily="18" charset="0"/>
                <a:cs typeface="Times New Roman" panose="02020603050405020304" pitchFamily="18" charset="0"/>
              </a:rPr>
              <a:t>blood glucose levels </a:t>
            </a:r>
            <a:r>
              <a:rPr lang="en-US" sz="1800" dirty="0">
                <a:latin typeface="Times New Roman" panose="02020603050405020304" pitchFamily="18" charset="0"/>
                <a:cs typeface="Times New Roman" panose="02020603050405020304" pitchFamily="18" charset="0"/>
              </a:rPr>
              <a:t>by signaling cells to take up glucose.</a:t>
            </a:r>
          </a:p>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Movement:</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Motor proteins facilitate movement within cells.</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Myosin</a:t>
            </a:r>
            <a:r>
              <a:rPr lang="en-US" sz="1800" dirty="0">
                <a:latin typeface="Times New Roman" panose="02020603050405020304" pitchFamily="18" charset="0"/>
                <a:cs typeface="Times New Roman" panose="02020603050405020304" pitchFamily="18" charset="0"/>
              </a:rPr>
              <a:t> – A motor protein involved in muscle contraction.</a:t>
            </a:r>
          </a:p>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Immune Response:</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Proteins play a crucial role in the immune system by identifying and neutralizing foreign invaders like bacteria and viruses.</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Antibodies (Immunoglobulins) </a:t>
            </a:r>
            <a:r>
              <a:rPr lang="en-US" sz="1800" dirty="0">
                <a:latin typeface="Times New Roman" panose="02020603050405020304" pitchFamily="18" charset="0"/>
                <a:cs typeface="Times New Roman" panose="02020603050405020304" pitchFamily="18" charset="0"/>
              </a:rPr>
              <a:t>– Proteins that recognize and bind to specific antigens to neutralize or destroy them.</a:t>
            </a: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a:t>
            </a:r>
          </a:p>
        </p:txBody>
      </p:sp>
    </p:spTree>
    <p:extLst>
      <p:ext uri="{BB962C8B-B14F-4D97-AF65-F5344CB8AC3E}">
        <p14:creationId xmlns:p14="http://schemas.microsoft.com/office/powerpoint/2010/main" val="2405628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152400" y="1671736"/>
            <a:ext cx="11582400" cy="4652863"/>
          </a:xfrm>
        </p:spPr>
        <p:txBody>
          <a:bodyPr>
            <a:noAutofit/>
          </a:bodyPr>
          <a:lstStyle/>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Regulation:</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Regulatory proteins control various physiological processes, including gene expression and cell cycle regulation.</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Transcription Factors – </a:t>
            </a:r>
            <a:r>
              <a:rPr lang="en-US" sz="1800" dirty="0">
                <a:latin typeface="Times New Roman" panose="02020603050405020304" pitchFamily="18" charset="0"/>
                <a:cs typeface="Times New Roman" panose="02020603050405020304" pitchFamily="18" charset="0"/>
              </a:rPr>
              <a:t>Proteins that regulate the transcription of genes by binding to specific DNA sequences.</a:t>
            </a:r>
          </a:p>
          <a:p>
            <a:pPr algn="just">
              <a:lnSpc>
                <a:spcPct val="100000"/>
              </a:lnSpc>
              <a:buFont typeface="Wingdings" panose="05000000000000000000" pitchFamily="2" charset="2"/>
              <a:buChar char="q"/>
            </a:pPr>
            <a:r>
              <a:rPr lang="en-US" sz="1800" b="1" dirty="0">
                <a:solidFill>
                  <a:srgbClr val="3333CC"/>
                </a:solidFill>
                <a:latin typeface="Times New Roman" panose="02020603050405020304" pitchFamily="18" charset="0"/>
                <a:cs typeface="Times New Roman" panose="02020603050405020304" pitchFamily="18" charset="0"/>
              </a:rPr>
              <a:t>Buffering:</a:t>
            </a:r>
          </a:p>
          <a:p>
            <a:pPr algn="just">
              <a:lnSpc>
                <a:spcPct val="100000"/>
              </a:lnSpc>
            </a:pPr>
            <a:r>
              <a:rPr lang="en-US" sz="1800" b="1" dirty="0">
                <a:latin typeface="Times New Roman" panose="02020603050405020304" pitchFamily="18" charset="0"/>
                <a:cs typeface="Times New Roman" panose="02020603050405020304" pitchFamily="18" charset="0"/>
              </a:rPr>
              <a:t>Function: </a:t>
            </a:r>
            <a:r>
              <a:rPr lang="en-US" sz="1800" dirty="0">
                <a:latin typeface="Times New Roman" panose="02020603050405020304" pitchFamily="18" charset="0"/>
                <a:cs typeface="Times New Roman" panose="02020603050405020304" pitchFamily="18" charset="0"/>
              </a:rPr>
              <a:t>Proteins help maintain pH balance within cells and body fluids.</a:t>
            </a:r>
          </a:p>
          <a:p>
            <a:pPr algn="just">
              <a:lnSpc>
                <a:spcPct val="100000"/>
              </a:lnSpc>
            </a:pPr>
            <a:r>
              <a:rPr lang="en-US" sz="1800" b="1" dirty="0">
                <a:latin typeface="Times New Roman" panose="02020603050405020304" pitchFamily="18" charset="0"/>
                <a:cs typeface="Times New Roman" panose="02020603050405020304" pitchFamily="18" charset="0"/>
              </a:rPr>
              <a:t>Example: </a:t>
            </a:r>
            <a:r>
              <a:rPr lang="en-US" sz="1800" b="1" dirty="0">
                <a:solidFill>
                  <a:srgbClr val="3333CC"/>
                </a:solidFill>
                <a:latin typeface="Times New Roman" panose="02020603050405020304" pitchFamily="18" charset="0"/>
                <a:cs typeface="Times New Roman" panose="02020603050405020304" pitchFamily="18" charset="0"/>
              </a:rPr>
              <a:t>Albumin – </a:t>
            </a:r>
            <a:r>
              <a:rPr lang="en-US" sz="1800" dirty="0">
                <a:latin typeface="Times New Roman" panose="02020603050405020304" pitchFamily="18" charset="0"/>
                <a:cs typeface="Times New Roman" panose="02020603050405020304" pitchFamily="18" charset="0"/>
              </a:rPr>
              <a:t>A protein in blood plasma that helps maintain pH and osmotic pressure.</a:t>
            </a:r>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PROTEINS</a:t>
            </a:r>
          </a:p>
        </p:txBody>
      </p:sp>
      <p:sp>
        <p:nvSpPr>
          <p:cNvPr id="5" name="TextBox 4">
            <a:extLst>
              <a:ext uri="{FF2B5EF4-FFF2-40B4-BE49-F238E27FC236}">
                <a16:creationId xmlns:a16="http://schemas.microsoft.com/office/drawing/2014/main" id="{EE24CAD9-B71A-7F71-3F45-5E4AC34BFC76}"/>
              </a:ext>
            </a:extLst>
          </p:cNvPr>
          <p:cNvSpPr txBox="1"/>
          <p:nvPr/>
        </p:nvSpPr>
        <p:spPr>
          <a:xfrm>
            <a:off x="0" y="1240850"/>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a:t>
            </a:r>
          </a:p>
        </p:txBody>
      </p:sp>
    </p:spTree>
    <p:extLst>
      <p:ext uri="{BB962C8B-B14F-4D97-AF65-F5344CB8AC3E}">
        <p14:creationId xmlns:p14="http://schemas.microsoft.com/office/powerpoint/2010/main" val="39257714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4358148" y="924580"/>
            <a:ext cx="3276600" cy="523220"/>
          </a:xfrm>
          <a:prstGeom prst="rect">
            <a:avLst/>
          </a:prstGeom>
          <a:noFill/>
        </p:spPr>
        <p:txBody>
          <a:bodyPr wrap="square">
            <a:spAutoFit/>
          </a:bodyPr>
          <a:lstStyle/>
          <a:p>
            <a:pPr algn="ctr"/>
            <a:r>
              <a:rPr lang="en-US" altLang="en-US" sz="28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34413" y="1447800"/>
            <a:ext cx="6290187" cy="4613058"/>
          </a:xfrm>
          <a:prstGeom prst="rect">
            <a:avLst/>
          </a:prstGeom>
          <a:noFill/>
        </p:spPr>
        <p:txBody>
          <a:bodyPr wrap="square">
            <a:spAutoFit/>
          </a:bodyPr>
          <a:lstStyle/>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Nucleic acids are large biomolecules that are found in all cells and viruses.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They are composed of nucleotides, which are the monomer components: a </a:t>
            </a:r>
            <a:r>
              <a:rPr lang="en-US" altLang="en-US" b="1" dirty="0">
                <a:latin typeface="Times New Roman" panose="02020603050405020304" pitchFamily="18" charset="0"/>
                <a:cs typeface="Times New Roman" panose="02020603050405020304" pitchFamily="18" charset="0"/>
              </a:rPr>
              <a:t>5-carbon sugar</a:t>
            </a:r>
            <a:r>
              <a:rPr lang="en-US" altLang="en-US" dirty="0">
                <a:latin typeface="Times New Roman" panose="02020603050405020304" pitchFamily="18" charset="0"/>
                <a:cs typeface="Times New Roman" panose="02020603050405020304" pitchFamily="18" charset="0"/>
              </a:rPr>
              <a:t>, a </a:t>
            </a:r>
            <a:r>
              <a:rPr lang="en-US" altLang="en-US" b="1" dirty="0">
                <a:latin typeface="Times New Roman" panose="02020603050405020304" pitchFamily="18" charset="0"/>
                <a:cs typeface="Times New Roman" panose="02020603050405020304" pitchFamily="18" charset="0"/>
              </a:rPr>
              <a:t>phosphate group</a:t>
            </a:r>
            <a:r>
              <a:rPr lang="en-US" altLang="en-US" dirty="0">
                <a:latin typeface="Times New Roman" panose="02020603050405020304" pitchFamily="18" charset="0"/>
                <a:cs typeface="Times New Roman" panose="02020603050405020304" pitchFamily="18" charset="0"/>
              </a:rPr>
              <a:t>, and a </a:t>
            </a:r>
            <a:r>
              <a:rPr lang="en-US" altLang="en-US" b="1" dirty="0">
                <a:latin typeface="Times New Roman" panose="02020603050405020304" pitchFamily="18" charset="0"/>
                <a:cs typeface="Times New Roman" panose="02020603050405020304" pitchFamily="18" charset="0"/>
              </a:rPr>
              <a:t>nitrogenous base</a:t>
            </a:r>
            <a:r>
              <a:rPr lang="en-US" altLang="en-US" dirty="0">
                <a:latin typeface="Times New Roman" panose="02020603050405020304" pitchFamily="18" charset="0"/>
                <a:cs typeface="Times New Roman" panose="02020603050405020304" pitchFamily="18" charset="0"/>
              </a:rPr>
              <a:t>.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A major function of nucleic acids involves the storage and expression of genomic information.</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The two main classes of nucleic acids are deoxyribonucleic acid (DNA) and ribonucleic acid (RNA).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If the sugar is </a:t>
            </a:r>
            <a:r>
              <a:rPr lang="en-US" altLang="en-US" b="1" dirty="0">
                <a:latin typeface="Times New Roman" panose="02020603050405020304" pitchFamily="18" charset="0"/>
                <a:cs typeface="Times New Roman" panose="02020603050405020304" pitchFamily="18" charset="0"/>
              </a:rPr>
              <a:t>ribose</a:t>
            </a:r>
            <a:r>
              <a:rPr lang="en-US" altLang="en-US" dirty="0">
                <a:latin typeface="Times New Roman" panose="02020603050405020304" pitchFamily="18" charset="0"/>
                <a:cs typeface="Times New Roman" panose="02020603050405020304" pitchFamily="18" charset="0"/>
              </a:rPr>
              <a:t>, the polymer is RNA; if the sugar is </a:t>
            </a:r>
            <a:r>
              <a:rPr lang="en-US" altLang="en-US" b="1" dirty="0">
                <a:latin typeface="Times New Roman" panose="02020603050405020304" pitchFamily="18" charset="0"/>
                <a:cs typeface="Times New Roman" panose="02020603050405020304" pitchFamily="18" charset="0"/>
              </a:rPr>
              <a:t>deoxyribose</a:t>
            </a:r>
            <a:r>
              <a:rPr lang="en-US" altLang="en-US" dirty="0">
                <a:latin typeface="Times New Roman" panose="02020603050405020304" pitchFamily="18" charset="0"/>
                <a:cs typeface="Times New Roman" panose="02020603050405020304" pitchFamily="18" charset="0"/>
              </a:rPr>
              <a:t>, a variant of ribose, the polymer is DNA.</a:t>
            </a:r>
            <a:r>
              <a:rPr lang="en-US" altLang="ja-JP" b="1" i="1" dirty="0">
                <a:latin typeface="Times New Roman" panose="02020603050405020304" pitchFamily="18" charset="0"/>
                <a:cs typeface="Times New Roman" panose="02020603050405020304" pitchFamily="18" charset="0"/>
              </a:rPr>
              <a:t> </a:t>
            </a:r>
          </a:p>
        </p:txBody>
      </p:sp>
      <p:pic>
        <p:nvPicPr>
          <p:cNvPr id="8194" name="Picture 2" descr="The Differences Between DNA and RNA">
            <a:extLst>
              <a:ext uri="{FF2B5EF4-FFF2-40B4-BE49-F238E27FC236}">
                <a16:creationId xmlns:a16="http://schemas.microsoft.com/office/drawing/2014/main" id="{53D56E8B-93B9-60FB-D720-5DBC92AE21E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57" b="2222"/>
          <a:stretch/>
        </p:blipFill>
        <p:spPr bwMode="auto">
          <a:xfrm>
            <a:off x="6290187" y="1971020"/>
            <a:ext cx="5867400" cy="3216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randombar(horizontal)">
                                      <p:cBhvr>
                                        <p:cTn id="32" dur="500"/>
                                        <p:tgtEl>
                                          <p:spTgt spid="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4358148" y="924580"/>
            <a:ext cx="3276600" cy="523220"/>
          </a:xfrm>
          <a:prstGeom prst="rect">
            <a:avLst/>
          </a:prstGeom>
          <a:noFill/>
        </p:spPr>
        <p:txBody>
          <a:bodyPr wrap="square">
            <a:spAutoFit/>
          </a:bodyPr>
          <a:lstStyle/>
          <a:p>
            <a:pPr algn="ctr"/>
            <a:r>
              <a:rPr lang="en-US" altLang="en-US" sz="28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34413" y="1447800"/>
            <a:ext cx="6788187" cy="4662815"/>
          </a:xfrm>
          <a:prstGeom prst="rect">
            <a:avLst/>
          </a:prstGeom>
          <a:noFill/>
        </p:spPr>
        <p:txBody>
          <a:bodyPr wrap="square">
            <a:spAutoFit/>
          </a:bodyPr>
          <a:lstStyle/>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Nucleic acids are </a:t>
            </a:r>
            <a:r>
              <a:rPr lang="en-US" altLang="en-US" b="1" dirty="0">
                <a:latin typeface="Times New Roman" panose="02020603050405020304" pitchFamily="18" charset="0"/>
                <a:cs typeface="Times New Roman" panose="02020603050405020304" pitchFamily="18" charset="0"/>
              </a:rPr>
              <a:t>polynucleotides</a:t>
            </a:r>
            <a:r>
              <a:rPr lang="en-US" altLang="en-US" dirty="0">
                <a:latin typeface="Times New Roman" panose="02020603050405020304" pitchFamily="18" charset="0"/>
                <a:cs typeface="Times New Roman" panose="02020603050405020304" pitchFamily="18" charset="0"/>
              </a:rPr>
              <a:t>—that is, long chainlike molecules composed of a series of nearly identical building blocks called </a:t>
            </a:r>
            <a:r>
              <a:rPr lang="en-US" altLang="en-US" b="1" dirty="0">
                <a:latin typeface="Times New Roman" panose="02020603050405020304" pitchFamily="18" charset="0"/>
                <a:cs typeface="Times New Roman" panose="02020603050405020304" pitchFamily="18" charset="0"/>
              </a:rPr>
              <a:t>nucleotides.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Each nucleotide consists of a </a:t>
            </a:r>
            <a:r>
              <a:rPr lang="en-US" altLang="en-US" b="1" dirty="0">
                <a:latin typeface="Times New Roman" panose="02020603050405020304" pitchFamily="18" charset="0"/>
                <a:cs typeface="Times New Roman" panose="02020603050405020304" pitchFamily="18" charset="0"/>
              </a:rPr>
              <a:t>nitrogen-containing aromatic base </a:t>
            </a:r>
            <a:r>
              <a:rPr lang="en-US" altLang="en-US" dirty="0">
                <a:latin typeface="Times New Roman" panose="02020603050405020304" pitchFamily="18" charset="0"/>
                <a:cs typeface="Times New Roman" panose="02020603050405020304" pitchFamily="18" charset="0"/>
              </a:rPr>
              <a:t>attached to a </a:t>
            </a:r>
            <a:r>
              <a:rPr lang="en-US" altLang="en-US" b="1" dirty="0">
                <a:latin typeface="Times New Roman" panose="02020603050405020304" pitchFamily="18" charset="0"/>
                <a:cs typeface="Times New Roman" panose="02020603050405020304" pitchFamily="18" charset="0"/>
              </a:rPr>
              <a:t>pentose (five-carbon) sugar,</a:t>
            </a:r>
            <a:r>
              <a:rPr lang="en-US" altLang="en-US" dirty="0">
                <a:latin typeface="Times New Roman" panose="02020603050405020304" pitchFamily="18" charset="0"/>
                <a:cs typeface="Times New Roman" panose="02020603050405020304" pitchFamily="18" charset="0"/>
              </a:rPr>
              <a:t> which is in turn attached to a </a:t>
            </a:r>
            <a:r>
              <a:rPr lang="en-US" altLang="en-US" b="1" dirty="0">
                <a:latin typeface="Times New Roman" panose="02020603050405020304" pitchFamily="18" charset="0"/>
                <a:cs typeface="Times New Roman" panose="02020603050405020304" pitchFamily="18" charset="0"/>
              </a:rPr>
              <a:t>phosphate group.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Each </a:t>
            </a:r>
            <a:r>
              <a:rPr lang="en-US" altLang="en-US" b="1" dirty="0">
                <a:latin typeface="Times New Roman" panose="02020603050405020304" pitchFamily="18" charset="0"/>
                <a:cs typeface="Times New Roman" panose="02020603050405020304" pitchFamily="18" charset="0"/>
              </a:rPr>
              <a:t>nucleic acid </a:t>
            </a:r>
            <a:r>
              <a:rPr lang="en-US" altLang="en-US" dirty="0">
                <a:latin typeface="Times New Roman" panose="02020603050405020304" pitchFamily="18" charset="0"/>
                <a:cs typeface="Times New Roman" panose="02020603050405020304" pitchFamily="18" charset="0"/>
              </a:rPr>
              <a:t>contains four of </a:t>
            </a:r>
            <a:r>
              <a:rPr lang="en-US" altLang="en-US" b="1" u="sng" dirty="0">
                <a:latin typeface="Times New Roman" panose="02020603050405020304" pitchFamily="18" charset="0"/>
                <a:cs typeface="Times New Roman" panose="02020603050405020304" pitchFamily="18" charset="0"/>
              </a:rPr>
              <a:t>5 </a:t>
            </a:r>
            <a:r>
              <a:rPr lang="en-US" altLang="en-US" dirty="0">
                <a:latin typeface="Times New Roman" panose="02020603050405020304" pitchFamily="18" charset="0"/>
                <a:cs typeface="Times New Roman" panose="02020603050405020304" pitchFamily="18" charset="0"/>
              </a:rPr>
              <a:t>nitrogen-containing bases: </a:t>
            </a:r>
            <a:r>
              <a:rPr lang="en-US" altLang="en-US" b="1" i="1" dirty="0">
                <a:solidFill>
                  <a:srgbClr val="3333CC"/>
                </a:solidFill>
                <a:latin typeface="Times New Roman" panose="02020603050405020304" pitchFamily="18" charset="0"/>
                <a:cs typeface="Times New Roman" panose="02020603050405020304" pitchFamily="18" charset="0"/>
              </a:rPr>
              <a:t>adenine (A), guanine (G), cytosine (C), thymine (T), &amp; uracil (U).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A and G are categorized as </a:t>
            </a:r>
            <a:r>
              <a:rPr lang="en-US" altLang="en-US" b="1" i="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purines</a:t>
            </a:r>
            <a:r>
              <a:rPr lang="en-US" altLang="en-US" dirty="0">
                <a:latin typeface="Times New Roman" panose="02020603050405020304" pitchFamily="18" charset="0"/>
                <a:cs typeface="Times New Roman" panose="02020603050405020304" pitchFamily="18" charset="0"/>
              </a:rPr>
              <a:t>, and C, T, and U are collectively called </a:t>
            </a:r>
            <a:r>
              <a:rPr lang="en-US" altLang="en-US" b="1" i="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pyrimidines</a:t>
            </a:r>
            <a:r>
              <a:rPr lang="en-US" altLang="en-US" dirty="0">
                <a:latin typeface="Times New Roman" panose="02020603050405020304" pitchFamily="18" charset="0"/>
                <a:cs typeface="Times New Roman" panose="02020603050405020304" pitchFamily="18" charset="0"/>
              </a:rPr>
              <a:t>. All nucleic acids contain the bases C, G, and A, T, however, is found only in DNA, while U is found in RNA.</a:t>
            </a:r>
            <a:endParaRPr lang="en-US" altLang="ja-JP" b="1" i="1"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9C4FE6AD-A77D-3B8C-9676-D8FB92CBD839}"/>
              </a:ext>
            </a:extLst>
          </p:cNvPr>
          <p:cNvSpPr txBox="1"/>
          <p:nvPr/>
        </p:nvSpPr>
        <p:spPr>
          <a:xfrm>
            <a:off x="-304800" y="1112778"/>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Structure</a:t>
            </a:r>
          </a:p>
        </p:txBody>
      </p:sp>
      <p:pic>
        <p:nvPicPr>
          <p:cNvPr id="9218" name="Picture 2" descr="undefined">
            <a:extLst>
              <a:ext uri="{FF2B5EF4-FFF2-40B4-BE49-F238E27FC236}">
                <a16:creationId xmlns:a16="http://schemas.microsoft.com/office/drawing/2014/main" id="{998AFF99-1F97-C762-39D8-9A2162162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600" y="1524000"/>
            <a:ext cx="5334987"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910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4358148" y="924580"/>
            <a:ext cx="3276600" cy="523220"/>
          </a:xfrm>
          <a:prstGeom prst="rect">
            <a:avLst/>
          </a:prstGeom>
          <a:noFill/>
        </p:spPr>
        <p:txBody>
          <a:bodyPr wrap="square">
            <a:spAutoFit/>
          </a:bodyPr>
          <a:lstStyle/>
          <a:p>
            <a:pPr algn="ctr"/>
            <a:r>
              <a:rPr lang="en-US" altLang="en-US" sz="28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228600" y="2057400"/>
            <a:ext cx="6594000" cy="2535566"/>
          </a:xfrm>
          <a:prstGeom prst="rect">
            <a:avLst/>
          </a:prstGeom>
          <a:noFill/>
        </p:spPr>
        <p:txBody>
          <a:bodyPr wrap="square">
            <a:spAutoFit/>
          </a:bodyPr>
          <a:lstStyle/>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One DNA or RNA molecule differs from another primarily in the sequence of nucleotides. </a:t>
            </a:r>
          </a:p>
          <a:p>
            <a:pPr algn="just">
              <a:lnSpc>
                <a:spcPct val="150000"/>
              </a:lnSpc>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Nucleotide sequences are of great importance in biology since they carry the ultimate instructions that encode all biological molecules, molecular assemblies, subcellular and cellular structures, organs, and organisms, and directly enable cognition, memory, and behavior.</a:t>
            </a:r>
          </a:p>
        </p:txBody>
      </p:sp>
      <p:sp>
        <p:nvSpPr>
          <p:cNvPr id="2" name="TextBox 1">
            <a:extLst>
              <a:ext uri="{FF2B5EF4-FFF2-40B4-BE49-F238E27FC236}">
                <a16:creationId xmlns:a16="http://schemas.microsoft.com/office/drawing/2014/main" id="{9C4FE6AD-A77D-3B8C-9676-D8FB92CBD839}"/>
              </a:ext>
            </a:extLst>
          </p:cNvPr>
          <p:cNvSpPr txBox="1"/>
          <p:nvPr/>
        </p:nvSpPr>
        <p:spPr>
          <a:xfrm>
            <a:off x="-228600" y="1537157"/>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Structure</a:t>
            </a:r>
          </a:p>
        </p:txBody>
      </p:sp>
      <p:pic>
        <p:nvPicPr>
          <p:cNvPr id="9218" name="Picture 2" descr="undefined">
            <a:extLst>
              <a:ext uri="{FF2B5EF4-FFF2-40B4-BE49-F238E27FC236}">
                <a16:creationId xmlns:a16="http://schemas.microsoft.com/office/drawing/2014/main" id="{998AFF99-1F97-C762-39D8-9A2162162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600" y="1524000"/>
            <a:ext cx="5334987"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67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4358148" y="924580"/>
            <a:ext cx="3276600" cy="523220"/>
          </a:xfrm>
          <a:prstGeom prst="rect">
            <a:avLst/>
          </a:prstGeom>
          <a:noFill/>
        </p:spPr>
        <p:txBody>
          <a:bodyPr wrap="square">
            <a:spAutoFit/>
          </a:bodyPr>
          <a:lstStyle/>
          <a:p>
            <a:pPr algn="ctr"/>
            <a:r>
              <a:rPr lang="en-US" altLang="en-US" sz="28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34413" y="1735861"/>
            <a:ext cx="6788187" cy="4197559"/>
          </a:xfrm>
          <a:prstGeom prst="rect">
            <a:avLst/>
          </a:prstGeom>
          <a:noFill/>
        </p:spPr>
        <p:txBody>
          <a:bodyPr wrap="square">
            <a:spAutoFit/>
          </a:bodyPr>
          <a:lstStyle/>
          <a:p>
            <a:pPr algn="just">
              <a:lnSpc>
                <a:spcPct val="150000"/>
              </a:lnSpc>
              <a:buFont typeface="Wingdings" panose="05000000000000000000" pitchFamily="2" charset="2"/>
              <a:buChar char="§"/>
            </a:pPr>
            <a:r>
              <a:rPr lang="en-US" altLang="ja-JP" b="1" dirty="0">
                <a:latin typeface="Times New Roman" panose="02020603050405020304" pitchFamily="18" charset="0"/>
                <a:cs typeface="Times New Roman" panose="02020603050405020304" pitchFamily="18" charset="0"/>
              </a:rPr>
              <a:t>Deoxyribonucleic Acid (DNA)</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Chemically, DNA is composed of a </a:t>
            </a:r>
            <a:r>
              <a:rPr lang="en-US" altLang="ja-JP" b="1" dirty="0">
                <a:latin typeface="Times New Roman" panose="02020603050405020304" pitchFamily="18" charset="0"/>
                <a:cs typeface="Times New Roman" panose="02020603050405020304" pitchFamily="18" charset="0"/>
              </a:rPr>
              <a:t>pentose sugar, phosphoric acid </a:t>
            </a:r>
            <a:r>
              <a:rPr lang="en-US" altLang="ja-JP" dirty="0">
                <a:latin typeface="Times New Roman" panose="02020603050405020304" pitchFamily="18" charset="0"/>
                <a:cs typeface="Times New Roman" panose="02020603050405020304" pitchFamily="18" charset="0"/>
              </a:rPr>
              <a:t>and some cyclic bases </a:t>
            </a:r>
            <a:r>
              <a:rPr lang="en-US" altLang="ja-JP" b="1" dirty="0">
                <a:latin typeface="Times New Roman" panose="02020603050405020304" pitchFamily="18" charset="0"/>
                <a:cs typeface="Times New Roman" panose="02020603050405020304" pitchFamily="18" charset="0"/>
              </a:rPr>
              <a:t>containing nitrogen</a:t>
            </a:r>
            <a:r>
              <a:rPr lang="en-US" altLang="ja-JP" dirty="0">
                <a:latin typeface="Times New Roman" panose="02020603050405020304" pitchFamily="18" charset="0"/>
                <a:cs typeface="Times New Roman" panose="02020603050405020304" pitchFamily="18" charset="0"/>
              </a:rPr>
              <a:t>. </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 The cyclic bases that have nitrogen in them are adenine </a:t>
            </a:r>
            <a:r>
              <a:rPr lang="en-US" altLang="ja-JP" b="1" dirty="0">
                <a:latin typeface="Times New Roman" panose="02020603050405020304" pitchFamily="18" charset="0"/>
                <a:cs typeface="Times New Roman" panose="02020603050405020304" pitchFamily="18" charset="0"/>
              </a:rPr>
              <a:t>(A), guanine (G), cytosine(C) and thymine (T). </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These bases and their arrangement in the molecules of DNA play an important role in the storage of information from one generation to the next one. </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DNA has a double-strand helical structure in which the strands are complementary to each other.</a:t>
            </a:r>
          </a:p>
        </p:txBody>
      </p:sp>
      <p:sp>
        <p:nvSpPr>
          <p:cNvPr id="2" name="TextBox 1">
            <a:extLst>
              <a:ext uri="{FF2B5EF4-FFF2-40B4-BE49-F238E27FC236}">
                <a16:creationId xmlns:a16="http://schemas.microsoft.com/office/drawing/2014/main" id="{9C4FE6AD-A77D-3B8C-9676-D8FB92CBD839}"/>
              </a:ext>
            </a:extLst>
          </p:cNvPr>
          <p:cNvSpPr txBox="1"/>
          <p:nvPr/>
        </p:nvSpPr>
        <p:spPr>
          <a:xfrm>
            <a:off x="-304800" y="1376387"/>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Structure</a:t>
            </a:r>
          </a:p>
        </p:txBody>
      </p:sp>
      <p:pic>
        <p:nvPicPr>
          <p:cNvPr id="9218" name="Picture 2" descr="undefined">
            <a:extLst>
              <a:ext uri="{FF2B5EF4-FFF2-40B4-BE49-F238E27FC236}">
                <a16:creationId xmlns:a16="http://schemas.microsoft.com/office/drawing/2014/main" id="{998AFF99-1F97-C762-39D8-9A2162162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600" y="1524000"/>
            <a:ext cx="5334987"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69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randombar(horizontal)">
                                      <p:cBhvr>
                                        <p:cTn id="3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F1F36-8400-2048-AE8B-3468018C173F}"/>
              </a:ext>
            </a:extLst>
          </p:cNvPr>
          <p:cNvSpPr txBox="1"/>
          <p:nvPr/>
        </p:nvSpPr>
        <p:spPr>
          <a:xfrm>
            <a:off x="4358148" y="924580"/>
            <a:ext cx="3276600" cy="523220"/>
          </a:xfrm>
          <a:prstGeom prst="rect">
            <a:avLst/>
          </a:prstGeom>
          <a:noFill/>
        </p:spPr>
        <p:txBody>
          <a:bodyPr wrap="square">
            <a:spAutoFit/>
          </a:bodyPr>
          <a:lstStyle/>
          <a:p>
            <a:pPr algn="ctr"/>
            <a:r>
              <a:rPr lang="en-US" altLang="en-US" sz="28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C94D966-6B1B-0696-9C88-A92C68AE8C3D}"/>
              </a:ext>
            </a:extLst>
          </p:cNvPr>
          <p:cNvSpPr txBox="1"/>
          <p:nvPr/>
        </p:nvSpPr>
        <p:spPr>
          <a:xfrm>
            <a:off x="304800" y="2182068"/>
            <a:ext cx="6517800" cy="2951064"/>
          </a:xfrm>
          <a:prstGeom prst="rect">
            <a:avLst/>
          </a:prstGeom>
          <a:noFill/>
        </p:spPr>
        <p:txBody>
          <a:bodyPr wrap="square">
            <a:spAutoFit/>
          </a:bodyPr>
          <a:lstStyle/>
          <a:p>
            <a:pPr algn="just">
              <a:lnSpc>
                <a:spcPct val="150000"/>
              </a:lnSpc>
              <a:buFont typeface="Wingdings" panose="05000000000000000000" pitchFamily="2" charset="2"/>
              <a:buChar char="§"/>
            </a:pPr>
            <a:r>
              <a:rPr lang="en-US" altLang="ja-JP" b="1" i="1" dirty="0">
                <a:latin typeface="Times New Roman" panose="02020603050405020304" pitchFamily="18" charset="0"/>
                <a:cs typeface="Times New Roman" panose="02020603050405020304" pitchFamily="18" charset="0"/>
              </a:rPr>
              <a:t>Ribonucleic Acid (RNA):</a:t>
            </a:r>
          </a:p>
          <a:p>
            <a:pPr algn="just">
              <a:lnSpc>
                <a:spcPct val="150000"/>
              </a:lnSpc>
              <a:buFont typeface="Wingdings" panose="05000000000000000000" pitchFamily="2" charset="2"/>
              <a:buChar char="§"/>
            </a:pPr>
            <a:r>
              <a:rPr lang="en-US" altLang="ja-JP" i="1" dirty="0">
                <a:latin typeface="Times New Roman" panose="02020603050405020304" pitchFamily="18" charset="0"/>
                <a:cs typeface="Times New Roman" panose="02020603050405020304" pitchFamily="18" charset="0"/>
              </a:rPr>
              <a:t>Chemically, RNA is composed of a </a:t>
            </a:r>
            <a:r>
              <a:rPr lang="en-US" altLang="ja-JP" b="1" i="1" dirty="0">
                <a:latin typeface="Times New Roman" panose="02020603050405020304" pitchFamily="18" charset="0"/>
                <a:cs typeface="Times New Roman" panose="02020603050405020304" pitchFamily="18" charset="0"/>
              </a:rPr>
              <a:t>pentose sugar, phosphoric acid </a:t>
            </a:r>
            <a:r>
              <a:rPr lang="en-US" altLang="ja-JP" i="1" dirty="0">
                <a:latin typeface="Times New Roman" panose="02020603050405020304" pitchFamily="18" charset="0"/>
                <a:cs typeface="Times New Roman" panose="02020603050405020304" pitchFamily="18" charset="0"/>
              </a:rPr>
              <a:t>and some cyclic bases </a:t>
            </a:r>
            <a:r>
              <a:rPr lang="en-US" altLang="ja-JP" b="1" i="1" dirty="0">
                <a:latin typeface="Times New Roman" panose="02020603050405020304" pitchFamily="18" charset="0"/>
                <a:cs typeface="Times New Roman" panose="02020603050405020304" pitchFamily="18" charset="0"/>
              </a:rPr>
              <a:t>containing nitrogen</a:t>
            </a:r>
            <a:r>
              <a:rPr lang="en-US" altLang="ja-JP" i="1" dirty="0">
                <a:latin typeface="Times New Roman" panose="02020603050405020304" pitchFamily="18" charset="0"/>
                <a:cs typeface="Times New Roman" panose="02020603050405020304" pitchFamily="18" charset="0"/>
              </a:rPr>
              <a:t>. </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The heterocyclic bases present in RNA are adenine (A), guanine (G), cytosine(C) and uracil (U). </a:t>
            </a:r>
          </a:p>
          <a:p>
            <a:pPr algn="just">
              <a:lnSpc>
                <a:spcPct val="150000"/>
              </a:lnSpc>
              <a:buFont typeface="Wingdings" panose="05000000000000000000" pitchFamily="2" charset="2"/>
              <a:buChar char="§"/>
            </a:pPr>
            <a:r>
              <a:rPr lang="en-US" altLang="ja-JP" dirty="0">
                <a:latin typeface="Times New Roman" panose="02020603050405020304" pitchFamily="18" charset="0"/>
                <a:cs typeface="Times New Roman" panose="02020603050405020304" pitchFamily="18" charset="0"/>
              </a:rPr>
              <a:t>In RNA the fourth base is different from that of DNA. The RNA generally consists of a single strand structure. </a:t>
            </a:r>
            <a:endParaRPr lang="en-US" altLang="ja-JP" i="1"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9C4FE6AD-A77D-3B8C-9676-D8FB92CBD839}"/>
              </a:ext>
            </a:extLst>
          </p:cNvPr>
          <p:cNvSpPr txBox="1"/>
          <p:nvPr/>
        </p:nvSpPr>
        <p:spPr>
          <a:xfrm>
            <a:off x="-152400" y="1751181"/>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Structure</a:t>
            </a:r>
          </a:p>
        </p:txBody>
      </p:sp>
      <p:pic>
        <p:nvPicPr>
          <p:cNvPr id="9218" name="Picture 2" descr="undefined">
            <a:extLst>
              <a:ext uri="{FF2B5EF4-FFF2-40B4-BE49-F238E27FC236}">
                <a16:creationId xmlns:a16="http://schemas.microsoft.com/office/drawing/2014/main" id="{998AFF99-1F97-C762-39D8-9A2162162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600" y="1524000"/>
            <a:ext cx="5334987"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31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21608" y="1514458"/>
            <a:ext cx="8893792" cy="4729063"/>
          </a:xfrm>
        </p:spPr>
        <p:txBody>
          <a:bodyPr>
            <a:noAutofit/>
          </a:bodyPr>
          <a:lstStyle/>
          <a:p>
            <a:pPr algn="just"/>
            <a:r>
              <a:rPr lang="en-US" sz="1800" b="1" dirty="0">
                <a:solidFill>
                  <a:srgbClr val="3333CC"/>
                </a:solidFill>
                <a:latin typeface="Times New Roman" panose="02020603050405020304" pitchFamily="18" charset="0"/>
                <a:cs typeface="Times New Roman" panose="02020603050405020304" pitchFamily="18" charset="0"/>
              </a:rPr>
              <a:t>Chemical Composition:</a:t>
            </a:r>
          </a:p>
          <a:p>
            <a:pPr algn="just"/>
            <a:r>
              <a:rPr lang="en-US" sz="1800" dirty="0">
                <a:latin typeface="Times New Roman" panose="02020603050405020304" pitchFamily="18" charset="0"/>
                <a:cs typeface="Times New Roman" panose="02020603050405020304" pitchFamily="18" charset="0"/>
              </a:rPr>
              <a:t>Each nucleic acid contains four of 5 nitrogen-containing bases: adenine (A), guanine (G), cytosine (C), thymine (T), &amp; uracil (U). </a:t>
            </a:r>
          </a:p>
          <a:p>
            <a:pPr algn="just"/>
            <a:r>
              <a:rPr lang="en-US" sz="1800" dirty="0">
                <a:latin typeface="Times New Roman" panose="02020603050405020304" pitchFamily="18" charset="0"/>
                <a:cs typeface="Times New Roman" panose="02020603050405020304" pitchFamily="18" charset="0"/>
              </a:rPr>
              <a:t>All nucleic acids contain the bases A, C, and G; T, however, is found only in DNA, while U is found in RNA.</a:t>
            </a:r>
          </a:p>
          <a:p>
            <a:pPr algn="just"/>
            <a:r>
              <a:rPr lang="en-US" sz="1800" b="1" dirty="0">
                <a:solidFill>
                  <a:srgbClr val="3333CC"/>
                </a:solidFill>
                <a:latin typeface="Times New Roman" panose="02020603050405020304" pitchFamily="18" charset="0"/>
                <a:cs typeface="Times New Roman" panose="02020603050405020304" pitchFamily="18" charset="0"/>
              </a:rPr>
              <a:t>Structure:</a:t>
            </a:r>
          </a:p>
          <a:p>
            <a:pPr algn="just"/>
            <a:r>
              <a:rPr lang="en-US" sz="1800" dirty="0">
                <a:latin typeface="Times New Roman" panose="02020603050405020304" pitchFamily="18" charset="0"/>
                <a:cs typeface="Times New Roman" panose="02020603050405020304" pitchFamily="18" charset="0"/>
              </a:rPr>
              <a:t>DNA: Typically a double-stranded helix with complementary base pairing (A-T and G-C) stabilized by hydrogen bonds. It has an antiparallel orientation, with the strands running in opposite directions.</a:t>
            </a:r>
          </a:p>
          <a:p>
            <a:pPr algn="just"/>
            <a:r>
              <a:rPr lang="en-US" sz="1800" dirty="0">
                <a:latin typeface="Times New Roman" panose="02020603050405020304" pitchFamily="18" charset="0"/>
                <a:cs typeface="Times New Roman" panose="02020603050405020304" pitchFamily="18" charset="0"/>
              </a:rPr>
              <a:t>RNA: Usually single-stranded but can form complex secondary structures like hairpins and loops due to intramolecular base pairing.</a:t>
            </a:r>
          </a:p>
          <a:p>
            <a:pPr algn="just"/>
            <a:r>
              <a:rPr lang="en-US" sz="1800" b="1" dirty="0">
                <a:solidFill>
                  <a:srgbClr val="3333CC"/>
                </a:solidFill>
                <a:latin typeface="Times New Roman" panose="02020603050405020304" pitchFamily="18" charset="0"/>
                <a:cs typeface="Times New Roman" panose="02020603050405020304" pitchFamily="18" charset="0"/>
              </a:rPr>
              <a:t>Genetic Information Storage:</a:t>
            </a:r>
          </a:p>
          <a:p>
            <a:pPr algn="just"/>
            <a:r>
              <a:rPr lang="en-US" sz="1800" dirty="0">
                <a:latin typeface="Times New Roman" panose="02020603050405020304" pitchFamily="18" charset="0"/>
                <a:cs typeface="Times New Roman" panose="02020603050405020304" pitchFamily="18" charset="0"/>
              </a:rPr>
              <a:t>DNA: Stores genetic information in the sequence of its bases. It is the hereditary material in most organisms.</a:t>
            </a:r>
          </a:p>
          <a:p>
            <a:pPr algn="just"/>
            <a:r>
              <a:rPr lang="en-US" sz="1800" dirty="0">
                <a:latin typeface="Times New Roman" panose="02020603050405020304" pitchFamily="18" charset="0"/>
                <a:cs typeface="Times New Roman" panose="02020603050405020304" pitchFamily="18" charset="0"/>
              </a:rPr>
              <a:t>RNA: Transfers genetic information from DNA to the ribosome for protein synthesis (mRNA), and also plays roles in regulation (miRNA, siRNA) and catalysis (rRNA, </a:t>
            </a:r>
            <a:r>
              <a:rPr lang="en-US" sz="1800" dirty="0" err="1">
                <a:latin typeface="Times New Roman" panose="02020603050405020304" pitchFamily="18" charset="0"/>
                <a:cs typeface="Times New Roman" panose="02020603050405020304" pitchFamily="18" charset="0"/>
              </a:rPr>
              <a:t>tRNA</a:t>
            </a:r>
            <a:r>
              <a:rPr lang="en-US" sz="1800" dirty="0">
                <a:latin typeface="Times New Roman" panose="02020603050405020304" pitchFamily="18" charset="0"/>
                <a:cs typeface="Times New Roman" panose="02020603050405020304" pitchFamily="18" charset="0"/>
              </a:rPr>
              <a:t>).</a:t>
            </a: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altLang="en-US" sz="32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E24CAD9-B71A-7F71-3F45-5E4AC34BFC76}"/>
              </a:ext>
            </a:extLst>
          </p:cNvPr>
          <p:cNvSpPr txBox="1"/>
          <p:nvPr/>
        </p:nvSpPr>
        <p:spPr>
          <a:xfrm>
            <a:off x="152400" y="1083571"/>
            <a:ext cx="2230120" cy="430887"/>
          </a:xfrm>
          <a:prstGeom prst="rect">
            <a:avLst/>
          </a:prstGeom>
          <a:noFill/>
        </p:spPr>
        <p:txBody>
          <a:bodyPr wrap="square">
            <a:spAutoFit/>
          </a:bodyPr>
          <a:lstStyle/>
          <a:p>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7" name="Picture 2" descr="undefined">
            <a:extLst>
              <a:ext uri="{FF2B5EF4-FFF2-40B4-BE49-F238E27FC236}">
                <a16:creationId xmlns:a16="http://schemas.microsoft.com/office/drawing/2014/main" id="{371AB7A0-7B30-9EEE-3724-254B4DE2D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15400" y="2438400"/>
            <a:ext cx="3276600" cy="2950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43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260189-4A0A-F284-D8FF-8CA669629252}"/>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Types of Cell</a:t>
            </a:r>
          </a:p>
        </p:txBody>
      </p:sp>
      <p:sp>
        <p:nvSpPr>
          <p:cNvPr id="5" name="TextBox 4">
            <a:extLst>
              <a:ext uri="{FF2B5EF4-FFF2-40B4-BE49-F238E27FC236}">
                <a16:creationId xmlns:a16="http://schemas.microsoft.com/office/drawing/2014/main" id="{DC076ACB-6D61-082E-554E-1BC5CEC21577}"/>
              </a:ext>
            </a:extLst>
          </p:cNvPr>
          <p:cNvSpPr txBox="1"/>
          <p:nvPr/>
        </p:nvSpPr>
        <p:spPr>
          <a:xfrm>
            <a:off x="152400" y="1295400"/>
            <a:ext cx="7696200" cy="1477328"/>
          </a:xfrm>
          <a:prstGeom prst="rect">
            <a:avLst/>
          </a:prstGeom>
          <a:noFill/>
        </p:spPr>
        <p:txBody>
          <a:bodyPr wrap="square">
            <a:spAutoFit/>
          </a:bodyPr>
          <a:lstStyle/>
          <a:p>
            <a:pPr algn="just"/>
            <a:r>
              <a:rPr lang="en-US" dirty="0">
                <a:latin typeface="Times New Roman" panose="02020603050405020304" pitchFamily="18" charset="0"/>
                <a:cs typeface="Times New Roman" panose="02020603050405020304" pitchFamily="18" charset="0"/>
              </a:rPr>
              <a:t>Cells are like factories with different laborers and departments that work towards a common objective. Various types of cells perform different functions. Based on cellular structure, there are two types of cells:</a:t>
            </a: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Prokaryotes</a:t>
            </a: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Eukaryotes</a:t>
            </a:r>
          </a:p>
        </p:txBody>
      </p:sp>
      <p:sp>
        <p:nvSpPr>
          <p:cNvPr id="2" name="TextBox 1">
            <a:extLst>
              <a:ext uri="{FF2B5EF4-FFF2-40B4-BE49-F238E27FC236}">
                <a16:creationId xmlns:a16="http://schemas.microsoft.com/office/drawing/2014/main" id="{57BCA44C-B35C-C18B-1DF7-83260FBB59E2}"/>
              </a:ext>
            </a:extLst>
          </p:cNvPr>
          <p:cNvSpPr txBox="1"/>
          <p:nvPr/>
        </p:nvSpPr>
        <p:spPr>
          <a:xfrm>
            <a:off x="61451" y="2716478"/>
            <a:ext cx="7696200" cy="3788858"/>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Prokaryotes: </a:t>
            </a:r>
          </a:p>
          <a:p>
            <a:pPr marL="285750" indent="-285750" algn="just">
              <a:lnSpc>
                <a:spcPct val="150000"/>
              </a:lnSpc>
              <a:buFont typeface="Arial" panose="020B0604020202020204" pitchFamily="34" charset="0"/>
              <a:buChar char="•"/>
            </a:pPr>
            <a:r>
              <a:rPr lang="en-US" b="1" i="1" dirty="0">
                <a:latin typeface="Times New Roman" panose="02020603050405020304" pitchFamily="18" charset="0"/>
                <a:cs typeface="Times New Roman" panose="02020603050405020304" pitchFamily="18" charset="0"/>
              </a:rPr>
              <a:t>Prokaryotic cells have no nucleus</a:t>
            </a:r>
            <a:r>
              <a:rPr lang="en-US" dirty="0">
                <a:latin typeface="Times New Roman" panose="02020603050405020304" pitchFamily="18" charset="0"/>
                <a:cs typeface="Times New Roman" panose="02020603050405020304" pitchFamily="18" charset="0"/>
              </a:rPr>
              <a:t>. Instead, some prokaryotes such as bacteria have a region within the cell where the genetic material is freely suspended. This region is called the nucleoid.</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They all are single-celled microorganisms. </a:t>
            </a: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bacteria.</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cell size ranges from </a:t>
            </a:r>
            <a:r>
              <a:rPr lang="en-US" b="1" dirty="0">
                <a:latin typeface="Times New Roman" panose="02020603050405020304" pitchFamily="18" charset="0"/>
                <a:cs typeface="Times New Roman" panose="02020603050405020304" pitchFamily="18" charset="0"/>
              </a:rPr>
              <a:t>0.1 to 0.5 µm </a:t>
            </a:r>
            <a:r>
              <a:rPr lang="en-US" dirty="0">
                <a:latin typeface="Times New Roman" panose="02020603050405020304" pitchFamily="18" charset="0"/>
                <a:cs typeface="Times New Roman" panose="02020603050405020304" pitchFamily="18" charset="0"/>
              </a:rPr>
              <a:t>in diameter.</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hereditary material can either be </a:t>
            </a:r>
            <a:r>
              <a:rPr lang="en-US" b="1" dirty="0">
                <a:latin typeface="Times New Roman" panose="02020603050405020304" pitchFamily="18" charset="0"/>
                <a:cs typeface="Times New Roman" panose="02020603050405020304" pitchFamily="18" charset="0"/>
              </a:rPr>
              <a:t>DNA or RNA</a:t>
            </a:r>
            <a:r>
              <a:rPr lang="en-US"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Prokaryotes generally reproduce by </a:t>
            </a:r>
            <a:r>
              <a:rPr lang="en-US" b="1" dirty="0">
                <a:latin typeface="Times New Roman" panose="02020603050405020304" pitchFamily="18" charset="0"/>
                <a:cs typeface="Times New Roman" panose="02020603050405020304" pitchFamily="18" charset="0"/>
              </a:rPr>
              <a:t>mitosis,</a:t>
            </a:r>
            <a:r>
              <a:rPr lang="en-US" dirty="0">
                <a:latin typeface="Times New Roman" panose="02020603050405020304" pitchFamily="18" charset="0"/>
                <a:cs typeface="Times New Roman" panose="02020603050405020304" pitchFamily="18" charset="0"/>
              </a:rPr>
              <a:t> one cell divides to supply two genetically identical cells.</a:t>
            </a:r>
          </a:p>
        </p:txBody>
      </p:sp>
      <p:pic>
        <p:nvPicPr>
          <p:cNvPr id="8194" name="Picture 2" descr="Eukaryotic vs Prokaryotic Cells on Make a GIF">
            <a:extLst>
              <a:ext uri="{FF2B5EF4-FFF2-40B4-BE49-F238E27FC236}">
                <a16:creationId xmlns:a16="http://schemas.microsoft.com/office/drawing/2014/main" id="{35285116-593C-EC09-40FD-30979EA87A2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000"/>
          <a:stretch/>
        </p:blipFill>
        <p:spPr bwMode="auto">
          <a:xfrm>
            <a:off x="9655186" y="3126267"/>
            <a:ext cx="2536814" cy="317101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Asexual Reproduction - Types, Advantages, Disadvantages ...">
            <a:extLst>
              <a:ext uri="{FF2B5EF4-FFF2-40B4-BE49-F238E27FC236}">
                <a16:creationId xmlns:a16="http://schemas.microsoft.com/office/drawing/2014/main" id="{A1DF5D14-9092-9914-F646-9CAA857BC4C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246" b="18801"/>
          <a:stretch/>
        </p:blipFill>
        <p:spPr bwMode="auto">
          <a:xfrm>
            <a:off x="8097426" y="1145747"/>
            <a:ext cx="3886200" cy="186298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Biology: Cell Structure I Nucleus Medical Media on Make a GIF">
            <a:extLst>
              <a:ext uri="{FF2B5EF4-FFF2-40B4-BE49-F238E27FC236}">
                <a16:creationId xmlns:a16="http://schemas.microsoft.com/office/drawing/2014/main" id="{C912A360-9FD8-08D9-5184-FB03C72243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1770" y="3989534"/>
            <a:ext cx="3179430" cy="1788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21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0" y="1915149"/>
            <a:ext cx="8915400" cy="4942851"/>
          </a:xfrm>
        </p:spPr>
        <p:txBody>
          <a:bodyPr>
            <a:noAutofit/>
          </a:bodyPr>
          <a:lstStyle/>
          <a:p>
            <a:pPr algn="just"/>
            <a:r>
              <a:rPr lang="en-US" sz="1800" b="1" dirty="0">
                <a:latin typeface="Times New Roman" panose="02020603050405020304" pitchFamily="18" charset="0"/>
                <a:cs typeface="Times New Roman" panose="02020603050405020304" pitchFamily="18" charset="0"/>
              </a:rPr>
              <a:t>Replication and Transcription:</a:t>
            </a:r>
          </a:p>
          <a:p>
            <a:pPr algn="just"/>
            <a:r>
              <a:rPr lang="en-US" sz="1800" b="1" dirty="0">
                <a:latin typeface="Times New Roman" panose="02020603050405020304" pitchFamily="18" charset="0"/>
                <a:cs typeface="Times New Roman" panose="02020603050405020304" pitchFamily="18" charset="0"/>
              </a:rPr>
              <a:t>Replication: </a:t>
            </a:r>
            <a:r>
              <a:rPr lang="en-US" sz="1800" dirty="0">
                <a:latin typeface="Times New Roman" panose="02020603050405020304" pitchFamily="18" charset="0"/>
                <a:cs typeface="Times New Roman" panose="02020603050405020304" pitchFamily="18" charset="0"/>
              </a:rPr>
              <a:t>DNA can replicate itself through a </a:t>
            </a:r>
            <a:r>
              <a:rPr lang="en-US" sz="1800" b="1" dirty="0">
                <a:latin typeface="Times New Roman" panose="02020603050405020304" pitchFamily="18" charset="0"/>
                <a:cs typeface="Times New Roman" panose="02020603050405020304" pitchFamily="18" charset="0"/>
              </a:rPr>
              <a:t>semi-conservative process</a:t>
            </a:r>
            <a:r>
              <a:rPr lang="en-US" sz="1800" dirty="0">
                <a:latin typeface="Times New Roman" panose="02020603050405020304" pitchFamily="18" charset="0"/>
                <a:cs typeface="Times New Roman" panose="02020603050405020304" pitchFamily="18" charset="0"/>
              </a:rPr>
              <a:t>, ensuring each new cell receives an identical copy of genetic information.</a:t>
            </a:r>
          </a:p>
          <a:p>
            <a:pPr algn="just"/>
            <a:r>
              <a:rPr lang="en-US" sz="1800" b="1" dirty="0">
                <a:latin typeface="Times New Roman" panose="02020603050405020304" pitchFamily="18" charset="0"/>
                <a:cs typeface="Times New Roman" panose="02020603050405020304" pitchFamily="18" charset="0"/>
              </a:rPr>
              <a:t>Transcription: </a:t>
            </a:r>
            <a:r>
              <a:rPr lang="en-US" sz="1800" dirty="0">
                <a:latin typeface="Times New Roman" panose="02020603050405020304" pitchFamily="18" charset="0"/>
                <a:cs typeface="Times New Roman" panose="02020603050405020304" pitchFamily="18" charset="0"/>
              </a:rPr>
              <a:t>DNA is transcribed into </a:t>
            </a:r>
            <a:r>
              <a:rPr lang="en-US" sz="1800" b="1" dirty="0">
                <a:latin typeface="Times New Roman" panose="02020603050405020304" pitchFamily="18" charset="0"/>
                <a:cs typeface="Times New Roman" panose="02020603050405020304" pitchFamily="18" charset="0"/>
              </a:rPr>
              <a:t>RNA</a:t>
            </a:r>
            <a:r>
              <a:rPr lang="en-US" sz="1800" dirty="0">
                <a:latin typeface="Times New Roman" panose="02020603050405020304" pitchFamily="18" charset="0"/>
                <a:cs typeface="Times New Roman" panose="02020603050405020304" pitchFamily="18" charset="0"/>
              </a:rPr>
              <a:t>, a process that involves the synthesis of RNA from a DNA template.</a:t>
            </a:r>
          </a:p>
          <a:p>
            <a:pPr algn="just"/>
            <a:r>
              <a:rPr lang="en-US" sz="1800" b="1" dirty="0">
                <a:latin typeface="Times New Roman" panose="02020603050405020304" pitchFamily="18" charset="0"/>
                <a:cs typeface="Times New Roman" panose="02020603050405020304" pitchFamily="18" charset="0"/>
              </a:rPr>
              <a:t>Stability:</a:t>
            </a:r>
          </a:p>
          <a:p>
            <a:pPr algn="just"/>
            <a:r>
              <a:rPr lang="en-US" sz="1800" dirty="0">
                <a:latin typeface="Times New Roman" panose="02020603050405020304" pitchFamily="18" charset="0"/>
                <a:cs typeface="Times New Roman" panose="02020603050405020304" pitchFamily="18" charset="0"/>
              </a:rPr>
              <a:t>DNA: More chemically stable due to the </a:t>
            </a:r>
            <a:r>
              <a:rPr lang="en-US" sz="1800" b="1" dirty="0">
                <a:latin typeface="Times New Roman" panose="02020603050405020304" pitchFamily="18" charset="0"/>
                <a:cs typeface="Times New Roman" panose="02020603050405020304" pitchFamily="18" charset="0"/>
              </a:rPr>
              <a:t>lack of a hydroxyl group </a:t>
            </a:r>
            <a:r>
              <a:rPr lang="en-US" sz="1800" dirty="0">
                <a:latin typeface="Times New Roman" panose="02020603050405020304" pitchFamily="18" charset="0"/>
                <a:cs typeface="Times New Roman" panose="02020603050405020304" pitchFamily="18" charset="0"/>
              </a:rPr>
              <a:t>at the 2' position of the deoxyribose sugar, making it less reactive.</a:t>
            </a:r>
          </a:p>
          <a:p>
            <a:pPr algn="just"/>
            <a:r>
              <a:rPr lang="en-US" sz="1800" dirty="0">
                <a:latin typeface="Times New Roman" panose="02020603050405020304" pitchFamily="18" charset="0"/>
                <a:cs typeface="Times New Roman" panose="02020603050405020304" pitchFamily="18" charset="0"/>
              </a:rPr>
              <a:t>RNA: Less stable than DNA due to the presence of the </a:t>
            </a:r>
            <a:r>
              <a:rPr lang="en-US" sz="1800" b="1" dirty="0">
                <a:latin typeface="Times New Roman" panose="02020603050405020304" pitchFamily="18" charset="0"/>
                <a:cs typeface="Times New Roman" panose="02020603050405020304" pitchFamily="18" charset="0"/>
              </a:rPr>
              <a:t>2'-hydroxyl group </a:t>
            </a:r>
            <a:r>
              <a:rPr lang="en-US" sz="1800" dirty="0">
                <a:latin typeface="Times New Roman" panose="02020603050405020304" pitchFamily="18" charset="0"/>
                <a:cs typeface="Times New Roman" panose="02020603050405020304" pitchFamily="18" charset="0"/>
              </a:rPr>
              <a:t>in ribose, making it more susceptible to hydrolysis.</a:t>
            </a:r>
          </a:p>
          <a:p>
            <a:pPr marL="0" indent="0" algn="just">
              <a:buNone/>
            </a:pPr>
            <a:r>
              <a:rPr lang="en-US" sz="1800" b="1" dirty="0">
                <a:latin typeface="Times New Roman" panose="02020603050405020304" pitchFamily="18" charset="0"/>
                <a:cs typeface="Times New Roman" panose="02020603050405020304" pitchFamily="18" charset="0"/>
              </a:rPr>
              <a:t>Physical Properties:</a:t>
            </a:r>
          </a:p>
          <a:p>
            <a:pPr algn="just"/>
            <a:r>
              <a:rPr lang="en-US" sz="1800" b="1" dirty="0">
                <a:latin typeface="Times New Roman" panose="02020603050405020304" pitchFamily="18" charset="0"/>
                <a:cs typeface="Times New Roman" panose="02020603050405020304" pitchFamily="18" charset="0"/>
              </a:rPr>
              <a:t>Viscosity: </a:t>
            </a:r>
            <a:r>
              <a:rPr lang="en-US" sz="1800" dirty="0">
                <a:latin typeface="Times New Roman" panose="02020603050405020304" pitchFamily="18" charset="0"/>
                <a:cs typeface="Times New Roman" panose="02020603050405020304" pitchFamily="18" charset="0"/>
              </a:rPr>
              <a:t>DNA solutions are highly viscous due to the large size and polymeric nature of the DNA molecules.</a:t>
            </a:r>
          </a:p>
          <a:p>
            <a:pPr algn="just"/>
            <a:r>
              <a:rPr lang="en-US" sz="1800" b="1" dirty="0">
                <a:latin typeface="Times New Roman" panose="02020603050405020304" pitchFamily="18" charset="0"/>
                <a:cs typeface="Times New Roman" panose="02020603050405020304" pitchFamily="18" charset="0"/>
              </a:rPr>
              <a:t>Absorbance: </a:t>
            </a:r>
            <a:r>
              <a:rPr lang="en-US" sz="1800" dirty="0">
                <a:latin typeface="Times New Roman" panose="02020603050405020304" pitchFamily="18" charset="0"/>
                <a:cs typeface="Times New Roman" panose="02020603050405020304" pitchFamily="18" charset="0"/>
              </a:rPr>
              <a:t>Both DNA and RNA absorb ultraviolet light with a peak at around 260 nm.</a:t>
            </a: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altLang="en-US" sz="32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E24CAD9-B71A-7F71-3F45-5E4AC34BFC76}"/>
              </a:ext>
            </a:extLst>
          </p:cNvPr>
          <p:cNvSpPr txBox="1"/>
          <p:nvPr/>
        </p:nvSpPr>
        <p:spPr>
          <a:xfrm>
            <a:off x="152400" y="1381749"/>
            <a:ext cx="2230120" cy="430887"/>
          </a:xfrm>
          <a:prstGeom prst="rect">
            <a:avLst/>
          </a:prstGeom>
          <a:noFill/>
        </p:spPr>
        <p:txBody>
          <a:bodyPr wrap="square">
            <a:spAutoFit/>
          </a:bodyPr>
          <a:lstStyle/>
          <a:p>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Properties</a:t>
            </a:r>
          </a:p>
        </p:txBody>
      </p:sp>
      <p:pic>
        <p:nvPicPr>
          <p:cNvPr id="10242" name="Picture 2" descr="Difference between Replication and Transcription">
            <a:extLst>
              <a:ext uri="{FF2B5EF4-FFF2-40B4-BE49-F238E27FC236}">
                <a16:creationId xmlns:a16="http://schemas.microsoft.com/office/drawing/2014/main" id="{C04463CA-B195-CE3E-57CA-69FC976C14D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62" t="30066" r="52844" b="6042"/>
          <a:stretch/>
        </p:blipFill>
        <p:spPr bwMode="auto">
          <a:xfrm>
            <a:off x="8981768" y="1408226"/>
            <a:ext cx="3200400" cy="24730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Difference between Replication and Transcription">
            <a:extLst>
              <a:ext uri="{FF2B5EF4-FFF2-40B4-BE49-F238E27FC236}">
                <a16:creationId xmlns:a16="http://schemas.microsoft.com/office/drawing/2014/main" id="{2AA6C973-6AA3-0B31-ED5E-E855EEF3C4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84" t="32605" b="7260"/>
          <a:stretch/>
        </p:blipFill>
        <p:spPr bwMode="auto">
          <a:xfrm>
            <a:off x="8981768" y="3918132"/>
            <a:ext cx="3038168" cy="2425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314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661F38-2AC2-8C95-9DB6-CE5E93119851}"/>
              </a:ext>
            </a:extLst>
          </p:cNvPr>
          <p:cNvSpPr>
            <a:spLocks noGrp="1"/>
          </p:cNvSpPr>
          <p:nvPr>
            <p:ph idx="1"/>
          </p:nvPr>
        </p:nvSpPr>
        <p:spPr>
          <a:xfrm>
            <a:off x="38100" y="1520248"/>
            <a:ext cx="12115800" cy="5019051"/>
          </a:xfrm>
        </p:spPr>
        <p:txBody>
          <a:bodyPr>
            <a:noAutofit/>
          </a:bodyPr>
          <a:lstStyle/>
          <a:p>
            <a:pPr marL="0" indent="0" algn="just">
              <a:lnSpc>
                <a:spcPct val="100000"/>
              </a:lnSpc>
              <a:buNone/>
            </a:pPr>
            <a:r>
              <a:rPr lang="en-US" sz="1800" b="1" dirty="0">
                <a:latin typeface="Times New Roman" panose="02020603050405020304" pitchFamily="18" charset="0"/>
                <a:cs typeface="Times New Roman" panose="02020603050405020304" pitchFamily="18" charset="0"/>
              </a:rPr>
              <a:t>Storage of Genetic Information:</a:t>
            </a:r>
          </a:p>
          <a:p>
            <a:pPr algn="just">
              <a:lnSpc>
                <a:spcPct val="100000"/>
              </a:lnSpc>
            </a:pPr>
            <a:r>
              <a:rPr lang="en-US" sz="1800" b="1" dirty="0">
                <a:latin typeface="Times New Roman" panose="02020603050405020304" pitchFamily="18" charset="0"/>
                <a:cs typeface="Times New Roman" panose="02020603050405020304" pitchFamily="18" charset="0"/>
              </a:rPr>
              <a:t>DNA: </a:t>
            </a:r>
            <a:r>
              <a:rPr lang="en-US" sz="1800" dirty="0">
                <a:latin typeface="Times New Roman" panose="02020603050405020304" pitchFamily="18" charset="0"/>
                <a:cs typeface="Times New Roman" panose="02020603050405020304" pitchFamily="18" charset="0"/>
              </a:rPr>
              <a:t>The primary function of DNA is to store genetic information that determines the characteristics of an organism. This information is encoded in the sequence of nucleotide bases (adenine, thymine, cytosine, and guanine).</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Transmission of Genetic Information:</a:t>
            </a:r>
          </a:p>
          <a:p>
            <a:pPr algn="just">
              <a:lnSpc>
                <a:spcPct val="100000"/>
              </a:lnSpc>
            </a:pPr>
            <a:r>
              <a:rPr lang="en-US" sz="1800" dirty="0">
                <a:latin typeface="Times New Roman" panose="02020603050405020304" pitchFamily="18" charset="0"/>
                <a:cs typeface="Times New Roman" panose="02020603050405020304" pitchFamily="18" charset="0"/>
              </a:rPr>
              <a:t>DNA Replication: DNA can replicate itself, ensuring that genetic information is passed from one cell generation to the next during cell division.</a:t>
            </a:r>
          </a:p>
          <a:p>
            <a:pPr algn="just">
              <a:lnSpc>
                <a:spcPct val="100000"/>
              </a:lnSpc>
            </a:pPr>
            <a:r>
              <a:rPr lang="en-US" sz="1800" dirty="0">
                <a:latin typeface="Times New Roman" panose="02020603050405020304" pitchFamily="18" charset="0"/>
                <a:cs typeface="Times New Roman" panose="02020603050405020304" pitchFamily="18" charset="0"/>
              </a:rPr>
              <a:t>Transcription: DNA is transcribed into messenger RNA (mRNA), which carries the genetic code from the DNA in the nucleus to the ribosomes in the cytoplasm.</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Signaling:</a:t>
            </a:r>
          </a:p>
          <a:p>
            <a:pPr algn="just">
              <a:lnSpc>
                <a:spcPct val="100000"/>
              </a:lnSpc>
            </a:pPr>
            <a:r>
              <a:rPr lang="en-US" sz="1800" b="1" dirty="0">
                <a:latin typeface="Times New Roman" panose="02020603050405020304" pitchFamily="18" charset="0"/>
                <a:cs typeface="Times New Roman" panose="02020603050405020304" pitchFamily="18" charset="0"/>
              </a:rPr>
              <a:t>Second Messengers: </a:t>
            </a:r>
            <a:r>
              <a:rPr lang="en-US" sz="1800" dirty="0">
                <a:latin typeface="Times New Roman" panose="02020603050405020304" pitchFamily="18" charset="0"/>
                <a:cs typeface="Times New Roman" panose="02020603050405020304" pitchFamily="18" charset="0"/>
              </a:rPr>
              <a:t>Some nucleotides, such as cyclic adenosine monophosphate (cAMP), act as second messengers in cellular signaling pathways, transmitting signals from cell surface receptors to target molecules inside the cell.</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Maintenance of Genomic Integrity:</a:t>
            </a:r>
          </a:p>
          <a:p>
            <a:pPr algn="just">
              <a:lnSpc>
                <a:spcPct val="100000"/>
              </a:lnSpc>
            </a:pPr>
            <a:r>
              <a:rPr lang="en-US" sz="1800" b="1" dirty="0">
                <a:latin typeface="Times New Roman" panose="02020603050405020304" pitchFamily="18" charset="0"/>
                <a:cs typeface="Times New Roman" panose="02020603050405020304" pitchFamily="18" charset="0"/>
              </a:rPr>
              <a:t>DNA Repair: </a:t>
            </a:r>
            <a:r>
              <a:rPr lang="en-US" sz="1800" dirty="0">
                <a:latin typeface="Times New Roman" panose="02020603050405020304" pitchFamily="18" charset="0"/>
                <a:cs typeface="Times New Roman" panose="02020603050405020304" pitchFamily="18" charset="0"/>
              </a:rPr>
              <a:t>DNA repair mechanisms correct damage to the DNA, ensuring the integrity of the genetic information. </a:t>
            </a:r>
          </a:p>
          <a:p>
            <a:pPr algn="just">
              <a:lnSpc>
                <a:spcPct val="100000"/>
              </a:lnSpc>
            </a:pPr>
            <a:r>
              <a:rPr lang="en-US" sz="1800" dirty="0">
                <a:latin typeface="Times New Roman" panose="02020603050405020304" pitchFamily="18" charset="0"/>
                <a:cs typeface="Times New Roman" panose="02020603050405020304" pitchFamily="18" charset="0"/>
              </a:rPr>
              <a:t>Protect the ends of chromosomes from deterioration and prevent them from fusing with neighboring chromosomes.</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9520B25-4435-E031-E6B4-41618D29D7ED}"/>
              </a:ext>
            </a:extLst>
          </p:cNvPr>
          <p:cNvSpPr txBox="1"/>
          <p:nvPr/>
        </p:nvSpPr>
        <p:spPr>
          <a:xfrm>
            <a:off x="2570480" y="796974"/>
            <a:ext cx="6649720" cy="584775"/>
          </a:xfrm>
          <a:prstGeom prst="rect">
            <a:avLst/>
          </a:prstGeom>
          <a:noFill/>
        </p:spPr>
        <p:txBody>
          <a:bodyPr wrap="square">
            <a:spAutoFit/>
          </a:bodyPr>
          <a:lstStyle/>
          <a:p>
            <a:pPr algn="ctr"/>
            <a:r>
              <a:rPr lang="en-US" altLang="en-US" sz="3200" b="1" i="0"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NUCLEIC ACIDS</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E24CAD9-B71A-7F71-3F45-5E4AC34BFC76}"/>
              </a:ext>
            </a:extLst>
          </p:cNvPr>
          <p:cNvSpPr txBox="1"/>
          <p:nvPr/>
        </p:nvSpPr>
        <p:spPr>
          <a:xfrm>
            <a:off x="-304800" y="1089361"/>
            <a:ext cx="2230120" cy="430887"/>
          </a:xfrm>
          <a:prstGeom prst="rect">
            <a:avLst/>
          </a:prstGeom>
          <a:noFill/>
        </p:spPr>
        <p:txBody>
          <a:bodyPr wrap="square">
            <a:spAutoFit/>
          </a:bodyPr>
          <a:lstStyle/>
          <a:p>
            <a:pPr algn="ctr"/>
            <a:r>
              <a:rPr lang="en-US" sz="2200" b="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Functions</a:t>
            </a:r>
          </a:p>
        </p:txBody>
      </p:sp>
    </p:spTree>
    <p:extLst>
      <p:ext uri="{BB962C8B-B14F-4D97-AF65-F5344CB8AC3E}">
        <p14:creationId xmlns:p14="http://schemas.microsoft.com/office/powerpoint/2010/main" val="31699777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8FAAE2-BEE2-45D3-DD86-3B0CA567719F}"/>
              </a:ext>
            </a:extLst>
          </p:cNvPr>
          <p:cNvSpPr>
            <a:spLocks noGrp="1"/>
          </p:cNvSpPr>
          <p:nvPr>
            <p:ph type="title"/>
          </p:nvPr>
        </p:nvSpPr>
        <p:spPr>
          <a:xfrm>
            <a:off x="4953000" y="1012817"/>
            <a:ext cx="10515600" cy="573172"/>
          </a:xfrm>
        </p:spPr>
        <p:txBody>
          <a:bodyPr>
            <a:normAutofit/>
          </a:bodyPr>
          <a:lstStyle/>
          <a:p>
            <a:r>
              <a:rPr lang="en-US" sz="2800" b="1" dirty="0">
                <a:solidFill>
                  <a:schemeClr val="accent6">
                    <a:lumMod val="50000"/>
                  </a:schemeClr>
                </a:solidFill>
                <a:latin typeface="Times New Roman" panose="02020603050405020304" pitchFamily="18" charset="0"/>
                <a:cs typeface="Times New Roman" panose="02020603050405020304" pitchFamily="18" charset="0"/>
              </a:rPr>
              <a:t>LIPIDS</a:t>
            </a:r>
            <a:r>
              <a:rPr lang="en-US" sz="2800" dirty="0">
                <a:solidFill>
                  <a:schemeClr val="accent6">
                    <a:lumMod val="50000"/>
                  </a:schemeClr>
                </a:solidFill>
                <a:latin typeface="Times New Roman" panose="02020603050405020304" pitchFamily="18" charset="0"/>
                <a:cs typeface="Times New Roman" panose="02020603050405020304" pitchFamily="18" charset="0"/>
              </a:rPr>
              <a:t> </a:t>
            </a:r>
            <a:endParaRPr lang="en-IN" sz="2800"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3AA2CCE-C964-EE69-DD4B-30C71D17C919}"/>
              </a:ext>
            </a:extLst>
          </p:cNvPr>
          <p:cNvSpPr txBox="1"/>
          <p:nvPr/>
        </p:nvSpPr>
        <p:spPr>
          <a:xfrm>
            <a:off x="381001" y="1764037"/>
            <a:ext cx="7696200" cy="1200329"/>
          </a:xfrm>
          <a:prstGeom prst="rect">
            <a:avLst/>
          </a:prstGeom>
          <a:noFill/>
        </p:spPr>
        <p:txBody>
          <a:bodyPr wrap="square">
            <a:spAutoFit/>
          </a:bodyPr>
          <a:lstStyle/>
          <a:p>
            <a:pPr marL="285750" indent="-285750">
              <a:buFont typeface="Arial" panose="020B0604020202020204" pitchFamily="34" charset="0"/>
              <a:buChar char="•"/>
            </a:pPr>
            <a:r>
              <a:rPr lang="en-US" sz="2400" i="1" dirty="0">
                <a:highlight>
                  <a:srgbClr val="FFFFFF"/>
                </a:highlight>
                <a:latin typeface="Times New Roman" panose="02020603050405020304" pitchFamily="18" charset="0"/>
                <a:cs typeface="Times New Roman" panose="02020603050405020304" pitchFamily="18" charset="0"/>
              </a:rPr>
              <a:t>“</a:t>
            </a:r>
            <a:r>
              <a:rPr lang="en-US" sz="2400" dirty="0">
                <a:highlight>
                  <a:srgbClr val="FFFFFF"/>
                </a:highlight>
                <a:latin typeface="Times New Roman" panose="02020603050405020304" pitchFamily="18" charset="0"/>
                <a:cs typeface="Times New Roman" panose="02020603050405020304" pitchFamily="18" charset="0"/>
              </a:rPr>
              <a:t>Lipids are organic compounds that contain hydrogen, carbon, and oxygen atoms, which form the framework for the structure and function of living cells.”</a:t>
            </a:r>
            <a:endParaRPr lang="en-IN" sz="24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7E87DCC6-7D1C-1490-45AC-9DED781961FB}"/>
              </a:ext>
            </a:extLst>
          </p:cNvPr>
          <p:cNvSpPr txBox="1"/>
          <p:nvPr/>
        </p:nvSpPr>
        <p:spPr>
          <a:xfrm>
            <a:off x="381001" y="2983041"/>
            <a:ext cx="6572864" cy="1569660"/>
          </a:xfrm>
          <a:prstGeom prst="rect">
            <a:avLst/>
          </a:prstGeom>
          <a:noFill/>
        </p:spPr>
        <p:txBody>
          <a:bodyPr wrap="square">
            <a:spAutoFit/>
          </a:bodyPr>
          <a:lstStyle/>
          <a:p>
            <a:pPr marL="285750" indent="-285750">
              <a:buFont typeface="Arial" panose="020B0604020202020204" pitchFamily="34" charset="0"/>
              <a:buChar char="•"/>
            </a:pPr>
            <a:r>
              <a:rPr lang="en-US" sz="2400" dirty="0">
                <a:highlight>
                  <a:srgbClr val="FFFFFF"/>
                </a:highlight>
                <a:latin typeface="Times New Roman" panose="02020603050405020304" pitchFamily="18" charset="0"/>
                <a:cs typeface="Times New Roman" panose="02020603050405020304" pitchFamily="18" charset="0"/>
              </a:rPr>
              <a:t>These organic compounds are nonpolar molecules, which are soluble only in nonpolar solvents and insoluble in water because water is a polar molecule. </a:t>
            </a:r>
            <a:endParaRPr lang="en-IN" sz="2400" dirty="0">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0AF725DB-F939-C95D-731C-61253F5ADDC8}"/>
              </a:ext>
            </a:extLst>
          </p:cNvPr>
          <p:cNvPicPr>
            <a:picLocks noChangeAspect="1"/>
          </p:cNvPicPr>
          <p:nvPr/>
        </p:nvPicPr>
        <p:blipFill rotWithShape="1">
          <a:blip r:embed="rId3"/>
          <a:srcRect l="10533" t="13429" r="6267"/>
          <a:stretch/>
        </p:blipFill>
        <p:spPr>
          <a:xfrm>
            <a:off x="7360482" y="3319456"/>
            <a:ext cx="4679118" cy="3025654"/>
          </a:xfrm>
          <a:prstGeom prst="rect">
            <a:avLst/>
          </a:prstGeom>
        </p:spPr>
      </p:pic>
      <p:sp>
        <p:nvSpPr>
          <p:cNvPr id="12" name="TextBox 11">
            <a:extLst>
              <a:ext uri="{FF2B5EF4-FFF2-40B4-BE49-F238E27FC236}">
                <a16:creationId xmlns:a16="http://schemas.microsoft.com/office/drawing/2014/main" id="{9B18F485-FEFE-E3EF-D156-EA497FC5CCC8}"/>
              </a:ext>
            </a:extLst>
          </p:cNvPr>
          <p:cNvSpPr txBox="1"/>
          <p:nvPr/>
        </p:nvSpPr>
        <p:spPr>
          <a:xfrm>
            <a:off x="408040" y="4466058"/>
            <a:ext cx="6572864" cy="830997"/>
          </a:xfrm>
          <a:prstGeom prst="rect">
            <a:avLst/>
          </a:prstGeom>
          <a:noFill/>
        </p:spPr>
        <p:txBody>
          <a:bodyPr wrap="square">
            <a:spAutoFit/>
          </a:bodyPr>
          <a:lstStyle/>
          <a:p>
            <a:pPr marL="285750" indent="-285750">
              <a:buFont typeface="Arial" panose="020B0604020202020204" pitchFamily="34" charset="0"/>
              <a:buChar char="•"/>
            </a:pPr>
            <a:r>
              <a:rPr lang="en-US" sz="2400" dirty="0">
                <a:highlight>
                  <a:srgbClr val="FFFFFF"/>
                </a:highlight>
                <a:latin typeface="Times New Roman" panose="02020603050405020304" pitchFamily="18" charset="0"/>
                <a:cs typeface="Times New Roman" panose="02020603050405020304" pitchFamily="18" charset="0"/>
              </a:rPr>
              <a:t>Lipids are a family of organic compounds, composed of fats and oils.</a:t>
            </a:r>
            <a:endParaRPr lang="en-IN" sz="24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B0F86DC3-92EC-249F-1A8F-9CA576BEAC4D}"/>
              </a:ext>
            </a:extLst>
          </p:cNvPr>
          <p:cNvSpPr txBox="1"/>
          <p:nvPr/>
        </p:nvSpPr>
        <p:spPr>
          <a:xfrm>
            <a:off x="411481" y="5242011"/>
            <a:ext cx="7506928" cy="830997"/>
          </a:xfrm>
          <a:prstGeom prst="rect">
            <a:avLst/>
          </a:prstGeom>
          <a:noFill/>
        </p:spPr>
        <p:txBody>
          <a:bodyPr wrap="square">
            <a:spAutoFit/>
          </a:bodyPr>
          <a:lstStyle/>
          <a:p>
            <a:pPr marL="285750" indent="-285750">
              <a:buFont typeface="Arial" panose="020B0604020202020204" pitchFamily="34" charset="0"/>
              <a:buChar char="•"/>
            </a:pPr>
            <a:r>
              <a:rPr lang="en-US" sz="2400" dirty="0">
                <a:highlight>
                  <a:srgbClr val="FFFFFF"/>
                </a:highlight>
                <a:latin typeface="Times New Roman" panose="02020603050405020304" pitchFamily="18" charset="0"/>
                <a:cs typeface="Times New Roman" panose="02020603050405020304" pitchFamily="18" charset="0"/>
              </a:rPr>
              <a:t>These molecules yield high energy and are responsible for different functions within the human body. </a:t>
            </a:r>
            <a:endParaRPr lang="en-IN" sz="2400" dirty="0">
              <a:latin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7587EB74-7F10-3D5D-4980-D5D8FEB15785}"/>
              </a:ext>
            </a:extLst>
          </p:cNvPr>
          <p:cNvPicPr>
            <a:picLocks noChangeAspect="1"/>
          </p:cNvPicPr>
          <p:nvPr/>
        </p:nvPicPr>
        <p:blipFill rotWithShape="1">
          <a:blip r:embed="rId4"/>
          <a:srcRect t="12269" r="7210"/>
          <a:stretch/>
        </p:blipFill>
        <p:spPr>
          <a:xfrm>
            <a:off x="7918409" y="1329975"/>
            <a:ext cx="3738189" cy="2106877"/>
          </a:xfrm>
          <a:prstGeom prst="rect">
            <a:avLst/>
          </a:prstGeom>
        </p:spPr>
      </p:pic>
    </p:spTree>
    <p:extLst>
      <p:ext uri="{BB962C8B-B14F-4D97-AF65-F5344CB8AC3E}">
        <p14:creationId xmlns:p14="http://schemas.microsoft.com/office/powerpoint/2010/main" val="25447932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96DD2-A891-6505-B2D5-BE8359BA3FB0}"/>
              </a:ext>
            </a:extLst>
          </p:cNvPr>
          <p:cNvSpPr>
            <a:spLocks noGrp="1"/>
          </p:cNvSpPr>
          <p:nvPr>
            <p:ph type="title"/>
          </p:nvPr>
        </p:nvSpPr>
        <p:spPr>
          <a:xfrm>
            <a:off x="860322" y="1187219"/>
            <a:ext cx="10794882" cy="573172"/>
          </a:xfrm>
        </p:spPr>
        <p:txBody>
          <a:bodyPr/>
          <a:lstStyle/>
          <a:p>
            <a:r>
              <a:rPr lang="en-IN" sz="2400" b="1" i="0" dirty="0">
                <a:solidFill>
                  <a:schemeClr val="accent6">
                    <a:lumMod val="50000"/>
                  </a:schemeClr>
                </a:solidFill>
                <a:effectLst/>
                <a:highlight>
                  <a:srgbClr val="FFFFFF"/>
                </a:highlight>
                <a:latin typeface="Times New Roman" panose="02020603050405020304" pitchFamily="18" charset="0"/>
                <a:cs typeface="Times New Roman" panose="02020603050405020304" pitchFamily="18" charset="0"/>
              </a:rPr>
              <a:t>Saturated fat</a:t>
            </a:r>
            <a:endParaRPr lang="en-IN" sz="2400"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13" name="Content Placeholder 12">
            <a:extLst>
              <a:ext uri="{FF2B5EF4-FFF2-40B4-BE49-F238E27FC236}">
                <a16:creationId xmlns:a16="http://schemas.microsoft.com/office/drawing/2014/main" id="{6389D159-0469-2AAC-A4DF-43AC26090247}"/>
              </a:ext>
            </a:extLst>
          </p:cNvPr>
          <p:cNvSpPr>
            <a:spLocks noGrp="1"/>
          </p:cNvSpPr>
          <p:nvPr>
            <p:ph idx="1"/>
          </p:nvPr>
        </p:nvSpPr>
        <p:spPr>
          <a:xfrm>
            <a:off x="860322" y="2979624"/>
            <a:ext cx="10515600" cy="4351338"/>
          </a:xfrm>
        </p:spPr>
        <p:txBody>
          <a:bodyPr/>
          <a:lstStyle/>
          <a:p>
            <a:pPr marL="0" indent="0">
              <a:buNone/>
            </a:pPr>
            <a:r>
              <a:rPr lang="en-US" sz="2400" b="1" dirty="0">
                <a:latin typeface="Times New Roman" panose="02020603050405020304" pitchFamily="18" charset="0"/>
                <a:cs typeface="Times New Roman" panose="02020603050405020304" pitchFamily="18" charset="0"/>
              </a:rPr>
              <a:t>Examples of  saturated fats </a:t>
            </a:r>
            <a:endParaRPr lang="en-IN" sz="2400"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900155D-8B89-0350-AEA2-B17B344D22F4}"/>
              </a:ext>
            </a:extLst>
          </p:cNvPr>
          <p:cNvSpPr txBox="1"/>
          <p:nvPr/>
        </p:nvSpPr>
        <p:spPr>
          <a:xfrm>
            <a:off x="860322" y="1734991"/>
            <a:ext cx="7772400" cy="1200329"/>
          </a:xfrm>
          <a:prstGeom prst="rect">
            <a:avLst/>
          </a:prstGeom>
          <a:noFill/>
        </p:spPr>
        <p:txBody>
          <a:bodyPr wrap="square">
            <a:spAutoFit/>
          </a:bodyPr>
          <a:lstStyle/>
          <a:p>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Saturated fats occur naturally in many foods. Most come from animal sources, including meat and dairy products, as well as tropical fats like coconut, palm, and palm kernel.</a:t>
            </a:r>
            <a:endParaRPr lang="en-IN" sz="2400" dirty="0">
              <a:solidFill>
                <a:prstClr val="black"/>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0808B630-B1E4-E7C2-2380-D419E20BFFCA}"/>
              </a:ext>
            </a:extLst>
          </p:cNvPr>
          <p:cNvSpPr txBox="1"/>
          <p:nvPr/>
        </p:nvSpPr>
        <p:spPr>
          <a:xfrm>
            <a:off x="892277" y="3341521"/>
            <a:ext cx="6098458" cy="2677656"/>
          </a:xfrm>
          <a:prstGeom prst="rect">
            <a:avLst/>
          </a:prstGeom>
          <a:noFill/>
        </p:spPr>
        <p:txBody>
          <a:bodyPr wrap="square">
            <a:spAutoFit/>
          </a:bodyPr>
          <a:lstStyle/>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beef</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lamb</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pork</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poultry, especially with skin</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beef fat (tallow)</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cream</a:t>
            </a:r>
          </a:p>
          <a:p>
            <a:pPr>
              <a:buFont typeface="Arial" panose="020B0604020202020204" pitchFamily="34" charset="0"/>
              <a:buChar char="•"/>
            </a:pPr>
            <a:r>
              <a:rPr lang="en-US" sz="2400" dirty="0">
                <a:solidFill>
                  <a:srgbClr val="222328"/>
                </a:solidFill>
                <a:highlight>
                  <a:srgbClr val="FFFFFF"/>
                </a:highlight>
                <a:latin typeface="Times New Roman" panose="02020603050405020304" pitchFamily="18" charset="0"/>
                <a:cs typeface="Times New Roman" panose="02020603050405020304" pitchFamily="18" charset="0"/>
              </a:rPr>
              <a:t>butter</a:t>
            </a:r>
          </a:p>
        </p:txBody>
      </p:sp>
      <p:pic>
        <p:nvPicPr>
          <p:cNvPr id="8194" name="Picture 2" descr="High Cholesterol &amp; Heart Disease ...">
            <a:extLst>
              <a:ext uri="{FF2B5EF4-FFF2-40B4-BE49-F238E27FC236}">
                <a16:creationId xmlns:a16="http://schemas.microsoft.com/office/drawing/2014/main" id="{9AAF9C24-29CC-99B4-2E33-017BEF0497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5927" y="2743200"/>
            <a:ext cx="3977420" cy="3428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31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9D0549-A1F8-2FF4-B1F8-4FC01F120D5C}"/>
              </a:ext>
            </a:extLst>
          </p:cNvPr>
          <p:cNvSpPr>
            <a:spLocks noGrp="1"/>
          </p:cNvSpPr>
          <p:nvPr>
            <p:ph idx="1"/>
          </p:nvPr>
        </p:nvSpPr>
        <p:spPr>
          <a:xfrm>
            <a:off x="9067800" y="3380537"/>
            <a:ext cx="2514600" cy="2443163"/>
          </a:xfrm>
        </p:spPr>
        <p:txBody>
          <a:bodyPr/>
          <a:lstStyle/>
          <a:p>
            <a:pPr marL="0" indent="0">
              <a:buNone/>
            </a:pPr>
            <a:r>
              <a:rPr lang="en-US" sz="2400" b="1" dirty="0">
                <a:latin typeface="Times New Roman" panose="02020603050405020304" pitchFamily="18" charset="0"/>
                <a:cs typeface="Times New Roman" panose="02020603050405020304" pitchFamily="18" charset="0"/>
              </a:rPr>
              <a:t>Unsaturated Fats </a:t>
            </a:r>
            <a:endParaRPr lang="en-IN" sz="2400"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7FC8AE8-1FA2-C2D6-002A-0D29E96F96A0}"/>
              </a:ext>
            </a:extLst>
          </p:cNvPr>
          <p:cNvSpPr txBox="1"/>
          <p:nvPr/>
        </p:nvSpPr>
        <p:spPr>
          <a:xfrm>
            <a:off x="806244" y="1808419"/>
            <a:ext cx="8871156" cy="1569660"/>
          </a:xfrm>
          <a:prstGeom prst="rect">
            <a:avLst/>
          </a:prstGeom>
          <a:noFill/>
        </p:spPr>
        <p:txBody>
          <a:bodyPr wrap="square">
            <a:spAutoFit/>
          </a:bodyPr>
          <a:lstStyle/>
          <a:p>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An </a:t>
            </a:r>
            <a:r>
              <a:rPr lang="en-US" sz="2400" b="1" dirty="0">
                <a:solidFill>
                  <a:srgbClr val="202122"/>
                </a:solidFill>
                <a:highlight>
                  <a:srgbClr val="FFFFFF"/>
                </a:highlight>
                <a:latin typeface="Times New Roman" panose="02020603050405020304" pitchFamily="18" charset="0"/>
                <a:cs typeface="Times New Roman" panose="02020603050405020304" pitchFamily="18" charset="0"/>
              </a:rPr>
              <a:t>unsaturated fat</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is a </a:t>
            </a:r>
            <a:r>
              <a:rPr lang="en-US" sz="2400" dirty="0">
                <a:solidFill>
                  <a:prstClr val="black"/>
                </a:solidFill>
                <a:highlight>
                  <a:srgbClr val="FFFFFF"/>
                </a:highlight>
                <a:latin typeface="Times New Roman" panose="02020603050405020304" pitchFamily="18" charset="0"/>
                <a:cs typeface="Times New Roman" panose="02020603050405020304" pitchFamily="18" charset="0"/>
                <a:hlinkClick r:id="rId2" tooltip="Fat"/>
              </a:rPr>
              <a:t>fat</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or </a:t>
            </a:r>
            <a:r>
              <a:rPr lang="en-US" sz="2400" dirty="0">
                <a:solidFill>
                  <a:prstClr val="black"/>
                </a:solidFill>
                <a:highlight>
                  <a:srgbClr val="FFFFFF"/>
                </a:highlight>
                <a:latin typeface="Times New Roman" panose="02020603050405020304" pitchFamily="18" charset="0"/>
                <a:cs typeface="Times New Roman" panose="02020603050405020304" pitchFamily="18" charset="0"/>
                <a:hlinkClick r:id="rId3" tooltip="Fatty acid"/>
              </a:rPr>
              <a:t>fatty acid</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in which there is at least one </a:t>
            </a:r>
            <a:r>
              <a:rPr lang="en-US" sz="2400" dirty="0">
                <a:solidFill>
                  <a:prstClr val="black"/>
                </a:solidFill>
                <a:highlight>
                  <a:srgbClr val="FFFFFF"/>
                </a:highlight>
                <a:latin typeface="Times New Roman" panose="02020603050405020304" pitchFamily="18" charset="0"/>
                <a:cs typeface="Times New Roman" panose="02020603050405020304" pitchFamily="18" charset="0"/>
                <a:hlinkClick r:id="rId4" tooltip="Double bond"/>
              </a:rPr>
              <a:t>double bond</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within the fatty acid chain. A fatty acid chain is </a:t>
            </a:r>
            <a:r>
              <a:rPr lang="en-US" sz="2400" dirty="0">
                <a:solidFill>
                  <a:prstClr val="black"/>
                </a:solidFill>
                <a:highlight>
                  <a:srgbClr val="FFFFFF"/>
                </a:highlight>
                <a:latin typeface="Times New Roman" panose="02020603050405020304" pitchFamily="18" charset="0"/>
                <a:cs typeface="Times New Roman" panose="02020603050405020304" pitchFamily="18" charset="0"/>
                <a:hlinkClick r:id="rId5" tooltip="Monounsaturated fat"/>
              </a:rPr>
              <a:t>monounsaturated</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if it contains one double bond, and </a:t>
            </a:r>
            <a:r>
              <a:rPr lang="en-US" sz="2400" dirty="0">
                <a:solidFill>
                  <a:prstClr val="black"/>
                </a:solidFill>
                <a:highlight>
                  <a:srgbClr val="FFFFFF"/>
                </a:highlight>
                <a:latin typeface="Times New Roman" panose="02020603050405020304" pitchFamily="18" charset="0"/>
                <a:cs typeface="Times New Roman" panose="02020603050405020304" pitchFamily="18" charset="0"/>
                <a:hlinkClick r:id="rId6" tooltip="Polyunsaturated fat"/>
              </a:rPr>
              <a:t>polyunsaturated</a:t>
            </a:r>
            <a:r>
              <a:rPr lang="en-US" sz="2400" dirty="0">
                <a:solidFill>
                  <a:srgbClr val="202122"/>
                </a:solidFill>
                <a:highlight>
                  <a:srgbClr val="FFFFFF"/>
                </a:highlight>
                <a:latin typeface="Times New Roman" panose="02020603050405020304" pitchFamily="18" charset="0"/>
                <a:cs typeface="Times New Roman" panose="02020603050405020304" pitchFamily="18" charset="0"/>
              </a:rPr>
              <a:t> if it contains more than one double bond.</a:t>
            </a:r>
            <a:endParaRPr lang="en-IN" sz="2400" dirty="0">
              <a:solidFill>
                <a:prstClr val="black"/>
              </a:solidFill>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0FE9BB33-6EAD-4835-2C09-02282A782A30}"/>
              </a:ext>
            </a:extLst>
          </p:cNvPr>
          <p:cNvSpPr>
            <a:spLocks noGrp="1"/>
          </p:cNvSpPr>
          <p:nvPr>
            <p:ph type="title"/>
          </p:nvPr>
        </p:nvSpPr>
        <p:spPr>
          <a:xfrm>
            <a:off x="838200" y="1117600"/>
            <a:ext cx="10515600" cy="573088"/>
          </a:xfrm>
        </p:spPr>
        <p:txBody>
          <a:bodyPr>
            <a:normAutofit/>
          </a:bodyPr>
          <a:lstStyle/>
          <a:p>
            <a:r>
              <a:rPr lang="en-IN" sz="2800" b="1" dirty="0">
                <a:solidFill>
                  <a:schemeClr val="accent6">
                    <a:lumMod val="50000"/>
                  </a:schemeClr>
                </a:solidFill>
                <a:highlight>
                  <a:srgbClr val="FFFFFF"/>
                </a:highlight>
                <a:latin typeface="Times New Roman" panose="02020603050405020304" pitchFamily="18" charset="0"/>
                <a:cs typeface="Times New Roman" panose="02020603050405020304" pitchFamily="18" charset="0"/>
              </a:rPr>
              <a:t>Uns</a:t>
            </a:r>
            <a:r>
              <a:rPr lang="en-IN" sz="2800" b="1" i="0" dirty="0">
                <a:solidFill>
                  <a:schemeClr val="accent6">
                    <a:lumMod val="50000"/>
                  </a:schemeClr>
                </a:solidFill>
                <a:effectLst/>
                <a:highlight>
                  <a:srgbClr val="FFFFFF"/>
                </a:highlight>
                <a:latin typeface="Times New Roman" panose="02020603050405020304" pitchFamily="18" charset="0"/>
                <a:cs typeface="Times New Roman" panose="02020603050405020304" pitchFamily="18" charset="0"/>
              </a:rPr>
              <a:t>aturated fat</a:t>
            </a:r>
            <a:endParaRPr lang="en-IN" sz="2800"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8838254E-72FB-B264-DB51-3F75D6D08546}"/>
              </a:ext>
            </a:extLst>
          </p:cNvPr>
          <p:cNvSpPr txBox="1"/>
          <p:nvPr/>
        </p:nvSpPr>
        <p:spPr>
          <a:xfrm>
            <a:off x="803786" y="4137738"/>
            <a:ext cx="5181600" cy="1938992"/>
          </a:xfrm>
          <a:prstGeom prst="rect">
            <a:avLst/>
          </a:prstGeom>
          <a:noFill/>
        </p:spPr>
        <p:txBody>
          <a:bodyPr wrap="square">
            <a:spAutoFit/>
          </a:bodyPr>
          <a:lstStyle/>
          <a:p>
            <a:pPr>
              <a:buFont typeface="Arial" panose="020B0604020202020204" pitchFamily="34" charset="0"/>
              <a:buChar char="•"/>
            </a:pPr>
            <a:r>
              <a:rPr lang="en-US" sz="2400" dirty="0">
                <a:solidFill>
                  <a:srgbClr val="202124"/>
                </a:solidFill>
                <a:highlight>
                  <a:srgbClr val="FFFFFF"/>
                </a:highlight>
                <a:latin typeface="Times New Roman" panose="02020603050405020304" pitchFamily="18" charset="0"/>
                <a:cs typeface="Times New Roman" panose="02020603050405020304" pitchFamily="18" charset="0"/>
              </a:rPr>
              <a:t>Olive, peanut, and canola oils.</a:t>
            </a:r>
          </a:p>
          <a:p>
            <a:pPr>
              <a:buFont typeface="Arial" panose="020B0604020202020204" pitchFamily="34" charset="0"/>
              <a:buChar char="•"/>
            </a:pPr>
            <a:r>
              <a:rPr lang="en-US" sz="2400" dirty="0">
                <a:solidFill>
                  <a:srgbClr val="202124"/>
                </a:solidFill>
                <a:highlight>
                  <a:srgbClr val="FFFFFF"/>
                </a:highlight>
                <a:latin typeface="Times New Roman" panose="02020603050405020304" pitchFamily="18" charset="0"/>
                <a:cs typeface="Times New Roman" panose="02020603050405020304" pitchFamily="18" charset="0"/>
              </a:rPr>
              <a:t>Avocados.</a:t>
            </a:r>
          </a:p>
          <a:p>
            <a:pPr>
              <a:buFont typeface="Arial" panose="020B0604020202020204" pitchFamily="34" charset="0"/>
              <a:buChar char="•"/>
            </a:pPr>
            <a:r>
              <a:rPr lang="en-US" sz="2400" dirty="0">
                <a:solidFill>
                  <a:srgbClr val="202124"/>
                </a:solidFill>
                <a:highlight>
                  <a:srgbClr val="FFFFFF"/>
                </a:highlight>
                <a:latin typeface="Times New Roman" panose="02020603050405020304" pitchFamily="18" charset="0"/>
                <a:cs typeface="Times New Roman" panose="02020603050405020304" pitchFamily="18" charset="0"/>
              </a:rPr>
              <a:t>Nuts such as almonds, hazelnuts</a:t>
            </a:r>
          </a:p>
          <a:p>
            <a:pPr>
              <a:buFont typeface="Arial" panose="020B0604020202020204" pitchFamily="34" charset="0"/>
              <a:buChar char="•"/>
            </a:pPr>
            <a:r>
              <a:rPr lang="en-US" sz="2400" dirty="0">
                <a:solidFill>
                  <a:srgbClr val="202124"/>
                </a:solidFill>
                <a:highlight>
                  <a:srgbClr val="FFFFFF"/>
                </a:highlight>
                <a:latin typeface="Times New Roman" panose="02020603050405020304" pitchFamily="18" charset="0"/>
                <a:cs typeface="Times New Roman" panose="02020603050405020304" pitchFamily="18" charset="0"/>
              </a:rPr>
              <a:t>Seeds such as pumpkin and sesame seeds.</a:t>
            </a:r>
          </a:p>
        </p:txBody>
      </p:sp>
      <p:sp>
        <p:nvSpPr>
          <p:cNvPr id="10" name="TextBox 9">
            <a:extLst>
              <a:ext uri="{FF2B5EF4-FFF2-40B4-BE49-F238E27FC236}">
                <a16:creationId xmlns:a16="http://schemas.microsoft.com/office/drawing/2014/main" id="{EFD65E7F-335B-3693-BD37-BF0A0A193ED5}"/>
              </a:ext>
            </a:extLst>
          </p:cNvPr>
          <p:cNvSpPr txBox="1"/>
          <p:nvPr/>
        </p:nvSpPr>
        <p:spPr>
          <a:xfrm>
            <a:off x="899650" y="3676073"/>
            <a:ext cx="5715000" cy="461665"/>
          </a:xfrm>
          <a:prstGeom prst="rect">
            <a:avLst/>
          </a:prstGeom>
          <a:noFill/>
        </p:spPr>
        <p:txBody>
          <a:bodyPr wrap="square">
            <a:spAutoFit/>
          </a:bodyPr>
          <a:lstStyle/>
          <a:p>
            <a:r>
              <a:rPr lang="en-US" sz="2400" b="1" dirty="0">
                <a:solidFill>
                  <a:prstClr val="black"/>
                </a:solidFill>
                <a:latin typeface="Times New Roman" panose="02020603050405020304" pitchFamily="18" charset="0"/>
                <a:cs typeface="Times New Roman" panose="02020603050405020304" pitchFamily="18" charset="0"/>
              </a:rPr>
              <a:t>Examples of  unsaturated fats </a:t>
            </a:r>
            <a:endParaRPr lang="en-IN" sz="2400" b="1" dirty="0">
              <a:solidFill>
                <a:prstClr val="black"/>
              </a:solidFill>
              <a:latin typeface="Times New Roman" panose="02020603050405020304" pitchFamily="18" charset="0"/>
              <a:cs typeface="Times New Roman" panose="02020603050405020304" pitchFamily="18" charset="0"/>
            </a:endParaRPr>
          </a:p>
        </p:txBody>
      </p:sp>
      <p:pic>
        <p:nvPicPr>
          <p:cNvPr id="9218" name="Picture 2" descr="Unsaturated fats - myDr.com.au">
            <a:extLst>
              <a:ext uri="{FF2B5EF4-FFF2-40B4-BE49-F238E27FC236}">
                <a16:creationId xmlns:a16="http://schemas.microsoft.com/office/drawing/2014/main" id="{394B6738-C919-F6FB-5CE1-1FAEA47DBD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05800" y="3876128"/>
            <a:ext cx="3716136" cy="2443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86036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turated vs unsaturated fats -">
            <a:extLst>
              <a:ext uri="{FF2B5EF4-FFF2-40B4-BE49-F238E27FC236}">
                <a16:creationId xmlns:a16="http://schemas.microsoft.com/office/drawing/2014/main" id="{2CA4CB10-E2C9-B952-20E6-A2475B7F0AB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254" b="16220"/>
          <a:stretch/>
        </p:blipFill>
        <p:spPr bwMode="auto">
          <a:xfrm>
            <a:off x="-34413" y="7374"/>
            <a:ext cx="596155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927D43C-5754-94A6-F1B0-6830ADBD195E}"/>
              </a:ext>
            </a:extLst>
          </p:cNvPr>
          <p:cNvPicPr>
            <a:picLocks noChangeAspect="1"/>
          </p:cNvPicPr>
          <p:nvPr/>
        </p:nvPicPr>
        <p:blipFill>
          <a:blip r:embed="rId3"/>
          <a:stretch>
            <a:fillRect/>
          </a:stretch>
        </p:blipFill>
        <p:spPr>
          <a:xfrm>
            <a:off x="5964010" y="1494186"/>
            <a:ext cx="5797197" cy="3869628"/>
          </a:xfrm>
          <a:prstGeom prst="rect">
            <a:avLst/>
          </a:prstGeom>
        </p:spPr>
      </p:pic>
    </p:spTree>
    <p:extLst>
      <p:ext uri="{BB962C8B-B14F-4D97-AF65-F5344CB8AC3E}">
        <p14:creationId xmlns:p14="http://schemas.microsoft.com/office/powerpoint/2010/main" val="11566856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41E51-9E0F-BE45-A6FC-5D495730310F}"/>
              </a:ext>
            </a:extLst>
          </p:cNvPr>
          <p:cNvSpPr>
            <a:spLocks noGrp="1"/>
          </p:cNvSpPr>
          <p:nvPr>
            <p:ph type="title"/>
          </p:nvPr>
        </p:nvSpPr>
        <p:spPr>
          <a:xfrm>
            <a:off x="838200" y="1284408"/>
            <a:ext cx="10515600" cy="573172"/>
          </a:xfrm>
        </p:spPr>
        <p:txBody>
          <a:bodyPr>
            <a:normAutofit fontScale="90000"/>
          </a:bodyPr>
          <a:lstStyle/>
          <a:p>
            <a:r>
              <a:rPr lang="en-IN" b="1" i="0" dirty="0">
                <a:solidFill>
                  <a:srgbClr val="000000"/>
                </a:solidFill>
                <a:effectLst/>
                <a:highlight>
                  <a:srgbClr val="FFFFFF"/>
                </a:highlight>
                <a:latin typeface="-apple-system"/>
              </a:rPr>
              <a:t>Properties of Lipids</a:t>
            </a:r>
            <a:br>
              <a:rPr lang="en-IN" b="0" i="0" dirty="0">
                <a:solidFill>
                  <a:srgbClr val="000000"/>
                </a:solidFill>
                <a:effectLst/>
                <a:highlight>
                  <a:srgbClr val="FFFFFF"/>
                </a:highlight>
                <a:latin typeface="-apple-system"/>
              </a:rPr>
            </a:br>
            <a:endParaRPr lang="en-IN" dirty="0"/>
          </a:p>
        </p:txBody>
      </p:sp>
      <p:sp>
        <p:nvSpPr>
          <p:cNvPr id="3" name="Content Placeholder 2">
            <a:extLst>
              <a:ext uri="{FF2B5EF4-FFF2-40B4-BE49-F238E27FC236}">
                <a16:creationId xmlns:a16="http://schemas.microsoft.com/office/drawing/2014/main" id="{BCEA6199-AADC-32CB-053D-30375F8BB756}"/>
              </a:ext>
            </a:extLst>
          </p:cNvPr>
          <p:cNvSpPr>
            <a:spLocks noGrp="1"/>
          </p:cNvSpPr>
          <p:nvPr>
            <p:ph idx="1"/>
          </p:nvPr>
        </p:nvSpPr>
        <p:spPr>
          <a:xfrm>
            <a:off x="838200" y="1825625"/>
            <a:ext cx="10134600" cy="4351338"/>
          </a:xfrm>
        </p:spPr>
        <p:txBody>
          <a:bodyPr/>
          <a:lstStyle/>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Lipids may be either liquids or non-crystalline solids at room temperature.</a:t>
            </a:r>
          </a:p>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Pure fats and oils are colourless, odourless, and tasteless.</a:t>
            </a:r>
          </a:p>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They are energy-rich organic molecules</a:t>
            </a:r>
          </a:p>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Insoluble in water</a:t>
            </a:r>
          </a:p>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Soluble in organic solvents like alcohol, chloroform, acetone, benzene, etc.</a:t>
            </a:r>
          </a:p>
          <a:p>
            <a:pPr algn="l">
              <a:buFont typeface="Arial" panose="020B0604020202020204" pitchFamily="34" charset="0"/>
              <a:buChar char="•"/>
            </a:pPr>
            <a:r>
              <a:rPr lang="en-IN" b="0" i="0" dirty="0">
                <a:solidFill>
                  <a:srgbClr val="000000"/>
                </a:solidFill>
                <a:effectLst/>
                <a:highlight>
                  <a:srgbClr val="FFFFFF"/>
                </a:highlight>
                <a:latin typeface="Times New Roman" panose="02020603050405020304" pitchFamily="18" charset="0"/>
                <a:cs typeface="Times New Roman" panose="02020603050405020304" pitchFamily="18" charset="0"/>
              </a:rPr>
              <a:t>No ionic charges</a:t>
            </a:r>
          </a:p>
          <a:p>
            <a:endParaRPr lang="en-IN" dirty="0"/>
          </a:p>
        </p:txBody>
      </p:sp>
      <p:sp>
        <p:nvSpPr>
          <p:cNvPr id="5" name="TextBox 4">
            <a:extLst>
              <a:ext uri="{FF2B5EF4-FFF2-40B4-BE49-F238E27FC236}">
                <a16:creationId xmlns:a16="http://schemas.microsoft.com/office/drawing/2014/main" id="{A34A1CD4-4B51-B84D-C9D7-75920DD88E9D}"/>
              </a:ext>
            </a:extLst>
          </p:cNvPr>
          <p:cNvSpPr txBox="1"/>
          <p:nvPr/>
        </p:nvSpPr>
        <p:spPr>
          <a:xfrm>
            <a:off x="838200" y="4419600"/>
            <a:ext cx="9372600" cy="1200329"/>
          </a:xfrm>
          <a:prstGeom prst="rect">
            <a:avLst/>
          </a:prstGeom>
          <a:noFill/>
        </p:spPr>
        <p:txBody>
          <a:bodyPr wrap="square">
            <a:spAutoFit/>
          </a:bodyPr>
          <a:lstStyle/>
          <a:p>
            <a:r>
              <a:rPr lang="en-US" sz="2400" b="1" dirty="0">
                <a:solidFill>
                  <a:srgbClr val="000000"/>
                </a:solidFill>
                <a:highlight>
                  <a:srgbClr val="FFFFFF"/>
                </a:highlight>
                <a:latin typeface="-apple-system"/>
              </a:rPr>
              <a:t>1</a:t>
            </a:r>
            <a:r>
              <a:rPr lang="en-US" sz="2400" b="1" dirty="0">
                <a:solidFill>
                  <a:srgbClr val="000000"/>
                </a:solidFill>
                <a:highlight>
                  <a:srgbClr val="FFFFFF"/>
                </a:highlight>
                <a:latin typeface="Times New Roman" panose="02020603050405020304" pitchFamily="18" charset="0"/>
                <a:cs typeface="Times New Roman" panose="02020603050405020304" pitchFamily="18" charset="0"/>
              </a:rPr>
              <a:t>. Hydrolysis of triglycerol's</a:t>
            </a:r>
            <a:endParaRPr lang="en-US" sz="2400" dirty="0">
              <a:solidFill>
                <a:srgbClr val="000000"/>
              </a:solidFill>
              <a:highlight>
                <a:srgbClr val="FFFFFF"/>
              </a:highlight>
              <a:latin typeface="Times New Roman" panose="02020603050405020304" pitchFamily="18" charset="0"/>
              <a:cs typeface="Times New Roman" panose="02020603050405020304" pitchFamily="18" charset="0"/>
            </a:endParaRPr>
          </a:p>
          <a:p>
            <a:r>
              <a:rPr lang="en-US" sz="2400" dirty="0">
                <a:solidFill>
                  <a:srgbClr val="000000"/>
                </a:solidFill>
                <a:highlight>
                  <a:srgbClr val="FFFFFF"/>
                </a:highlight>
                <a:latin typeface="Times New Roman" panose="02020603050405020304" pitchFamily="18" charset="0"/>
                <a:cs typeface="Times New Roman" panose="02020603050405020304" pitchFamily="18" charset="0"/>
              </a:rPr>
              <a:t>Tri glycerol like any other esters react with water to form their carboxylic acid and alcohol– a process known as hydrolysis.</a:t>
            </a:r>
          </a:p>
        </p:txBody>
      </p:sp>
    </p:spTree>
    <p:extLst>
      <p:ext uri="{BB962C8B-B14F-4D97-AF65-F5344CB8AC3E}">
        <p14:creationId xmlns:p14="http://schemas.microsoft.com/office/powerpoint/2010/main" val="39620039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AEAFA7-0125-17C2-17D6-641F86386314}"/>
              </a:ext>
            </a:extLst>
          </p:cNvPr>
          <p:cNvSpPr txBox="1"/>
          <p:nvPr/>
        </p:nvSpPr>
        <p:spPr>
          <a:xfrm>
            <a:off x="609600" y="1219200"/>
            <a:ext cx="10515600" cy="1323439"/>
          </a:xfrm>
          <a:prstGeom prst="rect">
            <a:avLst/>
          </a:prstGeom>
          <a:noFill/>
        </p:spPr>
        <p:txBody>
          <a:bodyPr wrap="square">
            <a:spAutoFit/>
          </a:bodyPr>
          <a:lstStyle/>
          <a:p>
            <a:r>
              <a:rPr lang="en-US" sz="2000" b="1" dirty="0">
                <a:solidFill>
                  <a:srgbClr val="000000"/>
                </a:solidFill>
                <a:highlight>
                  <a:srgbClr val="FFFFFF"/>
                </a:highlight>
                <a:latin typeface="Times New Roman" panose="02020603050405020304" pitchFamily="18" charset="0"/>
                <a:cs typeface="Times New Roman" panose="02020603050405020304" pitchFamily="18" charset="0"/>
              </a:rPr>
              <a:t>2. Saponification:</a:t>
            </a:r>
            <a:endParaRPr lang="en-US" sz="2000" dirty="0">
              <a:solidFill>
                <a:srgbClr val="000000"/>
              </a:solidFill>
              <a:highlight>
                <a:srgbClr val="FFFFFF"/>
              </a:highlight>
              <a:latin typeface="Times New Roman" panose="02020603050405020304" pitchFamily="18" charset="0"/>
              <a:cs typeface="Times New Roman" panose="02020603050405020304" pitchFamily="18" charset="0"/>
            </a:endParaRPr>
          </a:p>
          <a:p>
            <a:r>
              <a:rPr lang="en-US" sz="2000" dirty="0">
                <a:solidFill>
                  <a:srgbClr val="000000"/>
                </a:solidFill>
                <a:highlight>
                  <a:srgbClr val="FFFFFF"/>
                </a:highlight>
                <a:latin typeface="Times New Roman" panose="02020603050405020304" pitchFamily="18" charset="0"/>
                <a:cs typeface="Times New Roman" panose="02020603050405020304" pitchFamily="18" charset="0"/>
              </a:rPr>
              <a:t>Triacylglycerols may be hydrolyzed by several procedures, the most common of which utilizes alkali or enzymes called lipa­ses. Alkaline hydrolysis is termed saponifica­tion because one of the products of the hydrolysis is a soap, generally sodium or potassium salts of fatty acids.</a:t>
            </a:r>
          </a:p>
        </p:txBody>
      </p:sp>
      <p:sp>
        <p:nvSpPr>
          <p:cNvPr id="7" name="TextBox 6">
            <a:extLst>
              <a:ext uri="{FF2B5EF4-FFF2-40B4-BE49-F238E27FC236}">
                <a16:creationId xmlns:a16="http://schemas.microsoft.com/office/drawing/2014/main" id="{6338AC3A-6FB1-C1FB-6315-A0AC89408A8E}"/>
              </a:ext>
            </a:extLst>
          </p:cNvPr>
          <p:cNvSpPr txBox="1"/>
          <p:nvPr/>
        </p:nvSpPr>
        <p:spPr>
          <a:xfrm>
            <a:off x="609600" y="2542639"/>
            <a:ext cx="10515600" cy="3170099"/>
          </a:xfrm>
          <a:prstGeom prst="rect">
            <a:avLst/>
          </a:prstGeom>
          <a:noFill/>
        </p:spPr>
        <p:txBody>
          <a:bodyPr wrap="square">
            <a:spAutoFit/>
          </a:bodyPr>
          <a:lstStyle/>
          <a:p>
            <a:r>
              <a:rPr lang="en-US" sz="2000" b="1" dirty="0">
                <a:solidFill>
                  <a:srgbClr val="000000"/>
                </a:solidFill>
                <a:highlight>
                  <a:srgbClr val="FFFFFF"/>
                </a:highlight>
                <a:latin typeface="Times New Roman" panose="02020603050405020304" pitchFamily="18" charset="0"/>
                <a:cs typeface="Times New Roman" panose="02020603050405020304" pitchFamily="18" charset="0"/>
              </a:rPr>
              <a:t>3. Hydrogenation</a:t>
            </a:r>
            <a:endParaRPr lang="en-US" sz="2000" dirty="0">
              <a:solidFill>
                <a:srgbClr val="000000"/>
              </a:solidFill>
              <a:highlight>
                <a:srgbClr val="FFFFFF"/>
              </a:highlight>
              <a:latin typeface="Times New Roman" panose="02020603050405020304" pitchFamily="18" charset="0"/>
              <a:cs typeface="Times New Roman" panose="02020603050405020304" pitchFamily="18" charset="0"/>
            </a:endParaRPr>
          </a:p>
          <a:p>
            <a:r>
              <a:rPr lang="en-US" sz="2000" dirty="0">
                <a:solidFill>
                  <a:srgbClr val="000000"/>
                </a:solidFill>
                <a:highlight>
                  <a:srgbClr val="FFFFFF"/>
                </a:highlight>
                <a:latin typeface="Times New Roman" panose="02020603050405020304" pitchFamily="18" charset="0"/>
                <a:cs typeface="Times New Roman" panose="02020603050405020304" pitchFamily="18" charset="0"/>
              </a:rPr>
              <a:t>The carbon-carbon double bonds in unsaturated fatty acids can be hydrogenated by reacting with hydrogen to produce saturated fatty acids.</a:t>
            </a:r>
          </a:p>
          <a:p>
            <a:r>
              <a:rPr lang="en-US" sz="2000" b="1" dirty="0">
                <a:solidFill>
                  <a:srgbClr val="000000"/>
                </a:solidFill>
                <a:highlight>
                  <a:srgbClr val="FFFFFF"/>
                </a:highlight>
                <a:latin typeface="Times New Roman" panose="02020603050405020304" pitchFamily="18" charset="0"/>
                <a:cs typeface="Times New Roman" panose="02020603050405020304" pitchFamily="18" charset="0"/>
              </a:rPr>
              <a:t>4. Halogenation</a:t>
            </a:r>
            <a:endParaRPr lang="en-US" sz="2000" dirty="0">
              <a:solidFill>
                <a:srgbClr val="000000"/>
              </a:solidFill>
              <a:highlight>
                <a:srgbClr val="FFFFFF"/>
              </a:highlight>
              <a:latin typeface="Times New Roman" panose="02020603050405020304" pitchFamily="18" charset="0"/>
              <a:cs typeface="Times New Roman" panose="02020603050405020304" pitchFamily="18" charset="0"/>
            </a:endParaRPr>
          </a:p>
          <a:p>
            <a:r>
              <a:rPr lang="en-US" sz="2000" dirty="0">
                <a:solidFill>
                  <a:srgbClr val="000000"/>
                </a:solidFill>
                <a:highlight>
                  <a:srgbClr val="FFFFFF"/>
                </a:highlight>
                <a:latin typeface="Times New Roman" panose="02020603050405020304" pitchFamily="18" charset="0"/>
                <a:cs typeface="Times New Roman" panose="02020603050405020304" pitchFamily="18" charset="0"/>
              </a:rPr>
              <a:t>Unsaturated fatty acids, whether they are free or combined as esters in fats and oils, react with halogens by addition at the double bond(s). The reaction results in the decolorization of the halogen solu­tion.</a:t>
            </a:r>
          </a:p>
          <a:p>
            <a:r>
              <a:rPr lang="en-US" sz="2000" b="1" dirty="0">
                <a:solidFill>
                  <a:srgbClr val="000000"/>
                </a:solidFill>
                <a:highlight>
                  <a:srgbClr val="FFFFFF"/>
                </a:highlight>
                <a:latin typeface="Times New Roman" panose="02020603050405020304" pitchFamily="18" charset="0"/>
                <a:cs typeface="Times New Roman" panose="02020603050405020304" pitchFamily="18" charset="0"/>
              </a:rPr>
              <a:t>5. Rancidity:</a:t>
            </a:r>
            <a:endParaRPr lang="en-US" sz="2000" dirty="0">
              <a:solidFill>
                <a:srgbClr val="000000"/>
              </a:solidFill>
              <a:highlight>
                <a:srgbClr val="FFFFFF"/>
              </a:highlight>
              <a:latin typeface="Times New Roman" panose="02020603050405020304" pitchFamily="18" charset="0"/>
              <a:cs typeface="Times New Roman" panose="02020603050405020304" pitchFamily="18" charset="0"/>
            </a:endParaRPr>
          </a:p>
          <a:p>
            <a:r>
              <a:rPr lang="en-US" sz="2000" dirty="0">
                <a:solidFill>
                  <a:srgbClr val="000000"/>
                </a:solidFill>
                <a:highlight>
                  <a:srgbClr val="FFFFFF"/>
                </a:highlight>
                <a:latin typeface="Times New Roman" panose="02020603050405020304" pitchFamily="18" charset="0"/>
                <a:cs typeface="Times New Roman" panose="02020603050405020304" pitchFamily="18" charset="0"/>
              </a:rPr>
              <a:t>The term rancid is applied to any fat or oil that develops a disagreeable odor. Hydrolysis and oxidation reactions are responsible for causing rancidity. </a:t>
            </a:r>
          </a:p>
        </p:txBody>
      </p:sp>
    </p:spTree>
    <p:extLst>
      <p:ext uri="{BB962C8B-B14F-4D97-AF65-F5344CB8AC3E}">
        <p14:creationId xmlns:p14="http://schemas.microsoft.com/office/powerpoint/2010/main" val="15046408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functions of fats in the body">
            <a:extLst>
              <a:ext uri="{FF2B5EF4-FFF2-40B4-BE49-F238E27FC236}">
                <a16:creationId xmlns:a16="http://schemas.microsoft.com/office/drawing/2014/main" id="{461A0D2F-B28A-0833-A9F5-4A62A0C0F2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1" y="885529"/>
            <a:ext cx="7924800" cy="5625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1084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AFEA0-7469-BB0D-1948-7FC7F4E7C63A}"/>
              </a:ext>
            </a:extLst>
          </p:cNvPr>
          <p:cNvSpPr>
            <a:spLocks noGrp="1"/>
          </p:cNvSpPr>
          <p:nvPr>
            <p:ph type="title"/>
          </p:nvPr>
        </p:nvSpPr>
        <p:spPr>
          <a:xfrm>
            <a:off x="4648200" y="1066800"/>
            <a:ext cx="10515600" cy="573172"/>
          </a:xfrm>
        </p:spPr>
        <p:txBody>
          <a:bodyPr/>
          <a:lstStyle/>
          <a:p>
            <a:r>
              <a:rPr lang="en-IN" b="1" i="0">
                <a:solidFill>
                  <a:schemeClr val="accent6">
                    <a:lumMod val="50000"/>
                  </a:schemeClr>
                </a:solidFill>
                <a:effectLst/>
                <a:highlight>
                  <a:srgbClr val="FFFFFF"/>
                </a:highlight>
                <a:latin typeface="Times New Roman" panose="02020603050405020304" pitchFamily="18" charset="0"/>
                <a:cs typeface="Times New Roman" panose="02020603050405020304" pitchFamily="18" charset="0"/>
              </a:rPr>
              <a:t>Enzymes</a:t>
            </a:r>
            <a:endParaRPr lang="en-IN"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9485BA5-737F-FDFA-E713-34D88F27D7DF}"/>
              </a:ext>
            </a:extLst>
          </p:cNvPr>
          <p:cNvSpPr>
            <a:spLocks noGrp="1"/>
          </p:cNvSpPr>
          <p:nvPr>
            <p:ph idx="1"/>
          </p:nvPr>
        </p:nvSpPr>
        <p:spPr>
          <a:xfrm>
            <a:off x="381000" y="1639972"/>
            <a:ext cx="8077200" cy="4351338"/>
          </a:xfrm>
        </p:spPr>
        <p:txBody>
          <a:bodyPr>
            <a:noAutofit/>
          </a:bodyPr>
          <a:lstStyle/>
          <a:p>
            <a:pPr>
              <a:lnSpc>
                <a:spcPct val="150000"/>
              </a:lnSpc>
            </a:pPr>
            <a:r>
              <a:rPr lang="en-US" sz="2000" b="0" i="0" dirty="0">
                <a:solidFill>
                  <a:srgbClr val="202124"/>
                </a:solidFill>
                <a:effectLst/>
                <a:highlight>
                  <a:srgbClr val="FFFFFF"/>
                </a:highlight>
                <a:latin typeface="Times New Roman" panose="02020603050405020304" pitchFamily="18" charset="0"/>
                <a:cs typeface="Times New Roman" panose="02020603050405020304" pitchFamily="18" charset="0"/>
              </a:rPr>
              <a:t>Enzymes are </a:t>
            </a:r>
            <a:r>
              <a:rPr lang="en-US" sz="2000" b="0" i="0" dirty="0">
                <a:solidFill>
                  <a:srgbClr val="040C28"/>
                </a:solidFill>
                <a:effectLst/>
                <a:latin typeface="Times New Roman" panose="02020603050405020304" pitchFamily="18" charset="0"/>
                <a:cs typeface="Times New Roman" panose="02020603050405020304" pitchFamily="18" charset="0"/>
              </a:rPr>
              <a:t>proteins that help speed up chemical reactions in our bodies</a:t>
            </a:r>
            <a:r>
              <a:rPr lang="en-US" sz="2000" b="0" i="0" dirty="0">
                <a:solidFill>
                  <a:srgbClr val="202124"/>
                </a:solidFill>
                <a:effectLst/>
                <a:highlight>
                  <a:srgbClr val="FFFFFF"/>
                </a:highlight>
                <a:latin typeface="Times New Roman" panose="02020603050405020304" pitchFamily="18" charset="0"/>
                <a:cs typeface="Times New Roman" panose="02020603050405020304" pitchFamily="18" charset="0"/>
              </a:rPr>
              <a:t>.</a:t>
            </a:r>
          </a:p>
          <a:p>
            <a:pPr>
              <a:lnSpc>
                <a:spcPct val="150000"/>
              </a:lnSpc>
            </a:pPr>
            <a:r>
              <a:rPr lang="en-US" sz="2000" b="0" i="0" dirty="0">
                <a:solidFill>
                  <a:srgbClr val="202124"/>
                </a:solidFill>
                <a:effectLst/>
                <a:highlight>
                  <a:srgbClr val="FFFFFF"/>
                </a:highlight>
                <a:latin typeface="Times New Roman" panose="02020603050405020304" pitchFamily="18" charset="0"/>
                <a:cs typeface="Times New Roman" panose="02020603050405020304" pitchFamily="18" charset="0"/>
              </a:rPr>
              <a:t>Enzymes are essential for digestion, liver function, and much more. Too much or too little of a certain enzyme can cause health problems</a:t>
            </a:r>
          </a:p>
          <a:p>
            <a:pPr>
              <a:lnSpc>
                <a:spcPct val="150000"/>
              </a:lnSpc>
            </a:pPr>
            <a:r>
              <a:rPr lang="en-US" sz="2000" b="0" i="0" dirty="0">
                <a:effectLst/>
                <a:latin typeface="Times New Roman" panose="02020603050405020304" pitchFamily="18" charset="0"/>
                <a:cs typeface="Times New Roman" panose="02020603050405020304" pitchFamily="18" charset="0"/>
              </a:rPr>
              <a:t>Enzymes in our blood can also help healthcare providers check for injuries and diseases.</a:t>
            </a:r>
          </a:p>
          <a:p>
            <a:pPr>
              <a:lnSpc>
                <a:spcPct val="150000"/>
              </a:lnSpc>
            </a:pPr>
            <a:r>
              <a:rPr lang="en-US" sz="2000" b="0" i="0" dirty="0">
                <a:effectLst/>
                <a:latin typeface="Times New Roman" panose="02020603050405020304" pitchFamily="18" charset="0"/>
                <a:cs typeface="Times New Roman" panose="02020603050405020304" pitchFamily="18" charset="0"/>
              </a:rPr>
              <a:t>They build some substances and break others down. All living things have enzymes.</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b="0" i="0" dirty="0">
                <a:effectLst/>
                <a:latin typeface="Times New Roman" panose="02020603050405020304" pitchFamily="18" charset="0"/>
                <a:cs typeface="Times New Roman" panose="02020603050405020304" pitchFamily="18" charset="0"/>
              </a:rPr>
              <a:t>Our bodies naturally produce enzymes. But enzymes are also in manufactured products and food.</a:t>
            </a:r>
            <a:endParaRPr lang="en-IN" sz="2000" dirty="0">
              <a:latin typeface="Times New Roman" panose="02020603050405020304" pitchFamily="18" charset="0"/>
              <a:cs typeface="Times New Roman" panose="02020603050405020304" pitchFamily="18" charset="0"/>
            </a:endParaRPr>
          </a:p>
        </p:txBody>
      </p:sp>
      <p:pic>
        <p:nvPicPr>
          <p:cNvPr id="8" name="Enzyme_Action_and_the_Hydrolysis_of_Sucrose_HD_Animation">
            <a:hlinkClick r:id="" action="ppaction://media"/>
            <a:extLst>
              <a:ext uri="{FF2B5EF4-FFF2-40B4-BE49-F238E27FC236}">
                <a16:creationId xmlns:a16="http://schemas.microsoft.com/office/drawing/2014/main" id="{21CC4152-6E8E-B682-278B-CFDD373CD97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458199" y="2057400"/>
            <a:ext cx="3696929" cy="2661789"/>
          </a:xfrm>
          <a:prstGeom prst="rect">
            <a:avLst/>
          </a:prstGeom>
        </p:spPr>
      </p:pic>
    </p:spTree>
    <p:extLst>
      <p:ext uri="{BB962C8B-B14F-4D97-AF65-F5344CB8AC3E}">
        <p14:creationId xmlns:p14="http://schemas.microsoft.com/office/powerpoint/2010/main" val="391587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260189-4A0A-F284-D8FF-8CA669629252}"/>
              </a:ext>
            </a:extLst>
          </p:cNvPr>
          <p:cNvSpPr txBox="1"/>
          <p:nvPr/>
        </p:nvSpPr>
        <p:spPr>
          <a:xfrm>
            <a:off x="2570480" y="796974"/>
            <a:ext cx="664972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Types of Cell</a:t>
            </a:r>
          </a:p>
        </p:txBody>
      </p:sp>
      <p:sp>
        <p:nvSpPr>
          <p:cNvPr id="2" name="TextBox 1">
            <a:extLst>
              <a:ext uri="{FF2B5EF4-FFF2-40B4-BE49-F238E27FC236}">
                <a16:creationId xmlns:a16="http://schemas.microsoft.com/office/drawing/2014/main" id="{57BCA44C-B35C-C18B-1DF7-83260FBB59E2}"/>
              </a:ext>
            </a:extLst>
          </p:cNvPr>
          <p:cNvSpPr txBox="1"/>
          <p:nvPr/>
        </p:nvSpPr>
        <p:spPr>
          <a:xfrm>
            <a:off x="103401" y="1234244"/>
            <a:ext cx="8888200" cy="5035353"/>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Eukaryotic Cells: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Eukaryotic cells are characterized by a </a:t>
            </a:r>
            <a:r>
              <a:rPr lang="en-US" b="1" dirty="0">
                <a:latin typeface="Times New Roman" panose="02020603050405020304" pitchFamily="18" charset="0"/>
                <a:cs typeface="Times New Roman" panose="02020603050405020304" pitchFamily="18" charset="0"/>
              </a:rPr>
              <a:t>true nucleus.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size of the cells ranges between </a:t>
            </a:r>
            <a:r>
              <a:rPr lang="en-US" b="1" dirty="0">
                <a:latin typeface="Times New Roman" panose="02020603050405020304" pitchFamily="18" charset="0"/>
                <a:cs typeface="Times New Roman" panose="02020603050405020304" pitchFamily="18" charset="0"/>
              </a:rPr>
              <a:t>10–100 µm in diameter</a:t>
            </a:r>
            <a:r>
              <a:rPr lang="en-US"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This broad category involves </a:t>
            </a:r>
            <a:r>
              <a:rPr lang="en-US" b="1" dirty="0">
                <a:latin typeface="Times New Roman" panose="02020603050405020304" pitchFamily="18" charset="0"/>
                <a:cs typeface="Times New Roman" panose="02020603050405020304" pitchFamily="18" charset="0"/>
              </a:rPr>
              <a:t>plants, fungi, and animals</a:t>
            </a:r>
            <a:r>
              <a:rPr lang="en-US"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plasma membrane </a:t>
            </a:r>
            <a:r>
              <a:rPr lang="en-US" dirty="0">
                <a:latin typeface="Times New Roman" panose="02020603050405020304" pitchFamily="18" charset="0"/>
                <a:cs typeface="Times New Roman" panose="02020603050405020304" pitchFamily="18" charset="0"/>
              </a:rPr>
              <a:t>is responsible for monitoring </a:t>
            </a:r>
            <a:r>
              <a:rPr lang="en-US" b="1" dirty="0">
                <a:latin typeface="Times New Roman" panose="02020603050405020304" pitchFamily="18" charset="0"/>
                <a:cs typeface="Times New Roman" panose="02020603050405020304" pitchFamily="18" charset="0"/>
              </a:rPr>
              <a:t>the transport of nutrients </a:t>
            </a:r>
            <a:r>
              <a:rPr lang="en-US" dirty="0">
                <a:latin typeface="Times New Roman" panose="02020603050405020304" pitchFamily="18" charset="0"/>
                <a:cs typeface="Times New Roman" panose="02020603050405020304" pitchFamily="18" charset="0"/>
              </a:rPr>
              <a:t>and electrolytes </a:t>
            </a:r>
            <a:r>
              <a:rPr lang="en-US" b="1" dirty="0">
                <a:latin typeface="Times New Roman" panose="02020603050405020304" pitchFamily="18" charset="0"/>
                <a:cs typeface="Times New Roman" panose="02020603050405020304" pitchFamily="18" charset="0"/>
              </a:rPr>
              <a:t>in and out of the cells</a:t>
            </a:r>
            <a:r>
              <a:rPr lang="en-US" dirty="0">
                <a:latin typeface="Times New Roman" panose="02020603050405020304" pitchFamily="18" charset="0"/>
                <a:cs typeface="Times New Roman" panose="02020603050405020304" pitchFamily="18" charset="0"/>
              </a:rPr>
              <a:t>. It is also responsible for </a:t>
            </a:r>
            <a:r>
              <a:rPr lang="en-US" b="1" dirty="0">
                <a:latin typeface="Times New Roman" panose="02020603050405020304" pitchFamily="18" charset="0"/>
                <a:cs typeface="Times New Roman" panose="02020603050405020304" pitchFamily="18" charset="0"/>
              </a:rPr>
              <a:t>cell-to-cell communication</a:t>
            </a:r>
            <a:r>
              <a:rPr lang="en-US"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Eukaryotes can reproduce both in </a:t>
            </a:r>
            <a:r>
              <a:rPr lang="en-US" b="1" dirty="0">
                <a:latin typeface="Times New Roman" panose="02020603050405020304" pitchFamily="18" charset="0"/>
                <a:cs typeface="Times New Roman" panose="02020603050405020304" pitchFamily="18" charset="0"/>
              </a:rPr>
              <a:t>mitosis and through meiosis</a:t>
            </a:r>
            <a:r>
              <a:rPr lang="en-US" dirty="0">
                <a:latin typeface="Times New Roman" panose="02020603050405020304" pitchFamily="18" charset="0"/>
                <a:cs typeface="Times New Roman" panose="02020603050405020304" pitchFamily="18" charset="0"/>
              </a:rPr>
              <a:t>. </a:t>
            </a:r>
          </a:p>
          <a:p>
            <a:pPr marL="742950" lvl="1"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mitosis, one cell divides to supply two genetically identical cells.</a:t>
            </a:r>
          </a:p>
          <a:p>
            <a:pPr marL="742950" lvl="1"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meiosis, DNA replication is followed by cellular division to produce four haploid daughter cells.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There are some contrasting features between plant and animal cells. For </a:t>
            </a:r>
            <a:r>
              <a:rPr lang="en-US" dirty="0" err="1">
                <a:latin typeface="Times New Roman" panose="02020603050405020304" pitchFamily="18" charset="0"/>
                <a:cs typeface="Times New Roman" panose="02020603050405020304" pitchFamily="18" charset="0"/>
              </a:rPr>
              <a:t>eg.</a:t>
            </a:r>
            <a:r>
              <a:rPr lang="en-US" dirty="0">
                <a:latin typeface="Times New Roman" panose="02020603050405020304" pitchFamily="18" charset="0"/>
                <a:cs typeface="Times New Roman" panose="02020603050405020304" pitchFamily="18" charset="0"/>
              </a:rPr>
              <a:t>, the plant cell contains chloroplast, central vacuoles, and other plastids, whereas the animal cells do not.</a:t>
            </a:r>
          </a:p>
        </p:txBody>
      </p:sp>
      <p:pic>
        <p:nvPicPr>
          <p:cNvPr id="9218" name="Picture 2" descr="5.12 Sexual Reproduction, Meiosis, and Gametogenesis – Human Biology">
            <a:extLst>
              <a:ext uri="{FF2B5EF4-FFF2-40B4-BE49-F238E27FC236}">
                <a16:creationId xmlns:a16="http://schemas.microsoft.com/office/drawing/2014/main" id="{8473ECFB-FEE0-EE71-7CB4-C074C4144C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9541" y="3153863"/>
            <a:ext cx="2993806" cy="17962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sexual Reproduction - Types, Advantages, Disadvantages ...">
            <a:extLst>
              <a:ext uri="{FF2B5EF4-FFF2-40B4-BE49-F238E27FC236}">
                <a16:creationId xmlns:a16="http://schemas.microsoft.com/office/drawing/2014/main" id="{B2933BA1-0A34-D013-6BF0-86209CD1ABD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246" b="18801"/>
          <a:stretch/>
        </p:blipFill>
        <p:spPr bwMode="auto">
          <a:xfrm>
            <a:off x="9397244" y="5110035"/>
            <a:ext cx="2454747" cy="11767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Eukaryotic vs Prokaryotic Cells on Make a GIF">
            <a:extLst>
              <a:ext uri="{FF2B5EF4-FFF2-40B4-BE49-F238E27FC236}">
                <a16:creationId xmlns:a16="http://schemas.microsoft.com/office/drawing/2014/main" id="{FEA5ED93-59EA-BF4E-4ACC-94CA03C3AC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13" r="-2579"/>
          <a:stretch/>
        </p:blipFill>
        <p:spPr bwMode="auto">
          <a:xfrm>
            <a:off x="8547922" y="1182798"/>
            <a:ext cx="3352799" cy="1796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09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F92C7B6-4325-EDE6-335C-2F7E3B76E5ED}"/>
              </a:ext>
            </a:extLst>
          </p:cNvPr>
          <p:cNvSpPr>
            <a:spLocks noGrp="1"/>
          </p:cNvSpPr>
          <p:nvPr>
            <p:ph type="title"/>
          </p:nvPr>
        </p:nvSpPr>
        <p:spPr>
          <a:xfrm>
            <a:off x="762000" y="838200"/>
            <a:ext cx="10515600" cy="573172"/>
          </a:xfrm>
        </p:spPr>
        <p:txBody>
          <a:bodyPr/>
          <a:lstStyle/>
          <a:p>
            <a:pPr algn="ctr"/>
            <a:r>
              <a:rPr lang="en-US" dirty="0">
                <a:solidFill>
                  <a:srgbClr val="FF0000"/>
                </a:solidFill>
                <a:latin typeface="Times New Roman" panose="02020603050405020304" pitchFamily="18" charset="0"/>
                <a:cs typeface="Times New Roman" panose="02020603050405020304" pitchFamily="18" charset="0"/>
              </a:rPr>
              <a:t>ENZYMES</a:t>
            </a:r>
            <a:endParaRPr lang="en-IN" dirty="0">
              <a:solidFill>
                <a:srgbClr val="FF0000"/>
              </a:solidFill>
              <a:latin typeface="Times New Roman" panose="02020603050405020304" pitchFamily="18" charset="0"/>
              <a:cs typeface="Times New Roman" panose="02020603050405020304" pitchFamily="18" charset="0"/>
            </a:endParaRPr>
          </a:p>
        </p:txBody>
      </p:sp>
      <p:sp>
        <p:nvSpPr>
          <p:cNvPr id="13" name="Content Placeholder 2">
            <a:extLst>
              <a:ext uri="{FF2B5EF4-FFF2-40B4-BE49-F238E27FC236}">
                <a16:creationId xmlns:a16="http://schemas.microsoft.com/office/drawing/2014/main" id="{4214E9CF-9C9F-04EE-4FED-366571F880E0}"/>
              </a:ext>
            </a:extLst>
          </p:cNvPr>
          <p:cNvSpPr>
            <a:spLocks noGrp="1"/>
          </p:cNvSpPr>
          <p:nvPr>
            <p:ph idx="1"/>
          </p:nvPr>
        </p:nvSpPr>
        <p:spPr>
          <a:xfrm>
            <a:off x="152400" y="1371600"/>
            <a:ext cx="7467600" cy="4729163"/>
          </a:xfrm>
        </p:spPr>
        <p:txBody>
          <a:bodyPr>
            <a:noAutofit/>
          </a:bodyPr>
          <a:lstStyle/>
          <a:p>
            <a:pPr marL="285750" indent="-285750"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Enzymes are biological catalysts that accelerate biochemical reactions by lowering the activation energy required for the conversion of substrates into products.</a:t>
            </a:r>
          </a:p>
          <a:p>
            <a:pPr marL="285750" indent="-285750"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They are classified into six main classes:</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1)  </a:t>
            </a:r>
            <a:r>
              <a:rPr lang="en-US" sz="1800" b="1" dirty="0">
                <a:latin typeface="Times New Roman" panose="02020603050405020304" pitchFamily="18" charset="0"/>
                <a:cs typeface="Times New Roman" panose="02020603050405020304" pitchFamily="18" charset="0"/>
              </a:rPr>
              <a:t>Oxidoreductases</a:t>
            </a:r>
            <a:r>
              <a:rPr lang="en-US" sz="1800" dirty="0">
                <a:latin typeface="Times New Roman" panose="02020603050405020304" pitchFamily="18" charset="0"/>
                <a:cs typeface="Times New Roman" panose="02020603050405020304" pitchFamily="18" charset="0"/>
              </a:rPr>
              <a:t>: which catalyzes the oxidation-reduction reactions by transferring electrons between substrates.</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2)  </a:t>
            </a:r>
            <a:r>
              <a:rPr lang="en-US" sz="1800" b="1" dirty="0">
                <a:latin typeface="Times New Roman" panose="02020603050405020304" pitchFamily="18" charset="0"/>
                <a:cs typeface="Times New Roman" panose="02020603050405020304" pitchFamily="18" charset="0"/>
              </a:rPr>
              <a:t>Transferases</a:t>
            </a:r>
            <a:r>
              <a:rPr lang="en-US" sz="1800" dirty="0">
                <a:latin typeface="Times New Roman" panose="02020603050405020304" pitchFamily="18" charset="0"/>
                <a:cs typeface="Times New Roman" panose="02020603050405020304" pitchFamily="18" charset="0"/>
              </a:rPr>
              <a:t>: This  facilitates the transfer of functional groups between substrates</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3) </a:t>
            </a:r>
            <a:r>
              <a:rPr lang="en-US" sz="1800" b="1" dirty="0">
                <a:latin typeface="Times New Roman" panose="02020603050405020304" pitchFamily="18" charset="0"/>
                <a:cs typeface="Times New Roman" panose="02020603050405020304" pitchFamily="18" charset="0"/>
              </a:rPr>
              <a:t>Hydrolases</a:t>
            </a:r>
            <a:r>
              <a:rPr lang="en-US" sz="1800" dirty="0">
                <a:latin typeface="Times New Roman" panose="02020603050405020304" pitchFamily="18" charset="0"/>
                <a:cs typeface="Times New Roman" panose="02020603050405020304" pitchFamily="18" charset="0"/>
              </a:rPr>
              <a:t>: which catalyzes the hydrolysis reactions, breaking chemical bonds by adding water  molecules.</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4) </a:t>
            </a:r>
            <a:r>
              <a:rPr lang="en-US" sz="1800" b="1" dirty="0" err="1">
                <a:latin typeface="Times New Roman" panose="02020603050405020304" pitchFamily="18" charset="0"/>
                <a:cs typeface="Times New Roman" panose="02020603050405020304" pitchFamily="18" charset="0"/>
              </a:rPr>
              <a:t>Lysaes</a:t>
            </a:r>
            <a:r>
              <a:rPr lang="en-US" sz="1800" dirty="0">
                <a:latin typeface="Times New Roman" panose="02020603050405020304" pitchFamily="18" charset="0"/>
                <a:cs typeface="Times New Roman" panose="02020603050405020304" pitchFamily="18" charset="0"/>
              </a:rPr>
              <a:t>: which catalyzes the addition or removal of groups to double bonds or the cleavage of bonds without hydrolysis or oxidation-reduction.</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5) </a:t>
            </a:r>
            <a:r>
              <a:rPr lang="en-US" sz="1800" b="1" dirty="0">
                <a:latin typeface="Times New Roman" panose="02020603050405020304" pitchFamily="18" charset="0"/>
                <a:cs typeface="Times New Roman" panose="02020603050405020304" pitchFamily="18" charset="0"/>
              </a:rPr>
              <a:t>Isomerases</a:t>
            </a:r>
            <a:r>
              <a:rPr lang="en-US" sz="1800" dirty="0">
                <a:latin typeface="Times New Roman" panose="02020603050405020304" pitchFamily="18" charset="0"/>
                <a:cs typeface="Times New Roman" panose="02020603050405020304" pitchFamily="18" charset="0"/>
              </a:rPr>
              <a:t>:   catalyze the rearrangement of atoms within a molecule.</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6) </a:t>
            </a:r>
            <a:r>
              <a:rPr lang="en-US" sz="1800" b="1" dirty="0">
                <a:latin typeface="Times New Roman" panose="02020603050405020304" pitchFamily="18" charset="0"/>
                <a:cs typeface="Times New Roman" panose="02020603050405020304" pitchFamily="18" charset="0"/>
              </a:rPr>
              <a:t>Ligases</a:t>
            </a:r>
            <a:r>
              <a:rPr lang="en-US" sz="1800" dirty="0">
                <a:latin typeface="Times New Roman" panose="02020603050405020304" pitchFamily="18" charset="0"/>
                <a:cs typeface="Times New Roman" panose="02020603050405020304" pitchFamily="18" charset="0"/>
              </a:rPr>
              <a:t>: which is also known as synthetases, catalyze the formation of bonds between molecules, often using energy from ATP hydrolysis.</a:t>
            </a:r>
          </a:p>
          <a:p>
            <a:pPr>
              <a:lnSpc>
                <a:spcPct val="100000"/>
              </a:lnSpc>
            </a:pPr>
            <a:endParaRPr lang="en-IN" sz="1600" dirty="0"/>
          </a:p>
        </p:txBody>
      </p:sp>
      <p:pic>
        <p:nvPicPr>
          <p:cNvPr id="14" name="Picture 2">
            <a:extLst>
              <a:ext uri="{FF2B5EF4-FFF2-40B4-BE49-F238E27FC236}">
                <a16:creationId xmlns:a16="http://schemas.microsoft.com/office/drawing/2014/main" id="{E92C23F1-6959-FA69-99E7-D524469DC2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2058590"/>
            <a:ext cx="4267200" cy="3199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10084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81B31F0-BE59-6125-A538-12B4E8FC08A6}"/>
              </a:ext>
            </a:extLst>
          </p:cNvPr>
          <p:cNvPicPr>
            <a:picLocks noGrp="1" noChangeAspect="1"/>
          </p:cNvPicPr>
          <p:nvPr>
            <p:ph idx="1"/>
          </p:nvPr>
        </p:nvPicPr>
        <p:blipFill>
          <a:blip r:embed="rId2"/>
          <a:stretch>
            <a:fillRect/>
          </a:stretch>
        </p:blipFill>
        <p:spPr>
          <a:xfrm>
            <a:off x="1219200" y="914400"/>
            <a:ext cx="9145594" cy="5464493"/>
          </a:xfrm>
          <a:prstGeom prst="rect">
            <a:avLst/>
          </a:prstGeom>
        </p:spPr>
      </p:pic>
    </p:spTree>
    <p:extLst>
      <p:ext uri="{BB962C8B-B14F-4D97-AF65-F5344CB8AC3E}">
        <p14:creationId xmlns:p14="http://schemas.microsoft.com/office/powerpoint/2010/main" val="19745922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19ACCC-503C-C674-B609-0027BA223E1D}"/>
              </a:ext>
            </a:extLst>
          </p:cNvPr>
          <p:cNvSpPr txBox="1"/>
          <p:nvPr/>
        </p:nvSpPr>
        <p:spPr>
          <a:xfrm>
            <a:off x="304800" y="1276972"/>
            <a:ext cx="6098458" cy="460895"/>
          </a:xfrm>
          <a:prstGeom prst="rect">
            <a:avLst/>
          </a:prstGeom>
          <a:noFill/>
        </p:spPr>
        <p:txBody>
          <a:bodyPr wrap="square">
            <a:spAutoFit/>
          </a:bodyPr>
          <a:lstStyle/>
          <a:p>
            <a:pPr marL="808355" marR="100965" indent="-6350">
              <a:lnSpc>
                <a:spcPct val="107000"/>
              </a:lnSpc>
              <a:spcAft>
                <a:spcPts val="655"/>
              </a:spcAft>
            </a:pPr>
            <a:r>
              <a:rPr lang="en-IN" sz="2400" b="1" kern="100" dirty="0">
                <a:solidFill>
                  <a:srgbClr val="000000"/>
                </a:solidFill>
                <a:latin typeface="Times New Roman" panose="02020603050405020304" pitchFamily="18" charset="0"/>
                <a:ea typeface="Times New Roman" panose="02020603050405020304" pitchFamily="18" charset="0"/>
              </a:rPr>
              <a:t>Properties of enzymes: </a:t>
            </a:r>
            <a:endParaRPr lang="en-IN" sz="2400" kern="100" dirty="0">
              <a:solidFill>
                <a:srgbClr val="000000"/>
              </a:solidFill>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B05C9097-2D33-D62C-5DB7-E92D46D8CB3F}"/>
              </a:ext>
            </a:extLst>
          </p:cNvPr>
          <p:cNvSpPr txBox="1"/>
          <p:nvPr/>
        </p:nvSpPr>
        <p:spPr>
          <a:xfrm>
            <a:off x="685800" y="1772280"/>
            <a:ext cx="10058400" cy="4582793"/>
          </a:xfrm>
          <a:prstGeom prst="rect">
            <a:avLst/>
          </a:prstGeom>
          <a:noFill/>
        </p:spPr>
        <p:txBody>
          <a:bodyPr wrap="square">
            <a:spAutoFit/>
          </a:bodyPr>
          <a:lstStyle/>
          <a:p>
            <a:pPr marL="342900" marR="97790" indent="-342900" algn="just" fontAlgn="base">
              <a:lnSpc>
                <a:spcPct val="151000"/>
              </a:lnSpc>
              <a:spcAft>
                <a:spcPts val="15"/>
              </a:spcAft>
              <a:buClr>
                <a:srgbClr val="000000"/>
              </a:buClr>
              <a:buSzPts val="1400"/>
              <a:buFont typeface="Arial" panose="020B0604020202020204" pitchFamily="34" charset="0"/>
              <a:buChar char="•"/>
            </a:pPr>
            <a:r>
              <a:rPr lang="en-IN" sz="20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Specificity</a:t>
            </a:r>
            <a:r>
              <a:rPr lang="en-IN" sz="20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are incredibly specific. Each enzyme has a unique shape that fits only with a particular molecule called its substrate, like a lock and key. This ensures only the intended reaction occurs. </a:t>
            </a:r>
          </a:p>
          <a:p>
            <a:pPr marL="342900" marR="97790" indent="-342900" algn="just" fontAlgn="base">
              <a:lnSpc>
                <a:spcPct val="151000"/>
              </a:lnSpc>
              <a:spcAft>
                <a:spcPts val="15"/>
              </a:spcAft>
              <a:buClr>
                <a:srgbClr val="000000"/>
              </a:buClr>
              <a:buSzPts val="1400"/>
              <a:buFont typeface="Arial" panose="020B0604020202020204" pitchFamily="34" charset="0"/>
              <a:buChar char="•"/>
            </a:pPr>
            <a:r>
              <a:rPr lang="en-IN" sz="20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Catalysis: </a:t>
            </a:r>
            <a:r>
              <a:rPr lang="en-IN" sz="20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Enzymes speed up chemical reactions in cells by lowering the activation energy, the energy required to get the reaction going. This allows reactions to happen much faster than they would without enzymes, making life processes efficient. </a:t>
            </a:r>
          </a:p>
          <a:p>
            <a:pPr marL="342900" marR="97790" indent="-342900" algn="just" fontAlgn="base">
              <a:lnSpc>
                <a:spcPct val="151000"/>
              </a:lnSpc>
              <a:spcAft>
                <a:spcPts val="15"/>
              </a:spcAft>
              <a:buClr>
                <a:srgbClr val="000000"/>
              </a:buClr>
              <a:buSzPts val="1400"/>
              <a:buFont typeface="Arial" panose="020B0604020202020204" pitchFamily="34" charset="0"/>
              <a:buChar char="•"/>
            </a:pPr>
            <a:r>
              <a:rPr lang="en-IN"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Regulation: </a:t>
            </a:r>
            <a:r>
              <a:rPr lang="en-I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Enzyme </a:t>
            </a:r>
            <a:r>
              <a:rPr lang="en-IN" sz="20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activity is often regulated to meet the needs of the cell. This can involve factors like substrate concentration, product concentration, and the presence of regulatory molecules. </a:t>
            </a:r>
          </a:p>
          <a:p>
            <a:endParaRPr lang="en-IN" sz="20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15003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812AFE-CFDE-E090-4C12-B2B8895CFB9F}"/>
              </a:ext>
            </a:extLst>
          </p:cNvPr>
          <p:cNvSpPr txBox="1"/>
          <p:nvPr/>
        </p:nvSpPr>
        <p:spPr>
          <a:xfrm>
            <a:off x="457200" y="990600"/>
            <a:ext cx="11430000" cy="5235408"/>
          </a:xfrm>
          <a:prstGeom prst="rect">
            <a:avLst/>
          </a:prstGeom>
          <a:noFill/>
        </p:spPr>
        <p:txBody>
          <a:bodyPr wrap="square">
            <a:spAutoFit/>
          </a:bodyPr>
          <a:lstStyle/>
          <a:p>
            <a:pPr marL="808355" marR="100965" indent="-6350">
              <a:lnSpc>
                <a:spcPct val="107000"/>
              </a:lnSpc>
              <a:spcAft>
                <a:spcPts val="785"/>
              </a:spcAft>
            </a:pPr>
            <a:r>
              <a:rPr lang="en-IN" sz="1900" b="1" kern="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IN" sz="2200" b="1" kern="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Functions of Enzymes </a:t>
            </a:r>
            <a:endParaRPr lang="en-IN" sz="2200" kern="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Metabolic Reactions</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are essential for all metabolic pathways in cells. They break down large molecules into smaller ones for energy production.</a:t>
            </a:r>
          </a:p>
          <a:p>
            <a:pPr marR="97790" algn="just" fontAlgn="base">
              <a:spcAft>
                <a:spcPts val="15"/>
              </a:spcAft>
              <a:buClr>
                <a:srgbClr val="000000"/>
              </a:buClr>
              <a:buSzPts val="1400"/>
            </a:pPr>
            <a:endPar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Cellular Processes</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They play a role in various cellular processes like signal transduction, replication, and transport by facilitating specific chemical reactions.</a:t>
            </a:r>
          </a:p>
          <a:p>
            <a:pPr marL="342900" marR="97790" indent="-342900" algn="just" fontAlgn="base">
              <a:spcAft>
                <a:spcPts val="15"/>
              </a:spcAft>
              <a:buClr>
                <a:srgbClr val="000000"/>
              </a:buClr>
              <a:buSzPts val="1400"/>
              <a:buFont typeface="Arial" panose="020B0604020202020204" pitchFamily="34" charset="0"/>
              <a:buChar char="•"/>
            </a:pPr>
            <a:endPar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Digestion</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break down food molecules in the digestive system into components the body can absorb.</a:t>
            </a:r>
          </a:p>
          <a:p>
            <a:pPr marR="97790" algn="just" fontAlgn="base">
              <a:spcAft>
                <a:spcPts val="15"/>
              </a:spcAft>
              <a:buClr>
                <a:srgbClr val="000000"/>
              </a:buClr>
              <a:buSzPts val="1400"/>
            </a:pP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Blood Clotting and Immunity</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are involved in blood clotting to prevent excessive bleeding and in immune responses to fight pathogens.</a:t>
            </a:r>
          </a:p>
          <a:p>
            <a:pPr marR="97790" algn="just" fontAlgn="base">
              <a:spcAft>
                <a:spcPts val="15"/>
              </a:spcAft>
              <a:buClr>
                <a:srgbClr val="000000"/>
              </a:buClr>
              <a:buSzPts val="1400"/>
            </a:pP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Temperature</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have an optimal temperature range for function. Very high or low temperatures can denature (inactivate) them. </a:t>
            </a:r>
          </a:p>
          <a:p>
            <a:pPr marL="342900" marR="97790" indent="-342900" algn="just" fontAlgn="base">
              <a:spcAft>
                <a:spcPts val="15"/>
              </a:spcAft>
              <a:buClr>
                <a:srgbClr val="000000"/>
              </a:buClr>
              <a:buSzPts val="1400"/>
              <a:buFont typeface="Arial" panose="020B0604020202020204" pitchFamily="34" charset="0"/>
              <a:buChar char="•"/>
            </a:pPr>
            <a:endPar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342900" marR="97790" indent="-342900" algn="just" fontAlgn="base">
              <a:spcAft>
                <a:spcPts val="15"/>
              </a:spcAft>
              <a:buClr>
                <a:srgbClr val="000000"/>
              </a:buClr>
              <a:buSzPts val="1400"/>
              <a:buFont typeface="Arial" panose="020B0604020202020204" pitchFamily="34" charset="0"/>
              <a:buChar char="•"/>
            </a:pPr>
            <a:r>
              <a:rPr lang="en-IN" sz="1900" b="1"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pH</a:t>
            </a:r>
            <a:r>
              <a:rPr lang="en-IN" sz="1900" kern="100" dirty="0">
                <a:solidFill>
                  <a:srgbClr val="00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Enzymes also have a preferred pH level for activity. Large deviations from this can alter their shape and hinder function. </a:t>
            </a:r>
          </a:p>
        </p:txBody>
      </p:sp>
    </p:spTree>
    <p:extLst>
      <p:ext uri="{BB962C8B-B14F-4D97-AF65-F5344CB8AC3E}">
        <p14:creationId xmlns:p14="http://schemas.microsoft.com/office/powerpoint/2010/main" val="26885275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893379"/>
            <a:ext cx="7467600" cy="5600700"/>
          </a:xfrm>
          <a:prstGeom prst="rect">
            <a:avLst/>
          </a:prstGeom>
          <a:ln>
            <a:noFill/>
          </a:ln>
          <a:effectLst>
            <a:softEdge rad="112500"/>
          </a:effectLst>
        </p:spPr>
      </p:pic>
      <p:sp>
        <p:nvSpPr>
          <p:cNvPr id="4" name="TextBox 3"/>
          <p:cNvSpPr txBox="1"/>
          <p:nvPr/>
        </p:nvSpPr>
        <p:spPr>
          <a:xfrm>
            <a:off x="4267200" y="608121"/>
            <a:ext cx="3048000"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VITAMINS</a:t>
            </a:r>
            <a:endParaRPr lang="en-IN"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24810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914400"/>
            <a:ext cx="7416800" cy="5562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4172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838200"/>
            <a:ext cx="7543800" cy="56578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230371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838200"/>
            <a:ext cx="7645400" cy="57340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71920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800100"/>
            <a:ext cx="7620000" cy="5715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0913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EF5918-5CC6-3AA9-07FD-F81EBDDA5203}"/>
              </a:ext>
            </a:extLst>
          </p:cNvPr>
          <p:cNvPicPr>
            <a:picLocks noChangeAspect="1"/>
          </p:cNvPicPr>
          <p:nvPr/>
        </p:nvPicPr>
        <p:blipFill>
          <a:blip r:embed="rId2"/>
          <a:srcRect l="1504" t="20000" r="3009" b="3334"/>
          <a:stretch>
            <a:fillRect/>
          </a:stretch>
        </p:blipFill>
        <p:spPr>
          <a:xfrm>
            <a:off x="1066800" y="990600"/>
            <a:ext cx="10058400" cy="5410200"/>
          </a:xfrm>
          <a:prstGeom prst="rect">
            <a:avLst/>
          </a:prstGeom>
        </p:spPr>
      </p:pic>
      <p:sp>
        <p:nvSpPr>
          <p:cNvPr id="4" name="Content Placeholder 3">
            <a:extLst>
              <a:ext uri="{FF2B5EF4-FFF2-40B4-BE49-F238E27FC236}">
                <a16:creationId xmlns:a16="http://schemas.microsoft.com/office/drawing/2014/main" id="{3BC84D64-19C6-7DC5-0580-7995F9585986}"/>
              </a:ext>
            </a:extLst>
          </p:cNvPr>
          <p:cNvSpPr>
            <a:spLocks noGrp="1"/>
          </p:cNvSpPr>
          <p:nvPr>
            <p:ph idx="1"/>
          </p:nvPr>
        </p:nvSpPr>
        <p:spPr/>
        <p:txBody>
          <a:bodyPr/>
          <a:lstStyle/>
          <a:p>
            <a:endParaRPr lang="en-IN"/>
          </a:p>
        </p:txBody>
      </p:sp>
    </p:spTree>
    <p:extLst>
      <p:ext uri="{BB962C8B-B14F-4D97-AF65-F5344CB8AC3E}">
        <p14:creationId xmlns:p14="http://schemas.microsoft.com/office/powerpoint/2010/main" val="1668056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478F68-6737-E481-E6D4-9DF47CB67420}"/>
              </a:ext>
            </a:extLst>
          </p:cNvPr>
          <p:cNvSpPr txBox="1"/>
          <p:nvPr/>
        </p:nvSpPr>
        <p:spPr>
          <a:xfrm>
            <a:off x="5029200" y="762000"/>
            <a:ext cx="2133600" cy="584775"/>
          </a:xfrm>
          <a:prstGeom prst="rect">
            <a:avLst/>
          </a:prstGeom>
          <a:noFill/>
        </p:spPr>
        <p:txBody>
          <a:bodyPr wrap="square">
            <a:spAutoFit/>
          </a:bodyPr>
          <a:lstStyle/>
          <a:p>
            <a:pPr algn="ct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Plant Cell</a:t>
            </a:r>
          </a:p>
        </p:txBody>
      </p:sp>
      <p:sp>
        <p:nvSpPr>
          <p:cNvPr id="6" name="TextBox 5">
            <a:extLst>
              <a:ext uri="{FF2B5EF4-FFF2-40B4-BE49-F238E27FC236}">
                <a16:creationId xmlns:a16="http://schemas.microsoft.com/office/drawing/2014/main" id="{A0213FB0-DD20-6231-DFDC-F982056F5A53}"/>
              </a:ext>
            </a:extLst>
          </p:cNvPr>
          <p:cNvSpPr txBox="1"/>
          <p:nvPr/>
        </p:nvSpPr>
        <p:spPr>
          <a:xfrm>
            <a:off x="7883" y="1305341"/>
            <a:ext cx="7154917" cy="5028556"/>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Plant cells are a type of </a:t>
            </a:r>
            <a:r>
              <a:rPr lang="en-US" b="1" dirty="0">
                <a:highlight>
                  <a:srgbClr val="FFFF00"/>
                </a:highlight>
                <a:latin typeface="Times New Roman" panose="02020603050405020304" pitchFamily="18" charset="0"/>
                <a:cs typeface="Times New Roman" panose="02020603050405020304" pitchFamily="18" charset="0"/>
              </a:rPr>
              <a:t>eukaryotic cell </a:t>
            </a:r>
            <a:r>
              <a:rPr lang="en-US" dirty="0">
                <a:latin typeface="Times New Roman" panose="02020603050405020304" pitchFamily="18" charset="0"/>
                <a:cs typeface="Times New Roman" panose="02020603050405020304" pitchFamily="18" charset="0"/>
              </a:rPr>
              <a:t>found in the organism within the </a:t>
            </a:r>
            <a:r>
              <a:rPr lang="en-US" b="1" dirty="0">
                <a:highlight>
                  <a:srgbClr val="FFFF00"/>
                </a:highlight>
                <a:latin typeface="Times New Roman" panose="02020603050405020304" pitchFamily="18" charset="0"/>
                <a:cs typeface="Times New Roman" panose="02020603050405020304" pitchFamily="18" charset="0"/>
              </a:rPr>
              <a:t>plant kingdom</a:t>
            </a:r>
            <a:r>
              <a:rPr lang="en-US" b="1" dirty="0">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highlight>
                  <a:srgbClr val="FFFF00"/>
                </a:highlight>
                <a:latin typeface="Times New Roman" panose="02020603050405020304" pitchFamily="18" charset="0"/>
                <a:cs typeface="Times New Roman" panose="02020603050405020304" pitchFamily="18" charset="0"/>
              </a:rPr>
              <a:t>organelles </a:t>
            </a:r>
            <a:r>
              <a:rPr lang="en-US" dirty="0">
                <a:latin typeface="Times New Roman" panose="02020603050405020304" pitchFamily="18" charset="0"/>
                <a:cs typeface="Times New Roman" panose="02020603050405020304" pitchFamily="18" charset="0"/>
              </a:rPr>
              <a:t>present in plant cells differ from other </a:t>
            </a:r>
            <a:r>
              <a:rPr lang="en-US" b="1" dirty="0">
                <a:latin typeface="Times New Roman" panose="02020603050405020304" pitchFamily="18" charset="0"/>
                <a:cs typeface="Times New Roman" panose="02020603050405020304" pitchFamily="18" charset="0"/>
              </a:rPr>
              <a:t>eukaryotic cells.</a:t>
            </a:r>
            <a:r>
              <a:rPr lang="en-US" dirty="0">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major difference in the plant cell is that the plant cell contains a </a:t>
            </a:r>
            <a:r>
              <a:rPr lang="en-US" b="1" dirty="0">
                <a:latin typeface="Times New Roman" panose="02020603050405020304" pitchFamily="18" charset="0"/>
                <a:cs typeface="Times New Roman" panose="02020603050405020304" pitchFamily="18" charset="0"/>
              </a:rPr>
              <a:t>rigid cell wall </a:t>
            </a:r>
            <a:r>
              <a:rPr lang="en-US" dirty="0">
                <a:latin typeface="Times New Roman" panose="02020603050405020304" pitchFamily="18" charset="0"/>
                <a:cs typeface="Times New Roman" panose="02020603050405020304" pitchFamily="18" charset="0"/>
              </a:rPr>
              <a:t>around its plasma membrane. The cell wall provides the cell with the protection and gives the plant its </a:t>
            </a:r>
            <a:r>
              <a:rPr lang="en-US" b="1" dirty="0">
                <a:latin typeface="Times New Roman" panose="02020603050405020304" pitchFamily="18" charset="0"/>
                <a:cs typeface="Times New Roman" panose="02020603050405020304" pitchFamily="18" charset="0"/>
              </a:rPr>
              <a:t>shape and structure.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plant cell contains the </a:t>
            </a:r>
            <a:r>
              <a:rPr lang="en-US" b="1" dirty="0">
                <a:latin typeface="Times New Roman" panose="02020603050405020304" pitchFamily="18" charset="0"/>
                <a:cs typeface="Times New Roman" panose="02020603050405020304" pitchFamily="18" charset="0"/>
              </a:rPr>
              <a:t>chlorophyll</a:t>
            </a:r>
            <a:r>
              <a:rPr lang="en-US" dirty="0">
                <a:latin typeface="Times New Roman" panose="02020603050405020304" pitchFamily="18" charset="0"/>
                <a:cs typeface="Times New Roman" panose="02020603050405020304" pitchFamily="18" charset="0"/>
              </a:rPr>
              <a:t>. The chlorophyll gives the plants their green pigment and allows them to perform </a:t>
            </a:r>
            <a:r>
              <a:rPr lang="en-US" b="1" dirty="0">
                <a:latin typeface="Times New Roman" panose="02020603050405020304" pitchFamily="18" charset="0"/>
                <a:cs typeface="Times New Roman" panose="02020603050405020304" pitchFamily="18" charset="0"/>
              </a:rPr>
              <a:t>photosynthesis.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Photosynthesis is the process that plants use to make their food by using carbon dioxide, water, and sunlight.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plant cells contain </a:t>
            </a:r>
            <a:r>
              <a:rPr lang="en-US" b="1" dirty="0">
                <a:latin typeface="Times New Roman" panose="02020603050405020304" pitchFamily="18" charset="0"/>
                <a:cs typeface="Times New Roman" panose="02020603050405020304" pitchFamily="18" charset="0"/>
              </a:rPr>
              <a:t>large central vacuoles</a:t>
            </a:r>
            <a:r>
              <a:rPr lang="en-US" dirty="0">
                <a:latin typeface="Times New Roman" panose="02020603050405020304" pitchFamily="18" charset="0"/>
                <a:cs typeface="Times New Roman" panose="02020603050405020304" pitchFamily="18" charset="0"/>
              </a:rPr>
              <a:t>. Vacuoles are larger structures in plant cells as in some other eukaryotes.</a:t>
            </a:r>
          </a:p>
        </p:txBody>
      </p:sp>
      <p:pic>
        <p:nvPicPr>
          <p:cNvPr id="8" name="Picture 7">
            <a:extLst>
              <a:ext uri="{FF2B5EF4-FFF2-40B4-BE49-F238E27FC236}">
                <a16:creationId xmlns:a16="http://schemas.microsoft.com/office/drawing/2014/main" id="{70BEBE75-8A75-D198-E68F-0781B2AF4C20}"/>
              </a:ext>
            </a:extLst>
          </p:cNvPr>
          <p:cNvPicPr>
            <a:picLocks noChangeAspect="1"/>
          </p:cNvPicPr>
          <p:nvPr/>
        </p:nvPicPr>
        <p:blipFill rotWithShape="1">
          <a:blip r:embed="rId3">
            <a:extLst>
              <a:ext uri="{28A0092B-C50C-407E-A947-70E740481C1C}">
                <a14:useLocalDpi xmlns:a14="http://schemas.microsoft.com/office/drawing/2010/main" val="0"/>
              </a:ext>
            </a:extLst>
          </a:blip>
          <a:srcRect l="4169" r="8285"/>
          <a:stretch/>
        </p:blipFill>
        <p:spPr>
          <a:xfrm>
            <a:off x="7162800" y="1510862"/>
            <a:ext cx="4876800" cy="4412342"/>
          </a:xfrm>
          <a:prstGeom prst="rect">
            <a:avLst/>
          </a:prstGeom>
        </p:spPr>
      </p:pic>
    </p:spTree>
    <p:extLst>
      <p:ext uri="{BB962C8B-B14F-4D97-AF65-F5344CB8AC3E}">
        <p14:creationId xmlns:p14="http://schemas.microsoft.com/office/powerpoint/2010/main" val="175828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762000"/>
            <a:ext cx="7620000" cy="5715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53532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10515600" cy="573172"/>
          </a:xfrm>
        </p:spPr>
        <p:txBody>
          <a:bodyPr>
            <a:normAutofit/>
          </a:bodyPr>
          <a:lstStyle/>
          <a:p>
            <a:pPr algn="ctr"/>
            <a:r>
              <a:rPr lang="en-US" sz="3000" b="1" dirty="0">
                <a:solidFill>
                  <a:srgbClr val="FF0000"/>
                </a:solidFill>
                <a:latin typeface="Times New Roman" panose="02020603050405020304" pitchFamily="18" charset="0"/>
                <a:cs typeface="Times New Roman" panose="02020603050405020304" pitchFamily="18" charset="0"/>
              </a:rPr>
              <a:t>HORMONES</a:t>
            </a:r>
            <a:endParaRPr lang="en-IN" sz="3000" b="1" dirty="0">
              <a:solidFill>
                <a:srgbClr val="FF0000"/>
              </a:solidFill>
              <a:latin typeface="Times New Roman" panose="02020603050405020304" pitchFamily="18" charset="0"/>
              <a:cs typeface="Times New Roman" panose="02020603050405020304" pitchFamily="18" charset="0"/>
            </a:endParaRPr>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1295400"/>
            <a:ext cx="6858000" cy="51435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37841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1066800"/>
            <a:ext cx="7162800" cy="53721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22466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1066800"/>
            <a:ext cx="7010400" cy="5257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2349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990600"/>
            <a:ext cx="7112000" cy="5334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04795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5161684-1450-4AD6-A9AC-3C8BCF1BA53D}"/>
              </a:ext>
            </a:extLst>
          </p:cNvPr>
          <p:cNvSpPr txBox="1"/>
          <p:nvPr/>
        </p:nvSpPr>
        <p:spPr>
          <a:xfrm>
            <a:off x="571500" y="2444497"/>
            <a:ext cx="6896100" cy="1200329"/>
          </a:xfrm>
          <a:prstGeom prst="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7200" b="1" dirty="0">
                <a:latin typeface="Cambria" panose="02040503050406030204" pitchFamily="18" charset="0"/>
                <a:ea typeface="Cambria" panose="02040503050406030204" pitchFamily="18" charset="0"/>
              </a:rPr>
              <a:t>Thank You</a:t>
            </a:r>
          </a:p>
        </p:txBody>
      </p:sp>
      <p:grpSp>
        <p:nvGrpSpPr>
          <p:cNvPr id="13" name="Group 12">
            <a:extLst>
              <a:ext uri="{FF2B5EF4-FFF2-40B4-BE49-F238E27FC236}">
                <a16:creationId xmlns:a16="http://schemas.microsoft.com/office/drawing/2014/main" id="{373072E6-6F6E-42B0-915D-0AF084CDCA2B}"/>
              </a:ext>
            </a:extLst>
          </p:cNvPr>
          <p:cNvGrpSpPr/>
          <p:nvPr/>
        </p:nvGrpSpPr>
        <p:grpSpPr>
          <a:xfrm>
            <a:off x="4381500" y="3520951"/>
            <a:ext cx="6896100" cy="1355218"/>
            <a:chOff x="4381500" y="3495034"/>
            <a:chExt cx="6896100" cy="1200329"/>
          </a:xfrm>
          <a:scene3d>
            <a:camera prst="orthographicFront">
              <a:rot lat="0" lon="0" rev="0"/>
            </a:camera>
            <a:lightRig rig="balanced" dir="t">
              <a:rot lat="0" lon="0" rev="8700000"/>
            </a:lightRig>
          </a:scene3d>
        </p:grpSpPr>
        <p:sp>
          <p:nvSpPr>
            <p:cNvPr id="15" name="TextBox 14">
              <a:extLst>
                <a:ext uri="{FF2B5EF4-FFF2-40B4-BE49-F238E27FC236}">
                  <a16:creationId xmlns:a16="http://schemas.microsoft.com/office/drawing/2014/main" id="{A83E04BA-77AE-48D2-909C-AB0E0DA6D786}"/>
                </a:ext>
              </a:extLst>
            </p:cNvPr>
            <p:cNvSpPr txBox="1"/>
            <p:nvPr/>
          </p:nvSpPr>
          <p:spPr>
            <a:xfrm>
              <a:off x="4381500" y="3495034"/>
              <a:ext cx="6896100" cy="1200329"/>
            </a:xfrm>
            <a:prstGeom prst="rect">
              <a:avLst/>
            </a:prstGeom>
            <a:solidFill>
              <a:schemeClr val="tx2">
                <a:lumMod val="75000"/>
              </a:schemeClr>
            </a:solidFill>
            <a:ln>
              <a:noFill/>
            </a:ln>
            <a:effectLst>
              <a:outerShdw blurRad="44450" dist="27940" dir="5400000" algn="ctr">
                <a:srgbClr val="000000">
                  <a:alpha val="32000"/>
                </a:srgbClr>
              </a:outerShdw>
            </a:effectLst>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C98349B9-9BDC-4E07-9E70-4A14F3F9BBAA}"/>
                </a:ext>
              </a:extLst>
            </p:cNvPr>
            <p:cNvSpPr txBox="1"/>
            <p:nvPr/>
          </p:nvSpPr>
          <p:spPr>
            <a:xfrm>
              <a:off x="5456898" y="3572425"/>
              <a:ext cx="3830949" cy="1063142"/>
            </a:xfrm>
            <a:prstGeom prst="rect">
              <a:avLst/>
            </a:prstGeom>
            <a:noFill/>
            <a:ln>
              <a:noFill/>
            </a:ln>
            <a:effectLst>
              <a:outerShdw blurRad="44450" dist="27940" dir="5400000" algn="ctr">
                <a:srgbClr val="000000">
                  <a:alpha val="32000"/>
                </a:srgbClr>
              </a:outerShdw>
            </a:effectLst>
            <a:sp3d>
              <a:bevelT w="190500" h="38100"/>
            </a:sp3d>
          </p:spPr>
          <p:txBody>
            <a:bodyPr wrap="square" rtlCol="0">
              <a:spAutoFit/>
            </a:bodyPr>
            <a:lstStyle/>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Mahendra Kumar H S </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Assistant professor, </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Dept. of Chemistry,</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ATMECE, Mysuru</a:t>
              </a:r>
              <a:endParaRPr lang="en-IN" dirty="0">
                <a:solidFill>
                  <a:schemeClr val="accent4">
                    <a:lumMod val="60000"/>
                    <a:lumOff val="40000"/>
                  </a:schemeClr>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8366069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5639</TotalTime>
  <Words>6948</Words>
  <Application>Microsoft Office PowerPoint</Application>
  <PresentationFormat>Widescreen</PresentationFormat>
  <Paragraphs>583</Paragraphs>
  <Slides>95</Slides>
  <Notes>31</Notes>
  <HiddenSlides>0</HiddenSlides>
  <MMClips>1</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95</vt:i4>
      </vt:variant>
    </vt:vector>
  </HeadingPairs>
  <TitlesOfParts>
    <vt:vector size="106" baseType="lpstr">
      <vt:lpstr>-apple-system</vt:lpstr>
      <vt:lpstr>Aptos</vt:lpstr>
      <vt:lpstr>Arial</vt:lpstr>
      <vt:lpstr>Calibri</vt:lpstr>
      <vt:lpstr>Cambria</vt:lpstr>
      <vt:lpstr>Lora</vt:lpstr>
      <vt:lpstr>Times New Roman</vt:lpstr>
      <vt:lpstr>Wingdings</vt:lpstr>
      <vt:lpstr>2_Office Theme</vt:lpstr>
      <vt:lpstr>Chart</vt:lpstr>
      <vt:lpstr>CS ChemDraw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Functions of a cell.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Uses for stem cells </vt:lpstr>
      <vt:lpstr>PowerPoint Presentation</vt:lpstr>
      <vt:lpstr>PowerPoint Presentation</vt:lpstr>
      <vt:lpstr>                                                        </vt:lpstr>
      <vt:lpstr>BIOMOLECULES</vt:lpstr>
      <vt:lpstr>PowerPoint Presentation</vt:lpstr>
      <vt:lpstr>PowerPoint Presentation</vt:lpstr>
      <vt:lpstr>PowerPoint Presentation</vt:lpstr>
      <vt:lpstr>What are Carbohydrates?</vt:lpstr>
      <vt:lpstr>PowerPoint Presentation</vt:lpstr>
      <vt:lpstr>PowerPoint Presentation</vt:lpstr>
      <vt:lpstr>PowerPoint Presentation</vt:lpstr>
      <vt:lpstr>CARBOHYDRATES</vt:lpstr>
      <vt:lpstr>CARBOHYDRATES</vt:lpstr>
      <vt:lpstr>PowerPoint Presentation</vt:lpstr>
      <vt:lpstr>PowerPoint Presentation</vt:lpstr>
      <vt:lpstr>PowerPoint Presentation</vt:lpstr>
      <vt:lpstr>PowerPoint Presentation</vt:lpstr>
      <vt:lpstr>PowerPoint Presentation</vt:lpstr>
      <vt:lpstr>Function of Proteins</vt:lpstr>
      <vt:lpstr>Structure of Proteins</vt:lpstr>
      <vt:lpstr>Primary (1°) structure</vt:lpstr>
      <vt:lpstr>Secondary (2°) structure</vt:lpstr>
      <vt:lpstr>Tertiary (3°) structure</vt:lpstr>
      <vt:lpstr>Quaternary (4°) structure</vt:lpstr>
      <vt:lpstr>Protein structure (review)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LIPIDS </vt:lpstr>
      <vt:lpstr>Saturated fat</vt:lpstr>
      <vt:lpstr>Unsaturated fat</vt:lpstr>
      <vt:lpstr>PowerPoint Presentation</vt:lpstr>
      <vt:lpstr>Properties of Lipids </vt:lpstr>
      <vt:lpstr>PowerPoint Presentation</vt:lpstr>
      <vt:lpstr>PowerPoint Presentation</vt:lpstr>
      <vt:lpstr>Enzymes</vt:lpstr>
      <vt:lpstr>ENZYMES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HORMONES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Electrochemistry and Battery Technology</dc:title>
  <dc:creator>Mahendra Kumar H S</dc:creator>
  <cp:lastModifiedBy>Mahendra Kumar H S</cp:lastModifiedBy>
  <cp:revision>486</cp:revision>
  <dcterms:created xsi:type="dcterms:W3CDTF">2006-08-16T00:00:00Z</dcterms:created>
  <dcterms:modified xsi:type="dcterms:W3CDTF">2026-02-20T05:27:31Z</dcterms:modified>
</cp:coreProperties>
</file>