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media/image21.jpg" ContentType="image/jpg"/>
  <Override PartName="/ppt/media/image35.jpg" ContentType="image/jpg"/>
  <Override PartName="/ppt/media/image37.jpg" ContentType="image/jpg"/>
  <Override PartName="/ppt/media/image38.jpg" ContentType="image/jpg"/>
  <Override PartName="/ppt/media/image39.jpg" ContentType="image/jpg"/>
  <Override PartName="/ppt/media/image40.jpg" ContentType="image/jp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403" r:id="rId21"/>
    <p:sldId id="402"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405" r:id="rId47"/>
    <p:sldId id="406"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 id="317" r:id="rId66"/>
    <p:sldId id="318" r:id="rId67"/>
    <p:sldId id="319" r:id="rId68"/>
    <p:sldId id="320" r:id="rId69"/>
    <p:sldId id="321" r:id="rId70"/>
    <p:sldId id="322" r:id="rId71"/>
    <p:sldId id="323" r:id="rId72"/>
    <p:sldId id="404" r:id="rId73"/>
    <p:sldId id="324" r:id="rId74"/>
    <p:sldId id="325" r:id="rId75"/>
    <p:sldId id="326" r:id="rId76"/>
    <p:sldId id="327" r:id="rId77"/>
    <p:sldId id="328" r:id="rId78"/>
    <p:sldId id="329" r:id="rId79"/>
    <p:sldId id="330" r:id="rId80"/>
    <p:sldId id="331" r:id="rId81"/>
    <p:sldId id="332" r:id="rId82"/>
    <p:sldId id="333" r:id="rId83"/>
    <p:sldId id="334" r:id="rId84"/>
    <p:sldId id="335" r:id="rId85"/>
    <p:sldId id="336" r:id="rId86"/>
    <p:sldId id="337" r:id="rId87"/>
    <p:sldId id="338" r:id="rId88"/>
    <p:sldId id="339" r:id="rId89"/>
    <p:sldId id="340" r:id="rId90"/>
    <p:sldId id="341" r:id="rId91"/>
    <p:sldId id="342" r:id="rId92"/>
    <p:sldId id="343" r:id="rId93"/>
    <p:sldId id="344" r:id="rId94"/>
    <p:sldId id="345" r:id="rId95"/>
    <p:sldId id="346" r:id="rId96"/>
    <p:sldId id="347" r:id="rId97"/>
    <p:sldId id="348" r:id="rId98"/>
    <p:sldId id="349" r:id="rId99"/>
    <p:sldId id="350" r:id="rId100"/>
    <p:sldId id="351" r:id="rId101"/>
    <p:sldId id="352" r:id="rId102"/>
    <p:sldId id="353" r:id="rId103"/>
    <p:sldId id="354" r:id="rId104"/>
    <p:sldId id="355" r:id="rId105"/>
    <p:sldId id="356" r:id="rId106"/>
    <p:sldId id="357" r:id="rId107"/>
    <p:sldId id="358" r:id="rId108"/>
    <p:sldId id="359" r:id="rId109"/>
    <p:sldId id="360" r:id="rId110"/>
    <p:sldId id="361" r:id="rId111"/>
    <p:sldId id="362" r:id="rId112"/>
    <p:sldId id="363" r:id="rId113"/>
    <p:sldId id="364" r:id="rId114"/>
    <p:sldId id="365" r:id="rId115"/>
    <p:sldId id="366" r:id="rId116"/>
    <p:sldId id="367" r:id="rId117"/>
    <p:sldId id="368" r:id="rId118"/>
    <p:sldId id="369" r:id="rId119"/>
    <p:sldId id="370" r:id="rId120"/>
    <p:sldId id="371" r:id="rId121"/>
    <p:sldId id="372" r:id="rId122"/>
    <p:sldId id="373" r:id="rId123"/>
    <p:sldId id="374" r:id="rId124"/>
    <p:sldId id="375" r:id="rId125"/>
    <p:sldId id="376" r:id="rId126"/>
    <p:sldId id="377" r:id="rId127"/>
    <p:sldId id="378" r:id="rId128"/>
    <p:sldId id="379" r:id="rId129"/>
    <p:sldId id="380" r:id="rId130"/>
    <p:sldId id="381" r:id="rId131"/>
    <p:sldId id="382" r:id="rId132"/>
    <p:sldId id="383" r:id="rId133"/>
    <p:sldId id="384" r:id="rId134"/>
    <p:sldId id="385" r:id="rId135"/>
    <p:sldId id="386" r:id="rId136"/>
    <p:sldId id="387" r:id="rId137"/>
    <p:sldId id="388" r:id="rId138"/>
    <p:sldId id="389" r:id="rId139"/>
    <p:sldId id="390" r:id="rId140"/>
    <p:sldId id="391" r:id="rId141"/>
    <p:sldId id="392" r:id="rId142"/>
    <p:sldId id="393" r:id="rId143"/>
    <p:sldId id="394" r:id="rId144"/>
    <p:sldId id="395" r:id="rId145"/>
    <p:sldId id="396" r:id="rId146"/>
    <p:sldId id="397" r:id="rId147"/>
    <p:sldId id="398" r:id="rId148"/>
    <p:sldId id="399" r:id="rId149"/>
    <p:sldId id="400" r:id="rId150"/>
    <p:sldId id="401" r:id="rId15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498" y="6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theme" Target="theme/theme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tableStyles" Target="tableStyle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presProps" Target="pres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viewProps" Target="viewProps.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BEC91FD2-1A9C-475B-9CA7-E6A7E485DEC7}" type="datetimeFigureOut">
              <a:rPr lang="en-IN" smtClean="0"/>
              <a:t>23-08-2022</a:t>
            </a:fld>
            <a:endParaRPr lang="en-IN"/>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6587C1F5-BDC5-402E-A39C-FDF216DA98E8}" type="slidenum">
              <a:rPr lang="en-IN" smtClean="0"/>
              <a:t>‹#›</a:t>
            </a:fld>
            <a:endParaRPr lang="en-IN"/>
          </a:p>
        </p:txBody>
      </p:sp>
    </p:spTree>
    <p:extLst>
      <p:ext uri="{BB962C8B-B14F-4D97-AF65-F5344CB8AC3E}">
        <p14:creationId xmlns:p14="http://schemas.microsoft.com/office/powerpoint/2010/main" val="16236605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6587C1F5-BDC5-402E-A39C-FDF216DA98E8}" type="slidenum">
              <a:rPr lang="en-IN" smtClean="0"/>
              <a:t>2</a:t>
            </a:fld>
            <a:endParaRPr lang="en-IN"/>
          </a:p>
        </p:txBody>
      </p:sp>
    </p:spTree>
    <p:extLst>
      <p:ext uri="{BB962C8B-B14F-4D97-AF65-F5344CB8AC3E}">
        <p14:creationId xmlns:p14="http://schemas.microsoft.com/office/powerpoint/2010/main" val="3819092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6587C1F5-BDC5-402E-A39C-FDF216DA98E8}" type="slidenum">
              <a:rPr lang="en-IN" smtClean="0"/>
              <a:t>36</a:t>
            </a:fld>
            <a:endParaRPr lang="en-IN"/>
          </a:p>
        </p:txBody>
      </p:sp>
    </p:spTree>
    <p:extLst>
      <p:ext uri="{BB962C8B-B14F-4D97-AF65-F5344CB8AC3E}">
        <p14:creationId xmlns:p14="http://schemas.microsoft.com/office/powerpoint/2010/main" val="690817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5"/>
          </p:nvPr>
        </p:nvSpPr>
        <p:spPr/>
        <p:txBody>
          <a:bodyPr/>
          <a:lstStyle/>
          <a:p>
            <a:fld id="{6587C1F5-BDC5-402E-A39C-FDF216DA98E8}" type="slidenum">
              <a:rPr lang="en-IN" smtClean="0"/>
              <a:t>47</a:t>
            </a:fld>
            <a:endParaRPr lang="en-IN"/>
          </a:p>
        </p:txBody>
      </p:sp>
    </p:spTree>
    <p:extLst>
      <p:ext uri="{BB962C8B-B14F-4D97-AF65-F5344CB8AC3E}">
        <p14:creationId xmlns:p14="http://schemas.microsoft.com/office/powerpoint/2010/main" val="15696293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1200" b="0" i="0">
                <a:solidFill>
                  <a:schemeClr val="tx1"/>
                </a:solidFill>
                <a:latin typeface="Times New Roman"/>
                <a:cs typeface="Times New Roman"/>
              </a:defRPr>
            </a:lvl1pPr>
          </a:lstStyle>
          <a:p>
            <a:pPr marL="12700">
              <a:lnSpc>
                <a:spcPts val="1375"/>
              </a:lnSpc>
            </a:pPr>
            <a:r>
              <a:rPr spc="-85" dirty="0"/>
              <a:t>MP, </a:t>
            </a:r>
            <a:r>
              <a:rPr spc="-30" dirty="0"/>
              <a:t>CSE, </a:t>
            </a:r>
            <a:r>
              <a:rPr spc="-15" dirty="0"/>
              <a:t>VCET</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8/23/2022</a:t>
            </a:fld>
            <a:endParaRPr lang="en-US"/>
          </a:p>
        </p:txBody>
      </p:sp>
      <p:sp>
        <p:nvSpPr>
          <p:cNvPr id="6" name="Holder 6"/>
          <p:cNvSpPr>
            <a:spLocks noGrp="1"/>
          </p:cNvSpPr>
          <p:nvPr>
            <p:ph type="sldNum" sz="quarter" idx="7"/>
          </p:nvPr>
        </p:nvSpPr>
        <p:spPr/>
        <p:txBody>
          <a:bodyPr lIns="0" tIns="0" rIns="0" bIns="0"/>
          <a:lstStyle>
            <a:lvl1pPr>
              <a:defRPr sz="1200" b="0" i="0">
                <a:solidFill>
                  <a:schemeClr val="tx1"/>
                </a:solidFill>
                <a:latin typeface="Times New Roman"/>
                <a:cs typeface="Times New Roman"/>
              </a:defRPr>
            </a:lvl1pPr>
          </a:lstStyle>
          <a:p>
            <a:pPr marL="38100">
              <a:lnSpc>
                <a:spcPts val="1375"/>
              </a:lnSpc>
            </a:pPr>
            <a:fld id="{81D60167-4931-47E6-BA6A-407CBD079E47}" type="slidenum">
              <a:rPr spc="-40" dirty="0"/>
              <a:t>‹#›</a:t>
            </a:fld>
            <a:endParaRPr spc="-4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381000" y="228600"/>
            <a:ext cx="8229600" cy="609600"/>
          </a:xfrm>
          <a:custGeom>
            <a:avLst/>
            <a:gdLst/>
            <a:ahLst/>
            <a:cxnLst/>
            <a:rect l="l" t="t" r="r" b="b"/>
            <a:pathLst>
              <a:path w="8229600" h="609600">
                <a:moveTo>
                  <a:pt x="0" y="609600"/>
                </a:moveTo>
                <a:lnTo>
                  <a:pt x="0" y="0"/>
                </a:lnTo>
                <a:lnTo>
                  <a:pt x="8229600" y="0"/>
                </a:lnTo>
              </a:path>
            </a:pathLst>
          </a:custGeom>
          <a:ln w="19050">
            <a:solidFill>
              <a:srgbClr val="CC9900"/>
            </a:solidFill>
          </a:ln>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2000" b="0" i="0">
                <a:solidFill>
                  <a:schemeClr val="tx1"/>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sz="2000" b="0" i="0">
                <a:solidFill>
                  <a:srgbClr val="AC1285"/>
                </a:solidFill>
                <a:latin typeface="Times New Roman"/>
                <a:cs typeface="Times New Roman"/>
              </a:defRPr>
            </a:lvl1pPr>
          </a:lstStyle>
          <a:p>
            <a:endParaRPr/>
          </a:p>
        </p:txBody>
      </p:sp>
      <p:sp>
        <p:nvSpPr>
          <p:cNvPr id="4" name="Holder 4"/>
          <p:cNvSpPr>
            <a:spLocks noGrp="1"/>
          </p:cNvSpPr>
          <p:nvPr>
            <p:ph type="ftr" sz="quarter" idx="5"/>
          </p:nvPr>
        </p:nvSpPr>
        <p:spPr/>
        <p:txBody>
          <a:bodyPr lIns="0" tIns="0" rIns="0" bIns="0"/>
          <a:lstStyle>
            <a:lvl1pPr>
              <a:defRPr sz="1200" b="0" i="0">
                <a:solidFill>
                  <a:schemeClr val="tx1"/>
                </a:solidFill>
                <a:latin typeface="Times New Roman"/>
                <a:cs typeface="Times New Roman"/>
              </a:defRPr>
            </a:lvl1pPr>
          </a:lstStyle>
          <a:p>
            <a:pPr marL="12700">
              <a:lnSpc>
                <a:spcPts val="1375"/>
              </a:lnSpc>
            </a:pPr>
            <a:r>
              <a:rPr spc="-85" dirty="0"/>
              <a:t>MP, </a:t>
            </a:r>
            <a:r>
              <a:rPr spc="-30" dirty="0"/>
              <a:t>CSE, </a:t>
            </a:r>
            <a:r>
              <a:rPr spc="-15" dirty="0"/>
              <a:t>VCET</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8/23/2022</a:t>
            </a:fld>
            <a:endParaRPr lang="en-US"/>
          </a:p>
        </p:txBody>
      </p:sp>
      <p:sp>
        <p:nvSpPr>
          <p:cNvPr id="6" name="Holder 6"/>
          <p:cNvSpPr>
            <a:spLocks noGrp="1"/>
          </p:cNvSpPr>
          <p:nvPr>
            <p:ph type="sldNum" sz="quarter" idx="7"/>
          </p:nvPr>
        </p:nvSpPr>
        <p:spPr/>
        <p:txBody>
          <a:bodyPr lIns="0" tIns="0" rIns="0" bIns="0"/>
          <a:lstStyle>
            <a:lvl1pPr>
              <a:defRPr sz="1200" b="0" i="0">
                <a:solidFill>
                  <a:schemeClr val="tx1"/>
                </a:solidFill>
                <a:latin typeface="Times New Roman"/>
                <a:cs typeface="Times New Roman"/>
              </a:defRPr>
            </a:lvl1pPr>
          </a:lstStyle>
          <a:p>
            <a:pPr marL="38100">
              <a:lnSpc>
                <a:spcPts val="1375"/>
              </a:lnSpc>
            </a:pPr>
            <a:fld id="{81D60167-4931-47E6-BA6A-407CBD079E47}" type="slidenum">
              <a:rPr spc="-40" dirty="0"/>
              <a:t>‹#›</a:t>
            </a:fld>
            <a:endParaRPr spc="-4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000" b="0" i="0">
                <a:solidFill>
                  <a:schemeClr val="tx1"/>
                </a:solidFill>
                <a:latin typeface="Times New Roman"/>
                <a:cs typeface="Times New Roman"/>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1200" b="0" i="0">
                <a:solidFill>
                  <a:schemeClr val="tx1"/>
                </a:solidFill>
                <a:latin typeface="Times New Roman"/>
                <a:cs typeface="Times New Roman"/>
              </a:defRPr>
            </a:lvl1pPr>
          </a:lstStyle>
          <a:p>
            <a:pPr marL="12700">
              <a:lnSpc>
                <a:spcPts val="1375"/>
              </a:lnSpc>
            </a:pPr>
            <a:r>
              <a:rPr spc="-85" dirty="0"/>
              <a:t>MP, </a:t>
            </a:r>
            <a:r>
              <a:rPr spc="-30" dirty="0"/>
              <a:t>CSE, </a:t>
            </a:r>
            <a:r>
              <a:rPr spc="-15" dirty="0"/>
              <a:t>VCET</a:t>
            </a: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8/23/2022</a:t>
            </a:fld>
            <a:endParaRPr lang="en-US"/>
          </a:p>
        </p:txBody>
      </p:sp>
      <p:sp>
        <p:nvSpPr>
          <p:cNvPr id="7" name="Holder 7"/>
          <p:cNvSpPr>
            <a:spLocks noGrp="1"/>
          </p:cNvSpPr>
          <p:nvPr>
            <p:ph type="sldNum" sz="quarter" idx="7"/>
          </p:nvPr>
        </p:nvSpPr>
        <p:spPr/>
        <p:txBody>
          <a:bodyPr lIns="0" tIns="0" rIns="0" bIns="0"/>
          <a:lstStyle>
            <a:lvl1pPr>
              <a:defRPr sz="1200" b="0" i="0">
                <a:solidFill>
                  <a:schemeClr val="tx1"/>
                </a:solidFill>
                <a:latin typeface="Times New Roman"/>
                <a:cs typeface="Times New Roman"/>
              </a:defRPr>
            </a:lvl1pPr>
          </a:lstStyle>
          <a:p>
            <a:pPr marL="38100">
              <a:lnSpc>
                <a:spcPts val="1375"/>
              </a:lnSpc>
            </a:pPr>
            <a:fld id="{81D60167-4931-47E6-BA6A-407CBD079E47}" type="slidenum">
              <a:rPr spc="-40" dirty="0"/>
              <a:t>‹#›</a:t>
            </a:fld>
            <a:endParaRPr spc="-4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000" b="0" i="0">
                <a:solidFill>
                  <a:schemeClr val="tx1"/>
                </a:solidFill>
                <a:latin typeface="Times New Roman"/>
                <a:cs typeface="Times New Roman"/>
              </a:defRPr>
            </a:lvl1pPr>
          </a:lstStyle>
          <a:p>
            <a:endParaRPr/>
          </a:p>
        </p:txBody>
      </p:sp>
      <p:sp>
        <p:nvSpPr>
          <p:cNvPr id="3" name="Holder 3"/>
          <p:cNvSpPr>
            <a:spLocks noGrp="1"/>
          </p:cNvSpPr>
          <p:nvPr>
            <p:ph type="ftr" sz="quarter" idx="5"/>
          </p:nvPr>
        </p:nvSpPr>
        <p:spPr/>
        <p:txBody>
          <a:bodyPr lIns="0" tIns="0" rIns="0" bIns="0"/>
          <a:lstStyle>
            <a:lvl1pPr>
              <a:defRPr sz="1200" b="0" i="0">
                <a:solidFill>
                  <a:schemeClr val="tx1"/>
                </a:solidFill>
                <a:latin typeface="Times New Roman"/>
                <a:cs typeface="Times New Roman"/>
              </a:defRPr>
            </a:lvl1pPr>
          </a:lstStyle>
          <a:p>
            <a:pPr marL="12700">
              <a:lnSpc>
                <a:spcPts val="1375"/>
              </a:lnSpc>
            </a:pPr>
            <a:r>
              <a:rPr spc="-85" dirty="0"/>
              <a:t>MP, </a:t>
            </a:r>
            <a:r>
              <a:rPr spc="-30" dirty="0"/>
              <a:t>CSE, </a:t>
            </a:r>
            <a:r>
              <a:rPr spc="-15" dirty="0"/>
              <a:t>VCET</a:t>
            </a: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8/23/2022</a:t>
            </a:fld>
            <a:endParaRPr lang="en-US"/>
          </a:p>
        </p:txBody>
      </p:sp>
      <p:sp>
        <p:nvSpPr>
          <p:cNvPr id="5" name="Holder 5"/>
          <p:cNvSpPr>
            <a:spLocks noGrp="1"/>
          </p:cNvSpPr>
          <p:nvPr>
            <p:ph type="sldNum" sz="quarter" idx="7"/>
          </p:nvPr>
        </p:nvSpPr>
        <p:spPr/>
        <p:txBody>
          <a:bodyPr lIns="0" tIns="0" rIns="0" bIns="0"/>
          <a:lstStyle>
            <a:lvl1pPr>
              <a:defRPr sz="1200" b="0" i="0">
                <a:solidFill>
                  <a:schemeClr val="tx1"/>
                </a:solidFill>
                <a:latin typeface="Times New Roman"/>
                <a:cs typeface="Times New Roman"/>
              </a:defRPr>
            </a:lvl1pPr>
          </a:lstStyle>
          <a:p>
            <a:pPr marL="38100">
              <a:lnSpc>
                <a:spcPts val="1375"/>
              </a:lnSpc>
            </a:pPr>
            <a:fld id="{81D60167-4931-47E6-BA6A-407CBD079E47}" type="slidenum">
              <a:rPr spc="-40" dirty="0"/>
              <a:t>‹#›</a:t>
            </a:fld>
            <a:endParaRPr spc="-4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1200" b="0" i="0">
                <a:solidFill>
                  <a:schemeClr val="tx1"/>
                </a:solidFill>
                <a:latin typeface="Times New Roman"/>
                <a:cs typeface="Times New Roman"/>
              </a:defRPr>
            </a:lvl1pPr>
          </a:lstStyle>
          <a:p>
            <a:pPr marL="12700">
              <a:lnSpc>
                <a:spcPts val="1375"/>
              </a:lnSpc>
            </a:pPr>
            <a:r>
              <a:rPr spc="-85" dirty="0"/>
              <a:t>MP, </a:t>
            </a:r>
            <a:r>
              <a:rPr spc="-30" dirty="0"/>
              <a:t>CSE, </a:t>
            </a:r>
            <a:r>
              <a:rPr spc="-15" dirty="0"/>
              <a:t>VCET</a:t>
            </a: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8/23/2022</a:t>
            </a:fld>
            <a:endParaRPr lang="en-US"/>
          </a:p>
        </p:txBody>
      </p:sp>
      <p:sp>
        <p:nvSpPr>
          <p:cNvPr id="4" name="Holder 4"/>
          <p:cNvSpPr>
            <a:spLocks noGrp="1"/>
          </p:cNvSpPr>
          <p:nvPr>
            <p:ph type="sldNum" sz="quarter" idx="7"/>
          </p:nvPr>
        </p:nvSpPr>
        <p:spPr/>
        <p:txBody>
          <a:bodyPr lIns="0" tIns="0" rIns="0" bIns="0"/>
          <a:lstStyle>
            <a:lvl1pPr>
              <a:defRPr sz="1200" b="0" i="0">
                <a:solidFill>
                  <a:schemeClr val="tx1"/>
                </a:solidFill>
                <a:latin typeface="Times New Roman"/>
                <a:cs typeface="Times New Roman"/>
              </a:defRPr>
            </a:lvl1pPr>
          </a:lstStyle>
          <a:p>
            <a:pPr marL="38100">
              <a:lnSpc>
                <a:spcPts val="1375"/>
              </a:lnSpc>
            </a:pPr>
            <a:fld id="{81D60167-4931-47E6-BA6A-407CBD079E47}" type="slidenum">
              <a:rPr spc="-40" dirty="0"/>
              <a:t>‹#›</a:t>
            </a:fld>
            <a:endParaRPr spc="-40"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381000" y="228600"/>
            <a:ext cx="8229600" cy="609600"/>
          </a:xfrm>
          <a:custGeom>
            <a:avLst/>
            <a:gdLst/>
            <a:ahLst/>
            <a:cxnLst/>
            <a:rect l="l" t="t" r="r" b="b"/>
            <a:pathLst>
              <a:path w="8229600" h="609600">
                <a:moveTo>
                  <a:pt x="0" y="609600"/>
                </a:moveTo>
                <a:lnTo>
                  <a:pt x="0" y="0"/>
                </a:lnTo>
                <a:lnTo>
                  <a:pt x="8229600" y="0"/>
                </a:lnTo>
              </a:path>
            </a:pathLst>
          </a:custGeom>
          <a:ln w="19050">
            <a:solidFill>
              <a:srgbClr val="CC9900"/>
            </a:solidFill>
          </a:ln>
        </p:spPr>
        <p:txBody>
          <a:bodyPr wrap="square" lIns="0" tIns="0" rIns="0" bIns="0" rtlCol="0"/>
          <a:lstStyle/>
          <a:p>
            <a:endParaRPr/>
          </a:p>
        </p:txBody>
      </p:sp>
      <p:sp>
        <p:nvSpPr>
          <p:cNvPr id="17" name="bg object 17"/>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2" name="Holder 2"/>
          <p:cNvSpPr>
            <a:spLocks noGrp="1"/>
          </p:cNvSpPr>
          <p:nvPr>
            <p:ph type="title"/>
          </p:nvPr>
        </p:nvSpPr>
        <p:spPr>
          <a:xfrm>
            <a:off x="381965" y="276003"/>
            <a:ext cx="8380069" cy="1397635"/>
          </a:xfrm>
          <a:prstGeom prst="rect">
            <a:avLst/>
          </a:prstGeom>
        </p:spPr>
        <p:txBody>
          <a:bodyPr wrap="square" lIns="0" tIns="0" rIns="0" bIns="0">
            <a:spAutoFit/>
          </a:bodyPr>
          <a:lstStyle>
            <a:lvl1pPr>
              <a:defRPr sz="2000" b="0" i="0">
                <a:solidFill>
                  <a:schemeClr val="tx1"/>
                </a:solidFill>
                <a:latin typeface="Times New Roman"/>
                <a:cs typeface="Times New Roman"/>
              </a:defRPr>
            </a:lvl1pPr>
          </a:lstStyle>
          <a:p>
            <a:endParaRPr/>
          </a:p>
        </p:txBody>
      </p:sp>
      <p:sp>
        <p:nvSpPr>
          <p:cNvPr id="3" name="Holder 3"/>
          <p:cNvSpPr>
            <a:spLocks noGrp="1"/>
          </p:cNvSpPr>
          <p:nvPr>
            <p:ph type="body" idx="1"/>
          </p:nvPr>
        </p:nvSpPr>
        <p:spPr>
          <a:xfrm>
            <a:off x="227964" y="1496644"/>
            <a:ext cx="8688070" cy="1823720"/>
          </a:xfrm>
          <a:prstGeom prst="rect">
            <a:avLst/>
          </a:prstGeom>
        </p:spPr>
        <p:txBody>
          <a:bodyPr wrap="square" lIns="0" tIns="0" rIns="0" bIns="0">
            <a:spAutoFit/>
          </a:bodyPr>
          <a:lstStyle>
            <a:lvl1pPr>
              <a:defRPr sz="2000" b="0" i="0">
                <a:solidFill>
                  <a:srgbClr val="AC1285"/>
                </a:solidFill>
                <a:latin typeface="Times New Roman"/>
                <a:cs typeface="Times New Roman"/>
              </a:defRPr>
            </a:lvl1pPr>
          </a:lstStyle>
          <a:p>
            <a:endParaRPr/>
          </a:p>
        </p:txBody>
      </p:sp>
      <p:sp>
        <p:nvSpPr>
          <p:cNvPr id="4" name="Holder 4"/>
          <p:cNvSpPr>
            <a:spLocks noGrp="1"/>
          </p:cNvSpPr>
          <p:nvPr>
            <p:ph type="ftr" sz="quarter" idx="5"/>
          </p:nvPr>
        </p:nvSpPr>
        <p:spPr>
          <a:xfrm>
            <a:off x="4061586" y="6476215"/>
            <a:ext cx="1021079" cy="196850"/>
          </a:xfrm>
          <a:prstGeom prst="rect">
            <a:avLst/>
          </a:prstGeom>
        </p:spPr>
        <p:txBody>
          <a:bodyPr wrap="square" lIns="0" tIns="0" rIns="0" bIns="0">
            <a:spAutoFit/>
          </a:bodyPr>
          <a:lstStyle>
            <a:lvl1pPr>
              <a:defRPr sz="1200" b="0" i="0">
                <a:solidFill>
                  <a:schemeClr val="tx1"/>
                </a:solidFill>
                <a:latin typeface="Times New Roman"/>
                <a:cs typeface="Times New Roman"/>
              </a:defRPr>
            </a:lvl1pPr>
          </a:lstStyle>
          <a:p>
            <a:pPr marL="12700">
              <a:lnSpc>
                <a:spcPts val="1375"/>
              </a:lnSpc>
            </a:pPr>
            <a:r>
              <a:rPr spc="-85" dirty="0"/>
              <a:t>MP, </a:t>
            </a:r>
            <a:r>
              <a:rPr spc="-30" dirty="0"/>
              <a:t>CSE, </a:t>
            </a:r>
            <a:r>
              <a:rPr spc="-15" dirty="0"/>
              <a:t>VCET</a:t>
            </a: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8/23/2022</a:t>
            </a:fld>
            <a:endParaRPr lang="en-US"/>
          </a:p>
        </p:txBody>
      </p:sp>
      <p:sp>
        <p:nvSpPr>
          <p:cNvPr id="6" name="Holder 6"/>
          <p:cNvSpPr>
            <a:spLocks noGrp="1"/>
          </p:cNvSpPr>
          <p:nvPr>
            <p:ph type="sldNum" sz="quarter" idx="7"/>
          </p:nvPr>
        </p:nvSpPr>
        <p:spPr>
          <a:xfrm>
            <a:off x="8420100" y="6471338"/>
            <a:ext cx="216534" cy="196850"/>
          </a:xfrm>
          <a:prstGeom prst="rect">
            <a:avLst/>
          </a:prstGeom>
        </p:spPr>
        <p:txBody>
          <a:bodyPr wrap="square" lIns="0" tIns="0" rIns="0" bIns="0">
            <a:spAutoFit/>
          </a:bodyPr>
          <a:lstStyle>
            <a:lvl1pPr>
              <a:defRPr sz="1200" b="0" i="0">
                <a:solidFill>
                  <a:schemeClr val="tx1"/>
                </a:solidFill>
                <a:latin typeface="Times New Roman"/>
                <a:cs typeface="Times New Roman"/>
              </a:defRPr>
            </a:lvl1pPr>
          </a:lstStyle>
          <a:p>
            <a:pPr marL="38100">
              <a:lnSpc>
                <a:spcPts val="1375"/>
              </a:lnSpc>
            </a:pPr>
            <a:fld id="{81D60167-4931-47E6-BA6A-407CBD079E47}" type="slidenum">
              <a:rPr spc="-40" dirty="0"/>
              <a:t>‹#›</a:t>
            </a:fld>
            <a:endParaRPr spc="-40"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6.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5.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5.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5.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3.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1.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5.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609600" y="1219200"/>
            <a:ext cx="7924800" cy="914400"/>
          </a:xfrm>
          <a:custGeom>
            <a:avLst/>
            <a:gdLst/>
            <a:ahLst/>
            <a:cxnLst/>
            <a:rect l="l" t="t" r="r" b="b"/>
            <a:pathLst>
              <a:path w="7924800" h="914400">
                <a:moveTo>
                  <a:pt x="0" y="914400"/>
                </a:moveTo>
                <a:lnTo>
                  <a:pt x="0" y="0"/>
                </a:lnTo>
                <a:lnTo>
                  <a:pt x="7924800" y="0"/>
                </a:lnTo>
              </a:path>
            </a:pathLst>
          </a:custGeom>
          <a:ln w="25400">
            <a:solidFill>
              <a:srgbClr val="CC9900"/>
            </a:solidFill>
          </a:ln>
        </p:spPr>
        <p:txBody>
          <a:bodyPr wrap="square" lIns="0" tIns="0" rIns="0" bIns="0" rtlCol="0"/>
          <a:lstStyle/>
          <a:p>
            <a:endParaRPr/>
          </a:p>
        </p:txBody>
      </p:sp>
      <p:sp>
        <p:nvSpPr>
          <p:cNvPr id="3" name="object 3"/>
          <p:cNvSpPr/>
          <p:nvPr/>
        </p:nvSpPr>
        <p:spPr>
          <a:xfrm>
            <a:off x="1981200" y="3962400"/>
            <a:ext cx="6511925" cy="0"/>
          </a:xfrm>
          <a:custGeom>
            <a:avLst/>
            <a:gdLst/>
            <a:ahLst/>
            <a:cxnLst/>
            <a:rect l="l" t="t" r="r" b="b"/>
            <a:pathLst>
              <a:path w="6511925">
                <a:moveTo>
                  <a:pt x="0" y="0"/>
                </a:moveTo>
                <a:lnTo>
                  <a:pt x="6511925" y="0"/>
                </a:lnTo>
              </a:path>
            </a:pathLst>
          </a:custGeom>
          <a:ln w="19050">
            <a:solidFill>
              <a:srgbClr val="CC9900"/>
            </a:solidFill>
          </a:ln>
        </p:spPr>
        <p:txBody>
          <a:bodyPr wrap="square" lIns="0" tIns="0" rIns="0" bIns="0" rtlCol="0"/>
          <a:lstStyle/>
          <a:p>
            <a:endParaRPr/>
          </a:p>
        </p:txBody>
      </p:sp>
      <p:sp>
        <p:nvSpPr>
          <p:cNvPr id="4" name="object 4"/>
          <p:cNvSpPr txBox="1"/>
          <p:nvPr/>
        </p:nvSpPr>
        <p:spPr>
          <a:xfrm>
            <a:off x="624738" y="1246708"/>
            <a:ext cx="8252459" cy="5426486"/>
          </a:xfrm>
          <a:prstGeom prst="rect">
            <a:avLst/>
          </a:prstGeom>
        </p:spPr>
        <p:txBody>
          <a:bodyPr vert="horz" wrap="square" lIns="0" tIns="14605" rIns="0" bIns="0" rtlCol="0">
            <a:spAutoFit/>
          </a:bodyPr>
          <a:lstStyle/>
          <a:p>
            <a:pPr marL="692785" marR="146050" indent="-668020">
              <a:lnSpc>
                <a:spcPct val="100000"/>
              </a:lnSpc>
              <a:spcBef>
                <a:spcPts val="115"/>
              </a:spcBef>
            </a:pPr>
            <a:r>
              <a:rPr sz="4500" b="1" spc="5" dirty="0">
                <a:solidFill>
                  <a:srgbClr val="92D050"/>
                </a:solidFill>
                <a:latin typeface="Verdana"/>
                <a:cs typeface="Verdana"/>
              </a:rPr>
              <a:t>MICROCONTROLLER</a:t>
            </a:r>
            <a:r>
              <a:rPr sz="4500" b="1" spc="-190" dirty="0">
                <a:solidFill>
                  <a:srgbClr val="92D050"/>
                </a:solidFill>
                <a:latin typeface="Verdana"/>
                <a:cs typeface="Verdana"/>
              </a:rPr>
              <a:t> </a:t>
            </a:r>
            <a:r>
              <a:rPr sz="4500" b="1" spc="5" dirty="0">
                <a:solidFill>
                  <a:srgbClr val="92D050"/>
                </a:solidFill>
                <a:latin typeface="Verdana"/>
                <a:cs typeface="Verdana"/>
              </a:rPr>
              <a:t>AND  </a:t>
            </a:r>
            <a:r>
              <a:rPr sz="4500" b="1" dirty="0">
                <a:solidFill>
                  <a:srgbClr val="92D050"/>
                </a:solidFill>
                <a:latin typeface="Verdana"/>
                <a:cs typeface="Verdana"/>
              </a:rPr>
              <a:t>EMBEDDED</a:t>
            </a:r>
            <a:r>
              <a:rPr sz="4500" b="1" spc="-75" dirty="0">
                <a:solidFill>
                  <a:srgbClr val="92D050"/>
                </a:solidFill>
                <a:latin typeface="Verdana"/>
                <a:cs typeface="Verdana"/>
              </a:rPr>
              <a:t> </a:t>
            </a:r>
            <a:r>
              <a:rPr sz="4500" b="1" spc="5" dirty="0">
                <a:solidFill>
                  <a:srgbClr val="92D050"/>
                </a:solidFill>
                <a:latin typeface="Verdana"/>
                <a:cs typeface="Verdana"/>
              </a:rPr>
              <a:t>SYSTEMS</a:t>
            </a:r>
            <a:endParaRPr sz="4500" dirty="0">
              <a:latin typeface="Verdana"/>
              <a:cs typeface="Verdana"/>
            </a:endParaRPr>
          </a:p>
          <a:p>
            <a:pPr marL="2290445">
              <a:lnSpc>
                <a:spcPct val="100000"/>
              </a:lnSpc>
              <a:spcBef>
                <a:spcPts val="4205"/>
              </a:spcBef>
            </a:pPr>
            <a:r>
              <a:rPr sz="4500" b="1" spc="10" dirty="0">
                <a:solidFill>
                  <a:srgbClr val="00AFEF"/>
                </a:solidFill>
                <a:latin typeface="Verdana"/>
                <a:cs typeface="Verdana"/>
              </a:rPr>
              <a:t>MODULE</a:t>
            </a:r>
            <a:r>
              <a:rPr sz="4500" b="1" spc="-105" dirty="0">
                <a:solidFill>
                  <a:srgbClr val="00AFEF"/>
                </a:solidFill>
                <a:latin typeface="Verdana"/>
                <a:cs typeface="Verdana"/>
              </a:rPr>
              <a:t> </a:t>
            </a:r>
            <a:r>
              <a:rPr sz="4500" b="1" spc="10" dirty="0">
                <a:solidFill>
                  <a:srgbClr val="00AFEF"/>
                </a:solidFill>
                <a:latin typeface="Verdana"/>
                <a:cs typeface="Verdana"/>
              </a:rPr>
              <a:t>5</a:t>
            </a:r>
            <a:endParaRPr sz="4500" dirty="0">
              <a:latin typeface="Verdana"/>
              <a:cs typeface="Verdana"/>
            </a:endParaRPr>
          </a:p>
          <a:p>
            <a:pPr marL="820419" marR="1095375" indent="63500">
              <a:lnSpc>
                <a:spcPct val="100000"/>
              </a:lnSpc>
              <a:spcBef>
                <a:spcPts val="1205"/>
              </a:spcBef>
            </a:pPr>
            <a:r>
              <a:rPr sz="4500" b="1" spc="5" dirty="0">
                <a:solidFill>
                  <a:srgbClr val="FF0000"/>
                </a:solidFill>
                <a:latin typeface="Verdana"/>
                <a:cs typeface="Verdana"/>
              </a:rPr>
              <a:t>RTOS AND IDE </a:t>
            </a:r>
            <a:r>
              <a:rPr sz="4500" b="1" dirty="0">
                <a:solidFill>
                  <a:srgbClr val="FF0000"/>
                </a:solidFill>
                <a:latin typeface="Verdana"/>
                <a:cs typeface="Verdana"/>
              </a:rPr>
              <a:t>FOR  EMBEDDED</a:t>
            </a:r>
            <a:r>
              <a:rPr sz="4500" b="1" spc="-114" dirty="0">
                <a:solidFill>
                  <a:srgbClr val="FF0000"/>
                </a:solidFill>
                <a:latin typeface="Verdana"/>
                <a:cs typeface="Verdana"/>
              </a:rPr>
              <a:t> </a:t>
            </a:r>
            <a:r>
              <a:rPr sz="4500" b="1" spc="5" dirty="0">
                <a:solidFill>
                  <a:srgbClr val="FF0000"/>
                </a:solidFill>
                <a:latin typeface="Verdana"/>
                <a:cs typeface="Verdana"/>
              </a:rPr>
              <a:t>SYSTEM</a:t>
            </a:r>
            <a:endParaRPr sz="4500" dirty="0">
              <a:latin typeface="Verdana"/>
              <a:cs typeface="Verdana"/>
            </a:endParaRPr>
          </a:p>
          <a:p>
            <a:pPr marL="2717165">
              <a:lnSpc>
                <a:spcPct val="100000"/>
              </a:lnSpc>
              <a:spcBef>
                <a:spcPts val="1705"/>
              </a:spcBef>
            </a:pPr>
            <a:r>
              <a:rPr sz="6750" b="1" spc="-922" baseline="20987" dirty="0">
                <a:solidFill>
                  <a:srgbClr val="FF0000"/>
                </a:solidFill>
                <a:latin typeface="Verdana"/>
                <a:cs typeface="Verdana"/>
              </a:rPr>
              <a:t>DESI</a:t>
            </a:r>
            <a:r>
              <a:rPr lang="en-IN" sz="6750" b="1" spc="-922" baseline="20987" dirty="0">
                <a:solidFill>
                  <a:srgbClr val="FF0000"/>
                </a:solidFill>
                <a:latin typeface="Verdana"/>
                <a:cs typeface="Verdana"/>
              </a:rPr>
              <a:t>G</a:t>
            </a:r>
            <a:r>
              <a:rPr lang="en-IN" sz="6750" b="1" spc="-682" baseline="20987" dirty="0">
                <a:solidFill>
                  <a:srgbClr val="FF0000"/>
                </a:solidFill>
                <a:latin typeface="Verdana"/>
                <a:cs typeface="Verdana"/>
              </a:rPr>
              <a:t>N</a:t>
            </a:r>
            <a:endParaRPr sz="2700" dirty="0">
              <a:latin typeface="Comic Sans MS"/>
              <a:cs typeface="Comic Sans MS"/>
            </a:endParaRPr>
          </a:p>
        </p:txBody>
      </p:sp>
      <p:sp>
        <p:nvSpPr>
          <p:cNvPr id="6" name="object 6"/>
          <p:cNvSpPr txBox="1">
            <a:spLocks noGrp="1"/>
          </p:cNvSpPr>
          <p:nvPr>
            <p:ph type="title"/>
          </p:nvPr>
        </p:nvSpPr>
        <p:spPr>
          <a:xfrm>
            <a:off x="3600450" y="167081"/>
            <a:ext cx="2098675" cy="713740"/>
          </a:xfrm>
          <a:prstGeom prst="rect">
            <a:avLst/>
          </a:prstGeom>
        </p:spPr>
        <p:txBody>
          <a:bodyPr vert="horz" wrap="square" lIns="0" tIns="14605" rIns="0" bIns="0" rtlCol="0">
            <a:spAutoFit/>
          </a:bodyPr>
          <a:lstStyle/>
          <a:p>
            <a:pPr marL="12700">
              <a:lnSpc>
                <a:spcPct val="100000"/>
              </a:lnSpc>
              <a:spcBef>
                <a:spcPts val="115"/>
              </a:spcBef>
            </a:pPr>
            <a:r>
              <a:rPr sz="4500" b="1" spc="5" dirty="0">
                <a:latin typeface="Arial"/>
                <a:cs typeface="Arial"/>
              </a:rPr>
              <a:t>1</a:t>
            </a:r>
            <a:r>
              <a:rPr sz="4500" b="1" spc="15" dirty="0">
                <a:latin typeface="Arial"/>
                <a:cs typeface="Arial"/>
              </a:rPr>
              <a:t>8</a:t>
            </a:r>
            <a:r>
              <a:rPr sz="4500" b="1" spc="5" dirty="0">
                <a:latin typeface="Arial"/>
                <a:cs typeface="Arial"/>
              </a:rPr>
              <a:t>CS44</a:t>
            </a:r>
            <a:endParaRPr sz="4500">
              <a:latin typeface="Arial"/>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352203"/>
            <a:ext cx="8301990" cy="4507865"/>
          </a:xfrm>
          <a:prstGeom prst="rect">
            <a:avLst/>
          </a:prstGeom>
        </p:spPr>
        <p:txBody>
          <a:bodyPr vert="horz" wrap="square" lIns="0" tIns="165100" rIns="0" bIns="0" rtlCol="0">
            <a:spAutoFit/>
          </a:bodyPr>
          <a:lstStyle/>
          <a:p>
            <a:pPr marL="12700">
              <a:lnSpc>
                <a:spcPct val="100000"/>
              </a:lnSpc>
              <a:spcBef>
                <a:spcPts val="1300"/>
              </a:spcBef>
              <a:tabLst>
                <a:tab pos="356870" algn="l"/>
              </a:tabLst>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Secondary Storage Management: </a:t>
            </a:r>
            <a:r>
              <a:rPr sz="2000" spc="-5" dirty="0">
                <a:solidFill>
                  <a:srgbClr val="AC1285"/>
                </a:solidFill>
                <a:latin typeface="Times New Roman"/>
                <a:cs typeface="Times New Roman"/>
              </a:rPr>
              <a:t>deals </a:t>
            </a:r>
            <a:r>
              <a:rPr sz="2000" spc="-20" dirty="0">
                <a:solidFill>
                  <a:srgbClr val="AC1285"/>
                </a:solidFill>
                <a:latin typeface="Times New Roman"/>
                <a:cs typeface="Times New Roman"/>
              </a:rPr>
              <a:t>with </a:t>
            </a:r>
            <a:r>
              <a:rPr sz="2000" spc="-10" dirty="0">
                <a:solidFill>
                  <a:srgbClr val="AC1285"/>
                </a:solidFill>
                <a:latin typeface="Times New Roman"/>
                <a:cs typeface="Times New Roman"/>
              </a:rPr>
              <a:t>managing the </a:t>
            </a:r>
            <a:r>
              <a:rPr sz="2000" spc="-5" dirty="0">
                <a:solidFill>
                  <a:srgbClr val="AC1285"/>
                </a:solidFill>
                <a:latin typeface="Times New Roman"/>
                <a:cs typeface="Times New Roman"/>
              </a:rPr>
              <a:t>secondary</a:t>
            </a:r>
            <a:r>
              <a:rPr sz="2000" spc="310" dirty="0">
                <a:solidFill>
                  <a:srgbClr val="AC1285"/>
                </a:solidFill>
                <a:latin typeface="Times New Roman"/>
                <a:cs typeface="Times New Roman"/>
              </a:rPr>
              <a:t> </a:t>
            </a:r>
            <a:r>
              <a:rPr sz="2000" spc="-5" dirty="0">
                <a:solidFill>
                  <a:srgbClr val="AC1285"/>
                </a:solidFill>
                <a:latin typeface="Times New Roman"/>
                <a:cs typeface="Times New Roman"/>
              </a:rPr>
              <a:t>storage</a:t>
            </a:r>
            <a:endParaRPr sz="2000">
              <a:latin typeface="Times New Roman"/>
              <a:cs typeface="Times New Roman"/>
            </a:endParaRPr>
          </a:p>
          <a:p>
            <a:pPr marL="356870">
              <a:lnSpc>
                <a:spcPct val="100000"/>
              </a:lnSpc>
              <a:spcBef>
                <a:spcPts val="1200"/>
              </a:spcBef>
            </a:pPr>
            <a:r>
              <a:rPr sz="2000" spc="-15" dirty="0">
                <a:solidFill>
                  <a:srgbClr val="AC1285"/>
                </a:solidFill>
                <a:latin typeface="Times New Roman"/>
                <a:cs typeface="Times New Roman"/>
              </a:rPr>
              <a:t>memory </a:t>
            </a:r>
            <a:r>
              <a:rPr sz="2000" spc="-5" dirty="0">
                <a:solidFill>
                  <a:srgbClr val="AC1285"/>
                </a:solidFill>
                <a:latin typeface="Times New Roman"/>
                <a:cs typeface="Times New Roman"/>
              </a:rPr>
              <a:t>devices (if </a:t>
            </a:r>
            <a:r>
              <a:rPr sz="2000" spc="-15" dirty="0">
                <a:solidFill>
                  <a:srgbClr val="AC1285"/>
                </a:solidFill>
                <a:latin typeface="Times New Roman"/>
                <a:cs typeface="Times New Roman"/>
              </a:rPr>
              <a:t>any) </a:t>
            </a:r>
            <a:r>
              <a:rPr sz="2000" spc="-5" dirty="0">
                <a:solidFill>
                  <a:srgbClr val="AC1285"/>
                </a:solidFill>
                <a:latin typeface="Times New Roman"/>
                <a:cs typeface="Times New Roman"/>
              </a:rPr>
              <a:t>connected to </a:t>
            </a:r>
            <a:r>
              <a:rPr sz="2000" spc="-10" dirty="0">
                <a:solidFill>
                  <a:srgbClr val="AC1285"/>
                </a:solidFill>
                <a:latin typeface="Times New Roman"/>
                <a:cs typeface="Times New Roman"/>
              </a:rPr>
              <a:t>the</a:t>
            </a:r>
            <a:r>
              <a:rPr sz="2000" spc="175" dirty="0">
                <a:solidFill>
                  <a:srgbClr val="AC1285"/>
                </a:solidFill>
                <a:latin typeface="Times New Roman"/>
                <a:cs typeface="Times New Roman"/>
              </a:rPr>
              <a:t> </a:t>
            </a:r>
            <a:r>
              <a:rPr sz="2000" spc="-20" dirty="0">
                <a:solidFill>
                  <a:srgbClr val="AC1285"/>
                </a:solidFill>
                <a:latin typeface="Times New Roman"/>
                <a:cs typeface="Times New Roman"/>
              </a:rPr>
              <a:t>system</a:t>
            </a:r>
            <a:r>
              <a:rPr sz="2000" spc="-20" dirty="0">
                <a:latin typeface="Times New Roman"/>
                <a:cs typeface="Times New Roman"/>
              </a:rPr>
              <a:t>.</a:t>
            </a:r>
            <a:endParaRPr sz="2000">
              <a:latin typeface="Times New Roman"/>
              <a:cs typeface="Times New Roman"/>
            </a:endParaRPr>
          </a:p>
          <a:p>
            <a:pPr marL="356870" marR="5080" indent="-344805">
              <a:lnSpc>
                <a:spcPct val="150000"/>
              </a:lnSpc>
              <a:spcBef>
                <a:spcPts val="484"/>
              </a:spcBef>
              <a:tabLst>
                <a:tab pos="356870" algn="l"/>
              </a:tabLst>
            </a:pPr>
            <a:r>
              <a:rPr sz="2000" spc="-5" dirty="0">
                <a:solidFill>
                  <a:srgbClr val="C00000"/>
                </a:solidFill>
                <a:latin typeface="Times New Roman"/>
                <a:cs typeface="Times New Roman"/>
              </a:rPr>
              <a:t>»	</a:t>
            </a:r>
            <a:r>
              <a:rPr sz="2000" dirty="0">
                <a:solidFill>
                  <a:srgbClr val="C00000"/>
                </a:solidFill>
                <a:latin typeface="Times New Roman"/>
                <a:cs typeface="Times New Roman"/>
              </a:rPr>
              <a:t>Secondary </a:t>
            </a:r>
            <a:r>
              <a:rPr sz="2000" spc="-10" dirty="0">
                <a:solidFill>
                  <a:srgbClr val="C00000"/>
                </a:solidFill>
                <a:latin typeface="Times New Roman"/>
                <a:cs typeface="Times New Roman"/>
              </a:rPr>
              <a:t>memory </a:t>
            </a:r>
            <a:r>
              <a:rPr sz="2000" spc="-10" dirty="0">
                <a:latin typeface="Times New Roman"/>
                <a:cs typeface="Times New Roman"/>
              </a:rPr>
              <a:t>is </a:t>
            </a:r>
            <a:r>
              <a:rPr sz="2000" spc="-10" dirty="0">
                <a:solidFill>
                  <a:srgbClr val="6F2F9F"/>
                </a:solidFill>
                <a:latin typeface="Times New Roman"/>
                <a:cs typeface="Times New Roman"/>
              </a:rPr>
              <a:t>used </a:t>
            </a:r>
            <a:r>
              <a:rPr sz="2000" spc="-5" dirty="0">
                <a:solidFill>
                  <a:srgbClr val="6F2F9F"/>
                </a:solidFill>
                <a:latin typeface="Times New Roman"/>
                <a:cs typeface="Times New Roman"/>
              </a:rPr>
              <a:t>as </a:t>
            </a:r>
            <a:r>
              <a:rPr sz="2000" spc="-10" dirty="0">
                <a:solidFill>
                  <a:srgbClr val="6F2F9F"/>
                </a:solidFill>
                <a:latin typeface="Times New Roman"/>
                <a:cs typeface="Times New Roman"/>
              </a:rPr>
              <a:t>backup medium for programs and </a:t>
            </a:r>
            <a:r>
              <a:rPr sz="2000" spc="-5" dirty="0">
                <a:solidFill>
                  <a:srgbClr val="6F2F9F"/>
                </a:solidFill>
                <a:latin typeface="Times New Roman"/>
                <a:cs typeface="Times New Roman"/>
              </a:rPr>
              <a:t>data, </a:t>
            </a:r>
            <a:r>
              <a:rPr sz="2000" spc="-5" dirty="0">
                <a:solidFill>
                  <a:srgbClr val="006FC0"/>
                </a:solidFill>
                <a:latin typeface="Times New Roman"/>
                <a:cs typeface="Times New Roman"/>
              </a:rPr>
              <a:t>as </a:t>
            </a:r>
            <a:r>
              <a:rPr sz="2000" spc="-15" dirty="0">
                <a:solidFill>
                  <a:srgbClr val="006FC0"/>
                </a:solidFill>
                <a:latin typeface="Times New Roman"/>
                <a:cs typeface="Times New Roman"/>
              </a:rPr>
              <a:t>main  memory </a:t>
            </a:r>
            <a:r>
              <a:rPr sz="2000" spc="-10" dirty="0">
                <a:solidFill>
                  <a:srgbClr val="006FC0"/>
                </a:solidFill>
                <a:latin typeface="Times New Roman"/>
                <a:cs typeface="Times New Roman"/>
              </a:rPr>
              <a:t>is</a:t>
            </a:r>
            <a:r>
              <a:rPr sz="2000" spc="50" dirty="0">
                <a:solidFill>
                  <a:srgbClr val="006FC0"/>
                </a:solidFill>
                <a:latin typeface="Times New Roman"/>
                <a:cs typeface="Times New Roman"/>
              </a:rPr>
              <a:t> </a:t>
            </a:r>
            <a:r>
              <a:rPr sz="2000" spc="-5" dirty="0">
                <a:solidFill>
                  <a:srgbClr val="006FC0"/>
                </a:solidFill>
                <a:latin typeface="Times New Roman"/>
                <a:cs typeface="Times New Roman"/>
              </a:rPr>
              <a:t>volatile</a:t>
            </a:r>
            <a:r>
              <a:rPr sz="2000" spc="-5" dirty="0">
                <a:latin typeface="Times New Roman"/>
                <a:cs typeface="Times New Roman"/>
              </a:rPr>
              <a:t>.</a:t>
            </a:r>
            <a:endParaRPr sz="2000">
              <a:latin typeface="Times New Roman"/>
              <a:cs typeface="Times New Roman"/>
            </a:endParaRPr>
          </a:p>
          <a:p>
            <a:pPr marL="12700">
              <a:lnSpc>
                <a:spcPct val="100000"/>
              </a:lnSpc>
              <a:spcBef>
                <a:spcPts val="1680"/>
              </a:spcBef>
              <a:tabLst>
                <a:tab pos="356870" algn="l"/>
              </a:tabLst>
            </a:pPr>
            <a:r>
              <a:rPr sz="2000" spc="-5" dirty="0">
                <a:solidFill>
                  <a:srgbClr val="C00000"/>
                </a:solidFill>
                <a:latin typeface="Times New Roman"/>
                <a:cs typeface="Times New Roman"/>
              </a:rPr>
              <a:t>»	</a:t>
            </a:r>
            <a:r>
              <a:rPr sz="2000" spc="-5" dirty="0">
                <a:latin typeface="Times New Roman"/>
                <a:cs typeface="Times New Roman"/>
              </a:rPr>
              <a:t>In </a:t>
            </a:r>
            <a:r>
              <a:rPr sz="2000" spc="-15" dirty="0">
                <a:latin typeface="Times New Roman"/>
                <a:cs typeface="Times New Roman"/>
              </a:rPr>
              <a:t>most </a:t>
            </a:r>
            <a:r>
              <a:rPr sz="2000" dirty="0">
                <a:latin typeface="Times New Roman"/>
                <a:cs typeface="Times New Roman"/>
              </a:rPr>
              <a:t>of </a:t>
            </a:r>
            <a:r>
              <a:rPr sz="2000" spc="-10" dirty="0">
                <a:latin typeface="Times New Roman"/>
                <a:cs typeface="Times New Roman"/>
              </a:rPr>
              <a:t>the </a:t>
            </a:r>
            <a:r>
              <a:rPr sz="2000" spc="-20" dirty="0">
                <a:latin typeface="Times New Roman"/>
                <a:cs typeface="Times New Roman"/>
              </a:rPr>
              <a:t>systems </a:t>
            </a:r>
            <a:r>
              <a:rPr sz="2000" spc="-5" dirty="0">
                <a:solidFill>
                  <a:srgbClr val="6F2F9F"/>
                </a:solidFill>
                <a:latin typeface="Times New Roman"/>
                <a:cs typeface="Times New Roman"/>
              </a:rPr>
              <a:t>secondary storage </a:t>
            </a:r>
            <a:r>
              <a:rPr sz="2000" spc="-10" dirty="0">
                <a:solidFill>
                  <a:srgbClr val="6F2F9F"/>
                </a:solidFill>
                <a:latin typeface="Times New Roman"/>
                <a:cs typeface="Times New Roman"/>
              </a:rPr>
              <a:t>is </a:t>
            </a:r>
            <a:r>
              <a:rPr sz="2000" spc="-5" dirty="0">
                <a:solidFill>
                  <a:srgbClr val="6F2F9F"/>
                </a:solidFill>
                <a:latin typeface="Times New Roman"/>
                <a:cs typeface="Times New Roman"/>
              </a:rPr>
              <a:t>kept </a:t>
            </a:r>
            <a:r>
              <a:rPr sz="2000" spc="-10" dirty="0">
                <a:solidFill>
                  <a:srgbClr val="6F2F9F"/>
                </a:solidFill>
                <a:latin typeface="Times New Roman"/>
                <a:cs typeface="Times New Roman"/>
              </a:rPr>
              <a:t>in disks </a:t>
            </a:r>
            <a:r>
              <a:rPr sz="2000" spc="-5" dirty="0">
                <a:solidFill>
                  <a:srgbClr val="6F2F9F"/>
                </a:solidFill>
                <a:latin typeface="Times New Roman"/>
                <a:cs typeface="Times New Roman"/>
              </a:rPr>
              <a:t>(hard</a:t>
            </a:r>
            <a:r>
              <a:rPr sz="2000" spc="260" dirty="0">
                <a:solidFill>
                  <a:srgbClr val="6F2F9F"/>
                </a:solidFill>
                <a:latin typeface="Times New Roman"/>
                <a:cs typeface="Times New Roman"/>
              </a:rPr>
              <a:t> </a:t>
            </a:r>
            <a:r>
              <a:rPr sz="2000" spc="-10" dirty="0">
                <a:solidFill>
                  <a:srgbClr val="6F2F9F"/>
                </a:solidFill>
                <a:latin typeface="Times New Roman"/>
                <a:cs typeface="Times New Roman"/>
              </a:rPr>
              <a:t>disks)</a:t>
            </a:r>
            <a:r>
              <a:rPr sz="2000" spc="-10" dirty="0">
                <a:latin typeface="Times New Roman"/>
                <a:cs typeface="Times New Roman"/>
              </a:rPr>
              <a:t>.</a:t>
            </a:r>
            <a:endParaRPr sz="2000">
              <a:latin typeface="Times New Roman"/>
              <a:cs typeface="Times New Roman"/>
            </a:endParaRPr>
          </a:p>
          <a:p>
            <a:pPr marL="12700">
              <a:lnSpc>
                <a:spcPct val="100000"/>
              </a:lnSpc>
              <a:spcBef>
                <a:spcPts val="1685"/>
              </a:spcBef>
              <a:tabLst>
                <a:tab pos="356870" algn="l"/>
              </a:tabLst>
            </a:pPr>
            <a:r>
              <a:rPr sz="2000" spc="-5" dirty="0">
                <a:solidFill>
                  <a:srgbClr val="C00000"/>
                </a:solidFill>
                <a:latin typeface="Times New Roman"/>
                <a:cs typeface="Times New Roman"/>
              </a:rPr>
              <a:t>»	</a:t>
            </a:r>
            <a:r>
              <a:rPr sz="2000" dirty="0">
                <a:solidFill>
                  <a:srgbClr val="6F2F9F"/>
                </a:solidFill>
                <a:latin typeface="Times New Roman"/>
                <a:cs typeface="Times New Roman"/>
              </a:rPr>
              <a:t>The </a:t>
            </a:r>
            <a:r>
              <a:rPr sz="2000" spc="-5" dirty="0">
                <a:solidFill>
                  <a:srgbClr val="6F2F9F"/>
                </a:solidFill>
                <a:latin typeface="Times New Roman"/>
                <a:cs typeface="Times New Roman"/>
              </a:rPr>
              <a:t>secondary storage </a:t>
            </a:r>
            <a:r>
              <a:rPr sz="2000" spc="-15" dirty="0">
                <a:solidFill>
                  <a:srgbClr val="6F2F9F"/>
                </a:solidFill>
                <a:latin typeface="Times New Roman"/>
                <a:cs typeface="Times New Roman"/>
              </a:rPr>
              <a:t>management </a:t>
            </a:r>
            <a:r>
              <a:rPr sz="2000" spc="-10" dirty="0">
                <a:solidFill>
                  <a:srgbClr val="6F2F9F"/>
                </a:solidFill>
                <a:latin typeface="Times New Roman"/>
                <a:cs typeface="Times New Roman"/>
              </a:rPr>
              <a:t>service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kernel </a:t>
            </a:r>
            <a:r>
              <a:rPr sz="2000" spc="-5" dirty="0">
                <a:solidFill>
                  <a:srgbClr val="6F2F9F"/>
                </a:solidFill>
                <a:latin typeface="Times New Roman"/>
                <a:cs typeface="Times New Roman"/>
              </a:rPr>
              <a:t>deals </a:t>
            </a:r>
            <a:r>
              <a:rPr sz="2000" spc="-20" dirty="0">
                <a:solidFill>
                  <a:srgbClr val="6F2F9F"/>
                </a:solidFill>
                <a:latin typeface="Times New Roman"/>
                <a:cs typeface="Times New Roman"/>
              </a:rPr>
              <a:t>with</a:t>
            </a:r>
            <a:r>
              <a:rPr sz="2000" spc="220" dirty="0">
                <a:solidFill>
                  <a:srgbClr val="6F2F9F"/>
                </a:solidFill>
                <a:latin typeface="Times New Roman"/>
                <a:cs typeface="Times New Roman"/>
              </a:rPr>
              <a:t> </a:t>
            </a:r>
            <a:r>
              <a:rPr sz="2000" spc="-5" dirty="0">
                <a:latin typeface="Times New Roman"/>
                <a:cs typeface="Times New Roman"/>
              </a:rPr>
              <a:t>–</a:t>
            </a:r>
            <a:endParaRPr sz="2000">
              <a:latin typeface="Times New Roman"/>
              <a:cs typeface="Times New Roman"/>
            </a:endParaRPr>
          </a:p>
          <a:p>
            <a:pPr marL="683260">
              <a:lnSpc>
                <a:spcPct val="100000"/>
              </a:lnSpc>
              <a:spcBef>
                <a:spcPts val="1680"/>
              </a:spcBef>
              <a:tabLst>
                <a:tab pos="1033780" algn="l"/>
              </a:tabLst>
            </a:pPr>
            <a:r>
              <a:rPr sz="2000" spc="-5" dirty="0">
                <a:solidFill>
                  <a:srgbClr val="C00000"/>
                </a:solidFill>
                <a:latin typeface="Times New Roman"/>
                <a:cs typeface="Times New Roman"/>
              </a:rPr>
              <a:t>»	</a:t>
            </a:r>
            <a:r>
              <a:rPr sz="2000" spc="-10" dirty="0">
                <a:latin typeface="Times New Roman"/>
                <a:cs typeface="Times New Roman"/>
              </a:rPr>
              <a:t>Disk </a:t>
            </a:r>
            <a:r>
              <a:rPr sz="2000" spc="-5" dirty="0">
                <a:latin typeface="Times New Roman"/>
                <a:cs typeface="Times New Roman"/>
              </a:rPr>
              <a:t>storage</a:t>
            </a:r>
            <a:r>
              <a:rPr sz="2000" spc="5" dirty="0">
                <a:latin typeface="Times New Roman"/>
                <a:cs typeface="Times New Roman"/>
              </a:rPr>
              <a:t> </a:t>
            </a:r>
            <a:r>
              <a:rPr sz="2000" spc="-5" dirty="0">
                <a:latin typeface="Times New Roman"/>
                <a:cs typeface="Times New Roman"/>
              </a:rPr>
              <a:t>allocation</a:t>
            </a:r>
            <a:endParaRPr sz="2000">
              <a:latin typeface="Times New Roman"/>
              <a:cs typeface="Times New Roman"/>
            </a:endParaRPr>
          </a:p>
          <a:p>
            <a:pPr marL="683260">
              <a:lnSpc>
                <a:spcPct val="100000"/>
              </a:lnSpc>
              <a:spcBef>
                <a:spcPts val="1680"/>
              </a:spcBef>
              <a:tabLst>
                <a:tab pos="1033780" algn="l"/>
              </a:tabLst>
            </a:pPr>
            <a:r>
              <a:rPr sz="2000" spc="-5" dirty="0">
                <a:solidFill>
                  <a:srgbClr val="C00000"/>
                </a:solidFill>
                <a:latin typeface="Times New Roman"/>
                <a:cs typeface="Times New Roman"/>
              </a:rPr>
              <a:t>»	</a:t>
            </a:r>
            <a:r>
              <a:rPr sz="2000" spc="-10" dirty="0">
                <a:latin typeface="Times New Roman"/>
                <a:cs typeface="Times New Roman"/>
              </a:rPr>
              <a:t>Disk</a:t>
            </a:r>
            <a:r>
              <a:rPr sz="2000" spc="-15" dirty="0">
                <a:latin typeface="Times New Roman"/>
                <a:cs typeface="Times New Roman"/>
              </a:rPr>
              <a:t> </a:t>
            </a:r>
            <a:r>
              <a:rPr sz="2000" spc="-10" dirty="0">
                <a:latin typeface="Times New Roman"/>
                <a:cs typeface="Times New Roman"/>
              </a:rPr>
              <a:t>scheduling</a:t>
            </a:r>
            <a:endParaRPr sz="2000">
              <a:latin typeface="Times New Roman"/>
              <a:cs typeface="Times New Roman"/>
            </a:endParaRPr>
          </a:p>
          <a:p>
            <a:pPr marL="683260">
              <a:lnSpc>
                <a:spcPct val="100000"/>
              </a:lnSpc>
              <a:spcBef>
                <a:spcPts val="1685"/>
              </a:spcBef>
              <a:tabLst>
                <a:tab pos="1033780" algn="l"/>
              </a:tabLst>
            </a:pPr>
            <a:r>
              <a:rPr sz="2000" spc="-5" dirty="0">
                <a:solidFill>
                  <a:srgbClr val="C00000"/>
                </a:solidFill>
                <a:latin typeface="Times New Roman"/>
                <a:cs typeface="Times New Roman"/>
              </a:rPr>
              <a:t>»	</a:t>
            </a:r>
            <a:r>
              <a:rPr sz="2000" spc="-5" dirty="0">
                <a:latin typeface="Times New Roman"/>
                <a:cs typeface="Times New Roman"/>
              </a:rPr>
              <a:t>Free disk space </a:t>
            </a:r>
            <a:r>
              <a:rPr sz="2000" spc="-15" dirty="0">
                <a:latin typeface="Times New Roman"/>
                <a:cs typeface="Times New Roman"/>
              </a:rPr>
              <a:t>management</a:t>
            </a:r>
            <a:endParaRPr sz="2000">
              <a:latin typeface="Times New Roman"/>
              <a:cs typeface="Times New Roman"/>
            </a:endParaRPr>
          </a:p>
        </p:txBody>
      </p:sp>
      <p:sp>
        <p:nvSpPr>
          <p:cNvPr id="4" name="object 4"/>
          <p:cNvSpPr txBox="1"/>
          <p:nvPr/>
        </p:nvSpPr>
        <p:spPr>
          <a:xfrm>
            <a:off x="8420100" y="6471338"/>
            <a:ext cx="217804"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10</a:t>
            </a:fld>
            <a:endParaRPr sz="1200">
              <a:latin typeface="Times New Roman"/>
              <a:cs typeface="Times New Roman"/>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609600" y="1219200"/>
            <a:ext cx="7924800" cy="914400"/>
          </a:xfrm>
          <a:custGeom>
            <a:avLst/>
            <a:gdLst/>
            <a:ahLst/>
            <a:cxnLst/>
            <a:rect l="l" t="t" r="r" b="b"/>
            <a:pathLst>
              <a:path w="7924800" h="914400">
                <a:moveTo>
                  <a:pt x="0" y="914400"/>
                </a:moveTo>
                <a:lnTo>
                  <a:pt x="0" y="0"/>
                </a:lnTo>
                <a:lnTo>
                  <a:pt x="7924800" y="0"/>
                </a:lnTo>
              </a:path>
            </a:pathLst>
          </a:custGeom>
          <a:ln w="25400">
            <a:solidFill>
              <a:srgbClr val="CC9900"/>
            </a:solidFill>
          </a:ln>
        </p:spPr>
        <p:txBody>
          <a:bodyPr wrap="square" lIns="0" tIns="0" rIns="0" bIns="0" rtlCol="0"/>
          <a:lstStyle/>
          <a:p>
            <a:endParaRPr/>
          </a:p>
        </p:txBody>
      </p:sp>
      <p:sp>
        <p:nvSpPr>
          <p:cNvPr id="3" name="object 3"/>
          <p:cNvSpPr/>
          <p:nvPr/>
        </p:nvSpPr>
        <p:spPr>
          <a:xfrm>
            <a:off x="1981200" y="3962400"/>
            <a:ext cx="6511925" cy="0"/>
          </a:xfrm>
          <a:custGeom>
            <a:avLst/>
            <a:gdLst/>
            <a:ahLst/>
            <a:cxnLst/>
            <a:rect l="l" t="t" r="r" b="b"/>
            <a:pathLst>
              <a:path w="6511925">
                <a:moveTo>
                  <a:pt x="0" y="0"/>
                </a:moveTo>
                <a:lnTo>
                  <a:pt x="6511925" y="0"/>
                </a:lnTo>
              </a:path>
            </a:pathLst>
          </a:custGeom>
          <a:ln w="19050">
            <a:solidFill>
              <a:srgbClr val="CC9900"/>
            </a:solidFill>
          </a:ln>
        </p:spPr>
        <p:txBody>
          <a:bodyPr wrap="square" lIns="0" tIns="0" rIns="0" bIns="0" rtlCol="0"/>
          <a:lstStyle/>
          <a:p>
            <a:endParaRPr/>
          </a:p>
        </p:txBody>
      </p:sp>
      <p:sp>
        <p:nvSpPr>
          <p:cNvPr id="4" name="object 4"/>
          <p:cNvSpPr txBox="1"/>
          <p:nvPr/>
        </p:nvSpPr>
        <p:spPr>
          <a:xfrm>
            <a:off x="391769" y="1246708"/>
            <a:ext cx="8484870" cy="5426486"/>
          </a:xfrm>
          <a:prstGeom prst="rect">
            <a:avLst/>
          </a:prstGeom>
        </p:spPr>
        <p:txBody>
          <a:bodyPr vert="horz" wrap="square" lIns="0" tIns="14605" rIns="0" bIns="0" rtlCol="0">
            <a:spAutoFit/>
          </a:bodyPr>
          <a:lstStyle/>
          <a:p>
            <a:pPr marL="925830" marR="146050" indent="-668020">
              <a:lnSpc>
                <a:spcPct val="100000"/>
              </a:lnSpc>
              <a:spcBef>
                <a:spcPts val="115"/>
              </a:spcBef>
            </a:pPr>
            <a:r>
              <a:rPr sz="4500" b="1" spc="5" dirty="0">
                <a:solidFill>
                  <a:srgbClr val="92D050"/>
                </a:solidFill>
                <a:latin typeface="Verdana"/>
                <a:cs typeface="Verdana"/>
              </a:rPr>
              <a:t>MICROCONTROLLER</a:t>
            </a:r>
            <a:r>
              <a:rPr sz="4500" b="1" spc="-190" dirty="0">
                <a:solidFill>
                  <a:srgbClr val="92D050"/>
                </a:solidFill>
                <a:latin typeface="Verdana"/>
                <a:cs typeface="Verdana"/>
              </a:rPr>
              <a:t> </a:t>
            </a:r>
            <a:r>
              <a:rPr sz="4500" b="1" spc="5" dirty="0">
                <a:solidFill>
                  <a:srgbClr val="92D050"/>
                </a:solidFill>
                <a:latin typeface="Verdana"/>
                <a:cs typeface="Verdana"/>
              </a:rPr>
              <a:t>AND  </a:t>
            </a:r>
            <a:r>
              <a:rPr sz="4500" b="1" dirty="0">
                <a:solidFill>
                  <a:srgbClr val="92D050"/>
                </a:solidFill>
                <a:latin typeface="Verdana"/>
                <a:cs typeface="Verdana"/>
              </a:rPr>
              <a:t>EMBEDDED</a:t>
            </a:r>
            <a:r>
              <a:rPr sz="4500" b="1" spc="-75" dirty="0">
                <a:solidFill>
                  <a:srgbClr val="92D050"/>
                </a:solidFill>
                <a:latin typeface="Verdana"/>
                <a:cs typeface="Verdana"/>
              </a:rPr>
              <a:t> </a:t>
            </a:r>
            <a:r>
              <a:rPr sz="4500" b="1" spc="5" dirty="0">
                <a:solidFill>
                  <a:srgbClr val="92D050"/>
                </a:solidFill>
                <a:latin typeface="Verdana"/>
                <a:cs typeface="Verdana"/>
              </a:rPr>
              <a:t>SYSTEMS</a:t>
            </a:r>
            <a:endParaRPr sz="4500" dirty="0">
              <a:latin typeface="Verdana"/>
              <a:cs typeface="Verdana"/>
            </a:endParaRPr>
          </a:p>
          <a:p>
            <a:pPr marR="120014" algn="ctr">
              <a:lnSpc>
                <a:spcPct val="100000"/>
              </a:lnSpc>
              <a:spcBef>
                <a:spcPts val="4205"/>
              </a:spcBef>
            </a:pPr>
            <a:r>
              <a:rPr sz="4500" b="1" spc="10" dirty="0">
                <a:solidFill>
                  <a:srgbClr val="00AFEF"/>
                </a:solidFill>
                <a:latin typeface="Verdana"/>
                <a:cs typeface="Verdana"/>
              </a:rPr>
              <a:t>MODULE</a:t>
            </a:r>
            <a:r>
              <a:rPr sz="4500" b="1" spc="-105" dirty="0">
                <a:solidFill>
                  <a:srgbClr val="00AFEF"/>
                </a:solidFill>
                <a:latin typeface="Verdana"/>
                <a:cs typeface="Verdana"/>
              </a:rPr>
              <a:t> </a:t>
            </a:r>
            <a:r>
              <a:rPr sz="4500" b="1" spc="10" dirty="0">
                <a:solidFill>
                  <a:srgbClr val="00AFEF"/>
                </a:solidFill>
                <a:latin typeface="Verdana"/>
                <a:cs typeface="Verdana"/>
              </a:rPr>
              <a:t>5</a:t>
            </a:r>
            <a:endParaRPr sz="4500" dirty="0">
              <a:latin typeface="Verdana"/>
              <a:cs typeface="Verdana"/>
            </a:endParaRPr>
          </a:p>
          <a:p>
            <a:pPr marL="349250" marR="461645" indent="-8890" algn="ctr">
              <a:lnSpc>
                <a:spcPct val="100000"/>
              </a:lnSpc>
              <a:spcBef>
                <a:spcPts val="1205"/>
              </a:spcBef>
            </a:pPr>
            <a:r>
              <a:rPr sz="4500" b="1" spc="5" dirty="0">
                <a:solidFill>
                  <a:srgbClr val="FF0000"/>
                </a:solidFill>
                <a:latin typeface="Verdana"/>
                <a:cs typeface="Verdana"/>
              </a:rPr>
              <a:t>INTEGRATION AND  </a:t>
            </a:r>
            <a:r>
              <a:rPr sz="4500" b="1" spc="10" dirty="0">
                <a:solidFill>
                  <a:srgbClr val="FF0000"/>
                </a:solidFill>
                <a:latin typeface="Verdana"/>
                <a:cs typeface="Verdana"/>
              </a:rPr>
              <a:t>TESTING </a:t>
            </a:r>
            <a:r>
              <a:rPr sz="4500" b="1" spc="5" dirty="0">
                <a:solidFill>
                  <a:srgbClr val="FF0000"/>
                </a:solidFill>
                <a:latin typeface="Verdana"/>
                <a:cs typeface="Verdana"/>
              </a:rPr>
              <a:t>OF</a:t>
            </a:r>
            <a:r>
              <a:rPr sz="4500" b="1" spc="-155" dirty="0">
                <a:solidFill>
                  <a:srgbClr val="FF0000"/>
                </a:solidFill>
                <a:latin typeface="Verdana"/>
                <a:cs typeface="Verdana"/>
              </a:rPr>
              <a:t> </a:t>
            </a:r>
            <a:r>
              <a:rPr sz="4500" b="1" dirty="0">
                <a:solidFill>
                  <a:srgbClr val="FF0000"/>
                </a:solidFill>
                <a:latin typeface="Verdana"/>
                <a:cs typeface="Verdana"/>
              </a:rPr>
              <a:t>EMBEDDED</a:t>
            </a:r>
            <a:endParaRPr sz="4500" dirty="0">
              <a:latin typeface="Verdana"/>
              <a:cs typeface="Verdana"/>
            </a:endParaRPr>
          </a:p>
          <a:p>
            <a:pPr algn="ctr">
              <a:lnSpc>
                <a:spcPct val="100000"/>
              </a:lnSpc>
              <a:spcBef>
                <a:spcPts val="1705"/>
              </a:spcBef>
            </a:pPr>
            <a:r>
              <a:rPr sz="6750" b="1" spc="7" baseline="20987" dirty="0">
                <a:solidFill>
                  <a:srgbClr val="FF0000"/>
                </a:solidFill>
                <a:latin typeface="Verdana"/>
                <a:cs typeface="Verdana"/>
              </a:rPr>
              <a:t>HARDWARE </a:t>
            </a:r>
            <a:r>
              <a:rPr sz="6750" b="1" spc="-1192" baseline="20987" dirty="0">
                <a:solidFill>
                  <a:srgbClr val="FF0000"/>
                </a:solidFill>
                <a:latin typeface="Verdana"/>
                <a:cs typeface="Verdana"/>
              </a:rPr>
              <a:t>&amp;</a:t>
            </a:r>
            <a:r>
              <a:rPr lang="en-US" sz="6750" b="1" spc="-1192" baseline="20987" dirty="0">
                <a:solidFill>
                  <a:srgbClr val="FF0000"/>
                </a:solidFill>
                <a:latin typeface="Verdana"/>
                <a:cs typeface="Verdana"/>
              </a:rPr>
              <a:t> FIRMWARE</a:t>
            </a:r>
            <a:endParaRPr sz="2700" dirty="0">
              <a:latin typeface="Comic Sans MS"/>
              <a:cs typeface="Comic Sans MS"/>
            </a:endParaRPr>
          </a:p>
        </p:txBody>
      </p:sp>
      <p:sp>
        <p:nvSpPr>
          <p:cNvPr id="6" name="object 6"/>
          <p:cNvSpPr txBox="1">
            <a:spLocks noGrp="1"/>
          </p:cNvSpPr>
          <p:nvPr>
            <p:ph type="title"/>
          </p:nvPr>
        </p:nvSpPr>
        <p:spPr>
          <a:xfrm>
            <a:off x="3600450" y="167081"/>
            <a:ext cx="2098675" cy="713740"/>
          </a:xfrm>
          <a:prstGeom prst="rect">
            <a:avLst/>
          </a:prstGeom>
        </p:spPr>
        <p:txBody>
          <a:bodyPr vert="horz" wrap="square" lIns="0" tIns="14605" rIns="0" bIns="0" rtlCol="0">
            <a:spAutoFit/>
          </a:bodyPr>
          <a:lstStyle/>
          <a:p>
            <a:pPr marL="12700">
              <a:lnSpc>
                <a:spcPct val="100000"/>
              </a:lnSpc>
              <a:spcBef>
                <a:spcPts val="115"/>
              </a:spcBef>
            </a:pPr>
            <a:r>
              <a:rPr sz="4500" b="1" spc="5" dirty="0">
                <a:latin typeface="Arial"/>
                <a:cs typeface="Arial"/>
              </a:rPr>
              <a:t>1</a:t>
            </a:r>
            <a:r>
              <a:rPr sz="4500" b="1" spc="15" dirty="0">
                <a:latin typeface="Arial"/>
                <a:cs typeface="Arial"/>
              </a:rPr>
              <a:t>8</a:t>
            </a:r>
            <a:r>
              <a:rPr sz="4500" b="1" spc="5" dirty="0">
                <a:latin typeface="Arial"/>
                <a:cs typeface="Arial"/>
              </a:rPr>
              <a:t>CS44</a:t>
            </a:r>
            <a:endParaRPr sz="4500">
              <a:latin typeface="Arial"/>
              <a:cs typeface="Arial"/>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4530" cy="5240020"/>
          </a:xfrm>
          <a:prstGeom prst="rect">
            <a:avLst/>
          </a:prstGeom>
        </p:spPr>
        <p:txBody>
          <a:bodyPr vert="horz" wrap="square" lIns="0" tIns="12700" rIns="0" bIns="0" rtlCol="0">
            <a:spAutoFit/>
          </a:bodyPr>
          <a:lstStyle/>
          <a:p>
            <a:pPr marL="356870" marR="6350" indent="-344805" algn="just">
              <a:lnSpc>
                <a:spcPct val="150100"/>
              </a:lnSpc>
              <a:spcBef>
                <a:spcPts val="100"/>
              </a:spcBef>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Integration </a:t>
            </a:r>
            <a:r>
              <a:rPr sz="2000" b="1" i="1" spc="-10" dirty="0">
                <a:solidFill>
                  <a:srgbClr val="FF0000"/>
                </a:solidFill>
                <a:latin typeface="Times New Roman"/>
                <a:cs typeface="Times New Roman"/>
              </a:rPr>
              <a:t>testing </a:t>
            </a:r>
            <a:r>
              <a:rPr sz="2000" dirty="0">
                <a:solidFill>
                  <a:srgbClr val="AC1285"/>
                </a:solidFill>
                <a:latin typeface="Times New Roman"/>
                <a:cs typeface="Times New Roman"/>
              </a:rPr>
              <a:t>of </a:t>
            </a:r>
            <a:r>
              <a:rPr sz="2000" spc="-5" dirty="0">
                <a:solidFill>
                  <a:srgbClr val="AC1285"/>
                </a:solidFill>
                <a:latin typeface="Times New Roman"/>
                <a:cs typeface="Times New Roman"/>
              </a:rPr>
              <a:t>the </a:t>
            </a:r>
            <a:r>
              <a:rPr sz="2000" dirty="0">
                <a:solidFill>
                  <a:srgbClr val="AC1285"/>
                </a:solidFill>
                <a:latin typeface="Times New Roman"/>
                <a:cs typeface="Times New Roman"/>
              </a:rPr>
              <a:t>embedded </a:t>
            </a:r>
            <a:r>
              <a:rPr sz="2000" spc="-10" dirty="0">
                <a:solidFill>
                  <a:srgbClr val="AC1285"/>
                </a:solidFill>
                <a:latin typeface="Times New Roman"/>
                <a:cs typeface="Times New Roman"/>
              </a:rPr>
              <a:t>hardware and firmware </a:t>
            </a:r>
            <a:r>
              <a:rPr sz="2000" spc="-5" dirty="0">
                <a:solidFill>
                  <a:srgbClr val="AC1285"/>
                </a:solidFill>
                <a:latin typeface="Times New Roman"/>
                <a:cs typeface="Times New Roman"/>
              </a:rPr>
              <a:t>is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immediate  step </a:t>
            </a:r>
            <a:r>
              <a:rPr sz="2000" spc="-15" dirty="0">
                <a:solidFill>
                  <a:srgbClr val="AC1285"/>
                </a:solidFill>
                <a:latin typeface="Times New Roman"/>
                <a:cs typeface="Times New Roman"/>
              </a:rPr>
              <a:t>following </a:t>
            </a:r>
            <a:r>
              <a:rPr sz="2000" spc="-10" dirty="0">
                <a:solidFill>
                  <a:srgbClr val="AC1285"/>
                </a:solidFill>
                <a:latin typeface="Times New Roman"/>
                <a:cs typeface="Times New Roman"/>
              </a:rPr>
              <a:t>the embedded hardware and </a:t>
            </a:r>
            <a:r>
              <a:rPr sz="2000" spc="-20" dirty="0">
                <a:solidFill>
                  <a:srgbClr val="AC1285"/>
                </a:solidFill>
                <a:latin typeface="Times New Roman"/>
                <a:cs typeface="Times New Roman"/>
              </a:rPr>
              <a:t>firmware</a:t>
            </a:r>
            <a:r>
              <a:rPr sz="2000" spc="360" dirty="0">
                <a:solidFill>
                  <a:srgbClr val="AC1285"/>
                </a:solidFill>
                <a:latin typeface="Times New Roman"/>
                <a:cs typeface="Times New Roman"/>
              </a:rPr>
              <a:t> </a:t>
            </a:r>
            <a:r>
              <a:rPr sz="2000" spc="-10" dirty="0">
                <a:solidFill>
                  <a:srgbClr val="AC1285"/>
                </a:solidFill>
                <a:latin typeface="Times New Roman"/>
                <a:cs typeface="Times New Roman"/>
              </a:rPr>
              <a:t>development</a:t>
            </a:r>
            <a:r>
              <a:rPr sz="2000" spc="-10" dirty="0">
                <a:latin typeface="Times New Roman"/>
                <a:cs typeface="Times New Roman"/>
              </a:rPr>
              <a:t>.</a:t>
            </a:r>
            <a:endParaRPr sz="2000">
              <a:latin typeface="Times New Roman"/>
              <a:cs typeface="Times New Roman"/>
            </a:endParaRPr>
          </a:p>
          <a:p>
            <a:pPr marL="356870" marR="5080" indent="-344805" algn="just">
              <a:lnSpc>
                <a:spcPct val="150100"/>
              </a:lnSpc>
              <a:spcBef>
                <a:spcPts val="480"/>
              </a:spcBef>
            </a:pPr>
            <a:r>
              <a:rPr sz="2000" spc="-5" dirty="0">
                <a:solidFill>
                  <a:srgbClr val="C00000"/>
                </a:solidFill>
                <a:latin typeface="Times New Roman"/>
                <a:cs typeface="Times New Roman"/>
              </a:rPr>
              <a:t>» </a:t>
            </a:r>
            <a:r>
              <a:rPr sz="2000" dirty="0">
                <a:solidFill>
                  <a:srgbClr val="6F2F9F"/>
                </a:solidFill>
                <a:latin typeface="Times New Roman"/>
                <a:cs typeface="Times New Roman"/>
              </a:rPr>
              <a:t>The </a:t>
            </a:r>
            <a:r>
              <a:rPr sz="2000" spc="-10" dirty="0">
                <a:solidFill>
                  <a:srgbClr val="6F2F9F"/>
                </a:solidFill>
                <a:latin typeface="Times New Roman"/>
                <a:cs typeface="Times New Roman"/>
              </a:rPr>
              <a:t>final </a:t>
            </a:r>
            <a:r>
              <a:rPr sz="2000" spc="-5" dirty="0">
                <a:solidFill>
                  <a:srgbClr val="6F2F9F"/>
                </a:solidFill>
                <a:latin typeface="Times New Roman"/>
                <a:cs typeface="Times New Roman"/>
              </a:rPr>
              <a:t>embedded hardware </a:t>
            </a:r>
            <a:r>
              <a:rPr sz="2000" spc="-10" dirty="0">
                <a:solidFill>
                  <a:srgbClr val="6F2F9F"/>
                </a:solidFill>
                <a:latin typeface="Times New Roman"/>
                <a:cs typeface="Times New Roman"/>
              </a:rPr>
              <a:t>constitute </a:t>
            </a:r>
            <a:r>
              <a:rPr sz="2000" dirty="0">
                <a:solidFill>
                  <a:srgbClr val="6F2F9F"/>
                </a:solidFill>
                <a:latin typeface="Times New Roman"/>
                <a:cs typeface="Times New Roman"/>
              </a:rPr>
              <a:t>of </a:t>
            </a:r>
            <a:r>
              <a:rPr sz="2000" spc="-5" dirty="0">
                <a:solidFill>
                  <a:srgbClr val="6F2F9F"/>
                </a:solidFill>
                <a:latin typeface="Times New Roman"/>
                <a:cs typeface="Times New Roman"/>
              </a:rPr>
              <a:t>a PCB </a:t>
            </a:r>
            <a:r>
              <a:rPr sz="2000" spc="-10" dirty="0">
                <a:solidFill>
                  <a:srgbClr val="6F2F9F"/>
                </a:solidFill>
                <a:latin typeface="Times New Roman"/>
                <a:cs typeface="Times New Roman"/>
              </a:rPr>
              <a:t>with </a:t>
            </a:r>
            <a:r>
              <a:rPr sz="2000" spc="-5" dirty="0">
                <a:solidFill>
                  <a:srgbClr val="6F2F9F"/>
                </a:solidFill>
                <a:latin typeface="Times New Roman"/>
                <a:cs typeface="Times New Roman"/>
              </a:rPr>
              <a:t>all necessary  </a:t>
            </a:r>
            <a:r>
              <a:rPr sz="2000" spc="-10" dirty="0">
                <a:solidFill>
                  <a:srgbClr val="6F2F9F"/>
                </a:solidFill>
                <a:latin typeface="Times New Roman"/>
                <a:cs typeface="Times New Roman"/>
              </a:rPr>
              <a:t>components </a:t>
            </a:r>
            <a:r>
              <a:rPr sz="2000" spc="-15" dirty="0">
                <a:solidFill>
                  <a:srgbClr val="6F2F9F"/>
                </a:solidFill>
                <a:latin typeface="Times New Roman"/>
                <a:cs typeface="Times New Roman"/>
              </a:rPr>
              <a:t>affixed </a:t>
            </a:r>
            <a:r>
              <a:rPr sz="2000" spc="-10" dirty="0">
                <a:solidFill>
                  <a:srgbClr val="6F2F9F"/>
                </a:solidFill>
                <a:latin typeface="Times New Roman"/>
                <a:cs typeface="Times New Roman"/>
              </a:rPr>
              <a:t>to </a:t>
            </a:r>
            <a:r>
              <a:rPr sz="2000" spc="-5" dirty="0">
                <a:solidFill>
                  <a:srgbClr val="6F2F9F"/>
                </a:solidFill>
                <a:latin typeface="Times New Roman"/>
                <a:cs typeface="Times New Roman"/>
              </a:rPr>
              <a:t>it as per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original </a:t>
            </a:r>
            <a:r>
              <a:rPr sz="2000" spc="-10" dirty="0">
                <a:solidFill>
                  <a:srgbClr val="6F2F9F"/>
                </a:solidFill>
                <a:latin typeface="Times New Roman"/>
                <a:cs typeface="Times New Roman"/>
              </a:rPr>
              <a:t>schematic</a:t>
            </a:r>
            <a:r>
              <a:rPr sz="2000" spc="215" dirty="0">
                <a:solidFill>
                  <a:srgbClr val="6F2F9F"/>
                </a:solidFill>
                <a:latin typeface="Times New Roman"/>
                <a:cs typeface="Times New Roman"/>
              </a:rPr>
              <a:t> </a:t>
            </a:r>
            <a:r>
              <a:rPr sz="2000" spc="-10" dirty="0">
                <a:solidFill>
                  <a:srgbClr val="6F2F9F"/>
                </a:solidFill>
                <a:latin typeface="Times New Roman"/>
                <a:cs typeface="Times New Roman"/>
              </a:rPr>
              <a:t>diagram</a:t>
            </a:r>
            <a:r>
              <a:rPr sz="2000" spc="-10" dirty="0">
                <a:latin typeface="Times New Roman"/>
                <a:cs typeface="Times New Roman"/>
              </a:rPr>
              <a:t>.</a:t>
            </a:r>
            <a:endParaRPr sz="2000">
              <a:latin typeface="Times New Roman"/>
              <a:cs typeface="Times New Roman"/>
            </a:endParaRPr>
          </a:p>
          <a:p>
            <a:pPr marL="356870" marR="6350" indent="-344805" algn="just">
              <a:lnSpc>
                <a:spcPct val="150100"/>
              </a:lnSpc>
              <a:spcBef>
                <a:spcPts val="480"/>
              </a:spcBef>
            </a:pPr>
            <a:r>
              <a:rPr sz="2000" spc="-5" dirty="0">
                <a:solidFill>
                  <a:srgbClr val="C00000"/>
                </a:solidFill>
                <a:latin typeface="Times New Roman"/>
                <a:cs typeface="Times New Roman"/>
              </a:rPr>
              <a:t>» </a:t>
            </a:r>
            <a:r>
              <a:rPr sz="2000" spc="-5" dirty="0">
                <a:solidFill>
                  <a:srgbClr val="001F5F"/>
                </a:solidFill>
                <a:latin typeface="Times New Roman"/>
                <a:cs typeface="Times New Roman"/>
              </a:rPr>
              <a:t>Embedded </a:t>
            </a:r>
            <a:r>
              <a:rPr sz="2000" spc="-10" dirty="0">
                <a:solidFill>
                  <a:srgbClr val="001F5F"/>
                </a:solidFill>
                <a:latin typeface="Times New Roman"/>
                <a:cs typeface="Times New Roman"/>
              </a:rPr>
              <a:t>firmware </a:t>
            </a:r>
            <a:r>
              <a:rPr sz="2000" spc="-5" dirty="0">
                <a:solidFill>
                  <a:srgbClr val="001F5F"/>
                </a:solidFill>
                <a:latin typeface="Times New Roman"/>
                <a:cs typeface="Times New Roman"/>
              </a:rPr>
              <a:t>represents </a:t>
            </a:r>
            <a:r>
              <a:rPr sz="2000" spc="-10" dirty="0">
                <a:solidFill>
                  <a:srgbClr val="001F5F"/>
                </a:solidFill>
                <a:latin typeface="Times New Roman"/>
                <a:cs typeface="Times New Roman"/>
              </a:rPr>
              <a:t>the </a:t>
            </a:r>
            <a:r>
              <a:rPr sz="2000" spc="-5" dirty="0">
                <a:solidFill>
                  <a:srgbClr val="001F5F"/>
                </a:solidFill>
                <a:latin typeface="Times New Roman"/>
                <a:cs typeface="Times New Roman"/>
              </a:rPr>
              <a:t>control </a:t>
            </a:r>
            <a:r>
              <a:rPr sz="2000" spc="-10" dirty="0">
                <a:solidFill>
                  <a:srgbClr val="001F5F"/>
                </a:solidFill>
                <a:latin typeface="Times New Roman"/>
                <a:cs typeface="Times New Roman"/>
              </a:rPr>
              <a:t>algorithm </a:t>
            </a:r>
            <a:r>
              <a:rPr sz="2000" spc="-5" dirty="0">
                <a:solidFill>
                  <a:srgbClr val="001F5F"/>
                </a:solidFill>
                <a:latin typeface="Times New Roman"/>
                <a:cs typeface="Times New Roman"/>
              </a:rPr>
              <a:t>and configuration data  necessary </a:t>
            </a:r>
            <a:r>
              <a:rPr sz="2000" spc="-10" dirty="0">
                <a:solidFill>
                  <a:srgbClr val="001F5F"/>
                </a:solidFill>
                <a:latin typeface="Times New Roman"/>
                <a:cs typeface="Times New Roman"/>
              </a:rPr>
              <a:t>to implement the </a:t>
            </a:r>
            <a:r>
              <a:rPr sz="2000" dirty="0">
                <a:solidFill>
                  <a:srgbClr val="001F5F"/>
                </a:solidFill>
                <a:latin typeface="Times New Roman"/>
                <a:cs typeface="Times New Roman"/>
              </a:rPr>
              <a:t>product </a:t>
            </a:r>
            <a:r>
              <a:rPr sz="2000" spc="-10" dirty="0">
                <a:solidFill>
                  <a:srgbClr val="001F5F"/>
                </a:solidFill>
                <a:latin typeface="Times New Roman"/>
                <a:cs typeface="Times New Roman"/>
              </a:rPr>
              <a:t>requirements </a:t>
            </a:r>
            <a:r>
              <a:rPr sz="2000" dirty="0">
                <a:solidFill>
                  <a:srgbClr val="001F5F"/>
                </a:solidFill>
                <a:latin typeface="Times New Roman"/>
                <a:cs typeface="Times New Roman"/>
              </a:rPr>
              <a:t>on </a:t>
            </a:r>
            <a:r>
              <a:rPr sz="2000" spc="-5" dirty="0">
                <a:solidFill>
                  <a:srgbClr val="001F5F"/>
                </a:solidFill>
                <a:latin typeface="Times New Roman"/>
                <a:cs typeface="Times New Roman"/>
              </a:rPr>
              <a:t>the </a:t>
            </a:r>
            <a:r>
              <a:rPr sz="2000" dirty="0">
                <a:solidFill>
                  <a:srgbClr val="001F5F"/>
                </a:solidFill>
                <a:latin typeface="Times New Roman"/>
                <a:cs typeface="Times New Roman"/>
              </a:rPr>
              <a:t>product</a:t>
            </a:r>
            <a:r>
              <a:rPr sz="2000" dirty="0">
                <a:latin typeface="Times New Roman"/>
                <a:cs typeface="Times New Roman"/>
              </a:rPr>
              <a:t>. </a:t>
            </a:r>
            <a:r>
              <a:rPr sz="2000" spc="-10" dirty="0">
                <a:solidFill>
                  <a:srgbClr val="006FC0"/>
                </a:solidFill>
                <a:latin typeface="Times New Roman"/>
                <a:cs typeface="Times New Roman"/>
              </a:rPr>
              <a:t>Embedded  firmware will </a:t>
            </a:r>
            <a:r>
              <a:rPr sz="2000" dirty="0">
                <a:solidFill>
                  <a:srgbClr val="006FC0"/>
                </a:solidFill>
                <a:latin typeface="Times New Roman"/>
                <a:cs typeface="Times New Roman"/>
              </a:rPr>
              <a:t>be </a:t>
            </a:r>
            <a:r>
              <a:rPr sz="2000" spc="-10" dirty="0">
                <a:solidFill>
                  <a:srgbClr val="006FC0"/>
                </a:solidFill>
                <a:latin typeface="Times New Roman"/>
                <a:cs typeface="Times New Roman"/>
              </a:rPr>
              <a:t>in </a:t>
            </a:r>
            <a:r>
              <a:rPr sz="2000" spc="-5" dirty="0">
                <a:solidFill>
                  <a:srgbClr val="006FC0"/>
                </a:solidFill>
                <a:latin typeface="Times New Roman"/>
                <a:cs typeface="Times New Roman"/>
              </a:rPr>
              <a:t>a target processor/ </a:t>
            </a:r>
            <a:r>
              <a:rPr sz="2000" spc="-10" dirty="0">
                <a:solidFill>
                  <a:srgbClr val="006FC0"/>
                </a:solidFill>
                <a:latin typeface="Times New Roman"/>
                <a:cs typeface="Times New Roman"/>
              </a:rPr>
              <a:t>controller </a:t>
            </a:r>
            <a:r>
              <a:rPr sz="2000" spc="-5" dirty="0">
                <a:solidFill>
                  <a:srgbClr val="006FC0"/>
                </a:solidFill>
                <a:latin typeface="Times New Roman"/>
                <a:cs typeface="Times New Roman"/>
              </a:rPr>
              <a:t>understandable </a:t>
            </a:r>
            <a:r>
              <a:rPr sz="2000" spc="-15" dirty="0">
                <a:solidFill>
                  <a:srgbClr val="006FC0"/>
                </a:solidFill>
                <a:latin typeface="Times New Roman"/>
                <a:cs typeface="Times New Roman"/>
              </a:rPr>
              <a:t>format </a:t>
            </a:r>
            <a:r>
              <a:rPr sz="2000" spc="-5" dirty="0">
                <a:solidFill>
                  <a:srgbClr val="006FC0"/>
                </a:solidFill>
                <a:latin typeface="Times New Roman"/>
                <a:cs typeface="Times New Roman"/>
              </a:rPr>
              <a:t>called  </a:t>
            </a:r>
            <a:r>
              <a:rPr sz="2000" spc="-15" dirty="0">
                <a:solidFill>
                  <a:srgbClr val="006FC0"/>
                </a:solidFill>
                <a:latin typeface="Times New Roman"/>
                <a:cs typeface="Times New Roman"/>
              </a:rPr>
              <a:t>machine </a:t>
            </a:r>
            <a:r>
              <a:rPr sz="2000" spc="-10" dirty="0">
                <a:solidFill>
                  <a:srgbClr val="006FC0"/>
                </a:solidFill>
                <a:latin typeface="Times New Roman"/>
                <a:cs typeface="Times New Roman"/>
              </a:rPr>
              <a:t>language </a:t>
            </a:r>
            <a:r>
              <a:rPr sz="2000" spc="-5" dirty="0">
                <a:latin typeface="Times New Roman"/>
                <a:cs typeface="Times New Roman"/>
              </a:rPr>
              <a:t>(sequence </a:t>
            </a:r>
            <a:r>
              <a:rPr sz="2000" dirty="0">
                <a:latin typeface="Times New Roman"/>
                <a:cs typeface="Times New Roman"/>
              </a:rPr>
              <a:t>of </a:t>
            </a:r>
            <a:r>
              <a:rPr sz="2000" spc="-5" dirty="0">
                <a:latin typeface="Times New Roman"/>
                <a:cs typeface="Times New Roman"/>
              </a:rPr>
              <a:t>ls </a:t>
            </a:r>
            <a:r>
              <a:rPr sz="2000" spc="-10" dirty="0">
                <a:latin typeface="Times New Roman"/>
                <a:cs typeface="Times New Roman"/>
              </a:rPr>
              <a:t>and</a:t>
            </a:r>
            <a:r>
              <a:rPr sz="2000" spc="165" dirty="0">
                <a:latin typeface="Times New Roman"/>
                <a:cs typeface="Times New Roman"/>
              </a:rPr>
              <a:t> </a:t>
            </a:r>
            <a:r>
              <a:rPr sz="2000" spc="-10" dirty="0">
                <a:latin typeface="Times New Roman"/>
                <a:cs typeface="Times New Roman"/>
              </a:rPr>
              <a:t>0s-Binary).</a:t>
            </a:r>
            <a:endParaRPr sz="2000">
              <a:latin typeface="Times New Roman"/>
              <a:cs typeface="Times New Roman"/>
            </a:endParaRPr>
          </a:p>
          <a:p>
            <a:pPr marL="356870" marR="8890" indent="-344805" algn="just">
              <a:lnSpc>
                <a:spcPct val="150000"/>
              </a:lnSpc>
              <a:spcBef>
                <a:spcPts val="480"/>
              </a:spcBef>
            </a:pPr>
            <a:r>
              <a:rPr sz="2000" spc="-5" dirty="0">
                <a:solidFill>
                  <a:srgbClr val="C00000"/>
                </a:solidFill>
                <a:latin typeface="Times New Roman"/>
                <a:cs typeface="Times New Roman"/>
              </a:rPr>
              <a:t>» </a:t>
            </a:r>
            <a:r>
              <a:rPr sz="2000" dirty="0">
                <a:solidFill>
                  <a:srgbClr val="AC1285"/>
                </a:solidFill>
                <a:latin typeface="Times New Roman"/>
                <a:cs typeface="Times New Roman"/>
              </a:rPr>
              <a:t>The </a:t>
            </a:r>
            <a:r>
              <a:rPr sz="2000" spc="-5" dirty="0">
                <a:solidFill>
                  <a:srgbClr val="AC1285"/>
                </a:solidFill>
                <a:latin typeface="Times New Roman"/>
                <a:cs typeface="Times New Roman"/>
              </a:rPr>
              <a:t>target </a:t>
            </a:r>
            <a:r>
              <a:rPr sz="2000" spc="-10" dirty="0">
                <a:solidFill>
                  <a:srgbClr val="AC1285"/>
                </a:solidFill>
                <a:latin typeface="Times New Roman"/>
                <a:cs typeface="Times New Roman"/>
              </a:rPr>
              <a:t>embedded </a:t>
            </a:r>
            <a:r>
              <a:rPr sz="2000" spc="-5" dirty="0">
                <a:solidFill>
                  <a:srgbClr val="AC1285"/>
                </a:solidFill>
                <a:latin typeface="Times New Roman"/>
                <a:cs typeface="Times New Roman"/>
              </a:rPr>
              <a:t>hardware </a:t>
            </a:r>
            <a:r>
              <a:rPr sz="2000" spc="-15" dirty="0">
                <a:solidFill>
                  <a:srgbClr val="AC1285"/>
                </a:solidFill>
                <a:latin typeface="Times New Roman"/>
                <a:cs typeface="Times New Roman"/>
              </a:rPr>
              <a:t>without </a:t>
            </a:r>
            <a:r>
              <a:rPr sz="2000" spc="-5" dirty="0">
                <a:solidFill>
                  <a:srgbClr val="AC1285"/>
                </a:solidFill>
                <a:latin typeface="Times New Roman"/>
                <a:cs typeface="Times New Roman"/>
              </a:rPr>
              <a:t>embedding the firmware is a </a:t>
            </a:r>
            <a:r>
              <a:rPr sz="2000" spc="-15" dirty="0">
                <a:solidFill>
                  <a:srgbClr val="AC1285"/>
                </a:solidFill>
                <a:latin typeface="Times New Roman"/>
                <a:cs typeface="Times New Roman"/>
              </a:rPr>
              <a:t>dumb  </a:t>
            </a:r>
            <a:r>
              <a:rPr sz="2000" spc="-5" dirty="0">
                <a:solidFill>
                  <a:srgbClr val="AC1285"/>
                </a:solidFill>
                <a:latin typeface="Times New Roman"/>
                <a:cs typeface="Times New Roman"/>
              </a:rPr>
              <a:t>device </a:t>
            </a:r>
            <a:r>
              <a:rPr sz="2000" spc="-10" dirty="0">
                <a:solidFill>
                  <a:srgbClr val="AC1285"/>
                </a:solidFill>
                <a:latin typeface="Times New Roman"/>
                <a:cs typeface="Times New Roman"/>
              </a:rPr>
              <a:t>and cannot function </a:t>
            </a:r>
            <a:r>
              <a:rPr sz="2000" spc="-5" dirty="0">
                <a:solidFill>
                  <a:srgbClr val="AC1285"/>
                </a:solidFill>
                <a:latin typeface="Times New Roman"/>
                <a:cs typeface="Times New Roman"/>
              </a:rPr>
              <a:t>properly</a:t>
            </a:r>
            <a:r>
              <a:rPr sz="2000" spc="-5" dirty="0">
                <a:latin typeface="Times New Roman"/>
                <a:cs typeface="Times New Roman"/>
              </a:rPr>
              <a:t>. </a:t>
            </a:r>
            <a:r>
              <a:rPr sz="2000" spc="-5" dirty="0">
                <a:solidFill>
                  <a:srgbClr val="C00000"/>
                </a:solidFill>
                <a:latin typeface="Times New Roman"/>
                <a:cs typeface="Times New Roman"/>
              </a:rPr>
              <a:t>If </a:t>
            </a:r>
            <a:r>
              <a:rPr sz="2000" spc="-15" dirty="0">
                <a:solidFill>
                  <a:srgbClr val="C00000"/>
                </a:solidFill>
                <a:latin typeface="Times New Roman"/>
                <a:cs typeface="Times New Roman"/>
              </a:rPr>
              <a:t>you </a:t>
            </a:r>
            <a:r>
              <a:rPr sz="2000" spc="-5" dirty="0">
                <a:solidFill>
                  <a:srgbClr val="C00000"/>
                </a:solidFill>
                <a:latin typeface="Times New Roman"/>
                <a:cs typeface="Times New Roman"/>
              </a:rPr>
              <a:t>power </a:t>
            </a:r>
            <a:r>
              <a:rPr sz="2000" spc="-15" dirty="0">
                <a:solidFill>
                  <a:srgbClr val="C00000"/>
                </a:solidFill>
                <a:latin typeface="Times New Roman"/>
                <a:cs typeface="Times New Roman"/>
              </a:rPr>
              <a:t>up </a:t>
            </a:r>
            <a:r>
              <a:rPr sz="2000" spc="-10" dirty="0">
                <a:solidFill>
                  <a:srgbClr val="C00000"/>
                </a:solidFill>
                <a:latin typeface="Times New Roman"/>
                <a:cs typeface="Times New Roman"/>
              </a:rPr>
              <a:t>the hardware without  embedding the </a:t>
            </a:r>
            <a:r>
              <a:rPr sz="2000" spc="-15" dirty="0">
                <a:solidFill>
                  <a:srgbClr val="C00000"/>
                </a:solidFill>
                <a:latin typeface="Times New Roman"/>
                <a:cs typeface="Times New Roman"/>
              </a:rPr>
              <a:t>firmware, </a:t>
            </a:r>
            <a:r>
              <a:rPr sz="2000" spc="-10" dirty="0">
                <a:solidFill>
                  <a:srgbClr val="C00000"/>
                </a:solidFill>
                <a:latin typeface="Times New Roman"/>
                <a:cs typeface="Times New Roman"/>
              </a:rPr>
              <a:t>the </a:t>
            </a:r>
            <a:r>
              <a:rPr sz="2000" spc="-5" dirty="0">
                <a:solidFill>
                  <a:srgbClr val="C00000"/>
                </a:solidFill>
                <a:latin typeface="Times New Roman"/>
                <a:cs typeface="Times New Roman"/>
              </a:rPr>
              <a:t>device </a:t>
            </a:r>
            <a:r>
              <a:rPr sz="2000" spc="-20" dirty="0">
                <a:solidFill>
                  <a:srgbClr val="C00000"/>
                </a:solidFill>
                <a:latin typeface="Times New Roman"/>
                <a:cs typeface="Times New Roman"/>
              </a:rPr>
              <a:t>may </a:t>
            </a:r>
            <a:r>
              <a:rPr sz="2000" spc="-10" dirty="0">
                <a:solidFill>
                  <a:srgbClr val="C00000"/>
                </a:solidFill>
                <a:latin typeface="Times New Roman"/>
                <a:cs typeface="Times New Roman"/>
              </a:rPr>
              <a:t>behave in </a:t>
            </a:r>
            <a:r>
              <a:rPr sz="2000" spc="-5" dirty="0">
                <a:solidFill>
                  <a:srgbClr val="C00000"/>
                </a:solidFill>
                <a:latin typeface="Times New Roman"/>
                <a:cs typeface="Times New Roman"/>
              </a:rPr>
              <a:t>an unpredicted</a:t>
            </a:r>
            <a:r>
              <a:rPr sz="2000" spc="370" dirty="0">
                <a:solidFill>
                  <a:srgbClr val="C00000"/>
                </a:solidFill>
                <a:latin typeface="Times New Roman"/>
                <a:cs typeface="Times New Roman"/>
              </a:rPr>
              <a:t> </a:t>
            </a:r>
            <a:r>
              <a:rPr sz="2000" spc="-15" dirty="0">
                <a:solidFill>
                  <a:srgbClr val="C00000"/>
                </a:solidFill>
                <a:latin typeface="Times New Roman"/>
                <a:cs typeface="Times New Roman"/>
              </a:rPr>
              <a:t>manner</a:t>
            </a:r>
            <a:r>
              <a:rPr sz="2000" spc="-15" dirty="0">
                <a:latin typeface="Times New Roman"/>
                <a:cs typeface="Times New Roman"/>
              </a:rPr>
              <a:t>.</a:t>
            </a:r>
            <a:endParaRPr sz="2000">
              <a:latin typeface="Times New Roman"/>
              <a:cs typeface="Times New Roman"/>
            </a:endParaRPr>
          </a:p>
        </p:txBody>
      </p:sp>
      <p:sp>
        <p:nvSpPr>
          <p:cNvPr id="4" name="object 4"/>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101</a:t>
            </a:fld>
            <a:endParaRPr sz="1200">
              <a:latin typeface="Times New Roman"/>
              <a:cs typeface="Times New Roman"/>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381000" y="228600"/>
            <a:ext cx="8229600" cy="609600"/>
          </a:xfrm>
          <a:custGeom>
            <a:avLst/>
            <a:gdLst/>
            <a:ahLst/>
            <a:cxnLst/>
            <a:rect l="l" t="t" r="r" b="b"/>
            <a:pathLst>
              <a:path w="8229600" h="609600">
                <a:moveTo>
                  <a:pt x="0" y="609600"/>
                </a:moveTo>
                <a:lnTo>
                  <a:pt x="0" y="0"/>
                </a:lnTo>
                <a:lnTo>
                  <a:pt x="8229600" y="0"/>
                </a:lnTo>
              </a:path>
            </a:pathLst>
          </a:custGeom>
          <a:ln w="19050">
            <a:solidFill>
              <a:srgbClr val="CC9900"/>
            </a:solidFill>
          </a:ln>
        </p:spPr>
        <p:txBody>
          <a:bodyPr wrap="square" lIns="0" tIns="0" rIns="0" bIns="0" rtlCol="0"/>
          <a:lstStyle/>
          <a:p>
            <a:endParaRPr/>
          </a:p>
        </p:txBody>
      </p:sp>
      <p:sp>
        <p:nvSpPr>
          <p:cNvPr id="3" name="object 3"/>
          <p:cNvSpPr txBox="1"/>
          <p:nvPr/>
        </p:nvSpPr>
        <p:spPr>
          <a:xfrm>
            <a:off x="444500" y="122684"/>
            <a:ext cx="8325484" cy="6094730"/>
          </a:xfrm>
          <a:prstGeom prst="rect">
            <a:avLst/>
          </a:prstGeom>
        </p:spPr>
        <p:txBody>
          <a:bodyPr vert="horz" wrap="square" lIns="0" tIns="165735" rIns="0" bIns="0" rtlCol="0">
            <a:spAutoFit/>
          </a:bodyPr>
          <a:lstStyle/>
          <a:p>
            <a:pPr marL="27940" algn="just">
              <a:lnSpc>
                <a:spcPct val="100000"/>
              </a:lnSpc>
              <a:spcBef>
                <a:spcPts val="1305"/>
              </a:spcBef>
            </a:pPr>
            <a:r>
              <a:rPr sz="2000" spc="-5" dirty="0">
                <a:solidFill>
                  <a:srgbClr val="C00000"/>
                </a:solidFill>
                <a:latin typeface="Times New Roman"/>
                <a:cs typeface="Times New Roman"/>
              </a:rPr>
              <a:t>»</a:t>
            </a:r>
            <a:r>
              <a:rPr sz="2000" spc="235" dirty="0">
                <a:solidFill>
                  <a:srgbClr val="C00000"/>
                </a:solidFill>
                <a:latin typeface="Times New Roman"/>
                <a:cs typeface="Times New Roman"/>
              </a:rPr>
              <a:t> </a:t>
            </a:r>
            <a:r>
              <a:rPr sz="2000" dirty="0">
                <a:solidFill>
                  <a:srgbClr val="C00000"/>
                </a:solidFill>
                <a:latin typeface="Times New Roman"/>
                <a:cs typeface="Times New Roman"/>
              </a:rPr>
              <a:t>Both</a:t>
            </a:r>
            <a:r>
              <a:rPr sz="2000" spc="95" dirty="0">
                <a:solidFill>
                  <a:srgbClr val="C00000"/>
                </a:solidFill>
                <a:latin typeface="Times New Roman"/>
                <a:cs typeface="Times New Roman"/>
              </a:rPr>
              <a:t> </a:t>
            </a:r>
            <a:r>
              <a:rPr sz="2000" spc="-10" dirty="0">
                <a:solidFill>
                  <a:srgbClr val="C00000"/>
                </a:solidFill>
                <a:latin typeface="Times New Roman"/>
                <a:cs typeface="Times New Roman"/>
              </a:rPr>
              <a:t>embedded</a:t>
            </a:r>
            <a:r>
              <a:rPr sz="2000" spc="125" dirty="0">
                <a:solidFill>
                  <a:srgbClr val="C00000"/>
                </a:solidFill>
                <a:latin typeface="Times New Roman"/>
                <a:cs typeface="Times New Roman"/>
              </a:rPr>
              <a:t> </a:t>
            </a:r>
            <a:r>
              <a:rPr sz="2000" spc="-10" dirty="0">
                <a:solidFill>
                  <a:srgbClr val="C00000"/>
                </a:solidFill>
                <a:latin typeface="Times New Roman"/>
                <a:cs typeface="Times New Roman"/>
              </a:rPr>
              <a:t>hardware</a:t>
            </a:r>
            <a:r>
              <a:rPr sz="2000" spc="114" dirty="0">
                <a:solidFill>
                  <a:srgbClr val="C00000"/>
                </a:solidFill>
                <a:latin typeface="Times New Roman"/>
                <a:cs typeface="Times New Roman"/>
              </a:rPr>
              <a:t> </a:t>
            </a:r>
            <a:r>
              <a:rPr sz="2000" spc="-10" dirty="0">
                <a:solidFill>
                  <a:srgbClr val="C00000"/>
                </a:solidFill>
                <a:latin typeface="Times New Roman"/>
                <a:cs typeface="Times New Roman"/>
              </a:rPr>
              <a:t>and</a:t>
            </a:r>
            <a:r>
              <a:rPr sz="2000" spc="114" dirty="0">
                <a:solidFill>
                  <a:srgbClr val="C00000"/>
                </a:solidFill>
                <a:latin typeface="Times New Roman"/>
                <a:cs typeface="Times New Roman"/>
              </a:rPr>
              <a:t> </a:t>
            </a:r>
            <a:r>
              <a:rPr sz="2000" spc="-10" dirty="0">
                <a:solidFill>
                  <a:srgbClr val="C00000"/>
                </a:solidFill>
                <a:latin typeface="Times New Roman"/>
                <a:cs typeface="Times New Roman"/>
              </a:rPr>
              <a:t>firmware</a:t>
            </a:r>
            <a:r>
              <a:rPr sz="2000" spc="114" dirty="0">
                <a:solidFill>
                  <a:srgbClr val="C00000"/>
                </a:solidFill>
                <a:latin typeface="Times New Roman"/>
                <a:cs typeface="Times New Roman"/>
              </a:rPr>
              <a:t> </a:t>
            </a:r>
            <a:r>
              <a:rPr sz="2000" spc="-10" dirty="0">
                <a:solidFill>
                  <a:srgbClr val="C00000"/>
                </a:solidFill>
                <a:latin typeface="Times New Roman"/>
                <a:cs typeface="Times New Roman"/>
              </a:rPr>
              <a:t>should</a:t>
            </a:r>
            <a:r>
              <a:rPr sz="2000" spc="120" dirty="0">
                <a:solidFill>
                  <a:srgbClr val="C00000"/>
                </a:solidFill>
                <a:latin typeface="Times New Roman"/>
                <a:cs typeface="Times New Roman"/>
              </a:rPr>
              <a:t> </a:t>
            </a:r>
            <a:r>
              <a:rPr sz="2000" dirty="0">
                <a:solidFill>
                  <a:srgbClr val="C00000"/>
                </a:solidFill>
                <a:latin typeface="Times New Roman"/>
                <a:cs typeface="Times New Roman"/>
              </a:rPr>
              <a:t>be</a:t>
            </a:r>
            <a:r>
              <a:rPr sz="2000" spc="105" dirty="0">
                <a:solidFill>
                  <a:srgbClr val="C00000"/>
                </a:solidFill>
                <a:latin typeface="Times New Roman"/>
                <a:cs typeface="Times New Roman"/>
              </a:rPr>
              <a:t> </a:t>
            </a:r>
            <a:r>
              <a:rPr sz="2000" spc="-5" dirty="0">
                <a:solidFill>
                  <a:srgbClr val="C00000"/>
                </a:solidFill>
                <a:latin typeface="Times New Roman"/>
                <a:cs typeface="Times New Roman"/>
              </a:rPr>
              <a:t>independently</a:t>
            </a:r>
            <a:r>
              <a:rPr sz="2000" spc="80" dirty="0">
                <a:solidFill>
                  <a:srgbClr val="C00000"/>
                </a:solidFill>
                <a:latin typeface="Times New Roman"/>
                <a:cs typeface="Times New Roman"/>
              </a:rPr>
              <a:t> </a:t>
            </a:r>
            <a:r>
              <a:rPr sz="2000" spc="-5" dirty="0">
                <a:solidFill>
                  <a:srgbClr val="C00000"/>
                </a:solidFill>
                <a:latin typeface="Times New Roman"/>
                <a:cs typeface="Times New Roman"/>
              </a:rPr>
              <a:t>tested</a:t>
            </a:r>
            <a:r>
              <a:rPr sz="2000" spc="114" dirty="0">
                <a:solidFill>
                  <a:srgbClr val="C00000"/>
                </a:solidFill>
                <a:latin typeface="Times New Roman"/>
                <a:cs typeface="Times New Roman"/>
              </a:rPr>
              <a:t> </a:t>
            </a:r>
            <a:r>
              <a:rPr sz="2000" spc="-5" dirty="0">
                <a:solidFill>
                  <a:srgbClr val="C00000"/>
                </a:solidFill>
                <a:latin typeface="Times New Roman"/>
                <a:cs typeface="Times New Roman"/>
              </a:rPr>
              <a:t>(Unit</a:t>
            </a:r>
            <a:endParaRPr sz="2000">
              <a:latin typeface="Times New Roman"/>
              <a:cs typeface="Times New Roman"/>
            </a:endParaRPr>
          </a:p>
          <a:p>
            <a:pPr marL="372110" algn="just">
              <a:lnSpc>
                <a:spcPct val="100000"/>
              </a:lnSpc>
              <a:spcBef>
                <a:spcPts val="1205"/>
              </a:spcBef>
            </a:pPr>
            <a:r>
              <a:rPr sz="2000" dirty="0">
                <a:solidFill>
                  <a:srgbClr val="C00000"/>
                </a:solidFill>
                <a:latin typeface="Times New Roman"/>
                <a:cs typeface="Times New Roman"/>
              </a:rPr>
              <a:t>Tested) </a:t>
            </a:r>
            <a:r>
              <a:rPr sz="2000" spc="-10" dirty="0">
                <a:solidFill>
                  <a:srgbClr val="C00000"/>
                </a:solidFill>
                <a:latin typeface="Times New Roman"/>
                <a:cs typeface="Times New Roman"/>
              </a:rPr>
              <a:t>to ensure their </a:t>
            </a:r>
            <a:r>
              <a:rPr sz="2000" dirty="0">
                <a:solidFill>
                  <a:srgbClr val="C00000"/>
                </a:solidFill>
                <a:latin typeface="Times New Roman"/>
                <a:cs typeface="Times New Roman"/>
              </a:rPr>
              <a:t>proper</a:t>
            </a:r>
            <a:r>
              <a:rPr sz="2000" spc="10" dirty="0">
                <a:solidFill>
                  <a:srgbClr val="C00000"/>
                </a:solidFill>
                <a:latin typeface="Times New Roman"/>
                <a:cs typeface="Times New Roman"/>
              </a:rPr>
              <a:t> </a:t>
            </a:r>
            <a:r>
              <a:rPr sz="2000" spc="-10" dirty="0">
                <a:solidFill>
                  <a:srgbClr val="C00000"/>
                </a:solidFill>
                <a:latin typeface="Times New Roman"/>
                <a:cs typeface="Times New Roman"/>
              </a:rPr>
              <a:t>functioning</a:t>
            </a:r>
            <a:r>
              <a:rPr sz="2000" spc="-10" dirty="0">
                <a:latin typeface="Times New Roman"/>
                <a:cs typeface="Times New Roman"/>
              </a:rPr>
              <a:t>.</a:t>
            </a:r>
            <a:endParaRPr sz="2000">
              <a:latin typeface="Times New Roman"/>
              <a:cs typeface="Times New Roman"/>
            </a:endParaRPr>
          </a:p>
          <a:p>
            <a:pPr marL="27940" algn="just">
              <a:lnSpc>
                <a:spcPct val="100000"/>
              </a:lnSpc>
              <a:spcBef>
                <a:spcPts val="1680"/>
              </a:spcBef>
            </a:pPr>
            <a:r>
              <a:rPr sz="2000" spc="-5" dirty="0">
                <a:solidFill>
                  <a:srgbClr val="C00000"/>
                </a:solidFill>
                <a:latin typeface="Times New Roman"/>
                <a:cs typeface="Times New Roman"/>
              </a:rPr>
              <a:t>»</a:t>
            </a:r>
            <a:r>
              <a:rPr sz="2000" spc="225" dirty="0">
                <a:solidFill>
                  <a:srgbClr val="C00000"/>
                </a:solidFill>
                <a:latin typeface="Times New Roman"/>
                <a:cs typeface="Times New Roman"/>
              </a:rPr>
              <a:t> </a:t>
            </a:r>
            <a:r>
              <a:rPr sz="2000" spc="-5" dirty="0">
                <a:solidFill>
                  <a:srgbClr val="AC1285"/>
                </a:solidFill>
                <a:latin typeface="Times New Roman"/>
                <a:cs typeface="Times New Roman"/>
              </a:rPr>
              <a:t>Functioning</a:t>
            </a:r>
            <a:r>
              <a:rPr sz="2000" spc="365" dirty="0">
                <a:solidFill>
                  <a:srgbClr val="AC1285"/>
                </a:solidFill>
                <a:latin typeface="Times New Roman"/>
                <a:cs typeface="Times New Roman"/>
              </a:rPr>
              <a:t> </a:t>
            </a:r>
            <a:r>
              <a:rPr sz="2000" dirty="0">
                <a:solidFill>
                  <a:srgbClr val="AC1285"/>
                </a:solidFill>
                <a:latin typeface="Times New Roman"/>
                <a:cs typeface="Times New Roman"/>
              </a:rPr>
              <a:t>of</a:t>
            </a:r>
            <a:r>
              <a:rPr sz="2000" spc="350" dirty="0">
                <a:solidFill>
                  <a:srgbClr val="AC1285"/>
                </a:solidFill>
                <a:latin typeface="Times New Roman"/>
                <a:cs typeface="Times New Roman"/>
              </a:rPr>
              <a:t> </a:t>
            </a:r>
            <a:r>
              <a:rPr sz="2000" spc="-5" dirty="0">
                <a:solidFill>
                  <a:srgbClr val="AC1285"/>
                </a:solidFill>
                <a:latin typeface="Times New Roman"/>
                <a:cs typeface="Times New Roman"/>
              </a:rPr>
              <a:t>individual</a:t>
            </a:r>
            <a:r>
              <a:rPr sz="2000" spc="375" dirty="0">
                <a:solidFill>
                  <a:srgbClr val="AC1285"/>
                </a:solidFill>
                <a:latin typeface="Times New Roman"/>
                <a:cs typeface="Times New Roman"/>
              </a:rPr>
              <a:t> </a:t>
            </a:r>
            <a:r>
              <a:rPr sz="2000" spc="-5" dirty="0">
                <a:solidFill>
                  <a:srgbClr val="AC1285"/>
                </a:solidFill>
                <a:latin typeface="Times New Roman"/>
                <a:cs typeface="Times New Roman"/>
              </a:rPr>
              <a:t>hardware</a:t>
            </a:r>
            <a:r>
              <a:rPr sz="2000" spc="380" dirty="0">
                <a:solidFill>
                  <a:srgbClr val="AC1285"/>
                </a:solidFill>
                <a:latin typeface="Times New Roman"/>
                <a:cs typeface="Times New Roman"/>
              </a:rPr>
              <a:t> </a:t>
            </a:r>
            <a:r>
              <a:rPr sz="2000" spc="-10" dirty="0">
                <a:solidFill>
                  <a:srgbClr val="AC1285"/>
                </a:solidFill>
                <a:latin typeface="Times New Roman"/>
                <a:cs typeface="Times New Roman"/>
              </a:rPr>
              <a:t>sections</a:t>
            </a:r>
            <a:r>
              <a:rPr sz="2000" spc="360" dirty="0">
                <a:solidFill>
                  <a:srgbClr val="AC1285"/>
                </a:solidFill>
                <a:latin typeface="Times New Roman"/>
                <a:cs typeface="Times New Roman"/>
              </a:rPr>
              <a:t> </a:t>
            </a:r>
            <a:r>
              <a:rPr sz="2000" spc="-5" dirty="0">
                <a:solidFill>
                  <a:srgbClr val="AC1285"/>
                </a:solidFill>
                <a:latin typeface="Times New Roman"/>
                <a:cs typeface="Times New Roman"/>
              </a:rPr>
              <a:t>can</a:t>
            </a:r>
            <a:r>
              <a:rPr sz="2000" spc="360" dirty="0">
                <a:solidFill>
                  <a:srgbClr val="AC1285"/>
                </a:solidFill>
                <a:latin typeface="Times New Roman"/>
                <a:cs typeface="Times New Roman"/>
              </a:rPr>
              <a:t> </a:t>
            </a:r>
            <a:r>
              <a:rPr sz="2000" dirty="0">
                <a:solidFill>
                  <a:srgbClr val="AC1285"/>
                </a:solidFill>
                <a:latin typeface="Times New Roman"/>
                <a:cs typeface="Times New Roman"/>
              </a:rPr>
              <a:t>be</a:t>
            </a:r>
            <a:r>
              <a:rPr sz="2000" spc="365" dirty="0">
                <a:solidFill>
                  <a:srgbClr val="AC1285"/>
                </a:solidFill>
                <a:latin typeface="Times New Roman"/>
                <a:cs typeface="Times New Roman"/>
              </a:rPr>
              <a:t> </a:t>
            </a:r>
            <a:r>
              <a:rPr sz="2000" spc="-5" dirty="0">
                <a:solidFill>
                  <a:srgbClr val="AC1285"/>
                </a:solidFill>
                <a:latin typeface="Times New Roman"/>
                <a:cs typeface="Times New Roman"/>
              </a:rPr>
              <a:t>done</a:t>
            </a:r>
            <a:r>
              <a:rPr sz="2000" spc="370" dirty="0">
                <a:solidFill>
                  <a:srgbClr val="AC1285"/>
                </a:solidFill>
                <a:latin typeface="Times New Roman"/>
                <a:cs typeface="Times New Roman"/>
              </a:rPr>
              <a:t> </a:t>
            </a:r>
            <a:r>
              <a:rPr sz="2000" dirty="0">
                <a:solidFill>
                  <a:srgbClr val="AC1285"/>
                </a:solidFill>
                <a:latin typeface="Times New Roman"/>
                <a:cs typeface="Times New Roman"/>
              </a:rPr>
              <a:t>by</a:t>
            </a:r>
            <a:r>
              <a:rPr sz="2000" spc="355" dirty="0">
                <a:solidFill>
                  <a:srgbClr val="AC1285"/>
                </a:solidFill>
                <a:latin typeface="Times New Roman"/>
                <a:cs typeface="Times New Roman"/>
              </a:rPr>
              <a:t> </a:t>
            </a:r>
            <a:r>
              <a:rPr sz="2000" spc="-10" dirty="0">
                <a:solidFill>
                  <a:srgbClr val="AC1285"/>
                </a:solidFill>
                <a:latin typeface="Times New Roman"/>
                <a:cs typeface="Times New Roman"/>
              </a:rPr>
              <a:t>writing</a:t>
            </a:r>
            <a:r>
              <a:rPr sz="2000" spc="360" dirty="0">
                <a:solidFill>
                  <a:srgbClr val="AC1285"/>
                </a:solidFill>
                <a:latin typeface="Times New Roman"/>
                <a:cs typeface="Times New Roman"/>
              </a:rPr>
              <a:t> </a:t>
            </a:r>
            <a:r>
              <a:rPr sz="2000" spc="-5" dirty="0">
                <a:solidFill>
                  <a:srgbClr val="AC1285"/>
                </a:solidFill>
                <a:latin typeface="Times New Roman"/>
                <a:cs typeface="Times New Roman"/>
              </a:rPr>
              <a:t>small</a:t>
            </a:r>
            <a:endParaRPr sz="2000">
              <a:latin typeface="Times New Roman"/>
              <a:cs typeface="Times New Roman"/>
            </a:endParaRPr>
          </a:p>
          <a:p>
            <a:pPr marL="372110" algn="just">
              <a:lnSpc>
                <a:spcPct val="100000"/>
              </a:lnSpc>
              <a:spcBef>
                <a:spcPts val="1200"/>
              </a:spcBef>
            </a:pPr>
            <a:r>
              <a:rPr sz="2000" spc="-10" dirty="0">
                <a:solidFill>
                  <a:srgbClr val="AC1285"/>
                </a:solidFill>
                <a:latin typeface="Times New Roman"/>
                <a:cs typeface="Times New Roman"/>
              </a:rPr>
              <a:t>utilities </a:t>
            </a:r>
            <a:r>
              <a:rPr sz="2000" spc="-20" dirty="0">
                <a:solidFill>
                  <a:srgbClr val="AC1285"/>
                </a:solidFill>
                <a:latin typeface="Times New Roman"/>
                <a:cs typeface="Times New Roman"/>
              </a:rPr>
              <a:t>which </a:t>
            </a:r>
            <a:r>
              <a:rPr sz="2000" spc="-10" dirty="0">
                <a:solidFill>
                  <a:srgbClr val="AC1285"/>
                </a:solidFill>
                <a:latin typeface="Times New Roman"/>
                <a:cs typeface="Times New Roman"/>
              </a:rPr>
              <a:t>checks the </a:t>
            </a:r>
            <a:r>
              <a:rPr sz="2000" spc="-5" dirty="0">
                <a:solidFill>
                  <a:srgbClr val="AC1285"/>
                </a:solidFill>
                <a:latin typeface="Times New Roman"/>
                <a:cs typeface="Times New Roman"/>
              </a:rPr>
              <a:t>operation </a:t>
            </a:r>
            <a:r>
              <a:rPr sz="2000" dirty="0">
                <a:solidFill>
                  <a:srgbClr val="AC1285"/>
                </a:solidFill>
                <a:latin typeface="Times New Roman"/>
                <a:cs typeface="Times New Roman"/>
              </a:rPr>
              <a:t>of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specified</a:t>
            </a:r>
            <a:r>
              <a:rPr sz="2000" spc="175" dirty="0">
                <a:solidFill>
                  <a:srgbClr val="AC1285"/>
                </a:solidFill>
                <a:latin typeface="Times New Roman"/>
                <a:cs typeface="Times New Roman"/>
              </a:rPr>
              <a:t> </a:t>
            </a:r>
            <a:r>
              <a:rPr sz="2000" dirty="0">
                <a:solidFill>
                  <a:srgbClr val="AC1285"/>
                </a:solidFill>
                <a:latin typeface="Times New Roman"/>
                <a:cs typeface="Times New Roman"/>
              </a:rPr>
              <a:t>part</a:t>
            </a:r>
            <a:r>
              <a:rPr sz="2000" dirty="0">
                <a:latin typeface="Times New Roman"/>
                <a:cs typeface="Times New Roman"/>
              </a:rPr>
              <a:t>.</a:t>
            </a:r>
            <a:endParaRPr sz="2000">
              <a:latin typeface="Times New Roman"/>
              <a:cs typeface="Times New Roman"/>
            </a:endParaRPr>
          </a:p>
          <a:p>
            <a:pPr marL="372110" marR="5080" indent="-344805" algn="just">
              <a:lnSpc>
                <a:spcPct val="150100"/>
              </a:lnSpc>
              <a:spcBef>
                <a:spcPts val="480"/>
              </a:spcBef>
            </a:pPr>
            <a:r>
              <a:rPr sz="2000" spc="-5" dirty="0">
                <a:solidFill>
                  <a:srgbClr val="C00000"/>
                </a:solidFill>
                <a:latin typeface="Times New Roman"/>
                <a:cs typeface="Times New Roman"/>
              </a:rPr>
              <a:t>» </a:t>
            </a:r>
            <a:r>
              <a:rPr sz="2000" dirty="0">
                <a:solidFill>
                  <a:srgbClr val="6F2F9F"/>
                </a:solidFill>
                <a:latin typeface="Times New Roman"/>
                <a:cs typeface="Times New Roman"/>
              </a:rPr>
              <a:t>The </a:t>
            </a:r>
            <a:r>
              <a:rPr sz="2000" spc="-10" dirty="0">
                <a:solidFill>
                  <a:srgbClr val="6F2F9F"/>
                </a:solidFill>
                <a:latin typeface="Times New Roman"/>
                <a:cs typeface="Times New Roman"/>
              </a:rPr>
              <a:t>functionalities </a:t>
            </a:r>
            <a:r>
              <a:rPr sz="2000" dirty="0">
                <a:solidFill>
                  <a:srgbClr val="6F2F9F"/>
                </a:solidFill>
                <a:latin typeface="Times New Roman"/>
                <a:cs typeface="Times New Roman"/>
              </a:rPr>
              <a:t>of </a:t>
            </a:r>
            <a:r>
              <a:rPr sz="2000" spc="-5" dirty="0">
                <a:solidFill>
                  <a:srgbClr val="6F2F9F"/>
                </a:solidFill>
                <a:latin typeface="Times New Roman"/>
                <a:cs typeface="Times New Roman"/>
              </a:rPr>
              <a:t>embedded </a:t>
            </a:r>
            <a:r>
              <a:rPr sz="2000" spc="-10" dirty="0">
                <a:solidFill>
                  <a:srgbClr val="6F2F9F"/>
                </a:solidFill>
                <a:latin typeface="Times New Roman"/>
                <a:cs typeface="Times New Roman"/>
              </a:rPr>
              <a:t>firmware </a:t>
            </a:r>
            <a:r>
              <a:rPr sz="2000" spc="-5" dirty="0">
                <a:solidFill>
                  <a:srgbClr val="6F2F9F"/>
                </a:solidFill>
                <a:latin typeface="Times New Roman"/>
                <a:cs typeface="Times New Roman"/>
              </a:rPr>
              <a:t>can easily </a:t>
            </a:r>
            <a:r>
              <a:rPr sz="2000" dirty="0">
                <a:solidFill>
                  <a:srgbClr val="6F2F9F"/>
                </a:solidFill>
                <a:latin typeface="Times New Roman"/>
                <a:cs typeface="Times New Roman"/>
              </a:rPr>
              <a:t>be </a:t>
            </a:r>
            <a:r>
              <a:rPr sz="2000" spc="-10" dirty="0">
                <a:solidFill>
                  <a:srgbClr val="6F2F9F"/>
                </a:solidFill>
                <a:latin typeface="Times New Roman"/>
                <a:cs typeface="Times New Roman"/>
              </a:rPr>
              <a:t>checked </a:t>
            </a:r>
            <a:r>
              <a:rPr sz="2000" dirty="0">
                <a:solidFill>
                  <a:srgbClr val="6F2F9F"/>
                </a:solidFill>
                <a:latin typeface="Times New Roman"/>
                <a:cs typeface="Times New Roman"/>
              </a:rPr>
              <a:t>by </a:t>
            </a:r>
            <a:r>
              <a:rPr sz="2000" spc="-10" dirty="0">
                <a:solidFill>
                  <a:srgbClr val="6F2F9F"/>
                </a:solidFill>
                <a:latin typeface="Times New Roman"/>
                <a:cs typeface="Times New Roman"/>
              </a:rPr>
              <a:t>the  simulator environment </a:t>
            </a:r>
            <a:r>
              <a:rPr sz="2000" spc="-5" dirty="0">
                <a:solidFill>
                  <a:srgbClr val="6F2F9F"/>
                </a:solidFill>
                <a:latin typeface="Times New Roman"/>
                <a:cs typeface="Times New Roman"/>
              </a:rPr>
              <a:t>provided </a:t>
            </a:r>
            <a:r>
              <a:rPr sz="2000" dirty="0">
                <a:solidFill>
                  <a:srgbClr val="6F2F9F"/>
                </a:solidFill>
                <a:latin typeface="Times New Roman"/>
                <a:cs typeface="Times New Roman"/>
              </a:rPr>
              <a:t>by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embedded </a:t>
            </a:r>
            <a:r>
              <a:rPr sz="2000" spc="-10" dirty="0">
                <a:solidFill>
                  <a:srgbClr val="6F2F9F"/>
                </a:solidFill>
                <a:latin typeface="Times New Roman"/>
                <a:cs typeface="Times New Roman"/>
              </a:rPr>
              <a:t>firmware </a:t>
            </a:r>
            <a:r>
              <a:rPr sz="2000" spc="-5" dirty="0">
                <a:solidFill>
                  <a:srgbClr val="6F2F9F"/>
                </a:solidFill>
                <a:latin typeface="Times New Roman"/>
                <a:cs typeface="Times New Roman"/>
              </a:rPr>
              <a:t>development  tool's IDE</a:t>
            </a:r>
            <a:r>
              <a:rPr sz="2000" spc="-5" dirty="0">
                <a:latin typeface="Times New Roman"/>
                <a:cs typeface="Times New Roman"/>
              </a:rPr>
              <a:t>. </a:t>
            </a:r>
            <a:r>
              <a:rPr sz="2000" dirty="0">
                <a:solidFill>
                  <a:srgbClr val="001F5F"/>
                </a:solidFill>
                <a:latin typeface="Times New Roman"/>
                <a:cs typeface="Times New Roman"/>
              </a:rPr>
              <a:t>By </a:t>
            </a:r>
            <a:r>
              <a:rPr sz="2000" spc="-5" dirty="0">
                <a:solidFill>
                  <a:srgbClr val="001F5F"/>
                </a:solidFill>
                <a:latin typeface="Times New Roman"/>
                <a:cs typeface="Times New Roman"/>
              </a:rPr>
              <a:t>simulating </a:t>
            </a:r>
            <a:r>
              <a:rPr sz="2000" spc="-10" dirty="0">
                <a:solidFill>
                  <a:srgbClr val="001F5F"/>
                </a:solidFill>
                <a:latin typeface="Times New Roman"/>
                <a:cs typeface="Times New Roman"/>
              </a:rPr>
              <a:t>the firmware, the memory </a:t>
            </a:r>
            <a:r>
              <a:rPr sz="2000" spc="-5" dirty="0">
                <a:solidFill>
                  <a:srgbClr val="001F5F"/>
                </a:solidFill>
                <a:latin typeface="Times New Roman"/>
                <a:cs typeface="Times New Roman"/>
              </a:rPr>
              <a:t>contents, register details,  </a:t>
            </a:r>
            <a:r>
              <a:rPr sz="2000" spc="-10" dirty="0">
                <a:solidFill>
                  <a:srgbClr val="001F5F"/>
                </a:solidFill>
                <a:latin typeface="Times New Roman"/>
                <a:cs typeface="Times New Roman"/>
              </a:rPr>
              <a:t>status </a:t>
            </a:r>
            <a:r>
              <a:rPr sz="2000" dirty="0">
                <a:solidFill>
                  <a:srgbClr val="001F5F"/>
                </a:solidFill>
                <a:latin typeface="Times New Roman"/>
                <a:cs typeface="Times New Roman"/>
              </a:rPr>
              <a:t>of </a:t>
            </a:r>
            <a:r>
              <a:rPr sz="2000" spc="-5" dirty="0">
                <a:solidFill>
                  <a:srgbClr val="001F5F"/>
                </a:solidFill>
                <a:latin typeface="Times New Roman"/>
                <a:cs typeface="Times New Roman"/>
              </a:rPr>
              <a:t>various </a:t>
            </a:r>
            <a:r>
              <a:rPr sz="2000" spc="-10" dirty="0">
                <a:solidFill>
                  <a:srgbClr val="001F5F"/>
                </a:solidFill>
                <a:latin typeface="Times New Roman"/>
                <a:cs typeface="Times New Roman"/>
              </a:rPr>
              <a:t>flags and </a:t>
            </a:r>
            <a:r>
              <a:rPr sz="2000" spc="-5" dirty="0">
                <a:solidFill>
                  <a:srgbClr val="001F5F"/>
                </a:solidFill>
                <a:latin typeface="Times New Roman"/>
                <a:cs typeface="Times New Roman"/>
              </a:rPr>
              <a:t>registers can easily </a:t>
            </a:r>
            <a:r>
              <a:rPr sz="2000" dirty="0">
                <a:solidFill>
                  <a:srgbClr val="001F5F"/>
                </a:solidFill>
                <a:latin typeface="Times New Roman"/>
                <a:cs typeface="Times New Roman"/>
              </a:rPr>
              <a:t>be </a:t>
            </a:r>
            <a:r>
              <a:rPr sz="2000" spc="-10" dirty="0">
                <a:solidFill>
                  <a:srgbClr val="001F5F"/>
                </a:solidFill>
                <a:latin typeface="Times New Roman"/>
                <a:cs typeface="Times New Roman"/>
              </a:rPr>
              <a:t>monitored and </a:t>
            </a:r>
            <a:r>
              <a:rPr sz="2000" spc="-5" dirty="0">
                <a:solidFill>
                  <a:srgbClr val="001F5F"/>
                </a:solidFill>
                <a:latin typeface="Times New Roman"/>
                <a:cs typeface="Times New Roman"/>
              </a:rPr>
              <a:t>it </a:t>
            </a:r>
            <a:r>
              <a:rPr sz="2000" spc="-10" dirty="0">
                <a:solidFill>
                  <a:srgbClr val="001F5F"/>
                </a:solidFill>
                <a:latin typeface="Times New Roman"/>
                <a:cs typeface="Times New Roman"/>
              </a:rPr>
              <a:t>gives </a:t>
            </a:r>
            <a:r>
              <a:rPr sz="2000" spc="-5" dirty="0">
                <a:solidFill>
                  <a:srgbClr val="001F5F"/>
                </a:solidFill>
                <a:latin typeface="Times New Roman"/>
                <a:cs typeface="Times New Roman"/>
              </a:rPr>
              <a:t>an  </a:t>
            </a:r>
            <a:r>
              <a:rPr sz="2000" spc="-10" dirty="0">
                <a:solidFill>
                  <a:srgbClr val="001F5F"/>
                </a:solidFill>
                <a:latin typeface="Times New Roman"/>
                <a:cs typeface="Times New Roman"/>
              </a:rPr>
              <a:t>approximate </a:t>
            </a:r>
            <a:r>
              <a:rPr sz="2000" spc="-5" dirty="0">
                <a:solidFill>
                  <a:srgbClr val="001F5F"/>
                </a:solidFill>
                <a:latin typeface="Times New Roman"/>
                <a:cs typeface="Times New Roman"/>
              </a:rPr>
              <a:t>picture </a:t>
            </a:r>
            <a:r>
              <a:rPr sz="2000" dirty="0">
                <a:solidFill>
                  <a:srgbClr val="001F5F"/>
                </a:solidFill>
                <a:latin typeface="Times New Roman"/>
                <a:cs typeface="Times New Roman"/>
              </a:rPr>
              <a:t>of </a:t>
            </a:r>
            <a:r>
              <a:rPr sz="2000" spc="-5" dirty="0">
                <a:solidFill>
                  <a:srgbClr val="001F5F"/>
                </a:solidFill>
                <a:latin typeface="Times New Roman"/>
                <a:cs typeface="Times New Roman"/>
              </a:rPr>
              <a:t>"What happens inside </a:t>
            </a:r>
            <a:r>
              <a:rPr sz="2000" spc="-10" dirty="0">
                <a:solidFill>
                  <a:srgbClr val="001F5F"/>
                </a:solidFill>
                <a:latin typeface="Times New Roman"/>
                <a:cs typeface="Times New Roman"/>
              </a:rPr>
              <a:t>the </a:t>
            </a:r>
            <a:r>
              <a:rPr sz="2000" spc="-5" dirty="0">
                <a:solidFill>
                  <a:srgbClr val="001F5F"/>
                </a:solidFill>
                <a:latin typeface="Times New Roman"/>
                <a:cs typeface="Times New Roman"/>
              </a:rPr>
              <a:t>processor/ </a:t>
            </a:r>
            <a:r>
              <a:rPr sz="2000" spc="-10" dirty="0">
                <a:solidFill>
                  <a:srgbClr val="001F5F"/>
                </a:solidFill>
                <a:latin typeface="Times New Roman"/>
                <a:cs typeface="Times New Roman"/>
              </a:rPr>
              <a:t>controller and  what </a:t>
            </a:r>
            <a:r>
              <a:rPr sz="2000" dirty="0">
                <a:solidFill>
                  <a:srgbClr val="001F5F"/>
                </a:solidFill>
                <a:latin typeface="Times New Roman"/>
                <a:cs typeface="Times New Roman"/>
              </a:rPr>
              <a:t>are </a:t>
            </a:r>
            <a:r>
              <a:rPr sz="2000" spc="-5" dirty="0">
                <a:solidFill>
                  <a:srgbClr val="001F5F"/>
                </a:solidFill>
                <a:latin typeface="Times New Roman"/>
                <a:cs typeface="Times New Roman"/>
              </a:rPr>
              <a:t>the states </a:t>
            </a:r>
            <a:r>
              <a:rPr sz="2000" spc="10" dirty="0">
                <a:solidFill>
                  <a:srgbClr val="001F5F"/>
                </a:solidFill>
                <a:latin typeface="Times New Roman"/>
                <a:cs typeface="Times New Roman"/>
              </a:rPr>
              <a:t>of </a:t>
            </a:r>
            <a:r>
              <a:rPr sz="2000" spc="-10" dirty="0">
                <a:solidFill>
                  <a:srgbClr val="001F5F"/>
                </a:solidFill>
                <a:latin typeface="Times New Roman"/>
                <a:cs typeface="Times New Roman"/>
              </a:rPr>
              <a:t>various </a:t>
            </a:r>
            <a:r>
              <a:rPr sz="2000" spc="-5" dirty="0">
                <a:solidFill>
                  <a:srgbClr val="001F5F"/>
                </a:solidFill>
                <a:latin typeface="Times New Roman"/>
                <a:cs typeface="Times New Roman"/>
              </a:rPr>
              <a:t>peripherals" </a:t>
            </a:r>
            <a:r>
              <a:rPr sz="2000" spc="-15" dirty="0">
                <a:solidFill>
                  <a:srgbClr val="001F5F"/>
                </a:solidFill>
                <a:latin typeface="Times New Roman"/>
                <a:cs typeface="Times New Roman"/>
              </a:rPr>
              <a:t>when </a:t>
            </a:r>
            <a:r>
              <a:rPr sz="2000" spc="-10" dirty="0">
                <a:solidFill>
                  <a:srgbClr val="001F5F"/>
                </a:solidFill>
                <a:latin typeface="Times New Roman"/>
                <a:cs typeface="Times New Roman"/>
              </a:rPr>
              <a:t>the </a:t>
            </a:r>
            <a:r>
              <a:rPr sz="2000" spc="-5" dirty="0">
                <a:solidFill>
                  <a:srgbClr val="001F5F"/>
                </a:solidFill>
                <a:latin typeface="Times New Roman"/>
                <a:cs typeface="Times New Roman"/>
              </a:rPr>
              <a:t>firmware </a:t>
            </a:r>
            <a:r>
              <a:rPr sz="2000" spc="-10" dirty="0">
                <a:solidFill>
                  <a:srgbClr val="001F5F"/>
                </a:solidFill>
                <a:latin typeface="Times New Roman"/>
                <a:cs typeface="Times New Roman"/>
              </a:rPr>
              <a:t>is </a:t>
            </a:r>
            <a:r>
              <a:rPr sz="2000" spc="-5" dirty="0">
                <a:solidFill>
                  <a:srgbClr val="001F5F"/>
                </a:solidFill>
                <a:latin typeface="Times New Roman"/>
                <a:cs typeface="Times New Roman"/>
              </a:rPr>
              <a:t>running </a:t>
            </a:r>
            <a:r>
              <a:rPr sz="2000" spc="30" dirty="0">
                <a:solidFill>
                  <a:srgbClr val="001F5F"/>
                </a:solidFill>
                <a:latin typeface="Times New Roman"/>
                <a:cs typeface="Times New Roman"/>
              </a:rPr>
              <a:t>on  </a:t>
            </a:r>
            <a:r>
              <a:rPr sz="2000" spc="-10" dirty="0">
                <a:solidFill>
                  <a:srgbClr val="001F5F"/>
                </a:solidFill>
                <a:latin typeface="Times New Roman"/>
                <a:cs typeface="Times New Roman"/>
              </a:rPr>
              <a:t>the </a:t>
            </a:r>
            <a:r>
              <a:rPr sz="2000" spc="-5" dirty="0">
                <a:solidFill>
                  <a:srgbClr val="001F5F"/>
                </a:solidFill>
                <a:latin typeface="Times New Roman"/>
                <a:cs typeface="Times New Roman"/>
              </a:rPr>
              <a:t>target hardware</a:t>
            </a:r>
            <a:r>
              <a:rPr sz="2000" spc="-5" dirty="0">
                <a:latin typeface="Times New Roman"/>
                <a:cs typeface="Times New Roman"/>
              </a:rPr>
              <a:t>. </a:t>
            </a:r>
            <a:r>
              <a:rPr sz="2000" dirty="0">
                <a:solidFill>
                  <a:srgbClr val="006FC0"/>
                </a:solidFill>
                <a:latin typeface="Times New Roman"/>
                <a:cs typeface="Times New Roman"/>
              </a:rPr>
              <a:t>The </a:t>
            </a:r>
            <a:r>
              <a:rPr sz="2000" spc="-5" dirty="0">
                <a:solidFill>
                  <a:srgbClr val="006FC0"/>
                </a:solidFill>
                <a:latin typeface="Times New Roman"/>
                <a:cs typeface="Times New Roman"/>
              </a:rPr>
              <a:t>IDE </a:t>
            </a:r>
            <a:r>
              <a:rPr sz="2000" spc="-10" dirty="0">
                <a:solidFill>
                  <a:srgbClr val="006FC0"/>
                </a:solidFill>
                <a:latin typeface="Times New Roman"/>
                <a:cs typeface="Times New Roman"/>
              </a:rPr>
              <a:t>gives </a:t>
            </a:r>
            <a:r>
              <a:rPr sz="2000" spc="-5" dirty="0">
                <a:solidFill>
                  <a:srgbClr val="006FC0"/>
                </a:solidFill>
                <a:latin typeface="Times New Roman"/>
                <a:cs typeface="Times New Roman"/>
              </a:rPr>
              <a:t>necessary support </a:t>
            </a:r>
            <a:r>
              <a:rPr sz="2000" spc="-10" dirty="0">
                <a:solidFill>
                  <a:srgbClr val="006FC0"/>
                </a:solidFill>
                <a:latin typeface="Times New Roman"/>
                <a:cs typeface="Times New Roman"/>
              </a:rPr>
              <a:t>for simulating the  various </a:t>
            </a:r>
            <a:r>
              <a:rPr sz="2000" spc="-5" dirty="0">
                <a:solidFill>
                  <a:srgbClr val="006FC0"/>
                </a:solidFill>
                <a:latin typeface="Times New Roman"/>
                <a:cs typeface="Times New Roman"/>
              </a:rPr>
              <a:t>inputs required from the external world, </a:t>
            </a:r>
            <a:r>
              <a:rPr sz="2000" spc="-10" dirty="0">
                <a:solidFill>
                  <a:srgbClr val="006FC0"/>
                </a:solidFill>
                <a:latin typeface="Times New Roman"/>
                <a:cs typeface="Times New Roman"/>
              </a:rPr>
              <a:t>like inputting </a:t>
            </a:r>
            <a:r>
              <a:rPr sz="2000" spc="-5" dirty="0">
                <a:solidFill>
                  <a:srgbClr val="006FC0"/>
                </a:solidFill>
                <a:latin typeface="Times New Roman"/>
                <a:cs typeface="Times New Roman"/>
              </a:rPr>
              <a:t>data </a:t>
            </a:r>
            <a:r>
              <a:rPr sz="2000" dirty="0">
                <a:solidFill>
                  <a:srgbClr val="006FC0"/>
                </a:solidFill>
                <a:latin typeface="Times New Roman"/>
                <a:cs typeface="Times New Roman"/>
              </a:rPr>
              <a:t>on</a:t>
            </a:r>
            <a:r>
              <a:rPr sz="2000" spc="-175" dirty="0">
                <a:solidFill>
                  <a:srgbClr val="006FC0"/>
                </a:solidFill>
                <a:latin typeface="Times New Roman"/>
                <a:cs typeface="Times New Roman"/>
              </a:rPr>
              <a:t> </a:t>
            </a:r>
            <a:r>
              <a:rPr sz="2000" spc="-5" dirty="0">
                <a:solidFill>
                  <a:srgbClr val="006FC0"/>
                </a:solidFill>
                <a:latin typeface="Times New Roman"/>
                <a:cs typeface="Times New Roman"/>
              </a:rPr>
              <a:t>ports,</a:t>
            </a:r>
            <a:endParaRPr sz="2000">
              <a:latin typeface="Times New Roman"/>
              <a:cs typeface="Times New Roman"/>
            </a:endParaRPr>
          </a:p>
          <a:p>
            <a:pPr marL="12700" algn="just">
              <a:lnSpc>
                <a:spcPct val="100000"/>
              </a:lnSpc>
              <a:spcBef>
                <a:spcPts val="1200"/>
              </a:spcBef>
              <a:tabLst>
                <a:tab pos="8241665" algn="l"/>
              </a:tabLst>
            </a:pPr>
            <a:r>
              <a:rPr sz="2000" u="heavy" spc="-5" dirty="0">
                <a:solidFill>
                  <a:srgbClr val="006FC0"/>
                </a:solidFill>
                <a:uFill>
                  <a:solidFill>
                    <a:srgbClr val="CC9900"/>
                  </a:solidFill>
                </a:uFill>
                <a:latin typeface="Times New Roman"/>
                <a:cs typeface="Times New Roman"/>
              </a:rPr>
              <a:t>     </a:t>
            </a:r>
            <a:r>
              <a:rPr sz="2000" u="heavy" spc="-165" dirty="0">
                <a:solidFill>
                  <a:srgbClr val="006FC0"/>
                </a:solidFill>
                <a:uFill>
                  <a:solidFill>
                    <a:srgbClr val="CC9900"/>
                  </a:solidFill>
                </a:uFill>
                <a:latin typeface="Times New Roman"/>
                <a:cs typeface="Times New Roman"/>
              </a:rPr>
              <a:t> </a:t>
            </a:r>
            <a:r>
              <a:rPr sz="2000" u="heavy" spc="-10" dirty="0">
                <a:solidFill>
                  <a:srgbClr val="006FC0"/>
                </a:solidFill>
                <a:uFill>
                  <a:solidFill>
                    <a:srgbClr val="CC9900"/>
                  </a:solidFill>
                </a:uFill>
                <a:latin typeface="Times New Roman"/>
                <a:cs typeface="Times New Roman"/>
              </a:rPr>
              <a:t>generating </a:t>
            </a:r>
            <a:r>
              <a:rPr sz="2000" u="heavy" spc="-5" dirty="0">
                <a:solidFill>
                  <a:srgbClr val="006FC0"/>
                </a:solidFill>
                <a:uFill>
                  <a:solidFill>
                    <a:srgbClr val="CC9900"/>
                  </a:solidFill>
                </a:uFill>
                <a:latin typeface="Times New Roman"/>
                <a:cs typeface="Times New Roman"/>
              </a:rPr>
              <a:t>an interrupt condition,</a:t>
            </a:r>
            <a:r>
              <a:rPr sz="2000" u="heavy" spc="20" dirty="0">
                <a:solidFill>
                  <a:srgbClr val="006FC0"/>
                </a:solidFill>
                <a:uFill>
                  <a:solidFill>
                    <a:srgbClr val="CC9900"/>
                  </a:solidFill>
                </a:uFill>
                <a:latin typeface="Times New Roman"/>
                <a:cs typeface="Times New Roman"/>
              </a:rPr>
              <a:t> </a:t>
            </a:r>
            <a:r>
              <a:rPr sz="2000" u="heavy" spc="-5" dirty="0">
                <a:solidFill>
                  <a:srgbClr val="006FC0"/>
                </a:solidFill>
                <a:uFill>
                  <a:solidFill>
                    <a:srgbClr val="CC9900"/>
                  </a:solidFill>
                </a:uFill>
                <a:latin typeface="Times New Roman"/>
                <a:cs typeface="Times New Roman"/>
              </a:rPr>
              <a:t>etc.	</a:t>
            </a:r>
            <a:endParaRPr sz="2000">
              <a:latin typeface="Times New Roman"/>
              <a:cs typeface="Times New Roman"/>
            </a:endParaRPr>
          </a:p>
        </p:txBody>
      </p:sp>
      <p:sp>
        <p:nvSpPr>
          <p:cNvPr id="5" name="object 5"/>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102</a:t>
            </a:fld>
            <a:endParaRPr sz="1200">
              <a:latin typeface="Times New Roman"/>
              <a:cs typeface="Times New Roman"/>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3" name="object 3"/>
          <p:cNvSpPr txBox="1">
            <a:spLocks noGrp="1"/>
          </p:cNvSpPr>
          <p:nvPr>
            <p:ph type="title"/>
          </p:nvPr>
        </p:nvSpPr>
        <p:spPr>
          <a:prstGeom prst="rect">
            <a:avLst/>
          </a:prstGeom>
        </p:spPr>
        <p:txBody>
          <a:bodyPr vert="horz" wrap="square" lIns="0" tIns="12700" rIns="0" bIns="0" rtlCol="0">
            <a:spAutoFit/>
          </a:bodyPr>
          <a:lstStyle/>
          <a:p>
            <a:pPr marL="953769" marR="5080" indent="1286510">
              <a:lnSpc>
                <a:spcPct val="100000"/>
              </a:lnSpc>
              <a:spcBef>
                <a:spcPts val="100"/>
              </a:spcBef>
            </a:pPr>
            <a:r>
              <a:rPr sz="3600" b="1" spc="-5" dirty="0">
                <a:solidFill>
                  <a:srgbClr val="FF0000"/>
                </a:solidFill>
                <a:latin typeface="Times New Roman"/>
                <a:cs typeface="Times New Roman"/>
              </a:rPr>
              <a:t>INTEGRATION </a:t>
            </a:r>
            <a:r>
              <a:rPr sz="3600" b="1" spc="5" dirty="0">
                <a:solidFill>
                  <a:srgbClr val="FF0000"/>
                </a:solidFill>
                <a:latin typeface="Times New Roman"/>
                <a:cs typeface="Times New Roman"/>
              </a:rPr>
              <a:t>OF  </a:t>
            </a:r>
            <a:r>
              <a:rPr sz="3600" b="1" spc="-5" dirty="0">
                <a:solidFill>
                  <a:srgbClr val="FF0000"/>
                </a:solidFill>
                <a:latin typeface="Times New Roman"/>
                <a:cs typeface="Times New Roman"/>
              </a:rPr>
              <a:t>HARDWARE </a:t>
            </a:r>
            <a:r>
              <a:rPr sz="3600" b="1" dirty="0">
                <a:solidFill>
                  <a:srgbClr val="FF0000"/>
                </a:solidFill>
                <a:latin typeface="Times New Roman"/>
                <a:cs typeface="Times New Roman"/>
              </a:rPr>
              <a:t>AND</a:t>
            </a:r>
            <a:r>
              <a:rPr sz="3600" b="1" spc="-85" dirty="0">
                <a:solidFill>
                  <a:srgbClr val="FF0000"/>
                </a:solidFill>
                <a:latin typeface="Times New Roman"/>
                <a:cs typeface="Times New Roman"/>
              </a:rPr>
              <a:t> </a:t>
            </a:r>
            <a:r>
              <a:rPr sz="3600" b="1" spc="-5" dirty="0">
                <a:solidFill>
                  <a:srgbClr val="FF0000"/>
                </a:solidFill>
                <a:latin typeface="Times New Roman"/>
                <a:cs typeface="Times New Roman"/>
              </a:rPr>
              <a:t>FIRMWARE</a:t>
            </a:r>
            <a:endParaRPr sz="3600">
              <a:latin typeface="Times New Roman"/>
              <a:cs typeface="Times New Roman"/>
            </a:endParaRPr>
          </a:p>
        </p:txBody>
      </p:sp>
      <p:sp>
        <p:nvSpPr>
          <p:cNvPr id="6" name="object 6"/>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103</a:t>
            </a:fld>
            <a:endParaRPr sz="1200">
              <a:latin typeface="Times New Roman"/>
              <a:cs typeface="Times New Roman"/>
            </a:endParaRPr>
          </a:p>
        </p:txBody>
      </p:sp>
      <p:sp>
        <p:nvSpPr>
          <p:cNvPr id="4" name="object 4"/>
          <p:cNvSpPr txBox="1"/>
          <p:nvPr/>
        </p:nvSpPr>
        <p:spPr>
          <a:xfrm>
            <a:off x="383540" y="1724438"/>
            <a:ext cx="8536305" cy="3745865"/>
          </a:xfrm>
          <a:prstGeom prst="rect">
            <a:avLst/>
          </a:prstGeom>
        </p:spPr>
        <p:txBody>
          <a:bodyPr vert="horz" wrap="square" lIns="0" tIns="12065" rIns="0" bIns="0" rtlCol="0">
            <a:spAutoFit/>
          </a:bodyPr>
          <a:lstStyle/>
          <a:p>
            <a:pPr marL="356870" marR="6350" indent="-344805" algn="just">
              <a:lnSpc>
                <a:spcPct val="150100"/>
              </a:lnSpc>
              <a:spcBef>
                <a:spcPts val="95"/>
              </a:spcBef>
            </a:pPr>
            <a:r>
              <a:rPr sz="2000" spc="-5" dirty="0">
                <a:solidFill>
                  <a:srgbClr val="C00000"/>
                </a:solidFill>
                <a:latin typeface="Times New Roman"/>
                <a:cs typeface="Times New Roman"/>
              </a:rPr>
              <a:t>» </a:t>
            </a:r>
            <a:r>
              <a:rPr sz="2000" spc="-5" dirty="0">
                <a:solidFill>
                  <a:srgbClr val="FF0000"/>
                </a:solidFill>
                <a:latin typeface="Times New Roman"/>
                <a:cs typeface="Times New Roman"/>
              </a:rPr>
              <a:t>Integration </a:t>
            </a:r>
            <a:r>
              <a:rPr sz="2000" dirty="0">
                <a:solidFill>
                  <a:srgbClr val="FF0000"/>
                </a:solidFill>
                <a:latin typeface="Times New Roman"/>
                <a:cs typeface="Times New Roman"/>
              </a:rPr>
              <a:t>of </a:t>
            </a:r>
            <a:r>
              <a:rPr sz="2000" spc="-5" dirty="0">
                <a:solidFill>
                  <a:srgbClr val="FF0000"/>
                </a:solidFill>
                <a:latin typeface="Times New Roman"/>
                <a:cs typeface="Times New Roman"/>
              </a:rPr>
              <a:t>hardware and firmware </a:t>
            </a:r>
            <a:r>
              <a:rPr sz="2000" dirty="0">
                <a:solidFill>
                  <a:srgbClr val="AC1285"/>
                </a:solidFill>
                <a:latin typeface="Times New Roman"/>
                <a:cs typeface="Times New Roman"/>
              </a:rPr>
              <a:t>deals </a:t>
            </a:r>
            <a:r>
              <a:rPr sz="2000" spc="-15" dirty="0">
                <a:solidFill>
                  <a:srgbClr val="AC1285"/>
                </a:solidFill>
                <a:latin typeface="Times New Roman"/>
                <a:cs typeface="Times New Roman"/>
              </a:rPr>
              <a:t>with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embedding </a:t>
            </a:r>
            <a:r>
              <a:rPr sz="2000" dirty="0">
                <a:solidFill>
                  <a:srgbClr val="AC1285"/>
                </a:solidFill>
                <a:latin typeface="Times New Roman"/>
                <a:cs typeface="Times New Roman"/>
              </a:rPr>
              <a:t>of </a:t>
            </a:r>
            <a:r>
              <a:rPr sz="2000" spc="-5" dirty="0">
                <a:solidFill>
                  <a:srgbClr val="AC1285"/>
                </a:solidFill>
                <a:latin typeface="Times New Roman"/>
                <a:cs typeface="Times New Roman"/>
              </a:rPr>
              <a:t>firmware  into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target hardware board</a:t>
            </a:r>
            <a:r>
              <a:rPr sz="2000" spc="-5" dirty="0">
                <a:latin typeface="Times New Roman"/>
                <a:cs typeface="Times New Roman"/>
              </a:rPr>
              <a:t>. </a:t>
            </a:r>
            <a:r>
              <a:rPr sz="2000" dirty="0">
                <a:solidFill>
                  <a:srgbClr val="FF0000"/>
                </a:solidFill>
                <a:latin typeface="Times New Roman"/>
                <a:cs typeface="Times New Roman"/>
              </a:rPr>
              <a:t>It </a:t>
            </a:r>
            <a:r>
              <a:rPr sz="2000" spc="-5" dirty="0">
                <a:solidFill>
                  <a:srgbClr val="FF0000"/>
                </a:solidFill>
                <a:latin typeface="Times New Roman"/>
                <a:cs typeface="Times New Roman"/>
              </a:rPr>
              <a:t>is </a:t>
            </a:r>
            <a:r>
              <a:rPr sz="2000" spc="-10" dirty="0">
                <a:solidFill>
                  <a:srgbClr val="FF0000"/>
                </a:solidFill>
                <a:latin typeface="Times New Roman"/>
                <a:cs typeface="Times New Roman"/>
              </a:rPr>
              <a:t>the </a:t>
            </a:r>
            <a:r>
              <a:rPr sz="2000" spc="-5" dirty="0">
                <a:solidFill>
                  <a:srgbClr val="FF0000"/>
                </a:solidFill>
                <a:latin typeface="Times New Roman"/>
                <a:cs typeface="Times New Roman"/>
              </a:rPr>
              <a:t>process </a:t>
            </a:r>
            <a:r>
              <a:rPr sz="2000" dirty="0">
                <a:solidFill>
                  <a:srgbClr val="FF0000"/>
                </a:solidFill>
                <a:latin typeface="Times New Roman"/>
                <a:cs typeface="Times New Roman"/>
              </a:rPr>
              <a:t>of </a:t>
            </a:r>
            <a:r>
              <a:rPr sz="2000" dirty="0">
                <a:solidFill>
                  <a:srgbClr val="AC1285"/>
                </a:solidFill>
                <a:latin typeface="Times New Roman"/>
                <a:cs typeface="Times New Roman"/>
              </a:rPr>
              <a:t>'</a:t>
            </a:r>
            <a:r>
              <a:rPr sz="2000" i="1" dirty="0">
                <a:solidFill>
                  <a:srgbClr val="AC1285"/>
                </a:solidFill>
                <a:latin typeface="Times New Roman"/>
                <a:cs typeface="Times New Roman"/>
              </a:rPr>
              <a:t>Embedding </a:t>
            </a:r>
            <a:r>
              <a:rPr sz="2000" i="1" spc="-5" dirty="0">
                <a:solidFill>
                  <a:srgbClr val="AC1285"/>
                </a:solidFill>
                <a:latin typeface="Times New Roman"/>
                <a:cs typeface="Times New Roman"/>
              </a:rPr>
              <a:t>Intelligence</a:t>
            </a:r>
            <a:r>
              <a:rPr sz="2000" spc="-5" dirty="0">
                <a:solidFill>
                  <a:srgbClr val="FF0000"/>
                </a:solidFill>
                <a:latin typeface="Times New Roman"/>
                <a:cs typeface="Times New Roman"/>
              </a:rPr>
              <a:t>' to  </a:t>
            </a:r>
            <a:r>
              <a:rPr sz="2000" spc="-10" dirty="0">
                <a:solidFill>
                  <a:srgbClr val="FF0000"/>
                </a:solidFill>
                <a:latin typeface="Times New Roman"/>
                <a:cs typeface="Times New Roman"/>
              </a:rPr>
              <a:t>the</a:t>
            </a:r>
            <a:r>
              <a:rPr sz="2000" spc="-25" dirty="0">
                <a:solidFill>
                  <a:srgbClr val="FF0000"/>
                </a:solidFill>
                <a:latin typeface="Times New Roman"/>
                <a:cs typeface="Times New Roman"/>
              </a:rPr>
              <a:t> </a:t>
            </a:r>
            <a:r>
              <a:rPr sz="2000" dirty="0">
                <a:solidFill>
                  <a:srgbClr val="FF0000"/>
                </a:solidFill>
                <a:latin typeface="Times New Roman"/>
                <a:cs typeface="Times New Roman"/>
              </a:rPr>
              <a:t>product</a:t>
            </a:r>
            <a:r>
              <a:rPr sz="2000" dirty="0">
                <a:latin typeface="Times New Roman"/>
                <a:cs typeface="Times New Roman"/>
              </a:rPr>
              <a:t>.</a:t>
            </a:r>
            <a:endParaRPr sz="2000">
              <a:latin typeface="Times New Roman"/>
              <a:cs typeface="Times New Roman"/>
            </a:endParaRPr>
          </a:p>
          <a:p>
            <a:pPr marL="356870" marR="5080" indent="-344805" algn="just">
              <a:lnSpc>
                <a:spcPct val="150100"/>
              </a:lnSpc>
              <a:spcBef>
                <a:spcPts val="480"/>
              </a:spcBef>
            </a:pPr>
            <a:r>
              <a:rPr sz="2000" spc="-5" dirty="0">
                <a:solidFill>
                  <a:srgbClr val="C00000"/>
                </a:solidFill>
                <a:latin typeface="Times New Roman"/>
                <a:cs typeface="Times New Roman"/>
              </a:rPr>
              <a:t>» </a:t>
            </a:r>
            <a:r>
              <a:rPr sz="2000" dirty="0">
                <a:solidFill>
                  <a:srgbClr val="6F2F9F"/>
                </a:solidFill>
                <a:latin typeface="Times New Roman"/>
                <a:cs typeface="Times New Roman"/>
              </a:rPr>
              <a:t>The </a:t>
            </a:r>
            <a:r>
              <a:rPr sz="2000" spc="-5" dirty="0">
                <a:solidFill>
                  <a:srgbClr val="6F2F9F"/>
                </a:solidFill>
                <a:latin typeface="Times New Roman"/>
                <a:cs typeface="Times New Roman"/>
              </a:rPr>
              <a:t>embedded processors/ controllers </a:t>
            </a:r>
            <a:r>
              <a:rPr sz="2000" spc="-10" dirty="0">
                <a:solidFill>
                  <a:srgbClr val="6F2F9F"/>
                </a:solidFill>
                <a:latin typeface="Times New Roman"/>
                <a:cs typeface="Times New Roman"/>
              </a:rPr>
              <a:t>used </a:t>
            </a:r>
            <a:r>
              <a:rPr sz="2000" spc="-5" dirty="0">
                <a:solidFill>
                  <a:srgbClr val="6F2F9F"/>
                </a:solidFill>
                <a:latin typeface="Times New Roman"/>
                <a:cs typeface="Times New Roman"/>
              </a:rPr>
              <a:t>in </a:t>
            </a:r>
            <a:r>
              <a:rPr sz="2000" spc="-10" dirty="0">
                <a:solidFill>
                  <a:srgbClr val="6F2F9F"/>
                </a:solidFill>
                <a:latin typeface="Times New Roman"/>
                <a:cs typeface="Times New Roman"/>
              </a:rPr>
              <a:t>the target </a:t>
            </a:r>
            <a:r>
              <a:rPr sz="2000" spc="-5" dirty="0">
                <a:solidFill>
                  <a:srgbClr val="6F2F9F"/>
                </a:solidFill>
                <a:latin typeface="Times New Roman"/>
                <a:cs typeface="Times New Roman"/>
              </a:rPr>
              <a:t>board </a:t>
            </a:r>
            <a:r>
              <a:rPr sz="2000" spc="-10" dirty="0">
                <a:solidFill>
                  <a:srgbClr val="6F2F9F"/>
                </a:solidFill>
                <a:latin typeface="Times New Roman"/>
                <a:cs typeface="Times New Roman"/>
              </a:rPr>
              <a:t>may </a:t>
            </a:r>
            <a:r>
              <a:rPr sz="2000" dirty="0">
                <a:solidFill>
                  <a:srgbClr val="6F2F9F"/>
                </a:solidFill>
                <a:latin typeface="Times New Roman"/>
                <a:cs typeface="Times New Roman"/>
              </a:rPr>
              <a:t>or </a:t>
            </a:r>
            <a:r>
              <a:rPr sz="2000" spc="-10" dirty="0">
                <a:solidFill>
                  <a:srgbClr val="6F2F9F"/>
                </a:solidFill>
                <a:latin typeface="Times New Roman"/>
                <a:cs typeface="Times New Roman"/>
              </a:rPr>
              <a:t>may </a:t>
            </a:r>
            <a:r>
              <a:rPr sz="2000" spc="-5" dirty="0">
                <a:solidFill>
                  <a:srgbClr val="6F2F9F"/>
                </a:solidFill>
                <a:latin typeface="Times New Roman"/>
                <a:cs typeface="Times New Roman"/>
              </a:rPr>
              <a:t>not  </a:t>
            </a:r>
            <a:r>
              <a:rPr sz="2000" spc="-10" dirty="0">
                <a:solidFill>
                  <a:srgbClr val="6F2F9F"/>
                </a:solidFill>
                <a:latin typeface="Times New Roman"/>
                <a:cs typeface="Times New Roman"/>
              </a:rPr>
              <a:t>have </a:t>
            </a:r>
            <a:r>
              <a:rPr sz="2000" dirty="0">
                <a:solidFill>
                  <a:srgbClr val="6F2F9F"/>
                </a:solidFill>
                <a:latin typeface="Times New Roman"/>
                <a:cs typeface="Times New Roman"/>
              </a:rPr>
              <a:t>built </a:t>
            </a:r>
            <a:r>
              <a:rPr sz="2000" spc="-5" dirty="0">
                <a:solidFill>
                  <a:srgbClr val="6F2F9F"/>
                </a:solidFill>
                <a:latin typeface="Times New Roman"/>
                <a:cs typeface="Times New Roman"/>
              </a:rPr>
              <a:t>in </a:t>
            </a:r>
            <a:r>
              <a:rPr sz="2000" dirty="0">
                <a:solidFill>
                  <a:srgbClr val="6F2F9F"/>
                </a:solidFill>
                <a:latin typeface="Times New Roman"/>
                <a:cs typeface="Times New Roman"/>
              </a:rPr>
              <a:t>code </a:t>
            </a:r>
            <a:r>
              <a:rPr sz="2000" spc="-10" dirty="0">
                <a:solidFill>
                  <a:srgbClr val="6F2F9F"/>
                </a:solidFill>
                <a:latin typeface="Times New Roman"/>
                <a:cs typeface="Times New Roman"/>
              </a:rPr>
              <a:t>memory</a:t>
            </a:r>
            <a:r>
              <a:rPr sz="2000" spc="-10" dirty="0">
                <a:latin typeface="Times New Roman"/>
                <a:cs typeface="Times New Roman"/>
              </a:rPr>
              <a:t>. </a:t>
            </a:r>
            <a:r>
              <a:rPr sz="2000" spc="-5" dirty="0">
                <a:latin typeface="Times New Roman"/>
                <a:cs typeface="Times New Roman"/>
              </a:rPr>
              <a:t>For non-operating </a:t>
            </a:r>
            <a:r>
              <a:rPr sz="2000" dirty="0">
                <a:latin typeface="Times New Roman"/>
                <a:cs typeface="Times New Roman"/>
              </a:rPr>
              <a:t>system </a:t>
            </a:r>
            <a:r>
              <a:rPr sz="2000" spc="-5" dirty="0">
                <a:latin typeface="Times New Roman"/>
                <a:cs typeface="Times New Roman"/>
              </a:rPr>
              <a:t>based embedded  </a:t>
            </a:r>
            <a:r>
              <a:rPr sz="2000" dirty="0">
                <a:latin typeface="Times New Roman"/>
                <a:cs typeface="Times New Roman"/>
              </a:rPr>
              <a:t>products, </a:t>
            </a:r>
            <a:r>
              <a:rPr sz="2000" spc="-5" dirty="0">
                <a:latin typeface="Times New Roman"/>
                <a:cs typeface="Times New Roman"/>
              </a:rPr>
              <a:t>if </a:t>
            </a:r>
            <a:r>
              <a:rPr sz="2000" spc="-10" dirty="0">
                <a:latin typeface="Times New Roman"/>
                <a:cs typeface="Times New Roman"/>
              </a:rPr>
              <a:t>the </a:t>
            </a:r>
            <a:r>
              <a:rPr sz="2000" spc="-5" dirty="0">
                <a:latin typeface="Times New Roman"/>
                <a:cs typeface="Times New Roman"/>
              </a:rPr>
              <a:t>processor/ controller contain internal </a:t>
            </a:r>
            <a:r>
              <a:rPr sz="2000" spc="-10" dirty="0">
                <a:latin typeface="Times New Roman"/>
                <a:cs typeface="Times New Roman"/>
              </a:rPr>
              <a:t>memory </a:t>
            </a:r>
            <a:r>
              <a:rPr sz="2000" dirty="0">
                <a:latin typeface="Times New Roman"/>
                <a:cs typeface="Times New Roman"/>
              </a:rPr>
              <a:t>and </a:t>
            </a:r>
            <a:r>
              <a:rPr sz="2000" spc="-10" dirty="0">
                <a:latin typeface="Times New Roman"/>
                <a:cs typeface="Times New Roman"/>
              </a:rPr>
              <a:t>the </a:t>
            </a:r>
            <a:r>
              <a:rPr sz="2000" dirty="0">
                <a:latin typeface="Times New Roman"/>
                <a:cs typeface="Times New Roman"/>
              </a:rPr>
              <a:t>total </a:t>
            </a:r>
            <a:r>
              <a:rPr sz="2000" spc="-5" dirty="0">
                <a:latin typeface="Times New Roman"/>
                <a:cs typeface="Times New Roman"/>
              </a:rPr>
              <a:t>size  </a:t>
            </a:r>
            <a:r>
              <a:rPr sz="2000" dirty="0">
                <a:latin typeface="Times New Roman"/>
                <a:cs typeface="Times New Roman"/>
              </a:rPr>
              <a:t>of </a:t>
            </a:r>
            <a:r>
              <a:rPr sz="2000" spc="-10" dirty="0">
                <a:latin typeface="Times New Roman"/>
                <a:cs typeface="Times New Roman"/>
              </a:rPr>
              <a:t>the </a:t>
            </a:r>
            <a:r>
              <a:rPr sz="2000" spc="-5" dirty="0">
                <a:latin typeface="Times New Roman"/>
                <a:cs typeface="Times New Roman"/>
              </a:rPr>
              <a:t>firmware is fitting into </a:t>
            </a:r>
            <a:r>
              <a:rPr sz="2000" spc="-10" dirty="0">
                <a:latin typeface="Times New Roman"/>
                <a:cs typeface="Times New Roman"/>
              </a:rPr>
              <a:t>the </a:t>
            </a:r>
            <a:r>
              <a:rPr sz="2000" dirty="0">
                <a:latin typeface="Times New Roman"/>
                <a:cs typeface="Times New Roman"/>
              </a:rPr>
              <a:t>code </a:t>
            </a:r>
            <a:r>
              <a:rPr sz="2000" spc="-10" dirty="0">
                <a:latin typeface="Times New Roman"/>
                <a:cs typeface="Times New Roman"/>
              </a:rPr>
              <a:t>memory </a:t>
            </a:r>
            <a:r>
              <a:rPr sz="2000" dirty="0">
                <a:latin typeface="Times New Roman"/>
                <a:cs typeface="Times New Roman"/>
              </a:rPr>
              <a:t>area, </a:t>
            </a:r>
            <a:r>
              <a:rPr sz="2000" spc="-10" dirty="0">
                <a:latin typeface="Times New Roman"/>
                <a:cs typeface="Times New Roman"/>
              </a:rPr>
              <a:t>the </a:t>
            </a:r>
            <a:r>
              <a:rPr sz="2000" dirty="0">
                <a:latin typeface="Times New Roman"/>
                <a:cs typeface="Times New Roman"/>
              </a:rPr>
              <a:t>code </a:t>
            </a:r>
            <a:r>
              <a:rPr sz="2000" spc="-10" dirty="0">
                <a:latin typeface="Times New Roman"/>
                <a:cs typeface="Times New Roman"/>
              </a:rPr>
              <a:t>memory </a:t>
            </a:r>
            <a:r>
              <a:rPr sz="2000" spc="-5" dirty="0">
                <a:latin typeface="Times New Roman"/>
                <a:cs typeface="Times New Roman"/>
              </a:rPr>
              <a:t>is  downloaded </a:t>
            </a:r>
            <a:r>
              <a:rPr sz="2000" spc="-10" dirty="0">
                <a:latin typeface="Times New Roman"/>
                <a:cs typeface="Times New Roman"/>
              </a:rPr>
              <a:t>into the </a:t>
            </a:r>
            <a:r>
              <a:rPr sz="2000" spc="-5" dirty="0">
                <a:latin typeface="Times New Roman"/>
                <a:cs typeface="Times New Roman"/>
              </a:rPr>
              <a:t>target </a:t>
            </a:r>
            <a:r>
              <a:rPr sz="2000" dirty="0">
                <a:latin typeface="Times New Roman"/>
                <a:cs typeface="Times New Roman"/>
              </a:rPr>
              <a:t>controller/</a:t>
            </a:r>
            <a:r>
              <a:rPr sz="2000" spc="15" dirty="0">
                <a:latin typeface="Times New Roman"/>
                <a:cs typeface="Times New Roman"/>
              </a:rPr>
              <a:t> </a:t>
            </a:r>
            <a:r>
              <a:rPr sz="2000" dirty="0">
                <a:latin typeface="Times New Roman"/>
                <a:cs typeface="Times New Roman"/>
              </a:rPr>
              <a:t>processor.</a:t>
            </a:r>
            <a:endParaRPr sz="2000">
              <a:latin typeface="Times New Roman"/>
              <a:cs typeface="Times New Roman"/>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504113"/>
            <a:ext cx="8307705" cy="4661535"/>
          </a:xfrm>
          <a:prstGeom prst="rect">
            <a:avLst/>
          </a:prstGeom>
        </p:spPr>
        <p:txBody>
          <a:bodyPr vert="horz" wrap="square" lIns="0" tIns="12700" rIns="0" bIns="0" rtlCol="0">
            <a:spAutoFit/>
          </a:bodyPr>
          <a:lstStyle/>
          <a:p>
            <a:pPr marL="356870" marR="6350" indent="-344805" algn="just">
              <a:lnSpc>
                <a:spcPct val="150100"/>
              </a:lnSpc>
              <a:spcBef>
                <a:spcPts val="100"/>
              </a:spcBef>
            </a:pPr>
            <a:r>
              <a:rPr sz="2000" spc="-5" dirty="0">
                <a:solidFill>
                  <a:srgbClr val="C00000"/>
                </a:solidFill>
                <a:latin typeface="Times New Roman"/>
                <a:cs typeface="Times New Roman"/>
              </a:rPr>
              <a:t>» </a:t>
            </a:r>
            <a:r>
              <a:rPr sz="2000" spc="-5" dirty="0">
                <a:solidFill>
                  <a:srgbClr val="6F2F9F"/>
                </a:solidFill>
                <a:latin typeface="Times New Roman"/>
                <a:cs typeface="Times New Roman"/>
              </a:rPr>
              <a:t>If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processor/ </a:t>
            </a:r>
            <a:r>
              <a:rPr sz="2000" spc="-10" dirty="0">
                <a:solidFill>
                  <a:srgbClr val="6F2F9F"/>
                </a:solidFill>
                <a:latin typeface="Times New Roman"/>
                <a:cs typeface="Times New Roman"/>
              </a:rPr>
              <a:t>controller </a:t>
            </a:r>
            <a:r>
              <a:rPr sz="2000" spc="-5" dirty="0">
                <a:solidFill>
                  <a:srgbClr val="6F2F9F"/>
                </a:solidFill>
                <a:latin typeface="Times New Roman"/>
                <a:cs typeface="Times New Roman"/>
              </a:rPr>
              <a:t>does </a:t>
            </a:r>
            <a:r>
              <a:rPr sz="2000" spc="-10" dirty="0">
                <a:solidFill>
                  <a:srgbClr val="6F2F9F"/>
                </a:solidFill>
                <a:latin typeface="Times New Roman"/>
                <a:cs typeface="Times New Roman"/>
              </a:rPr>
              <a:t>not </a:t>
            </a:r>
            <a:r>
              <a:rPr sz="2000" spc="-5" dirty="0">
                <a:solidFill>
                  <a:srgbClr val="6F2F9F"/>
                </a:solidFill>
                <a:latin typeface="Times New Roman"/>
                <a:cs typeface="Times New Roman"/>
              </a:rPr>
              <a:t>support built </a:t>
            </a:r>
            <a:r>
              <a:rPr sz="2000" spc="-10" dirty="0">
                <a:solidFill>
                  <a:srgbClr val="6F2F9F"/>
                </a:solidFill>
                <a:latin typeface="Times New Roman"/>
                <a:cs typeface="Times New Roman"/>
              </a:rPr>
              <a:t>in </a:t>
            </a:r>
            <a:r>
              <a:rPr sz="2000" dirty="0">
                <a:solidFill>
                  <a:srgbClr val="6F2F9F"/>
                </a:solidFill>
                <a:latin typeface="Times New Roman"/>
                <a:cs typeface="Times New Roman"/>
              </a:rPr>
              <a:t>code </a:t>
            </a:r>
            <a:r>
              <a:rPr sz="2000" spc="-5" dirty="0">
                <a:solidFill>
                  <a:srgbClr val="6F2F9F"/>
                </a:solidFill>
                <a:latin typeface="Times New Roman"/>
                <a:cs typeface="Times New Roman"/>
              </a:rPr>
              <a:t>memory </a:t>
            </a:r>
            <a:r>
              <a:rPr sz="2000" dirty="0">
                <a:solidFill>
                  <a:srgbClr val="6F2F9F"/>
                </a:solidFill>
                <a:latin typeface="Times New Roman"/>
                <a:cs typeface="Times New Roman"/>
              </a:rPr>
              <a:t>or </a:t>
            </a:r>
            <a:r>
              <a:rPr sz="2000" spc="-10" dirty="0">
                <a:solidFill>
                  <a:srgbClr val="6F2F9F"/>
                </a:solidFill>
                <a:latin typeface="Times New Roman"/>
                <a:cs typeface="Times New Roman"/>
              </a:rPr>
              <a:t>the size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the firmware is </a:t>
            </a:r>
            <a:r>
              <a:rPr sz="2000" spc="-5" dirty="0">
                <a:solidFill>
                  <a:srgbClr val="6F2F9F"/>
                </a:solidFill>
                <a:latin typeface="Times New Roman"/>
                <a:cs typeface="Times New Roman"/>
              </a:rPr>
              <a:t>exceeding </a:t>
            </a:r>
            <a:r>
              <a:rPr sz="2000" spc="-10" dirty="0">
                <a:solidFill>
                  <a:srgbClr val="6F2F9F"/>
                </a:solidFill>
                <a:latin typeface="Times New Roman"/>
                <a:cs typeface="Times New Roman"/>
              </a:rPr>
              <a:t>the memory size </a:t>
            </a:r>
            <a:r>
              <a:rPr sz="2000" spc="-5" dirty="0">
                <a:solidFill>
                  <a:srgbClr val="6F2F9F"/>
                </a:solidFill>
                <a:latin typeface="Times New Roman"/>
                <a:cs typeface="Times New Roman"/>
              </a:rPr>
              <a:t>supported </a:t>
            </a:r>
            <a:r>
              <a:rPr sz="2000" dirty="0">
                <a:solidFill>
                  <a:srgbClr val="6F2F9F"/>
                </a:solidFill>
                <a:latin typeface="Times New Roman"/>
                <a:cs typeface="Times New Roman"/>
              </a:rPr>
              <a:t>by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target  processor/ controller, an </a:t>
            </a:r>
            <a:r>
              <a:rPr sz="2000" spc="-10" dirty="0">
                <a:solidFill>
                  <a:srgbClr val="6F2F9F"/>
                </a:solidFill>
                <a:latin typeface="Times New Roman"/>
                <a:cs typeface="Times New Roman"/>
              </a:rPr>
              <a:t>external </a:t>
            </a:r>
            <a:r>
              <a:rPr sz="2000" spc="-5" dirty="0">
                <a:solidFill>
                  <a:srgbClr val="6F2F9F"/>
                </a:solidFill>
                <a:latin typeface="Times New Roman"/>
                <a:cs typeface="Times New Roman"/>
              </a:rPr>
              <a:t>dedicated </a:t>
            </a:r>
            <a:r>
              <a:rPr sz="2000" spc="-10" dirty="0">
                <a:solidFill>
                  <a:srgbClr val="6F2F9F"/>
                </a:solidFill>
                <a:latin typeface="Times New Roman"/>
                <a:cs typeface="Times New Roman"/>
              </a:rPr>
              <a:t>EPROM/ </a:t>
            </a:r>
            <a:r>
              <a:rPr sz="2000" spc="-5" dirty="0">
                <a:solidFill>
                  <a:srgbClr val="6F2F9F"/>
                </a:solidFill>
                <a:latin typeface="Times New Roman"/>
                <a:cs typeface="Times New Roman"/>
              </a:rPr>
              <a:t>FLASH memory chip </a:t>
            </a:r>
            <a:r>
              <a:rPr sz="2000" spc="-10" dirty="0">
                <a:solidFill>
                  <a:srgbClr val="6F2F9F"/>
                </a:solidFill>
                <a:latin typeface="Times New Roman"/>
                <a:cs typeface="Times New Roman"/>
              </a:rPr>
              <a:t>is  used for </a:t>
            </a:r>
            <a:r>
              <a:rPr sz="2000" spc="-5" dirty="0">
                <a:solidFill>
                  <a:srgbClr val="6F2F9F"/>
                </a:solidFill>
                <a:latin typeface="Times New Roman"/>
                <a:cs typeface="Times New Roman"/>
              </a:rPr>
              <a:t>holding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firmware</a:t>
            </a:r>
            <a:r>
              <a:rPr sz="2000" spc="-5" dirty="0">
                <a:latin typeface="Times New Roman"/>
                <a:cs typeface="Times New Roman"/>
              </a:rPr>
              <a:t>. </a:t>
            </a:r>
            <a:r>
              <a:rPr sz="2000" dirty="0">
                <a:latin typeface="Times New Roman"/>
                <a:cs typeface="Times New Roman"/>
              </a:rPr>
              <a:t>This </a:t>
            </a:r>
            <a:r>
              <a:rPr sz="2000" spc="-10" dirty="0">
                <a:latin typeface="Times New Roman"/>
                <a:cs typeface="Times New Roman"/>
              </a:rPr>
              <a:t>chip is interfaced to the </a:t>
            </a:r>
            <a:r>
              <a:rPr sz="2000" spc="-5" dirty="0">
                <a:latin typeface="Times New Roman"/>
                <a:cs typeface="Times New Roman"/>
              </a:rPr>
              <a:t>processor/  controller.</a:t>
            </a:r>
            <a:endParaRPr sz="2000">
              <a:latin typeface="Times New Roman"/>
              <a:cs typeface="Times New Roman"/>
            </a:endParaRPr>
          </a:p>
          <a:p>
            <a:pPr marL="356870" marR="5080" indent="-344805" algn="just">
              <a:lnSpc>
                <a:spcPct val="150100"/>
              </a:lnSpc>
              <a:spcBef>
                <a:spcPts val="480"/>
              </a:spcBef>
            </a:pPr>
            <a:r>
              <a:rPr sz="2000" spc="-5" dirty="0">
                <a:solidFill>
                  <a:srgbClr val="C00000"/>
                </a:solidFill>
                <a:latin typeface="Times New Roman"/>
                <a:cs typeface="Times New Roman"/>
              </a:rPr>
              <a:t>» </a:t>
            </a:r>
            <a:r>
              <a:rPr sz="2000" spc="-5" dirty="0">
                <a:solidFill>
                  <a:srgbClr val="6F2F9F"/>
                </a:solidFill>
                <a:latin typeface="Times New Roman"/>
                <a:cs typeface="Times New Roman"/>
              </a:rPr>
              <a:t>A variety </a:t>
            </a:r>
            <a:r>
              <a:rPr sz="2000" dirty="0">
                <a:solidFill>
                  <a:srgbClr val="6F2F9F"/>
                </a:solidFill>
                <a:latin typeface="Times New Roman"/>
                <a:cs typeface="Times New Roman"/>
              </a:rPr>
              <a:t>of </a:t>
            </a:r>
            <a:r>
              <a:rPr sz="2000" spc="-5" dirty="0">
                <a:solidFill>
                  <a:srgbClr val="6F2F9F"/>
                </a:solidFill>
                <a:latin typeface="Times New Roman"/>
                <a:cs typeface="Times New Roman"/>
              </a:rPr>
              <a:t>techniques are used </a:t>
            </a:r>
            <a:r>
              <a:rPr sz="2000" spc="-10" dirty="0">
                <a:solidFill>
                  <a:srgbClr val="6F2F9F"/>
                </a:solidFill>
                <a:latin typeface="Times New Roman"/>
                <a:cs typeface="Times New Roman"/>
              </a:rPr>
              <a:t>for </a:t>
            </a:r>
            <a:r>
              <a:rPr sz="2000" spc="-5" dirty="0">
                <a:solidFill>
                  <a:srgbClr val="6F2F9F"/>
                </a:solidFill>
                <a:latin typeface="Times New Roman"/>
                <a:cs typeface="Times New Roman"/>
              </a:rPr>
              <a:t>embedding the firmware </a:t>
            </a:r>
            <a:r>
              <a:rPr sz="2000" spc="-10" dirty="0">
                <a:solidFill>
                  <a:srgbClr val="6F2F9F"/>
                </a:solidFill>
                <a:latin typeface="Times New Roman"/>
                <a:cs typeface="Times New Roman"/>
              </a:rPr>
              <a:t>into the </a:t>
            </a:r>
            <a:r>
              <a:rPr sz="2000" spc="-5" dirty="0">
                <a:solidFill>
                  <a:srgbClr val="6F2F9F"/>
                </a:solidFill>
                <a:latin typeface="Times New Roman"/>
                <a:cs typeface="Times New Roman"/>
              </a:rPr>
              <a:t>target  board</a:t>
            </a:r>
            <a:r>
              <a:rPr sz="2000" spc="-5" dirty="0">
                <a:latin typeface="Times New Roman"/>
                <a:cs typeface="Times New Roman"/>
              </a:rPr>
              <a:t>. </a:t>
            </a:r>
            <a:r>
              <a:rPr sz="2000" dirty="0">
                <a:latin typeface="Times New Roman"/>
                <a:cs typeface="Times New Roman"/>
              </a:rPr>
              <a:t>The </a:t>
            </a:r>
            <a:r>
              <a:rPr sz="2000" spc="-5" dirty="0">
                <a:latin typeface="Times New Roman"/>
                <a:cs typeface="Times New Roman"/>
              </a:rPr>
              <a:t>commonly </a:t>
            </a:r>
            <a:r>
              <a:rPr sz="2000" spc="-10" dirty="0">
                <a:latin typeface="Times New Roman"/>
                <a:cs typeface="Times New Roman"/>
              </a:rPr>
              <a:t>used </a:t>
            </a:r>
            <a:r>
              <a:rPr sz="2000" spc="-5" dirty="0">
                <a:latin typeface="Times New Roman"/>
                <a:cs typeface="Times New Roman"/>
              </a:rPr>
              <a:t>firmware embedding techniques </a:t>
            </a:r>
            <a:r>
              <a:rPr sz="2000" spc="-10" dirty="0">
                <a:latin typeface="Times New Roman"/>
                <a:cs typeface="Times New Roman"/>
              </a:rPr>
              <a:t>for </a:t>
            </a:r>
            <a:r>
              <a:rPr sz="2000" spc="-5" dirty="0">
                <a:latin typeface="Times New Roman"/>
                <a:cs typeface="Times New Roman"/>
              </a:rPr>
              <a:t>a non-OS  based embedded </a:t>
            </a:r>
            <a:r>
              <a:rPr sz="2000" spc="-10" dirty="0">
                <a:latin typeface="Times New Roman"/>
                <a:cs typeface="Times New Roman"/>
              </a:rPr>
              <a:t>system </a:t>
            </a:r>
            <a:r>
              <a:rPr sz="2000" dirty="0">
                <a:latin typeface="Times New Roman"/>
                <a:cs typeface="Times New Roman"/>
              </a:rPr>
              <a:t>are </a:t>
            </a:r>
            <a:r>
              <a:rPr sz="2000" spc="-5" dirty="0">
                <a:latin typeface="Times New Roman"/>
                <a:cs typeface="Times New Roman"/>
              </a:rPr>
              <a:t>explained below. </a:t>
            </a:r>
            <a:r>
              <a:rPr sz="2000" dirty="0">
                <a:latin typeface="Times New Roman"/>
                <a:cs typeface="Times New Roman"/>
              </a:rPr>
              <a:t>The </a:t>
            </a:r>
            <a:r>
              <a:rPr sz="2000" spc="-5" dirty="0">
                <a:latin typeface="Times New Roman"/>
                <a:cs typeface="Times New Roman"/>
              </a:rPr>
              <a:t>non-OS based embedded  </a:t>
            </a:r>
            <a:r>
              <a:rPr sz="2000" spc="-10" dirty="0">
                <a:latin typeface="Times New Roman"/>
                <a:cs typeface="Times New Roman"/>
              </a:rPr>
              <a:t>systems </a:t>
            </a:r>
            <a:r>
              <a:rPr sz="2000" spc="-5" dirty="0">
                <a:latin typeface="Times New Roman"/>
                <a:cs typeface="Times New Roman"/>
              </a:rPr>
              <a:t>store </a:t>
            </a:r>
            <a:r>
              <a:rPr sz="2000" spc="-10" dirty="0">
                <a:latin typeface="Times New Roman"/>
                <a:cs typeface="Times New Roman"/>
              </a:rPr>
              <a:t>the firmware </a:t>
            </a:r>
            <a:r>
              <a:rPr sz="2000" spc="-5" dirty="0">
                <a:latin typeface="Times New Roman"/>
                <a:cs typeface="Times New Roman"/>
              </a:rPr>
              <a:t>either </a:t>
            </a:r>
            <a:r>
              <a:rPr sz="2000" spc="-10" dirty="0">
                <a:latin typeface="Times New Roman"/>
                <a:cs typeface="Times New Roman"/>
              </a:rPr>
              <a:t>in the on-chip </a:t>
            </a:r>
            <a:r>
              <a:rPr sz="2000" spc="-5" dirty="0">
                <a:latin typeface="Times New Roman"/>
                <a:cs typeface="Times New Roman"/>
              </a:rPr>
              <a:t>processor/ controller </a:t>
            </a:r>
            <a:r>
              <a:rPr sz="2000" spc="-10" dirty="0">
                <a:latin typeface="Times New Roman"/>
                <a:cs typeface="Times New Roman"/>
              </a:rPr>
              <a:t>memory  </a:t>
            </a:r>
            <a:r>
              <a:rPr sz="2000" dirty="0">
                <a:latin typeface="Times New Roman"/>
                <a:cs typeface="Times New Roman"/>
              </a:rPr>
              <a:t>or </a:t>
            </a:r>
            <a:r>
              <a:rPr sz="2000" spc="-10" dirty="0">
                <a:latin typeface="Times New Roman"/>
                <a:cs typeface="Times New Roman"/>
              </a:rPr>
              <a:t>off-chip </a:t>
            </a:r>
            <a:r>
              <a:rPr sz="2000" spc="-15" dirty="0">
                <a:latin typeface="Times New Roman"/>
                <a:cs typeface="Times New Roman"/>
              </a:rPr>
              <a:t>memory </a:t>
            </a:r>
            <a:r>
              <a:rPr sz="2000" spc="-10" dirty="0">
                <a:latin typeface="Times New Roman"/>
                <a:cs typeface="Times New Roman"/>
              </a:rPr>
              <a:t>(FLASHI/ NVRAM,</a:t>
            </a:r>
            <a:r>
              <a:rPr sz="2000" spc="260" dirty="0">
                <a:latin typeface="Times New Roman"/>
                <a:cs typeface="Times New Roman"/>
              </a:rPr>
              <a:t> </a:t>
            </a:r>
            <a:r>
              <a:rPr sz="2000" spc="-5" dirty="0">
                <a:latin typeface="Times New Roman"/>
                <a:cs typeface="Times New Roman"/>
              </a:rPr>
              <a:t>etc.).</a:t>
            </a:r>
            <a:endParaRPr sz="2000">
              <a:latin typeface="Times New Roman"/>
              <a:cs typeface="Times New Roman"/>
            </a:endParaRPr>
          </a:p>
        </p:txBody>
      </p:sp>
      <p:sp>
        <p:nvSpPr>
          <p:cNvPr id="4" name="object 4"/>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104</a:t>
            </a:fld>
            <a:endParaRPr sz="1200">
              <a:latin typeface="Times New Roman"/>
              <a:cs typeface="Times New Roman"/>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353009"/>
            <a:ext cx="8307705" cy="5544185"/>
          </a:xfrm>
          <a:prstGeom prst="rect">
            <a:avLst/>
          </a:prstGeom>
        </p:spPr>
        <p:txBody>
          <a:bodyPr vert="horz" wrap="square" lIns="0" tIns="12065" rIns="0" bIns="0" rtlCol="0">
            <a:spAutoFit/>
          </a:bodyPr>
          <a:lstStyle/>
          <a:p>
            <a:pPr marL="12700" algn="just">
              <a:lnSpc>
                <a:spcPct val="100000"/>
              </a:lnSpc>
              <a:spcBef>
                <a:spcPts val="95"/>
              </a:spcBef>
            </a:pPr>
            <a:r>
              <a:rPr sz="2000" spc="-5" dirty="0">
                <a:solidFill>
                  <a:srgbClr val="C00000"/>
                </a:solidFill>
                <a:latin typeface="Times New Roman"/>
                <a:cs typeface="Times New Roman"/>
              </a:rPr>
              <a:t>» </a:t>
            </a:r>
            <a:r>
              <a:rPr sz="2000" b="1" i="1" u="heavy" spc="-5" dirty="0">
                <a:solidFill>
                  <a:srgbClr val="FF0000"/>
                </a:solidFill>
                <a:uFill>
                  <a:solidFill>
                    <a:srgbClr val="FF0000"/>
                  </a:solidFill>
                </a:uFill>
                <a:latin typeface="Times New Roman"/>
                <a:cs typeface="Times New Roman"/>
              </a:rPr>
              <a:t>Out-of-Circuit</a:t>
            </a:r>
            <a:r>
              <a:rPr sz="2000" b="1" i="1" u="heavy" spc="-305" dirty="0">
                <a:solidFill>
                  <a:srgbClr val="FF0000"/>
                </a:solidFill>
                <a:uFill>
                  <a:solidFill>
                    <a:srgbClr val="FF0000"/>
                  </a:solidFill>
                </a:uFill>
                <a:latin typeface="Times New Roman"/>
                <a:cs typeface="Times New Roman"/>
              </a:rPr>
              <a:t> </a:t>
            </a:r>
            <a:r>
              <a:rPr sz="2000" b="1" i="1" u="heavy" dirty="0">
                <a:solidFill>
                  <a:srgbClr val="FF0000"/>
                </a:solidFill>
                <a:uFill>
                  <a:solidFill>
                    <a:srgbClr val="FF0000"/>
                  </a:solidFill>
                </a:uFill>
                <a:latin typeface="Times New Roman"/>
                <a:cs typeface="Times New Roman"/>
              </a:rPr>
              <a:t>Programming:</a:t>
            </a:r>
            <a:endParaRPr sz="2000">
              <a:latin typeface="Times New Roman"/>
              <a:cs typeface="Times New Roman"/>
            </a:endParaRPr>
          </a:p>
          <a:p>
            <a:pPr marL="356870" marR="5715" indent="-344805" algn="just">
              <a:lnSpc>
                <a:spcPct val="150100"/>
              </a:lnSpc>
              <a:spcBef>
                <a:spcPts val="480"/>
              </a:spcBef>
            </a:pPr>
            <a:r>
              <a:rPr sz="2000" spc="-5" dirty="0">
                <a:solidFill>
                  <a:srgbClr val="C00000"/>
                </a:solidFill>
                <a:latin typeface="Times New Roman"/>
                <a:cs typeface="Times New Roman"/>
              </a:rPr>
              <a:t>» </a:t>
            </a:r>
            <a:r>
              <a:rPr sz="2000" spc="-5" dirty="0">
                <a:solidFill>
                  <a:srgbClr val="FF0000"/>
                </a:solidFill>
                <a:latin typeface="Times New Roman"/>
                <a:cs typeface="Times New Roman"/>
              </a:rPr>
              <a:t>Out-of-circuit programming </a:t>
            </a:r>
            <a:r>
              <a:rPr sz="2000" spc="-5" dirty="0">
                <a:solidFill>
                  <a:srgbClr val="AC1285"/>
                </a:solidFill>
                <a:latin typeface="Times New Roman"/>
                <a:cs typeface="Times New Roman"/>
              </a:rPr>
              <a:t>is </a:t>
            </a:r>
            <a:r>
              <a:rPr sz="2000" spc="-10" dirty="0">
                <a:solidFill>
                  <a:srgbClr val="AC1285"/>
                </a:solidFill>
                <a:latin typeface="Times New Roman"/>
                <a:cs typeface="Times New Roman"/>
              </a:rPr>
              <a:t>performed </a:t>
            </a:r>
            <a:r>
              <a:rPr sz="2000" spc="-5" dirty="0">
                <a:solidFill>
                  <a:srgbClr val="AC1285"/>
                </a:solidFill>
                <a:latin typeface="Times New Roman"/>
                <a:cs typeface="Times New Roman"/>
              </a:rPr>
              <a:t>outside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target </a:t>
            </a:r>
            <a:r>
              <a:rPr sz="2000" dirty="0">
                <a:solidFill>
                  <a:srgbClr val="AC1285"/>
                </a:solidFill>
                <a:latin typeface="Times New Roman"/>
                <a:cs typeface="Times New Roman"/>
              </a:rPr>
              <a:t>board</a:t>
            </a:r>
            <a:r>
              <a:rPr sz="2000" dirty="0">
                <a:latin typeface="Times New Roman"/>
                <a:cs typeface="Times New Roman"/>
              </a:rPr>
              <a:t>. </a:t>
            </a:r>
            <a:r>
              <a:rPr sz="2000" dirty="0">
                <a:solidFill>
                  <a:srgbClr val="6F2F9F"/>
                </a:solidFill>
                <a:latin typeface="Times New Roman"/>
                <a:cs typeface="Times New Roman"/>
              </a:rPr>
              <a:t>The  </a:t>
            </a:r>
            <a:r>
              <a:rPr sz="2000" spc="-5" dirty="0">
                <a:solidFill>
                  <a:srgbClr val="6F2F9F"/>
                </a:solidFill>
                <a:latin typeface="Times New Roman"/>
                <a:cs typeface="Times New Roman"/>
              </a:rPr>
              <a:t>processor </a:t>
            </a:r>
            <a:r>
              <a:rPr sz="2000" dirty="0">
                <a:solidFill>
                  <a:srgbClr val="6F2F9F"/>
                </a:solidFill>
                <a:latin typeface="Times New Roman"/>
                <a:cs typeface="Times New Roman"/>
              </a:rPr>
              <a:t>or </a:t>
            </a:r>
            <a:r>
              <a:rPr sz="2000" spc="-10" dirty="0">
                <a:solidFill>
                  <a:srgbClr val="6F2F9F"/>
                </a:solidFill>
                <a:latin typeface="Times New Roman"/>
                <a:cs typeface="Times New Roman"/>
              </a:rPr>
              <a:t>memory </a:t>
            </a:r>
            <a:r>
              <a:rPr sz="2000" spc="-5" dirty="0">
                <a:solidFill>
                  <a:srgbClr val="6F2F9F"/>
                </a:solidFill>
                <a:latin typeface="Times New Roman"/>
                <a:cs typeface="Times New Roman"/>
              </a:rPr>
              <a:t>chip into </a:t>
            </a:r>
            <a:r>
              <a:rPr sz="2000" spc="-15" dirty="0">
                <a:solidFill>
                  <a:srgbClr val="6F2F9F"/>
                </a:solidFill>
                <a:latin typeface="Times New Roman"/>
                <a:cs typeface="Times New Roman"/>
              </a:rPr>
              <a:t>which </a:t>
            </a:r>
            <a:r>
              <a:rPr sz="2000" spc="-5" dirty="0">
                <a:solidFill>
                  <a:srgbClr val="6F2F9F"/>
                </a:solidFill>
                <a:latin typeface="Times New Roman"/>
                <a:cs typeface="Times New Roman"/>
              </a:rPr>
              <a:t>the </a:t>
            </a:r>
            <a:r>
              <a:rPr sz="2000" spc="-10" dirty="0">
                <a:solidFill>
                  <a:srgbClr val="6F2F9F"/>
                </a:solidFill>
                <a:latin typeface="Times New Roman"/>
                <a:cs typeface="Times New Roman"/>
              </a:rPr>
              <a:t>firmware </a:t>
            </a:r>
            <a:r>
              <a:rPr sz="2000" spc="-5" dirty="0">
                <a:solidFill>
                  <a:srgbClr val="6F2F9F"/>
                </a:solidFill>
                <a:latin typeface="Times New Roman"/>
                <a:cs typeface="Times New Roman"/>
              </a:rPr>
              <a:t>needs </a:t>
            </a:r>
            <a:r>
              <a:rPr sz="2000" spc="5" dirty="0">
                <a:solidFill>
                  <a:srgbClr val="6F2F9F"/>
                </a:solidFill>
                <a:latin typeface="Times New Roman"/>
                <a:cs typeface="Times New Roman"/>
              </a:rPr>
              <a:t>to </a:t>
            </a:r>
            <a:r>
              <a:rPr sz="2000" dirty="0">
                <a:solidFill>
                  <a:srgbClr val="6F2F9F"/>
                </a:solidFill>
                <a:latin typeface="Times New Roman"/>
                <a:cs typeface="Times New Roman"/>
              </a:rPr>
              <a:t>be </a:t>
            </a:r>
            <a:r>
              <a:rPr sz="2000" spc="-5" dirty="0">
                <a:solidFill>
                  <a:srgbClr val="6F2F9F"/>
                </a:solidFill>
                <a:latin typeface="Times New Roman"/>
                <a:cs typeface="Times New Roman"/>
              </a:rPr>
              <a:t>embedded </a:t>
            </a:r>
            <a:r>
              <a:rPr sz="2000" spc="-10" dirty="0">
                <a:solidFill>
                  <a:srgbClr val="6F2F9F"/>
                </a:solidFill>
                <a:latin typeface="Times New Roman"/>
                <a:cs typeface="Times New Roman"/>
              </a:rPr>
              <a:t>is  taken out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target </a:t>
            </a:r>
            <a:r>
              <a:rPr sz="2000" spc="-10" dirty="0">
                <a:solidFill>
                  <a:srgbClr val="6F2F9F"/>
                </a:solidFill>
                <a:latin typeface="Times New Roman"/>
                <a:cs typeface="Times New Roman"/>
              </a:rPr>
              <a:t>board and </a:t>
            </a:r>
            <a:r>
              <a:rPr sz="2000" spc="-5" dirty="0">
                <a:solidFill>
                  <a:srgbClr val="6F2F9F"/>
                </a:solidFill>
                <a:latin typeface="Times New Roman"/>
                <a:cs typeface="Times New Roman"/>
              </a:rPr>
              <a:t>it </a:t>
            </a:r>
            <a:r>
              <a:rPr sz="2000" spc="-10" dirty="0">
                <a:solidFill>
                  <a:srgbClr val="6F2F9F"/>
                </a:solidFill>
                <a:latin typeface="Times New Roman"/>
                <a:cs typeface="Times New Roman"/>
              </a:rPr>
              <a:t>is programmed </a:t>
            </a:r>
            <a:r>
              <a:rPr sz="2000" spc="-15" dirty="0">
                <a:solidFill>
                  <a:srgbClr val="6F2F9F"/>
                </a:solidFill>
                <a:latin typeface="Times New Roman"/>
                <a:cs typeface="Times New Roman"/>
              </a:rPr>
              <a:t>with </a:t>
            </a:r>
            <a:r>
              <a:rPr sz="2000" spc="-10" dirty="0">
                <a:solidFill>
                  <a:srgbClr val="6F2F9F"/>
                </a:solidFill>
                <a:latin typeface="Times New Roman"/>
                <a:cs typeface="Times New Roman"/>
              </a:rPr>
              <a:t>the help </a:t>
            </a:r>
            <a:r>
              <a:rPr sz="2000" dirty="0">
                <a:solidFill>
                  <a:srgbClr val="6F2F9F"/>
                </a:solidFill>
                <a:latin typeface="Times New Roman"/>
                <a:cs typeface="Times New Roman"/>
              </a:rPr>
              <a:t>of </a:t>
            </a:r>
            <a:r>
              <a:rPr sz="2000" spc="-5" dirty="0">
                <a:solidFill>
                  <a:srgbClr val="6F2F9F"/>
                </a:solidFill>
                <a:latin typeface="Times New Roman"/>
                <a:cs typeface="Times New Roman"/>
              </a:rPr>
              <a:t>a  </a:t>
            </a:r>
            <a:r>
              <a:rPr sz="2000" spc="-15" dirty="0">
                <a:solidFill>
                  <a:srgbClr val="6F2F9F"/>
                </a:solidFill>
                <a:latin typeface="Times New Roman"/>
                <a:cs typeface="Times New Roman"/>
              </a:rPr>
              <a:t>programming</a:t>
            </a:r>
            <a:r>
              <a:rPr sz="2000" spc="50" dirty="0">
                <a:solidFill>
                  <a:srgbClr val="6F2F9F"/>
                </a:solidFill>
                <a:latin typeface="Times New Roman"/>
                <a:cs typeface="Times New Roman"/>
              </a:rPr>
              <a:t> </a:t>
            </a:r>
            <a:r>
              <a:rPr sz="2000" spc="-5" dirty="0">
                <a:solidFill>
                  <a:srgbClr val="6F2F9F"/>
                </a:solidFill>
                <a:latin typeface="Times New Roman"/>
                <a:cs typeface="Times New Roman"/>
              </a:rPr>
              <a:t>device</a:t>
            </a:r>
            <a:r>
              <a:rPr sz="2000" spc="-5" dirty="0">
                <a:latin typeface="Times New Roman"/>
                <a:cs typeface="Times New Roman"/>
              </a:rPr>
              <a:t>.</a:t>
            </a:r>
            <a:endParaRPr sz="2000">
              <a:latin typeface="Times New Roman"/>
              <a:cs typeface="Times New Roman"/>
            </a:endParaRPr>
          </a:p>
          <a:p>
            <a:pPr marL="356870" marR="7620" indent="-344805" algn="just">
              <a:lnSpc>
                <a:spcPct val="150100"/>
              </a:lnSpc>
              <a:spcBef>
                <a:spcPts val="480"/>
              </a:spcBef>
            </a:pPr>
            <a:r>
              <a:rPr sz="2000" spc="-5" dirty="0">
                <a:solidFill>
                  <a:srgbClr val="C00000"/>
                </a:solidFill>
                <a:latin typeface="Times New Roman"/>
                <a:cs typeface="Times New Roman"/>
              </a:rPr>
              <a:t>» </a:t>
            </a:r>
            <a:r>
              <a:rPr sz="2000" dirty="0">
                <a:solidFill>
                  <a:srgbClr val="C00000"/>
                </a:solidFill>
                <a:latin typeface="Times New Roman"/>
                <a:cs typeface="Times New Roman"/>
              </a:rPr>
              <a:t>The </a:t>
            </a:r>
            <a:r>
              <a:rPr sz="2000" spc="-10" dirty="0">
                <a:solidFill>
                  <a:srgbClr val="C00000"/>
                </a:solidFill>
                <a:latin typeface="Times New Roman"/>
                <a:cs typeface="Times New Roman"/>
              </a:rPr>
              <a:t>programming </a:t>
            </a:r>
            <a:r>
              <a:rPr sz="2000" spc="-5" dirty="0">
                <a:solidFill>
                  <a:srgbClr val="C00000"/>
                </a:solidFill>
                <a:latin typeface="Times New Roman"/>
                <a:cs typeface="Times New Roman"/>
              </a:rPr>
              <a:t>device </a:t>
            </a:r>
            <a:r>
              <a:rPr sz="2000" spc="-10" dirty="0">
                <a:solidFill>
                  <a:srgbClr val="C00000"/>
                </a:solidFill>
                <a:latin typeface="Times New Roman"/>
                <a:cs typeface="Times New Roman"/>
              </a:rPr>
              <a:t>is </a:t>
            </a:r>
            <a:r>
              <a:rPr sz="2000" spc="-5" dirty="0">
                <a:solidFill>
                  <a:srgbClr val="C00000"/>
                </a:solidFill>
                <a:latin typeface="Times New Roman"/>
                <a:cs typeface="Times New Roman"/>
              </a:rPr>
              <a:t>a dedicated </a:t>
            </a:r>
            <a:r>
              <a:rPr sz="2000" spc="-15" dirty="0">
                <a:solidFill>
                  <a:srgbClr val="C00000"/>
                </a:solidFill>
                <a:latin typeface="Times New Roman"/>
                <a:cs typeface="Times New Roman"/>
              </a:rPr>
              <a:t>unit </a:t>
            </a:r>
            <a:r>
              <a:rPr sz="2000" spc="-10" dirty="0">
                <a:solidFill>
                  <a:srgbClr val="C00000"/>
                </a:solidFill>
                <a:latin typeface="Times New Roman"/>
                <a:cs typeface="Times New Roman"/>
              </a:rPr>
              <a:t>which contains the </a:t>
            </a:r>
            <a:r>
              <a:rPr sz="2000" dirty="0">
                <a:solidFill>
                  <a:srgbClr val="C00000"/>
                </a:solidFill>
                <a:latin typeface="Times New Roman"/>
                <a:cs typeface="Times New Roman"/>
              </a:rPr>
              <a:t>necessary  </a:t>
            </a:r>
            <a:r>
              <a:rPr sz="2000" spc="-10" dirty="0">
                <a:solidFill>
                  <a:srgbClr val="C00000"/>
                </a:solidFill>
                <a:latin typeface="Times New Roman"/>
                <a:cs typeface="Times New Roman"/>
              </a:rPr>
              <a:t>hardware </a:t>
            </a:r>
            <a:r>
              <a:rPr sz="2000" spc="-5" dirty="0">
                <a:solidFill>
                  <a:srgbClr val="C00000"/>
                </a:solidFill>
                <a:latin typeface="Times New Roman"/>
                <a:cs typeface="Times New Roman"/>
              </a:rPr>
              <a:t>circuit </a:t>
            </a:r>
            <a:r>
              <a:rPr sz="2000" spc="-10" dirty="0">
                <a:solidFill>
                  <a:srgbClr val="C00000"/>
                </a:solidFill>
                <a:latin typeface="Times New Roman"/>
                <a:cs typeface="Times New Roman"/>
              </a:rPr>
              <a:t>to </a:t>
            </a:r>
            <a:r>
              <a:rPr sz="2000" spc="-5" dirty="0">
                <a:solidFill>
                  <a:srgbClr val="C00000"/>
                </a:solidFill>
                <a:latin typeface="Times New Roman"/>
                <a:cs typeface="Times New Roman"/>
              </a:rPr>
              <a:t>generate </a:t>
            </a:r>
            <a:r>
              <a:rPr sz="2000" spc="-10" dirty="0">
                <a:solidFill>
                  <a:srgbClr val="C00000"/>
                </a:solidFill>
                <a:latin typeface="Times New Roman"/>
                <a:cs typeface="Times New Roman"/>
              </a:rPr>
              <a:t>the </a:t>
            </a:r>
            <a:r>
              <a:rPr sz="2000" spc="-5" dirty="0">
                <a:solidFill>
                  <a:srgbClr val="C00000"/>
                </a:solidFill>
                <a:latin typeface="Times New Roman"/>
                <a:cs typeface="Times New Roman"/>
              </a:rPr>
              <a:t>programming signals</a:t>
            </a:r>
            <a:r>
              <a:rPr sz="2000" spc="-5" dirty="0">
                <a:latin typeface="Times New Roman"/>
                <a:cs typeface="Times New Roman"/>
              </a:rPr>
              <a:t>. Most </a:t>
            </a:r>
            <a:r>
              <a:rPr sz="2000" dirty="0">
                <a:latin typeface="Times New Roman"/>
                <a:cs typeface="Times New Roman"/>
              </a:rPr>
              <a:t>of </a:t>
            </a:r>
            <a:r>
              <a:rPr sz="2000" spc="-10" dirty="0">
                <a:latin typeface="Times New Roman"/>
                <a:cs typeface="Times New Roman"/>
              </a:rPr>
              <a:t>the  </a:t>
            </a:r>
            <a:r>
              <a:rPr sz="2000" spc="-5" dirty="0">
                <a:latin typeface="Times New Roman"/>
                <a:cs typeface="Times New Roman"/>
              </a:rPr>
              <a:t>programming devices </a:t>
            </a:r>
            <a:r>
              <a:rPr sz="2000" dirty="0">
                <a:latin typeface="Times New Roman"/>
                <a:cs typeface="Times New Roman"/>
              </a:rPr>
              <a:t>available </a:t>
            </a:r>
            <a:r>
              <a:rPr sz="2000" spc="-5" dirty="0">
                <a:latin typeface="Times New Roman"/>
                <a:cs typeface="Times New Roman"/>
              </a:rPr>
              <a:t>in </a:t>
            </a:r>
            <a:r>
              <a:rPr sz="2000" spc="-10" dirty="0">
                <a:latin typeface="Times New Roman"/>
                <a:cs typeface="Times New Roman"/>
              </a:rPr>
              <a:t>the </a:t>
            </a:r>
            <a:r>
              <a:rPr sz="2000" spc="-15" dirty="0">
                <a:latin typeface="Times New Roman"/>
                <a:cs typeface="Times New Roman"/>
              </a:rPr>
              <a:t>market </a:t>
            </a:r>
            <a:r>
              <a:rPr sz="2000" spc="-5" dirty="0">
                <a:latin typeface="Times New Roman"/>
                <a:cs typeface="Times New Roman"/>
              </a:rPr>
              <a:t>are </a:t>
            </a:r>
            <a:r>
              <a:rPr sz="2000" dirty="0">
                <a:latin typeface="Times New Roman"/>
                <a:cs typeface="Times New Roman"/>
              </a:rPr>
              <a:t>capable of </a:t>
            </a:r>
            <a:r>
              <a:rPr sz="2000" spc="-5" dirty="0">
                <a:latin typeface="Times New Roman"/>
                <a:cs typeface="Times New Roman"/>
              </a:rPr>
              <a:t>programming  </a:t>
            </a:r>
            <a:r>
              <a:rPr sz="2000" spc="-10" dirty="0">
                <a:latin typeface="Times New Roman"/>
                <a:cs typeface="Times New Roman"/>
              </a:rPr>
              <a:t>different </a:t>
            </a:r>
            <a:r>
              <a:rPr sz="2000" spc="-15" dirty="0">
                <a:latin typeface="Times New Roman"/>
                <a:cs typeface="Times New Roman"/>
              </a:rPr>
              <a:t>family </a:t>
            </a:r>
            <a:r>
              <a:rPr sz="2000" dirty="0">
                <a:latin typeface="Times New Roman"/>
                <a:cs typeface="Times New Roman"/>
              </a:rPr>
              <a:t>of</a:t>
            </a:r>
            <a:r>
              <a:rPr sz="2000" spc="45" dirty="0">
                <a:latin typeface="Times New Roman"/>
                <a:cs typeface="Times New Roman"/>
              </a:rPr>
              <a:t> </a:t>
            </a:r>
            <a:r>
              <a:rPr sz="2000" spc="-5" dirty="0">
                <a:latin typeface="Times New Roman"/>
                <a:cs typeface="Times New Roman"/>
              </a:rPr>
              <a:t>devices.</a:t>
            </a:r>
            <a:endParaRPr sz="2000">
              <a:latin typeface="Times New Roman"/>
              <a:cs typeface="Times New Roman"/>
            </a:endParaRPr>
          </a:p>
          <a:p>
            <a:pPr marL="356870" marR="5080" indent="-344805" algn="just">
              <a:lnSpc>
                <a:spcPct val="150100"/>
              </a:lnSpc>
              <a:spcBef>
                <a:spcPts val="475"/>
              </a:spcBef>
            </a:pPr>
            <a:r>
              <a:rPr sz="2000" spc="-5" dirty="0">
                <a:solidFill>
                  <a:srgbClr val="C00000"/>
                </a:solidFill>
                <a:latin typeface="Times New Roman"/>
                <a:cs typeface="Times New Roman"/>
              </a:rPr>
              <a:t>» </a:t>
            </a:r>
            <a:r>
              <a:rPr sz="2000" dirty="0">
                <a:solidFill>
                  <a:srgbClr val="6F2F9F"/>
                </a:solidFill>
                <a:latin typeface="Times New Roman"/>
                <a:cs typeface="Times New Roman"/>
              </a:rPr>
              <a:t>The </a:t>
            </a:r>
            <a:r>
              <a:rPr sz="2000" spc="-10" dirty="0">
                <a:solidFill>
                  <a:srgbClr val="6F2F9F"/>
                </a:solidFill>
                <a:latin typeface="Times New Roman"/>
                <a:cs typeface="Times New Roman"/>
              </a:rPr>
              <a:t>programming </a:t>
            </a:r>
            <a:r>
              <a:rPr sz="2000" spc="-5" dirty="0">
                <a:solidFill>
                  <a:srgbClr val="6F2F9F"/>
                </a:solidFill>
                <a:latin typeface="Times New Roman"/>
                <a:cs typeface="Times New Roman"/>
              </a:rPr>
              <a:t>device will </a:t>
            </a:r>
            <a:r>
              <a:rPr sz="2000" dirty="0">
                <a:solidFill>
                  <a:srgbClr val="6F2F9F"/>
                </a:solidFill>
                <a:latin typeface="Times New Roman"/>
                <a:cs typeface="Times New Roman"/>
              </a:rPr>
              <a:t>be </a:t>
            </a:r>
            <a:r>
              <a:rPr sz="2000" spc="-10" dirty="0">
                <a:solidFill>
                  <a:srgbClr val="6F2F9F"/>
                </a:solidFill>
                <a:latin typeface="Times New Roman"/>
                <a:cs typeface="Times New Roman"/>
              </a:rPr>
              <a:t>under the </a:t>
            </a:r>
            <a:r>
              <a:rPr sz="2000" spc="-5" dirty="0">
                <a:solidFill>
                  <a:srgbClr val="6F2F9F"/>
                </a:solidFill>
                <a:latin typeface="Times New Roman"/>
                <a:cs typeface="Times New Roman"/>
              </a:rPr>
              <a:t>control </a:t>
            </a:r>
            <a:r>
              <a:rPr sz="2000" dirty="0">
                <a:solidFill>
                  <a:srgbClr val="6F2F9F"/>
                </a:solidFill>
                <a:latin typeface="Times New Roman"/>
                <a:cs typeface="Times New Roman"/>
              </a:rPr>
              <a:t>of </a:t>
            </a:r>
            <a:r>
              <a:rPr sz="2000" spc="-5" dirty="0">
                <a:solidFill>
                  <a:srgbClr val="6F2F9F"/>
                </a:solidFill>
                <a:latin typeface="Times New Roman"/>
                <a:cs typeface="Times New Roman"/>
              </a:rPr>
              <a:t>a utility </a:t>
            </a:r>
            <a:r>
              <a:rPr sz="2000" dirty="0">
                <a:solidFill>
                  <a:srgbClr val="6F2F9F"/>
                </a:solidFill>
                <a:latin typeface="Times New Roman"/>
                <a:cs typeface="Times New Roman"/>
              </a:rPr>
              <a:t>program  </a:t>
            </a:r>
            <a:r>
              <a:rPr sz="2000" spc="-5" dirty="0">
                <a:solidFill>
                  <a:srgbClr val="6F2F9F"/>
                </a:solidFill>
                <a:latin typeface="Times New Roman"/>
                <a:cs typeface="Times New Roman"/>
              </a:rPr>
              <a:t>running </a:t>
            </a:r>
            <a:r>
              <a:rPr sz="2000" dirty="0">
                <a:solidFill>
                  <a:srgbClr val="6F2F9F"/>
                </a:solidFill>
                <a:latin typeface="Times New Roman"/>
                <a:cs typeface="Times New Roman"/>
              </a:rPr>
              <a:t>on </a:t>
            </a:r>
            <a:r>
              <a:rPr sz="2000" spc="-5" dirty="0">
                <a:solidFill>
                  <a:srgbClr val="6F2F9F"/>
                </a:solidFill>
                <a:latin typeface="Times New Roman"/>
                <a:cs typeface="Times New Roman"/>
              </a:rPr>
              <a:t>a PC</a:t>
            </a:r>
            <a:r>
              <a:rPr sz="2000" spc="-5" dirty="0">
                <a:latin typeface="Times New Roman"/>
                <a:cs typeface="Times New Roman"/>
              </a:rPr>
              <a:t>. </a:t>
            </a:r>
            <a:r>
              <a:rPr sz="2000" spc="-5" dirty="0">
                <a:solidFill>
                  <a:srgbClr val="001F5F"/>
                </a:solidFill>
                <a:latin typeface="Times New Roman"/>
                <a:cs typeface="Times New Roman"/>
              </a:rPr>
              <a:t>Usually the </a:t>
            </a:r>
            <a:r>
              <a:rPr sz="2000" spc="-10" dirty="0">
                <a:solidFill>
                  <a:srgbClr val="001F5F"/>
                </a:solidFill>
                <a:latin typeface="Times New Roman"/>
                <a:cs typeface="Times New Roman"/>
              </a:rPr>
              <a:t>programming </a:t>
            </a:r>
            <a:r>
              <a:rPr sz="2000" spc="-5" dirty="0">
                <a:solidFill>
                  <a:srgbClr val="001F5F"/>
                </a:solidFill>
                <a:latin typeface="Times New Roman"/>
                <a:cs typeface="Times New Roman"/>
              </a:rPr>
              <a:t>device </a:t>
            </a:r>
            <a:r>
              <a:rPr sz="2000" spc="-10" dirty="0">
                <a:solidFill>
                  <a:srgbClr val="001F5F"/>
                </a:solidFill>
                <a:latin typeface="Times New Roman"/>
                <a:cs typeface="Times New Roman"/>
              </a:rPr>
              <a:t>is interfaced to the </a:t>
            </a:r>
            <a:r>
              <a:rPr sz="2000" spc="15" dirty="0">
                <a:solidFill>
                  <a:srgbClr val="001F5F"/>
                </a:solidFill>
                <a:latin typeface="Times New Roman"/>
                <a:cs typeface="Times New Roman"/>
              </a:rPr>
              <a:t>PC  </a:t>
            </a:r>
            <a:r>
              <a:rPr sz="2000" spc="-10" dirty="0">
                <a:solidFill>
                  <a:srgbClr val="001F5F"/>
                </a:solidFill>
                <a:latin typeface="Times New Roman"/>
                <a:cs typeface="Times New Roman"/>
              </a:rPr>
              <a:t>through </a:t>
            </a:r>
            <a:r>
              <a:rPr sz="2000" spc="-5" dirty="0">
                <a:solidFill>
                  <a:srgbClr val="001F5F"/>
                </a:solidFill>
                <a:latin typeface="Times New Roman"/>
                <a:cs typeface="Times New Roman"/>
              </a:rPr>
              <a:t>RS-232C/USB/Parallel </a:t>
            </a:r>
            <a:r>
              <a:rPr sz="2000" dirty="0">
                <a:solidFill>
                  <a:srgbClr val="001F5F"/>
                </a:solidFill>
                <a:latin typeface="Times New Roman"/>
                <a:cs typeface="Times New Roman"/>
              </a:rPr>
              <a:t>Port</a:t>
            </a:r>
            <a:r>
              <a:rPr sz="2000" spc="-5" dirty="0">
                <a:solidFill>
                  <a:srgbClr val="001F5F"/>
                </a:solidFill>
                <a:latin typeface="Times New Roman"/>
                <a:cs typeface="Times New Roman"/>
              </a:rPr>
              <a:t> Interface</a:t>
            </a:r>
            <a:r>
              <a:rPr sz="2000" spc="-5" dirty="0">
                <a:latin typeface="Times New Roman"/>
                <a:cs typeface="Times New Roman"/>
              </a:rPr>
              <a:t>.</a:t>
            </a:r>
            <a:endParaRPr sz="2000">
              <a:latin typeface="Times New Roman"/>
              <a:cs typeface="Times New Roman"/>
            </a:endParaRPr>
          </a:p>
        </p:txBody>
      </p:sp>
      <p:sp>
        <p:nvSpPr>
          <p:cNvPr id="4" name="object 4"/>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105</a:t>
            </a:fld>
            <a:endParaRPr sz="1200">
              <a:latin typeface="Times New Roman"/>
              <a:cs typeface="Times New Roman"/>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3" name="object 3"/>
          <p:cNvSpPr txBox="1">
            <a:spLocks noGrp="1"/>
          </p:cNvSpPr>
          <p:nvPr>
            <p:ph type="title"/>
          </p:nvPr>
        </p:nvSpPr>
        <p:spPr>
          <a:xfrm>
            <a:off x="460044" y="199374"/>
            <a:ext cx="8301990" cy="941069"/>
          </a:xfrm>
          <a:prstGeom prst="rect">
            <a:avLst/>
          </a:prstGeom>
        </p:spPr>
        <p:txBody>
          <a:bodyPr vert="horz" wrap="square" lIns="0" tIns="12700" rIns="0" bIns="0" rtlCol="0">
            <a:spAutoFit/>
          </a:bodyPr>
          <a:lstStyle/>
          <a:p>
            <a:pPr marL="356870" marR="5080" indent="-344805">
              <a:lnSpc>
                <a:spcPct val="150100"/>
              </a:lnSpc>
              <a:spcBef>
                <a:spcPts val="100"/>
              </a:spcBef>
              <a:tabLst>
                <a:tab pos="356870" algn="l"/>
              </a:tabLst>
            </a:pPr>
            <a:r>
              <a:rPr spc="-5" dirty="0">
                <a:solidFill>
                  <a:srgbClr val="C00000"/>
                </a:solidFill>
              </a:rPr>
              <a:t>»	</a:t>
            </a:r>
            <a:r>
              <a:rPr dirty="0"/>
              <a:t>The </a:t>
            </a:r>
            <a:r>
              <a:rPr spc="-10" dirty="0"/>
              <a:t>commands </a:t>
            </a:r>
            <a:r>
              <a:rPr spc="-5" dirty="0"/>
              <a:t>to </a:t>
            </a:r>
            <a:r>
              <a:rPr spc="-10" dirty="0"/>
              <a:t>control the programmer </a:t>
            </a:r>
            <a:r>
              <a:rPr spc="-5" dirty="0"/>
              <a:t>are </a:t>
            </a:r>
            <a:r>
              <a:rPr spc="-10" dirty="0"/>
              <a:t>sent from the </a:t>
            </a:r>
            <a:r>
              <a:rPr spc="-5" dirty="0"/>
              <a:t>utility program </a:t>
            </a:r>
            <a:r>
              <a:rPr spc="-10" dirty="0"/>
              <a:t>to  the </a:t>
            </a:r>
            <a:r>
              <a:rPr spc="-15" dirty="0"/>
              <a:t>programmer </a:t>
            </a:r>
            <a:r>
              <a:rPr spc="-10" dirty="0"/>
              <a:t>through the interface </a:t>
            </a:r>
            <a:r>
              <a:rPr spc="-5" dirty="0"/>
              <a:t>(see </a:t>
            </a:r>
            <a:r>
              <a:rPr spc="-10" dirty="0"/>
              <a:t>the </a:t>
            </a:r>
            <a:r>
              <a:rPr spc="-15" dirty="0"/>
              <a:t>following</a:t>
            </a:r>
            <a:r>
              <a:rPr spc="305" dirty="0"/>
              <a:t> </a:t>
            </a:r>
            <a:r>
              <a:rPr spc="-5" dirty="0"/>
              <a:t>Figure).</a:t>
            </a:r>
          </a:p>
        </p:txBody>
      </p:sp>
      <p:sp>
        <p:nvSpPr>
          <p:cNvPr id="4" name="object 4"/>
          <p:cNvSpPr/>
          <p:nvPr/>
        </p:nvSpPr>
        <p:spPr>
          <a:xfrm>
            <a:off x="1246265" y="1358520"/>
            <a:ext cx="6983334" cy="3137847"/>
          </a:xfrm>
          <a:prstGeom prst="rect">
            <a:avLst/>
          </a:prstGeom>
          <a:blipFill>
            <a:blip r:embed="rId2" cstate="print"/>
            <a:stretch>
              <a:fillRect/>
            </a:stretch>
          </a:blipFill>
        </p:spPr>
        <p:txBody>
          <a:bodyPr wrap="square" lIns="0" tIns="0" rIns="0" bIns="0" rtlCol="0"/>
          <a:lstStyle/>
          <a:p>
            <a:endParaRPr/>
          </a:p>
        </p:txBody>
      </p:sp>
      <p:sp>
        <p:nvSpPr>
          <p:cNvPr id="5" name="object 5"/>
          <p:cNvSpPr txBox="1"/>
          <p:nvPr/>
        </p:nvSpPr>
        <p:spPr>
          <a:xfrm>
            <a:off x="460044" y="4544745"/>
            <a:ext cx="8304530" cy="1855470"/>
          </a:xfrm>
          <a:prstGeom prst="rect">
            <a:avLst/>
          </a:prstGeom>
        </p:spPr>
        <p:txBody>
          <a:bodyPr vert="horz" wrap="square" lIns="0" tIns="12700" rIns="0" bIns="0" rtlCol="0">
            <a:spAutoFit/>
          </a:bodyPr>
          <a:lstStyle/>
          <a:p>
            <a:pPr marL="12700" marR="5080">
              <a:lnSpc>
                <a:spcPct val="150100"/>
              </a:lnSpc>
              <a:spcBef>
                <a:spcPts val="100"/>
              </a:spcBef>
            </a:pPr>
            <a:r>
              <a:rPr sz="2000" spc="-5" dirty="0">
                <a:solidFill>
                  <a:srgbClr val="C00000"/>
                </a:solidFill>
                <a:latin typeface="Times New Roman"/>
                <a:cs typeface="Times New Roman"/>
              </a:rPr>
              <a:t>»</a:t>
            </a:r>
            <a:r>
              <a:rPr sz="2000" spc="-5" dirty="0">
                <a:latin typeface="Times New Roman"/>
                <a:cs typeface="Times New Roman"/>
              </a:rPr>
              <a:t>The </a:t>
            </a:r>
            <a:r>
              <a:rPr sz="2000" spc="-10" dirty="0">
                <a:latin typeface="Times New Roman"/>
                <a:cs typeface="Times New Roman"/>
              </a:rPr>
              <a:t>sequence </a:t>
            </a:r>
            <a:r>
              <a:rPr sz="2000" spc="10" dirty="0">
                <a:latin typeface="Times New Roman"/>
                <a:cs typeface="Times New Roman"/>
              </a:rPr>
              <a:t>of </a:t>
            </a:r>
            <a:r>
              <a:rPr sz="2000" spc="-5" dirty="0">
                <a:latin typeface="Times New Roman"/>
                <a:cs typeface="Times New Roman"/>
              </a:rPr>
              <a:t>operations </a:t>
            </a:r>
            <a:r>
              <a:rPr sz="2000" dirty="0">
                <a:latin typeface="Times New Roman"/>
                <a:cs typeface="Times New Roman"/>
              </a:rPr>
              <a:t>for </a:t>
            </a:r>
            <a:r>
              <a:rPr sz="2000" spc="-10" dirty="0">
                <a:latin typeface="Times New Roman"/>
                <a:cs typeface="Times New Roman"/>
              </a:rPr>
              <a:t>embedding </a:t>
            </a:r>
            <a:r>
              <a:rPr sz="2000" spc="-5" dirty="0">
                <a:latin typeface="Times New Roman"/>
                <a:cs typeface="Times New Roman"/>
              </a:rPr>
              <a:t>the </a:t>
            </a:r>
            <a:r>
              <a:rPr sz="2000" spc="-10" dirty="0">
                <a:latin typeface="Times New Roman"/>
                <a:cs typeface="Times New Roman"/>
              </a:rPr>
              <a:t>firmware </a:t>
            </a:r>
            <a:r>
              <a:rPr sz="2000" spc="-5" dirty="0">
                <a:latin typeface="Times New Roman"/>
                <a:cs typeface="Times New Roman"/>
              </a:rPr>
              <a:t>with a </a:t>
            </a:r>
            <a:r>
              <a:rPr sz="2000" spc="-10" dirty="0">
                <a:latin typeface="Times New Roman"/>
                <a:cs typeface="Times New Roman"/>
              </a:rPr>
              <a:t>programmer </a:t>
            </a:r>
            <a:r>
              <a:rPr sz="2000" spc="15" dirty="0">
                <a:latin typeface="Times New Roman"/>
                <a:cs typeface="Times New Roman"/>
              </a:rPr>
              <a:t>is  </a:t>
            </a:r>
            <a:r>
              <a:rPr sz="2000" spc="-5" dirty="0">
                <a:latin typeface="Times New Roman"/>
                <a:cs typeface="Times New Roman"/>
              </a:rPr>
              <a:t>listed</a:t>
            </a:r>
            <a:r>
              <a:rPr sz="2000" spc="-15" dirty="0">
                <a:latin typeface="Times New Roman"/>
                <a:cs typeface="Times New Roman"/>
              </a:rPr>
              <a:t> </a:t>
            </a:r>
            <a:r>
              <a:rPr sz="2000" spc="-10" dirty="0">
                <a:latin typeface="Times New Roman"/>
                <a:cs typeface="Times New Roman"/>
              </a:rPr>
              <a:t>below:</a:t>
            </a:r>
            <a:endParaRPr sz="2000">
              <a:latin typeface="Times New Roman"/>
              <a:cs typeface="Times New Roman"/>
            </a:endParaRPr>
          </a:p>
          <a:p>
            <a:pPr marL="12700">
              <a:lnSpc>
                <a:spcPct val="100000"/>
              </a:lnSpc>
              <a:spcBef>
                <a:spcPts val="1200"/>
              </a:spcBef>
              <a:tabLst>
                <a:tab pos="469265" algn="l"/>
              </a:tabLst>
            </a:pPr>
            <a:r>
              <a:rPr sz="2000" dirty="0">
                <a:solidFill>
                  <a:srgbClr val="C00000"/>
                </a:solidFill>
                <a:latin typeface="Times New Roman"/>
                <a:cs typeface="Times New Roman"/>
              </a:rPr>
              <a:t>1.	</a:t>
            </a:r>
            <a:r>
              <a:rPr sz="2000" spc="-5" dirty="0">
                <a:latin typeface="Times New Roman"/>
                <a:cs typeface="Times New Roman"/>
              </a:rPr>
              <a:t>Connect</a:t>
            </a:r>
            <a:r>
              <a:rPr sz="2000" spc="320" dirty="0">
                <a:latin typeface="Times New Roman"/>
                <a:cs typeface="Times New Roman"/>
              </a:rPr>
              <a:t> </a:t>
            </a:r>
            <a:r>
              <a:rPr sz="2000" spc="-10" dirty="0">
                <a:latin typeface="Times New Roman"/>
                <a:cs typeface="Times New Roman"/>
              </a:rPr>
              <a:t>the</a:t>
            </a:r>
            <a:r>
              <a:rPr sz="2000" spc="320" dirty="0">
                <a:latin typeface="Times New Roman"/>
                <a:cs typeface="Times New Roman"/>
              </a:rPr>
              <a:t> </a:t>
            </a:r>
            <a:r>
              <a:rPr sz="2000" spc="-5" dirty="0">
                <a:latin typeface="Times New Roman"/>
                <a:cs typeface="Times New Roman"/>
              </a:rPr>
              <a:t>programming</a:t>
            </a:r>
            <a:r>
              <a:rPr sz="2000" spc="315" dirty="0">
                <a:latin typeface="Times New Roman"/>
                <a:cs typeface="Times New Roman"/>
              </a:rPr>
              <a:t> </a:t>
            </a:r>
            <a:r>
              <a:rPr sz="2000" spc="-5" dirty="0">
                <a:latin typeface="Times New Roman"/>
                <a:cs typeface="Times New Roman"/>
              </a:rPr>
              <a:t>device</a:t>
            </a:r>
            <a:r>
              <a:rPr sz="2000" spc="325" dirty="0">
                <a:latin typeface="Times New Roman"/>
                <a:cs typeface="Times New Roman"/>
              </a:rPr>
              <a:t> </a:t>
            </a:r>
            <a:r>
              <a:rPr sz="2000" spc="-5" dirty="0">
                <a:latin typeface="Times New Roman"/>
                <a:cs typeface="Times New Roman"/>
              </a:rPr>
              <a:t>to</a:t>
            </a:r>
            <a:r>
              <a:rPr sz="2000" spc="320" dirty="0">
                <a:latin typeface="Times New Roman"/>
                <a:cs typeface="Times New Roman"/>
              </a:rPr>
              <a:t> </a:t>
            </a:r>
            <a:r>
              <a:rPr sz="2000" spc="-10" dirty="0">
                <a:latin typeface="Times New Roman"/>
                <a:cs typeface="Times New Roman"/>
              </a:rPr>
              <a:t>the</a:t>
            </a:r>
            <a:r>
              <a:rPr sz="2000" spc="315" dirty="0">
                <a:latin typeface="Times New Roman"/>
                <a:cs typeface="Times New Roman"/>
              </a:rPr>
              <a:t> </a:t>
            </a:r>
            <a:r>
              <a:rPr sz="2000" spc="-5" dirty="0">
                <a:latin typeface="Times New Roman"/>
                <a:cs typeface="Times New Roman"/>
              </a:rPr>
              <a:t>specified</a:t>
            </a:r>
            <a:r>
              <a:rPr sz="2000" spc="330" dirty="0">
                <a:latin typeface="Times New Roman"/>
                <a:cs typeface="Times New Roman"/>
              </a:rPr>
              <a:t> </a:t>
            </a:r>
            <a:r>
              <a:rPr sz="2000" dirty="0">
                <a:latin typeface="Times New Roman"/>
                <a:cs typeface="Times New Roman"/>
              </a:rPr>
              <a:t>port</a:t>
            </a:r>
            <a:r>
              <a:rPr sz="2000" spc="315" dirty="0">
                <a:latin typeface="Times New Roman"/>
                <a:cs typeface="Times New Roman"/>
              </a:rPr>
              <a:t> </a:t>
            </a:r>
            <a:r>
              <a:rPr sz="2000" dirty="0">
                <a:latin typeface="Times New Roman"/>
                <a:cs typeface="Times New Roman"/>
              </a:rPr>
              <a:t>of</a:t>
            </a:r>
            <a:r>
              <a:rPr sz="2000" spc="320" dirty="0">
                <a:latin typeface="Times New Roman"/>
                <a:cs typeface="Times New Roman"/>
              </a:rPr>
              <a:t> </a:t>
            </a:r>
            <a:r>
              <a:rPr sz="2000" dirty="0">
                <a:latin typeface="Times New Roman"/>
                <a:cs typeface="Times New Roman"/>
              </a:rPr>
              <a:t>PC</a:t>
            </a:r>
            <a:r>
              <a:rPr sz="2000" spc="300" dirty="0">
                <a:latin typeface="Times New Roman"/>
                <a:cs typeface="Times New Roman"/>
              </a:rPr>
              <a:t> </a:t>
            </a:r>
            <a:r>
              <a:rPr sz="2000" spc="-5" dirty="0">
                <a:latin typeface="Times New Roman"/>
                <a:cs typeface="Times New Roman"/>
              </a:rPr>
              <a:t>(USB/COM</a:t>
            </a:r>
            <a:endParaRPr sz="2000">
              <a:latin typeface="Times New Roman"/>
              <a:cs typeface="Times New Roman"/>
            </a:endParaRPr>
          </a:p>
          <a:p>
            <a:pPr marL="469900">
              <a:lnSpc>
                <a:spcPct val="100000"/>
              </a:lnSpc>
              <a:spcBef>
                <a:spcPts val="1205"/>
              </a:spcBef>
            </a:pPr>
            <a:r>
              <a:rPr sz="2000" dirty="0">
                <a:latin typeface="Times New Roman"/>
                <a:cs typeface="Times New Roman"/>
              </a:rPr>
              <a:t>port/Parallel</a:t>
            </a:r>
            <a:r>
              <a:rPr sz="2000" spc="-80" dirty="0">
                <a:latin typeface="Times New Roman"/>
                <a:cs typeface="Times New Roman"/>
              </a:rPr>
              <a:t> </a:t>
            </a:r>
            <a:r>
              <a:rPr sz="2000" dirty="0">
                <a:latin typeface="Times New Roman"/>
                <a:cs typeface="Times New Roman"/>
              </a:rPr>
              <a:t>port)</a:t>
            </a:r>
            <a:endParaRPr sz="2000">
              <a:latin typeface="Times New Roman"/>
              <a:cs typeface="Times New Roman"/>
            </a:endParaRPr>
          </a:p>
        </p:txBody>
      </p:sp>
      <p:sp>
        <p:nvSpPr>
          <p:cNvPr id="7" name="object 7"/>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106</a:t>
            </a:fld>
            <a:endParaRPr sz="1200">
              <a:latin typeface="Times New Roman"/>
              <a:cs typeface="Times New Roman"/>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5800" cy="5941695"/>
          </a:xfrm>
          <a:prstGeom prst="rect">
            <a:avLst/>
          </a:prstGeom>
        </p:spPr>
        <p:txBody>
          <a:bodyPr vert="horz" wrap="square" lIns="0" tIns="12700" rIns="0" bIns="0" rtlCol="0">
            <a:spAutoFit/>
          </a:bodyPr>
          <a:lstStyle/>
          <a:p>
            <a:pPr marL="469900" marR="5080" indent="-457200" algn="just">
              <a:lnSpc>
                <a:spcPct val="150100"/>
              </a:lnSpc>
              <a:spcBef>
                <a:spcPts val="100"/>
              </a:spcBef>
              <a:buClr>
                <a:srgbClr val="C00000"/>
              </a:buClr>
              <a:buAutoNum type="arabicPeriod" startAt="2"/>
              <a:tabLst>
                <a:tab pos="469900" algn="l"/>
              </a:tabLst>
            </a:pPr>
            <a:r>
              <a:rPr sz="2000" spc="-10" dirty="0">
                <a:latin typeface="Times New Roman"/>
                <a:cs typeface="Times New Roman"/>
              </a:rPr>
              <a:t>Power </a:t>
            </a:r>
            <a:r>
              <a:rPr sz="2000" spc="-15" dirty="0">
                <a:latin typeface="Times New Roman"/>
                <a:cs typeface="Times New Roman"/>
              </a:rPr>
              <a:t>up </a:t>
            </a:r>
            <a:r>
              <a:rPr sz="2000" spc="-10" dirty="0">
                <a:latin typeface="Times New Roman"/>
                <a:cs typeface="Times New Roman"/>
              </a:rPr>
              <a:t>the </a:t>
            </a:r>
            <a:r>
              <a:rPr sz="2000" spc="-5" dirty="0">
                <a:latin typeface="Times New Roman"/>
                <a:cs typeface="Times New Roman"/>
              </a:rPr>
              <a:t>device (Most </a:t>
            </a:r>
            <a:r>
              <a:rPr sz="2000" dirty="0">
                <a:latin typeface="Times New Roman"/>
                <a:cs typeface="Times New Roman"/>
              </a:rPr>
              <a:t>of </a:t>
            </a:r>
            <a:r>
              <a:rPr sz="2000" spc="-10" dirty="0">
                <a:latin typeface="Times New Roman"/>
                <a:cs typeface="Times New Roman"/>
              </a:rPr>
              <a:t>the programmers </a:t>
            </a:r>
            <a:r>
              <a:rPr sz="2000" spc="-5" dirty="0">
                <a:latin typeface="Times New Roman"/>
                <a:cs typeface="Times New Roman"/>
              </a:rPr>
              <a:t>incorporate LED to indicate  Device </a:t>
            </a:r>
            <a:r>
              <a:rPr sz="2000" spc="-15" dirty="0">
                <a:latin typeface="Times New Roman"/>
                <a:cs typeface="Times New Roman"/>
              </a:rPr>
              <a:t>power </a:t>
            </a:r>
            <a:r>
              <a:rPr sz="2000" spc="-5" dirty="0">
                <a:latin typeface="Times New Roman"/>
                <a:cs typeface="Times New Roman"/>
              </a:rPr>
              <a:t>up. </a:t>
            </a:r>
            <a:r>
              <a:rPr sz="2000" spc="-10" dirty="0">
                <a:latin typeface="Times New Roman"/>
                <a:cs typeface="Times New Roman"/>
              </a:rPr>
              <a:t>Ensure that the </a:t>
            </a:r>
            <a:r>
              <a:rPr sz="2000" spc="-15" dirty="0">
                <a:latin typeface="Times New Roman"/>
                <a:cs typeface="Times New Roman"/>
              </a:rPr>
              <a:t>power </a:t>
            </a:r>
            <a:r>
              <a:rPr sz="2000" spc="-5" dirty="0">
                <a:latin typeface="Times New Roman"/>
                <a:cs typeface="Times New Roman"/>
              </a:rPr>
              <a:t>indication </a:t>
            </a:r>
            <a:r>
              <a:rPr sz="2000" spc="-15" dirty="0">
                <a:latin typeface="Times New Roman"/>
                <a:cs typeface="Times New Roman"/>
              </a:rPr>
              <a:t>LED </a:t>
            </a:r>
            <a:r>
              <a:rPr sz="2000" spc="-5" dirty="0">
                <a:latin typeface="Times New Roman"/>
                <a:cs typeface="Times New Roman"/>
              </a:rPr>
              <a:t>is</a:t>
            </a:r>
            <a:r>
              <a:rPr sz="2000" spc="290" dirty="0">
                <a:latin typeface="Times New Roman"/>
                <a:cs typeface="Times New Roman"/>
              </a:rPr>
              <a:t> </a:t>
            </a:r>
            <a:r>
              <a:rPr sz="2000" spc="-5" dirty="0">
                <a:latin typeface="Times New Roman"/>
                <a:cs typeface="Times New Roman"/>
              </a:rPr>
              <a:t>ON)</a:t>
            </a:r>
            <a:endParaRPr sz="2000">
              <a:latin typeface="Times New Roman"/>
              <a:cs typeface="Times New Roman"/>
            </a:endParaRPr>
          </a:p>
          <a:p>
            <a:pPr marL="469900" marR="8890" indent="-457200" algn="just">
              <a:lnSpc>
                <a:spcPct val="150100"/>
              </a:lnSpc>
              <a:spcBef>
                <a:spcPts val="480"/>
              </a:spcBef>
              <a:buClr>
                <a:srgbClr val="C00000"/>
              </a:buClr>
              <a:buAutoNum type="arabicPeriod" startAt="2"/>
              <a:tabLst>
                <a:tab pos="469900" algn="l"/>
              </a:tabLst>
            </a:pPr>
            <a:r>
              <a:rPr sz="2000" spc="-10" dirty="0">
                <a:latin typeface="Times New Roman"/>
                <a:cs typeface="Times New Roman"/>
              </a:rPr>
              <a:t>Execute the </a:t>
            </a:r>
            <a:r>
              <a:rPr sz="2000" spc="-5" dirty="0">
                <a:latin typeface="Times New Roman"/>
                <a:cs typeface="Times New Roman"/>
              </a:rPr>
              <a:t>programming utility </a:t>
            </a:r>
            <a:r>
              <a:rPr sz="2000" dirty="0">
                <a:latin typeface="Times New Roman"/>
                <a:cs typeface="Times New Roman"/>
              </a:rPr>
              <a:t>on </a:t>
            </a:r>
            <a:r>
              <a:rPr sz="2000" spc="-10" dirty="0">
                <a:latin typeface="Times New Roman"/>
                <a:cs typeface="Times New Roman"/>
              </a:rPr>
              <a:t>the </a:t>
            </a:r>
            <a:r>
              <a:rPr sz="2000" spc="5" dirty="0">
                <a:latin typeface="Times New Roman"/>
                <a:cs typeface="Times New Roman"/>
              </a:rPr>
              <a:t>PC </a:t>
            </a:r>
            <a:r>
              <a:rPr sz="2000" spc="-10" dirty="0">
                <a:latin typeface="Times New Roman"/>
                <a:cs typeface="Times New Roman"/>
              </a:rPr>
              <a:t>and ensure </a:t>
            </a:r>
            <a:r>
              <a:rPr sz="2000" spc="-5" dirty="0">
                <a:latin typeface="Times New Roman"/>
                <a:cs typeface="Times New Roman"/>
              </a:rPr>
              <a:t>proper connectivity </a:t>
            </a:r>
            <a:r>
              <a:rPr sz="2000" spc="-10" dirty="0">
                <a:latin typeface="Times New Roman"/>
                <a:cs typeface="Times New Roman"/>
              </a:rPr>
              <a:t>is  established </a:t>
            </a:r>
            <a:r>
              <a:rPr sz="2000" spc="-5" dirty="0">
                <a:latin typeface="Times New Roman"/>
                <a:cs typeface="Times New Roman"/>
              </a:rPr>
              <a:t>between </a:t>
            </a:r>
            <a:r>
              <a:rPr sz="2000" spc="5" dirty="0">
                <a:latin typeface="Times New Roman"/>
                <a:cs typeface="Times New Roman"/>
              </a:rPr>
              <a:t>PC </a:t>
            </a:r>
            <a:r>
              <a:rPr sz="2000" spc="-10" dirty="0">
                <a:latin typeface="Times New Roman"/>
                <a:cs typeface="Times New Roman"/>
              </a:rPr>
              <a:t>and programmer. </a:t>
            </a:r>
            <a:r>
              <a:rPr sz="2000" spc="-5" dirty="0">
                <a:latin typeface="Times New Roman"/>
                <a:cs typeface="Times New Roman"/>
              </a:rPr>
              <a:t>In case </a:t>
            </a:r>
            <a:r>
              <a:rPr sz="2000" dirty="0">
                <a:latin typeface="Times New Roman"/>
                <a:cs typeface="Times New Roman"/>
              </a:rPr>
              <a:t>of error </a:t>
            </a:r>
            <a:r>
              <a:rPr sz="2000" spc="-10" dirty="0">
                <a:latin typeface="Times New Roman"/>
                <a:cs typeface="Times New Roman"/>
              </a:rPr>
              <a:t>turn off </a:t>
            </a:r>
            <a:r>
              <a:rPr sz="2000" spc="-5" dirty="0">
                <a:latin typeface="Times New Roman"/>
                <a:cs typeface="Times New Roman"/>
              </a:rPr>
              <a:t>device  </a:t>
            </a:r>
            <a:r>
              <a:rPr sz="2000" spc="-15" dirty="0">
                <a:latin typeface="Times New Roman"/>
                <a:cs typeface="Times New Roman"/>
              </a:rPr>
              <a:t>power </a:t>
            </a:r>
            <a:r>
              <a:rPr sz="2000" spc="-10" dirty="0">
                <a:latin typeface="Times New Roman"/>
                <a:cs typeface="Times New Roman"/>
              </a:rPr>
              <a:t>and </a:t>
            </a:r>
            <a:r>
              <a:rPr sz="2000" spc="-5" dirty="0">
                <a:latin typeface="Times New Roman"/>
                <a:cs typeface="Times New Roman"/>
              </a:rPr>
              <a:t>try </a:t>
            </a:r>
            <a:r>
              <a:rPr sz="2000" spc="-10" dirty="0">
                <a:latin typeface="Times New Roman"/>
                <a:cs typeface="Times New Roman"/>
              </a:rPr>
              <a:t>connecting </a:t>
            </a:r>
            <a:r>
              <a:rPr sz="2000" spc="-5" dirty="0">
                <a:latin typeface="Times New Roman"/>
                <a:cs typeface="Times New Roman"/>
              </a:rPr>
              <a:t>it</a:t>
            </a:r>
            <a:r>
              <a:rPr sz="2000" spc="105" dirty="0">
                <a:latin typeface="Times New Roman"/>
                <a:cs typeface="Times New Roman"/>
              </a:rPr>
              <a:t> </a:t>
            </a:r>
            <a:r>
              <a:rPr sz="2000" spc="-5" dirty="0">
                <a:latin typeface="Times New Roman"/>
                <a:cs typeface="Times New Roman"/>
              </a:rPr>
              <a:t>again</a:t>
            </a:r>
            <a:endParaRPr sz="2000">
              <a:latin typeface="Times New Roman"/>
              <a:cs typeface="Times New Roman"/>
            </a:endParaRPr>
          </a:p>
          <a:p>
            <a:pPr marL="469900" indent="-457200" algn="just">
              <a:lnSpc>
                <a:spcPct val="100000"/>
              </a:lnSpc>
              <a:spcBef>
                <a:spcPts val="1680"/>
              </a:spcBef>
              <a:buClr>
                <a:srgbClr val="C00000"/>
              </a:buClr>
              <a:buAutoNum type="arabicPeriod" startAt="2"/>
              <a:tabLst>
                <a:tab pos="469900" algn="l"/>
              </a:tabLst>
            </a:pPr>
            <a:r>
              <a:rPr sz="2000" spc="-5" dirty="0">
                <a:latin typeface="Times New Roman"/>
                <a:cs typeface="Times New Roman"/>
              </a:rPr>
              <a:t>Unlock </a:t>
            </a:r>
            <a:r>
              <a:rPr sz="2000" spc="-10" dirty="0">
                <a:latin typeface="Times New Roman"/>
                <a:cs typeface="Times New Roman"/>
              </a:rPr>
              <a:t>the ZIF socket </a:t>
            </a:r>
            <a:r>
              <a:rPr sz="2000" dirty="0">
                <a:latin typeface="Times New Roman"/>
                <a:cs typeface="Times New Roman"/>
              </a:rPr>
              <a:t>by </a:t>
            </a:r>
            <a:r>
              <a:rPr sz="2000" spc="-10" dirty="0">
                <a:latin typeface="Times New Roman"/>
                <a:cs typeface="Times New Roman"/>
              </a:rPr>
              <a:t>turning the </a:t>
            </a:r>
            <a:r>
              <a:rPr sz="2000" spc="-5" dirty="0">
                <a:latin typeface="Times New Roman"/>
                <a:cs typeface="Times New Roman"/>
              </a:rPr>
              <a:t>lock</a:t>
            </a:r>
            <a:r>
              <a:rPr sz="2000" spc="155" dirty="0">
                <a:latin typeface="Times New Roman"/>
                <a:cs typeface="Times New Roman"/>
              </a:rPr>
              <a:t> </a:t>
            </a:r>
            <a:r>
              <a:rPr sz="2000" spc="-5" dirty="0">
                <a:latin typeface="Times New Roman"/>
                <a:cs typeface="Times New Roman"/>
              </a:rPr>
              <a:t>pin</a:t>
            </a:r>
            <a:endParaRPr sz="2000">
              <a:latin typeface="Times New Roman"/>
              <a:cs typeface="Times New Roman"/>
            </a:endParaRPr>
          </a:p>
          <a:p>
            <a:pPr marL="469900" marR="10160" indent="-457200" algn="just">
              <a:lnSpc>
                <a:spcPct val="150100"/>
              </a:lnSpc>
              <a:spcBef>
                <a:spcPts val="475"/>
              </a:spcBef>
              <a:buClr>
                <a:srgbClr val="C00000"/>
              </a:buClr>
              <a:buAutoNum type="arabicPeriod" startAt="2"/>
              <a:tabLst>
                <a:tab pos="469900" algn="l"/>
              </a:tabLst>
            </a:pPr>
            <a:r>
              <a:rPr sz="2000" spc="-5" dirty="0">
                <a:latin typeface="Times New Roman"/>
                <a:cs typeface="Times New Roman"/>
              </a:rPr>
              <a:t>Insert </a:t>
            </a:r>
            <a:r>
              <a:rPr sz="2000" spc="-10" dirty="0">
                <a:latin typeface="Times New Roman"/>
                <a:cs typeface="Times New Roman"/>
              </a:rPr>
              <a:t>the </a:t>
            </a:r>
            <a:r>
              <a:rPr sz="2000" spc="-5" dirty="0">
                <a:latin typeface="Times New Roman"/>
                <a:cs typeface="Times New Roman"/>
              </a:rPr>
              <a:t>device </a:t>
            </a:r>
            <a:r>
              <a:rPr sz="2000" spc="-10" dirty="0">
                <a:latin typeface="Times New Roman"/>
                <a:cs typeface="Times New Roman"/>
              </a:rPr>
              <a:t>to </a:t>
            </a:r>
            <a:r>
              <a:rPr sz="2000" dirty="0">
                <a:latin typeface="Times New Roman"/>
                <a:cs typeface="Times New Roman"/>
              </a:rPr>
              <a:t>be </a:t>
            </a:r>
            <a:r>
              <a:rPr sz="2000" spc="-15" dirty="0">
                <a:latin typeface="Times New Roman"/>
                <a:cs typeface="Times New Roman"/>
              </a:rPr>
              <a:t>programmed </a:t>
            </a:r>
            <a:r>
              <a:rPr sz="2000" spc="-10" dirty="0">
                <a:latin typeface="Times New Roman"/>
                <a:cs typeface="Times New Roman"/>
              </a:rPr>
              <a:t>into the </a:t>
            </a:r>
            <a:r>
              <a:rPr sz="2000" dirty="0">
                <a:latin typeface="Times New Roman"/>
                <a:cs typeface="Times New Roman"/>
              </a:rPr>
              <a:t>open </a:t>
            </a:r>
            <a:r>
              <a:rPr sz="2000" spc="-10" dirty="0">
                <a:latin typeface="Times New Roman"/>
                <a:cs typeface="Times New Roman"/>
              </a:rPr>
              <a:t>socket </a:t>
            </a:r>
            <a:r>
              <a:rPr sz="2000" spc="-5" dirty="0">
                <a:latin typeface="Times New Roman"/>
                <a:cs typeface="Times New Roman"/>
              </a:rPr>
              <a:t>as per </a:t>
            </a:r>
            <a:r>
              <a:rPr sz="2000" spc="-10" dirty="0">
                <a:latin typeface="Times New Roman"/>
                <a:cs typeface="Times New Roman"/>
              </a:rPr>
              <a:t>the insert  </a:t>
            </a:r>
            <a:r>
              <a:rPr sz="2000" spc="-5" dirty="0">
                <a:latin typeface="Times New Roman"/>
                <a:cs typeface="Times New Roman"/>
              </a:rPr>
              <a:t>diagram </a:t>
            </a:r>
            <a:r>
              <a:rPr sz="2000" spc="-20" dirty="0">
                <a:latin typeface="Times New Roman"/>
                <a:cs typeface="Times New Roman"/>
              </a:rPr>
              <a:t>shown </a:t>
            </a:r>
            <a:r>
              <a:rPr sz="2000" dirty="0">
                <a:latin typeface="Times New Roman"/>
                <a:cs typeface="Times New Roman"/>
              </a:rPr>
              <a:t>on </a:t>
            </a:r>
            <a:r>
              <a:rPr sz="2000" spc="-10" dirty="0">
                <a:latin typeface="Times New Roman"/>
                <a:cs typeface="Times New Roman"/>
              </a:rPr>
              <a:t>the</a:t>
            </a:r>
            <a:r>
              <a:rPr sz="2000" spc="85" dirty="0">
                <a:latin typeface="Times New Roman"/>
                <a:cs typeface="Times New Roman"/>
              </a:rPr>
              <a:t> </a:t>
            </a:r>
            <a:r>
              <a:rPr sz="2000" spc="-10" dirty="0">
                <a:latin typeface="Times New Roman"/>
                <a:cs typeface="Times New Roman"/>
              </a:rPr>
              <a:t>programmer</a:t>
            </a:r>
            <a:endParaRPr sz="2000">
              <a:latin typeface="Times New Roman"/>
              <a:cs typeface="Times New Roman"/>
            </a:endParaRPr>
          </a:p>
          <a:p>
            <a:pPr marL="469900" indent="-457200" algn="just">
              <a:lnSpc>
                <a:spcPct val="100000"/>
              </a:lnSpc>
              <a:spcBef>
                <a:spcPts val="1685"/>
              </a:spcBef>
              <a:buClr>
                <a:srgbClr val="C00000"/>
              </a:buClr>
              <a:buAutoNum type="arabicPeriod" startAt="2"/>
              <a:tabLst>
                <a:tab pos="469900" algn="l"/>
              </a:tabLst>
            </a:pPr>
            <a:r>
              <a:rPr sz="2000" spc="-10" dirty="0">
                <a:latin typeface="Times New Roman"/>
                <a:cs typeface="Times New Roman"/>
              </a:rPr>
              <a:t>Lock the ZIF</a:t>
            </a:r>
            <a:r>
              <a:rPr sz="2000" spc="40" dirty="0">
                <a:latin typeface="Times New Roman"/>
                <a:cs typeface="Times New Roman"/>
              </a:rPr>
              <a:t> </a:t>
            </a:r>
            <a:r>
              <a:rPr sz="2000" spc="-5" dirty="0">
                <a:latin typeface="Times New Roman"/>
                <a:cs typeface="Times New Roman"/>
              </a:rPr>
              <a:t>socket</a:t>
            </a:r>
            <a:endParaRPr sz="2000">
              <a:latin typeface="Times New Roman"/>
              <a:cs typeface="Times New Roman"/>
            </a:endParaRPr>
          </a:p>
          <a:p>
            <a:pPr marL="469900" indent="-457200">
              <a:lnSpc>
                <a:spcPct val="100000"/>
              </a:lnSpc>
              <a:spcBef>
                <a:spcPts val="1680"/>
              </a:spcBef>
              <a:buClr>
                <a:srgbClr val="C00000"/>
              </a:buClr>
              <a:buAutoNum type="arabicPeriod" startAt="2"/>
              <a:tabLst>
                <a:tab pos="469265" algn="l"/>
                <a:tab pos="469900" algn="l"/>
              </a:tabLst>
            </a:pPr>
            <a:r>
              <a:rPr sz="2000" spc="-5" dirty="0">
                <a:latin typeface="Times New Roman"/>
                <a:cs typeface="Times New Roman"/>
              </a:rPr>
              <a:t>Select </a:t>
            </a:r>
            <a:r>
              <a:rPr sz="2000" spc="-10" dirty="0">
                <a:latin typeface="Times New Roman"/>
                <a:cs typeface="Times New Roman"/>
              </a:rPr>
              <a:t>the </a:t>
            </a:r>
            <a:r>
              <a:rPr sz="2000" spc="-5" dirty="0">
                <a:latin typeface="Times New Roman"/>
                <a:cs typeface="Times New Roman"/>
              </a:rPr>
              <a:t>device </a:t>
            </a:r>
            <a:r>
              <a:rPr sz="2000" spc="-20" dirty="0">
                <a:latin typeface="Times New Roman"/>
                <a:cs typeface="Times New Roman"/>
              </a:rPr>
              <a:t>name </a:t>
            </a:r>
            <a:r>
              <a:rPr sz="2000" spc="-10" dirty="0">
                <a:latin typeface="Times New Roman"/>
                <a:cs typeface="Times New Roman"/>
              </a:rPr>
              <a:t>from the </a:t>
            </a:r>
            <a:r>
              <a:rPr sz="2000" spc="-5" dirty="0">
                <a:latin typeface="Times New Roman"/>
                <a:cs typeface="Times New Roman"/>
              </a:rPr>
              <a:t>list </a:t>
            </a:r>
            <a:r>
              <a:rPr sz="2000" dirty="0">
                <a:latin typeface="Times New Roman"/>
                <a:cs typeface="Times New Roman"/>
              </a:rPr>
              <a:t>of </a:t>
            </a:r>
            <a:r>
              <a:rPr sz="2000" spc="-5" dirty="0">
                <a:latin typeface="Times New Roman"/>
                <a:cs typeface="Times New Roman"/>
              </a:rPr>
              <a:t>supported</a:t>
            </a:r>
            <a:r>
              <a:rPr sz="2000" spc="130" dirty="0">
                <a:latin typeface="Times New Roman"/>
                <a:cs typeface="Times New Roman"/>
              </a:rPr>
              <a:t> </a:t>
            </a:r>
            <a:r>
              <a:rPr sz="2000" spc="-5" dirty="0">
                <a:latin typeface="Times New Roman"/>
                <a:cs typeface="Times New Roman"/>
              </a:rPr>
              <a:t>devices</a:t>
            </a:r>
            <a:endParaRPr sz="2000">
              <a:latin typeface="Times New Roman"/>
              <a:cs typeface="Times New Roman"/>
            </a:endParaRPr>
          </a:p>
          <a:p>
            <a:pPr marL="469900" indent="-457200">
              <a:lnSpc>
                <a:spcPct val="100000"/>
              </a:lnSpc>
              <a:spcBef>
                <a:spcPts val="1680"/>
              </a:spcBef>
              <a:buClr>
                <a:srgbClr val="C00000"/>
              </a:buClr>
              <a:buAutoNum type="arabicPeriod" startAt="2"/>
              <a:tabLst>
                <a:tab pos="469265" algn="l"/>
                <a:tab pos="469900" algn="l"/>
              </a:tabLst>
            </a:pPr>
            <a:r>
              <a:rPr sz="2000" spc="-10" dirty="0">
                <a:latin typeface="Times New Roman"/>
                <a:cs typeface="Times New Roman"/>
              </a:rPr>
              <a:t>Load the hex file </a:t>
            </a:r>
            <a:r>
              <a:rPr sz="2000" spc="-20" dirty="0">
                <a:latin typeface="Times New Roman"/>
                <a:cs typeface="Times New Roman"/>
              </a:rPr>
              <a:t>which </a:t>
            </a:r>
            <a:r>
              <a:rPr sz="2000" spc="-10" dirty="0">
                <a:latin typeface="Times New Roman"/>
                <a:cs typeface="Times New Roman"/>
              </a:rPr>
              <a:t>is to </a:t>
            </a:r>
            <a:r>
              <a:rPr sz="2000" dirty="0">
                <a:latin typeface="Times New Roman"/>
                <a:cs typeface="Times New Roman"/>
              </a:rPr>
              <a:t>be </a:t>
            </a:r>
            <a:r>
              <a:rPr sz="2000" spc="-5" dirty="0">
                <a:latin typeface="Times New Roman"/>
                <a:cs typeface="Times New Roman"/>
              </a:rPr>
              <a:t>embedded </a:t>
            </a:r>
            <a:r>
              <a:rPr sz="2000" spc="-10" dirty="0">
                <a:latin typeface="Times New Roman"/>
                <a:cs typeface="Times New Roman"/>
              </a:rPr>
              <a:t>into the</a:t>
            </a:r>
            <a:r>
              <a:rPr sz="2000" spc="275" dirty="0">
                <a:latin typeface="Times New Roman"/>
                <a:cs typeface="Times New Roman"/>
              </a:rPr>
              <a:t> </a:t>
            </a:r>
            <a:r>
              <a:rPr sz="2000" spc="-5" dirty="0">
                <a:latin typeface="Times New Roman"/>
                <a:cs typeface="Times New Roman"/>
              </a:rPr>
              <a:t>device</a:t>
            </a:r>
            <a:endParaRPr sz="2000">
              <a:latin typeface="Times New Roman"/>
              <a:cs typeface="Times New Roman"/>
            </a:endParaRPr>
          </a:p>
          <a:p>
            <a:pPr marL="469900" indent="-457200">
              <a:lnSpc>
                <a:spcPct val="100000"/>
              </a:lnSpc>
              <a:spcBef>
                <a:spcPts val="1685"/>
              </a:spcBef>
              <a:buClr>
                <a:srgbClr val="C00000"/>
              </a:buClr>
              <a:buAutoNum type="arabicPeriod" startAt="2"/>
              <a:tabLst>
                <a:tab pos="469265" algn="l"/>
                <a:tab pos="469900" algn="l"/>
              </a:tabLst>
            </a:pPr>
            <a:r>
              <a:rPr sz="2000" spc="-5" dirty="0">
                <a:latin typeface="Times New Roman"/>
                <a:cs typeface="Times New Roman"/>
              </a:rPr>
              <a:t>Program </a:t>
            </a:r>
            <a:r>
              <a:rPr sz="2000" spc="-10" dirty="0">
                <a:latin typeface="Times New Roman"/>
                <a:cs typeface="Times New Roman"/>
              </a:rPr>
              <a:t>the </a:t>
            </a:r>
            <a:r>
              <a:rPr sz="2000" spc="-5" dirty="0">
                <a:latin typeface="Times New Roman"/>
                <a:cs typeface="Times New Roman"/>
              </a:rPr>
              <a:t>device </a:t>
            </a:r>
            <a:r>
              <a:rPr sz="2000" dirty="0">
                <a:latin typeface="Times New Roman"/>
                <a:cs typeface="Times New Roman"/>
              </a:rPr>
              <a:t>by </a:t>
            </a:r>
            <a:r>
              <a:rPr sz="2000" spc="-10" dirty="0">
                <a:latin typeface="Times New Roman"/>
                <a:cs typeface="Times New Roman"/>
              </a:rPr>
              <a:t>'Program' </a:t>
            </a:r>
            <a:r>
              <a:rPr sz="2000" dirty="0">
                <a:latin typeface="Times New Roman"/>
                <a:cs typeface="Times New Roman"/>
              </a:rPr>
              <a:t>option of </a:t>
            </a:r>
            <a:r>
              <a:rPr sz="2000" spc="-10" dirty="0">
                <a:latin typeface="Times New Roman"/>
                <a:cs typeface="Times New Roman"/>
              </a:rPr>
              <a:t>utility</a:t>
            </a:r>
            <a:r>
              <a:rPr sz="2000" spc="60" dirty="0">
                <a:latin typeface="Times New Roman"/>
                <a:cs typeface="Times New Roman"/>
              </a:rPr>
              <a:t> </a:t>
            </a:r>
            <a:r>
              <a:rPr sz="2000" spc="-5" dirty="0">
                <a:latin typeface="Times New Roman"/>
                <a:cs typeface="Times New Roman"/>
              </a:rPr>
              <a:t>program</a:t>
            </a:r>
            <a:endParaRPr sz="2000">
              <a:latin typeface="Times New Roman"/>
              <a:cs typeface="Times New Roman"/>
            </a:endParaRPr>
          </a:p>
        </p:txBody>
      </p:sp>
      <p:sp>
        <p:nvSpPr>
          <p:cNvPr id="4" name="object 4"/>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107</a:t>
            </a:fld>
            <a:endParaRPr sz="1200">
              <a:latin typeface="Times New Roman"/>
              <a:cs typeface="Times New Roman"/>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7070" cy="6276975"/>
          </a:xfrm>
          <a:prstGeom prst="rect">
            <a:avLst/>
          </a:prstGeom>
        </p:spPr>
        <p:txBody>
          <a:bodyPr vert="horz" wrap="square" lIns="0" tIns="12700" rIns="0" bIns="0" rtlCol="0">
            <a:spAutoFit/>
          </a:bodyPr>
          <a:lstStyle/>
          <a:p>
            <a:pPr marL="469900" marR="5080" indent="-457200" algn="just">
              <a:lnSpc>
                <a:spcPct val="150100"/>
              </a:lnSpc>
              <a:spcBef>
                <a:spcPts val="100"/>
              </a:spcBef>
              <a:buClr>
                <a:srgbClr val="C00000"/>
              </a:buClr>
              <a:buAutoNum type="arabicPeriod" startAt="10"/>
              <a:tabLst>
                <a:tab pos="469900" algn="l"/>
              </a:tabLst>
            </a:pPr>
            <a:r>
              <a:rPr sz="2000" spc="-5" dirty="0">
                <a:latin typeface="Times New Roman"/>
                <a:cs typeface="Times New Roman"/>
              </a:rPr>
              <a:t>Wait </a:t>
            </a:r>
            <a:r>
              <a:rPr sz="2000" spc="-15" dirty="0">
                <a:latin typeface="Times New Roman"/>
                <a:cs typeface="Times New Roman"/>
              </a:rPr>
              <a:t>till </a:t>
            </a:r>
            <a:r>
              <a:rPr sz="2000" spc="-10" dirty="0">
                <a:latin typeface="Times New Roman"/>
                <a:cs typeface="Times New Roman"/>
              </a:rPr>
              <a:t>the completion </a:t>
            </a:r>
            <a:r>
              <a:rPr sz="2000" dirty="0">
                <a:latin typeface="Times New Roman"/>
                <a:cs typeface="Times New Roman"/>
              </a:rPr>
              <a:t>of </a:t>
            </a:r>
            <a:r>
              <a:rPr sz="2000" spc="-10" dirty="0">
                <a:latin typeface="Times New Roman"/>
                <a:cs typeface="Times New Roman"/>
              </a:rPr>
              <a:t>programming </a:t>
            </a:r>
            <a:r>
              <a:rPr sz="2000" spc="-5" dirty="0">
                <a:latin typeface="Times New Roman"/>
                <a:cs typeface="Times New Roman"/>
              </a:rPr>
              <a:t>operation </a:t>
            </a:r>
            <a:r>
              <a:rPr sz="2000" spc="-10" dirty="0">
                <a:latin typeface="Times New Roman"/>
                <a:cs typeface="Times New Roman"/>
              </a:rPr>
              <a:t>(Till busy </a:t>
            </a:r>
            <a:r>
              <a:rPr sz="2000" spc="-15" dirty="0">
                <a:latin typeface="Times New Roman"/>
                <a:cs typeface="Times New Roman"/>
              </a:rPr>
              <a:t>LED </a:t>
            </a:r>
            <a:r>
              <a:rPr sz="2000" spc="25" dirty="0">
                <a:latin typeface="Times New Roman"/>
                <a:cs typeface="Times New Roman"/>
              </a:rPr>
              <a:t>of  </a:t>
            </a:r>
            <a:r>
              <a:rPr sz="2000" spc="-15" dirty="0">
                <a:latin typeface="Times New Roman"/>
                <a:cs typeface="Times New Roman"/>
              </a:rPr>
              <a:t>programmer </a:t>
            </a:r>
            <a:r>
              <a:rPr sz="2000" spc="-5" dirty="0">
                <a:latin typeface="Times New Roman"/>
                <a:cs typeface="Times New Roman"/>
              </a:rPr>
              <a:t>is</a:t>
            </a:r>
            <a:r>
              <a:rPr sz="2000" spc="55" dirty="0">
                <a:latin typeface="Times New Roman"/>
                <a:cs typeface="Times New Roman"/>
              </a:rPr>
              <a:t> </a:t>
            </a:r>
            <a:r>
              <a:rPr sz="2000" spc="-15" dirty="0">
                <a:latin typeface="Times New Roman"/>
                <a:cs typeface="Times New Roman"/>
              </a:rPr>
              <a:t>off)</a:t>
            </a:r>
            <a:endParaRPr sz="2000" dirty="0">
              <a:latin typeface="Times New Roman"/>
              <a:cs typeface="Times New Roman"/>
            </a:endParaRPr>
          </a:p>
          <a:p>
            <a:pPr marL="469900" marR="5080" indent="-457200" algn="just">
              <a:lnSpc>
                <a:spcPct val="150100"/>
              </a:lnSpc>
              <a:spcBef>
                <a:spcPts val="480"/>
              </a:spcBef>
              <a:buClr>
                <a:srgbClr val="C00000"/>
              </a:buClr>
              <a:buAutoNum type="arabicPeriod" startAt="10"/>
              <a:tabLst>
                <a:tab pos="469900" algn="l"/>
              </a:tabLst>
            </a:pPr>
            <a:r>
              <a:rPr sz="2000" spc="-10" dirty="0">
                <a:latin typeface="Times New Roman"/>
                <a:cs typeface="Times New Roman"/>
              </a:rPr>
              <a:t>Ensure that </a:t>
            </a:r>
            <a:r>
              <a:rPr sz="2000" spc="-5" dirty="0">
                <a:latin typeface="Times New Roman"/>
                <a:cs typeface="Times New Roman"/>
              </a:rPr>
              <a:t>programming </a:t>
            </a:r>
            <a:r>
              <a:rPr sz="2000" spc="-10" dirty="0">
                <a:latin typeface="Times New Roman"/>
                <a:cs typeface="Times New Roman"/>
              </a:rPr>
              <a:t>is success </a:t>
            </a:r>
            <a:r>
              <a:rPr sz="2000" spc="10" dirty="0">
                <a:latin typeface="Times New Roman"/>
                <a:cs typeface="Times New Roman"/>
              </a:rPr>
              <a:t>by </a:t>
            </a:r>
            <a:r>
              <a:rPr sz="2000" spc="-5" dirty="0">
                <a:latin typeface="Times New Roman"/>
                <a:cs typeface="Times New Roman"/>
              </a:rPr>
              <a:t>checking </a:t>
            </a:r>
            <a:r>
              <a:rPr sz="2000" spc="-10" dirty="0">
                <a:latin typeface="Times New Roman"/>
                <a:cs typeface="Times New Roman"/>
              </a:rPr>
              <a:t>the </a:t>
            </a:r>
            <a:r>
              <a:rPr sz="2000" spc="-5" dirty="0">
                <a:latin typeface="Times New Roman"/>
                <a:cs typeface="Times New Roman"/>
              </a:rPr>
              <a:t>status LED </a:t>
            </a:r>
            <a:r>
              <a:rPr sz="2000" dirty="0">
                <a:latin typeface="Times New Roman"/>
                <a:cs typeface="Times New Roman"/>
              </a:rPr>
              <a:t>on </a:t>
            </a:r>
            <a:r>
              <a:rPr sz="2000" spc="-5" dirty="0">
                <a:latin typeface="Times New Roman"/>
                <a:cs typeface="Times New Roman"/>
              </a:rPr>
              <a:t>the  </a:t>
            </a:r>
            <a:r>
              <a:rPr sz="2000" spc="-10" dirty="0">
                <a:latin typeface="Times New Roman"/>
                <a:cs typeface="Times New Roman"/>
              </a:rPr>
              <a:t>programmer </a:t>
            </a:r>
            <a:r>
              <a:rPr sz="2000" spc="-5" dirty="0">
                <a:latin typeface="Times New Roman"/>
                <a:cs typeface="Times New Roman"/>
              </a:rPr>
              <a:t>(Usually 'Green' </a:t>
            </a:r>
            <a:r>
              <a:rPr sz="2000" spc="-10" dirty="0">
                <a:latin typeface="Times New Roman"/>
                <a:cs typeface="Times New Roman"/>
              </a:rPr>
              <a:t>for success and </a:t>
            </a:r>
            <a:r>
              <a:rPr sz="2000" spc="-5" dirty="0">
                <a:latin typeface="Times New Roman"/>
                <a:cs typeface="Times New Roman"/>
              </a:rPr>
              <a:t>'Red' </a:t>
            </a:r>
            <a:r>
              <a:rPr sz="2000" spc="-10" dirty="0">
                <a:latin typeface="Times New Roman"/>
                <a:cs typeface="Times New Roman"/>
              </a:rPr>
              <a:t>for </a:t>
            </a:r>
            <a:r>
              <a:rPr sz="2000" spc="-5" dirty="0">
                <a:latin typeface="Times New Roman"/>
                <a:cs typeface="Times New Roman"/>
              </a:rPr>
              <a:t>error condition) </a:t>
            </a:r>
            <a:r>
              <a:rPr sz="2000" spc="-15" dirty="0">
                <a:latin typeface="Times New Roman"/>
                <a:cs typeface="Times New Roman"/>
              </a:rPr>
              <a:t>or </a:t>
            </a:r>
            <a:r>
              <a:rPr sz="2000" spc="5" dirty="0">
                <a:latin typeface="Times New Roman"/>
                <a:cs typeface="Times New Roman"/>
              </a:rPr>
              <a:t>by  </a:t>
            </a:r>
            <a:r>
              <a:rPr sz="2000" spc="-10" dirty="0">
                <a:latin typeface="Times New Roman"/>
                <a:cs typeface="Times New Roman"/>
              </a:rPr>
              <a:t>noticing the </a:t>
            </a:r>
            <a:r>
              <a:rPr sz="2000" spc="-5" dirty="0">
                <a:latin typeface="Times New Roman"/>
                <a:cs typeface="Times New Roman"/>
              </a:rPr>
              <a:t>feedback </a:t>
            </a:r>
            <a:r>
              <a:rPr sz="2000" spc="-10" dirty="0">
                <a:latin typeface="Times New Roman"/>
                <a:cs typeface="Times New Roman"/>
              </a:rPr>
              <a:t>from the utility</a:t>
            </a:r>
            <a:r>
              <a:rPr sz="2000" spc="75" dirty="0">
                <a:latin typeface="Times New Roman"/>
                <a:cs typeface="Times New Roman"/>
              </a:rPr>
              <a:t> </a:t>
            </a:r>
            <a:r>
              <a:rPr sz="2000" spc="-5" dirty="0">
                <a:latin typeface="Times New Roman"/>
                <a:cs typeface="Times New Roman"/>
              </a:rPr>
              <a:t>program</a:t>
            </a:r>
            <a:endParaRPr sz="2000" dirty="0">
              <a:latin typeface="Times New Roman"/>
              <a:cs typeface="Times New Roman"/>
            </a:endParaRPr>
          </a:p>
          <a:p>
            <a:pPr marL="469900" indent="-457200" algn="just">
              <a:lnSpc>
                <a:spcPct val="100000"/>
              </a:lnSpc>
              <a:spcBef>
                <a:spcPts val="1680"/>
              </a:spcBef>
              <a:buClr>
                <a:srgbClr val="C00000"/>
              </a:buClr>
              <a:buAutoNum type="arabicPeriod" startAt="10"/>
              <a:tabLst>
                <a:tab pos="469900" algn="l"/>
              </a:tabLst>
            </a:pPr>
            <a:r>
              <a:rPr sz="2000" spc="-5" dirty="0">
                <a:latin typeface="Times New Roman"/>
                <a:cs typeface="Times New Roman"/>
              </a:rPr>
              <a:t>Unlock </a:t>
            </a:r>
            <a:r>
              <a:rPr sz="2000" spc="-10" dirty="0">
                <a:latin typeface="Times New Roman"/>
                <a:cs typeface="Times New Roman"/>
              </a:rPr>
              <a:t>the ZIF socket and </a:t>
            </a:r>
            <a:r>
              <a:rPr sz="2000" spc="-5" dirty="0">
                <a:latin typeface="Times New Roman"/>
                <a:cs typeface="Times New Roman"/>
              </a:rPr>
              <a:t> </a:t>
            </a:r>
            <a:r>
              <a:rPr sz="2000" spc="-10" dirty="0">
                <a:latin typeface="Times New Roman"/>
                <a:cs typeface="Times New Roman"/>
              </a:rPr>
              <a:t>take the </a:t>
            </a:r>
            <a:r>
              <a:rPr sz="2000" spc="-5" dirty="0">
                <a:latin typeface="Times New Roman"/>
                <a:cs typeface="Times New Roman"/>
              </a:rPr>
              <a:t>device </a:t>
            </a:r>
            <a:r>
              <a:rPr sz="2000" spc="-10" dirty="0">
                <a:latin typeface="Times New Roman"/>
                <a:cs typeface="Times New Roman"/>
              </a:rPr>
              <a:t>out </a:t>
            </a:r>
            <a:r>
              <a:rPr sz="2000" dirty="0">
                <a:latin typeface="Times New Roman"/>
                <a:cs typeface="Times New Roman"/>
              </a:rPr>
              <a:t>of</a:t>
            </a:r>
            <a:r>
              <a:rPr sz="2000" spc="195" dirty="0">
                <a:latin typeface="Times New Roman"/>
                <a:cs typeface="Times New Roman"/>
              </a:rPr>
              <a:t> </a:t>
            </a:r>
            <a:r>
              <a:rPr sz="2000" spc="-10" dirty="0">
                <a:latin typeface="Times New Roman"/>
                <a:cs typeface="Times New Roman"/>
              </a:rPr>
              <a:t>programmer.</a:t>
            </a:r>
            <a:endParaRPr sz="2000" dirty="0">
              <a:latin typeface="Times New Roman"/>
              <a:cs typeface="Times New Roman"/>
            </a:endParaRPr>
          </a:p>
          <a:p>
            <a:pPr>
              <a:lnSpc>
                <a:spcPct val="100000"/>
              </a:lnSpc>
            </a:pPr>
            <a:endParaRPr sz="2200" dirty="0">
              <a:latin typeface="Times New Roman"/>
              <a:cs typeface="Times New Roman"/>
            </a:endParaRPr>
          </a:p>
          <a:p>
            <a:pPr>
              <a:lnSpc>
                <a:spcPct val="100000"/>
              </a:lnSpc>
              <a:spcBef>
                <a:spcPts val="15"/>
              </a:spcBef>
            </a:pPr>
            <a:endParaRPr sz="1750" dirty="0">
              <a:latin typeface="Times New Roman"/>
              <a:cs typeface="Times New Roman"/>
            </a:endParaRPr>
          </a:p>
          <a:p>
            <a:pPr marL="356870" marR="5715" indent="-344805" algn="just">
              <a:lnSpc>
                <a:spcPct val="150100"/>
              </a:lnSpc>
            </a:pPr>
            <a:r>
              <a:rPr sz="2000" spc="-5" dirty="0">
                <a:solidFill>
                  <a:srgbClr val="C00000"/>
                </a:solidFill>
                <a:latin typeface="Times New Roman"/>
                <a:cs typeface="Times New Roman"/>
              </a:rPr>
              <a:t>» </a:t>
            </a:r>
            <a:r>
              <a:rPr sz="2000" dirty="0">
                <a:latin typeface="Times New Roman"/>
                <a:cs typeface="Times New Roman"/>
              </a:rPr>
              <a:t>The </a:t>
            </a:r>
            <a:r>
              <a:rPr sz="2000" spc="-10" dirty="0">
                <a:latin typeface="Times New Roman"/>
                <a:cs typeface="Times New Roman"/>
              </a:rPr>
              <a:t>major </a:t>
            </a:r>
            <a:r>
              <a:rPr sz="2000" u="sng" spc="-10" dirty="0">
                <a:solidFill>
                  <a:srgbClr val="FF0000"/>
                </a:solidFill>
                <a:uFill>
                  <a:solidFill>
                    <a:srgbClr val="FF0000"/>
                  </a:solidFill>
                </a:uFill>
                <a:latin typeface="Times New Roman"/>
                <a:cs typeface="Times New Roman"/>
              </a:rPr>
              <a:t>drawback</a:t>
            </a:r>
            <a:r>
              <a:rPr sz="2000" spc="-10" dirty="0">
                <a:solidFill>
                  <a:srgbClr val="FF0000"/>
                </a:solidFill>
                <a:latin typeface="Times New Roman"/>
                <a:cs typeface="Times New Roman"/>
              </a:rPr>
              <a:t> </a:t>
            </a:r>
            <a:r>
              <a:rPr sz="2000" dirty="0">
                <a:latin typeface="Times New Roman"/>
                <a:cs typeface="Times New Roman"/>
              </a:rPr>
              <a:t>of </a:t>
            </a:r>
            <a:r>
              <a:rPr sz="2000" spc="-10" dirty="0">
                <a:latin typeface="Times New Roman"/>
                <a:cs typeface="Times New Roman"/>
              </a:rPr>
              <a:t>out-of-circuit </a:t>
            </a:r>
            <a:r>
              <a:rPr sz="2000" spc="-5" dirty="0">
                <a:latin typeface="Times New Roman"/>
                <a:cs typeface="Times New Roman"/>
              </a:rPr>
              <a:t>programming </a:t>
            </a:r>
            <a:r>
              <a:rPr sz="2000" spc="-10" dirty="0">
                <a:latin typeface="Times New Roman"/>
                <a:cs typeface="Times New Roman"/>
              </a:rPr>
              <a:t>is </a:t>
            </a:r>
            <a:r>
              <a:rPr sz="2000" spc="-10" dirty="0">
                <a:solidFill>
                  <a:srgbClr val="006FC0"/>
                </a:solidFill>
                <a:latin typeface="Times New Roman"/>
                <a:cs typeface="Times New Roman"/>
              </a:rPr>
              <a:t>the high </a:t>
            </a:r>
            <a:r>
              <a:rPr sz="2000" spc="-5" dirty="0">
                <a:solidFill>
                  <a:srgbClr val="006FC0"/>
                </a:solidFill>
                <a:latin typeface="Times New Roman"/>
                <a:cs typeface="Times New Roman"/>
              </a:rPr>
              <a:t>development  </a:t>
            </a:r>
            <a:r>
              <a:rPr sz="2000" spc="-15" dirty="0">
                <a:solidFill>
                  <a:srgbClr val="006FC0"/>
                </a:solidFill>
                <a:latin typeface="Times New Roman"/>
                <a:cs typeface="Times New Roman"/>
              </a:rPr>
              <a:t>time</a:t>
            </a:r>
            <a:r>
              <a:rPr sz="2000" spc="-15" dirty="0">
                <a:latin typeface="Times New Roman"/>
                <a:cs typeface="Times New Roman"/>
              </a:rPr>
              <a:t>. </a:t>
            </a:r>
            <a:r>
              <a:rPr sz="2000" spc="-5" dirty="0">
                <a:latin typeface="Times New Roman"/>
                <a:cs typeface="Times New Roman"/>
              </a:rPr>
              <a:t>Whenever the </a:t>
            </a:r>
            <a:r>
              <a:rPr sz="2000" spc="-10" dirty="0">
                <a:latin typeface="Times New Roman"/>
                <a:cs typeface="Times New Roman"/>
              </a:rPr>
              <a:t>firmware </a:t>
            </a:r>
            <a:r>
              <a:rPr sz="2000" spc="-5" dirty="0">
                <a:latin typeface="Times New Roman"/>
                <a:cs typeface="Times New Roman"/>
              </a:rPr>
              <a:t>is changed, the chip should </a:t>
            </a:r>
            <a:r>
              <a:rPr sz="2000" dirty="0">
                <a:latin typeface="Times New Roman"/>
                <a:cs typeface="Times New Roman"/>
              </a:rPr>
              <a:t>be </a:t>
            </a:r>
            <a:r>
              <a:rPr sz="2000" spc="-10" dirty="0">
                <a:latin typeface="Times New Roman"/>
                <a:cs typeface="Times New Roman"/>
              </a:rPr>
              <a:t>taken out </a:t>
            </a:r>
            <a:r>
              <a:rPr sz="2000" dirty="0">
                <a:latin typeface="Times New Roman"/>
                <a:cs typeface="Times New Roman"/>
              </a:rPr>
              <a:t>of </a:t>
            </a:r>
            <a:r>
              <a:rPr sz="2000" spc="-10" dirty="0">
                <a:latin typeface="Times New Roman"/>
                <a:cs typeface="Times New Roman"/>
              </a:rPr>
              <a:t>the  </a:t>
            </a:r>
            <a:r>
              <a:rPr sz="2000" spc="-5" dirty="0">
                <a:latin typeface="Times New Roman"/>
                <a:cs typeface="Times New Roman"/>
              </a:rPr>
              <a:t>development </a:t>
            </a:r>
            <a:r>
              <a:rPr sz="2000" dirty="0">
                <a:latin typeface="Times New Roman"/>
                <a:cs typeface="Times New Roman"/>
              </a:rPr>
              <a:t>board </a:t>
            </a:r>
            <a:r>
              <a:rPr sz="2000" spc="-10" dirty="0">
                <a:latin typeface="Times New Roman"/>
                <a:cs typeface="Times New Roman"/>
              </a:rPr>
              <a:t>for re-programming. </a:t>
            </a:r>
            <a:r>
              <a:rPr sz="2000" dirty="0">
                <a:latin typeface="Times New Roman"/>
                <a:cs typeface="Times New Roman"/>
              </a:rPr>
              <a:t>This </a:t>
            </a:r>
            <a:r>
              <a:rPr sz="2000" spc="-10" dirty="0">
                <a:latin typeface="Times New Roman"/>
                <a:cs typeface="Times New Roman"/>
              </a:rPr>
              <a:t>is </a:t>
            </a:r>
            <a:r>
              <a:rPr sz="2000" spc="-5" dirty="0">
                <a:solidFill>
                  <a:srgbClr val="006FC0"/>
                </a:solidFill>
                <a:latin typeface="Times New Roman"/>
                <a:cs typeface="Times New Roman"/>
              </a:rPr>
              <a:t>tedious </a:t>
            </a:r>
            <a:r>
              <a:rPr sz="2000" spc="-10" dirty="0">
                <a:solidFill>
                  <a:srgbClr val="006FC0"/>
                </a:solidFill>
                <a:latin typeface="Times New Roman"/>
                <a:cs typeface="Times New Roman"/>
              </a:rPr>
              <a:t>and </a:t>
            </a:r>
            <a:r>
              <a:rPr sz="2000" spc="-5" dirty="0">
                <a:solidFill>
                  <a:srgbClr val="006FC0"/>
                </a:solidFill>
                <a:latin typeface="Times New Roman"/>
                <a:cs typeface="Times New Roman"/>
              </a:rPr>
              <a:t>prone </a:t>
            </a:r>
            <a:r>
              <a:rPr sz="2000" spc="-10" dirty="0">
                <a:solidFill>
                  <a:srgbClr val="006FC0"/>
                </a:solidFill>
                <a:latin typeface="Times New Roman"/>
                <a:cs typeface="Times New Roman"/>
              </a:rPr>
              <a:t>to chip  damages </a:t>
            </a:r>
            <a:r>
              <a:rPr sz="2000" spc="-10" dirty="0">
                <a:latin typeface="Times New Roman"/>
                <a:cs typeface="Times New Roman"/>
              </a:rPr>
              <a:t>due to frequent </a:t>
            </a:r>
            <a:r>
              <a:rPr sz="2000" spc="-5" dirty="0">
                <a:latin typeface="Times New Roman"/>
                <a:cs typeface="Times New Roman"/>
              </a:rPr>
              <a:t>insertion </a:t>
            </a:r>
            <a:r>
              <a:rPr sz="2000" spc="-10" dirty="0">
                <a:latin typeface="Times New Roman"/>
                <a:cs typeface="Times New Roman"/>
              </a:rPr>
              <a:t>and</a:t>
            </a:r>
            <a:r>
              <a:rPr sz="2000" spc="130" dirty="0">
                <a:latin typeface="Times New Roman"/>
                <a:cs typeface="Times New Roman"/>
              </a:rPr>
              <a:t> </a:t>
            </a:r>
            <a:r>
              <a:rPr sz="2000" spc="-10" dirty="0">
                <a:latin typeface="Times New Roman"/>
                <a:cs typeface="Times New Roman"/>
              </a:rPr>
              <a:t>removal.</a:t>
            </a:r>
            <a:endParaRPr sz="2000" dirty="0">
              <a:latin typeface="Times New Roman"/>
              <a:cs typeface="Times New Roman"/>
            </a:endParaRPr>
          </a:p>
          <a:p>
            <a:pPr marL="356870" marR="7620" indent="-344805" algn="just">
              <a:lnSpc>
                <a:spcPct val="150100"/>
              </a:lnSpc>
              <a:spcBef>
                <a:spcPts val="484"/>
              </a:spcBef>
            </a:pPr>
            <a:r>
              <a:rPr sz="2000" spc="-5" dirty="0">
                <a:solidFill>
                  <a:srgbClr val="C00000"/>
                </a:solidFill>
                <a:latin typeface="Times New Roman"/>
                <a:cs typeface="Times New Roman"/>
              </a:rPr>
              <a:t>» </a:t>
            </a:r>
            <a:r>
              <a:rPr sz="2000" dirty="0">
                <a:latin typeface="Times New Roman"/>
                <a:cs typeface="Times New Roman"/>
              </a:rPr>
              <a:t>The </a:t>
            </a:r>
            <a:r>
              <a:rPr sz="2000" spc="-5" dirty="0">
                <a:latin typeface="Times New Roman"/>
                <a:cs typeface="Times New Roman"/>
              </a:rPr>
              <a:t>out-of-system programming technique is </a:t>
            </a:r>
            <a:r>
              <a:rPr sz="2000" spc="-10" dirty="0">
                <a:latin typeface="Times New Roman"/>
                <a:cs typeface="Times New Roman"/>
              </a:rPr>
              <a:t>used for </a:t>
            </a:r>
            <a:r>
              <a:rPr sz="2000" spc="-5" dirty="0">
                <a:latin typeface="Times New Roman"/>
                <a:cs typeface="Times New Roman"/>
              </a:rPr>
              <a:t>firmware integration  </a:t>
            </a:r>
            <a:r>
              <a:rPr sz="2000" spc="-10" dirty="0">
                <a:latin typeface="Times New Roman"/>
                <a:cs typeface="Times New Roman"/>
              </a:rPr>
              <a:t>for </a:t>
            </a:r>
            <a:r>
              <a:rPr sz="2000" spc="-5" dirty="0">
                <a:latin typeface="Times New Roman"/>
                <a:cs typeface="Times New Roman"/>
              </a:rPr>
              <a:t>low </a:t>
            </a:r>
            <a:r>
              <a:rPr sz="2000" spc="-10" dirty="0">
                <a:latin typeface="Times New Roman"/>
                <a:cs typeface="Times New Roman"/>
              </a:rPr>
              <a:t>end embedded </a:t>
            </a:r>
            <a:r>
              <a:rPr sz="2000" spc="-5" dirty="0">
                <a:latin typeface="Times New Roman"/>
                <a:cs typeface="Times New Roman"/>
              </a:rPr>
              <a:t>products </a:t>
            </a:r>
            <a:r>
              <a:rPr sz="2000" spc="-20" dirty="0">
                <a:latin typeface="Times New Roman"/>
                <a:cs typeface="Times New Roman"/>
              </a:rPr>
              <a:t>which </a:t>
            </a:r>
            <a:r>
              <a:rPr sz="2000" spc="-10" dirty="0">
                <a:latin typeface="Times New Roman"/>
                <a:cs typeface="Times New Roman"/>
              </a:rPr>
              <a:t>runs </a:t>
            </a:r>
            <a:r>
              <a:rPr sz="2000" spc="-15" dirty="0">
                <a:latin typeface="Times New Roman"/>
                <a:cs typeface="Times New Roman"/>
              </a:rPr>
              <a:t>without </a:t>
            </a:r>
            <a:r>
              <a:rPr sz="2000" spc="-5" dirty="0">
                <a:latin typeface="Times New Roman"/>
                <a:cs typeface="Times New Roman"/>
              </a:rPr>
              <a:t>an operating</a:t>
            </a:r>
            <a:r>
              <a:rPr sz="2000" spc="325" dirty="0">
                <a:latin typeface="Times New Roman"/>
                <a:cs typeface="Times New Roman"/>
              </a:rPr>
              <a:t> </a:t>
            </a:r>
            <a:r>
              <a:rPr sz="2000" spc="-20" dirty="0">
                <a:latin typeface="Times New Roman"/>
                <a:cs typeface="Times New Roman"/>
              </a:rPr>
              <a:t>system.</a:t>
            </a:r>
            <a:endParaRPr sz="2000" dirty="0">
              <a:latin typeface="Times New Roman"/>
              <a:cs typeface="Times New Roman"/>
            </a:endParaRPr>
          </a:p>
        </p:txBody>
      </p:sp>
      <p:sp>
        <p:nvSpPr>
          <p:cNvPr id="4" name="object 4"/>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108</a:t>
            </a:fld>
            <a:endParaRPr sz="1200">
              <a:latin typeface="Times New Roman"/>
              <a:cs typeface="Times New Roman"/>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353009"/>
            <a:ext cx="8307705" cy="5483225"/>
          </a:xfrm>
          <a:prstGeom prst="rect">
            <a:avLst/>
          </a:prstGeom>
        </p:spPr>
        <p:txBody>
          <a:bodyPr vert="horz" wrap="square" lIns="0" tIns="12065" rIns="0" bIns="0" rtlCol="0">
            <a:spAutoFit/>
          </a:bodyPr>
          <a:lstStyle/>
          <a:p>
            <a:pPr marL="12700" algn="just">
              <a:lnSpc>
                <a:spcPct val="100000"/>
              </a:lnSpc>
              <a:spcBef>
                <a:spcPts val="95"/>
              </a:spcBef>
            </a:pPr>
            <a:r>
              <a:rPr sz="2000" spc="-5" dirty="0">
                <a:solidFill>
                  <a:srgbClr val="C00000"/>
                </a:solidFill>
                <a:latin typeface="Times New Roman"/>
                <a:cs typeface="Times New Roman"/>
              </a:rPr>
              <a:t>» </a:t>
            </a:r>
            <a:r>
              <a:rPr sz="2000" b="1" i="1" u="heavy" spc="-10" dirty="0">
                <a:solidFill>
                  <a:srgbClr val="FF0000"/>
                </a:solidFill>
                <a:uFill>
                  <a:solidFill>
                    <a:srgbClr val="FF0000"/>
                  </a:solidFill>
                </a:uFill>
                <a:latin typeface="Times New Roman"/>
                <a:cs typeface="Times New Roman"/>
              </a:rPr>
              <a:t>In </a:t>
            </a:r>
            <a:r>
              <a:rPr sz="2000" b="1" i="1" u="heavy" spc="-5" dirty="0">
                <a:solidFill>
                  <a:srgbClr val="FF0000"/>
                </a:solidFill>
                <a:uFill>
                  <a:solidFill>
                    <a:srgbClr val="FF0000"/>
                  </a:solidFill>
                </a:uFill>
                <a:latin typeface="Times New Roman"/>
                <a:cs typeface="Times New Roman"/>
              </a:rPr>
              <a:t>System </a:t>
            </a:r>
            <a:r>
              <a:rPr sz="2000" b="1" i="1" u="heavy" dirty="0">
                <a:solidFill>
                  <a:srgbClr val="FF0000"/>
                </a:solidFill>
                <a:uFill>
                  <a:solidFill>
                    <a:srgbClr val="FF0000"/>
                  </a:solidFill>
                </a:uFill>
                <a:latin typeface="Times New Roman"/>
                <a:cs typeface="Times New Roman"/>
              </a:rPr>
              <a:t>Programming</a:t>
            </a:r>
            <a:r>
              <a:rPr sz="2000" b="1" i="1" u="heavy" spc="-310" dirty="0">
                <a:solidFill>
                  <a:srgbClr val="FF0000"/>
                </a:solidFill>
                <a:uFill>
                  <a:solidFill>
                    <a:srgbClr val="FF0000"/>
                  </a:solidFill>
                </a:uFill>
                <a:latin typeface="Times New Roman"/>
                <a:cs typeface="Times New Roman"/>
              </a:rPr>
              <a:t> </a:t>
            </a:r>
            <a:r>
              <a:rPr sz="2000" b="1" i="1" u="heavy" spc="-5" dirty="0">
                <a:solidFill>
                  <a:srgbClr val="FF0000"/>
                </a:solidFill>
                <a:uFill>
                  <a:solidFill>
                    <a:srgbClr val="FF0000"/>
                  </a:solidFill>
                </a:uFill>
                <a:latin typeface="Times New Roman"/>
                <a:cs typeface="Times New Roman"/>
              </a:rPr>
              <a:t>(ISP):</a:t>
            </a:r>
            <a:endParaRPr sz="2000">
              <a:latin typeface="Times New Roman"/>
              <a:cs typeface="Times New Roman"/>
            </a:endParaRPr>
          </a:p>
          <a:p>
            <a:pPr marL="356870" marR="5080" indent="-344805" algn="just">
              <a:lnSpc>
                <a:spcPct val="150100"/>
              </a:lnSpc>
              <a:spcBef>
                <a:spcPts val="480"/>
              </a:spcBef>
            </a:pPr>
            <a:r>
              <a:rPr sz="2000" spc="-5" dirty="0">
                <a:solidFill>
                  <a:srgbClr val="C00000"/>
                </a:solidFill>
                <a:latin typeface="Times New Roman"/>
                <a:cs typeface="Times New Roman"/>
              </a:rPr>
              <a:t>» </a:t>
            </a:r>
            <a:r>
              <a:rPr sz="2000" spc="-5" dirty="0">
                <a:latin typeface="Times New Roman"/>
                <a:cs typeface="Times New Roman"/>
              </a:rPr>
              <a:t>With </a:t>
            </a:r>
            <a:r>
              <a:rPr sz="2000" dirty="0">
                <a:latin typeface="Times New Roman"/>
                <a:cs typeface="Times New Roman"/>
              </a:rPr>
              <a:t>ISP, </a:t>
            </a:r>
            <a:r>
              <a:rPr sz="2000" spc="-10" dirty="0">
                <a:solidFill>
                  <a:srgbClr val="C00000"/>
                </a:solidFill>
                <a:latin typeface="Times New Roman"/>
                <a:cs typeface="Times New Roman"/>
              </a:rPr>
              <a:t>programming </a:t>
            </a:r>
            <a:r>
              <a:rPr sz="2000" spc="-5" dirty="0">
                <a:solidFill>
                  <a:srgbClr val="C00000"/>
                </a:solidFill>
                <a:latin typeface="Times New Roman"/>
                <a:cs typeface="Times New Roman"/>
              </a:rPr>
              <a:t>is done 'within </a:t>
            </a:r>
            <a:r>
              <a:rPr sz="2000" spc="-10" dirty="0">
                <a:solidFill>
                  <a:srgbClr val="C00000"/>
                </a:solidFill>
                <a:latin typeface="Times New Roman"/>
                <a:cs typeface="Times New Roman"/>
              </a:rPr>
              <a:t>the system'</a:t>
            </a:r>
            <a:r>
              <a:rPr sz="2000" spc="-10" dirty="0">
                <a:latin typeface="Times New Roman"/>
                <a:cs typeface="Times New Roman"/>
              </a:rPr>
              <a:t>, </a:t>
            </a:r>
            <a:r>
              <a:rPr sz="2000" spc="-5" dirty="0">
                <a:solidFill>
                  <a:srgbClr val="AC1285"/>
                </a:solidFill>
                <a:latin typeface="Times New Roman"/>
                <a:cs typeface="Times New Roman"/>
              </a:rPr>
              <a:t>meaning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firmware </a:t>
            </a:r>
            <a:r>
              <a:rPr sz="2000" spc="-10" dirty="0">
                <a:solidFill>
                  <a:srgbClr val="AC1285"/>
                </a:solidFill>
                <a:latin typeface="Times New Roman"/>
                <a:cs typeface="Times New Roman"/>
              </a:rPr>
              <a:t>is  </a:t>
            </a:r>
            <a:r>
              <a:rPr sz="2000" spc="-5" dirty="0">
                <a:solidFill>
                  <a:srgbClr val="AC1285"/>
                </a:solidFill>
                <a:latin typeface="Times New Roman"/>
                <a:cs typeface="Times New Roman"/>
              </a:rPr>
              <a:t>embedded </a:t>
            </a:r>
            <a:r>
              <a:rPr sz="2000" spc="-10" dirty="0">
                <a:solidFill>
                  <a:srgbClr val="AC1285"/>
                </a:solidFill>
                <a:latin typeface="Times New Roman"/>
                <a:cs typeface="Times New Roman"/>
              </a:rPr>
              <a:t>into the </a:t>
            </a:r>
            <a:r>
              <a:rPr sz="2000" spc="-5" dirty="0">
                <a:solidFill>
                  <a:srgbClr val="AC1285"/>
                </a:solidFill>
                <a:latin typeface="Times New Roman"/>
                <a:cs typeface="Times New Roman"/>
              </a:rPr>
              <a:t>target device </a:t>
            </a:r>
            <a:r>
              <a:rPr sz="2000" spc="-15" dirty="0">
                <a:solidFill>
                  <a:srgbClr val="AC1285"/>
                </a:solidFill>
                <a:latin typeface="Times New Roman"/>
                <a:cs typeface="Times New Roman"/>
              </a:rPr>
              <a:t>without </a:t>
            </a:r>
            <a:r>
              <a:rPr sz="2000" spc="-10" dirty="0">
                <a:solidFill>
                  <a:srgbClr val="AC1285"/>
                </a:solidFill>
                <a:latin typeface="Times New Roman"/>
                <a:cs typeface="Times New Roman"/>
              </a:rPr>
              <a:t>removing </a:t>
            </a:r>
            <a:r>
              <a:rPr sz="2000" spc="-5" dirty="0">
                <a:solidFill>
                  <a:srgbClr val="AC1285"/>
                </a:solidFill>
                <a:latin typeface="Times New Roman"/>
                <a:cs typeface="Times New Roman"/>
              </a:rPr>
              <a:t>it from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target </a:t>
            </a:r>
            <a:r>
              <a:rPr sz="2000" spc="5" dirty="0">
                <a:solidFill>
                  <a:srgbClr val="AC1285"/>
                </a:solidFill>
                <a:latin typeface="Times New Roman"/>
                <a:cs typeface="Times New Roman"/>
              </a:rPr>
              <a:t>board</a:t>
            </a:r>
            <a:r>
              <a:rPr sz="2000" spc="5" dirty="0">
                <a:latin typeface="Times New Roman"/>
                <a:cs typeface="Times New Roman"/>
              </a:rPr>
              <a:t>. </a:t>
            </a:r>
            <a:r>
              <a:rPr sz="2000" dirty="0">
                <a:latin typeface="Times New Roman"/>
                <a:cs typeface="Times New Roman"/>
              </a:rPr>
              <a:t>It  </a:t>
            </a:r>
            <a:r>
              <a:rPr sz="2000" spc="-10" dirty="0">
                <a:latin typeface="Times New Roman"/>
                <a:cs typeface="Times New Roman"/>
              </a:rPr>
              <a:t>is the most flexible and </a:t>
            </a:r>
            <a:r>
              <a:rPr sz="2000" spc="5" dirty="0">
                <a:latin typeface="Times New Roman"/>
                <a:cs typeface="Times New Roman"/>
              </a:rPr>
              <a:t>easy </a:t>
            </a:r>
            <a:r>
              <a:rPr sz="2000" spc="-5" dirty="0">
                <a:latin typeface="Times New Roman"/>
                <a:cs typeface="Times New Roman"/>
              </a:rPr>
              <a:t>way </a:t>
            </a:r>
            <a:r>
              <a:rPr sz="2000" dirty="0">
                <a:latin typeface="Times New Roman"/>
                <a:cs typeface="Times New Roman"/>
              </a:rPr>
              <a:t>of </a:t>
            </a:r>
            <a:r>
              <a:rPr sz="2000" spc="-5" dirty="0">
                <a:latin typeface="Times New Roman"/>
                <a:cs typeface="Times New Roman"/>
              </a:rPr>
              <a:t>firmware embedding. </a:t>
            </a:r>
            <a:r>
              <a:rPr sz="2000" dirty="0">
                <a:solidFill>
                  <a:srgbClr val="6F2F9F"/>
                </a:solidFill>
                <a:latin typeface="Times New Roman"/>
                <a:cs typeface="Times New Roman"/>
              </a:rPr>
              <a:t>The </a:t>
            </a:r>
            <a:r>
              <a:rPr sz="2000" spc="5" dirty="0">
                <a:solidFill>
                  <a:srgbClr val="6F2F9F"/>
                </a:solidFill>
                <a:latin typeface="Times New Roman"/>
                <a:cs typeface="Times New Roman"/>
              </a:rPr>
              <a:t>only </a:t>
            </a:r>
            <a:r>
              <a:rPr sz="2000" dirty="0">
                <a:solidFill>
                  <a:srgbClr val="6F2F9F"/>
                </a:solidFill>
                <a:latin typeface="Times New Roman"/>
                <a:cs typeface="Times New Roman"/>
              </a:rPr>
              <a:t>pre-  </a:t>
            </a:r>
            <a:r>
              <a:rPr sz="2000" spc="-5" dirty="0">
                <a:solidFill>
                  <a:srgbClr val="6F2F9F"/>
                </a:solidFill>
                <a:latin typeface="Times New Roman"/>
                <a:cs typeface="Times New Roman"/>
              </a:rPr>
              <a:t>requisite is </a:t>
            </a:r>
            <a:r>
              <a:rPr sz="2000" spc="-10" dirty="0">
                <a:solidFill>
                  <a:srgbClr val="6F2F9F"/>
                </a:solidFill>
                <a:latin typeface="Times New Roman"/>
                <a:cs typeface="Times New Roman"/>
              </a:rPr>
              <a:t>that the </a:t>
            </a:r>
            <a:r>
              <a:rPr sz="2000" spc="-5" dirty="0">
                <a:solidFill>
                  <a:srgbClr val="6F2F9F"/>
                </a:solidFill>
                <a:latin typeface="Times New Roman"/>
                <a:cs typeface="Times New Roman"/>
              </a:rPr>
              <a:t>target device </a:t>
            </a:r>
            <a:r>
              <a:rPr sz="2000" spc="-15" dirty="0">
                <a:solidFill>
                  <a:srgbClr val="6F2F9F"/>
                </a:solidFill>
                <a:latin typeface="Times New Roman"/>
                <a:cs typeface="Times New Roman"/>
              </a:rPr>
              <a:t>must </a:t>
            </a:r>
            <a:r>
              <a:rPr sz="2000" spc="-10" dirty="0">
                <a:solidFill>
                  <a:srgbClr val="6F2F9F"/>
                </a:solidFill>
                <a:latin typeface="Times New Roman"/>
                <a:cs typeface="Times New Roman"/>
              </a:rPr>
              <a:t>have </a:t>
            </a:r>
            <a:r>
              <a:rPr sz="2000" spc="5" dirty="0">
                <a:solidFill>
                  <a:srgbClr val="6F2F9F"/>
                </a:solidFill>
                <a:latin typeface="Times New Roman"/>
                <a:cs typeface="Times New Roman"/>
              </a:rPr>
              <a:t>an </a:t>
            </a:r>
            <a:r>
              <a:rPr sz="2000" spc="-5" dirty="0">
                <a:solidFill>
                  <a:srgbClr val="6F2F9F"/>
                </a:solidFill>
                <a:latin typeface="Times New Roman"/>
                <a:cs typeface="Times New Roman"/>
              </a:rPr>
              <a:t>ISP support</a:t>
            </a:r>
            <a:r>
              <a:rPr sz="2000" spc="-5" dirty="0">
                <a:latin typeface="Times New Roman"/>
                <a:cs typeface="Times New Roman"/>
              </a:rPr>
              <a:t>. </a:t>
            </a:r>
            <a:r>
              <a:rPr sz="2000" spc="-10" dirty="0">
                <a:latin typeface="Times New Roman"/>
                <a:cs typeface="Times New Roman"/>
              </a:rPr>
              <a:t>Apart from </a:t>
            </a:r>
            <a:r>
              <a:rPr sz="2000" spc="-5" dirty="0">
                <a:latin typeface="Times New Roman"/>
                <a:cs typeface="Times New Roman"/>
              </a:rPr>
              <a:t>the  </a:t>
            </a:r>
            <a:r>
              <a:rPr sz="2000" spc="-5" dirty="0">
                <a:solidFill>
                  <a:srgbClr val="006FC0"/>
                </a:solidFill>
                <a:latin typeface="Times New Roman"/>
                <a:cs typeface="Times New Roman"/>
              </a:rPr>
              <a:t>target </a:t>
            </a:r>
            <a:r>
              <a:rPr sz="2000" dirty="0">
                <a:solidFill>
                  <a:srgbClr val="006FC0"/>
                </a:solidFill>
                <a:latin typeface="Times New Roman"/>
                <a:cs typeface="Times New Roman"/>
              </a:rPr>
              <a:t>board, </a:t>
            </a:r>
            <a:r>
              <a:rPr sz="2000" spc="-5" dirty="0">
                <a:solidFill>
                  <a:srgbClr val="006FC0"/>
                </a:solidFill>
                <a:latin typeface="Times New Roman"/>
                <a:cs typeface="Times New Roman"/>
              </a:rPr>
              <a:t>PC, ISP </a:t>
            </a:r>
            <a:r>
              <a:rPr sz="2000" spc="-10" dirty="0">
                <a:solidFill>
                  <a:srgbClr val="006FC0"/>
                </a:solidFill>
                <a:latin typeface="Times New Roman"/>
                <a:cs typeface="Times New Roman"/>
              </a:rPr>
              <a:t>cable and </a:t>
            </a:r>
            <a:r>
              <a:rPr sz="2000" spc="-5" dirty="0">
                <a:solidFill>
                  <a:srgbClr val="006FC0"/>
                </a:solidFill>
                <a:latin typeface="Times New Roman"/>
                <a:cs typeface="Times New Roman"/>
              </a:rPr>
              <a:t>ISP </a:t>
            </a:r>
            <a:r>
              <a:rPr sz="2000" spc="-10" dirty="0">
                <a:solidFill>
                  <a:srgbClr val="006FC0"/>
                </a:solidFill>
                <a:latin typeface="Times New Roman"/>
                <a:cs typeface="Times New Roman"/>
              </a:rPr>
              <a:t>utility</a:t>
            </a:r>
            <a:r>
              <a:rPr sz="2000" spc="-10" dirty="0">
                <a:latin typeface="Times New Roman"/>
                <a:cs typeface="Times New Roman"/>
              </a:rPr>
              <a:t>, </a:t>
            </a:r>
            <a:r>
              <a:rPr sz="2000" spc="-15" dirty="0">
                <a:latin typeface="Times New Roman"/>
                <a:cs typeface="Times New Roman"/>
              </a:rPr>
              <a:t>no </a:t>
            </a:r>
            <a:r>
              <a:rPr sz="2000" spc="-5" dirty="0">
                <a:latin typeface="Times New Roman"/>
                <a:cs typeface="Times New Roman"/>
              </a:rPr>
              <a:t>other additional hardware </a:t>
            </a:r>
            <a:r>
              <a:rPr sz="2000" spc="-10" dirty="0">
                <a:latin typeface="Times New Roman"/>
                <a:cs typeface="Times New Roman"/>
              </a:rPr>
              <a:t>is  </a:t>
            </a:r>
            <a:r>
              <a:rPr sz="2000" spc="-5" dirty="0">
                <a:latin typeface="Times New Roman"/>
                <a:cs typeface="Times New Roman"/>
              </a:rPr>
              <a:t>required </a:t>
            </a:r>
            <a:r>
              <a:rPr sz="2000" spc="-10" dirty="0">
                <a:latin typeface="Times New Roman"/>
                <a:cs typeface="Times New Roman"/>
              </a:rPr>
              <a:t>for</a:t>
            </a:r>
            <a:r>
              <a:rPr sz="2000" spc="-5" dirty="0">
                <a:latin typeface="Times New Roman"/>
                <a:cs typeface="Times New Roman"/>
              </a:rPr>
              <a:t> </a:t>
            </a:r>
            <a:r>
              <a:rPr sz="2000" dirty="0">
                <a:latin typeface="Times New Roman"/>
                <a:cs typeface="Times New Roman"/>
              </a:rPr>
              <a:t>ISP.</a:t>
            </a:r>
            <a:endParaRPr sz="2000">
              <a:latin typeface="Times New Roman"/>
              <a:cs typeface="Times New Roman"/>
            </a:endParaRPr>
          </a:p>
          <a:p>
            <a:pPr marL="356870" marR="6985" indent="-344805" algn="just">
              <a:lnSpc>
                <a:spcPct val="150100"/>
              </a:lnSpc>
              <a:spcBef>
                <a:spcPts val="480"/>
              </a:spcBef>
            </a:pPr>
            <a:r>
              <a:rPr sz="2000" spc="-5" dirty="0">
                <a:solidFill>
                  <a:srgbClr val="C00000"/>
                </a:solidFill>
                <a:latin typeface="Times New Roman"/>
                <a:cs typeface="Times New Roman"/>
              </a:rPr>
              <a:t>» </a:t>
            </a:r>
            <a:r>
              <a:rPr sz="2000" dirty="0">
                <a:solidFill>
                  <a:srgbClr val="6F2F9F"/>
                </a:solidFill>
                <a:latin typeface="Times New Roman"/>
                <a:cs typeface="Times New Roman"/>
              </a:rPr>
              <a:t>The </a:t>
            </a:r>
            <a:r>
              <a:rPr sz="2000" spc="-5" dirty="0">
                <a:solidFill>
                  <a:srgbClr val="6F2F9F"/>
                </a:solidFill>
                <a:latin typeface="Times New Roman"/>
                <a:cs typeface="Times New Roman"/>
              </a:rPr>
              <a:t>target board can </a:t>
            </a:r>
            <a:r>
              <a:rPr sz="2000" dirty="0">
                <a:solidFill>
                  <a:srgbClr val="6F2F9F"/>
                </a:solidFill>
                <a:latin typeface="Times New Roman"/>
                <a:cs typeface="Times New Roman"/>
              </a:rPr>
              <a:t>be </a:t>
            </a:r>
            <a:r>
              <a:rPr sz="2000" spc="-10" dirty="0">
                <a:solidFill>
                  <a:srgbClr val="6F2F9F"/>
                </a:solidFill>
                <a:latin typeface="Times New Roman"/>
                <a:cs typeface="Times New Roman"/>
              </a:rPr>
              <a:t>interfaced </a:t>
            </a:r>
            <a:r>
              <a:rPr sz="2000" spc="-5" dirty="0">
                <a:solidFill>
                  <a:srgbClr val="6F2F9F"/>
                </a:solidFill>
                <a:latin typeface="Times New Roman"/>
                <a:cs typeface="Times New Roman"/>
              </a:rPr>
              <a:t>to </a:t>
            </a:r>
            <a:r>
              <a:rPr sz="2000" spc="-10" dirty="0">
                <a:solidFill>
                  <a:srgbClr val="6F2F9F"/>
                </a:solidFill>
                <a:latin typeface="Times New Roman"/>
                <a:cs typeface="Times New Roman"/>
              </a:rPr>
              <a:t>the utility </a:t>
            </a:r>
            <a:r>
              <a:rPr sz="2000" spc="-5" dirty="0">
                <a:solidFill>
                  <a:srgbClr val="6F2F9F"/>
                </a:solidFill>
                <a:latin typeface="Times New Roman"/>
                <a:cs typeface="Times New Roman"/>
              </a:rPr>
              <a:t>program running </a:t>
            </a:r>
            <a:r>
              <a:rPr sz="2000" dirty="0">
                <a:solidFill>
                  <a:srgbClr val="6F2F9F"/>
                </a:solidFill>
                <a:latin typeface="Times New Roman"/>
                <a:cs typeface="Times New Roman"/>
              </a:rPr>
              <a:t>on </a:t>
            </a:r>
            <a:r>
              <a:rPr sz="2000" spc="10" dirty="0">
                <a:solidFill>
                  <a:srgbClr val="6F2F9F"/>
                </a:solidFill>
                <a:latin typeface="Times New Roman"/>
                <a:cs typeface="Times New Roman"/>
              </a:rPr>
              <a:t>PC  </a:t>
            </a:r>
            <a:r>
              <a:rPr sz="2000" spc="-10" dirty="0">
                <a:solidFill>
                  <a:srgbClr val="6F2F9F"/>
                </a:solidFill>
                <a:latin typeface="Times New Roman"/>
                <a:cs typeface="Times New Roman"/>
              </a:rPr>
              <a:t>through </a:t>
            </a:r>
            <a:r>
              <a:rPr sz="2000" spc="-5" dirty="0">
                <a:solidFill>
                  <a:srgbClr val="6F2F9F"/>
                </a:solidFill>
                <a:latin typeface="Times New Roman"/>
                <a:cs typeface="Times New Roman"/>
              </a:rPr>
              <a:t>Serial Port/ Parallel Port/ USB</a:t>
            </a:r>
            <a:r>
              <a:rPr sz="2000" spc="-5" dirty="0">
                <a:latin typeface="Times New Roman"/>
                <a:cs typeface="Times New Roman"/>
              </a:rPr>
              <a:t>. </a:t>
            </a:r>
            <a:r>
              <a:rPr sz="2000" dirty="0">
                <a:solidFill>
                  <a:srgbClr val="001F5F"/>
                </a:solidFill>
                <a:latin typeface="Times New Roman"/>
                <a:cs typeface="Times New Roman"/>
              </a:rPr>
              <a:t>The </a:t>
            </a:r>
            <a:r>
              <a:rPr sz="2000" spc="-10" dirty="0">
                <a:solidFill>
                  <a:srgbClr val="001F5F"/>
                </a:solidFill>
                <a:latin typeface="Times New Roman"/>
                <a:cs typeface="Times New Roman"/>
              </a:rPr>
              <a:t>communication between the  </a:t>
            </a:r>
            <a:r>
              <a:rPr sz="2000" spc="-5" dirty="0">
                <a:solidFill>
                  <a:srgbClr val="001F5F"/>
                </a:solidFill>
                <a:latin typeface="Times New Roman"/>
                <a:cs typeface="Times New Roman"/>
              </a:rPr>
              <a:t>target device </a:t>
            </a:r>
            <a:r>
              <a:rPr sz="2000" spc="-10" dirty="0">
                <a:solidFill>
                  <a:srgbClr val="001F5F"/>
                </a:solidFill>
                <a:latin typeface="Times New Roman"/>
                <a:cs typeface="Times New Roman"/>
              </a:rPr>
              <a:t>and </a:t>
            </a:r>
            <a:r>
              <a:rPr sz="2000" spc="-5" dirty="0">
                <a:solidFill>
                  <a:srgbClr val="001F5F"/>
                </a:solidFill>
                <a:latin typeface="Times New Roman"/>
                <a:cs typeface="Times New Roman"/>
              </a:rPr>
              <a:t>ISP </a:t>
            </a:r>
            <a:r>
              <a:rPr sz="2000" spc="-20" dirty="0">
                <a:solidFill>
                  <a:srgbClr val="001F5F"/>
                </a:solidFill>
                <a:latin typeface="Times New Roman"/>
                <a:cs typeface="Times New Roman"/>
              </a:rPr>
              <a:t>will </a:t>
            </a:r>
            <a:r>
              <a:rPr sz="2000" dirty="0">
                <a:solidFill>
                  <a:srgbClr val="001F5F"/>
                </a:solidFill>
                <a:latin typeface="Times New Roman"/>
                <a:cs typeface="Times New Roman"/>
              </a:rPr>
              <a:t>be </a:t>
            </a:r>
            <a:r>
              <a:rPr sz="2000" spc="-10" dirty="0">
                <a:solidFill>
                  <a:srgbClr val="001F5F"/>
                </a:solidFill>
                <a:latin typeface="Times New Roman"/>
                <a:cs typeface="Times New Roman"/>
              </a:rPr>
              <a:t>in </a:t>
            </a:r>
            <a:r>
              <a:rPr sz="2000" spc="-5" dirty="0">
                <a:solidFill>
                  <a:srgbClr val="001F5F"/>
                </a:solidFill>
                <a:latin typeface="Times New Roman"/>
                <a:cs typeface="Times New Roman"/>
              </a:rPr>
              <a:t>a serial </a:t>
            </a:r>
            <a:r>
              <a:rPr sz="2000" spc="-15" dirty="0">
                <a:solidFill>
                  <a:srgbClr val="001F5F"/>
                </a:solidFill>
                <a:latin typeface="Times New Roman"/>
                <a:cs typeface="Times New Roman"/>
              </a:rPr>
              <a:t>format</a:t>
            </a:r>
            <a:r>
              <a:rPr sz="2000" spc="-15" dirty="0">
                <a:latin typeface="Times New Roman"/>
                <a:cs typeface="Times New Roman"/>
              </a:rPr>
              <a:t>. </a:t>
            </a:r>
            <a:r>
              <a:rPr sz="2000" dirty="0">
                <a:solidFill>
                  <a:srgbClr val="006FC0"/>
                </a:solidFill>
                <a:latin typeface="Times New Roman"/>
                <a:cs typeface="Times New Roman"/>
              </a:rPr>
              <a:t>The </a:t>
            </a:r>
            <a:r>
              <a:rPr sz="2000" spc="-5" dirty="0">
                <a:solidFill>
                  <a:srgbClr val="006FC0"/>
                </a:solidFill>
                <a:latin typeface="Times New Roman"/>
                <a:cs typeface="Times New Roman"/>
              </a:rPr>
              <a:t>serial protocols </a:t>
            </a:r>
            <a:r>
              <a:rPr sz="2000" spc="-10" dirty="0">
                <a:solidFill>
                  <a:srgbClr val="006FC0"/>
                </a:solidFill>
                <a:latin typeface="Times New Roman"/>
                <a:cs typeface="Times New Roman"/>
              </a:rPr>
              <a:t>used for  </a:t>
            </a:r>
            <a:r>
              <a:rPr sz="2000" spc="-5" dirty="0">
                <a:solidFill>
                  <a:srgbClr val="006FC0"/>
                </a:solidFill>
                <a:latin typeface="Times New Roman"/>
                <a:cs typeface="Times New Roman"/>
              </a:rPr>
              <a:t>ISP </a:t>
            </a:r>
            <a:r>
              <a:rPr sz="2000" spc="-10" dirty="0">
                <a:solidFill>
                  <a:srgbClr val="006FC0"/>
                </a:solidFill>
                <a:latin typeface="Times New Roman"/>
                <a:cs typeface="Times New Roman"/>
              </a:rPr>
              <a:t>may </a:t>
            </a:r>
            <a:r>
              <a:rPr sz="2000" dirty="0">
                <a:solidFill>
                  <a:srgbClr val="006FC0"/>
                </a:solidFill>
                <a:latin typeface="Times New Roman"/>
                <a:cs typeface="Times New Roman"/>
              </a:rPr>
              <a:t>be </a:t>
            </a:r>
            <a:r>
              <a:rPr sz="2000" spc="-5" dirty="0">
                <a:solidFill>
                  <a:srgbClr val="FF0000"/>
                </a:solidFill>
                <a:latin typeface="Times New Roman"/>
                <a:cs typeface="Times New Roman"/>
              </a:rPr>
              <a:t>'</a:t>
            </a:r>
            <a:r>
              <a:rPr sz="2000" i="1" spc="-5" dirty="0">
                <a:solidFill>
                  <a:srgbClr val="FF0000"/>
                </a:solidFill>
                <a:latin typeface="Times New Roman"/>
                <a:cs typeface="Times New Roman"/>
              </a:rPr>
              <a:t>Joint </a:t>
            </a:r>
            <a:r>
              <a:rPr sz="2000" i="1" spc="-10" dirty="0">
                <a:solidFill>
                  <a:srgbClr val="FF0000"/>
                </a:solidFill>
                <a:latin typeface="Times New Roman"/>
                <a:cs typeface="Times New Roman"/>
              </a:rPr>
              <a:t>Test </a:t>
            </a:r>
            <a:r>
              <a:rPr sz="2000" i="1" spc="-5" dirty="0">
                <a:solidFill>
                  <a:srgbClr val="FF0000"/>
                </a:solidFill>
                <a:latin typeface="Times New Roman"/>
                <a:cs typeface="Times New Roman"/>
              </a:rPr>
              <a:t>Act Group (JTAG)</a:t>
            </a:r>
            <a:r>
              <a:rPr sz="2000" spc="-5" dirty="0">
                <a:solidFill>
                  <a:srgbClr val="FF0000"/>
                </a:solidFill>
                <a:latin typeface="Times New Roman"/>
                <a:cs typeface="Times New Roman"/>
              </a:rPr>
              <a:t>' </a:t>
            </a:r>
            <a:r>
              <a:rPr sz="2000" dirty="0">
                <a:solidFill>
                  <a:srgbClr val="006FC0"/>
                </a:solidFill>
                <a:latin typeface="Times New Roman"/>
                <a:cs typeface="Times New Roman"/>
              </a:rPr>
              <a:t>or </a:t>
            </a:r>
            <a:r>
              <a:rPr sz="2000" spc="-10" dirty="0">
                <a:solidFill>
                  <a:srgbClr val="FF0000"/>
                </a:solidFill>
                <a:latin typeface="Times New Roman"/>
                <a:cs typeface="Times New Roman"/>
              </a:rPr>
              <a:t>'</a:t>
            </a:r>
            <a:r>
              <a:rPr sz="2000" i="1" spc="-10" dirty="0">
                <a:solidFill>
                  <a:srgbClr val="FF0000"/>
                </a:solidFill>
                <a:latin typeface="Times New Roman"/>
                <a:cs typeface="Times New Roman"/>
              </a:rPr>
              <a:t>Serial </a:t>
            </a:r>
            <a:r>
              <a:rPr sz="2000" i="1" spc="-5" dirty="0">
                <a:solidFill>
                  <a:srgbClr val="FF0000"/>
                </a:solidFill>
                <a:latin typeface="Times New Roman"/>
                <a:cs typeface="Times New Roman"/>
              </a:rPr>
              <a:t>Peripheral Interface  (SPI)</a:t>
            </a:r>
            <a:r>
              <a:rPr sz="2000" spc="-5" dirty="0">
                <a:solidFill>
                  <a:srgbClr val="FF0000"/>
                </a:solidFill>
                <a:latin typeface="Times New Roman"/>
                <a:cs typeface="Times New Roman"/>
              </a:rPr>
              <a:t>' </a:t>
            </a:r>
            <a:r>
              <a:rPr sz="2000" dirty="0">
                <a:solidFill>
                  <a:srgbClr val="006FC0"/>
                </a:solidFill>
                <a:latin typeface="Times New Roman"/>
                <a:cs typeface="Times New Roman"/>
              </a:rPr>
              <a:t>or </a:t>
            </a:r>
            <a:r>
              <a:rPr sz="2000" spc="-10" dirty="0">
                <a:solidFill>
                  <a:srgbClr val="006FC0"/>
                </a:solidFill>
                <a:latin typeface="Times New Roman"/>
                <a:cs typeface="Times New Roman"/>
              </a:rPr>
              <a:t>any other </a:t>
            </a:r>
            <a:r>
              <a:rPr sz="2000" dirty="0">
                <a:solidFill>
                  <a:srgbClr val="006FC0"/>
                </a:solidFill>
                <a:latin typeface="Times New Roman"/>
                <a:cs typeface="Times New Roman"/>
              </a:rPr>
              <a:t>proprietary</a:t>
            </a:r>
            <a:r>
              <a:rPr sz="2000" spc="-25" dirty="0">
                <a:solidFill>
                  <a:srgbClr val="006FC0"/>
                </a:solidFill>
                <a:latin typeface="Times New Roman"/>
                <a:cs typeface="Times New Roman"/>
              </a:rPr>
              <a:t> </a:t>
            </a:r>
            <a:r>
              <a:rPr sz="2000" dirty="0">
                <a:solidFill>
                  <a:srgbClr val="006FC0"/>
                </a:solidFill>
                <a:latin typeface="Times New Roman"/>
                <a:cs typeface="Times New Roman"/>
              </a:rPr>
              <a:t>protocol</a:t>
            </a:r>
            <a:r>
              <a:rPr sz="2000" dirty="0">
                <a:latin typeface="Times New Roman"/>
                <a:cs typeface="Times New Roman"/>
              </a:rPr>
              <a:t>.</a:t>
            </a:r>
            <a:endParaRPr sz="2000">
              <a:latin typeface="Times New Roman"/>
              <a:cs typeface="Times New Roman"/>
            </a:endParaRPr>
          </a:p>
        </p:txBody>
      </p:sp>
      <p:sp>
        <p:nvSpPr>
          <p:cNvPr id="4" name="object 4"/>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109</a:t>
            </a:fld>
            <a:endParaRPr sz="1200">
              <a:latin typeface="Times New Roman"/>
              <a:cs typeface="Times New Roman"/>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7070" cy="2374265"/>
          </a:xfrm>
          <a:prstGeom prst="rect">
            <a:avLst/>
          </a:prstGeom>
        </p:spPr>
        <p:txBody>
          <a:bodyPr vert="horz" wrap="square" lIns="0" tIns="12700" rIns="0" bIns="0" rtlCol="0">
            <a:spAutoFit/>
          </a:bodyPr>
          <a:lstStyle/>
          <a:p>
            <a:pPr marL="356870" marR="10160" indent="-344805" algn="just">
              <a:lnSpc>
                <a:spcPct val="150100"/>
              </a:lnSpc>
              <a:spcBef>
                <a:spcPts val="100"/>
              </a:spcBef>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Protection Systems: </a:t>
            </a:r>
            <a:r>
              <a:rPr sz="2000" spc="-5" dirty="0">
                <a:solidFill>
                  <a:srgbClr val="6F2F9F"/>
                </a:solidFill>
                <a:latin typeface="Times New Roman"/>
                <a:cs typeface="Times New Roman"/>
              </a:rPr>
              <a:t>Modern operating </a:t>
            </a:r>
            <a:r>
              <a:rPr sz="2000" spc="-10" dirty="0">
                <a:solidFill>
                  <a:srgbClr val="6F2F9F"/>
                </a:solidFill>
                <a:latin typeface="Times New Roman"/>
                <a:cs typeface="Times New Roman"/>
              </a:rPr>
              <a:t>systems </a:t>
            </a:r>
            <a:r>
              <a:rPr sz="2000" spc="-5" dirty="0">
                <a:solidFill>
                  <a:srgbClr val="6F2F9F"/>
                </a:solidFill>
                <a:latin typeface="Times New Roman"/>
                <a:cs typeface="Times New Roman"/>
              </a:rPr>
              <a:t>are designed in </a:t>
            </a:r>
            <a:r>
              <a:rPr sz="2000" spc="-10" dirty="0">
                <a:solidFill>
                  <a:srgbClr val="6F2F9F"/>
                </a:solidFill>
                <a:latin typeface="Times New Roman"/>
                <a:cs typeface="Times New Roman"/>
              </a:rPr>
              <a:t>such </a:t>
            </a:r>
            <a:r>
              <a:rPr sz="2000" spc="-5" dirty="0">
                <a:solidFill>
                  <a:srgbClr val="6F2F9F"/>
                </a:solidFill>
                <a:latin typeface="Times New Roman"/>
                <a:cs typeface="Times New Roman"/>
              </a:rPr>
              <a:t>way </a:t>
            </a:r>
            <a:r>
              <a:rPr sz="2000" spc="-10" dirty="0">
                <a:solidFill>
                  <a:srgbClr val="6F2F9F"/>
                </a:solidFill>
                <a:latin typeface="Times New Roman"/>
                <a:cs typeface="Times New Roman"/>
              </a:rPr>
              <a:t>to  </a:t>
            </a:r>
            <a:r>
              <a:rPr sz="2000" spc="-5" dirty="0">
                <a:solidFill>
                  <a:srgbClr val="6F2F9F"/>
                </a:solidFill>
                <a:latin typeface="Times New Roman"/>
                <a:cs typeface="Times New Roman"/>
              </a:rPr>
              <a:t>support </a:t>
            </a:r>
            <a:r>
              <a:rPr sz="2000" spc="-10" dirty="0">
                <a:solidFill>
                  <a:srgbClr val="6F2F9F"/>
                </a:solidFill>
                <a:latin typeface="Times New Roman"/>
                <a:cs typeface="Times New Roman"/>
              </a:rPr>
              <a:t>multiple users </a:t>
            </a:r>
            <a:r>
              <a:rPr sz="2000" spc="-20" dirty="0">
                <a:solidFill>
                  <a:srgbClr val="6F2F9F"/>
                </a:solidFill>
                <a:latin typeface="Times New Roman"/>
                <a:cs typeface="Times New Roman"/>
              </a:rPr>
              <a:t>with </a:t>
            </a:r>
            <a:r>
              <a:rPr sz="2000" spc="-10" dirty="0">
                <a:solidFill>
                  <a:srgbClr val="6F2F9F"/>
                </a:solidFill>
                <a:latin typeface="Times New Roman"/>
                <a:cs typeface="Times New Roman"/>
              </a:rPr>
              <a:t>different </a:t>
            </a:r>
            <a:r>
              <a:rPr sz="2000" spc="-5" dirty="0">
                <a:solidFill>
                  <a:srgbClr val="6F2F9F"/>
                </a:solidFill>
                <a:latin typeface="Times New Roman"/>
                <a:cs typeface="Times New Roman"/>
              </a:rPr>
              <a:t>levels </a:t>
            </a:r>
            <a:r>
              <a:rPr sz="2000" dirty="0">
                <a:solidFill>
                  <a:srgbClr val="6F2F9F"/>
                </a:solidFill>
                <a:latin typeface="Times New Roman"/>
                <a:cs typeface="Times New Roman"/>
              </a:rPr>
              <a:t>of </a:t>
            </a:r>
            <a:r>
              <a:rPr sz="2000" spc="-5" dirty="0">
                <a:solidFill>
                  <a:srgbClr val="6F2F9F"/>
                </a:solidFill>
                <a:latin typeface="Times New Roman"/>
                <a:cs typeface="Times New Roman"/>
              </a:rPr>
              <a:t>access</a:t>
            </a:r>
            <a:r>
              <a:rPr sz="2000" spc="175" dirty="0">
                <a:solidFill>
                  <a:srgbClr val="6F2F9F"/>
                </a:solidFill>
                <a:latin typeface="Times New Roman"/>
                <a:cs typeface="Times New Roman"/>
              </a:rPr>
              <a:t> </a:t>
            </a:r>
            <a:r>
              <a:rPr sz="2000" spc="-10" dirty="0">
                <a:solidFill>
                  <a:srgbClr val="6F2F9F"/>
                </a:solidFill>
                <a:latin typeface="Times New Roman"/>
                <a:cs typeface="Times New Roman"/>
              </a:rPr>
              <a:t>permissions</a:t>
            </a:r>
            <a:r>
              <a:rPr sz="2000" spc="-10" dirty="0">
                <a:latin typeface="Times New Roman"/>
                <a:cs typeface="Times New Roman"/>
              </a:rPr>
              <a:t>.</a:t>
            </a:r>
            <a:endParaRPr sz="2000">
              <a:latin typeface="Times New Roman"/>
              <a:cs typeface="Times New Roman"/>
            </a:endParaRPr>
          </a:p>
          <a:p>
            <a:pPr marL="356870" marR="5080" indent="-344805" algn="just">
              <a:lnSpc>
                <a:spcPct val="150100"/>
              </a:lnSpc>
              <a:spcBef>
                <a:spcPts val="480"/>
              </a:spcBef>
            </a:pPr>
            <a:r>
              <a:rPr sz="2000" spc="-5" dirty="0">
                <a:solidFill>
                  <a:srgbClr val="C00000"/>
                </a:solidFill>
                <a:latin typeface="Times New Roman"/>
                <a:cs typeface="Times New Roman"/>
              </a:rPr>
              <a:t>» </a:t>
            </a:r>
            <a:r>
              <a:rPr sz="2000" dirty="0">
                <a:latin typeface="Times New Roman"/>
                <a:cs typeface="Times New Roman"/>
              </a:rPr>
              <a:t>The </a:t>
            </a:r>
            <a:r>
              <a:rPr sz="2000" i="1" spc="-5" dirty="0">
                <a:solidFill>
                  <a:srgbClr val="FF0000"/>
                </a:solidFill>
                <a:latin typeface="Times New Roman"/>
                <a:cs typeface="Times New Roman"/>
              </a:rPr>
              <a:t>protection </a:t>
            </a:r>
            <a:r>
              <a:rPr sz="2000" spc="-5" dirty="0">
                <a:solidFill>
                  <a:srgbClr val="AC1285"/>
                </a:solidFill>
                <a:latin typeface="Times New Roman"/>
                <a:cs typeface="Times New Roman"/>
              </a:rPr>
              <a:t>deals </a:t>
            </a:r>
            <a:r>
              <a:rPr sz="2000" spc="-20" dirty="0">
                <a:solidFill>
                  <a:srgbClr val="AC1285"/>
                </a:solidFill>
                <a:latin typeface="Times New Roman"/>
                <a:cs typeface="Times New Roman"/>
              </a:rPr>
              <a:t>with </a:t>
            </a:r>
            <a:r>
              <a:rPr sz="2000" spc="-5" dirty="0">
                <a:solidFill>
                  <a:srgbClr val="AC1285"/>
                </a:solidFill>
                <a:latin typeface="Times New Roman"/>
                <a:cs typeface="Times New Roman"/>
              </a:rPr>
              <a:t>implementing the security policies </a:t>
            </a:r>
            <a:r>
              <a:rPr sz="2000" spc="-10" dirty="0">
                <a:solidFill>
                  <a:srgbClr val="AC1285"/>
                </a:solidFill>
                <a:latin typeface="Times New Roman"/>
                <a:cs typeface="Times New Roman"/>
              </a:rPr>
              <a:t>to </a:t>
            </a:r>
            <a:r>
              <a:rPr sz="2000" spc="-5" dirty="0">
                <a:solidFill>
                  <a:srgbClr val="AC1285"/>
                </a:solidFill>
                <a:latin typeface="Times New Roman"/>
                <a:cs typeface="Times New Roman"/>
              </a:rPr>
              <a:t>restrict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access </a:t>
            </a:r>
            <a:r>
              <a:rPr sz="2000" dirty="0">
                <a:solidFill>
                  <a:srgbClr val="AC1285"/>
                </a:solidFill>
                <a:latin typeface="Times New Roman"/>
                <a:cs typeface="Times New Roman"/>
              </a:rPr>
              <a:t>of </a:t>
            </a:r>
            <a:r>
              <a:rPr sz="2000" spc="-5" dirty="0">
                <a:solidFill>
                  <a:srgbClr val="AC1285"/>
                </a:solidFill>
                <a:latin typeface="Times New Roman"/>
                <a:cs typeface="Times New Roman"/>
              </a:rPr>
              <a:t>system resources and particular </a:t>
            </a:r>
            <a:r>
              <a:rPr sz="2000" spc="-10" dirty="0">
                <a:solidFill>
                  <a:srgbClr val="AC1285"/>
                </a:solidFill>
                <a:latin typeface="Times New Roman"/>
                <a:cs typeface="Times New Roman"/>
              </a:rPr>
              <a:t>user </a:t>
            </a:r>
            <a:r>
              <a:rPr sz="2000" spc="10" dirty="0">
                <a:solidFill>
                  <a:srgbClr val="AC1285"/>
                </a:solidFill>
                <a:latin typeface="Times New Roman"/>
                <a:cs typeface="Times New Roman"/>
              </a:rPr>
              <a:t>by </a:t>
            </a:r>
            <a:r>
              <a:rPr sz="2000" spc="-5" dirty="0">
                <a:solidFill>
                  <a:srgbClr val="AC1285"/>
                </a:solidFill>
                <a:latin typeface="Times New Roman"/>
                <a:cs typeface="Times New Roman"/>
              </a:rPr>
              <a:t>different application </a:t>
            </a:r>
            <a:r>
              <a:rPr sz="2000" spc="5" dirty="0">
                <a:solidFill>
                  <a:srgbClr val="AC1285"/>
                </a:solidFill>
                <a:latin typeface="Times New Roman"/>
                <a:cs typeface="Times New Roman"/>
              </a:rPr>
              <a:t>or  </a:t>
            </a:r>
            <a:r>
              <a:rPr sz="2000" spc="-5" dirty="0">
                <a:solidFill>
                  <a:srgbClr val="AC1285"/>
                </a:solidFill>
                <a:latin typeface="Times New Roman"/>
                <a:cs typeface="Times New Roman"/>
              </a:rPr>
              <a:t>processes </a:t>
            </a:r>
            <a:r>
              <a:rPr sz="2000" spc="-10" dirty="0">
                <a:solidFill>
                  <a:srgbClr val="AC1285"/>
                </a:solidFill>
                <a:latin typeface="Times New Roman"/>
                <a:cs typeface="Times New Roman"/>
              </a:rPr>
              <a:t>and different</a:t>
            </a:r>
            <a:r>
              <a:rPr sz="2000" spc="35" dirty="0">
                <a:solidFill>
                  <a:srgbClr val="AC1285"/>
                </a:solidFill>
                <a:latin typeface="Times New Roman"/>
                <a:cs typeface="Times New Roman"/>
              </a:rPr>
              <a:t> </a:t>
            </a:r>
            <a:r>
              <a:rPr sz="2000" spc="-10" dirty="0">
                <a:solidFill>
                  <a:srgbClr val="AC1285"/>
                </a:solidFill>
                <a:latin typeface="Times New Roman"/>
                <a:cs typeface="Times New Roman"/>
              </a:rPr>
              <a:t>user</a:t>
            </a:r>
            <a:r>
              <a:rPr sz="2000" spc="-10" dirty="0">
                <a:latin typeface="Times New Roman"/>
                <a:cs typeface="Times New Roman"/>
              </a:rPr>
              <a:t>.</a:t>
            </a:r>
            <a:endParaRPr sz="2000">
              <a:latin typeface="Times New Roman"/>
              <a:cs typeface="Times New Roman"/>
            </a:endParaRPr>
          </a:p>
        </p:txBody>
      </p:sp>
      <p:sp>
        <p:nvSpPr>
          <p:cNvPr id="5" name="object 5"/>
          <p:cNvSpPr txBox="1"/>
          <p:nvPr/>
        </p:nvSpPr>
        <p:spPr>
          <a:xfrm>
            <a:off x="8420100" y="6471338"/>
            <a:ext cx="217804"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11</a:t>
            </a:fld>
            <a:endParaRPr sz="1200">
              <a:latin typeface="Times New Roman"/>
              <a:cs typeface="Times New Roman"/>
            </a:endParaRPr>
          </a:p>
        </p:txBody>
      </p:sp>
      <p:sp>
        <p:nvSpPr>
          <p:cNvPr id="3" name="object 3"/>
          <p:cNvSpPr txBox="1"/>
          <p:nvPr/>
        </p:nvSpPr>
        <p:spPr>
          <a:xfrm>
            <a:off x="460044" y="3645567"/>
            <a:ext cx="8303895" cy="940435"/>
          </a:xfrm>
          <a:prstGeom prst="rect">
            <a:avLst/>
          </a:prstGeom>
        </p:spPr>
        <p:txBody>
          <a:bodyPr vert="horz" wrap="square" lIns="0" tIns="165100" rIns="0" bIns="0" rtlCol="0">
            <a:spAutoFit/>
          </a:bodyPr>
          <a:lstStyle/>
          <a:p>
            <a:pPr marL="12700">
              <a:lnSpc>
                <a:spcPct val="100000"/>
              </a:lnSpc>
              <a:spcBef>
                <a:spcPts val="1300"/>
              </a:spcBef>
              <a:tabLst>
                <a:tab pos="356870" algn="l"/>
                <a:tab pos="1451610" algn="l"/>
                <a:tab pos="2552065" algn="l"/>
                <a:tab pos="3381375" algn="l"/>
                <a:tab pos="4396740" algn="l"/>
                <a:tab pos="5408930" algn="l"/>
                <a:tab pos="6308725" algn="l"/>
                <a:tab pos="7601584" algn="l"/>
                <a:tab pos="8037195" algn="l"/>
              </a:tabLst>
            </a:pPr>
            <a:r>
              <a:rPr sz="2000" spc="-5" dirty="0">
                <a:solidFill>
                  <a:srgbClr val="C00000"/>
                </a:solidFill>
                <a:latin typeface="Times New Roman"/>
                <a:cs typeface="Times New Roman"/>
              </a:rPr>
              <a:t>»	</a:t>
            </a:r>
            <a:r>
              <a:rPr sz="2000" b="1" i="1" spc="-15" dirty="0">
                <a:solidFill>
                  <a:srgbClr val="FF0000"/>
                </a:solidFill>
                <a:latin typeface="Times New Roman"/>
                <a:cs typeface="Times New Roman"/>
              </a:rPr>
              <a:t>I</a:t>
            </a:r>
            <a:r>
              <a:rPr sz="2000" b="1" i="1" spc="-5" dirty="0">
                <a:solidFill>
                  <a:srgbClr val="FF0000"/>
                </a:solidFill>
                <a:latin typeface="Times New Roman"/>
                <a:cs typeface="Times New Roman"/>
              </a:rPr>
              <a:t>nte</a:t>
            </a:r>
            <a:r>
              <a:rPr sz="2000" b="1" i="1" spc="-15" dirty="0">
                <a:solidFill>
                  <a:srgbClr val="FF0000"/>
                </a:solidFill>
                <a:latin typeface="Times New Roman"/>
                <a:cs typeface="Times New Roman"/>
              </a:rPr>
              <a:t>rr</a:t>
            </a:r>
            <a:r>
              <a:rPr sz="2000" b="1" i="1" spc="-5" dirty="0">
                <a:solidFill>
                  <a:srgbClr val="FF0000"/>
                </a:solidFill>
                <a:latin typeface="Times New Roman"/>
                <a:cs typeface="Times New Roman"/>
              </a:rPr>
              <a:t>u</a:t>
            </a:r>
            <a:r>
              <a:rPr sz="2000" b="1" i="1" dirty="0">
                <a:solidFill>
                  <a:srgbClr val="FF0000"/>
                </a:solidFill>
                <a:latin typeface="Times New Roman"/>
                <a:cs typeface="Times New Roman"/>
              </a:rPr>
              <a:t>p</a:t>
            </a:r>
            <a:r>
              <a:rPr sz="2000" b="1" i="1" spc="-5" dirty="0">
                <a:solidFill>
                  <a:srgbClr val="FF0000"/>
                </a:solidFill>
                <a:latin typeface="Times New Roman"/>
                <a:cs typeface="Times New Roman"/>
              </a:rPr>
              <a:t>t</a:t>
            </a:r>
            <a:r>
              <a:rPr sz="2000" b="1" i="1" dirty="0">
                <a:solidFill>
                  <a:srgbClr val="FF0000"/>
                </a:solidFill>
                <a:latin typeface="Times New Roman"/>
                <a:cs typeface="Times New Roman"/>
              </a:rPr>
              <a:t>	</a:t>
            </a:r>
            <a:r>
              <a:rPr sz="2000" b="1" i="1" spc="-5" dirty="0">
                <a:solidFill>
                  <a:srgbClr val="FF0000"/>
                </a:solidFill>
                <a:latin typeface="Times New Roman"/>
                <a:cs typeface="Times New Roman"/>
              </a:rPr>
              <a:t>H</a:t>
            </a:r>
            <a:r>
              <a:rPr sz="2000" b="1" i="1" spc="5" dirty="0">
                <a:solidFill>
                  <a:srgbClr val="FF0000"/>
                </a:solidFill>
                <a:latin typeface="Times New Roman"/>
                <a:cs typeface="Times New Roman"/>
              </a:rPr>
              <a:t>a</a:t>
            </a:r>
            <a:r>
              <a:rPr sz="2000" b="1" i="1" spc="-5" dirty="0">
                <a:solidFill>
                  <a:srgbClr val="FF0000"/>
                </a:solidFill>
                <a:latin typeface="Times New Roman"/>
                <a:cs typeface="Times New Roman"/>
              </a:rPr>
              <a:t>n</a:t>
            </a:r>
            <a:r>
              <a:rPr sz="2000" b="1" i="1" dirty="0">
                <a:solidFill>
                  <a:srgbClr val="FF0000"/>
                </a:solidFill>
                <a:latin typeface="Times New Roman"/>
                <a:cs typeface="Times New Roman"/>
              </a:rPr>
              <a:t>d</a:t>
            </a:r>
            <a:r>
              <a:rPr sz="2000" b="1" i="1" spc="-5" dirty="0">
                <a:solidFill>
                  <a:srgbClr val="FF0000"/>
                </a:solidFill>
                <a:latin typeface="Times New Roman"/>
                <a:cs typeface="Times New Roman"/>
              </a:rPr>
              <a:t>ler:</a:t>
            </a:r>
            <a:r>
              <a:rPr sz="2000" b="1" i="1" dirty="0">
                <a:solidFill>
                  <a:srgbClr val="FF0000"/>
                </a:solidFill>
                <a:latin typeface="Times New Roman"/>
                <a:cs typeface="Times New Roman"/>
              </a:rPr>
              <a:t>	</a:t>
            </a:r>
            <a:r>
              <a:rPr sz="2000" spc="-5" dirty="0">
                <a:solidFill>
                  <a:srgbClr val="6F2F9F"/>
                </a:solidFill>
                <a:latin typeface="Times New Roman"/>
                <a:cs typeface="Times New Roman"/>
              </a:rPr>
              <a:t>Ke</a:t>
            </a:r>
            <a:r>
              <a:rPr sz="2000" spc="5" dirty="0">
                <a:solidFill>
                  <a:srgbClr val="6F2F9F"/>
                </a:solidFill>
                <a:latin typeface="Times New Roman"/>
                <a:cs typeface="Times New Roman"/>
              </a:rPr>
              <a:t>r</a:t>
            </a:r>
            <a:r>
              <a:rPr sz="2000" spc="-20" dirty="0">
                <a:solidFill>
                  <a:srgbClr val="6F2F9F"/>
                </a:solidFill>
                <a:latin typeface="Times New Roman"/>
                <a:cs typeface="Times New Roman"/>
              </a:rPr>
              <a:t>n</a:t>
            </a:r>
            <a:r>
              <a:rPr sz="2000" spc="-5" dirty="0">
                <a:solidFill>
                  <a:srgbClr val="6F2F9F"/>
                </a:solidFill>
                <a:latin typeface="Times New Roman"/>
                <a:cs typeface="Times New Roman"/>
              </a:rPr>
              <a:t>el</a:t>
            </a:r>
            <a:r>
              <a:rPr sz="2000" dirty="0">
                <a:solidFill>
                  <a:srgbClr val="6F2F9F"/>
                </a:solidFill>
                <a:latin typeface="Times New Roman"/>
                <a:cs typeface="Times New Roman"/>
              </a:rPr>
              <a:t>	</a:t>
            </a:r>
            <a:r>
              <a:rPr sz="2000" spc="5" dirty="0">
                <a:solidFill>
                  <a:srgbClr val="6F2F9F"/>
                </a:solidFill>
                <a:latin typeface="Times New Roman"/>
                <a:cs typeface="Times New Roman"/>
              </a:rPr>
              <a:t>p</a:t>
            </a:r>
            <a:r>
              <a:rPr sz="2000" dirty="0">
                <a:solidFill>
                  <a:srgbClr val="6F2F9F"/>
                </a:solidFill>
                <a:latin typeface="Times New Roman"/>
                <a:cs typeface="Times New Roman"/>
              </a:rPr>
              <a:t>r</a:t>
            </a:r>
            <a:r>
              <a:rPr sz="2000" spc="5" dirty="0">
                <a:solidFill>
                  <a:srgbClr val="6F2F9F"/>
                </a:solidFill>
                <a:latin typeface="Times New Roman"/>
                <a:cs typeface="Times New Roman"/>
              </a:rPr>
              <a:t>o</a:t>
            </a:r>
            <a:r>
              <a:rPr sz="2000" spc="-20" dirty="0">
                <a:solidFill>
                  <a:srgbClr val="6F2F9F"/>
                </a:solidFill>
                <a:latin typeface="Times New Roman"/>
                <a:cs typeface="Times New Roman"/>
              </a:rPr>
              <a:t>v</a:t>
            </a:r>
            <a:r>
              <a:rPr sz="2000" spc="-5" dirty="0">
                <a:solidFill>
                  <a:srgbClr val="6F2F9F"/>
                </a:solidFill>
                <a:latin typeface="Times New Roman"/>
                <a:cs typeface="Times New Roman"/>
              </a:rPr>
              <a:t>i</a:t>
            </a:r>
            <a:r>
              <a:rPr sz="2000" dirty="0">
                <a:solidFill>
                  <a:srgbClr val="6F2F9F"/>
                </a:solidFill>
                <a:latin typeface="Times New Roman"/>
                <a:cs typeface="Times New Roman"/>
              </a:rPr>
              <a:t>d</a:t>
            </a:r>
            <a:r>
              <a:rPr sz="2000" spc="-5" dirty="0">
                <a:solidFill>
                  <a:srgbClr val="6F2F9F"/>
                </a:solidFill>
                <a:latin typeface="Times New Roman"/>
                <a:cs typeface="Times New Roman"/>
              </a:rPr>
              <a:t>es</a:t>
            </a:r>
            <a:r>
              <a:rPr sz="2000" dirty="0">
                <a:solidFill>
                  <a:srgbClr val="6F2F9F"/>
                </a:solidFill>
                <a:latin typeface="Times New Roman"/>
                <a:cs typeface="Times New Roman"/>
              </a:rPr>
              <a:t>	</a:t>
            </a:r>
            <a:r>
              <a:rPr sz="2000" spc="-5" dirty="0">
                <a:solidFill>
                  <a:srgbClr val="6F2F9F"/>
                </a:solidFill>
                <a:latin typeface="Times New Roman"/>
                <a:cs typeface="Times New Roman"/>
              </a:rPr>
              <a:t>i</a:t>
            </a:r>
            <a:r>
              <a:rPr sz="2000" spc="-20" dirty="0">
                <a:solidFill>
                  <a:srgbClr val="6F2F9F"/>
                </a:solidFill>
                <a:latin typeface="Times New Roman"/>
                <a:cs typeface="Times New Roman"/>
              </a:rPr>
              <a:t>n</a:t>
            </a:r>
            <a:r>
              <a:rPr sz="2000" spc="-5" dirty="0">
                <a:solidFill>
                  <a:srgbClr val="6F2F9F"/>
                </a:solidFill>
                <a:latin typeface="Times New Roman"/>
                <a:cs typeface="Times New Roman"/>
              </a:rPr>
              <a:t>te</a:t>
            </a:r>
            <a:r>
              <a:rPr sz="2000" dirty="0">
                <a:solidFill>
                  <a:srgbClr val="6F2F9F"/>
                </a:solidFill>
                <a:latin typeface="Times New Roman"/>
                <a:cs typeface="Times New Roman"/>
              </a:rPr>
              <a:t>rr</a:t>
            </a:r>
            <a:r>
              <a:rPr sz="2000" spc="-20" dirty="0">
                <a:solidFill>
                  <a:srgbClr val="6F2F9F"/>
                </a:solidFill>
                <a:latin typeface="Times New Roman"/>
                <a:cs typeface="Times New Roman"/>
              </a:rPr>
              <a:t>u</a:t>
            </a:r>
            <a:r>
              <a:rPr sz="2000" spc="5" dirty="0">
                <a:solidFill>
                  <a:srgbClr val="6F2F9F"/>
                </a:solidFill>
                <a:latin typeface="Times New Roman"/>
                <a:cs typeface="Times New Roman"/>
              </a:rPr>
              <a:t>p</a:t>
            </a:r>
            <a:r>
              <a:rPr sz="2000" spc="-5" dirty="0">
                <a:solidFill>
                  <a:srgbClr val="6F2F9F"/>
                </a:solidFill>
                <a:latin typeface="Times New Roman"/>
                <a:cs typeface="Times New Roman"/>
              </a:rPr>
              <a:t>t</a:t>
            </a:r>
            <a:r>
              <a:rPr sz="2000" dirty="0">
                <a:solidFill>
                  <a:srgbClr val="6F2F9F"/>
                </a:solidFill>
                <a:latin typeface="Times New Roman"/>
                <a:cs typeface="Times New Roman"/>
              </a:rPr>
              <a:t>	</a:t>
            </a:r>
            <a:r>
              <a:rPr sz="2000" spc="-20" dirty="0">
                <a:solidFill>
                  <a:srgbClr val="6F2F9F"/>
                </a:solidFill>
                <a:latin typeface="Times New Roman"/>
                <a:cs typeface="Times New Roman"/>
              </a:rPr>
              <a:t>h</a:t>
            </a:r>
            <a:r>
              <a:rPr sz="2000" spc="-5" dirty="0">
                <a:solidFill>
                  <a:srgbClr val="6F2F9F"/>
                </a:solidFill>
                <a:latin typeface="Times New Roman"/>
                <a:cs typeface="Times New Roman"/>
              </a:rPr>
              <a:t>a</a:t>
            </a:r>
            <a:r>
              <a:rPr sz="2000" spc="-15" dirty="0">
                <a:solidFill>
                  <a:srgbClr val="6F2F9F"/>
                </a:solidFill>
                <a:latin typeface="Times New Roman"/>
                <a:cs typeface="Times New Roman"/>
              </a:rPr>
              <a:t>n</a:t>
            </a:r>
            <a:r>
              <a:rPr sz="2000" spc="5" dirty="0">
                <a:solidFill>
                  <a:srgbClr val="6F2F9F"/>
                </a:solidFill>
                <a:latin typeface="Times New Roman"/>
                <a:cs typeface="Times New Roman"/>
              </a:rPr>
              <a:t>d</a:t>
            </a:r>
            <a:r>
              <a:rPr sz="2000" spc="-5" dirty="0">
                <a:solidFill>
                  <a:srgbClr val="6F2F9F"/>
                </a:solidFill>
                <a:latin typeface="Times New Roman"/>
                <a:cs typeface="Times New Roman"/>
              </a:rPr>
              <a:t>ler</a:t>
            </a:r>
            <a:r>
              <a:rPr sz="2000" dirty="0">
                <a:solidFill>
                  <a:srgbClr val="6F2F9F"/>
                </a:solidFill>
                <a:latin typeface="Times New Roman"/>
                <a:cs typeface="Times New Roman"/>
              </a:rPr>
              <a:t>	</a:t>
            </a:r>
            <a:r>
              <a:rPr sz="2000" spc="-25" dirty="0">
                <a:solidFill>
                  <a:srgbClr val="6F2F9F"/>
                </a:solidFill>
                <a:latin typeface="Times New Roman"/>
                <a:cs typeface="Times New Roman"/>
              </a:rPr>
              <a:t>m</a:t>
            </a:r>
            <a:r>
              <a:rPr sz="2000" spc="-5" dirty="0">
                <a:solidFill>
                  <a:srgbClr val="6F2F9F"/>
                </a:solidFill>
                <a:latin typeface="Times New Roman"/>
                <a:cs typeface="Times New Roman"/>
              </a:rPr>
              <a:t>e</a:t>
            </a:r>
            <a:r>
              <a:rPr sz="2000" dirty="0">
                <a:solidFill>
                  <a:srgbClr val="6F2F9F"/>
                </a:solidFill>
                <a:latin typeface="Times New Roman"/>
                <a:cs typeface="Times New Roman"/>
              </a:rPr>
              <a:t>c</a:t>
            </a:r>
            <a:r>
              <a:rPr sz="2000" spc="-20" dirty="0">
                <a:solidFill>
                  <a:srgbClr val="6F2F9F"/>
                </a:solidFill>
                <a:latin typeface="Times New Roman"/>
                <a:cs typeface="Times New Roman"/>
              </a:rPr>
              <a:t>h</a:t>
            </a:r>
            <a:r>
              <a:rPr sz="2000" spc="20" dirty="0">
                <a:solidFill>
                  <a:srgbClr val="6F2F9F"/>
                </a:solidFill>
                <a:latin typeface="Times New Roman"/>
                <a:cs typeface="Times New Roman"/>
              </a:rPr>
              <a:t>a</a:t>
            </a:r>
            <a:r>
              <a:rPr sz="2000" spc="-20" dirty="0">
                <a:solidFill>
                  <a:srgbClr val="6F2F9F"/>
                </a:solidFill>
                <a:latin typeface="Times New Roman"/>
                <a:cs typeface="Times New Roman"/>
              </a:rPr>
              <a:t>n</a:t>
            </a:r>
            <a:r>
              <a:rPr sz="2000" spc="-5" dirty="0">
                <a:solidFill>
                  <a:srgbClr val="6F2F9F"/>
                </a:solidFill>
                <a:latin typeface="Times New Roman"/>
                <a:cs typeface="Times New Roman"/>
              </a:rPr>
              <a:t>i</a:t>
            </a:r>
            <a:r>
              <a:rPr sz="2000" spc="5" dirty="0">
                <a:solidFill>
                  <a:srgbClr val="6F2F9F"/>
                </a:solidFill>
                <a:latin typeface="Times New Roman"/>
                <a:cs typeface="Times New Roman"/>
              </a:rPr>
              <a:t>s</a:t>
            </a:r>
            <a:r>
              <a:rPr sz="2000" spc="-10" dirty="0">
                <a:solidFill>
                  <a:srgbClr val="6F2F9F"/>
                </a:solidFill>
                <a:latin typeface="Times New Roman"/>
                <a:cs typeface="Times New Roman"/>
              </a:rPr>
              <a:t>m</a:t>
            </a:r>
            <a:r>
              <a:rPr sz="2000" dirty="0">
                <a:solidFill>
                  <a:srgbClr val="6F2F9F"/>
                </a:solidFill>
                <a:latin typeface="Times New Roman"/>
                <a:cs typeface="Times New Roman"/>
              </a:rPr>
              <a:t>	</a:t>
            </a:r>
            <a:r>
              <a:rPr sz="2000" spc="-25" dirty="0">
                <a:solidFill>
                  <a:srgbClr val="6F2F9F"/>
                </a:solidFill>
                <a:latin typeface="Times New Roman"/>
                <a:cs typeface="Times New Roman"/>
              </a:rPr>
              <a:t>f</a:t>
            </a:r>
            <a:r>
              <a:rPr sz="2000" spc="5" dirty="0">
                <a:solidFill>
                  <a:srgbClr val="6F2F9F"/>
                </a:solidFill>
                <a:latin typeface="Times New Roman"/>
                <a:cs typeface="Times New Roman"/>
              </a:rPr>
              <a:t>o</a:t>
            </a:r>
            <a:r>
              <a:rPr sz="2000" spc="-5" dirty="0">
                <a:solidFill>
                  <a:srgbClr val="6F2F9F"/>
                </a:solidFill>
                <a:latin typeface="Times New Roman"/>
                <a:cs typeface="Times New Roman"/>
              </a:rPr>
              <a:t>r</a:t>
            </a:r>
            <a:r>
              <a:rPr sz="2000" dirty="0">
                <a:solidFill>
                  <a:srgbClr val="6F2F9F"/>
                </a:solidFill>
                <a:latin typeface="Times New Roman"/>
                <a:cs typeface="Times New Roman"/>
              </a:rPr>
              <a:t>	</a:t>
            </a:r>
            <a:r>
              <a:rPr sz="2000" spc="-5" dirty="0">
                <a:solidFill>
                  <a:srgbClr val="6F2F9F"/>
                </a:solidFill>
                <a:latin typeface="Times New Roman"/>
                <a:cs typeface="Times New Roman"/>
              </a:rPr>
              <a:t>all</a:t>
            </a:r>
            <a:endParaRPr sz="2000">
              <a:latin typeface="Times New Roman"/>
              <a:cs typeface="Times New Roman"/>
            </a:endParaRPr>
          </a:p>
          <a:p>
            <a:pPr marL="356870">
              <a:lnSpc>
                <a:spcPct val="100000"/>
              </a:lnSpc>
              <a:spcBef>
                <a:spcPts val="1200"/>
              </a:spcBef>
            </a:pPr>
            <a:r>
              <a:rPr sz="2000" spc="-5" dirty="0">
                <a:solidFill>
                  <a:srgbClr val="6F2F9F"/>
                </a:solidFill>
                <a:latin typeface="Times New Roman"/>
                <a:cs typeface="Times New Roman"/>
              </a:rPr>
              <a:t>external/ </a:t>
            </a:r>
            <a:r>
              <a:rPr sz="2000" spc="-10" dirty="0">
                <a:solidFill>
                  <a:srgbClr val="6F2F9F"/>
                </a:solidFill>
                <a:latin typeface="Times New Roman"/>
                <a:cs typeface="Times New Roman"/>
              </a:rPr>
              <a:t>internal </a:t>
            </a:r>
            <a:r>
              <a:rPr sz="2000" spc="-5" dirty="0">
                <a:solidFill>
                  <a:srgbClr val="6F2F9F"/>
                </a:solidFill>
                <a:latin typeface="Times New Roman"/>
                <a:cs typeface="Times New Roman"/>
              </a:rPr>
              <a:t>interrupt generated </a:t>
            </a:r>
            <a:r>
              <a:rPr sz="2000" dirty="0">
                <a:solidFill>
                  <a:srgbClr val="6F2F9F"/>
                </a:solidFill>
                <a:latin typeface="Times New Roman"/>
                <a:cs typeface="Times New Roman"/>
              </a:rPr>
              <a:t>by </a:t>
            </a:r>
            <a:r>
              <a:rPr sz="2000" spc="-10" dirty="0">
                <a:solidFill>
                  <a:srgbClr val="6F2F9F"/>
                </a:solidFill>
                <a:latin typeface="Times New Roman"/>
                <a:cs typeface="Times New Roman"/>
              </a:rPr>
              <a:t>the</a:t>
            </a:r>
            <a:r>
              <a:rPr sz="2000" spc="80" dirty="0">
                <a:solidFill>
                  <a:srgbClr val="6F2F9F"/>
                </a:solidFill>
                <a:latin typeface="Times New Roman"/>
                <a:cs typeface="Times New Roman"/>
              </a:rPr>
              <a:t> </a:t>
            </a:r>
            <a:r>
              <a:rPr sz="2000" spc="-20" dirty="0">
                <a:solidFill>
                  <a:srgbClr val="6F2F9F"/>
                </a:solidFill>
                <a:latin typeface="Times New Roman"/>
                <a:cs typeface="Times New Roman"/>
              </a:rPr>
              <a:t>system</a:t>
            </a:r>
            <a:r>
              <a:rPr sz="2000" spc="-20" dirty="0">
                <a:latin typeface="Times New Roman"/>
                <a:cs typeface="Times New Roman"/>
              </a:rPr>
              <a:t>.</a:t>
            </a:r>
            <a:endParaRPr sz="2000">
              <a:latin typeface="Times New Roman"/>
              <a:cs typeface="Times New Roman"/>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3" name="object 3"/>
          <p:cNvSpPr txBox="1">
            <a:spLocks noGrp="1"/>
          </p:cNvSpPr>
          <p:nvPr>
            <p:ph type="title"/>
          </p:nvPr>
        </p:nvSpPr>
        <p:spPr>
          <a:xfrm>
            <a:off x="460044" y="199374"/>
            <a:ext cx="8307070" cy="1855470"/>
          </a:xfrm>
          <a:prstGeom prst="rect">
            <a:avLst/>
          </a:prstGeom>
        </p:spPr>
        <p:txBody>
          <a:bodyPr vert="horz" wrap="square" lIns="0" tIns="12700" rIns="0" bIns="0" rtlCol="0">
            <a:spAutoFit/>
          </a:bodyPr>
          <a:lstStyle/>
          <a:p>
            <a:pPr marL="356870" marR="5080" indent="-344805" algn="just">
              <a:lnSpc>
                <a:spcPct val="150100"/>
              </a:lnSpc>
              <a:spcBef>
                <a:spcPts val="100"/>
              </a:spcBef>
            </a:pPr>
            <a:r>
              <a:rPr spc="-5" dirty="0">
                <a:solidFill>
                  <a:srgbClr val="C00000"/>
                </a:solidFill>
              </a:rPr>
              <a:t>» </a:t>
            </a:r>
            <a:r>
              <a:rPr b="1" i="1" spc="-10" dirty="0">
                <a:solidFill>
                  <a:srgbClr val="FF0000"/>
                </a:solidFill>
                <a:latin typeface="Times New Roman"/>
                <a:cs typeface="Times New Roman"/>
              </a:rPr>
              <a:t>In </a:t>
            </a:r>
            <a:r>
              <a:rPr b="1" i="1" spc="-5" dirty="0">
                <a:solidFill>
                  <a:srgbClr val="FF0000"/>
                </a:solidFill>
                <a:latin typeface="Times New Roman"/>
                <a:cs typeface="Times New Roman"/>
              </a:rPr>
              <a:t>System Programming </a:t>
            </a:r>
            <a:r>
              <a:rPr b="1" i="1" spc="-10" dirty="0">
                <a:solidFill>
                  <a:srgbClr val="FF0000"/>
                </a:solidFill>
                <a:latin typeface="Times New Roman"/>
                <a:cs typeface="Times New Roman"/>
              </a:rPr>
              <a:t>with </a:t>
            </a:r>
            <a:r>
              <a:rPr b="1" i="1" spc="-5" dirty="0">
                <a:solidFill>
                  <a:srgbClr val="FF0000"/>
                </a:solidFill>
                <a:latin typeface="Times New Roman"/>
                <a:cs typeface="Times New Roman"/>
              </a:rPr>
              <a:t>SPI </a:t>
            </a:r>
            <a:r>
              <a:rPr b="1" i="1" dirty="0">
                <a:solidFill>
                  <a:srgbClr val="FF0000"/>
                </a:solidFill>
                <a:latin typeface="Times New Roman"/>
                <a:cs typeface="Times New Roman"/>
              </a:rPr>
              <a:t>Protocol: </a:t>
            </a:r>
            <a:r>
              <a:rPr spc="-5" dirty="0">
                <a:solidFill>
                  <a:srgbClr val="AC1285"/>
                </a:solidFill>
              </a:rPr>
              <a:t>Devices </a:t>
            </a:r>
            <a:r>
              <a:rPr spc="-10" dirty="0">
                <a:solidFill>
                  <a:srgbClr val="AC1285"/>
                </a:solidFill>
              </a:rPr>
              <a:t>with </a:t>
            </a:r>
            <a:r>
              <a:rPr dirty="0">
                <a:solidFill>
                  <a:srgbClr val="AC1285"/>
                </a:solidFill>
              </a:rPr>
              <a:t>SPI </a:t>
            </a:r>
            <a:r>
              <a:rPr spc="-5" dirty="0">
                <a:solidFill>
                  <a:srgbClr val="AC1285"/>
                </a:solidFill>
              </a:rPr>
              <a:t>(Serial  Peripheral Interface) ISP </a:t>
            </a:r>
            <a:r>
              <a:rPr dirty="0">
                <a:solidFill>
                  <a:srgbClr val="AC1285"/>
                </a:solidFill>
              </a:rPr>
              <a:t>(In </a:t>
            </a:r>
            <a:r>
              <a:rPr spc="-10" dirty="0">
                <a:solidFill>
                  <a:srgbClr val="AC1285"/>
                </a:solidFill>
              </a:rPr>
              <a:t>System </a:t>
            </a:r>
            <a:r>
              <a:rPr spc="-5" dirty="0">
                <a:solidFill>
                  <a:srgbClr val="AC1285"/>
                </a:solidFill>
              </a:rPr>
              <a:t>Programming) </a:t>
            </a:r>
            <a:r>
              <a:rPr spc="-10" dirty="0">
                <a:solidFill>
                  <a:srgbClr val="AC1285"/>
                </a:solidFill>
              </a:rPr>
              <a:t>support contains </a:t>
            </a:r>
            <a:r>
              <a:rPr spc="-5" dirty="0">
                <a:solidFill>
                  <a:srgbClr val="AC1285"/>
                </a:solidFill>
              </a:rPr>
              <a:t>a built-  </a:t>
            </a:r>
            <a:r>
              <a:rPr spc="-10" dirty="0">
                <a:solidFill>
                  <a:srgbClr val="AC1285"/>
                </a:solidFill>
              </a:rPr>
              <a:t>in </a:t>
            </a:r>
            <a:r>
              <a:rPr spc="-5" dirty="0">
                <a:solidFill>
                  <a:srgbClr val="AC1285"/>
                </a:solidFill>
              </a:rPr>
              <a:t>SPI </a:t>
            </a:r>
            <a:r>
              <a:rPr spc="-10" dirty="0">
                <a:solidFill>
                  <a:srgbClr val="AC1285"/>
                </a:solidFill>
              </a:rPr>
              <a:t>interface </a:t>
            </a:r>
            <a:r>
              <a:rPr spc="-5" dirty="0">
                <a:solidFill>
                  <a:srgbClr val="AC1285"/>
                </a:solidFill>
              </a:rPr>
              <a:t>and </a:t>
            </a:r>
            <a:r>
              <a:rPr spc="-10" dirty="0">
                <a:solidFill>
                  <a:srgbClr val="AC1285"/>
                </a:solidFill>
              </a:rPr>
              <a:t>the </a:t>
            </a:r>
            <a:r>
              <a:rPr dirty="0">
                <a:solidFill>
                  <a:srgbClr val="AC1285"/>
                </a:solidFill>
              </a:rPr>
              <a:t>on-chip </a:t>
            </a:r>
            <a:r>
              <a:rPr spc="-5" dirty="0">
                <a:solidFill>
                  <a:srgbClr val="AC1285"/>
                </a:solidFill>
              </a:rPr>
              <a:t>EEPROM </a:t>
            </a:r>
            <a:r>
              <a:rPr dirty="0">
                <a:solidFill>
                  <a:srgbClr val="AC1285"/>
                </a:solidFill>
              </a:rPr>
              <a:t>or </a:t>
            </a:r>
            <a:r>
              <a:rPr spc="-10" dirty="0">
                <a:solidFill>
                  <a:srgbClr val="AC1285"/>
                </a:solidFill>
              </a:rPr>
              <a:t>FLASH memory</a:t>
            </a:r>
            <a:r>
              <a:rPr spc="-10" dirty="0"/>
              <a:t>. </a:t>
            </a:r>
            <a:r>
              <a:rPr dirty="0"/>
              <a:t>The primary  </a:t>
            </a:r>
            <a:r>
              <a:rPr spc="-5" dirty="0"/>
              <a:t>I/O </a:t>
            </a:r>
            <a:r>
              <a:rPr spc="-10" dirty="0"/>
              <a:t>lines involved in </a:t>
            </a:r>
            <a:r>
              <a:rPr spc="-5" dirty="0"/>
              <a:t>SPI-In </a:t>
            </a:r>
            <a:r>
              <a:rPr spc="-15" dirty="0"/>
              <a:t>System Programming </a:t>
            </a:r>
            <a:r>
              <a:rPr dirty="0"/>
              <a:t>are </a:t>
            </a:r>
            <a:r>
              <a:rPr spc="-5" dirty="0"/>
              <a:t>listed</a:t>
            </a:r>
            <a:r>
              <a:rPr spc="235" dirty="0"/>
              <a:t> </a:t>
            </a:r>
            <a:r>
              <a:rPr spc="-10" dirty="0"/>
              <a:t>below:</a:t>
            </a:r>
          </a:p>
        </p:txBody>
      </p:sp>
      <p:sp>
        <p:nvSpPr>
          <p:cNvPr id="6" name="object 6"/>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110</a:t>
            </a:fld>
            <a:endParaRPr sz="1200">
              <a:latin typeface="Times New Roman"/>
              <a:cs typeface="Times New Roman"/>
            </a:endParaRPr>
          </a:p>
        </p:txBody>
      </p:sp>
      <p:sp>
        <p:nvSpPr>
          <p:cNvPr id="4" name="object 4"/>
          <p:cNvSpPr txBox="1"/>
          <p:nvPr/>
        </p:nvSpPr>
        <p:spPr>
          <a:xfrm>
            <a:off x="460044" y="2225497"/>
            <a:ext cx="8305165" cy="3867785"/>
          </a:xfrm>
          <a:prstGeom prst="rect">
            <a:avLst/>
          </a:prstGeom>
        </p:spPr>
        <p:txBody>
          <a:bodyPr vert="horz" wrap="square" lIns="0" tIns="12700" rIns="0" bIns="0" rtlCol="0">
            <a:spAutoFit/>
          </a:bodyPr>
          <a:lstStyle/>
          <a:p>
            <a:pPr marL="1036955">
              <a:lnSpc>
                <a:spcPct val="100000"/>
              </a:lnSpc>
              <a:spcBef>
                <a:spcPts val="100"/>
              </a:spcBef>
              <a:tabLst>
                <a:tab pos="1353820" algn="l"/>
              </a:tabLst>
            </a:pPr>
            <a:r>
              <a:rPr sz="1750" spc="10" dirty="0">
                <a:solidFill>
                  <a:srgbClr val="C00000"/>
                </a:solidFill>
                <a:latin typeface="Times New Roman"/>
                <a:cs typeface="Times New Roman"/>
              </a:rPr>
              <a:t>»	</a:t>
            </a:r>
            <a:r>
              <a:rPr sz="1800" dirty="0">
                <a:latin typeface="Times New Roman"/>
                <a:cs typeface="Times New Roman"/>
              </a:rPr>
              <a:t>MOSI – </a:t>
            </a:r>
            <a:r>
              <a:rPr sz="1800" spc="-5" dirty="0">
                <a:latin typeface="Times New Roman"/>
                <a:cs typeface="Times New Roman"/>
              </a:rPr>
              <a:t>Master </a:t>
            </a:r>
            <a:r>
              <a:rPr sz="1800" dirty="0">
                <a:latin typeface="Times New Roman"/>
                <a:cs typeface="Times New Roman"/>
              </a:rPr>
              <a:t>Out </a:t>
            </a:r>
            <a:r>
              <a:rPr sz="1800" spc="-5" dirty="0">
                <a:latin typeface="Times New Roman"/>
                <a:cs typeface="Times New Roman"/>
              </a:rPr>
              <a:t>Slave</a:t>
            </a:r>
            <a:r>
              <a:rPr sz="1800" spc="-95" dirty="0">
                <a:latin typeface="Times New Roman"/>
                <a:cs typeface="Times New Roman"/>
              </a:rPr>
              <a:t> </a:t>
            </a:r>
            <a:r>
              <a:rPr sz="1800" spc="-5" dirty="0">
                <a:latin typeface="Times New Roman"/>
                <a:cs typeface="Times New Roman"/>
              </a:rPr>
              <a:t>In</a:t>
            </a:r>
            <a:endParaRPr sz="1800">
              <a:latin typeface="Times New Roman"/>
              <a:cs typeface="Times New Roman"/>
            </a:endParaRPr>
          </a:p>
          <a:p>
            <a:pPr marL="1036955">
              <a:lnSpc>
                <a:spcPct val="100000"/>
              </a:lnSpc>
              <a:spcBef>
                <a:spcPts val="1515"/>
              </a:spcBef>
              <a:tabLst>
                <a:tab pos="1353820" algn="l"/>
              </a:tabLst>
            </a:pPr>
            <a:r>
              <a:rPr sz="1750" spc="10" dirty="0">
                <a:solidFill>
                  <a:srgbClr val="C00000"/>
                </a:solidFill>
                <a:latin typeface="Times New Roman"/>
                <a:cs typeface="Times New Roman"/>
              </a:rPr>
              <a:t>»	</a:t>
            </a:r>
            <a:r>
              <a:rPr sz="1800" dirty="0">
                <a:latin typeface="Times New Roman"/>
                <a:cs typeface="Times New Roman"/>
              </a:rPr>
              <a:t>MISO – </a:t>
            </a:r>
            <a:r>
              <a:rPr sz="1800" spc="-5" dirty="0">
                <a:latin typeface="Times New Roman"/>
                <a:cs typeface="Times New Roman"/>
              </a:rPr>
              <a:t>Master </a:t>
            </a:r>
            <a:r>
              <a:rPr sz="1800" dirty="0">
                <a:latin typeface="Times New Roman"/>
                <a:cs typeface="Times New Roman"/>
              </a:rPr>
              <a:t>In </a:t>
            </a:r>
            <a:r>
              <a:rPr sz="1800" spc="-5" dirty="0">
                <a:latin typeface="Times New Roman"/>
                <a:cs typeface="Times New Roman"/>
              </a:rPr>
              <a:t>Slave</a:t>
            </a:r>
            <a:r>
              <a:rPr sz="1800" spc="-85" dirty="0">
                <a:latin typeface="Times New Roman"/>
                <a:cs typeface="Times New Roman"/>
              </a:rPr>
              <a:t> </a:t>
            </a:r>
            <a:r>
              <a:rPr sz="1800" dirty="0">
                <a:latin typeface="Times New Roman"/>
                <a:cs typeface="Times New Roman"/>
              </a:rPr>
              <a:t>Out</a:t>
            </a:r>
            <a:endParaRPr sz="1800">
              <a:latin typeface="Times New Roman"/>
              <a:cs typeface="Times New Roman"/>
            </a:endParaRPr>
          </a:p>
          <a:p>
            <a:pPr marL="1036955">
              <a:lnSpc>
                <a:spcPct val="100000"/>
              </a:lnSpc>
              <a:spcBef>
                <a:spcPts val="1510"/>
              </a:spcBef>
              <a:tabLst>
                <a:tab pos="1353820" algn="l"/>
              </a:tabLst>
            </a:pPr>
            <a:r>
              <a:rPr sz="1750" spc="10" dirty="0">
                <a:solidFill>
                  <a:srgbClr val="C00000"/>
                </a:solidFill>
                <a:latin typeface="Times New Roman"/>
                <a:cs typeface="Times New Roman"/>
              </a:rPr>
              <a:t>»	</a:t>
            </a:r>
            <a:r>
              <a:rPr sz="1800" dirty="0">
                <a:latin typeface="Times New Roman"/>
                <a:cs typeface="Times New Roman"/>
              </a:rPr>
              <a:t>SCK – </a:t>
            </a:r>
            <a:r>
              <a:rPr sz="1800" spc="-10" dirty="0">
                <a:latin typeface="Times New Roman"/>
                <a:cs typeface="Times New Roman"/>
              </a:rPr>
              <a:t>System </a:t>
            </a:r>
            <a:r>
              <a:rPr sz="1800" dirty="0">
                <a:latin typeface="Times New Roman"/>
                <a:cs typeface="Times New Roman"/>
              </a:rPr>
              <a:t>Clock</a:t>
            </a:r>
            <a:endParaRPr sz="1800">
              <a:latin typeface="Times New Roman"/>
              <a:cs typeface="Times New Roman"/>
            </a:endParaRPr>
          </a:p>
          <a:p>
            <a:pPr marL="1036955" algn="just">
              <a:lnSpc>
                <a:spcPct val="100000"/>
              </a:lnSpc>
              <a:spcBef>
                <a:spcPts val="1515"/>
              </a:spcBef>
            </a:pPr>
            <a:r>
              <a:rPr sz="1750" spc="10" dirty="0">
                <a:solidFill>
                  <a:srgbClr val="C00000"/>
                </a:solidFill>
                <a:latin typeface="Times New Roman"/>
                <a:cs typeface="Times New Roman"/>
              </a:rPr>
              <a:t>» </a:t>
            </a:r>
            <a:r>
              <a:rPr sz="1800" dirty="0">
                <a:latin typeface="Times New Roman"/>
                <a:cs typeface="Times New Roman"/>
              </a:rPr>
              <a:t>RST – </a:t>
            </a:r>
            <a:r>
              <a:rPr sz="1800" spc="-5" dirty="0">
                <a:latin typeface="Times New Roman"/>
                <a:cs typeface="Times New Roman"/>
              </a:rPr>
              <a:t>Reset </a:t>
            </a:r>
            <a:r>
              <a:rPr sz="1800" spc="5" dirty="0">
                <a:latin typeface="Times New Roman"/>
                <a:cs typeface="Times New Roman"/>
              </a:rPr>
              <a:t>of </a:t>
            </a:r>
            <a:r>
              <a:rPr sz="1800" spc="-10" dirty="0">
                <a:latin typeface="Times New Roman"/>
                <a:cs typeface="Times New Roman"/>
              </a:rPr>
              <a:t>Target</a:t>
            </a:r>
            <a:r>
              <a:rPr sz="1800" spc="-175" dirty="0">
                <a:latin typeface="Times New Roman"/>
                <a:cs typeface="Times New Roman"/>
              </a:rPr>
              <a:t> </a:t>
            </a:r>
            <a:r>
              <a:rPr sz="1800" spc="-5" dirty="0">
                <a:latin typeface="Times New Roman"/>
                <a:cs typeface="Times New Roman"/>
              </a:rPr>
              <a:t>Device</a:t>
            </a:r>
            <a:endParaRPr sz="1800">
              <a:latin typeface="Times New Roman"/>
              <a:cs typeface="Times New Roman"/>
            </a:endParaRPr>
          </a:p>
          <a:p>
            <a:pPr marL="1036955" algn="just">
              <a:lnSpc>
                <a:spcPct val="100000"/>
              </a:lnSpc>
              <a:spcBef>
                <a:spcPts val="1515"/>
              </a:spcBef>
            </a:pPr>
            <a:r>
              <a:rPr sz="1750" spc="10" dirty="0">
                <a:solidFill>
                  <a:srgbClr val="C00000"/>
                </a:solidFill>
                <a:latin typeface="Times New Roman"/>
                <a:cs typeface="Times New Roman"/>
              </a:rPr>
              <a:t>» </a:t>
            </a:r>
            <a:r>
              <a:rPr sz="1800" spc="-15" dirty="0">
                <a:latin typeface="Times New Roman"/>
                <a:cs typeface="Times New Roman"/>
              </a:rPr>
              <a:t>GND </a:t>
            </a:r>
            <a:r>
              <a:rPr sz="1800" dirty="0">
                <a:latin typeface="Times New Roman"/>
                <a:cs typeface="Times New Roman"/>
              </a:rPr>
              <a:t>– </a:t>
            </a:r>
            <a:r>
              <a:rPr sz="1800" spc="-5" dirty="0">
                <a:latin typeface="Times New Roman"/>
                <a:cs typeface="Times New Roman"/>
              </a:rPr>
              <a:t>Ground </a:t>
            </a:r>
            <a:r>
              <a:rPr sz="1800" spc="5" dirty="0">
                <a:latin typeface="Times New Roman"/>
                <a:cs typeface="Times New Roman"/>
              </a:rPr>
              <a:t>of </a:t>
            </a:r>
            <a:r>
              <a:rPr sz="1800" spc="-10" dirty="0">
                <a:latin typeface="Times New Roman"/>
                <a:cs typeface="Times New Roman"/>
              </a:rPr>
              <a:t>Target</a:t>
            </a:r>
            <a:r>
              <a:rPr sz="1800" spc="-150" dirty="0">
                <a:latin typeface="Times New Roman"/>
                <a:cs typeface="Times New Roman"/>
              </a:rPr>
              <a:t> </a:t>
            </a:r>
            <a:r>
              <a:rPr sz="1800" spc="-5" dirty="0">
                <a:latin typeface="Times New Roman"/>
                <a:cs typeface="Times New Roman"/>
              </a:rPr>
              <a:t>Device</a:t>
            </a:r>
            <a:endParaRPr sz="1800">
              <a:latin typeface="Times New Roman"/>
              <a:cs typeface="Times New Roman"/>
            </a:endParaRPr>
          </a:p>
          <a:p>
            <a:pPr marL="356870" marR="5080" indent="-344805" algn="just">
              <a:lnSpc>
                <a:spcPct val="150100"/>
              </a:lnSpc>
              <a:spcBef>
                <a:spcPts val="430"/>
              </a:spcBef>
            </a:pPr>
            <a:r>
              <a:rPr sz="1750" spc="10" dirty="0">
                <a:solidFill>
                  <a:srgbClr val="C00000"/>
                </a:solidFill>
                <a:latin typeface="Times New Roman"/>
                <a:cs typeface="Times New Roman"/>
              </a:rPr>
              <a:t>» </a:t>
            </a:r>
            <a:r>
              <a:rPr sz="1800" spc="10" dirty="0">
                <a:solidFill>
                  <a:srgbClr val="6F2F9F"/>
                </a:solidFill>
                <a:latin typeface="Times New Roman"/>
                <a:cs typeface="Times New Roman"/>
              </a:rPr>
              <a:t>PC </a:t>
            </a:r>
            <a:r>
              <a:rPr sz="1800" spc="-10" dirty="0">
                <a:solidFill>
                  <a:srgbClr val="6F2F9F"/>
                </a:solidFill>
                <a:latin typeface="Times New Roman"/>
                <a:cs typeface="Times New Roman"/>
              </a:rPr>
              <a:t>acts as </a:t>
            </a:r>
            <a:r>
              <a:rPr sz="1800" dirty="0">
                <a:solidFill>
                  <a:srgbClr val="6F2F9F"/>
                </a:solidFill>
                <a:latin typeface="Times New Roman"/>
                <a:cs typeface="Times New Roman"/>
              </a:rPr>
              <a:t>the </a:t>
            </a:r>
            <a:r>
              <a:rPr sz="1800" spc="-10" dirty="0">
                <a:solidFill>
                  <a:srgbClr val="6F2F9F"/>
                </a:solidFill>
                <a:latin typeface="Times New Roman"/>
                <a:cs typeface="Times New Roman"/>
              </a:rPr>
              <a:t>master </a:t>
            </a:r>
            <a:r>
              <a:rPr sz="1800" dirty="0">
                <a:solidFill>
                  <a:srgbClr val="6F2F9F"/>
                </a:solidFill>
                <a:latin typeface="Times New Roman"/>
                <a:cs typeface="Times New Roman"/>
              </a:rPr>
              <a:t>and </a:t>
            </a:r>
            <a:r>
              <a:rPr sz="1800" spc="-5" dirty="0">
                <a:solidFill>
                  <a:srgbClr val="6F2F9F"/>
                </a:solidFill>
                <a:latin typeface="Times New Roman"/>
                <a:cs typeface="Times New Roman"/>
              </a:rPr>
              <a:t>target device acts </a:t>
            </a:r>
            <a:r>
              <a:rPr sz="1800" spc="-10" dirty="0">
                <a:solidFill>
                  <a:srgbClr val="6F2F9F"/>
                </a:solidFill>
                <a:latin typeface="Times New Roman"/>
                <a:cs typeface="Times New Roman"/>
              </a:rPr>
              <a:t>as </a:t>
            </a:r>
            <a:r>
              <a:rPr sz="1800" dirty="0">
                <a:solidFill>
                  <a:srgbClr val="6F2F9F"/>
                </a:solidFill>
                <a:latin typeface="Times New Roman"/>
                <a:cs typeface="Times New Roman"/>
              </a:rPr>
              <a:t>the </a:t>
            </a:r>
            <a:r>
              <a:rPr sz="1800" spc="-5" dirty="0">
                <a:solidFill>
                  <a:srgbClr val="6F2F9F"/>
                </a:solidFill>
                <a:latin typeface="Times New Roman"/>
                <a:cs typeface="Times New Roman"/>
              </a:rPr>
              <a:t>slave </a:t>
            </a:r>
            <a:r>
              <a:rPr sz="1800" dirty="0">
                <a:solidFill>
                  <a:srgbClr val="6F2F9F"/>
                </a:solidFill>
                <a:latin typeface="Times New Roman"/>
                <a:cs typeface="Times New Roman"/>
              </a:rPr>
              <a:t>in ISP</a:t>
            </a:r>
            <a:r>
              <a:rPr sz="1800" dirty="0">
                <a:latin typeface="Times New Roman"/>
                <a:cs typeface="Times New Roman"/>
              </a:rPr>
              <a:t>. </a:t>
            </a:r>
            <a:r>
              <a:rPr sz="1800" spc="-5" dirty="0">
                <a:solidFill>
                  <a:srgbClr val="001F5F"/>
                </a:solidFill>
                <a:latin typeface="Times New Roman"/>
                <a:cs typeface="Times New Roman"/>
              </a:rPr>
              <a:t>The program </a:t>
            </a:r>
            <a:r>
              <a:rPr sz="1800" dirty="0">
                <a:solidFill>
                  <a:srgbClr val="001F5F"/>
                </a:solidFill>
                <a:latin typeface="Times New Roman"/>
                <a:cs typeface="Times New Roman"/>
              </a:rPr>
              <a:t>data </a:t>
            </a:r>
            <a:r>
              <a:rPr sz="1800" spc="-5" dirty="0">
                <a:solidFill>
                  <a:srgbClr val="001F5F"/>
                </a:solidFill>
                <a:latin typeface="Times New Roman"/>
                <a:cs typeface="Times New Roman"/>
              </a:rPr>
              <a:t>is  sent </a:t>
            </a:r>
            <a:r>
              <a:rPr sz="1800" dirty="0">
                <a:solidFill>
                  <a:srgbClr val="001F5F"/>
                </a:solidFill>
                <a:latin typeface="Times New Roman"/>
                <a:cs typeface="Times New Roman"/>
              </a:rPr>
              <a:t>to </a:t>
            </a:r>
            <a:r>
              <a:rPr sz="1800" spc="-10" dirty="0">
                <a:solidFill>
                  <a:srgbClr val="001F5F"/>
                </a:solidFill>
                <a:latin typeface="Times New Roman"/>
                <a:cs typeface="Times New Roman"/>
              </a:rPr>
              <a:t>the </a:t>
            </a:r>
            <a:r>
              <a:rPr sz="1800" dirty="0">
                <a:solidFill>
                  <a:srgbClr val="001F5F"/>
                </a:solidFill>
                <a:latin typeface="Times New Roman"/>
                <a:cs typeface="Times New Roman"/>
              </a:rPr>
              <a:t>MOSI pin </a:t>
            </a:r>
            <a:r>
              <a:rPr sz="1800" spc="5" dirty="0">
                <a:solidFill>
                  <a:srgbClr val="001F5F"/>
                </a:solidFill>
                <a:latin typeface="Times New Roman"/>
                <a:cs typeface="Times New Roman"/>
              </a:rPr>
              <a:t>of </a:t>
            </a:r>
            <a:r>
              <a:rPr sz="1800" spc="-5" dirty="0">
                <a:solidFill>
                  <a:srgbClr val="001F5F"/>
                </a:solidFill>
                <a:latin typeface="Times New Roman"/>
                <a:cs typeface="Times New Roman"/>
              </a:rPr>
              <a:t>target device and </a:t>
            </a:r>
            <a:r>
              <a:rPr sz="1800" dirty="0">
                <a:solidFill>
                  <a:srgbClr val="001F5F"/>
                </a:solidFill>
                <a:latin typeface="Times New Roman"/>
                <a:cs typeface="Times New Roman"/>
              </a:rPr>
              <a:t>the </a:t>
            </a:r>
            <a:r>
              <a:rPr sz="1800" spc="-5" dirty="0">
                <a:solidFill>
                  <a:srgbClr val="001F5F"/>
                </a:solidFill>
                <a:latin typeface="Times New Roman"/>
                <a:cs typeface="Times New Roman"/>
              </a:rPr>
              <a:t>device acknowledgement </a:t>
            </a:r>
            <a:r>
              <a:rPr sz="1800" dirty="0">
                <a:solidFill>
                  <a:srgbClr val="001F5F"/>
                </a:solidFill>
                <a:latin typeface="Times New Roman"/>
                <a:cs typeface="Times New Roman"/>
              </a:rPr>
              <a:t>is originated  from the MISO pin </a:t>
            </a:r>
            <a:r>
              <a:rPr sz="1800" spc="5" dirty="0">
                <a:solidFill>
                  <a:srgbClr val="001F5F"/>
                </a:solidFill>
                <a:latin typeface="Times New Roman"/>
                <a:cs typeface="Times New Roman"/>
              </a:rPr>
              <a:t>of </a:t>
            </a:r>
            <a:r>
              <a:rPr sz="1800" dirty="0">
                <a:solidFill>
                  <a:srgbClr val="001F5F"/>
                </a:solidFill>
                <a:latin typeface="Times New Roman"/>
                <a:cs typeface="Times New Roman"/>
              </a:rPr>
              <a:t>the </a:t>
            </a:r>
            <a:r>
              <a:rPr sz="1800" spc="-5" dirty="0">
                <a:solidFill>
                  <a:srgbClr val="001F5F"/>
                </a:solidFill>
                <a:latin typeface="Times New Roman"/>
                <a:cs typeface="Times New Roman"/>
              </a:rPr>
              <a:t>device</a:t>
            </a:r>
            <a:r>
              <a:rPr sz="1800" spc="-5" dirty="0">
                <a:latin typeface="Times New Roman"/>
                <a:cs typeface="Times New Roman"/>
              </a:rPr>
              <a:t>. </a:t>
            </a:r>
            <a:r>
              <a:rPr sz="1800" dirty="0">
                <a:solidFill>
                  <a:srgbClr val="006FC0"/>
                </a:solidFill>
                <a:latin typeface="Times New Roman"/>
                <a:cs typeface="Times New Roman"/>
              </a:rPr>
              <a:t>SCK pin </a:t>
            </a:r>
            <a:r>
              <a:rPr sz="1800" spc="-10" dirty="0">
                <a:solidFill>
                  <a:srgbClr val="006FC0"/>
                </a:solidFill>
                <a:latin typeface="Times New Roman"/>
                <a:cs typeface="Times New Roman"/>
              </a:rPr>
              <a:t>acts as </a:t>
            </a:r>
            <a:r>
              <a:rPr sz="1800" dirty="0">
                <a:solidFill>
                  <a:srgbClr val="006FC0"/>
                </a:solidFill>
                <a:latin typeface="Times New Roman"/>
                <a:cs typeface="Times New Roman"/>
              </a:rPr>
              <a:t>the </a:t>
            </a:r>
            <a:r>
              <a:rPr sz="1800" spc="-5" dirty="0">
                <a:solidFill>
                  <a:srgbClr val="006FC0"/>
                </a:solidFill>
                <a:latin typeface="Times New Roman"/>
                <a:cs typeface="Times New Roman"/>
              </a:rPr>
              <a:t>clock for </a:t>
            </a:r>
            <a:r>
              <a:rPr sz="1800" dirty="0">
                <a:solidFill>
                  <a:srgbClr val="006FC0"/>
                </a:solidFill>
                <a:latin typeface="Times New Roman"/>
                <a:cs typeface="Times New Roman"/>
              </a:rPr>
              <a:t>data </a:t>
            </a:r>
            <a:r>
              <a:rPr sz="1800" spc="-5" dirty="0">
                <a:solidFill>
                  <a:srgbClr val="006FC0"/>
                </a:solidFill>
                <a:latin typeface="Times New Roman"/>
                <a:cs typeface="Times New Roman"/>
              </a:rPr>
              <a:t>transfer</a:t>
            </a:r>
            <a:r>
              <a:rPr sz="1800" spc="-5" dirty="0">
                <a:latin typeface="Times New Roman"/>
                <a:cs typeface="Times New Roman"/>
              </a:rPr>
              <a:t>. </a:t>
            </a:r>
            <a:r>
              <a:rPr sz="1800" spc="-5" dirty="0">
                <a:solidFill>
                  <a:srgbClr val="6F2F9F"/>
                </a:solidFill>
                <a:latin typeface="Times New Roman"/>
                <a:cs typeface="Times New Roman"/>
              </a:rPr>
              <a:t>A </a:t>
            </a:r>
            <a:r>
              <a:rPr sz="1800" dirty="0">
                <a:solidFill>
                  <a:srgbClr val="6F2F9F"/>
                </a:solidFill>
                <a:latin typeface="Times New Roman"/>
                <a:cs typeface="Times New Roman"/>
              </a:rPr>
              <a:t>utility  </a:t>
            </a:r>
            <a:r>
              <a:rPr sz="1800" spc="-5" dirty="0">
                <a:solidFill>
                  <a:srgbClr val="6F2F9F"/>
                </a:solidFill>
                <a:latin typeface="Times New Roman"/>
                <a:cs typeface="Times New Roman"/>
              </a:rPr>
              <a:t>program </a:t>
            </a:r>
            <a:r>
              <a:rPr sz="1800" spc="-10" dirty="0">
                <a:solidFill>
                  <a:srgbClr val="6F2F9F"/>
                </a:solidFill>
                <a:latin typeface="Times New Roman"/>
                <a:cs typeface="Times New Roman"/>
              </a:rPr>
              <a:t>can </a:t>
            </a:r>
            <a:r>
              <a:rPr sz="1800" spc="5" dirty="0">
                <a:solidFill>
                  <a:srgbClr val="6F2F9F"/>
                </a:solidFill>
                <a:latin typeface="Times New Roman"/>
                <a:cs typeface="Times New Roman"/>
              </a:rPr>
              <a:t>be </a:t>
            </a:r>
            <a:r>
              <a:rPr sz="1800" spc="-5" dirty="0">
                <a:solidFill>
                  <a:srgbClr val="6F2F9F"/>
                </a:solidFill>
                <a:latin typeface="Times New Roman"/>
                <a:cs typeface="Times New Roman"/>
              </a:rPr>
              <a:t>developed </a:t>
            </a:r>
            <a:r>
              <a:rPr sz="1800" spc="5" dirty="0">
                <a:solidFill>
                  <a:srgbClr val="6F2F9F"/>
                </a:solidFill>
                <a:latin typeface="Times New Roman"/>
                <a:cs typeface="Times New Roman"/>
              </a:rPr>
              <a:t>on </a:t>
            </a:r>
            <a:r>
              <a:rPr sz="1800" dirty="0">
                <a:solidFill>
                  <a:srgbClr val="6F2F9F"/>
                </a:solidFill>
                <a:latin typeface="Times New Roman"/>
                <a:cs typeface="Times New Roman"/>
              </a:rPr>
              <a:t>the </a:t>
            </a:r>
            <a:r>
              <a:rPr sz="1800" spc="10" dirty="0">
                <a:solidFill>
                  <a:srgbClr val="6F2F9F"/>
                </a:solidFill>
                <a:latin typeface="Times New Roman"/>
                <a:cs typeface="Times New Roman"/>
              </a:rPr>
              <a:t>PC </a:t>
            </a:r>
            <a:r>
              <a:rPr sz="1800" dirty="0">
                <a:solidFill>
                  <a:srgbClr val="6F2F9F"/>
                </a:solidFill>
                <a:latin typeface="Times New Roman"/>
                <a:cs typeface="Times New Roman"/>
              </a:rPr>
              <a:t>side to </a:t>
            </a:r>
            <a:r>
              <a:rPr sz="1800" spc="-5" dirty="0">
                <a:solidFill>
                  <a:srgbClr val="6F2F9F"/>
                </a:solidFill>
                <a:latin typeface="Times New Roman"/>
                <a:cs typeface="Times New Roman"/>
              </a:rPr>
              <a:t>generate </a:t>
            </a:r>
            <a:r>
              <a:rPr sz="1800" dirty="0">
                <a:solidFill>
                  <a:srgbClr val="6F2F9F"/>
                </a:solidFill>
                <a:latin typeface="Times New Roman"/>
                <a:cs typeface="Times New Roman"/>
              </a:rPr>
              <a:t>the </a:t>
            </a:r>
            <a:r>
              <a:rPr sz="1800" spc="-5" dirty="0">
                <a:solidFill>
                  <a:srgbClr val="6F2F9F"/>
                </a:solidFill>
                <a:latin typeface="Times New Roman"/>
                <a:cs typeface="Times New Roman"/>
              </a:rPr>
              <a:t>above signal</a:t>
            </a:r>
            <a:r>
              <a:rPr sz="1800" spc="-40" dirty="0">
                <a:solidFill>
                  <a:srgbClr val="6F2F9F"/>
                </a:solidFill>
                <a:latin typeface="Times New Roman"/>
                <a:cs typeface="Times New Roman"/>
              </a:rPr>
              <a:t> </a:t>
            </a:r>
            <a:r>
              <a:rPr sz="1800" dirty="0">
                <a:solidFill>
                  <a:srgbClr val="6F2F9F"/>
                </a:solidFill>
                <a:latin typeface="Times New Roman"/>
                <a:cs typeface="Times New Roman"/>
              </a:rPr>
              <a:t>lines</a:t>
            </a:r>
            <a:r>
              <a:rPr sz="1800" dirty="0">
                <a:latin typeface="Times New Roman"/>
                <a:cs typeface="Times New Roman"/>
              </a:rPr>
              <a:t>.</a:t>
            </a:r>
            <a:endParaRPr sz="1800">
              <a:latin typeface="Times New Roman"/>
              <a:cs typeface="Times New Roman"/>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7705" cy="5819775"/>
          </a:xfrm>
          <a:prstGeom prst="rect">
            <a:avLst/>
          </a:prstGeom>
        </p:spPr>
        <p:txBody>
          <a:bodyPr vert="horz" wrap="square" lIns="0" tIns="12700" rIns="0" bIns="0" rtlCol="0">
            <a:spAutoFit/>
          </a:bodyPr>
          <a:lstStyle/>
          <a:p>
            <a:pPr marL="356870" marR="9525" indent="-344805" algn="just">
              <a:lnSpc>
                <a:spcPct val="150100"/>
              </a:lnSpc>
              <a:spcBef>
                <a:spcPts val="100"/>
              </a:spcBef>
            </a:pPr>
            <a:r>
              <a:rPr sz="2000" spc="-5" dirty="0">
                <a:solidFill>
                  <a:srgbClr val="C00000"/>
                </a:solidFill>
                <a:latin typeface="Times New Roman"/>
                <a:cs typeface="Times New Roman"/>
              </a:rPr>
              <a:t>» </a:t>
            </a:r>
            <a:r>
              <a:rPr sz="2000" spc="-5" dirty="0">
                <a:latin typeface="Times New Roman"/>
                <a:cs typeface="Times New Roman"/>
              </a:rPr>
              <a:t>Standard SPI-ISP </a:t>
            </a:r>
            <a:r>
              <a:rPr sz="2000" spc="-10" dirty="0">
                <a:latin typeface="Times New Roman"/>
                <a:cs typeface="Times New Roman"/>
              </a:rPr>
              <a:t>utilities </a:t>
            </a:r>
            <a:r>
              <a:rPr sz="2000" spc="-5" dirty="0">
                <a:latin typeface="Times New Roman"/>
                <a:cs typeface="Times New Roman"/>
              </a:rPr>
              <a:t>are feely available </a:t>
            </a:r>
            <a:r>
              <a:rPr sz="2000" dirty="0">
                <a:latin typeface="Times New Roman"/>
                <a:cs typeface="Times New Roman"/>
              </a:rPr>
              <a:t>on </a:t>
            </a:r>
            <a:r>
              <a:rPr sz="2000" spc="-5" dirty="0">
                <a:latin typeface="Times New Roman"/>
                <a:cs typeface="Times New Roman"/>
              </a:rPr>
              <a:t>the internet and, </a:t>
            </a:r>
            <a:r>
              <a:rPr sz="2000" spc="-10" dirty="0">
                <a:latin typeface="Times New Roman"/>
                <a:cs typeface="Times New Roman"/>
              </a:rPr>
              <a:t>there </a:t>
            </a:r>
            <a:r>
              <a:rPr sz="2000" spc="-5" dirty="0">
                <a:latin typeface="Times New Roman"/>
                <a:cs typeface="Times New Roman"/>
              </a:rPr>
              <a:t>is </a:t>
            </a:r>
            <a:r>
              <a:rPr sz="2000" spc="-20" dirty="0">
                <a:latin typeface="Times New Roman"/>
                <a:cs typeface="Times New Roman"/>
              </a:rPr>
              <a:t>no  </a:t>
            </a:r>
            <a:r>
              <a:rPr sz="2000" spc="-10" dirty="0">
                <a:latin typeface="Times New Roman"/>
                <a:cs typeface="Times New Roman"/>
              </a:rPr>
              <a:t>need for </a:t>
            </a:r>
            <a:r>
              <a:rPr sz="2000" spc="-5" dirty="0">
                <a:latin typeface="Times New Roman"/>
                <a:cs typeface="Times New Roman"/>
              </a:rPr>
              <a:t>going </a:t>
            </a:r>
            <a:r>
              <a:rPr sz="2000" spc="-10" dirty="0">
                <a:latin typeface="Times New Roman"/>
                <a:cs typeface="Times New Roman"/>
              </a:rPr>
              <a:t>for writing </a:t>
            </a:r>
            <a:r>
              <a:rPr sz="2000" spc="5" dirty="0">
                <a:latin typeface="Times New Roman"/>
                <a:cs typeface="Times New Roman"/>
              </a:rPr>
              <a:t>own </a:t>
            </a:r>
            <a:r>
              <a:rPr sz="2000" spc="-5" dirty="0">
                <a:latin typeface="Times New Roman"/>
                <a:cs typeface="Times New Roman"/>
              </a:rPr>
              <a:t>program. For ISP operations, </a:t>
            </a:r>
            <a:r>
              <a:rPr sz="2000" spc="-10" dirty="0">
                <a:latin typeface="Times New Roman"/>
                <a:cs typeface="Times New Roman"/>
              </a:rPr>
              <a:t>the </a:t>
            </a:r>
            <a:r>
              <a:rPr sz="2000" spc="-5" dirty="0">
                <a:latin typeface="Times New Roman"/>
                <a:cs typeface="Times New Roman"/>
              </a:rPr>
              <a:t>target device  needs </a:t>
            </a:r>
            <a:r>
              <a:rPr sz="2000" spc="-10" dirty="0">
                <a:latin typeface="Times New Roman"/>
                <a:cs typeface="Times New Roman"/>
              </a:rPr>
              <a:t>to </a:t>
            </a:r>
            <a:r>
              <a:rPr sz="2000" dirty="0">
                <a:latin typeface="Times New Roman"/>
                <a:cs typeface="Times New Roman"/>
              </a:rPr>
              <a:t>be </a:t>
            </a:r>
            <a:r>
              <a:rPr sz="2000" spc="-10" dirty="0">
                <a:latin typeface="Times New Roman"/>
                <a:cs typeface="Times New Roman"/>
              </a:rPr>
              <a:t>powered </a:t>
            </a:r>
            <a:r>
              <a:rPr sz="2000" spc="-15" dirty="0">
                <a:latin typeface="Times New Roman"/>
                <a:cs typeface="Times New Roman"/>
              </a:rPr>
              <a:t>up </a:t>
            </a:r>
            <a:r>
              <a:rPr sz="2000" spc="-10" dirty="0">
                <a:latin typeface="Times New Roman"/>
                <a:cs typeface="Times New Roman"/>
              </a:rPr>
              <a:t>in </a:t>
            </a:r>
            <a:r>
              <a:rPr sz="2000" spc="-5" dirty="0">
                <a:latin typeface="Times New Roman"/>
                <a:cs typeface="Times New Roman"/>
              </a:rPr>
              <a:t>a pre-defined</a:t>
            </a:r>
            <a:r>
              <a:rPr sz="2000" spc="130" dirty="0">
                <a:latin typeface="Times New Roman"/>
                <a:cs typeface="Times New Roman"/>
              </a:rPr>
              <a:t> </a:t>
            </a:r>
            <a:r>
              <a:rPr sz="2000" spc="-10" dirty="0">
                <a:latin typeface="Times New Roman"/>
                <a:cs typeface="Times New Roman"/>
              </a:rPr>
              <a:t>sequence.</a:t>
            </a:r>
            <a:endParaRPr sz="2000">
              <a:latin typeface="Times New Roman"/>
              <a:cs typeface="Times New Roman"/>
            </a:endParaRPr>
          </a:p>
          <a:p>
            <a:pPr marL="12700" algn="just">
              <a:lnSpc>
                <a:spcPct val="100000"/>
              </a:lnSpc>
              <a:spcBef>
                <a:spcPts val="1680"/>
              </a:spcBef>
            </a:pPr>
            <a:r>
              <a:rPr sz="2000" spc="-5" dirty="0">
                <a:solidFill>
                  <a:srgbClr val="C00000"/>
                </a:solidFill>
                <a:latin typeface="Times New Roman"/>
                <a:cs typeface="Times New Roman"/>
              </a:rPr>
              <a:t>» </a:t>
            </a:r>
            <a:r>
              <a:rPr sz="2000" dirty="0">
                <a:latin typeface="Times New Roman"/>
                <a:cs typeface="Times New Roman"/>
              </a:rPr>
              <a:t>The </a:t>
            </a:r>
            <a:r>
              <a:rPr sz="2000" spc="-15" dirty="0">
                <a:latin typeface="Times New Roman"/>
                <a:cs typeface="Times New Roman"/>
              </a:rPr>
              <a:t>power up </a:t>
            </a:r>
            <a:r>
              <a:rPr sz="2000" spc="-10" dirty="0">
                <a:latin typeface="Times New Roman"/>
                <a:cs typeface="Times New Roman"/>
              </a:rPr>
              <a:t>sequence for </a:t>
            </a:r>
            <a:r>
              <a:rPr sz="2000" spc="-5" dirty="0">
                <a:latin typeface="Times New Roman"/>
                <a:cs typeface="Times New Roman"/>
              </a:rPr>
              <a:t>In </a:t>
            </a:r>
            <a:r>
              <a:rPr sz="2000" spc="-10" dirty="0">
                <a:latin typeface="Times New Roman"/>
                <a:cs typeface="Times New Roman"/>
              </a:rPr>
              <a:t>System </a:t>
            </a:r>
            <a:r>
              <a:rPr sz="2000" spc="-5" dirty="0">
                <a:latin typeface="Times New Roman"/>
                <a:cs typeface="Times New Roman"/>
              </a:rPr>
              <a:t>Programming </a:t>
            </a:r>
            <a:r>
              <a:rPr sz="2000" spc="-10" dirty="0">
                <a:latin typeface="Times New Roman"/>
                <a:cs typeface="Times New Roman"/>
              </a:rPr>
              <a:t>for </a:t>
            </a:r>
            <a:r>
              <a:rPr sz="2000" spc="-15" dirty="0">
                <a:latin typeface="Times New Roman"/>
                <a:cs typeface="Times New Roman"/>
              </a:rPr>
              <a:t>Atmel's</a:t>
            </a:r>
            <a:r>
              <a:rPr sz="2000" spc="75" dirty="0">
                <a:latin typeface="Times New Roman"/>
                <a:cs typeface="Times New Roman"/>
              </a:rPr>
              <a:t> </a:t>
            </a:r>
            <a:r>
              <a:rPr sz="2000" dirty="0">
                <a:latin typeface="Times New Roman"/>
                <a:cs typeface="Times New Roman"/>
              </a:rPr>
              <a:t>AT89S</a:t>
            </a:r>
            <a:endParaRPr sz="2000">
              <a:latin typeface="Times New Roman"/>
              <a:cs typeface="Times New Roman"/>
            </a:endParaRPr>
          </a:p>
          <a:p>
            <a:pPr marL="356870" algn="just">
              <a:lnSpc>
                <a:spcPct val="100000"/>
              </a:lnSpc>
              <a:spcBef>
                <a:spcPts val="1205"/>
              </a:spcBef>
            </a:pPr>
            <a:r>
              <a:rPr sz="2000" spc="-5" dirty="0">
                <a:latin typeface="Times New Roman"/>
                <a:cs typeface="Times New Roman"/>
              </a:rPr>
              <a:t>series microcontroller </a:t>
            </a:r>
            <a:r>
              <a:rPr sz="2000" spc="-15" dirty="0">
                <a:latin typeface="Times New Roman"/>
                <a:cs typeface="Times New Roman"/>
              </a:rPr>
              <a:t>family </a:t>
            </a:r>
            <a:r>
              <a:rPr sz="2000" spc="-5" dirty="0">
                <a:latin typeface="Times New Roman"/>
                <a:cs typeface="Times New Roman"/>
              </a:rPr>
              <a:t>is listed</a:t>
            </a:r>
            <a:r>
              <a:rPr sz="2000" spc="40" dirty="0">
                <a:latin typeface="Times New Roman"/>
                <a:cs typeface="Times New Roman"/>
              </a:rPr>
              <a:t> </a:t>
            </a:r>
            <a:r>
              <a:rPr sz="2000" spc="-10" dirty="0">
                <a:latin typeface="Times New Roman"/>
                <a:cs typeface="Times New Roman"/>
              </a:rPr>
              <a:t>below:</a:t>
            </a:r>
            <a:endParaRPr sz="2000">
              <a:latin typeface="Times New Roman"/>
              <a:cs typeface="Times New Roman"/>
            </a:endParaRPr>
          </a:p>
          <a:p>
            <a:pPr marL="469900" indent="-457200">
              <a:lnSpc>
                <a:spcPct val="100000"/>
              </a:lnSpc>
              <a:spcBef>
                <a:spcPts val="1680"/>
              </a:spcBef>
              <a:buClr>
                <a:srgbClr val="C00000"/>
              </a:buClr>
              <a:buAutoNum type="arabicPeriod"/>
              <a:tabLst>
                <a:tab pos="469265" algn="l"/>
                <a:tab pos="469900" algn="l"/>
              </a:tabLst>
            </a:pPr>
            <a:r>
              <a:rPr sz="2000" spc="-10" dirty="0">
                <a:latin typeface="Times New Roman"/>
                <a:cs typeface="Times New Roman"/>
              </a:rPr>
              <a:t>Apply </a:t>
            </a:r>
            <a:r>
              <a:rPr sz="2000" spc="-5" dirty="0">
                <a:latin typeface="Times New Roman"/>
                <a:cs typeface="Times New Roman"/>
              </a:rPr>
              <a:t>supply </a:t>
            </a:r>
            <a:r>
              <a:rPr sz="2000" spc="-10" dirty="0">
                <a:latin typeface="Times New Roman"/>
                <a:cs typeface="Times New Roman"/>
              </a:rPr>
              <a:t>voltage between VCC and GND </a:t>
            </a:r>
            <a:r>
              <a:rPr sz="2000" spc="-5" dirty="0">
                <a:latin typeface="Times New Roman"/>
                <a:cs typeface="Times New Roman"/>
              </a:rPr>
              <a:t>pins </a:t>
            </a:r>
            <a:r>
              <a:rPr sz="2000" dirty="0">
                <a:latin typeface="Times New Roman"/>
                <a:cs typeface="Times New Roman"/>
              </a:rPr>
              <a:t>of </a:t>
            </a:r>
            <a:r>
              <a:rPr sz="2000" spc="-5" dirty="0">
                <a:latin typeface="Times New Roman"/>
                <a:cs typeface="Times New Roman"/>
              </a:rPr>
              <a:t>target</a:t>
            </a:r>
            <a:r>
              <a:rPr sz="2000" spc="235" dirty="0">
                <a:latin typeface="Times New Roman"/>
                <a:cs typeface="Times New Roman"/>
              </a:rPr>
              <a:t> </a:t>
            </a:r>
            <a:r>
              <a:rPr sz="2000" spc="-10" dirty="0">
                <a:latin typeface="Times New Roman"/>
                <a:cs typeface="Times New Roman"/>
              </a:rPr>
              <a:t>chip</a:t>
            </a:r>
            <a:endParaRPr sz="2000">
              <a:latin typeface="Times New Roman"/>
              <a:cs typeface="Times New Roman"/>
            </a:endParaRPr>
          </a:p>
          <a:p>
            <a:pPr marL="469900" indent="-457200">
              <a:lnSpc>
                <a:spcPct val="100000"/>
              </a:lnSpc>
              <a:spcBef>
                <a:spcPts val="1680"/>
              </a:spcBef>
              <a:buClr>
                <a:srgbClr val="C00000"/>
              </a:buClr>
              <a:buAutoNum type="arabicPeriod"/>
              <a:tabLst>
                <a:tab pos="469265" algn="l"/>
                <a:tab pos="469900" algn="l"/>
              </a:tabLst>
            </a:pPr>
            <a:r>
              <a:rPr sz="2000" spc="-5" dirty="0">
                <a:latin typeface="Times New Roman"/>
                <a:cs typeface="Times New Roman"/>
              </a:rPr>
              <a:t>Set </a:t>
            </a:r>
            <a:r>
              <a:rPr sz="2000" spc="-10" dirty="0">
                <a:latin typeface="Times New Roman"/>
                <a:cs typeface="Times New Roman"/>
              </a:rPr>
              <a:t>RST </a:t>
            </a:r>
            <a:r>
              <a:rPr sz="2000" spc="-5" dirty="0">
                <a:latin typeface="Times New Roman"/>
                <a:cs typeface="Times New Roman"/>
              </a:rPr>
              <a:t>pin </a:t>
            </a:r>
            <a:r>
              <a:rPr sz="2000" spc="-10" dirty="0">
                <a:latin typeface="Times New Roman"/>
                <a:cs typeface="Times New Roman"/>
              </a:rPr>
              <a:t>to </a:t>
            </a:r>
            <a:r>
              <a:rPr sz="2000" dirty="0">
                <a:latin typeface="Times New Roman"/>
                <a:cs typeface="Times New Roman"/>
              </a:rPr>
              <a:t>"HIGH"</a:t>
            </a:r>
            <a:r>
              <a:rPr sz="2000" spc="30" dirty="0">
                <a:latin typeface="Times New Roman"/>
                <a:cs typeface="Times New Roman"/>
              </a:rPr>
              <a:t> </a:t>
            </a:r>
            <a:r>
              <a:rPr sz="2000" spc="-5" dirty="0">
                <a:latin typeface="Times New Roman"/>
                <a:cs typeface="Times New Roman"/>
              </a:rPr>
              <a:t>state</a:t>
            </a:r>
            <a:endParaRPr sz="2000">
              <a:latin typeface="Times New Roman"/>
              <a:cs typeface="Times New Roman"/>
            </a:endParaRPr>
          </a:p>
          <a:p>
            <a:pPr marL="469900" indent="-457200">
              <a:lnSpc>
                <a:spcPct val="100000"/>
              </a:lnSpc>
              <a:spcBef>
                <a:spcPts val="1685"/>
              </a:spcBef>
              <a:buClr>
                <a:srgbClr val="C00000"/>
              </a:buClr>
              <a:buAutoNum type="arabicPeriod"/>
              <a:tabLst>
                <a:tab pos="469265" algn="l"/>
                <a:tab pos="469900" algn="l"/>
              </a:tabLst>
            </a:pPr>
            <a:r>
              <a:rPr sz="2000" spc="-5" dirty="0">
                <a:latin typeface="Times New Roman"/>
                <a:cs typeface="Times New Roman"/>
              </a:rPr>
              <a:t>If</a:t>
            </a:r>
            <a:r>
              <a:rPr sz="2000" spc="300" dirty="0">
                <a:latin typeface="Times New Roman"/>
                <a:cs typeface="Times New Roman"/>
              </a:rPr>
              <a:t> </a:t>
            </a:r>
            <a:r>
              <a:rPr sz="2000" spc="-5" dirty="0">
                <a:latin typeface="Times New Roman"/>
                <a:cs typeface="Times New Roman"/>
              </a:rPr>
              <a:t>a</a:t>
            </a:r>
            <a:r>
              <a:rPr sz="2000" spc="325" dirty="0">
                <a:latin typeface="Times New Roman"/>
                <a:cs typeface="Times New Roman"/>
              </a:rPr>
              <a:t> </a:t>
            </a:r>
            <a:r>
              <a:rPr sz="2000" spc="-10" dirty="0">
                <a:latin typeface="Times New Roman"/>
                <a:cs typeface="Times New Roman"/>
              </a:rPr>
              <a:t>crystal</a:t>
            </a:r>
            <a:r>
              <a:rPr sz="2000" spc="320" dirty="0">
                <a:latin typeface="Times New Roman"/>
                <a:cs typeface="Times New Roman"/>
              </a:rPr>
              <a:t> </a:t>
            </a:r>
            <a:r>
              <a:rPr sz="2000" spc="-10" dirty="0">
                <a:latin typeface="Times New Roman"/>
                <a:cs typeface="Times New Roman"/>
              </a:rPr>
              <a:t>is</a:t>
            </a:r>
            <a:r>
              <a:rPr sz="2000" spc="305" dirty="0">
                <a:latin typeface="Times New Roman"/>
                <a:cs typeface="Times New Roman"/>
              </a:rPr>
              <a:t> </a:t>
            </a:r>
            <a:r>
              <a:rPr sz="2000" spc="-10" dirty="0">
                <a:latin typeface="Times New Roman"/>
                <a:cs typeface="Times New Roman"/>
              </a:rPr>
              <a:t>not</a:t>
            </a:r>
            <a:r>
              <a:rPr sz="2000" spc="320" dirty="0">
                <a:latin typeface="Times New Roman"/>
                <a:cs typeface="Times New Roman"/>
              </a:rPr>
              <a:t> </a:t>
            </a:r>
            <a:r>
              <a:rPr sz="2000" spc="-10" dirty="0">
                <a:latin typeface="Times New Roman"/>
                <a:cs typeface="Times New Roman"/>
              </a:rPr>
              <a:t>connected</a:t>
            </a:r>
            <a:r>
              <a:rPr sz="2000" spc="365" dirty="0">
                <a:latin typeface="Times New Roman"/>
                <a:cs typeface="Times New Roman"/>
              </a:rPr>
              <a:t> </a:t>
            </a:r>
            <a:r>
              <a:rPr sz="2000" spc="-5" dirty="0">
                <a:latin typeface="Times New Roman"/>
                <a:cs typeface="Times New Roman"/>
              </a:rPr>
              <a:t>across</a:t>
            </a:r>
            <a:r>
              <a:rPr sz="2000" spc="315" dirty="0">
                <a:latin typeface="Times New Roman"/>
                <a:cs typeface="Times New Roman"/>
              </a:rPr>
              <a:t> </a:t>
            </a:r>
            <a:r>
              <a:rPr sz="2000" spc="-5" dirty="0">
                <a:latin typeface="Times New Roman"/>
                <a:cs typeface="Times New Roman"/>
              </a:rPr>
              <a:t>pins</a:t>
            </a:r>
            <a:r>
              <a:rPr sz="2000" spc="310" dirty="0">
                <a:latin typeface="Times New Roman"/>
                <a:cs typeface="Times New Roman"/>
              </a:rPr>
              <a:t> </a:t>
            </a:r>
            <a:r>
              <a:rPr sz="2000" dirty="0">
                <a:latin typeface="Times New Roman"/>
                <a:cs typeface="Times New Roman"/>
              </a:rPr>
              <a:t>XTAL</a:t>
            </a:r>
            <a:r>
              <a:rPr sz="2000" spc="310" dirty="0">
                <a:latin typeface="Times New Roman"/>
                <a:cs typeface="Times New Roman"/>
              </a:rPr>
              <a:t> </a:t>
            </a:r>
            <a:r>
              <a:rPr sz="2000" spc="-5" dirty="0">
                <a:latin typeface="Times New Roman"/>
                <a:cs typeface="Times New Roman"/>
              </a:rPr>
              <a:t>1</a:t>
            </a:r>
            <a:r>
              <a:rPr sz="2000" spc="330" dirty="0">
                <a:latin typeface="Times New Roman"/>
                <a:cs typeface="Times New Roman"/>
              </a:rPr>
              <a:t> </a:t>
            </a:r>
            <a:r>
              <a:rPr sz="2000" spc="-10" dirty="0">
                <a:latin typeface="Times New Roman"/>
                <a:cs typeface="Times New Roman"/>
              </a:rPr>
              <a:t>and</a:t>
            </a:r>
            <a:r>
              <a:rPr sz="2000" spc="325" dirty="0">
                <a:latin typeface="Times New Roman"/>
                <a:cs typeface="Times New Roman"/>
              </a:rPr>
              <a:t> </a:t>
            </a:r>
            <a:r>
              <a:rPr sz="2000" spc="-5" dirty="0">
                <a:latin typeface="Times New Roman"/>
                <a:cs typeface="Times New Roman"/>
              </a:rPr>
              <a:t>XTAL2,</a:t>
            </a:r>
            <a:r>
              <a:rPr sz="2000" spc="325" dirty="0">
                <a:latin typeface="Times New Roman"/>
                <a:cs typeface="Times New Roman"/>
              </a:rPr>
              <a:t> </a:t>
            </a:r>
            <a:r>
              <a:rPr sz="2000" dirty="0">
                <a:latin typeface="Times New Roman"/>
                <a:cs typeface="Times New Roman"/>
              </a:rPr>
              <a:t>apply</a:t>
            </a:r>
            <a:r>
              <a:rPr sz="2000" spc="290" dirty="0">
                <a:latin typeface="Times New Roman"/>
                <a:cs typeface="Times New Roman"/>
              </a:rPr>
              <a:t> </a:t>
            </a:r>
            <a:r>
              <a:rPr sz="2000" spc="-5" dirty="0">
                <a:latin typeface="Times New Roman"/>
                <a:cs typeface="Times New Roman"/>
              </a:rPr>
              <a:t>a</a:t>
            </a:r>
            <a:r>
              <a:rPr sz="2000" spc="315" dirty="0">
                <a:latin typeface="Times New Roman"/>
                <a:cs typeface="Times New Roman"/>
              </a:rPr>
              <a:t> </a:t>
            </a:r>
            <a:r>
              <a:rPr sz="2000" spc="-5" dirty="0">
                <a:latin typeface="Times New Roman"/>
                <a:cs typeface="Times New Roman"/>
              </a:rPr>
              <a:t>3</a:t>
            </a:r>
            <a:endParaRPr sz="2000">
              <a:latin typeface="Times New Roman"/>
              <a:cs typeface="Times New Roman"/>
            </a:endParaRPr>
          </a:p>
          <a:p>
            <a:pPr marL="469900" algn="just">
              <a:lnSpc>
                <a:spcPct val="100000"/>
              </a:lnSpc>
              <a:spcBef>
                <a:spcPts val="1200"/>
              </a:spcBef>
            </a:pPr>
            <a:r>
              <a:rPr sz="2000" spc="-5" dirty="0">
                <a:latin typeface="Times New Roman"/>
                <a:cs typeface="Times New Roman"/>
              </a:rPr>
              <a:t>MHz to </a:t>
            </a:r>
            <a:r>
              <a:rPr sz="2000" dirty="0">
                <a:latin typeface="Times New Roman"/>
                <a:cs typeface="Times New Roman"/>
              </a:rPr>
              <a:t>24 </a:t>
            </a:r>
            <a:r>
              <a:rPr sz="2000" spc="-5" dirty="0">
                <a:latin typeface="Times New Roman"/>
                <a:cs typeface="Times New Roman"/>
              </a:rPr>
              <a:t>MHz clock to </a:t>
            </a:r>
            <a:r>
              <a:rPr sz="2000" spc="-10" dirty="0">
                <a:latin typeface="Times New Roman"/>
                <a:cs typeface="Times New Roman"/>
              </a:rPr>
              <a:t>XTALl </a:t>
            </a:r>
            <a:r>
              <a:rPr sz="2000" spc="-5" dirty="0">
                <a:latin typeface="Times New Roman"/>
                <a:cs typeface="Times New Roman"/>
              </a:rPr>
              <a:t>pin </a:t>
            </a:r>
            <a:r>
              <a:rPr sz="2000" spc="-10" dirty="0">
                <a:latin typeface="Times New Roman"/>
                <a:cs typeface="Times New Roman"/>
              </a:rPr>
              <a:t>and </a:t>
            </a:r>
            <a:r>
              <a:rPr sz="2000" spc="-15" dirty="0">
                <a:latin typeface="Times New Roman"/>
                <a:cs typeface="Times New Roman"/>
              </a:rPr>
              <a:t>wait </a:t>
            </a:r>
            <a:r>
              <a:rPr sz="2000" spc="-10" dirty="0">
                <a:latin typeface="Times New Roman"/>
                <a:cs typeface="Times New Roman"/>
              </a:rPr>
              <a:t>for </a:t>
            </a:r>
            <a:r>
              <a:rPr sz="2000" spc="-5" dirty="0">
                <a:latin typeface="Times New Roman"/>
                <a:cs typeface="Times New Roman"/>
              </a:rPr>
              <a:t>at least </a:t>
            </a:r>
            <a:r>
              <a:rPr sz="2000" dirty="0">
                <a:latin typeface="Times New Roman"/>
                <a:cs typeface="Times New Roman"/>
              </a:rPr>
              <a:t>10</a:t>
            </a:r>
            <a:r>
              <a:rPr sz="2000" spc="195" dirty="0">
                <a:latin typeface="Times New Roman"/>
                <a:cs typeface="Times New Roman"/>
              </a:rPr>
              <a:t> </a:t>
            </a:r>
            <a:r>
              <a:rPr sz="2000" spc="-10" dirty="0">
                <a:latin typeface="Times New Roman"/>
                <a:cs typeface="Times New Roman"/>
              </a:rPr>
              <a:t>milliseconds</a:t>
            </a:r>
            <a:endParaRPr sz="2000">
              <a:latin typeface="Times New Roman"/>
              <a:cs typeface="Times New Roman"/>
            </a:endParaRPr>
          </a:p>
          <a:p>
            <a:pPr marL="469900" marR="5080" indent="-457200" algn="just">
              <a:lnSpc>
                <a:spcPct val="150100"/>
              </a:lnSpc>
              <a:spcBef>
                <a:spcPts val="480"/>
              </a:spcBef>
              <a:buClr>
                <a:srgbClr val="C00000"/>
              </a:buClr>
              <a:buAutoNum type="arabicPeriod" startAt="4"/>
              <a:tabLst>
                <a:tab pos="469900" algn="l"/>
              </a:tabLst>
            </a:pPr>
            <a:r>
              <a:rPr sz="2000" spc="-5" dirty="0">
                <a:latin typeface="Times New Roman"/>
                <a:cs typeface="Times New Roman"/>
              </a:rPr>
              <a:t>Enable serial </a:t>
            </a:r>
            <a:r>
              <a:rPr sz="2000" spc="-10" dirty="0">
                <a:latin typeface="Times New Roman"/>
                <a:cs typeface="Times New Roman"/>
              </a:rPr>
              <a:t>programming </a:t>
            </a:r>
            <a:r>
              <a:rPr sz="2000" dirty="0">
                <a:latin typeface="Times New Roman"/>
                <a:cs typeface="Times New Roman"/>
              </a:rPr>
              <a:t>by </a:t>
            </a:r>
            <a:r>
              <a:rPr sz="2000" spc="-5" dirty="0">
                <a:latin typeface="Times New Roman"/>
                <a:cs typeface="Times New Roman"/>
              </a:rPr>
              <a:t>sending </a:t>
            </a:r>
            <a:r>
              <a:rPr sz="2000" spc="-10" dirty="0">
                <a:latin typeface="Times New Roman"/>
                <a:cs typeface="Times New Roman"/>
              </a:rPr>
              <a:t>the </a:t>
            </a:r>
            <a:r>
              <a:rPr sz="2000" spc="-5" dirty="0">
                <a:latin typeface="Times New Roman"/>
                <a:cs typeface="Times New Roman"/>
              </a:rPr>
              <a:t>Programming Enable serial  </a:t>
            </a:r>
            <a:r>
              <a:rPr sz="2000" spc="-10" dirty="0">
                <a:latin typeface="Times New Roman"/>
                <a:cs typeface="Times New Roman"/>
              </a:rPr>
              <a:t>instruction to </a:t>
            </a:r>
            <a:r>
              <a:rPr sz="2000" spc="-5" dirty="0">
                <a:latin typeface="Times New Roman"/>
                <a:cs typeface="Times New Roman"/>
              </a:rPr>
              <a:t>pin MOSI/ </a:t>
            </a:r>
            <a:r>
              <a:rPr sz="2000" spc="-10" dirty="0">
                <a:latin typeface="Times New Roman"/>
                <a:cs typeface="Times New Roman"/>
              </a:rPr>
              <a:t>Pl.5. </a:t>
            </a:r>
            <a:r>
              <a:rPr sz="2000" dirty="0">
                <a:latin typeface="Times New Roman"/>
                <a:cs typeface="Times New Roman"/>
              </a:rPr>
              <a:t>The </a:t>
            </a:r>
            <a:r>
              <a:rPr sz="2000" spc="-5" dirty="0">
                <a:latin typeface="Times New Roman"/>
                <a:cs typeface="Times New Roman"/>
              </a:rPr>
              <a:t>frequency </a:t>
            </a:r>
            <a:r>
              <a:rPr sz="2000" dirty="0">
                <a:latin typeface="Times New Roman"/>
                <a:cs typeface="Times New Roman"/>
              </a:rPr>
              <a:t>of </a:t>
            </a:r>
            <a:r>
              <a:rPr sz="2000" spc="-10" dirty="0">
                <a:latin typeface="Times New Roman"/>
                <a:cs typeface="Times New Roman"/>
              </a:rPr>
              <a:t>the </a:t>
            </a:r>
            <a:r>
              <a:rPr sz="2000" spc="-15" dirty="0">
                <a:latin typeface="Times New Roman"/>
                <a:cs typeface="Times New Roman"/>
              </a:rPr>
              <a:t>shift </a:t>
            </a:r>
            <a:r>
              <a:rPr sz="2000" dirty="0">
                <a:latin typeface="Times New Roman"/>
                <a:cs typeface="Times New Roman"/>
              </a:rPr>
              <a:t>clock </a:t>
            </a:r>
            <a:r>
              <a:rPr sz="2000" spc="-5" dirty="0">
                <a:latin typeface="Times New Roman"/>
                <a:cs typeface="Times New Roman"/>
              </a:rPr>
              <a:t>supplied at  pin </a:t>
            </a:r>
            <a:r>
              <a:rPr sz="2000" spc="-10" dirty="0">
                <a:latin typeface="Times New Roman"/>
                <a:cs typeface="Times New Roman"/>
              </a:rPr>
              <a:t>SCK/ </a:t>
            </a:r>
            <a:r>
              <a:rPr sz="2000" dirty="0">
                <a:latin typeface="Times New Roman"/>
                <a:cs typeface="Times New Roman"/>
              </a:rPr>
              <a:t>P1.7 </a:t>
            </a:r>
            <a:r>
              <a:rPr sz="2000" spc="-5" dirty="0">
                <a:latin typeface="Times New Roman"/>
                <a:cs typeface="Times New Roman"/>
              </a:rPr>
              <a:t>needs to </a:t>
            </a:r>
            <a:r>
              <a:rPr sz="2000" dirty="0">
                <a:latin typeface="Times New Roman"/>
                <a:cs typeface="Times New Roman"/>
              </a:rPr>
              <a:t>be </a:t>
            </a:r>
            <a:r>
              <a:rPr sz="2000" spc="-5" dirty="0">
                <a:latin typeface="Times New Roman"/>
                <a:cs typeface="Times New Roman"/>
              </a:rPr>
              <a:t>less </a:t>
            </a:r>
            <a:r>
              <a:rPr sz="2000" spc="-10" dirty="0">
                <a:latin typeface="Times New Roman"/>
                <a:cs typeface="Times New Roman"/>
              </a:rPr>
              <a:t>than the </a:t>
            </a:r>
            <a:r>
              <a:rPr sz="2000" spc="-5" dirty="0">
                <a:latin typeface="Times New Roman"/>
                <a:cs typeface="Times New Roman"/>
              </a:rPr>
              <a:t>CPU clock at </a:t>
            </a:r>
            <a:r>
              <a:rPr sz="2000" spc="-10" dirty="0">
                <a:latin typeface="Times New Roman"/>
                <a:cs typeface="Times New Roman"/>
              </a:rPr>
              <a:t>XTALl </a:t>
            </a:r>
            <a:r>
              <a:rPr sz="2000" spc="-5" dirty="0">
                <a:latin typeface="Times New Roman"/>
                <a:cs typeface="Times New Roman"/>
              </a:rPr>
              <a:t>divided </a:t>
            </a:r>
            <a:r>
              <a:rPr sz="2000" dirty="0">
                <a:latin typeface="Times New Roman"/>
                <a:cs typeface="Times New Roman"/>
              </a:rPr>
              <a:t>by</a:t>
            </a:r>
            <a:r>
              <a:rPr sz="2000" spc="150" dirty="0">
                <a:latin typeface="Times New Roman"/>
                <a:cs typeface="Times New Roman"/>
              </a:rPr>
              <a:t> </a:t>
            </a:r>
            <a:r>
              <a:rPr sz="2000" spc="5" dirty="0">
                <a:latin typeface="Times New Roman"/>
                <a:cs typeface="Times New Roman"/>
              </a:rPr>
              <a:t>40</a:t>
            </a:r>
            <a:endParaRPr sz="2000">
              <a:latin typeface="Times New Roman"/>
              <a:cs typeface="Times New Roman"/>
            </a:endParaRPr>
          </a:p>
        </p:txBody>
      </p:sp>
      <p:sp>
        <p:nvSpPr>
          <p:cNvPr id="4" name="object 4"/>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111</a:t>
            </a:fld>
            <a:endParaRPr sz="1200">
              <a:latin typeface="Times New Roman"/>
              <a:cs typeface="Times New Roman"/>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428403"/>
            <a:ext cx="8302625" cy="3806825"/>
          </a:xfrm>
          <a:prstGeom prst="rect">
            <a:avLst/>
          </a:prstGeom>
        </p:spPr>
        <p:txBody>
          <a:bodyPr vert="horz" wrap="square" lIns="0" tIns="12065" rIns="0" bIns="0" rtlCol="0">
            <a:spAutoFit/>
          </a:bodyPr>
          <a:lstStyle/>
          <a:p>
            <a:pPr marL="469900" marR="5080" indent="-457200" algn="just">
              <a:lnSpc>
                <a:spcPct val="150100"/>
              </a:lnSpc>
              <a:spcBef>
                <a:spcPts val="95"/>
              </a:spcBef>
              <a:buClr>
                <a:srgbClr val="C00000"/>
              </a:buClr>
              <a:buAutoNum type="arabicPeriod" startAt="5"/>
              <a:tabLst>
                <a:tab pos="469900" algn="l"/>
              </a:tabLst>
            </a:pPr>
            <a:r>
              <a:rPr sz="2000" dirty="0">
                <a:latin typeface="Times New Roman"/>
                <a:cs typeface="Times New Roman"/>
              </a:rPr>
              <a:t>The </a:t>
            </a:r>
            <a:r>
              <a:rPr sz="2000" spc="-5" dirty="0">
                <a:latin typeface="Times New Roman"/>
                <a:cs typeface="Times New Roman"/>
              </a:rPr>
              <a:t>Code </a:t>
            </a:r>
            <a:r>
              <a:rPr sz="2000" spc="-15" dirty="0">
                <a:latin typeface="Times New Roman"/>
                <a:cs typeface="Times New Roman"/>
              </a:rPr>
              <a:t>or </a:t>
            </a:r>
            <a:r>
              <a:rPr sz="2000" spc="-5" dirty="0">
                <a:latin typeface="Times New Roman"/>
                <a:cs typeface="Times New Roman"/>
              </a:rPr>
              <a:t>Data </a:t>
            </a:r>
            <a:r>
              <a:rPr sz="2000" spc="-10" dirty="0">
                <a:latin typeface="Times New Roman"/>
                <a:cs typeface="Times New Roman"/>
              </a:rPr>
              <a:t>array is programmed one byte </a:t>
            </a:r>
            <a:r>
              <a:rPr sz="2000" spc="-5" dirty="0">
                <a:latin typeface="Times New Roman"/>
                <a:cs typeface="Times New Roman"/>
              </a:rPr>
              <a:t>at a </a:t>
            </a:r>
            <a:r>
              <a:rPr sz="2000" spc="-15" dirty="0">
                <a:latin typeface="Times New Roman"/>
                <a:cs typeface="Times New Roman"/>
              </a:rPr>
              <a:t>time </a:t>
            </a:r>
            <a:r>
              <a:rPr sz="2000" dirty="0">
                <a:latin typeface="Times New Roman"/>
                <a:cs typeface="Times New Roman"/>
              </a:rPr>
              <a:t>by </a:t>
            </a:r>
            <a:r>
              <a:rPr sz="2000" spc="-5" dirty="0">
                <a:latin typeface="Times New Roman"/>
                <a:cs typeface="Times New Roman"/>
              </a:rPr>
              <a:t>supplying the  </a:t>
            </a:r>
            <a:r>
              <a:rPr sz="2000" dirty="0">
                <a:latin typeface="Times New Roman"/>
                <a:cs typeface="Times New Roman"/>
              </a:rPr>
              <a:t>address </a:t>
            </a:r>
            <a:r>
              <a:rPr sz="2000" spc="-10" dirty="0">
                <a:latin typeface="Times New Roman"/>
                <a:cs typeface="Times New Roman"/>
              </a:rPr>
              <a:t>and </a:t>
            </a:r>
            <a:r>
              <a:rPr sz="2000" spc="-5" dirty="0">
                <a:latin typeface="Times New Roman"/>
                <a:cs typeface="Times New Roman"/>
              </a:rPr>
              <a:t>data </a:t>
            </a:r>
            <a:r>
              <a:rPr sz="2000" spc="-10" dirty="0">
                <a:latin typeface="Times New Roman"/>
                <a:cs typeface="Times New Roman"/>
              </a:rPr>
              <a:t>together with </a:t>
            </a:r>
            <a:r>
              <a:rPr sz="2000" spc="-5" dirty="0">
                <a:latin typeface="Times New Roman"/>
                <a:cs typeface="Times New Roman"/>
              </a:rPr>
              <a:t>the </a:t>
            </a:r>
            <a:r>
              <a:rPr sz="2000" dirty="0">
                <a:latin typeface="Times New Roman"/>
                <a:cs typeface="Times New Roman"/>
              </a:rPr>
              <a:t>appropriate Write </a:t>
            </a:r>
            <a:r>
              <a:rPr sz="2000" spc="-10" dirty="0">
                <a:latin typeface="Times New Roman"/>
                <a:cs typeface="Times New Roman"/>
              </a:rPr>
              <a:t>instruction. </a:t>
            </a:r>
            <a:r>
              <a:rPr sz="2000" dirty="0">
                <a:latin typeface="Times New Roman"/>
                <a:cs typeface="Times New Roman"/>
              </a:rPr>
              <a:t>The  </a:t>
            </a:r>
            <a:r>
              <a:rPr sz="2000" spc="-5" dirty="0">
                <a:latin typeface="Times New Roman"/>
                <a:cs typeface="Times New Roman"/>
              </a:rPr>
              <a:t>selected </a:t>
            </a:r>
            <a:r>
              <a:rPr sz="2000" spc="-10" dirty="0">
                <a:latin typeface="Times New Roman"/>
                <a:cs typeface="Times New Roman"/>
              </a:rPr>
              <a:t>memory </a:t>
            </a:r>
            <a:r>
              <a:rPr sz="2000" spc="-5" dirty="0">
                <a:latin typeface="Times New Roman"/>
                <a:cs typeface="Times New Roman"/>
              </a:rPr>
              <a:t>location is </a:t>
            </a:r>
            <a:r>
              <a:rPr sz="2000" spc="-10" dirty="0">
                <a:latin typeface="Times New Roman"/>
                <a:cs typeface="Times New Roman"/>
              </a:rPr>
              <a:t>first </a:t>
            </a:r>
            <a:r>
              <a:rPr sz="2000" spc="-5" dirty="0">
                <a:latin typeface="Times New Roman"/>
                <a:cs typeface="Times New Roman"/>
              </a:rPr>
              <a:t>erased before </a:t>
            </a:r>
            <a:r>
              <a:rPr sz="2000" spc="-10" dirty="0">
                <a:latin typeface="Times New Roman"/>
                <a:cs typeface="Times New Roman"/>
              </a:rPr>
              <a:t>the </a:t>
            </a:r>
            <a:r>
              <a:rPr sz="2000" spc="-5" dirty="0">
                <a:latin typeface="Times New Roman"/>
                <a:cs typeface="Times New Roman"/>
              </a:rPr>
              <a:t>new </a:t>
            </a:r>
            <a:r>
              <a:rPr sz="2000" dirty="0">
                <a:latin typeface="Times New Roman"/>
                <a:cs typeface="Times New Roman"/>
              </a:rPr>
              <a:t>data </a:t>
            </a:r>
            <a:r>
              <a:rPr sz="2000" spc="-5" dirty="0">
                <a:latin typeface="Times New Roman"/>
                <a:cs typeface="Times New Roman"/>
              </a:rPr>
              <a:t>is </a:t>
            </a:r>
            <a:r>
              <a:rPr sz="2000" spc="-15" dirty="0">
                <a:latin typeface="Times New Roman"/>
                <a:cs typeface="Times New Roman"/>
              </a:rPr>
              <a:t>written. </a:t>
            </a:r>
            <a:r>
              <a:rPr sz="2000" dirty="0">
                <a:latin typeface="Times New Roman"/>
                <a:cs typeface="Times New Roman"/>
              </a:rPr>
              <a:t>The  </a:t>
            </a:r>
            <a:r>
              <a:rPr sz="2000" spc="-15" dirty="0">
                <a:latin typeface="Times New Roman"/>
                <a:cs typeface="Times New Roman"/>
              </a:rPr>
              <a:t>write cycle </a:t>
            </a:r>
            <a:r>
              <a:rPr sz="2000" spc="-10" dirty="0">
                <a:latin typeface="Times New Roman"/>
                <a:cs typeface="Times New Roman"/>
              </a:rPr>
              <a:t>is </a:t>
            </a:r>
            <a:r>
              <a:rPr sz="2000" spc="-15" dirty="0">
                <a:latin typeface="Times New Roman"/>
                <a:cs typeface="Times New Roman"/>
              </a:rPr>
              <a:t>self-timed </a:t>
            </a:r>
            <a:r>
              <a:rPr sz="2000" spc="-10" dirty="0">
                <a:latin typeface="Times New Roman"/>
                <a:cs typeface="Times New Roman"/>
              </a:rPr>
              <a:t>and typically takes </a:t>
            </a:r>
            <a:r>
              <a:rPr sz="2000" spc="-5" dirty="0">
                <a:latin typeface="Times New Roman"/>
                <a:cs typeface="Times New Roman"/>
              </a:rPr>
              <a:t>less </a:t>
            </a:r>
            <a:r>
              <a:rPr sz="2000" spc="-10" dirty="0">
                <a:latin typeface="Times New Roman"/>
                <a:cs typeface="Times New Roman"/>
              </a:rPr>
              <a:t>than </a:t>
            </a:r>
            <a:r>
              <a:rPr sz="2000" dirty="0">
                <a:latin typeface="Times New Roman"/>
                <a:cs typeface="Times New Roman"/>
              </a:rPr>
              <a:t>2.5 </a:t>
            </a:r>
            <a:r>
              <a:rPr sz="2000" spc="-25" dirty="0">
                <a:latin typeface="Times New Roman"/>
                <a:cs typeface="Times New Roman"/>
              </a:rPr>
              <a:t>ms </a:t>
            </a:r>
            <a:r>
              <a:rPr sz="2000" spc="-5" dirty="0">
                <a:latin typeface="Times New Roman"/>
                <a:cs typeface="Times New Roman"/>
              </a:rPr>
              <a:t>at</a:t>
            </a:r>
            <a:r>
              <a:rPr sz="2000" spc="380" dirty="0">
                <a:latin typeface="Times New Roman"/>
                <a:cs typeface="Times New Roman"/>
              </a:rPr>
              <a:t> </a:t>
            </a:r>
            <a:r>
              <a:rPr sz="2000" spc="-5" dirty="0">
                <a:latin typeface="Times New Roman"/>
                <a:cs typeface="Times New Roman"/>
              </a:rPr>
              <a:t>5V</a:t>
            </a:r>
            <a:endParaRPr sz="2000">
              <a:latin typeface="Times New Roman"/>
              <a:cs typeface="Times New Roman"/>
            </a:endParaRPr>
          </a:p>
          <a:p>
            <a:pPr marL="469900" indent="-457200" algn="just">
              <a:lnSpc>
                <a:spcPct val="100000"/>
              </a:lnSpc>
              <a:spcBef>
                <a:spcPts val="1685"/>
              </a:spcBef>
              <a:buClr>
                <a:srgbClr val="C00000"/>
              </a:buClr>
              <a:buAutoNum type="arabicPeriod" startAt="5"/>
              <a:tabLst>
                <a:tab pos="469900" algn="l"/>
              </a:tabLst>
            </a:pPr>
            <a:r>
              <a:rPr sz="2000" spc="-5" dirty="0">
                <a:latin typeface="Times New Roman"/>
                <a:cs typeface="Times New Roman"/>
              </a:rPr>
              <a:t>Any </a:t>
            </a:r>
            <a:r>
              <a:rPr sz="2000" spc="-10" dirty="0">
                <a:latin typeface="Times New Roman"/>
                <a:cs typeface="Times New Roman"/>
              </a:rPr>
              <a:t>memory </a:t>
            </a:r>
            <a:r>
              <a:rPr sz="2000" spc="-5" dirty="0">
                <a:latin typeface="Times New Roman"/>
                <a:cs typeface="Times New Roman"/>
              </a:rPr>
              <a:t>location can </a:t>
            </a:r>
            <a:r>
              <a:rPr sz="2000" dirty="0">
                <a:latin typeface="Times New Roman"/>
                <a:cs typeface="Times New Roman"/>
              </a:rPr>
              <a:t>be </a:t>
            </a:r>
            <a:r>
              <a:rPr sz="2000" spc="-10" dirty="0">
                <a:latin typeface="Times New Roman"/>
                <a:cs typeface="Times New Roman"/>
              </a:rPr>
              <a:t>verified </a:t>
            </a:r>
            <a:r>
              <a:rPr sz="2000" spc="10" dirty="0">
                <a:latin typeface="Times New Roman"/>
                <a:cs typeface="Times New Roman"/>
              </a:rPr>
              <a:t>by </a:t>
            </a:r>
            <a:r>
              <a:rPr sz="2000" spc="-5" dirty="0">
                <a:latin typeface="Times New Roman"/>
                <a:cs typeface="Times New Roman"/>
              </a:rPr>
              <a:t>using </a:t>
            </a:r>
            <a:r>
              <a:rPr sz="2000" spc="-10" dirty="0">
                <a:latin typeface="Times New Roman"/>
                <a:cs typeface="Times New Roman"/>
              </a:rPr>
              <a:t>the Read instruction,</a:t>
            </a:r>
            <a:r>
              <a:rPr sz="2000" spc="120" dirty="0">
                <a:latin typeface="Times New Roman"/>
                <a:cs typeface="Times New Roman"/>
              </a:rPr>
              <a:t> </a:t>
            </a:r>
            <a:r>
              <a:rPr sz="2000" spc="-5" dirty="0">
                <a:latin typeface="Times New Roman"/>
                <a:cs typeface="Times New Roman"/>
              </a:rPr>
              <a:t>which</a:t>
            </a:r>
            <a:endParaRPr sz="2000">
              <a:latin typeface="Times New Roman"/>
              <a:cs typeface="Times New Roman"/>
            </a:endParaRPr>
          </a:p>
          <a:p>
            <a:pPr marL="469900">
              <a:lnSpc>
                <a:spcPct val="100000"/>
              </a:lnSpc>
              <a:spcBef>
                <a:spcPts val="1200"/>
              </a:spcBef>
            </a:pPr>
            <a:r>
              <a:rPr sz="2000" spc="-10" dirty="0">
                <a:latin typeface="Times New Roman"/>
                <a:cs typeface="Times New Roman"/>
              </a:rPr>
              <a:t>returns the content </a:t>
            </a:r>
            <a:r>
              <a:rPr sz="2000" spc="-5" dirty="0">
                <a:latin typeface="Times New Roman"/>
                <a:cs typeface="Times New Roman"/>
              </a:rPr>
              <a:t>at </a:t>
            </a:r>
            <a:r>
              <a:rPr sz="2000" spc="-10" dirty="0">
                <a:latin typeface="Times New Roman"/>
                <a:cs typeface="Times New Roman"/>
              </a:rPr>
              <a:t>the </a:t>
            </a:r>
            <a:r>
              <a:rPr sz="2000" spc="-5" dirty="0">
                <a:latin typeface="Times New Roman"/>
                <a:cs typeface="Times New Roman"/>
              </a:rPr>
              <a:t>selected </a:t>
            </a:r>
            <a:r>
              <a:rPr sz="2000" dirty="0">
                <a:latin typeface="Times New Roman"/>
                <a:cs typeface="Times New Roman"/>
              </a:rPr>
              <a:t>address </a:t>
            </a:r>
            <a:r>
              <a:rPr sz="2000" spc="-5" dirty="0">
                <a:latin typeface="Times New Roman"/>
                <a:cs typeface="Times New Roman"/>
              </a:rPr>
              <a:t>at serial </a:t>
            </a:r>
            <a:r>
              <a:rPr sz="2000" spc="-10" dirty="0">
                <a:latin typeface="Times New Roman"/>
                <a:cs typeface="Times New Roman"/>
              </a:rPr>
              <a:t>output </a:t>
            </a:r>
            <a:r>
              <a:rPr sz="2000" spc="-5" dirty="0">
                <a:latin typeface="Times New Roman"/>
                <a:cs typeface="Times New Roman"/>
              </a:rPr>
              <a:t>MISO/</a:t>
            </a:r>
            <a:r>
              <a:rPr sz="2000" spc="120" dirty="0">
                <a:latin typeface="Times New Roman"/>
                <a:cs typeface="Times New Roman"/>
              </a:rPr>
              <a:t> </a:t>
            </a:r>
            <a:r>
              <a:rPr sz="2000" dirty="0">
                <a:latin typeface="Times New Roman"/>
                <a:cs typeface="Times New Roman"/>
              </a:rPr>
              <a:t>Pl.6</a:t>
            </a:r>
            <a:endParaRPr sz="2000">
              <a:latin typeface="Times New Roman"/>
              <a:cs typeface="Times New Roman"/>
            </a:endParaRPr>
          </a:p>
          <a:p>
            <a:pPr marL="469900" marR="7620" indent="-457200" algn="just">
              <a:lnSpc>
                <a:spcPct val="150000"/>
              </a:lnSpc>
              <a:spcBef>
                <a:spcPts val="484"/>
              </a:spcBef>
              <a:buClr>
                <a:srgbClr val="C00000"/>
              </a:buClr>
              <a:buAutoNum type="arabicPeriod" startAt="7"/>
              <a:tabLst>
                <a:tab pos="469900" algn="l"/>
              </a:tabLst>
            </a:pPr>
            <a:r>
              <a:rPr sz="2000" spc="-10" dirty="0">
                <a:latin typeface="Times New Roman"/>
                <a:cs typeface="Times New Roman"/>
              </a:rPr>
              <a:t>After </a:t>
            </a:r>
            <a:r>
              <a:rPr sz="2000" spc="-5" dirty="0">
                <a:latin typeface="Times New Roman"/>
                <a:cs typeface="Times New Roman"/>
              </a:rPr>
              <a:t>successfully programming the device, </a:t>
            </a:r>
            <a:r>
              <a:rPr sz="2000" spc="-10" dirty="0">
                <a:latin typeface="Times New Roman"/>
                <a:cs typeface="Times New Roman"/>
              </a:rPr>
              <a:t>set RST </a:t>
            </a:r>
            <a:r>
              <a:rPr sz="2000" spc="-5" dirty="0">
                <a:latin typeface="Times New Roman"/>
                <a:cs typeface="Times New Roman"/>
              </a:rPr>
              <a:t>pin low </a:t>
            </a:r>
            <a:r>
              <a:rPr sz="2000" dirty="0">
                <a:latin typeface="Times New Roman"/>
                <a:cs typeface="Times New Roman"/>
              </a:rPr>
              <a:t>or </a:t>
            </a:r>
            <a:r>
              <a:rPr sz="2000" spc="-5" dirty="0">
                <a:latin typeface="Times New Roman"/>
                <a:cs typeface="Times New Roman"/>
              </a:rPr>
              <a:t>turn </a:t>
            </a:r>
            <a:r>
              <a:rPr sz="2000" dirty="0">
                <a:latin typeface="Times New Roman"/>
                <a:cs typeface="Times New Roman"/>
              </a:rPr>
              <a:t>off </a:t>
            </a:r>
            <a:r>
              <a:rPr sz="2000" spc="-5" dirty="0">
                <a:latin typeface="Times New Roman"/>
                <a:cs typeface="Times New Roman"/>
              </a:rPr>
              <a:t>the  </a:t>
            </a:r>
            <a:r>
              <a:rPr sz="2000" spc="-10" dirty="0">
                <a:latin typeface="Times New Roman"/>
                <a:cs typeface="Times New Roman"/>
              </a:rPr>
              <a:t>chip </a:t>
            </a:r>
            <a:r>
              <a:rPr sz="2000" spc="-15" dirty="0">
                <a:latin typeface="Times New Roman"/>
                <a:cs typeface="Times New Roman"/>
              </a:rPr>
              <a:t>power </a:t>
            </a:r>
            <a:r>
              <a:rPr sz="2000" spc="-5" dirty="0">
                <a:latin typeface="Times New Roman"/>
                <a:cs typeface="Times New Roman"/>
              </a:rPr>
              <a:t>supply </a:t>
            </a:r>
            <a:r>
              <a:rPr sz="2000" spc="-10" dirty="0">
                <a:latin typeface="Times New Roman"/>
                <a:cs typeface="Times New Roman"/>
              </a:rPr>
              <a:t>and turn </a:t>
            </a:r>
            <a:r>
              <a:rPr sz="2000" spc="-5" dirty="0">
                <a:latin typeface="Times New Roman"/>
                <a:cs typeface="Times New Roman"/>
              </a:rPr>
              <a:t>it </a:t>
            </a:r>
            <a:r>
              <a:rPr sz="2000" spc="-10" dirty="0">
                <a:latin typeface="Times New Roman"/>
                <a:cs typeface="Times New Roman"/>
              </a:rPr>
              <a:t>ON to </a:t>
            </a:r>
            <a:r>
              <a:rPr sz="2000" spc="-15" dirty="0">
                <a:latin typeface="Times New Roman"/>
                <a:cs typeface="Times New Roman"/>
              </a:rPr>
              <a:t>commence </a:t>
            </a:r>
            <a:r>
              <a:rPr sz="2000" spc="-10" dirty="0">
                <a:latin typeface="Times New Roman"/>
                <a:cs typeface="Times New Roman"/>
              </a:rPr>
              <a:t>the </a:t>
            </a:r>
            <a:r>
              <a:rPr sz="2000" spc="-15" dirty="0">
                <a:latin typeface="Times New Roman"/>
                <a:cs typeface="Times New Roman"/>
              </a:rPr>
              <a:t>normal</a:t>
            </a:r>
            <a:r>
              <a:rPr sz="2000" spc="335" dirty="0">
                <a:latin typeface="Times New Roman"/>
                <a:cs typeface="Times New Roman"/>
              </a:rPr>
              <a:t> </a:t>
            </a:r>
            <a:r>
              <a:rPr sz="2000" dirty="0">
                <a:latin typeface="Times New Roman"/>
                <a:cs typeface="Times New Roman"/>
              </a:rPr>
              <a:t>operation.</a:t>
            </a:r>
            <a:endParaRPr sz="2000">
              <a:latin typeface="Times New Roman"/>
              <a:cs typeface="Times New Roman"/>
            </a:endParaRPr>
          </a:p>
        </p:txBody>
      </p:sp>
      <p:sp>
        <p:nvSpPr>
          <p:cNvPr id="4" name="object 4"/>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112</a:t>
            </a:fld>
            <a:endParaRPr sz="1200">
              <a:latin typeface="Times New Roman"/>
              <a:cs typeface="Times New Roman"/>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428403"/>
            <a:ext cx="8303895" cy="4721860"/>
          </a:xfrm>
          <a:prstGeom prst="rect">
            <a:avLst/>
          </a:prstGeom>
        </p:spPr>
        <p:txBody>
          <a:bodyPr vert="horz" wrap="square" lIns="0" tIns="12065" rIns="0" bIns="0" rtlCol="0">
            <a:spAutoFit/>
          </a:bodyPr>
          <a:lstStyle/>
          <a:p>
            <a:pPr marL="356870" marR="5080" indent="-344805" algn="just">
              <a:lnSpc>
                <a:spcPct val="150100"/>
              </a:lnSpc>
              <a:spcBef>
                <a:spcPts val="95"/>
              </a:spcBef>
            </a:pPr>
            <a:r>
              <a:rPr sz="2000" spc="-5" dirty="0">
                <a:solidFill>
                  <a:srgbClr val="C00000"/>
                </a:solidFill>
                <a:latin typeface="Times New Roman"/>
                <a:cs typeface="Times New Roman"/>
              </a:rPr>
              <a:t>» </a:t>
            </a:r>
            <a:r>
              <a:rPr sz="2000" dirty="0">
                <a:latin typeface="Times New Roman"/>
                <a:cs typeface="Times New Roman"/>
              </a:rPr>
              <a:t>The </a:t>
            </a:r>
            <a:r>
              <a:rPr sz="2000" spc="-10" dirty="0">
                <a:latin typeface="Times New Roman"/>
                <a:cs typeface="Times New Roman"/>
              </a:rPr>
              <a:t>key </a:t>
            </a:r>
            <a:r>
              <a:rPr sz="2000" spc="-5" dirty="0">
                <a:latin typeface="Times New Roman"/>
                <a:cs typeface="Times New Roman"/>
              </a:rPr>
              <a:t>player </a:t>
            </a:r>
            <a:r>
              <a:rPr sz="2000" spc="-10" dirty="0">
                <a:latin typeface="Times New Roman"/>
                <a:cs typeface="Times New Roman"/>
              </a:rPr>
              <a:t>behind </a:t>
            </a:r>
            <a:r>
              <a:rPr sz="2000" spc="-5" dirty="0">
                <a:latin typeface="Times New Roman"/>
                <a:cs typeface="Times New Roman"/>
              </a:rPr>
              <a:t>ISP </a:t>
            </a:r>
            <a:r>
              <a:rPr sz="2000" spc="-10" dirty="0">
                <a:latin typeface="Times New Roman"/>
                <a:cs typeface="Times New Roman"/>
              </a:rPr>
              <a:t>is </a:t>
            </a:r>
            <a:r>
              <a:rPr sz="2000" spc="-5" dirty="0">
                <a:latin typeface="Times New Roman"/>
                <a:cs typeface="Times New Roman"/>
              </a:rPr>
              <a:t>a factory </a:t>
            </a:r>
            <a:r>
              <a:rPr sz="2000" spc="-10" dirty="0">
                <a:latin typeface="Times New Roman"/>
                <a:cs typeface="Times New Roman"/>
              </a:rPr>
              <a:t>programmed memory (ROM) </a:t>
            </a:r>
            <a:r>
              <a:rPr sz="2000" spc="-5" dirty="0">
                <a:latin typeface="Times New Roman"/>
                <a:cs typeface="Times New Roman"/>
              </a:rPr>
              <a:t>called  </a:t>
            </a:r>
            <a:r>
              <a:rPr sz="2000" spc="-5" dirty="0">
                <a:solidFill>
                  <a:srgbClr val="FF0000"/>
                </a:solidFill>
                <a:latin typeface="Times New Roman"/>
                <a:cs typeface="Times New Roman"/>
              </a:rPr>
              <a:t>'</a:t>
            </a:r>
            <a:r>
              <a:rPr sz="2000" i="1" spc="-5" dirty="0">
                <a:solidFill>
                  <a:srgbClr val="FF0000"/>
                </a:solidFill>
                <a:latin typeface="Times New Roman"/>
                <a:cs typeface="Times New Roman"/>
              </a:rPr>
              <a:t>Boot </a:t>
            </a:r>
            <a:r>
              <a:rPr sz="2000" i="1" spc="-235" dirty="0">
                <a:solidFill>
                  <a:srgbClr val="FF0000"/>
                </a:solidFill>
                <a:latin typeface="Times New Roman"/>
                <a:cs typeface="Times New Roman"/>
              </a:rPr>
              <a:t>ROM</a:t>
            </a:r>
            <a:r>
              <a:rPr sz="2000" spc="-235" dirty="0">
                <a:solidFill>
                  <a:srgbClr val="FF0000"/>
                </a:solidFill>
                <a:latin typeface="Times New Roman"/>
                <a:cs typeface="Times New Roman"/>
              </a:rPr>
              <a:t>‟</a:t>
            </a:r>
            <a:r>
              <a:rPr sz="2000" spc="-235" dirty="0">
                <a:latin typeface="Times New Roman"/>
                <a:cs typeface="Times New Roman"/>
              </a:rPr>
              <a:t>. </a:t>
            </a:r>
            <a:r>
              <a:rPr sz="2000" dirty="0">
                <a:solidFill>
                  <a:srgbClr val="6F2F9F"/>
                </a:solidFill>
                <a:latin typeface="Times New Roman"/>
                <a:cs typeface="Times New Roman"/>
              </a:rPr>
              <a:t>The Boot </a:t>
            </a:r>
            <a:r>
              <a:rPr sz="2000" spc="-10" dirty="0">
                <a:solidFill>
                  <a:srgbClr val="6F2F9F"/>
                </a:solidFill>
                <a:latin typeface="Times New Roman"/>
                <a:cs typeface="Times New Roman"/>
              </a:rPr>
              <a:t>ROM </a:t>
            </a:r>
            <a:r>
              <a:rPr sz="2000" spc="-5" dirty="0">
                <a:solidFill>
                  <a:srgbClr val="6F2F9F"/>
                </a:solidFill>
                <a:latin typeface="Times New Roman"/>
                <a:cs typeface="Times New Roman"/>
              </a:rPr>
              <a:t>normally resides at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top </a:t>
            </a:r>
            <a:r>
              <a:rPr sz="2000" spc="-10" dirty="0">
                <a:solidFill>
                  <a:srgbClr val="6F2F9F"/>
                </a:solidFill>
                <a:latin typeface="Times New Roman"/>
                <a:cs typeface="Times New Roman"/>
              </a:rPr>
              <a:t>end </a:t>
            </a:r>
            <a:r>
              <a:rPr sz="2000" dirty="0">
                <a:solidFill>
                  <a:srgbClr val="6F2F9F"/>
                </a:solidFill>
                <a:latin typeface="Times New Roman"/>
                <a:cs typeface="Times New Roman"/>
              </a:rPr>
              <a:t>of code </a:t>
            </a:r>
            <a:r>
              <a:rPr sz="2000" spc="-35" dirty="0">
                <a:solidFill>
                  <a:srgbClr val="6F2F9F"/>
                </a:solidFill>
                <a:latin typeface="Times New Roman"/>
                <a:cs typeface="Times New Roman"/>
              </a:rPr>
              <a:t>memory  </a:t>
            </a:r>
            <a:r>
              <a:rPr sz="2000" spc="-5" dirty="0">
                <a:solidFill>
                  <a:srgbClr val="6F2F9F"/>
                </a:solidFill>
                <a:latin typeface="Times New Roman"/>
                <a:cs typeface="Times New Roman"/>
              </a:rPr>
              <a:t>space </a:t>
            </a:r>
            <a:r>
              <a:rPr sz="2000" spc="-10" dirty="0">
                <a:solidFill>
                  <a:srgbClr val="6F2F9F"/>
                </a:solidFill>
                <a:latin typeface="Times New Roman"/>
                <a:cs typeface="Times New Roman"/>
              </a:rPr>
              <a:t>and </a:t>
            </a:r>
            <a:r>
              <a:rPr sz="2000" spc="-5" dirty="0">
                <a:solidFill>
                  <a:srgbClr val="6F2F9F"/>
                </a:solidFill>
                <a:latin typeface="Times New Roman"/>
                <a:cs typeface="Times New Roman"/>
              </a:rPr>
              <a:t>it varies in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order </a:t>
            </a:r>
            <a:r>
              <a:rPr sz="2000" dirty="0">
                <a:solidFill>
                  <a:srgbClr val="6F2F9F"/>
                </a:solidFill>
                <a:latin typeface="Times New Roman"/>
                <a:cs typeface="Times New Roman"/>
              </a:rPr>
              <a:t>of </a:t>
            </a:r>
            <a:r>
              <a:rPr sz="2000" spc="-5" dirty="0">
                <a:solidFill>
                  <a:srgbClr val="6F2F9F"/>
                </a:solidFill>
                <a:latin typeface="Times New Roman"/>
                <a:cs typeface="Times New Roman"/>
              </a:rPr>
              <a:t>a few Kilo </a:t>
            </a:r>
            <a:r>
              <a:rPr sz="2000" spc="-10" dirty="0">
                <a:solidFill>
                  <a:srgbClr val="6F2F9F"/>
                </a:solidFill>
                <a:latin typeface="Times New Roman"/>
                <a:cs typeface="Times New Roman"/>
              </a:rPr>
              <a:t>Bytes </a:t>
            </a:r>
            <a:r>
              <a:rPr sz="2000" spc="-5" dirty="0">
                <a:latin typeface="Times New Roman"/>
                <a:cs typeface="Times New Roman"/>
              </a:rPr>
              <a:t>(For a controller </a:t>
            </a:r>
            <a:r>
              <a:rPr sz="2000" spc="-15" dirty="0">
                <a:latin typeface="Times New Roman"/>
                <a:cs typeface="Times New Roman"/>
              </a:rPr>
              <a:t>with </a:t>
            </a:r>
            <a:r>
              <a:rPr sz="2000" dirty="0">
                <a:latin typeface="Times New Roman"/>
                <a:cs typeface="Times New Roman"/>
              </a:rPr>
              <a:t>64K  code </a:t>
            </a:r>
            <a:r>
              <a:rPr sz="2000" spc="-10" dirty="0">
                <a:latin typeface="Times New Roman"/>
                <a:cs typeface="Times New Roman"/>
              </a:rPr>
              <a:t>memory </a:t>
            </a:r>
            <a:r>
              <a:rPr sz="2000" spc="-5" dirty="0">
                <a:latin typeface="Times New Roman"/>
                <a:cs typeface="Times New Roman"/>
              </a:rPr>
              <a:t>space </a:t>
            </a:r>
            <a:r>
              <a:rPr sz="2000" spc="-10" dirty="0">
                <a:latin typeface="Times New Roman"/>
                <a:cs typeface="Times New Roman"/>
              </a:rPr>
              <a:t>and lK </a:t>
            </a:r>
            <a:r>
              <a:rPr sz="2000" dirty="0">
                <a:latin typeface="Times New Roman"/>
                <a:cs typeface="Times New Roman"/>
              </a:rPr>
              <a:t>Boot </a:t>
            </a:r>
            <a:r>
              <a:rPr sz="2000" spc="-10" dirty="0">
                <a:latin typeface="Times New Roman"/>
                <a:cs typeface="Times New Roman"/>
              </a:rPr>
              <a:t>ROM, the </a:t>
            </a:r>
            <a:r>
              <a:rPr sz="2000" spc="-5" dirty="0">
                <a:latin typeface="Times New Roman"/>
                <a:cs typeface="Times New Roman"/>
              </a:rPr>
              <a:t>Boot </a:t>
            </a:r>
            <a:r>
              <a:rPr sz="2000" spc="-10" dirty="0">
                <a:latin typeface="Times New Roman"/>
                <a:cs typeface="Times New Roman"/>
              </a:rPr>
              <a:t>ROM resides </a:t>
            </a:r>
            <a:r>
              <a:rPr sz="2000" spc="-5" dirty="0">
                <a:latin typeface="Times New Roman"/>
                <a:cs typeface="Times New Roman"/>
              </a:rPr>
              <a:t>at </a:t>
            </a:r>
            <a:r>
              <a:rPr sz="2000" spc="-10" dirty="0">
                <a:latin typeface="Times New Roman"/>
                <a:cs typeface="Times New Roman"/>
              </a:rPr>
              <a:t>memory  </a:t>
            </a:r>
            <a:r>
              <a:rPr sz="2000" spc="-5" dirty="0">
                <a:latin typeface="Times New Roman"/>
                <a:cs typeface="Times New Roman"/>
              </a:rPr>
              <a:t>location FC00H </a:t>
            </a:r>
            <a:r>
              <a:rPr sz="2000" spc="-10" dirty="0">
                <a:latin typeface="Times New Roman"/>
                <a:cs typeface="Times New Roman"/>
              </a:rPr>
              <a:t>to</a:t>
            </a:r>
            <a:r>
              <a:rPr sz="2000" dirty="0">
                <a:latin typeface="Times New Roman"/>
                <a:cs typeface="Times New Roman"/>
              </a:rPr>
              <a:t> </a:t>
            </a:r>
            <a:r>
              <a:rPr sz="2000" spc="-5" dirty="0">
                <a:latin typeface="Times New Roman"/>
                <a:cs typeface="Times New Roman"/>
              </a:rPr>
              <a:t>FFFFH).</a:t>
            </a:r>
            <a:endParaRPr sz="2000" dirty="0">
              <a:latin typeface="Times New Roman"/>
              <a:cs typeface="Times New Roman"/>
            </a:endParaRPr>
          </a:p>
          <a:p>
            <a:pPr marL="356870" marR="7620" indent="-344805" algn="just">
              <a:lnSpc>
                <a:spcPct val="150000"/>
              </a:lnSpc>
              <a:spcBef>
                <a:spcPts val="484"/>
              </a:spcBef>
            </a:pPr>
            <a:r>
              <a:rPr sz="2000" spc="-5" dirty="0">
                <a:solidFill>
                  <a:srgbClr val="C00000"/>
                </a:solidFill>
                <a:latin typeface="Times New Roman"/>
                <a:cs typeface="Times New Roman"/>
              </a:rPr>
              <a:t>» </a:t>
            </a:r>
            <a:r>
              <a:rPr sz="2000" dirty="0">
                <a:solidFill>
                  <a:srgbClr val="6F2F9F"/>
                </a:solidFill>
                <a:latin typeface="Times New Roman"/>
                <a:cs typeface="Times New Roman"/>
              </a:rPr>
              <a:t>It </a:t>
            </a:r>
            <a:r>
              <a:rPr sz="2000" spc="-10" dirty="0">
                <a:solidFill>
                  <a:srgbClr val="6F2F9F"/>
                </a:solidFill>
                <a:latin typeface="Times New Roman"/>
                <a:cs typeface="Times New Roman"/>
              </a:rPr>
              <a:t>contains </a:t>
            </a:r>
            <a:r>
              <a:rPr sz="2000" spc="-5" dirty="0">
                <a:solidFill>
                  <a:srgbClr val="6F2F9F"/>
                </a:solidFill>
                <a:latin typeface="Times New Roman"/>
                <a:cs typeface="Times New Roman"/>
              </a:rPr>
              <a:t>a </a:t>
            </a:r>
            <a:r>
              <a:rPr sz="2000" spc="-10" dirty="0">
                <a:solidFill>
                  <a:srgbClr val="6F2F9F"/>
                </a:solidFill>
                <a:latin typeface="Times New Roman"/>
                <a:cs typeface="Times New Roman"/>
              </a:rPr>
              <a:t>set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Low-level </a:t>
            </a:r>
            <a:r>
              <a:rPr sz="2000" spc="-5" dirty="0">
                <a:solidFill>
                  <a:srgbClr val="6F2F9F"/>
                </a:solidFill>
                <a:latin typeface="Times New Roman"/>
                <a:cs typeface="Times New Roman"/>
              </a:rPr>
              <a:t>Instruction APIs </a:t>
            </a:r>
            <a:r>
              <a:rPr sz="2000" spc="-10" dirty="0">
                <a:solidFill>
                  <a:srgbClr val="6F2F9F"/>
                </a:solidFill>
                <a:latin typeface="Times New Roman"/>
                <a:cs typeface="Times New Roman"/>
              </a:rPr>
              <a:t>and </a:t>
            </a:r>
            <a:r>
              <a:rPr sz="2000" spc="-5" dirty="0">
                <a:solidFill>
                  <a:srgbClr val="6F2F9F"/>
                </a:solidFill>
                <a:latin typeface="Times New Roman"/>
                <a:cs typeface="Times New Roman"/>
              </a:rPr>
              <a:t>these APIs </a:t>
            </a:r>
            <a:r>
              <a:rPr sz="2000" dirty="0">
                <a:solidFill>
                  <a:srgbClr val="6F2F9F"/>
                </a:solidFill>
                <a:latin typeface="Times New Roman"/>
                <a:cs typeface="Times New Roman"/>
              </a:rPr>
              <a:t>allow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processor/ controller </a:t>
            </a:r>
            <a:r>
              <a:rPr sz="2000" spc="-20" dirty="0">
                <a:solidFill>
                  <a:srgbClr val="6F2F9F"/>
                </a:solidFill>
                <a:latin typeface="Times New Roman"/>
                <a:cs typeface="Times New Roman"/>
              </a:rPr>
              <a:t>to </a:t>
            </a:r>
            <a:r>
              <a:rPr sz="2000" spc="-10" dirty="0">
                <a:solidFill>
                  <a:srgbClr val="6F2F9F"/>
                </a:solidFill>
                <a:latin typeface="Times New Roman"/>
                <a:cs typeface="Times New Roman"/>
              </a:rPr>
              <a:t>perform </a:t>
            </a:r>
            <a:r>
              <a:rPr sz="2000" spc="-5" dirty="0">
                <a:solidFill>
                  <a:srgbClr val="6F2F9F"/>
                </a:solidFill>
                <a:latin typeface="Times New Roman"/>
                <a:cs typeface="Times New Roman"/>
              </a:rPr>
              <a:t>the FLASH </a:t>
            </a:r>
            <a:r>
              <a:rPr sz="2000" spc="-10" dirty="0">
                <a:solidFill>
                  <a:srgbClr val="6F2F9F"/>
                </a:solidFill>
                <a:latin typeface="Times New Roman"/>
                <a:cs typeface="Times New Roman"/>
              </a:rPr>
              <a:t>memory programming, </a:t>
            </a:r>
            <a:r>
              <a:rPr sz="2000" spc="-5" dirty="0">
                <a:solidFill>
                  <a:srgbClr val="6F2F9F"/>
                </a:solidFill>
                <a:latin typeface="Times New Roman"/>
                <a:cs typeface="Times New Roman"/>
              </a:rPr>
              <a:t>erasing  </a:t>
            </a:r>
            <a:r>
              <a:rPr sz="2000" spc="-10" dirty="0">
                <a:solidFill>
                  <a:srgbClr val="6F2F9F"/>
                </a:solidFill>
                <a:latin typeface="Times New Roman"/>
                <a:cs typeface="Times New Roman"/>
              </a:rPr>
              <a:t>and Reading</a:t>
            </a:r>
            <a:r>
              <a:rPr sz="2000" spc="40" dirty="0">
                <a:solidFill>
                  <a:srgbClr val="6F2F9F"/>
                </a:solidFill>
                <a:latin typeface="Times New Roman"/>
                <a:cs typeface="Times New Roman"/>
              </a:rPr>
              <a:t> </a:t>
            </a:r>
            <a:r>
              <a:rPr sz="2000" spc="-5" dirty="0">
                <a:solidFill>
                  <a:srgbClr val="6F2F9F"/>
                </a:solidFill>
                <a:latin typeface="Times New Roman"/>
                <a:cs typeface="Times New Roman"/>
              </a:rPr>
              <a:t>operations</a:t>
            </a:r>
            <a:r>
              <a:rPr sz="2000" spc="-5" dirty="0">
                <a:latin typeface="Times New Roman"/>
                <a:cs typeface="Times New Roman"/>
              </a:rPr>
              <a:t>.</a:t>
            </a:r>
            <a:endParaRPr sz="2000" dirty="0">
              <a:latin typeface="Times New Roman"/>
              <a:cs typeface="Times New Roman"/>
            </a:endParaRPr>
          </a:p>
          <a:p>
            <a:pPr marL="356870" marR="8890" indent="-344805" algn="just">
              <a:lnSpc>
                <a:spcPct val="150100"/>
              </a:lnSpc>
              <a:spcBef>
                <a:spcPts val="480"/>
              </a:spcBef>
            </a:pPr>
            <a:r>
              <a:rPr sz="2000" spc="-5" dirty="0">
                <a:solidFill>
                  <a:srgbClr val="C00000"/>
                </a:solidFill>
                <a:latin typeface="Times New Roman"/>
                <a:cs typeface="Times New Roman"/>
              </a:rPr>
              <a:t>» </a:t>
            </a:r>
            <a:r>
              <a:rPr sz="2000" dirty="0">
                <a:latin typeface="Times New Roman"/>
                <a:cs typeface="Times New Roman"/>
              </a:rPr>
              <a:t>The </a:t>
            </a:r>
            <a:r>
              <a:rPr sz="2000" spc="-5" dirty="0">
                <a:latin typeface="Times New Roman"/>
                <a:cs typeface="Times New Roman"/>
              </a:rPr>
              <a:t>contents </a:t>
            </a:r>
            <a:r>
              <a:rPr sz="2000" dirty="0">
                <a:latin typeface="Times New Roman"/>
                <a:cs typeface="Times New Roman"/>
              </a:rPr>
              <a:t>of </a:t>
            </a:r>
            <a:r>
              <a:rPr sz="2000" spc="-10" dirty="0">
                <a:latin typeface="Times New Roman"/>
                <a:cs typeface="Times New Roman"/>
              </a:rPr>
              <a:t>the </a:t>
            </a:r>
            <a:r>
              <a:rPr sz="2000" dirty="0">
                <a:latin typeface="Times New Roman"/>
                <a:cs typeface="Times New Roman"/>
              </a:rPr>
              <a:t>Boot </a:t>
            </a:r>
            <a:r>
              <a:rPr sz="2000" spc="-10" dirty="0">
                <a:latin typeface="Times New Roman"/>
                <a:cs typeface="Times New Roman"/>
              </a:rPr>
              <a:t>ROM </a:t>
            </a:r>
            <a:r>
              <a:rPr sz="2000" spc="-5" dirty="0">
                <a:latin typeface="Times New Roman"/>
                <a:cs typeface="Times New Roman"/>
              </a:rPr>
              <a:t>are provided </a:t>
            </a:r>
            <a:r>
              <a:rPr sz="2000" dirty="0">
                <a:latin typeface="Times New Roman"/>
                <a:cs typeface="Times New Roman"/>
              </a:rPr>
              <a:t>by </a:t>
            </a:r>
            <a:r>
              <a:rPr sz="2000" spc="-10" dirty="0">
                <a:latin typeface="Times New Roman"/>
                <a:cs typeface="Times New Roman"/>
              </a:rPr>
              <a:t>the </a:t>
            </a:r>
            <a:r>
              <a:rPr sz="2000" spc="-5" dirty="0">
                <a:latin typeface="Times New Roman"/>
                <a:cs typeface="Times New Roman"/>
              </a:rPr>
              <a:t>chip </a:t>
            </a:r>
            <a:r>
              <a:rPr sz="2000" spc="-10" dirty="0">
                <a:latin typeface="Times New Roman"/>
                <a:cs typeface="Times New Roman"/>
              </a:rPr>
              <a:t>manufacturer and the  </a:t>
            </a:r>
            <a:r>
              <a:rPr sz="2000" spc="-20" dirty="0">
                <a:latin typeface="Times New Roman"/>
                <a:cs typeface="Times New Roman"/>
              </a:rPr>
              <a:t>same </a:t>
            </a:r>
            <a:r>
              <a:rPr sz="2000" spc="-5" dirty="0">
                <a:latin typeface="Times New Roman"/>
                <a:cs typeface="Times New Roman"/>
              </a:rPr>
              <a:t>is </a:t>
            </a:r>
            <a:r>
              <a:rPr sz="2000" spc="-15" dirty="0">
                <a:latin typeface="Times New Roman"/>
                <a:cs typeface="Times New Roman"/>
              </a:rPr>
              <a:t>masked </a:t>
            </a:r>
            <a:r>
              <a:rPr sz="2000" spc="-10" dirty="0">
                <a:latin typeface="Times New Roman"/>
                <a:cs typeface="Times New Roman"/>
              </a:rPr>
              <a:t>into </a:t>
            </a:r>
            <a:r>
              <a:rPr sz="2000" spc="-5" dirty="0">
                <a:latin typeface="Times New Roman"/>
                <a:cs typeface="Times New Roman"/>
              </a:rPr>
              <a:t>every</a:t>
            </a:r>
            <a:r>
              <a:rPr sz="2000" spc="140" dirty="0">
                <a:latin typeface="Times New Roman"/>
                <a:cs typeface="Times New Roman"/>
              </a:rPr>
              <a:t> </a:t>
            </a:r>
            <a:r>
              <a:rPr sz="2000" spc="-5" dirty="0">
                <a:latin typeface="Times New Roman"/>
                <a:cs typeface="Times New Roman"/>
              </a:rPr>
              <a:t>device.</a:t>
            </a:r>
            <a:endParaRPr sz="2000" dirty="0">
              <a:latin typeface="Times New Roman"/>
              <a:cs typeface="Times New Roman"/>
            </a:endParaRPr>
          </a:p>
        </p:txBody>
      </p:sp>
      <p:sp>
        <p:nvSpPr>
          <p:cNvPr id="4" name="object 4"/>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113</a:t>
            </a:fld>
            <a:endParaRPr sz="1200">
              <a:latin typeface="Times New Roman"/>
              <a:cs typeface="Times New Roman"/>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581913"/>
            <a:ext cx="8307070" cy="3714115"/>
          </a:xfrm>
          <a:prstGeom prst="rect">
            <a:avLst/>
          </a:prstGeom>
        </p:spPr>
        <p:txBody>
          <a:bodyPr vert="horz" wrap="square" lIns="0" tIns="11430" rIns="0" bIns="0" rtlCol="0">
            <a:spAutoFit/>
          </a:bodyPr>
          <a:lstStyle/>
          <a:p>
            <a:pPr marL="12700" algn="just">
              <a:lnSpc>
                <a:spcPct val="100000"/>
              </a:lnSpc>
              <a:spcBef>
                <a:spcPts val="90"/>
              </a:spcBef>
            </a:pPr>
            <a:r>
              <a:rPr sz="2000" spc="-5" dirty="0">
                <a:solidFill>
                  <a:srgbClr val="C00000"/>
                </a:solidFill>
                <a:latin typeface="Times New Roman"/>
                <a:cs typeface="Times New Roman"/>
              </a:rPr>
              <a:t>» </a:t>
            </a:r>
            <a:r>
              <a:rPr sz="2000" b="1" i="1" u="heavy" spc="-10" dirty="0">
                <a:solidFill>
                  <a:srgbClr val="FF0000"/>
                </a:solidFill>
                <a:uFill>
                  <a:solidFill>
                    <a:srgbClr val="FF0000"/>
                  </a:solidFill>
                </a:uFill>
                <a:latin typeface="Times New Roman"/>
                <a:cs typeface="Times New Roman"/>
              </a:rPr>
              <a:t>In </a:t>
            </a:r>
            <a:r>
              <a:rPr sz="2000" b="1" i="1" u="heavy" spc="-5" dirty="0">
                <a:solidFill>
                  <a:srgbClr val="FF0000"/>
                </a:solidFill>
                <a:uFill>
                  <a:solidFill>
                    <a:srgbClr val="FF0000"/>
                  </a:solidFill>
                </a:uFill>
                <a:latin typeface="Times New Roman"/>
                <a:cs typeface="Times New Roman"/>
              </a:rPr>
              <a:t>Application </a:t>
            </a:r>
            <a:r>
              <a:rPr sz="2000" b="1" i="1" u="heavy" dirty="0">
                <a:solidFill>
                  <a:srgbClr val="FF0000"/>
                </a:solidFill>
                <a:uFill>
                  <a:solidFill>
                    <a:srgbClr val="FF0000"/>
                  </a:solidFill>
                </a:uFill>
                <a:latin typeface="Times New Roman"/>
                <a:cs typeface="Times New Roman"/>
              </a:rPr>
              <a:t>Programming</a:t>
            </a:r>
            <a:r>
              <a:rPr sz="2000" b="1" i="1" u="heavy" spc="-340" dirty="0">
                <a:solidFill>
                  <a:srgbClr val="FF0000"/>
                </a:solidFill>
                <a:uFill>
                  <a:solidFill>
                    <a:srgbClr val="FF0000"/>
                  </a:solidFill>
                </a:uFill>
                <a:latin typeface="Times New Roman"/>
                <a:cs typeface="Times New Roman"/>
              </a:rPr>
              <a:t> </a:t>
            </a:r>
            <a:r>
              <a:rPr sz="2000" b="1" i="1" u="heavy" spc="-5" dirty="0">
                <a:solidFill>
                  <a:srgbClr val="FF0000"/>
                </a:solidFill>
                <a:uFill>
                  <a:solidFill>
                    <a:srgbClr val="FF0000"/>
                  </a:solidFill>
                </a:uFill>
                <a:latin typeface="Times New Roman"/>
                <a:cs typeface="Times New Roman"/>
              </a:rPr>
              <a:t>(IAP):</a:t>
            </a:r>
            <a:endParaRPr sz="2000">
              <a:latin typeface="Times New Roman"/>
              <a:cs typeface="Times New Roman"/>
            </a:endParaRPr>
          </a:p>
          <a:p>
            <a:pPr marL="356870" marR="5080" indent="-344805" algn="just">
              <a:lnSpc>
                <a:spcPct val="150100"/>
              </a:lnSpc>
              <a:spcBef>
                <a:spcPts val="480"/>
              </a:spcBef>
            </a:pPr>
            <a:r>
              <a:rPr sz="2000" spc="-5" dirty="0">
                <a:solidFill>
                  <a:srgbClr val="C00000"/>
                </a:solidFill>
                <a:latin typeface="Times New Roman"/>
                <a:cs typeface="Times New Roman"/>
              </a:rPr>
              <a:t>» </a:t>
            </a:r>
            <a:r>
              <a:rPr sz="2000" i="1" dirty="0">
                <a:solidFill>
                  <a:srgbClr val="FF0000"/>
                </a:solidFill>
                <a:latin typeface="Times New Roman"/>
                <a:cs typeface="Times New Roman"/>
              </a:rPr>
              <a:t>In </a:t>
            </a:r>
            <a:r>
              <a:rPr sz="2000" i="1" spc="-10" dirty="0">
                <a:solidFill>
                  <a:srgbClr val="FF0000"/>
                </a:solidFill>
                <a:latin typeface="Times New Roman"/>
                <a:cs typeface="Times New Roman"/>
              </a:rPr>
              <a:t>Application </a:t>
            </a:r>
            <a:r>
              <a:rPr sz="2000" i="1" spc="-5" dirty="0">
                <a:solidFill>
                  <a:srgbClr val="FF0000"/>
                </a:solidFill>
                <a:latin typeface="Times New Roman"/>
                <a:cs typeface="Times New Roman"/>
              </a:rPr>
              <a:t>Programming </a:t>
            </a:r>
            <a:r>
              <a:rPr sz="2000" spc="-20" dirty="0">
                <a:latin typeface="Times New Roman"/>
                <a:cs typeface="Times New Roman"/>
              </a:rPr>
              <a:t>is </a:t>
            </a:r>
            <a:r>
              <a:rPr sz="2000" spc="-5" dirty="0">
                <a:solidFill>
                  <a:srgbClr val="AC1285"/>
                </a:solidFill>
                <a:latin typeface="Times New Roman"/>
                <a:cs typeface="Times New Roman"/>
              </a:rPr>
              <a:t>a technique </a:t>
            </a:r>
            <a:r>
              <a:rPr sz="2000" spc="-10" dirty="0">
                <a:solidFill>
                  <a:srgbClr val="AC1285"/>
                </a:solidFill>
                <a:latin typeface="Times New Roman"/>
                <a:cs typeface="Times New Roman"/>
              </a:rPr>
              <a:t>used </a:t>
            </a:r>
            <a:r>
              <a:rPr sz="2000" spc="10" dirty="0">
                <a:solidFill>
                  <a:srgbClr val="AC1285"/>
                </a:solidFill>
                <a:latin typeface="Times New Roman"/>
                <a:cs typeface="Times New Roman"/>
              </a:rPr>
              <a:t>by </a:t>
            </a:r>
            <a:r>
              <a:rPr sz="2000" spc="-10" dirty="0">
                <a:solidFill>
                  <a:srgbClr val="AC1285"/>
                </a:solidFill>
                <a:latin typeface="Times New Roman"/>
                <a:cs typeface="Times New Roman"/>
              </a:rPr>
              <a:t>the firmware </a:t>
            </a:r>
            <a:r>
              <a:rPr sz="2000" spc="-5" dirty="0">
                <a:solidFill>
                  <a:srgbClr val="AC1285"/>
                </a:solidFill>
                <a:latin typeface="Times New Roman"/>
                <a:cs typeface="Times New Roman"/>
              </a:rPr>
              <a:t>running </a:t>
            </a:r>
            <a:r>
              <a:rPr sz="2000" spc="25" dirty="0">
                <a:solidFill>
                  <a:srgbClr val="AC1285"/>
                </a:solidFill>
                <a:latin typeface="Times New Roman"/>
                <a:cs typeface="Times New Roman"/>
              </a:rPr>
              <a:t>on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target device </a:t>
            </a:r>
            <a:r>
              <a:rPr sz="2000" spc="-10" dirty="0">
                <a:solidFill>
                  <a:srgbClr val="AC1285"/>
                </a:solidFill>
                <a:latin typeface="Times New Roman"/>
                <a:cs typeface="Times New Roman"/>
              </a:rPr>
              <a:t>for </a:t>
            </a:r>
            <a:r>
              <a:rPr sz="2000" spc="-15" dirty="0">
                <a:solidFill>
                  <a:srgbClr val="AC1285"/>
                </a:solidFill>
                <a:latin typeface="Times New Roman"/>
                <a:cs typeface="Times New Roman"/>
              </a:rPr>
              <a:t>modifying </a:t>
            </a:r>
            <a:r>
              <a:rPr sz="2000" spc="-5" dirty="0">
                <a:solidFill>
                  <a:srgbClr val="AC1285"/>
                </a:solidFill>
                <a:latin typeface="Times New Roman"/>
                <a:cs typeface="Times New Roman"/>
              </a:rPr>
              <a:t>a selected portion </a:t>
            </a:r>
            <a:r>
              <a:rPr sz="2000" dirty="0">
                <a:solidFill>
                  <a:srgbClr val="AC1285"/>
                </a:solidFill>
                <a:latin typeface="Times New Roman"/>
                <a:cs typeface="Times New Roman"/>
              </a:rPr>
              <a:t>of </a:t>
            </a:r>
            <a:r>
              <a:rPr sz="2000" spc="-10" dirty="0">
                <a:solidFill>
                  <a:srgbClr val="AC1285"/>
                </a:solidFill>
                <a:latin typeface="Times New Roman"/>
                <a:cs typeface="Times New Roman"/>
              </a:rPr>
              <a:t>the </a:t>
            </a:r>
            <a:r>
              <a:rPr sz="2000" dirty="0">
                <a:solidFill>
                  <a:srgbClr val="AC1285"/>
                </a:solidFill>
                <a:latin typeface="Times New Roman"/>
                <a:cs typeface="Times New Roman"/>
              </a:rPr>
              <a:t>code</a:t>
            </a:r>
            <a:r>
              <a:rPr sz="2000" spc="160" dirty="0">
                <a:solidFill>
                  <a:srgbClr val="AC1285"/>
                </a:solidFill>
                <a:latin typeface="Times New Roman"/>
                <a:cs typeface="Times New Roman"/>
              </a:rPr>
              <a:t> </a:t>
            </a:r>
            <a:r>
              <a:rPr sz="2000" spc="-20" dirty="0">
                <a:solidFill>
                  <a:srgbClr val="AC1285"/>
                </a:solidFill>
                <a:latin typeface="Times New Roman"/>
                <a:cs typeface="Times New Roman"/>
              </a:rPr>
              <a:t>memory</a:t>
            </a:r>
            <a:r>
              <a:rPr sz="2000" spc="-20" dirty="0">
                <a:latin typeface="Times New Roman"/>
                <a:cs typeface="Times New Roman"/>
              </a:rPr>
              <a:t>.</a:t>
            </a:r>
            <a:endParaRPr sz="2000">
              <a:latin typeface="Times New Roman"/>
              <a:cs typeface="Times New Roman"/>
            </a:endParaRPr>
          </a:p>
          <a:p>
            <a:pPr marL="356870" marR="6350" indent="-344805" algn="just">
              <a:lnSpc>
                <a:spcPct val="150000"/>
              </a:lnSpc>
              <a:spcBef>
                <a:spcPts val="484"/>
              </a:spcBef>
            </a:pPr>
            <a:r>
              <a:rPr sz="2000" spc="-5" dirty="0">
                <a:solidFill>
                  <a:srgbClr val="C00000"/>
                </a:solidFill>
                <a:latin typeface="Times New Roman"/>
                <a:cs typeface="Times New Roman"/>
              </a:rPr>
              <a:t>» </a:t>
            </a:r>
            <a:r>
              <a:rPr sz="2000" dirty="0">
                <a:latin typeface="Times New Roman"/>
                <a:cs typeface="Times New Roman"/>
              </a:rPr>
              <a:t>It </a:t>
            </a:r>
            <a:r>
              <a:rPr sz="2000" spc="-10" dirty="0">
                <a:latin typeface="Times New Roman"/>
                <a:cs typeface="Times New Roman"/>
              </a:rPr>
              <a:t>is </a:t>
            </a:r>
            <a:r>
              <a:rPr sz="2000" spc="-10" dirty="0">
                <a:solidFill>
                  <a:srgbClr val="6F2F9F"/>
                </a:solidFill>
                <a:latin typeface="Times New Roman"/>
                <a:cs typeface="Times New Roman"/>
              </a:rPr>
              <a:t>not </a:t>
            </a:r>
            <a:r>
              <a:rPr sz="2000" spc="-5" dirty="0">
                <a:solidFill>
                  <a:srgbClr val="6F2F9F"/>
                </a:solidFill>
                <a:latin typeface="Times New Roman"/>
                <a:cs typeface="Times New Roman"/>
              </a:rPr>
              <a:t>a </a:t>
            </a:r>
            <a:r>
              <a:rPr sz="2000" spc="-10" dirty="0">
                <a:solidFill>
                  <a:srgbClr val="6F2F9F"/>
                </a:solidFill>
                <a:latin typeface="Times New Roman"/>
                <a:cs typeface="Times New Roman"/>
              </a:rPr>
              <a:t>technique for first </a:t>
            </a:r>
            <a:r>
              <a:rPr sz="2000" spc="-15" dirty="0">
                <a:solidFill>
                  <a:srgbClr val="6F2F9F"/>
                </a:solidFill>
                <a:latin typeface="Times New Roman"/>
                <a:cs typeface="Times New Roman"/>
              </a:rPr>
              <a:t>time </a:t>
            </a:r>
            <a:r>
              <a:rPr sz="2000" spc="-5" dirty="0">
                <a:solidFill>
                  <a:srgbClr val="6F2F9F"/>
                </a:solidFill>
                <a:latin typeface="Times New Roman"/>
                <a:cs typeface="Times New Roman"/>
              </a:rPr>
              <a:t>embedding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user written firmware</a:t>
            </a:r>
            <a:r>
              <a:rPr sz="2000" spc="-10" dirty="0">
                <a:latin typeface="Times New Roman"/>
                <a:cs typeface="Times New Roman"/>
              </a:rPr>
              <a:t>. </a:t>
            </a:r>
            <a:r>
              <a:rPr sz="2000" dirty="0">
                <a:latin typeface="Times New Roman"/>
                <a:cs typeface="Times New Roman"/>
              </a:rPr>
              <a:t>It  </a:t>
            </a:r>
            <a:r>
              <a:rPr sz="2000" spc="-10" dirty="0">
                <a:latin typeface="Times New Roman"/>
                <a:cs typeface="Times New Roman"/>
              </a:rPr>
              <a:t>modifies the </a:t>
            </a:r>
            <a:r>
              <a:rPr sz="2000" spc="-5" dirty="0">
                <a:latin typeface="Times New Roman"/>
                <a:cs typeface="Times New Roman"/>
              </a:rPr>
              <a:t>program </a:t>
            </a:r>
            <a:r>
              <a:rPr sz="2000" dirty="0">
                <a:latin typeface="Times New Roman"/>
                <a:cs typeface="Times New Roman"/>
              </a:rPr>
              <a:t>code </a:t>
            </a:r>
            <a:r>
              <a:rPr sz="2000" spc="-5" dirty="0">
                <a:latin typeface="Times New Roman"/>
                <a:cs typeface="Times New Roman"/>
              </a:rPr>
              <a:t>memory under </a:t>
            </a:r>
            <a:r>
              <a:rPr sz="2000" spc="-10" dirty="0">
                <a:latin typeface="Times New Roman"/>
                <a:cs typeface="Times New Roman"/>
              </a:rPr>
              <a:t>the </a:t>
            </a:r>
            <a:r>
              <a:rPr sz="2000" spc="-5" dirty="0">
                <a:latin typeface="Times New Roman"/>
                <a:cs typeface="Times New Roman"/>
              </a:rPr>
              <a:t>control </a:t>
            </a:r>
            <a:r>
              <a:rPr sz="2000" dirty="0">
                <a:latin typeface="Times New Roman"/>
                <a:cs typeface="Times New Roman"/>
              </a:rPr>
              <a:t>of </a:t>
            </a:r>
            <a:r>
              <a:rPr sz="2000" spc="-10" dirty="0">
                <a:latin typeface="Times New Roman"/>
                <a:cs typeface="Times New Roman"/>
              </a:rPr>
              <a:t>the </a:t>
            </a:r>
            <a:r>
              <a:rPr sz="2000" spc="-5" dirty="0">
                <a:latin typeface="Times New Roman"/>
                <a:cs typeface="Times New Roman"/>
              </a:rPr>
              <a:t>embedded  application.</a:t>
            </a:r>
            <a:endParaRPr sz="2000">
              <a:latin typeface="Times New Roman"/>
              <a:cs typeface="Times New Roman"/>
            </a:endParaRPr>
          </a:p>
          <a:p>
            <a:pPr marL="356870" marR="5715" indent="-344805" algn="just">
              <a:lnSpc>
                <a:spcPct val="150000"/>
              </a:lnSpc>
              <a:spcBef>
                <a:spcPts val="480"/>
              </a:spcBef>
            </a:pPr>
            <a:r>
              <a:rPr sz="2000" spc="-5" dirty="0">
                <a:solidFill>
                  <a:srgbClr val="C00000"/>
                </a:solidFill>
                <a:latin typeface="Times New Roman"/>
                <a:cs typeface="Times New Roman"/>
              </a:rPr>
              <a:t>» </a:t>
            </a:r>
            <a:r>
              <a:rPr sz="2000" spc="-5" dirty="0">
                <a:latin typeface="Times New Roman"/>
                <a:cs typeface="Times New Roman"/>
              </a:rPr>
              <a:t>Updating calibration data, </a:t>
            </a:r>
            <a:r>
              <a:rPr sz="2000" spc="-10" dirty="0">
                <a:latin typeface="Times New Roman"/>
                <a:cs typeface="Times New Roman"/>
              </a:rPr>
              <a:t>look-up </a:t>
            </a:r>
            <a:r>
              <a:rPr sz="2000" spc="-5" dirty="0">
                <a:latin typeface="Times New Roman"/>
                <a:cs typeface="Times New Roman"/>
              </a:rPr>
              <a:t>tables, </a:t>
            </a:r>
            <a:r>
              <a:rPr sz="2000" spc="-10" dirty="0">
                <a:latin typeface="Times New Roman"/>
                <a:cs typeface="Times New Roman"/>
              </a:rPr>
              <a:t>etc., which </a:t>
            </a:r>
            <a:r>
              <a:rPr sz="2000" dirty="0">
                <a:latin typeface="Times New Roman"/>
                <a:cs typeface="Times New Roman"/>
              </a:rPr>
              <a:t>are </a:t>
            </a:r>
            <a:r>
              <a:rPr sz="2000" spc="-5" dirty="0">
                <a:latin typeface="Times New Roman"/>
                <a:cs typeface="Times New Roman"/>
              </a:rPr>
              <a:t>stored </a:t>
            </a:r>
            <a:r>
              <a:rPr sz="2000" spc="-10" dirty="0">
                <a:latin typeface="Times New Roman"/>
                <a:cs typeface="Times New Roman"/>
              </a:rPr>
              <a:t>in </a:t>
            </a:r>
            <a:r>
              <a:rPr sz="2000" spc="-5" dirty="0">
                <a:latin typeface="Times New Roman"/>
                <a:cs typeface="Times New Roman"/>
              </a:rPr>
              <a:t>code  </a:t>
            </a:r>
            <a:r>
              <a:rPr sz="2000" spc="-20" dirty="0">
                <a:latin typeface="Times New Roman"/>
                <a:cs typeface="Times New Roman"/>
              </a:rPr>
              <a:t>memory, </a:t>
            </a:r>
            <a:r>
              <a:rPr sz="2000" dirty="0">
                <a:latin typeface="Times New Roman"/>
                <a:cs typeface="Times New Roman"/>
              </a:rPr>
              <a:t>are </a:t>
            </a:r>
            <a:r>
              <a:rPr sz="2000" spc="-10" dirty="0">
                <a:latin typeface="Times New Roman"/>
                <a:cs typeface="Times New Roman"/>
              </a:rPr>
              <a:t>typical examples </a:t>
            </a:r>
            <a:r>
              <a:rPr sz="2000" dirty="0">
                <a:latin typeface="Times New Roman"/>
                <a:cs typeface="Times New Roman"/>
              </a:rPr>
              <a:t>of</a:t>
            </a:r>
            <a:r>
              <a:rPr sz="2000" spc="180" dirty="0">
                <a:latin typeface="Times New Roman"/>
                <a:cs typeface="Times New Roman"/>
              </a:rPr>
              <a:t> </a:t>
            </a:r>
            <a:r>
              <a:rPr sz="2000" spc="-5" dirty="0">
                <a:latin typeface="Times New Roman"/>
                <a:cs typeface="Times New Roman"/>
              </a:rPr>
              <a:t>IAP.</a:t>
            </a:r>
            <a:endParaRPr sz="2000">
              <a:latin typeface="Times New Roman"/>
              <a:cs typeface="Times New Roman"/>
            </a:endParaRPr>
          </a:p>
        </p:txBody>
      </p:sp>
      <p:sp>
        <p:nvSpPr>
          <p:cNvPr id="4" name="object 4"/>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114</a:t>
            </a:fld>
            <a:endParaRPr sz="1200">
              <a:latin typeface="Times New Roman"/>
              <a:cs typeface="Times New Roman"/>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353009"/>
            <a:ext cx="8306434" cy="5147310"/>
          </a:xfrm>
          <a:prstGeom prst="rect">
            <a:avLst/>
          </a:prstGeom>
        </p:spPr>
        <p:txBody>
          <a:bodyPr vert="horz" wrap="square" lIns="0" tIns="12065" rIns="0" bIns="0" rtlCol="0">
            <a:spAutoFit/>
          </a:bodyPr>
          <a:lstStyle/>
          <a:p>
            <a:pPr marL="12700" algn="just">
              <a:lnSpc>
                <a:spcPct val="100000"/>
              </a:lnSpc>
              <a:spcBef>
                <a:spcPts val="95"/>
              </a:spcBef>
            </a:pPr>
            <a:r>
              <a:rPr sz="2000" spc="-5" dirty="0">
                <a:solidFill>
                  <a:srgbClr val="C00000"/>
                </a:solidFill>
                <a:latin typeface="Times New Roman"/>
                <a:cs typeface="Times New Roman"/>
              </a:rPr>
              <a:t>» </a:t>
            </a:r>
            <a:r>
              <a:rPr sz="2000" b="1" i="1" u="heavy" spc="-10" dirty="0">
                <a:solidFill>
                  <a:srgbClr val="FF0000"/>
                </a:solidFill>
                <a:uFill>
                  <a:solidFill>
                    <a:srgbClr val="FF0000"/>
                  </a:solidFill>
                </a:uFill>
                <a:latin typeface="Times New Roman"/>
                <a:cs typeface="Times New Roman"/>
              </a:rPr>
              <a:t>Use </a:t>
            </a:r>
            <a:r>
              <a:rPr sz="2000" b="1" i="1" u="heavy" dirty="0">
                <a:solidFill>
                  <a:srgbClr val="FF0000"/>
                </a:solidFill>
                <a:uFill>
                  <a:solidFill>
                    <a:srgbClr val="FF0000"/>
                  </a:solidFill>
                </a:uFill>
                <a:latin typeface="Times New Roman"/>
                <a:cs typeface="Times New Roman"/>
              </a:rPr>
              <a:t>of </a:t>
            </a:r>
            <a:r>
              <a:rPr sz="2000" b="1" i="1" u="heavy" spc="-5" dirty="0">
                <a:solidFill>
                  <a:srgbClr val="FF0000"/>
                </a:solidFill>
                <a:uFill>
                  <a:solidFill>
                    <a:srgbClr val="FF0000"/>
                  </a:solidFill>
                </a:uFill>
                <a:latin typeface="Times New Roman"/>
                <a:cs typeface="Times New Roman"/>
              </a:rPr>
              <a:t>Factory </a:t>
            </a:r>
            <a:r>
              <a:rPr sz="2000" b="1" i="1" u="heavy" dirty="0">
                <a:solidFill>
                  <a:srgbClr val="FF0000"/>
                </a:solidFill>
                <a:uFill>
                  <a:solidFill>
                    <a:srgbClr val="FF0000"/>
                  </a:solidFill>
                </a:uFill>
                <a:latin typeface="Times New Roman"/>
                <a:cs typeface="Times New Roman"/>
              </a:rPr>
              <a:t>Programmed</a:t>
            </a:r>
            <a:r>
              <a:rPr sz="2000" b="1" i="1" u="heavy" spc="-320" dirty="0">
                <a:solidFill>
                  <a:srgbClr val="FF0000"/>
                </a:solidFill>
                <a:uFill>
                  <a:solidFill>
                    <a:srgbClr val="FF0000"/>
                  </a:solidFill>
                </a:uFill>
                <a:latin typeface="Times New Roman"/>
                <a:cs typeface="Times New Roman"/>
              </a:rPr>
              <a:t> </a:t>
            </a:r>
            <a:r>
              <a:rPr sz="2000" b="1" i="1" u="heavy" spc="-5" dirty="0">
                <a:solidFill>
                  <a:srgbClr val="FF0000"/>
                </a:solidFill>
                <a:uFill>
                  <a:solidFill>
                    <a:srgbClr val="FF0000"/>
                  </a:solidFill>
                </a:uFill>
                <a:latin typeface="Times New Roman"/>
                <a:cs typeface="Times New Roman"/>
              </a:rPr>
              <a:t>Chip:</a:t>
            </a:r>
            <a:endParaRPr sz="2000">
              <a:latin typeface="Times New Roman"/>
              <a:cs typeface="Times New Roman"/>
            </a:endParaRPr>
          </a:p>
          <a:p>
            <a:pPr marL="356870" marR="5080" indent="-344805" algn="just">
              <a:lnSpc>
                <a:spcPct val="150100"/>
              </a:lnSpc>
              <a:spcBef>
                <a:spcPts val="480"/>
              </a:spcBef>
            </a:pPr>
            <a:r>
              <a:rPr sz="2000" spc="-5" dirty="0">
                <a:solidFill>
                  <a:srgbClr val="C00000"/>
                </a:solidFill>
                <a:latin typeface="Times New Roman"/>
                <a:cs typeface="Times New Roman"/>
              </a:rPr>
              <a:t>» </a:t>
            </a:r>
            <a:r>
              <a:rPr sz="2000" dirty="0">
                <a:solidFill>
                  <a:srgbClr val="AC1285"/>
                </a:solidFill>
                <a:latin typeface="Times New Roman"/>
                <a:cs typeface="Times New Roman"/>
              </a:rPr>
              <a:t>It </a:t>
            </a:r>
            <a:r>
              <a:rPr sz="2000" spc="-5" dirty="0">
                <a:solidFill>
                  <a:srgbClr val="AC1285"/>
                </a:solidFill>
                <a:latin typeface="Times New Roman"/>
                <a:cs typeface="Times New Roman"/>
              </a:rPr>
              <a:t>is </a:t>
            </a:r>
            <a:r>
              <a:rPr sz="2000" spc="-10" dirty="0">
                <a:solidFill>
                  <a:srgbClr val="AC1285"/>
                </a:solidFill>
                <a:latin typeface="Times New Roman"/>
                <a:cs typeface="Times New Roman"/>
              </a:rPr>
              <a:t>possible </a:t>
            </a:r>
            <a:r>
              <a:rPr sz="2000" spc="-5" dirty="0">
                <a:solidFill>
                  <a:srgbClr val="AC1285"/>
                </a:solidFill>
                <a:latin typeface="Times New Roman"/>
                <a:cs typeface="Times New Roman"/>
              </a:rPr>
              <a:t>to </a:t>
            </a:r>
            <a:r>
              <a:rPr sz="2000" spc="-10" dirty="0">
                <a:solidFill>
                  <a:srgbClr val="AC1285"/>
                </a:solidFill>
                <a:latin typeface="Times New Roman"/>
                <a:cs typeface="Times New Roman"/>
              </a:rPr>
              <a:t>embed the firmware into the </a:t>
            </a:r>
            <a:r>
              <a:rPr sz="2000" spc="-5" dirty="0">
                <a:solidFill>
                  <a:srgbClr val="AC1285"/>
                </a:solidFill>
                <a:latin typeface="Times New Roman"/>
                <a:cs typeface="Times New Roman"/>
              </a:rPr>
              <a:t>target processor/ controller  memory at the </a:t>
            </a:r>
            <a:r>
              <a:rPr sz="2000" spc="-10" dirty="0">
                <a:solidFill>
                  <a:srgbClr val="AC1285"/>
                </a:solidFill>
                <a:latin typeface="Times New Roman"/>
                <a:cs typeface="Times New Roman"/>
              </a:rPr>
              <a:t>time </a:t>
            </a:r>
            <a:r>
              <a:rPr sz="2000" spc="10" dirty="0">
                <a:solidFill>
                  <a:srgbClr val="AC1285"/>
                </a:solidFill>
                <a:latin typeface="Times New Roman"/>
                <a:cs typeface="Times New Roman"/>
              </a:rPr>
              <a:t>of </a:t>
            </a:r>
            <a:r>
              <a:rPr sz="2000" spc="-10" dirty="0">
                <a:solidFill>
                  <a:srgbClr val="AC1285"/>
                </a:solidFill>
                <a:latin typeface="Times New Roman"/>
                <a:cs typeface="Times New Roman"/>
              </a:rPr>
              <a:t>chip </a:t>
            </a:r>
            <a:r>
              <a:rPr sz="2000" spc="-5" dirty="0">
                <a:solidFill>
                  <a:srgbClr val="AC1285"/>
                </a:solidFill>
                <a:latin typeface="Times New Roman"/>
                <a:cs typeface="Times New Roman"/>
              </a:rPr>
              <a:t>fabrication </a:t>
            </a:r>
            <a:r>
              <a:rPr sz="2000" spc="-10" dirty="0">
                <a:solidFill>
                  <a:srgbClr val="AC1285"/>
                </a:solidFill>
                <a:latin typeface="Times New Roman"/>
                <a:cs typeface="Times New Roman"/>
              </a:rPr>
              <a:t>itself</a:t>
            </a:r>
            <a:r>
              <a:rPr sz="2000" spc="-10" dirty="0">
                <a:latin typeface="Times New Roman"/>
                <a:cs typeface="Times New Roman"/>
              </a:rPr>
              <a:t>. </a:t>
            </a:r>
            <a:r>
              <a:rPr sz="2000" spc="-5" dirty="0">
                <a:solidFill>
                  <a:srgbClr val="AC1285"/>
                </a:solidFill>
                <a:latin typeface="Times New Roman"/>
                <a:cs typeface="Times New Roman"/>
              </a:rPr>
              <a:t>Such </a:t>
            </a:r>
            <a:r>
              <a:rPr sz="2000" dirty="0">
                <a:solidFill>
                  <a:srgbClr val="AC1285"/>
                </a:solidFill>
                <a:latin typeface="Times New Roman"/>
                <a:cs typeface="Times New Roman"/>
              </a:rPr>
              <a:t>chips are </a:t>
            </a:r>
            <a:r>
              <a:rPr sz="2000" spc="-10" dirty="0">
                <a:solidFill>
                  <a:srgbClr val="AC1285"/>
                </a:solidFill>
                <a:latin typeface="Times New Roman"/>
                <a:cs typeface="Times New Roman"/>
              </a:rPr>
              <a:t>known </a:t>
            </a:r>
            <a:r>
              <a:rPr sz="2000" spc="-5" dirty="0">
                <a:solidFill>
                  <a:srgbClr val="AC1285"/>
                </a:solidFill>
                <a:latin typeface="Times New Roman"/>
                <a:cs typeface="Times New Roman"/>
              </a:rPr>
              <a:t>as  </a:t>
            </a:r>
            <a:r>
              <a:rPr sz="2000" i="1" spc="-5" dirty="0">
                <a:solidFill>
                  <a:srgbClr val="FF0000"/>
                </a:solidFill>
                <a:latin typeface="Times New Roman"/>
                <a:cs typeface="Times New Roman"/>
              </a:rPr>
              <a:t>'Factory </a:t>
            </a:r>
            <a:r>
              <a:rPr sz="2000" i="1" spc="-10" dirty="0">
                <a:solidFill>
                  <a:srgbClr val="FF0000"/>
                </a:solidFill>
                <a:latin typeface="Times New Roman"/>
                <a:cs typeface="Times New Roman"/>
              </a:rPr>
              <a:t>Programmed </a:t>
            </a:r>
            <a:r>
              <a:rPr sz="2000" i="1" spc="-5" dirty="0">
                <a:solidFill>
                  <a:srgbClr val="FF0000"/>
                </a:solidFill>
                <a:latin typeface="Times New Roman"/>
                <a:cs typeface="Times New Roman"/>
              </a:rPr>
              <a:t>Chips</a:t>
            </a:r>
            <a:r>
              <a:rPr sz="2000" spc="-5" dirty="0">
                <a:solidFill>
                  <a:srgbClr val="FF0000"/>
                </a:solidFill>
                <a:latin typeface="Times New Roman"/>
                <a:cs typeface="Times New Roman"/>
              </a:rPr>
              <a:t>'</a:t>
            </a:r>
            <a:r>
              <a:rPr sz="2000" spc="-5" dirty="0">
                <a:latin typeface="Times New Roman"/>
                <a:cs typeface="Times New Roman"/>
              </a:rPr>
              <a:t>. </a:t>
            </a:r>
            <a:r>
              <a:rPr sz="2000" spc="-10" dirty="0">
                <a:solidFill>
                  <a:srgbClr val="6F2F9F"/>
                </a:solidFill>
                <a:latin typeface="Times New Roman"/>
                <a:cs typeface="Times New Roman"/>
              </a:rPr>
              <a:t>Once the firmware </a:t>
            </a:r>
            <a:r>
              <a:rPr sz="2000" spc="-5" dirty="0">
                <a:solidFill>
                  <a:srgbClr val="6F2F9F"/>
                </a:solidFill>
                <a:latin typeface="Times New Roman"/>
                <a:cs typeface="Times New Roman"/>
              </a:rPr>
              <a:t>design </a:t>
            </a:r>
            <a:r>
              <a:rPr sz="2000" spc="-10" dirty="0">
                <a:solidFill>
                  <a:srgbClr val="6F2F9F"/>
                </a:solidFill>
                <a:latin typeface="Times New Roman"/>
                <a:cs typeface="Times New Roman"/>
              </a:rPr>
              <a:t>is </a:t>
            </a:r>
            <a:r>
              <a:rPr sz="2000" spc="-5" dirty="0">
                <a:solidFill>
                  <a:srgbClr val="6F2F9F"/>
                </a:solidFill>
                <a:latin typeface="Times New Roman"/>
                <a:cs typeface="Times New Roman"/>
              </a:rPr>
              <a:t>over </a:t>
            </a:r>
            <a:r>
              <a:rPr sz="2000" spc="-10" dirty="0">
                <a:solidFill>
                  <a:srgbClr val="6F2F9F"/>
                </a:solidFill>
                <a:latin typeface="Times New Roman"/>
                <a:cs typeface="Times New Roman"/>
              </a:rPr>
              <a:t>and the  firmware </a:t>
            </a:r>
            <a:r>
              <a:rPr sz="2000" spc="-5" dirty="0">
                <a:solidFill>
                  <a:srgbClr val="6F2F9F"/>
                </a:solidFill>
                <a:latin typeface="Times New Roman"/>
                <a:cs typeface="Times New Roman"/>
              </a:rPr>
              <a:t>achieved operational </a:t>
            </a:r>
            <a:r>
              <a:rPr sz="2000" spc="-10" dirty="0">
                <a:solidFill>
                  <a:srgbClr val="6F2F9F"/>
                </a:solidFill>
                <a:latin typeface="Times New Roman"/>
                <a:cs typeface="Times New Roman"/>
              </a:rPr>
              <a:t>stability, the firmware files </a:t>
            </a:r>
            <a:r>
              <a:rPr sz="2000" spc="-5" dirty="0">
                <a:solidFill>
                  <a:srgbClr val="6F2F9F"/>
                </a:solidFill>
                <a:latin typeface="Times New Roman"/>
                <a:cs typeface="Times New Roman"/>
              </a:rPr>
              <a:t>can </a:t>
            </a:r>
            <a:r>
              <a:rPr sz="2000" dirty="0">
                <a:solidFill>
                  <a:srgbClr val="6F2F9F"/>
                </a:solidFill>
                <a:latin typeface="Times New Roman"/>
                <a:cs typeface="Times New Roman"/>
              </a:rPr>
              <a:t>be </a:t>
            </a:r>
            <a:r>
              <a:rPr sz="2000" spc="-10" dirty="0">
                <a:solidFill>
                  <a:srgbClr val="6F2F9F"/>
                </a:solidFill>
                <a:latin typeface="Times New Roman"/>
                <a:cs typeface="Times New Roman"/>
              </a:rPr>
              <a:t>sent </a:t>
            </a:r>
            <a:r>
              <a:rPr sz="2000" spc="-5" dirty="0">
                <a:solidFill>
                  <a:srgbClr val="6F2F9F"/>
                </a:solidFill>
                <a:latin typeface="Times New Roman"/>
                <a:cs typeface="Times New Roman"/>
              </a:rPr>
              <a:t>to </a:t>
            </a:r>
            <a:r>
              <a:rPr sz="2000" spc="-10" dirty="0">
                <a:solidFill>
                  <a:srgbClr val="6F2F9F"/>
                </a:solidFill>
                <a:latin typeface="Times New Roman"/>
                <a:cs typeface="Times New Roman"/>
              </a:rPr>
              <a:t>the  chip </a:t>
            </a:r>
            <a:r>
              <a:rPr sz="2000" spc="-5" dirty="0">
                <a:solidFill>
                  <a:srgbClr val="6F2F9F"/>
                </a:solidFill>
                <a:latin typeface="Times New Roman"/>
                <a:cs typeface="Times New Roman"/>
              </a:rPr>
              <a:t>fabricator </a:t>
            </a:r>
            <a:r>
              <a:rPr sz="2000" spc="-10" dirty="0">
                <a:solidFill>
                  <a:srgbClr val="6F2F9F"/>
                </a:solidFill>
                <a:latin typeface="Times New Roman"/>
                <a:cs typeface="Times New Roman"/>
              </a:rPr>
              <a:t>to embed </a:t>
            </a:r>
            <a:r>
              <a:rPr sz="2000" spc="-5" dirty="0">
                <a:solidFill>
                  <a:srgbClr val="6F2F9F"/>
                </a:solidFill>
                <a:latin typeface="Times New Roman"/>
                <a:cs typeface="Times New Roman"/>
              </a:rPr>
              <a:t>it </a:t>
            </a:r>
            <a:r>
              <a:rPr sz="2000" spc="-10" dirty="0">
                <a:solidFill>
                  <a:srgbClr val="6F2F9F"/>
                </a:solidFill>
                <a:latin typeface="Times New Roman"/>
                <a:cs typeface="Times New Roman"/>
              </a:rPr>
              <a:t>into the </a:t>
            </a:r>
            <a:r>
              <a:rPr sz="2000" dirty="0">
                <a:solidFill>
                  <a:srgbClr val="6F2F9F"/>
                </a:solidFill>
                <a:latin typeface="Times New Roman"/>
                <a:cs typeface="Times New Roman"/>
              </a:rPr>
              <a:t>code</a:t>
            </a:r>
            <a:r>
              <a:rPr sz="2000" spc="80" dirty="0">
                <a:solidFill>
                  <a:srgbClr val="6F2F9F"/>
                </a:solidFill>
                <a:latin typeface="Times New Roman"/>
                <a:cs typeface="Times New Roman"/>
              </a:rPr>
              <a:t> </a:t>
            </a:r>
            <a:r>
              <a:rPr sz="2000" spc="-20" dirty="0">
                <a:solidFill>
                  <a:srgbClr val="6F2F9F"/>
                </a:solidFill>
                <a:latin typeface="Times New Roman"/>
                <a:cs typeface="Times New Roman"/>
              </a:rPr>
              <a:t>memory</a:t>
            </a:r>
            <a:r>
              <a:rPr sz="2000" spc="-20" dirty="0">
                <a:latin typeface="Times New Roman"/>
                <a:cs typeface="Times New Roman"/>
              </a:rPr>
              <a:t>.</a:t>
            </a:r>
            <a:endParaRPr sz="2000">
              <a:latin typeface="Times New Roman"/>
              <a:cs typeface="Times New Roman"/>
            </a:endParaRPr>
          </a:p>
          <a:p>
            <a:pPr marL="12700" algn="just">
              <a:lnSpc>
                <a:spcPct val="100000"/>
              </a:lnSpc>
              <a:spcBef>
                <a:spcPts val="1680"/>
              </a:spcBef>
            </a:pPr>
            <a:r>
              <a:rPr sz="2000" spc="-5" dirty="0">
                <a:solidFill>
                  <a:srgbClr val="C00000"/>
                </a:solidFill>
                <a:latin typeface="Times New Roman"/>
                <a:cs typeface="Times New Roman"/>
              </a:rPr>
              <a:t>»</a:t>
            </a:r>
            <a:r>
              <a:rPr sz="2000" spc="155" dirty="0">
                <a:solidFill>
                  <a:srgbClr val="C00000"/>
                </a:solidFill>
                <a:latin typeface="Times New Roman"/>
                <a:cs typeface="Times New Roman"/>
              </a:rPr>
              <a:t> </a:t>
            </a:r>
            <a:r>
              <a:rPr sz="2000" spc="-5" dirty="0">
                <a:latin typeface="Times New Roman"/>
                <a:cs typeface="Times New Roman"/>
              </a:rPr>
              <a:t>Factory </a:t>
            </a:r>
            <a:r>
              <a:rPr sz="2000" spc="-10" dirty="0">
                <a:latin typeface="Times New Roman"/>
                <a:cs typeface="Times New Roman"/>
              </a:rPr>
              <a:t>programmed </a:t>
            </a:r>
            <a:r>
              <a:rPr sz="2000" spc="-5" dirty="0">
                <a:latin typeface="Times New Roman"/>
                <a:cs typeface="Times New Roman"/>
              </a:rPr>
              <a:t>chips </a:t>
            </a:r>
            <a:r>
              <a:rPr sz="2000" dirty="0">
                <a:latin typeface="Times New Roman"/>
                <a:cs typeface="Times New Roman"/>
              </a:rPr>
              <a:t>are </a:t>
            </a:r>
            <a:r>
              <a:rPr sz="2000" spc="-10" dirty="0">
                <a:latin typeface="Times New Roman"/>
                <a:cs typeface="Times New Roman"/>
              </a:rPr>
              <a:t>convenient for </a:t>
            </a:r>
            <a:r>
              <a:rPr sz="2000" spc="-15" dirty="0">
                <a:latin typeface="Times New Roman"/>
                <a:cs typeface="Times New Roman"/>
              </a:rPr>
              <a:t>mass </a:t>
            </a:r>
            <a:r>
              <a:rPr sz="2000" spc="-5" dirty="0">
                <a:latin typeface="Times New Roman"/>
                <a:cs typeface="Times New Roman"/>
              </a:rPr>
              <a:t>production applications</a:t>
            </a:r>
            <a:endParaRPr sz="2000">
              <a:latin typeface="Times New Roman"/>
              <a:cs typeface="Times New Roman"/>
            </a:endParaRPr>
          </a:p>
          <a:p>
            <a:pPr marL="356870">
              <a:lnSpc>
                <a:spcPct val="100000"/>
              </a:lnSpc>
              <a:spcBef>
                <a:spcPts val="1205"/>
              </a:spcBef>
            </a:pPr>
            <a:r>
              <a:rPr sz="2000" spc="-10" dirty="0">
                <a:latin typeface="Times New Roman"/>
                <a:cs typeface="Times New Roman"/>
              </a:rPr>
              <a:t>and </a:t>
            </a:r>
            <a:r>
              <a:rPr sz="2000" spc="-5" dirty="0">
                <a:latin typeface="Times New Roman"/>
                <a:cs typeface="Times New Roman"/>
              </a:rPr>
              <a:t>it greatly reduces </a:t>
            </a:r>
            <a:r>
              <a:rPr sz="2000" spc="-10" dirty="0">
                <a:latin typeface="Times New Roman"/>
                <a:cs typeface="Times New Roman"/>
              </a:rPr>
              <a:t>the </a:t>
            </a:r>
            <a:r>
              <a:rPr sz="2000" spc="-5" dirty="0">
                <a:latin typeface="Times New Roman"/>
                <a:cs typeface="Times New Roman"/>
              </a:rPr>
              <a:t>product </a:t>
            </a:r>
            <a:r>
              <a:rPr sz="2000" spc="-10" dirty="0">
                <a:latin typeface="Times New Roman"/>
                <a:cs typeface="Times New Roman"/>
              </a:rPr>
              <a:t>development</a:t>
            </a:r>
            <a:r>
              <a:rPr sz="2000" spc="85" dirty="0">
                <a:latin typeface="Times New Roman"/>
                <a:cs typeface="Times New Roman"/>
              </a:rPr>
              <a:t> </a:t>
            </a:r>
            <a:r>
              <a:rPr sz="2000" spc="-15" dirty="0">
                <a:latin typeface="Times New Roman"/>
                <a:cs typeface="Times New Roman"/>
              </a:rPr>
              <a:t>time.</a:t>
            </a:r>
            <a:endParaRPr sz="2000">
              <a:latin typeface="Times New Roman"/>
              <a:cs typeface="Times New Roman"/>
            </a:endParaRPr>
          </a:p>
          <a:p>
            <a:pPr marL="12700" algn="just">
              <a:lnSpc>
                <a:spcPct val="100000"/>
              </a:lnSpc>
              <a:spcBef>
                <a:spcPts val="1680"/>
              </a:spcBef>
            </a:pPr>
            <a:r>
              <a:rPr sz="2000" spc="-5" dirty="0">
                <a:solidFill>
                  <a:srgbClr val="C00000"/>
                </a:solidFill>
                <a:latin typeface="Times New Roman"/>
                <a:cs typeface="Times New Roman"/>
              </a:rPr>
              <a:t>» </a:t>
            </a:r>
            <a:r>
              <a:rPr sz="2000" dirty="0">
                <a:latin typeface="Times New Roman"/>
                <a:cs typeface="Times New Roman"/>
              </a:rPr>
              <a:t>It </a:t>
            </a:r>
            <a:r>
              <a:rPr sz="2000" spc="-5" dirty="0">
                <a:latin typeface="Times New Roman"/>
                <a:cs typeface="Times New Roman"/>
              </a:rPr>
              <a:t>is </a:t>
            </a:r>
            <a:r>
              <a:rPr sz="2000" spc="-10" dirty="0">
                <a:solidFill>
                  <a:srgbClr val="006FC0"/>
                </a:solidFill>
                <a:latin typeface="Times New Roman"/>
                <a:cs typeface="Times New Roman"/>
              </a:rPr>
              <a:t>not recommended </a:t>
            </a:r>
            <a:r>
              <a:rPr sz="2000" spc="-5" dirty="0">
                <a:solidFill>
                  <a:srgbClr val="006FC0"/>
                </a:solidFill>
                <a:latin typeface="Times New Roman"/>
                <a:cs typeface="Times New Roman"/>
              </a:rPr>
              <a:t>to use factory </a:t>
            </a:r>
            <a:r>
              <a:rPr sz="2000" spc="-10" dirty="0">
                <a:solidFill>
                  <a:srgbClr val="006FC0"/>
                </a:solidFill>
                <a:latin typeface="Times New Roman"/>
                <a:cs typeface="Times New Roman"/>
              </a:rPr>
              <a:t>programmed </a:t>
            </a:r>
            <a:r>
              <a:rPr sz="2000" spc="-5" dirty="0">
                <a:solidFill>
                  <a:srgbClr val="006FC0"/>
                </a:solidFill>
                <a:latin typeface="Times New Roman"/>
                <a:cs typeface="Times New Roman"/>
              </a:rPr>
              <a:t>chips </a:t>
            </a:r>
            <a:r>
              <a:rPr sz="2000" spc="-10" dirty="0">
                <a:solidFill>
                  <a:srgbClr val="006FC0"/>
                </a:solidFill>
                <a:latin typeface="Times New Roman"/>
                <a:cs typeface="Times New Roman"/>
              </a:rPr>
              <a:t>for</a:t>
            </a:r>
            <a:r>
              <a:rPr sz="2000" spc="100" dirty="0">
                <a:solidFill>
                  <a:srgbClr val="006FC0"/>
                </a:solidFill>
                <a:latin typeface="Times New Roman"/>
                <a:cs typeface="Times New Roman"/>
              </a:rPr>
              <a:t> </a:t>
            </a:r>
            <a:r>
              <a:rPr sz="2000" spc="-10" dirty="0">
                <a:solidFill>
                  <a:srgbClr val="006FC0"/>
                </a:solidFill>
                <a:latin typeface="Times New Roman"/>
                <a:cs typeface="Times New Roman"/>
              </a:rPr>
              <a:t>development</a:t>
            </a:r>
            <a:endParaRPr sz="2000">
              <a:latin typeface="Times New Roman"/>
              <a:cs typeface="Times New Roman"/>
            </a:endParaRPr>
          </a:p>
          <a:p>
            <a:pPr marL="356870">
              <a:lnSpc>
                <a:spcPct val="100000"/>
              </a:lnSpc>
              <a:spcBef>
                <a:spcPts val="1200"/>
              </a:spcBef>
            </a:pPr>
            <a:r>
              <a:rPr sz="2000" spc="-5" dirty="0">
                <a:solidFill>
                  <a:srgbClr val="006FC0"/>
                </a:solidFill>
                <a:latin typeface="Times New Roman"/>
                <a:cs typeface="Times New Roman"/>
              </a:rPr>
              <a:t>purpose </a:t>
            </a:r>
            <a:r>
              <a:rPr sz="2000" spc="-15" dirty="0">
                <a:solidFill>
                  <a:srgbClr val="006FC0"/>
                </a:solidFill>
                <a:latin typeface="Times New Roman"/>
                <a:cs typeface="Times New Roman"/>
              </a:rPr>
              <a:t>where </a:t>
            </a:r>
            <a:r>
              <a:rPr sz="2000" spc="-10" dirty="0">
                <a:solidFill>
                  <a:srgbClr val="006FC0"/>
                </a:solidFill>
                <a:latin typeface="Times New Roman"/>
                <a:cs typeface="Times New Roman"/>
              </a:rPr>
              <a:t>the </a:t>
            </a:r>
            <a:r>
              <a:rPr sz="2000" spc="-20" dirty="0">
                <a:solidFill>
                  <a:srgbClr val="006FC0"/>
                </a:solidFill>
                <a:latin typeface="Times New Roman"/>
                <a:cs typeface="Times New Roman"/>
              </a:rPr>
              <a:t>firmware </a:t>
            </a:r>
            <a:r>
              <a:rPr sz="2000" spc="-10" dirty="0">
                <a:solidFill>
                  <a:srgbClr val="006FC0"/>
                </a:solidFill>
                <a:latin typeface="Times New Roman"/>
                <a:cs typeface="Times New Roman"/>
              </a:rPr>
              <a:t>undergoes frequent</a:t>
            </a:r>
            <a:r>
              <a:rPr sz="2000" spc="295" dirty="0">
                <a:solidFill>
                  <a:srgbClr val="006FC0"/>
                </a:solidFill>
                <a:latin typeface="Times New Roman"/>
                <a:cs typeface="Times New Roman"/>
              </a:rPr>
              <a:t> </a:t>
            </a:r>
            <a:r>
              <a:rPr sz="2000" spc="-10" dirty="0">
                <a:solidFill>
                  <a:srgbClr val="006FC0"/>
                </a:solidFill>
                <a:latin typeface="Times New Roman"/>
                <a:cs typeface="Times New Roman"/>
              </a:rPr>
              <a:t>changes</a:t>
            </a:r>
            <a:r>
              <a:rPr sz="2000" spc="-10" dirty="0">
                <a:latin typeface="Times New Roman"/>
                <a:cs typeface="Times New Roman"/>
              </a:rPr>
              <a:t>.</a:t>
            </a:r>
            <a:endParaRPr sz="2000">
              <a:latin typeface="Times New Roman"/>
              <a:cs typeface="Times New Roman"/>
            </a:endParaRPr>
          </a:p>
          <a:p>
            <a:pPr marL="12700" algn="just">
              <a:lnSpc>
                <a:spcPct val="100000"/>
              </a:lnSpc>
              <a:spcBef>
                <a:spcPts val="1685"/>
              </a:spcBef>
            </a:pPr>
            <a:r>
              <a:rPr sz="2000" spc="-5" dirty="0">
                <a:solidFill>
                  <a:srgbClr val="C00000"/>
                </a:solidFill>
                <a:latin typeface="Times New Roman"/>
                <a:cs typeface="Times New Roman"/>
              </a:rPr>
              <a:t>» </a:t>
            </a:r>
            <a:r>
              <a:rPr sz="2000" spc="-5" dirty="0">
                <a:solidFill>
                  <a:srgbClr val="006FC0"/>
                </a:solidFill>
                <a:latin typeface="Times New Roman"/>
                <a:cs typeface="Times New Roman"/>
              </a:rPr>
              <a:t>Factory </a:t>
            </a:r>
            <a:r>
              <a:rPr sz="2000" spc="-15" dirty="0">
                <a:solidFill>
                  <a:srgbClr val="006FC0"/>
                </a:solidFill>
                <a:latin typeface="Times New Roman"/>
                <a:cs typeface="Times New Roman"/>
              </a:rPr>
              <a:t>programmed </a:t>
            </a:r>
            <a:r>
              <a:rPr sz="2000" spc="-10" dirty="0">
                <a:solidFill>
                  <a:srgbClr val="006FC0"/>
                </a:solidFill>
                <a:latin typeface="Times New Roman"/>
                <a:cs typeface="Times New Roman"/>
              </a:rPr>
              <a:t>ICs </a:t>
            </a:r>
            <a:r>
              <a:rPr sz="2000" dirty="0">
                <a:solidFill>
                  <a:srgbClr val="006FC0"/>
                </a:solidFill>
                <a:latin typeface="Times New Roman"/>
                <a:cs typeface="Times New Roman"/>
              </a:rPr>
              <a:t>are bit</a:t>
            </a:r>
            <a:r>
              <a:rPr sz="2000" spc="-195" dirty="0">
                <a:solidFill>
                  <a:srgbClr val="006FC0"/>
                </a:solidFill>
                <a:latin typeface="Times New Roman"/>
                <a:cs typeface="Times New Roman"/>
              </a:rPr>
              <a:t> </a:t>
            </a:r>
            <a:r>
              <a:rPr sz="2000" spc="-10" dirty="0">
                <a:solidFill>
                  <a:srgbClr val="006FC0"/>
                </a:solidFill>
                <a:latin typeface="Times New Roman"/>
                <a:cs typeface="Times New Roman"/>
              </a:rPr>
              <a:t>expensive</a:t>
            </a:r>
            <a:r>
              <a:rPr sz="2000" spc="-10" dirty="0">
                <a:latin typeface="Times New Roman"/>
                <a:cs typeface="Times New Roman"/>
              </a:rPr>
              <a:t>.</a:t>
            </a:r>
            <a:endParaRPr sz="2000">
              <a:latin typeface="Times New Roman"/>
              <a:cs typeface="Times New Roman"/>
            </a:endParaRPr>
          </a:p>
        </p:txBody>
      </p:sp>
      <p:sp>
        <p:nvSpPr>
          <p:cNvPr id="4" name="object 4"/>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115</a:t>
            </a:fld>
            <a:endParaRPr sz="1200">
              <a:latin typeface="Times New Roman"/>
              <a:cs typeface="Times New Roman"/>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353009"/>
            <a:ext cx="8308975" cy="6062345"/>
          </a:xfrm>
          <a:prstGeom prst="rect">
            <a:avLst/>
          </a:prstGeom>
        </p:spPr>
        <p:txBody>
          <a:bodyPr vert="horz" wrap="square" lIns="0" tIns="12065" rIns="0" bIns="0" rtlCol="0">
            <a:spAutoFit/>
          </a:bodyPr>
          <a:lstStyle/>
          <a:p>
            <a:pPr marL="12700" algn="just">
              <a:lnSpc>
                <a:spcPct val="100000"/>
              </a:lnSpc>
              <a:spcBef>
                <a:spcPts val="95"/>
              </a:spcBef>
            </a:pPr>
            <a:r>
              <a:rPr sz="2000" spc="-5" dirty="0">
                <a:solidFill>
                  <a:srgbClr val="C00000"/>
                </a:solidFill>
                <a:latin typeface="Times New Roman"/>
                <a:cs typeface="Times New Roman"/>
              </a:rPr>
              <a:t>» </a:t>
            </a:r>
            <a:r>
              <a:rPr sz="2000" b="1" i="1" u="heavy" spc="-5" dirty="0">
                <a:solidFill>
                  <a:srgbClr val="FF0000"/>
                </a:solidFill>
                <a:uFill>
                  <a:solidFill>
                    <a:srgbClr val="FF0000"/>
                  </a:solidFill>
                </a:uFill>
                <a:latin typeface="Times New Roman"/>
                <a:cs typeface="Times New Roman"/>
              </a:rPr>
              <a:t>Firmware Loading </a:t>
            </a:r>
            <a:r>
              <a:rPr sz="2000" b="1" i="1" u="heavy" dirty="0">
                <a:solidFill>
                  <a:srgbClr val="FF0000"/>
                </a:solidFill>
                <a:uFill>
                  <a:solidFill>
                    <a:srgbClr val="FF0000"/>
                  </a:solidFill>
                </a:uFill>
                <a:latin typeface="Times New Roman"/>
                <a:cs typeface="Times New Roman"/>
              </a:rPr>
              <a:t>for </a:t>
            </a:r>
            <a:r>
              <a:rPr sz="2000" b="1" i="1" u="heavy" spc="-5" dirty="0">
                <a:solidFill>
                  <a:srgbClr val="FF0000"/>
                </a:solidFill>
                <a:uFill>
                  <a:solidFill>
                    <a:srgbClr val="FF0000"/>
                  </a:solidFill>
                </a:uFill>
                <a:latin typeface="Times New Roman"/>
                <a:cs typeface="Times New Roman"/>
              </a:rPr>
              <a:t>Operating System </a:t>
            </a:r>
            <a:r>
              <a:rPr sz="2000" b="1" i="1" u="heavy" spc="-10" dirty="0">
                <a:solidFill>
                  <a:srgbClr val="FF0000"/>
                </a:solidFill>
                <a:uFill>
                  <a:solidFill>
                    <a:srgbClr val="FF0000"/>
                  </a:solidFill>
                </a:uFill>
                <a:latin typeface="Times New Roman"/>
                <a:cs typeface="Times New Roman"/>
              </a:rPr>
              <a:t>Based</a:t>
            </a:r>
            <a:r>
              <a:rPr sz="2000" b="1" i="1" u="heavy" spc="-235" dirty="0">
                <a:solidFill>
                  <a:srgbClr val="FF0000"/>
                </a:solidFill>
                <a:uFill>
                  <a:solidFill>
                    <a:srgbClr val="FF0000"/>
                  </a:solidFill>
                </a:uFill>
                <a:latin typeface="Times New Roman"/>
                <a:cs typeface="Times New Roman"/>
              </a:rPr>
              <a:t> </a:t>
            </a:r>
            <a:r>
              <a:rPr sz="2000" b="1" i="1" u="heavy" spc="-5" dirty="0">
                <a:solidFill>
                  <a:srgbClr val="FF0000"/>
                </a:solidFill>
                <a:uFill>
                  <a:solidFill>
                    <a:srgbClr val="FF0000"/>
                  </a:solidFill>
                </a:uFill>
                <a:latin typeface="Times New Roman"/>
                <a:cs typeface="Times New Roman"/>
              </a:rPr>
              <a:t>Devices:</a:t>
            </a:r>
            <a:endParaRPr sz="2000">
              <a:latin typeface="Times New Roman"/>
              <a:cs typeface="Times New Roman"/>
            </a:endParaRPr>
          </a:p>
          <a:p>
            <a:pPr marL="356870" marR="7620" indent="-344805" algn="just">
              <a:lnSpc>
                <a:spcPct val="150100"/>
              </a:lnSpc>
              <a:spcBef>
                <a:spcPts val="480"/>
              </a:spcBef>
            </a:pPr>
            <a:r>
              <a:rPr sz="2000" spc="-5" dirty="0">
                <a:solidFill>
                  <a:srgbClr val="C00000"/>
                </a:solidFill>
                <a:latin typeface="Times New Roman"/>
                <a:cs typeface="Times New Roman"/>
              </a:rPr>
              <a:t>» </a:t>
            </a:r>
            <a:r>
              <a:rPr sz="2000" dirty="0">
                <a:solidFill>
                  <a:srgbClr val="6F2F9F"/>
                </a:solidFill>
                <a:latin typeface="Times New Roman"/>
                <a:cs typeface="Times New Roman"/>
              </a:rPr>
              <a:t>The </a:t>
            </a:r>
            <a:r>
              <a:rPr sz="2000" spc="-5" dirty="0">
                <a:solidFill>
                  <a:srgbClr val="6F2F9F"/>
                </a:solidFill>
                <a:latin typeface="Times New Roman"/>
                <a:cs typeface="Times New Roman"/>
              </a:rPr>
              <a:t>OS based </a:t>
            </a:r>
            <a:r>
              <a:rPr sz="2000" spc="-10" dirty="0">
                <a:solidFill>
                  <a:srgbClr val="6F2F9F"/>
                </a:solidFill>
                <a:latin typeface="Times New Roman"/>
                <a:cs typeface="Times New Roman"/>
              </a:rPr>
              <a:t>embedded systems </a:t>
            </a:r>
            <a:r>
              <a:rPr sz="2000" spc="-5" dirty="0">
                <a:solidFill>
                  <a:srgbClr val="6F2F9F"/>
                </a:solidFill>
                <a:latin typeface="Times New Roman"/>
                <a:cs typeface="Times New Roman"/>
              </a:rPr>
              <a:t>are </a:t>
            </a:r>
            <a:r>
              <a:rPr sz="2000" spc="-10" dirty="0">
                <a:solidFill>
                  <a:srgbClr val="6F2F9F"/>
                </a:solidFill>
                <a:latin typeface="Times New Roman"/>
                <a:cs typeface="Times New Roman"/>
              </a:rPr>
              <a:t>programmed </a:t>
            </a:r>
            <a:r>
              <a:rPr sz="2000" spc="-5" dirty="0">
                <a:solidFill>
                  <a:srgbClr val="6F2F9F"/>
                </a:solidFill>
                <a:latin typeface="Times New Roman"/>
                <a:cs typeface="Times New Roman"/>
              </a:rPr>
              <a:t>using </a:t>
            </a:r>
            <a:r>
              <a:rPr sz="2000" spc="-10" dirty="0">
                <a:solidFill>
                  <a:srgbClr val="6F2F9F"/>
                </a:solidFill>
                <a:latin typeface="Times New Roman"/>
                <a:cs typeface="Times New Roman"/>
              </a:rPr>
              <a:t>the </a:t>
            </a:r>
            <a:r>
              <a:rPr sz="2000" dirty="0">
                <a:solidFill>
                  <a:srgbClr val="6F2F9F"/>
                </a:solidFill>
                <a:latin typeface="Times New Roman"/>
                <a:cs typeface="Times New Roman"/>
              </a:rPr>
              <a:t>In </a:t>
            </a:r>
            <a:r>
              <a:rPr sz="2000" spc="-5" dirty="0">
                <a:solidFill>
                  <a:srgbClr val="6F2F9F"/>
                </a:solidFill>
                <a:latin typeface="Times New Roman"/>
                <a:cs typeface="Times New Roman"/>
              </a:rPr>
              <a:t>System  </a:t>
            </a:r>
            <a:r>
              <a:rPr sz="2000" spc="-10" dirty="0">
                <a:solidFill>
                  <a:srgbClr val="6F2F9F"/>
                </a:solidFill>
                <a:latin typeface="Times New Roman"/>
                <a:cs typeface="Times New Roman"/>
              </a:rPr>
              <a:t>Programming </a:t>
            </a:r>
            <a:r>
              <a:rPr sz="2000" dirty="0">
                <a:solidFill>
                  <a:srgbClr val="6F2F9F"/>
                </a:solidFill>
                <a:latin typeface="Times New Roman"/>
                <a:cs typeface="Times New Roman"/>
              </a:rPr>
              <a:t>(ISP) </a:t>
            </a:r>
            <a:r>
              <a:rPr sz="2000" spc="-10" dirty="0">
                <a:solidFill>
                  <a:srgbClr val="6F2F9F"/>
                </a:solidFill>
                <a:latin typeface="Times New Roman"/>
                <a:cs typeface="Times New Roman"/>
              </a:rPr>
              <a:t>technique</a:t>
            </a:r>
            <a:r>
              <a:rPr sz="2000" spc="-10" dirty="0">
                <a:latin typeface="Times New Roman"/>
                <a:cs typeface="Times New Roman"/>
              </a:rPr>
              <a:t>. </a:t>
            </a:r>
            <a:r>
              <a:rPr sz="2000" spc="-10" dirty="0">
                <a:solidFill>
                  <a:srgbClr val="C00000"/>
                </a:solidFill>
                <a:latin typeface="Times New Roman"/>
                <a:cs typeface="Times New Roman"/>
              </a:rPr>
              <a:t>OS </a:t>
            </a:r>
            <a:r>
              <a:rPr sz="2000" spc="-5" dirty="0">
                <a:solidFill>
                  <a:srgbClr val="C00000"/>
                </a:solidFill>
                <a:latin typeface="Times New Roman"/>
                <a:cs typeface="Times New Roman"/>
              </a:rPr>
              <a:t>based embedded </a:t>
            </a:r>
            <a:r>
              <a:rPr sz="2000" spc="-15" dirty="0">
                <a:solidFill>
                  <a:srgbClr val="C00000"/>
                </a:solidFill>
                <a:latin typeface="Times New Roman"/>
                <a:cs typeface="Times New Roman"/>
              </a:rPr>
              <a:t>systems </a:t>
            </a:r>
            <a:r>
              <a:rPr sz="2000" spc="-5" dirty="0">
                <a:solidFill>
                  <a:srgbClr val="C00000"/>
                </a:solidFill>
                <a:latin typeface="Times New Roman"/>
                <a:cs typeface="Times New Roman"/>
              </a:rPr>
              <a:t>contain a special  piece </a:t>
            </a:r>
            <a:r>
              <a:rPr sz="2000" dirty="0">
                <a:solidFill>
                  <a:srgbClr val="C00000"/>
                </a:solidFill>
                <a:latin typeface="Times New Roman"/>
                <a:cs typeface="Times New Roman"/>
              </a:rPr>
              <a:t>of </a:t>
            </a:r>
            <a:r>
              <a:rPr sz="2000" spc="-5" dirty="0">
                <a:solidFill>
                  <a:srgbClr val="C00000"/>
                </a:solidFill>
                <a:latin typeface="Times New Roman"/>
                <a:cs typeface="Times New Roman"/>
              </a:rPr>
              <a:t>code </a:t>
            </a:r>
            <a:r>
              <a:rPr sz="2000" spc="-10" dirty="0">
                <a:solidFill>
                  <a:srgbClr val="C00000"/>
                </a:solidFill>
                <a:latin typeface="Times New Roman"/>
                <a:cs typeface="Times New Roman"/>
              </a:rPr>
              <a:t>called </a:t>
            </a:r>
            <a:r>
              <a:rPr sz="2000" spc="-5" dirty="0">
                <a:solidFill>
                  <a:srgbClr val="FF0000"/>
                </a:solidFill>
                <a:latin typeface="Times New Roman"/>
                <a:cs typeface="Times New Roman"/>
              </a:rPr>
              <a:t>'</a:t>
            </a:r>
            <a:r>
              <a:rPr sz="2000" i="1" spc="-5" dirty="0">
                <a:solidFill>
                  <a:srgbClr val="FF0000"/>
                </a:solidFill>
                <a:latin typeface="Times New Roman"/>
                <a:cs typeface="Times New Roman"/>
              </a:rPr>
              <a:t>Boot </a:t>
            </a:r>
            <a:r>
              <a:rPr sz="2000" i="1" spc="-10" dirty="0">
                <a:solidFill>
                  <a:srgbClr val="FF0000"/>
                </a:solidFill>
                <a:latin typeface="Times New Roman"/>
                <a:cs typeface="Times New Roman"/>
              </a:rPr>
              <a:t>loader</a:t>
            </a:r>
            <a:r>
              <a:rPr sz="2000" spc="-10" dirty="0">
                <a:solidFill>
                  <a:srgbClr val="FF0000"/>
                </a:solidFill>
                <a:latin typeface="Times New Roman"/>
                <a:cs typeface="Times New Roman"/>
              </a:rPr>
              <a:t>' </a:t>
            </a:r>
            <a:r>
              <a:rPr sz="2000" spc="-5" dirty="0">
                <a:solidFill>
                  <a:srgbClr val="C00000"/>
                </a:solidFill>
                <a:latin typeface="Times New Roman"/>
                <a:cs typeface="Times New Roman"/>
              </a:rPr>
              <a:t>program </a:t>
            </a:r>
            <a:r>
              <a:rPr sz="2000" spc="-10" dirty="0">
                <a:solidFill>
                  <a:srgbClr val="C00000"/>
                </a:solidFill>
                <a:latin typeface="Times New Roman"/>
                <a:cs typeface="Times New Roman"/>
              </a:rPr>
              <a:t>which takes </a:t>
            </a:r>
            <a:r>
              <a:rPr sz="2000" dirty="0">
                <a:solidFill>
                  <a:srgbClr val="C00000"/>
                </a:solidFill>
                <a:latin typeface="Times New Roman"/>
                <a:cs typeface="Times New Roman"/>
              </a:rPr>
              <a:t>control of </a:t>
            </a:r>
            <a:r>
              <a:rPr sz="2000" spc="-10" dirty="0">
                <a:solidFill>
                  <a:srgbClr val="C00000"/>
                </a:solidFill>
                <a:latin typeface="Times New Roman"/>
                <a:cs typeface="Times New Roman"/>
              </a:rPr>
              <a:t>the OS and  </a:t>
            </a:r>
            <a:r>
              <a:rPr sz="2000" spc="-5" dirty="0">
                <a:solidFill>
                  <a:srgbClr val="C00000"/>
                </a:solidFill>
                <a:latin typeface="Times New Roman"/>
                <a:cs typeface="Times New Roman"/>
              </a:rPr>
              <a:t>application </a:t>
            </a:r>
            <a:r>
              <a:rPr sz="2000" spc="-10" dirty="0">
                <a:solidFill>
                  <a:srgbClr val="C00000"/>
                </a:solidFill>
                <a:latin typeface="Times New Roman"/>
                <a:cs typeface="Times New Roman"/>
              </a:rPr>
              <a:t>firmware </a:t>
            </a:r>
            <a:r>
              <a:rPr sz="2000" spc="-5" dirty="0">
                <a:solidFill>
                  <a:srgbClr val="C00000"/>
                </a:solidFill>
                <a:latin typeface="Times New Roman"/>
                <a:cs typeface="Times New Roman"/>
              </a:rPr>
              <a:t>embedding and copying </a:t>
            </a:r>
            <a:r>
              <a:rPr sz="2000" dirty="0">
                <a:solidFill>
                  <a:srgbClr val="C00000"/>
                </a:solidFill>
                <a:latin typeface="Times New Roman"/>
                <a:cs typeface="Times New Roman"/>
              </a:rPr>
              <a:t>of </a:t>
            </a:r>
            <a:r>
              <a:rPr sz="2000" spc="-5" dirty="0">
                <a:solidFill>
                  <a:srgbClr val="C00000"/>
                </a:solidFill>
                <a:latin typeface="Times New Roman"/>
                <a:cs typeface="Times New Roman"/>
              </a:rPr>
              <a:t>the OS image to </a:t>
            </a:r>
            <a:r>
              <a:rPr sz="2000" spc="-10" dirty="0">
                <a:solidFill>
                  <a:srgbClr val="C00000"/>
                </a:solidFill>
                <a:latin typeface="Times New Roman"/>
                <a:cs typeface="Times New Roman"/>
              </a:rPr>
              <a:t>the </a:t>
            </a:r>
            <a:r>
              <a:rPr sz="2000" spc="-5" dirty="0">
                <a:solidFill>
                  <a:srgbClr val="C00000"/>
                </a:solidFill>
                <a:latin typeface="Times New Roman"/>
                <a:cs typeface="Times New Roman"/>
              </a:rPr>
              <a:t>RAM </a:t>
            </a:r>
            <a:r>
              <a:rPr sz="2000" spc="5" dirty="0">
                <a:solidFill>
                  <a:srgbClr val="C00000"/>
                </a:solidFill>
                <a:latin typeface="Times New Roman"/>
                <a:cs typeface="Times New Roman"/>
              </a:rPr>
              <a:t>of  </a:t>
            </a:r>
            <a:r>
              <a:rPr sz="2000" spc="-10" dirty="0">
                <a:solidFill>
                  <a:srgbClr val="C00000"/>
                </a:solidFill>
                <a:latin typeface="Times New Roman"/>
                <a:cs typeface="Times New Roman"/>
              </a:rPr>
              <a:t>the </a:t>
            </a:r>
            <a:r>
              <a:rPr sz="2000" spc="-15" dirty="0">
                <a:solidFill>
                  <a:srgbClr val="C00000"/>
                </a:solidFill>
                <a:latin typeface="Times New Roman"/>
                <a:cs typeface="Times New Roman"/>
              </a:rPr>
              <a:t>system </a:t>
            </a:r>
            <a:r>
              <a:rPr sz="2000" spc="-10" dirty="0">
                <a:solidFill>
                  <a:srgbClr val="C00000"/>
                </a:solidFill>
                <a:latin typeface="Times New Roman"/>
                <a:cs typeface="Times New Roman"/>
              </a:rPr>
              <a:t>for</a:t>
            </a:r>
            <a:r>
              <a:rPr sz="2000" spc="80" dirty="0">
                <a:solidFill>
                  <a:srgbClr val="C00000"/>
                </a:solidFill>
                <a:latin typeface="Times New Roman"/>
                <a:cs typeface="Times New Roman"/>
              </a:rPr>
              <a:t> </a:t>
            </a:r>
            <a:r>
              <a:rPr sz="2000" spc="-10" dirty="0">
                <a:solidFill>
                  <a:srgbClr val="C00000"/>
                </a:solidFill>
                <a:latin typeface="Times New Roman"/>
                <a:cs typeface="Times New Roman"/>
              </a:rPr>
              <a:t>execution</a:t>
            </a:r>
            <a:r>
              <a:rPr sz="2000" spc="-10" dirty="0">
                <a:latin typeface="Times New Roman"/>
                <a:cs typeface="Times New Roman"/>
              </a:rPr>
              <a:t>.</a:t>
            </a:r>
            <a:endParaRPr sz="2000">
              <a:latin typeface="Times New Roman"/>
              <a:cs typeface="Times New Roman"/>
            </a:endParaRPr>
          </a:p>
          <a:p>
            <a:pPr marL="12700" algn="just">
              <a:lnSpc>
                <a:spcPct val="100000"/>
              </a:lnSpc>
              <a:spcBef>
                <a:spcPts val="1680"/>
              </a:spcBef>
            </a:pPr>
            <a:r>
              <a:rPr sz="2000" spc="-5" dirty="0">
                <a:solidFill>
                  <a:srgbClr val="C00000"/>
                </a:solidFill>
                <a:latin typeface="Times New Roman"/>
                <a:cs typeface="Times New Roman"/>
              </a:rPr>
              <a:t>»</a:t>
            </a:r>
            <a:r>
              <a:rPr sz="2000" spc="229" dirty="0">
                <a:solidFill>
                  <a:srgbClr val="C00000"/>
                </a:solidFill>
                <a:latin typeface="Times New Roman"/>
                <a:cs typeface="Times New Roman"/>
              </a:rPr>
              <a:t> </a:t>
            </a:r>
            <a:r>
              <a:rPr sz="2000" dirty="0">
                <a:latin typeface="Times New Roman"/>
                <a:cs typeface="Times New Roman"/>
              </a:rPr>
              <a:t>The</a:t>
            </a:r>
            <a:r>
              <a:rPr sz="2000" spc="175" dirty="0">
                <a:latin typeface="Times New Roman"/>
                <a:cs typeface="Times New Roman"/>
              </a:rPr>
              <a:t> </a:t>
            </a:r>
            <a:r>
              <a:rPr sz="2000" spc="-5" dirty="0">
                <a:solidFill>
                  <a:srgbClr val="FF0000"/>
                </a:solidFill>
                <a:latin typeface="Times New Roman"/>
                <a:cs typeface="Times New Roman"/>
              </a:rPr>
              <a:t>'Boot</a:t>
            </a:r>
            <a:r>
              <a:rPr sz="2000" spc="175" dirty="0">
                <a:solidFill>
                  <a:srgbClr val="FF0000"/>
                </a:solidFill>
                <a:latin typeface="Times New Roman"/>
                <a:cs typeface="Times New Roman"/>
              </a:rPr>
              <a:t> </a:t>
            </a:r>
            <a:r>
              <a:rPr sz="2000" spc="-5" dirty="0">
                <a:solidFill>
                  <a:srgbClr val="FF0000"/>
                </a:solidFill>
                <a:latin typeface="Times New Roman"/>
                <a:cs typeface="Times New Roman"/>
              </a:rPr>
              <a:t>1oader'</a:t>
            </a:r>
            <a:r>
              <a:rPr sz="2000" spc="160" dirty="0">
                <a:solidFill>
                  <a:srgbClr val="FF0000"/>
                </a:solidFill>
                <a:latin typeface="Times New Roman"/>
                <a:cs typeface="Times New Roman"/>
              </a:rPr>
              <a:t> </a:t>
            </a:r>
            <a:r>
              <a:rPr sz="2000" spc="-10" dirty="0">
                <a:solidFill>
                  <a:srgbClr val="C00000"/>
                </a:solidFill>
                <a:latin typeface="Times New Roman"/>
                <a:cs typeface="Times New Roman"/>
              </a:rPr>
              <a:t>for</a:t>
            </a:r>
            <a:r>
              <a:rPr sz="2000" spc="185" dirty="0">
                <a:solidFill>
                  <a:srgbClr val="C00000"/>
                </a:solidFill>
                <a:latin typeface="Times New Roman"/>
                <a:cs typeface="Times New Roman"/>
              </a:rPr>
              <a:t> </a:t>
            </a:r>
            <a:r>
              <a:rPr sz="2000" spc="-10" dirty="0">
                <a:solidFill>
                  <a:srgbClr val="C00000"/>
                </a:solidFill>
                <a:latin typeface="Times New Roman"/>
                <a:cs typeface="Times New Roman"/>
              </a:rPr>
              <a:t>such</a:t>
            </a:r>
            <a:r>
              <a:rPr sz="2000" spc="165" dirty="0">
                <a:solidFill>
                  <a:srgbClr val="C00000"/>
                </a:solidFill>
                <a:latin typeface="Times New Roman"/>
                <a:cs typeface="Times New Roman"/>
              </a:rPr>
              <a:t> </a:t>
            </a:r>
            <a:r>
              <a:rPr sz="2000" spc="-5" dirty="0">
                <a:solidFill>
                  <a:srgbClr val="C00000"/>
                </a:solidFill>
                <a:latin typeface="Times New Roman"/>
                <a:cs typeface="Times New Roman"/>
              </a:rPr>
              <a:t>embedded</a:t>
            </a:r>
            <a:r>
              <a:rPr sz="2000" spc="195" dirty="0">
                <a:solidFill>
                  <a:srgbClr val="C00000"/>
                </a:solidFill>
                <a:latin typeface="Times New Roman"/>
                <a:cs typeface="Times New Roman"/>
              </a:rPr>
              <a:t> </a:t>
            </a:r>
            <a:r>
              <a:rPr sz="2000" spc="-10" dirty="0">
                <a:solidFill>
                  <a:srgbClr val="C00000"/>
                </a:solidFill>
                <a:latin typeface="Times New Roman"/>
                <a:cs typeface="Times New Roman"/>
              </a:rPr>
              <a:t>systems</a:t>
            </a:r>
            <a:r>
              <a:rPr sz="2000" spc="165" dirty="0">
                <a:solidFill>
                  <a:srgbClr val="C00000"/>
                </a:solidFill>
                <a:latin typeface="Times New Roman"/>
                <a:cs typeface="Times New Roman"/>
              </a:rPr>
              <a:t> </a:t>
            </a:r>
            <a:r>
              <a:rPr sz="2000" spc="-10" dirty="0">
                <a:solidFill>
                  <a:srgbClr val="C00000"/>
                </a:solidFill>
                <a:latin typeface="Times New Roman"/>
                <a:cs typeface="Times New Roman"/>
              </a:rPr>
              <a:t>comes</a:t>
            </a:r>
            <a:r>
              <a:rPr sz="2000" spc="175" dirty="0">
                <a:solidFill>
                  <a:srgbClr val="C00000"/>
                </a:solidFill>
                <a:latin typeface="Times New Roman"/>
                <a:cs typeface="Times New Roman"/>
              </a:rPr>
              <a:t> </a:t>
            </a:r>
            <a:r>
              <a:rPr sz="2000" spc="-5" dirty="0">
                <a:solidFill>
                  <a:srgbClr val="C00000"/>
                </a:solidFill>
                <a:latin typeface="Times New Roman"/>
                <a:cs typeface="Times New Roman"/>
              </a:rPr>
              <a:t>as</a:t>
            </a:r>
            <a:r>
              <a:rPr sz="2000" spc="165" dirty="0">
                <a:solidFill>
                  <a:srgbClr val="C00000"/>
                </a:solidFill>
                <a:latin typeface="Times New Roman"/>
                <a:cs typeface="Times New Roman"/>
              </a:rPr>
              <a:t> </a:t>
            </a:r>
            <a:r>
              <a:rPr sz="2000" spc="-5" dirty="0">
                <a:solidFill>
                  <a:srgbClr val="C00000"/>
                </a:solidFill>
                <a:latin typeface="Times New Roman"/>
                <a:cs typeface="Times New Roman"/>
              </a:rPr>
              <a:t>pre-loaded</a:t>
            </a:r>
            <a:r>
              <a:rPr sz="2000" spc="175" dirty="0">
                <a:solidFill>
                  <a:srgbClr val="C00000"/>
                </a:solidFill>
                <a:latin typeface="Times New Roman"/>
                <a:cs typeface="Times New Roman"/>
              </a:rPr>
              <a:t> </a:t>
            </a:r>
            <a:r>
              <a:rPr sz="2000" dirty="0">
                <a:solidFill>
                  <a:srgbClr val="C00000"/>
                </a:solidFill>
                <a:latin typeface="Times New Roman"/>
                <a:cs typeface="Times New Roman"/>
              </a:rPr>
              <a:t>or</a:t>
            </a:r>
            <a:r>
              <a:rPr sz="2000" spc="155" dirty="0">
                <a:solidFill>
                  <a:srgbClr val="C00000"/>
                </a:solidFill>
                <a:latin typeface="Times New Roman"/>
                <a:cs typeface="Times New Roman"/>
              </a:rPr>
              <a:t> </a:t>
            </a:r>
            <a:r>
              <a:rPr sz="2000" spc="-5" dirty="0">
                <a:solidFill>
                  <a:srgbClr val="C00000"/>
                </a:solidFill>
                <a:latin typeface="Times New Roman"/>
                <a:cs typeface="Times New Roman"/>
              </a:rPr>
              <a:t>it</a:t>
            </a:r>
            <a:r>
              <a:rPr sz="2000" spc="170" dirty="0">
                <a:solidFill>
                  <a:srgbClr val="C00000"/>
                </a:solidFill>
                <a:latin typeface="Times New Roman"/>
                <a:cs typeface="Times New Roman"/>
              </a:rPr>
              <a:t> </a:t>
            </a:r>
            <a:r>
              <a:rPr sz="2000" spc="-5" dirty="0">
                <a:solidFill>
                  <a:srgbClr val="C00000"/>
                </a:solidFill>
                <a:latin typeface="Times New Roman"/>
                <a:cs typeface="Times New Roman"/>
              </a:rPr>
              <a:t>can</a:t>
            </a:r>
            <a:endParaRPr sz="2000">
              <a:latin typeface="Times New Roman"/>
              <a:cs typeface="Times New Roman"/>
            </a:endParaRPr>
          </a:p>
          <a:p>
            <a:pPr marR="64769" algn="ctr">
              <a:lnSpc>
                <a:spcPct val="100000"/>
              </a:lnSpc>
              <a:spcBef>
                <a:spcPts val="1205"/>
              </a:spcBef>
            </a:pPr>
            <a:r>
              <a:rPr sz="2000" dirty="0">
                <a:solidFill>
                  <a:srgbClr val="C00000"/>
                </a:solidFill>
                <a:latin typeface="Times New Roman"/>
                <a:cs typeface="Times New Roman"/>
              </a:rPr>
              <a:t>be loaded </a:t>
            </a:r>
            <a:r>
              <a:rPr sz="2000" spc="-5" dirty="0">
                <a:solidFill>
                  <a:srgbClr val="C00000"/>
                </a:solidFill>
                <a:latin typeface="Times New Roman"/>
                <a:cs typeface="Times New Roman"/>
              </a:rPr>
              <a:t>to </a:t>
            </a:r>
            <a:r>
              <a:rPr sz="2000" spc="-10" dirty="0">
                <a:solidFill>
                  <a:srgbClr val="C00000"/>
                </a:solidFill>
                <a:latin typeface="Times New Roman"/>
                <a:cs typeface="Times New Roman"/>
              </a:rPr>
              <a:t>the </a:t>
            </a:r>
            <a:r>
              <a:rPr sz="2000" spc="-15" dirty="0">
                <a:solidFill>
                  <a:srgbClr val="C00000"/>
                </a:solidFill>
                <a:latin typeface="Times New Roman"/>
                <a:cs typeface="Times New Roman"/>
              </a:rPr>
              <a:t>memory using </a:t>
            </a:r>
            <a:r>
              <a:rPr sz="2000" spc="-10" dirty="0">
                <a:solidFill>
                  <a:srgbClr val="C00000"/>
                </a:solidFill>
                <a:latin typeface="Times New Roman"/>
                <a:cs typeface="Times New Roman"/>
              </a:rPr>
              <a:t>the various interface </a:t>
            </a:r>
            <a:r>
              <a:rPr sz="2000" spc="-5" dirty="0">
                <a:solidFill>
                  <a:srgbClr val="C00000"/>
                </a:solidFill>
                <a:latin typeface="Times New Roman"/>
                <a:cs typeface="Times New Roman"/>
              </a:rPr>
              <a:t>supported </a:t>
            </a:r>
            <a:r>
              <a:rPr sz="2000" spc="-10" dirty="0">
                <a:solidFill>
                  <a:srgbClr val="C00000"/>
                </a:solidFill>
                <a:latin typeface="Times New Roman"/>
                <a:cs typeface="Times New Roman"/>
              </a:rPr>
              <a:t>like</a:t>
            </a:r>
            <a:r>
              <a:rPr sz="2000" spc="265" dirty="0">
                <a:solidFill>
                  <a:srgbClr val="C00000"/>
                </a:solidFill>
                <a:latin typeface="Times New Roman"/>
                <a:cs typeface="Times New Roman"/>
              </a:rPr>
              <a:t> </a:t>
            </a:r>
            <a:r>
              <a:rPr sz="2000" spc="-5" dirty="0">
                <a:solidFill>
                  <a:srgbClr val="C00000"/>
                </a:solidFill>
                <a:latin typeface="Times New Roman"/>
                <a:cs typeface="Times New Roman"/>
              </a:rPr>
              <a:t>JTAG</a:t>
            </a:r>
            <a:r>
              <a:rPr sz="2000" spc="-5" dirty="0">
                <a:latin typeface="Times New Roman"/>
                <a:cs typeface="Times New Roman"/>
              </a:rPr>
              <a:t>.</a:t>
            </a:r>
            <a:endParaRPr sz="2000">
              <a:latin typeface="Times New Roman"/>
              <a:cs typeface="Times New Roman"/>
            </a:endParaRPr>
          </a:p>
          <a:p>
            <a:pPr algn="ctr">
              <a:lnSpc>
                <a:spcPct val="100000"/>
              </a:lnSpc>
              <a:spcBef>
                <a:spcPts val="1680"/>
              </a:spcBef>
              <a:tabLst>
                <a:tab pos="344170" algn="l"/>
              </a:tabLst>
            </a:pPr>
            <a:r>
              <a:rPr sz="2000" spc="-5" dirty="0">
                <a:solidFill>
                  <a:srgbClr val="C00000"/>
                </a:solidFill>
                <a:latin typeface="Times New Roman"/>
                <a:cs typeface="Times New Roman"/>
              </a:rPr>
              <a:t>»	</a:t>
            </a:r>
            <a:r>
              <a:rPr sz="2000" dirty="0">
                <a:solidFill>
                  <a:srgbClr val="6F2F9F"/>
                </a:solidFill>
                <a:latin typeface="Times New Roman"/>
                <a:cs typeface="Times New Roman"/>
              </a:rPr>
              <a:t>The </a:t>
            </a:r>
            <a:r>
              <a:rPr sz="2000" spc="5" dirty="0">
                <a:solidFill>
                  <a:srgbClr val="6F2F9F"/>
                </a:solidFill>
                <a:latin typeface="Times New Roman"/>
                <a:cs typeface="Times New Roman"/>
              </a:rPr>
              <a:t>boot </a:t>
            </a:r>
            <a:r>
              <a:rPr sz="2000" spc="-10" dirty="0">
                <a:solidFill>
                  <a:srgbClr val="6F2F9F"/>
                </a:solidFill>
                <a:latin typeface="Times New Roman"/>
                <a:cs typeface="Times New Roman"/>
              </a:rPr>
              <a:t>loader contains </a:t>
            </a:r>
            <a:r>
              <a:rPr sz="2000" dirty="0">
                <a:solidFill>
                  <a:srgbClr val="6F2F9F"/>
                </a:solidFill>
                <a:latin typeface="Times New Roman"/>
                <a:cs typeface="Times New Roman"/>
              </a:rPr>
              <a:t>necessary </a:t>
            </a:r>
            <a:r>
              <a:rPr sz="2000" spc="-5" dirty="0">
                <a:solidFill>
                  <a:srgbClr val="6F2F9F"/>
                </a:solidFill>
                <a:latin typeface="Times New Roman"/>
                <a:cs typeface="Times New Roman"/>
              </a:rPr>
              <a:t>driver initialization implementation</a:t>
            </a:r>
            <a:r>
              <a:rPr sz="2000" spc="-235" dirty="0">
                <a:solidFill>
                  <a:srgbClr val="6F2F9F"/>
                </a:solidFill>
                <a:latin typeface="Times New Roman"/>
                <a:cs typeface="Times New Roman"/>
              </a:rPr>
              <a:t> </a:t>
            </a:r>
            <a:r>
              <a:rPr sz="2000" spc="-10" dirty="0">
                <a:solidFill>
                  <a:srgbClr val="6F2F9F"/>
                </a:solidFill>
                <a:latin typeface="Times New Roman"/>
                <a:cs typeface="Times New Roman"/>
              </a:rPr>
              <a:t>for</a:t>
            </a:r>
            <a:endParaRPr sz="2000">
              <a:latin typeface="Times New Roman"/>
              <a:cs typeface="Times New Roman"/>
            </a:endParaRPr>
          </a:p>
          <a:p>
            <a:pPr marL="356870" algn="just">
              <a:lnSpc>
                <a:spcPct val="100000"/>
              </a:lnSpc>
              <a:spcBef>
                <a:spcPts val="1200"/>
              </a:spcBef>
            </a:pPr>
            <a:r>
              <a:rPr sz="2000" spc="-10" dirty="0">
                <a:solidFill>
                  <a:srgbClr val="6F2F9F"/>
                </a:solidFill>
                <a:latin typeface="Times New Roman"/>
                <a:cs typeface="Times New Roman"/>
              </a:rPr>
              <a:t>initializing the </a:t>
            </a:r>
            <a:r>
              <a:rPr sz="2000" spc="-5" dirty="0">
                <a:solidFill>
                  <a:srgbClr val="6F2F9F"/>
                </a:solidFill>
                <a:latin typeface="Times New Roman"/>
                <a:cs typeface="Times New Roman"/>
              </a:rPr>
              <a:t>supported </a:t>
            </a:r>
            <a:r>
              <a:rPr sz="2000" spc="-10" dirty="0">
                <a:solidFill>
                  <a:srgbClr val="6F2F9F"/>
                </a:solidFill>
                <a:latin typeface="Times New Roman"/>
                <a:cs typeface="Times New Roman"/>
              </a:rPr>
              <a:t>interfaces like </a:t>
            </a:r>
            <a:r>
              <a:rPr sz="2000" spc="-5" dirty="0">
                <a:solidFill>
                  <a:srgbClr val="6F2F9F"/>
                </a:solidFill>
                <a:latin typeface="Times New Roman"/>
                <a:cs typeface="Times New Roman"/>
              </a:rPr>
              <a:t>UART/ I2C, </a:t>
            </a:r>
            <a:r>
              <a:rPr sz="2000" dirty="0">
                <a:solidFill>
                  <a:srgbClr val="6F2F9F"/>
                </a:solidFill>
                <a:latin typeface="Times New Roman"/>
                <a:cs typeface="Times New Roman"/>
              </a:rPr>
              <a:t>TCP/ </a:t>
            </a:r>
            <a:r>
              <a:rPr sz="2000" spc="5" dirty="0">
                <a:solidFill>
                  <a:srgbClr val="6F2F9F"/>
                </a:solidFill>
                <a:latin typeface="Times New Roman"/>
                <a:cs typeface="Times New Roman"/>
              </a:rPr>
              <a:t>IP</a:t>
            </a:r>
            <a:r>
              <a:rPr sz="2000" spc="5" dirty="0">
                <a:latin typeface="Times New Roman"/>
                <a:cs typeface="Times New Roman"/>
              </a:rPr>
              <a:t>,</a:t>
            </a:r>
            <a:r>
              <a:rPr sz="2000" spc="110" dirty="0">
                <a:latin typeface="Times New Roman"/>
                <a:cs typeface="Times New Roman"/>
              </a:rPr>
              <a:t> </a:t>
            </a:r>
            <a:r>
              <a:rPr sz="2000" spc="-5" dirty="0">
                <a:latin typeface="Times New Roman"/>
                <a:cs typeface="Times New Roman"/>
              </a:rPr>
              <a:t>etc.</a:t>
            </a:r>
            <a:endParaRPr sz="2000">
              <a:latin typeface="Times New Roman"/>
              <a:cs typeface="Times New Roman"/>
            </a:endParaRPr>
          </a:p>
          <a:p>
            <a:pPr marL="356870" marR="12065" indent="-344805" algn="just">
              <a:lnSpc>
                <a:spcPct val="150100"/>
              </a:lnSpc>
              <a:spcBef>
                <a:spcPts val="480"/>
              </a:spcBef>
            </a:pPr>
            <a:r>
              <a:rPr sz="2000" spc="-5" dirty="0">
                <a:solidFill>
                  <a:srgbClr val="C00000"/>
                </a:solidFill>
                <a:latin typeface="Times New Roman"/>
                <a:cs typeface="Times New Roman"/>
              </a:rPr>
              <a:t>» </a:t>
            </a:r>
            <a:r>
              <a:rPr sz="2000" dirty="0">
                <a:solidFill>
                  <a:srgbClr val="006FC0"/>
                </a:solidFill>
                <a:latin typeface="Times New Roman"/>
                <a:cs typeface="Times New Roman"/>
              </a:rPr>
              <a:t>Boot </a:t>
            </a:r>
            <a:r>
              <a:rPr sz="2000" spc="-5" dirty="0">
                <a:solidFill>
                  <a:srgbClr val="006FC0"/>
                </a:solidFill>
                <a:latin typeface="Times New Roman"/>
                <a:cs typeface="Times New Roman"/>
              </a:rPr>
              <a:t>loader </a:t>
            </a:r>
            <a:r>
              <a:rPr sz="2000" spc="-10" dirty="0">
                <a:solidFill>
                  <a:srgbClr val="006FC0"/>
                </a:solidFill>
                <a:latin typeface="Times New Roman"/>
                <a:cs typeface="Times New Roman"/>
              </a:rPr>
              <a:t>implements menu </a:t>
            </a:r>
            <a:r>
              <a:rPr sz="2000" spc="-5" dirty="0">
                <a:solidFill>
                  <a:srgbClr val="006FC0"/>
                </a:solidFill>
                <a:latin typeface="Times New Roman"/>
                <a:cs typeface="Times New Roman"/>
              </a:rPr>
              <a:t>options </a:t>
            </a:r>
            <a:r>
              <a:rPr sz="2000" spc="-10" dirty="0">
                <a:solidFill>
                  <a:srgbClr val="006FC0"/>
                </a:solidFill>
                <a:latin typeface="Times New Roman"/>
                <a:cs typeface="Times New Roman"/>
              </a:rPr>
              <a:t>for selecting </a:t>
            </a:r>
            <a:r>
              <a:rPr sz="2000" spc="-5" dirty="0">
                <a:solidFill>
                  <a:srgbClr val="006FC0"/>
                </a:solidFill>
                <a:latin typeface="Times New Roman"/>
                <a:cs typeface="Times New Roman"/>
              </a:rPr>
              <a:t>the source </a:t>
            </a:r>
            <a:r>
              <a:rPr sz="2000" spc="-10" dirty="0">
                <a:solidFill>
                  <a:srgbClr val="006FC0"/>
                </a:solidFill>
                <a:latin typeface="Times New Roman"/>
                <a:cs typeface="Times New Roman"/>
              </a:rPr>
              <a:t>for OS image  </a:t>
            </a:r>
            <a:r>
              <a:rPr sz="2000" spc="-5" dirty="0">
                <a:solidFill>
                  <a:srgbClr val="006FC0"/>
                </a:solidFill>
                <a:latin typeface="Times New Roman"/>
                <a:cs typeface="Times New Roman"/>
              </a:rPr>
              <a:t>to load </a:t>
            </a:r>
            <a:r>
              <a:rPr sz="2000" spc="-10" dirty="0">
                <a:latin typeface="Times New Roman"/>
                <a:cs typeface="Times New Roman"/>
              </a:rPr>
              <a:t>(Typical </a:t>
            </a:r>
            <a:r>
              <a:rPr sz="2000" spc="-15" dirty="0">
                <a:latin typeface="Times New Roman"/>
                <a:cs typeface="Times New Roman"/>
              </a:rPr>
              <a:t>menu </a:t>
            </a:r>
            <a:r>
              <a:rPr sz="2000" dirty="0">
                <a:latin typeface="Times New Roman"/>
                <a:cs typeface="Times New Roman"/>
              </a:rPr>
              <a:t>item </a:t>
            </a:r>
            <a:r>
              <a:rPr sz="2000" spc="-10" dirty="0">
                <a:latin typeface="Times New Roman"/>
                <a:cs typeface="Times New Roman"/>
              </a:rPr>
              <a:t>examples </a:t>
            </a:r>
            <a:r>
              <a:rPr sz="2000" spc="-5" dirty="0">
                <a:latin typeface="Times New Roman"/>
                <a:cs typeface="Times New Roman"/>
              </a:rPr>
              <a:t>are </a:t>
            </a:r>
            <a:r>
              <a:rPr sz="2000" spc="-10" dirty="0">
                <a:latin typeface="Times New Roman"/>
                <a:cs typeface="Times New Roman"/>
              </a:rPr>
              <a:t>Load from </a:t>
            </a:r>
            <a:r>
              <a:rPr sz="2000" spc="-5" dirty="0">
                <a:latin typeface="Times New Roman"/>
                <a:cs typeface="Times New Roman"/>
              </a:rPr>
              <a:t>FLASH </a:t>
            </a:r>
            <a:r>
              <a:rPr sz="2000" spc="-10" dirty="0">
                <a:latin typeface="Times New Roman"/>
                <a:cs typeface="Times New Roman"/>
              </a:rPr>
              <a:t>ROM, Load  from Network, Load through </a:t>
            </a:r>
            <a:r>
              <a:rPr sz="2000" spc="-5" dirty="0">
                <a:latin typeface="Times New Roman"/>
                <a:cs typeface="Times New Roman"/>
              </a:rPr>
              <a:t>UART,</a:t>
            </a:r>
            <a:r>
              <a:rPr sz="2000" spc="190" dirty="0">
                <a:latin typeface="Times New Roman"/>
                <a:cs typeface="Times New Roman"/>
              </a:rPr>
              <a:t> </a:t>
            </a:r>
            <a:r>
              <a:rPr sz="2000" dirty="0">
                <a:latin typeface="Times New Roman"/>
                <a:cs typeface="Times New Roman"/>
              </a:rPr>
              <a:t>etc).</a:t>
            </a:r>
            <a:endParaRPr sz="2000">
              <a:latin typeface="Times New Roman"/>
              <a:cs typeface="Times New Roman"/>
            </a:endParaRPr>
          </a:p>
        </p:txBody>
      </p:sp>
      <p:sp>
        <p:nvSpPr>
          <p:cNvPr id="4" name="object 4"/>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116</a:t>
            </a:fld>
            <a:endParaRPr sz="1200">
              <a:latin typeface="Times New Roman"/>
              <a:cs typeface="Times New Roman"/>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60044" y="656846"/>
            <a:ext cx="8303895" cy="1398270"/>
          </a:xfrm>
          <a:prstGeom prst="rect">
            <a:avLst/>
          </a:prstGeom>
        </p:spPr>
        <p:txBody>
          <a:bodyPr vert="horz" wrap="square" lIns="0" tIns="13335" rIns="0" bIns="0" rtlCol="0">
            <a:spAutoFit/>
          </a:bodyPr>
          <a:lstStyle/>
          <a:p>
            <a:pPr marL="356870" marR="5080" indent="-344805" algn="just">
              <a:lnSpc>
                <a:spcPct val="150000"/>
              </a:lnSpc>
              <a:spcBef>
                <a:spcPts val="105"/>
              </a:spcBef>
            </a:pPr>
            <a:r>
              <a:rPr spc="-5" dirty="0">
                <a:solidFill>
                  <a:srgbClr val="C00000"/>
                </a:solidFill>
              </a:rPr>
              <a:t>» </a:t>
            </a:r>
            <a:r>
              <a:rPr spc="-10" dirty="0"/>
              <a:t>Once </a:t>
            </a:r>
            <a:r>
              <a:rPr spc="-5" dirty="0"/>
              <a:t>a communication link is established between </a:t>
            </a:r>
            <a:r>
              <a:rPr spc="-10" dirty="0"/>
              <a:t>the host and </a:t>
            </a:r>
            <a:r>
              <a:rPr spc="-5" dirty="0"/>
              <a:t>target  </a:t>
            </a:r>
            <a:r>
              <a:rPr spc="-10" dirty="0"/>
              <a:t>machine, the </a:t>
            </a:r>
            <a:r>
              <a:rPr spc="5" dirty="0"/>
              <a:t>OS </a:t>
            </a:r>
            <a:r>
              <a:rPr spc="-10" dirty="0"/>
              <a:t>image </a:t>
            </a:r>
            <a:r>
              <a:rPr spc="5" dirty="0"/>
              <a:t>can </a:t>
            </a:r>
            <a:r>
              <a:rPr dirty="0"/>
              <a:t>be </a:t>
            </a:r>
            <a:r>
              <a:rPr spc="-5" dirty="0"/>
              <a:t>directly </a:t>
            </a:r>
            <a:r>
              <a:rPr dirty="0"/>
              <a:t>downloaded </a:t>
            </a:r>
            <a:r>
              <a:rPr spc="-10" dirty="0"/>
              <a:t>to the </a:t>
            </a:r>
            <a:r>
              <a:rPr spc="-5" dirty="0"/>
              <a:t>FLASH </a:t>
            </a:r>
            <a:r>
              <a:rPr spc="-10" dirty="0"/>
              <a:t>memory </a:t>
            </a:r>
            <a:r>
              <a:rPr spc="5" dirty="0"/>
              <a:t>of  </a:t>
            </a:r>
            <a:r>
              <a:rPr spc="-10" dirty="0"/>
              <a:t>the </a:t>
            </a:r>
            <a:r>
              <a:rPr spc="-5" dirty="0"/>
              <a:t>target device.</a:t>
            </a:r>
          </a:p>
        </p:txBody>
      </p:sp>
      <p:sp>
        <p:nvSpPr>
          <p:cNvPr id="4" name="object 4"/>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117</a:t>
            </a:fld>
            <a:endParaRPr sz="1200">
              <a:latin typeface="Times New Roman"/>
              <a:cs typeface="Times New Roman"/>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3" name="object 3"/>
          <p:cNvSpPr txBox="1">
            <a:spLocks noGrp="1"/>
          </p:cNvSpPr>
          <p:nvPr>
            <p:ph type="title"/>
          </p:nvPr>
        </p:nvSpPr>
        <p:spPr>
          <a:xfrm>
            <a:off x="2643632" y="246329"/>
            <a:ext cx="4009390" cy="574675"/>
          </a:xfrm>
          <a:prstGeom prst="rect">
            <a:avLst/>
          </a:prstGeom>
        </p:spPr>
        <p:txBody>
          <a:bodyPr vert="horz" wrap="square" lIns="0" tIns="12700" rIns="0" bIns="0" rtlCol="0">
            <a:spAutoFit/>
          </a:bodyPr>
          <a:lstStyle/>
          <a:p>
            <a:pPr marL="12700">
              <a:lnSpc>
                <a:spcPct val="100000"/>
              </a:lnSpc>
              <a:spcBef>
                <a:spcPts val="100"/>
              </a:spcBef>
            </a:pPr>
            <a:r>
              <a:rPr sz="3600" b="1" spc="-5" dirty="0">
                <a:solidFill>
                  <a:srgbClr val="FF0000"/>
                </a:solidFill>
                <a:latin typeface="Times New Roman"/>
                <a:cs typeface="Times New Roman"/>
              </a:rPr>
              <a:t>BOARD </a:t>
            </a:r>
            <a:r>
              <a:rPr sz="3600" b="1" spc="-10" dirty="0">
                <a:solidFill>
                  <a:srgbClr val="FF0000"/>
                </a:solidFill>
                <a:latin typeface="Times New Roman"/>
                <a:cs typeface="Times New Roman"/>
              </a:rPr>
              <a:t>BRING</a:t>
            </a:r>
            <a:r>
              <a:rPr sz="3600" b="1" spc="-65" dirty="0">
                <a:solidFill>
                  <a:srgbClr val="FF0000"/>
                </a:solidFill>
                <a:latin typeface="Times New Roman"/>
                <a:cs typeface="Times New Roman"/>
              </a:rPr>
              <a:t> </a:t>
            </a:r>
            <a:r>
              <a:rPr sz="3600" b="1" dirty="0">
                <a:solidFill>
                  <a:srgbClr val="FF0000"/>
                </a:solidFill>
                <a:latin typeface="Times New Roman"/>
                <a:cs typeface="Times New Roman"/>
              </a:rPr>
              <a:t>UP</a:t>
            </a:r>
            <a:endParaRPr sz="3600">
              <a:latin typeface="Times New Roman"/>
              <a:cs typeface="Times New Roman"/>
            </a:endParaRPr>
          </a:p>
        </p:txBody>
      </p:sp>
      <p:sp>
        <p:nvSpPr>
          <p:cNvPr id="4" name="object 4"/>
          <p:cNvSpPr txBox="1"/>
          <p:nvPr/>
        </p:nvSpPr>
        <p:spPr>
          <a:xfrm>
            <a:off x="8375142" y="6450279"/>
            <a:ext cx="236220" cy="208279"/>
          </a:xfrm>
          <a:prstGeom prst="rect">
            <a:avLst/>
          </a:prstGeom>
        </p:spPr>
        <p:txBody>
          <a:bodyPr vert="horz" wrap="square" lIns="0" tIns="12700" rIns="0" bIns="0" rtlCol="0">
            <a:spAutoFit/>
          </a:bodyPr>
          <a:lstStyle/>
          <a:p>
            <a:pPr marL="12700">
              <a:lnSpc>
                <a:spcPct val="100000"/>
              </a:lnSpc>
              <a:spcBef>
                <a:spcPts val="100"/>
              </a:spcBef>
            </a:pPr>
            <a:r>
              <a:rPr sz="1200" spc="-55" dirty="0">
                <a:latin typeface="Times New Roman"/>
                <a:cs typeface="Times New Roman"/>
              </a:rPr>
              <a:t>114</a:t>
            </a:r>
            <a:endParaRPr sz="1200">
              <a:latin typeface="Times New Roman"/>
              <a:cs typeface="Times New Roman"/>
            </a:endParaRPr>
          </a:p>
        </p:txBody>
      </p:sp>
      <p:sp>
        <p:nvSpPr>
          <p:cNvPr id="5" name="object 5"/>
          <p:cNvSpPr txBox="1"/>
          <p:nvPr/>
        </p:nvSpPr>
        <p:spPr>
          <a:xfrm>
            <a:off x="383540" y="1038511"/>
            <a:ext cx="8536940" cy="5117465"/>
          </a:xfrm>
          <a:prstGeom prst="rect">
            <a:avLst/>
          </a:prstGeom>
        </p:spPr>
        <p:txBody>
          <a:bodyPr vert="horz" wrap="square" lIns="0" tIns="12065" rIns="0" bIns="0" rtlCol="0">
            <a:spAutoFit/>
          </a:bodyPr>
          <a:lstStyle/>
          <a:p>
            <a:pPr marL="356870" marR="6985" indent="-344805" algn="just">
              <a:lnSpc>
                <a:spcPct val="150100"/>
              </a:lnSpc>
              <a:spcBef>
                <a:spcPts val="95"/>
              </a:spcBef>
            </a:pPr>
            <a:r>
              <a:rPr sz="2000" spc="-5" dirty="0">
                <a:solidFill>
                  <a:srgbClr val="C00000"/>
                </a:solidFill>
                <a:latin typeface="Times New Roman"/>
                <a:cs typeface="Times New Roman"/>
              </a:rPr>
              <a:t>» </a:t>
            </a:r>
            <a:r>
              <a:rPr sz="2000" spc="-5" dirty="0">
                <a:solidFill>
                  <a:srgbClr val="6F2F9F"/>
                </a:solidFill>
                <a:latin typeface="Times New Roman"/>
                <a:cs typeface="Times New Roman"/>
              </a:rPr>
              <a:t>Once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firmware is embedded </a:t>
            </a:r>
            <a:r>
              <a:rPr sz="2000" spc="-10" dirty="0">
                <a:solidFill>
                  <a:srgbClr val="6F2F9F"/>
                </a:solidFill>
                <a:latin typeface="Times New Roman"/>
                <a:cs typeface="Times New Roman"/>
              </a:rPr>
              <a:t>into the target </a:t>
            </a:r>
            <a:r>
              <a:rPr sz="2000" spc="-5" dirty="0">
                <a:solidFill>
                  <a:srgbClr val="6F2F9F"/>
                </a:solidFill>
                <a:latin typeface="Times New Roman"/>
                <a:cs typeface="Times New Roman"/>
              </a:rPr>
              <a:t>board using one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programming </a:t>
            </a:r>
            <a:r>
              <a:rPr sz="2000" dirty="0">
                <a:solidFill>
                  <a:srgbClr val="6F2F9F"/>
                </a:solidFill>
                <a:latin typeface="Times New Roman"/>
                <a:cs typeface="Times New Roman"/>
              </a:rPr>
              <a:t>techniques, then power </a:t>
            </a:r>
            <a:r>
              <a:rPr sz="2000" spc="-15" dirty="0">
                <a:solidFill>
                  <a:srgbClr val="6F2F9F"/>
                </a:solidFill>
                <a:latin typeface="Times New Roman"/>
                <a:cs typeface="Times New Roman"/>
              </a:rPr>
              <a:t>up </a:t>
            </a:r>
            <a:r>
              <a:rPr sz="2000" dirty="0">
                <a:solidFill>
                  <a:srgbClr val="6F2F9F"/>
                </a:solidFill>
                <a:latin typeface="Times New Roman"/>
                <a:cs typeface="Times New Roman"/>
              </a:rPr>
              <a:t>the board</a:t>
            </a:r>
            <a:r>
              <a:rPr sz="2000" dirty="0">
                <a:latin typeface="Times New Roman"/>
                <a:cs typeface="Times New Roman"/>
              </a:rPr>
              <a:t>. You may be </a:t>
            </a:r>
            <a:r>
              <a:rPr sz="2000" spc="-5" dirty="0">
                <a:latin typeface="Times New Roman"/>
                <a:cs typeface="Times New Roman"/>
              </a:rPr>
              <a:t>expecting </a:t>
            </a:r>
            <a:r>
              <a:rPr sz="2000" dirty="0">
                <a:latin typeface="Times New Roman"/>
                <a:cs typeface="Times New Roman"/>
              </a:rPr>
              <a:t>the  </a:t>
            </a:r>
            <a:r>
              <a:rPr sz="2000" spc="-5" dirty="0">
                <a:latin typeface="Times New Roman"/>
                <a:cs typeface="Times New Roman"/>
              </a:rPr>
              <a:t>device functioning </a:t>
            </a:r>
            <a:r>
              <a:rPr sz="2000" dirty="0">
                <a:latin typeface="Times New Roman"/>
                <a:cs typeface="Times New Roman"/>
              </a:rPr>
              <a:t>exactly </a:t>
            </a:r>
            <a:r>
              <a:rPr sz="2000" spc="-5" dirty="0">
                <a:latin typeface="Times New Roman"/>
                <a:cs typeface="Times New Roman"/>
              </a:rPr>
              <a:t>in a </a:t>
            </a:r>
            <a:r>
              <a:rPr sz="2000" spc="-15" dirty="0">
                <a:latin typeface="Times New Roman"/>
                <a:cs typeface="Times New Roman"/>
              </a:rPr>
              <a:t>way </a:t>
            </a:r>
            <a:r>
              <a:rPr sz="2000" spc="-5" dirty="0">
                <a:latin typeface="Times New Roman"/>
                <a:cs typeface="Times New Roman"/>
              </a:rPr>
              <a:t>as you designed. But in </a:t>
            </a:r>
            <a:r>
              <a:rPr sz="2000" dirty="0">
                <a:latin typeface="Times New Roman"/>
                <a:cs typeface="Times New Roman"/>
              </a:rPr>
              <a:t>real </a:t>
            </a:r>
            <a:r>
              <a:rPr sz="2000" spc="-5" dirty="0">
                <a:latin typeface="Times New Roman"/>
                <a:cs typeface="Times New Roman"/>
              </a:rPr>
              <a:t>scenario it need  not </a:t>
            </a:r>
            <a:r>
              <a:rPr sz="2000" dirty="0">
                <a:latin typeface="Times New Roman"/>
                <a:cs typeface="Times New Roman"/>
              </a:rPr>
              <a:t>be </a:t>
            </a:r>
            <a:r>
              <a:rPr sz="2000" spc="-5" dirty="0">
                <a:latin typeface="Times New Roman"/>
                <a:cs typeface="Times New Roman"/>
              </a:rPr>
              <a:t>and if </a:t>
            </a:r>
            <a:r>
              <a:rPr sz="2000" spc="-10" dirty="0">
                <a:latin typeface="Times New Roman"/>
                <a:cs typeface="Times New Roman"/>
              </a:rPr>
              <a:t>the </a:t>
            </a:r>
            <a:r>
              <a:rPr sz="2000" spc="-5" dirty="0">
                <a:latin typeface="Times New Roman"/>
                <a:cs typeface="Times New Roman"/>
              </a:rPr>
              <a:t>board </a:t>
            </a:r>
            <a:r>
              <a:rPr sz="2000" spc="-10" dirty="0">
                <a:latin typeface="Times New Roman"/>
                <a:cs typeface="Times New Roman"/>
              </a:rPr>
              <a:t>functions well </a:t>
            </a:r>
            <a:r>
              <a:rPr sz="2000" spc="-5" dirty="0">
                <a:latin typeface="Times New Roman"/>
                <a:cs typeface="Times New Roman"/>
              </a:rPr>
              <a:t>in </a:t>
            </a:r>
            <a:r>
              <a:rPr sz="2000" spc="-10" dirty="0">
                <a:latin typeface="Times New Roman"/>
                <a:cs typeface="Times New Roman"/>
              </a:rPr>
              <a:t>the </a:t>
            </a:r>
            <a:r>
              <a:rPr sz="2000" spc="-5" dirty="0">
                <a:latin typeface="Times New Roman"/>
                <a:cs typeface="Times New Roman"/>
              </a:rPr>
              <a:t>first attempt itself </a:t>
            </a:r>
            <a:r>
              <a:rPr sz="2000" spc="-15" dirty="0">
                <a:latin typeface="Times New Roman"/>
                <a:cs typeface="Times New Roman"/>
              </a:rPr>
              <a:t>you </a:t>
            </a:r>
            <a:r>
              <a:rPr sz="2000" dirty="0">
                <a:latin typeface="Times New Roman"/>
                <a:cs typeface="Times New Roman"/>
              </a:rPr>
              <a:t>are very  </a:t>
            </a:r>
            <a:r>
              <a:rPr sz="2000" spc="-15" dirty="0">
                <a:latin typeface="Times New Roman"/>
                <a:cs typeface="Times New Roman"/>
              </a:rPr>
              <a:t>lucky.</a:t>
            </a:r>
            <a:endParaRPr sz="2000">
              <a:latin typeface="Times New Roman"/>
              <a:cs typeface="Times New Roman"/>
            </a:endParaRPr>
          </a:p>
          <a:p>
            <a:pPr marL="356870" marR="5080" indent="-344805" algn="just">
              <a:lnSpc>
                <a:spcPct val="150100"/>
              </a:lnSpc>
              <a:spcBef>
                <a:spcPts val="480"/>
              </a:spcBef>
            </a:pPr>
            <a:r>
              <a:rPr sz="2000" spc="-5" dirty="0">
                <a:solidFill>
                  <a:srgbClr val="C00000"/>
                </a:solidFill>
                <a:latin typeface="Times New Roman"/>
                <a:cs typeface="Times New Roman"/>
              </a:rPr>
              <a:t>» </a:t>
            </a:r>
            <a:r>
              <a:rPr sz="2000" spc="-10" dirty="0">
                <a:solidFill>
                  <a:srgbClr val="6F2F9F"/>
                </a:solidFill>
                <a:latin typeface="Times New Roman"/>
                <a:cs typeface="Times New Roman"/>
              </a:rPr>
              <a:t>Sometimes </a:t>
            </a:r>
            <a:r>
              <a:rPr sz="2000" dirty="0">
                <a:solidFill>
                  <a:srgbClr val="6F2F9F"/>
                </a:solidFill>
                <a:latin typeface="Times New Roman"/>
                <a:cs typeface="Times New Roman"/>
              </a:rPr>
              <a:t>the </a:t>
            </a:r>
            <a:r>
              <a:rPr sz="2000" spc="-5" dirty="0">
                <a:solidFill>
                  <a:srgbClr val="6F2F9F"/>
                </a:solidFill>
                <a:latin typeface="Times New Roman"/>
                <a:cs typeface="Times New Roman"/>
              </a:rPr>
              <a:t>first </a:t>
            </a:r>
            <a:r>
              <a:rPr sz="2000" dirty="0">
                <a:solidFill>
                  <a:srgbClr val="6F2F9F"/>
                </a:solidFill>
                <a:latin typeface="Times New Roman"/>
                <a:cs typeface="Times New Roman"/>
              </a:rPr>
              <a:t>power up </a:t>
            </a:r>
            <a:r>
              <a:rPr sz="2000" spc="-10" dirty="0">
                <a:solidFill>
                  <a:srgbClr val="6F2F9F"/>
                </a:solidFill>
                <a:latin typeface="Times New Roman"/>
                <a:cs typeface="Times New Roman"/>
              </a:rPr>
              <a:t>may </a:t>
            </a:r>
            <a:r>
              <a:rPr sz="2000" dirty="0">
                <a:solidFill>
                  <a:srgbClr val="6F2F9F"/>
                </a:solidFill>
                <a:latin typeface="Times New Roman"/>
                <a:cs typeface="Times New Roman"/>
              </a:rPr>
              <a:t>end </a:t>
            </a:r>
            <a:r>
              <a:rPr sz="2000" spc="-15" dirty="0">
                <a:solidFill>
                  <a:srgbClr val="6F2F9F"/>
                </a:solidFill>
                <a:latin typeface="Times New Roman"/>
                <a:cs typeface="Times New Roman"/>
              </a:rPr>
              <a:t>up </a:t>
            </a:r>
            <a:r>
              <a:rPr sz="2000" spc="-5" dirty="0">
                <a:solidFill>
                  <a:srgbClr val="6F2F9F"/>
                </a:solidFill>
                <a:latin typeface="Times New Roman"/>
                <a:cs typeface="Times New Roman"/>
              </a:rPr>
              <a:t>in a messy </a:t>
            </a:r>
            <a:r>
              <a:rPr sz="2000" dirty="0">
                <a:solidFill>
                  <a:srgbClr val="6F2F9F"/>
                </a:solidFill>
                <a:latin typeface="Times New Roman"/>
                <a:cs typeface="Times New Roman"/>
              </a:rPr>
              <a:t>explosion </a:t>
            </a:r>
            <a:r>
              <a:rPr sz="2000" spc="-5" dirty="0">
                <a:solidFill>
                  <a:srgbClr val="6F2F9F"/>
                </a:solidFill>
                <a:latin typeface="Times New Roman"/>
                <a:cs typeface="Times New Roman"/>
              </a:rPr>
              <a:t>leaving </a:t>
            </a:r>
            <a:r>
              <a:rPr sz="2000" spc="-10" dirty="0">
                <a:solidFill>
                  <a:srgbClr val="6F2F9F"/>
                </a:solidFill>
                <a:latin typeface="Times New Roman"/>
                <a:cs typeface="Times New Roman"/>
              </a:rPr>
              <a:t>the  smell </a:t>
            </a:r>
            <a:r>
              <a:rPr sz="2000" dirty="0">
                <a:solidFill>
                  <a:srgbClr val="6F2F9F"/>
                </a:solidFill>
                <a:latin typeface="Times New Roman"/>
                <a:cs typeface="Times New Roman"/>
              </a:rPr>
              <a:t>of </a:t>
            </a:r>
            <a:r>
              <a:rPr sz="2000" spc="-5" dirty="0">
                <a:solidFill>
                  <a:srgbClr val="6F2F9F"/>
                </a:solidFill>
                <a:latin typeface="Times New Roman"/>
                <a:cs typeface="Times New Roman"/>
              </a:rPr>
              <a:t>burned components behind</a:t>
            </a:r>
            <a:r>
              <a:rPr sz="2000" spc="-5" dirty="0">
                <a:latin typeface="Times New Roman"/>
                <a:cs typeface="Times New Roman"/>
              </a:rPr>
              <a:t>. </a:t>
            </a:r>
            <a:r>
              <a:rPr sz="2000" dirty="0">
                <a:latin typeface="Times New Roman"/>
                <a:cs typeface="Times New Roman"/>
              </a:rPr>
              <a:t>It </a:t>
            </a:r>
            <a:r>
              <a:rPr sz="2000" spc="-10" dirty="0">
                <a:latin typeface="Times New Roman"/>
                <a:cs typeface="Times New Roman"/>
              </a:rPr>
              <a:t>may </a:t>
            </a:r>
            <a:r>
              <a:rPr sz="2000" spc="-5" dirty="0">
                <a:latin typeface="Times New Roman"/>
                <a:cs typeface="Times New Roman"/>
              </a:rPr>
              <a:t>happen </a:t>
            </a:r>
            <a:r>
              <a:rPr sz="2000" dirty="0">
                <a:latin typeface="Times New Roman"/>
                <a:cs typeface="Times New Roman"/>
              </a:rPr>
              <a:t>due </a:t>
            </a:r>
            <a:r>
              <a:rPr sz="2000" spc="-5" dirty="0">
                <a:latin typeface="Times New Roman"/>
                <a:cs typeface="Times New Roman"/>
              </a:rPr>
              <a:t>to </a:t>
            </a:r>
            <a:r>
              <a:rPr sz="2000" dirty="0">
                <a:latin typeface="Times New Roman"/>
                <a:cs typeface="Times New Roman"/>
              </a:rPr>
              <a:t>various </a:t>
            </a:r>
            <a:r>
              <a:rPr sz="2000" spc="-5" dirty="0">
                <a:latin typeface="Times New Roman"/>
                <a:cs typeface="Times New Roman"/>
              </a:rPr>
              <a:t>reasons, </a:t>
            </a:r>
            <a:r>
              <a:rPr sz="2000" spc="-10" dirty="0">
                <a:latin typeface="Times New Roman"/>
                <a:cs typeface="Times New Roman"/>
              </a:rPr>
              <a:t>like  </a:t>
            </a:r>
            <a:r>
              <a:rPr sz="2000" dirty="0">
                <a:latin typeface="Times New Roman"/>
                <a:cs typeface="Times New Roman"/>
              </a:rPr>
              <a:t>Proper care </a:t>
            </a:r>
            <a:r>
              <a:rPr sz="2000" spc="-20" dirty="0">
                <a:latin typeface="Times New Roman"/>
                <a:cs typeface="Times New Roman"/>
              </a:rPr>
              <a:t>was </a:t>
            </a:r>
            <a:r>
              <a:rPr sz="2000" spc="-5" dirty="0">
                <a:latin typeface="Times New Roman"/>
                <a:cs typeface="Times New Roman"/>
              </a:rPr>
              <a:t>not </a:t>
            </a:r>
            <a:r>
              <a:rPr sz="2000" spc="-10" dirty="0">
                <a:latin typeface="Times New Roman"/>
                <a:cs typeface="Times New Roman"/>
              </a:rPr>
              <a:t>taken </a:t>
            </a:r>
            <a:r>
              <a:rPr sz="2000" spc="-5" dirty="0">
                <a:latin typeface="Times New Roman"/>
                <a:cs typeface="Times New Roman"/>
              </a:rPr>
              <a:t>in applying </a:t>
            </a:r>
            <a:r>
              <a:rPr sz="2000" spc="-10" dirty="0">
                <a:latin typeface="Times New Roman"/>
                <a:cs typeface="Times New Roman"/>
              </a:rPr>
              <a:t>the </a:t>
            </a:r>
            <a:r>
              <a:rPr sz="2000" spc="-5" dirty="0">
                <a:latin typeface="Times New Roman"/>
                <a:cs typeface="Times New Roman"/>
              </a:rPr>
              <a:t>power and </a:t>
            </a:r>
            <a:r>
              <a:rPr sz="2000" dirty="0">
                <a:latin typeface="Times New Roman"/>
                <a:cs typeface="Times New Roman"/>
              </a:rPr>
              <a:t>power </a:t>
            </a:r>
            <a:r>
              <a:rPr sz="2000" spc="-5" dirty="0">
                <a:latin typeface="Times New Roman"/>
                <a:cs typeface="Times New Roman"/>
              </a:rPr>
              <a:t>applied in reverse  </a:t>
            </a:r>
            <a:r>
              <a:rPr sz="2000" dirty="0">
                <a:latin typeface="Times New Roman"/>
                <a:cs typeface="Times New Roman"/>
              </a:rPr>
              <a:t>polarity </a:t>
            </a:r>
            <a:r>
              <a:rPr sz="2000" spc="-5" dirty="0">
                <a:latin typeface="Times New Roman"/>
                <a:cs typeface="Times New Roman"/>
              </a:rPr>
              <a:t>(+ve </a:t>
            </a:r>
            <a:r>
              <a:rPr sz="2000" dirty="0">
                <a:latin typeface="Times New Roman"/>
                <a:cs typeface="Times New Roman"/>
              </a:rPr>
              <a:t>of supply connected </a:t>
            </a:r>
            <a:r>
              <a:rPr sz="2000" spc="-5" dirty="0">
                <a:latin typeface="Times New Roman"/>
                <a:cs typeface="Times New Roman"/>
              </a:rPr>
              <a:t>to –ve </a:t>
            </a:r>
            <a:r>
              <a:rPr sz="2000" dirty="0">
                <a:latin typeface="Times New Roman"/>
                <a:cs typeface="Times New Roman"/>
              </a:rPr>
              <a:t>of </a:t>
            </a:r>
            <a:r>
              <a:rPr sz="2000" spc="-10" dirty="0">
                <a:latin typeface="Times New Roman"/>
                <a:cs typeface="Times New Roman"/>
              </a:rPr>
              <a:t>the </a:t>
            </a:r>
            <a:r>
              <a:rPr sz="2000" spc="-5" dirty="0">
                <a:latin typeface="Times New Roman"/>
                <a:cs typeface="Times New Roman"/>
              </a:rPr>
              <a:t>target </a:t>
            </a:r>
            <a:r>
              <a:rPr sz="2000" dirty="0">
                <a:latin typeface="Times New Roman"/>
                <a:cs typeface="Times New Roman"/>
              </a:rPr>
              <a:t>board </a:t>
            </a:r>
            <a:r>
              <a:rPr sz="2000" spc="-5" dirty="0">
                <a:latin typeface="Times New Roman"/>
                <a:cs typeface="Times New Roman"/>
              </a:rPr>
              <a:t>and vice versa),  components </a:t>
            </a:r>
            <a:r>
              <a:rPr sz="2000" spc="-10" dirty="0">
                <a:latin typeface="Times New Roman"/>
                <a:cs typeface="Times New Roman"/>
              </a:rPr>
              <a:t>were </a:t>
            </a:r>
            <a:r>
              <a:rPr sz="2000" spc="-5" dirty="0">
                <a:latin typeface="Times New Roman"/>
                <a:cs typeface="Times New Roman"/>
              </a:rPr>
              <a:t>not placed in </a:t>
            </a:r>
            <a:r>
              <a:rPr sz="2000" spc="-10" dirty="0">
                <a:latin typeface="Times New Roman"/>
                <a:cs typeface="Times New Roman"/>
              </a:rPr>
              <a:t>the </a:t>
            </a:r>
            <a:r>
              <a:rPr sz="2000" dirty="0">
                <a:latin typeface="Times New Roman"/>
                <a:cs typeface="Times New Roman"/>
              </a:rPr>
              <a:t>correct polarity order </a:t>
            </a:r>
            <a:r>
              <a:rPr sz="2000" spc="-10" dirty="0">
                <a:latin typeface="Times New Roman"/>
                <a:cs typeface="Times New Roman"/>
              </a:rPr>
              <a:t>(E.g. </a:t>
            </a:r>
            <a:r>
              <a:rPr sz="2000" spc="-5" dirty="0">
                <a:latin typeface="Times New Roman"/>
                <a:cs typeface="Times New Roman"/>
              </a:rPr>
              <a:t>a </a:t>
            </a:r>
            <a:r>
              <a:rPr sz="2000" dirty="0">
                <a:latin typeface="Times New Roman"/>
                <a:cs typeface="Times New Roman"/>
              </a:rPr>
              <a:t>capacitor </a:t>
            </a:r>
            <a:r>
              <a:rPr sz="2000" spc="5" dirty="0">
                <a:latin typeface="Times New Roman"/>
                <a:cs typeface="Times New Roman"/>
              </a:rPr>
              <a:t>on  </a:t>
            </a:r>
            <a:r>
              <a:rPr sz="2000" spc="-10" dirty="0">
                <a:latin typeface="Times New Roman"/>
                <a:cs typeface="Times New Roman"/>
              </a:rPr>
              <a:t>the</a:t>
            </a:r>
            <a:r>
              <a:rPr sz="2000" spc="75" dirty="0">
                <a:latin typeface="Times New Roman"/>
                <a:cs typeface="Times New Roman"/>
              </a:rPr>
              <a:t> </a:t>
            </a:r>
            <a:r>
              <a:rPr sz="2000" spc="-5" dirty="0">
                <a:latin typeface="Times New Roman"/>
                <a:cs typeface="Times New Roman"/>
              </a:rPr>
              <a:t>target</a:t>
            </a:r>
            <a:r>
              <a:rPr sz="2000" spc="80" dirty="0">
                <a:latin typeface="Times New Roman"/>
                <a:cs typeface="Times New Roman"/>
              </a:rPr>
              <a:t> </a:t>
            </a:r>
            <a:r>
              <a:rPr sz="2000" spc="-5" dirty="0">
                <a:latin typeface="Times New Roman"/>
                <a:cs typeface="Times New Roman"/>
              </a:rPr>
              <a:t>board</a:t>
            </a:r>
            <a:r>
              <a:rPr sz="2000" spc="90" dirty="0">
                <a:latin typeface="Times New Roman"/>
                <a:cs typeface="Times New Roman"/>
              </a:rPr>
              <a:t> </a:t>
            </a:r>
            <a:r>
              <a:rPr sz="2000" spc="-5" dirty="0">
                <a:latin typeface="Times New Roman"/>
                <a:cs typeface="Times New Roman"/>
              </a:rPr>
              <a:t>is</a:t>
            </a:r>
            <a:r>
              <a:rPr sz="2000" spc="70" dirty="0">
                <a:latin typeface="Times New Roman"/>
                <a:cs typeface="Times New Roman"/>
              </a:rPr>
              <a:t> </a:t>
            </a:r>
            <a:r>
              <a:rPr sz="2000" spc="-10" dirty="0">
                <a:latin typeface="Times New Roman"/>
                <a:cs typeface="Times New Roman"/>
              </a:rPr>
              <a:t>connected</a:t>
            </a:r>
            <a:r>
              <a:rPr sz="2000" spc="85" dirty="0">
                <a:latin typeface="Times New Roman"/>
                <a:cs typeface="Times New Roman"/>
              </a:rPr>
              <a:t> </a:t>
            </a:r>
            <a:r>
              <a:rPr sz="2000" spc="-5" dirty="0">
                <a:latin typeface="Times New Roman"/>
                <a:cs typeface="Times New Roman"/>
              </a:rPr>
              <a:t>to</a:t>
            </a:r>
            <a:r>
              <a:rPr sz="2000" spc="90" dirty="0">
                <a:latin typeface="Times New Roman"/>
                <a:cs typeface="Times New Roman"/>
              </a:rPr>
              <a:t> </a:t>
            </a:r>
            <a:r>
              <a:rPr sz="2000" spc="-10" dirty="0">
                <a:latin typeface="Times New Roman"/>
                <a:cs typeface="Times New Roman"/>
              </a:rPr>
              <a:t>the</a:t>
            </a:r>
            <a:r>
              <a:rPr sz="2000" spc="80" dirty="0">
                <a:latin typeface="Times New Roman"/>
                <a:cs typeface="Times New Roman"/>
              </a:rPr>
              <a:t> </a:t>
            </a:r>
            <a:r>
              <a:rPr sz="2000" spc="-5" dirty="0">
                <a:latin typeface="Times New Roman"/>
                <a:cs typeface="Times New Roman"/>
              </a:rPr>
              <a:t>board</a:t>
            </a:r>
            <a:r>
              <a:rPr sz="2000" spc="90" dirty="0">
                <a:latin typeface="Times New Roman"/>
                <a:cs typeface="Times New Roman"/>
              </a:rPr>
              <a:t> </a:t>
            </a:r>
            <a:r>
              <a:rPr sz="2000" spc="-15" dirty="0">
                <a:latin typeface="Times New Roman"/>
                <a:cs typeface="Times New Roman"/>
              </a:rPr>
              <a:t>with</a:t>
            </a:r>
            <a:r>
              <a:rPr sz="2000" spc="60" dirty="0">
                <a:latin typeface="Times New Roman"/>
                <a:cs typeface="Times New Roman"/>
              </a:rPr>
              <a:t> </a:t>
            </a:r>
            <a:r>
              <a:rPr sz="2000" spc="-10" dirty="0">
                <a:latin typeface="Times New Roman"/>
                <a:cs typeface="Times New Roman"/>
              </a:rPr>
              <a:t>+ve</a:t>
            </a:r>
            <a:r>
              <a:rPr sz="2000" spc="85" dirty="0">
                <a:latin typeface="Times New Roman"/>
                <a:cs typeface="Times New Roman"/>
              </a:rPr>
              <a:t> </a:t>
            </a:r>
            <a:r>
              <a:rPr sz="2000" spc="-5" dirty="0">
                <a:latin typeface="Times New Roman"/>
                <a:cs typeface="Times New Roman"/>
              </a:rPr>
              <a:t>terminal</a:t>
            </a:r>
            <a:r>
              <a:rPr sz="2000" spc="100" dirty="0">
                <a:latin typeface="Times New Roman"/>
                <a:cs typeface="Times New Roman"/>
              </a:rPr>
              <a:t> </a:t>
            </a:r>
            <a:r>
              <a:rPr sz="2000" spc="-5" dirty="0">
                <a:latin typeface="Times New Roman"/>
                <a:cs typeface="Times New Roman"/>
              </a:rPr>
              <a:t>to</a:t>
            </a:r>
            <a:r>
              <a:rPr sz="2000" spc="65" dirty="0">
                <a:latin typeface="Times New Roman"/>
                <a:cs typeface="Times New Roman"/>
              </a:rPr>
              <a:t> </a:t>
            </a:r>
            <a:r>
              <a:rPr sz="2000" spc="-5" dirty="0">
                <a:latin typeface="Times New Roman"/>
                <a:cs typeface="Times New Roman"/>
              </a:rPr>
              <a:t>–ve</a:t>
            </a:r>
            <a:r>
              <a:rPr sz="2000" spc="85" dirty="0">
                <a:latin typeface="Times New Roman"/>
                <a:cs typeface="Times New Roman"/>
              </a:rPr>
              <a:t> </a:t>
            </a:r>
            <a:r>
              <a:rPr sz="2000" dirty="0">
                <a:latin typeface="Times New Roman"/>
                <a:cs typeface="Times New Roman"/>
              </a:rPr>
              <a:t>of</a:t>
            </a:r>
            <a:r>
              <a:rPr sz="2000" spc="60" dirty="0">
                <a:latin typeface="Times New Roman"/>
                <a:cs typeface="Times New Roman"/>
              </a:rPr>
              <a:t> </a:t>
            </a:r>
            <a:r>
              <a:rPr sz="2000" spc="-10" dirty="0">
                <a:latin typeface="Times New Roman"/>
                <a:cs typeface="Times New Roman"/>
              </a:rPr>
              <a:t>the</a:t>
            </a:r>
            <a:r>
              <a:rPr sz="2000" spc="75" dirty="0">
                <a:latin typeface="Times New Roman"/>
                <a:cs typeface="Times New Roman"/>
              </a:rPr>
              <a:t> </a:t>
            </a:r>
            <a:r>
              <a:rPr sz="2000" spc="-10" dirty="0">
                <a:latin typeface="Times New Roman"/>
                <a:cs typeface="Times New Roman"/>
              </a:rPr>
              <a:t>board</a:t>
            </a:r>
            <a:endParaRPr sz="2000">
              <a:latin typeface="Times New Roman"/>
              <a:cs typeface="Times New Roman"/>
            </a:endParaRPr>
          </a:p>
        </p:txBody>
      </p:sp>
      <p:sp>
        <p:nvSpPr>
          <p:cNvPr id="6" name="object 6"/>
          <p:cNvSpPr txBox="1"/>
          <p:nvPr/>
        </p:nvSpPr>
        <p:spPr>
          <a:xfrm>
            <a:off x="728268" y="6284163"/>
            <a:ext cx="2849880" cy="329565"/>
          </a:xfrm>
          <a:prstGeom prst="rect">
            <a:avLst/>
          </a:prstGeom>
        </p:spPr>
        <p:txBody>
          <a:bodyPr vert="horz" wrap="square" lIns="0" tIns="12065" rIns="0" bIns="0" rtlCol="0">
            <a:spAutoFit/>
          </a:bodyPr>
          <a:lstStyle/>
          <a:p>
            <a:pPr marL="12700">
              <a:lnSpc>
                <a:spcPct val="100000"/>
              </a:lnSpc>
              <a:spcBef>
                <a:spcPts val="95"/>
              </a:spcBef>
            </a:pPr>
            <a:r>
              <a:rPr sz="2000" spc="-5" dirty="0">
                <a:latin typeface="Times New Roman"/>
                <a:cs typeface="Times New Roman"/>
              </a:rPr>
              <a:t>and vice versa), etc </a:t>
            </a:r>
            <a:r>
              <a:rPr sz="2000" dirty="0">
                <a:latin typeface="Times New Roman"/>
                <a:cs typeface="Times New Roman"/>
              </a:rPr>
              <a:t>... </a:t>
            </a:r>
            <a:r>
              <a:rPr sz="2000" spc="-5" dirty="0">
                <a:latin typeface="Times New Roman"/>
                <a:cs typeface="Times New Roman"/>
              </a:rPr>
              <a:t>etc</a:t>
            </a:r>
            <a:r>
              <a:rPr sz="2000" spc="-35" dirty="0">
                <a:latin typeface="Times New Roman"/>
                <a:cs typeface="Times New Roman"/>
              </a:rPr>
              <a:t> </a:t>
            </a:r>
            <a:r>
              <a:rPr sz="2000" dirty="0">
                <a:latin typeface="Times New Roman"/>
                <a:cs typeface="Times New Roman"/>
              </a:rPr>
              <a:t>...</a:t>
            </a:r>
            <a:endParaRPr sz="2000">
              <a:latin typeface="Times New Roman"/>
              <a:cs typeface="Times New Roman"/>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3" name="object 3"/>
          <p:cNvSpPr txBox="1"/>
          <p:nvPr/>
        </p:nvSpPr>
        <p:spPr>
          <a:xfrm>
            <a:off x="8375142" y="6450279"/>
            <a:ext cx="236220" cy="208279"/>
          </a:xfrm>
          <a:prstGeom prst="rect">
            <a:avLst/>
          </a:prstGeom>
        </p:spPr>
        <p:txBody>
          <a:bodyPr vert="horz" wrap="square" lIns="0" tIns="12700" rIns="0" bIns="0" rtlCol="0">
            <a:spAutoFit/>
          </a:bodyPr>
          <a:lstStyle/>
          <a:p>
            <a:pPr marL="12700">
              <a:lnSpc>
                <a:spcPct val="100000"/>
              </a:lnSpc>
              <a:spcBef>
                <a:spcPts val="100"/>
              </a:spcBef>
            </a:pPr>
            <a:r>
              <a:rPr sz="1200" spc="-55" dirty="0">
                <a:latin typeface="Times New Roman"/>
                <a:cs typeface="Times New Roman"/>
              </a:rPr>
              <a:t>115</a:t>
            </a:r>
            <a:endParaRPr sz="1200">
              <a:latin typeface="Times New Roman"/>
              <a:cs typeface="Times New Roman"/>
            </a:endParaRPr>
          </a:p>
        </p:txBody>
      </p:sp>
      <p:sp>
        <p:nvSpPr>
          <p:cNvPr id="4" name="object 4"/>
          <p:cNvSpPr txBox="1">
            <a:spLocks noGrp="1"/>
          </p:cNvSpPr>
          <p:nvPr>
            <p:ph type="title"/>
          </p:nvPr>
        </p:nvSpPr>
        <p:spPr>
          <a:xfrm>
            <a:off x="460044" y="428403"/>
            <a:ext cx="8308340" cy="1397635"/>
          </a:xfrm>
          <a:prstGeom prst="rect">
            <a:avLst/>
          </a:prstGeom>
        </p:spPr>
        <p:txBody>
          <a:bodyPr vert="horz" wrap="square" lIns="0" tIns="12065" rIns="0" bIns="0" rtlCol="0">
            <a:spAutoFit/>
          </a:bodyPr>
          <a:lstStyle/>
          <a:p>
            <a:pPr marL="356870" marR="5080" indent="-344805" algn="just">
              <a:lnSpc>
                <a:spcPct val="150100"/>
              </a:lnSpc>
              <a:spcBef>
                <a:spcPts val="95"/>
              </a:spcBef>
            </a:pPr>
            <a:r>
              <a:rPr spc="-5" dirty="0">
                <a:solidFill>
                  <a:srgbClr val="C00000"/>
                </a:solidFill>
              </a:rPr>
              <a:t>» </a:t>
            </a:r>
            <a:r>
              <a:rPr dirty="0"/>
              <a:t>The </a:t>
            </a:r>
            <a:r>
              <a:rPr spc="-10" dirty="0">
                <a:solidFill>
                  <a:srgbClr val="6F2F9F"/>
                </a:solidFill>
              </a:rPr>
              <a:t>prototype/ evaluation/ </a:t>
            </a:r>
            <a:r>
              <a:rPr spc="-5" dirty="0">
                <a:solidFill>
                  <a:srgbClr val="6F2F9F"/>
                </a:solidFill>
              </a:rPr>
              <a:t>production version </a:t>
            </a:r>
            <a:r>
              <a:rPr spc="-15" dirty="0">
                <a:solidFill>
                  <a:srgbClr val="6F2F9F"/>
                </a:solidFill>
              </a:rPr>
              <a:t>must </a:t>
            </a:r>
            <a:r>
              <a:rPr spc="-5" dirty="0">
                <a:solidFill>
                  <a:srgbClr val="6F2F9F"/>
                </a:solidFill>
              </a:rPr>
              <a:t>pass through a varied </a:t>
            </a:r>
            <a:r>
              <a:rPr spc="-10" dirty="0">
                <a:solidFill>
                  <a:srgbClr val="6F2F9F"/>
                </a:solidFill>
              </a:rPr>
              <a:t>set  </a:t>
            </a:r>
            <a:r>
              <a:rPr dirty="0">
                <a:solidFill>
                  <a:srgbClr val="6F2F9F"/>
                </a:solidFill>
              </a:rPr>
              <a:t>of </a:t>
            </a:r>
            <a:r>
              <a:rPr spc="-5" dirty="0">
                <a:solidFill>
                  <a:srgbClr val="6F2F9F"/>
                </a:solidFill>
              </a:rPr>
              <a:t>tests to verify </a:t>
            </a:r>
            <a:r>
              <a:rPr spc="-10" dirty="0">
                <a:solidFill>
                  <a:srgbClr val="6F2F9F"/>
                </a:solidFill>
              </a:rPr>
              <a:t>that </a:t>
            </a:r>
            <a:r>
              <a:rPr dirty="0">
                <a:solidFill>
                  <a:srgbClr val="6F2F9F"/>
                </a:solidFill>
              </a:rPr>
              <a:t>embedded </a:t>
            </a:r>
            <a:r>
              <a:rPr spc="-10" dirty="0">
                <a:solidFill>
                  <a:srgbClr val="6F2F9F"/>
                </a:solidFill>
              </a:rPr>
              <a:t>hardware and </a:t>
            </a:r>
            <a:r>
              <a:rPr spc="-5" dirty="0">
                <a:solidFill>
                  <a:srgbClr val="6F2F9F"/>
                </a:solidFill>
              </a:rPr>
              <a:t>firmware </a:t>
            </a:r>
            <a:r>
              <a:rPr spc="-10" dirty="0">
                <a:solidFill>
                  <a:srgbClr val="6F2F9F"/>
                </a:solidFill>
              </a:rPr>
              <a:t>functions </a:t>
            </a:r>
            <a:r>
              <a:rPr spc="20" dirty="0">
                <a:solidFill>
                  <a:srgbClr val="6F2F9F"/>
                </a:solidFill>
              </a:rPr>
              <a:t>as  </a:t>
            </a:r>
            <a:r>
              <a:rPr spc="-5" dirty="0">
                <a:solidFill>
                  <a:srgbClr val="6F2F9F"/>
                </a:solidFill>
              </a:rPr>
              <a:t>expected</a:t>
            </a:r>
            <a:r>
              <a:rPr spc="-5" dirty="0"/>
              <a:t>. </a:t>
            </a:r>
            <a:r>
              <a:rPr i="1" spc="-5" dirty="0">
                <a:solidFill>
                  <a:srgbClr val="FF0000"/>
                </a:solidFill>
                <a:latin typeface="Times New Roman"/>
                <a:cs typeface="Times New Roman"/>
              </a:rPr>
              <a:t>Bring </a:t>
            </a:r>
            <a:r>
              <a:rPr i="1" dirty="0">
                <a:solidFill>
                  <a:srgbClr val="FF0000"/>
                </a:solidFill>
                <a:latin typeface="Times New Roman"/>
                <a:cs typeface="Times New Roman"/>
              </a:rPr>
              <a:t>up </a:t>
            </a:r>
            <a:r>
              <a:rPr spc="-5" dirty="0"/>
              <a:t>process </a:t>
            </a:r>
            <a:r>
              <a:rPr spc="-10" dirty="0"/>
              <a:t>includes </a:t>
            </a:r>
            <a:r>
              <a:rPr spc="-5" dirty="0"/>
              <a:t>–</a:t>
            </a:r>
          </a:p>
        </p:txBody>
      </p:sp>
      <p:sp>
        <p:nvSpPr>
          <p:cNvPr id="5" name="object 5"/>
          <p:cNvSpPr txBox="1"/>
          <p:nvPr/>
        </p:nvSpPr>
        <p:spPr>
          <a:xfrm>
            <a:off x="804468" y="1861108"/>
            <a:ext cx="7959725" cy="3350260"/>
          </a:xfrm>
          <a:prstGeom prst="rect">
            <a:avLst/>
          </a:prstGeom>
        </p:spPr>
        <p:txBody>
          <a:bodyPr vert="horz" wrap="square" lIns="0" tIns="12700" rIns="0" bIns="0" rtlCol="0">
            <a:spAutoFit/>
          </a:bodyPr>
          <a:lstStyle/>
          <a:p>
            <a:pPr marL="338455" marR="8890" indent="-326390" algn="just">
              <a:lnSpc>
                <a:spcPct val="150100"/>
              </a:lnSpc>
              <a:spcBef>
                <a:spcPts val="100"/>
              </a:spcBef>
            </a:pPr>
            <a:r>
              <a:rPr sz="2000" spc="-5" dirty="0">
                <a:solidFill>
                  <a:srgbClr val="C00000"/>
                </a:solidFill>
                <a:latin typeface="Times New Roman"/>
                <a:cs typeface="Times New Roman"/>
              </a:rPr>
              <a:t>» </a:t>
            </a:r>
            <a:r>
              <a:rPr sz="2000" spc="-5" dirty="0">
                <a:latin typeface="Times New Roman"/>
                <a:cs typeface="Times New Roman"/>
              </a:rPr>
              <a:t>basic </a:t>
            </a:r>
            <a:r>
              <a:rPr sz="2000" spc="-10" dirty="0">
                <a:latin typeface="Times New Roman"/>
                <a:cs typeface="Times New Roman"/>
              </a:rPr>
              <a:t>hardware </a:t>
            </a:r>
            <a:r>
              <a:rPr sz="2000" spc="-5" dirty="0">
                <a:latin typeface="Times New Roman"/>
                <a:cs typeface="Times New Roman"/>
              </a:rPr>
              <a:t>spot </a:t>
            </a:r>
            <a:r>
              <a:rPr sz="2000" spc="-10" dirty="0">
                <a:latin typeface="Times New Roman"/>
                <a:cs typeface="Times New Roman"/>
              </a:rPr>
              <a:t>checks/ </a:t>
            </a:r>
            <a:r>
              <a:rPr sz="2000" spc="-5" dirty="0">
                <a:latin typeface="Times New Roman"/>
                <a:cs typeface="Times New Roman"/>
              </a:rPr>
              <a:t>validations </a:t>
            </a:r>
            <a:r>
              <a:rPr sz="2000" spc="-10" dirty="0">
                <a:latin typeface="Times New Roman"/>
                <a:cs typeface="Times New Roman"/>
              </a:rPr>
              <a:t>to </a:t>
            </a:r>
            <a:r>
              <a:rPr sz="2000" spc="-20" dirty="0">
                <a:latin typeface="Times New Roman"/>
                <a:cs typeface="Times New Roman"/>
              </a:rPr>
              <a:t>make </a:t>
            </a:r>
            <a:r>
              <a:rPr sz="2000" spc="-5" dirty="0">
                <a:latin typeface="Times New Roman"/>
                <a:cs typeface="Times New Roman"/>
              </a:rPr>
              <a:t>sure </a:t>
            </a:r>
            <a:r>
              <a:rPr sz="2000" spc="-10" dirty="0">
                <a:latin typeface="Times New Roman"/>
                <a:cs typeface="Times New Roman"/>
              </a:rPr>
              <a:t>that the individual  components </a:t>
            </a:r>
            <a:r>
              <a:rPr sz="2000" spc="-5" dirty="0">
                <a:latin typeface="Times New Roman"/>
                <a:cs typeface="Times New Roman"/>
              </a:rPr>
              <a:t>and </a:t>
            </a:r>
            <a:r>
              <a:rPr sz="2000" spc="-10" dirty="0">
                <a:latin typeface="Times New Roman"/>
                <a:cs typeface="Times New Roman"/>
              </a:rPr>
              <a:t>busses/ </a:t>
            </a:r>
            <a:r>
              <a:rPr sz="2000" spc="-5" dirty="0">
                <a:latin typeface="Times New Roman"/>
                <a:cs typeface="Times New Roman"/>
              </a:rPr>
              <a:t>interconnects </a:t>
            </a:r>
            <a:r>
              <a:rPr sz="2000" dirty="0">
                <a:latin typeface="Times New Roman"/>
                <a:cs typeface="Times New Roman"/>
              </a:rPr>
              <a:t>are </a:t>
            </a:r>
            <a:r>
              <a:rPr sz="2000" spc="-5" dirty="0">
                <a:latin typeface="Times New Roman"/>
                <a:cs typeface="Times New Roman"/>
              </a:rPr>
              <a:t>operational – </a:t>
            </a:r>
            <a:r>
              <a:rPr sz="2000" spc="-15" dirty="0">
                <a:latin typeface="Times New Roman"/>
                <a:cs typeface="Times New Roman"/>
              </a:rPr>
              <a:t>which </a:t>
            </a:r>
            <a:r>
              <a:rPr sz="2000" spc="-5" dirty="0">
                <a:latin typeface="Times New Roman"/>
                <a:cs typeface="Times New Roman"/>
              </a:rPr>
              <a:t>involves   </a:t>
            </a:r>
            <a:r>
              <a:rPr sz="2000" spc="-10" dirty="0">
                <a:latin typeface="Times New Roman"/>
                <a:cs typeface="Times New Roman"/>
              </a:rPr>
              <a:t>checking power, </a:t>
            </a:r>
            <a:r>
              <a:rPr sz="2000" spc="-5" dirty="0">
                <a:latin typeface="Times New Roman"/>
                <a:cs typeface="Times New Roman"/>
              </a:rPr>
              <a:t>clocks, </a:t>
            </a:r>
            <a:r>
              <a:rPr sz="2000" spc="-10" dirty="0">
                <a:latin typeface="Times New Roman"/>
                <a:cs typeface="Times New Roman"/>
              </a:rPr>
              <a:t>and </a:t>
            </a:r>
            <a:r>
              <a:rPr sz="2000" spc="-5" dirty="0">
                <a:latin typeface="Times New Roman"/>
                <a:cs typeface="Times New Roman"/>
              </a:rPr>
              <a:t>basic </a:t>
            </a:r>
            <a:r>
              <a:rPr sz="2000" spc="-10" dirty="0">
                <a:latin typeface="Times New Roman"/>
                <a:cs typeface="Times New Roman"/>
              </a:rPr>
              <a:t>functional</a:t>
            </a:r>
            <a:r>
              <a:rPr sz="2000" spc="185" dirty="0">
                <a:latin typeface="Times New Roman"/>
                <a:cs typeface="Times New Roman"/>
              </a:rPr>
              <a:t> </a:t>
            </a:r>
            <a:r>
              <a:rPr sz="2000" spc="-10" dirty="0">
                <a:latin typeface="Times New Roman"/>
                <a:cs typeface="Times New Roman"/>
              </a:rPr>
              <a:t>connectivity;</a:t>
            </a:r>
            <a:endParaRPr sz="2000">
              <a:latin typeface="Times New Roman"/>
              <a:cs typeface="Times New Roman"/>
            </a:endParaRPr>
          </a:p>
          <a:p>
            <a:pPr marL="338455" marR="8890" indent="-326390" algn="just">
              <a:lnSpc>
                <a:spcPct val="150000"/>
              </a:lnSpc>
              <a:spcBef>
                <a:spcPts val="484"/>
              </a:spcBef>
            </a:pPr>
            <a:r>
              <a:rPr sz="2000" spc="-5" dirty="0">
                <a:solidFill>
                  <a:srgbClr val="C00000"/>
                </a:solidFill>
                <a:latin typeface="Times New Roman"/>
                <a:cs typeface="Times New Roman"/>
              </a:rPr>
              <a:t>» </a:t>
            </a:r>
            <a:r>
              <a:rPr sz="2000" spc="-5" dirty="0">
                <a:latin typeface="Times New Roman"/>
                <a:cs typeface="Times New Roman"/>
              </a:rPr>
              <a:t>basic </a:t>
            </a:r>
            <a:r>
              <a:rPr sz="2000" spc="-10" dirty="0">
                <a:latin typeface="Times New Roman"/>
                <a:cs typeface="Times New Roman"/>
              </a:rPr>
              <a:t>firmware </a:t>
            </a:r>
            <a:r>
              <a:rPr sz="2000" spc="-5" dirty="0">
                <a:latin typeface="Times New Roman"/>
                <a:cs typeface="Times New Roman"/>
              </a:rPr>
              <a:t>verification </a:t>
            </a:r>
            <a:r>
              <a:rPr sz="2000" spc="-10" dirty="0">
                <a:latin typeface="Times New Roman"/>
                <a:cs typeface="Times New Roman"/>
              </a:rPr>
              <a:t>to </a:t>
            </a:r>
            <a:r>
              <a:rPr sz="2000" spc="-15" dirty="0">
                <a:latin typeface="Times New Roman"/>
                <a:cs typeface="Times New Roman"/>
              </a:rPr>
              <a:t>make </a:t>
            </a:r>
            <a:r>
              <a:rPr sz="2000" spc="-10" dirty="0">
                <a:latin typeface="Times New Roman"/>
                <a:cs typeface="Times New Roman"/>
              </a:rPr>
              <a:t>sure that the </a:t>
            </a:r>
            <a:r>
              <a:rPr sz="2000" spc="-5" dirty="0">
                <a:latin typeface="Times New Roman"/>
                <a:cs typeface="Times New Roman"/>
              </a:rPr>
              <a:t>processor </a:t>
            </a:r>
            <a:r>
              <a:rPr sz="2000" spc="-10" dirty="0">
                <a:latin typeface="Times New Roman"/>
                <a:cs typeface="Times New Roman"/>
              </a:rPr>
              <a:t>is fetching the  </a:t>
            </a:r>
            <a:r>
              <a:rPr sz="2000" dirty="0">
                <a:latin typeface="Times New Roman"/>
                <a:cs typeface="Times New Roman"/>
              </a:rPr>
              <a:t>code </a:t>
            </a:r>
            <a:r>
              <a:rPr sz="2000" spc="-10" dirty="0">
                <a:latin typeface="Times New Roman"/>
                <a:cs typeface="Times New Roman"/>
              </a:rPr>
              <a:t>and the </a:t>
            </a:r>
            <a:r>
              <a:rPr sz="2000" spc="-20" dirty="0">
                <a:latin typeface="Times New Roman"/>
                <a:cs typeface="Times New Roman"/>
              </a:rPr>
              <a:t>firmware </a:t>
            </a:r>
            <a:r>
              <a:rPr sz="2000" spc="-10" dirty="0">
                <a:latin typeface="Times New Roman"/>
                <a:cs typeface="Times New Roman"/>
              </a:rPr>
              <a:t>execution is happening in the </a:t>
            </a:r>
            <a:r>
              <a:rPr sz="2000" spc="-5" dirty="0">
                <a:latin typeface="Times New Roman"/>
                <a:cs typeface="Times New Roman"/>
              </a:rPr>
              <a:t>expected</a:t>
            </a:r>
            <a:r>
              <a:rPr sz="2000" spc="340" dirty="0">
                <a:latin typeface="Times New Roman"/>
                <a:cs typeface="Times New Roman"/>
              </a:rPr>
              <a:t> </a:t>
            </a:r>
            <a:r>
              <a:rPr sz="2000" spc="-15" dirty="0">
                <a:latin typeface="Times New Roman"/>
                <a:cs typeface="Times New Roman"/>
              </a:rPr>
              <a:t>manner;</a:t>
            </a:r>
            <a:endParaRPr sz="2000">
              <a:latin typeface="Times New Roman"/>
              <a:cs typeface="Times New Roman"/>
            </a:endParaRPr>
          </a:p>
          <a:p>
            <a:pPr marL="338455" marR="5080" indent="-326390" algn="just">
              <a:lnSpc>
                <a:spcPct val="150100"/>
              </a:lnSpc>
              <a:spcBef>
                <a:spcPts val="480"/>
              </a:spcBef>
            </a:pPr>
            <a:r>
              <a:rPr sz="2000" spc="-5" dirty="0">
                <a:solidFill>
                  <a:srgbClr val="C00000"/>
                </a:solidFill>
                <a:latin typeface="Times New Roman"/>
                <a:cs typeface="Times New Roman"/>
              </a:rPr>
              <a:t>» </a:t>
            </a:r>
            <a:r>
              <a:rPr sz="2000" spc="-5" dirty="0">
                <a:latin typeface="Times New Roman"/>
                <a:cs typeface="Times New Roman"/>
              </a:rPr>
              <a:t>running advanced validations such as memory validations, </a:t>
            </a:r>
            <a:r>
              <a:rPr sz="2000" spc="-10" dirty="0">
                <a:latin typeface="Times New Roman"/>
                <a:cs typeface="Times New Roman"/>
              </a:rPr>
              <a:t>signal </a:t>
            </a:r>
            <a:r>
              <a:rPr sz="2000" dirty="0">
                <a:latin typeface="Times New Roman"/>
                <a:cs typeface="Times New Roman"/>
              </a:rPr>
              <a:t>integrity  </a:t>
            </a:r>
            <a:r>
              <a:rPr sz="2000" spc="-5" dirty="0">
                <a:latin typeface="Times New Roman"/>
                <a:cs typeface="Times New Roman"/>
              </a:rPr>
              <a:t>validation,</a:t>
            </a:r>
            <a:r>
              <a:rPr sz="2000" spc="-10" dirty="0">
                <a:latin typeface="Times New Roman"/>
                <a:cs typeface="Times New Roman"/>
              </a:rPr>
              <a:t> </a:t>
            </a:r>
            <a:r>
              <a:rPr sz="2000" spc="-5" dirty="0">
                <a:latin typeface="Times New Roman"/>
                <a:cs typeface="Times New Roman"/>
              </a:rPr>
              <a:t>etc.</a:t>
            </a:r>
            <a:endParaRPr sz="2000">
              <a:latin typeface="Times New Roman"/>
              <a:cs typeface="Times New Roman"/>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353009"/>
            <a:ext cx="8307070" cy="5605145"/>
          </a:xfrm>
          <a:prstGeom prst="rect">
            <a:avLst/>
          </a:prstGeom>
        </p:spPr>
        <p:txBody>
          <a:bodyPr vert="horz" wrap="square" lIns="0" tIns="12065" rIns="0" bIns="0" rtlCol="0">
            <a:spAutoFit/>
          </a:bodyPr>
          <a:lstStyle/>
          <a:p>
            <a:pPr marL="12700" algn="just">
              <a:lnSpc>
                <a:spcPct val="100000"/>
              </a:lnSpc>
              <a:spcBef>
                <a:spcPts val="95"/>
              </a:spcBef>
            </a:pPr>
            <a:r>
              <a:rPr sz="2000" spc="-5" dirty="0">
                <a:solidFill>
                  <a:srgbClr val="C00000"/>
                </a:solidFill>
                <a:latin typeface="Times New Roman"/>
                <a:cs typeface="Times New Roman"/>
              </a:rPr>
              <a:t>» </a:t>
            </a:r>
            <a:r>
              <a:rPr sz="2000" dirty="0">
                <a:latin typeface="Times New Roman"/>
                <a:cs typeface="Times New Roman"/>
              </a:rPr>
              <a:t>The </a:t>
            </a:r>
            <a:r>
              <a:rPr sz="2000" spc="-10" dirty="0">
                <a:latin typeface="Times New Roman"/>
                <a:cs typeface="Times New Roman"/>
              </a:rPr>
              <a:t>important </a:t>
            </a:r>
            <a:r>
              <a:rPr sz="2000" spc="-5" dirty="0">
                <a:latin typeface="Times New Roman"/>
                <a:cs typeface="Times New Roman"/>
              </a:rPr>
              <a:t>services </a:t>
            </a:r>
            <a:r>
              <a:rPr sz="2000" spc="-10" dirty="0">
                <a:latin typeface="Times New Roman"/>
                <a:cs typeface="Times New Roman"/>
              </a:rPr>
              <a:t>offered </a:t>
            </a:r>
            <a:r>
              <a:rPr sz="2000" dirty="0">
                <a:latin typeface="Times New Roman"/>
                <a:cs typeface="Times New Roman"/>
              </a:rPr>
              <a:t>by </a:t>
            </a:r>
            <a:r>
              <a:rPr sz="2000" spc="-10" dirty="0">
                <a:latin typeface="Times New Roman"/>
                <a:cs typeface="Times New Roman"/>
              </a:rPr>
              <a:t>the kernel </a:t>
            </a:r>
            <a:r>
              <a:rPr sz="2000" dirty="0">
                <a:latin typeface="Times New Roman"/>
                <a:cs typeface="Times New Roman"/>
              </a:rPr>
              <a:t>of </a:t>
            </a:r>
            <a:r>
              <a:rPr sz="2000" spc="-5" dirty="0">
                <a:latin typeface="Times New Roman"/>
                <a:cs typeface="Times New Roman"/>
              </a:rPr>
              <a:t>an</a:t>
            </a:r>
            <a:r>
              <a:rPr sz="2000" spc="-165" dirty="0">
                <a:latin typeface="Times New Roman"/>
                <a:cs typeface="Times New Roman"/>
              </a:rPr>
              <a:t> </a:t>
            </a:r>
            <a:r>
              <a:rPr sz="2000" spc="-5" dirty="0">
                <a:latin typeface="Times New Roman"/>
                <a:cs typeface="Times New Roman"/>
              </a:rPr>
              <a:t>OS:</a:t>
            </a:r>
            <a:endParaRPr sz="2000" dirty="0">
              <a:latin typeface="Times New Roman"/>
              <a:cs typeface="Times New Roman"/>
            </a:endParaRPr>
          </a:p>
          <a:p>
            <a:pPr marL="356870" marR="7620" indent="-344805" algn="just">
              <a:lnSpc>
                <a:spcPct val="150100"/>
              </a:lnSpc>
              <a:spcBef>
                <a:spcPts val="480"/>
              </a:spcBef>
            </a:pPr>
            <a:r>
              <a:rPr sz="2000" spc="-5" dirty="0">
                <a:solidFill>
                  <a:srgbClr val="C00000"/>
                </a:solidFill>
                <a:latin typeface="Times New Roman"/>
                <a:cs typeface="Times New Roman"/>
              </a:rPr>
              <a:t>» </a:t>
            </a:r>
            <a:r>
              <a:rPr sz="2000" b="1" i="1" spc="-10" dirty="0">
                <a:solidFill>
                  <a:srgbClr val="FF0000"/>
                </a:solidFill>
                <a:latin typeface="Times New Roman"/>
                <a:cs typeface="Times New Roman"/>
              </a:rPr>
              <a:t>Kernel </a:t>
            </a:r>
            <a:r>
              <a:rPr sz="2000" b="1" i="1" spc="-5" dirty="0">
                <a:solidFill>
                  <a:srgbClr val="FF0000"/>
                </a:solidFill>
                <a:latin typeface="Times New Roman"/>
                <a:cs typeface="Times New Roman"/>
              </a:rPr>
              <a:t>Space and </a:t>
            </a:r>
            <a:r>
              <a:rPr sz="2000" b="1" i="1" spc="-10" dirty="0">
                <a:solidFill>
                  <a:srgbClr val="FF0000"/>
                </a:solidFill>
                <a:latin typeface="Times New Roman"/>
                <a:cs typeface="Times New Roman"/>
              </a:rPr>
              <a:t>User </a:t>
            </a:r>
            <a:r>
              <a:rPr sz="2000" b="1" i="1" spc="-5" dirty="0">
                <a:solidFill>
                  <a:srgbClr val="FF0000"/>
                </a:solidFill>
                <a:latin typeface="Times New Roman"/>
                <a:cs typeface="Times New Roman"/>
              </a:rPr>
              <a:t>Space: </a:t>
            </a:r>
            <a:r>
              <a:rPr sz="2000" dirty="0">
                <a:latin typeface="Times New Roman"/>
                <a:cs typeface="Times New Roman"/>
              </a:rPr>
              <a:t>The </a:t>
            </a:r>
            <a:r>
              <a:rPr sz="2000" spc="-5" dirty="0">
                <a:solidFill>
                  <a:srgbClr val="6F2F9F"/>
                </a:solidFill>
                <a:latin typeface="Times New Roman"/>
                <a:cs typeface="Times New Roman"/>
              </a:rPr>
              <a:t>program </a:t>
            </a:r>
            <a:r>
              <a:rPr sz="2000" dirty="0">
                <a:solidFill>
                  <a:srgbClr val="6F2F9F"/>
                </a:solidFill>
                <a:latin typeface="Times New Roman"/>
                <a:cs typeface="Times New Roman"/>
              </a:rPr>
              <a:t>code </a:t>
            </a:r>
            <a:r>
              <a:rPr sz="2000" spc="-10" dirty="0">
                <a:solidFill>
                  <a:srgbClr val="6F2F9F"/>
                </a:solidFill>
                <a:latin typeface="Times New Roman"/>
                <a:cs typeface="Times New Roman"/>
              </a:rPr>
              <a:t>corresponding </a:t>
            </a:r>
            <a:r>
              <a:rPr sz="2000" spc="-5" dirty="0">
                <a:solidFill>
                  <a:srgbClr val="6F2F9F"/>
                </a:solidFill>
                <a:latin typeface="Times New Roman"/>
                <a:cs typeface="Times New Roman"/>
              </a:rPr>
              <a:t>to </a:t>
            </a:r>
            <a:r>
              <a:rPr sz="2000" spc="-10" dirty="0">
                <a:solidFill>
                  <a:srgbClr val="6F2F9F"/>
                </a:solidFill>
                <a:latin typeface="Times New Roman"/>
                <a:cs typeface="Times New Roman"/>
              </a:rPr>
              <a:t>the  kernel </a:t>
            </a:r>
            <a:r>
              <a:rPr sz="2000" spc="-5" dirty="0">
                <a:solidFill>
                  <a:srgbClr val="6F2F9F"/>
                </a:solidFill>
                <a:latin typeface="Times New Roman"/>
                <a:cs typeface="Times New Roman"/>
              </a:rPr>
              <a:t>applications/ </a:t>
            </a:r>
            <a:r>
              <a:rPr sz="2000" spc="-10" dirty="0">
                <a:solidFill>
                  <a:srgbClr val="6F2F9F"/>
                </a:solidFill>
                <a:latin typeface="Times New Roman"/>
                <a:cs typeface="Times New Roman"/>
              </a:rPr>
              <a:t>services </a:t>
            </a:r>
            <a:r>
              <a:rPr sz="2000" dirty="0">
                <a:solidFill>
                  <a:srgbClr val="001F5F"/>
                </a:solidFill>
                <a:latin typeface="Times New Roman"/>
                <a:cs typeface="Times New Roman"/>
              </a:rPr>
              <a:t>are </a:t>
            </a:r>
            <a:r>
              <a:rPr sz="2000" spc="-5" dirty="0">
                <a:solidFill>
                  <a:srgbClr val="001F5F"/>
                </a:solidFill>
                <a:latin typeface="Times New Roman"/>
                <a:cs typeface="Times New Roman"/>
              </a:rPr>
              <a:t>kept </a:t>
            </a:r>
            <a:r>
              <a:rPr sz="2000" spc="-10" dirty="0">
                <a:solidFill>
                  <a:srgbClr val="001F5F"/>
                </a:solidFill>
                <a:latin typeface="Times New Roman"/>
                <a:cs typeface="Times New Roman"/>
              </a:rPr>
              <a:t>in </a:t>
            </a:r>
            <a:r>
              <a:rPr sz="2000" spc="-5" dirty="0">
                <a:solidFill>
                  <a:srgbClr val="001F5F"/>
                </a:solidFill>
                <a:latin typeface="Times New Roman"/>
                <a:cs typeface="Times New Roman"/>
              </a:rPr>
              <a:t>a </a:t>
            </a:r>
            <a:r>
              <a:rPr sz="2000" spc="-10" dirty="0">
                <a:solidFill>
                  <a:srgbClr val="001F5F"/>
                </a:solidFill>
                <a:latin typeface="Times New Roman"/>
                <a:cs typeface="Times New Roman"/>
              </a:rPr>
              <a:t>contiguous </a:t>
            </a:r>
            <a:r>
              <a:rPr sz="2000" spc="-5" dirty="0">
                <a:solidFill>
                  <a:srgbClr val="001F5F"/>
                </a:solidFill>
                <a:latin typeface="Times New Roman"/>
                <a:cs typeface="Times New Roman"/>
              </a:rPr>
              <a:t>area </a:t>
            </a:r>
            <a:r>
              <a:rPr sz="2000" dirty="0">
                <a:solidFill>
                  <a:srgbClr val="001F5F"/>
                </a:solidFill>
                <a:latin typeface="Times New Roman"/>
                <a:cs typeface="Times New Roman"/>
              </a:rPr>
              <a:t>of </a:t>
            </a:r>
            <a:r>
              <a:rPr sz="2000" spc="-5" dirty="0">
                <a:solidFill>
                  <a:srgbClr val="001F5F"/>
                </a:solidFill>
                <a:latin typeface="Times New Roman"/>
                <a:cs typeface="Times New Roman"/>
              </a:rPr>
              <a:t>primary  </a:t>
            </a:r>
            <a:r>
              <a:rPr sz="2000" spc="-10" dirty="0">
                <a:solidFill>
                  <a:srgbClr val="001F5F"/>
                </a:solidFill>
                <a:latin typeface="Times New Roman"/>
                <a:cs typeface="Times New Roman"/>
              </a:rPr>
              <a:t>(working) memory </a:t>
            </a:r>
            <a:r>
              <a:rPr sz="2000" spc="-5" dirty="0">
                <a:solidFill>
                  <a:srgbClr val="006FC0"/>
                </a:solidFill>
                <a:latin typeface="Times New Roman"/>
                <a:cs typeface="Times New Roman"/>
              </a:rPr>
              <a:t>and </a:t>
            </a:r>
            <a:r>
              <a:rPr sz="2000" spc="-10" dirty="0">
                <a:solidFill>
                  <a:srgbClr val="006FC0"/>
                </a:solidFill>
                <a:latin typeface="Times New Roman"/>
                <a:cs typeface="Times New Roman"/>
              </a:rPr>
              <a:t>is </a:t>
            </a:r>
            <a:r>
              <a:rPr sz="2000" dirty="0">
                <a:solidFill>
                  <a:srgbClr val="006FC0"/>
                </a:solidFill>
                <a:latin typeface="Times New Roman"/>
                <a:cs typeface="Times New Roman"/>
              </a:rPr>
              <a:t>protected </a:t>
            </a:r>
            <a:r>
              <a:rPr sz="2000" spc="-10" dirty="0">
                <a:solidFill>
                  <a:srgbClr val="006FC0"/>
                </a:solidFill>
                <a:latin typeface="Times New Roman"/>
                <a:cs typeface="Times New Roman"/>
              </a:rPr>
              <a:t>from the </a:t>
            </a:r>
            <a:r>
              <a:rPr sz="2000" spc="-5" dirty="0">
                <a:solidFill>
                  <a:srgbClr val="006FC0"/>
                </a:solidFill>
                <a:latin typeface="Times New Roman"/>
                <a:cs typeface="Times New Roman"/>
              </a:rPr>
              <a:t>un-authorized access </a:t>
            </a:r>
            <a:r>
              <a:rPr sz="2000" dirty="0">
                <a:solidFill>
                  <a:srgbClr val="006FC0"/>
                </a:solidFill>
                <a:latin typeface="Times New Roman"/>
                <a:cs typeface="Times New Roman"/>
              </a:rPr>
              <a:t>by </a:t>
            </a:r>
            <a:r>
              <a:rPr sz="2000" spc="-10" dirty="0">
                <a:solidFill>
                  <a:srgbClr val="006FC0"/>
                </a:solidFill>
                <a:latin typeface="Times New Roman"/>
                <a:cs typeface="Times New Roman"/>
              </a:rPr>
              <a:t>user  programs/</a:t>
            </a:r>
            <a:r>
              <a:rPr sz="2000" spc="10" dirty="0">
                <a:solidFill>
                  <a:srgbClr val="006FC0"/>
                </a:solidFill>
                <a:latin typeface="Times New Roman"/>
                <a:cs typeface="Times New Roman"/>
              </a:rPr>
              <a:t> </a:t>
            </a:r>
            <a:r>
              <a:rPr sz="2000" spc="-5" dirty="0">
                <a:solidFill>
                  <a:srgbClr val="006FC0"/>
                </a:solidFill>
                <a:latin typeface="Times New Roman"/>
                <a:cs typeface="Times New Roman"/>
              </a:rPr>
              <a:t>applications</a:t>
            </a:r>
            <a:r>
              <a:rPr sz="2000" spc="-5" dirty="0">
                <a:latin typeface="Times New Roman"/>
                <a:cs typeface="Times New Roman"/>
              </a:rPr>
              <a:t>.</a:t>
            </a:r>
            <a:endParaRPr sz="2000" dirty="0">
              <a:latin typeface="Times New Roman"/>
              <a:cs typeface="Times New Roman"/>
            </a:endParaRPr>
          </a:p>
          <a:p>
            <a:pPr marL="683260" marR="5080" indent="-326390" algn="just">
              <a:lnSpc>
                <a:spcPct val="150000"/>
              </a:lnSpc>
              <a:spcBef>
                <a:spcPts val="480"/>
              </a:spcBef>
              <a:buClr>
                <a:srgbClr val="3A812E"/>
              </a:buClr>
              <a:buSzPct val="60000"/>
              <a:buFont typeface="Wingdings"/>
              <a:buChar char=""/>
              <a:tabLst>
                <a:tab pos="683260" algn="l"/>
              </a:tabLst>
            </a:pPr>
            <a:r>
              <a:rPr sz="2000" dirty="0">
                <a:solidFill>
                  <a:srgbClr val="C00000"/>
                </a:solidFill>
                <a:latin typeface="Times New Roman"/>
                <a:cs typeface="Times New Roman"/>
              </a:rPr>
              <a:t>The </a:t>
            </a:r>
            <a:r>
              <a:rPr sz="2000" spc="-10" dirty="0">
                <a:solidFill>
                  <a:srgbClr val="C00000"/>
                </a:solidFill>
                <a:latin typeface="Times New Roman"/>
                <a:cs typeface="Times New Roman"/>
              </a:rPr>
              <a:t>memory </a:t>
            </a:r>
            <a:r>
              <a:rPr sz="2000" spc="-5" dirty="0">
                <a:solidFill>
                  <a:srgbClr val="C00000"/>
                </a:solidFill>
                <a:latin typeface="Times New Roman"/>
                <a:cs typeface="Times New Roman"/>
              </a:rPr>
              <a:t>space at </a:t>
            </a:r>
            <a:r>
              <a:rPr sz="2000" spc="-10" dirty="0">
                <a:solidFill>
                  <a:srgbClr val="C00000"/>
                </a:solidFill>
                <a:latin typeface="Times New Roman"/>
                <a:cs typeface="Times New Roman"/>
              </a:rPr>
              <a:t>which </a:t>
            </a:r>
            <a:r>
              <a:rPr sz="2000" spc="-5" dirty="0">
                <a:solidFill>
                  <a:srgbClr val="C00000"/>
                </a:solidFill>
                <a:latin typeface="Times New Roman"/>
                <a:cs typeface="Times New Roman"/>
              </a:rPr>
              <a:t>the </a:t>
            </a:r>
            <a:r>
              <a:rPr sz="2000" spc="-10" dirty="0">
                <a:solidFill>
                  <a:srgbClr val="C00000"/>
                </a:solidFill>
                <a:latin typeface="Times New Roman"/>
                <a:cs typeface="Times New Roman"/>
              </a:rPr>
              <a:t>kernel </a:t>
            </a:r>
            <a:r>
              <a:rPr sz="2000" dirty="0">
                <a:solidFill>
                  <a:srgbClr val="C00000"/>
                </a:solidFill>
                <a:latin typeface="Times New Roman"/>
                <a:cs typeface="Times New Roman"/>
              </a:rPr>
              <a:t>code </a:t>
            </a:r>
            <a:r>
              <a:rPr sz="2000" spc="-10" dirty="0">
                <a:solidFill>
                  <a:srgbClr val="C00000"/>
                </a:solidFill>
                <a:latin typeface="Times New Roman"/>
                <a:cs typeface="Times New Roman"/>
              </a:rPr>
              <a:t>is </a:t>
            </a:r>
            <a:r>
              <a:rPr sz="2000" spc="-5" dirty="0">
                <a:solidFill>
                  <a:srgbClr val="C00000"/>
                </a:solidFill>
                <a:latin typeface="Times New Roman"/>
                <a:cs typeface="Times New Roman"/>
              </a:rPr>
              <a:t>located </a:t>
            </a:r>
            <a:r>
              <a:rPr sz="2000" spc="-10" dirty="0">
                <a:solidFill>
                  <a:srgbClr val="C00000"/>
                </a:solidFill>
                <a:latin typeface="Times New Roman"/>
                <a:cs typeface="Times New Roman"/>
              </a:rPr>
              <a:t>is </a:t>
            </a:r>
            <a:r>
              <a:rPr sz="2000" spc="-5" dirty="0">
                <a:solidFill>
                  <a:srgbClr val="C00000"/>
                </a:solidFill>
                <a:latin typeface="Times New Roman"/>
                <a:cs typeface="Times New Roman"/>
              </a:rPr>
              <a:t>known as </a:t>
            </a:r>
            <a:r>
              <a:rPr lang="en-US" sz="2000" spc="-40" dirty="0">
                <a:solidFill>
                  <a:srgbClr val="C00000"/>
                </a:solidFill>
                <a:latin typeface="Times New Roman"/>
                <a:cs typeface="Times New Roman"/>
              </a:rPr>
              <a:t>"</a:t>
            </a:r>
            <a:r>
              <a:rPr sz="2000" i="1" u="sng" spc="-40" dirty="0">
                <a:solidFill>
                  <a:srgbClr val="C00000"/>
                </a:solidFill>
                <a:uFill>
                  <a:solidFill>
                    <a:srgbClr val="C00000"/>
                  </a:solidFill>
                </a:uFill>
                <a:latin typeface="Times New Roman"/>
                <a:cs typeface="Times New Roman"/>
              </a:rPr>
              <a:t>Kernel  </a:t>
            </a:r>
            <a:r>
              <a:rPr sz="2000" i="1" u="sng" spc="-165" dirty="0">
                <a:solidFill>
                  <a:srgbClr val="C00000"/>
                </a:solidFill>
                <a:uFill>
                  <a:solidFill>
                    <a:srgbClr val="C00000"/>
                  </a:solidFill>
                </a:uFill>
                <a:latin typeface="Times New Roman"/>
                <a:cs typeface="Times New Roman"/>
              </a:rPr>
              <a:t>Space</a:t>
            </a:r>
            <a:r>
              <a:rPr lang="en-US" sz="2000" i="1" u="sng" spc="-165" dirty="0">
                <a:solidFill>
                  <a:srgbClr val="C00000"/>
                </a:solidFill>
                <a:uFill>
                  <a:solidFill>
                    <a:srgbClr val="C00000"/>
                  </a:solidFill>
                </a:uFill>
                <a:latin typeface="Times New Roman"/>
                <a:cs typeface="Times New Roman"/>
              </a:rPr>
              <a:t>"</a:t>
            </a:r>
            <a:r>
              <a:rPr sz="2000" spc="-165" dirty="0">
                <a:latin typeface="Times New Roman"/>
                <a:cs typeface="Times New Roman"/>
              </a:rPr>
              <a:t>. </a:t>
            </a:r>
            <a:r>
              <a:rPr sz="2000" spc="-15" dirty="0">
                <a:solidFill>
                  <a:srgbClr val="AC1285"/>
                </a:solidFill>
                <a:latin typeface="Times New Roman"/>
                <a:cs typeface="Times New Roman"/>
              </a:rPr>
              <a:t>All </a:t>
            </a:r>
            <a:r>
              <a:rPr sz="2000" spc="-10" dirty="0">
                <a:solidFill>
                  <a:srgbClr val="AC1285"/>
                </a:solidFill>
                <a:latin typeface="Times New Roman"/>
                <a:cs typeface="Times New Roman"/>
              </a:rPr>
              <a:t>user </a:t>
            </a:r>
            <a:r>
              <a:rPr sz="2000" spc="-5" dirty="0">
                <a:solidFill>
                  <a:srgbClr val="AC1285"/>
                </a:solidFill>
                <a:latin typeface="Times New Roman"/>
                <a:cs typeface="Times New Roman"/>
              </a:rPr>
              <a:t>applications </a:t>
            </a:r>
            <a:r>
              <a:rPr sz="2000" dirty="0">
                <a:solidFill>
                  <a:srgbClr val="AC1285"/>
                </a:solidFill>
                <a:latin typeface="Times New Roman"/>
                <a:cs typeface="Times New Roman"/>
              </a:rPr>
              <a:t>are </a:t>
            </a:r>
            <a:r>
              <a:rPr sz="2000" spc="-10" dirty="0">
                <a:solidFill>
                  <a:srgbClr val="AC1285"/>
                </a:solidFill>
                <a:latin typeface="Times New Roman"/>
                <a:cs typeface="Times New Roman"/>
              </a:rPr>
              <a:t>loaded to </a:t>
            </a:r>
            <a:r>
              <a:rPr sz="2000" spc="-5" dirty="0">
                <a:solidFill>
                  <a:srgbClr val="AC1285"/>
                </a:solidFill>
                <a:latin typeface="Times New Roman"/>
                <a:cs typeface="Times New Roman"/>
              </a:rPr>
              <a:t>a specific </a:t>
            </a:r>
            <a:r>
              <a:rPr sz="2000" spc="-10" dirty="0">
                <a:solidFill>
                  <a:srgbClr val="AC1285"/>
                </a:solidFill>
                <a:latin typeface="Times New Roman"/>
                <a:cs typeface="Times New Roman"/>
              </a:rPr>
              <a:t>area </a:t>
            </a:r>
            <a:r>
              <a:rPr sz="2000" dirty="0">
                <a:solidFill>
                  <a:srgbClr val="AC1285"/>
                </a:solidFill>
                <a:latin typeface="Times New Roman"/>
                <a:cs typeface="Times New Roman"/>
              </a:rPr>
              <a:t>of </a:t>
            </a:r>
            <a:r>
              <a:rPr sz="2000" spc="-30" dirty="0">
                <a:solidFill>
                  <a:srgbClr val="AC1285"/>
                </a:solidFill>
                <a:latin typeface="Times New Roman"/>
                <a:cs typeface="Times New Roman"/>
              </a:rPr>
              <a:t>primary  </a:t>
            </a:r>
            <a:r>
              <a:rPr sz="2000" spc="-15" dirty="0">
                <a:solidFill>
                  <a:srgbClr val="AC1285"/>
                </a:solidFill>
                <a:latin typeface="Times New Roman"/>
                <a:cs typeface="Times New Roman"/>
              </a:rPr>
              <a:t>memory </a:t>
            </a:r>
            <a:r>
              <a:rPr sz="2000" spc="-10" dirty="0">
                <a:solidFill>
                  <a:srgbClr val="AC1285"/>
                </a:solidFill>
                <a:latin typeface="Times New Roman"/>
                <a:cs typeface="Times New Roman"/>
              </a:rPr>
              <a:t>and this </a:t>
            </a:r>
            <a:r>
              <a:rPr sz="2000" spc="-15" dirty="0">
                <a:solidFill>
                  <a:srgbClr val="AC1285"/>
                </a:solidFill>
                <a:latin typeface="Times New Roman"/>
                <a:cs typeface="Times New Roman"/>
              </a:rPr>
              <a:t>memory </a:t>
            </a:r>
            <a:r>
              <a:rPr sz="2000" spc="-5" dirty="0">
                <a:solidFill>
                  <a:srgbClr val="AC1285"/>
                </a:solidFill>
                <a:latin typeface="Times New Roman"/>
                <a:cs typeface="Times New Roman"/>
              </a:rPr>
              <a:t>area is referred as </a:t>
            </a:r>
            <a:r>
              <a:rPr lang="en-US" sz="2000" spc="-55" dirty="0">
                <a:solidFill>
                  <a:srgbClr val="AC1285"/>
                </a:solidFill>
                <a:latin typeface="Times New Roman"/>
                <a:cs typeface="Times New Roman"/>
              </a:rPr>
              <a:t>"</a:t>
            </a:r>
            <a:r>
              <a:rPr sz="2000" i="1" u="sng" spc="-55" dirty="0">
                <a:solidFill>
                  <a:srgbClr val="AC1285"/>
                </a:solidFill>
                <a:uFill>
                  <a:solidFill>
                    <a:srgbClr val="AC1285"/>
                  </a:solidFill>
                </a:uFill>
                <a:latin typeface="Times New Roman"/>
                <a:cs typeface="Times New Roman"/>
              </a:rPr>
              <a:t>User</a:t>
            </a:r>
            <a:r>
              <a:rPr sz="2000" i="1" u="sng" spc="204" dirty="0">
                <a:solidFill>
                  <a:srgbClr val="AC1285"/>
                </a:solidFill>
                <a:uFill>
                  <a:solidFill>
                    <a:srgbClr val="AC1285"/>
                  </a:solidFill>
                </a:uFill>
                <a:latin typeface="Times New Roman"/>
                <a:cs typeface="Times New Roman"/>
              </a:rPr>
              <a:t> </a:t>
            </a:r>
            <a:r>
              <a:rPr sz="2000" i="1" u="sng" spc="-165" dirty="0">
                <a:solidFill>
                  <a:srgbClr val="AC1285"/>
                </a:solidFill>
                <a:uFill>
                  <a:solidFill>
                    <a:srgbClr val="AC1285"/>
                  </a:solidFill>
                </a:uFill>
                <a:latin typeface="Times New Roman"/>
                <a:cs typeface="Times New Roman"/>
              </a:rPr>
              <a:t>Space</a:t>
            </a:r>
            <a:r>
              <a:rPr lang="en-US" sz="2000" i="1" u="sng" spc="-165" dirty="0">
                <a:solidFill>
                  <a:srgbClr val="AC1285"/>
                </a:solidFill>
                <a:uFill>
                  <a:solidFill>
                    <a:srgbClr val="AC1285"/>
                  </a:solidFill>
                </a:uFill>
                <a:latin typeface="Times New Roman"/>
                <a:cs typeface="Times New Roman"/>
              </a:rPr>
              <a:t>".</a:t>
            </a:r>
            <a:endParaRPr sz="2000" dirty="0">
              <a:latin typeface="Times New Roman"/>
              <a:cs typeface="Times New Roman"/>
            </a:endParaRPr>
          </a:p>
          <a:p>
            <a:pPr marL="683260" indent="-326390" algn="just">
              <a:lnSpc>
                <a:spcPct val="100000"/>
              </a:lnSpc>
              <a:spcBef>
                <a:spcPts val="1685"/>
              </a:spcBef>
              <a:buClr>
                <a:srgbClr val="3A812E"/>
              </a:buClr>
              <a:buSzPct val="60000"/>
              <a:buFont typeface="Wingdings"/>
              <a:buChar char=""/>
              <a:tabLst>
                <a:tab pos="683260" algn="l"/>
              </a:tabLst>
            </a:pPr>
            <a:r>
              <a:rPr sz="2000" dirty="0">
                <a:solidFill>
                  <a:srgbClr val="6F2F9F"/>
                </a:solidFill>
                <a:latin typeface="Times New Roman"/>
                <a:cs typeface="Times New Roman"/>
              </a:rPr>
              <a:t>The</a:t>
            </a:r>
            <a:r>
              <a:rPr sz="2000" spc="55" dirty="0">
                <a:solidFill>
                  <a:srgbClr val="6F2F9F"/>
                </a:solidFill>
                <a:latin typeface="Times New Roman"/>
                <a:cs typeface="Times New Roman"/>
              </a:rPr>
              <a:t> </a:t>
            </a:r>
            <a:r>
              <a:rPr sz="2000" spc="-10" dirty="0">
                <a:solidFill>
                  <a:srgbClr val="6F2F9F"/>
                </a:solidFill>
                <a:latin typeface="Times New Roman"/>
                <a:cs typeface="Times New Roman"/>
              </a:rPr>
              <a:t>partitioning</a:t>
            </a:r>
            <a:r>
              <a:rPr sz="2000" spc="50" dirty="0">
                <a:solidFill>
                  <a:srgbClr val="6F2F9F"/>
                </a:solidFill>
                <a:latin typeface="Times New Roman"/>
                <a:cs typeface="Times New Roman"/>
              </a:rPr>
              <a:t> </a:t>
            </a:r>
            <a:r>
              <a:rPr sz="2000" dirty="0">
                <a:solidFill>
                  <a:srgbClr val="6F2F9F"/>
                </a:solidFill>
                <a:latin typeface="Times New Roman"/>
                <a:cs typeface="Times New Roman"/>
              </a:rPr>
              <a:t>of</a:t>
            </a:r>
            <a:r>
              <a:rPr sz="2000" spc="65" dirty="0">
                <a:solidFill>
                  <a:srgbClr val="6F2F9F"/>
                </a:solidFill>
                <a:latin typeface="Times New Roman"/>
                <a:cs typeface="Times New Roman"/>
              </a:rPr>
              <a:t> </a:t>
            </a:r>
            <a:r>
              <a:rPr sz="2000" spc="-10" dirty="0">
                <a:solidFill>
                  <a:srgbClr val="6F2F9F"/>
                </a:solidFill>
                <a:latin typeface="Times New Roman"/>
                <a:cs typeface="Times New Roman"/>
              </a:rPr>
              <a:t>memory</a:t>
            </a:r>
            <a:r>
              <a:rPr sz="2000" spc="25" dirty="0">
                <a:solidFill>
                  <a:srgbClr val="6F2F9F"/>
                </a:solidFill>
                <a:latin typeface="Times New Roman"/>
                <a:cs typeface="Times New Roman"/>
              </a:rPr>
              <a:t> </a:t>
            </a:r>
            <a:r>
              <a:rPr sz="2000" dirty="0">
                <a:solidFill>
                  <a:srgbClr val="6F2F9F"/>
                </a:solidFill>
                <a:latin typeface="Times New Roman"/>
                <a:cs typeface="Times New Roman"/>
              </a:rPr>
              <a:t>into</a:t>
            </a:r>
            <a:r>
              <a:rPr sz="2000" spc="70" dirty="0">
                <a:solidFill>
                  <a:srgbClr val="6F2F9F"/>
                </a:solidFill>
                <a:latin typeface="Times New Roman"/>
                <a:cs typeface="Times New Roman"/>
              </a:rPr>
              <a:t> </a:t>
            </a:r>
            <a:r>
              <a:rPr sz="2000" spc="-10" dirty="0">
                <a:solidFill>
                  <a:srgbClr val="6F2F9F"/>
                </a:solidFill>
                <a:latin typeface="Times New Roman"/>
                <a:cs typeface="Times New Roman"/>
              </a:rPr>
              <a:t>kernel</a:t>
            </a:r>
            <a:r>
              <a:rPr sz="2000" spc="55" dirty="0">
                <a:solidFill>
                  <a:srgbClr val="6F2F9F"/>
                </a:solidFill>
                <a:latin typeface="Times New Roman"/>
                <a:cs typeface="Times New Roman"/>
              </a:rPr>
              <a:t> </a:t>
            </a:r>
            <a:r>
              <a:rPr sz="2000" spc="-10" dirty="0">
                <a:solidFill>
                  <a:srgbClr val="6F2F9F"/>
                </a:solidFill>
                <a:latin typeface="Times New Roman"/>
                <a:cs typeface="Times New Roman"/>
              </a:rPr>
              <a:t>and</a:t>
            </a:r>
            <a:r>
              <a:rPr sz="2000" spc="65" dirty="0">
                <a:solidFill>
                  <a:srgbClr val="6F2F9F"/>
                </a:solidFill>
                <a:latin typeface="Times New Roman"/>
                <a:cs typeface="Times New Roman"/>
              </a:rPr>
              <a:t> </a:t>
            </a:r>
            <a:r>
              <a:rPr sz="2000" spc="-10" dirty="0">
                <a:solidFill>
                  <a:srgbClr val="6F2F9F"/>
                </a:solidFill>
                <a:latin typeface="Times New Roman"/>
                <a:cs typeface="Times New Roman"/>
              </a:rPr>
              <a:t>user</a:t>
            </a:r>
            <a:r>
              <a:rPr sz="2000" spc="65" dirty="0">
                <a:solidFill>
                  <a:srgbClr val="6F2F9F"/>
                </a:solidFill>
                <a:latin typeface="Times New Roman"/>
                <a:cs typeface="Times New Roman"/>
              </a:rPr>
              <a:t> </a:t>
            </a:r>
            <a:r>
              <a:rPr sz="2000" spc="-5" dirty="0">
                <a:solidFill>
                  <a:srgbClr val="6F2F9F"/>
                </a:solidFill>
                <a:latin typeface="Times New Roman"/>
                <a:cs typeface="Times New Roman"/>
              </a:rPr>
              <a:t>space</a:t>
            </a:r>
            <a:r>
              <a:rPr sz="2000" spc="70" dirty="0">
                <a:solidFill>
                  <a:srgbClr val="6F2F9F"/>
                </a:solidFill>
                <a:latin typeface="Times New Roman"/>
                <a:cs typeface="Times New Roman"/>
              </a:rPr>
              <a:t> </a:t>
            </a:r>
            <a:r>
              <a:rPr sz="2000" spc="-5" dirty="0">
                <a:solidFill>
                  <a:srgbClr val="6F2F9F"/>
                </a:solidFill>
                <a:latin typeface="Times New Roman"/>
                <a:cs typeface="Times New Roman"/>
              </a:rPr>
              <a:t>is</a:t>
            </a:r>
            <a:r>
              <a:rPr sz="2000" spc="40" dirty="0">
                <a:solidFill>
                  <a:srgbClr val="6F2F9F"/>
                </a:solidFill>
                <a:latin typeface="Times New Roman"/>
                <a:cs typeface="Times New Roman"/>
              </a:rPr>
              <a:t> </a:t>
            </a:r>
            <a:r>
              <a:rPr sz="2000" dirty="0">
                <a:solidFill>
                  <a:srgbClr val="6F2F9F"/>
                </a:solidFill>
                <a:latin typeface="Times New Roman"/>
                <a:cs typeface="Times New Roman"/>
              </a:rPr>
              <a:t>purely</a:t>
            </a:r>
            <a:r>
              <a:rPr sz="2000" spc="30" dirty="0">
                <a:solidFill>
                  <a:srgbClr val="6F2F9F"/>
                </a:solidFill>
                <a:latin typeface="Times New Roman"/>
                <a:cs typeface="Times New Roman"/>
              </a:rPr>
              <a:t> </a:t>
            </a:r>
            <a:r>
              <a:rPr sz="2000" spc="-5" dirty="0">
                <a:solidFill>
                  <a:srgbClr val="6F2F9F"/>
                </a:solidFill>
                <a:latin typeface="Times New Roman"/>
                <a:cs typeface="Times New Roman"/>
              </a:rPr>
              <a:t>Operating</a:t>
            </a:r>
            <a:endParaRPr sz="2000" dirty="0">
              <a:latin typeface="Times New Roman"/>
              <a:cs typeface="Times New Roman"/>
            </a:endParaRPr>
          </a:p>
          <a:p>
            <a:pPr marL="683260">
              <a:lnSpc>
                <a:spcPct val="100000"/>
              </a:lnSpc>
              <a:spcBef>
                <a:spcPts val="1200"/>
              </a:spcBef>
            </a:pPr>
            <a:r>
              <a:rPr sz="2000" spc="-15" dirty="0">
                <a:solidFill>
                  <a:srgbClr val="6F2F9F"/>
                </a:solidFill>
                <a:latin typeface="Times New Roman"/>
                <a:cs typeface="Times New Roman"/>
              </a:rPr>
              <a:t>System</a:t>
            </a:r>
            <a:r>
              <a:rPr sz="2000" spc="35" dirty="0">
                <a:solidFill>
                  <a:srgbClr val="6F2F9F"/>
                </a:solidFill>
                <a:latin typeface="Times New Roman"/>
                <a:cs typeface="Times New Roman"/>
              </a:rPr>
              <a:t> </a:t>
            </a:r>
            <a:r>
              <a:rPr sz="2000" spc="-5" dirty="0">
                <a:solidFill>
                  <a:srgbClr val="6F2F9F"/>
                </a:solidFill>
                <a:latin typeface="Times New Roman"/>
                <a:cs typeface="Times New Roman"/>
              </a:rPr>
              <a:t>dependent</a:t>
            </a:r>
            <a:r>
              <a:rPr sz="2000" spc="-5" dirty="0">
                <a:latin typeface="Times New Roman"/>
                <a:cs typeface="Times New Roman"/>
              </a:rPr>
              <a:t>.</a:t>
            </a:r>
            <a:endParaRPr sz="2000" dirty="0">
              <a:latin typeface="Times New Roman"/>
              <a:cs typeface="Times New Roman"/>
            </a:endParaRPr>
          </a:p>
          <a:p>
            <a:pPr marL="683260" indent="-326390" algn="just">
              <a:lnSpc>
                <a:spcPct val="100000"/>
              </a:lnSpc>
              <a:spcBef>
                <a:spcPts val="1680"/>
              </a:spcBef>
              <a:buClr>
                <a:srgbClr val="3A812E"/>
              </a:buClr>
              <a:buSzPct val="60000"/>
              <a:buFont typeface="Wingdings"/>
              <a:buChar char=""/>
              <a:tabLst>
                <a:tab pos="683260" algn="l"/>
              </a:tabLst>
            </a:pPr>
            <a:r>
              <a:rPr sz="2000" spc="-5" dirty="0">
                <a:solidFill>
                  <a:srgbClr val="6F2F9F"/>
                </a:solidFill>
                <a:latin typeface="Times New Roman"/>
                <a:cs typeface="Times New Roman"/>
              </a:rPr>
              <a:t>Most</a:t>
            </a:r>
            <a:r>
              <a:rPr sz="2000" spc="270" dirty="0">
                <a:solidFill>
                  <a:srgbClr val="6F2F9F"/>
                </a:solidFill>
                <a:latin typeface="Times New Roman"/>
                <a:cs typeface="Times New Roman"/>
              </a:rPr>
              <a:t> </a:t>
            </a:r>
            <a:r>
              <a:rPr sz="2000" dirty="0">
                <a:solidFill>
                  <a:srgbClr val="6F2F9F"/>
                </a:solidFill>
                <a:latin typeface="Times New Roman"/>
                <a:cs typeface="Times New Roman"/>
              </a:rPr>
              <a:t>of</a:t>
            </a:r>
            <a:r>
              <a:rPr sz="2000" spc="254" dirty="0">
                <a:solidFill>
                  <a:srgbClr val="6F2F9F"/>
                </a:solidFill>
                <a:latin typeface="Times New Roman"/>
                <a:cs typeface="Times New Roman"/>
              </a:rPr>
              <a:t> </a:t>
            </a:r>
            <a:r>
              <a:rPr sz="2000" spc="-10" dirty="0">
                <a:solidFill>
                  <a:srgbClr val="6F2F9F"/>
                </a:solidFill>
                <a:latin typeface="Times New Roman"/>
                <a:cs typeface="Times New Roman"/>
              </a:rPr>
              <a:t>the</a:t>
            </a:r>
            <a:r>
              <a:rPr sz="2000" spc="275" dirty="0">
                <a:solidFill>
                  <a:srgbClr val="6F2F9F"/>
                </a:solidFill>
                <a:latin typeface="Times New Roman"/>
                <a:cs typeface="Times New Roman"/>
              </a:rPr>
              <a:t> </a:t>
            </a:r>
            <a:r>
              <a:rPr sz="2000" spc="-5" dirty="0">
                <a:solidFill>
                  <a:srgbClr val="6F2F9F"/>
                </a:solidFill>
                <a:latin typeface="Times New Roman"/>
                <a:cs typeface="Times New Roman"/>
              </a:rPr>
              <a:t>operating</a:t>
            </a:r>
            <a:r>
              <a:rPr sz="2000" spc="270" dirty="0">
                <a:solidFill>
                  <a:srgbClr val="6F2F9F"/>
                </a:solidFill>
                <a:latin typeface="Times New Roman"/>
                <a:cs typeface="Times New Roman"/>
              </a:rPr>
              <a:t> </a:t>
            </a:r>
            <a:r>
              <a:rPr sz="2000" spc="-5" dirty="0">
                <a:solidFill>
                  <a:srgbClr val="6F2F9F"/>
                </a:solidFill>
                <a:latin typeface="Times New Roman"/>
                <a:cs typeface="Times New Roman"/>
              </a:rPr>
              <a:t>systems</a:t>
            </a:r>
            <a:r>
              <a:rPr sz="2000" spc="270" dirty="0">
                <a:solidFill>
                  <a:srgbClr val="6F2F9F"/>
                </a:solidFill>
                <a:latin typeface="Times New Roman"/>
                <a:cs typeface="Times New Roman"/>
              </a:rPr>
              <a:t> </a:t>
            </a:r>
            <a:r>
              <a:rPr sz="2000" spc="-10" dirty="0">
                <a:solidFill>
                  <a:srgbClr val="6F2F9F"/>
                </a:solidFill>
                <a:latin typeface="Times New Roman"/>
                <a:cs typeface="Times New Roman"/>
              </a:rPr>
              <a:t>keep</a:t>
            </a:r>
            <a:r>
              <a:rPr sz="2000" spc="285" dirty="0">
                <a:solidFill>
                  <a:srgbClr val="6F2F9F"/>
                </a:solidFill>
                <a:latin typeface="Times New Roman"/>
                <a:cs typeface="Times New Roman"/>
              </a:rPr>
              <a:t> </a:t>
            </a:r>
            <a:r>
              <a:rPr sz="2000" spc="-10" dirty="0">
                <a:solidFill>
                  <a:srgbClr val="6F2F9F"/>
                </a:solidFill>
                <a:latin typeface="Times New Roman"/>
                <a:cs typeface="Times New Roman"/>
              </a:rPr>
              <a:t>the</a:t>
            </a:r>
            <a:r>
              <a:rPr sz="2000" spc="300" dirty="0">
                <a:solidFill>
                  <a:srgbClr val="6F2F9F"/>
                </a:solidFill>
                <a:latin typeface="Times New Roman"/>
                <a:cs typeface="Times New Roman"/>
              </a:rPr>
              <a:t> </a:t>
            </a:r>
            <a:r>
              <a:rPr sz="2000" spc="-10" dirty="0">
                <a:solidFill>
                  <a:srgbClr val="6F2F9F"/>
                </a:solidFill>
                <a:latin typeface="Times New Roman"/>
                <a:cs typeface="Times New Roman"/>
              </a:rPr>
              <a:t>kernel</a:t>
            </a:r>
            <a:r>
              <a:rPr sz="2000" spc="280" dirty="0">
                <a:solidFill>
                  <a:srgbClr val="6F2F9F"/>
                </a:solidFill>
                <a:latin typeface="Times New Roman"/>
                <a:cs typeface="Times New Roman"/>
              </a:rPr>
              <a:t> </a:t>
            </a:r>
            <a:r>
              <a:rPr sz="2000" spc="-5" dirty="0">
                <a:solidFill>
                  <a:srgbClr val="6F2F9F"/>
                </a:solidFill>
                <a:latin typeface="Times New Roman"/>
                <a:cs typeface="Times New Roman"/>
              </a:rPr>
              <a:t>application</a:t>
            </a:r>
            <a:r>
              <a:rPr sz="2000" spc="265" dirty="0">
                <a:solidFill>
                  <a:srgbClr val="6F2F9F"/>
                </a:solidFill>
                <a:latin typeface="Times New Roman"/>
                <a:cs typeface="Times New Roman"/>
              </a:rPr>
              <a:t> </a:t>
            </a:r>
            <a:r>
              <a:rPr sz="2000" dirty="0">
                <a:solidFill>
                  <a:srgbClr val="6F2F9F"/>
                </a:solidFill>
                <a:latin typeface="Times New Roman"/>
                <a:cs typeface="Times New Roman"/>
              </a:rPr>
              <a:t>code</a:t>
            </a:r>
            <a:r>
              <a:rPr sz="2000" spc="280" dirty="0">
                <a:solidFill>
                  <a:srgbClr val="6F2F9F"/>
                </a:solidFill>
                <a:latin typeface="Times New Roman"/>
                <a:cs typeface="Times New Roman"/>
              </a:rPr>
              <a:t> </a:t>
            </a:r>
            <a:r>
              <a:rPr sz="2000" spc="-10" dirty="0">
                <a:solidFill>
                  <a:srgbClr val="6F2F9F"/>
                </a:solidFill>
                <a:latin typeface="Times New Roman"/>
                <a:cs typeface="Times New Roman"/>
              </a:rPr>
              <a:t>in</a:t>
            </a:r>
            <a:r>
              <a:rPr sz="2000" spc="285" dirty="0">
                <a:solidFill>
                  <a:srgbClr val="6F2F9F"/>
                </a:solidFill>
                <a:latin typeface="Times New Roman"/>
                <a:cs typeface="Times New Roman"/>
              </a:rPr>
              <a:t> </a:t>
            </a:r>
            <a:r>
              <a:rPr sz="2000" spc="-10" dirty="0">
                <a:solidFill>
                  <a:srgbClr val="6F2F9F"/>
                </a:solidFill>
                <a:latin typeface="Times New Roman"/>
                <a:cs typeface="Times New Roman"/>
              </a:rPr>
              <a:t>main</a:t>
            </a:r>
            <a:endParaRPr sz="2000" dirty="0">
              <a:latin typeface="Times New Roman"/>
              <a:cs typeface="Times New Roman"/>
            </a:endParaRPr>
          </a:p>
          <a:p>
            <a:pPr marL="683260">
              <a:lnSpc>
                <a:spcPct val="100000"/>
              </a:lnSpc>
              <a:spcBef>
                <a:spcPts val="1205"/>
              </a:spcBef>
            </a:pPr>
            <a:r>
              <a:rPr sz="2000" spc="-15" dirty="0">
                <a:solidFill>
                  <a:srgbClr val="6F2F9F"/>
                </a:solidFill>
                <a:latin typeface="Times New Roman"/>
                <a:cs typeface="Times New Roman"/>
              </a:rPr>
              <a:t>memory </a:t>
            </a:r>
            <a:r>
              <a:rPr sz="2000" spc="-10" dirty="0">
                <a:solidFill>
                  <a:srgbClr val="6F2F9F"/>
                </a:solidFill>
                <a:latin typeface="Times New Roman"/>
                <a:cs typeface="Times New Roman"/>
              </a:rPr>
              <a:t>and </a:t>
            </a:r>
            <a:r>
              <a:rPr sz="2000" spc="-5" dirty="0">
                <a:solidFill>
                  <a:srgbClr val="6F2F9F"/>
                </a:solidFill>
                <a:latin typeface="Times New Roman"/>
                <a:cs typeface="Times New Roman"/>
              </a:rPr>
              <a:t>it is </a:t>
            </a:r>
            <a:r>
              <a:rPr sz="2000" spc="-10" dirty="0">
                <a:solidFill>
                  <a:srgbClr val="6F2F9F"/>
                </a:solidFill>
                <a:latin typeface="Times New Roman"/>
                <a:cs typeface="Times New Roman"/>
              </a:rPr>
              <a:t>not swapped out into the </a:t>
            </a:r>
            <a:r>
              <a:rPr sz="2000" spc="-5" dirty="0">
                <a:solidFill>
                  <a:srgbClr val="6F2F9F"/>
                </a:solidFill>
                <a:latin typeface="Times New Roman"/>
                <a:cs typeface="Times New Roman"/>
              </a:rPr>
              <a:t>secondary</a:t>
            </a:r>
            <a:r>
              <a:rPr sz="2000" spc="229" dirty="0">
                <a:solidFill>
                  <a:srgbClr val="6F2F9F"/>
                </a:solidFill>
                <a:latin typeface="Times New Roman"/>
                <a:cs typeface="Times New Roman"/>
              </a:rPr>
              <a:t> </a:t>
            </a:r>
            <a:r>
              <a:rPr sz="2000" spc="-20" dirty="0">
                <a:solidFill>
                  <a:srgbClr val="6F2F9F"/>
                </a:solidFill>
                <a:latin typeface="Times New Roman"/>
                <a:cs typeface="Times New Roman"/>
              </a:rPr>
              <a:t>memory</a:t>
            </a:r>
            <a:r>
              <a:rPr sz="2000" spc="-20" dirty="0">
                <a:latin typeface="Times New Roman"/>
                <a:cs typeface="Times New Roman"/>
              </a:rPr>
              <a:t>.</a:t>
            </a:r>
            <a:endParaRPr sz="2000" dirty="0">
              <a:latin typeface="Times New Roman"/>
              <a:cs typeface="Times New Roman"/>
            </a:endParaRPr>
          </a:p>
        </p:txBody>
      </p:sp>
      <p:sp>
        <p:nvSpPr>
          <p:cNvPr id="4" name="object 4"/>
          <p:cNvSpPr txBox="1"/>
          <p:nvPr/>
        </p:nvSpPr>
        <p:spPr>
          <a:xfrm>
            <a:off x="8420100" y="6471338"/>
            <a:ext cx="217804"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12</a:t>
            </a:fld>
            <a:endParaRPr sz="1200">
              <a:latin typeface="Times New Roman"/>
              <a:cs typeface="Times New Roman"/>
            </a:endParaRP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609600" y="1219200"/>
            <a:ext cx="7924800" cy="914400"/>
          </a:xfrm>
          <a:custGeom>
            <a:avLst/>
            <a:gdLst/>
            <a:ahLst/>
            <a:cxnLst/>
            <a:rect l="l" t="t" r="r" b="b"/>
            <a:pathLst>
              <a:path w="7924800" h="914400">
                <a:moveTo>
                  <a:pt x="0" y="914400"/>
                </a:moveTo>
                <a:lnTo>
                  <a:pt x="0" y="0"/>
                </a:lnTo>
                <a:lnTo>
                  <a:pt x="7924800" y="0"/>
                </a:lnTo>
              </a:path>
            </a:pathLst>
          </a:custGeom>
          <a:ln w="25400">
            <a:solidFill>
              <a:srgbClr val="CC9900"/>
            </a:solidFill>
          </a:ln>
        </p:spPr>
        <p:txBody>
          <a:bodyPr wrap="square" lIns="0" tIns="0" rIns="0" bIns="0" rtlCol="0"/>
          <a:lstStyle/>
          <a:p>
            <a:endParaRPr/>
          </a:p>
        </p:txBody>
      </p:sp>
      <p:sp>
        <p:nvSpPr>
          <p:cNvPr id="3" name="object 3"/>
          <p:cNvSpPr/>
          <p:nvPr/>
        </p:nvSpPr>
        <p:spPr>
          <a:xfrm>
            <a:off x="1981200" y="3962400"/>
            <a:ext cx="6511925" cy="0"/>
          </a:xfrm>
          <a:custGeom>
            <a:avLst/>
            <a:gdLst/>
            <a:ahLst/>
            <a:cxnLst/>
            <a:rect l="l" t="t" r="r" b="b"/>
            <a:pathLst>
              <a:path w="6511925">
                <a:moveTo>
                  <a:pt x="0" y="0"/>
                </a:moveTo>
                <a:lnTo>
                  <a:pt x="6511925" y="0"/>
                </a:lnTo>
              </a:path>
            </a:pathLst>
          </a:custGeom>
          <a:ln w="19050">
            <a:solidFill>
              <a:srgbClr val="CC9900"/>
            </a:solidFill>
          </a:ln>
        </p:spPr>
        <p:txBody>
          <a:bodyPr wrap="square" lIns="0" tIns="0" rIns="0" bIns="0" rtlCol="0"/>
          <a:lstStyle/>
          <a:p>
            <a:endParaRPr/>
          </a:p>
        </p:txBody>
      </p:sp>
      <p:sp>
        <p:nvSpPr>
          <p:cNvPr id="4" name="object 4"/>
          <p:cNvSpPr txBox="1"/>
          <p:nvPr/>
        </p:nvSpPr>
        <p:spPr>
          <a:xfrm>
            <a:off x="624738" y="1246708"/>
            <a:ext cx="8252459" cy="4862228"/>
          </a:xfrm>
          <a:prstGeom prst="rect">
            <a:avLst/>
          </a:prstGeom>
        </p:spPr>
        <p:txBody>
          <a:bodyPr vert="horz" wrap="square" lIns="0" tIns="14605" rIns="0" bIns="0" rtlCol="0">
            <a:spAutoFit/>
          </a:bodyPr>
          <a:lstStyle/>
          <a:p>
            <a:pPr marL="692785" marR="146050" indent="-668020">
              <a:lnSpc>
                <a:spcPct val="100000"/>
              </a:lnSpc>
              <a:spcBef>
                <a:spcPts val="115"/>
              </a:spcBef>
            </a:pPr>
            <a:r>
              <a:rPr sz="4500" b="1" spc="5" dirty="0">
                <a:solidFill>
                  <a:srgbClr val="92D050"/>
                </a:solidFill>
                <a:latin typeface="Verdana"/>
                <a:cs typeface="Verdana"/>
              </a:rPr>
              <a:t>MICROCONTROLLER</a:t>
            </a:r>
            <a:r>
              <a:rPr sz="4500" b="1" spc="-190" dirty="0">
                <a:solidFill>
                  <a:srgbClr val="92D050"/>
                </a:solidFill>
                <a:latin typeface="Verdana"/>
                <a:cs typeface="Verdana"/>
              </a:rPr>
              <a:t> </a:t>
            </a:r>
            <a:r>
              <a:rPr sz="4500" b="1" spc="5" dirty="0">
                <a:solidFill>
                  <a:srgbClr val="92D050"/>
                </a:solidFill>
                <a:latin typeface="Verdana"/>
                <a:cs typeface="Verdana"/>
              </a:rPr>
              <a:t>AND  </a:t>
            </a:r>
            <a:r>
              <a:rPr sz="4500" b="1" dirty="0">
                <a:solidFill>
                  <a:srgbClr val="92D050"/>
                </a:solidFill>
                <a:latin typeface="Verdana"/>
                <a:cs typeface="Verdana"/>
              </a:rPr>
              <a:t>EMBEDDED</a:t>
            </a:r>
            <a:r>
              <a:rPr sz="4500" b="1" spc="-75" dirty="0">
                <a:solidFill>
                  <a:srgbClr val="92D050"/>
                </a:solidFill>
                <a:latin typeface="Verdana"/>
                <a:cs typeface="Verdana"/>
              </a:rPr>
              <a:t> </a:t>
            </a:r>
            <a:r>
              <a:rPr sz="4500" b="1" spc="5" dirty="0">
                <a:solidFill>
                  <a:srgbClr val="92D050"/>
                </a:solidFill>
                <a:latin typeface="Verdana"/>
                <a:cs typeface="Verdana"/>
              </a:rPr>
              <a:t>SYSTEMS</a:t>
            </a:r>
            <a:endParaRPr sz="4500" dirty="0">
              <a:latin typeface="Verdana"/>
              <a:cs typeface="Verdana"/>
            </a:endParaRPr>
          </a:p>
          <a:p>
            <a:pPr marR="340360" algn="ctr">
              <a:lnSpc>
                <a:spcPct val="100000"/>
              </a:lnSpc>
              <a:spcBef>
                <a:spcPts val="4205"/>
              </a:spcBef>
            </a:pPr>
            <a:r>
              <a:rPr sz="4500" b="1" spc="10" dirty="0">
                <a:solidFill>
                  <a:srgbClr val="00AFEF"/>
                </a:solidFill>
                <a:latin typeface="Verdana"/>
                <a:cs typeface="Verdana"/>
              </a:rPr>
              <a:t>MODULE</a:t>
            </a:r>
            <a:r>
              <a:rPr sz="4500" b="1" spc="-105" dirty="0">
                <a:solidFill>
                  <a:srgbClr val="00AFEF"/>
                </a:solidFill>
                <a:latin typeface="Verdana"/>
                <a:cs typeface="Verdana"/>
              </a:rPr>
              <a:t> </a:t>
            </a:r>
            <a:r>
              <a:rPr sz="4500" b="1" spc="10" dirty="0">
                <a:solidFill>
                  <a:srgbClr val="00AFEF"/>
                </a:solidFill>
                <a:latin typeface="Verdana"/>
                <a:cs typeface="Verdana"/>
              </a:rPr>
              <a:t>5</a:t>
            </a:r>
            <a:endParaRPr sz="4500" dirty="0">
              <a:latin typeface="Verdana"/>
              <a:cs typeface="Verdana"/>
            </a:endParaRPr>
          </a:p>
          <a:p>
            <a:pPr marL="55244" marR="403225" algn="ctr">
              <a:lnSpc>
                <a:spcPct val="100000"/>
              </a:lnSpc>
              <a:spcBef>
                <a:spcPts val="1205"/>
              </a:spcBef>
            </a:pPr>
            <a:r>
              <a:rPr sz="4500" b="1" spc="10" dirty="0">
                <a:solidFill>
                  <a:srgbClr val="FF0000"/>
                </a:solidFill>
                <a:latin typeface="Verdana"/>
                <a:cs typeface="Verdana"/>
              </a:rPr>
              <a:t>THE </a:t>
            </a:r>
            <a:r>
              <a:rPr sz="4500" b="1" spc="5" dirty="0">
                <a:solidFill>
                  <a:srgbClr val="FF0000"/>
                </a:solidFill>
                <a:latin typeface="Verdana"/>
                <a:cs typeface="Verdana"/>
              </a:rPr>
              <a:t>EMBEDDED</a:t>
            </a:r>
            <a:r>
              <a:rPr sz="4500" b="1" spc="-175" dirty="0">
                <a:solidFill>
                  <a:srgbClr val="FF0000"/>
                </a:solidFill>
                <a:latin typeface="Verdana"/>
                <a:cs typeface="Verdana"/>
              </a:rPr>
              <a:t> </a:t>
            </a:r>
            <a:r>
              <a:rPr sz="4500" b="1" spc="5" dirty="0">
                <a:solidFill>
                  <a:srgbClr val="FF0000"/>
                </a:solidFill>
                <a:latin typeface="Verdana"/>
                <a:cs typeface="Verdana"/>
              </a:rPr>
              <a:t>SYSTEM  DEVELOPMENT</a:t>
            </a:r>
            <a:r>
              <a:rPr lang="en-US" sz="4500" b="1" spc="5" dirty="0">
                <a:solidFill>
                  <a:srgbClr val="FF0000"/>
                </a:solidFill>
                <a:latin typeface="Verdana"/>
                <a:cs typeface="Verdana"/>
              </a:rPr>
              <a:t> ENVIRONMENT</a:t>
            </a:r>
            <a:endParaRPr sz="4500" dirty="0">
              <a:latin typeface="Verdana"/>
              <a:cs typeface="Verdana"/>
            </a:endParaRPr>
          </a:p>
        </p:txBody>
      </p:sp>
      <p:sp>
        <p:nvSpPr>
          <p:cNvPr id="6" name="object 6"/>
          <p:cNvSpPr txBox="1">
            <a:spLocks noGrp="1"/>
          </p:cNvSpPr>
          <p:nvPr>
            <p:ph type="title"/>
          </p:nvPr>
        </p:nvSpPr>
        <p:spPr>
          <a:xfrm>
            <a:off x="3600450" y="167081"/>
            <a:ext cx="2098675" cy="713740"/>
          </a:xfrm>
          <a:prstGeom prst="rect">
            <a:avLst/>
          </a:prstGeom>
        </p:spPr>
        <p:txBody>
          <a:bodyPr vert="horz" wrap="square" lIns="0" tIns="14605" rIns="0" bIns="0" rtlCol="0">
            <a:spAutoFit/>
          </a:bodyPr>
          <a:lstStyle/>
          <a:p>
            <a:pPr marL="12700">
              <a:lnSpc>
                <a:spcPct val="100000"/>
              </a:lnSpc>
              <a:spcBef>
                <a:spcPts val="115"/>
              </a:spcBef>
            </a:pPr>
            <a:r>
              <a:rPr sz="4500" b="1" spc="5" dirty="0">
                <a:latin typeface="Arial"/>
                <a:cs typeface="Arial"/>
              </a:rPr>
              <a:t>1</a:t>
            </a:r>
            <a:r>
              <a:rPr sz="4500" b="1" spc="15" dirty="0">
                <a:latin typeface="Arial"/>
                <a:cs typeface="Arial"/>
              </a:rPr>
              <a:t>8</a:t>
            </a:r>
            <a:r>
              <a:rPr sz="4500" b="1" spc="5" dirty="0">
                <a:latin typeface="Arial"/>
                <a:cs typeface="Arial"/>
              </a:rPr>
              <a:t>CS44</a:t>
            </a:r>
            <a:endParaRPr sz="4500">
              <a:latin typeface="Arial"/>
              <a:cs typeface="Arial"/>
            </a:endParaRP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505713"/>
            <a:ext cx="6732905" cy="1823720"/>
          </a:xfrm>
          <a:prstGeom prst="rect">
            <a:avLst/>
          </a:prstGeom>
        </p:spPr>
        <p:txBody>
          <a:bodyPr vert="horz" wrap="square" lIns="0" tIns="11430" rIns="0" bIns="0" rtlCol="0">
            <a:spAutoFit/>
          </a:bodyPr>
          <a:lstStyle/>
          <a:p>
            <a:pPr marL="12700">
              <a:lnSpc>
                <a:spcPct val="100000"/>
              </a:lnSpc>
              <a:spcBef>
                <a:spcPts val="90"/>
              </a:spcBef>
              <a:tabLst>
                <a:tab pos="356870" algn="l"/>
              </a:tabLst>
            </a:pPr>
            <a:r>
              <a:rPr sz="2000" spc="-5" dirty="0">
                <a:solidFill>
                  <a:srgbClr val="C00000"/>
                </a:solidFill>
                <a:latin typeface="Times New Roman"/>
                <a:cs typeface="Times New Roman"/>
              </a:rPr>
              <a:t>»	</a:t>
            </a:r>
            <a:r>
              <a:rPr sz="2000" dirty="0">
                <a:latin typeface="Times New Roman"/>
                <a:cs typeface="Times New Roman"/>
              </a:rPr>
              <a:t>The </a:t>
            </a:r>
            <a:r>
              <a:rPr sz="2000" spc="-5" dirty="0">
                <a:solidFill>
                  <a:srgbClr val="FF0000"/>
                </a:solidFill>
                <a:latin typeface="Times New Roman"/>
                <a:cs typeface="Times New Roman"/>
              </a:rPr>
              <a:t>embedded </a:t>
            </a:r>
            <a:r>
              <a:rPr sz="2000" spc="-15" dirty="0">
                <a:solidFill>
                  <a:srgbClr val="FF0000"/>
                </a:solidFill>
                <a:latin typeface="Times New Roman"/>
                <a:cs typeface="Times New Roman"/>
              </a:rPr>
              <a:t>system </a:t>
            </a:r>
            <a:r>
              <a:rPr sz="2000" spc="-10" dirty="0">
                <a:solidFill>
                  <a:srgbClr val="FF0000"/>
                </a:solidFill>
                <a:latin typeface="Times New Roman"/>
                <a:cs typeface="Times New Roman"/>
              </a:rPr>
              <a:t>development </a:t>
            </a:r>
            <a:r>
              <a:rPr sz="2000" spc="-15" dirty="0">
                <a:solidFill>
                  <a:srgbClr val="FF0000"/>
                </a:solidFill>
                <a:latin typeface="Times New Roman"/>
                <a:cs typeface="Times New Roman"/>
              </a:rPr>
              <a:t>environment </a:t>
            </a:r>
            <a:r>
              <a:rPr sz="2000" spc="-10" dirty="0">
                <a:solidFill>
                  <a:srgbClr val="FF0000"/>
                </a:solidFill>
                <a:latin typeface="Times New Roman"/>
                <a:cs typeface="Times New Roman"/>
              </a:rPr>
              <a:t>consists </a:t>
            </a:r>
            <a:r>
              <a:rPr sz="2000" dirty="0">
                <a:latin typeface="Times New Roman"/>
                <a:cs typeface="Times New Roman"/>
              </a:rPr>
              <a:t>of</a:t>
            </a:r>
            <a:r>
              <a:rPr sz="2000" spc="265" dirty="0">
                <a:latin typeface="Times New Roman"/>
                <a:cs typeface="Times New Roman"/>
              </a:rPr>
              <a:t> </a:t>
            </a:r>
            <a:r>
              <a:rPr sz="2000" spc="-5" dirty="0">
                <a:latin typeface="Times New Roman"/>
                <a:cs typeface="Times New Roman"/>
              </a:rPr>
              <a:t>–</a:t>
            </a:r>
            <a:endParaRPr sz="2000">
              <a:latin typeface="Times New Roman"/>
              <a:cs typeface="Times New Roman"/>
            </a:endParaRPr>
          </a:p>
          <a:p>
            <a:pPr marL="683260" marR="5080" indent="-326390">
              <a:lnSpc>
                <a:spcPct val="150100"/>
              </a:lnSpc>
              <a:spcBef>
                <a:spcPts val="480"/>
              </a:spcBef>
              <a:tabLst>
                <a:tab pos="682625" algn="l"/>
                <a:tab pos="2228850" algn="l"/>
                <a:tab pos="3423920" algn="l"/>
                <a:tab pos="4085590" algn="l"/>
                <a:tab pos="4479290" algn="l"/>
                <a:tab pos="5137785" algn="l"/>
                <a:tab pos="5445760" algn="l"/>
                <a:tab pos="6018530" algn="l"/>
                <a:tab pos="6409055" algn="l"/>
              </a:tabLst>
            </a:pPr>
            <a:r>
              <a:rPr sz="2000" spc="-5" dirty="0">
                <a:solidFill>
                  <a:srgbClr val="C00000"/>
                </a:solidFill>
                <a:latin typeface="Times New Roman"/>
                <a:cs typeface="Times New Roman"/>
              </a:rPr>
              <a:t>»	</a:t>
            </a:r>
            <a:r>
              <a:rPr sz="2000" spc="-5" dirty="0">
                <a:latin typeface="Times New Roman"/>
                <a:cs typeface="Times New Roman"/>
              </a:rPr>
              <a:t>De</a:t>
            </a:r>
            <a:r>
              <a:rPr sz="2000" spc="-15" dirty="0">
                <a:latin typeface="Times New Roman"/>
                <a:cs typeface="Times New Roman"/>
              </a:rPr>
              <a:t>v</a:t>
            </a:r>
            <a:r>
              <a:rPr sz="2000" spc="-5" dirty="0">
                <a:latin typeface="Times New Roman"/>
                <a:cs typeface="Times New Roman"/>
              </a:rPr>
              <a:t>el</a:t>
            </a:r>
            <a:r>
              <a:rPr sz="2000" dirty="0">
                <a:latin typeface="Times New Roman"/>
                <a:cs typeface="Times New Roman"/>
              </a:rPr>
              <a:t>o</a:t>
            </a:r>
            <a:r>
              <a:rPr sz="2000" spc="25" dirty="0">
                <a:latin typeface="Times New Roman"/>
                <a:cs typeface="Times New Roman"/>
              </a:rPr>
              <a:t>p</a:t>
            </a:r>
            <a:r>
              <a:rPr sz="2000" spc="-45" dirty="0">
                <a:latin typeface="Times New Roman"/>
                <a:cs typeface="Times New Roman"/>
              </a:rPr>
              <a:t>m</a:t>
            </a:r>
            <a:r>
              <a:rPr sz="2000" spc="15" dirty="0">
                <a:latin typeface="Times New Roman"/>
                <a:cs typeface="Times New Roman"/>
              </a:rPr>
              <a:t>e</a:t>
            </a:r>
            <a:r>
              <a:rPr sz="2000" spc="-20" dirty="0">
                <a:latin typeface="Times New Roman"/>
                <a:cs typeface="Times New Roman"/>
              </a:rPr>
              <a:t>n</a:t>
            </a:r>
            <a:r>
              <a:rPr sz="2000" spc="-5" dirty="0">
                <a:latin typeface="Times New Roman"/>
                <a:cs typeface="Times New Roman"/>
              </a:rPr>
              <a:t>t</a:t>
            </a:r>
            <a:r>
              <a:rPr sz="2000" dirty="0">
                <a:latin typeface="Times New Roman"/>
                <a:cs typeface="Times New Roman"/>
              </a:rPr>
              <a:t>	</a:t>
            </a:r>
            <a:r>
              <a:rPr sz="2000" spc="-15" dirty="0">
                <a:latin typeface="Times New Roman"/>
                <a:cs typeface="Times New Roman"/>
              </a:rPr>
              <a:t>C</a:t>
            </a:r>
            <a:r>
              <a:rPr sz="2000" spc="25" dirty="0">
                <a:latin typeface="Times New Roman"/>
                <a:cs typeface="Times New Roman"/>
              </a:rPr>
              <a:t>o</a:t>
            </a:r>
            <a:r>
              <a:rPr sz="2000" spc="-45" dirty="0">
                <a:latin typeface="Times New Roman"/>
                <a:cs typeface="Times New Roman"/>
              </a:rPr>
              <a:t>m</a:t>
            </a:r>
            <a:r>
              <a:rPr sz="2000" spc="25" dirty="0">
                <a:latin typeface="Times New Roman"/>
                <a:cs typeface="Times New Roman"/>
              </a:rPr>
              <a:t>p</a:t>
            </a:r>
            <a:r>
              <a:rPr sz="2000" spc="-20" dirty="0">
                <a:latin typeface="Times New Roman"/>
                <a:cs typeface="Times New Roman"/>
              </a:rPr>
              <a:t>u</a:t>
            </a:r>
            <a:r>
              <a:rPr sz="2000" spc="-5" dirty="0">
                <a:latin typeface="Times New Roman"/>
                <a:cs typeface="Times New Roman"/>
              </a:rPr>
              <a:t>ter</a:t>
            </a:r>
            <a:r>
              <a:rPr sz="2000" dirty="0">
                <a:latin typeface="Times New Roman"/>
                <a:cs typeface="Times New Roman"/>
              </a:rPr>
              <a:t>	(</a:t>
            </a:r>
            <a:r>
              <a:rPr sz="2000" spc="10" dirty="0">
                <a:latin typeface="Times New Roman"/>
                <a:cs typeface="Times New Roman"/>
              </a:rPr>
              <a:t>P</a:t>
            </a:r>
            <a:r>
              <a:rPr sz="2000" spc="-15" dirty="0">
                <a:latin typeface="Times New Roman"/>
                <a:cs typeface="Times New Roman"/>
              </a:rPr>
              <a:t>C</a:t>
            </a:r>
            <a:r>
              <a:rPr sz="2000" spc="-5" dirty="0">
                <a:latin typeface="Times New Roman"/>
                <a:cs typeface="Times New Roman"/>
              </a:rPr>
              <a:t>)</a:t>
            </a:r>
            <a:r>
              <a:rPr sz="2000" dirty="0">
                <a:latin typeface="Times New Roman"/>
                <a:cs typeface="Times New Roman"/>
              </a:rPr>
              <a:t>	</a:t>
            </a:r>
            <a:r>
              <a:rPr sz="2000" spc="5" dirty="0">
                <a:latin typeface="Times New Roman"/>
                <a:cs typeface="Times New Roman"/>
              </a:rPr>
              <a:t>o</a:t>
            </a:r>
            <a:r>
              <a:rPr sz="2000" spc="-5" dirty="0">
                <a:latin typeface="Times New Roman"/>
                <a:cs typeface="Times New Roman"/>
              </a:rPr>
              <a:t>r</a:t>
            </a:r>
            <a:r>
              <a:rPr sz="2000" dirty="0">
                <a:latin typeface="Times New Roman"/>
                <a:cs typeface="Times New Roman"/>
              </a:rPr>
              <a:t>	</a:t>
            </a:r>
            <a:r>
              <a:rPr sz="2000" spc="-5" dirty="0">
                <a:latin typeface="Times New Roman"/>
                <a:cs typeface="Times New Roman"/>
              </a:rPr>
              <a:t>H</a:t>
            </a:r>
            <a:r>
              <a:rPr sz="2000" dirty="0">
                <a:latin typeface="Times New Roman"/>
                <a:cs typeface="Times New Roman"/>
              </a:rPr>
              <a:t>o</a:t>
            </a:r>
            <a:r>
              <a:rPr sz="2000" spc="-15" dirty="0">
                <a:latin typeface="Times New Roman"/>
                <a:cs typeface="Times New Roman"/>
              </a:rPr>
              <a:t>s</a:t>
            </a:r>
            <a:r>
              <a:rPr sz="2000" spc="-5" dirty="0">
                <a:latin typeface="Times New Roman"/>
                <a:cs typeface="Times New Roman"/>
              </a:rPr>
              <a:t>t</a:t>
            </a:r>
            <a:r>
              <a:rPr sz="2000" dirty="0">
                <a:latin typeface="Times New Roman"/>
                <a:cs typeface="Times New Roman"/>
              </a:rPr>
              <a:t>	</a:t>
            </a:r>
            <a:r>
              <a:rPr sz="2000" spc="-5" dirty="0">
                <a:latin typeface="Times New Roman"/>
                <a:cs typeface="Times New Roman"/>
              </a:rPr>
              <a:t>–</a:t>
            </a:r>
            <a:r>
              <a:rPr sz="2000" dirty="0">
                <a:latin typeface="Times New Roman"/>
                <a:cs typeface="Times New Roman"/>
              </a:rPr>
              <a:t>	</a:t>
            </a:r>
            <a:r>
              <a:rPr sz="2000" spc="-5" dirty="0">
                <a:latin typeface="Times New Roman"/>
                <a:cs typeface="Times New Roman"/>
              </a:rPr>
              <a:t>acts</a:t>
            </a:r>
            <a:r>
              <a:rPr sz="2000" dirty="0">
                <a:latin typeface="Times New Roman"/>
                <a:cs typeface="Times New Roman"/>
              </a:rPr>
              <a:t>	</a:t>
            </a:r>
            <a:r>
              <a:rPr sz="2000" spc="-5" dirty="0">
                <a:latin typeface="Times New Roman"/>
                <a:cs typeface="Times New Roman"/>
              </a:rPr>
              <a:t>as</a:t>
            </a:r>
            <a:r>
              <a:rPr sz="2000" dirty="0">
                <a:latin typeface="Times New Roman"/>
                <a:cs typeface="Times New Roman"/>
              </a:rPr>
              <a:t>	</a:t>
            </a:r>
            <a:r>
              <a:rPr sz="2000" spc="15" dirty="0">
                <a:latin typeface="Times New Roman"/>
                <a:cs typeface="Times New Roman"/>
              </a:rPr>
              <a:t>t</a:t>
            </a:r>
            <a:r>
              <a:rPr sz="2000" spc="-20" dirty="0">
                <a:latin typeface="Times New Roman"/>
                <a:cs typeface="Times New Roman"/>
              </a:rPr>
              <a:t>h</a:t>
            </a:r>
            <a:r>
              <a:rPr sz="2000" spc="-5" dirty="0">
                <a:latin typeface="Times New Roman"/>
                <a:cs typeface="Times New Roman"/>
              </a:rPr>
              <a:t>e  </a:t>
            </a:r>
            <a:r>
              <a:rPr sz="2000" spc="-10" dirty="0">
                <a:latin typeface="Times New Roman"/>
                <a:cs typeface="Times New Roman"/>
              </a:rPr>
              <a:t>development</a:t>
            </a:r>
            <a:r>
              <a:rPr sz="2000" spc="30" dirty="0">
                <a:latin typeface="Times New Roman"/>
                <a:cs typeface="Times New Roman"/>
              </a:rPr>
              <a:t> </a:t>
            </a:r>
            <a:r>
              <a:rPr sz="2000" spc="-10" dirty="0">
                <a:latin typeface="Times New Roman"/>
                <a:cs typeface="Times New Roman"/>
              </a:rPr>
              <a:t>environment</a:t>
            </a:r>
            <a:endParaRPr sz="2000">
              <a:latin typeface="Times New Roman"/>
              <a:cs typeface="Times New Roman"/>
            </a:endParaRPr>
          </a:p>
          <a:p>
            <a:pPr marL="356870">
              <a:lnSpc>
                <a:spcPct val="100000"/>
              </a:lnSpc>
              <a:spcBef>
                <a:spcPts val="1680"/>
              </a:spcBef>
              <a:tabLst>
                <a:tab pos="682625" algn="l"/>
                <a:tab pos="1902460" algn="l"/>
                <a:tab pos="3460750" algn="l"/>
                <a:tab pos="4979035" algn="l"/>
                <a:tab pos="5765800" algn="l"/>
                <a:tab pos="6442710" algn="l"/>
              </a:tabLst>
            </a:pPr>
            <a:r>
              <a:rPr sz="2000" spc="-5" dirty="0">
                <a:solidFill>
                  <a:srgbClr val="C00000"/>
                </a:solidFill>
                <a:latin typeface="Times New Roman"/>
                <a:cs typeface="Times New Roman"/>
              </a:rPr>
              <a:t>»	</a:t>
            </a:r>
            <a:r>
              <a:rPr sz="2000" spc="-5" dirty="0">
                <a:latin typeface="Times New Roman"/>
                <a:cs typeface="Times New Roman"/>
              </a:rPr>
              <a:t>Integrated	Development	Environment	(IDE)	</a:t>
            </a:r>
            <a:r>
              <a:rPr sz="2000" spc="5" dirty="0">
                <a:latin typeface="Times New Roman"/>
                <a:cs typeface="Times New Roman"/>
              </a:rPr>
              <a:t>Tool	</a:t>
            </a:r>
            <a:r>
              <a:rPr sz="2000" spc="-5" dirty="0">
                <a:latin typeface="Times New Roman"/>
                <a:cs typeface="Times New Roman"/>
              </a:rPr>
              <a:t>–</a:t>
            </a:r>
            <a:endParaRPr sz="2000">
              <a:latin typeface="Times New Roman"/>
              <a:cs typeface="Times New Roman"/>
            </a:endParaRPr>
          </a:p>
        </p:txBody>
      </p:sp>
      <p:sp>
        <p:nvSpPr>
          <p:cNvPr id="7" name="object 7"/>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121</a:t>
            </a:fld>
            <a:endParaRPr sz="1200">
              <a:latin typeface="Times New Roman"/>
              <a:cs typeface="Times New Roman"/>
            </a:endParaRPr>
          </a:p>
        </p:txBody>
      </p:sp>
      <p:sp>
        <p:nvSpPr>
          <p:cNvPr id="3" name="object 3"/>
          <p:cNvSpPr txBox="1"/>
          <p:nvPr/>
        </p:nvSpPr>
        <p:spPr>
          <a:xfrm>
            <a:off x="7350632" y="1023950"/>
            <a:ext cx="1412240" cy="329565"/>
          </a:xfrm>
          <a:prstGeom prst="rect">
            <a:avLst/>
          </a:prstGeom>
        </p:spPr>
        <p:txBody>
          <a:bodyPr vert="horz" wrap="square" lIns="0" tIns="12065" rIns="0" bIns="0" rtlCol="0">
            <a:spAutoFit/>
          </a:bodyPr>
          <a:lstStyle/>
          <a:p>
            <a:pPr marL="12700">
              <a:lnSpc>
                <a:spcPct val="100000"/>
              </a:lnSpc>
              <a:spcBef>
                <a:spcPts val="95"/>
              </a:spcBef>
              <a:tabLst>
                <a:tab pos="698500" algn="l"/>
                <a:tab pos="1089025" algn="l"/>
              </a:tabLst>
            </a:pPr>
            <a:r>
              <a:rPr sz="2000" spc="-20" dirty="0">
                <a:latin typeface="Times New Roman"/>
                <a:cs typeface="Times New Roman"/>
              </a:rPr>
              <a:t>h</a:t>
            </a:r>
            <a:r>
              <a:rPr sz="2000" spc="-5" dirty="0">
                <a:latin typeface="Times New Roman"/>
                <a:cs typeface="Times New Roman"/>
              </a:rPr>
              <a:t>ea</a:t>
            </a:r>
            <a:r>
              <a:rPr sz="2000" spc="5" dirty="0">
                <a:latin typeface="Times New Roman"/>
                <a:cs typeface="Times New Roman"/>
              </a:rPr>
              <a:t>r</a:t>
            </a:r>
            <a:r>
              <a:rPr sz="2000" spc="-5" dirty="0">
                <a:latin typeface="Times New Roman"/>
                <a:cs typeface="Times New Roman"/>
              </a:rPr>
              <a:t>t</a:t>
            </a:r>
            <a:r>
              <a:rPr sz="2000" dirty="0">
                <a:latin typeface="Times New Roman"/>
                <a:cs typeface="Times New Roman"/>
              </a:rPr>
              <a:t>	</a:t>
            </a:r>
            <a:r>
              <a:rPr sz="2000" spc="5" dirty="0">
                <a:latin typeface="Times New Roman"/>
                <a:cs typeface="Times New Roman"/>
              </a:rPr>
              <a:t>o</a:t>
            </a:r>
            <a:r>
              <a:rPr sz="2000" spc="-5" dirty="0">
                <a:latin typeface="Times New Roman"/>
                <a:cs typeface="Times New Roman"/>
              </a:rPr>
              <a:t>f</a:t>
            </a:r>
            <a:r>
              <a:rPr sz="2000" dirty="0">
                <a:latin typeface="Times New Roman"/>
                <a:cs typeface="Times New Roman"/>
              </a:rPr>
              <a:t>	</a:t>
            </a:r>
            <a:r>
              <a:rPr sz="2000" spc="15" dirty="0">
                <a:latin typeface="Times New Roman"/>
                <a:cs typeface="Times New Roman"/>
              </a:rPr>
              <a:t>t</a:t>
            </a:r>
            <a:r>
              <a:rPr sz="2000" spc="-20" dirty="0">
                <a:latin typeface="Times New Roman"/>
                <a:cs typeface="Times New Roman"/>
              </a:rPr>
              <a:t>h</a:t>
            </a:r>
            <a:r>
              <a:rPr sz="2000" spc="-5" dirty="0">
                <a:latin typeface="Times New Roman"/>
                <a:cs typeface="Times New Roman"/>
              </a:rPr>
              <a:t>e</a:t>
            </a:r>
            <a:endParaRPr sz="2000">
              <a:latin typeface="Times New Roman"/>
              <a:cs typeface="Times New Roman"/>
            </a:endParaRPr>
          </a:p>
        </p:txBody>
      </p:sp>
      <p:sp>
        <p:nvSpPr>
          <p:cNvPr id="4" name="object 4"/>
          <p:cNvSpPr txBox="1"/>
          <p:nvPr/>
        </p:nvSpPr>
        <p:spPr>
          <a:xfrm>
            <a:off x="7210425" y="1999869"/>
            <a:ext cx="1550670" cy="329565"/>
          </a:xfrm>
          <a:prstGeom prst="rect">
            <a:avLst/>
          </a:prstGeom>
        </p:spPr>
        <p:txBody>
          <a:bodyPr vert="horz" wrap="square" lIns="0" tIns="11430" rIns="0" bIns="0" rtlCol="0">
            <a:spAutoFit/>
          </a:bodyPr>
          <a:lstStyle/>
          <a:p>
            <a:pPr marL="12700">
              <a:lnSpc>
                <a:spcPct val="100000"/>
              </a:lnSpc>
              <a:spcBef>
                <a:spcPts val="90"/>
              </a:spcBef>
              <a:tabLst>
                <a:tab pos="497205" algn="l"/>
              </a:tabLst>
            </a:pPr>
            <a:r>
              <a:rPr sz="2000" spc="-45" dirty="0">
                <a:latin typeface="Times New Roman"/>
                <a:cs typeface="Times New Roman"/>
              </a:rPr>
              <a:t>f</a:t>
            </a:r>
            <a:r>
              <a:rPr sz="2000" spc="5" dirty="0">
                <a:latin typeface="Times New Roman"/>
                <a:cs typeface="Times New Roman"/>
              </a:rPr>
              <a:t>o</a:t>
            </a:r>
            <a:r>
              <a:rPr sz="2000" spc="-5" dirty="0">
                <a:latin typeface="Times New Roman"/>
                <a:cs typeface="Times New Roman"/>
              </a:rPr>
              <a:t>r</a:t>
            </a:r>
            <a:r>
              <a:rPr sz="2000" dirty="0">
                <a:latin typeface="Times New Roman"/>
                <a:cs typeface="Times New Roman"/>
              </a:rPr>
              <a:t>	</a:t>
            </a:r>
            <a:r>
              <a:rPr sz="2000" spc="-5" dirty="0">
                <a:latin typeface="Times New Roman"/>
                <a:cs typeface="Times New Roman"/>
              </a:rPr>
              <a:t>e</a:t>
            </a:r>
            <a:r>
              <a:rPr sz="2000" spc="-45" dirty="0">
                <a:latin typeface="Times New Roman"/>
                <a:cs typeface="Times New Roman"/>
              </a:rPr>
              <a:t>m</a:t>
            </a:r>
            <a:r>
              <a:rPr sz="2000" spc="5" dirty="0">
                <a:latin typeface="Times New Roman"/>
                <a:cs typeface="Times New Roman"/>
              </a:rPr>
              <a:t>b</a:t>
            </a:r>
            <a:r>
              <a:rPr sz="2000" spc="-5" dirty="0">
                <a:latin typeface="Times New Roman"/>
                <a:cs typeface="Times New Roman"/>
              </a:rPr>
              <a:t>e</a:t>
            </a:r>
            <a:r>
              <a:rPr sz="2000" spc="5" dirty="0">
                <a:latin typeface="Times New Roman"/>
                <a:cs typeface="Times New Roman"/>
              </a:rPr>
              <a:t>dd</a:t>
            </a:r>
            <a:r>
              <a:rPr sz="2000" spc="-5" dirty="0">
                <a:latin typeface="Times New Roman"/>
                <a:cs typeface="Times New Roman"/>
              </a:rPr>
              <a:t>ed</a:t>
            </a:r>
            <a:endParaRPr sz="2000">
              <a:latin typeface="Times New Roman"/>
              <a:cs typeface="Times New Roman"/>
            </a:endParaRPr>
          </a:p>
        </p:txBody>
      </p:sp>
      <p:sp>
        <p:nvSpPr>
          <p:cNvPr id="5" name="object 5"/>
          <p:cNvSpPr txBox="1"/>
          <p:nvPr/>
        </p:nvSpPr>
        <p:spPr>
          <a:xfrm>
            <a:off x="804468" y="2457450"/>
            <a:ext cx="7954645" cy="2860040"/>
          </a:xfrm>
          <a:prstGeom prst="rect">
            <a:avLst/>
          </a:prstGeom>
        </p:spPr>
        <p:txBody>
          <a:bodyPr vert="horz" wrap="square" lIns="0" tIns="11430" rIns="0" bIns="0" rtlCol="0">
            <a:spAutoFit/>
          </a:bodyPr>
          <a:lstStyle/>
          <a:p>
            <a:pPr marL="338455">
              <a:lnSpc>
                <a:spcPct val="100000"/>
              </a:lnSpc>
              <a:spcBef>
                <a:spcPts val="90"/>
              </a:spcBef>
            </a:pPr>
            <a:r>
              <a:rPr sz="2000" spc="-20" dirty="0">
                <a:latin typeface="Times New Roman"/>
                <a:cs typeface="Times New Roman"/>
              </a:rPr>
              <a:t>firmware </a:t>
            </a:r>
            <a:r>
              <a:rPr sz="2000" spc="-10" dirty="0">
                <a:latin typeface="Times New Roman"/>
                <a:cs typeface="Times New Roman"/>
              </a:rPr>
              <a:t>development and</a:t>
            </a:r>
            <a:r>
              <a:rPr sz="2000" spc="160" dirty="0">
                <a:latin typeface="Times New Roman"/>
                <a:cs typeface="Times New Roman"/>
              </a:rPr>
              <a:t> </a:t>
            </a:r>
            <a:r>
              <a:rPr sz="2000" spc="-10" dirty="0">
                <a:latin typeface="Times New Roman"/>
                <a:cs typeface="Times New Roman"/>
              </a:rPr>
              <a:t>debugging</a:t>
            </a:r>
            <a:endParaRPr sz="2000">
              <a:latin typeface="Times New Roman"/>
              <a:cs typeface="Times New Roman"/>
            </a:endParaRPr>
          </a:p>
          <a:p>
            <a:pPr marL="12700">
              <a:lnSpc>
                <a:spcPct val="100000"/>
              </a:lnSpc>
              <a:spcBef>
                <a:spcPts val="1680"/>
              </a:spcBef>
              <a:tabLst>
                <a:tab pos="338455" algn="l"/>
                <a:tab pos="1521460" algn="l"/>
                <a:tab pos="2381885" algn="l"/>
                <a:tab pos="3731895" algn="l"/>
                <a:tab pos="4491355" algn="l"/>
                <a:tab pos="5116830" algn="l"/>
                <a:tab pos="5384800" algn="l"/>
                <a:tab pos="5821045" algn="l"/>
                <a:tab pos="7004050" algn="l"/>
              </a:tabLst>
            </a:pPr>
            <a:r>
              <a:rPr sz="2000" spc="-5" dirty="0">
                <a:solidFill>
                  <a:srgbClr val="C00000"/>
                </a:solidFill>
                <a:latin typeface="Times New Roman"/>
                <a:cs typeface="Times New Roman"/>
              </a:rPr>
              <a:t>»	</a:t>
            </a:r>
            <a:r>
              <a:rPr sz="2000" spc="-5" dirty="0">
                <a:latin typeface="Times New Roman"/>
                <a:cs typeface="Times New Roman"/>
              </a:rPr>
              <a:t>Ele</a:t>
            </a:r>
            <a:r>
              <a:rPr sz="2000" dirty="0">
                <a:latin typeface="Times New Roman"/>
                <a:cs typeface="Times New Roman"/>
              </a:rPr>
              <a:t>c</a:t>
            </a:r>
            <a:r>
              <a:rPr sz="2000" spc="-5" dirty="0">
                <a:latin typeface="Times New Roman"/>
                <a:cs typeface="Times New Roman"/>
              </a:rPr>
              <a:t>tr</a:t>
            </a:r>
            <a:r>
              <a:rPr sz="2000" spc="5" dirty="0">
                <a:latin typeface="Times New Roman"/>
                <a:cs typeface="Times New Roman"/>
              </a:rPr>
              <a:t>o</a:t>
            </a:r>
            <a:r>
              <a:rPr sz="2000" spc="-20" dirty="0">
                <a:latin typeface="Times New Roman"/>
                <a:cs typeface="Times New Roman"/>
              </a:rPr>
              <a:t>n</a:t>
            </a:r>
            <a:r>
              <a:rPr sz="2000" spc="-5" dirty="0">
                <a:latin typeface="Times New Roman"/>
                <a:cs typeface="Times New Roman"/>
              </a:rPr>
              <a:t>ic</a:t>
            </a:r>
            <a:r>
              <a:rPr sz="2000" dirty="0">
                <a:latin typeface="Times New Roman"/>
                <a:cs typeface="Times New Roman"/>
              </a:rPr>
              <a:t>	</a:t>
            </a:r>
            <a:r>
              <a:rPr sz="2000" spc="-5" dirty="0">
                <a:latin typeface="Times New Roman"/>
                <a:cs typeface="Times New Roman"/>
              </a:rPr>
              <a:t>Des</a:t>
            </a:r>
            <a:r>
              <a:rPr sz="2000" spc="-15" dirty="0">
                <a:latin typeface="Times New Roman"/>
                <a:cs typeface="Times New Roman"/>
              </a:rPr>
              <a:t>i</a:t>
            </a:r>
            <a:r>
              <a:rPr sz="2000" dirty="0">
                <a:latin typeface="Times New Roman"/>
                <a:cs typeface="Times New Roman"/>
              </a:rPr>
              <a:t>g</a:t>
            </a:r>
            <a:r>
              <a:rPr sz="2000" spc="-5" dirty="0">
                <a:latin typeface="Times New Roman"/>
                <a:cs typeface="Times New Roman"/>
              </a:rPr>
              <a:t>n</a:t>
            </a:r>
            <a:r>
              <a:rPr sz="2000" dirty="0">
                <a:latin typeface="Times New Roman"/>
                <a:cs typeface="Times New Roman"/>
              </a:rPr>
              <a:t>	</a:t>
            </a:r>
            <a:r>
              <a:rPr sz="2000" spc="-5" dirty="0">
                <a:latin typeface="Times New Roman"/>
                <a:cs typeface="Times New Roman"/>
              </a:rPr>
              <a:t>A</a:t>
            </a:r>
            <a:r>
              <a:rPr sz="2000" spc="-20" dirty="0">
                <a:latin typeface="Times New Roman"/>
                <a:cs typeface="Times New Roman"/>
              </a:rPr>
              <a:t>u</a:t>
            </a:r>
            <a:r>
              <a:rPr sz="2000" spc="-5" dirty="0">
                <a:latin typeface="Times New Roman"/>
                <a:cs typeface="Times New Roman"/>
              </a:rPr>
              <a:t>t</a:t>
            </a:r>
            <a:r>
              <a:rPr sz="2000" spc="25" dirty="0">
                <a:latin typeface="Times New Roman"/>
                <a:cs typeface="Times New Roman"/>
              </a:rPr>
              <a:t>o</a:t>
            </a:r>
            <a:r>
              <a:rPr sz="2000" spc="-45" dirty="0">
                <a:latin typeface="Times New Roman"/>
                <a:cs typeface="Times New Roman"/>
              </a:rPr>
              <a:t>m</a:t>
            </a:r>
            <a:r>
              <a:rPr sz="2000" spc="-5" dirty="0">
                <a:latin typeface="Times New Roman"/>
                <a:cs typeface="Times New Roman"/>
              </a:rPr>
              <a:t>at</a:t>
            </a:r>
            <a:r>
              <a:rPr sz="2000" spc="15" dirty="0">
                <a:latin typeface="Times New Roman"/>
                <a:cs typeface="Times New Roman"/>
              </a:rPr>
              <a:t>i</a:t>
            </a:r>
            <a:r>
              <a:rPr sz="2000" dirty="0">
                <a:latin typeface="Times New Roman"/>
                <a:cs typeface="Times New Roman"/>
              </a:rPr>
              <a:t>o</a:t>
            </a:r>
            <a:r>
              <a:rPr sz="2000" spc="-5" dirty="0">
                <a:latin typeface="Times New Roman"/>
                <a:cs typeface="Times New Roman"/>
              </a:rPr>
              <a:t>n</a:t>
            </a:r>
            <a:r>
              <a:rPr sz="2000" dirty="0">
                <a:latin typeface="Times New Roman"/>
                <a:cs typeface="Times New Roman"/>
              </a:rPr>
              <a:t>	(I</a:t>
            </a:r>
            <a:r>
              <a:rPr sz="2000" spc="-5" dirty="0">
                <a:latin typeface="Times New Roman"/>
                <a:cs typeface="Times New Roman"/>
              </a:rPr>
              <a:t>D</a:t>
            </a:r>
            <a:r>
              <a:rPr sz="2000" spc="-30" dirty="0">
                <a:latin typeface="Times New Roman"/>
                <a:cs typeface="Times New Roman"/>
              </a:rPr>
              <a:t>A</a:t>
            </a:r>
            <a:r>
              <a:rPr sz="2000" spc="-5" dirty="0">
                <a:latin typeface="Times New Roman"/>
                <a:cs typeface="Times New Roman"/>
              </a:rPr>
              <a:t>)</a:t>
            </a:r>
            <a:r>
              <a:rPr sz="2000" dirty="0">
                <a:latin typeface="Times New Roman"/>
                <a:cs typeface="Times New Roman"/>
              </a:rPr>
              <a:t>	</a:t>
            </a:r>
            <a:r>
              <a:rPr sz="2000" spc="20" dirty="0">
                <a:latin typeface="Times New Roman"/>
                <a:cs typeface="Times New Roman"/>
              </a:rPr>
              <a:t>T</a:t>
            </a:r>
            <a:r>
              <a:rPr sz="2000" dirty="0">
                <a:latin typeface="Times New Roman"/>
                <a:cs typeface="Times New Roman"/>
              </a:rPr>
              <a:t>oo</a:t>
            </a:r>
            <a:r>
              <a:rPr sz="2000" spc="-5" dirty="0">
                <a:latin typeface="Times New Roman"/>
                <a:cs typeface="Times New Roman"/>
              </a:rPr>
              <a:t>l</a:t>
            </a:r>
            <a:r>
              <a:rPr sz="2000" dirty="0">
                <a:latin typeface="Times New Roman"/>
                <a:cs typeface="Times New Roman"/>
              </a:rPr>
              <a:t>	</a:t>
            </a:r>
            <a:r>
              <a:rPr sz="2000" spc="-5" dirty="0">
                <a:latin typeface="Times New Roman"/>
                <a:cs typeface="Times New Roman"/>
              </a:rPr>
              <a:t>–</a:t>
            </a:r>
            <a:r>
              <a:rPr sz="2000" dirty="0">
                <a:latin typeface="Times New Roman"/>
                <a:cs typeface="Times New Roman"/>
              </a:rPr>
              <a:t>	</a:t>
            </a:r>
            <a:r>
              <a:rPr sz="2000" spc="-25" dirty="0">
                <a:latin typeface="Times New Roman"/>
                <a:cs typeface="Times New Roman"/>
              </a:rPr>
              <a:t>f</a:t>
            </a:r>
            <a:r>
              <a:rPr sz="2000" dirty="0">
                <a:latin typeface="Times New Roman"/>
                <a:cs typeface="Times New Roman"/>
              </a:rPr>
              <a:t>o</a:t>
            </a:r>
            <a:r>
              <a:rPr sz="2000" spc="-5" dirty="0">
                <a:latin typeface="Times New Roman"/>
                <a:cs typeface="Times New Roman"/>
              </a:rPr>
              <a:t>r</a:t>
            </a:r>
            <a:r>
              <a:rPr sz="2000" dirty="0">
                <a:latin typeface="Times New Roman"/>
                <a:cs typeface="Times New Roman"/>
              </a:rPr>
              <a:t>	</a:t>
            </a:r>
            <a:r>
              <a:rPr sz="2000" spc="-5" dirty="0">
                <a:latin typeface="Times New Roman"/>
                <a:cs typeface="Times New Roman"/>
              </a:rPr>
              <a:t>e</a:t>
            </a:r>
            <a:r>
              <a:rPr sz="2000" spc="-45" dirty="0">
                <a:latin typeface="Times New Roman"/>
                <a:cs typeface="Times New Roman"/>
              </a:rPr>
              <a:t>m</a:t>
            </a:r>
            <a:r>
              <a:rPr sz="2000" dirty="0">
                <a:latin typeface="Times New Roman"/>
                <a:cs typeface="Times New Roman"/>
              </a:rPr>
              <a:t>b</a:t>
            </a:r>
            <a:r>
              <a:rPr sz="2000" spc="-5" dirty="0">
                <a:latin typeface="Times New Roman"/>
                <a:cs typeface="Times New Roman"/>
              </a:rPr>
              <a:t>e</a:t>
            </a:r>
            <a:r>
              <a:rPr sz="2000" spc="5" dirty="0">
                <a:latin typeface="Times New Roman"/>
                <a:cs typeface="Times New Roman"/>
              </a:rPr>
              <a:t>d</a:t>
            </a:r>
            <a:r>
              <a:rPr sz="2000" dirty="0">
                <a:latin typeface="Times New Roman"/>
                <a:cs typeface="Times New Roman"/>
              </a:rPr>
              <a:t>d</a:t>
            </a:r>
            <a:r>
              <a:rPr sz="2000" spc="-5" dirty="0">
                <a:latin typeface="Times New Roman"/>
                <a:cs typeface="Times New Roman"/>
              </a:rPr>
              <a:t>ed</a:t>
            </a:r>
            <a:r>
              <a:rPr sz="2000" dirty="0">
                <a:latin typeface="Times New Roman"/>
                <a:cs typeface="Times New Roman"/>
              </a:rPr>
              <a:t>	</a:t>
            </a:r>
            <a:r>
              <a:rPr sz="2000" spc="-20" dirty="0">
                <a:latin typeface="Times New Roman"/>
                <a:cs typeface="Times New Roman"/>
              </a:rPr>
              <a:t>h</a:t>
            </a:r>
            <a:r>
              <a:rPr sz="2000" spc="-5" dirty="0">
                <a:latin typeface="Times New Roman"/>
                <a:cs typeface="Times New Roman"/>
              </a:rPr>
              <a:t>a</a:t>
            </a:r>
            <a:r>
              <a:rPr sz="2000" dirty="0">
                <a:latin typeface="Times New Roman"/>
                <a:cs typeface="Times New Roman"/>
              </a:rPr>
              <a:t>rd</a:t>
            </a:r>
            <a:r>
              <a:rPr sz="2000" spc="-55" dirty="0">
                <a:latin typeface="Times New Roman"/>
                <a:cs typeface="Times New Roman"/>
              </a:rPr>
              <a:t>w</a:t>
            </a:r>
            <a:r>
              <a:rPr sz="2000" spc="-5" dirty="0">
                <a:latin typeface="Times New Roman"/>
                <a:cs typeface="Times New Roman"/>
              </a:rPr>
              <a:t>a</a:t>
            </a:r>
            <a:r>
              <a:rPr sz="2000" dirty="0">
                <a:latin typeface="Times New Roman"/>
                <a:cs typeface="Times New Roman"/>
              </a:rPr>
              <a:t>r</a:t>
            </a:r>
            <a:r>
              <a:rPr sz="2000" spc="-5" dirty="0">
                <a:latin typeface="Times New Roman"/>
                <a:cs typeface="Times New Roman"/>
              </a:rPr>
              <a:t>e</a:t>
            </a:r>
            <a:endParaRPr sz="2000">
              <a:latin typeface="Times New Roman"/>
              <a:cs typeface="Times New Roman"/>
            </a:endParaRPr>
          </a:p>
          <a:p>
            <a:pPr marL="338455">
              <a:lnSpc>
                <a:spcPct val="100000"/>
              </a:lnSpc>
              <a:spcBef>
                <a:spcPts val="1205"/>
              </a:spcBef>
            </a:pPr>
            <a:r>
              <a:rPr sz="2000" spc="-10" dirty="0">
                <a:latin typeface="Times New Roman"/>
                <a:cs typeface="Times New Roman"/>
              </a:rPr>
              <a:t>design</a:t>
            </a:r>
            <a:endParaRPr sz="2000">
              <a:latin typeface="Times New Roman"/>
              <a:cs typeface="Times New Roman"/>
            </a:endParaRPr>
          </a:p>
          <a:p>
            <a:pPr marL="12700">
              <a:lnSpc>
                <a:spcPct val="100000"/>
              </a:lnSpc>
              <a:spcBef>
                <a:spcPts val="1680"/>
              </a:spcBef>
              <a:tabLst>
                <a:tab pos="338455" algn="l"/>
              </a:tabLst>
            </a:pPr>
            <a:r>
              <a:rPr sz="2000" spc="-5" dirty="0">
                <a:solidFill>
                  <a:srgbClr val="C00000"/>
                </a:solidFill>
                <a:latin typeface="Times New Roman"/>
                <a:cs typeface="Times New Roman"/>
              </a:rPr>
              <a:t>»	</a:t>
            </a:r>
            <a:r>
              <a:rPr sz="2000" spc="-20" dirty="0">
                <a:latin typeface="Times New Roman"/>
                <a:cs typeface="Times New Roman"/>
              </a:rPr>
              <a:t>An </a:t>
            </a:r>
            <a:r>
              <a:rPr sz="2000" spc="-10" dirty="0">
                <a:latin typeface="Times New Roman"/>
                <a:cs typeface="Times New Roman"/>
              </a:rPr>
              <a:t>emulator hardware </a:t>
            </a:r>
            <a:r>
              <a:rPr sz="2000" spc="-5" dirty="0">
                <a:latin typeface="Times New Roman"/>
                <a:cs typeface="Times New Roman"/>
              </a:rPr>
              <a:t>– </a:t>
            </a:r>
            <a:r>
              <a:rPr sz="2000" spc="-10" dirty="0">
                <a:latin typeface="Times New Roman"/>
                <a:cs typeface="Times New Roman"/>
              </a:rPr>
              <a:t>for debugging the </a:t>
            </a:r>
            <a:r>
              <a:rPr sz="2000" spc="-5" dirty="0">
                <a:latin typeface="Times New Roman"/>
                <a:cs typeface="Times New Roman"/>
              </a:rPr>
              <a:t>target</a:t>
            </a:r>
            <a:r>
              <a:rPr sz="2000" spc="280" dirty="0">
                <a:latin typeface="Times New Roman"/>
                <a:cs typeface="Times New Roman"/>
              </a:rPr>
              <a:t> </a:t>
            </a:r>
            <a:r>
              <a:rPr sz="2000" dirty="0">
                <a:latin typeface="Times New Roman"/>
                <a:cs typeface="Times New Roman"/>
              </a:rPr>
              <a:t>board</a:t>
            </a:r>
            <a:endParaRPr sz="2000">
              <a:latin typeface="Times New Roman"/>
              <a:cs typeface="Times New Roman"/>
            </a:endParaRPr>
          </a:p>
          <a:p>
            <a:pPr marL="12700">
              <a:lnSpc>
                <a:spcPct val="100000"/>
              </a:lnSpc>
              <a:spcBef>
                <a:spcPts val="1680"/>
              </a:spcBef>
              <a:tabLst>
                <a:tab pos="338455" algn="l"/>
              </a:tabLst>
            </a:pPr>
            <a:r>
              <a:rPr sz="2000" spc="-5" dirty="0">
                <a:solidFill>
                  <a:srgbClr val="C00000"/>
                </a:solidFill>
                <a:latin typeface="Times New Roman"/>
                <a:cs typeface="Times New Roman"/>
              </a:rPr>
              <a:t>»	</a:t>
            </a:r>
            <a:r>
              <a:rPr sz="2000" spc="-10" dirty="0">
                <a:latin typeface="Times New Roman"/>
                <a:cs typeface="Times New Roman"/>
              </a:rPr>
              <a:t>Signal </a:t>
            </a:r>
            <a:r>
              <a:rPr sz="2000" spc="-5" dirty="0">
                <a:latin typeface="Times New Roman"/>
                <a:cs typeface="Times New Roman"/>
              </a:rPr>
              <a:t>sources </a:t>
            </a:r>
            <a:r>
              <a:rPr sz="2000" spc="-10" dirty="0">
                <a:latin typeface="Times New Roman"/>
                <a:cs typeface="Times New Roman"/>
              </a:rPr>
              <a:t>(like CRO, Multimeter, Logic </a:t>
            </a:r>
            <a:r>
              <a:rPr sz="2000" spc="-15" dirty="0">
                <a:latin typeface="Times New Roman"/>
                <a:cs typeface="Times New Roman"/>
              </a:rPr>
              <a:t>Analyzer,</a:t>
            </a:r>
            <a:r>
              <a:rPr sz="2000" spc="290" dirty="0">
                <a:latin typeface="Times New Roman"/>
                <a:cs typeface="Times New Roman"/>
              </a:rPr>
              <a:t> </a:t>
            </a:r>
            <a:r>
              <a:rPr sz="2000" spc="-5" dirty="0">
                <a:latin typeface="Times New Roman"/>
                <a:cs typeface="Times New Roman"/>
              </a:rPr>
              <a:t>etc.)</a:t>
            </a:r>
            <a:endParaRPr sz="2000">
              <a:latin typeface="Times New Roman"/>
              <a:cs typeface="Times New Roman"/>
            </a:endParaRPr>
          </a:p>
          <a:p>
            <a:pPr marL="12700">
              <a:lnSpc>
                <a:spcPct val="100000"/>
              </a:lnSpc>
              <a:spcBef>
                <a:spcPts val="1685"/>
              </a:spcBef>
              <a:tabLst>
                <a:tab pos="338455" algn="l"/>
              </a:tabLst>
            </a:pPr>
            <a:r>
              <a:rPr sz="2000" spc="-5" dirty="0">
                <a:solidFill>
                  <a:srgbClr val="C00000"/>
                </a:solidFill>
                <a:latin typeface="Times New Roman"/>
                <a:cs typeface="Times New Roman"/>
              </a:rPr>
              <a:t>»	</a:t>
            </a:r>
            <a:r>
              <a:rPr sz="2000" dirty="0">
                <a:latin typeface="Times New Roman"/>
                <a:cs typeface="Times New Roman"/>
              </a:rPr>
              <a:t>Target</a:t>
            </a:r>
            <a:r>
              <a:rPr sz="2000" spc="-45" dirty="0">
                <a:latin typeface="Times New Roman"/>
                <a:cs typeface="Times New Roman"/>
              </a:rPr>
              <a:t> </a:t>
            </a:r>
            <a:r>
              <a:rPr sz="2000" spc="-10" dirty="0">
                <a:latin typeface="Times New Roman"/>
                <a:cs typeface="Times New Roman"/>
              </a:rPr>
              <a:t>hardware.</a:t>
            </a:r>
            <a:endParaRPr sz="2000">
              <a:latin typeface="Times New Roman"/>
              <a:cs typeface="Times New Roman"/>
            </a:endParaRP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3" name="object 3"/>
          <p:cNvSpPr txBox="1">
            <a:spLocks noGrp="1"/>
          </p:cNvSpPr>
          <p:nvPr>
            <p:ph type="title"/>
          </p:nvPr>
        </p:nvSpPr>
        <p:spPr>
          <a:prstGeom prst="rect">
            <a:avLst/>
          </a:prstGeom>
        </p:spPr>
        <p:txBody>
          <a:bodyPr vert="horz" wrap="square" lIns="0" tIns="12700" rIns="0" bIns="0" rtlCol="0">
            <a:spAutoFit/>
          </a:bodyPr>
          <a:lstStyle/>
          <a:p>
            <a:pPr marL="1886585" marR="5080" indent="-1543050">
              <a:lnSpc>
                <a:spcPct val="100000"/>
              </a:lnSpc>
              <a:spcBef>
                <a:spcPts val="100"/>
              </a:spcBef>
            </a:pPr>
            <a:r>
              <a:rPr sz="3600" b="1" dirty="0">
                <a:solidFill>
                  <a:srgbClr val="FF0000"/>
                </a:solidFill>
                <a:latin typeface="Times New Roman"/>
                <a:cs typeface="Times New Roman"/>
              </a:rPr>
              <a:t>THE </a:t>
            </a:r>
            <a:r>
              <a:rPr sz="3600" b="1" spc="-5" dirty="0">
                <a:solidFill>
                  <a:srgbClr val="FF0000"/>
                </a:solidFill>
                <a:latin typeface="Times New Roman"/>
                <a:cs typeface="Times New Roman"/>
              </a:rPr>
              <a:t>INTEGRATED</a:t>
            </a:r>
            <a:r>
              <a:rPr sz="3600" b="1" spc="-60" dirty="0">
                <a:solidFill>
                  <a:srgbClr val="FF0000"/>
                </a:solidFill>
                <a:latin typeface="Times New Roman"/>
                <a:cs typeface="Times New Roman"/>
              </a:rPr>
              <a:t> </a:t>
            </a:r>
            <a:r>
              <a:rPr sz="3600" b="1" spc="-5" dirty="0">
                <a:solidFill>
                  <a:srgbClr val="FF0000"/>
                </a:solidFill>
                <a:latin typeface="Times New Roman"/>
                <a:cs typeface="Times New Roman"/>
              </a:rPr>
              <a:t>DEVELOPMENT  ENVIRONMENT (IDE)</a:t>
            </a:r>
            <a:endParaRPr sz="3600">
              <a:latin typeface="Times New Roman"/>
              <a:cs typeface="Times New Roman"/>
            </a:endParaRPr>
          </a:p>
        </p:txBody>
      </p:sp>
      <p:sp>
        <p:nvSpPr>
          <p:cNvPr id="6" name="object 6"/>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122</a:t>
            </a:fld>
            <a:endParaRPr sz="1200">
              <a:latin typeface="Times New Roman"/>
              <a:cs typeface="Times New Roman"/>
            </a:endParaRPr>
          </a:p>
        </p:txBody>
      </p:sp>
      <p:sp>
        <p:nvSpPr>
          <p:cNvPr id="4" name="object 4"/>
          <p:cNvSpPr txBox="1"/>
          <p:nvPr/>
        </p:nvSpPr>
        <p:spPr>
          <a:xfrm>
            <a:off x="383540" y="1800148"/>
            <a:ext cx="8536940" cy="1398270"/>
          </a:xfrm>
          <a:prstGeom prst="rect">
            <a:avLst/>
          </a:prstGeom>
        </p:spPr>
        <p:txBody>
          <a:bodyPr vert="horz" wrap="square" lIns="0" tIns="12700" rIns="0" bIns="0" rtlCol="0">
            <a:spAutoFit/>
          </a:bodyPr>
          <a:lstStyle/>
          <a:p>
            <a:pPr marL="356870" marR="5080" indent="-344805" algn="just">
              <a:lnSpc>
                <a:spcPct val="150100"/>
              </a:lnSpc>
              <a:spcBef>
                <a:spcPts val="100"/>
              </a:spcBef>
            </a:pPr>
            <a:r>
              <a:rPr sz="2000" spc="-5" dirty="0">
                <a:solidFill>
                  <a:srgbClr val="C00000"/>
                </a:solidFill>
                <a:latin typeface="Times New Roman"/>
                <a:cs typeface="Times New Roman"/>
              </a:rPr>
              <a:t>» </a:t>
            </a:r>
            <a:r>
              <a:rPr sz="2000" dirty="0">
                <a:latin typeface="Times New Roman"/>
                <a:cs typeface="Times New Roman"/>
              </a:rPr>
              <a:t>In </a:t>
            </a:r>
            <a:r>
              <a:rPr sz="2000" spc="-5" dirty="0">
                <a:latin typeface="Times New Roman"/>
                <a:cs typeface="Times New Roman"/>
              </a:rPr>
              <a:t>embedded system development context, </a:t>
            </a:r>
            <a:r>
              <a:rPr sz="2000" i="1" dirty="0">
                <a:solidFill>
                  <a:srgbClr val="FF0000"/>
                </a:solidFill>
                <a:latin typeface="Times New Roman"/>
                <a:cs typeface="Times New Roman"/>
              </a:rPr>
              <a:t>Integrated Development  Environment </a:t>
            </a:r>
            <a:r>
              <a:rPr sz="2000" i="1" spc="-5" dirty="0">
                <a:solidFill>
                  <a:srgbClr val="FF0000"/>
                </a:solidFill>
                <a:latin typeface="Times New Roman"/>
                <a:cs typeface="Times New Roman"/>
              </a:rPr>
              <a:t>(IDE) </a:t>
            </a:r>
            <a:r>
              <a:rPr sz="2000" spc="-5" dirty="0">
                <a:solidFill>
                  <a:srgbClr val="AC1285"/>
                </a:solidFill>
                <a:latin typeface="Times New Roman"/>
                <a:cs typeface="Times New Roman"/>
              </a:rPr>
              <a:t>stands for an integrated environment for developing and  debugging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target </a:t>
            </a:r>
            <a:r>
              <a:rPr sz="2000" dirty="0">
                <a:solidFill>
                  <a:srgbClr val="AC1285"/>
                </a:solidFill>
                <a:latin typeface="Times New Roman"/>
                <a:cs typeface="Times New Roman"/>
              </a:rPr>
              <a:t>processor </a:t>
            </a:r>
            <a:r>
              <a:rPr sz="2000" spc="-5" dirty="0">
                <a:solidFill>
                  <a:srgbClr val="AC1285"/>
                </a:solidFill>
                <a:latin typeface="Times New Roman"/>
                <a:cs typeface="Times New Roman"/>
              </a:rPr>
              <a:t>specific embedded </a:t>
            </a:r>
            <a:r>
              <a:rPr sz="2000" spc="-15" dirty="0">
                <a:solidFill>
                  <a:srgbClr val="AC1285"/>
                </a:solidFill>
                <a:latin typeface="Times New Roman"/>
                <a:cs typeface="Times New Roman"/>
              </a:rPr>
              <a:t>firmware</a:t>
            </a:r>
            <a:r>
              <a:rPr sz="2000" spc="-15" dirty="0">
                <a:latin typeface="Times New Roman"/>
                <a:cs typeface="Times New Roman"/>
              </a:rPr>
              <a:t>.</a:t>
            </a:r>
            <a:endParaRPr sz="2000">
              <a:latin typeface="Times New Roman"/>
              <a:cs typeface="Times New Roman"/>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60044" y="276809"/>
            <a:ext cx="4759325" cy="329565"/>
          </a:xfrm>
          <a:prstGeom prst="rect">
            <a:avLst/>
          </a:prstGeom>
        </p:spPr>
        <p:txBody>
          <a:bodyPr vert="horz" wrap="square" lIns="0" tIns="12065" rIns="0" bIns="0" rtlCol="0">
            <a:spAutoFit/>
          </a:bodyPr>
          <a:lstStyle/>
          <a:p>
            <a:pPr marL="12700">
              <a:lnSpc>
                <a:spcPct val="100000"/>
              </a:lnSpc>
              <a:spcBef>
                <a:spcPts val="95"/>
              </a:spcBef>
              <a:tabLst>
                <a:tab pos="356870" algn="l"/>
              </a:tabLst>
            </a:pPr>
            <a:r>
              <a:rPr spc="-5" dirty="0">
                <a:solidFill>
                  <a:srgbClr val="C00000"/>
                </a:solidFill>
              </a:rPr>
              <a:t>»	</a:t>
            </a:r>
            <a:r>
              <a:rPr spc="-5" dirty="0">
                <a:solidFill>
                  <a:srgbClr val="6F2F9F"/>
                </a:solidFill>
              </a:rPr>
              <a:t>IDE is a </a:t>
            </a:r>
            <a:r>
              <a:rPr spc="-15" dirty="0">
                <a:solidFill>
                  <a:srgbClr val="6F2F9F"/>
                </a:solidFill>
              </a:rPr>
              <a:t>software </a:t>
            </a:r>
            <a:r>
              <a:rPr spc="-5" dirty="0">
                <a:solidFill>
                  <a:srgbClr val="6F2F9F"/>
                </a:solidFill>
              </a:rPr>
              <a:t>package </a:t>
            </a:r>
            <a:r>
              <a:rPr spc="-20" dirty="0">
                <a:solidFill>
                  <a:srgbClr val="6F2F9F"/>
                </a:solidFill>
              </a:rPr>
              <a:t>which </a:t>
            </a:r>
            <a:r>
              <a:rPr spc="-10" dirty="0">
                <a:solidFill>
                  <a:srgbClr val="6F2F9F"/>
                </a:solidFill>
              </a:rPr>
              <a:t>bundles</a:t>
            </a:r>
            <a:r>
              <a:rPr spc="229" dirty="0">
                <a:solidFill>
                  <a:srgbClr val="6F2F9F"/>
                </a:solidFill>
              </a:rPr>
              <a:t> </a:t>
            </a:r>
            <a:r>
              <a:rPr spc="-5" dirty="0"/>
              <a:t>–</a:t>
            </a:r>
          </a:p>
        </p:txBody>
      </p:sp>
      <p:sp>
        <p:nvSpPr>
          <p:cNvPr id="5" name="object 5"/>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123</a:t>
            </a:fld>
            <a:endParaRPr sz="1200">
              <a:latin typeface="Times New Roman"/>
              <a:cs typeface="Times New Roman"/>
            </a:endParaRPr>
          </a:p>
        </p:txBody>
      </p:sp>
      <p:sp>
        <p:nvSpPr>
          <p:cNvPr id="3" name="object 3"/>
          <p:cNvSpPr txBox="1"/>
          <p:nvPr/>
        </p:nvSpPr>
        <p:spPr>
          <a:xfrm>
            <a:off x="444500" y="777366"/>
            <a:ext cx="8319770" cy="5065489"/>
          </a:xfrm>
          <a:prstGeom prst="rect">
            <a:avLst/>
          </a:prstGeom>
        </p:spPr>
        <p:txBody>
          <a:bodyPr vert="horz" wrap="square" lIns="0" tIns="12700" rIns="0" bIns="0" rtlCol="0">
            <a:spAutoFit/>
          </a:bodyPr>
          <a:lstStyle/>
          <a:p>
            <a:pPr marL="372110">
              <a:lnSpc>
                <a:spcPct val="100000"/>
              </a:lnSpc>
              <a:spcBef>
                <a:spcPts val="100"/>
              </a:spcBef>
              <a:tabLst>
                <a:tab pos="698500" algn="l"/>
              </a:tabLst>
            </a:pPr>
            <a:r>
              <a:rPr sz="1750" spc="10" dirty="0">
                <a:solidFill>
                  <a:srgbClr val="C00000"/>
                </a:solidFill>
                <a:latin typeface="Times New Roman"/>
                <a:cs typeface="Times New Roman"/>
              </a:rPr>
              <a:t>»	</a:t>
            </a:r>
            <a:r>
              <a:rPr sz="1800" dirty="0">
                <a:latin typeface="Times New Roman"/>
                <a:cs typeface="Times New Roman"/>
              </a:rPr>
              <a:t>a </a:t>
            </a:r>
            <a:r>
              <a:rPr sz="1800" spc="-15" dirty="0">
                <a:latin typeface="Times New Roman"/>
                <a:cs typeface="Times New Roman"/>
              </a:rPr>
              <a:t>“Text </a:t>
            </a:r>
            <a:r>
              <a:rPr sz="1800" dirty="0">
                <a:latin typeface="Times New Roman"/>
                <a:cs typeface="Times New Roman"/>
              </a:rPr>
              <a:t>Editor (Source Code</a:t>
            </a:r>
            <a:r>
              <a:rPr sz="1800" spc="-40" dirty="0">
                <a:latin typeface="Times New Roman"/>
                <a:cs typeface="Times New Roman"/>
              </a:rPr>
              <a:t> </a:t>
            </a:r>
            <a:r>
              <a:rPr sz="1800" dirty="0">
                <a:latin typeface="Times New Roman"/>
                <a:cs typeface="Times New Roman"/>
              </a:rPr>
              <a:t>Editor)”,</a:t>
            </a:r>
          </a:p>
          <a:p>
            <a:pPr marL="372110">
              <a:lnSpc>
                <a:spcPct val="100000"/>
              </a:lnSpc>
              <a:spcBef>
                <a:spcPts val="1510"/>
              </a:spcBef>
              <a:tabLst>
                <a:tab pos="698500" algn="l"/>
              </a:tabLst>
            </a:pPr>
            <a:r>
              <a:rPr sz="1750" spc="10" dirty="0">
                <a:solidFill>
                  <a:srgbClr val="C00000"/>
                </a:solidFill>
                <a:latin typeface="Times New Roman"/>
                <a:cs typeface="Times New Roman"/>
              </a:rPr>
              <a:t>»	</a:t>
            </a:r>
            <a:r>
              <a:rPr sz="1800" spc="-5" dirty="0">
                <a:latin typeface="Times New Roman"/>
                <a:cs typeface="Times New Roman"/>
              </a:rPr>
              <a:t>“Cross-complier</a:t>
            </a:r>
            <a:r>
              <a:rPr sz="1800" spc="135" dirty="0">
                <a:latin typeface="Times New Roman"/>
                <a:cs typeface="Times New Roman"/>
              </a:rPr>
              <a:t> </a:t>
            </a:r>
            <a:r>
              <a:rPr sz="1800" spc="-5" dirty="0">
                <a:latin typeface="Times New Roman"/>
                <a:cs typeface="Times New Roman"/>
              </a:rPr>
              <a:t>(for</a:t>
            </a:r>
            <a:r>
              <a:rPr sz="1800" spc="140" dirty="0">
                <a:latin typeface="Times New Roman"/>
                <a:cs typeface="Times New Roman"/>
              </a:rPr>
              <a:t> </a:t>
            </a:r>
            <a:r>
              <a:rPr sz="1800" spc="-5" dirty="0">
                <a:latin typeface="Times New Roman"/>
                <a:cs typeface="Times New Roman"/>
              </a:rPr>
              <a:t>cross</a:t>
            </a:r>
            <a:r>
              <a:rPr sz="1800" spc="125" dirty="0">
                <a:latin typeface="Times New Roman"/>
                <a:cs typeface="Times New Roman"/>
              </a:rPr>
              <a:t> </a:t>
            </a:r>
            <a:r>
              <a:rPr sz="1800" spc="-5" dirty="0">
                <a:latin typeface="Times New Roman"/>
                <a:cs typeface="Times New Roman"/>
              </a:rPr>
              <a:t>platform</a:t>
            </a:r>
            <a:r>
              <a:rPr sz="1800" spc="105" dirty="0">
                <a:latin typeface="Times New Roman"/>
                <a:cs typeface="Times New Roman"/>
              </a:rPr>
              <a:t> </a:t>
            </a:r>
            <a:r>
              <a:rPr sz="1800" spc="-5" dirty="0">
                <a:latin typeface="Times New Roman"/>
                <a:cs typeface="Times New Roman"/>
              </a:rPr>
              <a:t>development</a:t>
            </a:r>
            <a:r>
              <a:rPr sz="1800" spc="145" dirty="0">
                <a:latin typeface="Times New Roman"/>
                <a:cs typeface="Times New Roman"/>
              </a:rPr>
              <a:t> </a:t>
            </a:r>
            <a:r>
              <a:rPr sz="1800" dirty="0">
                <a:latin typeface="Times New Roman"/>
                <a:cs typeface="Times New Roman"/>
              </a:rPr>
              <a:t>and</a:t>
            </a:r>
            <a:r>
              <a:rPr sz="1800" spc="145" dirty="0">
                <a:latin typeface="Times New Roman"/>
                <a:cs typeface="Times New Roman"/>
              </a:rPr>
              <a:t> </a:t>
            </a:r>
            <a:r>
              <a:rPr sz="1800" spc="-5" dirty="0">
                <a:latin typeface="Times New Roman"/>
                <a:cs typeface="Times New Roman"/>
              </a:rPr>
              <a:t>complier</a:t>
            </a:r>
            <a:r>
              <a:rPr sz="1800" spc="140" dirty="0">
                <a:latin typeface="Times New Roman"/>
                <a:cs typeface="Times New Roman"/>
              </a:rPr>
              <a:t> </a:t>
            </a:r>
            <a:r>
              <a:rPr sz="1800" spc="-15" dirty="0">
                <a:latin typeface="Times New Roman"/>
                <a:cs typeface="Times New Roman"/>
              </a:rPr>
              <a:t>for</a:t>
            </a:r>
            <a:r>
              <a:rPr sz="1800" spc="135" dirty="0">
                <a:latin typeface="Times New Roman"/>
                <a:cs typeface="Times New Roman"/>
              </a:rPr>
              <a:t> </a:t>
            </a:r>
            <a:r>
              <a:rPr sz="1800" spc="-10" dirty="0">
                <a:latin typeface="Times New Roman"/>
                <a:cs typeface="Times New Roman"/>
              </a:rPr>
              <a:t>same</a:t>
            </a:r>
            <a:r>
              <a:rPr sz="1800" spc="130" dirty="0">
                <a:latin typeface="Times New Roman"/>
                <a:cs typeface="Times New Roman"/>
              </a:rPr>
              <a:t> </a:t>
            </a:r>
            <a:r>
              <a:rPr sz="1800" dirty="0">
                <a:latin typeface="Times New Roman"/>
                <a:cs typeface="Times New Roman"/>
              </a:rPr>
              <a:t>platform</a:t>
            </a:r>
          </a:p>
          <a:p>
            <a:pPr marL="698500">
              <a:lnSpc>
                <a:spcPct val="100000"/>
              </a:lnSpc>
              <a:spcBef>
                <a:spcPts val="1085"/>
              </a:spcBef>
            </a:pPr>
            <a:r>
              <a:rPr sz="1800" spc="-5" dirty="0">
                <a:latin typeface="Times New Roman"/>
                <a:cs typeface="Times New Roman"/>
              </a:rPr>
              <a:t>development)”,</a:t>
            </a:r>
            <a:endParaRPr sz="1800" dirty="0">
              <a:latin typeface="Times New Roman"/>
              <a:cs typeface="Times New Roman"/>
            </a:endParaRPr>
          </a:p>
          <a:p>
            <a:pPr marL="372110">
              <a:lnSpc>
                <a:spcPct val="100000"/>
              </a:lnSpc>
              <a:spcBef>
                <a:spcPts val="1515"/>
              </a:spcBef>
              <a:tabLst>
                <a:tab pos="698500" algn="l"/>
              </a:tabLst>
            </a:pPr>
            <a:r>
              <a:rPr sz="1750" spc="10" dirty="0">
                <a:solidFill>
                  <a:srgbClr val="C00000"/>
                </a:solidFill>
                <a:latin typeface="Times New Roman"/>
                <a:cs typeface="Times New Roman"/>
              </a:rPr>
              <a:t>»	</a:t>
            </a:r>
            <a:r>
              <a:rPr sz="1800" spc="-10" dirty="0">
                <a:latin typeface="Times New Roman"/>
                <a:cs typeface="Times New Roman"/>
              </a:rPr>
              <a:t>“Linker”,</a:t>
            </a:r>
            <a:r>
              <a:rPr sz="1800" spc="10" dirty="0">
                <a:latin typeface="Times New Roman"/>
                <a:cs typeface="Times New Roman"/>
              </a:rPr>
              <a:t> </a:t>
            </a:r>
            <a:r>
              <a:rPr sz="1800" dirty="0">
                <a:latin typeface="Times New Roman"/>
                <a:cs typeface="Times New Roman"/>
              </a:rPr>
              <a:t>and</a:t>
            </a:r>
          </a:p>
          <a:p>
            <a:pPr marL="372110">
              <a:lnSpc>
                <a:spcPct val="100000"/>
              </a:lnSpc>
              <a:spcBef>
                <a:spcPts val="1510"/>
              </a:spcBef>
              <a:tabLst>
                <a:tab pos="698500" algn="l"/>
              </a:tabLst>
            </a:pPr>
            <a:r>
              <a:rPr sz="1750" spc="10" dirty="0">
                <a:solidFill>
                  <a:srgbClr val="C00000"/>
                </a:solidFill>
                <a:latin typeface="Times New Roman"/>
                <a:cs typeface="Times New Roman"/>
              </a:rPr>
              <a:t>»	</a:t>
            </a:r>
            <a:r>
              <a:rPr sz="1800" dirty="0">
                <a:latin typeface="Times New Roman"/>
                <a:cs typeface="Times New Roman"/>
              </a:rPr>
              <a:t>a</a:t>
            </a:r>
            <a:r>
              <a:rPr sz="1800" spc="-35" dirty="0">
                <a:latin typeface="Times New Roman"/>
                <a:cs typeface="Times New Roman"/>
              </a:rPr>
              <a:t> </a:t>
            </a:r>
            <a:r>
              <a:rPr sz="1800" spc="-5" dirty="0">
                <a:latin typeface="Times New Roman"/>
                <a:cs typeface="Times New Roman"/>
              </a:rPr>
              <a:t>“Debugger”.</a:t>
            </a:r>
            <a:endParaRPr sz="1800" dirty="0">
              <a:latin typeface="Times New Roman"/>
              <a:cs typeface="Times New Roman"/>
            </a:endParaRPr>
          </a:p>
          <a:p>
            <a:pPr marL="27940">
              <a:lnSpc>
                <a:spcPct val="100000"/>
              </a:lnSpc>
              <a:spcBef>
                <a:spcPts val="1650"/>
              </a:spcBef>
              <a:tabLst>
                <a:tab pos="372110" algn="l"/>
              </a:tabLst>
            </a:pPr>
            <a:r>
              <a:rPr sz="2000" spc="-5" dirty="0">
                <a:solidFill>
                  <a:srgbClr val="C00000"/>
                </a:solidFill>
                <a:latin typeface="Times New Roman"/>
                <a:cs typeface="Times New Roman"/>
              </a:rPr>
              <a:t>»	</a:t>
            </a:r>
            <a:r>
              <a:rPr sz="2000" spc="-15" dirty="0">
                <a:solidFill>
                  <a:srgbClr val="6F2F9F"/>
                </a:solidFill>
                <a:latin typeface="Times New Roman"/>
                <a:cs typeface="Times New Roman"/>
              </a:rPr>
              <a:t>Some </a:t>
            </a:r>
            <a:r>
              <a:rPr sz="2000" spc="-5" dirty="0">
                <a:solidFill>
                  <a:srgbClr val="6F2F9F"/>
                </a:solidFill>
                <a:latin typeface="Times New Roman"/>
                <a:cs typeface="Times New Roman"/>
              </a:rPr>
              <a:t>IDEs </a:t>
            </a:r>
            <a:r>
              <a:rPr sz="2000" spc="-20" dirty="0">
                <a:solidFill>
                  <a:srgbClr val="6F2F9F"/>
                </a:solidFill>
                <a:latin typeface="Times New Roman"/>
                <a:cs typeface="Times New Roman"/>
              </a:rPr>
              <a:t>may </a:t>
            </a:r>
            <a:r>
              <a:rPr sz="2000" spc="-5" dirty="0">
                <a:solidFill>
                  <a:srgbClr val="6F2F9F"/>
                </a:solidFill>
                <a:latin typeface="Times New Roman"/>
                <a:cs typeface="Times New Roman"/>
              </a:rPr>
              <a:t>provide</a:t>
            </a:r>
            <a:r>
              <a:rPr sz="2000" spc="100" dirty="0">
                <a:solidFill>
                  <a:srgbClr val="6F2F9F"/>
                </a:solidFill>
                <a:latin typeface="Times New Roman"/>
                <a:cs typeface="Times New Roman"/>
              </a:rPr>
              <a:t> </a:t>
            </a:r>
            <a:r>
              <a:rPr sz="2000" spc="-5" dirty="0">
                <a:latin typeface="Times New Roman"/>
                <a:cs typeface="Times New Roman"/>
              </a:rPr>
              <a:t>–</a:t>
            </a:r>
            <a:endParaRPr sz="2000" dirty="0">
              <a:latin typeface="Times New Roman"/>
              <a:cs typeface="Times New Roman"/>
            </a:endParaRPr>
          </a:p>
          <a:p>
            <a:pPr marL="372110">
              <a:lnSpc>
                <a:spcPct val="100000"/>
              </a:lnSpc>
              <a:spcBef>
                <a:spcPts val="1545"/>
              </a:spcBef>
              <a:tabLst>
                <a:tab pos="698500" algn="l"/>
              </a:tabLst>
            </a:pPr>
            <a:r>
              <a:rPr sz="1750" spc="10" dirty="0">
                <a:solidFill>
                  <a:srgbClr val="C00000"/>
                </a:solidFill>
                <a:latin typeface="Times New Roman"/>
                <a:cs typeface="Times New Roman"/>
              </a:rPr>
              <a:t>»	</a:t>
            </a:r>
            <a:r>
              <a:rPr sz="1800" spc="-5" dirty="0">
                <a:latin typeface="Times New Roman"/>
                <a:cs typeface="Times New Roman"/>
              </a:rPr>
              <a:t>interface </a:t>
            </a:r>
            <a:r>
              <a:rPr sz="1800" dirty="0">
                <a:latin typeface="Times New Roman"/>
                <a:cs typeface="Times New Roman"/>
              </a:rPr>
              <a:t>to </a:t>
            </a:r>
            <a:r>
              <a:rPr sz="1800" spc="-5" dirty="0">
                <a:latin typeface="Times New Roman"/>
                <a:cs typeface="Times New Roman"/>
              </a:rPr>
              <a:t>target </a:t>
            </a:r>
            <a:r>
              <a:rPr sz="1800" dirty="0">
                <a:latin typeface="Times New Roman"/>
                <a:cs typeface="Times New Roman"/>
              </a:rPr>
              <a:t>board</a:t>
            </a:r>
            <a:r>
              <a:rPr sz="1800" spc="30" dirty="0">
                <a:latin typeface="Times New Roman"/>
                <a:cs typeface="Times New Roman"/>
              </a:rPr>
              <a:t> </a:t>
            </a:r>
            <a:r>
              <a:rPr sz="1800" spc="-5" dirty="0">
                <a:latin typeface="Times New Roman"/>
                <a:cs typeface="Times New Roman"/>
              </a:rPr>
              <a:t>emulators,</a:t>
            </a:r>
            <a:endParaRPr sz="1800" dirty="0">
              <a:latin typeface="Times New Roman"/>
              <a:cs typeface="Times New Roman"/>
            </a:endParaRPr>
          </a:p>
          <a:p>
            <a:pPr marL="372110">
              <a:lnSpc>
                <a:spcPct val="100000"/>
              </a:lnSpc>
              <a:spcBef>
                <a:spcPts val="1515"/>
              </a:spcBef>
              <a:tabLst>
                <a:tab pos="698500" algn="l"/>
              </a:tabLst>
            </a:pPr>
            <a:r>
              <a:rPr sz="1750" spc="10" dirty="0">
                <a:solidFill>
                  <a:srgbClr val="C00000"/>
                </a:solidFill>
                <a:latin typeface="Times New Roman"/>
                <a:cs typeface="Times New Roman"/>
              </a:rPr>
              <a:t>»	</a:t>
            </a:r>
            <a:r>
              <a:rPr sz="1800" spc="-5" dirty="0">
                <a:latin typeface="Times New Roman"/>
                <a:cs typeface="Times New Roman"/>
              </a:rPr>
              <a:t>target </a:t>
            </a:r>
            <a:r>
              <a:rPr sz="1800" spc="-80" dirty="0">
                <a:latin typeface="Times New Roman"/>
                <a:cs typeface="Times New Roman"/>
              </a:rPr>
              <a:t>processor</a:t>
            </a:r>
            <a:r>
              <a:rPr lang="en-US" sz="1800" spc="-80" dirty="0">
                <a:latin typeface="Times New Roman"/>
                <a:cs typeface="Times New Roman"/>
              </a:rPr>
              <a:t>'</a:t>
            </a:r>
            <a:r>
              <a:rPr sz="1800" spc="-80" dirty="0">
                <a:latin typeface="Times New Roman"/>
                <a:cs typeface="Times New Roman"/>
              </a:rPr>
              <a:t>s/ controller</a:t>
            </a:r>
            <a:r>
              <a:rPr lang="en-US" sz="1800" spc="-80" dirty="0">
                <a:latin typeface="Times New Roman"/>
                <a:cs typeface="Times New Roman"/>
              </a:rPr>
              <a:t>'</a:t>
            </a:r>
            <a:r>
              <a:rPr sz="1800" spc="-80" dirty="0">
                <a:latin typeface="Times New Roman"/>
                <a:cs typeface="Times New Roman"/>
              </a:rPr>
              <a:t>s </a:t>
            </a:r>
            <a:r>
              <a:rPr sz="1800" spc="-5" dirty="0">
                <a:latin typeface="Times New Roman"/>
                <a:cs typeface="Times New Roman"/>
              </a:rPr>
              <a:t>Flash </a:t>
            </a:r>
            <a:r>
              <a:rPr sz="1800" spc="-15" dirty="0">
                <a:latin typeface="Times New Roman"/>
                <a:cs typeface="Times New Roman"/>
              </a:rPr>
              <a:t>memory </a:t>
            </a:r>
            <a:r>
              <a:rPr sz="1800" spc="-10" dirty="0">
                <a:latin typeface="Times New Roman"/>
                <a:cs typeface="Times New Roman"/>
              </a:rPr>
              <a:t>programmer,</a:t>
            </a:r>
            <a:r>
              <a:rPr sz="1800" spc="305" dirty="0">
                <a:latin typeface="Times New Roman"/>
                <a:cs typeface="Times New Roman"/>
              </a:rPr>
              <a:t> </a:t>
            </a:r>
            <a:r>
              <a:rPr sz="1800" spc="-5" dirty="0">
                <a:latin typeface="Times New Roman"/>
                <a:cs typeface="Times New Roman"/>
              </a:rPr>
              <a:t>etc.</a:t>
            </a:r>
            <a:endParaRPr sz="1800" dirty="0">
              <a:latin typeface="Times New Roman"/>
              <a:cs typeface="Times New Roman"/>
            </a:endParaRPr>
          </a:p>
          <a:p>
            <a:pPr marL="372110">
              <a:lnSpc>
                <a:spcPct val="100000"/>
              </a:lnSpc>
              <a:spcBef>
                <a:spcPts val="1515"/>
              </a:spcBef>
              <a:tabLst>
                <a:tab pos="698500" algn="l"/>
              </a:tabLst>
            </a:pPr>
            <a:r>
              <a:rPr sz="1750" spc="10" dirty="0">
                <a:solidFill>
                  <a:srgbClr val="C00000"/>
                </a:solidFill>
                <a:latin typeface="Times New Roman"/>
                <a:cs typeface="Times New Roman"/>
              </a:rPr>
              <a:t>»	</a:t>
            </a:r>
            <a:r>
              <a:rPr sz="1800" spc="-5" dirty="0">
                <a:latin typeface="Times New Roman"/>
                <a:cs typeface="Times New Roman"/>
              </a:rPr>
              <a:t>IDE </a:t>
            </a:r>
            <a:r>
              <a:rPr sz="1800" spc="-15" dirty="0">
                <a:latin typeface="Times New Roman"/>
                <a:cs typeface="Times New Roman"/>
              </a:rPr>
              <a:t>may </a:t>
            </a:r>
            <a:r>
              <a:rPr sz="1800" spc="5" dirty="0">
                <a:latin typeface="Times New Roman"/>
                <a:cs typeface="Times New Roman"/>
              </a:rPr>
              <a:t>be </a:t>
            </a:r>
            <a:r>
              <a:rPr sz="1800" spc="-10" dirty="0">
                <a:latin typeface="Times New Roman"/>
                <a:cs typeface="Times New Roman"/>
              </a:rPr>
              <a:t>command </a:t>
            </a:r>
            <a:r>
              <a:rPr sz="1800" dirty="0">
                <a:latin typeface="Times New Roman"/>
                <a:cs typeface="Times New Roman"/>
              </a:rPr>
              <a:t>line </a:t>
            </a:r>
            <a:r>
              <a:rPr sz="1800" spc="-5" dirty="0">
                <a:latin typeface="Times New Roman"/>
                <a:cs typeface="Times New Roman"/>
              </a:rPr>
              <a:t>based </a:t>
            </a:r>
            <a:r>
              <a:rPr sz="1800" spc="5" dirty="0">
                <a:latin typeface="Times New Roman"/>
                <a:cs typeface="Times New Roman"/>
              </a:rPr>
              <a:t>or </a:t>
            </a:r>
            <a:r>
              <a:rPr sz="1800" spc="-15" dirty="0">
                <a:latin typeface="Times New Roman"/>
                <a:cs typeface="Times New Roman"/>
              </a:rPr>
              <a:t>GUI</a:t>
            </a:r>
            <a:r>
              <a:rPr sz="1800" spc="90" dirty="0">
                <a:latin typeface="Times New Roman"/>
                <a:cs typeface="Times New Roman"/>
              </a:rPr>
              <a:t> </a:t>
            </a:r>
            <a:r>
              <a:rPr sz="1800" spc="-5" dirty="0">
                <a:latin typeface="Times New Roman"/>
                <a:cs typeface="Times New Roman"/>
              </a:rPr>
              <a:t>based.</a:t>
            </a:r>
            <a:endParaRPr sz="1800" dirty="0">
              <a:latin typeface="Times New Roman"/>
              <a:cs typeface="Times New Roman"/>
            </a:endParaRPr>
          </a:p>
          <a:p>
            <a:pPr>
              <a:lnSpc>
                <a:spcPct val="100000"/>
              </a:lnSpc>
            </a:pPr>
            <a:endParaRPr sz="2000" dirty="0">
              <a:latin typeface="Times New Roman"/>
              <a:cs typeface="Times New Roman"/>
            </a:endParaRPr>
          </a:p>
          <a:p>
            <a:pPr>
              <a:lnSpc>
                <a:spcPct val="100000"/>
              </a:lnSpc>
              <a:spcBef>
                <a:spcPts val="30"/>
              </a:spcBef>
            </a:pPr>
            <a:endParaRPr sz="2600" dirty="0">
              <a:latin typeface="Times New Roman"/>
              <a:cs typeface="Times New Roman"/>
            </a:endParaRPr>
          </a:p>
          <a:p>
            <a:pPr marL="27940">
              <a:lnSpc>
                <a:spcPct val="100000"/>
              </a:lnSpc>
              <a:spcBef>
                <a:spcPts val="5"/>
              </a:spcBef>
              <a:tabLst>
                <a:tab pos="372110" algn="l"/>
              </a:tabLst>
            </a:pPr>
            <a:r>
              <a:rPr sz="2000" spc="-5" dirty="0">
                <a:solidFill>
                  <a:srgbClr val="C00000"/>
                </a:solidFill>
                <a:latin typeface="Times New Roman"/>
                <a:cs typeface="Times New Roman"/>
              </a:rPr>
              <a:t>»	</a:t>
            </a:r>
            <a:r>
              <a:rPr sz="2000" b="1" i="1" u="heavy" dirty="0">
                <a:solidFill>
                  <a:srgbClr val="FF0000"/>
                </a:solidFill>
                <a:uFill>
                  <a:solidFill>
                    <a:srgbClr val="FF0000"/>
                  </a:solidFill>
                </a:uFill>
                <a:latin typeface="Times New Roman"/>
                <a:cs typeface="Times New Roman"/>
              </a:rPr>
              <a:t>NOTE:</a:t>
            </a:r>
            <a:r>
              <a:rPr sz="2000" b="1" i="1" spc="80" dirty="0">
                <a:solidFill>
                  <a:srgbClr val="FF0000"/>
                </a:solidFill>
                <a:latin typeface="Times New Roman"/>
                <a:cs typeface="Times New Roman"/>
              </a:rPr>
              <a:t> </a:t>
            </a:r>
            <a:r>
              <a:rPr sz="2000" dirty="0">
                <a:solidFill>
                  <a:srgbClr val="FF0000"/>
                </a:solidFill>
                <a:latin typeface="Times New Roman"/>
                <a:cs typeface="Times New Roman"/>
              </a:rPr>
              <a:t>The</a:t>
            </a:r>
            <a:r>
              <a:rPr sz="2000" spc="80" dirty="0">
                <a:solidFill>
                  <a:srgbClr val="FF0000"/>
                </a:solidFill>
                <a:latin typeface="Times New Roman"/>
                <a:cs typeface="Times New Roman"/>
              </a:rPr>
              <a:t> </a:t>
            </a:r>
            <a:r>
              <a:rPr sz="2000" spc="-5" dirty="0">
                <a:solidFill>
                  <a:srgbClr val="FF0000"/>
                </a:solidFill>
                <a:latin typeface="Times New Roman"/>
                <a:cs typeface="Times New Roman"/>
              </a:rPr>
              <a:t>Keil</a:t>
            </a:r>
            <a:r>
              <a:rPr sz="2000" spc="85" dirty="0">
                <a:solidFill>
                  <a:srgbClr val="FF0000"/>
                </a:solidFill>
                <a:latin typeface="Times New Roman"/>
                <a:cs typeface="Times New Roman"/>
              </a:rPr>
              <a:t> </a:t>
            </a:r>
            <a:r>
              <a:rPr sz="2000" spc="-5" dirty="0">
                <a:solidFill>
                  <a:srgbClr val="FF0000"/>
                </a:solidFill>
                <a:latin typeface="Times New Roman"/>
                <a:cs typeface="Times New Roman"/>
              </a:rPr>
              <a:t>µVision</a:t>
            </a:r>
            <a:r>
              <a:rPr sz="2000" spc="70" dirty="0">
                <a:solidFill>
                  <a:srgbClr val="FF0000"/>
                </a:solidFill>
                <a:latin typeface="Times New Roman"/>
                <a:cs typeface="Times New Roman"/>
              </a:rPr>
              <a:t> </a:t>
            </a:r>
            <a:r>
              <a:rPr sz="2000" spc="-15" dirty="0">
                <a:solidFill>
                  <a:srgbClr val="FF0000"/>
                </a:solidFill>
                <a:latin typeface="Times New Roman"/>
                <a:cs typeface="Times New Roman"/>
              </a:rPr>
              <a:t>IDE</a:t>
            </a:r>
            <a:r>
              <a:rPr sz="2000" spc="90" dirty="0">
                <a:solidFill>
                  <a:srgbClr val="FF0000"/>
                </a:solidFill>
                <a:latin typeface="Times New Roman"/>
                <a:cs typeface="Times New Roman"/>
              </a:rPr>
              <a:t> </a:t>
            </a:r>
            <a:r>
              <a:rPr sz="2000" spc="-10" dirty="0">
                <a:solidFill>
                  <a:srgbClr val="FF0000"/>
                </a:solidFill>
                <a:latin typeface="Times New Roman"/>
                <a:cs typeface="Times New Roman"/>
              </a:rPr>
              <a:t>&amp;</a:t>
            </a:r>
            <a:r>
              <a:rPr sz="2000" spc="60" dirty="0">
                <a:solidFill>
                  <a:srgbClr val="FF0000"/>
                </a:solidFill>
                <a:latin typeface="Times New Roman"/>
                <a:cs typeface="Times New Roman"/>
              </a:rPr>
              <a:t> </a:t>
            </a:r>
            <a:r>
              <a:rPr sz="2000" spc="-10" dirty="0">
                <a:solidFill>
                  <a:srgbClr val="FF0000"/>
                </a:solidFill>
                <a:latin typeface="Times New Roman"/>
                <a:cs typeface="Times New Roman"/>
              </a:rPr>
              <a:t>An</a:t>
            </a:r>
            <a:r>
              <a:rPr sz="2000" spc="65" dirty="0">
                <a:solidFill>
                  <a:srgbClr val="FF0000"/>
                </a:solidFill>
                <a:latin typeface="Times New Roman"/>
                <a:cs typeface="Times New Roman"/>
              </a:rPr>
              <a:t> </a:t>
            </a:r>
            <a:r>
              <a:rPr sz="2000" spc="-5" dirty="0">
                <a:solidFill>
                  <a:srgbClr val="FF0000"/>
                </a:solidFill>
                <a:latin typeface="Times New Roman"/>
                <a:cs typeface="Times New Roman"/>
              </a:rPr>
              <a:t>Overview</a:t>
            </a:r>
            <a:r>
              <a:rPr sz="2000" spc="35" dirty="0">
                <a:solidFill>
                  <a:srgbClr val="FF0000"/>
                </a:solidFill>
                <a:latin typeface="Times New Roman"/>
                <a:cs typeface="Times New Roman"/>
              </a:rPr>
              <a:t> </a:t>
            </a:r>
            <a:r>
              <a:rPr sz="2000" spc="10" dirty="0">
                <a:solidFill>
                  <a:srgbClr val="FF0000"/>
                </a:solidFill>
                <a:latin typeface="Times New Roman"/>
                <a:cs typeface="Times New Roman"/>
              </a:rPr>
              <a:t>of</a:t>
            </a:r>
            <a:r>
              <a:rPr sz="2000" spc="65" dirty="0">
                <a:solidFill>
                  <a:srgbClr val="FF0000"/>
                </a:solidFill>
                <a:latin typeface="Times New Roman"/>
                <a:cs typeface="Times New Roman"/>
              </a:rPr>
              <a:t> </a:t>
            </a:r>
            <a:r>
              <a:rPr sz="2000" spc="-5" dirty="0">
                <a:solidFill>
                  <a:srgbClr val="FF0000"/>
                </a:solidFill>
                <a:latin typeface="Times New Roman"/>
                <a:cs typeface="Times New Roman"/>
              </a:rPr>
              <a:t>IDEs</a:t>
            </a:r>
            <a:r>
              <a:rPr sz="2000" spc="75" dirty="0">
                <a:solidFill>
                  <a:srgbClr val="FF0000"/>
                </a:solidFill>
                <a:latin typeface="Times New Roman"/>
                <a:cs typeface="Times New Roman"/>
              </a:rPr>
              <a:t> </a:t>
            </a:r>
            <a:endParaRPr sz="2000" dirty="0">
              <a:latin typeface="Times New Roman"/>
              <a:cs typeface="Times New Roman"/>
            </a:endParaRP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3" name="object 3"/>
          <p:cNvSpPr txBox="1">
            <a:spLocks noGrp="1"/>
          </p:cNvSpPr>
          <p:nvPr>
            <p:ph type="title"/>
          </p:nvPr>
        </p:nvSpPr>
        <p:spPr>
          <a:xfrm>
            <a:off x="1152550" y="246329"/>
            <a:ext cx="6993890" cy="574675"/>
          </a:xfrm>
          <a:prstGeom prst="rect">
            <a:avLst/>
          </a:prstGeom>
        </p:spPr>
        <p:txBody>
          <a:bodyPr vert="horz" wrap="square" lIns="0" tIns="12700" rIns="0" bIns="0" rtlCol="0">
            <a:spAutoFit/>
          </a:bodyPr>
          <a:lstStyle/>
          <a:p>
            <a:pPr marL="12700">
              <a:lnSpc>
                <a:spcPct val="100000"/>
              </a:lnSpc>
              <a:spcBef>
                <a:spcPts val="100"/>
              </a:spcBef>
            </a:pPr>
            <a:r>
              <a:rPr sz="3600" b="1" spc="-10" dirty="0">
                <a:solidFill>
                  <a:srgbClr val="FF0000"/>
                </a:solidFill>
                <a:latin typeface="Times New Roman"/>
                <a:cs typeface="Times New Roman"/>
              </a:rPr>
              <a:t>DISASSEMBLER/</a:t>
            </a:r>
            <a:r>
              <a:rPr sz="3600" b="1" spc="15" dirty="0">
                <a:solidFill>
                  <a:srgbClr val="FF0000"/>
                </a:solidFill>
                <a:latin typeface="Times New Roman"/>
                <a:cs typeface="Times New Roman"/>
              </a:rPr>
              <a:t> </a:t>
            </a:r>
            <a:r>
              <a:rPr sz="3600" b="1" spc="-5" dirty="0">
                <a:solidFill>
                  <a:srgbClr val="FF0000"/>
                </a:solidFill>
                <a:latin typeface="Times New Roman"/>
                <a:cs typeface="Times New Roman"/>
              </a:rPr>
              <a:t>DECOMPLIER</a:t>
            </a:r>
            <a:endParaRPr sz="3600">
              <a:latin typeface="Times New Roman"/>
              <a:cs typeface="Times New Roman"/>
            </a:endParaRPr>
          </a:p>
        </p:txBody>
      </p:sp>
      <p:sp>
        <p:nvSpPr>
          <p:cNvPr id="6" name="object 6"/>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124</a:t>
            </a:fld>
            <a:endParaRPr sz="1200">
              <a:latin typeface="Times New Roman"/>
              <a:cs typeface="Times New Roman"/>
            </a:endParaRPr>
          </a:p>
        </p:txBody>
      </p:sp>
      <p:sp>
        <p:nvSpPr>
          <p:cNvPr id="4" name="object 4"/>
          <p:cNvSpPr txBox="1"/>
          <p:nvPr/>
        </p:nvSpPr>
        <p:spPr>
          <a:xfrm>
            <a:off x="383540" y="1190421"/>
            <a:ext cx="8538210" cy="4843780"/>
          </a:xfrm>
          <a:prstGeom prst="rect">
            <a:avLst/>
          </a:prstGeom>
        </p:spPr>
        <p:txBody>
          <a:bodyPr vert="horz" wrap="square" lIns="0" tIns="12700" rIns="0" bIns="0" rtlCol="0">
            <a:spAutoFit/>
          </a:bodyPr>
          <a:lstStyle/>
          <a:p>
            <a:pPr marL="356870" marR="10160" indent="-344805" algn="just">
              <a:lnSpc>
                <a:spcPct val="150100"/>
              </a:lnSpc>
              <a:spcBef>
                <a:spcPts val="100"/>
              </a:spcBef>
            </a:pPr>
            <a:r>
              <a:rPr sz="2000" spc="-5" dirty="0">
                <a:solidFill>
                  <a:srgbClr val="C00000"/>
                </a:solidFill>
                <a:latin typeface="Times New Roman"/>
                <a:cs typeface="Times New Roman"/>
              </a:rPr>
              <a:t>» </a:t>
            </a:r>
            <a:r>
              <a:rPr sz="2000" b="1" i="1" dirty="0">
                <a:solidFill>
                  <a:srgbClr val="FF0000"/>
                </a:solidFill>
                <a:latin typeface="Times New Roman"/>
                <a:cs typeface="Times New Roman"/>
              </a:rPr>
              <a:t>Disassembler </a:t>
            </a:r>
            <a:r>
              <a:rPr sz="2000" spc="-5" dirty="0">
                <a:latin typeface="Times New Roman"/>
                <a:cs typeface="Times New Roman"/>
              </a:rPr>
              <a:t>is </a:t>
            </a:r>
            <a:r>
              <a:rPr sz="2000" spc="-5" dirty="0">
                <a:solidFill>
                  <a:srgbClr val="C00000"/>
                </a:solidFill>
                <a:latin typeface="Times New Roman"/>
                <a:cs typeface="Times New Roman"/>
              </a:rPr>
              <a:t>a utility </a:t>
            </a:r>
            <a:r>
              <a:rPr sz="2000" dirty="0">
                <a:solidFill>
                  <a:srgbClr val="C00000"/>
                </a:solidFill>
                <a:latin typeface="Times New Roman"/>
                <a:cs typeface="Times New Roman"/>
              </a:rPr>
              <a:t>program </a:t>
            </a:r>
            <a:r>
              <a:rPr sz="2000" spc="-5" dirty="0">
                <a:solidFill>
                  <a:srgbClr val="C00000"/>
                </a:solidFill>
                <a:latin typeface="Times New Roman"/>
                <a:cs typeface="Times New Roman"/>
              </a:rPr>
              <a:t>which </a:t>
            </a:r>
            <a:r>
              <a:rPr sz="2000" dirty="0">
                <a:solidFill>
                  <a:srgbClr val="C00000"/>
                </a:solidFill>
                <a:latin typeface="Times New Roman"/>
                <a:cs typeface="Times New Roman"/>
              </a:rPr>
              <a:t>converts </a:t>
            </a:r>
            <a:r>
              <a:rPr sz="2000" spc="-5" dirty="0">
                <a:solidFill>
                  <a:srgbClr val="C00000"/>
                </a:solidFill>
                <a:latin typeface="Times New Roman"/>
                <a:cs typeface="Times New Roman"/>
              </a:rPr>
              <a:t>machine </a:t>
            </a:r>
            <a:r>
              <a:rPr sz="2000" dirty="0">
                <a:solidFill>
                  <a:srgbClr val="C00000"/>
                </a:solidFill>
                <a:latin typeface="Times New Roman"/>
                <a:cs typeface="Times New Roman"/>
              </a:rPr>
              <a:t>codes </a:t>
            </a:r>
            <a:r>
              <a:rPr sz="2000" spc="-10" dirty="0">
                <a:solidFill>
                  <a:srgbClr val="C00000"/>
                </a:solidFill>
                <a:latin typeface="Times New Roman"/>
                <a:cs typeface="Times New Roman"/>
              </a:rPr>
              <a:t>into </a:t>
            </a:r>
            <a:r>
              <a:rPr sz="2000" spc="-5" dirty="0">
                <a:solidFill>
                  <a:srgbClr val="C00000"/>
                </a:solidFill>
                <a:latin typeface="Times New Roman"/>
                <a:cs typeface="Times New Roman"/>
              </a:rPr>
              <a:t>target  </a:t>
            </a:r>
            <a:r>
              <a:rPr sz="2000" dirty="0">
                <a:solidFill>
                  <a:srgbClr val="C00000"/>
                </a:solidFill>
                <a:latin typeface="Times New Roman"/>
                <a:cs typeface="Times New Roman"/>
              </a:rPr>
              <a:t>processor </a:t>
            </a:r>
            <a:r>
              <a:rPr sz="2000" spc="-5" dirty="0">
                <a:solidFill>
                  <a:srgbClr val="C00000"/>
                </a:solidFill>
                <a:latin typeface="Times New Roman"/>
                <a:cs typeface="Times New Roman"/>
              </a:rPr>
              <a:t>specific </a:t>
            </a:r>
            <a:r>
              <a:rPr sz="2000" spc="-10" dirty="0">
                <a:solidFill>
                  <a:srgbClr val="C00000"/>
                </a:solidFill>
                <a:latin typeface="Times New Roman"/>
                <a:cs typeface="Times New Roman"/>
              </a:rPr>
              <a:t>Assembly </a:t>
            </a:r>
            <a:r>
              <a:rPr sz="2000" dirty="0">
                <a:solidFill>
                  <a:srgbClr val="C00000"/>
                </a:solidFill>
                <a:latin typeface="Times New Roman"/>
                <a:cs typeface="Times New Roman"/>
              </a:rPr>
              <a:t>codes/</a:t>
            </a:r>
            <a:r>
              <a:rPr sz="2000" spc="-15" dirty="0">
                <a:solidFill>
                  <a:srgbClr val="C00000"/>
                </a:solidFill>
                <a:latin typeface="Times New Roman"/>
                <a:cs typeface="Times New Roman"/>
              </a:rPr>
              <a:t> </a:t>
            </a:r>
            <a:r>
              <a:rPr sz="2000" spc="-10" dirty="0">
                <a:solidFill>
                  <a:srgbClr val="C00000"/>
                </a:solidFill>
                <a:latin typeface="Times New Roman"/>
                <a:cs typeface="Times New Roman"/>
              </a:rPr>
              <a:t>instructions</a:t>
            </a:r>
            <a:r>
              <a:rPr sz="2000" spc="-10" dirty="0">
                <a:latin typeface="Times New Roman"/>
                <a:cs typeface="Times New Roman"/>
              </a:rPr>
              <a:t>.</a:t>
            </a:r>
            <a:endParaRPr sz="2000" dirty="0">
              <a:latin typeface="Times New Roman"/>
              <a:cs typeface="Times New Roman"/>
            </a:endParaRPr>
          </a:p>
          <a:p>
            <a:pPr marL="356870" marR="11430" indent="-344805" algn="just">
              <a:lnSpc>
                <a:spcPct val="150000"/>
              </a:lnSpc>
              <a:spcBef>
                <a:spcPts val="484"/>
              </a:spcBef>
            </a:pPr>
            <a:r>
              <a:rPr sz="2000" spc="-5" dirty="0">
                <a:solidFill>
                  <a:srgbClr val="C00000"/>
                </a:solidFill>
                <a:latin typeface="Times New Roman"/>
                <a:cs typeface="Times New Roman"/>
              </a:rPr>
              <a:t>» </a:t>
            </a:r>
            <a:r>
              <a:rPr sz="2000" dirty="0">
                <a:solidFill>
                  <a:srgbClr val="AC1285"/>
                </a:solidFill>
                <a:latin typeface="Times New Roman"/>
                <a:cs typeface="Times New Roman"/>
              </a:rPr>
              <a:t>The process of </a:t>
            </a:r>
            <a:r>
              <a:rPr sz="2000" spc="-5" dirty="0">
                <a:solidFill>
                  <a:srgbClr val="AC1285"/>
                </a:solidFill>
                <a:latin typeface="Times New Roman"/>
                <a:cs typeface="Times New Roman"/>
              </a:rPr>
              <a:t>converting machine </a:t>
            </a:r>
            <a:r>
              <a:rPr sz="2000" dirty="0">
                <a:solidFill>
                  <a:srgbClr val="AC1285"/>
                </a:solidFill>
                <a:latin typeface="Times New Roman"/>
                <a:cs typeface="Times New Roman"/>
              </a:rPr>
              <a:t>codes </a:t>
            </a:r>
            <a:r>
              <a:rPr sz="2000" spc="-5" dirty="0">
                <a:solidFill>
                  <a:srgbClr val="AC1285"/>
                </a:solidFill>
                <a:latin typeface="Times New Roman"/>
                <a:cs typeface="Times New Roman"/>
              </a:rPr>
              <a:t>into Assembly </a:t>
            </a:r>
            <a:r>
              <a:rPr sz="2000" dirty="0">
                <a:solidFill>
                  <a:srgbClr val="AC1285"/>
                </a:solidFill>
                <a:latin typeface="Times New Roman"/>
                <a:cs typeface="Times New Roman"/>
              </a:rPr>
              <a:t>code </a:t>
            </a:r>
            <a:r>
              <a:rPr sz="2000" spc="-5" dirty="0">
                <a:solidFill>
                  <a:srgbClr val="AC1285"/>
                </a:solidFill>
                <a:latin typeface="Times New Roman"/>
                <a:cs typeface="Times New Roman"/>
              </a:rPr>
              <a:t>is known </a:t>
            </a:r>
            <a:r>
              <a:rPr sz="2000" dirty="0">
                <a:solidFill>
                  <a:srgbClr val="AC1285"/>
                </a:solidFill>
                <a:latin typeface="Times New Roman"/>
                <a:cs typeface="Times New Roman"/>
              </a:rPr>
              <a:t>as  </a:t>
            </a:r>
            <a:r>
              <a:rPr sz="2000" i="1" spc="-5" dirty="0">
                <a:latin typeface="Times New Roman"/>
                <a:cs typeface="Times New Roman"/>
              </a:rPr>
              <a:t>'</a:t>
            </a:r>
            <a:r>
              <a:rPr sz="2000" b="1" i="1" spc="-5" dirty="0">
                <a:solidFill>
                  <a:srgbClr val="C00000"/>
                </a:solidFill>
                <a:latin typeface="Times New Roman"/>
                <a:cs typeface="Times New Roman"/>
              </a:rPr>
              <a:t>Disassembling</a:t>
            </a:r>
            <a:r>
              <a:rPr sz="2000" spc="-5" dirty="0">
                <a:latin typeface="Times New Roman"/>
                <a:cs typeface="Times New Roman"/>
              </a:rPr>
              <a:t>'. </a:t>
            </a:r>
            <a:r>
              <a:rPr sz="2000" dirty="0">
                <a:latin typeface="Times New Roman"/>
                <a:cs typeface="Times New Roman"/>
              </a:rPr>
              <a:t>In </a:t>
            </a:r>
            <a:r>
              <a:rPr sz="2000" spc="-5" dirty="0">
                <a:latin typeface="Times New Roman"/>
                <a:cs typeface="Times New Roman"/>
              </a:rPr>
              <a:t>operation, </a:t>
            </a:r>
            <a:r>
              <a:rPr sz="2000" spc="-5" dirty="0" err="1">
                <a:latin typeface="Times New Roman"/>
                <a:cs typeface="Times New Roman"/>
              </a:rPr>
              <a:t>disasse</a:t>
            </a:r>
            <a:r>
              <a:rPr lang="en-IN" sz="2000" spc="-5" dirty="0">
                <a:latin typeface="Times New Roman"/>
                <a:cs typeface="Times New Roman"/>
              </a:rPr>
              <a:t>m</a:t>
            </a:r>
            <a:r>
              <a:rPr sz="2000" spc="-5" dirty="0">
                <a:latin typeface="Times New Roman"/>
                <a:cs typeface="Times New Roman"/>
              </a:rPr>
              <a:t>bling is complementary to assembling/  </a:t>
            </a:r>
            <a:r>
              <a:rPr sz="2000" spc="-10" dirty="0">
                <a:latin typeface="Times New Roman"/>
                <a:cs typeface="Times New Roman"/>
              </a:rPr>
              <a:t>cross-assembling.</a:t>
            </a:r>
            <a:endParaRPr sz="2000" dirty="0">
              <a:latin typeface="Times New Roman"/>
              <a:cs typeface="Times New Roman"/>
            </a:endParaRPr>
          </a:p>
          <a:p>
            <a:pPr marL="356870" marR="11430" indent="-344805" algn="just">
              <a:lnSpc>
                <a:spcPct val="150100"/>
              </a:lnSpc>
              <a:spcBef>
                <a:spcPts val="475"/>
              </a:spcBef>
            </a:pPr>
            <a:r>
              <a:rPr sz="2000" spc="-5" dirty="0">
                <a:solidFill>
                  <a:srgbClr val="C00000"/>
                </a:solidFill>
                <a:latin typeface="Times New Roman"/>
                <a:cs typeface="Times New Roman"/>
              </a:rPr>
              <a:t>» </a:t>
            </a:r>
            <a:r>
              <a:rPr sz="2000" b="1" i="1" dirty="0">
                <a:solidFill>
                  <a:srgbClr val="FF0000"/>
                </a:solidFill>
                <a:latin typeface="Times New Roman"/>
                <a:cs typeface="Times New Roman"/>
              </a:rPr>
              <a:t>Decompiler </a:t>
            </a:r>
            <a:r>
              <a:rPr sz="2000" spc="-5" dirty="0">
                <a:latin typeface="Times New Roman"/>
                <a:cs typeface="Times New Roman"/>
              </a:rPr>
              <a:t>is </a:t>
            </a:r>
            <a:r>
              <a:rPr sz="2000" spc="-10" dirty="0">
                <a:solidFill>
                  <a:srgbClr val="C00000"/>
                </a:solidFill>
                <a:latin typeface="Times New Roman"/>
                <a:cs typeface="Times New Roman"/>
              </a:rPr>
              <a:t>the </a:t>
            </a:r>
            <a:r>
              <a:rPr sz="2000" spc="-5" dirty="0">
                <a:solidFill>
                  <a:srgbClr val="C00000"/>
                </a:solidFill>
                <a:latin typeface="Times New Roman"/>
                <a:cs typeface="Times New Roman"/>
              </a:rPr>
              <a:t>utility </a:t>
            </a:r>
            <a:r>
              <a:rPr sz="2000" dirty="0">
                <a:solidFill>
                  <a:srgbClr val="C00000"/>
                </a:solidFill>
                <a:latin typeface="Times New Roman"/>
                <a:cs typeface="Times New Roman"/>
              </a:rPr>
              <a:t>program </a:t>
            </a:r>
            <a:r>
              <a:rPr sz="2000" spc="-5" dirty="0">
                <a:solidFill>
                  <a:srgbClr val="C00000"/>
                </a:solidFill>
                <a:latin typeface="Times New Roman"/>
                <a:cs typeface="Times New Roman"/>
              </a:rPr>
              <a:t>for translating </a:t>
            </a:r>
            <a:r>
              <a:rPr sz="2000" spc="-10" dirty="0">
                <a:solidFill>
                  <a:srgbClr val="C00000"/>
                </a:solidFill>
                <a:latin typeface="Times New Roman"/>
                <a:cs typeface="Times New Roman"/>
              </a:rPr>
              <a:t>machine </a:t>
            </a:r>
            <a:r>
              <a:rPr sz="2000" dirty="0">
                <a:solidFill>
                  <a:srgbClr val="C00000"/>
                </a:solidFill>
                <a:latin typeface="Times New Roman"/>
                <a:cs typeface="Times New Roman"/>
              </a:rPr>
              <a:t>codes into  corresponding </a:t>
            </a:r>
            <a:r>
              <a:rPr sz="2000" spc="-10" dirty="0">
                <a:solidFill>
                  <a:srgbClr val="C00000"/>
                </a:solidFill>
                <a:latin typeface="Times New Roman"/>
                <a:cs typeface="Times New Roman"/>
              </a:rPr>
              <a:t>high </a:t>
            </a:r>
            <a:r>
              <a:rPr sz="2000" spc="-5" dirty="0">
                <a:solidFill>
                  <a:srgbClr val="C00000"/>
                </a:solidFill>
                <a:latin typeface="Times New Roman"/>
                <a:cs typeface="Times New Roman"/>
              </a:rPr>
              <a:t>level </a:t>
            </a:r>
            <a:r>
              <a:rPr sz="2000" spc="-10" dirty="0">
                <a:solidFill>
                  <a:srgbClr val="C00000"/>
                </a:solidFill>
                <a:latin typeface="Times New Roman"/>
                <a:cs typeface="Times New Roman"/>
              </a:rPr>
              <a:t>language</a:t>
            </a:r>
            <a:r>
              <a:rPr sz="2000" spc="10" dirty="0">
                <a:solidFill>
                  <a:srgbClr val="C00000"/>
                </a:solidFill>
                <a:latin typeface="Times New Roman"/>
                <a:cs typeface="Times New Roman"/>
              </a:rPr>
              <a:t> </a:t>
            </a:r>
            <a:r>
              <a:rPr sz="2000" spc="-10" dirty="0">
                <a:solidFill>
                  <a:srgbClr val="C00000"/>
                </a:solidFill>
                <a:latin typeface="Times New Roman"/>
                <a:cs typeface="Times New Roman"/>
              </a:rPr>
              <a:t>instructions</a:t>
            </a:r>
            <a:r>
              <a:rPr sz="2000" spc="-10" dirty="0">
                <a:latin typeface="Times New Roman"/>
                <a:cs typeface="Times New Roman"/>
              </a:rPr>
              <a:t>.</a:t>
            </a:r>
            <a:endParaRPr sz="2000" dirty="0">
              <a:latin typeface="Times New Roman"/>
              <a:cs typeface="Times New Roman"/>
            </a:endParaRPr>
          </a:p>
          <a:p>
            <a:pPr marL="12700" algn="just">
              <a:lnSpc>
                <a:spcPct val="100000"/>
              </a:lnSpc>
              <a:spcBef>
                <a:spcPts val="1685"/>
              </a:spcBef>
            </a:pPr>
            <a:r>
              <a:rPr sz="2000" spc="-5" dirty="0">
                <a:solidFill>
                  <a:srgbClr val="C00000"/>
                </a:solidFill>
                <a:latin typeface="Times New Roman"/>
                <a:cs typeface="Times New Roman"/>
              </a:rPr>
              <a:t>» </a:t>
            </a:r>
            <a:r>
              <a:rPr sz="2000" b="1" spc="-10" dirty="0">
                <a:solidFill>
                  <a:srgbClr val="C00000"/>
                </a:solidFill>
                <a:latin typeface="Times New Roman"/>
                <a:cs typeface="Times New Roman"/>
              </a:rPr>
              <a:t>Decompiler </a:t>
            </a:r>
            <a:r>
              <a:rPr sz="2000" spc="-5" dirty="0">
                <a:solidFill>
                  <a:srgbClr val="AC1285"/>
                </a:solidFill>
                <a:latin typeface="Times New Roman"/>
                <a:cs typeface="Times New Roman"/>
              </a:rPr>
              <a:t>performs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reverse </a:t>
            </a:r>
            <a:r>
              <a:rPr sz="2000" dirty="0">
                <a:solidFill>
                  <a:srgbClr val="AC1285"/>
                </a:solidFill>
                <a:latin typeface="Times New Roman"/>
                <a:cs typeface="Times New Roman"/>
              </a:rPr>
              <a:t>operation of </a:t>
            </a:r>
            <a:r>
              <a:rPr sz="2000" spc="-5" dirty="0">
                <a:solidFill>
                  <a:srgbClr val="AC1285"/>
                </a:solidFill>
                <a:latin typeface="Times New Roman"/>
                <a:cs typeface="Times New Roman"/>
              </a:rPr>
              <a:t>compiler/</a:t>
            </a:r>
            <a:r>
              <a:rPr sz="2000" spc="-250" dirty="0">
                <a:solidFill>
                  <a:srgbClr val="AC1285"/>
                </a:solidFill>
                <a:latin typeface="Times New Roman"/>
                <a:cs typeface="Times New Roman"/>
              </a:rPr>
              <a:t> </a:t>
            </a:r>
            <a:r>
              <a:rPr sz="2000" spc="-5" dirty="0">
                <a:solidFill>
                  <a:srgbClr val="AC1285"/>
                </a:solidFill>
                <a:latin typeface="Times New Roman"/>
                <a:cs typeface="Times New Roman"/>
              </a:rPr>
              <a:t>cross-compiler</a:t>
            </a:r>
            <a:r>
              <a:rPr sz="2000" spc="-5" dirty="0">
                <a:latin typeface="Times New Roman"/>
                <a:cs typeface="Times New Roman"/>
              </a:rPr>
              <a:t>.</a:t>
            </a:r>
            <a:endParaRPr sz="2000" dirty="0">
              <a:latin typeface="Times New Roman"/>
              <a:cs typeface="Times New Roman"/>
            </a:endParaRPr>
          </a:p>
          <a:p>
            <a:pPr marL="356870" marR="5080" indent="-344805" algn="just">
              <a:lnSpc>
                <a:spcPct val="150100"/>
              </a:lnSpc>
              <a:spcBef>
                <a:spcPts val="475"/>
              </a:spcBef>
            </a:pPr>
            <a:r>
              <a:rPr sz="2000" spc="-5" dirty="0">
                <a:solidFill>
                  <a:srgbClr val="C00000"/>
                </a:solidFill>
                <a:latin typeface="Times New Roman"/>
                <a:cs typeface="Times New Roman"/>
              </a:rPr>
              <a:t>» </a:t>
            </a:r>
            <a:r>
              <a:rPr sz="2000" dirty="0">
                <a:latin typeface="Times New Roman"/>
                <a:cs typeface="Times New Roman"/>
              </a:rPr>
              <a:t>The </a:t>
            </a:r>
            <a:r>
              <a:rPr sz="2000" b="1" i="1" spc="-5" dirty="0">
                <a:solidFill>
                  <a:srgbClr val="FF0000"/>
                </a:solidFill>
                <a:latin typeface="Times New Roman"/>
                <a:cs typeface="Times New Roman"/>
              </a:rPr>
              <a:t>disassemblers/ decompilers </a:t>
            </a:r>
            <a:r>
              <a:rPr sz="2000" spc="-5" dirty="0">
                <a:latin typeface="Times New Roman"/>
                <a:cs typeface="Times New Roman"/>
              </a:rPr>
              <a:t>for different </a:t>
            </a:r>
            <a:r>
              <a:rPr sz="2000" spc="-10" dirty="0">
                <a:latin typeface="Times New Roman"/>
                <a:cs typeface="Times New Roman"/>
              </a:rPr>
              <a:t>family </a:t>
            </a:r>
            <a:r>
              <a:rPr sz="2000" spc="10" dirty="0">
                <a:latin typeface="Times New Roman"/>
                <a:cs typeface="Times New Roman"/>
              </a:rPr>
              <a:t>of </a:t>
            </a:r>
            <a:r>
              <a:rPr sz="2000" dirty="0">
                <a:latin typeface="Times New Roman"/>
                <a:cs typeface="Times New Roman"/>
              </a:rPr>
              <a:t>processors/ </a:t>
            </a:r>
            <a:r>
              <a:rPr sz="2000" spc="-5" dirty="0">
                <a:latin typeface="Times New Roman"/>
                <a:cs typeface="Times New Roman"/>
              </a:rPr>
              <a:t>controllers  </a:t>
            </a:r>
            <a:r>
              <a:rPr sz="2000" dirty="0">
                <a:latin typeface="Times New Roman"/>
                <a:cs typeface="Times New Roman"/>
              </a:rPr>
              <a:t>are</a:t>
            </a:r>
            <a:r>
              <a:rPr sz="2000" spc="-50" dirty="0">
                <a:latin typeface="Times New Roman"/>
                <a:cs typeface="Times New Roman"/>
              </a:rPr>
              <a:t> </a:t>
            </a:r>
            <a:r>
              <a:rPr sz="2000" spc="-10" dirty="0">
                <a:latin typeface="Times New Roman"/>
                <a:cs typeface="Times New Roman"/>
              </a:rPr>
              <a:t>different.</a:t>
            </a:r>
            <a:endParaRPr sz="2000" dirty="0">
              <a:latin typeface="Times New Roman"/>
              <a:cs typeface="Times New Roman"/>
            </a:endParaRP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60044" y="353009"/>
            <a:ext cx="7000875" cy="329565"/>
          </a:xfrm>
          <a:prstGeom prst="rect">
            <a:avLst/>
          </a:prstGeom>
        </p:spPr>
        <p:txBody>
          <a:bodyPr vert="horz" wrap="square" lIns="0" tIns="12065" rIns="0" bIns="0" rtlCol="0">
            <a:spAutoFit/>
          </a:bodyPr>
          <a:lstStyle/>
          <a:p>
            <a:pPr marL="12700">
              <a:lnSpc>
                <a:spcPct val="100000"/>
              </a:lnSpc>
              <a:spcBef>
                <a:spcPts val="95"/>
              </a:spcBef>
              <a:tabLst>
                <a:tab pos="356870" algn="l"/>
              </a:tabLst>
            </a:pPr>
            <a:r>
              <a:rPr spc="-5" dirty="0">
                <a:solidFill>
                  <a:srgbClr val="C00000"/>
                </a:solidFill>
              </a:rPr>
              <a:t>»	</a:t>
            </a:r>
            <a:r>
              <a:rPr spc="-10" dirty="0">
                <a:solidFill>
                  <a:srgbClr val="FF0000"/>
                </a:solidFill>
              </a:rPr>
              <a:t>Disassemblers/ </a:t>
            </a:r>
            <a:r>
              <a:rPr spc="-5" dirty="0">
                <a:solidFill>
                  <a:srgbClr val="FF0000"/>
                </a:solidFill>
              </a:rPr>
              <a:t>Decompilers </a:t>
            </a:r>
            <a:r>
              <a:rPr spc="-5" dirty="0"/>
              <a:t>are </a:t>
            </a:r>
            <a:r>
              <a:rPr spc="-10" dirty="0"/>
              <a:t>deployed </a:t>
            </a:r>
            <a:r>
              <a:rPr spc="-5" dirty="0"/>
              <a:t>in reverse</a:t>
            </a:r>
            <a:r>
              <a:rPr spc="160" dirty="0"/>
              <a:t> </a:t>
            </a:r>
            <a:r>
              <a:rPr spc="-10" dirty="0"/>
              <a:t>engineering.</a:t>
            </a:r>
          </a:p>
        </p:txBody>
      </p:sp>
      <p:sp>
        <p:nvSpPr>
          <p:cNvPr id="4" name="object 4"/>
          <p:cNvSpPr txBox="1"/>
          <p:nvPr/>
        </p:nvSpPr>
        <p:spPr>
          <a:xfrm>
            <a:off x="444500" y="717807"/>
            <a:ext cx="8326120" cy="5513070"/>
          </a:xfrm>
          <a:prstGeom prst="rect">
            <a:avLst/>
          </a:prstGeom>
        </p:spPr>
        <p:txBody>
          <a:bodyPr vert="horz" wrap="square" lIns="0" tIns="12700" rIns="0" bIns="0" rtlCol="0">
            <a:spAutoFit/>
          </a:bodyPr>
          <a:lstStyle/>
          <a:p>
            <a:pPr marL="372110" marR="12700" indent="-344805" algn="just">
              <a:lnSpc>
                <a:spcPct val="150100"/>
              </a:lnSpc>
              <a:spcBef>
                <a:spcPts val="100"/>
              </a:spcBef>
            </a:pPr>
            <a:r>
              <a:rPr sz="2000" spc="-5" dirty="0">
                <a:solidFill>
                  <a:srgbClr val="C00000"/>
                </a:solidFill>
                <a:latin typeface="Times New Roman"/>
                <a:cs typeface="Times New Roman"/>
              </a:rPr>
              <a:t>» </a:t>
            </a:r>
            <a:r>
              <a:rPr sz="2000" i="1" spc="-5" dirty="0">
                <a:solidFill>
                  <a:srgbClr val="FF0000"/>
                </a:solidFill>
                <a:latin typeface="Times New Roman"/>
                <a:cs typeface="Times New Roman"/>
              </a:rPr>
              <a:t>Reverse engineering </a:t>
            </a:r>
            <a:r>
              <a:rPr sz="2000" spc="-5" dirty="0">
                <a:latin typeface="Times New Roman"/>
                <a:cs typeface="Times New Roman"/>
              </a:rPr>
              <a:t>is </a:t>
            </a:r>
            <a:r>
              <a:rPr sz="2000" spc="-10" dirty="0">
                <a:latin typeface="Times New Roman"/>
                <a:cs typeface="Times New Roman"/>
              </a:rPr>
              <a:t>the </a:t>
            </a:r>
            <a:r>
              <a:rPr sz="2000" spc="-5" dirty="0">
                <a:solidFill>
                  <a:srgbClr val="AC1285"/>
                </a:solidFill>
                <a:latin typeface="Times New Roman"/>
                <a:cs typeface="Times New Roman"/>
              </a:rPr>
              <a:t>process </a:t>
            </a:r>
            <a:r>
              <a:rPr sz="2000" dirty="0">
                <a:solidFill>
                  <a:srgbClr val="AC1285"/>
                </a:solidFill>
                <a:latin typeface="Times New Roman"/>
                <a:cs typeface="Times New Roman"/>
              </a:rPr>
              <a:t>of </a:t>
            </a:r>
            <a:r>
              <a:rPr sz="2000" spc="-5" dirty="0">
                <a:solidFill>
                  <a:srgbClr val="AC1285"/>
                </a:solidFill>
                <a:latin typeface="Times New Roman"/>
                <a:cs typeface="Times New Roman"/>
              </a:rPr>
              <a:t>revealing </a:t>
            </a:r>
            <a:r>
              <a:rPr sz="2000" spc="-10" dirty="0">
                <a:solidFill>
                  <a:srgbClr val="AC1285"/>
                </a:solidFill>
                <a:latin typeface="Times New Roman"/>
                <a:cs typeface="Times New Roman"/>
              </a:rPr>
              <a:t>the </a:t>
            </a:r>
            <a:r>
              <a:rPr sz="2000" dirty="0">
                <a:solidFill>
                  <a:srgbClr val="AC1285"/>
                </a:solidFill>
                <a:latin typeface="Times New Roman"/>
                <a:cs typeface="Times New Roman"/>
              </a:rPr>
              <a:t>technology </a:t>
            </a:r>
            <a:r>
              <a:rPr sz="2000" spc="-10" dirty="0">
                <a:solidFill>
                  <a:srgbClr val="AC1285"/>
                </a:solidFill>
                <a:latin typeface="Times New Roman"/>
                <a:cs typeface="Times New Roman"/>
              </a:rPr>
              <a:t>behind the  </a:t>
            </a:r>
            <a:r>
              <a:rPr sz="2000" spc="-5" dirty="0">
                <a:solidFill>
                  <a:srgbClr val="AC1285"/>
                </a:solidFill>
                <a:latin typeface="Times New Roman"/>
                <a:cs typeface="Times New Roman"/>
              </a:rPr>
              <a:t>working </a:t>
            </a:r>
            <a:r>
              <a:rPr sz="2000" dirty="0">
                <a:solidFill>
                  <a:srgbClr val="AC1285"/>
                </a:solidFill>
                <a:latin typeface="Times New Roman"/>
                <a:cs typeface="Times New Roman"/>
              </a:rPr>
              <a:t>of </a:t>
            </a:r>
            <a:r>
              <a:rPr sz="2000" spc="-5" dirty="0">
                <a:solidFill>
                  <a:srgbClr val="AC1285"/>
                </a:solidFill>
                <a:latin typeface="Times New Roman"/>
                <a:cs typeface="Times New Roman"/>
              </a:rPr>
              <a:t>a </a:t>
            </a:r>
            <a:r>
              <a:rPr sz="2000" spc="-10" dirty="0">
                <a:solidFill>
                  <a:srgbClr val="AC1285"/>
                </a:solidFill>
                <a:latin typeface="Times New Roman"/>
                <a:cs typeface="Times New Roman"/>
              </a:rPr>
              <a:t>product</a:t>
            </a:r>
            <a:r>
              <a:rPr sz="2000" spc="-10" dirty="0">
                <a:latin typeface="Times New Roman"/>
                <a:cs typeface="Times New Roman"/>
              </a:rPr>
              <a:t>. Reverse </a:t>
            </a:r>
            <a:r>
              <a:rPr sz="2000" spc="-5" dirty="0">
                <a:latin typeface="Times New Roman"/>
                <a:cs typeface="Times New Roman"/>
              </a:rPr>
              <a:t>engineering </a:t>
            </a:r>
            <a:r>
              <a:rPr sz="2000" spc="-10" dirty="0">
                <a:latin typeface="Times New Roman"/>
                <a:cs typeface="Times New Roman"/>
              </a:rPr>
              <a:t>in </a:t>
            </a:r>
            <a:r>
              <a:rPr sz="2000" dirty="0">
                <a:latin typeface="Times New Roman"/>
                <a:cs typeface="Times New Roman"/>
              </a:rPr>
              <a:t>Embedded </a:t>
            </a:r>
            <a:r>
              <a:rPr sz="2000" spc="-5" dirty="0">
                <a:latin typeface="Times New Roman"/>
                <a:cs typeface="Times New Roman"/>
              </a:rPr>
              <a:t>Product  development </a:t>
            </a:r>
            <a:r>
              <a:rPr sz="2000" spc="-10" dirty="0">
                <a:latin typeface="Times New Roman"/>
                <a:cs typeface="Times New Roman"/>
              </a:rPr>
              <a:t>is employed </a:t>
            </a:r>
            <a:r>
              <a:rPr sz="2000" spc="-10" dirty="0">
                <a:solidFill>
                  <a:srgbClr val="6F2F9F"/>
                </a:solidFill>
                <a:latin typeface="Times New Roman"/>
                <a:cs typeface="Times New Roman"/>
              </a:rPr>
              <a:t>to </a:t>
            </a:r>
            <a:r>
              <a:rPr sz="2000" spc="-15" dirty="0">
                <a:solidFill>
                  <a:srgbClr val="6F2F9F"/>
                </a:solidFill>
                <a:latin typeface="Times New Roman"/>
                <a:cs typeface="Times New Roman"/>
              </a:rPr>
              <a:t>find </a:t>
            </a:r>
            <a:r>
              <a:rPr sz="2000" spc="-10" dirty="0">
                <a:solidFill>
                  <a:srgbClr val="6F2F9F"/>
                </a:solidFill>
                <a:latin typeface="Times New Roman"/>
                <a:cs typeface="Times New Roman"/>
              </a:rPr>
              <a:t>out the </a:t>
            </a:r>
            <a:r>
              <a:rPr sz="2000" spc="-5" dirty="0">
                <a:solidFill>
                  <a:srgbClr val="6F2F9F"/>
                </a:solidFill>
                <a:latin typeface="Times New Roman"/>
                <a:cs typeface="Times New Roman"/>
              </a:rPr>
              <a:t>secret </a:t>
            </a:r>
            <a:r>
              <a:rPr sz="2000" spc="-10" dirty="0">
                <a:solidFill>
                  <a:srgbClr val="6F2F9F"/>
                </a:solidFill>
                <a:latin typeface="Times New Roman"/>
                <a:cs typeface="Times New Roman"/>
              </a:rPr>
              <a:t>behind the working </a:t>
            </a:r>
            <a:r>
              <a:rPr sz="2000" dirty="0">
                <a:solidFill>
                  <a:srgbClr val="6F2F9F"/>
                </a:solidFill>
                <a:latin typeface="Times New Roman"/>
                <a:cs typeface="Times New Roman"/>
              </a:rPr>
              <a:t>of </a:t>
            </a:r>
            <a:r>
              <a:rPr sz="2000" spc="-5" dirty="0">
                <a:solidFill>
                  <a:srgbClr val="6F2F9F"/>
                </a:solidFill>
                <a:latin typeface="Times New Roman"/>
                <a:cs typeface="Times New Roman"/>
              </a:rPr>
              <a:t>popular  </a:t>
            </a:r>
            <a:r>
              <a:rPr sz="2000" dirty="0">
                <a:solidFill>
                  <a:srgbClr val="6F2F9F"/>
                </a:solidFill>
                <a:latin typeface="Times New Roman"/>
                <a:cs typeface="Times New Roman"/>
              </a:rPr>
              <a:t>proprietary</a:t>
            </a:r>
            <a:r>
              <a:rPr sz="2000" spc="-70" dirty="0">
                <a:solidFill>
                  <a:srgbClr val="6F2F9F"/>
                </a:solidFill>
                <a:latin typeface="Times New Roman"/>
                <a:cs typeface="Times New Roman"/>
              </a:rPr>
              <a:t> </a:t>
            </a:r>
            <a:r>
              <a:rPr sz="2000" spc="-5" dirty="0">
                <a:solidFill>
                  <a:srgbClr val="6F2F9F"/>
                </a:solidFill>
                <a:latin typeface="Times New Roman"/>
                <a:cs typeface="Times New Roman"/>
              </a:rPr>
              <a:t>products</a:t>
            </a:r>
            <a:r>
              <a:rPr sz="2000" spc="-5" dirty="0">
                <a:latin typeface="Times New Roman"/>
                <a:cs typeface="Times New Roman"/>
              </a:rPr>
              <a:t>.</a:t>
            </a:r>
            <a:endParaRPr sz="2000">
              <a:latin typeface="Times New Roman"/>
              <a:cs typeface="Times New Roman"/>
            </a:endParaRPr>
          </a:p>
          <a:p>
            <a:pPr marL="372110" marR="5080" indent="-344805" algn="just">
              <a:lnSpc>
                <a:spcPct val="150000"/>
              </a:lnSpc>
              <a:spcBef>
                <a:spcPts val="484"/>
              </a:spcBef>
            </a:pPr>
            <a:r>
              <a:rPr sz="2000" spc="-5" dirty="0">
                <a:solidFill>
                  <a:srgbClr val="C00000"/>
                </a:solidFill>
                <a:latin typeface="Times New Roman"/>
                <a:cs typeface="Times New Roman"/>
              </a:rPr>
              <a:t>» </a:t>
            </a:r>
            <a:r>
              <a:rPr sz="2000" spc="-10" dirty="0">
                <a:latin typeface="Times New Roman"/>
                <a:cs typeface="Times New Roman"/>
              </a:rPr>
              <a:t>Disassemblers/ </a:t>
            </a:r>
            <a:r>
              <a:rPr sz="2000" spc="-5" dirty="0">
                <a:latin typeface="Times New Roman"/>
                <a:cs typeface="Times New Roman"/>
              </a:rPr>
              <a:t>Decompilers </a:t>
            </a:r>
            <a:r>
              <a:rPr sz="2000" dirty="0">
                <a:latin typeface="Times New Roman"/>
                <a:cs typeface="Times New Roman"/>
              </a:rPr>
              <a:t>are </a:t>
            </a:r>
            <a:r>
              <a:rPr sz="2000" spc="-10" dirty="0">
                <a:solidFill>
                  <a:srgbClr val="6F2F9F"/>
                </a:solidFill>
                <a:latin typeface="Times New Roman"/>
                <a:cs typeface="Times New Roman"/>
              </a:rPr>
              <a:t>powerful </a:t>
            </a:r>
            <a:r>
              <a:rPr sz="2000" spc="-5" dirty="0">
                <a:solidFill>
                  <a:srgbClr val="6F2F9F"/>
                </a:solidFill>
                <a:latin typeface="Times New Roman"/>
                <a:cs typeface="Times New Roman"/>
              </a:rPr>
              <a:t>tools </a:t>
            </a:r>
            <a:r>
              <a:rPr sz="2000" spc="-15" dirty="0">
                <a:solidFill>
                  <a:srgbClr val="6F2F9F"/>
                </a:solidFill>
                <a:latin typeface="Times New Roman"/>
                <a:cs typeface="Times New Roman"/>
              </a:rPr>
              <a:t>for </a:t>
            </a:r>
            <a:r>
              <a:rPr sz="2000" spc="-10" dirty="0">
                <a:solidFill>
                  <a:srgbClr val="6F2F9F"/>
                </a:solidFill>
                <a:latin typeface="Times New Roman"/>
                <a:cs typeface="Times New Roman"/>
              </a:rPr>
              <a:t>analyzing the </a:t>
            </a:r>
            <a:r>
              <a:rPr sz="2000" spc="-5" dirty="0">
                <a:solidFill>
                  <a:srgbClr val="6F2F9F"/>
                </a:solidFill>
                <a:latin typeface="Times New Roman"/>
                <a:cs typeface="Times New Roman"/>
              </a:rPr>
              <a:t>presence </a:t>
            </a:r>
            <a:r>
              <a:rPr sz="2000" spc="5" dirty="0">
                <a:solidFill>
                  <a:srgbClr val="6F2F9F"/>
                </a:solidFill>
                <a:latin typeface="Times New Roman"/>
                <a:cs typeface="Times New Roman"/>
              </a:rPr>
              <a:t>of  </a:t>
            </a:r>
            <a:r>
              <a:rPr sz="2000" spc="-10" dirty="0">
                <a:solidFill>
                  <a:srgbClr val="6F2F9F"/>
                </a:solidFill>
                <a:latin typeface="Times New Roman"/>
                <a:cs typeface="Times New Roman"/>
              </a:rPr>
              <a:t>malicious </a:t>
            </a:r>
            <a:r>
              <a:rPr sz="2000" dirty="0">
                <a:solidFill>
                  <a:srgbClr val="6F2F9F"/>
                </a:solidFill>
                <a:latin typeface="Times New Roman"/>
                <a:cs typeface="Times New Roman"/>
              </a:rPr>
              <a:t>codes </a:t>
            </a:r>
            <a:r>
              <a:rPr sz="2000" spc="-10" dirty="0">
                <a:solidFill>
                  <a:srgbClr val="6F2F9F"/>
                </a:solidFill>
                <a:latin typeface="Times New Roman"/>
                <a:cs typeface="Times New Roman"/>
              </a:rPr>
              <a:t>(virus information) in </a:t>
            </a:r>
            <a:r>
              <a:rPr sz="2000" spc="-5" dirty="0">
                <a:solidFill>
                  <a:srgbClr val="6F2F9F"/>
                </a:solidFill>
                <a:latin typeface="Times New Roman"/>
                <a:cs typeface="Times New Roman"/>
              </a:rPr>
              <a:t>an executable</a:t>
            </a:r>
            <a:r>
              <a:rPr sz="2000" spc="155" dirty="0">
                <a:solidFill>
                  <a:srgbClr val="6F2F9F"/>
                </a:solidFill>
                <a:latin typeface="Times New Roman"/>
                <a:cs typeface="Times New Roman"/>
              </a:rPr>
              <a:t> </a:t>
            </a:r>
            <a:r>
              <a:rPr sz="2000" spc="-15" dirty="0">
                <a:solidFill>
                  <a:srgbClr val="6F2F9F"/>
                </a:solidFill>
                <a:latin typeface="Times New Roman"/>
                <a:cs typeface="Times New Roman"/>
              </a:rPr>
              <a:t>image</a:t>
            </a:r>
            <a:r>
              <a:rPr sz="2000" spc="-15" dirty="0">
                <a:latin typeface="Times New Roman"/>
                <a:cs typeface="Times New Roman"/>
              </a:rPr>
              <a:t>.</a:t>
            </a:r>
            <a:endParaRPr sz="2000">
              <a:latin typeface="Times New Roman"/>
              <a:cs typeface="Times New Roman"/>
            </a:endParaRPr>
          </a:p>
          <a:p>
            <a:pPr marL="372110" marR="6985" indent="-344805" algn="just">
              <a:lnSpc>
                <a:spcPct val="150100"/>
              </a:lnSpc>
              <a:spcBef>
                <a:spcPts val="480"/>
              </a:spcBef>
            </a:pPr>
            <a:r>
              <a:rPr sz="2000" spc="-5" dirty="0">
                <a:solidFill>
                  <a:srgbClr val="C00000"/>
                </a:solidFill>
                <a:latin typeface="Times New Roman"/>
                <a:cs typeface="Times New Roman"/>
              </a:rPr>
              <a:t>» </a:t>
            </a:r>
            <a:r>
              <a:rPr sz="2000" spc="-10" dirty="0">
                <a:latin typeface="Times New Roman"/>
                <a:cs typeface="Times New Roman"/>
              </a:rPr>
              <a:t>Disassemblers/ </a:t>
            </a:r>
            <a:r>
              <a:rPr sz="2000" spc="-5" dirty="0">
                <a:latin typeface="Times New Roman"/>
                <a:cs typeface="Times New Roman"/>
              </a:rPr>
              <a:t>Decompilers are </a:t>
            </a:r>
            <a:r>
              <a:rPr sz="2000" spc="-5" dirty="0">
                <a:solidFill>
                  <a:srgbClr val="006FC0"/>
                </a:solidFill>
                <a:latin typeface="Times New Roman"/>
                <a:cs typeface="Times New Roman"/>
              </a:rPr>
              <a:t>available as </a:t>
            </a:r>
            <a:r>
              <a:rPr sz="2000" spc="-10" dirty="0">
                <a:solidFill>
                  <a:srgbClr val="006FC0"/>
                </a:solidFill>
                <a:latin typeface="Times New Roman"/>
                <a:cs typeface="Times New Roman"/>
              </a:rPr>
              <a:t>either </a:t>
            </a:r>
            <a:r>
              <a:rPr sz="2000" spc="-5" dirty="0">
                <a:solidFill>
                  <a:srgbClr val="006FC0"/>
                </a:solidFill>
                <a:latin typeface="Times New Roman"/>
                <a:cs typeface="Times New Roman"/>
              </a:rPr>
              <a:t>freeware </a:t>
            </a:r>
            <a:r>
              <a:rPr sz="2000" spc="-10" dirty="0">
                <a:solidFill>
                  <a:srgbClr val="006FC0"/>
                </a:solidFill>
                <a:latin typeface="Times New Roman"/>
                <a:cs typeface="Times New Roman"/>
              </a:rPr>
              <a:t>tools </a:t>
            </a:r>
            <a:r>
              <a:rPr sz="2000" spc="-5" dirty="0">
                <a:solidFill>
                  <a:srgbClr val="006FC0"/>
                </a:solidFill>
                <a:latin typeface="Times New Roman"/>
                <a:cs typeface="Times New Roman"/>
              </a:rPr>
              <a:t>readily  available </a:t>
            </a:r>
            <a:r>
              <a:rPr sz="2000" spc="-10" dirty="0">
                <a:solidFill>
                  <a:srgbClr val="006FC0"/>
                </a:solidFill>
                <a:latin typeface="Times New Roman"/>
                <a:cs typeface="Times New Roman"/>
              </a:rPr>
              <a:t>for free download from internet </a:t>
            </a:r>
            <a:r>
              <a:rPr sz="2000" dirty="0">
                <a:solidFill>
                  <a:srgbClr val="006FC0"/>
                </a:solidFill>
                <a:latin typeface="Times New Roman"/>
                <a:cs typeface="Times New Roman"/>
              </a:rPr>
              <a:t>or </a:t>
            </a:r>
            <a:r>
              <a:rPr sz="2000" spc="-5" dirty="0">
                <a:solidFill>
                  <a:srgbClr val="006FC0"/>
                </a:solidFill>
                <a:latin typeface="Times New Roman"/>
                <a:cs typeface="Times New Roman"/>
              </a:rPr>
              <a:t>as </a:t>
            </a:r>
            <a:r>
              <a:rPr sz="2000" spc="-10" dirty="0">
                <a:solidFill>
                  <a:srgbClr val="006FC0"/>
                </a:solidFill>
                <a:latin typeface="Times New Roman"/>
                <a:cs typeface="Times New Roman"/>
              </a:rPr>
              <a:t>commercial</a:t>
            </a:r>
            <a:r>
              <a:rPr sz="2000" spc="190" dirty="0">
                <a:solidFill>
                  <a:srgbClr val="006FC0"/>
                </a:solidFill>
                <a:latin typeface="Times New Roman"/>
                <a:cs typeface="Times New Roman"/>
              </a:rPr>
              <a:t> </a:t>
            </a:r>
            <a:r>
              <a:rPr sz="2000" spc="-5" dirty="0">
                <a:solidFill>
                  <a:srgbClr val="006FC0"/>
                </a:solidFill>
                <a:latin typeface="Times New Roman"/>
                <a:cs typeface="Times New Roman"/>
              </a:rPr>
              <a:t>tools</a:t>
            </a:r>
            <a:r>
              <a:rPr sz="2000" spc="-5" dirty="0">
                <a:latin typeface="Times New Roman"/>
                <a:cs typeface="Times New Roman"/>
              </a:rPr>
              <a:t>.</a:t>
            </a:r>
            <a:endParaRPr sz="2000">
              <a:latin typeface="Times New Roman"/>
              <a:cs typeface="Times New Roman"/>
            </a:endParaRPr>
          </a:p>
          <a:p>
            <a:pPr marL="372110" marR="7620" indent="-344805" algn="just">
              <a:lnSpc>
                <a:spcPct val="150100"/>
              </a:lnSpc>
              <a:spcBef>
                <a:spcPts val="459"/>
              </a:spcBef>
            </a:pPr>
            <a:r>
              <a:rPr sz="1750" spc="10" dirty="0">
                <a:solidFill>
                  <a:srgbClr val="C00000"/>
                </a:solidFill>
                <a:latin typeface="Times New Roman"/>
                <a:cs typeface="Times New Roman"/>
              </a:rPr>
              <a:t>» </a:t>
            </a:r>
            <a:r>
              <a:rPr sz="1800" dirty="0">
                <a:latin typeface="Times New Roman"/>
                <a:cs typeface="Times New Roman"/>
              </a:rPr>
              <a:t>It </a:t>
            </a:r>
            <a:r>
              <a:rPr sz="1800" spc="-5" dirty="0">
                <a:latin typeface="Times New Roman"/>
                <a:cs typeface="Times New Roman"/>
              </a:rPr>
              <a:t>is </a:t>
            </a:r>
            <a:r>
              <a:rPr sz="1800" spc="5" dirty="0">
                <a:solidFill>
                  <a:srgbClr val="AC1285"/>
                </a:solidFill>
                <a:latin typeface="Times New Roman"/>
                <a:cs typeface="Times New Roman"/>
              </a:rPr>
              <a:t>not </a:t>
            </a:r>
            <a:r>
              <a:rPr sz="1800" spc="-5" dirty="0">
                <a:solidFill>
                  <a:srgbClr val="AC1285"/>
                </a:solidFill>
                <a:latin typeface="Times New Roman"/>
                <a:cs typeface="Times New Roman"/>
              </a:rPr>
              <a:t>possible for </a:t>
            </a:r>
            <a:r>
              <a:rPr sz="1800" dirty="0">
                <a:solidFill>
                  <a:srgbClr val="AC1285"/>
                </a:solidFill>
                <a:latin typeface="Times New Roman"/>
                <a:cs typeface="Times New Roman"/>
              </a:rPr>
              <a:t>a </a:t>
            </a:r>
            <a:r>
              <a:rPr sz="1800" spc="-5" dirty="0">
                <a:solidFill>
                  <a:srgbClr val="AC1285"/>
                </a:solidFill>
                <a:latin typeface="Times New Roman"/>
                <a:cs typeface="Times New Roman"/>
              </a:rPr>
              <a:t>disassembler/ decompiler </a:t>
            </a:r>
            <a:r>
              <a:rPr sz="1800" dirty="0">
                <a:solidFill>
                  <a:srgbClr val="AC1285"/>
                </a:solidFill>
                <a:latin typeface="Times New Roman"/>
                <a:cs typeface="Times New Roman"/>
              </a:rPr>
              <a:t>to </a:t>
            </a:r>
            <a:r>
              <a:rPr sz="1800" spc="-5" dirty="0">
                <a:solidFill>
                  <a:srgbClr val="AC1285"/>
                </a:solidFill>
                <a:latin typeface="Times New Roman"/>
                <a:cs typeface="Times New Roman"/>
              </a:rPr>
              <a:t>generate an exact replica </a:t>
            </a:r>
            <a:r>
              <a:rPr sz="1800" spc="5" dirty="0">
                <a:solidFill>
                  <a:srgbClr val="AC1285"/>
                </a:solidFill>
                <a:latin typeface="Times New Roman"/>
                <a:cs typeface="Times New Roman"/>
              </a:rPr>
              <a:t>of </a:t>
            </a:r>
            <a:r>
              <a:rPr sz="1800" dirty="0">
                <a:solidFill>
                  <a:srgbClr val="AC1285"/>
                </a:solidFill>
                <a:latin typeface="Times New Roman"/>
                <a:cs typeface="Times New Roman"/>
              </a:rPr>
              <a:t>the  original </a:t>
            </a:r>
            <a:r>
              <a:rPr sz="1800" spc="-5" dirty="0">
                <a:solidFill>
                  <a:srgbClr val="AC1285"/>
                </a:solidFill>
                <a:latin typeface="Times New Roman"/>
                <a:cs typeface="Times New Roman"/>
              </a:rPr>
              <a:t>assembly </a:t>
            </a:r>
            <a:r>
              <a:rPr sz="1800" dirty="0">
                <a:solidFill>
                  <a:srgbClr val="AC1285"/>
                </a:solidFill>
                <a:latin typeface="Times New Roman"/>
                <a:cs typeface="Times New Roman"/>
              </a:rPr>
              <a:t>code/ high </a:t>
            </a:r>
            <a:r>
              <a:rPr sz="1800" spc="-10" dirty="0">
                <a:solidFill>
                  <a:srgbClr val="AC1285"/>
                </a:solidFill>
                <a:latin typeface="Times New Roman"/>
                <a:cs typeface="Times New Roman"/>
              </a:rPr>
              <a:t>level </a:t>
            </a:r>
            <a:r>
              <a:rPr sz="1800" dirty="0">
                <a:solidFill>
                  <a:srgbClr val="AC1285"/>
                </a:solidFill>
                <a:latin typeface="Times New Roman"/>
                <a:cs typeface="Times New Roman"/>
              </a:rPr>
              <a:t>source </a:t>
            </a:r>
            <a:r>
              <a:rPr sz="1800" spc="-5" dirty="0">
                <a:solidFill>
                  <a:srgbClr val="AC1285"/>
                </a:solidFill>
                <a:latin typeface="Times New Roman"/>
                <a:cs typeface="Times New Roman"/>
              </a:rPr>
              <a:t>code </a:t>
            </a:r>
            <a:r>
              <a:rPr sz="1800" dirty="0">
                <a:latin typeface="Times New Roman"/>
                <a:cs typeface="Times New Roman"/>
              </a:rPr>
              <a:t>in </a:t>
            </a:r>
            <a:r>
              <a:rPr sz="1800" spc="-10" dirty="0">
                <a:latin typeface="Times New Roman"/>
                <a:cs typeface="Times New Roman"/>
              </a:rPr>
              <a:t>terms </a:t>
            </a:r>
            <a:r>
              <a:rPr sz="1800" spc="5" dirty="0">
                <a:latin typeface="Times New Roman"/>
                <a:cs typeface="Times New Roman"/>
              </a:rPr>
              <a:t>of </a:t>
            </a:r>
            <a:r>
              <a:rPr sz="1800" dirty="0">
                <a:latin typeface="Times New Roman"/>
                <a:cs typeface="Times New Roman"/>
              </a:rPr>
              <a:t>the symbolic </a:t>
            </a:r>
            <a:r>
              <a:rPr sz="1800" spc="-5" dirty="0">
                <a:latin typeface="Times New Roman"/>
                <a:cs typeface="Times New Roman"/>
              </a:rPr>
              <a:t>constants </a:t>
            </a:r>
            <a:r>
              <a:rPr sz="1800" spc="-10" dirty="0">
                <a:latin typeface="Times New Roman"/>
                <a:cs typeface="Times New Roman"/>
              </a:rPr>
              <a:t>and  </a:t>
            </a:r>
            <a:r>
              <a:rPr sz="1800" spc="-5" dirty="0">
                <a:latin typeface="Times New Roman"/>
                <a:cs typeface="Times New Roman"/>
              </a:rPr>
              <a:t>comments </a:t>
            </a:r>
            <a:r>
              <a:rPr sz="1800" dirty="0">
                <a:latin typeface="Times New Roman"/>
                <a:cs typeface="Times New Roman"/>
              </a:rPr>
              <a:t>used. </a:t>
            </a:r>
            <a:r>
              <a:rPr sz="1800" spc="-10" dirty="0">
                <a:latin typeface="Times New Roman"/>
                <a:cs typeface="Times New Roman"/>
              </a:rPr>
              <a:t>However </a:t>
            </a:r>
            <a:r>
              <a:rPr sz="1800" spc="-5" dirty="0">
                <a:latin typeface="Times New Roman"/>
                <a:cs typeface="Times New Roman"/>
              </a:rPr>
              <a:t>disassemblers/ </a:t>
            </a:r>
            <a:r>
              <a:rPr sz="1800" spc="-5" dirty="0">
                <a:solidFill>
                  <a:srgbClr val="C00000"/>
                </a:solidFill>
                <a:latin typeface="Times New Roman"/>
                <a:cs typeface="Times New Roman"/>
              </a:rPr>
              <a:t>decompilers generate </a:t>
            </a:r>
            <a:r>
              <a:rPr sz="1800" dirty="0">
                <a:solidFill>
                  <a:srgbClr val="C00000"/>
                </a:solidFill>
                <a:latin typeface="Times New Roman"/>
                <a:cs typeface="Times New Roman"/>
              </a:rPr>
              <a:t>a source code </a:t>
            </a:r>
            <a:r>
              <a:rPr sz="1800" spc="-5" dirty="0">
                <a:solidFill>
                  <a:srgbClr val="C00000"/>
                </a:solidFill>
                <a:latin typeface="Times New Roman"/>
                <a:cs typeface="Times New Roman"/>
              </a:rPr>
              <a:t>which</a:t>
            </a:r>
            <a:r>
              <a:rPr sz="1800" spc="420" dirty="0">
                <a:solidFill>
                  <a:srgbClr val="C00000"/>
                </a:solidFill>
                <a:latin typeface="Times New Roman"/>
                <a:cs typeface="Times New Roman"/>
              </a:rPr>
              <a:t> </a:t>
            </a:r>
            <a:r>
              <a:rPr sz="1800" dirty="0">
                <a:solidFill>
                  <a:srgbClr val="C00000"/>
                </a:solidFill>
                <a:latin typeface="Times New Roman"/>
                <a:cs typeface="Times New Roman"/>
              </a:rPr>
              <a:t>is</a:t>
            </a:r>
            <a:endParaRPr sz="1800">
              <a:latin typeface="Times New Roman"/>
              <a:cs typeface="Times New Roman"/>
            </a:endParaRPr>
          </a:p>
          <a:p>
            <a:pPr marL="12700" algn="just">
              <a:lnSpc>
                <a:spcPct val="100000"/>
              </a:lnSpc>
              <a:spcBef>
                <a:spcPts val="1080"/>
              </a:spcBef>
            </a:pPr>
            <a:r>
              <a:rPr sz="1800" u="heavy" dirty="0">
                <a:solidFill>
                  <a:srgbClr val="C00000"/>
                </a:solidFill>
                <a:uFill>
                  <a:solidFill>
                    <a:srgbClr val="CC9900"/>
                  </a:solidFill>
                </a:uFill>
                <a:latin typeface="Times New Roman"/>
                <a:cs typeface="Times New Roman"/>
              </a:rPr>
              <a:t>     </a:t>
            </a:r>
            <a:r>
              <a:rPr sz="1800" u="heavy" spc="130" dirty="0">
                <a:solidFill>
                  <a:srgbClr val="C00000"/>
                </a:solidFill>
                <a:uFill>
                  <a:solidFill>
                    <a:srgbClr val="CC9900"/>
                  </a:solidFill>
                </a:uFill>
                <a:latin typeface="Times New Roman"/>
                <a:cs typeface="Times New Roman"/>
              </a:rPr>
              <a:t> </a:t>
            </a:r>
            <a:r>
              <a:rPr sz="1800" u="heavy" spc="-10" dirty="0">
                <a:solidFill>
                  <a:srgbClr val="C00000"/>
                </a:solidFill>
                <a:uFill>
                  <a:solidFill>
                    <a:srgbClr val="CC9900"/>
                  </a:solidFill>
                </a:uFill>
                <a:latin typeface="Times New Roman"/>
                <a:cs typeface="Times New Roman"/>
              </a:rPr>
              <a:t>somewhat </a:t>
            </a:r>
            <a:r>
              <a:rPr sz="1800" u="heavy" spc="130" dirty="0">
                <a:solidFill>
                  <a:srgbClr val="C00000"/>
                </a:solidFill>
                <a:uFill>
                  <a:solidFill>
                    <a:srgbClr val="CC9900"/>
                  </a:solidFill>
                </a:uFill>
                <a:latin typeface="Times New Roman"/>
                <a:cs typeface="Times New Roman"/>
              </a:rPr>
              <a:t> </a:t>
            </a:r>
            <a:r>
              <a:rPr sz="1800" u="heavy" spc="-5" dirty="0">
                <a:solidFill>
                  <a:srgbClr val="C00000"/>
                </a:solidFill>
                <a:uFill>
                  <a:solidFill>
                    <a:srgbClr val="CC9900"/>
                  </a:solidFill>
                </a:uFill>
                <a:latin typeface="Times New Roman"/>
                <a:cs typeface="Times New Roman"/>
              </a:rPr>
              <a:t>matching </a:t>
            </a:r>
            <a:r>
              <a:rPr sz="1800" u="heavy" spc="85" dirty="0">
                <a:solidFill>
                  <a:srgbClr val="C00000"/>
                </a:solidFill>
                <a:uFill>
                  <a:solidFill>
                    <a:srgbClr val="CC9900"/>
                  </a:solidFill>
                </a:uFill>
                <a:latin typeface="Times New Roman"/>
                <a:cs typeface="Times New Roman"/>
              </a:rPr>
              <a:t> </a:t>
            </a:r>
            <a:r>
              <a:rPr sz="1800" u="heavy" dirty="0">
                <a:solidFill>
                  <a:srgbClr val="C00000"/>
                </a:solidFill>
                <a:uFill>
                  <a:solidFill>
                    <a:srgbClr val="CC9900"/>
                  </a:solidFill>
                </a:uFill>
                <a:latin typeface="Times New Roman"/>
                <a:cs typeface="Times New Roman"/>
              </a:rPr>
              <a:t>to </a:t>
            </a:r>
            <a:r>
              <a:rPr sz="1800" u="heavy" spc="95" dirty="0">
                <a:solidFill>
                  <a:srgbClr val="C00000"/>
                </a:solidFill>
                <a:uFill>
                  <a:solidFill>
                    <a:srgbClr val="CC9900"/>
                  </a:solidFill>
                </a:uFill>
                <a:latin typeface="Times New Roman"/>
                <a:cs typeface="Times New Roman"/>
              </a:rPr>
              <a:t> </a:t>
            </a:r>
            <a:r>
              <a:rPr sz="1800" u="heavy" dirty="0">
                <a:solidFill>
                  <a:srgbClr val="C00000"/>
                </a:solidFill>
                <a:uFill>
                  <a:solidFill>
                    <a:srgbClr val="CC9900"/>
                  </a:solidFill>
                </a:uFill>
                <a:latin typeface="Times New Roman"/>
                <a:cs typeface="Times New Roman"/>
              </a:rPr>
              <a:t>the </a:t>
            </a:r>
            <a:r>
              <a:rPr sz="1800" u="heavy" spc="80" dirty="0">
                <a:solidFill>
                  <a:srgbClr val="C00000"/>
                </a:solidFill>
                <a:uFill>
                  <a:solidFill>
                    <a:srgbClr val="CC9900"/>
                  </a:solidFill>
                </a:uFill>
                <a:latin typeface="Times New Roman"/>
                <a:cs typeface="Times New Roman"/>
              </a:rPr>
              <a:t> </a:t>
            </a:r>
            <a:r>
              <a:rPr sz="1800" u="heavy" dirty="0">
                <a:solidFill>
                  <a:srgbClr val="C00000"/>
                </a:solidFill>
                <a:uFill>
                  <a:solidFill>
                    <a:srgbClr val="CC9900"/>
                  </a:solidFill>
                </a:uFill>
                <a:latin typeface="Times New Roman"/>
                <a:cs typeface="Times New Roman"/>
              </a:rPr>
              <a:t>original </a:t>
            </a:r>
            <a:r>
              <a:rPr sz="1800" u="heavy" spc="90" dirty="0">
                <a:solidFill>
                  <a:srgbClr val="C00000"/>
                </a:solidFill>
                <a:uFill>
                  <a:solidFill>
                    <a:srgbClr val="CC9900"/>
                  </a:solidFill>
                </a:uFill>
                <a:latin typeface="Times New Roman"/>
                <a:cs typeface="Times New Roman"/>
              </a:rPr>
              <a:t> </a:t>
            </a:r>
            <a:r>
              <a:rPr sz="1800" u="heavy" dirty="0">
                <a:solidFill>
                  <a:srgbClr val="C00000"/>
                </a:solidFill>
                <a:uFill>
                  <a:solidFill>
                    <a:srgbClr val="CC9900"/>
                  </a:solidFill>
                </a:uFill>
                <a:latin typeface="Times New Roman"/>
                <a:cs typeface="Times New Roman"/>
              </a:rPr>
              <a:t>source </a:t>
            </a:r>
            <a:r>
              <a:rPr sz="1800" u="heavy" spc="85" dirty="0">
                <a:solidFill>
                  <a:srgbClr val="C00000"/>
                </a:solidFill>
                <a:uFill>
                  <a:solidFill>
                    <a:srgbClr val="CC9900"/>
                  </a:solidFill>
                </a:uFill>
                <a:latin typeface="Times New Roman"/>
                <a:cs typeface="Times New Roman"/>
              </a:rPr>
              <a:t> </a:t>
            </a:r>
            <a:r>
              <a:rPr sz="1800" u="heavy" dirty="0">
                <a:solidFill>
                  <a:srgbClr val="C00000"/>
                </a:solidFill>
                <a:uFill>
                  <a:solidFill>
                    <a:srgbClr val="CC9900"/>
                  </a:solidFill>
                </a:uFill>
                <a:latin typeface="Times New Roman"/>
                <a:cs typeface="Times New Roman"/>
              </a:rPr>
              <a:t>code </a:t>
            </a:r>
            <a:r>
              <a:rPr sz="1800" u="heavy" spc="75" dirty="0">
                <a:solidFill>
                  <a:srgbClr val="C00000"/>
                </a:solidFill>
                <a:uFill>
                  <a:solidFill>
                    <a:srgbClr val="CC9900"/>
                  </a:solidFill>
                </a:uFill>
                <a:latin typeface="Times New Roman"/>
                <a:cs typeface="Times New Roman"/>
              </a:rPr>
              <a:t> </a:t>
            </a:r>
            <a:r>
              <a:rPr sz="1800" u="heavy" spc="-5" dirty="0">
                <a:uFill>
                  <a:solidFill>
                    <a:srgbClr val="CC9900"/>
                  </a:solidFill>
                </a:uFill>
                <a:latin typeface="Times New Roman"/>
                <a:cs typeface="Times New Roman"/>
              </a:rPr>
              <a:t>from </a:t>
            </a:r>
            <a:r>
              <a:rPr sz="1800" u="heavy" spc="90" dirty="0">
                <a:uFill>
                  <a:solidFill>
                    <a:srgbClr val="CC9900"/>
                  </a:solidFill>
                </a:uFill>
                <a:latin typeface="Times New Roman"/>
                <a:cs typeface="Times New Roman"/>
              </a:rPr>
              <a:t> </a:t>
            </a:r>
            <a:r>
              <a:rPr sz="1800" u="heavy" spc="-5" dirty="0">
                <a:uFill>
                  <a:solidFill>
                    <a:srgbClr val="CC9900"/>
                  </a:solidFill>
                </a:uFill>
                <a:latin typeface="Times New Roman"/>
                <a:cs typeface="Times New Roman"/>
              </a:rPr>
              <a:t>which </a:t>
            </a:r>
            <a:r>
              <a:rPr sz="1800" u="heavy" spc="105" dirty="0">
                <a:uFill>
                  <a:solidFill>
                    <a:srgbClr val="CC9900"/>
                  </a:solidFill>
                </a:uFill>
                <a:latin typeface="Times New Roman"/>
                <a:cs typeface="Times New Roman"/>
              </a:rPr>
              <a:t> </a:t>
            </a:r>
            <a:r>
              <a:rPr sz="1800" u="heavy" spc="10" dirty="0">
                <a:uFill>
                  <a:solidFill>
                    <a:srgbClr val="CC9900"/>
                  </a:solidFill>
                </a:uFill>
                <a:latin typeface="Times New Roman"/>
                <a:cs typeface="Times New Roman"/>
              </a:rPr>
              <a:t>the </a:t>
            </a:r>
            <a:r>
              <a:rPr sz="1800" u="heavy" spc="70" dirty="0">
                <a:uFill>
                  <a:solidFill>
                    <a:srgbClr val="CC9900"/>
                  </a:solidFill>
                </a:uFill>
                <a:latin typeface="Times New Roman"/>
                <a:cs typeface="Times New Roman"/>
              </a:rPr>
              <a:t> </a:t>
            </a:r>
            <a:r>
              <a:rPr sz="1800" u="heavy" dirty="0">
                <a:uFill>
                  <a:solidFill>
                    <a:srgbClr val="CC9900"/>
                  </a:solidFill>
                </a:uFill>
                <a:latin typeface="Times New Roman"/>
                <a:cs typeface="Times New Roman"/>
              </a:rPr>
              <a:t>binary </a:t>
            </a:r>
            <a:r>
              <a:rPr sz="1800" u="heavy" spc="55" dirty="0">
                <a:uFill>
                  <a:solidFill>
                    <a:srgbClr val="CC9900"/>
                  </a:solidFill>
                </a:uFill>
                <a:latin typeface="Times New Roman"/>
                <a:cs typeface="Times New Roman"/>
              </a:rPr>
              <a:t> </a:t>
            </a:r>
            <a:r>
              <a:rPr sz="1800" u="heavy" dirty="0">
                <a:uFill>
                  <a:solidFill>
                    <a:srgbClr val="CC9900"/>
                  </a:solidFill>
                </a:uFill>
                <a:latin typeface="Times New Roman"/>
                <a:cs typeface="Times New Roman"/>
              </a:rPr>
              <a:t>code </a:t>
            </a:r>
            <a:r>
              <a:rPr sz="1800" u="heavy" spc="80" dirty="0">
                <a:uFill>
                  <a:solidFill>
                    <a:srgbClr val="CC9900"/>
                  </a:solidFill>
                </a:uFill>
                <a:latin typeface="Times New Roman"/>
                <a:cs typeface="Times New Roman"/>
              </a:rPr>
              <a:t> </a:t>
            </a:r>
            <a:r>
              <a:rPr sz="1800" u="heavy" spc="-5" dirty="0">
                <a:uFill>
                  <a:solidFill>
                    <a:srgbClr val="CC9900"/>
                  </a:solidFill>
                </a:uFill>
                <a:latin typeface="Times New Roman"/>
                <a:cs typeface="Times New Roman"/>
              </a:rPr>
              <a:t>i</a:t>
            </a:r>
            <a:r>
              <a:rPr sz="1800" spc="-5" dirty="0">
                <a:latin typeface="Times New Roman"/>
                <a:cs typeface="Times New Roman"/>
              </a:rPr>
              <a:t>s</a:t>
            </a:r>
            <a:endParaRPr sz="1800">
              <a:latin typeface="Times New Roman"/>
              <a:cs typeface="Times New Roman"/>
            </a:endParaRPr>
          </a:p>
        </p:txBody>
      </p:sp>
      <p:sp>
        <p:nvSpPr>
          <p:cNvPr id="5" name="object 5"/>
          <p:cNvSpPr txBox="1"/>
          <p:nvPr/>
        </p:nvSpPr>
        <p:spPr>
          <a:xfrm>
            <a:off x="804468" y="6342075"/>
            <a:ext cx="970280" cy="300355"/>
          </a:xfrm>
          <a:prstGeom prst="rect">
            <a:avLst/>
          </a:prstGeom>
        </p:spPr>
        <p:txBody>
          <a:bodyPr vert="horz" wrap="square" lIns="0" tIns="12700" rIns="0" bIns="0" rtlCol="0">
            <a:spAutoFit/>
          </a:bodyPr>
          <a:lstStyle/>
          <a:p>
            <a:pPr marL="12700">
              <a:lnSpc>
                <a:spcPct val="100000"/>
              </a:lnSpc>
              <a:spcBef>
                <a:spcPts val="100"/>
              </a:spcBef>
            </a:pPr>
            <a:r>
              <a:rPr sz="1800" spc="-5" dirty="0">
                <a:latin typeface="Times New Roman"/>
                <a:cs typeface="Times New Roman"/>
              </a:rPr>
              <a:t>generated.</a:t>
            </a:r>
            <a:endParaRPr sz="1800">
              <a:latin typeface="Times New Roman"/>
              <a:cs typeface="Times New Roman"/>
            </a:endParaRP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3" name="object 3"/>
          <p:cNvSpPr txBox="1">
            <a:spLocks noGrp="1"/>
          </p:cNvSpPr>
          <p:nvPr>
            <p:ph type="title"/>
          </p:nvPr>
        </p:nvSpPr>
        <p:spPr>
          <a:prstGeom prst="rect">
            <a:avLst/>
          </a:prstGeom>
        </p:spPr>
        <p:txBody>
          <a:bodyPr vert="horz" wrap="square" lIns="0" tIns="12700" rIns="0" bIns="0" rtlCol="0">
            <a:spAutoFit/>
          </a:bodyPr>
          <a:lstStyle/>
          <a:p>
            <a:pPr marL="761365" marR="5080" indent="1911350">
              <a:lnSpc>
                <a:spcPct val="100000"/>
              </a:lnSpc>
              <a:spcBef>
                <a:spcPts val="100"/>
              </a:spcBef>
            </a:pPr>
            <a:r>
              <a:rPr sz="3600" b="1" spc="-5" dirty="0">
                <a:solidFill>
                  <a:srgbClr val="FF0000"/>
                </a:solidFill>
                <a:latin typeface="Times New Roman"/>
                <a:cs typeface="Times New Roman"/>
              </a:rPr>
              <a:t>SIMULATORS,  EMULATORS </a:t>
            </a:r>
            <a:r>
              <a:rPr sz="3600" b="1" spc="-10" dirty="0">
                <a:solidFill>
                  <a:srgbClr val="FF0000"/>
                </a:solidFill>
                <a:latin typeface="Times New Roman"/>
                <a:cs typeface="Times New Roman"/>
              </a:rPr>
              <a:t>AND</a:t>
            </a:r>
            <a:r>
              <a:rPr sz="3600" b="1" spc="-20" dirty="0">
                <a:solidFill>
                  <a:srgbClr val="FF0000"/>
                </a:solidFill>
                <a:latin typeface="Times New Roman"/>
                <a:cs typeface="Times New Roman"/>
              </a:rPr>
              <a:t> </a:t>
            </a:r>
            <a:r>
              <a:rPr sz="3600" b="1" spc="-5" dirty="0">
                <a:solidFill>
                  <a:srgbClr val="FF0000"/>
                </a:solidFill>
                <a:latin typeface="Times New Roman"/>
                <a:cs typeface="Times New Roman"/>
              </a:rPr>
              <a:t>DEBUGGING</a:t>
            </a:r>
            <a:endParaRPr sz="3600">
              <a:latin typeface="Times New Roman"/>
              <a:cs typeface="Times New Roman"/>
            </a:endParaRPr>
          </a:p>
        </p:txBody>
      </p:sp>
      <p:sp>
        <p:nvSpPr>
          <p:cNvPr id="6" name="object 6"/>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126</a:t>
            </a:fld>
            <a:endParaRPr sz="1200">
              <a:latin typeface="Times New Roman"/>
              <a:cs typeface="Times New Roman"/>
            </a:endParaRPr>
          </a:p>
        </p:txBody>
      </p:sp>
      <p:sp>
        <p:nvSpPr>
          <p:cNvPr id="4" name="object 4"/>
          <p:cNvSpPr txBox="1"/>
          <p:nvPr/>
        </p:nvSpPr>
        <p:spPr>
          <a:xfrm>
            <a:off x="383540" y="1494919"/>
            <a:ext cx="8535670" cy="4326255"/>
          </a:xfrm>
          <a:prstGeom prst="rect">
            <a:avLst/>
          </a:prstGeom>
        </p:spPr>
        <p:txBody>
          <a:bodyPr vert="horz" wrap="square" lIns="0" tIns="165735" rIns="0" bIns="0" rtlCol="0">
            <a:spAutoFit/>
          </a:bodyPr>
          <a:lstStyle/>
          <a:p>
            <a:pPr marL="12700">
              <a:lnSpc>
                <a:spcPct val="100000"/>
              </a:lnSpc>
              <a:spcBef>
                <a:spcPts val="1305"/>
              </a:spcBef>
              <a:tabLst>
                <a:tab pos="356870" algn="l"/>
              </a:tabLst>
            </a:pPr>
            <a:r>
              <a:rPr sz="2000" spc="-5" dirty="0">
                <a:solidFill>
                  <a:srgbClr val="C00000"/>
                </a:solidFill>
                <a:latin typeface="Times New Roman"/>
                <a:cs typeface="Times New Roman"/>
              </a:rPr>
              <a:t>»	</a:t>
            </a:r>
            <a:r>
              <a:rPr sz="2000" i="1" dirty="0">
                <a:latin typeface="Times New Roman"/>
                <a:cs typeface="Times New Roman"/>
              </a:rPr>
              <a:t>Simulators </a:t>
            </a:r>
            <a:r>
              <a:rPr sz="2000" spc="-5" dirty="0">
                <a:latin typeface="Times New Roman"/>
                <a:cs typeface="Times New Roman"/>
              </a:rPr>
              <a:t>and </a:t>
            </a:r>
            <a:r>
              <a:rPr sz="2000" i="1" dirty="0">
                <a:latin typeface="Times New Roman"/>
                <a:cs typeface="Times New Roman"/>
              </a:rPr>
              <a:t>emulators </a:t>
            </a:r>
            <a:r>
              <a:rPr sz="2000" dirty="0">
                <a:latin typeface="Times New Roman"/>
                <a:cs typeface="Times New Roman"/>
              </a:rPr>
              <a:t>are </a:t>
            </a:r>
            <a:r>
              <a:rPr sz="2000" spc="-15" dirty="0">
                <a:latin typeface="Times New Roman"/>
                <a:cs typeface="Times New Roman"/>
              </a:rPr>
              <a:t>two </a:t>
            </a:r>
            <a:r>
              <a:rPr sz="2000" dirty="0">
                <a:latin typeface="Times New Roman"/>
                <a:cs typeface="Times New Roman"/>
              </a:rPr>
              <a:t>important tools </a:t>
            </a:r>
            <a:r>
              <a:rPr sz="2000" spc="-10" dirty="0">
                <a:latin typeface="Times New Roman"/>
                <a:cs typeface="Times New Roman"/>
              </a:rPr>
              <a:t>used </a:t>
            </a:r>
            <a:r>
              <a:rPr sz="2000" spc="5" dirty="0">
                <a:latin typeface="Times New Roman"/>
                <a:cs typeface="Times New Roman"/>
              </a:rPr>
              <a:t>in </a:t>
            </a:r>
            <a:r>
              <a:rPr sz="2000" spc="-5" dirty="0">
                <a:latin typeface="Times New Roman"/>
                <a:cs typeface="Times New Roman"/>
              </a:rPr>
              <a:t>embedded</a:t>
            </a:r>
            <a:r>
              <a:rPr sz="2000" spc="125" dirty="0">
                <a:latin typeface="Times New Roman"/>
                <a:cs typeface="Times New Roman"/>
              </a:rPr>
              <a:t> </a:t>
            </a:r>
            <a:r>
              <a:rPr sz="2000" dirty="0">
                <a:latin typeface="Times New Roman"/>
                <a:cs typeface="Times New Roman"/>
              </a:rPr>
              <a:t>system</a:t>
            </a:r>
            <a:endParaRPr sz="2000">
              <a:latin typeface="Times New Roman"/>
              <a:cs typeface="Times New Roman"/>
            </a:endParaRPr>
          </a:p>
          <a:p>
            <a:pPr marL="356870">
              <a:lnSpc>
                <a:spcPct val="100000"/>
              </a:lnSpc>
              <a:spcBef>
                <a:spcPts val="1205"/>
              </a:spcBef>
            </a:pPr>
            <a:r>
              <a:rPr sz="2000" spc="-10" dirty="0">
                <a:latin typeface="Times New Roman"/>
                <a:cs typeface="Times New Roman"/>
              </a:rPr>
              <a:t>development.</a:t>
            </a:r>
            <a:endParaRPr sz="2000">
              <a:latin typeface="Times New Roman"/>
              <a:cs typeface="Times New Roman"/>
            </a:endParaRPr>
          </a:p>
          <a:p>
            <a:pPr marL="356870" marR="8255" indent="-344805" algn="just">
              <a:lnSpc>
                <a:spcPct val="150100"/>
              </a:lnSpc>
              <a:spcBef>
                <a:spcPts val="475"/>
              </a:spcBef>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Simulator </a:t>
            </a:r>
            <a:r>
              <a:rPr sz="2000" spc="-5" dirty="0">
                <a:latin typeface="Times New Roman"/>
                <a:cs typeface="Times New Roman"/>
              </a:rPr>
              <a:t>is </a:t>
            </a:r>
            <a:r>
              <a:rPr sz="2000" spc="-5" dirty="0">
                <a:solidFill>
                  <a:srgbClr val="C00000"/>
                </a:solidFill>
                <a:latin typeface="Times New Roman"/>
                <a:cs typeface="Times New Roman"/>
              </a:rPr>
              <a:t>a </a:t>
            </a:r>
            <a:r>
              <a:rPr sz="2000" spc="-10" dirty="0">
                <a:solidFill>
                  <a:srgbClr val="C00000"/>
                </a:solidFill>
                <a:latin typeface="Times New Roman"/>
                <a:cs typeface="Times New Roman"/>
              </a:rPr>
              <a:t>software </a:t>
            </a:r>
            <a:r>
              <a:rPr sz="2000" spc="-5" dirty="0">
                <a:solidFill>
                  <a:srgbClr val="C00000"/>
                </a:solidFill>
                <a:latin typeface="Times New Roman"/>
                <a:cs typeface="Times New Roman"/>
              </a:rPr>
              <a:t>tool </a:t>
            </a:r>
            <a:r>
              <a:rPr sz="2000" spc="-10" dirty="0">
                <a:solidFill>
                  <a:srgbClr val="C00000"/>
                </a:solidFill>
                <a:latin typeface="Times New Roman"/>
                <a:cs typeface="Times New Roman"/>
              </a:rPr>
              <a:t>use </a:t>
            </a:r>
            <a:r>
              <a:rPr sz="2000" spc="-5" dirty="0">
                <a:solidFill>
                  <a:srgbClr val="C00000"/>
                </a:solidFill>
                <a:latin typeface="Times New Roman"/>
                <a:cs typeface="Times New Roman"/>
              </a:rPr>
              <a:t>for </a:t>
            </a:r>
            <a:r>
              <a:rPr sz="2000" spc="-10" dirty="0">
                <a:solidFill>
                  <a:srgbClr val="C00000"/>
                </a:solidFill>
                <a:latin typeface="Times New Roman"/>
                <a:cs typeface="Times New Roman"/>
              </a:rPr>
              <a:t>simulating the </a:t>
            </a:r>
            <a:r>
              <a:rPr sz="2000" spc="-5" dirty="0">
                <a:solidFill>
                  <a:srgbClr val="C00000"/>
                </a:solidFill>
                <a:latin typeface="Times New Roman"/>
                <a:cs typeface="Times New Roman"/>
              </a:rPr>
              <a:t>various conditions for  </a:t>
            </a:r>
            <a:r>
              <a:rPr sz="2000" spc="-10" dirty="0">
                <a:solidFill>
                  <a:srgbClr val="C00000"/>
                </a:solidFill>
                <a:latin typeface="Times New Roman"/>
                <a:cs typeface="Times New Roman"/>
              </a:rPr>
              <a:t>checking the functionality </a:t>
            </a:r>
            <a:r>
              <a:rPr sz="2000" dirty="0">
                <a:solidFill>
                  <a:srgbClr val="C00000"/>
                </a:solidFill>
                <a:latin typeface="Times New Roman"/>
                <a:cs typeface="Times New Roman"/>
              </a:rPr>
              <a:t>of </a:t>
            </a:r>
            <a:r>
              <a:rPr sz="2000" spc="-10" dirty="0">
                <a:solidFill>
                  <a:srgbClr val="C00000"/>
                </a:solidFill>
                <a:latin typeface="Times New Roman"/>
                <a:cs typeface="Times New Roman"/>
              </a:rPr>
              <a:t>the </a:t>
            </a:r>
            <a:r>
              <a:rPr sz="2000" dirty="0">
                <a:solidFill>
                  <a:srgbClr val="C00000"/>
                </a:solidFill>
                <a:latin typeface="Times New Roman"/>
                <a:cs typeface="Times New Roman"/>
              </a:rPr>
              <a:t>application</a:t>
            </a:r>
            <a:r>
              <a:rPr sz="2000" spc="60" dirty="0">
                <a:solidFill>
                  <a:srgbClr val="C00000"/>
                </a:solidFill>
                <a:latin typeface="Times New Roman"/>
                <a:cs typeface="Times New Roman"/>
              </a:rPr>
              <a:t> </a:t>
            </a:r>
            <a:r>
              <a:rPr sz="2000" spc="-15" dirty="0">
                <a:solidFill>
                  <a:srgbClr val="C00000"/>
                </a:solidFill>
                <a:latin typeface="Times New Roman"/>
                <a:cs typeface="Times New Roman"/>
              </a:rPr>
              <a:t>firmware</a:t>
            </a:r>
            <a:r>
              <a:rPr sz="2000" spc="-15" dirty="0">
                <a:latin typeface="Times New Roman"/>
                <a:cs typeface="Times New Roman"/>
              </a:rPr>
              <a:t>.</a:t>
            </a:r>
            <a:endParaRPr sz="2000">
              <a:latin typeface="Times New Roman"/>
              <a:cs typeface="Times New Roman"/>
            </a:endParaRPr>
          </a:p>
          <a:p>
            <a:pPr marL="356870" marR="6985" indent="-344805" algn="just">
              <a:lnSpc>
                <a:spcPct val="150100"/>
              </a:lnSpc>
              <a:spcBef>
                <a:spcPts val="480"/>
              </a:spcBef>
            </a:pPr>
            <a:r>
              <a:rPr sz="2000" spc="-5" dirty="0">
                <a:solidFill>
                  <a:srgbClr val="C00000"/>
                </a:solidFill>
                <a:latin typeface="Times New Roman"/>
                <a:cs typeface="Times New Roman"/>
              </a:rPr>
              <a:t>» </a:t>
            </a:r>
            <a:r>
              <a:rPr sz="2000" dirty="0">
                <a:latin typeface="Times New Roman"/>
                <a:cs typeface="Times New Roman"/>
              </a:rPr>
              <a:t>The </a:t>
            </a:r>
            <a:r>
              <a:rPr sz="2000" spc="-5" dirty="0">
                <a:solidFill>
                  <a:srgbClr val="C00000"/>
                </a:solidFill>
                <a:latin typeface="Times New Roman"/>
                <a:cs typeface="Times New Roman"/>
              </a:rPr>
              <a:t>Integrated Development Environment </a:t>
            </a:r>
            <a:r>
              <a:rPr sz="2000" dirty="0">
                <a:solidFill>
                  <a:srgbClr val="C00000"/>
                </a:solidFill>
                <a:latin typeface="Times New Roman"/>
                <a:cs typeface="Times New Roman"/>
              </a:rPr>
              <a:t>(IDE) </a:t>
            </a:r>
            <a:r>
              <a:rPr sz="2000" spc="-5" dirty="0">
                <a:latin typeface="Times New Roman"/>
                <a:cs typeface="Times New Roman"/>
              </a:rPr>
              <a:t>itself </a:t>
            </a:r>
            <a:r>
              <a:rPr sz="2000" spc="-15" dirty="0">
                <a:latin typeface="Times New Roman"/>
                <a:cs typeface="Times New Roman"/>
              </a:rPr>
              <a:t>will </a:t>
            </a:r>
            <a:r>
              <a:rPr sz="2000" dirty="0">
                <a:latin typeface="Times New Roman"/>
                <a:cs typeface="Times New Roman"/>
              </a:rPr>
              <a:t>be </a:t>
            </a:r>
            <a:r>
              <a:rPr sz="2000" spc="-5" dirty="0">
                <a:latin typeface="Times New Roman"/>
                <a:cs typeface="Times New Roman"/>
              </a:rPr>
              <a:t>providing  </a:t>
            </a:r>
            <a:r>
              <a:rPr sz="2000" spc="-10" dirty="0">
                <a:latin typeface="Times New Roman"/>
                <a:cs typeface="Times New Roman"/>
              </a:rPr>
              <a:t>simulator </a:t>
            </a:r>
            <a:r>
              <a:rPr sz="2000" dirty="0">
                <a:latin typeface="Times New Roman"/>
                <a:cs typeface="Times New Roman"/>
              </a:rPr>
              <a:t>support </a:t>
            </a:r>
            <a:r>
              <a:rPr sz="2000" spc="-5" dirty="0">
                <a:latin typeface="Times New Roman"/>
                <a:cs typeface="Times New Roman"/>
              </a:rPr>
              <a:t>and </a:t>
            </a:r>
            <a:r>
              <a:rPr sz="2000" dirty="0">
                <a:latin typeface="Times New Roman"/>
                <a:cs typeface="Times New Roman"/>
              </a:rPr>
              <a:t>they </a:t>
            </a:r>
            <a:r>
              <a:rPr sz="2000" spc="-5" dirty="0">
                <a:latin typeface="Times New Roman"/>
                <a:cs typeface="Times New Roman"/>
              </a:rPr>
              <a:t>help in debugging </a:t>
            </a:r>
            <a:r>
              <a:rPr sz="2000" dirty="0">
                <a:latin typeface="Times New Roman"/>
                <a:cs typeface="Times New Roman"/>
              </a:rPr>
              <a:t>the </a:t>
            </a:r>
            <a:r>
              <a:rPr sz="2000" spc="-5" dirty="0">
                <a:latin typeface="Times New Roman"/>
                <a:cs typeface="Times New Roman"/>
              </a:rPr>
              <a:t>firmware for checking its  required</a:t>
            </a:r>
            <a:r>
              <a:rPr sz="2000" spc="-40" dirty="0">
                <a:latin typeface="Times New Roman"/>
                <a:cs typeface="Times New Roman"/>
              </a:rPr>
              <a:t> </a:t>
            </a:r>
            <a:r>
              <a:rPr sz="2000" spc="-10" dirty="0">
                <a:latin typeface="Times New Roman"/>
                <a:cs typeface="Times New Roman"/>
              </a:rPr>
              <a:t>functionality.</a:t>
            </a:r>
            <a:endParaRPr sz="2000">
              <a:latin typeface="Times New Roman"/>
              <a:cs typeface="Times New Roman"/>
            </a:endParaRPr>
          </a:p>
          <a:p>
            <a:pPr marL="356870" marR="6985" indent="-344805" algn="just">
              <a:lnSpc>
                <a:spcPct val="150100"/>
              </a:lnSpc>
              <a:spcBef>
                <a:spcPts val="480"/>
              </a:spcBef>
            </a:pPr>
            <a:r>
              <a:rPr sz="2000" spc="-5" dirty="0">
                <a:solidFill>
                  <a:srgbClr val="C00000"/>
                </a:solidFill>
                <a:latin typeface="Times New Roman"/>
                <a:cs typeface="Times New Roman"/>
              </a:rPr>
              <a:t>» </a:t>
            </a:r>
            <a:r>
              <a:rPr sz="2000" dirty="0">
                <a:latin typeface="Times New Roman"/>
                <a:cs typeface="Times New Roman"/>
              </a:rPr>
              <a:t>In </a:t>
            </a:r>
            <a:r>
              <a:rPr sz="2000" spc="-5" dirty="0">
                <a:latin typeface="Times New Roman"/>
                <a:cs typeface="Times New Roman"/>
              </a:rPr>
              <a:t>certain scenarios, simulator refers to a soft </a:t>
            </a:r>
            <a:r>
              <a:rPr sz="2000" spc="-10" dirty="0">
                <a:latin typeface="Times New Roman"/>
                <a:cs typeface="Times New Roman"/>
              </a:rPr>
              <a:t>model (GUI model) </a:t>
            </a:r>
            <a:r>
              <a:rPr sz="2000" dirty="0">
                <a:latin typeface="Times New Roman"/>
                <a:cs typeface="Times New Roman"/>
              </a:rPr>
              <a:t>of </a:t>
            </a:r>
            <a:r>
              <a:rPr sz="2000" spc="-10" dirty="0">
                <a:latin typeface="Times New Roman"/>
                <a:cs typeface="Times New Roman"/>
              </a:rPr>
              <a:t>the  </a:t>
            </a:r>
            <a:r>
              <a:rPr sz="2000" spc="-5" dirty="0">
                <a:latin typeface="Times New Roman"/>
                <a:cs typeface="Times New Roman"/>
              </a:rPr>
              <a:t>embedded</a:t>
            </a:r>
            <a:r>
              <a:rPr sz="2000" spc="-20" dirty="0">
                <a:latin typeface="Times New Roman"/>
                <a:cs typeface="Times New Roman"/>
              </a:rPr>
              <a:t> </a:t>
            </a:r>
            <a:r>
              <a:rPr sz="2000" dirty="0">
                <a:latin typeface="Times New Roman"/>
                <a:cs typeface="Times New Roman"/>
              </a:rPr>
              <a:t>product.</a:t>
            </a:r>
            <a:endParaRPr sz="2000">
              <a:latin typeface="Times New Roman"/>
              <a:cs typeface="Times New Roman"/>
            </a:endParaRP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352203"/>
            <a:ext cx="8307705" cy="3806825"/>
          </a:xfrm>
          <a:prstGeom prst="rect">
            <a:avLst/>
          </a:prstGeom>
        </p:spPr>
        <p:txBody>
          <a:bodyPr vert="horz" wrap="square" lIns="0" tIns="12065" rIns="0" bIns="0" rtlCol="0">
            <a:spAutoFit/>
          </a:bodyPr>
          <a:lstStyle/>
          <a:p>
            <a:pPr marL="683260" marR="5080" indent="-326390" algn="just">
              <a:lnSpc>
                <a:spcPct val="150100"/>
              </a:lnSpc>
              <a:spcBef>
                <a:spcPts val="95"/>
              </a:spcBef>
              <a:buClr>
                <a:srgbClr val="3A812E"/>
              </a:buClr>
              <a:buSzPct val="60000"/>
              <a:buFont typeface="Wingdings"/>
              <a:buChar char=""/>
              <a:tabLst>
                <a:tab pos="683260" algn="l"/>
              </a:tabLst>
            </a:pPr>
            <a:r>
              <a:rPr sz="2000" spc="-5" dirty="0">
                <a:latin typeface="Times New Roman"/>
                <a:cs typeface="Times New Roman"/>
              </a:rPr>
              <a:t>For </a:t>
            </a:r>
            <a:r>
              <a:rPr sz="2000" spc="-10" dirty="0">
                <a:latin typeface="Times New Roman"/>
                <a:cs typeface="Times New Roman"/>
              </a:rPr>
              <a:t>example, </a:t>
            </a:r>
            <a:r>
              <a:rPr sz="2000" spc="-5" dirty="0">
                <a:latin typeface="Times New Roman"/>
                <a:cs typeface="Times New Roman"/>
              </a:rPr>
              <a:t>if </a:t>
            </a:r>
            <a:r>
              <a:rPr sz="2000" spc="-10" dirty="0">
                <a:latin typeface="Times New Roman"/>
                <a:cs typeface="Times New Roman"/>
              </a:rPr>
              <a:t>the </a:t>
            </a:r>
            <a:r>
              <a:rPr sz="2000" spc="-5" dirty="0">
                <a:latin typeface="Times New Roman"/>
                <a:cs typeface="Times New Roman"/>
              </a:rPr>
              <a:t>product </a:t>
            </a:r>
            <a:r>
              <a:rPr sz="2000" spc="-10" dirty="0">
                <a:latin typeface="Times New Roman"/>
                <a:cs typeface="Times New Roman"/>
              </a:rPr>
              <a:t>under </a:t>
            </a:r>
            <a:r>
              <a:rPr sz="2000" spc="-5" dirty="0">
                <a:latin typeface="Times New Roman"/>
                <a:cs typeface="Times New Roman"/>
              </a:rPr>
              <a:t>development </a:t>
            </a:r>
            <a:r>
              <a:rPr sz="2000" spc="-10" dirty="0">
                <a:latin typeface="Times New Roman"/>
                <a:cs typeface="Times New Roman"/>
              </a:rPr>
              <a:t>is </a:t>
            </a:r>
            <a:r>
              <a:rPr sz="2000" spc="-5" dirty="0">
                <a:latin typeface="Times New Roman"/>
                <a:cs typeface="Times New Roman"/>
              </a:rPr>
              <a:t>a handheld device, </a:t>
            </a:r>
            <a:r>
              <a:rPr sz="2000" spc="-10" dirty="0">
                <a:latin typeface="Times New Roman"/>
                <a:cs typeface="Times New Roman"/>
              </a:rPr>
              <a:t>to  </a:t>
            </a:r>
            <a:r>
              <a:rPr sz="2000" spc="-5" dirty="0">
                <a:latin typeface="Times New Roman"/>
                <a:cs typeface="Times New Roman"/>
              </a:rPr>
              <a:t>test </a:t>
            </a:r>
            <a:r>
              <a:rPr sz="2000" spc="-10" dirty="0">
                <a:latin typeface="Times New Roman"/>
                <a:cs typeface="Times New Roman"/>
              </a:rPr>
              <a:t>the </a:t>
            </a:r>
            <a:r>
              <a:rPr sz="2000" spc="-5" dirty="0">
                <a:latin typeface="Times New Roman"/>
                <a:cs typeface="Times New Roman"/>
              </a:rPr>
              <a:t>functionalities </a:t>
            </a:r>
            <a:r>
              <a:rPr sz="2000" dirty="0">
                <a:latin typeface="Times New Roman"/>
                <a:cs typeface="Times New Roman"/>
              </a:rPr>
              <a:t>of </a:t>
            </a:r>
            <a:r>
              <a:rPr sz="2000" spc="-5" dirty="0">
                <a:latin typeface="Times New Roman"/>
                <a:cs typeface="Times New Roman"/>
              </a:rPr>
              <a:t>the various </a:t>
            </a:r>
            <a:r>
              <a:rPr sz="2000" spc="-15" dirty="0">
                <a:latin typeface="Times New Roman"/>
                <a:cs typeface="Times New Roman"/>
              </a:rPr>
              <a:t>menu </a:t>
            </a:r>
            <a:r>
              <a:rPr sz="2000" spc="-5" dirty="0">
                <a:latin typeface="Times New Roman"/>
                <a:cs typeface="Times New Roman"/>
              </a:rPr>
              <a:t>and user interfaces, a </a:t>
            </a:r>
            <a:r>
              <a:rPr sz="2000" spc="-10" dirty="0">
                <a:latin typeface="Times New Roman"/>
                <a:cs typeface="Times New Roman"/>
              </a:rPr>
              <a:t>soft </a:t>
            </a:r>
            <a:r>
              <a:rPr sz="2000" spc="-5" dirty="0">
                <a:latin typeface="Times New Roman"/>
                <a:cs typeface="Times New Roman"/>
              </a:rPr>
              <a:t>form  </a:t>
            </a:r>
            <a:r>
              <a:rPr sz="2000" spc="-10" dirty="0">
                <a:latin typeface="Times New Roman"/>
                <a:cs typeface="Times New Roman"/>
              </a:rPr>
              <a:t>model </a:t>
            </a:r>
            <a:r>
              <a:rPr sz="2000" dirty="0">
                <a:latin typeface="Times New Roman"/>
                <a:cs typeface="Times New Roman"/>
              </a:rPr>
              <a:t>of </a:t>
            </a:r>
            <a:r>
              <a:rPr sz="2000" spc="-10" dirty="0">
                <a:latin typeface="Times New Roman"/>
                <a:cs typeface="Times New Roman"/>
              </a:rPr>
              <a:t>the </a:t>
            </a:r>
            <a:r>
              <a:rPr sz="2000" spc="-5" dirty="0">
                <a:latin typeface="Times New Roman"/>
                <a:cs typeface="Times New Roman"/>
              </a:rPr>
              <a:t>product </a:t>
            </a:r>
            <a:r>
              <a:rPr sz="2000" spc="-20" dirty="0">
                <a:latin typeface="Times New Roman"/>
                <a:cs typeface="Times New Roman"/>
              </a:rPr>
              <a:t>with </a:t>
            </a:r>
            <a:r>
              <a:rPr sz="2000" spc="5" dirty="0">
                <a:latin typeface="Times New Roman"/>
                <a:cs typeface="Times New Roman"/>
              </a:rPr>
              <a:t>all </a:t>
            </a:r>
            <a:r>
              <a:rPr sz="2000" spc="-5" dirty="0">
                <a:latin typeface="Times New Roman"/>
                <a:cs typeface="Times New Roman"/>
              </a:rPr>
              <a:t>UI as </a:t>
            </a:r>
            <a:r>
              <a:rPr sz="2000" spc="-10" dirty="0">
                <a:latin typeface="Times New Roman"/>
                <a:cs typeface="Times New Roman"/>
              </a:rPr>
              <a:t>given in the end </a:t>
            </a:r>
            <a:r>
              <a:rPr sz="2000" spc="-5" dirty="0">
                <a:latin typeface="Times New Roman"/>
                <a:cs typeface="Times New Roman"/>
              </a:rPr>
              <a:t>product can </a:t>
            </a:r>
            <a:r>
              <a:rPr sz="2000" spc="5" dirty="0">
                <a:latin typeface="Times New Roman"/>
                <a:cs typeface="Times New Roman"/>
              </a:rPr>
              <a:t>be  </a:t>
            </a:r>
            <a:r>
              <a:rPr sz="2000" spc="-5" dirty="0">
                <a:latin typeface="Times New Roman"/>
                <a:cs typeface="Times New Roman"/>
              </a:rPr>
              <a:t>developed </a:t>
            </a:r>
            <a:r>
              <a:rPr sz="2000" spc="-10" dirty="0">
                <a:latin typeface="Times New Roman"/>
                <a:cs typeface="Times New Roman"/>
              </a:rPr>
              <a:t>in software. Soft phone is </a:t>
            </a:r>
            <a:r>
              <a:rPr sz="2000" spc="-5" dirty="0">
                <a:latin typeface="Times New Roman"/>
                <a:cs typeface="Times New Roman"/>
              </a:rPr>
              <a:t>an </a:t>
            </a:r>
            <a:r>
              <a:rPr sz="2000" spc="-10" dirty="0">
                <a:latin typeface="Times New Roman"/>
                <a:cs typeface="Times New Roman"/>
              </a:rPr>
              <a:t>example for such </a:t>
            </a:r>
            <a:r>
              <a:rPr sz="2000" spc="-5" dirty="0">
                <a:latin typeface="Times New Roman"/>
                <a:cs typeface="Times New Roman"/>
              </a:rPr>
              <a:t>a</a:t>
            </a:r>
            <a:r>
              <a:rPr sz="2000" spc="275" dirty="0">
                <a:latin typeface="Times New Roman"/>
                <a:cs typeface="Times New Roman"/>
              </a:rPr>
              <a:t> </a:t>
            </a:r>
            <a:r>
              <a:rPr sz="2000" spc="-10" dirty="0">
                <a:latin typeface="Times New Roman"/>
                <a:cs typeface="Times New Roman"/>
              </a:rPr>
              <a:t>simulator.</a:t>
            </a:r>
            <a:endParaRPr sz="2000">
              <a:latin typeface="Times New Roman"/>
              <a:cs typeface="Times New Roman"/>
            </a:endParaRPr>
          </a:p>
          <a:p>
            <a:pPr>
              <a:lnSpc>
                <a:spcPct val="100000"/>
              </a:lnSpc>
            </a:pPr>
            <a:endParaRPr sz="2200">
              <a:latin typeface="Times New Roman"/>
              <a:cs typeface="Times New Roman"/>
            </a:endParaRPr>
          </a:p>
          <a:p>
            <a:pPr>
              <a:lnSpc>
                <a:spcPct val="100000"/>
              </a:lnSpc>
              <a:spcBef>
                <a:spcPts val="25"/>
              </a:spcBef>
            </a:pPr>
            <a:endParaRPr sz="1750">
              <a:latin typeface="Times New Roman"/>
              <a:cs typeface="Times New Roman"/>
            </a:endParaRPr>
          </a:p>
          <a:p>
            <a:pPr marL="356870" marR="9525" indent="-344805" algn="just">
              <a:lnSpc>
                <a:spcPct val="150000"/>
              </a:lnSpc>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Emulator </a:t>
            </a:r>
            <a:r>
              <a:rPr sz="2000" spc="-5" dirty="0">
                <a:solidFill>
                  <a:srgbClr val="C00000"/>
                </a:solidFill>
                <a:latin typeface="Times New Roman"/>
                <a:cs typeface="Times New Roman"/>
              </a:rPr>
              <a:t>is </a:t>
            </a:r>
            <a:r>
              <a:rPr sz="2000" spc="-10" dirty="0">
                <a:solidFill>
                  <a:srgbClr val="C00000"/>
                </a:solidFill>
                <a:latin typeface="Times New Roman"/>
                <a:cs typeface="Times New Roman"/>
              </a:rPr>
              <a:t>hardware </a:t>
            </a:r>
            <a:r>
              <a:rPr sz="2000" spc="-5" dirty="0">
                <a:solidFill>
                  <a:srgbClr val="C00000"/>
                </a:solidFill>
                <a:latin typeface="Times New Roman"/>
                <a:cs typeface="Times New Roman"/>
              </a:rPr>
              <a:t>device which emulates </a:t>
            </a:r>
            <a:r>
              <a:rPr sz="2000" spc="-10" dirty="0">
                <a:solidFill>
                  <a:srgbClr val="C00000"/>
                </a:solidFill>
                <a:latin typeface="Times New Roman"/>
                <a:cs typeface="Times New Roman"/>
              </a:rPr>
              <a:t>the </a:t>
            </a:r>
            <a:r>
              <a:rPr sz="2000" spc="-5" dirty="0">
                <a:solidFill>
                  <a:srgbClr val="C00000"/>
                </a:solidFill>
                <a:latin typeface="Times New Roman"/>
                <a:cs typeface="Times New Roman"/>
              </a:rPr>
              <a:t>functionalities </a:t>
            </a:r>
            <a:r>
              <a:rPr sz="2000" dirty="0">
                <a:solidFill>
                  <a:srgbClr val="C00000"/>
                </a:solidFill>
                <a:latin typeface="Times New Roman"/>
                <a:cs typeface="Times New Roman"/>
              </a:rPr>
              <a:t>of </a:t>
            </a:r>
            <a:r>
              <a:rPr sz="2000" spc="-10" dirty="0">
                <a:solidFill>
                  <a:srgbClr val="C00000"/>
                </a:solidFill>
                <a:latin typeface="Times New Roman"/>
                <a:cs typeface="Times New Roman"/>
              </a:rPr>
              <a:t>the </a:t>
            </a:r>
            <a:r>
              <a:rPr sz="2000" spc="-5" dirty="0">
                <a:solidFill>
                  <a:srgbClr val="C00000"/>
                </a:solidFill>
                <a:latin typeface="Times New Roman"/>
                <a:cs typeface="Times New Roman"/>
              </a:rPr>
              <a:t>target  device </a:t>
            </a:r>
            <a:r>
              <a:rPr sz="2000" spc="-10" dirty="0">
                <a:solidFill>
                  <a:srgbClr val="C00000"/>
                </a:solidFill>
                <a:latin typeface="Times New Roman"/>
                <a:cs typeface="Times New Roman"/>
              </a:rPr>
              <a:t>and allows </a:t>
            </a:r>
            <a:r>
              <a:rPr sz="2000" spc="-5" dirty="0">
                <a:solidFill>
                  <a:srgbClr val="C00000"/>
                </a:solidFill>
                <a:latin typeface="Times New Roman"/>
                <a:cs typeface="Times New Roman"/>
              </a:rPr>
              <a:t>real </a:t>
            </a:r>
            <a:r>
              <a:rPr sz="2000" spc="-10" dirty="0">
                <a:solidFill>
                  <a:srgbClr val="C00000"/>
                </a:solidFill>
                <a:latin typeface="Times New Roman"/>
                <a:cs typeface="Times New Roman"/>
              </a:rPr>
              <a:t>time debugging </a:t>
            </a:r>
            <a:r>
              <a:rPr sz="2000" spc="10" dirty="0">
                <a:solidFill>
                  <a:srgbClr val="C00000"/>
                </a:solidFill>
                <a:latin typeface="Times New Roman"/>
                <a:cs typeface="Times New Roman"/>
              </a:rPr>
              <a:t>of </a:t>
            </a:r>
            <a:r>
              <a:rPr sz="2000" spc="-10" dirty="0">
                <a:solidFill>
                  <a:srgbClr val="C00000"/>
                </a:solidFill>
                <a:latin typeface="Times New Roman"/>
                <a:cs typeface="Times New Roman"/>
              </a:rPr>
              <a:t>the </a:t>
            </a:r>
            <a:r>
              <a:rPr sz="2000" spc="-5" dirty="0">
                <a:solidFill>
                  <a:srgbClr val="C00000"/>
                </a:solidFill>
                <a:latin typeface="Times New Roman"/>
                <a:cs typeface="Times New Roman"/>
              </a:rPr>
              <a:t>embedded </a:t>
            </a:r>
            <a:r>
              <a:rPr sz="2000" spc="-10" dirty="0">
                <a:solidFill>
                  <a:srgbClr val="C00000"/>
                </a:solidFill>
                <a:latin typeface="Times New Roman"/>
                <a:cs typeface="Times New Roman"/>
              </a:rPr>
              <a:t>firmware in </a:t>
            </a:r>
            <a:r>
              <a:rPr sz="2000" spc="-5" dirty="0">
                <a:solidFill>
                  <a:srgbClr val="C00000"/>
                </a:solidFill>
                <a:latin typeface="Times New Roman"/>
                <a:cs typeface="Times New Roman"/>
              </a:rPr>
              <a:t>a  </a:t>
            </a:r>
            <a:r>
              <a:rPr sz="2000" spc="-10" dirty="0">
                <a:solidFill>
                  <a:srgbClr val="C00000"/>
                </a:solidFill>
                <a:latin typeface="Times New Roman"/>
                <a:cs typeface="Times New Roman"/>
              </a:rPr>
              <a:t>hardware</a:t>
            </a:r>
            <a:r>
              <a:rPr sz="2000" spc="35" dirty="0">
                <a:solidFill>
                  <a:srgbClr val="C00000"/>
                </a:solidFill>
                <a:latin typeface="Times New Roman"/>
                <a:cs typeface="Times New Roman"/>
              </a:rPr>
              <a:t> </a:t>
            </a:r>
            <a:r>
              <a:rPr sz="2000" spc="-10" dirty="0">
                <a:solidFill>
                  <a:srgbClr val="C00000"/>
                </a:solidFill>
                <a:latin typeface="Times New Roman"/>
                <a:cs typeface="Times New Roman"/>
              </a:rPr>
              <a:t>environment</a:t>
            </a:r>
            <a:r>
              <a:rPr sz="2000" spc="-10" dirty="0">
                <a:latin typeface="Times New Roman"/>
                <a:cs typeface="Times New Roman"/>
              </a:rPr>
              <a:t>.</a:t>
            </a:r>
            <a:endParaRPr sz="2000">
              <a:latin typeface="Times New Roman"/>
              <a:cs typeface="Times New Roman"/>
            </a:endParaRPr>
          </a:p>
        </p:txBody>
      </p:sp>
      <p:sp>
        <p:nvSpPr>
          <p:cNvPr id="4" name="object 4"/>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127</a:t>
            </a:fld>
            <a:endParaRPr sz="1200">
              <a:latin typeface="Times New Roman"/>
              <a:cs typeface="Times New Roman"/>
            </a:endParaRP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505713"/>
            <a:ext cx="8304530" cy="1823720"/>
          </a:xfrm>
          <a:prstGeom prst="rect">
            <a:avLst/>
          </a:prstGeom>
        </p:spPr>
        <p:txBody>
          <a:bodyPr vert="horz" wrap="square" lIns="0" tIns="11430" rIns="0" bIns="0" rtlCol="0">
            <a:spAutoFit/>
          </a:bodyPr>
          <a:lstStyle/>
          <a:p>
            <a:pPr marL="12700">
              <a:lnSpc>
                <a:spcPct val="100000"/>
              </a:lnSpc>
              <a:spcBef>
                <a:spcPts val="90"/>
              </a:spcBef>
              <a:tabLst>
                <a:tab pos="356870" algn="l"/>
              </a:tabLst>
            </a:pPr>
            <a:r>
              <a:rPr sz="2000" spc="-5" dirty="0">
                <a:solidFill>
                  <a:srgbClr val="C00000"/>
                </a:solidFill>
                <a:latin typeface="Times New Roman"/>
                <a:cs typeface="Times New Roman"/>
              </a:rPr>
              <a:t>»	</a:t>
            </a:r>
            <a:r>
              <a:rPr sz="2000" b="1" i="1" u="heavy" spc="-5" dirty="0">
                <a:solidFill>
                  <a:srgbClr val="FF0000"/>
                </a:solidFill>
                <a:uFill>
                  <a:solidFill>
                    <a:srgbClr val="FF0000"/>
                  </a:solidFill>
                </a:uFill>
                <a:latin typeface="Times New Roman"/>
                <a:cs typeface="Times New Roman"/>
              </a:rPr>
              <a:t>Simulators:</a:t>
            </a:r>
            <a:endParaRPr sz="2000">
              <a:latin typeface="Times New Roman"/>
              <a:cs typeface="Times New Roman"/>
            </a:endParaRPr>
          </a:p>
          <a:p>
            <a:pPr marL="356870" marR="5080" indent="-344805">
              <a:lnSpc>
                <a:spcPct val="150100"/>
              </a:lnSpc>
              <a:spcBef>
                <a:spcPts val="480"/>
              </a:spcBef>
              <a:tabLst>
                <a:tab pos="356870" algn="l"/>
              </a:tabLst>
            </a:pPr>
            <a:r>
              <a:rPr sz="2000" spc="-5" dirty="0">
                <a:solidFill>
                  <a:srgbClr val="C00000"/>
                </a:solidFill>
                <a:latin typeface="Arial"/>
                <a:cs typeface="Arial"/>
              </a:rPr>
              <a:t>»	</a:t>
            </a:r>
            <a:r>
              <a:rPr sz="2000" i="1" spc="-5" dirty="0">
                <a:solidFill>
                  <a:srgbClr val="FF0000"/>
                </a:solidFill>
                <a:latin typeface="Times New Roman"/>
                <a:cs typeface="Times New Roman"/>
              </a:rPr>
              <a:t>Simulators </a:t>
            </a:r>
            <a:r>
              <a:rPr sz="2000" spc="-15" dirty="0">
                <a:solidFill>
                  <a:srgbClr val="C00000"/>
                </a:solidFill>
                <a:latin typeface="Times New Roman"/>
                <a:cs typeface="Times New Roman"/>
              </a:rPr>
              <a:t>simulate </a:t>
            </a:r>
            <a:r>
              <a:rPr sz="2000" spc="-10" dirty="0">
                <a:solidFill>
                  <a:srgbClr val="C00000"/>
                </a:solidFill>
                <a:latin typeface="Times New Roman"/>
                <a:cs typeface="Times New Roman"/>
              </a:rPr>
              <a:t>the </a:t>
            </a:r>
            <a:r>
              <a:rPr sz="2000" spc="-5" dirty="0">
                <a:solidFill>
                  <a:srgbClr val="C00000"/>
                </a:solidFill>
                <a:latin typeface="Times New Roman"/>
                <a:cs typeface="Times New Roman"/>
              </a:rPr>
              <a:t>target </a:t>
            </a:r>
            <a:r>
              <a:rPr sz="2000" spc="-10" dirty="0">
                <a:solidFill>
                  <a:srgbClr val="C00000"/>
                </a:solidFill>
                <a:latin typeface="Times New Roman"/>
                <a:cs typeface="Times New Roman"/>
              </a:rPr>
              <a:t>hardware and the firmware </a:t>
            </a:r>
            <a:r>
              <a:rPr sz="2000" spc="-5" dirty="0">
                <a:solidFill>
                  <a:srgbClr val="C00000"/>
                </a:solidFill>
                <a:latin typeface="Times New Roman"/>
                <a:cs typeface="Times New Roman"/>
              </a:rPr>
              <a:t>execution </a:t>
            </a:r>
            <a:r>
              <a:rPr sz="2000" spc="5" dirty="0">
                <a:solidFill>
                  <a:srgbClr val="C00000"/>
                </a:solidFill>
                <a:latin typeface="Times New Roman"/>
                <a:cs typeface="Times New Roman"/>
              </a:rPr>
              <a:t>can be  </a:t>
            </a:r>
            <a:r>
              <a:rPr sz="2000" spc="-10" dirty="0">
                <a:solidFill>
                  <a:srgbClr val="C00000"/>
                </a:solidFill>
                <a:latin typeface="Times New Roman"/>
                <a:cs typeface="Times New Roman"/>
              </a:rPr>
              <a:t>inspected </a:t>
            </a:r>
            <a:r>
              <a:rPr sz="2000" spc="-15" dirty="0">
                <a:solidFill>
                  <a:srgbClr val="C00000"/>
                </a:solidFill>
                <a:latin typeface="Times New Roman"/>
                <a:cs typeface="Times New Roman"/>
              </a:rPr>
              <a:t>using</a:t>
            </a:r>
            <a:r>
              <a:rPr sz="2000" spc="45" dirty="0">
                <a:solidFill>
                  <a:srgbClr val="C00000"/>
                </a:solidFill>
                <a:latin typeface="Times New Roman"/>
                <a:cs typeface="Times New Roman"/>
              </a:rPr>
              <a:t> </a:t>
            </a:r>
            <a:r>
              <a:rPr sz="2000" spc="-10" dirty="0">
                <a:solidFill>
                  <a:srgbClr val="C00000"/>
                </a:solidFill>
                <a:latin typeface="Times New Roman"/>
                <a:cs typeface="Times New Roman"/>
              </a:rPr>
              <a:t>simulators</a:t>
            </a:r>
            <a:r>
              <a:rPr sz="2000" spc="-10" dirty="0">
                <a:latin typeface="Times New Roman"/>
                <a:cs typeface="Times New Roman"/>
              </a:rPr>
              <a:t>.</a:t>
            </a:r>
            <a:endParaRPr sz="2000">
              <a:latin typeface="Times New Roman"/>
              <a:cs typeface="Times New Roman"/>
            </a:endParaRPr>
          </a:p>
          <a:p>
            <a:pPr marL="12700">
              <a:lnSpc>
                <a:spcPct val="100000"/>
              </a:lnSpc>
              <a:spcBef>
                <a:spcPts val="1680"/>
              </a:spcBef>
              <a:tabLst>
                <a:tab pos="356870" algn="l"/>
              </a:tabLst>
            </a:pPr>
            <a:r>
              <a:rPr sz="2000" spc="-5" dirty="0">
                <a:solidFill>
                  <a:srgbClr val="C00000"/>
                </a:solidFill>
                <a:latin typeface="Arial"/>
                <a:cs typeface="Arial"/>
              </a:rPr>
              <a:t>»	</a:t>
            </a:r>
            <a:r>
              <a:rPr sz="2000" u="sng" dirty="0">
                <a:uFill>
                  <a:solidFill>
                    <a:srgbClr val="000000"/>
                  </a:solidFill>
                </a:uFill>
                <a:latin typeface="Times New Roman"/>
                <a:cs typeface="Times New Roman"/>
              </a:rPr>
              <a:t>The </a:t>
            </a:r>
            <a:r>
              <a:rPr sz="2000" u="sng" spc="-10" dirty="0">
                <a:uFill>
                  <a:solidFill>
                    <a:srgbClr val="000000"/>
                  </a:solidFill>
                </a:uFill>
                <a:latin typeface="Times New Roman"/>
                <a:cs typeface="Times New Roman"/>
              </a:rPr>
              <a:t>features </a:t>
            </a:r>
            <a:r>
              <a:rPr sz="2000" u="sng" dirty="0">
                <a:uFill>
                  <a:solidFill>
                    <a:srgbClr val="000000"/>
                  </a:solidFill>
                </a:uFill>
                <a:latin typeface="Times New Roman"/>
                <a:cs typeface="Times New Roman"/>
              </a:rPr>
              <a:t>of </a:t>
            </a:r>
            <a:r>
              <a:rPr sz="2000" u="sng" spc="-10" dirty="0">
                <a:uFill>
                  <a:solidFill>
                    <a:srgbClr val="000000"/>
                  </a:solidFill>
                </a:uFill>
                <a:latin typeface="Times New Roman"/>
                <a:cs typeface="Times New Roman"/>
              </a:rPr>
              <a:t>simulator </a:t>
            </a:r>
            <a:r>
              <a:rPr sz="2000" u="sng" spc="-5" dirty="0">
                <a:uFill>
                  <a:solidFill>
                    <a:srgbClr val="000000"/>
                  </a:solidFill>
                </a:uFill>
                <a:latin typeface="Times New Roman"/>
                <a:cs typeface="Times New Roman"/>
              </a:rPr>
              <a:t>based </a:t>
            </a:r>
            <a:r>
              <a:rPr sz="2000" u="sng" spc="-10" dirty="0">
                <a:uFill>
                  <a:solidFill>
                    <a:srgbClr val="000000"/>
                  </a:solidFill>
                </a:uFill>
                <a:latin typeface="Times New Roman"/>
                <a:cs typeface="Times New Roman"/>
              </a:rPr>
              <a:t>debugging </a:t>
            </a:r>
            <a:r>
              <a:rPr sz="2000" dirty="0">
                <a:latin typeface="Times New Roman"/>
                <a:cs typeface="Times New Roman"/>
              </a:rPr>
              <a:t>are </a:t>
            </a:r>
            <a:r>
              <a:rPr sz="2000" spc="-5" dirty="0">
                <a:latin typeface="Times New Roman"/>
                <a:cs typeface="Times New Roman"/>
              </a:rPr>
              <a:t>listed</a:t>
            </a:r>
            <a:r>
              <a:rPr sz="2000" spc="125" dirty="0">
                <a:latin typeface="Times New Roman"/>
                <a:cs typeface="Times New Roman"/>
              </a:rPr>
              <a:t> </a:t>
            </a:r>
            <a:r>
              <a:rPr sz="2000" spc="-10" dirty="0">
                <a:latin typeface="Times New Roman"/>
                <a:cs typeface="Times New Roman"/>
              </a:rPr>
              <a:t>below.</a:t>
            </a:r>
            <a:endParaRPr sz="2000">
              <a:latin typeface="Times New Roman"/>
              <a:cs typeface="Times New Roman"/>
            </a:endParaRPr>
          </a:p>
        </p:txBody>
      </p:sp>
      <p:sp>
        <p:nvSpPr>
          <p:cNvPr id="7" name="object 7"/>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128</a:t>
            </a:fld>
            <a:endParaRPr sz="1200">
              <a:latin typeface="Times New Roman"/>
              <a:cs typeface="Times New Roman"/>
            </a:endParaRPr>
          </a:p>
        </p:txBody>
      </p:sp>
      <p:sp>
        <p:nvSpPr>
          <p:cNvPr id="3" name="object 3"/>
          <p:cNvSpPr txBox="1"/>
          <p:nvPr/>
        </p:nvSpPr>
        <p:spPr>
          <a:xfrm>
            <a:off x="1130604" y="2518410"/>
            <a:ext cx="4221480" cy="1823085"/>
          </a:xfrm>
          <a:prstGeom prst="rect">
            <a:avLst/>
          </a:prstGeom>
        </p:spPr>
        <p:txBody>
          <a:bodyPr vert="horz" wrap="square" lIns="0" tIns="11430" rIns="0" bIns="0" rtlCol="0">
            <a:spAutoFit/>
          </a:bodyPr>
          <a:lstStyle/>
          <a:p>
            <a:pPr marL="469900" indent="-457834">
              <a:lnSpc>
                <a:spcPct val="100000"/>
              </a:lnSpc>
              <a:spcBef>
                <a:spcPts val="90"/>
              </a:spcBef>
              <a:buClr>
                <a:srgbClr val="C00000"/>
              </a:buClr>
              <a:buAutoNum type="arabicPeriod"/>
              <a:tabLst>
                <a:tab pos="469900" algn="l"/>
                <a:tab pos="470534" algn="l"/>
              </a:tabLst>
            </a:pPr>
            <a:r>
              <a:rPr sz="2000" spc="-5" dirty="0">
                <a:latin typeface="Times New Roman"/>
                <a:cs typeface="Times New Roman"/>
              </a:rPr>
              <a:t>Purely </a:t>
            </a:r>
            <a:r>
              <a:rPr sz="2000" spc="-15" dirty="0">
                <a:latin typeface="Times New Roman"/>
                <a:cs typeface="Times New Roman"/>
              </a:rPr>
              <a:t>software</a:t>
            </a:r>
            <a:r>
              <a:rPr sz="2000" spc="35" dirty="0">
                <a:latin typeface="Times New Roman"/>
                <a:cs typeface="Times New Roman"/>
              </a:rPr>
              <a:t> </a:t>
            </a:r>
            <a:r>
              <a:rPr sz="2000" spc="-5" dirty="0">
                <a:latin typeface="Times New Roman"/>
                <a:cs typeface="Times New Roman"/>
              </a:rPr>
              <a:t>based</a:t>
            </a:r>
            <a:endParaRPr sz="2000">
              <a:latin typeface="Times New Roman"/>
              <a:cs typeface="Times New Roman"/>
            </a:endParaRPr>
          </a:p>
          <a:p>
            <a:pPr marL="469900" indent="-457834">
              <a:lnSpc>
                <a:spcPct val="100000"/>
              </a:lnSpc>
              <a:spcBef>
                <a:spcPts val="1685"/>
              </a:spcBef>
              <a:buClr>
                <a:srgbClr val="C00000"/>
              </a:buClr>
              <a:buAutoNum type="arabicPeriod"/>
              <a:tabLst>
                <a:tab pos="469900" algn="l"/>
                <a:tab pos="470534" algn="l"/>
              </a:tabLst>
            </a:pPr>
            <a:r>
              <a:rPr sz="2000" spc="-10" dirty="0">
                <a:latin typeface="Times New Roman"/>
                <a:cs typeface="Times New Roman"/>
              </a:rPr>
              <a:t>Doesn't </a:t>
            </a:r>
            <a:r>
              <a:rPr sz="2000" spc="-5" dirty="0">
                <a:latin typeface="Times New Roman"/>
                <a:cs typeface="Times New Roman"/>
              </a:rPr>
              <a:t>require a real target</a:t>
            </a:r>
            <a:r>
              <a:rPr sz="2000" spc="25" dirty="0">
                <a:latin typeface="Times New Roman"/>
                <a:cs typeface="Times New Roman"/>
              </a:rPr>
              <a:t> </a:t>
            </a:r>
            <a:r>
              <a:rPr sz="2000" spc="-15" dirty="0">
                <a:latin typeface="Times New Roman"/>
                <a:cs typeface="Times New Roman"/>
              </a:rPr>
              <a:t>system</a:t>
            </a:r>
            <a:endParaRPr sz="2000">
              <a:latin typeface="Times New Roman"/>
              <a:cs typeface="Times New Roman"/>
            </a:endParaRPr>
          </a:p>
          <a:p>
            <a:pPr marL="469900" indent="-457834">
              <a:lnSpc>
                <a:spcPct val="100000"/>
              </a:lnSpc>
              <a:spcBef>
                <a:spcPts val="1680"/>
              </a:spcBef>
              <a:buClr>
                <a:srgbClr val="C00000"/>
              </a:buClr>
              <a:buAutoNum type="arabicPeriod"/>
              <a:tabLst>
                <a:tab pos="469900" algn="l"/>
                <a:tab pos="470534" algn="l"/>
                <a:tab pos="1143635" algn="l"/>
                <a:tab pos="2238375" algn="l"/>
                <a:tab pos="2997835" algn="l"/>
                <a:tab pos="3378835" algn="l"/>
              </a:tabLst>
            </a:pPr>
            <a:r>
              <a:rPr sz="2000" spc="-5" dirty="0">
                <a:latin typeface="Times New Roman"/>
                <a:cs typeface="Times New Roman"/>
              </a:rPr>
              <a:t>Ve</a:t>
            </a:r>
            <a:r>
              <a:rPr sz="2000" spc="25" dirty="0">
                <a:latin typeface="Times New Roman"/>
                <a:cs typeface="Times New Roman"/>
              </a:rPr>
              <a:t>r</a:t>
            </a:r>
            <a:r>
              <a:rPr sz="2000" spc="-5" dirty="0">
                <a:latin typeface="Times New Roman"/>
                <a:cs typeface="Times New Roman"/>
              </a:rPr>
              <a:t>y</a:t>
            </a:r>
            <a:r>
              <a:rPr sz="2000" dirty="0">
                <a:latin typeface="Times New Roman"/>
                <a:cs typeface="Times New Roman"/>
              </a:rPr>
              <a:t>	pr</a:t>
            </a:r>
            <a:r>
              <a:rPr sz="2000" spc="-5" dirty="0">
                <a:latin typeface="Times New Roman"/>
                <a:cs typeface="Times New Roman"/>
              </a:rPr>
              <a:t>i</a:t>
            </a:r>
            <a:r>
              <a:rPr sz="2000" spc="-50" dirty="0">
                <a:latin typeface="Times New Roman"/>
                <a:cs typeface="Times New Roman"/>
              </a:rPr>
              <a:t>m</a:t>
            </a:r>
            <a:r>
              <a:rPr sz="2000" spc="-5" dirty="0">
                <a:latin typeface="Times New Roman"/>
                <a:cs typeface="Times New Roman"/>
              </a:rPr>
              <a:t>it</a:t>
            </a:r>
            <a:r>
              <a:rPr sz="2000" spc="5" dirty="0">
                <a:latin typeface="Times New Roman"/>
                <a:cs typeface="Times New Roman"/>
              </a:rPr>
              <a:t>i</a:t>
            </a:r>
            <a:r>
              <a:rPr sz="2000" spc="-20" dirty="0">
                <a:latin typeface="Times New Roman"/>
                <a:cs typeface="Times New Roman"/>
              </a:rPr>
              <a:t>v</a:t>
            </a:r>
            <a:r>
              <a:rPr sz="2000" spc="-5" dirty="0">
                <a:latin typeface="Times New Roman"/>
                <a:cs typeface="Times New Roman"/>
              </a:rPr>
              <a:t>e</a:t>
            </a:r>
            <a:r>
              <a:rPr sz="2000" dirty="0">
                <a:latin typeface="Times New Roman"/>
                <a:cs typeface="Times New Roman"/>
              </a:rPr>
              <a:t>	(</a:t>
            </a:r>
            <a:r>
              <a:rPr sz="2000" spc="-25" dirty="0">
                <a:latin typeface="Times New Roman"/>
                <a:cs typeface="Times New Roman"/>
              </a:rPr>
              <a:t>L</a:t>
            </a:r>
            <a:r>
              <a:rPr sz="2000" spc="-5" dirty="0">
                <a:latin typeface="Times New Roman"/>
                <a:cs typeface="Times New Roman"/>
              </a:rPr>
              <a:t>a</a:t>
            </a:r>
            <a:r>
              <a:rPr sz="2000" spc="20" dirty="0">
                <a:latin typeface="Times New Roman"/>
                <a:cs typeface="Times New Roman"/>
              </a:rPr>
              <a:t>c</a:t>
            </a:r>
            <a:r>
              <a:rPr sz="2000" spc="-5" dirty="0">
                <a:latin typeface="Times New Roman"/>
                <a:cs typeface="Times New Roman"/>
              </a:rPr>
              <a:t>k</a:t>
            </a:r>
            <a:r>
              <a:rPr sz="2000" dirty="0">
                <a:latin typeface="Times New Roman"/>
                <a:cs typeface="Times New Roman"/>
              </a:rPr>
              <a:t>	</a:t>
            </a:r>
            <a:r>
              <a:rPr sz="2000" spc="5" dirty="0">
                <a:latin typeface="Times New Roman"/>
                <a:cs typeface="Times New Roman"/>
              </a:rPr>
              <a:t>o</a:t>
            </a:r>
            <a:r>
              <a:rPr sz="2000" spc="-5" dirty="0">
                <a:latin typeface="Times New Roman"/>
                <a:cs typeface="Times New Roman"/>
              </a:rPr>
              <a:t>f</a:t>
            </a:r>
            <a:r>
              <a:rPr sz="2000" dirty="0">
                <a:latin typeface="Times New Roman"/>
                <a:cs typeface="Times New Roman"/>
              </a:rPr>
              <a:t>	</a:t>
            </a:r>
            <a:r>
              <a:rPr sz="2000" spc="-25" dirty="0">
                <a:latin typeface="Times New Roman"/>
                <a:cs typeface="Times New Roman"/>
              </a:rPr>
              <a:t>f</a:t>
            </a:r>
            <a:r>
              <a:rPr sz="2000" spc="15" dirty="0">
                <a:latin typeface="Times New Roman"/>
                <a:cs typeface="Times New Roman"/>
              </a:rPr>
              <a:t>e</a:t>
            </a:r>
            <a:r>
              <a:rPr sz="2000" spc="-5" dirty="0">
                <a:latin typeface="Times New Roman"/>
                <a:cs typeface="Times New Roman"/>
              </a:rPr>
              <a:t>at</a:t>
            </a:r>
            <a:r>
              <a:rPr sz="2000" spc="-20" dirty="0">
                <a:latin typeface="Times New Roman"/>
                <a:cs typeface="Times New Roman"/>
              </a:rPr>
              <a:t>u</a:t>
            </a:r>
            <a:r>
              <a:rPr sz="2000" dirty="0">
                <a:latin typeface="Times New Roman"/>
                <a:cs typeface="Times New Roman"/>
              </a:rPr>
              <a:t>r</a:t>
            </a:r>
            <a:r>
              <a:rPr sz="2000" spc="-5" dirty="0">
                <a:latin typeface="Times New Roman"/>
                <a:cs typeface="Times New Roman"/>
              </a:rPr>
              <a:t>ed</a:t>
            </a:r>
            <a:endParaRPr sz="2000">
              <a:latin typeface="Times New Roman"/>
              <a:cs typeface="Times New Roman"/>
            </a:endParaRPr>
          </a:p>
          <a:p>
            <a:pPr marL="469900">
              <a:lnSpc>
                <a:spcPct val="100000"/>
              </a:lnSpc>
              <a:spcBef>
                <a:spcPts val="1200"/>
              </a:spcBef>
            </a:pPr>
            <a:r>
              <a:rPr sz="2000" spc="-15" dirty="0">
                <a:latin typeface="Times New Roman"/>
                <a:cs typeface="Times New Roman"/>
              </a:rPr>
              <a:t>simulated</a:t>
            </a:r>
            <a:r>
              <a:rPr sz="2000" spc="40" dirty="0">
                <a:latin typeface="Times New Roman"/>
                <a:cs typeface="Times New Roman"/>
              </a:rPr>
              <a:t> </a:t>
            </a:r>
            <a:r>
              <a:rPr sz="2000" spc="-5" dirty="0">
                <a:latin typeface="Times New Roman"/>
                <a:cs typeface="Times New Roman"/>
              </a:rPr>
              <a:t>one)</a:t>
            </a:r>
            <a:endParaRPr sz="2000">
              <a:latin typeface="Times New Roman"/>
              <a:cs typeface="Times New Roman"/>
            </a:endParaRPr>
          </a:p>
        </p:txBody>
      </p:sp>
      <p:sp>
        <p:nvSpPr>
          <p:cNvPr id="4" name="object 4"/>
          <p:cNvSpPr txBox="1"/>
          <p:nvPr/>
        </p:nvSpPr>
        <p:spPr>
          <a:xfrm>
            <a:off x="5496814" y="3554933"/>
            <a:ext cx="3263900" cy="329565"/>
          </a:xfrm>
          <a:prstGeom prst="rect">
            <a:avLst/>
          </a:prstGeom>
        </p:spPr>
        <p:txBody>
          <a:bodyPr vert="horz" wrap="square" lIns="0" tIns="12065" rIns="0" bIns="0" rtlCol="0">
            <a:spAutoFit/>
          </a:bodyPr>
          <a:lstStyle/>
          <a:p>
            <a:pPr marL="12700">
              <a:lnSpc>
                <a:spcPct val="100000"/>
              </a:lnSpc>
              <a:spcBef>
                <a:spcPts val="95"/>
              </a:spcBef>
              <a:tabLst>
                <a:tab pos="518795" algn="l"/>
                <a:tab pos="1512570" algn="l"/>
                <a:tab pos="2799080" algn="l"/>
                <a:tab pos="3137535" algn="l"/>
              </a:tabLst>
            </a:pPr>
            <a:r>
              <a:rPr sz="2000" dirty="0">
                <a:latin typeface="Times New Roman"/>
                <a:cs typeface="Times New Roman"/>
              </a:rPr>
              <a:t>I</a:t>
            </a:r>
            <a:r>
              <a:rPr sz="2000" spc="-5" dirty="0">
                <a:latin typeface="Times New Roman"/>
                <a:cs typeface="Times New Roman"/>
              </a:rPr>
              <a:t>/O</a:t>
            </a:r>
            <a:r>
              <a:rPr sz="2000" dirty="0">
                <a:latin typeface="Times New Roman"/>
                <a:cs typeface="Times New Roman"/>
              </a:rPr>
              <a:t>	</a:t>
            </a:r>
            <a:r>
              <a:rPr sz="2000" spc="-15" dirty="0">
                <a:latin typeface="Times New Roman"/>
                <a:cs typeface="Times New Roman"/>
              </a:rPr>
              <a:t>s</a:t>
            </a:r>
            <a:r>
              <a:rPr sz="2000" spc="-20" dirty="0">
                <a:latin typeface="Times New Roman"/>
                <a:cs typeface="Times New Roman"/>
              </a:rPr>
              <a:t>u</a:t>
            </a:r>
            <a:r>
              <a:rPr sz="2000" dirty="0">
                <a:latin typeface="Times New Roman"/>
                <a:cs typeface="Times New Roman"/>
              </a:rPr>
              <a:t>ppor</a:t>
            </a:r>
            <a:r>
              <a:rPr sz="2000" spc="5" dirty="0">
                <a:latin typeface="Times New Roman"/>
                <a:cs typeface="Times New Roman"/>
              </a:rPr>
              <a:t>t</a:t>
            </a:r>
            <a:r>
              <a:rPr sz="2000" spc="-5" dirty="0">
                <a:latin typeface="Times New Roman"/>
                <a:cs typeface="Times New Roman"/>
              </a:rPr>
              <a:t>.</a:t>
            </a:r>
            <a:r>
              <a:rPr sz="2000" dirty="0">
                <a:latin typeface="Times New Roman"/>
                <a:cs typeface="Times New Roman"/>
              </a:rPr>
              <a:t>	</a:t>
            </a:r>
            <a:r>
              <a:rPr sz="2000" spc="-5" dirty="0">
                <a:latin typeface="Times New Roman"/>
                <a:cs typeface="Times New Roman"/>
              </a:rPr>
              <a:t>E</a:t>
            </a:r>
            <a:r>
              <a:rPr sz="2000" spc="-15" dirty="0">
                <a:latin typeface="Times New Roman"/>
                <a:cs typeface="Times New Roman"/>
              </a:rPr>
              <a:t>v</a:t>
            </a:r>
            <a:r>
              <a:rPr sz="2000" spc="-5" dirty="0">
                <a:latin typeface="Times New Roman"/>
                <a:cs typeface="Times New Roman"/>
              </a:rPr>
              <a:t>e</a:t>
            </a:r>
            <a:r>
              <a:rPr sz="2000" dirty="0">
                <a:latin typeface="Times New Roman"/>
                <a:cs typeface="Times New Roman"/>
              </a:rPr>
              <a:t>r</a:t>
            </a:r>
            <a:r>
              <a:rPr sz="2000" spc="-45" dirty="0">
                <a:latin typeface="Times New Roman"/>
                <a:cs typeface="Times New Roman"/>
              </a:rPr>
              <a:t>y</a:t>
            </a:r>
            <a:r>
              <a:rPr sz="2000" spc="-5" dirty="0">
                <a:latin typeface="Times New Roman"/>
                <a:cs typeface="Times New Roman"/>
              </a:rPr>
              <a:t>t</a:t>
            </a:r>
            <a:r>
              <a:rPr sz="2000" dirty="0">
                <a:latin typeface="Times New Roman"/>
                <a:cs typeface="Times New Roman"/>
              </a:rPr>
              <a:t>h</a:t>
            </a:r>
            <a:r>
              <a:rPr sz="2000" spc="-5" dirty="0">
                <a:latin typeface="Times New Roman"/>
                <a:cs typeface="Times New Roman"/>
              </a:rPr>
              <a:t>i</a:t>
            </a:r>
            <a:r>
              <a:rPr sz="2000" spc="-25" dirty="0">
                <a:latin typeface="Times New Roman"/>
                <a:cs typeface="Times New Roman"/>
              </a:rPr>
              <a:t>n</a:t>
            </a:r>
            <a:r>
              <a:rPr sz="2000" spc="-5" dirty="0">
                <a:latin typeface="Times New Roman"/>
                <a:cs typeface="Times New Roman"/>
              </a:rPr>
              <a:t>g</a:t>
            </a:r>
            <a:r>
              <a:rPr sz="2000" dirty="0">
                <a:latin typeface="Times New Roman"/>
                <a:cs typeface="Times New Roman"/>
              </a:rPr>
              <a:t>	</a:t>
            </a:r>
            <a:r>
              <a:rPr sz="2000" spc="-10" dirty="0">
                <a:latin typeface="Times New Roman"/>
                <a:cs typeface="Times New Roman"/>
              </a:rPr>
              <a:t>i</a:t>
            </a:r>
            <a:r>
              <a:rPr sz="2000" spc="-5" dirty="0">
                <a:latin typeface="Times New Roman"/>
                <a:cs typeface="Times New Roman"/>
              </a:rPr>
              <a:t>s</a:t>
            </a:r>
            <a:r>
              <a:rPr sz="2000" dirty="0">
                <a:latin typeface="Times New Roman"/>
                <a:cs typeface="Times New Roman"/>
              </a:rPr>
              <a:t>	</a:t>
            </a:r>
            <a:r>
              <a:rPr sz="2000" spc="-5" dirty="0">
                <a:latin typeface="Times New Roman"/>
                <a:cs typeface="Times New Roman"/>
              </a:rPr>
              <a:t>a</a:t>
            </a:r>
            <a:endParaRPr sz="2000">
              <a:latin typeface="Times New Roman"/>
              <a:cs typeface="Times New Roman"/>
            </a:endParaRPr>
          </a:p>
        </p:txBody>
      </p:sp>
      <p:sp>
        <p:nvSpPr>
          <p:cNvPr id="5" name="object 5"/>
          <p:cNvSpPr txBox="1"/>
          <p:nvPr/>
        </p:nvSpPr>
        <p:spPr>
          <a:xfrm>
            <a:off x="1130604" y="4530978"/>
            <a:ext cx="3339465" cy="329565"/>
          </a:xfrm>
          <a:prstGeom prst="rect">
            <a:avLst/>
          </a:prstGeom>
        </p:spPr>
        <p:txBody>
          <a:bodyPr vert="horz" wrap="square" lIns="0" tIns="11430" rIns="0" bIns="0" rtlCol="0">
            <a:spAutoFit/>
          </a:bodyPr>
          <a:lstStyle/>
          <a:p>
            <a:pPr marL="12700">
              <a:lnSpc>
                <a:spcPct val="100000"/>
              </a:lnSpc>
              <a:spcBef>
                <a:spcPts val="90"/>
              </a:spcBef>
              <a:tabLst>
                <a:tab pos="469900" algn="l"/>
              </a:tabLst>
            </a:pPr>
            <a:r>
              <a:rPr sz="2000" dirty="0">
                <a:solidFill>
                  <a:srgbClr val="C00000"/>
                </a:solidFill>
                <a:latin typeface="Times New Roman"/>
                <a:cs typeface="Times New Roman"/>
              </a:rPr>
              <a:t>4.	</a:t>
            </a:r>
            <a:r>
              <a:rPr sz="2000" spc="-10" dirty="0">
                <a:latin typeface="Times New Roman"/>
                <a:cs typeface="Times New Roman"/>
              </a:rPr>
              <a:t>Lack </a:t>
            </a:r>
            <a:r>
              <a:rPr sz="2000" dirty="0">
                <a:latin typeface="Times New Roman"/>
                <a:cs typeface="Times New Roman"/>
              </a:rPr>
              <a:t>of </a:t>
            </a:r>
            <a:r>
              <a:rPr sz="2000" spc="-15" dirty="0">
                <a:latin typeface="Times New Roman"/>
                <a:cs typeface="Times New Roman"/>
              </a:rPr>
              <a:t>Real-time</a:t>
            </a:r>
            <a:r>
              <a:rPr sz="2000" spc="30" dirty="0">
                <a:latin typeface="Times New Roman"/>
                <a:cs typeface="Times New Roman"/>
              </a:rPr>
              <a:t> </a:t>
            </a:r>
            <a:r>
              <a:rPr sz="2000" spc="-5" dirty="0">
                <a:latin typeface="Times New Roman"/>
                <a:cs typeface="Times New Roman"/>
              </a:rPr>
              <a:t>behavior.</a:t>
            </a:r>
            <a:endParaRPr sz="2000">
              <a:latin typeface="Times New Roman"/>
              <a:cs typeface="Times New Roman"/>
            </a:endParaRP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3" name="object 3"/>
          <p:cNvSpPr txBox="1">
            <a:spLocks noGrp="1"/>
          </p:cNvSpPr>
          <p:nvPr>
            <p:ph type="title"/>
          </p:nvPr>
        </p:nvSpPr>
        <p:spPr>
          <a:xfrm>
            <a:off x="460044" y="276003"/>
            <a:ext cx="8301990" cy="1397635"/>
          </a:xfrm>
          <a:prstGeom prst="rect">
            <a:avLst/>
          </a:prstGeom>
        </p:spPr>
        <p:txBody>
          <a:bodyPr vert="horz" wrap="square" lIns="0" tIns="12065" rIns="0" bIns="0" rtlCol="0">
            <a:spAutoFit/>
          </a:bodyPr>
          <a:lstStyle/>
          <a:p>
            <a:pPr marL="356870" marR="5080" indent="-344805" algn="just">
              <a:lnSpc>
                <a:spcPct val="150100"/>
              </a:lnSpc>
              <a:spcBef>
                <a:spcPts val="95"/>
              </a:spcBef>
            </a:pPr>
            <a:r>
              <a:rPr spc="-5" dirty="0">
                <a:solidFill>
                  <a:srgbClr val="C00000"/>
                </a:solidFill>
              </a:rPr>
              <a:t>» </a:t>
            </a:r>
            <a:r>
              <a:rPr b="1" i="1" spc="-5" dirty="0">
                <a:solidFill>
                  <a:srgbClr val="FF0000"/>
                </a:solidFill>
                <a:latin typeface="Times New Roman"/>
                <a:cs typeface="Times New Roman"/>
              </a:rPr>
              <a:t>Advantages </a:t>
            </a:r>
            <a:r>
              <a:rPr b="1" i="1" dirty="0">
                <a:solidFill>
                  <a:srgbClr val="FF0000"/>
                </a:solidFill>
                <a:latin typeface="Times New Roman"/>
                <a:cs typeface="Times New Roman"/>
              </a:rPr>
              <a:t>of </a:t>
            </a:r>
            <a:r>
              <a:rPr b="1" i="1" spc="-5" dirty="0">
                <a:solidFill>
                  <a:srgbClr val="FF0000"/>
                </a:solidFill>
                <a:latin typeface="Times New Roman"/>
                <a:cs typeface="Times New Roman"/>
              </a:rPr>
              <a:t>Simulator </a:t>
            </a:r>
            <a:r>
              <a:rPr b="1" i="1" spc="-10" dirty="0">
                <a:solidFill>
                  <a:srgbClr val="FF0000"/>
                </a:solidFill>
                <a:latin typeface="Times New Roman"/>
                <a:cs typeface="Times New Roman"/>
              </a:rPr>
              <a:t>Based </a:t>
            </a:r>
            <a:r>
              <a:rPr b="1" i="1" dirty="0">
                <a:solidFill>
                  <a:srgbClr val="FF0000"/>
                </a:solidFill>
                <a:latin typeface="Times New Roman"/>
                <a:cs typeface="Times New Roman"/>
              </a:rPr>
              <a:t>Debugging: </a:t>
            </a:r>
            <a:r>
              <a:rPr spc="-10" dirty="0"/>
              <a:t>Simulator </a:t>
            </a:r>
            <a:r>
              <a:rPr spc="-5" dirty="0"/>
              <a:t>based </a:t>
            </a:r>
            <a:r>
              <a:rPr spc="-10" dirty="0"/>
              <a:t>debugging  </a:t>
            </a:r>
            <a:r>
              <a:rPr spc="-5" dirty="0"/>
              <a:t>techniques are </a:t>
            </a:r>
            <a:r>
              <a:rPr spc="-15" dirty="0">
                <a:solidFill>
                  <a:srgbClr val="C00000"/>
                </a:solidFill>
              </a:rPr>
              <a:t>simple </a:t>
            </a:r>
            <a:r>
              <a:rPr spc="-10" dirty="0">
                <a:solidFill>
                  <a:srgbClr val="C00000"/>
                </a:solidFill>
              </a:rPr>
              <a:t>and straightforward </a:t>
            </a:r>
            <a:r>
              <a:rPr dirty="0"/>
              <a:t>.The </a:t>
            </a:r>
            <a:r>
              <a:rPr spc="-10" dirty="0"/>
              <a:t>major advantages </a:t>
            </a:r>
            <a:r>
              <a:rPr dirty="0"/>
              <a:t>of </a:t>
            </a:r>
            <a:r>
              <a:rPr spc="-5" dirty="0"/>
              <a:t>simulator  based </a:t>
            </a:r>
            <a:r>
              <a:rPr spc="-15" dirty="0"/>
              <a:t>firmware </a:t>
            </a:r>
            <a:r>
              <a:rPr spc="-10" dirty="0"/>
              <a:t>debugging techniques </a:t>
            </a:r>
            <a:r>
              <a:rPr dirty="0"/>
              <a:t>are </a:t>
            </a:r>
            <a:r>
              <a:rPr spc="-10" dirty="0"/>
              <a:t>explained</a:t>
            </a:r>
            <a:r>
              <a:rPr spc="225" dirty="0"/>
              <a:t> </a:t>
            </a:r>
            <a:r>
              <a:rPr spc="-10" dirty="0"/>
              <a:t>below.</a:t>
            </a:r>
          </a:p>
        </p:txBody>
      </p:sp>
      <p:sp>
        <p:nvSpPr>
          <p:cNvPr id="6" name="object 6"/>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129</a:t>
            </a:fld>
            <a:endParaRPr sz="1200">
              <a:latin typeface="Times New Roman"/>
              <a:cs typeface="Times New Roman"/>
            </a:endParaRPr>
          </a:p>
        </p:txBody>
      </p:sp>
      <p:sp>
        <p:nvSpPr>
          <p:cNvPr id="4" name="object 4"/>
          <p:cNvSpPr txBox="1"/>
          <p:nvPr/>
        </p:nvSpPr>
        <p:spPr>
          <a:xfrm>
            <a:off x="460044" y="1707367"/>
            <a:ext cx="8307705" cy="4251960"/>
          </a:xfrm>
          <a:prstGeom prst="rect">
            <a:avLst/>
          </a:prstGeom>
        </p:spPr>
        <p:txBody>
          <a:bodyPr vert="horz" wrap="square" lIns="0" tIns="12065" rIns="0" bIns="0" rtlCol="0">
            <a:spAutoFit/>
          </a:bodyPr>
          <a:lstStyle/>
          <a:p>
            <a:pPr marL="356870" marR="6985" indent="-344805" algn="just">
              <a:lnSpc>
                <a:spcPct val="150100"/>
              </a:lnSpc>
              <a:spcBef>
                <a:spcPts val="95"/>
              </a:spcBef>
            </a:pPr>
            <a:r>
              <a:rPr sz="1750" spc="10" dirty="0">
                <a:solidFill>
                  <a:srgbClr val="C00000"/>
                </a:solidFill>
                <a:latin typeface="Times New Roman"/>
                <a:cs typeface="Times New Roman"/>
              </a:rPr>
              <a:t>» </a:t>
            </a:r>
            <a:r>
              <a:rPr sz="1800" i="1" spc="-5" dirty="0">
                <a:solidFill>
                  <a:srgbClr val="C00000"/>
                </a:solidFill>
                <a:latin typeface="Times New Roman"/>
                <a:cs typeface="Times New Roman"/>
              </a:rPr>
              <a:t>No Need </a:t>
            </a:r>
            <a:r>
              <a:rPr sz="1800" i="1" dirty="0">
                <a:solidFill>
                  <a:srgbClr val="C00000"/>
                </a:solidFill>
                <a:latin typeface="Times New Roman"/>
                <a:cs typeface="Times New Roman"/>
              </a:rPr>
              <a:t>for </a:t>
            </a:r>
            <a:r>
              <a:rPr sz="1800" i="1" spc="-5" dirty="0">
                <a:solidFill>
                  <a:srgbClr val="C00000"/>
                </a:solidFill>
                <a:latin typeface="Times New Roman"/>
                <a:cs typeface="Times New Roman"/>
              </a:rPr>
              <a:t>Original Target Board: </a:t>
            </a:r>
            <a:r>
              <a:rPr sz="1800" spc="-5" dirty="0">
                <a:solidFill>
                  <a:srgbClr val="6F2F9F"/>
                </a:solidFill>
                <a:latin typeface="Times New Roman"/>
                <a:cs typeface="Times New Roman"/>
              </a:rPr>
              <a:t>Technique is purely software </a:t>
            </a:r>
            <a:r>
              <a:rPr sz="1800" dirty="0">
                <a:solidFill>
                  <a:srgbClr val="6F2F9F"/>
                </a:solidFill>
                <a:latin typeface="Times New Roman"/>
                <a:cs typeface="Times New Roman"/>
              </a:rPr>
              <a:t>oriented</a:t>
            </a:r>
            <a:r>
              <a:rPr sz="1800" dirty="0">
                <a:latin typeface="Times New Roman"/>
                <a:cs typeface="Times New Roman"/>
              </a:rPr>
              <a:t>; </a:t>
            </a:r>
            <a:r>
              <a:rPr sz="1800" spc="-10" dirty="0">
                <a:solidFill>
                  <a:srgbClr val="001F5F"/>
                </a:solidFill>
                <a:latin typeface="Times New Roman"/>
                <a:cs typeface="Times New Roman"/>
              </a:rPr>
              <a:t>Simulates  </a:t>
            </a:r>
            <a:r>
              <a:rPr sz="1800" dirty="0">
                <a:solidFill>
                  <a:srgbClr val="001F5F"/>
                </a:solidFill>
                <a:latin typeface="Times New Roman"/>
                <a:cs typeface="Times New Roman"/>
              </a:rPr>
              <a:t>the </a:t>
            </a:r>
            <a:r>
              <a:rPr sz="1800" spc="-5" dirty="0">
                <a:solidFill>
                  <a:srgbClr val="001F5F"/>
                </a:solidFill>
                <a:latin typeface="Times New Roman"/>
                <a:cs typeface="Times New Roman"/>
              </a:rPr>
              <a:t>CPU </a:t>
            </a:r>
            <a:r>
              <a:rPr sz="1800" spc="5" dirty="0">
                <a:solidFill>
                  <a:srgbClr val="001F5F"/>
                </a:solidFill>
                <a:latin typeface="Times New Roman"/>
                <a:cs typeface="Times New Roman"/>
              </a:rPr>
              <a:t>of </a:t>
            </a:r>
            <a:r>
              <a:rPr sz="1800" dirty="0">
                <a:solidFill>
                  <a:srgbClr val="001F5F"/>
                </a:solidFill>
                <a:latin typeface="Times New Roman"/>
                <a:cs typeface="Times New Roman"/>
              </a:rPr>
              <a:t>the </a:t>
            </a:r>
            <a:r>
              <a:rPr sz="1800" spc="-5" dirty="0">
                <a:solidFill>
                  <a:srgbClr val="001F5F"/>
                </a:solidFill>
                <a:latin typeface="Times New Roman"/>
                <a:cs typeface="Times New Roman"/>
              </a:rPr>
              <a:t>target </a:t>
            </a:r>
            <a:r>
              <a:rPr sz="1800" dirty="0">
                <a:solidFill>
                  <a:srgbClr val="001F5F"/>
                </a:solidFill>
                <a:latin typeface="Times New Roman"/>
                <a:cs typeface="Times New Roman"/>
              </a:rPr>
              <a:t>board</a:t>
            </a:r>
            <a:r>
              <a:rPr sz="1800" dirty="0">
                <a:latin typeface="Times New Roman"/>
                <a:cs typeface="Times New Roman"/>
              </a:rPr>
              <a:t>; </a:t>
            </a:r>
            <a:r>
              <a:rPr sz="1800" spc="-15" dirty="0">
                <a:solidFill>
                  <a:srgbClr val="006FC0"/>
                </a:solidFill>
                <a:latin typeface="Times New Roman"/>
                <a:cs typeface="Times New Roman"/>
              </a:rPr>
              <a:t>User </a:t>
            </a:r>
            <a:r>
              <a:rPr sz="1800" dirty="0">
                <a:solidFill>
                  <a:srgbClr val="006FC0"/>
                </a:solidFill>
                <a:latin typeface="Times New Roman"/>
                <a:cs typeface="Times New Roman"/>
              </a:rPr>
              <a:t>only </a:t>
            </a:r>
            <a:r>
              <a:rPr sz="1800" spc="-5" dirty="0">
                <a:solidFill>
                  <a:srgbClr val="006FC0"/>
                </a:solidFill>
                <a:latin typeface="Times New Roman"/>
                <a:cs typeface="Times New Roman"/>
              </a:rPr>
              <a:t>needs </a:t>
            </a:r>
            <a:r>
              <a:rPr sz="1800" dirty="0">
                <a:solidFill>
                  <a:srgbClr val="006FC0"/>
                </a:solidFill>
                <a:latin typeface="Times New Roman"/>
                <a:cs typeface="Times New Roman"/>
              </a:rPr>
              <a:t>to know </a:t>
            </a:r>
            <a:r>
              <a:rPr sz="1800" spc="-5" dirty="0">
                <a:solidFill>
                  <a:srgbClr val="006FC0"/>
                </a:solidFill>
                <a:latin typeface="Times New Roman"/>
                <a:cs typeface="Times New Roman"/>
              </a:rPr>
              <a:t>about </a:t>
            </a:r>
            <a:r>
              <a:rPr sz="1800" spc="-10" dirty="0">
                <a:solidFill>
                  <a:srgbClr val="006FC0"/>
                </a:solidFill>
                <a:latin typeface="Times New Roman"/>
                <a:cs typeface="Times New Roman"/>
              </a:rPr>
              <a:t>the </a:t>
            </a:r>
            <a:r>
              <a:rPr sz="1800" spc="-5" dirty="0">
                <a:solidFill>
                  <a:srgbClr val="006FC0"/>
                </a:solidFill>
                <a:latin typeface="Times New Roman"/>
                <a:cs typeface="Times New Roman"/>
              </a:rPr>
              <a:t>memory </a:t>
            </a:r>
            <a:r>
              <a:rPr sz="1800" spc="-10" dirty="0">
                <a:solidFill>
                  <a:srgbClr val="006FC0"/>
                </a:solidFill>
                <a:latin typeface="Times New Roman"/>
                <a:cs typeface="Times New Roman"/>
              </a:rPr>
              <a:t>map </a:t>
            </a:r>
            <a:r>
              <a:rPr sz="1800" spc="10" dirty="0">
                <a:solidFill>
                  <a:srgbClr val="006FC0"/>
                </a:solidFill>
                <a:latin typeface="Times New Roman"/>
                <a:cs typeface="Times New Roman"/>
              </a:rPr>
              <a:t>of  </a:t>
            </a:r>
            <a:r>
              <a:rPr sz="1800" spc="-5" dirty="0">
                <a:solidFill>
                  <a:srgbClr val="006FC0"/>
                </a:solidFill>
                <a:latin typeface="Times New Roman"/>
                <a:cs typeface="Times New Roman"/>
              </a:rPr>
              <a:t>various devices within </a:t>
            </a:r>
            <a:r>
              <a:rPr sz="1800" dirty="0">
                <a:solidFill>
                  <a:srgbClr val="006FC0"/>
                </a:solidFill>
                <a:latin typeface="Times New Roman"/>
                <a:cs typeface="Times New Roman"/>
              </a:rPr>
              <a:t>the </a:t>
            </a:r>
            <a:r>
              <a:rPr sz="1800" spc="-5" dirty="0">
                <a:solidFill>
                  <a:srgbClr val="006FC0"/>
                </a:solidFill>
                <a:latin typeface="Times New Roman"/>
                <a:cs typeface="Times New Roman"/>
              </a:rPr>
              <a:t>target </a:t>
            </a:r>
            <a:r>
              <a:rPr sz="1800" dirty="0">
                <a:solidFill>
                  <a:srgbClr val="006FC0"/>
                </a:solidFill>
                <a:latin typeface="Times New Roman"/>
                <a:cs typeface="Times New Roman"/>
              </a:rPr>
              <a:t>board</a:t>
            </a:r>
            <a:r>
              <a:rPr sz="1800" dirty="0">
                <a:latin typeface="Times New Roman"/>
                <a:cs typeface="Times New Roman"/>
              </a:rPr>
              <a:t>; </a:t>
            </a:r>
            <a:r>
              <a:rPr sz="1800" spc="-5" dirty="0">
                <a:solidFill>
                  <a:srgbClr val="C00000"/>
                </a:solidFill>
                <a:latin typeface="Times New Roman"/>
                <a:cs typeface="Times New Roman"/>
              </a:rPr>
              <a:t>Real hardware is </a:t>
            </a:r>
            <a:r>
              <a:rPr sz="1800" spc="5" dirty="0">
                <a:solidFill>
                  <a:srgbClr val="C00000"/>
                </a:solidFill>
                <a:latin typeface="Times New Roman"/>
                <a:cs typeface="Times New Roman"/>
              </a:rPr>
              <a:t>not </a:t>
            </a:r>
            <a:r>
              <a:rPr sz="1800" dirty="0">
                <a:solidFill>
                  <a:srgbClr val="C00000"/>
                </a:solidFill>
                <a:latin typeface="Times New Roman"/>
                <a:cs typeface="Times New Roman"/>
              </a:rPr>
              <a:t>required, </a:t>
            </a:r>
            <a:r>
              <a:rPr sz="1800" spc="-5" dirty="0">
                <a:solidFill>
                  <a:srgbClr val="C00000"/>
                </a:solidFill>
                <a:latin typeface="Times New Roman"/>
                <a:cs typeface="Times New Roman"/>
              </a:rPr>
              <a:t>hence,  </a:t>
            </a:r>
            <a:r>
              <a:rPr sz="1800" spc="-15" dirty="0">
                <a:solidFill>
                  <a:srgbClr val="C00000"/>
                </a:solidFill>
                <a:latin typeface="Times New Roman"/>
                <a:cs typeface="Times New Roman"/>
              </a:rPr>
              <a:t>firmware </a:t>
            </a:r>
            <a:r>
              <a:rPr sz="1800" spc="-5" dirty="0">
                <a:solidFill>
                  <a:srgbClr val="C00000"/>
                </a:solidFill>
                <a:latin typeface="Times New Roman"/>
                <a:cs typeface="Times New Roman"/>
              </a:rPr>
              <a:t>development </a:t>
            </a:r>
            <a:r>
              <a:rPr sz="1800" spc="-10" dirty="0">
                <a:solidFill>
                  <a:srgbClr val="C00000"/>
                </a:solidFill>
                <a:latin typeface="Times New Roman"/>
                <a:cs typeface="Times New Roman"/>
              </a:rPr>
              <a:t>can </a:t>
            </a:r>
            <a:r>
              <a:rPr sz="1800" spc="-5" dirty="0">
                <a:solidFill>
                  <a:srgbClr val="C00000"/>
                </a:solidFill>
                <a:latin typeface="Times New Roman"/>
                <a:cs typeface="Times New Roman"/>
              </a:rPr>
              <a:t>start </a:t>
            </a:r>
            <a:r>
              <a:rPr sz="1800" spc="-15" dirty="0">
                <a:solidFill>
                  <a:srgbClr val="C00000"/>
                </a:solidFill>
                <a:latin typeface="Times New Roman"/>
                <a:cs typeface="Times New Roman"/>
              </a:rPr>
              <a:t>well </a:t>
            </a:r>
            <a:r>
              <a:rPr sz="1800" dirty="0">
                <a:solidFill>
                  <a:srgbClr val="C00000"/>
                </a:solidFill>
                <a:latin typeface="Times New Roman"/>
                <a:cs typeface="Times New Roman"/>
              </a:rPr>
              <a:t>in </a:t>
            </a:r>
            <a:r>
              <a:rPr sz="1800" spc="-5" dirty="0">
                <a:solidFill>
                  <a:srgbClr val="C00000"/>
                </a:solidFill>
                <a:latin typeface="Times New Roman"/>
                <a:cs typeface="Times New Roman"/>
              </a:rPr>
              <a:t>advance </a:t>
            </a:r>
            <a:r>
              <a:rPr sz="1800" dirty="0">
                <a:latin typeface="Times New Roman"/>
                <a:cs typeface="Times New Roman"/>
              </a:rPr>
              <a:t>– </a:t>
            </a:r>
            <a:r>
              <a:rPr sz="1800" spc="-5" dirty="0">
                <a:latin typeface="Times New Roman"/>
                <a:cs typeface="Times New Roman"/>
              </a:rPr>
              <a:t>This </a:t>
            </a:r>
            <a:r>
              <a:rPr sz="1800" spc="-10" dirty="0">
                <a:latin typeface="Times New Roman"/>
                <a:cs typeface="Times New Roman"/>
              </a:rPr>
              <a:t>saves </a:t>
            </a:r>
            <a:r>
              <a:rPr sz="1800" spc="-5" dirty="0">
                <a:latin typeface="Times New Roman"/>
                <a:cs typeface="Times New Roman"/>
              </a:rPr>
              <a:t>development</a:t>
            </a:r>
            <a:r>
              <a:rPr sz="1800" spc="295" dirty="0">
                <a:latin typeface="Times New Roman"/>
                <a:cs typeface="Times New Roman"/>
              </a:rPr>
              <a:t> </a:t>
            </a:r>
            <a:r>
              <a:rPr sz="1800" spc="-10" dirty="0">
                <a:latin typeface="Times New Roman"/>
                <a:cs typeface="Times New Roman"/>
              </a:rPr>
              <a:t>time.</a:t>
            </a:r>
            <a:endParaRPr sz="1800">
              <a:latin typeface="Times New Roman"/>
              <a:cs typeface="Times New Roman"/>
            </a:endParaRPr>
          </a:p>
          <a:p>
            <a:pPr marL="356870" marR="5080" indent="-344805" algn="just">
              <a:lnSpc>
                <a:spcPct val="150100"/>
              </a:lnSpc>
              <a:spcBef>
                <a:spcPts val="430"/>
              </a:spcBef>
            </a:pPr>
            <a:r>
              <a:rPr sz="1750" spc="10" dirty="0">
                <a:solidFill>
                  <a:srgbClr val="C00000"/>
                </a:solidFill>
                <a:latin typeface="Times New Roman"/>
                <a:cs typeface="Times New Roman"/>
              </a:rPr>
              <a:t>» </a:t>
            </a:r>
            <a:r>
              <a:rPr sz="1800" i="1" dirty="0">
                <a:solidFill>
                  <a:srgbClr val="C00000"/>
                </a:solidFill>
                <a:latin typeface="Times New Roman"/>
                <a:cs typeface="Times New Roman"/>
              </a:rPr>
              <a:t>Simulate </a:t>
            </a:r>
            <a:r>
              <a:rPr sz="1800" i="1" spc="-5" dirty="0">
                <a:solidFill>
                  <a:srgbClr val="C00000"/>
                </a:solidFill>
                <a:latin typeface="Times New Roman"/>
                <a:cs typeface="Times New Roman"/>
              </a:rPr>
              <a:t>I/O Peripherals: </a:t>
            </a:r>
            <a:r>
              <a:rPr sz="1800" spc="-10" dirty="0">
                <a:solidFill>
                  <a:srgbClr val="6F2F9F"/>
                </a:solidFill>
                <a:latin typeface="Times New Roman"/>
                <a:cs typeface="Times New Roman"/>
              </a:rPr>
              <a:t>Option </a:t>
            </a:r>
            <a:r>
              <a:rPr sz="1800" dirty="0">
                <a:solidFill>
                  <a:srgbClr val="6F2F9F"/>
                </a:solidFill>
                <a:latin typeface="Times New Roman"/>
                <a:cs typeface="Times New Roman"/>
              </a:rPr>
              <a:t>to </a:t>
            </a:r>
            <a:r>
              <a:rPr sz="1800" spc="-5" dirty="0">
                <a:solidFill>
                  <a:srgbClr val="6F2F9F"/>
                </a:solidFill>
                <a:latin typeface="Times New Roman"/>
                <a:cs typeface="Times New Roman"/>
              </a:rPr>
              <a:t>simulate various I/O peripherals</a:t>
            </a:r>
            <a:r>
              <a:rPr sz="1800" spc="-5" dirty="0">
                <a:solidFill>
                  <a:srgbClr val="006FC0"/>
                </a:solidFill>
                <a:latin typeface="Times New Roman"/>
                <a:cs typeface="Times New Roman"/>
              </a:rPr>
              <a:t>; Can </a:t>
            </a:r>
            <a:r>
              <a:rPr sz="1800" dirty="0">
                <a:solidFill>
                  <a:srgbClr val="006FC0"/>
                </a:solidFill>
                <a:latin typeface="Times New Roman"/>
                <a:cs typeface="Times New Roman"/>
              </a:rPr>
              <a:t>edit the  </a:t>
            </a:r>
            <a:r>
              <a:rPr sz="1800" spc="-5" dirty="0">
                <a:solidFill>
                  <a:srgbClr val="006FC0"/>
                </a:solidFill>
                <a:latin typeface="Times New Roman"/>
                <a:cs typeface="Times New Roman"/>
              </a:rPr>
              <a:t>values for I/O registers </a:t>
            </a:r>
            <a:r>
              <a:rPr sz="1800" dirty="0">
                <a:latin typeface="Times New Roman"/>
                <a:cs typeface="Times New Roman"/>
              </a:rPr>
              <a:t>– </a:t>
            </a:r>
            <a:r>
              <a:rPr sz="1800" spc="-5" dirty="0">
                <a:latin typeface="Times New Roman"/>
                <a:cs typeface="Times New Roman"/>
              </a:rPr>
              <a:t>Eliminates </a:t>
            </a:r>
            <a:r>
              <a:rPr sz="1800" dirty="0">
                <a:latin typeface="Times New Roman"/>
                <a:cs typeface="Times New Roman"/>
              </a:rPr>
              <a:t>the </a:t>
            </a:r>
            <a:r>
              <a:rPr sz="1800" spc="-5" dirty="0">
                <a:latin typeface="Times New Roman"/>
                <a:cs typeface="Times New Roman"/>
              </a:rPr>
              <a:t>need for connecting I/O devices for  </a:t>
            </a:r>
            <a:r>
              <a:rPr sz="1800" dirty="0">
                <a:latin typeface="Times New Roman"/>
                <a:cs typeface="Times New Roman"/>
              </a:rPr>
              <a:t>debugging the</a:t>
            </a:r>
            <a:r>
              <a:rPr sz="1800" spc="-55" dirty="0">
                <a:latin typeface="Times New Roman"/>
                <a:cs typeface="Times New Roman"/>
              </a:rPr>
              <a:t> </a:t>
            </a:r>
            <a:r>
              <a:rPr sz="1800" spc="-15" dirty="0">
                <a:latin typeface="Times New Roman"/>
                <a:cs typeface="Times New Roman"/>
              </a:rPr>
              <a:t>firmware.</a:t>
            </a:r>
            <a:endParaRPr sz="1800">
              <a:latin typeface="Times New Roman"/>
              <a:cs typeface="Times New Roman"/>
            </a:endParaRPr>
          </a:p>
          <a:p>
            <a:pPr marL="356870" marR="6350" indent="-344805" algn="just">
              <a:lnSpc>
                <a:spcPct val="150100"/>
              </a:lnSpc>
              <a:spcBef>
                <a:spcPts val="434"/>
              </a:spcBef>
            </a:pPr>
            <a:r>
              <a:rPr sz="1750" spc="10" dirty="0">
                <a:solidFill>
                  <a:srgbClr val="C00000"/>
                </a:solidFill>
                <a:latin typeface="Times New Roman"/>
                <a:cs typeface="Times New Roman"/>
              </a:rPr>
              <a:t>» </a:t>
            </a:r>
            <a:r>
              <a:rPr sz="1800" i="1" dirty="0">
                <a:solidFill>
                  <a:srgbClr val="C00000"/>
                </a:solidFill>
                <a:latin typeface="Times New Roman"/>
                <a:cs typeface="Times New Roman"/>
              </a:rPr>
              <a:t>Simulates </a:t>
            </a:r>
            <a:r>
              <a:rPr sz="1800" i="1" spc="-5" dirty="0">
                <a:solidFill>
                  <a:srgbClr val="C00000"/>
                </a:solidFill>
                <a:latin typeface="Times New Roman"/>
                <a:cs typeface="Times New Roman"/>
              </a:rPr>
              <a:t>Abnormal Conditions: </a:t>
            </a:r>
            <a:r>
              <a:rPr sz="1800" spc="-5" dirty="0">
                <a:latin typeface="Times New Roman"/>
                <a:cs typeface="Times New Roman"/>
              </a:rPr>
              <a:t>With simulator's </a:t>
            </a:r>
            <a:r>
              <a:rPr sz="1800" dirty="0">
                <a:latin typeface="Times New Roman"/>
                <a:cs typeface="Times New Roman"/>
              </a:rPr>
              <a:t>simulation </a:t>
            </a:r>
            <a:r>
              <a:rPr sz="1800" spc="-5" dirty="0">
                <a:latin typeface="Times New Roman"/>
                <a:cs typeface="Times New Roman"/>
              </a:rPr>
              <a:t>support </a:t>
            </a:r>
            <a:r>
              <a:rPr sz="1800" spc="-10" dirty="0">
                <a:latin typeface="Times New Roman"/>
                <a:cs typeface="Times New Roman"/>
              </a:rPr>
              <a:t>you </a:t>
            </a:r>
            <a:r>
              <a:rPr sz="1800" spc="-10" dirty="0">
                <a:solidFill>
                  <a:srgbClr val="6F2F9F"/>
                </a:solidFill>
                <a:latin typeface="Times New Roman"/>
                <a:cs typeface="Times New Roman"/>
              </a:rPr>
              <a:t>can </a:t>
            </a:r>
            <a:r>
              <a:rPr sz="1800" spc="-5" dirty="0">
                <a:solidFill>
                  <a:srgbClr val="6F2F9F"/>
                </a:solidFill>
                <a:latin typeface="Times New Roman"/>
                <a:cs typeface="Times New Roman"/>
              </a:rPr>
              <a:t>input  </a:t>
            </a:r>
            <a:r>
              <a:rPr sz="1800" dirty="0">
                <a:solidFill>
                  <a:srgbClr val="6F2F9F"/>
                </a:solidFill>
                <a:latin typeface="Times New Roman"/>
                <a:cs typeface="Times New Roman"/>
              </a:rPr>
              <a:t>any </a:t>
            </a:r>
            <a:r>
              <a:rPr sz="1800" spc="-5" dirty="0">
                <a:solidFill>
                  <a:srgbClr val="6F2F9F"/>
                </a:solidFill>
                <a:latin typeface="Times New Roman"/>
                <a:cs typeface="Times New Roman"/>
              </a:rPr>
              <a:t>desired value for </a:t>
            </a:r>
            <a:r>
              <a:rPr sz="1800" dirty="0">
                <a:solidFill>
                  <a:srgbClr val="6F2F9F"/>
                </a:solidFill>
                <a:latin typeface="Times New Roman"/>
                <a:cs typeface="Times New Roman"/>
              </a:rPr>
              <a:t>any </a:t>
            </a:r>
            <a:r>
              <a:rPr sz="1800" spc="-5" dirty="0">
                <a:solidFill>
                  <a:srgbClr val="6F2F9F"/>
                </a:solidFill>
                <a:latin typeface="Times New Roman"/>
                <a:cs typeface="Times New Roman"/>
              </a:rPr>
              <a:t>parameter </a:t>
            </a:r>
            <a:r>
              <a:rPr sz="1800" dirty="0">
                <a:latin typeface="Times New Roman"/>
                <a:cs typeface="Times New Roman"/>
              </a:rPr>
              <a:t>during </a:t>
            </a:r>
            <a:r>
              <a:rPr sz="1800" spc="-5" dirty="0">
                <a:latin typeface="Times New Roman"/>
                <a:cs typeface="Times New Roman"/>
              </a:rPr>
              <a:t>debugging </a:t>
            </a:r>
            <a:r>
              <a:rPr sz="1800" dirty="0">
                <a:latin typeface="Times New Roman"/>
                <a:cs typeface="Times New Roman"/>
              </a:rPr>
              <a:t>the </a:t>
            </a:r>
            <a:r>
              <a:rPr sz="1800" spc="-10" dirty="0">
                <a:latin typeface="Times New Roman"/>
                <a:cs typeface="Times New Roman"/>
              </a:rPr>
              <a:t>firmware </a:t>
            </a:r>
            <a:r>
              <a:rPr sz="1800" dirty="0">
                <a:latin typeface="Times New Roman"/>
                <a:cs typeface="Times New Roman"/>
              </a:rPr>
              <a:t>and </a:t>
            </a:r>
            <a:r>
              <a:rPr sz="1800" spc="-10" dirty="0">
                <a:latin typeface="Times New Roman"/>
                <a:cs typeface="Times New Roman"/>
              </a:rPr>
              <a:t>can </a:t>
            </a:r>
            <a:r>
              <a:rPr sz="1800" spc="-5" dirty="0">
                <a:latin typeface="Times New Roman"/>
                <a:cs typeface="Times New Roman"/>
              </a:rPr>
              <a:t>observe  </a:t>
            </a:r>
            <a:r>
              <a:rPr sz="1800" dirty="0">
                <a:latin typeface="Times New Roman"/>
                <a:cs typeface="Times New Roman"/>
              </a:rPr>
              <a:t>the control </a:t>
            </a:r>
            <a:r>
              <a:rPr sz="1800" spc="-5" dirty="0">
                <a:latin typeface="Times New Roman"/>
                <a:cs typeface="Times New Roman"/>
              </a:rPr>
              <a:t>flow </a:t>
            </a:r>
            <a:r>
              <a:rPr sz="1800" spc="5" dirty="0">
                <a:latin typeface="Times New Roman"/>
                <a:cs typeface="Times New Roman"/>
              </a:rPr>
              <a:t>of</a:t>
            </a:r>
            <a:r>
              <a:rPr sz="1800" spc="-80" dirty="0">
                <a:latin typeface="Times New Roman"/>
                <a:cs typeface="Times New Roman"/>
              </a:rPr>
              <a:t> </a:t>
            </a:r>
            <a:r>
              <a:rPr sz="1800" spc="-15" dirty="0">
                <a:latin typeface="Times New Roman"/>
                <a:cs typeface="Times New Roman"/>
              </a:rPr>
              <a:t>firmware.</a:t>
            </a:r>
            <a:endParaRPr sz="1800">
              <a:latin typeface="Times New Roman"/>
              <a:cs typeface="Times New Roman"/>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428403"/>
            <a:ext cx="8306434" cy="6094095"/>
          </a:xfrm>
          <a:prstGeom prst="rect">
            <a:avLst/>
          </a:prstGeom>
        </p:spPr>
        <p:txBody>
          <a:bodyPr vert="horz" wrap="square" lIns="0" tIns="12065" rIns="0" bIns="0" rtlCol="0">
            <a:spAutoFit/>
          </a:bodyPr>
          <a:lstStyle/>
          <a:p>
            <a:pPr marL="356870" marR="5080" indent="-344805" algn="just">
              <a:lnSpc>
                <a:spcPct val="150100"/>
              </a:lnSpc>
              <a:spcBef>
                <a:spcPts val="95"/>
              </a:spcBef>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Monolithic </a:t>
            </a:r>
            <a:r>
              <a:rPr sz="2000" b="1" i="1" spc="-10" dirty="0">
                <a:solidFill>
                  <a:srgbClr val="FF0000"/>
                </a:solidFill>
                <a:latin typeface="Times New Roman"/>
                <a:cs typeface="Times New Roman"/>
              </a:rPr>
              <a:t>Kernel </a:t>
            </a:r>
            <a:r>
              <a:rPr sz="2000" b="1" i="1" spc="-5" dirty="0">
                <a:solidFill>
                  <a:srgbClr val="FF0000"/>
                </a:solidFill>
                <a:latin typeface="Times New Roman"/>
                <a:cs typeface="Times New Roman"/>
              </a:rPr>
              <a:t>and Microkernel: </a:t>
            </a:r>
            <a:r>
              <a:rPr sz="2000" spc="-5" dirty="0">
                <a:solidFill>
                  <a:srgbClr val="6F2F9F"/>
                </a:solidFill>
                <a:latin typeface="Times New Roman"/>
                <a:cs typeface="Times New Roman"/>
              </a:rPr>
              <a:t>Kernel </a:t>
            </a:r>
            <a:r>
              <a:rPr sz="2000" spc="-10" dirty="0">
                <a:solidFill>
                  <a:srgbClr val="6F2F9F"/>
                </a:solidFill>
                <a:latin typeface="Times New Roman"/>
                <a:cs typeface="Times New Roman"/>
              </a:rPr>
              <a:t>forms </a:t>
            </a:r>
            <a:r>
              <a:rPr sz="2000" spc="-5" dirty="0">
                <a:solidFill>
                  <a:srgbClr val="6F2F9F"/>
                </a:solidFill>
                <a:latin typeface="Times New Roman"/>
                <a:cs typeface="Times New Roman"/>
              </a:rPr>
              <a:t>the heart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OS</a:t>
            </a:r>
            <a:r>
              <a:rPr sz="2000" spc="-10" dirty="0">
                <a:latin typeface="Times New Roman"/>
                <a:cs typeface="Times New Roman"/>
              </a:rPr>
              <a:t>. </a:t>
            </a:r>
            <a:r>
              <a:rPr sz="2000" spc="-5" dirty="0">
                <a:solidFill>
                  <a:srgbClr val="6F2F9F"/>
                </a:solidFill>
                <a:latin typeface="Times New Roman"/>
                <a:cs typeface="Times New Roman"/>
              </a:rPr>
              <a:t>Different  approaches are adopted </a:t>
            </a:r>
            <a:r>
              <a:rPr sz="2000" spc="-10" dirty="0">
                <a:solidFill>
                  <a:srgbClr val="6F2F9F"/>
                </a:solidFill>
                <a:latin typeface="Times New Roman"/>
                <a:cs typeface="Times New Roman"/>
              </a:rPr>
              <a:t>for </a:t>
            </a:r>
            <a:r>
              <a:rPr sz="2000" spc="-5" dirty="0">
                <a:solidFill>
                  <a:srgbClr val="6F2F9F"/>
                </a:solidFill>
                <a:latin typeface="Times New Roman"/>
                <a:cs typeface="Times New Roman"/>
              </a:rPr>
              <a:t>building an operating </a:t>
            </a:r>
            <a:r>
              <a:rPr sz="2000" spc="-10" dirty="0">
                <a:solidFill>
                  <a:srgbClr val="6F2F9F"/>
                </a:solidFill>
                <a:latin typeface="Times New Roman"/>
                <a:cs typeface="Times New Roman"/>
              </a:rPr>
              <a:t>system </a:t>
            </a:r>
            <a:r>
              <a:rPr sz="2000" spc="-5" dirty="0">
                <a:solidFill>
                  <a:srgbClr val="6F2F9F"/>
                </a:solidFill>
                <a:latin typeface="Times New Roman"/>
                <a:cs typeface="Times New Roman"/>
              </a:rPr>
              <a:t>kernel</a:t>
            </a:r>
            <a:r>
              <a:rPr sz="2000" spc="-5" dirty="0">
                <a:latin typeface="Times New Roman"/>
                <a:cs typeface="Times New Roman"/>
              </a:rPr>
              <a:t>. </a:t>
            </a:r>
            <a:r>
              <a:rPr sz="2000" spc="-5" dirty="0">
                <a:solidFill>
                  <a:srgbClr val="006FC0"/>
                </a:solidFill>
                <a:latin typeface="Times New Roman"/>
                <a:cs typeface="Times New Roman"/>
              </a:rPr>
              <a:t>Based </a:t>
            </a:r>
            <a:r>
              <a:rPr sz="2000" dirty="0">
                <a:solidFill>
                  <a:srgbClr val="006FC0"/>
                </a:solidFill>
                <a:latin typeface="Times New Roman"/>
                <a:cs typeface="Times New Roman"/>
              </a:rPr>
              <a:t>on </a:t>
            </a:r>
            <a:r>
              <a:rPr sz="2000" spc="-10" dirty="0">
                <a:solidFill>
                  <a:srgbClr val="006FC0"/>
                </a:solidFill>
                <a:latin typeface="Times New Roman"/>
                <a:cs typeface="Times New Roman"/>
              </a:rPr>
              <a:t>the  kernel design, kernels </a:t>
            </a:r>
            <a:r>
              <a:rPr sz="2000" spc="-5" dirty="0">
                <a:solidFill>
                  <a:srgbClr val="006FC0"/>
                </a:solidFill>
                <a:latin typeface="Times New Roman"/>
                <a:cs typeface="Times New Roman"/>
              </a:rPr>
              <a:t>can </a:t>
            </a:r>
            <a:r>
              <a:rPr sz="2000" dirty="0">
                <a:solidFill>
                  <a:srgbClr val="006FC0"/>
                </a:solidFill>
                <a:latin typeface="Times New Roman"/>
                <a:cs typeface="Times New Roman"/>
              </a:rPr>
              <a:t>be </a:t>
            </a:r>
            <a:r>
              <a:rPr sz="2000" spc="-10" dirty="0">
                <a:solidFill>
                  <a:srgbClr val="006FC0"/>
                </a:solidFill>
                <a:latin typeface="Times New Roman"/>
                <a:cs typeface="Times New Roman"/>
              </a:rPr>
              <a:t>classified into </a:t>
            </a:r>
            <a:r>
              <a:rPr lang="en-US" sz="2000" spc="-120" dirty="0">
                <a:solidFill>
                  <a:srgbClr val="006FC0"/>
                </a:solidFill>
                <a:latin typeface="Times New Roman"/>
                <a:cs typeface="Times New Roman"/>
              </a:rPr>
              <a:t>"</a:t>
            </a:r>
            <a:r>
              <a:rPr sz="2000" i="1" u="sng" spc="-120" dirty="0">
                <a:solidFill>
                  <a:srgbClr val="006FC0"/>
                </a:solidFill>
                <a:uFill>
                  <a:solidFill>
                    <a:srgbClr val="006FC0"/>
                  </a:solidFill>
                </a:uFill>
                <a:latin typeface="Times New Roman"/>
                <a:cs typeface="Times New Roman"/>
              </a:rPr>
              <a:t>Monolithic</a:t>
            </a:r>
            <a:r>
              <a:rPr lang="en-US" sz="2000" i="1" u="sng" spc="-120" dirty="0">
                <a:solidFill>
                  <a:srgbClr val="006FC0"/>
                </a:solidFill>
                <a:uFill>
                  <a:solidFill>
                    <a:srgbClr val="006FC0"/>
                  </a:solidFill>
                </a:uFill>
                <a:latin typeface="Times New Roman"/>
                <a:cs typeface="Times New Roman"/>
              </a:rPr>
              <a:t>“ </a:t>
            </a:r>
            <a:r>
              <a:rPr sz="2000" spc="-10" dirty="0">
                <a:solidFill>
                  <a:srgbClr val="006FC0"/>
                </a:solidFill>
                <a:latin typeface="Times New Roman"/>
                <a:cs typeface="Times New Roman"/>
              </a:rPr>
              <a:t>and</a:t>
            </a:r>
            <a:r>
              <a:rPr sz="2000" spc="310" dirty="0">
                <a:solidFill>
                  <a:srgbClr val="006FC0"/>
                </a:solidFill>
                <a:latin typeface="Times New Roman"/>
                <a:cs typeface="Times New Roman"/>
              </a:rPr>
              <a:t> </a:t>
            </a:r>
            <a:r>
              <a:rPr lang="en-US" sz="2000" spc="-180" dirty="0">
                <a:solidFill>
                  <a:srgbClr val="006FC0"/>
                </a:solidFill>
                <a:latin typeface="Times New Roman"/>
                <a:cs typeface="Times New Roman"/>
              </a:rPr>
              <a:t>"</a:t>
            </a:r>
            <a:r>
              <a:rPr sz="2000" i="1" u="sng" spc="-180" dirty="0">
                <a:solidFill>
                  <a:srgbClr val="006FC0"/>
                </a:solidFill>
                <a:uFill>
                  <a:solidFill>
                    <a:srgbClr val="006FC0"/>
                  </a:solidFill>
                </a:uFill>
                <a:latin typeface="Times New Roman"/>
                <a:cs typeface="Times New Roman"/>
              </a:rPr>
              <a:t>Micro</a:t>
            </a:r>
            <a:r>
              <a:rPr lang="en-US" sz="2000" i="1" u="sng" spc="-180" dirty="0">
                <a:solidFill>
                  <a:srgbClr val="006FC0"/>
                </a:solidFill>
                <a:uFill>
                  <a:solidFill>
                    <a:srgbClr val="006FC0"/>
                  </a:solidFill>
                </a:uFill>
                <a:latin typeface="Times New Roman"/>
                <a:cs typeface="Times New Roman"/>
              </a:rPr>
              <a:t>"</a:t>
            </a:r>
            <a:r>
              <a:rPr sz="2000" spc="-180" dirty="0">
                <a:latin typeface="Times New Roman"/>
                <a:cs typeface="Times New Roman"/>
              </a:rPr>
              <a:t>.</a:t>
            </a:r>
            <a:endParaRPr sz="2000" dirty="0">
              <a:latin typeface="Times New Roman"/>
              <a:cs typeface="Times New Roman"/>
            </a:endParaRPr>
          </a:p>
          <a:p>
            <a:pPr marL="356870" marR="3592195" indent="-344805" algn="just">
              <a:lnSpc>
                <a:spcPts val="3600"/>
              </a:lnSpc>
              <a:spcBef>
                <a:spcPts val="320"/>
              </a:spcBef>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Monolithic </a:t>
            </a:r>
            <a:r>
              <a:rPr sz="2000" b="1" i="1" spc="-10" dirty="0">
                <a:solidFill>
                  <a:srgbClr val="FF0000"/>
                </a:solidFill>
                <a:latin typeface="Times New Roman"/>
                <a:cs typeface="Times New Roman"/>
              </a:rPr>
              <a:t>Kernel: </a:t>
            </a:r>
            <a:r>
              <a:rPr sz="2000" spc="-5" dirty="0">
                <a:latin typeface="Times New Roman"/>
                <a:cs typeface="Times New Roman"/>
              </a:rPr>
              <a:t>In monolithic </a:t>
            </a:r>
            <a:r>
              <a:rPr sz="2000" spc="-10" dirty="0">
                <a:latin typeface="Times New Roman"/>
                <a:cs typeface="Times New Roman"/>
              </a:rPr>
              <a:t>kernel  </a:t>
            </a:r>
            <a:r>
              <a:rPr sz="2000" spc="-5" dirty="0">
                <a:latin typeface="Times New Roman"/>
                <a:cs typeface="Times New Roman"/>
              </a:rPr>
              <a:t>architecture, </a:t>
            </a:r>
            <a:r>
              <a:rPr sz="2000" spc="-5" dirty="0">
                <a:solidFill>
                  <a:srgbClr val="6F2F9F"/>
                </a:solidFill>
                <a:latin typeface="Times New Roman"/>
                <a:cs typeface="Times New Roman"/>
              </a:rPr>
              <a:t>all </a:t>
            </a:r>
            <a:r>
              <a:rPr sz="2000" spc="-10" dirty="0">
                <a:solidFill>
                  <a:srgbClr val="6F2F9F"/>
                </a:solidFill>
                <a:latin typeface="Times New Roman"/>
                <a:cs typeface="Times New Roman"/>
              </a:rPr>
              <a:t>kernel services run in </a:t>
            </a:r>
            <a:r>
              <a:rPr sz="2000" spc="-5" dirty="0">
                <a:solidFill>
                  <a:srgbClr val="6F2F9F"/>
                </a:solidFill>
                <a:latin typeface="Times New Roman"/>
                <a:cs typeface="Times New Roman"/>
              </a:rPr>
              <a:t>the  </a:t>
            </a:r>
            <a:r>
              <a:rPr sz="2000" spc="-10" dirty="0">
                <a:solidFill>
                  <a:srgbClr val="6F2F9F"/>
                </a:solidFill>
                <a:latin typeface="Times New Roman"/>
                <a:cs typeface="Times New Roman"/>
              </a:rPr>
              <a:t>kernel </a:t>
            </a:r>
            <a:r>
              <a:rPr sz="2000" spc="-5" dirty="0">
                <a:solidFill>
                  <a:srgbClr val="6F2F9F"/>
                </a:solidFill>
                <a:latin typeface="Times New Roman"/>
                <a:cs typeface="Times New Roman"/>
              </a:rPr>
              <a:t>space</a:t>
            </a:r>
            <a:r>
              <a:rPr sz="2000" spc="-5" dirty="0">
                <a:latin typeface="Times New Roman"/>
                <a:cs typeface="Times New Roman"/>
              </a:rPr>
              <a:t>. </a:t>
            </a:r>
            <a:r>
              <a:rPr sz="2000" spc="-15" dirty="0">
                <a:solidFill>
                  <a:srgbClr val="6F2F9F"/>
                </a:solidFill>
                <a:latin typeface="Times New Roman"/>
                <a:cs typeface="Times New Roman"/>
              </a:rPr>
              <a:t>All </a:t>
            </a:r>
            <a:r>
              <a:rPr sz="2000" spc="-10" dirty="0">
                <a:solidFill>
                  <a:srgbClr val="6F2F9F"/>
                </a:solidFill>
                <a:latin typeface="Times New Roman"/>
                <a:cs typeface="Times New Roman"/>
              </a:rPr>
              <a:t>kernel modules</a:t>
            </a:r>
            <a:r>
              <a:rPr sz="2000" spc="100" dirty="0">
                <a:solidFill>
                  <a:srgbClr val="6F2F9F"/>
                </a:solidFill>
                <a:latin typeface="Times New Roman"/>
                <a:cs typeface="Times New Roman"/>
              </a:rPr>
              <a:t> </a:t>
            </a:r>
            <a:r>
              <a:rPr sz="2000" spc="-10" dirty="0">
                <a:solidFill>
                  <a:srgbClr val="6F2F9F"/>
                </a:solidFill>
                <a:latin typeface="Times New Roman"/>
                <a:cs typeface="Times New Roman"/>
              </a:rPr>
              <a:t>run</a:t>
            </a:r>
            <a:endParaRPr sz="2000" dirty="0">
              <a:latin typeface="Times New Roman"/>
              <a:cs typeface="Times New Roman"/>
            </a:endParaRPr>
          </a:p>
          <a:p>
            <a:pPr marL="356870" marR="3590290" algn="just">
              <a:lnSpc>
                <a:spcPts val="3600"/>
              </a:lnSpc>
              <a:spcBef>
                <a:spcPts val="5"/>
              </a:spcBef>
            </a:pPr>
            <a:r>
              <a:rPr sz="2000" spc="-5" dirty="0">
                <a:solidFill>
                  <a:srgbClr val="6F2F9F"/>
                </a:solidFill>
                <a:latin typeface="Times New Roman"/>
                <a:cs typeface="Times New Roman"/>
              </a:rPr>
              <a:t>within </a:t>
            </a:r>
            <a:r>
              <a:rPr sz="2000" spc="-10" dirty="0">
                <a:solidFill>
                  <a:srgbClr val="6F2F9F"/>
                </a:solidFill>
                <a:latin typeface="Times New Roman"/>
                <a:cs typeface="Times New Roman"/>
              </a:rPr>
              <a:t>the </a:t>
            </a:r>
            <a:r>
              <a:rPr sz="2000" spc="-15" dirty="0">
                <a:solidFill>
                  <a:srgbClr val="6F2F9F"/>
                </a:solidFill>
                <a:latin typeface="Times New Roman"/>
                <a:cs typeface="Times New Roman"/>
              </a:rPr>
              <a:t>same </a:t>
            </a:r>
            <a:r>
              <a:rPr sz="2000" spc="-5" dirty="0">
                <a:solidFill>
                  <a:srgbClr val="6F2F9F"/>
                </a:solidFill>
                <a:latin typeface="Times New Roman"/>
                <a:cs typeface="Times New Roman"/>
              </a:rPr>
              <a:t>memory </a:t>
            </a:r>
            <a:r>
              <a:rPr sz="2000" dirty="0">
                <a:solidFill>
                  <a:srgbClr val="6F2F9F"/>
                </a:solidFill>
                <a:latin typeface="Times New Roman"/>
                <a:cs typeface="Times New Roman"/>
              </a:rPr>
              <a:t>space </a:t>
            </a:r>
            <a:r>
              <a:rPr sz="2000" spc="-5" dirty="0">
                <a:solidFill>
                  <a:srgbClr val="6F2F9F"/>
                </a:solidFill>
                <a:latin typeface="Times New Roman"/>
                <a:cs typeface="Times New Roman"/>
              </a:rPr>
              <a:t>under a  </a:t>
            </a:r>
            <a:r>
              <a:rPr sz="2000" spc="-10" dirty="0">
                <a:solidFill>
                  <a:srgbClr val="6F2F9F"/>
                </a:solidFill>
                <a:latin typeface="Times New Roman"/>
                <a:cs typeface="Times New Roman"/>
              </a:rPr>
              <a:t>single kernel</a:t>
            </a:r>
            <a:r>
              <a:rPr sz="2000" spc="40" dirty="0">
                <a:solidFill>
                  <a:srgbClr val="6F2F9F"/>
                </a:solidFill>
                <a:latin typeface="Times New Roman"/>
                <a:cs typeface="Times New Roman"/>
              </a:rPr>
              <a:t> </a:t>
            </a:r>
            <a:r>
              <a:rPr sz="2000" spc="-5" dirty="0">
                <a:solidFill>
                  <a:srgbClr val="6F2F9F"/>
                </a:solidFill>
                <a:latin typeface="Times New Roman"/>
                <a:cs typeface="Times New Roman"/>
              </a:rPr>
              <a:t>thread</a:t>
            </a:r>
            <a:r>
              <a:rPr sz="2000" spc="-5" dirty="0">
                <a:latin typeface="Times New Roman"/>
                <a:cs typeface="Times New Roman"/>
              </a:rPr>
              <a:t>.</a:t>
            </a:r>
            <a:endParaRPr sz="2000" dirty="0">
              <a:latin typeface="Times New Roman"/>
              <a:cs typeface="Times New Roman"/>
            </a:endParaRPr>
          </a:p>
          <a:p>
            <a:pPr marL="356870" marR="3586479" indent="-344805" algn="just">
              <a:lnSpc>
                <a:spcPct val="150100"/>
              </a:lnSpc>
              <a:spcBef>
                <a:spcPts val="165"/>
              </a:spcBef>
            </a:pPr>
            <a:r>
              <a:rPr sz="2000" spc="-5" dirty="0">
                <a:solidFill>
                  <a:srgbClr val="C00000"/>
                </a:solidFill>
                <a:latin typeface="Times New Roman"/>
                <a:cs typeface="Times New Roman"/>
              </a:rPr>
              <a:t>» </a:t>
            </a:r>
            <a:r>
              <a:rPr sz="2000" dirty="0">
                <a:latin typeface="Times New Roman"/>
                <a:cs typeface="Times New Roman"/>
              </a:rPr>
              <a:t>The </a:t>
            </a:r>
            <a:r>
              <a:rPr sz="2000" u="sng" spc="-10" dirty="0">
                <a:uFill>
                  <a:solidFill>
                    <a:srgbClr val="000000"/>
                  </a:solidFill>
                </a:uFill>
                <a:latin typeface="Times New Roman"/>
                <a:cs typeface="Times New Roman"/>
              </a:rPr>
              <a:t>major drawback </a:t>
            </a:r>
            <a:r>
              <a:rPr sz="2000" dirty="0">
                <a:latin typeface="Times New Roman"/>
                <a:cs typeface="Times New Roman"/>
              </a:rPr>
              <a:t>of </a:t>
            </a:r>
            <a:r>
              <a:rPr sz="2000" spc="-10" dirty="0">
                <a:latin typeface="Times New Roman"/>
                <a:cs typeface="Times New Roman"/>
              </a:rPr>
              <a:t>monolithic kernel  is that </a:t>
            </a:r>
            <a:r>
              <a:rPr sz="2000" spc="-5" dirty="0">
                <a:solidFill>
                  <a:srgbClr val="006FC0"/>
                </a:solidFill>
                <a:latin typeface="Times New Roman"/>
                <a:cs typeface="Times New Roman"/>
              </a:rPr>
              <a:t>any </a:t>
            </a:r>
            <a:r>
              <a:rPr sz="2000" dirty="0">
                <a:solidFill>
                  <a:srgbClr val="006FC0"/>
                </a:solidFill>
                <a:latin typeface="Times New Roman"/>
                <a:cs typeface="Times New Roman"/>
              </a:rPr>
              <a:t>error </a:t>
            </a:r>
            <a:r>
              <a:rPr sz="2000" spc="-15" dirty="0">
                <a:solidFill>
                  <a:srgbClr val="006FC0"/>
                </a:solidFill>
                <a:latin typeface="Times New Roman"/>
                <a:cs typeface="Times New Roman"/>
              </a:rPr>
              <a:t>or </a:t>
            </a:r>
            <a:r>
              <a:rPr sz="2000" spc="-10" dirty="0">
                <a:solidFill>
                  <a:srgbClr val="006FC0"/>
                </a:solidFill>
                <a:latin typeface="Times New Roman"/>
                <a:cs typeface="Times New Roman"/>
              </a:rPr>
              <a:t>failure in </a:t>
            </a:r>
            <a:r>
              <a:rPr sz="2000" spc="-5" dirty="0">
                <a:solidFill>
                  <a:srgbClr val="006FC0"/>
                </a:solidFill>
                <a:latin typeface="Times New Roman"/>
                <a:cs typeface="Times New Roman"/>
              </a:rPr>
              <a:t>any </a:t>
            </a:r>
            <a:r>
              <a:rPr sz="2000" spc="-10" dirty="0">
                <a:solidFill>
                  <a:srgbClr val="006FC0"/>
                </a:solidFill>
                <a:latin typeface="Times New Roman"/>
                <a:cs typeface="Times New Roman"/>
              </a:rPr>
              <a:t>one </a:t>
            </a:r>
            <a:r>
              <a:rPr sz="2000" spc="30" dirty="0">
                <a:solidFill>
                  <a:srgbClr val="006FC0"/>
                </a:solidFill>
                <a:latin typeface="Times New Roman"/>
                <a:cs typeface="Times New Roman"/>
              </a:rPr>
              <a:t>of  </a:t>
            </a:r>
            <a:r>
              <a:rPr sz="2000" spc="-10" dirty="0">
                <a:solidFill>
                  <a:srgbClr val="006FC0"/>
                </a:solidFill>
                <a:latin typeface="Times New Roman"/>
                <a:cs typeface="Times New Roman"/>
              </a:rPr>
              <a:t>the </a:t>
            </a:r>
            <a:r>
              <a:rPr sz="2000" spc="-5" dirty="0">
                <a:solidFill>
                  <a:srgbClr val="006FC0"/>
                </a:solidFill>
                <a:latin typeface="Times New Roman"/>
                <a:cs typeface="Times New Roman"/>
              </a:rPr>
              <a:t>kernel </a:t>
            </a:r>
            <a:r>
              <a:rPr sz="2000" spc="-10" dirty="0">
                <a:solidFill>
                  <a:srgbClr val="006FC0"/>
                </a:solidFill>
                <a:latin typeface="Times New Roman"/>
                <a:cs typeface="Times New Roman"/>
              </a:rPr>
              <a:t>modules </a:t>
            </a:r>
            <a:r>
              <a:rPr sz="2000" spc="-5" dirty="0">
                <a:solidFill>
                  <a:srgbClr val="006FC0"/>
                </a:solidFill>
                <a:latin typeface="Times New Roman"/>
                <a:cs typeface="Times New Roman"/>
              </a:rPr>
              <a:t>leads </a:t>
            </a:r>
            <a:r>
              <a:rPr sz="2000" spc="-10" dirty="0">
                <a:solidFill>
                  <a:srgbClr val="006FC0"/>
                </a:solidFill>
                <a:latin typeface="Times New Roman"/>
                <a:cs typeface="Times New Roman"/>
              </a:rPr>
              <a:t>to </a:t>
            </a:r>
            <a:r>
              <a:rPr sz="2000" spc="-5" dirty="0">
                <a:solidFill>
                  <a:srgbClr val="006FC0"/>
                </a:solidFill>
                <a:latin typeface="Times New Roman"/>
                <a:cs typeface="Times New Roman"/>
              </a:rPr>
              <a:t>the crashing </a:t>
            </a:r>
            <a:r>
              <a:rPr sz="2000" spc="5" dirty="0">
                <a:solidFill>
                  <a:srgbClr val="006FC0"/>
                </a:solidFill>
                <a:latin typeface="Times New Roman"/>
                <a:cs typeface="Times New Roman"/>
              </a:rPr>
              <a:t>of  </a:t>
            </a:r>
            <a:r>
              <a:rPr sz="2000" spc="-10" dirty="0">
                <a:solidFill>
                  <a:srgbClr val="006FC0"/>
                </a:solidFill>
                <a:latin typeface="Times New Roman"/>
                <a:cs typeface="Times New Roman"/>
              </a:rPr>
              <a:t>the </a:t>
            </a:r>
            <a:r>
              <a:rPr sz="2000" spc="-5" dirty="0">
                <a:solidFill>
                  <a:srgbClr val="006FC0"/>
                </a:solidFill>
                <a:latin typeface="Times New Roman"/>
                <a:cs typeface="Times New Roman"/>
              </a:rPr>
              <a:t>entire </a:t>
            </a:r>
            <a:r>
              <a:rPr sz="2000" spc="-10" dirty="0">
                <a:solidFill>
                  <a:srgbClr val="006FC0"/>
                </a:solidFill>
                <a:latin typeface="Times New Roman"/>
                <a:cs typeface="Times New Roman"/>
              </a:rPr>
              <a:t>kernel</a:t>
            </a:r>
            <a:r>
              <a:rPr sz="2000" spc="30" dirty="0">
                <a:solidFill>
                  <a:srgbClr val="006FC0"/>
                </a:solidFill>
                <a:latin typeface="Times New Roman"/>
                <a:cs typeface="Times New Roman"/>
              </a:rPr>
              <a:t> </a:t>
            </a:r>
            <a:r>
              <a:rPr sz="2000" spc="-5" dirty="0">
                <a:solidFill>
                  <a:srgbClr val="006FC0"/>
                </a:solidFill>
                <a:latin typeface="Times New Roman"/>
                <a:cs typeface="Times New Roman"/>
              </a:rPr>
              <a:t>application</a:t>
            </a:r>
            <a:r>
              <a:rPr sz="2000" spc="-5" dirty="0">
                <a:latin typeface="Times New Roman"/>
                <a:cs typeface="Times New Roman"/>
              </a:rPr>
              <a:t>.</a:t>
            </a:r>
            <a:endParaRPr sz="2000" dirty="0">
              <a:latin typeface="Times New Roman"/>
              <a:cs typeface="Times New Roman"/>
            </a:endParaRPr>
          </a:p>
          <a:p>
            <a:pPr marL="683260" indent="-326390">
              <a:lnSpc>
                <a:spcPct val="100000"/>
              </a:lnSpc>
              <a:spcBef>
                <a:spcPts val="1680"/>
              </a:spcBef>
              <a:buClr>
                <a:srgbClr val="3A812E"/>
              </a:buClr>
              <a:buSzPct val="60000"/>
              <a:buFont typeface="Wingdings"/>
              <a:buChar char=""/>
              <a:tabLst>
                <a:tab pos="682625" algn="l"/>
                <a:tab pos="683260" algn="l"/>
              </a:tabLst>
            </a:pPr>
            <a:r>
              <a:rPr sz="2000" spc="-10" dirty="0">
                <a:solidFill>
                  <a:srgbClr val="006FC0"/>
                </a:solidFill>
                <a:latin typeface="Times New Roman"/>
                <a:cs typeface="Times New Roman"/>
              </a:rPr>
              <a:t>LINUX, </a:t>
            </a:r>
            <a:r>
              <a:rPr sz="2000" spc="-15" dirty="0">
                <a:solidFill>
                  <a:srgbClr val="006FC0"/>
                </a:solidFill>
                <a:latin typeface="Times New Roman"/>
                <a:cs typeface="Times New Roman"/>
              </a:rPr>
              <a:t>SOLARIS, </a:t>
            </a:r>
            <a:r>
              <a:rPr sz="2000" spc="-10" dirty="0">
                <a:solidFill>
                  <a:srgbClr val="006FC0"/>
                </a:solidFill>
                <a:latin typeface="Times New Roman"/>
                <a:cs typeface="Times New Roman"/>
              </a:rPr>
              <a:t>MS-DOS</a:t>
            </a:r>
            <a:r>
              <a:rPr sz="2000" spc="185" dirty="0">
                <a:solidFill>
                  <a:srgbClr val="006FC0"/>
                </a:solidFill>
                <a:latin typeface="Times New Roman"/>
                <a:cs typeface="Times New Roman"/>
              </a:rPr>
              <a:t> </a:t>
            </a:r>
            <a:r>
              <a:rPr sz="2000" spc="-10" dirty="0">
                <a:solidFill>
                  <a:srgbClr val="006FC0"/>
                </a:solidFill>
                <a:latin typeface="Times New Roman"/>
                <a:cs typeface="Times New Roman"/>
              </a:rPr>
              <a:t>kernels</a:t>
            </a:r>
            <a:endParaRPr sz="2000" dirty="0">
              <a:latin typeface="Times New Roman"/>
              <a:cs typeface="Times New Roman"/>
            </a:endParaRPr>
          </a:p>
        </p:txBody>
      </p:sp>
      <p:sp>
        <p:nvSpPr>
          <p:cNvPr id="3" name="object 3"/>
          <p:cNvSpPr/>
          <p:nvPr/>
        </p:nvSpPr>
        <p:spPr>
          <a:xfrm>
            <a:off x="5257800" y="2057400"/>
            <a:ext cx="3733800" cy="4267200"/>
          </a:xfrm>
          <a:prstGeom prst="rect">
            <a:avLst/>
          </a:prstGeom>
          <a:blipFill>
            <a:blip r:embed="rId2" cstate="print"/>
            <a:stretch>
              <a:fillRect/>
            </a:stretch>
          </a:blipFill>
        </p:spPr>
        <p:txBody>
          <a:bodyPr wrap="square" lIns="0" tIns="0" rIns="0" bIns="0" rtlCol="0"/>
          <a:lstStyle/>
          <a:p>
            <a:endParaRPr/>
          </a:p>
        </p:txBody>
      </p:sp>
      <p:sp>
        <p:nvSpPr>
          <p:cNvPr id="5" name="object 5"/>
          <p:cNvSpPr txBox="1"/>
          <p:nvPr/>
        </p:nvSpPr>
        <p:spPr>
          <a:xfrm>
            <a:off x="8420100" y="6471338"/>
            <a:ext cx="217804"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13</a:t>
            </a:fld>
            <a:endParaRPr sz="1200">
              <a:latin typeface="Times New Roman"/>
              <a:cs typeface="Times New Roman"/>
            </a:endParaRP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7070" cy="5636895"/>
          </a:xfrm>
          <a:prstGeom prst="rect">
            <a:avLst/>
          </a:prstGeom>
        </p:spPr>
        <p:txBody>
          <a:bodyPr vert="horz" wrap="square" lIns="0" tIns="12700" rIns="0" bIns="0" rtlCol="0">
            <a:spAutoFit/>
          </a:bodyPr>
          <a:lstStyle/>
          <a:p>
            <a:pPr marL="356870" marR="6985" indent="-344805" algn="just">
              <a:lnSpc>
                <a:spcPct val="150100"/>
              </a:lnSpc>
              <a:spcBef>
                <a:spcPts val="100"/>
              </a:spcBef>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Limitations </a:t>
            </a:r>
            <a:r>
              <a:rPr sz="2000" b="1" i="1" spc="-10" dirty="0">
                <a:solidFill>
                  <a:srgbClr val="FF0000"/>
                </a:solidFill>
                <a:latin typeface="Times New Roman"/>
                <a:cs typeface="Times New Roman"/>
              </a:rPr>
              <a:t>of </a:t>
            </a:r>
            <a:r>
              <a:rPr sz="2000" b="1" i="1" spc="-5" dirty="0">
                <a:solidFill>
                  <a:srgbClr val="FF0000"/>
                </a:solidFill>
                <a:latin typeface="Times New Roman"/>
                <a:cs typeface="Times New Roman"/>
              </a:rPr>
              <a:t>Simulator </a:t>
            </a:r>
            <a:r>
              <a:rPr sz="2000" b="1" i="1" spc="-15" dirty="0">
                <a:solidFill>
                  <a:srgbClr val="FF0000"/>
                </a:solidFill>
                <a:latin typeface="Times New Roman"/>
                <a:cs typeface="Times New Roman"/>
              </a:rPr>
              <a:t>Based </a:t>
            </a:r>
            <a:r>
              <a:rPr sz="2000" b="1" i="1" dirty="0">
                <a:solidFill>
                  <a:srgbClr val="FF0000"/>
                </a:solidFill>
                <a:latin typeface="Times New Roman"/>
                <a:cs typeface="Times New Roman"/>
              </a:rPr>
              <a:t>Debugging: </a:t>
            </a:r>
            <a:r>
              <a:rPr sz="2000" spc="-10" dirty="0">
                <a:latin typeface="Times New Roman"/>
                <a:cs typeface="Times New Roman"/>
              </a:rPr>
              <a:t>Though </a:t>
            </a:r>
            <a:r>
              <a:rPr sz="2000" spc="-5" dirty="0">
                <a:latin typeface="Times New Roman"/>
                <a:cs typeface="Times New Roman"/>
              </a:rPr>
              <a:t>simulation based  </a:t>
            </a:r>
            <a:r>
              <a:rPr sz="2000" spc="-10" dirty="0">
                <a:latin typeface="Times New Roman"/>
                <a:cs typeface="Times New Roman"/>
              </a:rPr>
              <a:t>firmware </a:t>
            </a:r>
            <a:r>
              <a:rPr sz="2000" spc="-5" dirty="0">
                <a:latin typeface="Times New Roman"/>
                <a:cs typeface="Times New Roman"/>
              </a:rPr>
              <a:t>debugging technique is very </a:t>
            </a:r>
            <a:r>
              <a:rPr sz="2000" spc="-10" dirty="0">
                <a:latin typeface="Times New Roman"/>
                <a:cs typeface="Times New Roman"/>
              </a:rPr>
              <a:t>helpful </a:t>
            </a:r>
            <a:r>
              <a:rPr sz="2000" spc="-5" dirty="0">
                <a:latin typeface="Times New Roman"/>
                <a:cs typeface="Times New Roman"/>
              </a:rPr>
              <a:t>in embedded applications, </a:t>
            </a:r>
            <a:r>
              <a:rPr sz="2000" spc="-10" dirty="0">
                <a:latin typeface="Times New Roman"/>
                <a:cs typeface="Times New Roman"/>
              </a:rPr>
              <a:t>they  </a:t>
            </a:r>
            <a:r>
              <a:rPr sz="2000" spc="-5" dirty="0">
                <a:latin typeface="Times New Roman"/>
                <a:cs typeface="Times New Roman"/>
              </a:rPr>
              <a:t>possess certain </a:t>
            </a:r>
            <a:r>
              <a:rPr sz="2000" spc="-10" dirty="0">
                <a:latin typeface="Times New Roman"/>
                <a:cs typeface="Times New Roman"/>
              </a:rPr>
              <a:t>limitations </a:t>
            </a:r>
            <a:r>
              <a:rPr sz="2000" spc="5" dirty="0">
                <a:latin typeface="Times New Roman"/>
                <a:cs typeface="Times New Roman"/>
              </a:rPr>
              <a:t>and </a:t>
            </a:r>
            <a:r>
              <a:rPr sz="2000" spc="-30" dirty="0">
                <a:latin typeface="Times New Roman"/>
                <a:cs typeface="Times New Roman"/>
              </a:rPr>
              <a:t>we </a:t>
            </a:r>
            <a:r>
              <a:rPr sz="2000" spc="-5" dirty="0">
                <a:solidFill>
                  <a:srgbClr val="C00000"/>
                </a:solidFill>
                <a:latin typeface="Times New Roman"/>
                <a:cs typeface="Times New Roman"/>
              </a:rPr>
              <a:t>cannot </a:t>
            </a:r>
            <a:r>
              <a:rPr sz="2000" spc="-10" dirty="0">
                <a:solidFill>
                  <a:srgbClr val="C00000"/>
                </a:solidFill>
                <a:latin typeface="Times New Roman"/>
                <a:cs typeface="Times New Roman"/>
              </a:rPr>
              <a:t>fully </a:t>
            </a:r>
            <a:r>
              <a:rPr sz="2000" dirty="0">
                <a:solidFill>
                  <a:srgbClr val="C00000"/>
                </a:solidFill>
                <a:latin typeface="Times New Roman"/>
                <a:cs typeface="Times New Roman"/>
              </a:rPr>
              <a:t>rely </a:t>
            </a:r>
            <a:r>
              <a:rPr sz="2000" spc="10" dirty="0">
                <a:solidFill>
                  <a:srgbClr val="C00000"/>
                </a:solidFill>
                <a:latin typeface="Times New Roman"/>
                <a:cs typeface="Times New Roman"/>
              </a:rPr>
              <a:t>on </a:t>
            </a:r>
            <a:r>
              <a:rPr sz="2000" spc="-5" dirty="0">
                <a:solidFill>
                  <a:srgbClr val="C00000"/>
                </a:solidFill>
                <a:latin typeface="Times New Roman"/>
                <a:cs typeface="Times New Roman"/>
              </a:rPr>
              <a:t>the simulator-based  </a:t>
            </a:r>
            <a:r>
              <a:rPr sz="2000" spc="-10" dirty="0">
                <a:solidFill>
                  <a:srgbClr val="C00000"/>
                </a:solidFill>
                <a:latin typeface="Times New Roman"/>
                <a:cs typeface="Times New Roman"/>
              </a:rPr>
              <a:t>firmware </a:t>
            </a:r>
            <a:r>
              <a:rPr sz="2000" spc="-5" dirty="0">
                <a:solidFill>
                  <a:srgbClr val="C00000"/>
                </a:solidFill>
                <a:latin typeface="Times New Roman"/>
                <a:cs typeface="Times New Roman"/>
              </a:rPr>
              <a:t>debugging</a:t>
            </a:r>
            <a:r>
              <a:rPr sz="2000" spc="-5" dirty="0">
                <a:latin typeface="Times New Roman"/>
                <a:cs typeface="Times New Roman"/>
              </a:rPr>
              <a:t>. </a:t>
            </a:r>
            <a:r>
              <a:rPr sz="2000" spc="-10" dirty="0">
                <a:latin typeface="Times New Roman"/>
                <a:cs typeface="Times New Roman"/>
              </a:rPr>
              <a:t>Some </a:t>
            </a:r>
            <a:r>
              <a:rPr sz="2000" dirty="0">
                <a:latin typeface="Times New Roman"/>
                <a:cs typeface="Times New Roman"/>
              </a:rPr>
              <a:t>of </a:t>
            </a:r>
            <a:r>
              <a:rPr sz="2000" spc="-10" dirty="0">
                <a:latin typeface="Times New Roman"/>
                <a:cs typeface="Times New Roman"/>
              </a:rPr>
              <a:t>the limitations </a:t>
            </a:r>
            <a:r>
              <a:rPr sz="2000" dirty="0">
                <a:latin typeface="Times New Roman"/>
                <a:cs typeface="Times New Roman"/>
              </a:rPr>
              <a:t>of </a:t>
            </a:r>
            <a:r>
              <a:rPr sz="2000" spc="-5" dirty="0">
                <a:latin typeface="Times New Roman"/>
                <a:cs typeface="Times New Roman"/>
              </a:rPr>
              <a:t>simulator-based debugging  are </a:t>
            </a:r>
            <a:r>
              <a:rPr sz="2000" spc="-10" dirty="0">
                <a:latin typeface="Times New Roman"/>
                <a:cs typeface="Times New Roman"/>
              </a:rPr>
              <a:t>explained</a:t>
            </a:r>
            <a:r>
              <a:rPr sz="2000" spc="5" dirty="0">
                <a:latin typeface="Times New Roman"/>
                <a:cs typeface="Times New Roman"/>
              </a:rPr>
              <a:t> </a:t>
            </a:r>
            <a:r>
              <a:rPr sz="2000" spc="-10" dirty="0">
                <a:latin typeface="Times New Roman"/>
                <a:cs typeface="Times New Roman"/>
              </a:rPr>
              <a:t>below:</a:t>
            </a:r>
            <a:endParaRPr sz="2000">
              <a:latin typeface="Times New Roman"/>
              <a:cs typeface="Times New Roman"/>
            </a:endParaRPr>
          </a:p>
          <a:p>
            <a:pPr marL="356870" marR="7620" indent="-344805" algn="just">
              <a:lnSpc>
                <a:spcPct val="150100"/>
              </a:lnSpc>
              <a:spcBef>
                <a:spcPts val="480"/>
              </a:spcBef>
            </a:pPr>
            <a:r>
              <a:rPr sz="2000" spc="-5" dirty="0">
                <a:solidFill>
                  <a:srgbClr val="C00000"/>
                </a:solidFill>
                <a:latin typeface="Times New Roman"/>
                <a:cs typeface="Times New Roman"/>
              </a:rPr>
              <a:t>» </a:t>
            </a:r>
            <a:r>
              <a:rPr sz="2000" i="1" spc="-5" dirty="0">
                <a:solidFill>
                  <a:srgbClr val="C00000"/>
                </a:solidFill>
                <a:latin typeface="Times New Roman"/>
                <a:cs typeface="Times New Roman"/>
              </a:rPr>
              <a:t>Deviation from </a:t>
            </a:r>
            <a:r>
              <a:rPr sz="2000" i="1" spc="-10" dirty="0">
                <a:solidFill>
                  <a:srgbClr val="C00000"/>
                </a:solidFill>
                <a:latin typeface="Times New Roman"/>
                <a:cs typeface="Times New Roman"/>
              </a:rPr>
              <a:t>Real Behavior: </a:t>
            </a:r>
            <a:r>
              <a:rPr sz="2000" spc="-5" dirty="0">
                <a:solidFill>
                  <a:srgbClr val="6F2F9F"/>
                </a:solidFill>
                <a:latin typeface="Times New Roman"/>
                <a:cs typeface="Times New Roman"/>
              </a:rPr>
              <a:t>Developer </a:t>
            </a:r>
            <a:r>
              <a:rPr sz="2000" spc="-10" dirty="0">
                <a:solidFill>
                  <a:srgbClr val="6F2F9F"/>
                </a:solidFill>
                <a:latin typeface="Times New Roman"/>
                <a:cs typeface="Times New Roman"/>
              </a:rPr>
              <a:t>may not </a:t>
            </a:r>
            <a:r>
              <a:rPr sz="2000" dirty="0">
                <a:solidFill>
                  <a:srgbClr val="6F2F9F"/>
                </a:solidFill>
                <a:latin typeface="Times New Roman"/>
                <a:cs typeface="Times New Roman"/>
              </a:rPr>
              <a:t>be </a:t>
            </a:r>
            <a:r>
              <a:rPr sz="2000" spc="-5" dirty="0">
                <a:solidFill>
                  <a:srgbClr val="6F2F9F"/>
                </a:solidFill>
                <a:latin typeface="Times New Roman"/>
                <a:cs typeface="Times New Roman"/>
              </a:rPr>
              <a:t>able </a:t>
            </a:r>
            <a:r>
              <a:rPr sz="2000" spc="-10" dirty="0">
                <a:solidFill>
                  <a:srgbClr val="6F2F9F"/>
                </a:solidFill>
                <a:latin typeface="Times New Roman"/>
                <a:cs typeface="Times New Roman"/>
              </a:rPr>
              <a:t>to </a:t>
            </a:r>
            <a:r>
              <a:rPr sz="2000" spc="-5" dirty="0">
                <a:solidFill>
                  <a:srgbClr val="6F2F9F"/>
                </a:solidFill>
                <a:latin typeface="Times New Roman"/>
                <a:cs typeface="Times New Roman"/>
              </a:rPr>
              <a:t>debug </a:t>
            </a:r>
            <a:r>
              <a:rPr sz="2000" spc="-10" dirty="0">
                <a:solidFill>
                  <a:srgbClr val="6F2F9F"/>
                </a:solidFill>
                <a:latin typeface="Times New Roman"/>
                <a:cs typeface="Times New Roman"/>
              </a:rPr>
              <a:t>the  firmware </a:t>
            </a:r>
            <a:r>
              <a:rPr sz="2000" spc="-5" dirty="0">
                <a:solidFill>
                  <a:srgbClr val="6F2F9F"/>
                </a:solidFill>
                <a:latin typeface="Times New Roman"/>
                <a:cs typeface="Times New Roman"/>
              </a:rPr>
              <a:t>under all possible </a:t>
            </a:r>
            <a:r>
              <a:rPr sz="2000" spc="-10" dirty="0">
                <a:solidFill>
                  <a:srgbClr val="6F2F9F"/>
                </a:solidFill>
                <a:latin typeface="Times New Roman"/>
                <a:cs typeface="Times New Roman"/>
              </a:rPr>
              <a:t>combinations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input</a:t>
            </a:r>
            <a:r>
              <a:rPr sz="2000" spc="-10" dirty="0">
                <a:latin typeface="Times New Roman"/>
                <a:cs typeface="Times New Roman"/>
              </a:rPr>
              <a:t>; </a:t>
            </a:r>
            <a:r>
              <a:rPr sz="2000" spc="-5" dirty="0">
                <a:latin typeface="Times New Roman"/>
                <a:cs typeface="Times New Roman"/>
              </a:rPr>
              <a:t>Under certain operating  conditions, </a:t>
            </a:r>
            <a:r>
              <a:rPr sz="2000" spc="-30" dirty="0">
                <a:latin typeface="Times New Roman"/>
                <a:cs typeface="Times New Roman"/>
              </a:rPr>
              <a:t>we </a:t>
            </a:r>
            <a:r>
              <a:rPr sz="2000" spc="-10" dirty="0">
                <a:latin typeface="Times New Roman"/>
                <a:cs typeface="Times New Roman"/>
              </a:rPr>
              <a:t>may get </a:t>
            </a:r>
            <a:r>
              <a:rPr sz="2000" spc="-15" dirty="0">
                <a:latin typeface="Times New Roman"/>
                <a:cs typeface="Times New Roman"/>
              </a:rPr>
              <a:t>some </a:t>
            </a:r>
            <a:r>
              <a:rPr sz="2000" spc="-10" dirty="0">
                <a:latin typeface="Times New Roman"/>
                <a:cs typeface="Times New Roman"/>
              </a:rPr>
              <a:t>particular </a:t>
            </a:r>
            <a:r>
              <a:rPr sz="2000" spc="-5" dirty="0">
                <a:latin typeface="Times New Roman"/>
                <a:cs typeface="Times New Roman"/>
              </a:rPr>
              <a:t>result </a:t>
            </a:r>
            <a:r>
              <a:rPr sz="2000" spc="-10" dirty="0">
                <a:latin typeface="Times New Roman"/>
                <a:cs typeface="Times New Roman"/>
              </a:rPr>
              <a:t>and </a:t>
            </a:r>
            <a:r>
              <a:rPr sz="2000" spc="-5" dirty="0">
                <a:latin typeface="Times New Roman"/>
                <a:cs typeface="Times New Roman"/>
              </a:rPr>
              <a:t>it </a:t>
            </a:r>
            <a:r>
              <a:rPr sz="2000" spc="-10" dirty="0">
                <a:latin typeface="Times New Roman"/>
                <a:cs typeface="Times New Roman"/>
              </a:rPr>
              <a:t>need not </a:t>
            </a:r>
            <a:r>
              <a:rPr sz="2000" dirty="0">
                <a:latin typeface="Times New Roman"/>
                <a:cs typeface="Times New Roman"/>
              </a:rPr>
              <a:t>be </a:t>
            </a:r>
            <a:r>
              <a:rPr sz="2000" spc="-10" dirty="0">
                <a:latin typeface="Times New Roman"/>
                <a:cs typeface="Times New Roman"/>
              </a:rPr>
              <a:t>the </a:t>
            </a:r>
            <a:r>
              <a:rPr sz="2000" spc="-20" dirty="0">
                <a:latin typeface="Times New Roman"/>
                <a:cs typeface="Times New Roman"/>
              </a:rPr>
              <a:t>same  </a:t>
            </a:r>
            <a:r>
              <a:rPr sz="2000" spc="-25" dirty="0">
                <a:latin typeface="Times New Roman"/>
                <a:cs typeface="Times New Roman"/>
              </a:rPr>
              <a:t>when </a:t>
            </a:r>
            <a:r>
              <a:rPr sz="2000" spc="-10" dirty="0">
                <a:latin typeface="Times New Roman"/>
                <a:cs typeface="Times New Roman"/>
              </a:rPr>
              <a:t>the </a:t>
            </a:r>
            <a:r>
              <a:rPr sz="2000" spc="-20" dirty="0">
                <a:latin typeface="Times New Roman"/>
                <a:cs typeface="Times New Roman"/>
              </a:rPr>
              <a:t>firmware </a:t>
            </a:r>
            <a:r>
              <a:rPr sz="2000" spc="-10" dirty="0">
                <a:latin typeface="Times New Roman"/>
                <a:cs typeface="Times New Roman"/>
              </a:rPr>
              <a:t>runs in </a:t>
            </a:r>
            <a:r>
              <a:rPr sz="2000" spc="-5" dirty="0">
                <a:latin typeface="Times New Roman"/>
                <a:cs typeface="Times New Roman"/>
              </a:rPr>
              <a:t>a production</a:t>
            </a:r>
            <a:r>
              <a:rPr sz="2000" spc="260" dirty="0">
                <a:latin typeface="Times New Roman"/>
                <a:cs typeface="Times New Roman"/>
              </a:rPr>
              <a:t> </a:t>
            </a:r>
            <a:r>
              <a:rPr sz="2000" spc="-10" dirty="0">
                <a:latin typeface="Times New Roman"/>
                <a:cs typeface="Times New Roman"/>
              </a:rPr>
              <a:t>environment.</a:t>
            </a:r>
            <a:endParaRPr sz="2000">
              <a:latin typeface="Times New Roman"/>
              <a:cs typeface="Times New Roman"/>
            </a:endParaRPr>
          </a:p>
          <a:p>
            <a:pPr marL="356870" marR="5080" indent="-344805" algn="just">
              <a:lnSpc>
                <a:spcPct val="150100"/>
              </a:lnSpc>
              <a:spcBef>
                <a:spcPts val="475"/>
              </a:spcBef>
            </a:pPr>
            <a:r>
              <a:rPr sz="2000" spc="-5" dirty="0">
                <a:solidFill>
                  <a:srgbClr val="C00000"/>
                </a:solidFill>
                <a:latin typeface="Times New Roman"/>
                <a:cs typeface="Times New Roman"/>
              </a:rPr>
              <a:t>» </a:t>
            </a:r>
            <a:r>
              <a:rPr sz="2000" i="1" spc="-5" dirty="0">
                <a:solidFill>
                  <a:srgbClr val="C00000"/>
                </a:solidFill>
                <a:latin typeface="Times New Roman"/>
                <a:cs typeface="Times New Roman"/>
              </a:rPr>
              <a:t>Lack </a:t>
            </a:r>
            <a:r>
              <a:rPr sz="2000" i="1" dirty="0">
                <a:solidFill>
                  <a:srgbClr val="C00000"/>
                </a:solidFill>
                <a:latin typeface="Times New Roman"/>
                <a:cs typeface="Times New Roman"/>
              </a:rPr>
              <a:t>of </a:t>
            </a:r>
            <a:r>
              <a:rPr sz="2000" i="1" spc="-5" dirty="0">
                <a:solidFill>
                  <a:srgbClr val="C00000"/>
                </a:solidFill>
                <a:latin typeface="Times New Roman"/>
                <a:cs typeface="Times New Roman"/>
              </a:rPr>
              <a:t>Real Timeliness: </a:t>
            </a:r>
            <a:r>
              <a:rPr sz="2000" dirty="0">
                <a:latin typeface="Times New Roman"/>
                <a:cs typeface="Times New Roman"/>
              </a:rPr>
              <a:t>The </a:t>
            </a:r>
            <a:r>
              <a:rPr sz="2000" spc="-10" dirty="0">
                <a:latin typeface="Times New Roman"/>
                <a:cs typeface="Times New Roman"/>
              </a:rPr>
              <a:t>major limitation </a:t>
            </a:r>
            <a:r>
              <a:rPr sz="2000" dirty="0">
                <a:latin typeface="Times New Roman"/>
                <a:cs typeface="Times New Roman"/>
              </a:rPr>
              <a:t>of </a:t>
            </a:r>
            <a:r>
              <a:rPr sz="2000" spc="-5" dirty="0">
                <a:latin typeface="Times New Roman"/>
                <a:cs typeface="Times New Roman"/>
              </a:rPr>
              <a:t>simulator based </a:t>
            </a:r>
            <a:r>
              <a:rPr sz="2000" spc="-10" dirty="0">
                <a:latin typeface="Times New Roman"/>
                <a:cs typeface="Times New Roman"/>
              </a:rPr>
              <a:t>debugging  is that </a:t>
            </a:r>
            <a:r>
              <a:rPr sz="2000" spc="-5" dirty="0">
                <a:solidFill>
                  <a:srgbClr val="6F2F9F"/>
                </a:solidFill>
                <a:latin typeface="Times New Roman"/>
                <a:cs typeface="Times New Roman"/>
              </a:rPr>
              <a:t>it </a:t>
            </a:r>
            <a:r>
              <a:rPr sz="2000" spc="-10" dirty="0">
                <a:solidFill>
                  <a:srgbClr val="6F2F9F"/>
                </a:solidFill>
                <a:latin typeface="Times New Roman"/>
                <a:cs typeface="Times New Roman"/>
              </a:rPr>
              <a:t>is not real-time in </a:t>
            </a:r>
            <a:r>
              <a:rPr sz="2000" spc="-5" dirty="0">
                <a:solidFill>
                  <a:srgbClr val="6F2F9F"/>
                </a:solidFill>
                <a:latin typeface="Times New Roman"/>
                <a:cs typeface="Times New Roman"/>
              </a:rPr>
              <a:t>behavior</a:t>
            </a:r>
            <a:r>
              <a:rPr sz="2000" spc="-5" dirty="0">
                <a:latin typeface="Times New Roman"/>
                <a:cs typeface="Times New Roman"/>
              </a:rPr>
              <a:t>. In a </a:t>
            </a:r>
            <a:r>
              <a:rPr sz="2000" spc="-10" dirty="0">
                <a:latin typeface="Times New Roman"/>
                <a:cs typeface="Times New Roman"/>
              </a:rPr>
              <a:t>real </a:t>
            </a:r>
            <a:r>
              <a:rPr sz="2000" spc="-5" dirty="0">
                <a:latin typeface="Times New Roman"/>
                <a:cs typeface="Times New Roman"/>
              </a:rPr>
              <a:t>application </a:t>
            </a:r>
            <a:r>
              <a:rPr sz="2000" spc="-10" dirty="0">
                <a:latin typeface="Times New Roman"/>
                <a:cs typeface="Times New Roman"/>
              </a:rPr>
              <a:t>the </a:t>
            </a:r>
            <a:r>
              <a:rPr sz="2000" spc="-5" dirty="0">
                <a:latin typeface="Times New Roman"/>
                <a:cs typeface="Times New Roman"/>
              </a:rPr>
              <a:t>I/O condition  </a:t>
            </a:r>
            <a:r>
              <a:rPr sz="2000" spc="-20" dirty="0">
                <a:latin typeface="Times New Roman"/>
                <a:cs typeface="Times New Roman"/>
              </a:rPr>
              <a:t>may </a:t>
            </a:r>
            <a:r>
              <a:rPr sz="2000" dirty="0">
                <a:latin typeface="Times New Roman"/>
                <a:cs typeface="Times New Roman"/>
              </a:rPr>
              <a:t>be </a:t>
            </a:r>
            <a:r>
              <a:rPr sz="2000" spc="-15" dirty="0">
                <a:latin typeface="Times New Roman"/>
                <a:cs typeface="Times New Roman"/>
              </a:rPr>
              <a:t>varying </a:t>
            </a:r>
            <a:r>
              <a:rPr sz="2000" dirty="0">
                <a:latin typeface="Times New Roman"/>
                <a:cs typeface="Times New Roman"/>
              </a:rPr>
              <a:t>or</a:t>
            </a:r>
            <a:r>
              <a:rPr sz="2000" spc="105" dirty="0">
                <a:latin typeface="Times New Roman"/>
                <a:cs typeface="Times New Roman"/>
              </a:rPr>
              <a:t> </a:t>
            </a:r>
            <a:r>
              <a:rPr sz="2000" spc="-5" dirty="0">
                <a:latin typeface="Times New Roman"/>
                <a:cs typeface="Times New Roman"/>
              </a:rPr>
              <a:t>unpredictable.</a:t>
            </a:r>
            <a:endParaRPr sz="2000">
              <a:latin typeface="Times New Roman"/>
              <a:cs typeface="Times New Roman"/>
            </a:endParaRPr>
          </a:p>
        </p:txBody>
      </p:sp>
      <p:sp>
        <p:nvSpPr>
          <p:cNvPr id="4" name="object 4"/>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130</a:t>
            </a:fld>
            <a:endParaRPr sz="1200">
              <a:latin typeface="Times New Roman"/>
              <a:cs typeface="Times New Roman"/>
            </a:endParaRP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505713"/>
            <a:ext cx="8307070" cy="5086350"/>
          </a:xfrm>
          <a:prstGeom prst="rect">
            <a:avLst/>
          </a:prstGeom>
        </p:spPr>
        <p:txBody>
          <a:bodyPr vert="horz" wrap="square" lIns="0" tIns="11430" rIns="0" bIns="0" rtlCol="0">
            <a:spAutoFit/>
          </a:bodyPr>
          <a:lstStyle/>
          <a:p>
            <a:pPr marL="12700" algn="just">
              <a:lnSpc>
                <a:spcPct val="100000"/>
              </a:lnSpc>
              <a:spcBef>
                <a:spcPts val="90"/>
              </a:spcBef>
            </a:pPr>
            <a:r>
              <a:rPr sz="2000" spc="-5" dirty="0">
                <a:solidFill>
                  <a:srgbClr val="C00000"/>
                </a:solidFill>
                <a:latin typeface="Times New Roman"/>
                <a:cs typeface="Times New Roman"/>
              </a:rPr>
              <a:t>» </a:t>
            </a:r>
            <a:r>
              <a:rPr sz="2000" b="1" i="1" u="heavy" spc="-5" dirty="0">
                <a:solidFill>
                  <a:srgbClr val="FF0000"/>
                </a:solidFill>
                <a:uFill>
                  <a:solidFill>
                    <a:srgbClr val="FF0000"/>
                  </a:solidFill>
                </a:uFill>
                <a:latin typeface="Times New Roman"/>
                <a:cs typeface="Times New Roman"/>
              </a:rPr>
              <a:t>Emulators and</a:t>
            </a:r>
            <a:r>
              <a:rPr sz="2000" b="1" i="1" u="heavy" spc="-295" dirty="0">
                <a:solidFill>
                  <a:srgbClr val="FF0000"/>
                </a:solidFill>
                <a:uFill>
                  <a:solidFill>
                    <a:srgbClr val="FF0000"/>
                  </a:solidFill>
                </a:uFill>
                <a:latin typeface="Times New Roman"/>
                <a:cs typeface="Times New Roman"/>
              </a:rPr>
              <a:t> </a:t>
            </a:r>
            <a:r>
              <a:rPr sz="2000" b="1" i="1" u="heavy" spc="-5" dirty="0">
                <a:solidFill>
                  <a:srgbClr val="FF0000"/>
                </a:solidFill>
                <a:uFill>
                  <a:solidFill>
                    <a:srgbClr val="FF0000"/>
                  </a:solidFill>
                </a:uFill>
                <a:latin typeface="Times New Roman"/>
                <a:cs typeface="Times New Roman"/>
              </a:rPr>
              <a:t>Debuggers:</a:t>
            </a:r>
            <a:endParaRPr sz="2000">
              <a:latin typeface="Times New Roman"/>
              <a:cs typeface="Times New Roman"/>
            </a:endParaRPr>
          </a:p>
          <a:p>
            <a:pPr marL="356870" marR="5080" indent="-344805" algn="just">
              <a:lnSpc>
                <a:spcPct val="150100"/>
              </a:lnSpc>
              <a:spcBef>
                <a:spcPts val="480"/>
              </a:spcBef>
            </a:pPr>
            <a:r>
              <a:rPr sz="2000" spc="-5" dirty="0">
                <a:solidFill>
                  <a:srgbClr val="C00000"/>
                </a:solidFill>
                <a:latin typeface="Times New Roman"/>
                <a:cs typeface="Times New Roman"/>
              </a:rPr>
              <a:t>» </a:t>
            </a:r>
            <a:r>
              <a:rPr sz="2000" i="1" spc="-5" dirty="0">
                <a:solidFill>
                  <a:srgbClr val="FF0000"/>
                </a:solidFill>
                <a:latin typeface="Times New Roman"/>
                <a:cs typeface="Times New Roman"/>
              </a:rPr>
              <a:t>Debugging </a:t>
            </a:r>
            <a:r>
              <a:rPr sz="2000" spc="-5" dirty="0">
                <a:latin typeface="Times New Roman"/>
                <a:cs typeface="Times New Roman"/>
              </a:rPr>
              <a:t>in </a:t>
            </a:r>
            <a:r>
              <a:rPr sz="2000" spc="-10" dirty="0">
                <a:latin typeface="Times New Roman"/>
                <a:cs typeface="Times New Roman"/>
              </a:rPr>
              <a:t>embedded </a:t>
            </a:r>
            <a:r>
              <a:rPr sz="2000" spc="-5" dirty="0">
                <a:latin typeface="Times New Roman"/>
                <a:cs typeface="Times New Roman"/>
              </a:rPr>
              <a:t>application is </a:t>
            </a:r>
            <a:r>
              <a:rPr sz="2000" spc="-10" dirty="0">
                <a:latin typeface="Times New Roman"/>
                <a:cs typeface="Times New Roman"/>
              </a:rPr>
              <a:t>the </a:t>
            </a:r>
            <a:r>
              <a:rPr sz="2000" spc="-5" dirty="0">
                <a:solidFill>
                  <a:srgbClr val="C00000"/>
                </a:solidFill>
                <a:latin typeface="Times New Roman"/>
                <a:cs typeface="Times New Roman"/>
              </a:rPr>
              <a:t>process </a:t>
            </a:r>
            <a:r>
              <a:rPr sz="2000" dirty="0">
                <a:solidFill>
                  <a:srgbClr val="C00000"/>
                </a:solidFill>
                <a:latin typeface="Times New Roman"/>
                <a:cs typeface="Times New Roman"/>
              </a:rPr>
              <a:t>of </a:t>
            </a:r>
            <a:r>
              <a:rPr sz="2000" spc="-5" dirty="0">
                <a:solidFill>
                  <a:srgbClr val="C00000"/>
                </a:solidFill>
                <a:latin typeface="Times New Roman"/>
                <a:cs typeface="Times New Roman"/>
              </a:rPr>
              <a:t>diagnosing </a:t>
            </a:r>
            <a:r>
              <a:rPr sz="2000" spc="-10" dirty="0">
                <a:solidFill>
                  <a:srgbClr val="C00000"/>
                </a:solidFill>
                <a:latin typeface="Times New Roman"/>
                <a:cs typeface="Times New Roman"/>
              </a:rPr>
              <a:t>the firmware  execution</a:t>
            </a:r>
            <a:r>
              <a:rPr sz="2000" spc="-10" dirty="0">
                <a:latin typeface="Times New Roman"/>
                <a:cs typeface="Times New Roman"/>
              </a:rPr>
              <a:t>, </a:t>
            </a:r>
            <a:r>
              <a:rPr sz="2000" spc="-10" dirty="0">
                <a:solidFill>
                  <a:srgbClr val="AC1285"/>
                </a:solidFill>
                <a:latin typeface="Times New Roman"/>
                <a:cs typeface="Times New Roman"/>
              </a:rPr>
              <a:t>monitoring </a:t>
            </a:r>
            <a:r>
              <a:rPr sz="2000" spc="-5" dirty="0">
                <a:solidFill>
                  <a:srgbClr val="AC1285"/>
                </a:solidFill>
                <a:latin typeface="Times New Roman"/>
                <a:cs typeface="Times New Roman"/>
              </a:rPr>
              <a:t>the </a:t>
            </a:r>
            <a:r>
              <a:rPr sz="2000" dirty="0">
                <a:solidFill>
                  <a:srgbClr val="AC1285"/>
                </a:solidFill>
                <a:latin typeface="Times New Roman"/>
                <a:cs typeface="Times New Roman"/>
              </a:rPr>
              <a:t>target </a:t>
            </a:r>
            <a:r>
              <a:rPr sz="2000" spc="-5" dirty="0">
                <a:solidFill>
                  <a:srgbClr val="AC1285"/>
                </a:solidFill>
                <a:latin typeface="Times New Roman"/>
                <a:cs typeface="Times New Roman"/>
              </a:rPr>
              <a:t>processor's registers and </a:t>
            </a:r>
            <a:r>
              <a:rPr sz="2000" spc="-10" dirty="0">
                <a:solidFill>
                  <a:srgbClr val="AC1285"/>
                </a:solidFill>
                <a:latin typeface="Times New Roman"/>
                <a:cs typeface="Times New Roman"/>
              </a:rPr>
              <a:t>memory</a:t>
            </a:r>
            <a:r>
              <a:rPr sz="2000" spc="-10" dirty="0">
                <a:latin typeface="Times New Roman"/>
                <a:cs typeface="Times New Roman"/>
              </a:rPr>
              <a:t>, </a:t>
            </a:r>
            <a:r>
              <a:rPr sz="2000" spc="-15" dirty="0">
                <a:solidFill>
                  <a:srgbClr val="6F2F9F"/>
                </a:solidFill>
                <a:latin typeface="Times New Roman"/>
                <a:cs typeface="Times New Roman"/>
              </a:rPr>
              <a:t>while </a:t>
            </a:r>
            <a:r>
              <a:rPr sz="2000" spc="-10" dirty="0">
                <a:solidFill>
                  <a:srgbClr val="6F2F9F"/>
                </a:solidFill>
                <a:latin typeface="Times New Roman"/>
                <a:cs typeface="Times New Roman"/>
              </a:rPr>
              <a:t>the  firmware is </a:t>
            </a:r>
            <a:r>
              <a:rPr sz="2000" spc="-5" dirty="0">
                <a:solidFill>
                  <a:srgbClr val="6F2F9F"/>
                </a:solidFill>
                <a:latin typeface="Times New Roman"/>
                <a:cs typeface="Times New Roman"/>
              </a:rPr>
              <a:t>running </a:t>
            </a:r>
            <a:r>
              <a:rPr sz="2000" spc="-10" dirty="0">
                <a:solidFill>
                  <a:srgbClr val="6F2F9F"/>
                </a:solidFill>
                <a:latin typeface="Times New Roman"/>
                <a:cs typeface="Times New Roman"/>
              </a:rPr>
              <a:t>and </a:t>
            </a:r>
            <a:r>
              <a:rPr sz="2000" spc="-5" dirty="0">
                <a:solidFill>
                  <a:srgbClr val="6F2F9F"/>
                </a:solidFill>
                <a:latin typeface="Times New Roman"/>
                <a:cs typeface="Times New Roman"/>
              </a:rPr>
              <a:t>checking </a:t>
            </a:r>
            <a:r>
              <a:rPr sz="2000" spc="-10" dirty="0">
                <a:solidFill>
                  <a:srgbClr val="6F2F9F"/>
                </a:solidFill>
                <a:latin typeface="Times New Roman"/>
                <a:cs typeface="Times New Roman"/>
              </a:rPr>
              <a:t>the signals </a:t>
            </a:r>
            <a:r>
              <a:rPr sz="2000" spc="-5" dirty="0">
                <a:solidFill>
                  <a:srgbClr val="6F2F9F"/>
                </a:solidFill>
                <a:latin typeface="Times New Roman"/>
                <a:cs typeface="Times New Roman"/>
              </a:rPr>
              <a:t>from </a:t>
            </a:r>
            <a:r>
              <a:rPr sz="2000" spc="-10" dirty="0">
                <a:solidFill>
                  <a:srgbClr val="6F2F9F"/>
                </a:solidFill>
                <a:latin typeface="Times New Roman"/>
                <a:cs typeface="Times New Roman"/>
              </a:rPr>
              <a:t>various buses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embedded hardware</a:t>
            </a:r>
            <a:r>
              <a:rPr sz="2000" spc="-5" dirty="0">
                <a:latin typeface="Times New Roman"/>
                <a:cs typeface="Times New Roman"/>
              </a:rPr>
              <a:t>. Debugging process </a:t>
            </a:r>
            <a:r>
              <a:rPr sz="2000" spc="-10" dirty="0">
                <a:latin typeface="Times New Roman"/>
                <a:cs typeface="Times New Roman"/>
              </a:rPr>
              <a:t>in </a:t>
            </a:r>
            <a:r>
              <a:rPr sz="2000" dirty="0">
                <a:latin typeface="Times New Roman"/>
                <a:cs typeface="Times New Roman"/>
              </a:rPr>
              <a:t>embedded </a:t>
            </a:r>
            <a:r>
              <a:rPr sz="2000" spc="-5" dirty="0">
                <a:latin typeface="Times New Roman"/>
                <a:cs typeface="Times New Roman"/>
              </a:rPr>
              <a:t>application </a:t>
            </a:r>
            <a:r>
              <a:rPr sz="2000" spc="-10" dirty="0">
                <a:latin typeface="Times New Roman"/>
                <a:cs typeface="Times New Roman"/>
              </a:rPr>
              <a:t>is </a:t>
            </a:r>
            <a:r>
              <a:rPr sz="2000" dirty="0">
                <a:latin typeface="Times New Roman"/>
                <a:cs typeface="Times New Roman"/>
              </a:rPr>
              <a:t>broadly  </a:t>
            </a:r>
            <a:r>
              <a:rPr sz="2000" spc="-10" dirty="0">
                <a:latin typeface="Times New Roman"/>
                <a:cs typeface="Times New Roman"/>
              </a:rPr>
              <a:t>classified into </a:t>
            </a:r>
            <a:r>
              <a:rPr sz="2000" spc="-15" dirty="0">
                <a:latin typeface="Times New Roman"/>
                <a:cs typeface="Times New Roman"/>
              </a:rPr>
              <a:t>two, </a:t>
            </a:r>
            <a:r>
              <a:rPr sz="2000" spc="-20" dirty="0">
                <a:latin typeface="Times New Roman"/>
                <a:cs typeface="Times New Roman"/>
              </a:rPr>
              <a:t>namely; </a:t>
            </a:r>
            <a:r>
              <a:rPr sz="2000" u="sng" spc="-10" dirty="0">
                <a:uFill>
                  <a:solidFill>
                    <a:srgbClr val="000000"/>
                  </a:solidFill>
                </a:uFill>
                <a:latin typeface="Times New Roman"/>
                <a:cs typeface="Times New Roman"/>
              </a:rPr>
              <a:t>hardware debugging</a:t>
            </a:r>
            <a:r>
              <a:rPr sz="2000" spc="-10" dirty="0">
                <a:latin typeface="Times New Roman"/>
                <a:cs typeface="Times New Roman"/>
              </a:rPr>
              <a:t> and </a:t>
            </a:r>
            <a:r>
              <a:rPr sz="2000" u="sng" spc="-20" dirty="0">
                <a:uFill>
                  <a:solidFill>
                    <a:srgbClr val="000000"/>
                  </a:solidFill>
                </a:uFill>
                <a:latin typeface="Times New Roman"/>
                <a:cs typeface="Times New Roman"/>
              </a:rPr>
              <a:t>firmware</a:t>
            </a:r>
            <a:r>
              <a:rPr sz="2000" u="sng" spc="5" dirty="0">
                <a:uFill>
                  <a:solidFill>
                    <a:srgbClr val="000000"/>
                  </a:solidFill>
                </a:uFill>
                <a:latin typeface="Times New Roman"/>
                <a:cs typeface="Times New Roman"/>
              </a:rPr>
              <a:t> </a:t>
            </a:r>
            <a:r>
              <a:rPr sz="2000" u="sng" spc="-10" dirty="0">
                <a:uFill>
                  <a:solidFill>
                    <a:srgbClr val="000000"/>
                  </a:solidFill>
                </a:uFill>
                <a:latin typeface="Times New Roman"/>
                <a:cs typeface="Times New Roman"/>
              </a:rPr>
              <a:t>debugging</a:t>
            </a:r>
            <a:r>
              <a:rPr sz="2000" spc="-10" dirty="0">
                <a:latin typeface="Times New Roman"/>
                <a:cs typeface="Times New Roman"/>
              </a:rPr>
              <a:t>.</a:t>
            </a:r>
            <a:endParaRPr sz="2000">
              <a:latin typeface="Times New Roman"/>
              <a:cs typeface="Times New Roman"/>
            </a:endParaRPr>
          </a:p>
          <a:p>
            <a:pPr marL="356870" marR="12700" indent="-344805" algn="just">
              <a:lnSpc>
                <a:spcPct val="150100"/>
              </a:lnSpc>
              <a:spcBef>
                <a:spcPts val="480"/>
              </a:spcBef>
            </a:pPr>
            <a:r>
              <a:rPr sz="2000" spc="-5" dirty="0">
                <a:solidFill>
                  <a:srgbClr val="C00000"/>
                </a:solidFill>
                <a:latin typeface="Times New Roman"/>
                <a:cs typeface="Times New Roman"/>
              </a:rPr>
              <a:t>» </a:t>
            </a:r>
            <a:r>
              <a:rPr sz="2000" i="1" spc="-5" dirty="0">
                <a:solidFill>
                  <a:srgbClr val="FF0000"/>
                </a:solidFill>
                <a:latin typeface="Times New Roman"/>
                <a:cs typeface="Times New Roman"/>
              </a:rPr>
              <a:t>Hardware debugging </a:t>
            </a:r>
            <a:r>
              <a:rPr sz="2000" spc="-5" dirty="0">
                <a:latin typeface="Times New Roman"/>
                <a:cs typeface="Times New Roman"/>
              </a:rPr>
              <a:t>deals </a:t>
            </a:r>
            <a:r>
              <a:rPr sz="2000" spc="-10" dirty="0">
                <a:latin typeface="Times New Roman"/>
                <a:cs typeface="Times New Roman"/>
              </a:rPr>
              <a:t>with the monitoring </a:t>
            </a:r>
            <a:r>
              <a:rPr sz="2000" dirty="0">
                <a:latin typeface="Times New Roman"/>
                <a:cs typeface="Times New Roman"/>
              </a:rPr>
              <a:t>of </a:t>
            </a:r>
            <a:r>
              <a:rPr sz="2000" spc="-10" dirty="0">
                <a:latin typeface="Times New Roman"/>
                <a:cs typeface="Times New Roman"/>
              </a:rPr>
              <a:t>various bus </a:t>
            </a:r>
            <a:r>
              <a:rPr sz="2000" spc="-5" dirty="0">
                <a:latin typeface="Times New Roman"/>
                <a:cs typeface="Times New Roman"/>
              </a:rPr>
              <a:t>signals </a:t>
            </a:r>
            <a:r>
              <a:rPr sz="2000" spc="-10" dirty="0">
                <a:latin typeface="Times New Roman"/>
                <a:cs typeface="Times New Roman"/>
              </a:rPr>
              <a:t>and  checking the status lines </a:t>
            </a:r>
            <a:r>
              <a:rPr sz="2000" dirty="0">
                <a:latin typeface="Times New Roman"/>
                <a:cs typeface="Times New Roman"/>
              </a:rPr>
              <a:t>of </a:t>
            </a:r>
            <a:r>
              <a:rPr sz="2000" spc="-10" dirty="0">
                <a:latin typeface="Times New Roman"/>
                <a:cs typeface="Times New Roman"/>
              </a:rPr>
              <a:t>the </a:t>
            </a:r>
            <a:r>
              <a:rPr sz="2000" spc="-5" dirty="0">
                <a:latin typeface="Times New Roman"/>
                <a:cs typeface="Times New Roman"/>
              </a:rPr>
              <a:t>target</a:t>
            </a:r>
            <a:r>
              <a:rPr sz="2000" spc="130" dirty="0">
                <a:latin typeface="Times New Roman"/>
                <a:cs typeface="Times New Roman"/>
              </a:rPr>
              <a:t> </a:t>
            </a:r>
            <a:r>
              <a:rPr sz="2000" spc="-10" dirty="0">
                <a:latin typeface="Times New Roman"/>
                <a:cs typeface="Times New Roman"/>
              </a:rPr>
              <a:t>hardware.</a:t>
            </a:r>
            <a:endParaRPr sz="2000">
              <a:latin typeface="Times New Roman"/>
              <a:cs typeface="Times New Roman"/>
            </a:endParaRPr>
          </a:p>
          <a:p>
            <a:pPr marL="356870" marR="7620" indent="-344805" algn="just">
              <a:lnSpc>
                <a:spcPct val="150000"/>
              </a:lnSpc>
              <a:spcBef>
                <a:spcPts val="480"/>
              </a:spcBef>
            </a:pPr>
            <a:r>
              <a:rPr sz="2000" spc="-5" dirty="0">
                <a:solidFill>
                  <a:srgbClr val="C00000"/>
                </a:solidFill>
                <a:latin typeface="Times New Roman"/>
                <a:cs typeface="Times New Roman"/>
              </a:rPr>
              <a:t>» </a:t>
            </a:r>
            <a:r>
              <a:rPr sz="2000" i="1" spc="-10" dirty="0">
                <a:solidFill>
                  <a:srgbClr val="FF0000"/>
                </a:solidFill>
                <a:latin typeface="Times New Roman"/>
                <a:cs typeface="Times New Roman"/>
              </a:rPr>
              <a:t>Firmware </a:t>
            </a:r>
            <a:r>
              <a:rPr sz="2000" i="1" dirty="0">
                <a:solidFill>
                  <a:srgbClr val="FF0000"/>
                </a:solidFill>
                <a:latin typeface="Times New Roman"/>
                <a:cs typeface="Times New Roman"/>
              </a:rPr>
              <a:t>debugging </a:t>
            </a:r>
            <a:r>
              <a:rPr sz="2000" spc="-5" dirty="0">
                <a:latin typeface="Times New Roman"/>
                <a:cs typeface="Times New Roman"/>
              </a:rPr>
              <a:t>deals </a:t>
            </a:r>
            <a:r>
              <a:rPr sz="2000" spc="-15" dirty="0">
                <a:latin typeface="Times New Roman"/>
                <a:cs typeface="Times New Roman"/>
              </a:rPr>
              <a:t>with </a:t>
            </a:r>
            <a:r>
              <a:rPr sz="2000" spc="-5" dirty="0">
                <a:latin typeface="Times New Roman"/>
                <a:cs typeface="Times New Roman"/>
              </a:rPr>
              <a:t>examining the </a:t>
            </a:r>
            <a:r>
              <a:rPr sz="2000" spc="-10" dirty="0">
                <a:latin typeface="Times New Roman"/>
                <a:cs typeface="Times New Roman"/>
              </a:rPr>
              <a:t>firmware </a:t>
            </a:r>
            <a:r>
              <a:rPr sz="2000" spc="-5" dirty="0">
                <a:latin typeface="Times New Roman"/>
                <a:cs typeface="Times New Roman"/>
              </a:rPr>
              <a:t>execution, execution  </a:t>
            </a:r>
            <a:r>
              <a:rPr sz="2000" spc="-15" dirty="0">
                <a:latin typeface="Times New Roman"/>
                <a:cs typeface="Times New Roman"/>
              </a:rPr>
              <a:t>flow, </a:t>
            </a:r>
            <a:r>
              <a:rPr sz="2000" spc="-5" dirty="0">
                <a:latin typeface="Times New Roman"/>
                <a:cs typeface="Times New Roman"/>
              </a:rPr>
              <a:t>changes to </a:t>
            </a:r>
            <a:r>
              <a:rPr sz="2000" spc="-10" dirty="0">
                <a:latin typeface="Times New Roman"/>
                <a:cs typeface="Times New Roman"/>
              </a:rPr>
              <a:t>various </a:t>
            </a:r>
            <a:r>
              <a:rPr sz="2000" spc="-5" dirty="0">
                <a:latin typeface="Times New Roman"/>
                <a:cs typeface="Times New Roman"/>
              </a:rPr>
              <a:t>CPU registers </a:t>
            </a:r>
            <a:r>
              <a:rPr sz="2000" spc="-10" dirty="0">
                <a:latin typeface="Times New Roman"/>
                <a:cs typeface="Times New Roman"/>
              </a:rPr>
              <a:t>and </a:t>
            </a:r>
            <a:r>
              <a:rPr sz="2000" spc="-5" dirty="0">
                <a:latin typeface="Times New Roman"/>
                <a:cs typeface="Times New Roman"/>
              </a:rPr>
              <a:t>status registers </a:t>
            </a:r>
            <a:r>
              <a:rPr sz="2000" dirty="0">
                <a:latin typeface="Times New Roman"/>
                <a:cs typeface="Times New Roman"/>
              </a:rPr>
              <a:t>on </a:t>
            </a:r>
            <a:r>
              <a:rPr sz="2000" spc="-5" dirty="0">
                <a:latin typeface="Times New Roman"/>
                <a:cs typeface="Times New Roman"/>
              </a:rPr>
              <a:t>execution </a:t>
            </a:r>
            <a:r>
              <a:rPr sz="2000" spc="5" dirty="0">
                <a:latin typeface="Times New Roman"/>
                <a:cs typeface="Times New Roman"/>
              </a:rPr>
              <a:t>of  </a:t>
            </a:r>
            <a:r>
              <a:rPr sz="2000" spc="-10" dirty="0">
                <a:latin typeface="Times New Roman"/>
                <a:cs typeface="Times New Roman"/>
              </a:rPr>
              <a:t>the </a:t>
            </a:r>
            <a:r>
              <a:rPr sz="2000" spc="-15" dirty="0">
                <a:latin typeface="Times New Roman"/>
                <a:cs typeface="Times New Roman"/>
              </a:rPr>
              <a:t>firmware </a:t>
            </a:r>
            <a:r>
              <a:rPr sz="2000" spc="-10" dirty="0">
                <a:latin typeface="Times New Roman"/>
                <a:cs typeface="Times New Roman"/>
              </a:rPr>
              <a:t>to ensure that the </a:t>
            </a:r>
            <a:r>
              <a:rPr sz="2000" spc="-20" dirty="0">
                <a:latin typeface="Times New Roman"/>
                <a:cs typeface="Times New Roman"/>
              </a:rPr>
              <a:t>firmware </a:t>
            </a:r>
            <a:r>
              <a:rPr sz="2000" spc="-10" dirty="0">
                <a:latin typeface="Times New Roman"/>
                <a:cs typeface="Times New Roman"/>
              </a:rPr>
              <a:t>is </a:t>
            </a:r>
            <a:r>
              <a:rPr sz="2000" spc="-15" dirty="0">
                <a:latin typeface="Times New Roman"/>
                <a:cs typeface="Times New Roman"/>
              </a:rPr>
              <a:t>running </a:t>
            </a:r>
            <a:r>
              <a:rPr sz="2000" spc="-5" dirty="0">
                <a:latin typeface="Times New Roman"/>
                <a:cs typeface="Times New Roman"/>
              </a:rPr>
              <a:t>as per </a:t>
            </a:r>
            <a:r>
              <a:rPr sz="2000" spc="-10" dirty="0">
                <a:latin typeface="Times New Roman"/>
                <a:cs typeface="Times New Roman"/>
              </a:rPr>
              <a:t>the</a:t>
            </a:r>
            <a:r>
              <a:rPr sz="2000" spc="450" dirty="0">
                <a:latin typeface="Times New Roman"/>
                <a:cs typeface="Times New Roman"/>
              </a:rPr>
              <a:t> </a:t>
            </a:r>
            <a:r>
              <a:rPr sz="2000" spc="-10" dirty="0">
                <a:latin typeface="Times New Roman"/>
                <a:cs typeface="Times New Roman"/>
              </a:rPr>
              <a:t>design.</a:t>
            </a:r>
            <a:endParaRPr sz="2000">
              <a:latin typeface="Times New Roman"/>
              <a:cs typeface="Times New Roman"/>
            </a:endParaRPr>
          </a:p>
        </p:txBody>
      </p:sp>
      <p:sp>
        <p:nvSpPr>
          <p:cNvPr id="4" name="object 4"/>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131</a:t>
            </a:fld>
            <a:endParaRPr sz="1200">
              <a:latin typeface="Times New Roman"/>
              <a:cs typeface="Times New Roman"/>
            </a:endParaRP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6434" cy="5179060"/>
          </a:xfrm>
          <a:prstGeom prst="rect">
            <a:avLst/>
          </a:prstGeom>
        </p:spPr>
        <p:txBody>
          <a:bodyPr vert="horz" wrap="square" lIns="0" tIns="12700" rIns="0" bIns="0" rtlCol="0">
            <a:spAutoFit/>
          </a:bodyPr>
          <a:lstStyle/>
          <a:p>
            <a:pPr marL="356870" marR="5080" indent="-344805" algn="just">
              <a:lnSpc>
                <a:spcPct val="150100"/>
              </a:lnSpc>
              <a:spcBef>
                <a:spcPts val="100"/>
              </a:spcBef>
            </a:pPr>
            <a:r>
              <a:rPr sz="2000" spc="-5" dirty="0">
                <a:solidFill>
                  <a:srgbClr val="C00000"/>
                </a:solidFill>
                <a:latin typeface="Times New Roman"/>
                <a:cs typeface="Times New Roman"/>
              </a:rPr>
              <a:t>» </a:t>
            </a:r>
            <a:r>
              <a:rPr sz="2000" i="1" spc="-10" dirty="0">
                <a:solidFill>
                  <a:srgbClr val="FF0000"/>
                </a:solidFill>
                <a:latin typeface="Times New Roman"/>
                <a:cs typeface="Times New Roman"/>
              </a:rPr>
              <a:t>Firmware </a:t>
            </a:r>
            <a:r>
              <a:rPr sz="2000" i="1" spc="-5" dirty="0">
                <a:solidFill>
                  <a:srgbClr val="FF0000"/>
                </a:solidFill>
                <a:latin typeface="Times New Roman"/>
                <a:cs typeface="Times New Roman"/>
              </a:rPr>
              <a:t>debugging </a:t>
            </a:r>
            <a:r>
              <a:rPr sz="2000" spc="-5" dirty="0">
                <a:latin typeface="Times New Roman"/>
                <a:cs typeface="Times New Roman"/>
              </a:rPr>
              <a:t>is </a:t>
            </a:r>
            <a:r>
              <a:rPr sz="2000" spc="-10" dirty="0">
                <a:solidFill>
                  <a:srgbClr val="C00000"/>
                </a:solidFill>
                <a:latin typeface="Times New Roman"/>
                <a:cs typeface="Times New Roman"/>
              </a:rPr>
              <a:t>performed </a:t>
            </a:r>
            <a:r>
              <a:rPr sz="2000" spc="-5" dirty="0">
                <a:solidFill>
                  <a:srgbClr val="C00000"/>
                </a:solidFill>
                <a:latin typeface="Times New Roman"/>
                <a:cs typeface="Times New Roman"/>
              </a:rPr>
              <a:t>to </a:t>
            </a:r>
            <a:r>
              <a:rPr sz="2000" spc="-15" dirty="0">
                <a:solidFill>
                  <a:srgbClr val="C00000"/>
                </a:solidFill>
                <a:latin typeface="Times New Roman"/>
                <a:cs typeface="Times New Roman"/>
              </a:rPr>
              <a:t>figure </a:t>
            </a:r>
            <a:r>
              <a:rPr sz="2000" spc="-10" dirty="0">
                <a:solidFill>
                  <a:srgbClr val="C00000"/>
                </a:solidFill>
                <a:latin typeface="Times New Roman"/>
                <a:cs typeface="Times New Roman"/>
              </a:rPr>
              <a:t>out the bug </a:t>
            </a:r>
            <a:r>
              <a:rPr sz="2000" dirty="0">
                <a:solidFill>
                  <a:srgbClr val="C00000"/>
                </a:solidFill>
                <a:latin typeface="Times New Roman"/>
                <a:cs typeface="Times New Roman"/>
              </a:rPr>
              <a:t>or </a:t>
            </a:r>
            <a:r>
              <a:rPr sz="2000" spc="-10" dirty="0">
                <a:solidFill>
                  <a:srgbClr val="C00000"/>
                </a:solidFill>
                <a:latin typeface="Times New Roman"/>
                <a:cs typeface="Times New Roman"/>
              </a:rPr>
              <a:t>the error </a:t>
            </a:r>
            <a:r>
              <a:rPr sz="2000" spc="-5" dirty="0">
                <a:solidFill>
                  <a:srgbClr val="C00000"/>
                </a:solidFill>
                <a:latin typeface="Times New Roman"/>
                <a:cs typeface="Times New Roman"/>
              </a:rPr>
              <a:t>in </a:t>
            </a:r>
            <a:r>
              <a:rPr sz="2000" spc="-10" dirty="0">
                <a:solidFill>
                  <a:srgbClr val="C00000"/>
                </a:solidFill>
                <a:latin typeface="Times New Roman"/>
                <a:cs typeface="Times New Roman"/>
              </a:rPr>
              <a:t>the  </a:t>
            </a:r>
            <a:r>
              <a:rPr sz="2000" spc="-20" dirty="0">
                <a:solidFill>
                  <a:srgbClr val="C00000"/>
                </a:solidFill>
                <a:latin typeface="Times New Roman"/>
                <a:cs typeface="Times New Roman"/>
              </a:rPr>
              <a:t>firmware which </a:t>
            </a:r>
            <a:r>
              <a:rPr sz="2000" spc="-5" dirty="0">
                <a:solidFill>
                  <a:srgbClr val="C00000"/>
                </a:solidFill>
                <a:latin typeface="Times New Roman"/>
                <a:cs typeface="Times New Roman"/>
              </a:rPr>
              <a:t>creates </a:t>
            </a:r>
            <a:r>
              <a:rPr sz="2000" spc="-10" dirty="0">
                <a:solidFill>
                  <a:srgbClr val="C00000"/>
                </a:solidFill>
                <a:latin typeface="Times New Roman"/>
                <a:cs typeface="Times New Roman"/>
              </a:rPr>
              <a:t>the unexpected</a:t>
            </a:r>
            <a:r>
              <a:rPr sz="2000" spc="265" dirty="0">
                <a:solidFill>
                  <a:srgbClr val="C00000"/>
                </a:solidFill>
                <a:latin typeface="Times New Roman"/>
                <a:cs typeface="Times New Roman"/>
              </a:rPr>
              <a:t> </a:t>
            </a:r>
            <a:r>
              <a:rPr sz="2000" spc="-5" dirty="0">
                <a:solidFill>
                  <a:srgbClr val="C00000"/>
                </a:solidFill>
                <a:latin typeface="Times New Roman"/>
                <a:cs typeface="Times New Roman"/>
              </a:rPr>
              <a:t>behavior</a:t>
            </a:r>
            <a:r>
              <a:rPr sz="2000" spc="-5" dirty="0">
                <a:latin typeface="Times New Roman"/>
                <a:cs typeface="Times New Roman"/>
              </a:rPr>
              <a:t>.</a:t>
            </a:r>
            <a:endParaRPr sz="2000">
              <a:latin typeface="Times New Roman"/>
              <a:cs typeface="Times New Roman"/>
            </a:endParaRPr>
          </a:p>
          <a:p>
            <a:pPr marL="356870" marR="10160" indent="-344805" algn="just">
              <a:lnSpc>
                <a:spcPct val="150100"/>
              </a:lnSpc>
              <a:spcBef>
                <a:spcPts val="480"/>
              </a:spcBef>
            </a:pPr>
            <a:r>
              <a:rPr sz="2000" spc="-5" dirty="0">
                <a:solidFill>
                  <a:srgbClr val="C00000"/>
                </a:solidFill>
                <a:latin typeface="Times New Roman"/>
                <a:cs typeface="Times New Roman"/>
              </a:rPr>
              <a:t>» </a:t>
            </a:r>
            <a:r>
              <a:rPr sz="2000" dirty="0">
                <a:latin typeface="Times New Roman"/>
                <a:cs typeface="Times New Roman"/>
              </a:rPr>
              <a:t>The </a:t>
            </a:r>
            <a:r>
              <a:rPr sz="2000" spc="-10" dirty="0">
                <a:latin typeface="Times New Roman"/>
                <a:cs typeface="Times New Roman"/>
              </a:rPr>
              <a:t>following </a:t>
            </a:r>
            <a:r>
              <a:rPr sz="2000" spc="-5" dirty="0">
                <a:latin typeface="Times New Roman"/>
                <a:cs typeface="Times New Roman"/>
              </a:rPr>
              <a:t>section describes </a:t>
            </a:r>
            <a:r>
              <a:rPr sz="2000" spc="-10" dirty="0">
                <a:latin typeface="Times New Roman"/>
                <a:cs typeface="Times New Roman"/>
              </a:rPr>
              <a:t>the improvements </a:t>
            </a:r>
            <a:r>
              <a:rPr sz="2000" spc="-5" dirty="0">
                <a:latin typeface="Times New Roman"/>
                <a:cs typeface="Times New Roman"/>
              </a:rPr>
              <a:t>over firmware debugging  </a:t>
            </a:r>
            <a:r>
              <a:rPr sz="2000" spc="-10" dirty="0">
                <a:latin typeface="Times New Roman"/>
                <a:cs typeface="Times New Roman"/>
              </a:rPr>
              <a:t>starting </a:t>
            </a:r>
            <a:r>
              <a:rPr sz="2000" spc="-5" dirty="0">
                <a:latin typeface="Times New Roman"/>
                <a:cs typeface="Times New Roman"/>
              </a:rPr>
              <a:t>from </a:t>
            </a:r>
            <a:r>
              <a:rPr sz="2000" spc="-10" dirty="0">
                <a:latin typeface="Times New Roman"/>
                <a:cs typeface="Times New Roman"/>
              </a:rPr>
              <a:t>the most </a:t>
            </a:r>
            <a:r>
              <a:rPr sz="2000" spc="-5" dirty="0">
                <a:latin typeface="Times New Roman"/>
                <a:cs typeface="Times New Roman"/>
              </a:rPr>
              <a:t>primitive </a:t>
            </a:r>
            <a:r>
              <a:rPr sz="2000" spc="-10" dirty="0">
                <a:latin typeface="Times New Roman"/>
                <a:cs typeface="Times New Roman"/>
              </a:rPr>
              <a:t>type </a:t>
            </a:r>
            <a:r>
              <a:rPr sz="2000" spc="10" dirty="0">
                <a:latin typeface="Times New Roman"/>
                <a:cs typeface="Times New Roman"/>
              </a:rPr>
              <a:t>of </a:t>
            </a:r>
            <a:r>
              <a:rPr sz="2000" spc="-5" dirty="0">
                <a:latin typeface="Times New Roman"/>
                <a:cs typeface="Times New Roman"/>
              </a:rPr>
              <a:t>debugging </a:t>
            </a:r>
            <a:r>
              <a:rPr sz="2000" spc="-10" dirty="0">
                <a:latin typeface="Times New Roman"/>
                <a:cs typeface="Times New Roman"/>
              </a:rPr>
              <a:t>to </a:t>
            </a:r>
            <a:r>
              <a:rPr sz="2000" spc="-5" dirty="0">
                <a:latin typeface="Times New Roman"/>
                <a:cs typeface="Times New Roman"/>
              </a:rPr>
              <a:t>the </a:t>
            </a:r>
            <a:r>
              <a:rPr sz="2000" spc="-10" dirty="0">
                <a:latin typeface="Times New Roman"/>
                <a:cs typeface="Times New Roman"/>
              </a:rPr>
              <a:t>most </a:t>
            </a:r>
            <a:r>
              <a:rPr sz="2000" spc="-5" dirty="0">
                <a:latin typeface="Times New Roman"/>
                <a:cs typeface="Times New Roman"/>
              </a:rPr>
              <a:t>sophisticated  On </a:t>
            </a:r>
            <a:r>
              <a:rPr sz="2000" spc="-10" dirty="0">
                <a:latin typeface="Times New Roman"/>
                <a:cs typeface="Times New Roman"/>
              </a:rPr>
              <a:t>Chip Debugging</a:t>
            </a:r>
            <a:r>
              <a:rPr sz="2000" spc="100" dirty="0">
                <a:latin typeface="Times New Roman"/>
                <a:cs typeface="Times New Roman"/>
              </a:rPr>
              <a:t> </a:t>
            </a:r>
            <a:r>
              <a:rPr sz="2000" spc="-5" dirty="0">
                <a:latin typeface="Times New Roman"/>
                <a:cs typeface="Times New Roman"/>
              </a:rPr>
              <a:t>(OCD):</a:t>
            </a:r>
            <a:endParaRPr sz="2000">
              <a:latin typeface="Times New Roman"/>
              <a:cs typeface="Times New Roman"/>
            </a:endParaRPr>
          </a:p>
          <a:p>
            <a:pPr marL="356870" marR="5080" indent="-344805" algn="just">
              <a:lnSpc>
                <a:spcPct val="150100"/>
              </a:lnSpc>
              <a:spcBef>
                <a:spcPts val="475"/>
              </a:spcBef>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Incremental </a:t>
            </a:r>
            <a:r>
              <a:rPr sz="2000" b="1" i="1" spc="-10" dirty="0">
                <a:solidFill>
                  <a:srgbClr val="FF0000"/>
                </a:solidFill>
                <a:latin typeface="Times New Roman"/>
                <a:cs typeface="Times New Roman"/>
              </a:rPr>
              <a:t>EEPROM </a:t>
            </a:r>
            <a:r>
              <a:rPr sz="2000" b="1" i="1" spc="-5" dirty="0">
                <a:solidFill>
                  <a:srgbClr val="FF0000"/>
                </a:solidFill>
                <a:latin typeface="Times New Roman"/>
                <a:cs typeface="Times New Roman"/>
              </a:rPr>
              <a:t>Burning Technique: </a:t>
            </a:r>
            <a:r>
              <a:rPr sz="2000" dirty="0">
                <a:latin typeface="Times New Roman"/>
                <a:cs typeface="Times New Roman"/>
              </a:rPr>
              <a:t>This </a:t>
            </a:r>
            <a:r>
              <a:rPr sz="2000" spc="-10" dirty="0">
                <a:latin typeface="Times New Roman"/>
                <a:cs typeface="Times New Roman"/>
              </a:rPr>
              <a:t>is the most primitive type  </a:t>
            </a:r>
            <a:r>
              <a:rPr sz="2000" dirty="0">
                <a:latin typeface="Times New Roman"/>
                <a:cs typeface="Times New Roman"/>
              </a:rPr>
              <a:t>of </a:t>
            </a:r>
            <a:r>
              <a:rPr sz="2000" spc="-10" dirty="0">
                <a:latin typeface="Times New Roman"/>
                <a:cs typeface="Times New Roman"/>
              </a:rPr>
              <a:t>firmware </a:t>
            </a:r>
            <a:r>
              <a:rPr sz="2000" spc="-5" dirty="0">
                <a:latin typeface="Times New Roman"/>
                <a:cs typeface="Times New Roman"/>
              </a:rPr>
              <a:t>debugging technique </a:t>
            </a:r>
            <a:r>
              <a:rPr sz="2000" spc="-10" dirty="0">
                <a:latin typeface="Times New Roman"/>
                <a:cs typeface="Times New Roman"/>
              </a:rPr>
              <a:t>where the </a:t>
            </a:r>
            <a:r>
              <a:rPr sz="2000" dirty="0">
                <a:solidFill>
                  <a:srgbClr val="C00000"/>
                </a:solidFill>
                <a:latin typeface="Times New Roman"/>
                <a:cs typeface="Times New Roman"/>
              </a:rPr>
              <a:t>code </a:t>
            </a:r>
            <a:r>
              <a:rPr sz="2000" spc="-10" dirty="0">
                <a:solidFill>
                  <a:srgbClr val="C00000"/>
                </a:solidFill>
                <a:latin typeface="Times New Roman"/>
                <a:cs typeface="Times New Roman"/>
              </a:rPr>
              <a:t>is </a:t>
            </a:r>
            <a:r>
              <a:rPr sz="2000" spc="-5" dirty="0">
                <a:solidFill>
                  <a:srgbClr val="C00000"/>
                </a:solidFill>
                <a:latin typeface="Times New Roman"/>
                <a:cs typeface="Times New Roman"/>
              </a:rPr>
              <a:t>separated </a:t>
            </a:r>
            <a:r>
              <a:rPr sz="2000" spc="-10" dirty="0">
                <a:solidFill>
                  <a:srgbClr val="C00000"/>
                </a:solidFill>
                <a:latin typeface="Times New Roman"/>
                <a:cs typeface="Times New Roman"/>
              </a:rPr>
              <a:t>into different  functional </a:t>
            </a:r>
            <a:r>
              <a:rPr sz="2000" dirty="0">
                <a:solidFill>
                  <a:srgbClr val="C00000"/>
                </a:solidFill>
                <a:latin typeface="Times New Roman"/>
                <a:cs typeface="Times New Roman"/>
              </a:rPr>
              <a:t>code </a:t>
            </a:r>
            <a:r>
              <a:rPr sz="2000" spc="-10" dirty="0">
                <a:solidFill>
                  <a:srgbClr val="C00000"/>
                </a:solidFill>
                <a:latin typeface="Times New Roman"/>
                <a:cs typeface="Times New Roman"/>
              </a:rPr>
              <a:t>units</a:t>
            </a:r>
            <a:r>
              <a:rPr sz="2000" spc="-10" dirty="0">
                <a:latin typeface="Times New Roman"/>
                <a:cs typeface="Times New Roman"/>
              </a:rPr>
              <a:t>. </a:t>
            </a:r>
            <a:r>
              <a:rPr sz="2000" spc="-10" dirty="0">
                <a:solidFill>
                  <a:srgbClr val="6F2F9F"/>
                </a:solidFill>
                <a:latin typeface="Times New Roman"/>
                <a:cs typeface="Times New Roman"/>
              </a:rPr>
              <a:t>Instead </a:t>
            </a:r>
            <a:r>
              <a:rPr sz="2000" dirty="0">
                <a:solidFill>
                  <a:srgbClr val="6F2F9F"/>
                </a:solidFill>
                <a:latin typeface="Times New Roman"/>
                <a:cs typeface="Times New Roman"/>
              </a:rPr>
              <a:t>of </a:t>
            </a:r>
            <a:r>
              <a:rPr sz="2000" spc="-5" dirty="0">
                <a:solidFill>
                  <a:srgbClr val="6F2F9F"/>
                </a:solidFill>
                <a:latin typeface="Times New Roman"/>
                <a:cs typeface="Times New Roman"/>
              </a:rPr>
              <a:t>burning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entire </a:t>
            </a:r>
            <a:r>
              <a:rPr sz="2000" dirty="0">
                <a:solidFill>
                  <a:srgbClr val="6F2F9F"/>
                </a:solidFill>
                <a:latin typeface="Times New Roman"/>
                <a:cs typeface="Times New Roman"/>
              </a:rPr>
              <a:t>code </a:t>
            </a:r>
            <a:r>
              <a:rPr sz="2000" spc="-15" dirty="0">
                <a:solidFill>
                  <a:srgbClr val="6F2F9F"/>
                </a:solidFill>
                <a:latin typeface="Times New Roman"/>
                <a:cs typeface="Times New Roman"/>
              </a:rPr>
              <a:t>into </a:t>
            </a:r>
            <a:r>
              <a:rPr sz="2000" spc="-10" dirty="0">
                <a:solidFill>
                  <a:srgbClr val="6F2F9F"/>
                </a:solidFill>
                <a:latin typeface="Times New Roman"/>
                <a:cs typeface="Times New Roman"/>
              </a:rPr>
              <a:t>the </a:t>
            </a:r>
            <a:r>
              <a:rPr sz="2000" dirty="0">
                <a:solidFill>
                  <a:srgbClr val="6F2F9F"/>
                </a:solidFill>
                <a:latin typeface="Times New Roman"/>
                <a:cs typeface="Times New Roman"/>
              </a:rPr>
              <a:t>EEPROM  </a:t>
            </a:r>
            <a:r>
              <a:rPr sz="2000" spc="-5" dirty="0">
                <a:solidFill>
                  <a:srgbClr val="6F2F9F"/>
                </a:solidFill>
                <a:latin typeface="Times New Roman"/>
                <a:cs typeface="Times New Roman"/>
              </a:rPr>
              <a:t>chip at once, </a:t>
            </a:r>
            <a:r>
              <a:rPr sz="2000" spc="-10" dirty="0">
                <a:solidFill>
                  <a:srgbClr val="6F2F9F"/>
                </a:solidFill>
                <a:latin typeface="Times New Roman"/>
                <a:cs typeface="Times New Roman"/>
              </a:rPr>
              <a:t>the </a:t>
            </a:r>
            <a:r>
              <a:rPr sz="2000" dirty="0">
                <a:solidFill>
                  <a:srgbClr val="6F2F9F"/>
                </a:solidFill>
                <a:latin typeface="Times New Roman"/>
                <a:cs typeface="Times New Roman"/>
              </a:rPr>
              <a:t>code </a:t>
            </a:r>
            <a:r>
              <a:rPr sz="2000" spc="-5" dirty="0">
                <a:solidFill>
                  <a:srgbClr val="6F2F9F"/>
                </a:solidFill>
                <a:latin typeface="Times New Roman"/>
                <a:cs typeface="Times New Roman"/>
              </a:rPr>
              <a:t>is </a:t>
            </a:r>
            <a:r>
              <a:rPr sz="2000" spc="-10" dirty="0">
                <a:solidFill>
                  <a:srgbClr val="6F2F9F"/>
                </a:solidFill>
                <a:latin typeface="Times New Roman"/>
                <a:cs typeface="Times New Roman"/>
              </a:rPr>
              <a:t>burned </a:t>
            </a:r>
            <a:r>
              <a:rPr sz="2000" spc="-5" dirty="0">
                <a:solidFill>
                  <a:srgbClr val="6F2F9F"/>
                </a:solidFill>
                <a:latin typeface="Times New Roman"/>
                <a:cs typeface="Times New Roman"/>
              </a:rPr>
              <a:t>in </a:t>
            </a:r>
            <a:r>
              <a:rPr sz="2000" spc="-10" dirty="0">
                <a:solidFill>
                  <a:srgbClr val="6F2F9F"/>
                </a:solidFill>
                <a:latin typeface="Times New Roman"/>
                <a:cs typeface="Times New Roman"/>
              </a:rPr>
              <a:t>incremental </a:t>
            </a:r>
            <a:r>
              <a:rPr sz="2000" dirty="0">
                <a:solidFill>
                  <a:srgbClr val="6F2F9F"/>
                </a:solidFill>
                <a:latin typeface="Times New Roman"/>
                <a:cs typeface="Times New Roman"/>
              </a:rPr>
              <a:t>order</a:t>
            </a:r>
            <a:r>
              <a:rPr sz="2000" dirty="0">
                <a:latin typeface="Times New Roman"/>
                <a:cs typeface="Times New Roman"/>
              </a:rPr>
              <a:t>, </a:t>
            </a:r>
            <a:r>
              <a:rPr sz="2000" spc="-10" dirty="0">
                <a:latin typeface="Times New Roman"/>
                <a:cs typeface="Times New Roman"/>
              </a:rPr>
              <a:t>where the </a:t>
            </a:r>
            <a:r>
              <a:rPr sz="2000" dirty="0">
                <a:latin typeface="Times New Roman"/>
                <a:cs typeface="Times New Roman"/>
              </a:rPr>
              <a:t>code  </a:t>
            </a:r>
            <a:r>
              <a:rPr sz="2000" spc="-5" dirty="0">
                <a:latin typeface="Times New Roman"/>
                <a:cs typeface="Times New Roman"/>
              </a:rPr>
              <a:t>corresponding </a:t>
            </a:r>
            <a:r>
              <a:rPr sz="2000" spc="-10" dirty="0">
                <a:latin typeface="Times New Roman"/>
                <a:cs typeface="Times New Roman"/>
              </a:rPr>
              <a:t>to </a:t>
            </a:r>
            <a:r>
              <a:rPr sz="2000" spc="-5" dirty="0">
                <a:latin typeface="Times New Roman"/>
                <a:cs typeface="Times New Roman"/>
              </a:rPr>
              <a:t>all functionalities </a:t>
            </a:r>
            <a:r>
              <a:rPr sz="2000" dirty="0">
                <a:latin typeface="Times New Roman"/>
                <a:cs typeface="Times New Roman"/>
              </a:rPr>
              <a:t>are </a:t>
            </a:r>
            <a:r>
              <a:rPr sz="2000" spc="-5" dirty="0">
                <a:latin typeface="Times New Roman"/>
                <a:cs typeface="Times New Roman"/>
              </a:rPr>
              <a:t>separately </a:t>
            </a:r>
            <a:r>
              <a:rPr sz="2000" dirty="0">
                <a:latin typeface="Times New Roman"/>
                <a:cs typeface="Times New Roman"/>
              </a:rPr>
              <a:t>coded, </a:t>
            </a:r>
            <a:r>
              <a:rPr sz="2000" spc="-10" dirty="0">
                <a:latin typeface="Times New Roman"/>
                <a:cs typeface="Times New Roman"/>
              </a:rPr>
              <a:t>cross-compiled and  burned into the chip one </a:t>
            </a:r>
            <a:r>
              <a:rPr sz="2000" dirty="0">
                <a:latin typeface="Times New Roman"/>
                <a:cs typeface="Times New Roman"/>
              </a:rPr>
              <a:t>by</a:t>
            </a:r>
            <a:r>
              <a:rPr sz="2000" spc="100" dirty="0">
                <a:latin typeface="Times New Roman"/>
                <a:cs typeface="Times New Roman"/>
              </a:rPr>
              <a:t> </a:t>
            </a:r>
            <a:r>
              <a:rPr sz="2000" spc="-5" dirty="0">
                <a:latin typeface="Times New Roman"/>
                <a:cs typeface="Times New Roman"/>
              </a:rPr>
              <a:t>one.</a:t>
            </a:r>
            <a:endParaRPr sz="2000">
              <a:latin typeface="Times New Roman"/>
              <a:cs typeface="Times New Roman"/>
            </a:endParaRPr>
          </a:p>
        </p:txBody>
      </p:sp>
      <p:sp>
        <p:nvSpPr>
          <p:cNvPr id="4" name="object 4"/>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132</a:t>
            </a:fld>
            <a:endParaRPr sz="1200">
              <a:latin typeface="Times New Roman"/>
              <a:cs typeface="Times New Roman"/>
            </a:endParaRP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352203"/>
            <a:ext cx="8305800" cy="4660265"/>
          </a:xfrm>
          <a:prstGeom prst="rect">
            <a:avLst/>
          </a:prstGeom>
        </p:spPr>
        <p:txBody>
          <a:bodyPr vert="horz" wrap="square" lIns="0" tIns="12065" rIns="0" bIns="0" rtlCol="0">
            <a:spAutoFit/>
          </a:bodyPr>
          <a:lstStyle/>
          <a:p>
            <a:pPr marL="356870" marR="5080" indent="-344805" algn="just">
              <a:lnSpc>
                <a:spcPct val="150100"/>
              </a:lnSpc>
              <a:spcBef>
                <a:spcPts val="95"/>
              </a:spcBef>
            </a:pPr>
            <a:r>
              <a:rPr sz="2000" spc="-5" dirty="0">
                <a:solidFill>
                  <a:srgbClr val="C00000"/>
                </a:solidFill>
                <a:latin typeface="Times New Roman"/>
                <a:cs typeface="Times New Roman"/>
              </a:rPr>
              <a:t>» </a:t>
            </a:r>
            <a:r>
              <a:rPr sz="2000" b="1" i="1" spc="-10" dirty="0">
                <a:solidFill>
                  <a:srgbClr val="FF0000"/>
                </a:solidFill>
                <a:latin typeface="Times New Roman"/>
                <a:cs typeface="Times New Roman"/>
              </a:rPr>
              <a:t>Inline </a:t>
            </a:r>
            <a:r>
              <a:rPr sz="2000" b="1" i="1" dirty="0">
                <a:solidFill>
                  <a:srgbClr val="FF0000"/>
                </a:solidFill>
                <a:latin typeface="Times New Roman"/>
                <a:cs typeface="Times New Roman"/>
              </a:rPr>
              <a:t>Breakpoint </a:t>
            </a:r>
            <a:r>
              <a:rPr sz="2000" b="1" i="1" spc="-10" dirty="0">
                <a:solidFill>
                  <a:srgbClr val="FF0000"/>
                </a:solidFill>
                <a:latin typeface="Times New Roman"/>
                <a:cs typeface="Times New Roman"/>
              </a:rPr>
              <a:t>Based </a:t>
            </a:r>
            <a:r>
              <a:rPr sz="2000" b="1" i="1" spc="-5" dirty="0">
                <a:solidFill>
                  <a:srgbClr val="FF0000"/>
                </a:solidFill>
                <a:latin typeface="Times New Roman"/>
                <a:cs typeface="Times New Roman"/>
              </a:rPr>
              <a:t>Firmware </a:t>
            </a:r>
            <a:r>
              <a:rPr sz="2000" b="1" i="1" dirty="0">
                <a:solidFill>
                  <a:srgbClr val="FF0000"/>
                </a:solidFill>
                <a:latin typeface="Times New Roman"/>
                <a:cs typeface="Times New Roman"/>
              </a:rPr>
              <a:t>Debugging: </a:t>
            </a:r>
            <a:r>
              <a:rPr sz="2000" spc="-10" dirty="0">
                <a:latin typeface="Times New Roman"/>
                <a:cs typeface="Times New Roman"/>
              </a:rPr>
              <a:t>Inline </a:t>
            </a:r>
            <a:r>
              <a:rPr sz="2000" spc="-5" dirty="0">
                <a:latin typeface="Times New Roman"/>
                <a:cs typeface="Times New Roman"/>
              </a:rPr>
              <a:t>breakpoint based  debugging is </a:t>
            </a:r>
            <a:r>
              <a:rPr sz="2000" spc="-10" dirty="0">
                <a:latin typeface="Times New Roman"/>
                <a:cs typeface="Times New Roman"/>
              </a:rPr>
              <a:t>another primitive method </a:t>
            </a:r>
            <a:r>
              <a:rPr sz="2000" dirty="0">
                <a:latin typeface="Times New Roman"/>
                <a:cs typeface="Times New Roman"/>
              </a:rPr>
              <a:t>of </a:t>
            </a:r>
            <a:r>
              <a:rPr sz="2000" spc="-10" dirty="0">
                <a:latin typeface="Times New Roman"/>
                <a:cs typeface="Times New Roman"/>
              </a:rPr>
              <a:t>firmware </a:t>
            </a:r>
            <a:r>
              <a:rPr sz="2000" spc="-5" dirty="0">
                <a:latin typeface="Times New Roman"/>
                <a:cs typeface="Times New Roman"/>
              </a:rPr>
              <a:t>debugging. </a:t>
            </a:r>
            <a:r>
              <a:rPr sz="2000" spc="-5" dirty="0">
                <a:solidFill>
                  <a:srgbClr val="C00000"/>
                </a:solidFill>
                <a:latin typeface="Times New Roman"/>
                <a:cs typeface="Times New Roman"/>
              </a:rPr>
              <a:t>Within the  </a:t>
            </a:r>
            <a:r>
              <a:rPr sz="2000" spc="-10" dirty="0">
                <a:solidFill>
                  <a:srgbClr val="C00000"/>
                </a:solidFill>
                <a:latin typeface="Times New Roman"/>
                <a:cs typeface="Times New Roman"/>
              </a:rPr>
              <a:t>firmware where </a:t>
            </a:r>
            <a:r>
              <a:rPr sz="2000" spc="-15" dirty="0">
                <a:solidFill>
                  <a:srgbClr val="C00000"/>
                </a:solidFill>
                <a:latin typeface="Times New Roman"/>
                <a:cs typeface="Times New Roman"/>
              </a:rPr>
              <a:t>you </a:t>
            </a:r>
            <a:r>
              <a:rPr sz="2000" spc="-10" dirty="0">
                <a:solidFill>
                  <a:srgbClr val="C00000"/>
                </a:solidFill>
                <a:latin typeface="Times New Roman"/>
                <a:cs typeface="Times New Roman"/>
              </a:rPr>
              <a:t>want to </a:t>
            </a:r>
            <a:r>
              <a:rPr sz="2000" spc="-5" dirty="0">
                <a:solidFill>
                  <a:srgbClr val="C00000"/>
                </a:solidFill>
                <a:latin typeface="Times New Roman"/>
                <a:cs typeface="Times New Roman"/>
              </a:rPr>
              <a:t>ensure </a:t>
            </a:r>
            <a:r>
              <a:rPr sz="2000" spc="-10" dirty="0">
                <a:solidFill>
                  <a:srgbClr val="C00000"/>
                </a:solidFill>
                <a:latin typeface="Times New Roman"/>
                <a:cs typeface="Times New Roman"/>
              </a:rPr>
              <a:t>that firmware </a:t>
            </a:r>
            <a:r>
              <a:rPr sz="2000" spc="-5" dirty="0">
                <a:solidFill>
                  <a:srgbClr val="C00000"/>
                </a:solidFill>
                <a:latin typeface="Times New Roman"/>
                <a:cs typeface="Times New Roman"/>
              </a:rPr>
              <a:t>execution </a:t>
            </a:r>
            <a:r>
              <a:rPr sz="2000" spc="-10" dirty="0">
                <a:solidFill>
                  <a:srgbClr val="C00000"/>
                </a:solidFill>
                <a:latin typeface="Times New Roman"/>
                <a:cs typeface="Times New Roman"/>
              </a:rPr>
              <a:t>is reaching </a:t>
            </a:r>
            <a:r>
              <a:rPr sz="2000" spc="-15" dirty="0">
                <a:solidFill>
                  <a:srgbClr val="C00000"/>
                </a:solidFill>
                <a:latin typeface="Times New Roman"/>
                <a:cs typeface="Times New Roman"/>
              </a:rPr>
              <a:t>up </a:t>
            </a:r>
            <a:r>
              <a:rPr sz="2000" spc="-10" dirty="0">
                <a:solidFill>
                  <a:srgbClr val="C00000"/>
                </a:solidFill>
                <a:latin typeface="Times New Roman"/>
                <a:cs typeface="Times New Roman"/>
              </a:rPr>
              <a:t>to  </a:t>
            </a:r>
            <a:r>
              <a:rPr sz="2000" spc="-5" dirty="0">
                <a:solidFill>
                  <a:srgbClr val="C00000"/>
                </a:solidFill>
                <a:latin typeface="Times New Roman"/>
                <a:cs typeface="Times New Roman"/>
              </a:rPr>
              <a:t>a specified point, </a:t>
            </a:r>
            <a:r>
              <a:rPr sz="2000" spc="-10" dirty="0">
                <a:solidFill>
                  <a:srgbClr val="C00000"/>
                </a:solidFill>
                <a:latin typeface="Times New Roman"/>
                <a:cs typeface="Times New Roman"/>
              </a:rPr>
              <a:t>insert </a:t>
            </a:r>
            <a:r>
              <a:rPr sz="2000" spc="-5" dirty="0">
                <a:solidFill>
                  <a:srgbClr val="C00000"/>
                </a:solidFill>
                <a:latin typeface="Times New Roman"/>
                <a:cs typeface="Times New Roman"/>
              </a:rPr>
              <a:t>an </a:t>
            </a:r>
            <a:r>
              <a:rPr sz="2000" spc="-10" dirty="0">
                <a:solidFill>
                  <a:srgbClr val="C00000"/>
                </a:solidFill>
                <a:latin typeface="Times New Roman"/>
                <a:cs typeface="Times New Roman"/>
              </a:rPr>
              <a:t>inline </a:t>
            </a:r>
            <a:r>
              <a:rPr sz="2000" spc="-5" dirty="0">
                <a:solidFill>
                  <a:srgbClr val="C00000"/>
                </a:solidFill>
                <a:latin typeface="Times New Roman"/>
                <a:cs typeface="Times New Roman"/>
              </a:rPr>
              <a:t>debug </a:t>
            </a:r>
            <a:r>
              <a:rPr sz="2000" dirty="0">
                <a:solidFill>
                  <a:srgbClr val="C00000"/>
                </a:solidFill>
                <a:latin typeface="Times New Roman"/>
                <a:cs typeface="Times New Roman"/>
              </a:rPr>
              <a:t>code </a:t>
            </a:r>
            <a:r>
              <a:rPr sz="2000" spc="-10" dirty="0">
                <a:solidFill>
                  <a:srgbClr val="C00000"/>
                </a:solidFill>
                <a:latin typeface="Times New Roman"/>
                <a:cs typeface="Times New Roman"/>
              </a:rPr>
              <a:t>immediately after the point</a:t>
            </a:r>
            <a:r>
              <a:rPr sz="2000" spc="-10" dirty="0">
                <a:latin typeface="Times New Roman"/>
                <a:cs typeface="Times New Roman"/>
              </a:rPr>
              <a:t>.  </a:t>
            </a:r>
            <a:r>
              <a:rPr sz="2000" dirty="0">
                <a:latin typeface="Times New Roman"/>
                <a:cs typeface="Times New Roman"/>
              </a:rPr>
              <a:t>The </a:t>
            </a:r>
            <a:r>
              <a:rPr sz="2000" spc="-5" dirty="0">
                <a:latin typeface="Times New Roman"/>
                <a:cs typeface="Times New Roman"/>
              </a:rPr>
              <a:t>debug </a:t>
            </a:r>
            <a:r>
              <a:rPr sz="2000" dirty="0">
                <a:latin typeface="Times New Roman"/>
                <a:cs typeface="Times New Roman"/>
              </a:rPr>
              <a:t>code </a:t>
            </a:r>
            <a:r>
              <a:rPr sz="2000" spc="-5" dirty="0">
                <a:latin typeface="Times New Roman"/>
                <a:cs typeface="Times New Roman"/>
              </a:rPr>
              <a:t>is a </a:t>
            </a:r>
            <a:r>
              <a:rPr sz="2000" i="1" spc="-5" dirty="0">
                <a:solidFill>
                  <a:srgbClr val="FF0000"/>
                </a:solidFill>
                <a:latin typeface="Times New Roman"/>
                <a:cs typeface="Times New Roman"/>
              </a:rPr>
              <a:t>printf() </a:t>
            </a:r>
            <a:r>
              <a:rPr sz="2000" spc="-10" dirty="0">
                <a:latin typeface="Times New Roman"/>
                <a:cs typeface="Times New Roman"/>
              </a:rPr>
              <a:t>function which </a:t>
            </a:r>
            <a:r>
              <a:rPr sz="2000" spc="-5" dirty="0">
                <a:latin typeface="Times New Roman"/>
                <a:cs typeface="Times New Roman"/>
              </a:rPr>
              <a:t>prints a </a:t>
            </a:r>
            <a:r>
              <a:rPr sz="2000" spc="-10" dirty="0">
                <a:latin typeface="Times New Roman"/>
                <a:cs typeface="Times New Roman"/>
              </a:rPr>
              <a:t>string given </a:t>
            </a:r>
            <a:r>
              <a:rPr sz="2000" spc="-5" dirty="0">
                <a:latin typeface="Times New Roman"/>
                <a:cs typeface="Times New Roman"/>
              </a:rPr>
              <a:t>as per </a:t>
            </a:r>
            <a:r>
              <a:rPr sz="2000" spc="-10" dirty="0">
                <a:latin typeface="Times New Roman"/>
                <a:cs typeface="Times New Roman"/>
              </a:rPr>
              <a:t>the  </a:t>
            </a:r>
            <a:r>
              <a:rPr sz="2000" spc="-15" dirty="0">
                <a:latin typeface="Times New Roman"/>
                <a:cs typeface="Times New Roman"/>
              </a:rPr>
              <a:t>firmware.</a:t>
            </a:r>
            <a:endParaRPr sz="2000">
              <a:latin typeface="Times New Roman"/>
              <a:cs typeface="Times New Roman"/>
            </a:endParaRPr>
          </a:p>
          <a:p>
            <a:pPr marL="683260" marR="8255" indent="-326390" algn="just">
              <a:lnSpc>
                <a:spcPct val="150100"/>
              </a:lnSpc>
              <a:spcBef>
                <a:spcPts val="480"/>
              </a:spcBef>
            </a:pPr>
            <a:r>
              <a:rPr sz="2000" spc="-5" dirty="0">
                <a:solidFill>
                  <a:srgbClr val="C00000"/>
                </a:solidFill>
                <a:latin typeface="Times New Roman"/>
                <a:cs typeface="Times New Roman"/>
              </a:rPr>
              <a:t>» </a:t>
            </a:r>
            <a:r>
              <a:rPr sz="2000" spc="-5" dirty="0">
                <a:latin typeface="Times New Roman"/>
                <a:cs typeface="Times New Roman"/>
              </a:rPr>
              <a:t>You can </a:t>
            </a:r>
            <a:r>
              <a:rPr sz="2000" spc="-10" dirty="0">
                <a:latin typeface="Times New Roman"/>
                <a:cs typeface="Times New Roman"/>
              </a:rPr>
              <a:t>insert </a:t>
            </a:r>
            <a:r>
              <a:rPr sz="2000" spc="-5" dirty="0">
                <a:latin typeface="Times New Roman"/>
                <a:cs typeface="Times New Roman"/>
              </a:rPr>
              <a:t>debug </a:t>
            </a:r>
            <a:r>
              <a:rPr sz="2000" dirty="0">
                <a:latin typeface="Times New Roman"/>
                <a:cs typeface="Times New Roman"/>
              </a:rPr>
              <a:t>codes </a:t>
            </a:r>
            <a:r>
              <a:rPr sz="2000" spc="-10" dirty="0">
                <a:latin typeface="Times New Roman"/>
                <a:cs typeface="Times New Roman"/>
              </a:rPr>
              <a:t>(</a:t>
            </a:r>
            <a:r>
              <a:rPr sz="2000" i="1" spc="-10" dirty="0">
                <a:latin typeface="Times New Roman"/>
                <a:cs typeface="Times New Roman"/>
              </a:rPr>
              <a:t>printf()</a:t>
            </a:r>
            <a:r>
              <a:rPr sz="2000" spc="-10" dirty="0">
                <a:latin typeface="Times New Roman"/>
                <a:cs typeface="Times New Roman"/>
              </a:rPr>
              <a:t>) commands </a:t>
            </a:r>
            <a:r>
              <a:rPr sz="2000" spc="-5" dirty="0">
                <a:latin typeface="Times New Roman"/>
                <a:cs typeface="Times New Roman"/>
              </a:rPr>
              <a:t>at each </a:t>
            </a:r>
            <a:r>
              <a:rPr sz="2000" spc="-10" dirty="0">
                <a:latin typeface="Times New Roman"/>
                <a:cs typeface="Times New Roman"/>
              </a:rPr>
              <a:t>point where you  want to </a:t>
            </a:r>
            <a:r>
              <a:rPr sz="2000" spc="-5" dirty="0">
                <a:latin typeface="Times New Roman"/>
                <a:cs typeface="Times New Roman"/>
              </a:rPr>
              <a:t>ensure </a:t>
            </a:r>
            <a:r>
              <a:rPr sz="2000" spc="-10" dirty="0">
                <a:latin typeface="Times New Roman"/>
                <a:cs typeface="Times New Roman"/>
              </a:rPr>
              <a:t>the </a:t>
            </a:r>
            <a:r>
              <a:rPr sz="2000" spc="-5" dirty="0">
                <a:latin typeface="Times New Roman"/>
                <a:cs typeface="Times New Roman"/>
              </a:rPr>
              <a:t>firmware execution </a:t>
            </a:r>
            <a:r>
              <a:rPr sz="2000" spc="-10" dirty="0">
                <a:latin typeface="Times New Roman"/>
                <a:cs typeface="Times New Roman"/>
              </a:rPr>
              <a:t>is </a:t>
            </a:r>
            <a:r>
              <a:rPr sz="2000" spc="-5" dirty="0">
                <a:latin typeface="Times New Roman"/>
                <a:cs typeface="Times New Roman"/>
              </a:rPr>
              <a:t>covering that point. </a:t>
            </a:r>
            <a:r>
              <a:rPr sz="2000" spc="-10" dirty="0">
                <a:latin typeface="Times New Roman"/>
                <a:cs typeface="Times New Roman"/>
              </a:rPr>
              <a:t>Cross-  compile the </a:t>
            </a:r>
            <a:r>
              <a:rPr sz="2000" spc="-5" dirty="0">
                <a:latin typeface="Times New Roman"/>
                <a:cs typeface="Times New Roman"/>
              </a:rPr>
              <a:t>source </a:t>
            </a:r>
            <a:r>
              <a:rPr sz="2000" dirty="0">
                <a:latin typeface="Times New Roman"/>
                <a:cs typeface="Times New Roman"/>
              </a:rPr>
              <a:t>code </a:t>
            </a:r>
            <a:r>
              <a:rPr sz="2000" spc="-10" dirty="0">
                <a:latin typeface="Times New Roman"/>
                <a:cs typeface="Times New Roman"/>
              </a:rPr>
              <a:t>with the </a:t>
            </a:r>
            <a:r>
              <a:rPr sz="2000" spc="-5" dirty="0">
                <a:latin typeface="Times New Roman"/>
                <a:cs typeface="Times New Roman"/>
              </a:rPr>
              <a:t>debug </a:t>
            </a:r>
            <a:r>
              <a:rPr sz="2000" dirty="0">
                <a:latin typeface="Times New Roman"/>
                <a:cs typeface="Times New Roman"/>
              </a:rPr>
              <a:t>codes </a:t>
            </a:r>
            <a:r>
              <a:rPr sz="2000" spc="-5" dirty="0">
                <a:latin typeface="Times New Roman"/>
                <a:cs typeface="Times New Roman"/>
              </a:rPr>
              <a:t>embedded within it. Burn  </a:t>
            </a:r>
            <a:r>
              <a:rPr sz="2000" spc="-10" dirty="0">
                <a:latin typeface="Times New Roman"/>
                <a:cs typeface="Times New Roman"/>
              </a:rPr>
              <a:t>the </a:t>
            </a:r>
            <a:r>
              <a:rPr sz="2000" spc="-5" dirty="0">
                <a:latin typeface="Times New Roman"/>
                <a:cs typeface="Times New Roman"/>
              </a:rPr>
              <a:t>corresponding </a:t>
            </a:r>
            <a:r>
              <a:rPr sz="2000" spc="-10" dirty="0">
                <a:latin typeface="Times New Roman"/>
                <a:cs typeface="Times New Roman"/>
              </a:rPr>
              <a:t>hex file into the</a:t>
            </a:r>
            <a:r>
              <a:rPr sz="2000" spc="95" dirty="0">
                <a:latin typeface="Times New Roman"/>
                <a:cs typeface="Times New Roman"/>
              </a:rPr>
              <a:t> </a:t>
            </a:r>
            <a:r>
              <a:rPr sz="2000" spc="-5" dirty="0">
                <a:latin typeface="Times New Roman"/>
                <a:cs typeface="Times New Roman"/>
              </a:rPr>
              <a:t>EEPROM.</a:t>
            </a:r>
            <a:endParaRPr sz="2000">
              <a:latin typeface="Times New Roman"/>
              <a:cs typeface="Times New Roman"/>
            </a:endParaRPr>
          </a:p>
        </p:txBody>
      </p:sp>
      <p:sp>
        <p:nvSpPr>
          <p:cNvPr id="4" name="object 4"/>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133</a:t>
            </a:fld>
            <a:endParaRPr sz="1200">
              <a:latin typeface="Times New Roman"/>
              <a:cs typeface="Times New Roman"/>
            </a:endParaRP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381000" y="228600"/>
            <a:ext cx="8229600" cy="609600"/>
          </a:xfrm>
          <a:custGeom>
            <a:avLst/>
            <a:gdLst/>
            <a:ahLst/>
            <a:cxnLst/>
            <a:rect l="l" t="t" r="r" b="b"/>
            <a:pathLst>
              <a:path w="8229600" h="609600">
                <a:moveTo>
                  <a:pt x="0" y="609600"/>
                </a:moveTo>
                <a:lnTo>
                  <a:pt x="0" y="0"/>
                </a:lnTo>
                <a:lnTo>
                  <a:pt x="8229600" y="0"/>
                </a:lnTo>
              </a:path>
            </a:pathLst>
          </a:custGeom>
          <a:ln w="19050">
            <a:solidFill>
              <a:srgbClr val="CC9900"/>
            </a:solidFill>
          </a:ln>
        </p:spPr>
        <p:txBody>
          <a:bodyPr wrap="square" lIns="0" tIns="0" rIns="0" bIns="0" rtlCol="0"/>
          <a:lstStyle/>
          <a:p>
            <a:endParaRPr/>
          </a:p>
        </p:txBody>
      </p:sp>
      <p:sp>
        <p:nvSpPr>
          <p:cNvPr id="3" name="object 3"/>
          <p:cNvSpPr txBox="1"/>
          <p:nvPr/>
        </p:nvSpPr>
        <p:spPr>
          <a:xfrm>
            <a:off x="444500" y="122684"/>
            <a:ext cx="8321675" cy="6155690"/>
          </a:xfrm>
          <a:prstGeom prst="rect">
            <a:avLst/>
          </a:prstGeom>
        </p:spPr>
        <p:txBody>
          <a:bodyPr vert="horz" wrap="square" lIns="0" tIns="13335" rIns="0" bIns="0" rtlCol="0">
            <a:spAutoFit/>
          </a:bodyPr>
          <a:lstStyle/>
          <a:p>
            <a:pPr marL="372110" marR="6985" indent="-344805" algn="just">
              <a:lnSpc>
                <a:spcPct val="150100"/>
              </a:lnSpc>
              <a:spcBef>
                <a:spcPts val="105"/>
              </a:spcBef>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Monitor </a:t>
            </a:r>
            <a:r>
              <a:rPr sz="2000" b="1" i="1" spc="-10" dirty="0">
                <a:solidFill>
                  <a:srgbClr val="FF0000"/>
                </a:solidFill>
                <a:latin typeface="Times New Roman"/>
                <a:cs typeface="Times New Roman"/>
              </a:rPr>
              <a:t>Program Based Firmware </a:t>
            </a:r>
            <a:r>
              <a:rPr sz="2000" b="1" i="1" dirty="0">
                <a:solidFill>
                  <a:srgbClr val="FF0000"/>
                </a:solidFill>
                <a:latin typeface="Times New Roman"/>
                <a:cs typeface="Times New Roman"/>
              </a:rPr>
              <a:t>Debugging: </a:t>
            </a:r>
            <a:r>
              <a:rPr sz="2000" spc="-10" dirty="0">
                <a:latin typeface="Times New Roman"/>
                <a:cs typeface="Times New Roman"/>
              </a:rPr>
              <a:t>Monitor program </a:t>
            </a:r>
            <a:r>
              <a:rPr sz="2000" spc="-5" dirty="0">
                <a:latin typeface="Times New Roman"/>
                <a:cs typeface="Times New Roman"/>
              </a:rPr>
              <a:t>based  </a:t>
            </a:r>
            <a:r>
              <a:rPr sz="2000" spc="-10" dirty="0">
                <a:latin typeface="Times New Roman"/>
                <a:cs typeface="Times New Roman"/>
              </a:rPr>
              <a:t>firmware </a:t>
            </a:r>
            <a:r>
              <a:rPr sz="2000" spc="-5" dirty="0">
                <a:latin typeface="Times New Roman"/>
                <a:cs typeface="Times New Roman"/>
              </a:rPr>
              <a:t>debugging </a:t>
            </a:r>
            <a:r>
              <a:rPr sz="2000" spc="-10" dirty="0">
                <a:latin typeface="Times New Roman"/>
                <a:cs typeface="Times New Roman"/>
              </a:rPr>
              <a:t>is the first </a:t>
            </a:r>
            <a:r>
              <a:rPr sz="2000" spc="-5" dirty="0">
                <a:latin typeface="Times New Roman"/>
                <a:cs typeface="Times New Roman"/>
              </a:rPr>
              <a:t>adopted </a:t>
            </a:r>
            <a:r>
              <a:rPr sz="2000" spc="-10" dirty="0">
                <a:latin typeface="Times New Roman"/>
                <a:cs typeface="Times New Roman"/>
              </a:rPr>
              <a:t>invasive </a:t>
            </a:r>
            <a:r>
              <a:rPr sz="2000" spc="-5" dirty="0">
                <a:latin typeface="Times New Roman"/>
                <a:cs typeface="Times New Roman"/>
              </a:rPr>
              <a:t>method </a:t>
            </a:r>
            <a:r>
              <a:rPr sz="2000" spc="-10" dirty="0">
                <a:latin typeface="Times New Roman"/>
                <a:cs typeface="Times New Roman"/>
              </a:rPr>
              <a:t>for firmware  </a:t>
            </a:r>
            <a:r>
              <a:rPr sz="2000" spc="-5" dirty="0">
                <a:latin typeface="Times New Roman"/>
                <a:cs typeface="Times New Roman"/>
              </a:rPr>
              <a:t>debugging (see </a:t>
            </a:r>
            <a:r>
              <a:rPr sz="2000" spc="-10" dirty="0">
                <a:latin typeface="Times New Roman"/>
                <a:cs typeface="Times New Roman"/>
              </a:rPr>
              <a:t>the following </a:t>
            </a:r>
            <a:r>
              <a:rPr sz="2000" spc="-5" dirty="0">
                <a:latin typeface="Times New Roman"/>
                <a:cs typeface="Times New Roman"/>
              </a:rPr>
              <a:t>Figure). In </a:t>
            </a:r>
            <a:r>
              <a:rPr sz="2000" spc="-10" dirty="0">
                <a:latin typeface="Times New Roman"/>
                <a:cs typeface="Times New Roman"/>
              </a:rPr>
              <a:t>this </a:t>
            </a:r>
            <a:r>
              <a:rPr sz="2000" dirty="0">
                <a:latin typeface="Times New Roman"/>
                <a:cs typeface="Times New Roman"/>
              </a:rPr>
              <a:t>approach </a:t>
            </a:r>
            <a:r>
              <a:rPr sz="2000" spc="-5" dirty="0">
                <a:solidFill>
                  <a:srgbClr val="C00000"/>
                </a:solidFill>
                <a:latin typeface="Times New Roman"/>
                <a:cs typeface="Times New Roman"/>
              </a:rPr>
              <a:t>a </a:t>
            </a:r>
            <a:r>
              <a:rPr sz="2000" spc="-10" dirty="0">
                <a:solidFill>
                  <a:srgbClr val="C00000"/>
                </a:solidFill>
                <a:latin typeface="Times New Roman"/>
                <a:cs typeface="Times New Roman"/>
              </a:rPr>
              <a:t>monitor </a:t>
            </a:r>
            <a:r>
              <a:rPr sz="2000" spc="-5" dirty="0">
                <a:solidFill>
                  <a:srgbClr val="C00000"/>
                </a:solidFill>
                <a:latin typeface="Times New Roman"/>
                <a:cs typeface="Times New Roman"/>
              </a:rPr>
              <a:t>program  </a:t>
            </a:r>
            <a:r>
              <a:rPr sz="2000" spc="-20" dirty="0">
                <a:solidFill>
                  <a:srgbClr val="C00000"/>
                </a:solidFill>
                <a:latin typeface="Times New Roman"/>
                <a:cs typeface="Times New Roman"/>
              </a:rPr>
              <a:t>which </a:t>
            </a:r>
            <a:r>
              <a:rPr sz="2000" spc="-5" dirty="0">
                <a:solidFill>
                  <a:srgbClr val="C00000"/>
                </a:solidFill>
                <a:latin typeface="Times New Roman"/>
                <a:cs typeface="Times New Roman"/>
              </a:rPr>
              <a:t>acts as a </a:t>
            </a:r>
            <a:r>
              <a:rPr sz="2000" spc="-10" dirty="0">
                <a:solidFill>
                  <a:srgbClr val="C00000"/>
                </a:solidFill>
                <a:latin typeface="Times New Roman"/>
                <a:cs typeface="Times New Roman"/>
              </a:rPr>
              <a:t>supervisor </a:t>
            </a:r>
            <a:r>
              <a:rPr sz="2000" spc="-5" dirty="0">
                <a:solidFill>
                  <a:srgbClr val="C00000"/>
                </a:solidFill>
                <a:latin typeface="Times New Roman"/>
                <a:cs typeface="Times New Roman"/>
              </a:rPr>
              <a:t>is</a:t>
            </a:r>
            <a:r>
              <a:rPr sz="2000" spc="114" dirty="0">
                <a:solidFill>
                  <a:srgbClr val="C00000"/>
                </a:solidFill>
                <a:latin typeface="Times New Roman"/>
                <a:cs typeface="Times New Roman"/>
              </a:rPr>
              <a:t> </a:t>
            </a:r>
            <a:r>
              <a:rPr sz="2000" dirty="0">
                <a:solidFill>
                  <a:srgbClr val="C00000"/>
                </a:solidFill>
                <a:latin typeface="Times New Roman"/>
                <a:cs typeface="Times New Roman"/>
              </a:rPr>
              <a:t>developed</a:t>
            </a:r>
            <a:r>
              <a:rPr sz="2000" dirty="0">
                <a:latin typeface="Times New Roman"/>
                <a:cs typeface="Times New Roman"/>
              </a:rPr>
              <a:t>.</a:t>
            </a:r>
            <a:endParaRPr sz="2000">
              <a:latin typeface="Times New Roman"/>
              <a:cs typeface="Times New Roman"/>
            </a:endParaRPr>
          </a:p>
          <a:p>
            <a:pPr marL="372110" marR="5080" indent="-344805" algn="just">
              <a:lnSpc>
                <a:spcPct val="150000"/>
              </a:lnSpc>
              <a:spcBef>
                <a:spcPts val="480"/>
              </a:spcBef>
            </a:pPr>
            <a:r>
              <a:rPr sz="2000" spc="-5" dirty="0">
                <a:solidFill>
                  <a:srgbClr val="C00000"/>
                </a:solidFill>
                <a:latin typeface="Times New Roman"/>
                <a:cs typeface="Times New Roman"/>
              </a:rPr>
              <a:t>» </a:t>
            </a:r>
            <a:r>
              <a:rPr sz="2000" dirty="0">
                <a:latin typeface="Times New Roman"/>
                <a:cs typeface="Times New Roman"/>
              </a:rPr>
              <a:t>The </a:t>
            </a:r>
            <a:r>
              <a:rPr sz="2000" spc="-10" dirty="0">
                <a:latin typeface="Times New Roman"/>
                <a:cs typeface="Times New Roman"/>
              </a:rPr>
              <a:t>monitor </a:t>
            </a:r>
            <a:r>
              <a:rPr sz="2000" spc="-5" dirty="0">
                <a:latin typeface="Times New Roman"/>
                <a:cs typeface="Times New Roman"/>
              </a:rPr>
              <a:t>program </a:t>
            </a:r>
            <a:r>
              <a:rPr sz="2000" spc="-5" dirty="0">
                <a:solidFill>
                  <a:srgbClr val="C00000"/>
                </a:solidFill>
                <a:latin typeface="Times New Roman"/>
                <a:cs typeface="Times New Roman"/>
              </a:rPr>
              <a:t>controls </a:t>
            </a:r>
            <a:r>
              <a:rPr sz="2000" spc="-10" dirty="0">
                <a:solidFill>
                  <a:srgbClr val="C00000"/>
                </a:solidFill>
                <a:latin typeface="Times New Roman"/>
                <a:cs typeface="Times New Roman"/>
              </a:rPr>
              <a:t>the </a:t>
            </a:r>
            <a:r>
              <a:rPr sz="2000" spc="-5" dirty="0">
                <a:solidFill>
                  <a:srgbClr val="C00000"/>
                </a:solidFill>
                <a:latin typeface="Times New Roman"/>
                <a:cs typeface="Times New Roman"/>
              </a:rPr>
              <a:t>downloading </a:t>
            </a:r>
            <a:r>
              <a:rPr sz="2000" dirty="0">
                <a:solidFill>
                  <a:srgbClr val="C00000"/>
                </a:solidFill>
                <a:latin typeface="Times New Roman"/>
                <a:cs typeface="Times New Roman"/>
              </a:rPr>
              <a:t>of </a:t>
            </a:r>
            <a:r>
              <a:rPr sz="2000" spc="-5" dirty="0">
                <a:solidFill>
                  <a:srgbClr val="C00000"/>
                </a:solidFill>
                <a:latin typeface="Times New Roman"/>
                <a:cs typeface="Times New Roman"/>
              </a:rPr>
              <a:t>user </a:t>
            </a:r>
            <a:r>
              <a:rPr sz="2000" dirty="0">
                <a:solidFill>
                  <a:srgbClr val="C00000"/>
                </a:solidFill>
                <a:latin typeface="Times New Roman"/>
                <a:cs typeface="Times New Roman"/>
              </a:rPr>
              <a:t>code </a:t>
            </a:r>
            <a:r>
              <a:rPr sz="2000" spc="-10" dirty="0">
                <a:solidFill>
                  <a:srgbClr val="C00000"/>
                </a:solidFill>
                <a:latin typeface="Times New Roman"/>
                <a:cs typeface="Times New Roman"/>
              </a:rPr>
              <a:t>into the </a:t>
            </a:r>
            <a:r>
              <a:rPr sz="2000" spc="-5" dirty="0">
                <a:solidFill>
                  <a:srgbClr val="C00000"/>
                </a:solidFill>
                <a:latin typeface="Times New Roman"/>
                <a:cs typeface="Times New Roman"/>
              </a:rPr>
              <a:t>code   </a:t>
            </a:r>
            <a:r>
              <a:rPr sz="2000" spc="-10" dirty="0">
                <a:solidFill>
                  <a:srgbClr val="C00000"/>
                </a:solidFill>
                <a:latin typeface="Times New Roman"/>
                <a:cs typeface="Times New Roman"/>
              </a:rPr>
              <a:t>memory</a:t>
            </a:r>
            <a:r>
              <a:rPr sz="2000" spc="-10" dirty="0">
                <a:latin typeface="Times New Roman"/>
                <a:cs typeface="Times New Roman"/>
              </a:rPr>
              <a:t>, </a:t>
            </a:r>
            <a:r>
              <a:rPr sz="2000" spc="-5" dirty="0">
                <a:solidFill>
                  <a:srgbClr val="AC1285"/>
                </a:solidFill>
                <a:latin typeface="Times New Roman"/>
                <a:cs typeface="Times New Roman"/>
              </a:rPr>
              <a:t>inspects and </a:t>
            </a:r>
            <a:r>
              <a:rPr sz="2000" spc="-10" dirty="0">
                <a:solidFill>
                  <a:srgbClr val="AC1285"/>
                </a:solidFill>
                <a:latin typeface="Times New Roman"/>
                <a:cs typeface="Times New Roman"/>
              </a:rPr>
              <a:t>modifies </a:t>
            </a:r>
            <a:r>
              <a:rPr sz="2000" spc="-5" dirty="0">
                <a:solidFill>
                  <a:srgbClr val="AC1285"/>
                </a:solidFill>
                <a:latin typeface="Times New Roman"/>
                <a:cs typeface="Times New Roman"/>
              </a:rPr>
              <a:t>register/ </a:t>
            </a:r>
            <a:r>
              <a:rPr sz="2000" spc="-10" dirty="0">
                <a:solidFill>
                  <a:srgbClr val="AC1285"/>
                </a:solidFill>
                <a:latin typeface="Times New Roman"/>
                <a:cs typeface="Times New Roman"/>
              </a:rPr>
              <a:t>memory </a:t>
            </a:r>
            <a:r>
              <a:rPr sz="2000" spc="-5" dirty="0">
                <a:solidFill>
                  <a:srgbClr val="AC1285"/>
                </a:solidFill>
                <a:latin typeface="Times New Roman"/>
                <a:cs typeface="Times New Roman"/>
              </a:rPr>
              <a:t>locations</a:t>
            </a:r>
            <a:r>
              <a:rPr sz="2000" spc="-5" dirty="0">
                <a:latin typeface="Times New Roman"/>
                <a:cs typeface="Times New Roman"/>
              </a:rPr>
              <a:t>; </a:t>
            </a:r>
            <a:r>
              <a:rPr sz="2000" spc="-5" dirty="0">
                <a:solidFill>
                  <a:srgbClr val="6F2F9F"/>
                </a:solidFill>
                <a:latin typeface="Times New Roman"/>
                <a:cs typeface="Times New Roman"/>
              </a:rPr>
              <a:t>allows </a:t>
            </a:r>
            <a:r>
              <a:rPr sz="2000" spc="-10" dirty="0">
                <a:solidFill>
                  <a:srgbClr val="6F2F9F"/>
                </a:solidFill>
                <a:latin typeface="Times New Roman"/>
                <a:cs typeface="Times New Roman"/>
              </a:rPr>
              <a:t>single  </a:t>
            </a:r>
            <a:r>
              <a:rPr sz="2000" spc="-5" dirty="0">
                <a:solidFill>
                  <a:srgbClr val="6F2F9F"/>
                </a:solidFill>
                <a:latin typeface="Times New Roman"/>
                <a:cs typeface="Times New Roman"/>
              </a:rPr>
              <a:t>stepping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source </a:t>
            </a:r>
            <a:r>
              <a:rPr sz="2000" dirty="0">
                <a:solidFill>
                  <a:srgbClr val="6F2F9F"/>
                </a:solidFill>
                <a:latin typeface="Times New Roman"/>
                <a:cs typeface="Times New Roman"/>
              </a:rPr>
              <a:t>code</a:t>
            </a:r>
            <a:r>
              <a:rPr sz="2000" dirty="0">
                <a:latin typeface="Times New Roman"/>
                <a:cs typeface="Times New Roman"/>
              </a:rPr>
              <a:t>,</a:t>
            </a:r>
            <a:r>
              <a:rPr sz="2000" spc="-10" dirty="0">
                <a:latin typeface="Times New Roman"/>
                <a:cs typeface="Times New Roman"/>
              </a:rPr>
              <a:t> </a:t>
            </a:r>
            <a:r>
              <a:rPr sz="2000" spc="-5" dirty="0">
                <a:latin typeface="Times New Roman"/>
                <a:cs typeface="Times New Roman"/>
              </a:rPr>
              <a:t>etc.</a:t>
            </a:r>
            <a:endParaRPr sz="2000">
              <a:latin typeface="Times New Roman"/>
              <a:cs typeface="Times New Roman"/>
            </a:endParaRPr>
          </a:p>
          <a:p>
            <a:pPr marL="27940" algn="just">
              <a:lnSpc>
                <a:spcPct val="100000"/>
              </a:lnSpc>
              <a:spcBef>
                <a:spcPts val="1685"/>
              </a:spcBef>
            </a:pPr>
            <a:r>
              <a:rPr sz="2000" spc="-5" dirty="0">
                <a:solidFill>
                  <a:srgbClr val="C00000"/>
                </a:solidFill>
                <a:latin typeface="Times New Roman"/>
                <a:cs typeface="Times New Roman"/>
              </a:rPr>
              <a:t>»</a:t>
            </a:r>
            <a:r>
              <a:rPr sz="2000" spc="229" dirty="0">
                <a:solidFill>
                  <a:srgbClr val="C00000"/>
                </a:solidFill>
                <a:latin typeface="Times New Roman"/>
                <a:cs typeface="Times New Roman"/>
              </a:rPr>
              <a:t> </a:t>
            </a:r>
            <a:r>
              <a:rPr sz="2000" dirty="0">
                <a:latin typeface="Times New Roman"/>
                <a:cs typeface="Times New Roman"/>
              </a:rPr>
              <a:t>The</a:t>
            </a:r>
            <a:r>
              <a:rPr sz="2000" spc="300" dirty="0">
                <a:latin typeface="Times New Roman"/>
                <a:cs typeface="Times New Roman"/>
              </a:rPr>
              <a:t> </a:t>
            </a:r>
            <a:r>
              <a:rPr sz="2000" spc="-10" dirty="0">
                <a:latin typeface="Times New Roman"/>
                <a:cs typeface="Times New Roman"/>
              </a:rPr>
              <a:t>monitor</a:t>
            </a:r>
            <a:r>
              <a:rPr sz="2000" spc="315" dirty="0">
                <a:latin typeface="Times New Roman"/>
                <a:cs typeface="Times New Roman"/>
              </a:rPr>
              <a:t> </a:t>
            </a:r>
            <a:r>
              <a:rPr sz="2000" spc="-5" dirty="0">
                <a:latin typeface="Times New Roman"/>
                <a:cs typeface="Times New Roman"/>
              </a:rPr>
              <a:t>program</a:t>
            </a:r>
            <a:r>
              <a:rPr sz="2000" spc="270" dirty="0">
                <a:latin typeface="Times New Roman"/>
                <a:cs typeface="Times New Roman"/>
              </a:rPr>
              <a:t> </a:t>
            </a:r>
            <a:r>
              <a:rPr sz="2000" spc="-10" dirty="0">
                <a:solidFill>
                  <a:srgbClr val="C00000"/>
                </a:solidFill>
                <a:latin typeface="Times New Roman"/>
                <a:cs typeface="Times New Roman"/>
              </a:rPr>
              <a:t>implements</a:t>
            </a:r>
            <a:r>
              <a:rPr sz="2000" spc="290" dirty="0">
                <a:solidFill>
                  <a:srgbClr val="C00000"/>
                </a:solidFill>
                <a:latin typeface="Times New Roman"/>
                <a:cs typeface="Times New Roman"/>
              </a:rPr>
              <a:t> </a:t>
            </a:r>
            <a:r>
              <a:rPr sz="2000" spc="-5" dirty="0">
                <a:solidFill>
                  <a:srgbClr val="C00000"/>
                </a:solidFill>
                <a:latin typeface="Times New Roman"/>
                <a:cs typeface="Times New Roman"/>
              </a:rPr>
              <a:t>the</a:t>
            </a:r>
            <a:r>
              <a:rPr sz="2000" spc="300" dirty="0">
                <a:solidFill>
                  <a:srgbClr val="C00000"/>
                </a:solidFill>
                <a:latin typeface="Times New Roman"/>
                <a:cs typeface="Times New Roman"/>
              </a:rPr>
              <a:t> </a:t>
            </a:r>
            <a:r>
              <a:rPr sz="2000" dirty="0">
                <a:solidFill>
                  <a:srgbClr val="C00000"/>
                </a:solidFill>
                <a:latin typeface="Times New Roman"/>
                <a:cs typeface="Times New Roman"/>
              </a:rPr>
              <a:t>debug</a:t>
            </a:r>
            <a:r>
              <a:rPr sz="2000" spc="290" dirty="0">
                <a:solidFill>
                  <a:srgbClr val="C00000"/>
                </a:solidFill>
                <a:latin typeface="Times New Roman"/>
                <a:cs typeface="Times New Roman"/>
              </a:rPr>
              <a:t> </a:t>
            </a:r>
            <a:r>
              <a:rPr sz="2000" spc="-5" dirty="0">
                <a:solidFill>
                  <a:srgbClr val="C00000"/>
                </a:solidFill>
                <a:latin typeface="Times New Roman"/>
                <a:cs typeface="Times New Roman"/>
              </a:rPr>
              <a:t>functions</a:t>
            </a:r>
            <a:r>
              <a:rPr sz="2000" spc="300" dirty="0">
                <a:solidFill>
                  <a:srgbClr val="C00000"/>
                </a:solidFill>
                <a:latin typeface="Times New Roman"/>
                <a:cs typeface="Times New Roman"/>
              </a:rPr>
              <a:t> </a:t>
            </a:r>
            <a:r>
              <a:rPr sz="2000" spc="-5" dirty="0">
                <a:solidFill>
                  <a:srgbClr val="C00000"/>
                </a:solidFill>
                <a:latin typeface="Times New Roman"/>
                <a:cs typeface="Times New Roman"/>
              </a:rPr>
              <a:t>as</a:t>
            </a:r>
            <a:r>
              <a:rPr sz="2000" spc="310" dirty="0">
                <a:solidFill>
                  <a:srgbClr val="C00000"/>
                </a:solidFill>
                <a:latin typeface="Times New Roman"/>
                <a:cs typeface="Times New Roman"/>
              </a:rPr>
              <a:t> </a:t>
            </a:r>
            <a:r>
              <a:rPr sz="2000" spc="-5" dirty="0">
                <a:solidFill>
                  <a:srgbClr val="C00000"/>
                </a:solidFill>
                <a:latin typeface="Times New Roman"/>
                <a:cs typeface="Times New Roman"/>
              </a:rPr>
              <a:t>per</a:t>
            </a:r>
            <a:r>
              <a:rPr sz="2000" spc="310" dirty="0">
                <a:solidFill>
                  <a:srgbClr val="C00000"/>
                </a:solidFill>
                <a:latin typeface="Times New Roman"/>
                <a:cs typeface="Times New Roman"/>
              </a:rPr>
              <a:t> </a:t>
            </a:r>
            <a:r>
              <a:rPr sz="2000" spc="-5" dirty="0">
                <a:solidFill>
                  <a:srgbClr val="C00000"/>
                </a:solidFill>
                <a:latin typeface="Times New Roman"/>
                <a:cs typeface="Times New Roman"/>
              </a:rPr>
              <a:t>a</a:t>
            </a:r>
            <a:r>
              <a:rPr sz="2000" spc="300" dirty="0">
                <a:solidFill>
                  <a:srgbClr val="C00000"/>
                </a:solidFill>
                <a:latin typeface="Times New Roman"/>
                <a:cs typeface="Times New Roman"/>
              </a:rPr>
              <a:t> </a:t>
            </a:r>
            <a:r>
              <a:rPr sz="2000" spc="-10" dirty="0">
                <a:solidFill>
                  <a:srgbClr val="C00000"/>
                </a:solidFill>
                <a:latin typeface="Times New Roman"/>
                <a:cs typeface="Times New Roman"/>
              </a:rPr>
              <a:t>pre-defined</a:t>
            </a:r>
            <a:endParaRPr sz="2000">
              <a:latin typeface="Times New Roman"/>
              <a:cs typeface="Times New Roman"/>
            </a:endParaRPr>
          </a:p>
          <a:p>
            <a:pPr marL="372110" algn="just">
              <a:lnSpc>
                <a:spcPct val="100000"/>
              </a:lnSpc>
              <a:spcBef>
                <a:spcPts val="1200"/>
              </a:spcBef>
            </a:pPr>
            <a:r>
              <a:rPr sz="2000" spc="-20" dirty="0">
                <a:solidFill>
                  <a:srgbClr val="C00000"/>
                </a:solidFill>
                <a:latin typeface="Times New Roman"/>
                <a:cs typeface="Times New Roman"/>
              </a:rPr>
              <a:t>command </a:t>
            </a:r>
            <a:r>
              <a:rPr sz="2000" spc="-10" dirty="0">
                <a:solidFill>
                  <a:srgbClr val="C00000"/>
                </a:solidFill>
                <a:latin typeface="Times New Roman"/>
                <a:cs typeface="Times New Roman"/>
              </a:rPr>
              <a:t>set from the </a:t>
            </a:r>
            <a:r>
              <a:rPr sz="2000" spc="-5" dirty="0">
                <a:solidFill>
                  <a:srgbClr val="C00000"/>
                </a:solidFill>
                <a:latin typeface="Times New Roman"/>
                <a:cs typeface="Times New Roman"/>
              </a:rPr>
              <a:t>debug application</a:t>
            </a:r>
            <a:r>
              <a:rPr sz="2000" spc="125" dirty="0">
                <a:solidFill>
                  <a:srgbClr val="C00000"/>
                </a:solidFill>
                <a:latin typeface="Times New Roman"/>
                <a:cs typeface="Times New Roman"/>
              </a:rPr>
              <a:t> </a:t>
            </a:r>
            <a:r>
              <a:rPr sz="2000" spc="-5" dirty="0">
                <a:solidFill>
                  <a:srgbClr val="C00000"/>
                </a:solidFill>
                <a:latin typeface="Times New Roman"/>
                <a:cs typeface="Times New Roman"/>
              </a:rPr>
              <a:t>interface</a:t>
            </a:r>
            <a:r>
              <a:rPr sz="2000" spc="-5" dirty="0">
                <a:latin typeface="Times New Roman"/>
                <a:cs typeface="Times New Roman"/>
              </a:rPr>
              <a:t>.</a:t>
            </a:r>
            <a:endParaRPr sz="2000">
              <a:latin typeface="Times New Roman"/>
              <a:cs typeface="Times New Roman"/>
            </a:endParaRPr>
          </a:p>
          <a:p>
            <a:pPr marL="372110" marR="8255" indent="-344805" algn="just">
              <a:lnSpc>
                <a:spcPct val="150100"/>
              </a:lnSpc>
              <a:spcBef>
                <a:spcPts val="480"/>
              </a:spcBef>
            </a:pPr>
            <a:r>
              <a:rPr sz="2000" spc="-5" dirty="0">
                <a:solidFill>
                  <a:srgbClr val="C00000"/>
                </a:solidFill>
                <a:latin typeface="Times New Roman"/>
                <a:cs typeface="Times New Roman"/>
              </a:rPr>
              <a:t>» </a:t>
            </a:r>
            <a:r>
              <a:rPr sz="2000" dirty="0">
                <a:latin typeface="Times New Roman"/>
                <a:cs typeface="Times New Roman"/>
              </a:rPr>
              <a:t>The </a:t>
            </a:r>
            <a:r>
              <a:rPr sz="2000" spc="-10" dirty="0">
                <a:latin typeface="Times New Roman"/>
                <a:cs typeface="Times New Roman"/>
              </a:rPr>
              <a:t>monitor </a:t>
            </a:r>
            <a:r>
              <a:rPr sz="2000" spc="-5" dirty="0">
                <a:latin typeface="Times New Roman"/>
                <a:cs typeface="Times New Roman"/>
              </a:rPr>
              <a:t>program </a:t>
            </a:r>
            <a:r>
              <a:rPr sz="2000" spc="-5" dirty="0">
                <a:solidFill>
                  <a:srgbClr val="C00000"/>
                </a:solidFill>
                <a:latin typeface="Times New Roman"/>
                <a:cs typeface="Times New Roman"/>
              </a:rPr>
              <a:t>always </a:t>
            </a:r>
            <a:r>
              <a:rPr sz="2000" spc="-10" dirty="0">
                <a:solidFill>
                  <a:srgbClr val="C00000"/>
                </a:solidFill>
                <a:latin typeface="Times New Roman"/>
                <a:cs typeface="Times New Roman"/>
              </a:rPr>
              <a:t>listens to the </a:t>
            </a:r>
            <a:r>
              <a:rPr sz="2000" spc="-5" dirty="0">
                <a:solidFill>
                  <a:srgbClr val="C00000"/>
                </a:solidFill>
                <a:latin typeface="Times New Roman"/>
                <a:cs typeface="Times New Roman"/>
              </a:rPr>
              <a:t>serial port </a:t>
            </a:r>
            <a:r>
              <a:rPr sz="2000" dirty="0">
                <a:solidFill>
                  <a:srgbClr val="C00000"/>
                </a:solidFill>
                <a:latin typeface="Times New Roman"/>
                <a:cs typeface="Times New Roman"/>
              </a:rPr>
              <a:t>of </a:t>
            </a:r>
            <a:r>
              <a:rPr sz="2000" spc="-10" dirty="0">
                <a:solidFill>
                  <a:srgbClr val="C00000"/>
                </a:solidFill>
                <a:latin typeface="Times New Roman"/>
                <a:cs typeface="Times New Roman"/>
              </a:rPr>
              <a:t>the </a:t>
            </a:r>
            <a:r>
              <a:rPr sz="2000" spc="-5" dirty="0">
                <a:solidFill>
                  <a:srgbClr val="C00000"/>
                </a:solidFill>
                <a:latin typeface="Times New Roman"/>
                <a:cs typeface="Times New Roman"/>
              </a:rPr>
              <a:t>target device </a:t>
            </a:r>
            <a:r>
              <a:rPr sz="2000" spc="-10" dirty="0">
                <a:latin typeface="Times New Roman"/>
                <a:cs typeface="Times New Roman"/>
              </a:rPr>
              <a:t>and  </a:t>
            </a:r>
            <a:r>
              <a:rPr sz="2000" spc="-5" dirty="0">
                <a:solidFill>
                  <a:srgbClr val="AC1285"/>
                </a:solidFill>
                <a:latin typeface="Times New Roman"/>
                <a:cs typeface="Times New Roman"/>
              </a:rPr>
              <a:t>according to </a:t>
            </a:r>
            <a:r>
              <a:rPr sz="2000" spc="-10" dirty="0">
                <a:solidFill>
                  <a:srgbClr val="AC1285"/>
                </a:solidFill>
                <a:latin typeface="Times New Roman"/>
                <a:cs typeface="Times New Roman"/>
              </a:rPr>
              <a:t>the command </a:t>
            </a:r>
            <a:r>
              <a:rPr sz="2000" spc="-5" dirty="0">
                <a:solidFill>
                  <a:srgbClr val="AC1285"/>
                </a:solidFill>
                <a:latin typeface="Times New Roman"/>
                <a:cs typeface="Times New Roman"/>
              </a:rPr>
              <a:t>received </a:t>
            </a:r>
            <a:r>
              <a:rPr sz="2000" dirty="0">
                <a:solidFill>
                  <a:srgbClr val="AC1285"/>
                </a:solidFill>
                <a:latin typeface="Times New Roman"/>
                <a:cs typeface="Times New Roman"/>
              </a:rPr>
              <a:t>from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serial </a:t>
            </a:r>
            <a:r>
              <a:rPr sz="2000" spc="-10" dirty="0">
                <a:solidFill>
                  <a:srgbClr val="AC1285"/>
                </a:solidFill>
                <a:latin typeface="Times New Roman"/>
                <a:cs typeface="Times New Roman"/>
              </a:rPr>
              <a:t>interface </a:t>
            </a:r>
            <a:r>
              <a:rPr sz="2000" spc="-5" dirty="0">
                <a:solidFill>
                  <a:srgbClr val="6F2F9F"/>
                </a:solidFill>
                <a:latin typeface="Times New Roman"/>
                <a:cs typeface="Times New Roman"/>
              </a:rPr>
              <a:t>it </a:t>
            </a:r>
            <a:r>
              <a:rPr sz="2000" spc="-10" dirty="0">
                <a:solidFill>
                  <a:srgbClr val="6F2F9F"/>
                </a:solidFill>
                <a:latin typeface="Times New Roman"/>
                <a:cs typeface="Times New Roman"/>
              </a:rPr>
              <a:t>performs  command </a:t>
            </a:r>
            <a:r>
              <a:rPr sz="2000" spc="-5" dirty="0">
                <a:solidFill>
                  <a:srgbClr val="6F2F9F"/>
                </a:solidFill>
                <a:latin typeface="Times New Roman"/>
                <a:cs typeface="Times New Roman"/>
              </a:rPr>
              <a:t>specific actions like </a:t>
            </a:r>
            <a:r>
              <a:rPr sz="2000" spc="-10" dirty="0">
                <a:solidFill>
                  <a:srgbClr val="6F2F9F"/>
                </a:solidFill>
                <a:latin typeface="Times New Roman"/>
                <a:cs typeface="Times New Roman"/>
              </a:rPr>
              <a:t>firmware </a:t>
            </a:r>
            <a:r>
              <a:rPr sz="2000" spc="-5" dirty="0">
                <a:solidFill>
                  <a:srgbClr val="6F2F9F"/>
                </a:solidFill>
                <a:latin typeface="Times New Roman"/>
                <a:cs typeface="Times New Roman"/>
              </a:rPr>
              <a:t>downloading, memory</a:t>
            </a:r>
            <a:r>
              <a:rPr sz="2000" spc="245" dirty="0">
                <a:solidFill>
                  <a:srgbClr val="6F2F9F"/>
                </a:solidFill>
                <a:latin typeface="Times New Roman"/>
                <a:cs typeface="Times New Roman"/>
              </a:rPr>
              <a:t> </a:t>
            </a:r>
            <a:r>
              <a:rPr sz="2000" spc="-5" dirty="0">
                <a:solidFill>
                  <a:srgbClr val="6F2F9F"/>
                </a:solidFill>
                <a:latin typeface="Times New Roman"/>
                <a:cs typeface="Times New Roman"/>
              </a:rPr>
              <a:t>inspection/</a:t>
            </a:r>
            <a:endParaRPr sz="2000">
              <a:latin typeface="Times New Roman"/>
              <a:cs typeface="Times New Roman"/>
            </a:endParaRPr>
          </a:p>
          <a:p>
            <a:pPr marL="12700" algn="just">
              <a:lnSpc>
                <a:spcPct val="100000"/>
              </a:lnSpc>
              <a:spcBef>
                <a:spcPts val="1200"/>
              </a:spcBef>
            </a:pPr>
            <a:r>
              <a:rPr sz="2000" strike="sngStrike" spc="-5" dirty="0">
                <a:solidFill>
                  <a:srgbClr val="6F2F9F"/>
                </a:solidFill>
                <a:latin typeface="Times New Roman"/>
                <a:cs typeface="Times New Roman"/>
              </a:rPr>
              <a:t>     </a:t>
            </a:r>
            <a:r>
              <a:rPr sz="2000" strike="sngStrike" spc="-165" dirty="0">
                <a:solidFill>
                  <a:srgbClr val="6F2F9F"/>
                </a:solidFill>
                <a:latin typeface="Times New Roman"/>
                <a:cs typeface="Times New Roman"/>
              </a:rPr>
              <a:t> </a:t>
            </a:r>
            <a:r>
              <a:rPr sz="2000" strike="sngStrike" spc="-10" dirty="0">
                <a:solidFill>
                  <a:srgbClr val="6F2F9F"/>
                </a:solidFill>
                <a:latin typeface="Times New Roman"/>
                <a:cs typeface="Times New Roman"/>
              </a:rPr>
              <a:t>modification, </a:t>
            </a:r>
            <a:r>
              <a:rPr sz="2000" strike="sngStrike" spc="-20" dirty="0">
                <a:solidFill>
                  <a:srgbClr val="6F2F9F"/>
                </a:solidFill>
                <a:latin typeface="Times New Roman"/>
                <a:cs typeface="Times New Roman"/>
              </a:rPr>
              <a:t>firmware </a:t>
            </a:r>
            <a:r>
              <a:rPr sz="2000" strike="sngStrike" spc="-10" dirty="0">
                <a:solidFill>
                  <a:srgbClr val="6F2F9F"/>
                </a:solidFill>
                <a:latin typeface="Times New Roman"/>
                <a:cs typeface="Times New Roman"/>
              </a:rPr>
              <a:t>single </a:t>
            </a:r>
            <a:r>
              <a:rPr sz="2000" strike="sngStrike" spc="-5" dirty="0">
                <a:solidFill>
                  <a:srgbClr val="6F2F9F"/>
                </a:solidFill>
                <a:latin typeface="Times New Roman"/>
                <a:cs typeface="Times New Roman"/>
              </a:rPr>
              <a:t>stepping </a:t>
            </a:r>
            <a:r>
              <a:rPr sz="2000" strike="sngStrike" spc="-10" dirty="0">
                <a:solidFill>
                  <a:srgbClr val="6F2F9F"/>
                </a:solidFill>
                <a:latin typeface="Times New Roman"/>
                <a:cs typeface="Times New Roman"/>
              </a:rPr>
              <a:t>and sends the </a:t>
            </a:r>
            <a:r>
              <a:rPr sz="2000" strike="sngStrike" spc="-5" dirty="0">
                <a:solidFill>
                  <a:srgbClr val="6F2F9F"/>
                </a:solidFill>
                <a:latin typeface="Times New Roman"/>
                <a:cs typeface="Times New Roman"/>
              </a:rPr>
              <a:t>debug </a:t>
            </a:r>
            <a:r>
              <a:rPr sz="2000" strike="sngStrike" spc="-10" dirty="0">
                <a:solidFill>
                  <a:srgbClr val="6F2F9F"/>
                </a:solidFill>
                <a:latin typeface="Times New Roman"/>
                <a:cs typeface="Times New Roman"/>
              </a:rPr>
              <a:t>information</a:t>
            </a:r>
            <a:r>
              <a:rPr sz="2000" strike="sngStrike" spc="370" dirty="0">
                <a:solidFill>
                  <a:srgbClr val="6F2F9F"/>
                </a:solidFill>
                <a:latin typeface="Times New Roman"/>
                <a:cs typeface="Times New Roman"/>
              </a:rPr>
              <a:t> </a:t>
            </a:r>
            <a:r>
              <a:rPr sz="2000" strike="sngStrike" spc="-5" dirty="0">
                <a:latin typeface="Times New Roman"/>
                <a:cs typeface="Times New Roman"/>
              </a:rPr>
              <a:t>.      </a:t>
            </a:r>
            <a:r>
              <a:rPr sz="2000" strike="sngStrike" spc="-110" dirty="0">
                <a:latin typeface="Times New Roman"/>
                <a:cs typeface="Times New Roman"/>
              </a:rPr>
              <a:t> </a:t>
            </a:r>
            <a:endParaRPr sz="2000">
              <a:latin typeface="Times New Roman"/>
              <a:cs typeface="Times New Roman"/>
            </a:endParaRPr>
          </a:p>
        </p:txBody>
      </p:sp>
      <p:sp>
        <p:nvSpPr>
          <p:cNvPr id="5" name="object 5"/>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134</a:t>
            </a:fld>
            <a:endParaRPr sz="1200">
              <a:latin typeface="Times New Roman"/>
              <a:cs typeface="Times New Roman"/>
            </a:endParaRP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381000" y="228600"/>
            <a:ext cx="8229600" cy="609600"/>
          </a:xfrm>
          <a:custGeom>
            <a:avLst/>
            <a:gdLst/>
            <a:ahLst/>
            <a:cxnLst/>
            <a:rect l="l" t="t" r="r" b="b"/>
            <a:pathLst>
              <a:path w="8229600" h="609600">
                <a:moveTo>
                  <a:pt x="0" y="609600"/>
                </a:moveTo>
                <a:lnTo>
                  <a:pt x="0" y="0"/>
                </a:lnTo>
                <a:lnTo>
                  <a:pt x="8229600" y="0"/>
                </a:lnTo>
              </a:path>
            </a:pathLst>
          </a:custGeom>
          <a:ln w="19050">
            <a:solidFill>
              <a:srgbClr val="CC9900"/>
            </a:solidFill>
          </a:ln>
        </p:spPr>
        <p:txBody>
          <a:bodyPr wrap="square" lIns="0" tIns="0" rIns="0" bIns="0" rtlCol="0"/>
          <a:lstStyle/>
          <a:p>
            <a:endParaRPr/>
          </a:p>
        </p:txBody>
      </p:sp>
      <p:sp>
        <p:nvSpPr>
          <p:cNvPr id="3" name="object 3"/>
          <p:cNvSpPr txBox="1"/>
          <p:nvPr/>
        </p:nvSpPr>
        <p:spPr>
          <a:xfrm>
            <a:off x="8375142" y="6450279"/>
            <a:ext cx="236220" cy="208279"/>
          </a:xfrm>
          <a:prstGeom prst="rect">
            <a:avLst/>
          </a:prstGeom>
        </p:spPr>
        <p:txBody>
          <a:bodyPr vert="horz" wrap="square" lIns="0" tIns="12700" rIns="0" bIns="0" rtlCol="0">
            <a:spAutoFit/>
          </a:bodyPr>
          <a:lstStyle/>
          <a:p>
            <a:pPr marL="12700">
              <a:lnSpc>
                <a:spcPct val="100000"/>
              </a:lnSpc>
              <a:spcBef>
                <a:spcPts val="100"/>
              </a:spcBef>
            </a:pPr>
            <a:r>
              <a:rPr sz="1200" spc="-55" dirty="0">
                <a:latin typeface="Times New Roman"/>
                <a:cs typeface="Times New Roman"/>
              </a:rPr>
              <a:t>131</a:t>
            </a:r>
            <a:endParaRPr sz="1200">
              <a:latin typeface="Times New Roman"/>
              <a:cs typeface="Times New Roman"/>
            </a:endParaRPr>
          </a:p>
        </p:txBody>
      </p:sp>
      <p:sp>
        <p:nvSpPr>
          <p:cNvPr id="5" name="object 5"/>
          <p:cNvSpPr txBox="1"/>
          <p:nvPr/>
        </p:nvSpPr>
        <p:spPr>
          <a:xfrm>
            <a:off x="444500" y="3627449"/>
            <a:ext cx="8255000" cy="2985433"/>
          </a:xfrm>
          <a:prstGeom prst="rect">
            <a:avLst/>
          </a:prstGeom>
        </p:spPr>
        <p:txBody>
          <a:bodyPr vert="horz" wrap="square" lIns="0" tIns="167640" rIns="0" bIns="0" rtlCol="0">
            <a:spAutoFit/>
          </a:bodyPr>
          <a:lstStyle/>
          <a:p>
            <a:pPr marL="332740">
              <a:lnSpc>
                <a:spcPct val="100000"/>
              </a:lnSpc>
              <a:spcBef>
                <a:spcPts val="1320"/>
              </a:spcBef>
            </a:pPr>
            <a:r>
              <a:rPr sz="2000" dirty="0">
                <a:latin typeface="Times New Roman"/>
                <a:cs typeface="Times New Roman"/>
              </a:rPr>
              <a:t>The </a:t>
            </a:r>
            <a:r>
              <a:rPr sz="2000" u="sng" spc="-10" dirty="0">
                <a:uFill>
                  <a:solidFill>
                    <a:srgbClr val="000000"/>
                  </a:solidFill>
                </a:uFill>
                <a:latin typeface="Times New Roman"/>
                <a:cs typeface="Times New Roman"/>
              </a:rPr>
              <a:t>monitor </a:t>
            </a:r>
            <a:r>
              <a:rPr sz="2000" u="sng" spc="-5" dirty="0">
                <a:uFill>
                  <a:solidFill>
                    <a:srgbClr val="000000"/>
                  </a:solidFill>
                </a:uFill>
                <a:latin typeface="Times New Roman"/>
                <a:cs typeface="Times New Roman"/>
              </a:rPr>
              <a:t>program </a:t>
            </a:r>
            <a:r>
              <a:rPr sz="2000" spc="-5" dirty="0">
                <a:latin typeface="Times New Roman"/>
                <a:cs typeface="Times New Roman"/>
              </a:rPr>
              <a:t>contains </a:t>
            </a:r>
            <a:r>
              <a:rPr sz="2000" spc="-10" dirty="0">
                <a:latin typeface="Times New Roman"/>
                <a:cs typeface="Times New Roman"/>
              </a:rPr>
              <a:t>the </a:t>
            </a:r>
            <a:r>
              <a:rPr sz="2000" spc="-15" dirty="0">
                <a:latin typeface="Times New Roman"/>
                <a:cs typeface="Times New Roman"/>
              </a:rPr>
              <a:t>following </a:t>
            </a:r>
            <a:r>
              <a:rPr sz="2000" spc="-10" dirty="0">
                <a:latin typeface="Times New Roman"/>
                <a:cs typeface="Times New Roman"/>
              </a:rPr>
              <a:t>set </a:t>
            </a:r>
            <a:r>
              <a:rPr sz="2000" dirty="0">
                <a:latin typeface="Times New Roman"/>
                <a:cs typeface="Times New Roman"/>
              </a:rPr>
              <a:t>of </a:t>
            </a:r>
            <a:r>
              <a:rPr sz="2000" u="sng" spc="-20" dirty="0">
                <a:uFill>
                  <a:solidFill>
                    <a:srgbClr val="000000"/>
                  </a:solidFill>
                </a:uFill>
                <a:latin typeface="Times New Roman"/>
                <a:cs typeface="Times New Roman"/>
              </a:rPr>
              <a:t>minimal</a:t>
            </a:r>
            <a:r>
              <a:rPr sz="2000" u="sng" spc="229" dirty="0">
                <a:uFill>
                  <a:solidFill>
                    <a:srgbClr val="000000"/>
                  </a:solidFill>
                </a:uFill>
                <a:latin typeface="Times New Roman"/>
                <a:cs typeface="Times New Roman"/>
              </a:rPr>
              <a:t> </a:t>
            </a:r>
            <a:r>
              <a:rPr sz="2000" u="sng" spc="-10" dirty="0">
                <a:uFill>
                  <a:solidFill>
                    <a:srgbClr val="000000"/>
                  </a:solidFill>
                </a:uFill>
                <a:latin typeface="Times New Roman"/>
                <a:cs typeface="Times New Roman"/>
              </a:rPr>
              <a:t>features</a:t>
            </a:r>
            <a:r>
              <a:rPr sz="2000" spc="-10" dirty="0">
                <a:latin typeface="Times New Roman"/>
                <a:cs typeface="Times New Roman"/>
              </a:rPr>
              <a:t>:</a:t>
            </a:r>
            <a:endParaRPr sz="2000" dirty="0">
              <a:latin typeface="Times New Roman"/>
              <a:cs typeface="Times New Roman"/>
            </a:endParaRPr>
          </a:p>
          <a:p>
            <a:pPr marL="676910" indent="-344805">
              <a:lnSpc>
                <a:spcPct val="100000"/>
              </a:lnSpc>
              <a:spcBef>
                <a:spcPts val="1115"/>
              </a:spcBef>
              <a:buAutoNum type="arabicPeriod"/>
              <a:tabLst>
                <a:tab pos="676910" algn="l"/>
                <a:tab pos="677545" algn="l"/>
              </a:tabLst>
            </a:pPr>
            <a:r>
              <a:rPr sz="1800" spc="-10" dirty="0">
                <a:latin typeface="Times New Roman"/>
                <a:cs typeface="Times New Roman"/>
              </a:rPr>
              <a:t>Command </a:t>
            </a:r>
            <a:r>
              <a:rPr sz="1800" spc="-5" dirty="0">
                <a:latin typeface="Times New Roman"/>
                <a:cs typeface="Times New Roman"/>
              </a:rPr>
              <a:t>set interace </a:t>
            </a:r>
            <a:r>
              <a:rPr sz="1800" dirty="0">
                <a:latin typeface="Times New Roman"/>
                <a:cs typeface="Times New Roman"/>
              </a:rPr>
              <a:t>to </a:t>
            </a:r>
            <a:r>
              <a:rPr sz="1800" spc="-5" dirty="0">
                <a:latin typeface="Times New Roman"/>
                <a:cs typeface="Times New Roman"/>
              </a:rPr>
              <a:t>establish communication </a:t>
            </a:r>
            <a:r>
              <a:rPr sz="1800" spc="-10" dirty="0">
                <a:latin typeface="Times New Roman"/>
                <a:cs typeface="Times New Roman"/>
              </a:rPr>
              <a:t>with </a:t>
            </a:r>
            <a:r>
              <a:rPr sz="1800" dirty="0">
                <a:latin typeface="Times New Roman"/>
                <a:cs typeface="Times New Roman"/>
              </a:rPr>
              <a:t>the debugging</a:t>
            </a:r>
            <a:r>
              <a:rPr sz="1800" spc="110" dirty="0">
                <a:latin typeface="Times New Roman"/>
                <a:cs typeface="Times New Roman"/>
              </a:rPr>
              <a:t> </a:t>
            </a:r>
            <a:r>
              <a:rPr sz="1800" dirty="0">
                <a:latin typeface="Times New Roman"/>
                <a:cs typeface="Times New Roman"/>
              </a:rPr>
              <a:t>application</a:t>
            </a:r>
          </a:p>
          <a:p>
            <a:pPr marL="676910" indent="-344805">
              <a:lnSpc>
                <a:spcPct val="100000"/>
              </a:lnSpc>
              <a:spcBef>
                <a:spcPts val="1080"/>
              </a:spcBef>
              <a:buAutoNum type="arabicPeriod"/>
              <a:tabLst>
                <a:tab pos="676910" algn="l"/>
                <a:tab pos="677545" algn="l"/>
              </a:tabLst>
            </a:pPr>
            <a:r>
              <a:rPr sz="1800" spc="-10" dirty="0">
                <a:latin typeface="Times New Roman"/>
                <a:cs typeface="Times New Roman"/>
              </a:rPr>
              <a:t>Firmware </a:t>
            </a:r>
            <a:r>
              <a:rPr sz="1800" dirty="0">
                <a:latin typeface="Times New Roman"/>
                <a:cs typeface="Times New Roman"/>
              </a:rPr>
              <a:t>download </a:t>
            </a:r>
            <a:r>
              <a:rPr sz="1800" spc="5" dirty="0">
                <a:latin typeface="Times New Roman"/>
                <a:cs typeface="Times New Roman"/>
              </a:rPr>
              <a:t>option </a:t>
            </a:r>
            <a:r>
              <a:rPr sz="1800" dirty="0">
                <a:latin typeface="Times New Roman"/>
                <a:cs typeface="Times New Roman"/>
              </a:rPr>
              <a:t>to code</a:t>
            </a:r>
            <a:r>
              <a:rPr sz="1800" spc="-55" dirty="0">
                <a:latin typeface="Times New Roman"/>
                <a:cs typeface="Times New Roman"/>
              </a:rPr>
              <a:t> </a:t>
            </a:r>
            <a:r>
              <a:rPr sz="1800" spc="-15" dirty="0">
                <a:latin typeface="Times New Roman"/>
                <a:cs typeface="Times New Roman"/>
              </a:rPr>
              <a:t>memory</a:t>
            </a:r>
            <a:endParaRPr sz="1800" dirty="0">
              <a:latin typeface="Times New Roman"/>
              <a:cs typeface="Times New Roman"/>
            </a:endParaRPr>
          </a:p>
          <a:p>
            <a:pPr marL="676910" indent="-344805">
              <a:lnSpc>
                <a:spcPct val="100000"/>
              </a:lnSpc>
              <a:spcBef>
                <a:spcPts val="1085"/>
              </a:spcBef>
              <a:buAutoNum type="arabicPeriod"/>
              <a:tabLst>
                <a:tab pos="676910" algn="l"/>
                <a:tab pos="677545" algn="l"/>
              </a:tabLst>
            </a:pPr>
            <a:r>
              <a:rPr sz="1800" spc="-5" dirty="0">
                <a:latin typeface="Times New Roman"/>
                <a:cs typeface="Times New Roman"/>
              </a:rPr>
              <a:t>Examine </a:t>
            </a:r>
            <a:r>
              <a:rPr sz="1800" dirty="0">
                <a:latin typeface="Times New Roman"/>
                <a:cs typeface="Times New Roman"/>
              </a:rPr>
              <a:t>and </a:t>
            </a:r>
            <a:r>
              <a:rPr sz="1800" spc="-10" dirty="0">
                <a:latin typeface="Times New Roman"/>
                <a:cs typeface="Times New Roman"/>
              </a:rPr>
              <a:t>modify </a:t>
            </a:r>
            <a:r>
              <a:rPr sz="1800" spc="-5" dirty="0">
                <a:latin typeface="Times New Roman"/>
                <a:cs typeface="Times New Roman"/>
              </a:rPr>
              <a:t>processor registers </a:t>
            </a:r>
            <a:r>
              <a:rPr sz="1800" dirty="0">
                <a:latin typeface="Times New Roman"/>
                <a:cs typeface="Times New Roman"/>
              </a:rPr>
              <a:t>and </a:t>
            </a:r>
            <a:r>
              <a:rPr sz="1800" spc="-5" dirty="0">
                <a:latin typeface="Times New Roman"/>
                <a:cs typeface="Times New Roman"/>
              </a:rPr>
              <a:t>working </a:t>
            </a:r>
            <a:r>
              <a:rPr sz="1800" spc="-15" dirty="0">
                <a:latin typeface="Times New Roman"/>
                <a:cs typeface="Times New Roman"/>
              </a:rPr>
              <a:t>memory</a:t>
            </a:r>
            <a:r>
              <a:rPr sz="1800" spc="130" dirty="0">
                <a:latin typeface="Times New Roman"/>
                <a:cs typeface="Times New Roman"/>
              </a:rPr>
              <a:t> </a:t>
            </a:r>
            <a:r>
              <a:rPr sz="1800" spc="-5" dirty="0">
                <a:latin typeface="Times New Roman"/>
                <a:cs typeface="Times New Roman"/>
              </a:rPr>
              <a:t>(RAM)</a:t>
            </a:r>
            <a:endParaRPr sz="1800" dirty="0">
              <a:latin typeface="Times New Roman"/>
              <a:cs typeface="Times New Roman"/>
            </a:endParaRPr>
          </a:p>
          <a:p>
            <a:pPr marL="676910" indent="-344805">
              <a:lnSpc>
                <a:spcPct val="100000"/>
              </a:lnSpc>
              <a:spcBef>
                <a:spcPts val="1080"/>
              </a:spcBef>
              <a:buAutoNum type="arabicPeriod"/>
              <a:tabLst>
                <a:tab pos="676910" algn="l"/>
                <a:tab pos="677545" algn="l"/>
              </a:tabLst>
            </a:pPr>
            <a:r>
              <a:rPr sz="1800" dirty="0">
                <a:latin typeface="Times New Roman"/>
                <a:cs typeface="Times New Roman"/>
              </a:rPr>
              <a:t>Single </a:t>
            </a:r>
            <a:r>
              <a:rPr sz="1800" spc="-5" dirty="0">
                <a:latin typeface="Times New Roman"/>
                <a:cs typeface="Times New Roman"/>
              </a:rPr>
              <a:t>step </a:t>
            </a:r>
            <a:r>
              <a:rPr sz="1800" dirty="0">
                <a:latin typeface="Times New Roman"/>
                <a:cs typeface="Times New Roman"/>
              </a:rPr>
              <a:t>program</a:t>
            </a:r>
            <a:r>
              <a:rPr sz="1800" spc="-40" dirty="0">
                <a:latin typeface="Times New Roman"/>
                <a:cs typeface="Times New Roman"/>
              </a:rPr>
              <a:t> </a:t>
            </a:r>
            <a:r>
              <a:rPr sz="1800" spc="-5" dirty="0">
                <a:latin typeface="Times New Roman"/>
                <a:cs typeface="Times New Roman"/>
              </a:rPr>
              <a:t>execution</a:t>
            </a:r>
            <a:endParaRPr sz="1800" dirty="0">
              <a:latin typeface="Times New Roman"/>
              <a:cs typeface="Times New Roman"/>
            </a:endParaRPr>
          </a:p>
          <a:p>
            <a:pPr marL="12700">
              <a:lnSpc>
                <a:spcPct val="100000"/>
              </a:lnSpc>
              <a:spcBef>
                <a:spcPts val="1080"/>
              </a:spcBef>
              <a:tabLst>
                <a:tab pos="332740" algn="l"/>
                <a:tab pos="676910" algn="l"/>
                <a:tab pos="8241665" algn="l"/>
              </a:tabLst>
            </a:pPr>
            <a:r>
              <a:rPr sz="1800" u="heavy" dirty="0">
                <a:uFill>
                  <a:solidFill>
                    <a:srgbClr val="CC9900"/>
                  </a:solidFill>
                </a:uFill>
                <a:latin typeface="Times New Roman"/>
                <a:cs typeface="Times New Roman"/>
              </a:rPr>
              <a:t> 	</a:t>
            </a:r>
            <a:r>
              <a:rPr sz="1800" u="heavy" spc="5" dirty="0">
                <a:uFill>
                  <a:solidFill>
                    <a:srgbClr val="CC9900"/>
                  </a:solidFill>
                </a:uFill>
                <a:latin typeface="Times New Roman"/>
                <a:cs typeface="Times New Roman"/>
              </a:rPr>
              <a:t>5.	</a:t>
            </a:r>
            <a:r>
              <a:rPr sz="1800" u="heavy" spc="-5" dirty="0">
                <a:uFill>
                  <a:solidFill>
                    <a:srgbClr val="CC9900"/>
                  </a:solidFill>
                </a:uFill>
                <a:latin typeface="Times New Roman"/>
                <a:cs typeface="Times New Roman"/>
              </a:rPr>
              <a:t>Set </a:t>
            </a:r>
            <a:r>
              <a:rPr sz="1800" u="heavy" dirty="0">
                <a:uFill>
                  <a:solidFill>
                    <a:srgbClr val="CC9900"/>
                  </a:solidFill>
                </a:uFill>
                <a:latin typeface="Times New Roman"/>
                <a:cs typeface="Times New Roman"/>
              </a:rPr>
              <a:t>breakpoints in </a:t>
            </a:r>
            <a:r>
              <a:rPr sz="1800" u="heavy" spc="-15" dirty="0">
                <a:uFill>
                  <a:solidFill>
                    <a:srgbClr val="CC9900"/>
                  </a:solidFill>
                </a:uFill>
                <a:latin typeface="Times New Roman"/>
                <a:cs typeface="Times New Roman"/>
              </a:rPr>
              <a:t>firmware</a:t>
            </a:r>
            <a:r>
              <a:rPr sz="1800" u="heavy" spc="5" dirty="0">
                <a:uFill>
                  <a:solidFill>
                    <a:srgbClr val="CC9900"/>
                  </a:solidFill>
                </a:uFill>
                <a:latin typeface="Times New Roman"/>
                <a:cs typeface="Times New Roman"/>
              </a:rPr>
              <a:t> </a:t>
            </a:r>
            <a:r>
              <a:rPr sz="1800" u="heavy" spc="-5" dirty="0">
                <a:uFill>
                  <a:solidFill>
                    <a:srgbClr val="CC9900"/>
                  </a:solidFill>
                </a:uFill>
                <a:latin typeface="Times New Roman"/>
                <a:cs typeface="Times New Roman"/>
              </a:rPr>
              <a:t>execution</a:t>
            </a:r>
            <a:endParaRPr lang="en-US" sz="1800" u="heavy" spc="-5" dirty="0">
              <a:uFill>
                <a:solidFill>
                  <a:srgbClr val="CC9900"/>
                </a:solidFill>
              </a:uFill>
              <a:latin typeface="Times New Roman"/>
              <a:cs typeface="Times New Roman"/>
            </a:endParaRPr>
          </a:p>
          <a:p>
            <a:pPr marL="12700">
              <a:lnSpc>
                <a:spcPct val="100000"/>
              </a:lnSpc>
              <a:spcBef>
                <a:spcPts val="1080"/>
              </a:spcBef>
              <a:tabLst>
                <a:tab pos="332740" algn="l"/>
                <a:tab pos="676910" algn="l"/>
                <a:tab pos="8241665" algn="l"/>
              </a:tabLst>
            </a:pPr>
            <a:r>
              <a:rPr lang="en-IN" u="heavy" spc="-5" dirty="0">
                <a:uFill>
                  <a:solidFill>
                    <a:srgbClr val="CC9900"/>
                  </a:solidFill>
                </a:uFill>
                <a:latin typeface="Times New Roman"/>
                <a:cs typeface="Times New Roman"/>
              </a:rPr>
              <a:t>      6. Send debug information to debug application running on host machine.</a:t>
            </a:r>
            <a:r>
              <a:rPr sz="1800" u="heavy" spc="-5" dirty="0">
                <a:uFill>
                  <a:solidFill>
                    <a:srgbClr val="CC9900"/>
                  </a:solidFill>
                </a:uFill>
                <a:latin typeface="Times New Roman"/>
                <a:cs typeface="Times New Roman"/>
              </a:rPr>
              <a:t>	</a:t>
            </a:r>
            <a:endParaRPr sz="1800" dirty="0">
              <a:latin typeface="Times New Roman"/>
              <a:cs typeface="Times New Roman"/>
            </a:endParaRPr>
          </a:p>
        </p:txBody>
      </p:sp>
      <p:sp>
        <p:nvSpPr>
          <p:cNvPr id="6" name="object 6"/>
          <p:cNvSpPr/>
          <p:nvPr/>
        </p:nvSpPr>
        <p:spPr>
          <a:xfrm>
            <a:off x="1828800" y="152400"/>
            <a:ext cx="6781800" cy="3505200"/>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60044" y="353009"/>
            <a:ext cx="1503680" cy="329565"/>
          </a:xfrm>
          <a:prstGeom prst="rect">
            <a:avLst/>
          </a:prstGeom>
        </p:spPr>
        <p:txBody>
          <a:bodyPr vert="horz" wrap="square" lIns="0" tIns="12065" rIns="0" bIns="0" rtlCol="0">
            <a:spAutoFit/>
          </a:bodyPr>
          <a:lstStyle/>
          <a:p>
            <a:pPr marL="12700">
              <a:lnSpc>
                <a:spcPct val="100000"/>
              </a:lnSpc>
              <a:spcBef>
                <a:spcPts val="95"/>
              </a:spcBef>
              <a:tabLst>
                <a:tab pos="356870" algn="l"/>
                <a:tab pos="758825" algn="l"/>
              </a:tabLst>
            </a:pPr>
            <a:r>
              <a:rPr spc="-5" dirty="0">
                <a:solidFill>
                  <a:srgbClr val="C00000"/>
                </a:solidFill>
              </a:rPr>
              <a:t>»	</a:t>
            </a:r>
            <a:r>
              <a:rPr b="1" i="1" spc="-15" dirty="0">
                <a:solidFill>
                  <a:srgbClr val="FF0000"/>
                </a:solidFill>
                <a:latin typeface="Times New Roman"/>
                <a:cs typeface="Times New Roman"/>
              </a:rPr>
              <a:t>I</a:t>
            </a:r>
            <a:r>
              <a:rPr b="1" i="1" spc="-5" dirty="0">
                <a:solidFill>
                  <a:srgbClr val="FF0000"/>
                </a:solidFill>
                <a:latin typeface="Times New Roman"/>
                <a:cs typeface="Times New Roman"/>
              </a:rPr>
              <a:t>n</a:t>
            </a:r>
            <a:r>
              <a:rPr b="1" i="1" dirty="0">
                <a:solidFill>
                  <a:srgbClr val="FF0000"/>
                </a:solidFill>
                <a:latin typeface="Times New Roman"/>
                <a:cs typeface="Times New Roman"/>
              </a:rPr>
              <a:t>	</a:t>
            </a:r>
            <a:r>
              <a:rPr b="1" i="1" spc="-15" dirty="0">
                <a:solidFill>
                  <a:srgbClr val="FF0000"/>
                </a:solidFill>
                <a:latin typeface="Times New Roman"/>
                <a:cs typeface="Times New Roman"/>
              </a:rPr>
              <a:t>C</a:t>
            </a:r>
            <a:r>
              <a:rPr b="1" i="1" spc="-5" dirty="0">
                <a:solidFill>
                  <a:srgbClr val="FF0000"/>
                </a:solidFill>
                <a:latin typeface="Times New Roman"/>
                <a:cs typeface="Times New Roman"/>
              </a:rPr>
              <a:t>i</a:t>
            </a:r>
            <a:r>
              <a:rPr b="1" i="1" spc="-15" dirty="0">
                <a:solidFill>
                  <a:srgbClr val="FF0000"/>
                </a:solidFill>
                <a:latin typeface="Times New Roman"/>
                <a:cs typeface="Times New Roman"/>
              </a:rPr>
              <a:t>r</a:t>
            </a:r>
            <a:r>
              <a:rPr b="1" i="1" spc="15" dirty="0">
                <a:solidFill>
                  <a:srgbClr val="FF0000"/>
                </a:solidFill>
                <a:latin typeface="Times New Roman"/>
                <a:cs typeface="Times New Roman"/>
              </a:rPr>
              <a:t>c</a:t>
            </a:r>
            <a:r>
              <a:rPr b="1" i="1" spc="-5" dirty="0">
                <a:solidFill>
                  <a:srgbClr val="FF0000"/>
                </a:solidFill>
                <a:latin typeface="Times New Roman"/>
                <a:cs typeface="Times New Roman"/>
              </a:rPr>
              <a:t>u</a:t>
            </a:r>
            <a:r>
              <a:rPr b="1" i="1" spc="-15" dirty="0">
                <a:solidFill>
                  <a:srgbClr val="FF0000"/>
                </a:solidFill>
                <a:latin typeface="Times New Roman"/>
                <a:cs typeface="Times New Roman"/>
              </a:rPr>
              <a:t>i</a:t>
            </a:r>
            <a:r>
              <a:rPr b="1" i="1" spc="-5" dirty="0">
                <a:solidFill>
                  <a:srgbClr val="FF0000"/>
                </a:solidFill>
                <a:latin typeface="Times New Roman"/>
                <a:cs typeface="Times New Roman"/>
              </a:rPr>
              <a:t>t</a:t>
            </a:r>
          </a:p>
        </p:txBody>
      </p:sp>
      <p:sp>
        <p:nvSpPr>
          <p:cNvPr id="4" name="object 4"/>
          <p:cNvSpPr txBox="1"/>
          <p:nvPr/>
        </p:nvSpPr>
        <p:spPr>
          <a:xfrm>
            <a:off x="2103247" y="353009"/>
            <a:ext cx="6657975" cy="329565"/>
          </a:xfrm>
          <a:prstGeom prst="rect">
            <a:avLst/>
          </a:prstGeom>
        </p:spPr>
        <p:txBody>
          <a:bodyPr vert="horz" wrap="square" lIns="0" tIns="12065" rIns="0" bIns="0" rtlCol="0">
            <a:spAutoFit/>
          </a:bodyPr>
          <a:lstStyle/>
          <a:p>
            <a:pPr marL="12700">
              <a:lnSpc>
                <a:spcPct val="100000"/>
              </a:lnSpc>
              <a:spcBef>
                <a:spcPts val="95"/>
              </a:spcBef>
              <a:tabLst>
                <a:tab pos="1180465" algn="l"/>
                <a:tab pos="1948814" algn="l"/>
                <a:tab pos="2747645" algn="l"/>
                <a:tab pos="3954779" algn="l"/>
                <a:tab pos="5525135" algn="l"/>
                <a:tab pos="6085840" algn="l"/>
              </a:tabLst>
            </a:pPr>
            <a:r>
              <a:rPr sz="2000" b="1" i="1" spc="-15" dirty="0">
                <a:solidFill>
                  <a:srgbClr val="FF0000"/>
                </a:solidFill>
                <a:latin typeface="Times New Roman"/>
                <a:cs typeface="Times New Roman"/>
              </a:rPr>
              <a:t>E</a:t>
            </a:r>
            <a:r>
              <a:rPr sz="2000" b="1" i="1" spc="25" dirty="0">
                <a:solidFill>
                  <a:srgbClr val="FF0000"/>
                </a:solidFill>
                <a:latin typeface="Times New Roman"/>
                <a:cs typeface="Times New Roman"/>
              </a:rPr>
              <a:t>m</a:t>
            </a:r>
            <a:r>
              <a:rPr sz="2000" b="1" i="1" spc="-5" dirty="0">
                <a:solidFill>
                  <a:srgbClr val="FF0000"/>
                </a:solidFill>
                <a:latin typeface="Times New Roman"/>
                <a:cs typeface="Times New Roman"/>
              </a:rPr>
              <a:t>u</a:t>
            </a:r>
            <a:r>
              <a:rPr sz="2000" b="1" i="1" spc="-15" dirty="0">
                <a:solidFill>
                  <a:srgbClr val="FF0000"/>
                </a:solidFill>
                <a:latin typeface="Times New Roman"/>
                <a:cs typeface="Times New Roman"/>
              </a:rPr>
              <a:t>l</a:t>
            </a:r>
            <a:r>
              <a:rPr sz="2000" b="1" i="1" dirty="0">
                <a:solidFill>
                  <a:srgbClr val="FF0000"/>
                </a:solidFill>
                <a:latin typeface="Times New Roman"/>
                <a:cs typeface="Times New Roman"/>
              </a:rPr>
              <a:t>a</a:t>
            </a:r>
            <a:r>
              <a:rPr sz="2000" b="1" i="1" spc="-5" dirty="0">
                <a:solidFill>
                  <a:srgbClr val="FF0000"/>
                </a:solidFill>
                <a:latin typeface="Times New Roman"/>
                <a:cs typeface="Times New Roman"/>
              </a:rPr>
              <a:t>t</a:t>
            </a:r>
            <a:r>
              <a:rPr sz="2000" b="1" i="1" dirty="0">
                <a:solidFill>
                  <a:srgbClr val="FF0000"/>
                </a:solidFill>
                <a:latin typeface="Times New Roman"/>
                <a:cs typeface="Times New Roman"/>
              </a:rPr>
              <a:t>o</a:t>
            </a:r>
            <a:r>
              <a:rPr sz="2000" b="1" i="1" spc="-5" dirty="0">
                <a:solidFill>
                  <a:srgbClr val="FF0000"/>
                </a:solidFill>
                <a:latin typeface="Times New Roman"/>
                <a:cs typeface="Times New Roman"/>
              </a:rPr>
              <a:t>r</a:t>
            </a:r>
            <a:r>
              <a:rPr sz="2000" b="1" i="1" dirty="0">
                <a:solidFill>
                  <a:srgbClr val="FF0000"/>
                </a:solidFill>
                <a:latin typeface="Times New Roman"/>
                <a:cs typeface="Times New Roman"/>
              </a:rPr>
              <a:t>	(</a:t>
            </a:r>
            <a:r>
              <a:rPr sz="2000" b="1" i="1" spc="-15" dirty="0">
                <a:solidFill>
                  <a:srgbClr val="FF0000"/>
                </a:solidFill>
                <a:latin typeface="Times New Roman"/>
                <a:cs typeface="Times New Roman"/>
              </a:rPr>
              <a:t>ICE</a:t>
            </a:r>
            <a:r>
              <a:rPr sz="2000" b="1" i="1" spc="-5" dirty="0">
                <a:solidFill>
                  <a:srgbClr val="FF0000"/>
                </a:solidFill>
                <a:latin typeface="Times New Roman"/>
                <a:cs typeface="Times New Roman"/>
              </a:rPr>
              <a:t>)</a:t>
            </a:r>
            <a:r>
              <a:rPr sz="2000" b="1" i="1" dirty="0">
                <a:solidFill>
                  <a:srgbClr val="FF0000"/>
                </a:solidFill>
                <a:latin typeface="Times New Roman"/>
                <a:cs typeface="Times New Roman"/>
              </a:rPr>
              <a:t>	</a:t>
            </a:r>
            <a:r>
              <a:rPr sz="2000" b="1" i="1" spc="-15" dirty="0">
                <a:solidFill>
                  <a:srgbClr val="FF0000"/>
                </a:solidFill>
                <a:latin typeface="Times New Roman"/>
                <a:cs typeface="Times New Roman"/>
              </a:rPr>
              <a:t>B</a:t>
            </a:r>
            <a:r>
              <a:rPr sz="2000" b="1" i="1" dirty="0">
                <a:solidFill>
                  <a:srgbClr val="FF0000"/>
                </a:solidFill>
                <a:latin typeface="Times New Roman"/>
                <a:cs typeface="Times New Roman"/>
              </a:rPr>
              <a:t>a</a:t>
            </a:r>
            <a:r>
              <a:rPr sz="2000" b="1" i="1" spc="-15" dirty="0">
                <a:solidFill>
                  <a:srgbClr val="FF0000"/>
                </a:solidFill>
                <a:latin typeface="Times New Roman"/>
                <a:cs typeface="Times New Roman"/>
              </a:rPr>
              <a:t>s</a:t>
            </a:r>
            <a:r>
              <a:rPr sz="2000" b="1" i="1" spc="-5" dirty="0">
                <a:solidFill>
                  <a:srgbClr val="FF0000"/>
                </a:solidFill>
                <a:latin typeface="Times New Roman"/>
                <a:cs typeface="Times New Roman"/>
              </a:rPr>
              <a:t>ed</a:t>
            </a:r>
            <a:r>
              <a:rPr sz="2000" b="1" i="1" dirty="0">
                <a:solidFill>
                  <a:srgbClr val="FF0000"/>
                </a:solidFill>
                <a:latin typeface="Times New Roman"/>
                <a:cs typeface="Times New Roman"/>
              </a:rPr>
              <a:t>	</a:t>
            </a:r>
            <a:r>
              <a:rPr sz="2000" b="1" i="1" spc="-15" dirty="0">
                <a:solidFill>
                  <a:srgbClr val="FF0000"/>
                </a:solidFill>
                <a:latin typeface="Times New Roman"/>
                <a:cs typeface="Times New Roman"/>
              </a:rPr>
              <a:t>F</a:t>
            </a:r>
            <a:r>
              <a:rPr sz="2000" b="1" i="1" spc="-5" dirty="0">
                <a:solidFill>
                  <a:srgbClr val="FF0000"/>
                </a:solidFill>
                <a:latin typeface="Times New Roman"/>
                <a:cs typeface="Times New Roman"/>
              </a:rPr>
              <a:t>i</a:t>
            </a:r>
            <a:r>
              <a:rPr sz="2000" b="1" i="1" spc="-15" dirty="0">
                <a:solidFill>
                  <a:srgbClr val="FF0000"/>
                </a:solidFill>
                <a:latin typeface="Times New Roman"/>
                <a:cs typeface="Times New Roman"/>
              </a:rPr>
              <a:t>r</a:t>
            </a:r>
            <a:r>
              <a:rPr sz="2000" b="1" i="1" spc="25" dirty="0">
                <a:solidFill>
                  <a:srgbClr val="FF0000"/>
                </a:solidFill>
                <a:latin typeface="Times New Roman"/>
                <a:cs typeface="Times New Roman"/>
              </a:rPr>
              <a:t>m</a:t>
            </a:r>
            <a:r>
              <a:rPr sz="2000" b="1" i="1" spc="-15" dirty="0">
                <a:solidFill>
                  <a:srgbClr val="FF0000"/>
                </a:solidFill>
                <a:latin typeface="Times New Roman"/>
                <a:cs typeface="Times New Roman"/>
              </a:rPr>
              <a:t>w</a:t>
            </a:r>
            <a:r>
              <a:rPr sz="2000" b="1" i="1" dirty="0">
                <a:solidFill>
                  <a:srgbClr val="FF0000"/>
                </a:solidFill>
                <a:latin typeface="Times New Roman"/>
                <a:cs typeface="Times New Roman"/>
              </a:rPr>
              <a:t>a</a:t>
            </a:r>
            <a:r>
              <a:rPr sz="2000" b="1" i="1" spc="-15" dirty="0">
                <a:solidFill>
                  <a:srgbClr val="FF0000"/>
                </a:solidFill>
                <a:latin typeface="Times New Roman"/>
                <a:cs typeface="Times New Roman"/>
              </a:rPr>
              <a:t>r</a:t>
            </a:r>
            <a:r>
              <a:rPr sz="2000" b="1" i="1" spc="-5" dirty="0">
                <a:solidFill>
                  <a:srgbClr val="FF0000"/>
                </a:solidFill>
                <a:latin typeface="Times New Roman"/>
                <a:cs typeface="Times New Roman"/>
              </a:rPr>
              <a:t>e</a:t>
            </a:r>
            <a:r>
              <a:rPr sz="2000" b="1" i="1" dirty="0">
                <a:solidFill>
                  <a:srgbClr val="FF0000"/>
                </a:solidFill>
                <a:latin typeface="Times New Roman"/>
                <a:cs typeface="Times New Roman"/>
              </a:rPr>
              <a:t>	</a:t>
            </a:r>
            <a:r>
              <a:rPr sz="2000" b="1" i="1" spc="-5" dirty="0">
                <a:solidFill>
                  <a:srgbClr val="FF0000"/>
                </a:solidFill>
                <a:latin typeface="Times New Roman"/>
                <a:cs typeface="Times New Roman"/>
              </a:rPr>
              <a:t>De</a:t>
            </a:r>
            <a:r>
              <a:rPr sz="2000" b="1" i="1" spc="5" dirty="0">
                <a:solidFill>
                  <a:srgbClr val="FF0000"/>
                </a:solidFill>
                <a:latin typeface="Times New Roman"/>
                <a:cs typeface="Times New Roman"/>
              </a:rPr>
              <a:t>b</a:t>
            </a:r>
            <a:r>
              <a:rPr sz="2000" b="1" i="1" spc="-5" dirty="0">
                <a:solidFill>
                  <a:srgbClr val="FF0000"/>
                </a:solidFill>
                <a:latin typeface="Times New Roman"/>
                <a:cs typeface="Times New Roman"/>
              </a:rPr>
              <a:t>ug</a:t>
            </a:r>
            <a:r>
              <a:rPr sz="2000" b="1" i="1" spc="5" dirty="0">
                <a:solidFill>
                  <a:srgbClr val="FF0000"/>
                </a:solidFill>
                <a:latin typeface="Times New Roman"/>
                <a:cs typeface="Times New Roman"/>
              </a:rPr>
              <a:t>g</a:t>
            </a:r>
            <a:r>
              <a:rPr sz="2000" b="1" i="1" spc="-5" dirty="0">
                <a:solidFill>
                  <a:srgbClr val="FF0000"/>
                </a:solidFill>
                <a:latin typeface="Times New Roman"/>
                <a:cs typeface="Times New Roman"/>
              </a:rPr>
              <a:t>i</a:t>
            </a:r>
            <a:r>
              <a:rPr sz="2000" b="1" i="1" spc="-15" dirty="0">
                <a:solidFill>
                  <a:srgbClr val="FF0000"/>
                </a:solidFill>
                <a:latin typeface="Times New Roman"/>
                <a:cs typeface="Times New Roman"/>
              </a:rPr>
              <a:t>n</a:t>
            </a:r>
            <a:r>
              <a:rPr sz="2000" b="1" i="1" spc="10" dirty="0">
                <a:solidFill>
                  <a:srgbClr val="FF0000"/>
                </a:solidFill>
                <a:latin typeface="Times New Roman"/>
                <a:cs typeface="Times New Roman"/>
              </a:rPr>
              <a:t>g</a:t>
            </a:r>
            <a:r>
              <a:rPr sz="2000" b="1" i="1" spc="-5" dirty="0">
                <a:solidFill>
                  <a:srgbClr val="FF0000"/>
                </a:solidFill>
                <a:latin typeface="Times New Roman"/>
                <a:cs typeface="Times New Roman"/>
              </a:rPr>
              <a:t>:</a:t>
            </a:r>
            <a:r>
              <a:rPr sz="2000" b="1" i="1" dirty="0">
                <a:solidFill>
                  <a:srgbClr val="FF0000"/>
                </a:solidFill>
                <a:latin typeface="Times New Roman"/>
                <a:cs typeface="Times New Roman"/>
              </a:rPr>
              <a:t>	</a:t>
            </a:r>
            <a:r>
              <a:rPr sz="2000" spc="20" dirty="0">
                <a:latin typeface="Times New Roman"/>
                <a:cs typeface="Times New Roman"/>
              </a:rPr>
              <a:t>T</a:t>
            </a:r>
            <a:r>
              <a:rPr sz="2000" spc="-20" dirty="0">
                <a:latin typeface="Times New Roman"/>
                <a:cs typeface="Times New Roman"/>
              </a:rPr>
              <a:t>h</a:t>
            </a:r>
            <a:r>
              <a:rPr sz="2000" spc="-5" dirty="0">
                <a:latin typeface="Times New Roman"/>
                <a:cs typeface="Times New Roman"/>
              </a:rPr>
              <a:t>e</a:t>
            </a:r>
            <a:r>
              <a:rPr sz="2000" dirty="0">
                <a:latin typeface="Times New Roman"/>
                <a:cs typeface="Times New Roman"/>
              </a:rPr>
              <a:t>	</a:t>
            </a:r>
            <a:r>
              <a:rPr sz="2000" spc="-5" dirty="0">
                <a:latin typeface="Times New Roman"/>
                <a:cs typeface="Times New Roman"/>
              </a:rPr>
              <a:t>te</a:t>
            </a:r>
            <a:r>
              <a:rPr sz="2000" dirty="0">
                <a:latin typeface="Times New Roman"/>
                <a:cs typeface="Times New Roman"/>
              </a:rPr>
              <a:t>r</a:t>
            </a:r>
            <a:r>
              <a:rPr sz="2000" spc="-45" dirty="0">
                <a:latin typeface="Times New Roman"/>
                <a:cs typeface="Times New Roman"/>
              </a:rPr>
              <a:t>m</a:t>
            </a:r>
            <a:r>
              <a:rPr sz="2000" spc="-5" dirty="0">
                <a:latin typeface="Times New Roman"/>
                <a:cs typeface="Times New Roman"/>
              </a:rPr>
              <a:t>s</a:t>
            </a:r>
            <a:endParaRPr sz="2000">
              <a:latin typeface="Times New Roman"/>
              <a:cs typeface="Times New Roman"/>
            </a:endParaRPr>
          </a:p>
        </p:txBody>
      </p:sp>
      <p:sp>
        <p:nvSpPr>
          <p:cNvPr id="5" name="object 5"/>
          <p:cNvSpPr txBox="1"/>
          <p:nvPr/>
        </p:nvSpPr>
        <p:spPr>
          <a:xfrm>
            <a:off x="444500" y="656846"/>
            <a:ext cx="8322945" cy="5636260"/>
          </a:xfrm>
          <a:prstGeom prst="rect">
            <a:avLst/>
          </a:prstGeom>
        </p:spPr>
        <p:txBody>
          <a:bodyPr vert="horz" wrap="square" lIns="0" tIns="12700" rIns="0" bIns="0" rtlCol="0">
            <a:spAutoFit/>
          </a:bodyPr>
          <a:lstStyle/>
          <a:p>
            <a:pPr marL="372110" marR="7620" algn="just">
              <a:lnSpc>
                <a:spcPct val="150100"/>
              </a:lnSpc>
              <a:spcBef>
                <a:spcPts val="100"/>
              </a:spcBef>
            </a:pPr>
            <a:r>
              <a:rPr sz="2000" spc="-5" dirty="0">
                <a:latin typeface="Times New Roman"/>
                <a:cs typeface="Times New Roman"/>
              </a:rPr>
              <a:t>'Simulator' </a:t>
            </a:r>
            <a:r>
              <a:rPr sz="2000" spc="-10" dirty="0">
                <a:latin typeface="Times New Roman"/>
                <a:cs typeface="Times New Roman"/>
              </a:rPr>
              <a:t>and </a:t>
            </a:r>
            <a:r>
              <a:rPr sz="2000" spc="-5" dirty="0">
                <a:latin typeface="Times New Roman"/>
                <a:cs typeface="Times New Roman"/>
              </a:rPr>
              <a:t>'Emulator' are </a:t>
            </a:r>
            <a:r>
              <a:rPr sz="2000" spc="-10" dirty="0">
                <a:latin typeface="Times New Roman"/>
                <a:cs typeface="Times New Roman"/>
              </a:rPr>
              <a:t>little </a:t>
            </a:r>
            <a:r>
              <a:rPr sz="2000" spc="-15" dirty="0">
                <a:latin typeface="Times New Roman"/>
                <a:cs typeface="Times New Roman"/>
              </a:rPr>
              <a:t>bit </a:t>
            </a:r>
            <a:r>
              <a:rPr sz="2000" spc="-10" dirty="0">
                <a:latin typeface="Times New Roman"/>
                <a:cs typeface="Times New Roman"/>
              </a:rPr>
              <a:t>confusing and sounds similar. Though  their </a:t>
            </a:r>
            <a:r>
              <a:rPr sz="2000" u="sng" spc="-5" dirty="0">
                <a:solidFill>
                  <a:srgbClr val="FF0000"/>
                </a:solidFill>
                <a:uFill>
                  <a:solidFill>
                    <a:srgbClr val="FF0000"/>
                  </a:solidFill>
                </a:uFill>
                <a:latin typeface="Times New Roman"/>
                <a:cs typeface="Times New Roman"/>
              </a:rPr>
              <a:t>basic functionality </a:t>
            </a:r>
            <a:r>
              <a:rPr sz="2000" spc="-10" dirty="0">
                <a:latin typeface="Times New Roman"/>
                <a:cs typeface="Times New Roman"/>
              </a:rPr>
              <a:t>is </a:t>
            </a:r>
            <a:r>
              <a:rPr sz="2000" spc="-5" dirty="0">
                <a:latin typeface="Times New Roman"/>
                <a:cs typeface="Times New Roman"/>
              </a:rPr>
              <a:t>the same-"</a:t>
            </a:r>
            <a:r>
              <a:rPr sz="2000" spc="-5" dirty="0">
                <a:solidFill>
                  <a:srgbClr val="FF0000"/>
                </a:solidFill>
                <a:latin typeface="Times New Roman"/>
                <a:cs typeface="Times New Roman"/>
              </a:rPr>
              <a:t>Debug the target firmware</a:t>
            </a:r>
            <a:r>
              <a:rPr sz="2000" spc="-5" dirty="0">
                <a:latin typeface="Times New Roman"/>
                <a:cs typeface="Times New Roman"/>
              </a:rPr>
              <a:t>", </a:t>
            </a:r>
            <a:r>
              <a:rPr sz="2000" spc="-10" dirty="0">
                <a:latin typeface="Times New Roman"/>
                <a:cs typeface="Times New Roman"/>
              </a:rPr>
              <a:t>the </a:t>
            </a:r>
            <a:r>
              <a:rPr sz="2000" spc="-5" dirty="0">
                <a:solidFill>
                  <a:srgbClr val="C00000"/>
                </a:solidFill>
                <a:latin typeface="Times New Roman"/>
                <a:cs typeface="Times New Roman"/>
              </a:rPr>
              <a:t>way </a:t>
            </a:r>
            <a:r>
              <a:rPr sz="2000" spc="-10" dirty="0">
                <a:solidFill>
                  <a:srgbClr val="C00000"/>
                </a:solidFill>
                <a:latin typeface="Times New Roman"/>
                <a:cs typeface="Times New Roman"/>
              </a:rPr>
              <a:t>in  </a:t>
            </a:r>
            <a:r>
              <a:rPr sz="2000" spc="-5" dirty="0">
                <a:solidFill>
                  <a:srgbClr val="C00000"/>
                </a:solidFill>
                <a:latin typeface="Times New Roman"/>
                <a:cs typeface="Times New Roman"/>
              </a:rPr>
              <a:t>which they achieve </a:t>
            </a:r>
            <a:r>
              <a:rPr sz="2000" spc="-10" dirty="0">
                <a:solidFill>
                  <a:srgbClr val="C00000"/>
                </a:solidFill>
                <a:latin typeface="Times New Roman"/>
                <a:cs typeface="Times New Roman"/>
              </a:rPr>
              <a:t>this </a:t>
            </a:r>
            <a:r>
              <a:rPr sz="2000" spc="-5" dirty="0">
                <a:solidFill>
                  <a:srgbClr val="C00000"/>
                </a:solidFill>
                <a:latin typeface="Times New Roman"/>
                <a:cs typeface="Times New Roman"/>
              </a:rPr>
              <a:t>functionality </a:t>
            </a:r>
            <a:r>
              <a:rPr sz="2000" spc="-10" dirty="0">
                <a:solidFill>
                  <a:srgbClr val="C00000"/>
                </a:solidFill>
                <a:latin typeface="Times New Roman"/>
                <a:cs typeface="Times New Roman"/>
              </a:rPr>
              <a:t>is </a:t>
            </a:r>
            <a:r>
              <a:rPr sz="2000" dirty="0">
                <a:solidFill>
                  <a:srgbClr val="C00000"/>
                </a:solidFill>
                <a:latin typeface="Times New Roman"/>
                <a:cs typeface="Times New Roman"/>
              </a:rPr>
              <a:t>totally </a:t>
            </a:r>
            <a:r>
              <a:rPr sz="2000" spc="-5" dirty="0">
                <a:solidFill>
                  <a:srgbClr val="C00000"/>
                </a:solidFill>
                <a:latin typeface="Times New Roman"/>
                <a:cs typeface="Times New Roman"/>
              </a:rPr>
              <a:t>different</a:t>
            </a:r>
            <a:r>
              <a:rPr sz="2000" spc="-5" dirty="0">
                <a:latin typeface="Times New Roman"/>
                <a:cs typeface="Times New Roman"/>
              </a:rPr>
              <a:t>. </a:t>
            </a:r>
            <a:r>
              <a:rPr sz="2000" u="sng" dirty="0">
                <a:uFill>
                  <a:solidFill>
                    <a:srgbClr val="000000"/>
                  </a:solidFill>
                </a:uFill>
                <a:latin typeface="Times New Roman"/>
                <a:cs typeface="Times New Roman"/>
              </a:rPr>
              <a:t>The </a:t>
            </a:r>
            <a:r>
              <a:rPr sz="2000" u="sng" spc="-10" dirty="0">
                <a:uFill>
                  <a:solidFill>
                    <a:srgbClr val="000000"/>
                  </a:solidFill>
                </a:uFill>
                <a:latin typeface="Times New Roman"/>
                <a:cs typeface="Times New Roman"/>
              </a:rPr>
              <a:t>simulator </a:t>
            </a:r>
            <a:r>
              <a:rPr sz="2000" spc="-10" dirty="0">
                <a:latin typeface="Times New Roman"/>
                <a:cs typeface="Times New Roman"/>
              </a:rPr>
              <a:t> </a:t>
            </a:r>
            <a:r>
              <a:rPr sz="2000" u="sng" spc="-5" dirty="0">
                <a:uFill>
                  <a:solidFill>
                    <a:srgbClr val="000000"/>
                  </a:solidFill>
                </a:uFill>
                <a:latin typeface="Times New Roman"/>
                <a:cs typeface="Times New Roman"/>
              </a:rPr>
              <a:t>'simulates' </a:t>
            </a:r>
            <a:r>
              <a:rPr sz="2000" u="sng" spc="-10" dirty="0">
                <a:uFill>
                  <a:solidFill>
                    <a:srgbClr val="000000"/>
                  </a:solidFill>
                </a:uFill>
                <a:latin typeface="Times New Roman"/>
                <a:cs typeface="Times New Roman"/>
              </a:rPr>
              <a:t>the </a:t>
            </a:r>
            <a:r>
              <a:rPr sz="2000" u="sng" spc="-5" dirty="0">
                <a:uFill>
                  <a:solidFill>
                    <a:srgbClr val="000000"/>
                  </a:solidFill>
                </a:uFill>
                <a:latin typeface="Times New Roman"/>
                <a:cs typeface="Times New Roman"/>
              </a:rPr>
              <a:t>target </a:t>
            </a:r>
            <a:r>
              <a:rPr sz="2000" u="sng" dirty="0">
                <a:uFill>
                  <a:solidFill>
                    <a:srgbClr val="000000"/>
                  </a:solidFill>
                </a:uFill>
                <a:latin typeface="Times New Roman"/>
                <a:cs typeface="Times New Roman"/>
              </a:rPr>
              <a:t>board </a:t>
            </a:r>
            <a:r>
              <a:rPr sz="2000" u="sng" spc="-5" dirty="0">
                <a:uFill>
                  <a:solidFill>
                    <a:srgbClr val="000000"/>
                  </a:solidFill>
                </a:uFill>
                <a:latin typeface="Times New Roman"/>
                <a:cs typeface="Times New Roman"/>
              </a:rPr>
              <a:t>CPU</a:t>
            </a:r>
            <a:r>
              <a:rPr sz="2000" spc="-5" dirty="0">
                <a:latin typeface="Times New Roman"/>
                <a:cs typeface="Times New Roman"/>
              </a:rPr>
              <a:t> </a:t>
            </a:r>
            <a:r>
              <a:rPr sz="2000" spc="-10" dirty="0">
                <a:latin typeface="Times New Roman"/>
                <a:cs typeface="Times New Roman"/>
              </a:rPr>
              <a:t>and </a:t>
            </a:r>
            <a:r>
              <a:rPr sz="2000" u="sng" spc="-10" dirty="0">
                <a:uFill>
                  <a:solidFill>
                    <a:srgbClr val="000000"/>
                  </a:solidFill>
                </a:uFill>
                <a:latin typeface="Times New Roman"/>
                <a:cs typeface="Times New Roman"/>
              </a:rPr>
              <a:t>the emulator 'emulates' </a:t>
            </a:r>
            <a:r>
              <a:rPr sz="2000" u="sng" spc="-5" dirty="0">
                <a:uFill>
                  <a:solidFill>
                    <a:srgbClr val="000000"/>
                  </a:solidFill>
                </a:uFill>
                <a:latin typeface="Times New Roman"/>
                <a:cs typeface="Times New Roman"/>
              </a:rPr>
              <a:t>the target board </a:t>
            </a:r>
            <a:r>
              <a:rPr sz="2000" spc="-5" dirty="0">
                <a:latin typeface="Times New Roman"/>
                <a:cs typeface="Times New Roman"/>
              </a:rPr>
              <a:t> </a:t>
            </a:r>
            <a:r>
              <a:rPr sz="2000" u="sng" spc="-5" dirty="0">
                <a:uFill>
                  <a:solidFill>
                    <a:srgbClr val="000000"/>
                  </a:solidFill>
                </a:uFill>
                <a:latin typeface="Times New Roman"/>
                <a:cs typeface="Times New Roman"/>
              </a:rPr>
              <a:t>CPU</a:t>
            </a:r>
            <a:r>
              <a:rPr sz="2000" spc="-5" dirty="0">
                <a:latin typeface="Times New Roman"/>
                <a:cs typeface="Times New Roman"/>
              </a:rPr>
              <a:t>.</a:t>
            </a:r>
            <a:endParaRPr sz="2000">
              <a:latin typeface="Times New Roman"/>
              <a:cs typeface="Times New Roman"/>
            </a:endParaRPr>
          </a:p>
          <a:p>
            <a:pPr marL="698500" marR="11430" indent="-326390" algn="just">
              <a:lnSpc>
                <a:spcPct val="150100"/>
              </a:lnSpc>
              <a:spcBef>
                <a:spcPts val="480"/>
              </a:spcBef>
              <a:buClr>
                <a:srgbClr val="3A812E"/>
              </a:buClr>
              <a:buSzPct val="60000"/>
              <a:buFont typeface="Wingdings"/>
              <a:buChar char=""/>
              <a:tabLst>
                <a:tab pos="699135" algn="l"/>
              </a:tabLst>
            </a:pPr>
            <a:r>
              <a:rPr sz="2000" spc="-5" dirty="0">
                <a:latin typeface="Times New Roman"/>
                <a:cs typeface="Times New Roman"/>
              </a:rPr>
              <a:t>'</a:t>
            </a:r>
            <a:r>
              <a:rPr sz="2000" b="1" i="1" spc="-5" dirty="0">
                <a:solidFill>
                  <a:srgbClr val="FF0000"/>
                </a:solidFill>
                <a:latin typeface="Times New Roman"/>
                <a:cs typeface="Times New Roman"/>
              </a:rPr>
              <a:t>Simulator</a:t>
            </a:r>
            <a:r>
              <a:rPr sz="2000" spc="-5" dirty="0">
                <a:latin typeface="Times New Roman"/>
                <a:cs typeface="Times New Roman"/>
              </a:rPr>
              <a:t>' </a:t>
            </a:r>
            <a:r>
              <a:rPr sz="2000" spc="-10" dirty="0">
                <a:latin typeface="Times New Roman"/>
                <a:cs typeface="Times New Roman"/>
              </a:rPr>
              <a:t>is </a:t>
            </a:r>
            <a:r>
              <a:rPr sz="2000" spc="-5" dirty="0">
                <a:solidFill>
                  <a:srgbClr val="C00000"/>
                </a:solidFill>
                <a:latin typeface="Times New Roman"/>
                <a:cs typeface="Times New Roman"/>
              </a:rPr>
              <a:t>a </a:t>
            </a:r>
            <a:r>
              <a:rPr sz="2000" spc="-10" dirty="0">
                <a:solidFill>
                  <a:srgbClr val="C00000"/>
                </a:solidFill>
                <a:latin typeface="Times New Roman"/>
                <a:cs typeface="Times New Roman"/>
              </a:rPr>
              <a:t>software </a:t>
            </a:r>
            <a:r>
              <a:rPr sz="2000" spc="-5" dirty="0">
                <a:solidFill>
                  <a:srgbClr val="C00000"/>
                </a:solidFill>
                <a:latin typeface="Times New Roman"/>
                <a:cs typeface="Times New Roman"/>
              </a:rPr>
              <a:t>application </a:t>
            </a:r>
            <a:r>
              <a:rPr sz="2000" spc="-10" dirty="0">
                <a:solidFill>
                  <a:srgbClr val="C00000"/>
                </a:solidFill>
                <a:latin typeface="Times New Roman"/>
                <a:cs typeface="Times New Roman"/>
              </a:rPr>
              <a:t>that </a:t>
            </a:r>
            <a:r>
              <a:rPr sz="2000" spc="-5" dirty="0">
                <a:solidFill>
                  <a:srgbClr val="C00000"/>
                </a:solidFill>
                <a:latin typeface="Times New Roman"/>
                <a:cs typeface="Times New Roman"/>
              </a:rPr>
              <a:t>precisely duplicates </a:t>
            </a:r>
            <a:r>
              <a:rPr sz="2000" spc="-15" dirty="0">
                <a:solidFill>
                  <a:srgbClr val="C00000"/>
                </a:solidFill>
                <a:latin typeface="Times New Roman"/>
                <a:cs typeface="Times New Roman"/>
              </a:rPr>
              <a:t>(mimics)  </a:t>
            </a:r>
            <a:r>
              <a:rPr sz="2000" spc="-10" dirty="0">
                <a:solidFill>
                  <a:srgbClr val="C00000"/>
                </a:solidFill>
                <a:latin typeface="Times New Roman"/>
                <a:cs typeface="Times New Roman"/>
              </a:rPr>
              <a:t>the </a:t>
            </a:r>
            <a:r>
              <a:rPr sz="2000" spc="-5" dirty="0">
                <a:solidFill>
                  <a:srgbClr val="C00000"/>
                </a:solidFill>
                <a:latin typeface="Times New Roman"/>
                <a:cs typeface="Times New Roman"/>
              </a:rPr>
              <a:t>target CPU and simulates </a:t>
            </a:r>
            <a:r>
              <a:rPr sz="2000" spc="-10" dirty="0">
                <a:solidFill>
                  <a:srgbClr val="C00000"/>
                </a:solidFill>
                <a:latin typeface="Times New Roman"/>
                <a:cs typeface="Times New Roman"/>
              </a:rPr>
              <a:t>the various </a:t>
            </a:r>
            <a:r>
              <a:rPr sz="2000" spc="-5" dirty="0">
                <a:solidFill>
                  <a:srgbClr val="C00000"/>
                </a:solidFill>
                <a:latin typeface="Times New Roman"/>
                <a:cs typeface="Times New Roman"/>
              </a:rPr>
              <a:t>features </a:t>
            </a:r>
            <a:r>
              <a:rPr sz="2000" spc="5" dirty="0">
                <a:solidFill>
                  <a:srgbClr val="C00000"/>
                </a:solidFill>
                <a:latin typeface="Times New Roman"/>
                <a:cs typeface="Times New Roman"/>
              </a:rPr>
              <a:t>and </a:t>
            </a:r>
            <a:r>
              <a:rPr sz="2000" spc="-10" dirty="0">
                <a:solidFill>
                  <a:srgbClr val="C00000"/>
                </a:solidFill>
                <a:latin typeface="Times New Roman"/>
                <a:cs typeface="Times New Roman"/>
              </a:rPr>
              <a:t>instructions  </a:t>
            </a:r>
            <a:r>
              <a:rPr sz="2000" spc="-5" dirty="0">
                <a:solidFill>
                  <a:srgbClr val="C00000"/>
                </a:solidFill>
                <a:latin typeface="Times New Roman"/>
                <a:cs typeface="Times New Roman"/>
              </a:rPr>
              <a:t>supported </a:t>
            </a:r>
            <a:r>
              <a:rPr sz="2000" dirty="0">
                <a:solidFill>
                  <a:srgbClr val="C00000"/>
                </a:solidFill>
                <a:latin typeface="Times New Roman"/>
                <a:cs typeface="Times New Roman"/>
              </a:rPr>
              <a:t>by </a:t>
            </a:r>
            <a:r>
              <a:rPr sz="2000" spc="-10" dirty="0">
                <a:solidFill>
                  <a:srgbClr val="C00000"/>
                </a:solidFill>
                <a:latin typeface="Times New Roman"/>
                <a:cs typeface="Times New Roman"/>
              </a:rPr>
              <a:t>the </a:t>
            </a:r>
            <a:r>
              <a:rPr sz="2000" spc="-5" dirty="0">
                <a:solidFill>
                  <a:srgbClr val="C00000"/>
                </a:solidFill>
                <a:latin typeface="Times New Roman"/>
                <a:cs typeface="Times New Roman"/>
              </a:rPr>
              <a:t>target</a:t>
            </a:r>
            <a:r>
              <a:rPr sz="2000" spc="10" dirty="0">
                <a:solidFill>
                  <a:srgbClr val="C00000"/>
                </a:solidFill>
                <a:latin typeface="Times New Roman"/>
                <a:cs typeface="Times New Roman"/>
              </a:rPr>
              <a:t> </a:t>
            </a:r>
            <a:r>
              <a:rPr sz="2000" spc="-5" dirty="0">
                <a:solidFill>
                  <a:srgbClr val="C00000"/>
                </a:solidFill>
                <a:latin typeface="Times New Roman"/>
                <a:cs typeface="Times New Roman"/>
              </a:rPr>
              <a:t>CPU</a:t>
            </a:r>
            <a:r>
              <a:rPr sz="2000" spc="-5" dirty="0">
                <a:latin typeface="Times New Roman"/>
                <a:cs typeface="Times New Roman"/>
              </a:rPr>
              <a:t>.</a:t>
            </a:r>
            <a:endParaRPr sz="2000">
              <a:latin typeface="Times New Roman"/>
              <a:cs typeface="Times New Roman"/>
            </a:endParaRPr>
          </a:p>
          <a:p>
            <a:pPr marL="698500" marR="5080" indent="-326390" algn="just">
              <a:lnSpc>
                <a:spcPct val="150100"/>
              </a:lnSpc>
              <a:spcBef>
                <a:spcPts val="480"/>
              </a:spcBef>
              <a:buClr>
                <a:srgbClr val="3A812E"/>
              </a:buClr>
              <a:buSzPct val="60000"/>
              <a:buFont typeface="Wingdings"/>
              <a:buChar char=""/>
              <a:tabLst>
                <a:tab pos="699135" algn="l"/>
              </a:tabLst>
            </a:pPr>
            <a:r>
              <a:rPr sz="2000" spc="-5" dirty="0">
                <a:latin typeface="Times New Roman"/>
                <a:cs typeface="Times New Roman"/>
              </a:rPr>
              <a:t>'</a:t>
            </a:r>
            <a:r>
              <a:rPr sz="2000" b="1" i="1" spc="-5" dirty="0">
                <a:solidFill>
                  <a:srgbClr val="FF0000"/>
                </a:solidFill>
                <a:latin typeface="Times New Roman"/>
                <a:cs typeface="Times New Roman"/>
              </a:rPr>
              <a:t>Emulator</a:t>
            </a:r>
            <a:r>
              <a:rPr sz="2000" spc="-5" dirty="0">
                <a:latin typeface="Times New Roman"/>
                <a:cs typeface="Times New Roman"/>
              </a:rPr>
              <a:t>' </a:t>
            </a:r>
            <a:r>
              <a:rPr sz="2000" spc="-10" dirty="0">
                <a:latin typeface="Times New Roman"/>
                <a:cs typeface="Times New Roman"/>
              </a:rPr>
              <a:t>is </a:t>
            </a:r>
            <a:r>
              <a:rPr sz="2000" spc="-5" dirty="0">
                <a:solidFill>
                  <a:srgbClr val="C00000"/>
                </a:solidFill>
                <a:latin typeface="Times New Roman"/>
                <a:cs typeface="Times New Roman"/>
              </a:rPr>
              <a:t>a </a:t>
            </a:r>
            <a:r>
              <a:rPr sz="2000" spc="-10" dirty="0">
                <a:solidFill>
                  <a:srgbClr val="C00000"/>
                </a:solidFill>
                <a:latin typeface="Times New Roman"/>
                <a:cs typeface="Times New Roman"/>
              </a:rPr>
              <a:t>self-contained hardware </a:t>
            </a:r>
            <a:r>
              <a:rPr sz="2000" spc="-5" dirty="0">
                <a:solidFill>
                  <a:srgbClr val="C00000"/>
                </a:solidFill>
                <a:latin typeface="Times New Roman"/>
                <a:cs typeface="Times New Roman"/>
              </a:rPr>
              <a:t>device </a:t>
            </a:r>
            <a:r>
              <a:rPr sz="2000" spc="-15" dirty="0">
                <a:solidFill>
                  <a:srgbClr val="C00000"/>
                </a:solidFill>
                <a:latin typeface="Times New Roman"/>
                <a:cs typeface="Times New Roman"/>
              </a:rPr>
              <a:t>which </a:t>
            </a:r>
            <a:r>
              <a:rPr sz="2000" spc="-5" dirty="0">
                <a:solidFill>
                  <a:srgbClr val="C00000"/>
                </a:solidFill>
                <a:latin typeface="Times New Roman"/>
                <a:cs typeface="Times New Roman"/>
              </a:rPr>
              <a:t>emulates </a:t>
            </a:r>
            <a:r>
              <a:rPr sz="2000" spc="-10" dirty="0">
                <a:solidFill>
                  <a:srgbClr val="C00000"/>
                </a:solidFill>
                <a:latin typeface="Times New Roman"/>
                <a:cs typeface="Times New Roman"/>
              </a:rPr>
              <a:t>the </a:t>
            </a:r>
            <a:r>
              <a:rPr sz="2000" spc="-5" dirty="0">
                <a:solidFill>
                  <a:srgbClr val="C00000"/>
                </a:solidFill>
                <a:latin typeface="Times New Roman"/>
                <a:cs typeface="Times New Roman"/>
              </a:rPr>
              <a:t>target  CPU</a:t>
            </a:r>
            <a:r>
              <a:rPr sz="2000" spc="-5" dirty="0">
                <a:latin typeface="Times New Roman"/>
                <a:cs typeface="Times New Roman"/>
              </a:rPr>
              <a:t>. </a:t>
            </a:r>
            <a:r>
              <a:rPr sz="2000" dirty="0">
                <a:latin typeface="Times New Roman"/>
                <a:cs typeface="Times New Roman"/>
              </a:rPr>
              <a:t>The </a:t>
            </a:r>
            <a:r>
              <a:rPr sz="2000" spc="-10" dirty="0">
                <a:solidFill>
                  <a:srgbClr val="6F2F9F"/>
                </a:solidFill>
                <a:latin typeface="Times New Roman"/>
                <a:cs typeface="Times New Roman"/>
              </a:rPr>
              <a:t>emulator hardware contains </a:t>
            </a:r>
            <a:r>
              <a:rPr sz="2000" spc="-5" dirty="0">
                <a:solidFill>
                  <a:srgbClr val="6F2F9F"/>
                </a:solidFill>
                <a:latin typeface="Times New Roman"/>
                <a:cs typeface="Times New Roman"/>
              </a:rPr>
              <a:t>necessary emulation </a:t>
            </a:r>
            <a:r>
              <a:rPr sz="2000" spc="-10" dirty="0">
                <a:solidFill>
                  <a:srgbClr val="6F2F9F"/>
                </a:solidFill>
                <a:latin typeface="Times New Roman"/>
                <a:cs typeface="Times New Roman"/>
              </a:rPr>
              <a:t>logic and </a:t>
            </a:r>
            <a:r>
              <a:rPr sz="2000" spc="-5" dirty="0">
                <a:solidFill>
                  <a:srgbClr val="6F2F9F"/>
                </a:solidFill>
                <a:latin typeface="Times New Roman"/>
                <a:cs typeface="Times New Roman"/>
              </a:rPr>
              <a:t>it </a:t>
            </a:r>
            <a:r>
              <a:rPr sz="2000" spc="-10" dirty="0">
                <a:solidFill>
                  <a:srgbClr val="6F2F9F"/>
                </a:solidFill>
                <a:latin typeface="Times New Roman"/>
                <a:cs typeface="Times New Roman"/>
              </a:rPr>
              <a:t>is  hooked</a:t>
            </a:r>
            <a:r>
              <a:rPr sz="2000" spc="275" dirty="0">
                <a:solidFill>
                  <a:srgbClr val="6F2F9F"/>
                </a:solidFill>
                <a:latin typeface="Times New Roman"/>
                <a:cs typeface="Times New Roman"/>
              </a:rPr>
              <a:t> </a:t>
            </a:r>
            <a:r>
              <a:rPr sz="2000" spc="-5" dirty="0">
                <a:solidFill>
                  <a:srgbClr val="6F2F9F"/>
                </a:solidFill>
                <a:latin typeface="Times New Roman"/>
                <a:cs typeface="Times New Roman"/>
              </a:rPr>
              <a:t>to</a:t>
            </a:r>
            <a:r>
              <a:rPr sz="2000" spc="265" dirty="0">
                <a:solidFill>
                  <a:srgbClr val="6F2F9F"/>
                </a:solidFill>
                <a:latin typeface="Times New Roman"/>
                <a:cs typeface="Times New Roman"/>
              </a:rPr>
              <a:t> </a:t>
            </a:r>
            <a:r>
              <a:rPr sz="2000" spc="-10" dirty="0">
                <a:solidFill>
                  <a:srgbClr val="6F2F9F"/>
                </a:solidFill>
                <a:latin typeface="Times New Roman"/>
                <a:cs typeface="Times New Roman"/>
              </a:rPr>
              <a:t>the</a:t>
            </a:r>
            <a:r>
              <a:rPr sz="2000" spc="229" dirty="0">
                <a:solidFill>
                  <a:srgbClr val="6F2F9F"/>
                </a:solidFill>
                <a:latin typeface="Times New Roman"/>
                <a:cs typeface="Times New Roman"/>
              </a:rPr>
              <a:t> </a:t>
            </a:r>
            <a:r>
              <a:rPr sz="2000" spc="-10" dirty="0">
                <a:solidFill>
                  <a:srgbClr val="6F2F9F"/>
                </a:solidFill>
                <a:latin typeface="Times New Roman"/>
                <a:cs typeface="Times New Roman"/>
              </a:rPr>
              <a:t>debugging</a:t>
            </a:r>
            <a:r>
              <a:rPr sz="2000" spc="250" dirty="0">
                <a:solidFill>
                  <a:srgbClr val="6F2F9F"/>
                </a:solidFill>
                <a:latin typeface="Times New Roman"/>
                <a:cs typeface="Times New Roman"/>
              </a:rPr>
              <a:t> </a:t>
            </a:r>
            <a:r>
              <a:rPr sz="2000" spc="-5" dirty="0">
                <a:solidFill>
                  <a:srgbClr val="6F2F9F"/>
                </a:solidFill>
                <a:latin typeface="Times New Roman"/>
                <a:cs typeface="Times New Roman"/>
              </a:rPr>
              <a:t>application</a:t>
            </a:r>
            <a:r>
              <a:rPr sz="2000" spc="250" dirty="0">
                <a:solidFill>
                  <a:srgbClr val="6F2F9F"/>
                </a:solidFill>
                <a:latin typeface="Times New Roman"/>
                <a:cs typeface="Times New Roman"/>
              </a:rPr>
              <a:t> </a:t>
            </a:r>
            <a:r>
              <a:rPr sz="2000" spc="-10" dirty="0">
                <a:solidFill>
                  <a:srgbClr val="6F2F9F"/>
                </a:solidFill>
                <a:latin typeface="Times New Roman"/>
                <a:cs typeface="Times New Roman"/>
              </a:rPr>
              <a:t>running</a:t>
            </a:r>
            <a:r>
              <a:rPr sz="2000" spc="250" dirty="0">
                <a:solidFill>
                  <a:srgbClr val="6F2F9F"/>
                </a:solidFill>
                <a:latin typeface="Times New Roman"/>
                <a:cs typeface="Times New Roman"/>
              </a:rPr>
              <a:t> </a:t>
            </a:r>
            <a:r>
              <a:rPr sz="2000" dirty="0">
                <a:solidFill>
                  <a:srgbClr val="6F2F9F"/>
                </a:solidFill>
                <a:latin typeface="Times New Roman"/>
                <a:cs typeface="Times New Roman"/>
              </a:rPr>
              <a:t>on</a:t>
            </a:r>
            <a:r>
              <a:rPr sz="2000" spc="240" dirty="0">
                <a:solidFill>
                  <a:srgbClr val="6F2F9F"/>
                </a:solidFill>
                <a:latin typeface="Times New Roman"/>
                <a:cs typeface="Times New Roman"/>
              </a:rPr>
              <a:t> </a:t>
            </a:r>
            <a:r>
              <a:rPr sz="2000" spc="-10" dirty="0">
                <a:solidFill>
                  <a:srgbClr val="6F2F9F"/>
                </a:solidFill>
                <a:latin typeface="Times New Roman"/>
                <a:cs typeface="Times New Roman"/>
              </a:rPr>
              <a:t>the</a:t>
            </a:r>
            <a:r>
              <a:rPr sz="2000" spc="254" dirty="0">
                <a:solidFill>
                  <a:srgbClr val="6F2F9F"/>
                </a:solidFill>
                <a:latin typeface="Times New Roman"/>
                <a:cs typeface="Times New Roman"/>
              </a:rPr>
              <a:t> </a:t>
            </a:r>
            <a:r>
              <a:rPr sz="2000" spc="-10" dirty="0">
                <a:solidFill>
                  <a:srgbClr val="6F2F9F"/>
                </a:solidFill>
                <a:latin typeface="Times New Roman"/>
                <a:cs typeface="Times New Roman"/>
              </a:rPr>
              <a:t>development</a:t>
            </a:r>
            <a:r>
              <a:rPr sz="2000" spc="265" dirty="0">
                <a:solidFill>
                  <a:srgbClr val="6F2F9F"/>
                </a:solidFill>
                <a:latin typeface="Times New Roman"/>
                <a:cs typeface="Times New Roman"/>
              </a:rPr>
              <a:t> </a:t>
            </a:r>
            <a:r>
              <a:rPr sz="2000" dirty="0">
                <a:solidFill>
                  <a:srgbClr val="6F2F9F"/>
                </a:solidFill>
                <a:latin typeface="Times New Roman"/>
                <a:cs typeface="Times New Roman"/>
              </a:rPr>
              <a:t>PC</a:t>
            </a:r>
            <a:r>
              <a:rPr sz="2000" spc="245" dirty="0">
                <a:solidFill>
                  <a:srgbClr val="6F2F9F"/>
                </a:solidFill>
                <a:latin typeface="Times New Roman"/>
                <a:cs typeface="Times New Roman"/>
              </a:rPr>
              <a:t> </a:t>
            </a:r>
            <a:r>
              <a:rPr sz="2000" spc="5" dirty="0">
                <a:solidFill>
                  <a:srgbClr val="6F2F9F"/>
                </a:solidFill>
                <a:latin typeface="Times New Roman"/>
                <a:cs typeface="Times New Roman"/>
              </a:rPr>
              <a:t>on</a:t>
            </a:r>
            <a:endParaRPr sz="2000">
              <a:latin typeface="Times New Roman"/>
              <a:cs typeface="Times New Roman"/>
            </a:endParaRPr>
          </a:p>
          <a:p>
            <a:pPr marL="12700" algn="just">
              <a:lnSpc>
                <a:spcPct val="100000"/>
              </a:lnSpc>
              <a:spcBef>
                <a:spcPts val="1200"/>
              </a:spcBef>
            </a:pPr>
            <a:r>
              <a:rPr sz="2000" strike="sngStrike" spc="-5" dirty="0">
                <a:solidFill>
                  <a:srgbClr val="6F2F9F"/>
                </a:solidFill>
                <a:latin typeface="Times New Roman"/>
                <a:cs typeface="Times New Roman"/>
              </a:rPr>
              <a:t>          </a:t>
            </a:r>
            <a:r>
              <a:rPr sz="2000" strike="sngStrike" spc="-100" dirty="0">
                <a:solidFill>
                  <a:srgbClr val="6F2F9F"/>
                </a:solidFill>
                <a:latin typeface="Times New Roman"/>
                <a:cs typeface="Times New Roman"/>
              </a:rPr>
              <a:t> </a:t>
            </a:r>
            <a:r>
              <a:rPr sz="2000" strike="sngStrike" spc="-10" dirty="0">
                <a:solidFill>
                  <a:srgbClr val="6F2F9F"/>
                </a:solidFill>
                <a:latin typeface="Times New Roman"/>
                <a:cs typeface="Times New Roman"/>
              </a:rPr>
              <a:t>one</a:t>
            </a:r>
            <a:r>
              <a:rPr sz="2000" strike="sngStrike" spc="300" dirty="0">
                <a:solidFill>
                  <a:srgbClr val="6F2F9F"/>
                </a:solidFill>
                <a:latin typeface="Times New Roman"/>
                <a:cs typeface="Times New Roman"/>
              </a:rPr>
              <a:t> </a:t>
            </a:r>
            <a:r>
              <a:rPr sz="2000" strike="sngStrike" spc="-10" dirty="0">
                <a:solidFill>
                  <a:srgbClr val="6F2F9F"/>
                </a:solidFill>
                <a:latin typeface="Times New Roman"/>
                <a:cs typeface="Times New Roman"/>
              </a:rPr>
              <a:t>end</a:t>
            </a:r>
            <a:r>
              <a:rPr sz="2000" strike="sngStrike" spc="305" dirty="0">
                <a:solidFill>
                  <a:srgbClr val="6F2F9F"/>
                </a:solidFill>
                <a:latin typeface="Times New Roman"/>
                <a:cs typeface="Times New Roman"/>
              </a:rPr>
              <a:t> </a:t>
            </a:r>
            <a:r>
              <a:rPr sz="2000" strike="sngStrike" spc="-10" dirty="0">
                <a:solidFill>
                  <a:srgbClr val="6F2F9F"/>
                </a:solidFill>
                <a:latin typeface="Times New Roman"/>
                <a:cs typeface="Times New Roman"/>
              </a:rPr>
              <a:t>and</a:t>
            </a:r>
            <a:r>
              <a:rPr sz="2000" strike="sngStrike" spc="305" dirty="0">
                <a:solidFill>
                  <a:srgbClr val="6F2F9F"/>
                </a:solidFill>
                <a:latin typeface="Times New Roman"/>
                <a:cs typeface="Times New Roman"/>
              </a:rPr>
              <a:t> </a:t>
            </a:r>
            <a:r>
              <a:rPr sz="2000" strike="sngStrike" spc="-10" dirty="0">
                <a:solidFill>
                  <a:srgbClr val="6F2F9F"/>
                </a:solidFill>
                <a:latin typeface="Times New Roman"/>
                <a:cs typeface="Times New Roman"/>
              </a:rPr>
              <a:t>connects</a:t>
            </a:r>
            <a:r>
              <a:rPr sz="2000" strike="sngStrike" spc="290" dirty="0">
                <a:solidFill>
                  <a:srgbClr val="6F2F9F"/>
                </a:solidFill>
                <a:latin typeface="Times New Roman"/>
                <a:cs typeface="Times New Roman"/>
              </a:rPr>
              <a:t> </a:t>
            </a:r>
            <a:r>
              <a:rPr sz="2000" strike="sngStrike" spc="-10" dirty="0">
                <a:solidFill>
                  <a:srgbClr val="6F2F9F"/>
                </a:solidFill>
                <a:latin typeface="Times New Roman"/>
                <a:cs typeface="Times New Roman"/>
              </a:rPr>
              <a:t>to</a:t>
            </a:r>
            <a:r>
              <a:rPr sz="2000" strike="sngStrike" spc="280" dirty="0">
                <a:solidFill>
                  <a:srgbClr val="6F2F9F"/>
                </a:solidFill>
                <a:latin typeface="Times New Roman"/>
                <a:cs typeface="Times New Roman"/>
              </a:rPr>
              <a:t> </a:t>
            </a:r>
            <a:r>
              <a:rPr sz="2000" strike="sngStrike" spc="-10" dirty="0">
                <a:solidFill>
                  <a:srgbClr val="6F2F9F"/>
                </a:solidFill>
                <a:latin typeface="Times New Roman"/>
                <a:cs typeface="Times New Roman"/>
              </a:rPr>
              <a:t>the</a:t>
            </a:r>
            <a:r>
              <a:rPr sz="2000" strike="sngStrike" spc="275" dirty="0">
                <a:solidFill>
                  <a:srgbClr val="6F2F9F"/>
                </a:solidFill>
                <a:latin typeface="Times New Roman"/>
                <a:cs typeface="Times New Roman"/>
              </a:rPr>
              <a:t> </a:t>
            </a:r>
            <a:r>
              <a:rPr sz="2000" strike="sngStrike" spc="-5" dirty="0">
                <a:solidFill>
                  <a:srgbClr val="6F2F9F"/>
                </a:solidFill>
                <a:latin typeface="Times New Roman"/>
                <a:cs typeface="Times New Roman"/>
              </a:rPr>
              <a:t>target</a:t>
            </a:r>
            <a:r>
              <a:rPr sz="2000" strike="sngStrike" spc="295" dirty="0">
                <a:solidFill>
                  <a:srgbClr val="6F2F9F"/>
                </a:solidFill>
                <a:latin typeface="Times New Roman"/>
                <a:cs typeface="Times New Roman"/>
              </a:rPr>
              <a:t> </a:t>
            </a:r>
            <a:r>
              <a:rPr sz="2000" strike="sngStrike" spc="-5" dirty="0">
                <a:solidFill>
                  <a:srgbClr val="6F2F9F"/>
                </a:solidFill>
                <a:latin typeface="Times New Roman"/>
                <a:cs typeface="Times New Roman"/>
              </a:rPr>
              <a:t>board</a:t>
            </a:r>
            <a:r>
              <a:rPr sz="2000" strike="sngStrike" spc="290" dirty="0">
                <a:solidFill>
                  <a:srgbClr val="6F2F9F"/>
                </a:solidFill>
                <a:latin typeface="Times New Roman"/>
                <a:cs typeface="Times New Roman"/>
              </a:rPr>
              <a:t> </a:t>
            </a:r>
            <a:r>
              <a:rPr sz="2000" strike="sngStrike" spc="-10" dirty="0">
                <a:solidFill>
                  <a:srgbClr val="6F2F9F"/>
                </a:solidFill>
                <a:latin typeface="Times New Roman"/>
                <a:cs typeface="Times New Roman"/>
              </a:rPr>
              <a:t>through</a:t>
            </a:r>
            <a:r>
              <a:rPr sz="2000" strike="sngStrike" spc="285" dirty="0">
                <a:solidFill>
                  <a:srgbClr val="6F2F9F"/>
                </a:solidFill>
                <a:latin typeface="Times New Roman"/>
                <a:cs typeface="Times New Roman"/>
              </a:rPr>
              <a:t> </a:t>
            </a:r>
            <a:r>
              <a:rPr sz="2000" strike="sngStrike" spc="-10" dirty="0">
                <a:solidFill>
                  <a:srgbClr val="6F2F9F"/>
                </a:solidFill>
                <a:latin typeface="Times New Roman"/>
                <a:cs typeface="Times New Roman"/>
              </a:rPr>
              <a:t>some</a:t>
            </a:r>
            <a:r>
              <a:rPr sz="2000" strike="sngStrike" spc="300" dirty="0">
                <a:solidFill>
                  <a:srgbClr val="6F2F9F"/>
                </a:solidFill>
                <a:latin typeface="Times New Roman"/>
                <a:cs typeface="Times New Roman"/>
              </a:rPr>
              <a:t> </a:t>
            </a:r>
            <a:r>
              <a:rPr sz="2000" strike="sngStrike" spc="-5" dirty="0">
                <a:solidFill>
                  <a:srgbClr val="6F2F9F"/>
                </a:solidFill>
                <a:latin typeface="Times New Roman"/>
                <a:cs typeface="Times New Roman"/>
              </a:rPr>
              <a:t>interface</a:t>
            </a:r>
            <a:r>
              <a:rPr sz="2000" strike="sngStrike" spc="305" dirty="0">
                <a:solidFill>
                  <a:srgbClr val="6F2F9F"/>
                </a:solidFill>
                <a:latin typeface="Times New Roman"/>
                <a:cs typeface="Times New Roman"/>
              </a:rPr>
              <a:t> </a:t>
            </a:r>
            <a:r>
              <a:rPr sz="2000" strike="sngStrike" dirty="0">
                <a:solidFill>
                  <a:srgbClr val="6F2F9F"/>
                </a:solidFill>
                <a:latin typeface="Times New Roman"/>
                <a:cs typeface="Times New Roman"/>
              </a:rPr>
              <a:t>on</a:t>
            </a:r>
            <a:r>
              <a:rPr sz="2000" strike="sngStrike" spc="285" dirty="0">
                <a:solidFill>
                  <a:srgbClr val="6F2F9F"/>
                </a:solidFill>
                <a:latin typeface="Times New Roman"/>
                <a:cs typeface="Times New Roman"/>
              </a:rPr>
              <a:t> </a:t>
            </a:r>
            <a:r>
              <a:rPr sz="2000" strike="sngStrike" spc="-10" dirty="0">
                <a:solidFill>
                  <a:srgbClr val="6F2F9F"/>
                </a:solidFill>
                <a:latin typeface="Times New Roman"/>
                <a:cs typeface="Times New Roman"/>
              </a:rPr>
              <a:t>the</a:t>
            </a:r>
            <a:endParaRPr sz="2000">
              <a:latin typeface="Times New Roman"/>
              <a:cs typeface="Times New Roman"/>
            </a:endParaRPr>
          </a:p>
        </p:txBody>
      </p:sp>
      <p:sp>
        <p:nvSpPr>
          <p:cNvPr id="6" name="object 6"/>
          <p:cNvSpPr txBox="1"/>
          <p:nvPr/>
        </p:nvSpPr>
        <p:spPr>
          <a:xfrm>
            <a:off x="1130604" y="6421628"/>
            <a:ext cx="1036955" cy="329565"/>
          </a:xfrm>
          <a:prstGeom prst="rect">
            <a:avLst/>
          </a:prstGeom>
        </p:spPr>
        <p:txBody>
          <a:bodyPr vert="horz" wrap="square" lIns="0" tIns="11430" rIns="0" bIns="0" rtlCol="0">
            <a:spAutoFit/>
          </a:bodyPr>
          <a:lstStyle/>
          <a:p>
            <a:pPr marL="12700">
              <a:lnSpc>
                <a:spcPct val="100000"/>
              </a:lnSpc>
              <a:spcBef>
                <a:spcPts val="90"/>
              </a:spcBef>
            </a:pPr>
            <a:r>
              <a:rPr sz="2000" spc="-5" dirty="0">
                <a:solidFill>
                  <a:srgbClr val="6F2F9F"/>
                </a:solidFill>
                <a:latin typeface="Times New Roman"/>
                <a:cs typeface="Times New Roman"/>
              </a:rPr>
              <a:t>other</a:t>
            </a:r>
            <a:r>
              <a:rPr sz="2000" spc="-80" dirty="0">
                <a:solidFill>
                  <a:srgbClr val="6F2F9F"/>
                </a:solidFill>
                <a:latin typeface="Times New Roman"/>
                <a:cs typeface="Times New Roman"/>
              </a:rPr>
              <a:t> </a:t>
            </a:r>
            <a:r>
              <a:rPr sz="2000" spc="-5" dirty="0">
                <a:solidFill>
                  <a:srgbClr val="6F2F9F"/>
                </a:solidFill>
                <a:latin typeface="Times New Roman"/>
                <a:cs typeface="Times New Roman"/>
              </a:rPr>
              <a:t>end</a:t>
            </a:r>
            <a:r>
              <a:rPr sz="2000" spc="-5" dirty="0">
                <a:latin typeface="Times New Roman"/>
                <a:cs typeface="Times New Roman"/>
              </a:rPr>
              <a:t>.</a:t>
            </a:r>
            <a:endParaRPr sz="2000">
              <a:latin typeface="Times New Roman"/>
              <a:cs typeface="Times New Roman"/>
            </a:endParaRP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381000" y="228600"/>
            <a:ext cx="8229600" cy="609600"/>
          </a:xfrm>
          <a:custGeom>
            <a:avLst/>
            <a:gdLst/>
            <a:ahLst/>
            <a:cxnLst/>
            <a:rect l="l" t="t" r="r" b="b"/>
            <a:pathLst>
              <a:path w="8229600" h="609600">
                <a:moveTo>
                  <a:pt x="0" y="609600"/>
                </a:moveTo>
                <a:lnTo>
                  <a:pt x="0" y="0"/>
                </a:lnTo>
                <a:lnTo>
                  <a:pt x="8229600" y="0"/>
                </a:lnTo>
              </a:path>
            </a:pathLst>
          </a:custGeom>
          <a:ln w="19050">
            <a:solidFill>
              <a:srgbClr val="CC9900"/>
            </a:solidFill>
          </a:ln>
        </p:spPr>
        <p:txBody>
          <a:bodyPr wrap="square" lIns="0" tIns="0" rIns="0" bIns="0" rtlCol="0"/>
          <a:lstStyle/>
          <a:p>
            <a:endParaRPr/>
          </a:p>
        </p:txBody>
      </p:sp>
      <p:sp>
        <p:nvSpPr>
          <p:cNvPr id="3" name="object 3"/>
          <p:cNvSpPr txBox="1"/>
          <p:nvPr/>
        </p:nvSpPr>
        <p:spPr>
          <a:xfrm>
            <a:off x="8375142" y="6450279"/>
            <a:ext cx="236220" cy="208279"/>
          </a:xfrm>
          <a:prstGeom prst="rect">
            <a:avLst/>
          </a:prstGeom>
        </p:spPr>
        <p:txBody>
          <a:bodyPr vert="horz" wrap="square" lIns="0" tIns="12700" rIns="0" bIns="0" rtlCol="0">
            <a:spAutoFit/>
          </a:bodyPr>
          <a:lstStyle/>
          <a:p>
            <a:pPr marL="12700">
              <a:lnSpc>
                <a:spcPct val="100000"/>
              </a:lnSpc>
              <a:spcBef>
                <a:spcPts val="100"/>
              </a:spcBef>
            </a:pPr>
            <a:r>
              <a:rPr sz="1200" spc="-55" dirty="0">
                <a:latin typeface="Times New Roman"/>
                <a:cs typeface="Times New Roman"/>
              </a:rPr>
              <a:t>133</a:t>
            </a:r>
            <a:endParaRPr sz="1200">
              <a:latin typeface="Times New Roman"/>
              <a:cs typeface="Times New Roman"/>
            </a:endParaRPr>
          </a:p>
        </p:txBody>
      </p:sp>
      <p:sp>
        <p:nvSpPr>
          <p:cNvPr id="4" name="object 4"/>
          <p:cNvSpPr txBox="1"/>
          <p:nvPr/>
        </p:nvSpPr>
        <p:spPr>
          <a:xfrm>
            <a:off x="804468" y="199374"/>
            <a:ext cx="7960995" cy="941069"/>
          </a:xfrm>
          <a:prstGeom prst="rect">
            <a:avLst/>
          </a:prstGeom>
        </p:spPr>
        <p:txBody>
          <a:bodyPr vert="horz" wrap="square" lIns="0" tIns="12700" rIns="0" bIns="0" rtlCol="0">
            <a:spAutoFit/>
          </a:bodyPr>
          <a:lstStyle/>
          <a:p>
            <a:pPr marL="338455" marR="5080" indent="-326390">
              <a:lnSpc>
                <a:spcPct val="150100"/>
              </a:lnSpc>
              <a:spcBef>
                <a:spcPts val="100"/>
              </a:spcBef>
              <a:buClr>
                <a:srgbClr val="3A812E"/>
              </a:buClr>
              <a:buSzPct val="60000"/>
              <a:buFont typeface="Wingdings"/>
              <a:buChar char=""/>
              <a:tabLst>
                <a:tab pos="338455" algn="l"/>
                <a:tab pos="339090" algn="l"/>
              </a:tabLst>
            </a:pPr>
            <a:r>
              <a:rPr sz="2000" dirty="0">
                <a:latin typeface="Times New Roman"/>
                <a:cs typeface="Times New Roman"/>
              </a:rPr>
              <a:t>The </a:t>
            </a:r>
            <a:r>
              <a:rPr sz="2000" spc="-10" dirty="0">
                <a:latin typeface="Times New Roman"/>
                <a:cs typeface="Times New Roman"/>
              </a:rPr>
              <a:t>Emulator </a:t>
            </a:r>
            <a:r>
              <a:rPr sz="2000" dirty="0">
                <a:latin typeface="Times New Roman"/>
                <a:cs typeface="Times New Roman"/>
              </a:rPr>
              <a:t>POD </a:t>
            </a:r>
            <a:r>
              <a:rPr sz="2000" spc="-5" dirty="0">
                <a:latin typeface="Times New Roman"/>
                <a:cs typeface="Times New Roman"/>
              </a:rPr>
              <a:t>(see </a:t>
            </a:r>
            <a:r>
              <a:rPr sz="2000" spc="-10" dirty="0">
                <a:latin typeface="Times New Roman"/>
                <a:cs typeface="Times New Roman"/>
              </a:rPr>
              <a:t>the following </a:t>
            </a:r>
            <a:r>
              <a:rPr sz="2000" spc="-5" dirty="0">
                <a:latin typeface="Times New Roman"/>
                <a:cs typeface="Times New Roman"/>
              </a:rPr>
              <a:t>Figure) </a:t>
            </a:r>
            <a:r>
              <a:rPr sz="2000" spc="-15" dirty="0">
                <a:latin typeface="Times New Roman"/>
                <a:cs typeface="Times New Roman"/>
              </a:rPr>
              <a:t>forms </a:t>
            </a:r>
            <a:r>
              <a:rPr sz="2000" spc="-10" dirty="0">
                <a:latin typeface="Times New Roman"/>
                <a:cs typeface="Times New Roman"/>
              </a:rPr>
              <a:t>the </a:t>
            </a:r>
            <a:r>
              <a:rPr sz="2000" spc="-5" dirty="0">
                <a:latin typeface="Times New Roman"/>
                <a:cs typeface="Times New Roman"/>
              </a:rPr>
              <a:t>heart </a:t>
            </a:r>
            <a:r>
              <a:rPr sz="2000" dirty="0">
                <a:latin typeface="Times New Roman"/>
                <a:cs typeface="Times New Roman"/>
              </a:rPr>
              <a:t>of any  </a:t>
            </a:r>
            <a:r>
              <a:rPr sz="2000" spc="-10" dirty="0">
                <a:latin typeface="Times New Roman"/>
                <a:cs typeface="Times New Roman"/>
              </a:rPr>
              <a:t>emulator </a:t>
            </a:r>
            <a:r>
              <a:rPr sz="2000" spc="-15" dirty="0">
                <a:latin typeface="Times New Roman"/>
                <a:cs typeface="Times New Roman"/>
              </a:rPr>
              <a:t>system </a:t>
            </a:r>
            <a:r>
              <a:rPr sz="2000" spc="-10" dirty="0">
                <a:latin typeface="Times New Roman"/>
                <a:cs typeface="Times New Roman"/>
              </a:rPr>
              <a:t>and </a:t>
            </a:r>
            <a:r>
              <a:rPr sz="2000" spc="-5" dirty="0">
                <a:latin typeface="Times New Roman"/>
                <a:cs typeface="Times New Roman"/>
              </a:rPr>
              <a:t>it </a:t>
            </a:r>
            <a:r>
              <a:rPr sz="2000" spc="-10" dirty="0">
                <a:latin typeface="Times New Roman"/>
                <a:cs typeface="Times New Roman"/>
              </a:rPr>
              <a:t>contains the </a:t>
            </a:r>
            <a:r>
              <a:rPr sz="2000" spc="-15" dirty="0">
                <a:latin typeface="Times New Roman"/>
                <a:cs typeface="Times New Roman"/>
              </a:rPr>
              <a:t>following </a:t>
            </a:r>
            <a:r>
              <a:rPr sz="2000" spc="-10" dirty="0">
                <a:latin typeface="Times New Roman"/>
                <a:cs typeface="Times New Roman"/>
              </a:rPr>
              <a:t>functional</a:t>
            </a:r>
            <a:r>
              <a:rPr sz="2000" spc="325" dirty="0">
                <a:latin typeface="Times New Roman"/>
                <a:cs typeface="Times New Roman"/>
              </a:rPr>
              <a:t> </a:t>
            </a:r>
            <a:r>
              <a:rPr sz="2000" spc="-10" dirty="0">
                <a:latin typeface="Times New Roman"/>
                <a:cs typeface="Times New Roman"/>
              </a:rPr>
              <a:t>units.</a:t>
            </a:r>
            <a:endParaRPr sz="2000">
              <a:latin typeface="Times New Roman"/>
              <a:cs typeface="Times New Roman"/>
            </a:endParaRPr>
          </a:p>
        </p:txBody>
      </p:sp>
      <p:sp>
        <p:nvSpPr>
          <p:cNvPr id="5" name="object 5"/>
          <p:cNvSpPr txBox="1"/>
          <p:nvPr/>
        </p:nvSpPr>
        <p:spPr>
          <a:xfrm>
            <a:off x="444500" y="4803574"/>
            <a:ext cx="8322945" cy="1398270"/>
          </a:xfrm>
          <a:prstGeom prst="rect">
            <a:avLst/>
          </a:prstGeom>
        </p:spPr>
        <p:txBody>
          <a:bodyPr vert="horz" wrap="square" lIns="0" tIns="165735" rIns="0" bIns="0" rtlCol="0">
            <a:spAutoFit/>
          </a:bodyPr>
          <a:lstStyle/>
          <a:p>
            <a:pPr marL="698500" indent="-327025">
              <a:lnSpc>
                <a:spcPct val="100000"/>
              </a:lnSpc>
              <a:spcBef>
                <a:spcPts val="1305"/>
              </a:spcBef>
              <a:buClr>
                <a:srgbClr val="3A812E"/>
              </a:buClr>
              <a:buSzPct val="60000"/>
              <a:buFont typeface="Wingdings"/>
              <a:buChar char=""/>
              <a:tabLst>
                <a:tab pos="698500" algn="l"/>
                <a:tab pos="699135" algn="l"/>
              </a:tabLst>
            </a:pPr>
            <a:r>
              <a:rPr sz="2000" i="1" spc="-5" dirty="0">
                <a:solidFill>
                  <a:srgbClr val="FF0000"/>
                </a:solidFill>
                <a:latin typeface="Times New Roman"/>
                <a:cs typeface="Times New Roman"/>
              </a:rPr>
              <a:t>Emulation Device: </a:t>
            </a:r>
            <a:r>
              <a:rPr sz="2000" spc="-5" dirty="0">
                <a:latin typeface="Times New Roman"/>
                <a:cs typeface="Times New Roman"/>
              </a:rPr>
              <a:t>is a </a:t>
            </a:r>
            <a:r>
              <a:rPr sz="2000" spc="-10" dirty="0">
                <a:solidFill>
                  <a:srgbClr val="6F2F9F"/>
                </a:solidFill>
                <a:latin typeface="Times New Roman"/>
                <a:cs typeface="Times New Roman"/>
              </a:rPr>
              <a:t>replica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target CPU </a:t>
            </a:r>
            <a:r>
              <a:rPr sz="2000" spc="-10" dirty="0">
                <a:solidFill>
                  <a:srgbClr val="6F2F9F"/>
                </a:solidFill>
                <a:latin typeface="Times New Roman"/>
                <a:cs typeface="Times New Roman"/>
              </a:rPr>
              <a:t>which </a:t>
            </a:r>
            <a:r>
              <a:rPr sz="2000" spc="-5" dirty="0">
                <a:solidFill>
                  <a:srgbClr val="6F2F9F"/>
                </a:solidFill>
                <a:latin typeface="Times New Roman"/>
                <a:cs typeface="Times New Roman"/>
              </a:rPr>
              <a:t>receives</a:t>
            </a:r>
            <a:r>
              <a:rPr sz="2000" spc="60" dirty="0">
                <a:solidFill>
                  <a:srgbClr val="6F2F9F"/>
                </a:solidFill>
                <a:latin typeface="Times New Roman"/>
                <a:cs typeface="Times New Roman"/>
              </a:rPr>
              <a:t> </a:t>
            </a:r>
            <a:r>
              <a:rPr sz="2000" spc="-5" dirty="0">
                <a:solidFill>
                  <a:srgbClr val="6F2F9F"/>
                </a:solidFill>
                <a:latin typeface="Times New Roman"/>
                <a:cs typeface="Times New Roman"/>
              </a:rPr>
              <a:t>various</a:t>
            </a:r>
            <a:endParaRPr sz="2000">
              <a:latin typeface="Times New Roman"/>
              <a:cs typeface="Times New Roman"/>
            </a:endParaRPr>
          </a:p>
          <a:p>
            <a:pPr marR="8890" algn="r">
              <a:lnSpc>
                <a:spcPct val="100000"/>
              </a:lnSpc>
              <a:spcBef>
                <a:spcPts val="1205"/>
              </a:spcBef>
            </a:pPr>
            <a:r>
              <a:rPr sz="2000" spc="-10" dirty="0">
                <a:solidFill>
                  <a:srgbClr val="6F2F9F"/>
                </a:solidFill>
                <a:latin typeface="Times New Roman"/>
                <a:cs typeface="Times New Roman"/>
              </a:rPr>
              <a:t>signals</a:t>
            </a:r>
            <a:r>
              <a:rPr sz="2000" spc="290" dirty="0">
                <a:solidFill>
                  <a:srgbClr val="6F2F9F"/>
                </a:solidFill>
                <a:latin typeface="Times New Roman"/>
                <a:cs typeface="Times New Roman"/>
              </a:rPr>
              <a:t> </a:t>
            </a:r>
            <a:r>
              <a:rPr sz="2000" spc="-5" dirty="0">
                <a:solidFill>
                  <a:srgbClr val="6F2F9F"/>
                </a:solidFill>
                <a:latin typeface="Times New Roman"/>
                <a:cs typeface="Times New Roman"/>
              </a:rPr>
              <a:t>from</a:t>
            </a:r>
            <a:r>
              <a:rPr sz="2000" spc="265" dirty="0">
                <a:solidFill>
                  <a:srgbClr val="6F2F9F"/>
                </a:solidFill>
                <a:latin typeface="Times New Roman"/>
                <a:cs typeface="Times New Roman"/>
              </a:rPr>
              <a:t> </a:t>
            </a:r>
            <a:r>
              <a:rPr sz="2000" spc="-10" dirty="0">
                <a:solidFill>
                  <a:srgbClr val="6F2F9F"/>
                </a:solidFill>
                <a:latin typeface="Times New Roman"/>
                <a:cs typeface="Times New Roman"/>
              </a:rPr>
              <a:t>the</a:t>
            </a:r>
            <a:r>
              <a:rPr sz="2000" spc="300" dirty="0">
                <a:solidFill>
                  <a:srgbClr val="6F2F9F"/>
                </a:solidFill>
                <a:latin typeface="Times New Roman"/>
                <a:cs typeface="Times New Roman"/>
              </a:rPr>
              <a:t> </a:t>
            </a:r>
            <a:r>
              <a:rPr sz="2000" spc="-5" dirty="0">
                <a:solidFill>
                  <a:srgbClr val="6F2F9F"/>
                </a:solidFill>
                <a:latin typeface="Times New Roman"/>
                <a:cs typeface="Times New Roman"/>
              </a:rPr>
              <a:t>target</a:t>
            </a:r>
            <a:r>
              <a:rPr sz="2000" spc="295" dirty="0">
                <a:solidFill>
                  <a:srgbClr val="6F2F9F"/>
                </a:solidFill>
                <a:latin typeface="Times New Roman"/>
                <a:cs typeface="Times New Roman"/>
              </a:rPr>
              <a:t> </a:t>
            </a:r>
            <a:r>
              <a:rPr sz="2000" spc="-5" dirty="0">
                <a:solidFill>
                  <a:srgbClr val="6F2F9F"/>
                </a:solidFill>
                <a:latin typeface="Times New Roman"/>
                <a:cs typeface="Times New Roman"/>
              </a:rPr>
              <a:t>board</a:t>
            </a:r>
            <a:r>
              <a:rPr sz="2000" spc="290" dirty="0">
                <a:solidFill>
                  <a:srgbClr val="6F2F9F"/>
                </a:solidFill>
                <a:latin typeface="Times New Roman"/>
                <a:cs typeface="Times New Roman"/>
              </a:rPr>
              <a:t> </a:t>
            </a:r>
            <a:r>
              <a:rPr sz="2000" spc="-10" dirty="0">
                <a:latin typeface="Times New Roman"/>
                <a:cs typeface="Times New Roman"/>
              </a:rPr>
              <a:t>through</a:t>
            </a:r>
            <a:r>
              <a:rPr sz="2000" spc="290" dirty="0">
                <a:latin typeface="Times New Roman"/>
                <a:cs typeface="Times New Roman"/>
              </a:rPr>
              <a:t> </a:t>
            </a:r>
            <a:r>
              <a:rPr sz="2000" spc="-5" dirty="0">
                <a:latin typeface="Times New Roman"/>
                <a:cs typeface="Times New Roman"/>
              </a:rPr>
              <a:t>a</a:t>
            </a:r>
            <a:r>
              <a:rPr sz="2000" spc="295" dirty="0">
                <a:latin typeface="Times New Roman"/>
                <a:cs typeface="Times New Roman"/>
              </a:rPr>
              <a:t> </a:t>
            </a:r>
            <a:r>
              <a:rPr sz="2000" spc="-5" dirty="0">
                <a:latin typeface="Times New Roman"/>
                <a:cs typeface="Times New Roman"/>
              </a:rPr>
              <a:t>device</a:t>
            </a:r>
            <a:r>
              <a:rPr sz="2000" spc="305" dirty="0">
                <a:latin typeface="Times New Roman"/>
                <a:cs typeface="Times New Roman"/>
              </a:rPr>
              <a:t> </a:t>
            </a:r>
            <a:r>
              <a:rPr sz="2000" spc="-5" dirty="0">
                <a:latin typeface="Times New Roman"/>
                <a:cs typeface="Times New Roman"/>
              </a:rPr>
              <a:t>adaptor</a:t>
            </a:r>
            <a:r>
              <a:rPr sz="2000" spc="285" dirty="0">
                <a:latin typeface="Times New Roman"/>
                <a:cs typeface="Times New Roman"/>
              </a:rPr>
              <a:t> </a:t>
            </a:r>
            <a:r>
              <a:rPr sz="2000" spc="-10" dirty="0">
                <a:latin typeface="Times New Roman"/>
                <a:cs typeface="Times New Roman"/>
              </a:rPr>
              <a:t>connected</a:t>
            </a:r>
            <a:r>
              <a:rPr sz="2000" spc="310" dirty="0">
                <a:latin typeface="Times New Roman"/>
                <a:cs typeface="Times New Roman"/>
              </a:rPr>
              <a:t> </a:t>
            </a:r>
            <a:r>
              <a:rPr sz="2000" spc="-10" dirty="0">
                <a:latin typeface="Times New Roman"/>
                <a:cs typeface="Times New Roman"/>
              </a:rPr>
              <a:t>to</a:t>
            </a:r>
            <a:r>
              <a:rPr sz="2000" spc="305" dirty="0">
                <a:latin typeface="Times New Roman"/>
                <a:cs typeface="Times New Roman"/>
              </a:rPr>
              <a:t> </a:t>
            </a:r>
            <a:r>
              <a:rPr sz="2000" spc="-10" dirty="0">
                <a:latin typeface="Times New Roman"/>
                <a:cs typeface="Times New Roman"/>
              </a:rPr>
              <a:t>the</a:t>
            </a:r>
            <a:endParaRPr sz="2000">
              <a:latin typeface="Times New Roman"/>
              <a:cs typeface="Times New Roman"/>
            </a:endParaRPr>
          </a:p>
          <a:p>
            <a:pPr marR="5080" algn="r">
              <a:lnSpc>
                <a:spcPct val="100000"/>
              </a:lnSpc>
              <a:spcBef>
                <a:spcPts val="1200"/>
              </a:spcBef>
              <a:tabLst>
                <a:tab pos="685800" algn="l"/>
              </a:tabLst>
            </a:pPr>
            <a:r>
              <a:rPr sz="2000" u="heavy" spc="-5" dirty="0">
                <a:uFill>
                  <a:solidFill>
                    <a:srgbClr val="CC9900"/>
                  </a:solidFill>
                </a:uFill>
                <a:latin typeface="Times New Roman"/>
                <a:cs typeface="Times New Roman"/>
              </a:rPr>
              <a:t> 	target</a:t>
            </a:r>
            <a:r>
              <a:rPr sz="2000" u="heavy" spc="175" dirty="0">
                <a:uFill>
                  <a:solidFill>
                    <a:srgbClr val="CC9900"/>
                  </a:solidFill>
                </a:uFill>
                <a:latin typeface="Times New Roman"/>
                <a:cs typeface="Times New Roman"/>
              </a:rPr>
              <a:t> </a:t>
            </a:r>
            <a:r>
              <a:rPr sz="2000" u="heavy" spc="-5" dirty="0">
                <a:uFill>
                  <a:solidFill>
                    <a:srgbClr val="CC9900"/>
                  </a:solidFill>
                </a:uFill>
                <a:latin typeface="Times New Roman"/>
                <a:cs typeface="Times New Roman"/>
              </a:rPr>
              <a:t>board</a:t>
            </a:r>
            <a:r>
              <a:rPr sz="2000" u="heavy" spc="170" dirty="0">
                <a:uFill>
                  <a:solidFill>
                    <a:srgbClr val="CC9900"/>
                  </a:solidFill>
                </a:uFill>
                <a:latin typeface="Times New Roman"/>
                <a:cs typeface="Times New Roman"/>
              </a:rPr>
              <a:t> </a:t>
            </a:r>
            <a:r>
              <a:rPr sz="2000" u="heavy" spc="-10" dirty="0">
                <a:uFill>
                  <a:solidFill>
                    <a:srgbClr val="CC9900"/>
                  </a:solidFill>
                </a:uFill>
                <a:latin typeface="Times New Roman"/>
                <a:cs typeface="Times New Roman"/>
              </a:rPr>
              <a:t>and</a:t>
            </a:r>
            <a:r>
              <a:rPr sz="2000" u="heavy" spc="185" dirty="0">
                <a:uFill>
                  <a:solidFill>
                    <a:srgbClr val="CC9900"/>
                  </a:solidFill>
                </a:uFill>
                <a:latin typeface="Times New Roman"/>
                <a:cs typeface="Times New Roman"/>
              </a:rPr>
              <a:t> </a:t>
            </a:r>
            <a:r>
              <a:rPr sz="2000" u="heavy" spc="-10" dirty="0">
                <a:solidFill>
                  <a:srgbClr val="006FC0"/>
                </a:solidFill>
                <a:uFill>
                  <a:solidFill>
                    <a:srgbClr val="CC9900"/>
                  </a:solidFill>
                </a:uFill>
                <a:latin typeface="Times New Roman"/>
                <a:cs typeface="Times New Roman"/>
              </a:rPr>
              <a:t>performs</a:t>
            </a:r>
            <a:r>
              <a:rPr sz="2000" u="heavy" spc="180" dirty="0">
                <a:solidFill>
                  <a:srgbClr val="006FC0"/>
                </a:solidFill>
                <a:uFill>
                  <a:solidFill>
                    <a:srgbClr val="CC9900"/>
                  </a:solidFill>
                </a:uFill>
                <a:latin typeface="Times New Roman"/>
                <a:cs typeface="Times New Roman"/>
              </a:rPr>
              <a:t> </a:t>
            </a:r>
            <a:r>
              <a:rPr sz="2000" u="heavy" spc="-10" dirty="0">
                <a:solidFill>
                  <a:srgbClr val="006FC0"/>
                </a:solidFill>
                <a:uFill>
                  <a:solidFill>
                    <a:srgbClr val="CC9900"/>
                  </a:solidFill>
                </a:uFill>
                <a:latin typeface="Times New Roman"/>
                <a:cs typeface="Times New Roman"/>
              </a:rPr>
              <a:t>the</a:t>
            </a:r>
            <a:r>
              <a:rPr sz="2000" u="heavy" spc="200" dirty="0">
                <a:solidFill>
                  <a:srgbClr val="006FC0"/>
                </a:solidFill>
                <a:uFill>
                  <a:solidFill>
                    <a:srgbClr val="CC9900"/>
                  </a:solidFill>
                </a:uFill>
                <a:latin typeface="Times New Roman"/>
                <a:cs typeface="Times New Roman"/>
              </a:rPr>
              <a:t> </a:t>
            </a:r>
            <a:r>
              <a:rPr sz="2000" u="heavy" spc="-10" dirty="0">
                <a:solidFill>
                  <a:srgbClr val="006FC0"/>
                </a:solidFill>
                <a:uFill>
                  <a:solidFill>
                    <a:srgbClr val="CC9900"/>
                  </a:solidFill>
                </a:uFill>
                <a:latin typeface="Times New Roman"/>
                <a:cs typeface="Times New Roman"/>
              </a:rPr>
              <a:t>execution</a:t>
            </a:r>
            <a:r>
              <a:rPr sz="2000" u="heavy" spc="170" dirty="0">
                <a:solidFill>
                  <a:srgbClr val="006FC0"/>
                </a:solidFill>
                <a:uFill>
                  <a:solidFill>
                    <a:srgbClr val="CC9900"/>
                  </a:solidFill>
                </a:uFill>
                <a:latin typeface="Times New Roman"/>
                <a:cs typeface="Times New Roman"/>
              </a:rPr>
              <a:t> </a:t>
            </a:r>
            <a:r>
              <a:rPr sz="2000" u="heavy" dirty="0">
                <a:solidFill>
                  <a:srgbClr val="006FC0"/>
                </a:solidFill>
                <a:uFill>
                  <a:solidFill>
                    <a:srgbClr val="CC9900"/>
                  </a:solidFill>
                </a:uFill>
                <a:latin typeface="Times New Roman"/>
                <a:cs typeface="Times New Roman"/>
              </a:rPr>
              <a:t>of</a:t>
            </a:r>
            <a:r>
              <a:rPr sz="2000" u="heavy" spc="160" dirty="0">
                <a:solidFill>
                  <a:srgbClr val="006FC0"/>
                </a:solidFill>
                <a:uFill>
                  <a:solidFill>
                    <a:srgbClr val="CC9900"/>
                  </a:solidFill>
                </a:uFill>
                <a:latin typeface="Times New Roman"/>
                <a:cs typeface="Times New Roman"/>
              </a:rPr>
              <a:t> </a:t>
            </a:r>
            <a:r>
              <a:rPr sz="2000" u="heavy" spc="-10" dirty="0">
                <a:solidFill>
                  <a:srgbClr val="006FC0"/>
                </a:solidFill>
                <a:uFill>
                  <a:solidFill>
                    <a:srgbClr val="CC9900"/>
                  </a:solidFill>
                </a:uFill>
                <a:latin typeface="Times New Roman"/>
                <a:cs typeface="Times New Roman"/>
              </a:rPr>
              <a:t>firmware</a:t>
            </a:r>
            <a:r>
              <a:rPr sz="2000" u="heavy" spc="185" dirty="0">
                <a:solidFill>
                  <a:srgbClr val="006FC0"/>
                </a:solidFill>
                <a:uFill>
                  <a:solidFill>
                    <a:srgbClr val="CC9900"/>
                  </a:solidFill>
                </a:uFill>
                <a:latin typeface="Times New Roman"/>
                <a:cs typeface="Times New Roman"/>
              </a:rPr>
              <a:t> </a:t>
            </a:r>
            <a:r>
              <a:rPr sz="2000" u="heavy" spc="-10" dirty="0">
                <a:solidFill>
                  <a:srgbClr val="006FC0"/>
                </a:solidFill>
                <a:uFill>
                  <a:solidFill>
                    <a:srgbClr val="CC9900"/>
                  </a:solidFill>
                </a:uFill>
                <a:latin typeface="Times New Roman"/>
                <a:cs typeface="Times New Roman"/>
              </a:rPr>
              <a:t>under</a:t>
            </a:r>
            <a:r>
              <a:rPr sz="2000" u="heavy" spc="190" dirty="0">
                <a:solidFill>
                  <a:srgbClr val="006FC0"/>
                </a:solidFill>
                <a:uFill>
                  <a:solidFill>
                    <a:srgbClr val="CC9900"/>
                  </a:solidFill>
                </a:uFill>
                <a:latin typeface="Times New Roman"/>
                <a:cs typeface="Times New Roman"/>
              </a:rPr>
              <a:t> </a:t>
            </a:r>
            <a:r>
              <a:rPr sz="2000" u="heavy" spc="-10" dirty="0">
                <a:solidFill>
                  <a:srgbClr val="006FC0"/>
                </a:solidFill>
                <a:uFill>
                  <a:solidFill>
                    <a:srgbClr val="CC9900"/>
                  </a:solidFill>
                </a:uFill>
                <a:latin typeface="Times New Roman"/>
                <a:cs typeface="Times New Roman"/>
              </a:rPr>
              <a:t>the</a:t>
            </a:r>
            <a:r>
              <a:rPr sz="2000" u="heavy" spc="175" dirty="0">
                <a:solidFill>
                  <a:srgbClr val="006FC0"/>
                </a:solidFill>
                <a:uFill>
                  <a:solidFill>
                    <a:srgbClr val="CC9900"/>
                  </a:solidFill>
                </a:uFill>
                <a:latin typeface="Times New Roman"/>
                <a:cs typeface="Times New Roman"/>
              </a:rPr>
              <a:t> </a:t>
            </a:r>
            <a:r>
              <a:rPr sz="2000" u="heavy" spc="-5" dirty="0">
                <a:solidFill>
                  <a:srgbClr val="006FC0"/>
                </a:solidFill>
                <a:uFill>
                  <a:solidFill>
                    <a:srgbClr val="CC9900"/>
                  </a:solidFill>
                </a:uFill>
                <a:latin typeface="Times New Roman"/>
                <a:cs typeface="Times New Roman"/>
              </a:rPr>
              <a:t>control</a:t>
            </a:r>
            <a:r>
              <a:rPr sz="2000" u="heavy" spc="160" dirty="0">
                <a:solidFill>
                  <a:srgbClr val="006FC0"/>
                </a:solidFill>
                <a:uFill>
                  <a:solidFill>
                    <a:srgbClr val="CC9900"/>
                  </a:solidFill>
                </a:uFill>
                <a:latin typeface="Times New Roman"/>
                <a:cs typeface="Times New Roman"/>
              </a:rPr>
              <a:t> </a:t>
            </a:r>
            <a:r>
              <a:rPr sz="2000" u="heavy" spc="5" dirty="0">
                <a:solidFill>
                  <a:srgbClr val="006FC0"/>
                </a:solidFill>
                <a:uFill>
                  <a:solidFill>
                    <a:srgbClr val="CC9900"/>
                  </a:solidFill>
                </a:uFill>
                <a:latin typeface="Times New Roman"/>
                <a:cs typeface="Times New Roman"/>
              </a:rPr>
              <a:t>o</a:t>
            </a:r>
            <a:r>
              <a:rPr sz="2000" spc="5" dirty="0">
                <a:solidFill>
                  <a:srgbClr val="006FC0"/>
                </a:solidFill>
                <a:latin typeface="Times New Roman"/>
                <a:cs typeface="Times New Roman"/>
              </a:rPr>
              <a:t>f</a:t>
            </a:r>
            <a:endParaRPr sz="2000">
              <a:latin typeface="Times New Roman"/>
              <a:cs typeface="Times New Roman"/>
            </a:endParaRPr>
          </a:p>
        </p:txBody>
      </p:sp>
      <p:sp>
        <p:nvSpPr>
          <p:cNvPr id="6" name="object 6"/>
          <p:cNvSpPr txBox="1"/>
          <p:nvPr/>
        </p:nvSpPr>
        <p:spPr>
          <a:xfrm>
            <a:off x="1105204" y="6329883"/>
            <a:ext cx="6438596" cy="319959"/>
          </a:xfrm>
          <a:prstGeom prst="rect">
            <a:avLst/>
          </a:prstGeom>
        </p:spPr>
        <p:txBody>
          <a:bodyPr vert="horz" wrap="square" lIns="0" tIns="12065" rIns="0" bIns="0" rtlCol="0">
            <a:spAutoFit/>
          </a:bodyPr>
          <a:lstStyle/>
          <a:p>
            <a:pPr marL="38100">
              <a:lnSpc>
                <a:spcPct val="100000"/>
              </a:lnSpc>
              <a:spcBef>
                <a:spcPts val="95"/>
              </a:spcBef>
            </a:pPr>
            <a:r>
              <a:rPr sz="2000" spc="-5" dirty="0">
                <a:solidFill>
                  <a:srgbClr val="006FC0"/>
                </a:solidFill>
                <a:latin typeface="Times New Roman"/>
                <a:cs typeface="Times New Roman"/>
              </a:rPr>
              <a:t>debug </a:t>
            </a:r>
            <a:r>
              <a:rPr sz="2000" spc="-15" dirty="0">
                <a:solidFill>
                  <a:srgbClr val="006FC0"/>
                </a:solidFill>
                <a:latin typeface="Times New Roman"/>
                <a:cs typeface="Times New Roman"/>
              </a:rPr>
              <a:t>commands </a:t>
            </a:r>
            <a:r>
              <a:rPr sz="2000" spc="-10" dirty="0">
                <a:latin typeface="Times New Roman"/>
                <a:cs typeface="Times New Roman"/>
              </a:rPr>
              <a:t>from the</a:t>
            </a:r>
            <a:r>
              <a:rPr lang="en-US" sz="2000" spc="-10" dirty="0">
                <a:latin typeface="Times New Roman"/>
                <a:cs typeface="Times New Roman"/>
              </a:rPr>
              <a:t> debug application.</a:t>
            </a:r>
            <a:endParaRPr sz="2000" dirty="0">
              <a:latin typeface="Times New Roman"/>
              <a:cs typeface="Times New Roman"/>
            </a:endParaRPr>
          </a:p>
        </p:txBody>
      </p:sp>
      <p:sp>
        <p:nvSpPr>
          <p:cNvPr id="7" name="object 7"/>
          <p:cNvSpPr/>
          <p:nvPr/>
        </p:nvSpPr>
        <p:spPr>
          <a:xfrm>
            <a:off x="1345337" y="1321941"/>
            <a:ext cx="7090742" cy="3184988"/>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381000" y="228600"/>
            <a:ext cx="8229600" cy="609600"/>
          </a:xfrm>
          <a:custGeom>
            <a:avLst/>
            <a:gdLst/>
            <a:ahLst/>
            <a:cxnLst/>
            <a:rect l="l" t="t" r="r" b="b"/>
            <a:pathLst>
              <a:path w="8229600" h="609600">
                <a:moveTo>
                  <a:pt x="0" y="609600"/>
                </a:moveTo>
                <a:lnTo>
                  <a:pt x="0" y="0"/>
                </a:lnTo>
                <a:lnTo>
                  <a:pt x="8229600" y="0"/>
                </a:lnTo>
              </a:path>
            </a:pathLst>
          </a:custGeom>
          <a:ln w="19050">
            <a:solidFill>
              <a:srgbClr val="CC9900"/>
            </a:solidFill>
          </a:ln>
        </p:spPr>
        <p:txBody>
          <a:bodyPr wrap="square" lIns="0" tIns="0" rIns="0" bIns="0" rtlCol="0"/>
          <a:lstStyle/>
          <a:p>
            <a:endParaRPr/>
          </a:p>
        </p:txBody>
      </p:sp>
      <p:sp>
        <p:nvSpPr>
          <p:cNvPr id="3" name="object 3"/>
          <p:cNvSpPr txBox="1"/>
          <p:nvPr/>
        </p:nvSpPr>
        <p:spPr>
          <a:xfrm>
            <a:off x="444500" y="199374"/>
            <a:ext cx="8319134" cy="6033135"/>
          </a:xfrm>
          <a:prstGeom prst="rect">
            <a:avLst/>
          </a:prstGeom>
        </p:spPr>
        <p:txBody>
          <a:bodyPr vert="horz" wrap="square" lIns="0" tIns="12700" rIns="0" bIns="0" rtlCol="0">
            <a:spAutoFit/>
          </a:bodyPr>
          <a:lstStyle/>
          <a:p>
            <a:pPr marL="698500" marR="5080" indent="-326390" algn="just">
              <a:lnSpc>
                <a:spcPct val="150100"/>
              </a:lnSpc>
              <a:spcBef>
                <a:spcPts val="100"/>
              </a:spcBef>
              <a:buClr>
                <a:srgbClr val="3A812E"/>
              </a:buClr>
              <a:buSzPct val="60000"/>
              <a:buFont typeface="Wingdings"/>
              <a:buChar char=""/>
              <a:tabLst>
                <a:tab pos="699135" algn="l"/>
              </a:tabLst>
            </a:pPr>
            <a:r>
              <a:rPr sz="2000" i="1" spc="-5" dirty="0">
                <a:solidFill>
                  <a:srgbClr val="FF0000"/>
                </a:solidFill>
                <a:latin typeface="Times New Roman"/>
                <a:cs typeface="Times New Roman"/>
              </a:rPr>
              <a:t>Emulation Memory: </a:t>
            </a:r>
            <a:r>
              <a:rPr sz="2000" spc="-5" dirty="0">
                <a:latin typeface="Times New Roman"/>
                <a:cs typeface="Times New Roman"/>
              </a:rPr>
              <a:t>is </a:t>
            </a:r>
            <a:r>
              <a:rPr sz="2000" spc="-10" dirty="0">
                <a:latin typeface="Times New Roman"/>
                <a:cs typeface="Times New Roman"/>
              </a:rPr>
              <a:t>the </a:t>
            </a:r>
            <a:r>
              <a:rPr sz="2000" spc="-5" dirty="0">
                <a:solidFill>
                  <a:srgbClr val="6F2F9F"/>
                </a:solidFill>
                <a:latin typeface="Times New Roman"/>
                <a:cs typeface="Times New Roman"/>
              </a:rPr>
              <a:t>Random </a:t>
            </a:r>
            <a:r>
              <a:rPr sz="2000" spc="-10" dirty="0">
                <a:solidFill>
                  <a:srgbClr val="6F2F9F"/>
                </a:solidFill>
                <a:latin typeface="Times New Roman"/>
                <a:cs typeface="Times New Roman"/>
              </a:rPr>
              <a:t>Access </a:t>
            </a:r>
            <a:r>
              <a:rPr sz="2000" dirty="0">
                <a:solidFill>
                  <a:srgbClr val="6F2F9F"/>
                </a:solidFill>
                <a:latin typeface="Times New Roman"/>
                <a:cs typeface="Times New Roman"/>
              </a:rPr>
              <a:t>Memory (RAM) </a:t>
            </a:r>
            <a:r>
              <a:rPr sz="2000" spc="-5" dirty="0">
                <a:solidFill>
                  <a:srgbClr val="6F2F9F"/>
                </a:solidFill>
                <a:latin typeface="Times New Roman"/>
                <a:cs typeface="Times New Roman"/>
              </a:rPr>
              <a:t>incorporated  in </a:t>
            </a:r>
            <a:r>
              <a:rPr sz="2000" spc="-10" dirty="0">
                <a:solidFill>
                  <a:srgbClr val="6F2F9F"/>
                </a:solidFill>
                <a:latin typeface="Times New Roman"/>
                <a:cs typeface="Times New Roman"/>
              </a:rPr>
              <a:t>the Emulator </a:t>
            </a:r>
            <a:r>
              <a:rPr sz="2000" spc="-5" dirty="0">
                <a:solidFill>
                  <a:srgbClr val="6F2F9F"/>
                </a:solidFill>
                <a:latin typeface="Times New Roman"/>
                <a:cs typeface="Times New Roman"/>
              </a:rPr>
              <a:t>device</a:t>
            </a:r>
            <a:r>
              <a:rPr sz="2000" spc="-5" dirty="0">
                <a:latin typeface="Times New Roman"/>
                <a:cs typeface="Times New Roman"/>
              </a:rPr>
              <a:t>. </a:t>
            </a:r>
            <a:r>
              <a:rPr sz="2000" dirty="0">
                <a:latin typeface="Times New Roman"/>
                <a:cs typeface="Times New Roman"/>
              </a:rPr>
              <a:t>It </a:t>
            </a:r>
            <a:r>
              <a:rPr sz="2000" spc="-10" dirty="0">
                <a:latin typeface="Times New Roman"/>
                <a:cs typeface="Times New Roman"/>
              </a:rPr>
              <a:t>acts </a:t>
            </a:r>
            <a:r>
              <a:rPr sz="2000" spc="-5" dirty="0">
                <a:latin typeface="Times New Roman"/>
                <a:cs typeface="Times New Roman"/>
              </a:rPr>
              <a:t>as a </a:t>
            </a:r>
            <a:r>
              <a:rPr sz="2000" spc="-10" dirty="0">
                <a:latin typeface="Times New Roman"/>
                <a:cs typeface="Times New Roman"/>
              </a:rPr>
              <a:t>replacement </a:t>
            </a:r>
            <a:r>
              <a:rPr sz="2000" spc="-5" dirty="0">
                <a:latin typeface="Times New Roman"/>
                <a:cs typeface="Times New Roman"/>
              </a:rPr>
              <a:t>to </a:t>
            </a:r>
            <a:r>
              <a:rPr sz="2000" spc="-10" dirty="0">
                <a:latin typeface="Times New Roman"/>
                <a:cs typeface="Times New Roman"/>
              </a:rPr>
              <a:t>the </a:t>
            </a:r>
            <a:r>
              <a:rPr sz="2000" spc="-5" dirty="0">
                <a:latin typeface="Times New Roman"/>
                <a:cs typeface="Times New Roman"/>
              </a:rPr>
              <a:t>target </a:t>
            </a:r>
            <a:r>
              <a:rPr sz="2000" spc="-10" dirty="0">
                <a:latin typeface="Times New Roman"/>
                <a:cs typeface="Times New Roman"/>
              </a:rPr>
              <a:t>board's  </a:t>
            </a:r>
            <a:r>
              <a:rPr sz="2000" spc="-5" dirty="0">
                <a:latin typeface="Times New Roman"/>
                <a:cs typeface="Times New Roman"/>
              </a:rPr>
              <a:t>EEPROM </a:t>
            </a:r>
            <a:r>
              <a:rPr sz="2000" spc="-10" dirty="0">
                <a:latin typeface="Times New Roman"/>
                <a:cs typeface="Times New Roman"/>
              </a:rPr>
              <a:t>where the </a:t>
            </a:r>
            <a:r>
              <a:rPr sz="2000" dirty="0">
                <a:latin typeface="Times New Roman"/>
                <a:cs typeface="Times New Roman"/>
              </a:rPr>
              <a:t>code </a:t>
            </a:r>
            <a:r>
              <a:rPr sz="2000" spc="-20" dirty="0">
                <a:latin typeface="Times New Roman"/>
                <a:cs typeface="Times New Roman"/>
              </a:rPr>
              <a:t>is </a:t>
            </a:r>
            <a:r>
              <a:rPr sz="2000" spc="-5" dirty="0">
                <a:latin typeface="Times New Roman"/>
                <a:cs typeface="Times New Roman"/>
              </a:rPr>
              <a:t>supposed </a:t>
            </a:r>
            <a:r>
              <a:rPr sz="2000" spc="-20" dirty="0">
                <a:latin typeface="Times New Roman"/>
                <a:cs typeface="Times New Roman"/>
              </a:rPr>
              <a:t>to </a:t>
            </a:r>
            <a:r>
              <a:rPr sz="2000" dirty="0">
                <a:latin typeface="Times New Roman"/>
                <a:cs typeface="Times New Roman"/>
              </a:rPr>
              <a:t>be </a:t>
            </a:r>
            <a:r>
              <a:rPr sz="2000" spc="-5" dirty="0">
                <a:latin typeface="Times New Roman"/>
                <a:cs typeface="Times New Roman"/>
              </a:rPr>
              <a:t>downloaded </a:t>
            </a:r>
            <a:r>
              <a:rPr sz="2000" spc="-10" dirty="0">
                <a:latin typeface="Times New Roman"/>
                <a:cs typeface="Times New Roman"/>
              </a:rPr>
              <a:t>after </a:t>
            </a:r>
            <a:r>
              <a:rPr sz="2000" spc="-5" dirty="0">
                <a:latin typeface="Times New Roman"/>
                <a:cs typeface="Times New Roman"/>
              </a:rPr>
              <a:t>each  </a:t>
            </a:r>
            <a:r>
              <a:rPr sz="2000" spc="-10" dirty="0">
                <a:latin typeface="Times New Roman"/>
                <a:cs typeface="Times New Roman"/>
              </a:rPr>
              <a:t>firmware modification. Hence the </a:t>
            </a:r>
            <a:r>
              <a:rPr sz="2000" spc="-5" dirty="0">
                <a:latin typeface="Times New Roman"/>
                <a:cs typeface="Times New Roman"/>
              </a:rPr>
              <a:t>original EEPROM </a:t>
            </a:r>
            <a:r>
              <a:rPr sz="2000" spc="-10" dirty="0">
                <a:latin typeface="Times New Roman"/>
                <a:cs typeface="Times New Roman"/>
              </a:rPr>
              <a:t>memory is </a:t>
            </a:r>
            <a:r>
              <a:rPr sz="2000" spc="-5" dirty="0">
                <a:latin typeface="Times New Roman"/>
                <a:cs typeface="Times New Roman"/>
              </a:rPr>
              <a:t>emulated  </a:t>
            </a:r>
            <a:r>
              <a:rPr sz="2000" dirty="0">
                <a:latin typeface="Times New Roman"/>
                <a:cs typeface="Times New Roman"/>
              </a:rPr>
              <a:t>by </a:t>
            </a:r>
            <a:r>
              <a:rPr sz="2000" spc="-10" dirty="0">
                <a:latin typeface="Times New Roman"/>
                <a:cs typeface="Times New Roman"/>
              </a:rPr>
              <a:t>the RAM </a:t>
            </a:r>
            <a:r>
              <a:rPr sz="2000" dirty="0">
                <a:latin typeface="Times New Roman"/>
                <a:cs typeface="Times New Roman"/>
              </a:rPr>
              <a:t>of </a:t>
            </a:r>
            <a:r>
              <a:rPr sz="2000" spc="-5" dirty="0">
                <a:latin typeface="Times New Roman"/>
                <a:cs typeface="Times New Roman"/>
              </a:rPr>
              <a:t>emulator. </a:t>
            </a:r>
            <a:r>
              <a:rPr sz="2000" spc="-10" dirty="0">
                <a:latin typeface="Times New Roman"/>
                <a:cs typeface="Times New Roman"/>
              </a:rPr>
              <a:t>This </a:t>
            </a:r>
            <a:r>
              <a:rPr sz="2000" spc="-5" dirty="0">
                <a:latin typeface="Times New Roman"/>
                <a:cs typeface="Times New Roman"/>
              </a:rPr>
              <a:t>is known as </a:t>
            </a:r>
            <a:r>
              <a:rPr sz="2000" spc="-10" dirty="0">
                <a:solidFill>
                  <a:srgbClr val="FF0000"/>
                </a:solidFill>
                <a:latin typeface="Times New Roman"/>
                <a:cs typeface="Times New Roman"/>
              </a:rPr>
              <a:t>'ROM </a:t>
            </a:r>
            <a:r>
              <a:rPr sz="2000" spc="-5" dirty="0">
                <a:solidFill>
                  <a:srgbClr val="FF0000"/>
                </a:solidFill>
                <a:latin typeface="Times New Roman"/>
                <a:cs typeface="Times New Roman"/>
              </a:rPr>
              <a:t>Emulation'</a:t>
            </a:r>
            <a:r>
              <a:rPr sz="2000" spc="-5" dirty="0">
                <a:latin typeface="Times New Roman"/>
                <a:cs typeface="Times New Roman"/>
              </a:rPr>
              <a:t>. </a:t>
            </a:r>
            <a:r>
              <a:rPr sz="2000" spc="-5" dirty="0">
                <a:solidFill>
                  <a:srgbClr val="6F2F9F"/>
                </a:solidFill>
                <a:latin typeface="Times New Roman"/>
                <a:cs typeface="Times New Roman"/>
              </a:rPr>
              <a:t>ROM  </a:t>
            </a:r>
            <a:r>
              <a:rPr sz="2000" spc="-10" dirty="0">
                <a:solidFill>
                  <a:srgbClr val="6F2F9F"/>
                </a:solidFill>
                <a:latin typeface="Times New Roman"/>
                <a:cs typeface="Times New Roman"/>
              </a:rPr>
              <a:t>emulation </a:t>
            </a:r>
            <a:r>
              <a:rPr sz="2000" spc="-5" dirty="0">
                <a:solidFill>
                  <a:srgbClr val="6F2F9F"/>
                </a:solidFill>
                <a:latin typeface="Times New Roman"/>
                <a:cs typeface="Times New Roman"/>
              </a:rPr>
              <a:t>eliminates the hassles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ROM </a:t>
            </a:r>
            <a:r>
              <a:rPr sz="2000" spc="-5" dirty="0">
                <a:solidFill>
                  <a:srgbClr val="6F2F9F"/>
                </a:solidFill>
                <a:latin typeface="Times New Roman"/>
                <a:cs typeface="Times New Roman"/>
              </a:rPr>
              <a:t>burning and it offers </a:t>
            </a:r>
            <a:r>
              <a:rPr sz="2000" spc="-10" dirty="0">
                <a:solidFill>
                  <a:srgbClr val="6F2F9F"/>
                </a:solidFill>
                <a:latin typeface="Times New Roman"/>
                <a:cs typeface="Times New Roman"/>
              </a:rPr>
              <a:t>the benefit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infinite </a:t>
            </a:r>
            <a:r>
              <a:rPr sz="2000" spc="-15" dirty="0">
                <a:solidFill>
                  <a:srgbClr val="6F2F9F"/>
                </a:solidFill>
                <a:latin typeface="Times New Roman"/>
                <a:cs typeface="Times New Roman"/>
              </a:rPr>
              <a:t>number </a:t>
            </a:r>
            <a:r>
              <a:rPr sz="2000" dirty="0">
                <a:solidFill>
                  <a:srgbClr val="6F2F9F"/>
                </a:solidFill>
                <a:latin typeface="Times New Roman"/>
                <a:cs typeface="Times New Roman"/>
              </a:rPr>
              <a:t>of</a:t>
            </a:r>
            <a:r>
              <a:rPr sz="2000" spc="95" dirty="0">
                <a:solidFill>
                  <a:srgbClr val="6F2F9F"/>
                </a:solidFill>
                <a:latin typeface="Times New Roman"/>
                <a:cs typeface="Times New Roman"/>
              </a:rPr>
              <a:t> </a:t>
            </a:r>
            <a:r>
              <a:rPr sz="2000" spc="-10" dirty="0">
                <a:solidFill>
                  <a:srgbClr val="6F2F9F"/>
                </a:solidFill>
                <a:latin typeface="Times New Roman"/>
                <a:cs typeface="Times New Roman"/>
              </a:rPr>
              <a:t>reprogramming</a:t>
            </a:r>
            <a:r>
              <a:rPr sz="2000" spc="-10" dirty="0">
                <a:latin typeface="Times New Roman"/>
                <a:cs typeface="Times New Roman"/>
              </a:rPr>
              <a:t>.</a:t>
            </a:r>
            <a:endParaRPr sz="2000">
              <a:latin typeface="Times New Roman"/>
              <a:cs typeface="Times New Roman"/>
            </a:endParaRPr>
          </a:p>
          <a:p>
            <a:pPr marL="698500" marR="5715" indent="-326390" algn="just">
              <a:lnSpc>
                <a:spcPct val="150100"/>
              </a:lnSpc>
              <a:spcBef>
                <a:spcPts val="480"/>
              </a:spcBef>
              <a:buClr>
                <a:srgbClr val="3A812E"/>
              </a:buClr>
              <a:buSzPct val="60000"/>
              <a:buFont typeface="Wingdings"/>
              <a:buChar char=""/>
              <a:tabLst>
                <a:tab pos="699135" algn="l"/>
              </a:tabLst>
            </a:pPr>
            <a:r>
              <a:rPr sz="2000" i="1" spc="-5" dirty="0">
                <a:solidFill>
                  <a:srgbClr val="FF0000"/>
                </a:solidFill>
                <a:latin typeface="Times New Roman"/>
                <a:cs typeface="Times New Roman"/>
              </a:rPr>
              <a:t>Emulator Control Logic: </a:t>
            </a:r>
            <a:r>
              <a:rPr sz="2000" spc="-5" dirty="0">
                <a:latin typeface="Times New Roman"/>
                <a:cs typeface="Times New Roman"/>
              </a:rPr>
              <a:t>is </a:t>
            </a:r>
            <a:r>
              <a:rPr sz="2000" spc="-10" dirty="0">
                <a:latin typeface="Times New Roman"/>
                <a:cs typeface="Times New Roman"/>
              </a:rPr>
              <a:t>the </a:t>
            </a:r>
            <a:r>
              <a:rPr sz="2000" spc="-5" dirty="0">
                <a:solidFill>
                  <a:srgbClr val="6F2F9F"/>
                </a:solidFill>
                <a:latin typeface="Times New Roman"/>
                <a:cs typeface="Times New Roman"/>
              </a:rPr>
              <a:t>logic </a:t>
            </a:r>
            <a:r>
              <a:rPr sz="2000" spc="-10" dirty="0">
                <a:solidFill>
                  <a:srgbClr val="6F2F9F"/>
                </a:solidFill>
                <a:latin typeface="Times New Roman"/>
                <a:cs typeface="Times New Roman"/>
              </a:rPr>
              <a:t>circuits used for implementing  complex hardware </a:t>
            </a:r>
            <a:r>
              <a:rPr sz="2000" spc="-5" dirty="0">
                <a:solidFill>
                  <a:srgbClr val="6F2F9F"/>
                </a:solidFill>
                <a:latin typeface="Times New Roman"/>
                <a:cs typeface="Times New Roman"/>
              </a:rPr>
              <a:t>breakpoints, trace </a:t>
            </a:r>
            <a:r>
              <a:rPr sz="2000" spc="-15" dirty="0">
                <a:solidFill>
                  <a:srgbClr val="6F2F9F"/>
                </a:solidFill>
                <a:latin typeface="Times New Roman"/>
                <a:cs typeface="Times New Roman"/>
              </a:rPr>
              <a:t>buffer </a:t>
            </a:r>
            <a:r>
              <a:rPr sz="2000" spc="-10" dirty="0">
                <a:solidFill>
                  <a:srgbClr val="6F2F9F"/>
                </a:solidFill>
                <a:latin typeface="Times New Roman"/>
                <a:cs typeface="Times New Roman"/>
              </a:rPr>
              <a:t>trigger detection, </a:t>
            </a:r>
            <a:r>
              <a:rPr sz="2000" spc="-5" dirty="0">
                <a:solidFill>
                  <a:srgbClr val="6F2F9F"/>
                </a:solidFill>
                <a:latin typeface="Times New Roman"/>
                <a:cs typeface="Times New Roman"/>
              </a:rPr>
              <a:t>trace </a:t>
            </a:r>
            <a:r>
              <a:rPr sz="2000" spc="-15" dirty="0">
                <a:solidFill>
                  <a:srgbClr val="6F2F9F"/>
                </a:solidFill>
                <a:latin typeface="Times New Roman"/>
                <a:cs typeface="Times New Roman"/>
              </a:rPr>
              <a:t>buffer  </a:t>
            </a:r>
            <a:r>
              <a:rPr sz="2000" spc="-5" dirty="0">
                <a:solidFill>
                  <a:srgbClr val="6F2F9F"/>
                </a:solidFill>
                <a:latin typeface="Times New Roman"/>
                <a:cs typeface="Times New Roman"/>
              </a:rPr>
              <a:t>control</a:t>
            </a:r>
            <a:r>
              <a:rPr sz="2000" spc="-5" dirty="0">
                <a:latin typeface="Times New Roman"/>
                <a:cs typeface="Times New Roman"/>
              </a:rPr>
              <a:t>, etc. </a:t>
            </a:r>
            <a:r>
              <a:rPr sz="2000" spc="-10" dirty="0">
                <a:latin typeface="Times New Roman"/>
                <a:cs typeface="Times New Roman"/>
              </a:rPr>
              <a:t>Emulator </a:t>
            </a:r>
            <a:r>
              <a:rPr sz="2000" spc="-5" dirty="0">
                <a:latin typeface="Times New Roman"/>
                <a:cs typeface="Times New Roman"/>
              </a:rPr>
              <a:t>control </a:t>
            </a:r>
            <a:r>
              <a:rPr sz="2000" spc="-10" dirty="0">
                <a:latin typeface="Times New Roman"/>
                <a:cs typeface="Times New Roman"/>
              </a:rPr>
              <a:t>logic </a:t>
            </a:r>
            <a:r>
              <a:rPr sz="2000" spc="-5" dirty="0">
                <a:latin typeface="Times New Roman"/>
                <a:cs typeface="Times New Roman"/>
              </a:rPr>
              <a:t>circuits </a:t>
            </a:r>
            <a:r>
              <a:rPr sz="2000" dirty="0">
                <a:latin typeface="Times New Roman"/>
                <a:cs typeface="Times New Roman"/>
              </a:rPr>
              <a:t>are </a:t>
            </a:r>
            <a:r>
              <a:rPr sz="2000" spc="-5" dirty="0">
                <a:latin typeface="Times New Roman"/>
                <a:cs typeface="Times New Roman"/>
              </a:rPr>
              <a:t>also </a:t>
            </a:r>
            <a:r>
              <a:rPr sz="2000" spc="-10" dirty="0">
                <a:solidFill>
                  <a:srgbClr val="006FC0"/>
                </a:solidFill>
                <a:latin typeface="Times New Roman"/>
                <a:cs typeface="Times New Roman"/>
              </a:rPr>
              <a:t>used for </a:t>
            </a:r>
            <a:r>
              <a:rPr sz="2000" spc="-5" dirty="0">
                <a:solidFill>
                  <a:srgbClr val="006FC0"/>
                </a:solidFill>
                <a:latin typeface="Times New Roman"/>
                <a:cs typeface="Times New Roman"/>
              </a:rPr>
              <a:t>implementing  logic </a:t>
            </a:r>
            <a:r>
              <a:rPr sz="2000" spc="-10" dirty="0">
                <a:solidFill>
                  <a:srgbClr val="006FC0"/>
                </a:solidFill>
                <a:latin typeface="Times New Roman"/>
                <a:cs typeface="Times New Roman"/>
              </a:rPr>
              <a:t>analyzer functions </a:t>
            </a:r>
            <a:r>
              <a:rPr sz="2000" spc="5" dirty="0">
                <a:solidFill>
                  <a:srgbClr val="006FC0"/>
                </a:solidFill>
                <a:latin typeface="Times New Roman"/>
                <a:cs typeface="Times New Roman"/>
              </a:rPr>
              <a:t>in </a:t>
            </a:r>
            <a:r>
              <a:rPr sz="2000" spc="-5" dirty="0">
                <a:solidFill>
                  <a:srgbClr val="006FC0"/>
                </a:solidFill>
                <a:latin typeface="Times New Roman"/>
                <a:cs typeface="Times New Roman"/>
              </a:rPr>
              <a:t>advanced emulator devices</a:t>
            </a:r>
            <a:r>
              <a:rPr sz="2000" spc="-5" dirty="0">
                <a:latin typeface="Times New Roman"/>
                <a:cs typeface="Times New Roman"/>
              </a:rPr>
              <a:t>. </a:t>
            </a:r>
            <a:r>
              <a:rPr sz="2000" dirty="0">
                <a:latin typeface="Times New Roman"/>
                <a:cs typeface="Times New Roman"/>
              </a:rPr>
              <a:t>The </a:t>
            </a:r>
            <a:r>
              <a:rPr sz="2000" spc="-10" dirty="0">
                <a:latin typeface="Times New Roman"/>
                <a:cs typeface="Times New Roman"/>
              </a:rPr>
              <a:t>'Emulator  </a:t>
            </a:r>
            <a:r>
              <a:rPr sz="2000" spc="-5" dirty="0">
                <a:latin typeface="Times New Roman"/>
                <a:cs typeface="Times New Roman"/>
              </a:rPr>
              <a:t>POD' </a:t>
            </a:r>
            <a:r>
              <a:rPr sz="2000" spc="-10" dirty="0">
                <a:latin typeface="Times New Roman"/>
                <a:cs typeface="Times New Roman"/>
              </a:rPr>
              <a:t>is </a:t>
            </a:r>
            <a:r>
              <a:rPr sz="2000" spc="-5" dirty="0">
                <a:latin typeface="Times New Roman"/>
                <a:cs typeface="Times New Roman"/>
              </a:rPr>
              <a:t>connected </a:t>
            </a:r>
            <a:r>
              <a:rPr sz="2000" spc="-10" dirty="0">
                <a:latin typeface="Times New Roman"/>
                <a:cs typeface="Times New Roman"/>
              </a:rPr>
              <a:t>to the </a:t>
            </a:r>
            <a:r>
              <a:rPr sz="2000" spc="-5" dirty="0">
                <a:latin typeface="Times New Roman"/>
                <a:cs typeface="Times New Roman"/>
              </a:rPr>
              <a:t>target </a:t>
            </a:r>
            <a:r>
              <a:rPr sz="2000" dirty="0">
                <a:latin typeface="Times New Roman"/>
                <a:cs typeface="Times New Roman"/>
              </a:rPr>
              <a:t>board </a:t>
            </a:r>
            <a:r>
              <a:rPr sz="2000" spc="-10" dirty="0">
                <a:latin typeface="Times New Roman"/>
                <a:cs typeface="Times New Roman"/>
              </a:rPr>
              <a:t>through </a:t>
            </a:r>
            <a:r>
              <a:rPr sz="2000" spc="-5" dirty="0">
                <a:latin typeface="Times New Roman"/>
                <a:cs typeface="Times New Roman"/>
              </a:rPr>
              <a:t>a 'Device </a:t>
            </a:r>
            <a:r>
              <a:rPr sz="2000" dirty="0">
                <a:latin typeface="Times New Roman"/>
                <a:cs typeface="Times New Roman"/>
              </a:rPr>
              <a:t>adaptor'</a:t>
            </a:r>
            <a:r>
              <a:rPr sz="2000" spc="350" dirty="0">
                <a:latin typeface="Times New Roman"/>
                <a:cs typeface="Times New Roman"/>
              </a:rPr>
              <a:t> </a:t>
            </a:r>
            <a:r>
              <a:rPr sz="2000" spc="-10" dirty="0">
                <a:latin typeface="Times New Roman"/>
                <a:cs typeface="Times New Roman"/>
              </a:rPr>
              <a:t>and</a:t>
            </a:r>
            <a:endParaRPr sz="2000">
              <a:latin typeface="Times New Roman"/>
              <a:cs typeface="Times New Roman"/>
            </a:endParaRPr>
          </a:p>
          <a:p>
            <a:pPr marL="12700" algn="just">
              <a:lnSpc>
                <a:spcPct val="100000"/>
              </a:lnSpc>
              <a:spcBef>
                <a:spcPts val="1200"/>
              </a:spcBef>
              <a:tabLst>
                <a:tab pos="8241665" algn="l"/>
              </a:tabLst>
            </a:pPr>
            <a:r>
              <a:rPr sz="2000" u="heavy" spc="-5" dirty="0">
                <a:uFill>
                  <a:solidFill>
                    <a:srgbClr val="CC9900"/>
                  </a:solidFill>
                </a:uFill>
                <a:latin typeface="Times New Roman"/>
                <a:cs typeface="Times New Roman"/>
              </a:rPr>
              <a:t>          </a:t>
            </a:r>
            <a:r>
              <a:rPr sz="2000" u="heavy" spc="-100" dirty="0">
                <a:uFill>
                  <a:solidFill>
                    <a:srgbClr val="CC9900"/>
                  </a:solidFill>
                </a:uFill>
                <a:latin typeface="Times New Roman"/>
                <a:cs typeface="Times New Roman"/>
              </a:rPr>
              <a:t> </a:t>
            </a:r>
            <a:r>
              <a:rPr sz="2000" u="heavy" spc="-10" dirty="0">
                <a:uFill>
                  <a:solidFill>
                    <a:srgbClr val="CC9900"/>
                  </a:solidFill>
                </a:uFill>
                <a:latin typeface="Times New Roman"/>
                <a:cs typeface="Times New Roman"/>
              </a:rPr>
              <a:t>signal</a:t>
            </a:r>
            <a:r>
              <a:rPr sz="2000" u="heavy" spc="-95" dirty="0">
                <a:uFill>
                  <a:solidFill>
                    <a:srgbClr val="CC9900"/>
                  </a:solidFill>
                </a:uFill>
                <a:latin typeface="Times New Roman"/>
                <a:cs typeface="Times New Roman"/>
              </a:rPr>
              <a:t> </a:t>
            </a:r>
            <a:r>
              <a:rPr sz="2000" u="heavy" dirty="0">
                <a:uFill>
                  <a:solidFill>
                    <a:srgbClr val="CC9900"/>
                  </a:solidFill>
                </a:uFill>
                <a:latin typeface="Times New Roman"/>
                <a:cs typeface="Times New Roman"/>
              </a:rPr>
              <a:t>cable.	</a:t>
            </a:r>
            <a:endParaRPr sz="2000">
              <a:latin typeface="Times New Roman"/>
              <a:cs typeface="Times New Roman"/>
            </a:endParaRPr>
          </a:p>
        </p:txBody>
      </p:sp>
      <p:sp>
        <p:nvSpPr>
          <p:cNvPr id="5" name="object 5"/>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138</a:t>
            </a:fld>
            <a:endParaRPr sz="1200">
              <a:latin typeface="Times New Roman"/>
              <a:cs typeface="Times New Roman"/>
            </a:endParaRP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04468" y="352203"/>
            <a:ext cx="7960995" cy="2312670"/>
          </a:xfrm>
          <a:prstGeom prst="rect">
            <a:avLst/>
          </a:prstGeom>
        </p:spPr>
        <p:txBody>
          <a:bodyPr vert="horz" wrap="square" lIns="0" tIns="12065" rIns="0" bIns="0" rtlCol="0">
            <a:spAutoFit/>
          </a:bodyPr>
          <a:lstStyle/>
          <a:p>
            <a:pPr marL="338455" marR="5080" indent="-326390" algn="just">
              <a:lnSpc>
                <a:spcPct val="150100"/>
              </a:lnSpc>
              <a:spcBef>
                <a:spcPts val="95"/>
              </a:spcBef>
              <a:buClr>
                <a:srgbClr val="3A812E"/>
              </a:buClr>
              <a:buSzPct val="60000"/>
              <a:buFont typeface="Wingdings"/>
              <a:buChar char=""/>
              <a:tabLst>
                <a:tab pos="339090" algn="l"/>
              </a:tabLst>
            </a:pPr>
            <a:r>
              <a:rPr sz="2000" i="1" spc="-5" dirty="0">
                <a:solidFill>
                  <a:srgbClr val="FF0000"/>
                </a:solidFill>
                <a:latin typeface="Times New Roman"/>
                <a:cs typeface="Times New Roman"/>
              </a:rPr>
              <a:t>Device Adaptors: </a:t>
            </a:r>
            <a:r>
              <a:rPr sz="2000" spc="-10" dirty="0">
                <a:solidFill>
                  <a:srgbClr val="6F2F9F"/>
                </a:solidFill>
                <a:latin typeface="Times New Roman"/>
                <a:cs typeface="Times New Roman"/>
              </a:rPr>
              <a:t>act </a:t>
            </a:r>
            <a:r>
              <a:rPr sz="2000" spc="-5" dirty="0">
                <a:solidFill>
                  <a:srgbClr val="6F2F9F"/>
                </a:solidFill>
                <a:latin typeface="Times New Roman"/>
                <a:cs typeface="Times New Roman"/>
              </a:rPr>
              <a:t>as an </a:t>
            </a:r>
            <a:r>
              <a:rPr sz="2000" spc="-10" dirty="0">
                <a:solidFill>
                  <a:srgbClr val="6F2F9F"/>
                </a:solidFill>
                <a:latin typeface="Times New Roman"/>
                <a:cs typeface="Times New Roman"/>
              </a:rPr>
              <a:t>interface </a:t>
            </a:r>
            <a:r>
              <a:rPr sz="2000" spc="-5" dirty="0">
                <a:solidFill>
                  <a:srgbClr val="6F2F9F"/>
                </a:solidFill>
                <a:latin typeface="Times New Roman"/>
                <a:cs typeface="Times New Roman"/>
              </a:rPr>
              <a:t>between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target board </a:t>
            </a:r>
            <a:r>
              <a:rPr sz="2000" spc="-10" dirty="0">
                <a:solidFill>
                  <a:srgbClr val="6F2F9F"/>
                </a:solidFill>
                <a:latin typeface="Times New Roman"/>
                <a:cs typeface="Times New Roman"/>
              </a:rPr>
              <a:t>and  emulator </a:t>
            </a:r>
            <a:r>
              <a:rPr sz="2000" dirty="0">
                <a:solidFill>
                  <a:srgbClr val="6F2F9F"/>
                </a:solidFill>
                <a:latin typeface="Times New Roman"/>
                <a:cs typeface="Times New Roman"/>
              </a:rPr>
              <a:t>POD</a:t>
            </a:r>
            <a:r>
              <a:rPr sz="2000" dirty="0">
                <a:latin typeface="Times New Roman"/>
                <a:cs typeface="Times New Roman"/>
              </a:rPr>
              <a:t>. </a:t>
            </a:r>
            <a:r>
              <a:rPr sz="2000" spc="-5" dirty="0">
                <a:latin typeface="Times New Roman"/>
                <a:cs typeface="Times New Roman"/>
              </a:rPr>
              <a:t>Device </a:t>
            </a:r>
            <a:r>
              <a:rPr sz="2000" dirty="0">
                <a:latin typeface="Times New Roman"/>
                <a:cs typeface="Times New Roman"/>
              </a:rPr>
              <a:t>adaptors </a:t>
            </a:r>
            <a:r>
              <a:rPr sz="2000" spc="-5" dirty="0">
                <a:latin typeface="Times New Roman"/>
                <a:cs typeface="Times New Roman"/>
              </a:rPr>
              <a:t>are </a:t>
            </a:r>
            <a:r>
              <a:rPr sz="2000" spc="-10" dirty="0">
                <a:latin typeface="Times New Roman"/>
                <a:cs typeface="Times New Roman"/>
              </a:rPr>
              <a:t>normally </a:t>
            </a:r>
            <a:r>
              <a:rPr sz="2000" spc="-5" dirty="0">
                <a:latin typeface="Times New Roman"/>
                <a:cs typeface="Times New Roman"/>
              </a:rPr>
              <a:t>pin-to-pin compatible  sockets </a:t>
            </a:r>
            <a:r>
              <a:rPr sz="2000" spc="-10" dirty="0">
                <a:latin typeface="Times New Roman"/>
                <a:cs typeface="Times New Roman"/>
              </a:rPr>
              <a:t>which </a:t>
            </a:r>
            <a:r>
              <a:rPr sz="2000" spc="5" dirty="0">
                <a:latin typeface="Times New Roman"/>
                <a:cs typeface="Times New Roman"/>
              </a:rPr>
              <a:t>can </a:t>
            </a:r>
            <a:r>
              <a:rPr sz="2000" dirty="0">
                <a:latin typeface="Times New Roman"/>
                <a:cs typeface="Times New Roman"/>
              </a:rPr>
              <a:t>be </a:t>
            </a:r>
            <a:r>
              <a:rPr sz="2000" spc="-5" dirty="0">
                <a:latin typeface="Times New Roman"/>
                <a:cs typeface="Times New Roman"/>
              </a:rPr>
              <a:t>inserted/ </a:t>
            </a:r>
            <a:r>
              <a:rPr sz="2000" spc="-10" dirty="0">
                <a:latin typeface="Times New Roman"/>
                <a:cs typeface="Times New Roman"/>
              </a:rPr>
              <a:t>plugged into the </a:t>
            </a:r>
            <a:r>
              <a:rPr sz="2000" spc="-5" dirty="0">
                <a:latin typeface="Times New Roman"/>
                <a:cs typeface="Times New Roman"/>
              </a:rPr>
              <a:t>target </a:t>
            </a:r>
            <a:r>
              <a:rPr sz="2000" dirty="0">
                <a:latin typeface="Times New Roman"/>
                <a:cs typeface="Times New Roman"/>
              </a:rPr>
              <a:t>board </a:t>
            </a:r>
            <a:r>
              <a:rPr sz="2000" spc="-10" dirty="0">
                <a:latin typeface="Times New Roman"/>
                <a:cs typeface="Times New Roman"/>
              </a:rPr>
              <a:t>for routing the  various signals </a:t>
            </a:r>
            <a:r>
              <a:rPr sz="2000" spc="-5" dirty="0">
                <a:latin typeface="Times New Roman"/>
                <a:cs typeface="Times New Roman"/>
              </a:rPr>
              <a:t>from pins assigned </a:t>
            </a:r>
            <a:r>
              <a:rPr sz="2000" spc="-10" dirty="0">
                <a:latin typeface="Times New Roman"/>
                <a:cs typeface="Times New Roman"/>
              </a:rPr>
              <a:t>for the </a:t>
            </a:r>
            <a:r>
              <a:rPr sz="2000" spc="-5" dirty="0">
                <a:latin typeface="Times New Roman"/>
                <a:cs typeface="Times New Roman"/>
              </a:rPr>
              <a:t>target </a:t>
            </a:r>
            <a:r>
              <a:rPr sz="2000" dirty="0">
                <a:latin typeface="Times New Roman"/>
                <a:cs typeface="Times New Roman"/>
              </a:rPr>
              <a:t>processor. </a:t>
            </a:r>
            <a:r>
              <a:rPr sz="2000" dirty="0">
                <a:solidFill>
                  <a:srgbClr val="6F2F9F"/>
                </a:solidFill>
                <a:latin typeface="Times New Roman"/>
                <a:cs typeface="Times New Roman"/>
              </a:rPr>
              <a:t>The </a:t>
            </a:r>
            <a:r>
              <a:rPr sz="2000" spc="-5" dirty="0">
                <a:solidFill>
                  <a:srgbClr val="6F2F9F"/>
                </a:solidFill>
                <a:latin typeface="Times New Roman"/>
                <a:cs typeface="Times New Roman"/>
              </a:rPr>
              <a:t>device  </a:t>
            </a:r>
            <a:r>
              <a:rPr sz="2000" dirty="0">
                <a:solidFill>
                  <a:srgbClr val="6F2F9F"/>
                </a:solidFill>
                <a:latin typeface="Times New Roman"/>
                <a:cs typeface="Times New Roman"/>
              </a:rPr>
              <a:t>adaptor </a:t>
            </a:r>
            <a:r>
              <a:rPr sz="2000" spc="-5" dirty="0">
                <a:solidFill>
                  <a:srgbClr val="6F2F9F"/>
                </a:solidFill>
                <a:latin typeface="Times New Roman"/>
                <a:cs typeface="Times New Roman"/>
              </a:rPr>
              <a:t>is </a:t>
            </a:r>
            <a:r>
              <a:rPr sz="2000" spc="-10" dirty="0">
                <a:solidFill>
                  <a:srgbClr val="6F2F9F"/>
                </a:solidFill>
                <a:latin typeface="Times New Roman"/>
                <a:cs typeface="Times New Roman"/>
              </a:rPr>
              <a:t>usually </a:t>
            </a:r>
            <a:r>
              <a:rPr sz="2000" spc="-5" dirty="0">
                <a:solidFill>
                  <a:srgbClr val="6F2F9F"/>
                </a:solidFill>
                <a:latin typeface="Times New Roman"/>
                <a:cs typeface="Times New Roman"/>
              </a:rPr>
              <a:t>connected to </a:t>
            </a:r>
            <a:r>
              <a:rPr sz="2000" spc="-10" dirty="0">
                <a:solidFill>
                  <a:srgbClr val="6F2F9F"/>
                </a:solidFill>
                <a:latin typeface="Times New Roman"/>
                <a:cs typeface="Times New Roman"/>
              </a:rPr>
              <a:t>the emulator </a:t>
            </a:r>
            <a:r>
              <a:rPr sz="2000" dirty="0">
                <a:solidFill>
                  <a:srgbClr val="6F2F9F"/>
                </a:solidFill>
                <a:latin typeface="Times New Roman"/>
                <a:cs typeface="Times New Roman"/>
              </a:rPr>
              <a:t>POD </a:t>
            </a:r>
            <a:r>
              <a:rPr sz="2000" spc="-15" dirty="0">
                <a:solidFill>
                  <a:srgbClr val="6F2F9F"/>
                </a:solidFill>
                <a:latin typeface="Times New Roman"/>
                <a:cs typeface="Times New Roman"/>
              </a:rPr>
              <a:t>using </a:t>
            </a:r>
            <a:r>
              <a:rPr sz="2000" dirty="0">
                <a:solidFill>
                  <a:srgbClr val="6F2F9F"/>
                </a:solidFill>
                <a:latin typeface="Times New Roman"/>
                <a:cs typeface="Times New Roman"/>
              </a:rPr>
              <a:t>ribbon</a:t>
            </a:r>
            <a:r>
              <a:rPr sz="2000" spc="155" dirty="0">
                <a:solidFill>
                  <a:srgbClr val="6F2F9F"/>
                </a:solidFill>
                <a:latin typeface="Times New Roman"/>
                <a:cs typeface="Times New Roman"/>
              </a:rPr>
              <a:t> </a:t>
            </a:r>
            <a:r>
              <a:rPr sz="2000" spc="-5" dirty="0">
                <a:solidFill>
                  <a:srgbClr val="6F2F9F"/>
                </a:solidFill>
                <a:latin typeface="Times New Roman"/>
                <a:cs typeface="Times New Roman"/>
              </a:rPr>
              <a:t>cables</a:t>
            </a:r>
            <a:r>
              <a:rPr sz="2000" spc="-5" dirty="0">
                <a:latin typeface="Times New Roman"/>
                <a:cs typeface="Times New Roman"/>
              </a:rPr>
              <a:t>.</a:t>
            </a:r>
            <a:endParaRPr sz="2000">
              <a:latin typeface="Times New Roman"/>
              <a:cs typeface="Times New Roman"/>
            </a:endParaRPr>
          </a:p>
        </p:txBody>
      </p:sp>
      <p:sp>
        <p:nvSpPr>
          <p:cNvPr id="4" name="object 4"/>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139</a:t>
            </a:fld>
            <a:endParaRPr sz="1200">
              <a:latin typeface="Times New Roman"/>
              <a:cs typeface="Times New Roman"/>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10245" cy="4920386"/>
          </a:xfrm>
          <a:prstGeom prst="rect">
            <a:avLst/>
          </a:prstGeom>
        </p:spPr>
        <p:txBody>
          <a:bodyPr vert="horz" wrap="square" lIns="0" tIns="12700" rIns="0" bIns="0" rtlCol="0">
            <a:spAutoFit/>
          </a:bodyPr>
          <a:lstStyle/>
          <a:p>
            <a:pPr marL="356870" marR="5080" indent="-344805" algn="just">
              <a:spcBef>
                <a:spcPts val="100"/>
              </a:spcBef>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Microkernel: </a:t>
            </a:r>
            <a:r>
              <a:rPr sz="2000" dirty="0">
                <a:latin typeface="Times New Roman"/>
                <a:cs typeface="Times New Roman"/>
              </a:rPr>
              <a:t>The </a:t>
            </a:r>
            <a:r>
              <a:rPr sz="2000" spc="-10" dirty="0">
                <a:solidFill>
                  <a:srgbClr val="6F2F9F"/>
                </a:solidFill>
                <a:latin typeface="Times New Roman"/>
                <a:cs typeface="Times New Roman"/>
              </a:rPr>
              <a:t>microkernel design </a:t>
            </a:r>
            <a:r>
              <a:rPr sz="2000" spc="-5" dirty="0">
                <a:solidFill>
                  <a:srgbClr val="6F2F9F"/>
                </a:solidFill>
                <a:latin typeface="Times New Roman"/>
                <a:cs typeface="Times New Roman"/>
              </a:rPr>
              <a:t>incorporates only essential </a:t>
            </a:r>
            <a:r>
              <a:rPr sz="2000" spc="-10" dirty="0">
                <a:solidFill>
                  <a:srgbClr val="6F2F9F"/>
                </a:solidFill>
                <a:latin typeface="Times New Roman"/>
                <a:cs typeface="Times New Roman"/>
              </a:rPr>
              <a:t>set </a:t>
            </a:r>
            <a:r>
              <a:rPr sz="2000" spc="5" dirty="0">
                <a:solidFill>
                  <a:srgbClr val="6F2F9F"/>
                </a:solidFill>
                <a:latin typeface="Times New Roman"/>
                <a:cs typeface="Times New Roman"/>
              </a:rPr>
              <a:t>of  </a:t>
            </a:r>
            <a:r>
              <a:rPr sz="2000" spc="-5" dirty="0">
                <a:solidFill>
                  <a:srgbClr val="6F2F9F"/>
                </a:solidFill>
                <a:latin typeface="Times New Roman"/>
                <a:cs typeface="Times New Roman"/>
              </a:rPr>
              <a:t>operating system services </a:t>
            </a:r>
            <a:r>
              <a:rPr sz="2000" dirty="0">
                <a:solidFill>
                  <a:srgbClr val="6F2F9F"/>
                </a:solidFill>
                <a:latin typeface="Times New Roman"/>
                <a:cs typeface="Times New Roman"/>
              </a:rPr>
              <a:t>into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kernel</a:t>
            </a:r>
            <a:r>
              <a:rPr sz="2000" spc="-5" dirty="0">
                <a:latin typeface="Times New Roman"/>
                <a:cs typeface="Times New Roman"/>
              </a:rPr>
              <a:t>. </a:t>
            </a:r>
            <a:r>
              <a:rPr sz="2000" dirty="0">
                <a:latin typeface="Times New Roman"/>
                <a:cs typeface="Times New Roman"/>
              </a:rPr>
              <a:t>The </a:t>
            </a:r>
            <a:r>
              <a:rPr sz="2000" spc="-5" dirty="0">
                <a:solidFill>
                  <a:srgbClr val="001F5F"/>
                </a:solidFill>
                <a:latin typeface="Times New Roman"/>
                <a:cs typeface="Times New Roman"/>
              </a:rPr>
              <a:t>rest </a:t>
            </a:r>
            <a:r>
              <a:rPr sz="2000" dirty="0">
                <a:solidFill>
                  <a:srgbClr val="001F5F"/>
                </a:solidFill>
                <a:latin typeface="Times New Roman"/>
                <a:cs typeface="Times New Roman"/>
              </a:rPr>
              <a:t>of </a:t>
            </a:r>
            <a:r>
              <a:rPr sz="2000" spc="-5" dirty="0">
                <a:solidFill>
                  <a:srgbClr val="001F5F"/>
                </a:solidFill>
                <a:latin typeface="Times New Roman"/>
                <a:cs typeface="Times New Roman"/>
              </a:rPr>
              <a:t>the operating </a:t>
            </a:r>
            <a:r>
              <a:rPr sz="2000" spc="-10" dirty="0">
                <a:solidFill>
                  <a:srgbClr val="001F5F"/>
                </a:solidFill>
                <a:latin typeface="Times New Roman"/>
                <a:cs typeface="Times New Roman"/>
              </a:rPr>
              <a:t>systems  services</a:t>
            </a:r>
            <a:r>
              <a:rPr sz="2000" spc="175" dirty="0">
                <a:solidFill>
                  <a:srgbClr val="001F5F"/>
                </a:solidFill>
                <a:latin typeface="Times New Roman"/>
                <a:cs typeface="Times New Roman"/>
              </a:rPr>
              <a:t> </a:t>
            </a:r>
            <a:r>
              <a:rPr sz="2000" dirty="0">
                <a:solidFill>
                  <a:srgbClr val="001F5F"/>
                </a:solidFill>
                <a:latin typeface="Times New Roman"/>
                <a:cs typeface="Times New Roman"/>
              </a:rPr>
              <a:t>are</a:t>
            </a:r>
            <a:r>
              <a:rPr sz="2000" spc="180" dirty="0">
                <a:solidFill>
                  <a:srgbClr val="001F5F"/>
                </a:solidFill>
                <a:latin typeface="Times New Roman"/>
                <a:cs typeface="Times New Roman"/>
              </a:rPr>
              <a:t> </a:t>
            </a:r>
            <a:r>
              <a:rPr sz="2000" spc="-10" dirty="0">
                <a:solidFill>
                  <a:srgbClr val="001F5F"/>
                </a:solidFill>
                <a:latin typeface="Times New Roman"/>
                <a:cs typeface="Times New Roman"/>
              </a:rPr>
              <a:t>implemented</a:t>
            </a:r>
            <a:r>
              <a:rPr sz="2000" spc="200" dirty="0">
                <a:solidFill>
                  <a:srgbClr val="001F5F"/>
                </a:solidFill>
                <a:latin typeface="Times New Roman"/>
                <a:cs typeface="Times New Roman"/>
              </a:rPr>
              <a:t> </a:t>
            </a:r>
            <a:r>
              <a:rPr sz="2000" spc="-10" dirty="0">
                <a:solidFill>
                  <a:srgbClr val="001F5F"/>
                </a:solidFill>
                <a:latin typeface="Times New Roman"/>
                <a:cs typeface="Times New Roman"/>
              </a:rPr>
              <a:t>in</a:t>
            </a:r>
            <a:r>
              <a:rPr sz="2000" spc="165" dirty="0">
                <a:solidFill>
                  <a:srgbClr val="001F5F"/>
                </a:solidFill>
                <a:latin typeface="Times New Roman"/>
                <a:cs typeface="Times New Roman"/>
              </a:rPr>
              <a:t> </a:t>
            </a:r>
            <a:r>
              <a:rPr sz="2000" spc="-5" dirty="0">
                <a:solidFill>
                  <a:srgbClr val="001F5F"/>
                </a:solidFill>
                <a:latin typeface="Times New Roman"/>
                <a:cs typeface="Times New Roman"/>
              </a:rPr>
              <a:t>program</a:t>
            </a:r>
            <a:r>
              <a:rPr sz="2000" spc="150" dirty="0">
                <a:solidFill>
                  <a:srgbClr val="001F5F"/>
                </a:solidFill>
                <a:latin typeface="Times New Roman"/>
                <a:cs typeface="Times New Roman"/>
              </a:rPr>
              <a:t> </a:t>
            </a:r>
            <a:r>
              <a:rPr sz="2000" spc="-5" dirty="0">
                <a:solidFill>
                  <a:srgbClr val="001F5F"/>
                </a:solidFill>
                <a:latin typeface="Times New Roman"/>
                <a:cs typeface="Times New Roman"/>
              </a:rPr>
              <a:t>known</a:t>
            </a:r>
            <a:r>
              <a:rPr sz="2000" spc="175" dirty="0">
                <a:solidFill>
                  <a:srgbClr val="001F5F"/>
                </a:solidFill>
                <a:latin typeface="Times New Roman"/>
                <a:cs typeface="Times New Roman"/>
              </a:rPr>
              <a:t> </a:t>
            </a:r>
            <a:r>
              <a:rPr sz="2000" spc="-5" dirty="0">
                <a:solidFill>
                  <a:srgbClr val="001F5F"/>
                </a:solidFill>
                <a:latin typeface="Times New Roman"/>
                <a:cs typeface="Times New Roman"/>
              </a:rPr>
              <a:t>as</a:t>
            </a:r>
            <a:r>
              <a:rPr sz="2000" spc="170" dirty="0">
                <a:solidFill>
                  <a:srgbClr val="001F5F"/>
                </a:solidFill>
                <a:latin typeface="Times New Roman"/>
                <a:cs typeface="Times New Roman"/>
              </a:rPr>
              <a:t> </a:t>
            </a:r>
            <a:r>
              <a:rPr lang="en-US" sz="2000" spc="-160" dirty="0">
                <a:solidFill>
                  <a:srgbClr val="001F5F"/>
                </a:solidFill>
                <a:latin typeface="Times New Roman"/>
                <a:cs typeface="Times New Roman"/>
              </a:rPr>
              <a:t>"</a:t>
            </a:r>
            <a:r>
              <a:rPr sz="2000" i="1" u="sng" spc="-160" dirty="0">
                <a:solidFill>
                  <a:srgbClr val="001F5F"/>
                </a:solidFill>
                <a:uFill>
                  <a:solidFill>
                    <a:srgbClr val="001F5F"/>
                  </a:solidFill>
                </a:uFill>
                <a:latin typeface="Times New Roman"/>
                <a:cs typeface="Times New Roman"/>
              </a:rPr>
              <a:t>Servers</a:t>
            </a:r>
            <a:r>
              <a:rPr lang="en-US" sz="2000" i="1" u="sng" spc="-160" dirty="0">
                <a:solidFill>
                  <a:srgbClr val="001F5F"/>
                </a:solidFill>
                <a:uFill>
                  <a:solidFill>
                    <a:srgbClr val="001F5F"/>
                  </a:solidFill>
                </a:uFill>
                <a:latin typeface="Times New Roman"/>
                <a:cs typeface="Times New Roman"/>
              </a:rPr>
              <a:t>"</a:t>
            </a:r>
            <a:r>
              <a:rPr sz="2000" spc="-155" dirty="0">
                <a:solidFill>
                  <a:srgbClr val="001F5F"/>
                </a:solidFill>
                <a:latin typeface="Times New Roman"/>
                <a:cs typeface="Times New Roman"/>
              </a:rPr>
              <a:t> </a:t>
            </a:r>
            <a:r>
              <a:rPr sz="2000" spc="-10" dirty="0">
                <a:solidFill>
                  <a:srgbClr val="001F5F"/>
                </a:solidFill>
                <a:latin typeface="Times New Roman"/>
                <a:cs typeface="Times New Roman"/>
              </a:rPr>
              <a:t>which</a:t>
            </a:r>
            <a:r>
              <a:rPr sz="2000" spc="165" dirty="0">
                <a:solidFill>
                  <a:srgbClr val="001F5F"/>
                </a:solidFill>
                <a:latin typeface="Times New Roman"/>
                <a:cs typeface="Times New Roman"/>
              </a:rPr>
              <a:t> </a:t>
            </a:r>
            <a:r>
              <a:rPr sz="2000" spc="-5" dirty="0">
                <a:solidFill>
                  <a:srgbClr val="001F5F"/>
                </a:solidFill>
                <a:latin typeface="Times New Roman"/>
                <a:cs typeface="Times New Roman"/>
              </a:rPr>
              <a:t>runs</a:t>
            </a:r>
            <a:r>
              <a:rPr sz="2000" spc="170" dirty="0">
                <a:solidFill>
                  <a:srgbClr val="001F5F"/>
                </a:solidFill>
                <a:latin typeface="Times New Roman"/>
                <a:cs typeface="Times New Roman"/>
              </a:rPr>
              <a:t> </a:t>
            </a:r>
            <a:r>
              <a:rPr sz="2000" spc="-10" dirty="0">
                <a:solidFill>
                  <a:srgbClr val="001F5F"/>
                </a:solidFill>
                <a:latin typeface="Times New Roman"/>
                <a:cs typeface="Times New Roman"/>
              </a:rPr>
              <a:t>in</a:t>
            </a:r>
            <a:r>
              <a:rPr sz="2000" spc="165" dirty="0">
                <a:solidFill>
                  <a:srgbClr val="001F5F"/>
                </a:solidFill>
                <a:latin typeface="Times New Roman"/>
                <a:cs typeface="Times New Roman"/>
              </a:rPr>
              <a:t> </a:t>
            </a:r>
            <a:r>
              <a:rPr sz="2000" spc="-10" dirty="0">
                <a:solidFill>
                  <a:srgbClr val="001F5F"/>
                </a:solidFill>
                <a:latin typeface="Times New Roman"/>
                <a:cs typeface="Times New Roman"/>
              </a:rPr>
              <a:t>user </a:t>
            </a:r>
            <a:r>
              <a:rPr sz="2000" spc="-5" dirty="0">
                <a:solidFill>
                  <a:srgbClr val="001F5F"/>
                </a:solidFill>
                <a:latin typeface="Times New Roman"/>
                <a:cs typeface="Times New Roman"/>
              </a:rPr>
              <a:t> space</a:t>
            </a:r>
            <a:r>
              <a:rPr sz="2000" spc="-5" dirty="0">
                <a:latin typeface="Times New Roman"/>
                <a:cs typeface="Times New Roman"/>
              </a:rPr>
              <a:t>. </a:t>
            </a:r>
            <a:r>
              <a:rPr sz="2000" dirty="0">
                <a:latin typeface="Times New Roman"/>
                <a:cs typeface="Times New Roman"/>
              </a:rPr>
              <a:t>The </a:t>
            </a:r>
            <a:r>
              <a:rPr sz="2000" spc="-10" dirty="0">
                <a:solidFill>
                  <a:srgbClr val="006FC0"/>
                </a:solidFill>
                <a:latin typeface="Times New Roman"/>
                <a:cs typeface="Times New Roman"/>
              </a:rPr>
              <a:t>memory management, </a:t>
            </a:r>
            <a:r>
              <a:rPr sz="2000" spc="-15" dirty="0">
                <a:solidFill>
                  <a:srgbClr val="006FC0"/>
                </a:solidFill>
                <a:latin typeface="Times New Roman"/>
                <a:cs typeface="Times New Roman"/>
              </a:rPr>
              <a:t>timer </a:t>
            </a:r>
            <a:r>
              <a:rPr sz="2000" spc="-10" dirty="0">
                <a:solidFill>
                  <a:srgbClr val="006FC0"/>
                </a:solidFill>
                <a:latin typeface="Times New Roman"/>
                <a:cs typeface="Times New Roman"/>
              </a:rPr>
              <a:t>systems and </a:t>
            </a:r>
            <a:r>
              <a:rPr sz="2000" spc="-5" dirty="0">
                <a:solidFill>
                  <a:srgbClr val="006FC0"/>
                </a:solidFill>
                <a:latin typeface="Times New Roman"/>
                <a:cs typeface="Times New Roman"/>
              </a:rPr>
              <a:t>interrupt handlers </a:t>
            </a:r>
            <a:r>
              <a:rPr sz="2000" dirty="0">
                <a:solidFill>
                  <a:srgbClr val="006FC0"/>
                </a:solidFill>
                <a:latin typeface="Times New Roman"/>
                <a:cs typeface="Times New Roman"/>
              </a:rPr>
              <a:t>are </a:t>
            </a:r>
            <a:r>
              <a:rPr sz="2000" spc="-10" dirty="0">
                <a:solidFill>
                  <a:srgbClr val="006FC0"/>
                </a:solidFill>
                <a:latin typeface="Times New Roman"/>
                <a:cs typeface="Times New Roman"/>
              </a:rPr>
              <a:t>the  </a:t>
            </a:r>
            <a:r>
              <a:rPr sz="2000" spc="-5" dirty="0">
                <a:solidFill>
                  <a:srgbClr val="006FC0"/>
                </a:solidFill>
                <a:latin typeface="Times New Roman"/>
                <a:cs typeface="Times New Roman"/>
              </a:rPr>
              <a:t>essential services</a:t>
            </a:r>
            <a:r>
              <a:rPr sz="2000" spc="-5" dirty="0">
                <a:latin typeface="Times New Roman"/>
                <a:cs typeface="Times New Roman"/>
              </a:rPr>
              <a:t>, </a:t>
            </a:r>
            <a:r>
              <a:rPr sz="2000" spc="-20" dirty="0">
                <a:latin typeface="Times New Roman"/>
                <a:cs typeface="Times New Roman"/>
              </a:rPr>
              <a:t>which </a:t>
            </a:r>
            <a:r>
              <a:rPr sz="2000" spc="-15" dirty="0">
                <a:latin typeface="Times New Roman"/>
                <a:cs typeface="Times New Roman"/>
              </a:rPr>
              <a:t>forms </a:t>
            </a:r>
            <a:r>
              <a:rPr sz="2000" spc="-10" dirty="0">
                <a:latin typeface="Times New Roman"/>
                <a:cs typeface="Times New Roman"/>
              </a:rPr>
              <a:t>the </a:t>
            </a:r>
            <a:r>
              <a:rPr sz="2000" dirty="0">
                <a:latin typeface="Times New Roman"/>
                <a:cs typeface="Times New Roman"/>
              </a:rPr>
              <a:t>part of </a:t>
            </a:r>
            <a:r>
              <a:rPr sz="2000" spc="-10" dirty="0">
                <a:latin typeface="Times New Roman"/>
                <a:cs typeface="Times New Roman"/>
              </a:rPr>
              <a:t>the</a:t>
            </a:r>
            <a:r>
              <a:rPr sz="2000" spc="175" dirty="0">
                <a:latin typeface="Times New Roman"/>
                <a:cs typeface="Times New Roman"/>
              </a:rPr>
              <a:t> </a:t>
            </a:r>
            <a:r>
              <a:rPr sz="2000" spc="-10" dirty="0">
                <a:latin typeface="Times New Roman"/>
                <a:cs typeface="Times New Roman"/>
              </a:rPr>
              <a:t>microkernel.</a:t>
            </a:r>
            <a:endParaRPr sz="2000" dirty="0">
              <a:latin typeface="Times New Roman"/>
              <a:cs typeface="Times New Roman"/>
            </a:endParaRPr>
          </a:p>
          <a:p>
            <a:pPr marL="12700" algn="just">
              <a:spcBef>
                <a:spcPts val="1680"/>
              </a:spcBef>
            </a:pPr>
            <a:r>
              <a:rPr sz="2000" spc="-5" dirty="0">
                <a:solidFill>
                  <a:srgbClr val="C00000"/>
                </a:solidFill>
                <a:latin typeface="Times New Roman"/>
                <a:cs typeface="Times New Roman"/>
              </a:rPr>
              <a:t>» </a:t>
            </a:r>
            <a:r>
              <a:rPr sz="2000" dirty="0">
                <a:solidFill>
                  <a:srgbClr val="6F2F9F"/>
                </a:solidFill>
                <a:latin typeface="Times New Roman"/>
                <a:cs typeface="Times New Roman"/>
              </a:rPr>
              <a:t>The </a:t>
            </a:r>
            <a:r>
              <a:rPr sz="2000" spc="-10" dirty="0">
                <a:solidFill>
                  <a:srgbClr val="6F2F9F"/>
                </a:solidFill>
                <a:latin typeface="Times New Roman"/>
                <a:cs typeface="Times New Roman"/>
              </a:rPr>
              <a:t>benefits </a:t>
            </a:r>
            <a:r>
              <a:rPr sz="2000" dirty="0">
                <a:solidFill>
                  <a:srgbClr val="6F2F9F"/>
                </a:solidFill>
                <a:latin typeface="Times New Roman"/>
                <a:cs typeface="Times New Roman"/>
              </a:rPr>
              <a:t>of </a:t>
            </a:r>
            <a:r>
              <a:rPr sz="2000" spc="-15" dirty="0">
                <a:solidFill>
                  <a:srgbClr val="6F2F9F"/>
                </a:solidFill>
                <a:latin typeface="Times New Roman"/>
                <a:cs typeface="Times New Roman"/>
              </a:rPr>
              <a:t>micro </a:t>
            </a:r>
            <a:r>
              <a:rPr sz="2000" spc="-10" dirty="0">
                <a:solidFill>
                  <a:srgbClr val="6F2F9F"/>
                </a:solidFill>
                <a:latin typeface="Times New Roman"/>
                <a:cs typeface="Times New Roman"/>
              </a:rPr>
              <a:t>kernel </a:t>
            </a:r>
            <a:r>
              <a:rPr sz="2000" spc="-5" dirty="0">
                <a:solidFill>
                  <a:srgbClr val="6F2F9F"/>
                </a:solidFill>
                <a:latin typeface="Times New Roman"/>
                <a:cs typeface="Times New Roman"/>
              </a:rPr>
              <a:t>based </a:t>
            </a:r>
            <a:r>
              <a:rPr sz="2000" spc="-10" dirty="0">
                <a:solidFill>
                  <a:srgbClr val="6F2F9F"/>
                </a:solidFill>
                <a:latin typeface="Times New Roman"/>
                <a:cs typeface="Times New Roman"/>
              </a:rPr>
              <a:t>designs </a:t>
            </a:r>
            <a:r>
              <a:rPr sz="2000" dirty="0">
                <a:solidFill>
                  <a:srgbClr val="6F2F9F"/>
                </a:solidFill>
                <a:latin typeface="Times New Roman"/>
                <a:cs typeface="Times New Roman"/>
              </a:rPr>
              <a:t>are</a:t>
            </a:r>
            <a:r>
              <a:rPr sz="2000" spc="-140" dirty="0">
                <a:solidFill>
                  <a:srgbClr val="6F2F9F"/>
                </a:solidFill>
                <a:latin typeface="Times New Roman"/>
                <a:cs typeface="Times New Roman"/>
              </a:rPr>
              <a:t> </a:t>
            </a:r>
            <a:r>
              <a:rPr sz="2000" spc="-5" dirty="0">
                <a:latin typeface="Times New Roman"/>
                <a:cs typeface="Times New Roman"/>
              </a:rPr>
              <a:t>–</a:t>
            </a:r>
            <a:endParaRPr sz="2000" dirty="0">
              <a:latin typeface="Times New Roman"/>
              <a:cs typeface="Times New Roman"/>
            </a:endParaRPr>
          </a:p>
          <a:p>
            <a:pPr marL="683260" marR="11430" indent="-326390" algn="just">
              <a:lnSpc>
                <a:spcPct val="150100"/>
              </a:lnSpc>
              <a:spcBef>
                <a:spcPts val="480"/>
              </a:spcBef>
              <a:buClr>
                <a:srgbClr val="3A812E"/>
              </a:buClr>
              <a:buSzPct val="60000"/>
              <a:buFont typeface="Wingdings"/>
              <a:buChar char=""/>
              <a:tabLst>
                <a:tab pos="683260" algn="l"/>
              </a:tabLst>
            </a:pPr>
            <a:r>
              <a:rPr sz="2000" i="1" spc="-5" dirty="0">
                <a:solidFill>
                  <a:srgbClr val="C00000"/>
                </a:solidFill>
                <a:latin typeface="Times New Roman"/>
                <a:cs typeface="Times New Roman"/>
              </a:rPr>
              <a:t>Robustness: </a:t>
            </a:r>
            <a:r>
              <a:rPr sz="2000" spc="-5" dirty="0">
                <a:latin typeface="Times New Roman"/>
                <a:cs typeface="Times New Roman"/>
              </a:rPr>
              <a:t>If a </a:t>
            </a:r>
            <a:r>
              <a:rPr sz="2000" spc="-10" dirty="0">
                <a:latin typeface="Times New Roman"/>
                <a:cs typeface="Times New Roman"/>
              </a:rPr>
              <a:t>problem is </a:t>
            </a:r>
            <a:r>
              <a:rPr sz="2000" spc="-5" dirty="0">
                <a:latin typeface="Times New Roman"/>
                <a:cs typeface="Times New Roman"/>
              </a:rPr>
              <a:t>encountered </a:t>
            </a:r>
            <a:r>
              <a:rPr sz="2000" spc="-10" dirty="0">
                <a:latin typeface="Times New Roman"/>
                <a:cs typeface="Times New Roman"/>
              </a:rPr>
              <a:t>in </a:t>
            </a:r>
            <a:r>
              <a:rPr sz="2000" spc="-5" dirty="0">
                <a:latin typeface="Times New Roman"/>
                <a:cs typeface="Times New Roman"/>
              </a:rPr>
              <a:t>any </a:t>
            </a:r>
            <a:r>
              <a:rPr sz="2000" dirty="0">
                <a:latin typeface="Times New Roman"/>
                <a:cs typeface="Times New Roman"/>
              </a:rPr>
              <a:t>of </a:t>
            </a:r>
            <a:r>
              <a:rPr sz="2000" spc="-10" dirty="0">
                <a:latin typeface="Times New Roman"/>
                <a:cs typeface="Times New Roman"/>
              </a:rPr>
              <a:t>the </a:t>
            </a:r>
            <a:r>
              <a:rPr sz="2000" spc="-5" dirty="0">
                <a:latin typeface="Times New Roman"/>
                <a:cs typeface="Times New Roman"/>
              </a:rPr>
              <a:t>services, </a:t>
            </a:r>
            <a:r>
              <a:rPr sz="2000" spc="-15" dirty="0">
                <a:latin typeface="Times New Roman"/>
                <a:cs typeface="Times New Roman"/>
              </a:rPr>
              <a:t>which </a:t>
            </a:r>
            <a:r>
              <a:rPr sz="2000" spc="-5" dirty="0">
                <a:latin typeface="Times New Roman"/>
                <a:cs typeface="Times New Roman"/>
              </a:rPr>
              <a:t>runs  as a </a:t>
            </a:r>
            <a:r>
              <a:rPr sz="2000" spc="-10" dirty="0">
                <a:latin typeface="Times New Roman"/>
                <a:cs typeface="Times New Roman"/>
              </a:rPr>
              <a:t>server </a:t>
            </a:r>
            <a:r>
              <a:rPr sz="2000" spc="-5" dirty="0">
                <a:latin typeface="Times New Roman"/>
                <a:cs typeface="Times New Roman"/>
              </a:rPr>
              <a:t>can </a:t>
            </a:r>
            <a:r>
              <a:rPr sz="2000" dirty="0">
                <a:latin typeface="Times New Roman"/>
                <a:cs typeface="Times New Roman"/>
              </a:rPr>
              <a:t>be </a:t>
            </a:r>
            <a:r>
              <a:rPr sz="2000" spc="-5" dirty="0">
                <a:latin typeface="Times New Roman"/>
                <a:cs typeface="Times New Roman"/>
              </a:rPr>
              <a:t>reconfigured </a:t>
            </a:r>
            <a:r>
              <a:rPr sz="2000" spc="-10" dirty="0">
                <a:latin typeface="Times New Roman"/>
                <a:cs typeface="Times New Roman"/>
              </a:rPr>
              <a:t>and </a:t>
            </a:r>
            <a:r>
              <a:rPr sz="2000" spc="-5" dirty="0">
                <a:latin typeface="Times New Roman"/>
                <a:cs typeface="Times New Roman"/>
              </a:rPr>
              <a:t>restarted </a:t>
            </a:r>
            <a:r>
              <a:rPr sz="2000" spc="-15" dirty="0">
                <a:latin typeface="Times New Roman"/>
                <a:cs typeface="Times New Roman"/>
              </a:rPr>
              <a:t>without </a:t>
            </a:r>
            <a:r>
              <a:rPr sz="2000" spc="-10" dirty="0">
                <a:latin typeface="Times New Roman"/>
                <a:cs typeface="Times New Roman"/>
              </a:rPr>
              <a:t>the </a:t>
            </a:r>
            <a:r>
              <a:rPr sz="2000" spc="-5" dirty="0">
                <a:latin typeface="Times New Roman"/>
                <a:cs typeface="Times New Roman"/>
              </a:rPr>
              <a:t>restarting </a:t>
            </a:r>
            <a:r>
              <a:rPr sz="2000" spc="-10" dirty="0">
                <a:latin typeface="Times New Roman"/>
                <a:cs typeface="Times New Roman"/>
              </a:rPr>
              <a:t>the  </a:t>
            </a:r>
            <a:r>
              <a:rPr sz="2000" spc="-5" dirty="0">
                <a:latin typeface="Times New Roman"/>
                <a:cs typeface="Times New Roman"/>
              </a:rPr>
              <a:t>entire OS. Here </a:t>
            </a:r>
            <a:r>
              <a:rPr sz="2000" spc="-10" dirty="0">
                <a:latin typeface="Times New Roman"/>
                <a:cs typeface="Times New Roman"/>
              </a:rPr>
              <a:t>chances </a:t>
            </a:r>
            <a:r>
              <a:rPr sz="2000" dirty="0">
                <a:latin typeface="Times New Roman"/>
                <a:cs typeface="Times New Roman"/>
              </a:rPr>
              <a:t>of </a:t>
            </a:r>
            <a:r>
              <a:rPr sz="2000" spc="-5" dirty="0">
                <a:latin typeface="Times New Roman"/>
                <a:cs typeface="Times New Roman"/>
              </a:rPr>
              <a:t>corruption </a:t>
            </a:r>
            <a:r>
              <a:rPr sz="2000" dirty="0">
                <a:latin typeface="Times New Roman"/>
                <a:cs typeface="Times New Roman"/>
              </a:rPr>
              <a:t>of </a:t>
            </a:r>
            <a:r>
              <a:rPr sz="2000" spc="-10" dirty="0">
                <a:latin typeface="Times New Roman"/>
                <a:cs typeface="Times New Roman"/>
              </a:rPr>
              <a:t>kernel </a:t>
            </a:r>
            <a:r>
              <a:rPr sz="2000" spc="-5" dirty="0">
                <a:latin typeface="Times New Roman"/>
                <a:cs typeface="Times New Roman"/>
              </a:rPr>
              <a:t>services are ideally</a:t>
            </a:r>
            <a:r>
              <a:rPr sz="2000" spc="120" dirty="0">
                <a:latin typeface="Times New Roman"/>
                <a:cs typeface="Times New Roman"/>
              </a:rPr>
              <a:t> </a:t>
            </a:r>
            <a:r>
              <a:rPr sz="2000" dirty="0">
                <a:latin typeface="Times New Roman"/>
                <a:cs typeface="Times New Roman"/>
              </a:rPr>
              <a:t>zero.</a:t>
            </a:r>
          </a:p>
          <a:p>
            <a:pPr marL="683260" marR="13335" indent="-326390" algn="just">
              <a:lnSpc>
                <a:spcPct val="150100"/>
              </a:lnSpc>
              <a:spcBef>
                <a:spcPts val="475"/>
              </a:spcBef>
              <a:buClr>
                <a:srgbClr val="3A812E"/>
              </a:buClr>
              <a:buSzPct val="60000"/>
              <a:buFont typeface="Wingdings"/>
              <a:buChar char=""/>
              <a:tabLst>
                <a:tab pos="683260" algn="l"/>
              </a:tabLst>
            </a:pPr>
            <a:r>
              <a:rPr sz="2000" i="1" spc="-5" dirty="0">
                <a:solidFill>
                  <a:srgbClr val="C00000"/>
                </a:solidFill>
                <a:latin typeface="Times New Roman"/>
                <a:cs typeface="Times New Roman"/>
              </a:rPr>
              <a:t>Configurability: </a:t>
            </a:r>
            <a:r>
              <a:rPr sz="2000" spc="-10" dirty="0">
                <a:latin typeface="Times New Roman"/>
                <a:cs typeface="Times New Roman"/>
              </a:rPr>
              <a:t>Any </a:t>
            </a:r>
            <a:r>
              <a:rPr sz="2000" spc="-5" dirty="0">
                <a:latin typeface="Times New Roman"/>
                <a:cs typeface="Times New Roman"/>
              </a:rPr>
              <a:t>services, </a:t>
            </a:r>
            <a:r>
              <a:rPr sz="2000" spc="-10" dirty="0">
                <a:latin typeface="Times New Roman"/>
                <a:cs typeface="Times New Roman"/>
              </a:rPr>
              <a:t>which </a:t>
            </a:r>
            <a:r>
              <a:rPr sz="2000" spc="-5" dirty="0">
                <a:latin typeface="Times New Roman"/>
                <a:cs typeface="Times New Roman"/>
              </a:rPr>
              <a:t>runs </a:t>
            </a:r>
            <a:r>
              <a:rPr sz="2000" spc="5" dirty="0">
                <a:latin typeface="Times New Roman"/>
                <a:cs typeface="Times New Roman"/>
              </a:rPr>
              <a:t>as </a:t>
            </a:r>
            <a:r>
              <a:rPr sz="2000" spc="-5" dirty="0">
                <a:latin typeface="Times New Roman"/>
                <a:cs typeface="Times New Roman"/>
              </a:rPr>
              <a:t>a </a:t>
            </a:r>
            <a:r>
              <a:rPr sz="2000" spc="-10" dirty="0">
                <a:latin typeface="Times New Roman"/>
                <a:cs typeface="Times New Roman"/>
              </a:rPr>
              <a:t>server </a:t>
            </a:r>
            <a:r>
              <a:rPr sz="2000" spc="-5" dirty="0">
                <a:latin typeface="Times New Roman"/>
                <a:cs typeface="Times New Roman"/>
              </a:rPr>
              <a:t>application can </a:t>
            </a:r>
            <a:r>
              <a:rPr sz="2000" spc="5" dirty="0">
                <a:latin typeface="Times New Roman"/>
                <a:cs typeface="Times New Roman"/>
              </a:rPr>
              <a:t>be  </a:t>
            </a:r>
            <a:r>
              <a:rPr sz="2000" spc="-10" dirty="0">
                <a:latin typeface="Times New Roman"/>
                <a:cs typeface="Times New Roman"/>
              </a:rPr>
              <a:t>changed </a:t>
            </a:r>
            <a:r>
              <a:rPr sz="2000" spc="-15" dirty="0">
                <a:latin typeface="Times New Roman"/>
                <a:cs typeface="Times New Roman"/>
              </a:rPr>
              <a:t>without </a:t>
            </a:r>
            <a:r>
              <a:rPr sz="2000" spc="-5" dirty="0">
                <a:latin typeface="Times New Roman"/>
                <a:cs typeface="Times New Roman"/>
              </a:rPr>
              <a:t>the </a:t>
            </a:r>
            <a:r>
              <a:rPr sz="2000" spc="-10" dirty="0">
                <a:latin typeface="Times New Roman"/>
                <a:cs typeface="Times New Roman"/>
              </a:rPr>
              <a:t>need to </a:t>
            </a:r>
            <a:r>
              <a:rPr sz="2000" spc="-5" dirty="0">
                <a:latin typeface="Times New Roman"/>
                <a:cs typeface="Times New Roman"/>
              </a:rPr>
              <a:t>restart </a:t>
            </a:r>
            <a:r>
              <a:rPr sz="2000" spc="-10" dirty="0">
                <a:latin typeface="Times New Roman"/>
                <a:cs typeface="Times New Roman"/>
              </a:rPr>
              <a:t>the whole </a:t>
            </a:r>
            <a:r>
              <a:rPr sz="2000" spc="-15" dirty="0">
                <a:latin typeface="Times New Roman"/>
                <a:cs typeface="Times New Roman"/>
              </a:rPr>
              <a:t>system. </a:t>
            </a:r>
            <a:r>
              <a:rPr sz="2000" dirty="0">
                <a:latin typeface="Times New Roman"/>
                <a:cs typeface="Times New Roman"/>
              </a:rPr>
              <a:t>This </a:t>
            </a:r>
            <a:r>
              <a:rPr sz="2000" spc="-15" dirty="0">
                <a:latin typeface="Times New Roman"/>
                <a:cs typeface="Times New Roman"/>
              </a:rPr>
              <a:t>makes </a:t>
            </a:r>
            <a:r>
              <a:rPr sz="2000" spc="-10" dirty="0">
                <a:latin typeface="Times New Roman"/>
                <a:cs typeface="Times New Roman"/>
              </a:rPr>
              <a:t>the  </a:t>
            </a:r>
            <a:r>
              <a:rPr sz="2000" spc="-15" dirty="0">
                <a:latin typeface="Times New Roman"/>
                <a:cs typeface="Times New Roman"/>
              </a:rPr>
              <a:t>system </a:t>
            </a:r>
            <a:r>
              <a:rPr sz="2000" spc="-10" dirty="0">
                <a:latin typeface="Times New Roman"/>
                <a:cs typeface="Times New Roman"/>
              </a:rPr>
              <a:t>dynamically</a:t>
            </a:r>
            <a:r>
              <a:rPr sz="2000" spc="100" dirty="0">
                <a:latin typeface="Times New Roman"/>
                <a:cs typeface="Times New Roman"/>
              </a:rPr>
              <a:t> </a:t>
            </a:r>
            <a:r>
              <a:rPr sz="2000" spc="-10" dirty="0">
                <a:latin typeface="Times New Roman"/>
                <a:cs typeface="Times New Roman"/>
              </a:rPr>
              <a:t>configurable.</a:t>
            </a:r>
            <a:endParaRPr sz="2000" dirty="0">
              <a:latin typeface="Times New Roman"/>
              <a:cs typeface="Times New Roman"/>
            </a:endParaRPr>
          </a:p>
        </p:txBody>
      </p:sp>
      <p:sp>
        <p:nvSpPr>
          <p:cNvPr id="4" name="object 4"/>
          <p:cNvSpPr txBox="1"/>
          <p:nvPr/>
        </p:nvSpPr>
        <p:spPr>
          <a:xfrm>
            <a:off x="8420100" y="6471338"/>
            <a:ext cx="217804"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14</a:t>
            </a:fld>
            <a:endParaRPr sz="1200">
              <a:latin typeface="Times New Roman"/>
              <a:cs typeface="Times New Roman"/>
            </a:endParaRPr>
          </a:p>
        </p:txBody>
      </p:sp>
      <p:pic>
        <p:nvPicPr>
          <p:cNvPr id="5" name="Picture 4" descr="Diagram">
            <a:extLst>
              <a:ext uri="{FF2B5EF4-FFF2-40B4-BE49-F238E27FC236}">
                <a16:creationId xmlns:a16="http://schemas.microsoft.com/office/drawing/2014/main" id="{CF3F899E-968B-4AB3-A695-34C69BF335E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19600" y="4648200"/>
            <a:ext cx="4724400" cy="2133600"/>
          </a:xfrm>
          <a:prstGeom prst="rect">
            <a:avLst/>
          </a:prstGeom>
        </p:spPr>
      </p:pic>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352203"/>
            <a:ext cx="8305800" cy="4142104"/>
          </a:xfrm>
          <a:prstGeom prst="rect">
            <a:avLst/>
          </a:prstGeom>
        </p:spPr>
        <p:txBody>
          <a:bodyPr vert="horz" wrap="square" lIns="0" tIns="12065" rIns="0" bIns="0" rtlCol="0">
            <a:spAutoFit/>
          </a:bodyPr>
          <a:lstStyle/>
          <a:p>
            <a:pPr marL="356870" marR="5080" indent="-344805" algn="just">
              <a:lnSpc>
                <a:spcPct val="150100"/>
              </a:lnSpc>
              <a:spcBef>
                <a:spcPts val="95"/>
              </a:spcBef>
            </a:pPr>
            <a:r>
              <a:rPr sz="2000" spc="-5" dirty="0">
                <a:solidFill>
                  <a:srgbClr val="C00000"/>
                </a:solidFill>
                <a:latin typeface="Times New Roman"/>
                <a:cs typeface="Times New Roman"/>
              </a:rPr>
              <a:t>» </a:t>
            </a:r>
            <a:r>
              <a:rPr sz="2000" b="1" i="1" spc="-10" dirty="0">
                <a:solidFill>
                  <a:srgbClr val="FF0000"/>
                </a:solidFill>
                <a:latin typeface="Times New Roman"/>
                <a:cs typeface="Times New Roman"/>
              </a:rPr>
              <a:t>On Chip </a:t>
            </a:r>
            <a:r>
              <a:rPr sz="2000" b="1" i="1" spc="-5" dirty="0">
                <a:solidFill>
                  <a:srgbClr val="FF0000"/>
                </a:solidFill>
                <a:latin typeface="Times New Roman"/>
                <a:cs typeface="Times New Roman"/>
              </a:rPr>
              <a:t>Firmware Debugging (OCD): </a:t>
            </a:r>
            <a:r>
              <a:rPr sz="2000" spc="-10" dirty="0">
                <a:latin typeface="Times New Roman"/>
                <a:cs typeface="Times New Roman"/>
              </a:rPr>
              <a:t>Advances in semiconductor  </a:t>
            </a:r>
            <a:r>
              <a:rPr sz="2000" spc="-5" dirty="0">
                <a:latin typeface="Times New Roman"/>
                <a:cs typeface="Times New Roman"/>
              </a:rPr>
              <a:t>technology </a:t>
            </a:r>
            <a:r>
              <a:rPr sz="2000" spc="-10" dirty="0">
                <a:latin typeface="Times New Roman"/>
                <a:cs typeface="Times New Roman"/>
              </a:rPr>
              <a:t>has </a:t>
            </a:r>
            <a:r>
              <a:rPr sz="2000" spc="-5" dirty="0">
                <a:latin typeface="Times New Roman"/>
                <a:cs typeface="Times New Roman"/>
              </a:rPr>
              <a:t>brought </a:t>
            </a:r>
            <a:r>
              <a:rPr sz="2000" spc="-10" dirty="0">
                <a:latin typeface="Times New Roman"/>
                <a:cs typeface="Times New Roman"/>
              </a:rPr>
              <a:t>out </a:t>
            </a:r>
            <a:r>
              <a:rPr sz="2000" spc="-5" dirty="0">
                <a:latin typeface="Times New Roman"/>
                <a:cs typeface="Times New Roman"/>
              </a:rPr>
              <a:t>new dimensions to target </a:t>
            </a:r>
            <a:r>
              <a:rPr sz="2000" spc="-10" dirty="0">
                <a:latin typeface="Times New Roman"/>
                <a:cs typeface="Times New Roman"/>
              </a:rPr>
              <a:t>firmware </a:t>
            </a:r>
            <a:r>
              <a:rPr sz="2000" spc="-5" dirty="0">
                <a:latin typeface="Times New Roman"/>
                <a:cs typeface="Times New Roman"/>
              </a:rPr>
              <a:t>debugging.  </a:t>
            </a:r>
            <a:r>
              <a:rPr sz="2000" dirty="0">
                <a:latin typeface="Times New Roman"/>
                <a:cs typeface="Times New Roman"/>
              </a:rPr>
              <a:t>Today </a:t>
            </a:r>
            <a:r>
              <a:rPr sz="2000" spc="-10" dirty="0">
                <a:solidFill>
                  <a:srgbClr val="6F2F9F"/>
                </a:solidFill>
                <a:latin typeface="Times New Roman"/>
                <a:cs typeface="Times New Roman"/>
              </a:rPr>
              <a:t>almost </a:t>
            </a:r>
            <a:r>
              <a:rPr sz="2000" spc="-5" dirty="0">
                <a:solidFill>
                  <a:srgbClr val="6F2F9F"/>
                </a:solidFill>
                <a:latin typeface="Times New Roman"/>
                <a:cs typeface="Times New Roman"/>
              </a:rPr>
              <a:t>all processors/controllers </a:t>
            </a:r>
            <a:r>
              <a:rPr sz="2000" spc="-10" dirty="0">
                <a:solidFill>
                  <a:srgbClr val="6F2F9F"/>
                </a:solidFill>
                <a:latin typeface="Times New Roman"/>
                <a:cs typeface="Times New Roman"/>
              </a:rPr>
              <a:t>incorporate </a:t>
            </a:r>
            <a:r>
              <a:rPr sz="2000" spc="-5" dirty="0">
                <a:solidFill>
                  <a:srgbClr val="6F2F9F"/>
                </a:solidFill>
                <a:latin typeface="Times New Roman"/>
                <a:cs typeface="Times New Roman"/>
              </a:rPr>
              <a:t>built </a:t>
            </a:r>
            <a:r>
              <a:rPr sz="2000" spc="-20" dirty="0">
                <a:solidFill>
                  <a:srgbClr val="6F2F9F"/>
                </a:solidFill>
                <a:latin typeface="Times New Roman"/>
                <a:cs typeface="Times New Roman"/>
              </a:rPr>
              <a:t>in </a:t>
            </a:r>
            <a:r>
              <a:rPr sz="2000" spc="-5" dirty="0">
                <a:solidFill>
                  <a:srgbClr val="6F2F9F"/>
                </a:solidFill>
                <a:latin typeface="Times New Roman"/>
                <a:cs typeface="Times New Roman"/>
              </a:rPr>
              <a:t>debug </a:t>
            </a:r>
            <a:r>
              <a:rPr sz="2000" spc="-10" dirty="0">
                <a:solidFill>
                  <a:srgbClr val="6F2F9F"/>
                </a:solidFill>
                <a:latin typeface="Times New Roman"/>
                <a:cs typeface="Times New Roman"/>
              </a:rPr>
              <a:t>modules  </a:t>
            </a:r>
            <a:r>
              <a:rPr sz="2000" spc="-5" dirty="0">
                <a:solidFill>
                  <a:srgbClr val="6F2F9F"/>
                </a:solidFill>
                <a:latin typeface="Times New Roman"/>
                <a:cs typeface="Times New Roman"/>
              </a:rPr>
              <a:t>called </a:t>
            </a:r>
            <a:r>
              <a:rPr sz="2000" spc="-10" dirty="0">
                <a:solidFill>
                  <a:srgbClr val="6F2F9F"/>
                </a:solidFill>
                <a:latin typeface="Times New Roman"/>
                <a:cs typeface="Times New Roman"/>
              </a:rPr>
              <a:t>On </a:t>
            </a:r>
            <a:r>
              <a:rPr sz="2000" spc="-15" dirty="0">
                <a:solidFill>
                  <a:srgbClr val="6F2F9F"/>
                </a:solidFill>
                <a:latin typeface="Times New Roman"/>
                <a:cs typeface="Times New Roman"/>
              </a:rPr>
              <a:t>Chip </a:t>
            </a:r>
            <a:r>
              <a:rPr sz="2000" spc="-5" dirty="0">
                <a:solidFill>
                  <a:srgbClr val="6F2F9F"/>
                </a:solidFill>
                <a:latin typeface="Times New Roman"/>
                <a:cs typeface="Times New Roman"/>
              </a:rPr>
              <a:t>Debug </a:t>
            </a:r>
            <a:r>
              <a:rPr sz="2000" dirty="0">
                <a:solidFill>
                  <a:srgbClr val="6F2F9F"/>
                </a:solidFill>
                <a:latin typeface="Times New Roman"/>
                <a:cs typeface="Times New Roman"/>
              </a:rPr>
              <a:t>(OCD) </a:t>
            </a:r>
            <a:r>
              <a:rPr sz="2000" spc="-5" dirty="0">
                <a:solidFill>
                  <a:srgbClr val="6F2F9F"/>
                </a:solidFill>
                <a:latin typeface="Times New Roman"/>
                <a:cs typeface="Times New Roman"/>
              </a:rPr>
              <a:t>support</a:t>
            </a:r>
            <a:r>
              <a:rPr sz="2000" spc="-5" dirty="0">
                <a:latin typeface="Times New Roman"/>
                <a:cs typeface="Times New Roman"/>
              </a:rPr>
              <a:t>. Though </a:t>
            </a:r>
            <a:r>
              <a:rPr sz="2000" dirty="0">
                <a:latin typeface="Times New Roman"/>
                <a:cs typeface="Times New Roman"/>
              </a:rPr>
              <a:t>OCD adds </a:t>
            </a:r>
            <a:r>
              <a:rPr sz="2000" spc="-5" dirty="0">
                <a:latin typeface="Times New Roman"/>
                <a:cs typeface="Times New Roman"/>
              </a:rPr>
              <a:t>silicon complexity  </a:t>
            </a:r>
            <a:r>
              <a:rPr sz="2000" spc="-10" dirty="0">
                <a:latin typeface="Times New Roman"/>
                <a:cs typeface="Times New Roman"/>
              </a:rPr>
              <a:t>and </a:t>
            </a:r>
            <a:r>
              <a:rPr sz="2000" spc="-5" dirty="0">
                <a:latin typeface="Times New Roman"/>
                <a:cs typeface="Times New Roman"/>
              </a:rPr>
              <a:t>cost factor, </a:t>
            </a:r>
            <a:r>
              <a:rPr sz="2000" spc="-10" dirty="0">
                <a:latin typeface="Times New Roman"/>
                <a:cs typeface="Times New Roman"/>
              </a:rPr>
              <a:t>from </a:t>
            </a:r>
            <a:r>
              <a:rPr sz="2000" spc="-5" dirty="0">
                <a:latin typeface="Times New Roman"/>
                <a:cs typeface="Times New Roman"/>
              </a:rPr>
              <a:t>a developer </a:t>
            </a:r>
            <a:r>
              <a:rPr sz="2000" spc="-10" dirty="0">
                <a:latin typeface="Times New Roman"/>
                <a:cs typeface="Times New Roman"/>
              </a:rPr>
              <a:t>perspective </a:t>
            </a:r>
            <a:r>
              <a:rPr sz="2000" spc="-5" dirty="0">
                <a:latin typeface="Times New Roman"/>
                <a:cs typeface="Times New Roman"/>
              </a:rPr>
              <a:t>it is a </a:t>
            </a:r>
            <a:r>
              <a:rPr sz="2000" spc="-5" dirty="0">
                <a:solidFill>
                  <a:srgbClr val="006FC0"/>
                </a:solidFill>
                <a:latin typeface="Times New Roman"/>
                <a:cs typeface="Times New Roman"/>
              </a:rPr>
              <a:t>very good </a:t>
            </a:r>
            <a:r>
              <a:rPr sz="2000" spc="-10" dirty="0">
                <a:solidFill>
                  <a:srgbClr val="006FC0"/>
                </a:solidFill>
                <a:latin typeface="Times New Roman"/>
                <a:cs typeface="Times New Roman"/>
              </a:rPr>
              <a:t>feature  </a:t>
            </a:r>
            <a:r>
              <a:rPr sz="2000" spc="-5" dirty="0">
                <a:solidFill>
                  <a:srgbClr val="006FC0"/>
                </a:solidFill>
                <a:latin typeface="Times New Roman"/>
                <a:cs typeface="Times New Roman"/>
              </a:rPr>
              <a:t>supporting </a:t>
            </a:r>
            <a:r>
              <a:rPr sz="2000" spc="-10" dirty="0">
                <a:solidFill>
                  <a:srgbClr val="006FC0"/>
                </a:solidFill>
                <a:latin typeface="Times New Roman"/>
                <a:cs typeface="Times New Roman"/>
              </a:rPr>
              <a:t>fast and efficient firmware debugging</a:t>
            </a:r>
            <a:r>
              <a:rPr sz="2000" spc="-10" dirty="0">
                <a:latin typeface="Times New Roman"/>
                <a:cs typeface="Times New Roman"/>
              </a:rPr>
              <a:t>. </a:t>
            </a:r>
            <a:r>
              <a:rPr sz="2000" dirty="0">
                <a:latin typeface="Times New Roman"/>
                <a:cs typeface="Times New Roman"/>
              </a:rPr>
              <a:t>The </a:t>
            </a:r>
            <a:r>
              <a:rPr sz="2000" spc="-10" dirty="0">
                <a:latin typeface="Times New Roman"/>
                <a:cs typeface="Times New Roman"/>
              </a:rPr>
              <a:t>On Chip </a:t>
            </a:r>
            <a:r>
              <a:rPr sz="2000" spc="-5" dirty="0">
                <a:latin typeface="Times New Roman"/>
                <a:cs typeface="Times New Roman"/>
              </a:rPr>
              <a:t>Debug  </a:t>
            </a:r>
            <a:r>
              <a:rPr sz="2000" spc="-10" dirty="0">
                <a:latin typeface="Times New Roman"/>
                <a:cs typeface="Times New Roman"/>
              </a:rPr>
              <a:t>facilities integrated to the </a:t>
            </a:r>
            <a:r>
              <a:rPr sz="2000" spc="-5" dirty="0">
                <a:latin typeface="Times New Roman"/>
                <a:cs typeface="Times New Roman"/>
              </a:rPr>
              <a:t>processor/ </a:t>
            </a:r>
            <a:r>
              <a:rPr sz="2000" spc="-10" dirty="0">
                <a:latin typeface="Times New Roman"/>
                <a:cs typeface="Times New Roman"/>
              </a:rPr>
              <a:t>controller are chip </a:t>
            </a:r>
            <a:r>
              <a:rPr sz="2000" spc="-5" dirty="0">
                <a:latin typeface="Times New Roman"/>
                <a:cs typeface="Times New Roman"/>
              </a:rPr>
              <a:t>vendor dependent </a:t>
            </a:r>
            <a:r>
              <a:rPr sz="2000" spc="-10" dirty="0">
                <a:latin typeface="Times New Roman"/>
                <a:cs typeface="Times New Roman"/>
              </a:rPr>
              <a:t>and  most </a:t>
            </a:r>
            <a:r>
              <a:rPr sz="2000" dirty="0">
                <a:latin typeface="Times New Roman"/>
                <a:cs typeface="Times New Roman"/>
              </a:rPr>
              <a:t>of </a:t>
            </a:r>
            <a:r>
              <a:rPr sz="2000" spc="-5" dirty="0">
                <a:latin typeface="Times New Roman"/>
                <a:cs typeface="Times New Roman"/>
              </a:rPr>
              <a:t>them are proprietary technologies </a:t>
            </a:r>
            <a:r>
              <a:rPr sz="2000" spc="-10" dirty="0">
                <a:latin typeface="Times New Roman"/>
                <a:cs typeface="Times New Roman"/>
              </a:rPr>
              <a:t>like </a:t>
            </a:r>
            <a:r>
              <a:rPr sz="2000" spc="-5" dirty="0">
                <a:latin typeface="Times New Roman"/>
                <a:cs typeface="Times New Roman"/>
              </a:rPr>
              <a:t>Background Debug </a:t>
            </a:r>
            <a:r>
              <a:rPr sz="2000" dirty="0">
                <a:latin typeface="Times New Roman"/>
                <a:cs typeface="Times New Roman"/>
              </a:rPr>
              <a:t>Mode  (BDM), </a:t>
            </a:r>
            <a:r>
              <a:rPr sz="2000" spc="-10" dirty="0">
                <a:latin typeface="Times New Roman"/>
                <a:cs typeface="Times New Roman"/>
              </a:rPr>
              <a:t>OnCE,</a:t>
            </a:r>
            <a:r>
              <a:rPr sz="2000" spc="20" dirty="0">
                <a:latin typeface="Times New Roman"/>
                <a:cs typeface="Times New Roman"/>
              </a:rPr>
              <a:t> </a:t>
            </a:r>
            <a:r>
              <a:rPr sz="2000" spc="-5" dirty="0">
                <a:latin typeface="Times New Roman"/>
                <a:cs typeface="Times New Roman"/>
              </a:rPr>
              <a:t>etc.</a:t>
            </a:r>
            <a:endParaRPr sz="2000">
              <a:latin typeface="Times New Roman"/>
              <a:cs typeface="Times New Roman"/>
            </a:endParaRPr>
          </a:p>
        </p:txBody>
      </p:sp>
      <p:sp>
        <p:nvSpPr>
          <p:cNvPr id="4" name="object 4"/>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140</a:t>
            </a:fld>
            <a:endParaRPr sz="1200">
              <a:latin typeface="Times New Roman"/>
              <a:cs typeface="Times New Roman"/>
            </a:endParaRP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3" name="object 3"/>
          <p:cNvSpPr txBox="1">
            <a:spLocks noGrp="1"/>
          </p:cNvSpPr>
          <p:nvPr>
            <p:ph type="title"/>
          </p:nvPr>
        </p:nvSpPr>
        <p:spPr>
          <a:xfrm>
            <a:off x="750214" y="246329"/>
            <a:ext cx="7795259" cy="574675"/>
          </a:xfrm>
          <a:prstGeom prst="rect">
            <a:avLst/>
          </a:prstGeom>
        </p:spPr>
        <p:txBody>
          <a:bodyPr vert="horz" wrap="square" lIns="0" tIns="12700" rIns="0" bIns="0" rtlCol="0">
            <a:spAutoFit/>
          </a:bodyPr>
          <a:lstStyle/>
          <a:p>
            <a:pPr marL="12700">
              <a:lnSpc>
                <a:spcPct val="100000"/>
              </a:lnSpc>
              <a:spcBef>
                <a:spcPts val="100"/>
              </a:spcBef>
            </a:pPr>
            <a:r>
              <a:rPr sz="3600" b="1" spc="-5" dirty="0">
                <a:solidFill>
                  <a:srgbClr val="FF0000"/>
                </a:solidFill>
                <a:latin typeface="Times New Roman"/>
                <a:cs typeface="Times New Roman"/>
              </a:rPr>
              <a:t>TARGET HARDWARE</a:t>
            </a:r>
            <a:r>
              <a:rPr sz="3600" b="1" spc="-40" dirty="0">
                <a:solidFill>
                  <a:srgbClr val="FF0000"/>
                </a:solidFill>
                <a:latin typeface="Times New Roman"/>
                <a:cs typeface="Times New Roman"/>
              </a:rPr>
              <a:t> </a:t>
            </a:r>
            <a:r>
              <a:rPr sz="3600" b="1" spc="-5" dirty="0">
                <a:solidFill>
                  <a:srgbClr val="FF0000"/>
                </a:solidFill>
                <a:latin typeface="Times New Roman"/>
                <a:cs typeface="Times New Roman"/>
              </a:rPr>
              <a:t>DEBUGGING</a:t>
            </a:r>
            <a:endParaRPr sz="3600">
              <a:latin typeface="Times New Roman"/>
              <a:cs typeface="Times New Roman"/>
            </a:endParaRPr>
          </a:p>
        </p:txBody>
      </p:sp>
      <p:sp>
        <p:nvSpPr>
          <p:cNvPr id="6" name="object 6"/>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141</a:t>
            </a:fld>
            <a:endParaRPr sz="1200">
              <a:latin typeface="Times New Roman"/>
              <a:cs typeface="Times New Roman"/>
            </a:endParaRPr>
          </a:p>
        </p:txBody>
      </p:sp>
      <p:sp>
        <p:nvSpPr>
          <p:cNvPr id="4" name="object 4"/>
          <p:cNvSpPr txBox="1"/>
          <p:nvPr/>
        </p:nvSpPr>
        <p:spPr>
          <a:xfrm>
            <a:off x="383540" y="885682"/>
            <a:ext cx="8535035" cy="5118100"/>
          </a:xfrm>
          <a:prstGeom prst="rect">
            <a:avLst/>
          </a:prstGeom>
        </p:spPr>
        <p:txBody>
          <a:bodyPr vert="horz" wrap="square" lIns="0" tIns="12700" rIns="0" bIns="0" rtlCol="0">
            <a:spAutoFit/>
          </a:bodyPr>
          <a:lstStyle/>
          <a:p>
            <a:pPr marL="356870" marR="5080" indent="-344805" algn="just">
              <a:lnSpc>
                <a:spcPct val="150100"/>
              </a:lnSpc>
              <a:spcBef>
                <a:spcPts val="100"/>
              </a:spcBef>
            </a:pPr>
            <a:r>
              <a:rPr sz="2000" spc="-5" dirty="0">
                <a:solidFill>
                  <a:srgbClr val="C00000"/>
                </a:solidFill>
                <a:latin typeface="Times New Roman"/>
                <a:cs typeface="Times New Roman"/>
              </a:rPr>
              <a:t>» </a:t>
            </a:r>
            <a:r>
              <a:rPr sz="2000" spc="-5" dirty="0">
                <a:solidFill>
                  <a:srgbClr val="FF0000"/>
                </a:solidFill>
                <a:latin typeface="Times New Roman"/>
                <a:cs typeface="Times New Roman"/>
              </a:rPr>
              <a:t>Even </a:t>
            </a:r>
            <a:r>
              <a:rPr sz="2000" dirty="0">
                <a:solidFill>
                  <a:srgbClr val="FF0000"/>
                </a:solidFill>
                <a:latin typeface="Times New Roman"/>
                <a:cs typeface="Times New Roman"/>
              </a:rPr>
              <a:t>though </a:t>
            </a:r>
            <a:r>
              <a:rPr sz="2000" spc="-10" dirty="0">
                <a:solidFill>
                  <a:srgbClr val="FF0000"/>
                </a:solidFill>
                <a:latin typeface="Times New Roman"/>
                <a:cs typeface="Times New Roman"/>
              </a:rPr>
              <a:t>the </a:t>
            </a:r>
            <a:r>
              <a:rPr sz="2000" spc="-5" dirty="0">
                <a:solidFill>
                  <a:srgbClr val="FF0000"/>
                </a:solidFill>
                <a:latin typeface="Times New Roman"/>
                <a:cs typeface="Times New Roman"/>
              </a:rPr>
              <a:t>firmware is </a:t>
            </a:r>
            <a:r>
              <a:rPr sz="2000" spc="-15" dirty="0">
                <a:solidFill>
                  <a:srgbClr val="FF0000"/>
                </a:solidFill>
                <a:latin typeface="Times New Roman"/>
                <a:cs typeface="Times New Roman"/>
              </a:rPr>
              <a:t>bug </a:t>
            </a:r>
            <a:r>
              <a:rPr sz="2000" spc="-5" dirty="0">
                <a:solidFill>
                  <a:srgbClr val="FF0000"/>
                </a:solidFill>
                <a:latin typeface="Times New Roman"/>
                <a:cs typeface="Times New Roman"/>
              </a:rPr>
              <a:t>free and everything is intact in </a:t>
            </a:r>
            <a:r>
              <a:rPr sz="2000" spc="-10" dirty="0">
                <a:solidFill>
                  <a:srgbClr val="FF0000"/>
                </a:solidFill>
                <a:latin typeface="Times New Roman"/>
                <a:cs typeface="Times New Roman"/>
              </a:rPr>
              <a:t>the </a:t>
            </a:r>
            <a:r>
              <a:rPr sz="2000" spc="-5" dirty="0">
                <a:solidFill>
                  <a:srgbClr val="FF0000"/>
                </a:solidFill>
                <a:latin typeface="Times New Roman"/>
                <a:cs typeface="Times New Roman"/>
              </a:rPr>
              <a:t>board</a:t>
            </a:r>
            <a:r>
              <a:rPr sz="2000" spc="-5" dirty="0">
                <a:latin typeface="Times New Roman"/>
                <a:cs typeface="Times New Roman"/>
              </a:rPr>
              <a:t>, </a:t>
            </a:r>
            <a:r>
              <a:rPr sz="2000" spc="-15" dirty="0">
                <a:solidFill>
                  <a:srgbClr val="AC1285"/>
                </a:solidFill>
                <a:latin typeface="Times New Roman"/>
                <a:cs typeface="Times New Roman"/>
              </a:rPr>
              <a:t>your  </a:t>
            </a:r>
            <a:r>
              <a:rPr sz="2000" spc="-5" dirty="0">
                <a:solidFill>
                  <a:srgbClr val="AC1285"/>
                </a:solidFill>
                <a:latin typeface="Times New Roman"/>
                <a:cs typeface="Times New Roman"/>
              </a:rPr>
              <a:t>embedded product need not function </a:t>
            </a:r>
            <a:r>
              <a:rPr sz="2000" dirty="0">
                <a:solidFill>
                  <a:srgbClr val="AC1285"/>
                </a:solidFill>
                <a:latin typeface="Times New Roman"/>
                <a:cs typeface="Times New Roman"/>
              </a:rPr>
              <a:t>as per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expected behavior in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first  </a:t>
            </a:r>
            <a:r>
              <a:rPr sz="2000" spc="-10" dirty="0">
                <a:solidFill>
                  <a:srgbClr val="AC1285"/>
                </a:solidFill>
                <a:latin typeface="Times New Roman"/>
                <a:cs typeface="Times New Roman"/>
              </a:rPr>
              <a:t>attempt </a:t>
            </a:r>
            <a:r>
              <a:rPr sz="2000" spc="-5" dirty="0">
                <a:solidFill>
                  <a:srgbClr val="006FC0"/>
                </a:solidFill>
                <a:latin typeface="Times New Roman"/>
                <a:cs typeface="Times New Roman"/>
              </a:rPr>
              <a:t>for various hardware related reasons </a:t>
            </a:r>
            <a:r>
              <a:rPr sz="2000" spc="-10" dirty="0">
                <a:solidFill>
                  <a:srgbClr val="006FC0"/>
                </a:solidFill>
                <a:latin typeface="Times New Roman"/>
                <a:cs typeface="Times New Roman"/>
              </a:rPr>
              <a:t>like </a:t>
            </a:r>
            <a:r>
              <a:rPr sz="2000" dirty="0">
                <a:solidFill>
                  <a:srgbClr val="006FC0"/>
                </a:solidFill>
                <a:latin typeface="Times New Roman"/>
                <a:cs typeface="Times New Roman"/>
              </a:rPr>
              <a:t>dry </a:t>
            </a:r>
            <a:r>
              <a:rPr sz="2000" spc="-5" dirty="0">
                <a:solidFill>
                  <a:srgbClr val="006FC0"/>
                </a:solidFill>
                <a:latin typeface="Times New Roman"/>
                <a:cs typeface="Times New Roman"/>
              </a:rPr>
              <a:t>soldering </a:t>
            </a:r>
            <a:r>
              <a:rPr sz="2000" dirty="0">
                <a:solidFill>
                  <a:srgbClr val="006FC0"/>
                </a:solidFill>
                <a:latin typeface="Times New Roman"/>
                <a:cs typeface="Times New Roman"/>
              </a:rPr>
              <a:t>of </a:t>
            </a:r>
            <a:r>
              <a:rPr sz="2000" spc="-5" dirty="0">
                <a:solidFill>
                  <a:srgbClr val="006FC0"/>
                </a:solidFill>
                <a:latin typeface="Times New Roman"/>
                <a:cs typeface="Times New Roman"/>
              </a:rPr>
              <a:t>components,  </a:t>
            </a:r>
            <a:r>
              <a:rPr sz="2000" spc="-10" dirty="0">
                <a:solidFill>
                  <a:srgbClr val="006FC0"/>
                </a:solidFill>
                <a:latin typeface="Times New Roman"/>
                <a:cs typeface="Times New Roman"/>
              </a:rPr>
              <a:t>missing </a:t>
            </a:r>
            <a:r>
              <a:rPr sz="2000" dirty="0">
                <a:solidFill>
                  <a:srgbClr val="006FC0"/>
                </a:solidFill>
                <a:latin typeface="Times New Roman"/>
                <a:cs typeface="Times New Roman"/>
              </a:rPr>
              <a:t>connections </a:t>
            </a:r>
            <a:r>
              <a:rPr sz="2000" spc="-5" dirty="0">
                <a:solidFill>
                  <a:srgbClr val="006FC0"/>
                </a:solidFill>
                <a:latin typeface="Times New Roman"/>
                <a:cs typeface="Times New Roman"/>
              </a:rPr>
              <a:t>in </a:t>
            </a:r>
            <a:r>
              <a:rPr sz="2000" dirty="0">
                <a:solidFill>
                  <a:srgbClr val="006FC0"/>
                </a:solidFill>
                <a:latin typeface="Times New Roman"/>
                <a:cs typeface="Times New Roman"/>
              </a:rPr>
              <a:t>the PCB </a:t>
            </a:r>
            <a:r>
              <a:rPr sz="2000" spc="-5" dirty="0">
                <a:solidFill>
                  <a:srgbClr val="006FC0"/>
                </a:solidFill>
                <a:latin typeface="Times New Roman"/>
                <a:cs typeface="Times New Roman"/>
              </a:rPr>
              <a:t>due to </a:t>
            </a:r>
            <a:r>
              <a:rPr sz="2000" dirty="0">
                <a:solidFill>
                  <a:srgbClr val="006FC0"/>
                </a:solidFill>
                <a:latin typeface="Times New Roman"/>
                <a:cs typeface="Times New Roman"/>
              </a:rPr>
              <a:t>any </a:t>
            </a:r>
            <a:r>
              <a:rPr sz="2000" spc="-5" dirty="0">
                <a:solidFill>
                  <a:srgbClr val="006FC0"/>
                </a:solidFill>
                <a:latin typeface="Times New Roman"/>
                <a:cs typeface="Times New Roman"/>
              </a:rPr>
              <a:t>un-noticed </a:t>
            </a:r>
            <a:r>
              <a:rPr sz="2000" dirty="0">
                <a:solidFill>
                  <a:srgbClr val="006FC0"/>
                </a:solidFill>
                <a:latin typeface="Times New Roman"/>
                <a:cs typeface="Times New Roman"/>
              </a:rPr>
              <a:t>errors </a:t>
            </a:r>
            <a:r>
              <a:rPr sz="2000" spc="-5" dirty="0">
                <a:solidFill>
                  <a:srgbClr val="006FC0"/>
                </a:solidFill>
                <a:latin typeface="Times New Roman"/>
                <a:cs typeface="Times New Roman"/>
              </a:rPr>
              <a:t>in </a:t>
            </a:r>
            <a:r>
              <a:rPr sz="2000" spc="-10" dirty="0">
                <a:solidFill>
                  <a:srgbClr val="006FC0"/>
                </a:solidFill>
                <a:latin typeface="Times New Roman"/>
                <a:cs typeface="Times New Roman"/>
              </a:rPr>
              <a:t>the </a:t>
            </a:r>
            <a:r>
              <a:rPr sz="2000" spc="-5" dirty="0">
                <a:solidFill>
                  <a:srgbClr val="006FC0"/>
                </a:solidFill>
                <a:latin typeface="Times New Roman"/>
                <a:cs typeface="Times New Roman"/>
              </a:rPr>
              <a:t>PCB layout  design, misplaced components, </a:t>
            </a:r>
            <a:r>
              <a:rPr sz="2000" spc="-10" dirty="0">
                <a:solidFill>
                  <a:srgbClr val="006FC0"/>
                </a:solidFill>
                <a:latin typeface="Times New Roman"/>
                <a:cs typeface="Times New Roman"/>
              </a:rPr>
              <a:t>signal </a:t>
            </a:r>
            <a:r>
              <a:rPr sz="2000" dirty="0">
                <a:solidFill>
                  <a:srgbClr val="006FC0"/>
                </a:solidFill>
                <a:latin typeface="Times New Roman"/>
                <a:cs typeface="Times New Roman"/>
              </a:rPr>
              <a:t>corruption </a:t>
            </a:r>
            <a:r>
              <a:rPr sz="2000" spc="-5" dirty="0">
                <a:solidFill>
                  <a:srgbClr val="006FC0"/>
                </a:solidFill>
                <a:latin typeface="Times New Roman"/>
                <a:cs typeface="Times New Roman"/>
              </a:rPr>
              <a:t>due to noise</a:t>
            </a:r>
            <a:r>
              <a:rPr sz="2000" spc="-5" dirty="0">
                <a:latin typeface="Times New Roman"/>
                <a:cs typeface="Times New Roman"/>
              </a:rPr>
              <a:t>, etc. </a:t>
            </a:r>
            <a:r>
              <a:rPr sz="2000" dirty="0">
                <a:latin typeface="Times New Roman"/>
                <a:cs typeface="Times New Roman"/>
              </a:rPr>
              <a:t>The only  </a:t>
            </a:r>
            <a:r>
              <a:rPr sz="2000" spc="-5" dirty="0">
                <a:latin typeface="Times New Roman"/>
                <a:cs typeface="Times New Roman"/>
              </a:rPr>
              <a:t>way to </a:t>
            </a:r>
            <a:r>
              <a:rPr sz="2000" dirty="0">
                <a:latin typeface="Times New Roman"/>
                <a:cs typeface="Times New Roman"/>
              </a:rPr>
              <a:t>sort </a:t>
            </a:r>
            <a:r>
              <a:rPr sz="2000" spc="-5" dirty="0">
                <a:latin typeface="Times New Roman"/>
                <a:cs typeface="Times New Roman"/>
              </a:rPr>
              <a:t>out </a:t>
            </a:r>
            <a:r>
              <a:rPr sz="2000" spc="-10" dirty="0">
                <a:latin typeface="Times New Roman"/>
                <a:cs typeface="Times New Roman"/>
              </a:rPr>
              <a:t>these </a:t>
            </a:r>
            <a:r>
              <a:rPr sz="2000" dirty="0">
                <a:latin typeface="Times New Roman"/>
                <a:cs typeface="Times New Roman"/>
              </a:rPr>
              <a:t>issues and </a:t>
            </a:r>
            <a:r>
              <a:rPr sz="2000" spc="-5" dirty="0">
                <a:latin typeface="Times New Roman"/>
                <a:cs typeface="Times New Roman"/>
              </a:rPr>
              <a:t>figure out </a:t>
            </a:r>
            <a:r>
              <a:rPr sz="2000" spc="-10" dirty="0">
                <a:latin typeface="Times New Roman"/>
                <a:cs typeface="Times New Roman"/>
              </a:rPr>
              <a:t>the </a:t>
            </a:r>
            <a:r>
              <a:rPr sz="2000" dirty="0">
                <a:latin typeface="Times New Roman"/>
                <a:cs typeface="Times New Roman"/>
              </a:rPr>
              <a:t>real problem creator </a:t>
            </a:r>
            <a:r>
              <a:rPr sz="2000" spc="-5" dirty="0">
                <a:latin typeface="Times New Roman"/>
                <a:cs typeface="Times New Roman"/>
              </a:rPr>
              <a:t>is debugging  </a:t>
            </a:r>
            <a:r>
              <a:rPr sz="2000" spc="-10" dirty="0">
                <a:latin typeface="Times New Roman"/>
                <a:cs typeface="Times New Roman"/>
              </a:rPr>
              <a:t>the </a:t>
            </a:r>
            <a:r>
              <a:rPr sz="2000" spc="-5" dirty="0">
                <a:latin typeface="Times New Roman"/>
                <a:cs typeface="Times New Roman"/>
              </a:rPr>
              <a:t>target</a:t>
            </a:r>
            <a:r>
              <a:rPr sz="2000" spc="-15" dirty="0">
                <a:latin typeface="Times New Roman"/>
                <a:cs typeface="Times New Roman"/>
              </a:rPr>
              <a:t> </a:t>
            </a:r>
            <a:r>
              <a:rPr sz="2000" dirty="0">
                <a:latin typeface="Times New Roman"/>
                <a:cs typeface="Times New Roman"/>
              </a:rPr>
              <a:t>board.</a:t>
            </a:r>
            <a:endParaRPr sz="2000">
              <a:latin typeface="Times New Roman"/>
              <a:cs typeface="Times New Roman"/>
            </a:endParaRPr>
          </a:p>
          <a:p>
            <a:pPr marL="356870" marR="5080" indent="-344805" algn="just">
              <a:lnSpc>
                <a:spcPct val="150100"/>
              </a:lnSpc>
              <a:spcBef>
                <a:spcPts val="480"/>
              </a:spcBef>
            </a:pPr>
            <a:r>
              <a:rPr sz="2000" spc="-5" dirty="0">
                <a:solidFill>
                  <a:srgbClr val="C00000"/>
                </a:solidFill>
                <a:latin typeface="Times New Roman"/>
                <a:cs typeface="Times New Roman"/>
              </a:rPr>
              <a:t>» </a:t>
            </a:r>
            <a:r>
              <a:rPr sz="2000" spc="-5" dirty="0">
                <a:solidFill>
                  <a:srgbClr val="FF0000"/>
                </a:solidFill>
                <a:latin typeface="Times New Roman"/>
                <a:cs typeface="Times New Roman"/>
              </a:rPr>
              <a:t>Hardware </a:t>
            </a:r>
            <a:r>
              <a:rPr sz="2000" dirty="0">
                <a:solidFill>
                  <a:srgbClr val="FF0000"/>
                </a:solidFill>
                <a:latin typeface="Times New Roman"/>
                <a:cs typeface="Times New Roman"/>
              </a:rPr>
              <a:t>debugging </a:t>
            </a:r>
            <a:r>
              <a:rPr sz="2000" spc="-5" dirty="0">
                <a:solidFill>
                  <a:srgbClr val="FF0000"/>
                </a:solidFill>
                <a:latin typeface="Times New Roman"/>
                <a:cs typeface="Times New Roman"/>
              </a:rPr>
              <a:t>is not </a:t>
            </a:r>
            <a:r>
              <a:rPr sz="2000" spc="-10" dirty="0">
                <a:solidFill>
                  <a:srgbClr val="FF0000"/>
                </a:solidFill>
                <a:latin typeface="Times New Roman"/>
                <a:cs typeface="Times New Roman"/>
              </a:rPr>
              <a:t>similar </a:t>
            </a:r>
            <a:r>
              <a:rPr sz="2000" spc="-5" dirty="0">
                <a:solidFill>
                  <a:srgbClr val="FF0000"/>
                </a:solidFill>
                <a:latin typeface="Times New Roman"/>
                <a:cs typeface="Times New Roman"/>
              </a:rPr>
              <a:t>to </a:t>
            </a:r>
            <a:r>
              <a:rPr sz="2000" spc="-10" dirty="0">
                <a:solidFill>
                  <a:srgbClr val="FF0000"/>
                </a:solidFill>
                <a:latin typeface="Times New Roman"/>
                <a:cs typeface="Times New Roman"/>
              </a:rPr>
              <a:t>firmware </a:t>
            </a:r>
            <a:r>
              <a:rPr sz="2000" spc="-5" dirty="0">
                <a:solidFill>
                  <a:srgbClr val="FF0000"/>
                </a:solidFill>
                <a:latin typeface="Times New Roman"/>
                <a:cs typeface="Times New Roman"/>
              </a:rPr>
              <a:t>debugging</a:t>
            </a:r>
            <a:r>
              <a:rPr sz="2000" spc="-5" dirty="0">
                <a:latin typeface="Times New Roman"/>
                <a:cs typeface="Times New Roman"/>
              </a:rPr>
              <a:t>. </a:t>
            </a:r>
            <a:r>
              <a:rPr sz="2000" dirty="0">
                <a:solidFill>
                  <a:srgbClr val="AC1285"/>
                </a:solidFill>
                <a:latin typeface="Times New Roman"/>
                <a:cs typeface="Times New Roman"/>
              </a:rPr>
              <a:t>Hardware  </a:t>
            </a:r>
            <a:r>
              <a:rPr sz="2000" spc="-5" dirty="0">
                <a:solidFill>
                  <a:srgbClr val="AC1285"/>
                </a:solidFill>
                <a:latin typeface="Times New Roman"/>
                <a:cs typeface="Times New Roman"/>
              </a:rPr>
              <a:t>debugging involves </a:t>
            </a:r>
            <a:r>
              <a:rPr sz="2000" dirty="0">
                <a:solidFill>
                  <a:srgbClr val="AC1285"/>
                </a:solidFill>
                <a:latin typeface="Times New Roman"/>
                <a:cs typeface="Times New Roman"/>
              </a:rPr>
              <a:t>the </a:t>
            </a:r>
            <a:r>
              <a:rPr sz="2000" spc="-5" dirty="0">
                <a:solidFill>
                  <a:srgbClr val="AC1285"/>
                </a:solidFill>
                <a:latin typeface="Times New Roman"/>
                <a:cs typeface="Times New Roman"/>
              </a:rPr>
              <a:t>monitoring </a:t>
            </a:r>
            <a:r>
              <a:rPr sz="2000" dirty="0">
                <a:solidFill>
                  <a:srgbClr val="AC1285"/>
                </a:solidFill>
                <a:latin typeface="Times New Roman"/>
                <a:cs typeface="Times New Roman"/>
              </a:rPr>
              <a:t>of </a:t>
            </a:r>
            <a:r>
              <a:rPr sz="2000" spc="-5" dirty="0">
                <a:solidFill>
                  <a:srgbClr val="AC1285"/>
                </a:solidFill>
                <a:latin typeface="Times New Roman"/>
                <a:cs typeface="Times New Roman"/>
              </a:rPr>
              <a:t>various signals </a:t>
            </a:r>
            <a:r>
              <a:rPr sz="2000" dirty="0">
                <a:solidFill>
                  <a:srgbClr val="AC1285"/>
                </a:solidFill>
                <a:latin typeface="Times New Roman"/>
                <a:cs typeface="Times New Roman"/>
              </a:rPr>
              <a:t>of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target </a:t>
            </a:r>
            <a:r>
              <a:rPr sz="2000" dirty="0">
                <a:solidFill>
                  <a:srgbClr val="AC1285"/>
                </a:solidFill>
                <a:latin typeface="Times New Roman"/>
                <a:cs typeface="Times New Roman"/>
              </a:rPr>
              <a:t>board  </a:t>
            </a:r>
            <a:r>
              <a:rPr sz="2000" dirty="0">
                <a:latin typeface="Times New Roman"/>
                <a:cs typeface="Times New Roman"/>
              </a:rPr>
              <a:t>(address/ </a:t>
            </a:r>
            <a:r>
              <a:rPr sz="2000" spc="-5" dirty="0">
                <a:latin typeface="Times New Roman"/>
                <a:cs typeface="Times New Roman"/>
              </a:rPr>
              <a:t>data lines, port </a:t>
            </a:r>
            <a:r>
              <a:rPr sz="2000" spc="-10" dirty="0">
                <a:latin typeface="Times New Roman"/>
                <a:cs typeface="Times New Roman"/>
              </a:rPr>
              <a:t>pins, </a:t>
            </a:r>
            <a:r>
              <a:rPr sz="2000" spc="-5" dirty="0">
                <a:latin typeface="Times New Roman"/>
                <a:cs typeface="Times New Roman"/>
              </a:rPr>
              <a:t>etc.), </a:t>
            </a:r>
            <a:r>
              <a:rPr sz="2000" spc="-5" dirty="0">
                <a:solidFill>
                  <a:srgbClr val="AC1285"/>
                </a:solidFill>
                <a:latin typeface="Times New Roman"/>
                <a:cs typeface="Times New Roman"/>
              </a:rPr>
              <a:t>checking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inter connection among  various </a:t>
            </a:r>
            <a:r>
              <a:rPr sz="2000" spc="-10" dirty="0">
                <a:solidFill>
                  <a:srgbClr val="AC1285"/>
                </a:solidFill>
                <a:latin typeface="Times New Roman"/>
                <a:cs typeface="Times New Roman"/>
              </a:rPr>
              <a:t>components, </a:t>
            </a:r>
            <a:r>
              <a:rPr sz="2000" spc="-5" dirty="0">
                <a:solidFill>
                  <a:srgbClr val="AC1285"/>
                </a:solidFill>
                <a:latin typeface="Times New Roman"/>
                <a:cs typeface="Times New Roman"/>
              </a:rPr>
              <a:t>circuit continuity </a:t>
            </a:r>
            <a:r>
              <a:rPr sz="2000" spc="-10" dirty="0">
                <a:solidFill>
                  <a:srgbClr val="AC1285"/>
                </a:solidFill>
                <a:latin typeface="Times New Roman"/>
                <a:cs typeface="Times New Roman"/>
              </a:rPr>
              <a:t>checking</a:t>
            </a:r>
            <a:r>
              <a:rPr sz="2000" spc="-10" dirty="0">
                <a:latin typeface="Times New Roman"/>
                <a:cs typeface="Times New Roman"/>
              </a:rPr>
              <a:t>,</a:t>
            </a:r>
            <a:r>
              <a:rPr sz="2000" spc="85" dirty="0">
                <a:latin typeface="Times New Roman"/>
                <a:cs typeface="Times New Roman"/>
              </a:rPr>
              <a:t> </a:t>
            </a:r>
            <a:r>
              <a:rPr sz="2000" spc="-5" dirty="0">
                <a:latin typeface="Times New Roman"/>
                <a:cs typeface="Times New Roman"/>
              </a:rPr>
              <a:t>etc.</a:t>
            </a:r>
            <a:endParaRPr sz="2000">
              <a:latin typeface="Times New Roman"/>
              <a:cs typeface="Times New Roman"/>
            </a:endParaRP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4530" cy="5300980"/>
          </a:xfrm>
          <a:prstGeom prst="rect">
            <a:avLst/>
          </a:prstGeom>
        </p:spPr>
        <p:txBody>
          <a:bodyPr vert="horz" wrap="square" lIns="0" tIns="12700" rIns="0" bIns="0" rtlCol="0">
            <a:spAutoFit/>
          </a:bodyPr>
          <a:lstStyle/>
          <a:p>
            <a:pPr marL="356870" marR="6350" indent="-344805" algn="just">
              <a:lnSpc>
                <a:spcPct val="150100"/>
              </a:lnSpc>
              <a:spcBef>
                <a:spcPts val="100"/>
              </a:spcBef>
            </a:pPr>
            <a:r>
              <a:rPr sz="2000" spc="-5" dirty="0">
                <a:solidFill>
                  <a:srgbClr val="C00000"/>
                </a:solidFill>
                <a:latin typeface="Times New Roman"/>
                <a:cs typeface="Times New Roman"/>
              </a:rPr>
              <a:t>» </a:t>
            </a:r>
            <a:r>
              <a:rPr sz="2000" dirty="0">
                <a:latin typeface="Times New Roman"/>
                <a:cs typeface="Times New Roman"/>
              </a:rPr>
              <a:t>The </a:t>
            </a:r>
            <a:r>
              <a:rPr sz="2000" spc="-10" dirty="0">
                <a:latin typeface="Times New Roman"/>
                <a:cs typeface="Times New Roman"/>
              </a:rPr>
              <a:t>various hardware debugging </a:t>
            </a:r>
            <a:r>
              <a:rPr sz="2000" spc="-5" dirty="0">
                <a:latin typeface="Times New Roman"/>
                <a:cs typeface="Times New Roman"/>
              </a:rPr>
              <a:t>tools </a:t>
            </a:r>
            <a:r>
              <a:rPr sz="2000" spc="-10" dirty="0">
                <a:latin typeface="Times New Roman"/>
                <a:cs typeface="Times New Roman"/>
              </a:rPr>
              <a:t>used </a:t>
            </a:r>
            <a:r>
              <a:rPr sz="2000" spc="-5" dirty="0">
                <a:latin typeface="Times New Roman"/>
                <a:cs typeface="Times New Roman"/>
              </a:rPr>
              <a:t>in </a:t>
            </a:r>
            <a:r>
              <a:rPr sz="2000" dirty="0">
                <a:latin typeface="Times New Roman"/>
                <a:cs typeface="Times New Roman"/>
              </a:rPr>
              <a:t>Embedded </a:t>
            </a:r>
            <a:r>
              <a:rPr sz="2000" spc="-10" dirty="0">
                <a:latin typeface="Times New Roman"/>
                <a:cs typeface="Times New Roman"/>
              </a:rPr>
              <a:t>Product  Development </a:t>
            </a:r>
            <a:r>
              <a:rPr sz="2000" spc="-5" dirty="0">
                <a:latin typeface="Times New Roman"/>
                <a:cs typeface="Times New Roman"/>
              </a:rPr>
              <a:t>are </a:t>
            </a:r>
            <a:r>
              <a:rPr sz="2000" spc="-10" dirty="0">
                <a:latin typeface="Times New Roman"/>
                <a:cs typeface="Times New Roman"/>
              </a:rPr>
              <a:t>explained</a:t>
            </a:r>
            <a:r>
              <a:rPr sz="2000" spc="70" dirty="0">
                <a:latin typeface="Times New Roman"/>
                <a:cs typeface="Times New Roman"/>
              </a:rPr>
              <a:t> </a:t>
            </a:r>
            <a:r>
              <a:rPr sz="2000" spc="-10" dirty="0">
                <a:latin typeface="Times New Roman"/>
                <a:cs typeface="Times New Roman"/>
              </a:rPr>
              <a:t>below.</a:t>
            </a:r>
            <a:endParaRPr sz="2000">
              <a:latin typeface="Times New Roman"/>
              <a:cs typeface="Times New Roman"/>
            </a:endParaRPr>
          </a:p>
          <a:p>
            <a:pPr marL="12700" algn="just">
              <a:lnSpc>
                <a:spcPct val="100000"/>
              </a:lnSpc>
              <a:spcBef>
                <a:spcPts val="1680"/>
              </a:spcBef>
            </a:pPr>
            <a:r>
              <a:rPr sz="2000" spc="-5" dirty="0">
                <a:solidFill>
                  <a:srgbClr val="C00000"/>
                </a:solidFill>
                <a:latin typeface="Times New Roman"/>
                <a:cs typeface="Times New Roman"/>
              </a:rPr>
              <a:t>» </a:t>
            </a:r>
            <a:r>
              <a:rPr sz="2000" b="1" i="1" u="heavy" spc="-5" dirty="0">
                <a:solidFill>
                  <a:srgbClr val="FF0000"/>
                </a:solidFill>
                <a:uFill>
                  <a:solidFill>
                    <a:srgbClr val="FF0000"/>
                  </a:solidFill>
                </a:uFill>
                <a:latin typeface="Times New Roman"/>
                <a:cs typeface="Times New Roman"/>
              </a:rPr>
              <a:t>Magnifying Glass</a:t>
            </a:r>
            <a:r>
              <a:rPr sz="2000" b="1" i="1" u="heavy" spc="-295" dirty="0">
                <a:solidFill>
                  <a:srgbClr val="FF0000"/>
                </a:solidFill>
                <a:uFill>
                  <a:solidFill>
                    <a:srgbClr val="FF0000"/>
                  </a:solidFill>
                </a:uFill>
                <a:latin typeface="Times New Roman"/>
                <a:cs typeface="Times New Roman"/>
              </a:rPr>
              <a:t> </a:t>
            </a:r>
            <a:r>
              <a:rPr sz="2000" b="1" i="1" u="heavy" spc="-5" dirty="0">
                <a:solidFill>
                  <a:srgbClr val="FF0000"/>
                </a:solidFill>
                <a:uFill>
                  <a:solidFill>
                    <a:srgbClr val="FF0000"/>
                  </a:solidFill>
                </a:uFill>
                <a:latin typeface="Times New Roman"/>
                <a:cs typeface="Times New Roman"/>
              </a:rPr>
              <a:t>(Lens):</a:t>
            </a:r>
            <a:endParaRPr sz="2000">
              <a:latin typeface="Times New Roman"/>
              <a:cs typeface="Times New Roman"/>
            </a:endParaRPr>
          </a:p>
          <a:p>
            <a:pPr marL="12700" algn="just">
              <a:lnSpc>
                <a:spcPct val="100000"/>
              </a:lnSpc>
              <a:spcBef>
                <a:spcPts val="1680"/>
              </a:spcBef>
            </a:pPr>
            <a:r>
              <a:rPr sz="2000" spc="-5" dirty="0">
                <a:solidFill>
                  <a:srgbClr val="C00000"/>
                </a:solidFill>
                <a:latin typeface="Times New Roman"/>
                <a:cs typeface="Times New Roman"/>
              </a:rPr>
              <a:t>»</a:t>
            </a:r>
            <a:r>
              <a:rPr sz="2000" spc="229" dirty="0">
                <a:solidFill>
                  <a:srgbClr val="C00000"/>
                </a:solidFill>
                <a:latin typeface="Times New Roman"/>
                <a:cs typeface="Times New Roman"/>
              </a:rPr>
              <a:t> </a:t>
            </a:r>
            <a:r>
              <a:rPr sz="2000" spc="-10" dirty="0">
                <a:latin typeface="Times New Roman"/>
                <a:cs typeface="Times New Roman"/>
              </a:rPr>
              <a:t>Similar</a:t>
            </a:r>
            <a:r>
              <a:rPr sz="2000" spc="229" dirty="0">
                <a:latin typeface="Times New Roman"/>
                <a:cs typeface="Times New Roman"/>
              </a:rPr>
              <a:t> </a:t>
            </a:r>
            <a:r>
              <a:rPr sz="2000" spc="-10" dirty="0">
                <a:latin typeface="Times New Roman"/>
                <a:cs typeface="Times New Roman"/>
              </a:rPr>
              <a:t>to</a:t>
            </a:r>
            <a:r>
              <a:rPr sz="2000" spc="225" dirty="0">
                <a:latin typeface="Times New Roman"/>
                <a:cs typeface="Times New Roman"/>
              </a:rPr>
              <a:t> </a:t>
            </a:r>
            <a:r>
              <a:rPr sz="2000" spc="-5" dirty="0">
                <a:latin typeface="Times New Roman"/>
                <a:cs typeface="Times New Roman"/>
              </a:rPr>
              <a:t>a</a:t>
            </a:r>
            <a:r>
              <a:rPr sz="2000" spc="235" dirty="0">
                <a:latin typeface="Times New Roman"/>
                <a:cs typeface="Times New Roman"/>
              </a:rPr>
              <a:t> </a:t>
            </a:r>
            <a:r>
              <a:rPr sz="2000" spc="-5" dirty="0">
                <a:latin typeface="Times New Roman"/>
                <a:cs typeface="Times New Roman"/>
              </a:rPr>
              <a:t>watch</a:t>
            </a:r>
            <a:r>
              <a:rPr sz="2000" spc="200" dirty="0">
                <a:latin typeface="Times New Roman"/>
                <a:cs typeface="Times New Roman"/>
              </a:rPr>
              <a:t> </a:t>
            </a:r>
            <a:r>
              <a:rPr sz="2000" spc="-5" dirty="0">
                <a:latin typeface="Times New Roman"/>
                <a:cs typeface="Times New Roman"/>
              </a:rPr>
              <a:t>repairer,</a:t>
            </a:r>
            <a:r>
              <a:rPr sz="2000" spc="225" dirty="0">
                <a:latin typeface="Times New Roman"/>
                <a:cs typeface="Times New Roman"/>
              </a:rPr>
              <a:t> </a:t>
            </a:r>
            <a:r>
              <a:rPr sz="2000" i="1" spc="-5" dirty="0">
                <a:solidFill>
                  <a:srgbClr val="FF0000"/>
                </a:solidFill>
                <a:latin typeface="Times New Roman"/>
                <a:cs typeface="Times New Roman"/>
              </a:rPr>
              <a:t>magnifying</a:t>
            </a:r>
            <a:r>
              <a:rPr sz="2000" i="1" spc="229" dirty="0">
                <a:solidFill>
                  <a:srgbClr val="FF0000"/>
                </a:solidFill>
                <a:latin typeface="Times New Roman"/>
                <a:cs typeface="Times New Roman"/>
              </a:rPr>
              <a:t> </a:t>
            </a:r>
            <a:r>
              <a:rPr sz="2000" i="1" spc="-10" dirty="0">
                <a:solidFill>
                  <a:srgbClr val="FF0000"/>
                </a:solidFill>
                <a:latin typeface="Times New Roman"/>
                <a:cs typeface="Times New Roman"/>
              </a:rPr>
              <a:t>glass</a:t>
            </a:r>
            <a:r>
              <a:rPr sz="2000" i="1" spc="210" dirty="0">
                <a:solidFill>
                  <a:srgbClr val="FF0000"/>
                </a:solidFill>
                <a:latin typeface="Times New Roman"/>
                <a:cs typeface="Times New Roman"/>
              </a:rPr>
              <a:t> </a:t>
            </a:r>
            <a:r>
              <a:rPr sz="2000" spc="-10" dirty="0">
                <a:latin typeface="Times New Roman"/>
                <a:cs typeface="Times New Roman"/>
              </a:rPr>
              <a:t>is</a:t>
            </a:r>
            <a:r>
              <a:rPr sz="2000" spc="204" dirty="0">
                <a:latin typeface="Times New Roman"/>
                <a:cs typeface="Times New Roman"/>
              </a:rPr>
              <a:t> </a:t>
            </a:r>
            <a:r>
              <a:rPr sz="2000" spc="-10" dirty="0">
                <a:solidFill>
                  <a:srgbClr val="C00000"/>
                </a:solidFill>
                <a:latin typeface="Times New Roman"/>
                <a:cs typeface="Times New Roman"/>
              </a:rPr>
              <a:t>the</a:t>
            </a:r>
            <a:r>
              <a:rPr sz="2000" spc="220" dirty="0">
                <a:solidFill>
                  <a:srgbClr val="C00000"/>
                </a:solidFill>
                <a:latin typeface="Times New Roman"/>
                <a:cs typeface="Times New Roman"/>
              </a:rPr>
              <a:t> </a:t>
            </a:r>
            <a:r>
              <a:rPr sz="2000" dirty="0">
                <a:solidFill>
                  <a:srgbClr val="C00000"/>
                </a:solidFill>
                <a:latin typeface="Times New Roman"/>
                <a:cs typeface="Times New Roman"/>
              </a:rPr>
              <a:t>primary</a:t>
            </a:r>
            <a:r>
              <a:rPr sz="2000" spc="200" dirty="0">
                <a:solidFill>
                  <a:srgbClr val="C00000"/>
                </a:solidFill>
                <a:latin typeface="Times New Roman"/>
                <a:cs typeface="Times New Roman"/>
              </a:rPr>
              <a:t> </a:t>
            </a:r>
            <a:r>
              <a:rPr sz="2000" spc="-5" dirty="0">
                <a:solidFill>
                  <a:srgbClr val="C00000"/>
                </a:solidFill>
                <a:latin typeface="Times New Roman"/>
                <a:cs typeface="Times New Roman"/>
              </a:rPr>
              <a:t>hardware</a:t>
            </a:r>
            <a:endParaRPr sz="2000">
              <a:latin typeface="Times New Roman"/>
              <a:cs typeface="Times New Roman"/>
            </a:endParaRPr>
          </a:p>
          <a:p>
            <a:pPr marL="356870">
              <a:lnSpc>
                <a:spcPct val="100000"/>
              </a:lnSpc>
              <a:spcBef>
                <a:spcPts val="1205"/>
              </a:spcBef>
            </a:pPr>
            <a:r>
              <a:rPr sz="2000" spc="-10" dirty="0">
                <a:solidFill>
                  <a:srgbClr val="C00000"/>
                </a:solidFill>
                <a:latin typeface="Times New Roman"/>
                <a:cs typeface="Times New Roman"/>
              </a:rPr>
              <a:t>debugging </a:t>
            </a:r>
            <a:r>
              <a:rPr sz="2000" dirty="0">
                <a:solidFill>
                  <a:srgbClr val="C00000"/>
                </a:solidFill>
                <a:latin typeface="Times New Roman"/>
                <a:cs typeface="Times New Roman"/>
              </a:rPr>
              <a:t>tool </a:t>
            </a:r>
            <a:r>
              <a:rPr sz="2000" spc="-10" dirty="0">
                <a:solidFill>
                  <a:srgbClr val="C00000"/>
                </a:solidFill>
                <a:latin typeface="Times New Roman"/>
                <a:cs typeface="Times New Roman"/>
              </a:rPr>
              <a:t>for </a:t>
            </a:r>
            <a:r>
              <a:rPr sz="2000" spc="-5" dirty="0">
                <a:solidFill>
                  <a:srgbClr val="C00000"/>
                </a:solidFill>
                <a:latin typeface="Times New Roman"/>
                <a:cs typeface="Times New Roman"/>
              </a:rPr>
              <a:t>an </a:t>
            </a:r>
            <a:r>
              <a:rPr sz="2000" spc="-10" dirty="0">
                <a:solidFill>
                  <a:srgbClr val="C00000"/>
                </a:solidFill>
                <a:latin typeface="Times New Roman"/>
                <a:cs typeface="Times New Roman"/>
              </a:rPr>
              <a:t>embedded hardware debugging</a:t>
            </a:r>
            <a:r>
              <a:rPr sz="2000" spc="210" dirty="0">
                <a:solidFill>
                  <a:srgbClr val="C00000"/>
                </a:solidFill>
                <a:latin typeface="Times New Roman"/>
                <a:cs typeface="Times New Roman"/>
              </a:rPr>
              <a:t> </a:t>
            </a:r>
            <a:r>
              <a:rPr sz="2000" spc="-5" dirty="0">
                <a:solidFill>
                  <a:srgbClr val="C00000"/>
                </a:solidFill>
                <a:latin typeface="Times New Roman"/>
                <a:cs typeface="Times New Roman"/>
              </a:rPr>
              <a:t>professional</a:t>
            </a:r>
            <a:r>
              <a:rPr sz="2000" spc="-5" dirty="0">
                <a:latin typeface="Times New Roman"/>
                <a:cs typeface="Times New Roman"/>
              </a:rPr>
              <a:t>.</a:t>
            </a:r>
            <a:endParaRPr sz="2000">
              <a:latin typeface="Times New Roman"/>
              <a:cs typeface="Times New Roman"/>
            </a:endParaRPr>
          </a:p>
          <a:p>
            <a:pPr marL="12700" algn="just">
              <a:lnSpc>
                <a:spcPct val="100000"/>
              </a:lnSpc>
              <a:spcBef>
                <a:spcPts val="1680"/>
              </a:spcBef>
            </a:pPr>
            <a:r>
              <a:rPr sz="2000" spc="-5" dirty="0">
                <a:solidFill>
                  <a:srgbClr val="C00000"/>
                </a:solidFill>
                <a:latin typeface="Times New Roman"/>
                <a:cs typeface="Times New Roman"/>
              </a:rPr>
              <a:t>» </a:t>
            </a:r>
            <a:r>
              <a:rPr sz="2000" spc="-10" dirty="0">
                <a:latin typeface="Times New Roman"/>
                <a:cs typeface="Times New Roman"/>
              </a:rPr>
              <a:t>A </a:t>
            </a:r>
            <a:r>
              <a:rPr sz="2000" i="1" spc="-5" dirty="0">
                <a:solidFill>
                  <a:srgbClr val="FF0000"/>
                </a:solidFill>
                <a:latin typeface="Times New Roman"/>
                <a:cs typeface="Times New Roman"/>
              </a:rPr>
              <a:t>magnifying glass </a:t>
            </a:r>
            <a:r>
              <a:rPr sz="2000" spc="-10" dirty="0">
                <a:latin typeface="Times New Roman"/>
                <a:cs typeface="Times New Roman"/>
              </a:rPr>
              <a:t>is </a:t>
            </a:r>
            <a:r>
              <a:rPr sz="2000" spc="-5" dirty="0">
                <a:solidFill>
                  <a:srgbClr val="C00000"/>
                </a:solidFill>
                <a:latin typeface="Times New Roman"/>
                <a:cs typeface="Times New Roman"/>
              </a:rPr>
              <a:t>a </a:t>
            </a:r>
            <a:r>
              <a:rPr sz="2000" spc="-15" dirty="0">
                <a:solidFill>
                  <a:srgbClr val="C00000"/>
                </a:solidFill>
                <a:latin typeface="Times New Roman"/>
                <a:cs typeface="Times New Roman"/>
              </a:rPr>
              <a:t>powerful </a:t>
            </a:r>
            <a:r>
              <a:rPr sz="2000" spc="-10" dirty="0">
                <a:solidFill>
                  <a:srgbClr val="C00000"/>
                </a:solidFill>
                <a:latin typeface="Times New Roman"/>
                <a:cs typeface="Times New Roman"/>
              </a:rPr>
              <a:t>visual </a:t>
            </a:r>
            <a:r>
              <a:rPr sz="2000" spc="-5" dirty="0">
                <a:solidFill>
                  <a:srgbClr val="C00000"/>
                </a:solidFill>
                <a:latin typeface="Times New Roman"/>
                <a:cs typeface="Times New Roman"/>
              </a:rPr>
              <a:t>inspection</a:t>
            </a:r>
            <a:r>
              <a:rPr sz="2000" spc="-125" dirty="0">
                <a:solidFill>
                  <a:srgbClr val="C00000"/>
                </a:solidFill>
                <a:latin typeface="Times New Roman"/>
                <a:cs typeface="Times New Roman"/>
              </a:rPr>
              <a:t> </a:t>
            </a:r>
            <a:r>
              <a:rPr sz="2000" dirty="0">
                <a:solidFill>
                  <a:srgbClr val="C00000"/>
                </a:solidFill>
                <a:latin typeface="Times New Roman"/>
                <a:cs typeface="Times New Roman"/>
              </a:rPr>
              <a:t>tool</a:t>
            </a:r>
            <a:r>
              <a:rPr sz="2000" dirty="0">
                <a:latin typeface="Times New Roman"/>
                <a:cs typeface="Times New Roman"/>
              </a:rPr>
              <a:t>.</a:t>
            </a:r>
            <a:endParaRPr sz="2000">
              <a:latin typeface="Times New Roman"/>
              <a:cs typeface="Times New Roman"/>
            </a:endParaRPr>
          </a:p>
          <a:p>
            <a:pPr marL="356870" marR="5080" indent="-344805" algn="just">
              <a:lnSpc>
                <a:spcPct val="150100"/>
              </a:lnSpc>
              <a:spcBef>
                <a:spcPts val="480"/>
              </a:spcBef>
            </a:pPr>
            <a:r>
              <a:rPr sz="2000" spc="-5" dirty="0">
                <a:solidFill>
                  <a:srgbClr val="C00000"/>
                </a:solidFill>
                <a:latin typeface="Times New Roman"/>
                <a:cs typeface="Times New Roman"/>
              </a:rPr>
              <a:t>» </a:t>
            </a:r>
            <a:r>
              <a:rPr sz="2000" spc="-5" dirty="0">
                <a:latin typeface="Times New Roman"/>
                <a:cs typeface="Times New Roman"/>
              </a:rPr>
              <a:t>With a </a:t>
            </a:r>
            <a:r>
              <a:rPr sz="2000" spc="-10" dirty="0">
                <a:latin typeface="Times New Roman"/>
                <a:cs typeface="Times New Roman"/>
              </a:rPr>
              <a:t>magnifying glass </a:t>
            </a:r>
            <a:r>
              <a:rPr sz="2000" spc="-5" dirty="0">
                <a:latin typeface="Times New Roman"/>
                <a:cs typeface="Times New Roman"/>
              </a:rPr>
              <a:t>(lens), </a:t>
            </a:r>
            <a:r>
              <a:rPr sz="2000" spc="-10" dirty="0">
                <a:latin typeface="Times New Roman"/>
                <a:cs typeface="Times New Roman"/>
              </a:rPr>
              <a:t>the </a:t>
            </a:r>
            <a:r>
              <a:rPr sz="2000" spc="-10" dirty="0">
                <a:solidFill>
                  <a:srgbClr val="006FC0"/>
                </a:solidFill>
                <a:latin typeface="Times New Roman"/>
                <a:cs typeface="Times New Roman"/>
              </a:rPr>
              <a:t>surface </a:t>
            </a:r>
            <a:r>
              <a:rPr sz="2000" dirty="0">
                <a:solidFill>
                  <a:srgbClr val="006FC0"/>
                </a:solidFill>
                <a:latin typeface="Times New Roman"/>
                <a:cs typeface="Times New Roman"/>
              </a:rPr>
              <a:t>of </a:t>
            </a:r>
            <a:r>
              <a:rPr sz="2000" spc="-5" dirty="0">
                <a:solidFill>
                  <a:srgbClr val="006FC0"/>
                </a:solidFill>
                <a:latin typeface="Times New Roman"/>
                <a:cs typeface="Times New Roman"/>
              </a:rPr>
              <a:t>the target </a:t>
            </a:r>
            <a:r>
              <a:rPr sz="2000" dirty="0">
                <a:solidFill>
                  <a:srgbClr val="006FC0"/>
                </a:solidFill>
                <a:latin typeface="Times New Roman"/>
                <a:cs typeface="Times New Roman"/>
              </a:rPr>
              <a:t>board </a:t>
            </a:r>
            <a:r>
              <a:rPr sz="2000" spc="-5" dirty="0">
                <a:solidFill>
                  <a:srgbClr val="006FC0"/>
                </a:solidFill>
                <a:latin typeface="Times New Roman"/>
                <a:cs typeface="Times New Roman"/>
              </a:rPr>
              <a:t>can </a:t>
            </a:r>
            <a:r>
              <a:rPr sz="2000" spc="5" dirty="0">
                <a:solidFill>
                  <a:srgbClr val="006FC0"/>
                </a:solidFill>
                <a:latin typeface="Times New Roman"/>
                <a:cs typeface="Times New Roman"/>
              </a:rPr>
              <a:t>be  </a:t>
            </a:r>
            <a:r>
              <a:rPr sz="2000" spc="-10" dirty="0">
                <a:solidFill>
                  <a:srgbClr val="006FC0"/>
                </a:solidFill>
                <a:latin typeface="Times New Roman"/>
                <a:cs typeface="Times New Roman"/>
              </a:rPr>
              <a:t>examined </a:t>
            </a:r>
            <a:r>
              <a:rPr sz="2000" spc="-5" dirty="0">
                <a:solidFill>
                  <a:srgbClr val="006FC0"/>
                </a:solidFill>
                <a:latin typeface="Times New Roman"/>
                <a:cs typeface="Times New Roman"/>
              </a:rPr>
              <a:t>thoroughly </a:t>
            </a:r>
            <a:r>
              <a:rPr sz="2000" spc="-10" dirty="0">
                <a:solidFill>
                  <a:srgbClr val="006FC0"/>
                </a:solidFill>
                <a:latin typeface="Times New Roman"/>
                <a:cs typeface="Times New Roman"/>
              </a:rPr>
              <a:t>for </a:t>
            </a:r>
            <a:r>
              <a:rPr sz="2000" dirty="0">
                <a:solidFill>
                  <a:srgbClr val="006FC0"/>
                </a:solidFill>
                <a:latin typeface="Times New Roman"/>
                <a:cs typeface="Times New Roman"/>
              </a:rPr>
              <a:t>dry </a:t>
            </a:r>
            <a:r>
              <a:rPr sz="2000" spc="-5" dirty="0">
                <a:solidFill>
                  <a:srgbClr val="006FC0"/>
                </a:solidFill>
                <a:latin typeface="Times New Roman"/>
                <a:cs typeface="Times New Roman"/>
              </a:rPr>
              <a:t>soldering </a:t>
            </a:r>
            <a:r>
              <a:rPr sz="2000" dirty="0">
                <a:solidFill>
                  <a:srgbClr val="006FC0"/>
                </a:solidFill>
                <a:latin typeface="Times New Roman"/>
                <a:cs typeface="Times New Roman"/>
              </a:rPr>
              <a:t>of </a:t>
            </a:r>
            <a:r>
              <a:rPr sz="2000" spc="-10" dirty="0">
                <a:solidFill>
                  <a:srgbClr val="006FC0"/>
                </a:solidFill>
                <a:latin typeface="Times New Roman"/>
                <a:cs typeface="Times New Roman"/>
              </a:rPr>
              <a:t>components, missing </a:t>
            </a:r>
            <a:r>
              <a:rPr sz="2000" spc="-5" dirty="0">
                <a:solidFill>
                  <a:srgbClr val="006FC0"/>
                </a:solidFill>
                <a:latin typeface="Times New Roman"/>
                <a:cs typeface="Times New Roman"/>
              </a:rPr>
              <a:t>components,  improper </a:t>
            </a:r>
            <a:r>
              <a:rPr sz="2000" spc="-10" dirty="0">
                <a:solidFill>
                  <a:srgbClr val="006FC0"/>
                </a:solidFill>
                <a:latin typeface="Times New Roman"/>
                <a:cs typeface="Times New Roman"/>
              </a:rPr>
              <a:t>placement </a:t>
            </a:r>
            <a:r>
              <a:rPr sz="2000" dirty="0">
                <a:solidFill>
                  <a:srgbClr val="006FC0"/>
                </a:solidFill>
                <a:latin typeface="Times New Roman"/>
                <a:cs typeface="Times New Roman"/>
              </a:rPr>
              <a:t>of </a:t>
            </a:r>
            <a:r>
              <a:rPr sz="2000" spc="-5" dirty="0">
                <a:solidFill>
                  <a:srgbClr val="006FC0"/>
                </a:solidFill>
                <a:latin typeface="Times New Roman"/>
                <a:cs typeface="Times New Roman"/>
              </a:rPr>
              <a:t>components, improper </a:t>
            </a:r>
            <a:r>
              <a:rPr sz="2000" spc="-15" dirty="0">
                <a:solidFill>
                  <a:srgbClr val="006FC0"/>
                </a:solidFill>
                <a:latin typeface="Times New Roman"/>
                <a:cs typeface="Times New Roman"/>
              </a:rPr>
              <a:t>soldering, </a:t>
            </a:r>
            <a:r>
              <a:rPr sz="2000" spc="-5" dirty="0">
                <a:solidFill>
                  <a:srgbClr val="006FC0"/>
                </a:solidFill>
                <a:latin typeface="Times New Roman"/>
                <a:cs typeface="Times New Roman"/>
              </a:rPr>
              <a:t>track (PCB  </a:t>
            </a:r>
            <a:r>
              <a:rPr sz="2000" spc="-10" dirty="0">
                <a:solidFill>
                  <a:srgbClr val="006FC0"/>
                </a:solidFill>
                <a:latin typeface="Times New Roman"/>
                <a:cs typeface="Times New Roman"/>
              </a:rPr>
              <a:t>connection) </a:t>
            </a:r>
            <a:r>
              <a:rPr sz="2000" spc="-5" dirty="0">
                <a:solidFill>
                  <a:srgbClr val="006FC0"/>
                </a:solidFill>
                <a:latin typeface="Times New Roman"/>
                <a:cs typeface="Times New Roman"/>
              </a:rPr>
              <a:t>damage, </a:t>
            </a:r>
            <a:r>
              <a:rPr sz="2000" spc="-10" dirty="0">
                <a:solidFill>
                  <a:srgbClr val="006FC0"/>
                </a:solidFill>
                <a:latin typeface="Times New Roman"/>
                <a:cs typeface="Times New Roman"/>
              </a:rPr>
              <a:t>short </a:t>
            </a:r>
            <a:r>
              <a:rPr sz="2000" dirty="0">
                <a:solidFill>
                  <a:srgbClr val="006FC0"/>
                </a:solidFill>
                <a:latin typeface="Times New Roman"/>
                <a:cs typeface="Times New Roman"/>
              </a:rPr>
              <a:t>of </a:t>
            </a:r>
            <a:r>
              <a:rPr sz="2000" spc="-10" dirty="0">
                <a:solidFill>
                  <a:srgbClr val="006FC0"/>
                </a:solidFill>
                <a:latin typeface="Times New Roman"/>
                <a:cs typeface="Times New Roman"/>
              </a:rPr>
              <a:t>tracks</a:t>
            </a:r>
            <a:r>
              <a:rPr sz="2000" spc="-10" dirty="0">
                <a:latin typeface="Times New Roman"/>
                <a:cs typeface="Times New Roman"/>
              </a:rPr>
              <a:t>, </a:t>
            </a:r>
            <a:r>
              <a:rPr sz="2000" spc="-5" dirty="0">
                <a:latin typeface="Times New Roman"/>
                <a:cs typeface="Times New Roman"/>
              </a:rPr>
              <a:t>etc. Nowadays </a:t>
            </a:r>
            <a:r>
              <a:rPr sz="2000" spc="-10" dirty="0">
                <a:latin typeface="Times New Roman"/>
                <a:cs typeface="Times New Roman"/>
              </a:rPr>
              <a:t>high </a:t>
            </a:r>
            <a:r>
              <a:rPr sz="2000" dirty="0">
                <a:latin typeface="Times New Roman"/>
                <a:cs typeface="Times New Roman"/>
              </a:rPr>
              <a:t>quality </a:t>
            </a:r>
            <a:r>
              <a:rPr sz="2000" spc="-10" dirty="0">
                <a:latin typeface="Times New Roman"/>
                <a:cs typeface="Times New Roman"/>
              </a:rPr>
              <a:t>magnifying  stations </a:t>
            </a:r>
            <a:r>
              <a:rPr sz="2000" dirty="0">
                <a:latin typeface="Times New Roman"/>
                <a:cs typeface="Times New Roman"/>
              </a:rPr>
              <a:t>are </a:t>
            </a:r>
            <a:r>
              <a:rPr sz="2000" spc="-5" dirty="0">
                <a:latin typeface="Times New Roman"/>
                <a:cs typeface="Times New Roman"/>
              </a:rPr>
              <a:t>available </a:t>
            </a:r>
            <a:r>
              <a:rPr sz="2000" spc="-10" dirty="0">
                <a:latin typeface="Times New Roman"/>
                <a:cs typeface="Times New Roman"/>
              </a:rPr>
              <a:t>for visual</a:t>
            </a:r>
            <a:r>
              <a:rPr sz="2000" spc="55" dirty="0">
                <a:latin typeface="Times New Roman"/>
                <a:cs typeface="Times New Roman"/>
              </a:rPr>
              <a:t> </a:t>
            </a:r>
            <a:r>
              <a:rPr sz="2000" spc="-5" dirty="0">
                <a:latin typeface="Times New Roman"/>
                <a:cs typeface="Times New Roman"/>
              </a:rPr>
              <a:t>inspection.</a:t>
            </a:r>
            <a:endParaRPr sz="2000">
              <a:latin typeface="Times New Roman"/>
              <a:cs typeface="Times New Roman"/>
            </a:endParaRPr>
          </a:p>
        </p:txBody>
      </p:sp>
      <p:sp>
        <p:nvSpPr>
          <p:cNvPr id="4" name="object 4"/>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142</a:t>
            </a:fld>
            <a:endParaRPr sz="1200">
              <a:latin typeface="Times New Roman"/>
              <a:cs typeface="Times New Roman"/>
            </a:endParaRP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581913"/>
            <a:ext cx="8304530" cy="4568190"/>
          </a:xfrm>
          <a:prstGeom prst="rect">
            <a:avLst/>
          </a:prstGeom>
        </p:spPr>
        <p:txBody>
          <a:bodyPr vert="horz" wrap="square" lIns="0" tIns="11430" rIns="0" bIns="0" rtlCol="0">
            <a:spAutoFit/>
          </a:bodyPr>
          <a:lstStyle/>
          <a:p>
            <a:pPr marL="12700" algn="just">
              <a:lnSpc>
                <a:spcPct val="100000"/>
              </a:lnSpc>
              <a:spcBef>
                <a:spcPts val="90"/>
              </a:spcBef>
            </a:pPr>
            <a:r>
              <a:rPr sz="2000" spc="-5" dirty="0">
                <a:solidFill>
                  <a:srgbClr val="C00000"/>
                </a:solidFill>
                <a:latin typeface="Times New Roman"/>
                <a:cs typeface="Times New Roman"/>
              </a:rPr>
              <a:t>»</a:t>
            </a:r>
            <a:r>
              <a:rPr sz="2000" spc="220" dirty="0">
                <a:solidFill>
                  <a:srgbClr val="C00000"/>
                </a:solidFill>
                <a:latin typeface="Times New Roman"/>
                <a:cs typeface="Times New Roman"/>
              </a:rPr>
              <a:t> </a:t>
            </a:r>
            <a:r>
              <a:rPr sz="2000" b="1" i="1" u="heavy" spc="-5" dirty="0">
                <a:solidFill>
                  <a:srgbClr val="FF0000"/>
                </a:solidFill>
                <a:uFill>
                  <a:solidFill>
                    <a:srgbClr val="FF0000"/>
                  </a:solidFill>
                </a:uFill>
                <a:latin typeface="Times New Roman"/>
                <a:cs typeface="Times New Roman"/>
              </a:rPr>
              <a:t>Multimeter:</a:t>
            </a:r>
            <a:endParaRPr sz="2000">
              <a:latin typeface="Times New Roman"/>
              <a:cs typeface="Times New Roman"/>
            </a:endParaRPr>
          </a:p>
          <a:p>
            <a:pPr marL="356870" marR="5080" indent="-344805" algn="just">
              <a:lnSpc>
                <a:spcPct val="150100"/>
              </a:lnSpc>
              <a:spcBef>
                <a:spcPts val="480"/>
              </a:spcBef>
            </a:pPr>
            <a:r>
              <a:rPr sz="2000" spc="-5" dirty="0">
                <a:solidFill>
                  <a:srgbClr val="C00000"/>
                </a:solidFill>
                <a:latin typeface="Times New Roman"/>
                <a:cs typeface="Times New Roman"/>
              </a:rPr>
              <a:t>» </a:t>
            </a:r>
            <a:r>
              <a:rPr sz="2000" spc="-5" dirty="0">
                <a:latin typeface="Times New Roman"/>
                <a:cs typeface="Times New Roman"/>
              </a:rPr>
              <a:t>A </a:t>
            </a:r>
            <a:r>
              <a:rPr sz="2000" i="1" spc="-5" dirty="0">
                <a:solidFill>
                  <a:srgbClr val="FF0000"/>
                </a:solidFill>
                <a:latin typeface="Times New Roman"/>
                <a:cs typeface="Times New Roman"/>
              </a:rPr>
              <a:t>multimeter </a:t>
            </a:r>
            <a:r>
              <a:rPr sz="2000" spc="-5" dirty="0">
                <a:latin typeface="Times New Roman"/>
                <a:cs typeface="Times New Roman"/>
              </a:rPr>
              <a:t>is </a:t>
            </a:r>
            <a:r>
              <a:rPr sz="2000" spc="-5" dirty="0">
                <a:solidFill>
                  <a:srgbClr val="006FC0"/>
                </a:solidFill>
                <a:latin typeface="Times New Roman"/>
                <a:cs typeface="Times New Roman"/>
              </a:rPr>
              <a:t>used </a:t>
            </a:r>
            <a:r>
              <a:rPr sz="2000" spc="-10" dirty="0">
                <a:solidFill>
                  <a:srgbClr val="006FC0"/>
                </a:solidFill>
                <a:latin typeface="Times New Roman"/>
                <a:cs typeface="Times New Roman"/>
              </a:rPr>
              <a:t>for measuring </a:t>
            </a:r>
            <a:r>
              <a:rPr sz="2000" spc="-5" dirty="0">
                <a:solidFill>
                  <a:srgbClr val="006FC0"/>
                </a:solidFill>
                <a:latin typeface="Times New Roman"/>
                <a:cs typeface="Times New Roman"/>
              </a:rPr>
              <a:t>various electrical quantities </a:t>
            </a:r>
            <a:r>
              <a:rPr sz="2000" spc="-10" dirty="0">
                <a:solidFill>
                  <a:srgbClr val="006FC0"/>
                </a:solidFill>
                <a:latin typeface="Times New Roman"/>
                <a:cs typeface="Times New Roman"/>
              </a:rPr>
              <a:t>like voltage  </a:t>
            </a:r>
            <a:r>
              <a:rPr sz="2000" dirty="0">
                <a:solidFill>
                  <a:srgbClr val="006FC0"/>
                </a:solidFill>
                <a:latin typeface="Times New Roman"/>
                <a:cs typeface="Times New Roman"/>
              </a:rPr>
              <a:t>(Both </a:t>
            </a:r>
            <a:r>
              <a:rPr sz="2000" spc="-5" dirty="0">
                <a:solidFill>
                  <a:srgbClr val="006FC0"/>
                </a:solidFill>
                <a:latin typeface="Times New Roman"/>
                <a:cs typeface="Times New Roman"/>
              </a:rPr>
              <a:t>AC </a:t>
            </a:r>
            <a:r>
              <a:rPr sz="2000" spc="-10" dirty="0">
                <a:solidFill>
                  <a:srgbClr val="006FC0"/>
                </a:solidFill>
                <a:latin typeface="Times New Roman"/>
                <a:cs typeface="Times New Roman"/>
              </a:rPr>
              <a:t>and </a:t>
            </a:r>
            <a:r>
              <a:rPr sz="2000" dirty="0">
                <a:solidFill>
                  <a:srgbClr val="006FC0"/>
                </a:solidFill>
                <a:latin typeface="Times New Roman"/>
                <a:cs typeface="Times New Roman"/>
              </a:rPr>
              <a:t>DC), </a:t>
            </a:r>
            <a:r>
              <a:rPr sz="2000" spc="-5" dirty="0">
                <a:solidFill>
                  <a:srgbClr val="006FC0"/>
                </a:solidFill>
                <a:latin typeface="Times New Roman"/>
                <a:cs typeface="Times New Roman"/>
              </a:rPr>
              <a:t>current (DC as </a:t>
            </a:r>
            <a:r>
              <a:rPr sz="2000" spc="-10" dirty="0">
                <a:solidFill>
                  <a:srgbClr val="006FC0"/>
                </a:solidFill>
                <a:latin typeface="Times New Roman"/>
                <a:cs typeface="Times New Roman"/>
              </a:rPr>
              <a:t>well </a:t>
            </a:r>
            <a:r>
              <a:rPr sz="2000" spc="-5" dirty="0">
                <a:solidFill>
                  <a:srgbClr val="006FC0"/>
                </a:solidFill>
                <a:latin typeface="Times New Roman"/>
                <a:cs typeface="Times New Roman"/>
              </a:rPr>
              <a:t>as AC), resistance, capacitance,  </a:t>
            </a:r>
            <a:r>
              <a:rPr sz="2000" spc="-10" dirty="0">
                <a:solidFill>
                  <a:srgbClr val="006FC0"/>
                </a:solidFill>
                <a:latin typeface="Times New Roman"/>
                <a:cs typeface="Times New Roman"/>
              </a:rPr>
              <a:t>continuity </a:t>
            </a:r>
            <a:r>
              <a:rPr sz="2000" spc="-5" dirty="0">
                <a:solidFill>
                  <a:srgbClr val="006FC0"/>
                </a:solidFill>
                <a:latin typeface="Times New Roman"/>
                <a:cs typeface="Times New Roman"/>
              </a:rPr>
              <a:t>checking, transistor </a:t>
            </a:r>
            <a:r>
              <a:rPr sz="2000" spc="-10" dirty="0">
                <a:solidFill>
                  <a:srgbClr val="006FC0"/>
                </a:solidFill>
                <a:latin typeface="Times New Roman"/>
                <a:cs typeface="Times New Roman"/>
              </a:rPr>
              <a:t>checking, </a:t>
            </a:r>
            <a:r>
              <a:rPr sz="2000" dirty="0">
                <a:solidFill>
                  <a:srgbClr val="006FC0"/>
                </a:solidFill>
                <a:latin typeface="Times New Roman"/>
                <a:cs typeface="Times New Roman"/>
              </a:rPr>
              <a:t>cathode </a:t>
            </a:r>
            <a:r>
              <a:rPr sz="2000" spc="-10" dirty="0">
                <a:solidFill>
                  <a:srgbClr val="006FC0"/>
                </a:solidFill>
                <a:latin typeface="Times New Roman"/>
                <a:cs typeface="Times New Roman"/>
              </a:rPr>
              <a:t>and </a:t>
            </a:r>
            <a:r>
              <a:rPr sz="2000" spc="-5" dirty="0">
                <a:solidFill>
                  <a:srgbClr val="006FC0"/>
                </a:solidFill>
                <a:latin typeface="Times New Roman"/>
                <a:cs typeface="Times New Roman"/>
              </a:rPr>
              <a:t>anode identification </a:t>
            </a:r>
            <a:r>
              <a:rPr sz="2000" spc="5" dirty="0">
                <a:solidFill>
                  <a:srgbClr val="006FC0"/>
                </a:solidFill>
                <a:latin typeface="Times New Roman"/>
                <a:cs typeface="Times New Roman"/>
              </a:rPr>
              <a:t>of  </a:t>
            </a:r>
            <a:r>
              <a:rPr sz="2000" dirty="0">
                <a:solidFill>
                  <a:srgbClr val="006FC0"/>
                </a:solidFill>
                <a:latin typeface="Times New Roman"/>
                <a:cs typeface="Times New Roman"/>
              </a:rPr>
              <a:t>diode</a:t>
            </a:r>
            <a:r>
              <a:rPr sz="2000" dirty="0">
                <a:latin typeface="Times New Roman"/>
                <a:cs typeface="Times New Roman"/>
              </a:rPr>
              <a:t>,</a:t>
            </a:r>
            <a:r>
              <a:rPr sz="2000" spc="-45" dirty="0">
                <a:latin typeface="Times New Roman"/>
                <a:cs typeface="Times New Roman"/>
              </a:rPr>
              <a:t> </a:t>
            </a:r>
            <a:r>
              <a:rPr sz="2000" spc="-5" dirty="0">
                <a:latin typeface="Times New Roman"/>
                <a:cs typeface="Times New Roman"/>
              </a:rPr>
              <a:t>etc.</a:t>
            </a:r>
            <a:endParaRPr sz="2000">
              <a:latin typeface="Times New Roman"/>
              <a:cs typeface="Times New Roman"/>
            </a:endParaRPr>
          </a:p>
          <a:p>
            <a:pPr marL="356870" marR="5080" indent="-344805" algn="just">
              <a:lnSpc>
                <a:spcPct val="150100"/>
              </a:lnSpc>
              <a:spcBef>
                <a:spcPts val="480"/>
              </a:spcBef>
            </a:pPr>
            <a:r>
              <a:rPr sz="2000" spc="-5" dirty="0">
                <a:solidFill>
                  <a:srgbClr val="C00000"/>
                </a:solidFill>
                <a:latin typeface="Times New Roman"/>
                <a:cs typeface="Times New Roman"/>
              </a:rPr>
              <a:t>» </a:t>
            </a:r>
            <a:r>
              <a:rPr sz="2000" spc="-5" dirty="0">
                <a:latin typeface="Times New Roman"/>
                <a:cs typeface="Times New Roman"/>
              </a:rPr>
              <a:t>Any </a:t>
            </a:r>
            <a:r>
              <a:rPr sz="2000" spc="-10" dirty="0">
                <a:latin typeface="Times New Roman"/>
                <a:cs typeface="Times New Roman"/>
              </a:rPr>
              <a:t>multimeter </a:t>
            </a:r>
            <a:r>
              <a:rPr sz="2000" spc="-15" dirty="0">
                <a:latin typeface="Times New Roman"/>
                <a:cs typeface="Times New Roman"/>
              </a:rPr>
              <a:t>will </a:t>
            </a:r>
            <a:r>
              <a:rPr sz="2000" spc="-10" dirty="0">
                <a:latin typeface="Times New Roman"/>
                <a:cs typeface="Times New Roman"/>
              </a:rPr>
              <a:t>work </a:t>
            </a:r>
            <a:r>
              <a:rPr sz="2000" spc="-5" dirty="0">
                <a:latin typeface="Times New Roman"/>
                <a:cs typeface="Times New Roman"/>
              </a:rPr>
              <a:t>over a specific </a:t>
            </a:r>
            <a:r>
              <a:rPr sz="2000" spc="-10" dirty="0">
                <a:latin typeface="Times New Roman"/>
                <a:cs typeface="Times New Roman"/>
              </a:rPr>
              <a:t>range for </a:t>
            </a:r>
            <a:r>
              <a:rPr sz="2000" spc="-5" dirty="0">
                <a:latin typeface="Times New Roman"/>
                <a:cs typeface="Times New Roman"/>
              </a:rPr>
              <a:t>each </a:t>
            </a:r>
            <a:r>
              <a:rPr sz="2000" spc="-10" dirty="0">
                <a:latin typeface="Times New Roman"/>
                <a:cs typeface="Times New Roman"/>
              </a:rPr>
              <a:t>measurement. </a:t>
            </a:r>
            <a:r>
              <a:rPr sz="2000" spc="-5" dirty="0">
                <a:latin typeface="Times New Roman"/>
                <a:cs typeface="Times New Roman"/>
              </a:rPr>
              <a:t>A  </a:t>
            </a:r>
            <a:r>
              <a:rPr sz="2000" spc="-10" dirty="0">
                <a:latin typeface="Times New Roman"/>
                <a:cs typeface="Times New Roman"/>
              </a:rPr>
              <a:t>multimeter is the most </a:t>
            </a:r>
            <a:r>
              <a:rPr sz="2000" spc="-5" dirty="0">
                <a:latin typeface="Times New Roman"/>
                <a:cs typeface="Times New Roman"/>
              </a:rPr>
              <a:t>valuable </a:t>
            </a:r>
            <a:r>
              <a:rPr sz="2000" dirty="0">
                <a:latin typeface="Times New Roman"/>
                <a:cs typeface="Times New Roman"/>
              </a:rPr>
              <a:t>tool </a:t>
            </a:r>
            <a:r>
              <a:rPr sz="2000" spc="-10" dirty="0">
                <a:latin typeface="Times New Roman"/>
                <a:cs typeface="Times New Roman"/>
              </a:rPr>
              <a:t>in the </a:t>
            </a:r>
            <a:r>
              <a:rPr sz="2000" dirty="0">
                <a:latin typeface="Times New Roman"/>
                <a:cs typeface="Times New Roman"/>
              </a:rPr>
              <a:t>tool </a:t>
            </a:r>
            <a:r>
              <a:rPr sz="2000" spc="-10" dirty="0">
                <a:latin typeface="Times New Roman"/>
                <a:cs typeface="Times New Roman"/>
              </a:rPr>
              <a:t>kit </a:t>
            </a:r>
            <a:r>
              <a:rPr sz="2000" dirty="0">
                <a:latin typeface="Times New Roman"/>
                <a:cs typeface="Times New Roman"/>
              </a:rPr>
              <a:t>of </a:t>
            </a:r>
            <a:r>
              <a:rPr sz="2000" spc="-5" dirty="0">
                <a:latin typeface="Times New Roman"/>
                <a:cs typeface="Times New Roman"/>
              </a:rPr>
              <a:t>an </a:t>
            </a:r>
            <a:r>
              <a:rPr sz="2000" dirty="0">
                <a:latin typeface="Times New Roman"/>
                <a:cs typeface="Times New Roman"/>
              </a:rPr>
              <a:t>embedded </a:t>
            </a:r>
            <a:r>
              <a:rPr sz="2000" spc="-10" dirty="0">
                <a:latin typeface="Times New Roman"/>
                <a:cs typeface="Times New Roman"/>
              </a:rPr>
              <a:t>hardware  </a:t>
            </a:r>
            <a:r>
              <a:rPr sz="2000" dirty="0">
                <a:latin typeface="Times New Roman"/>
                <a:cs typeface="Times New Roman"/>
              </a:rPr>
              <a:t>developer. It </a:t>
            </a:r>
            <a:r>
              <a:rPr sz="2000" spc="-10" dirty="0">
                <a:latin typeface="Times New Roman"/>
                <a:cs typeface="Times New Roman"/>
              </a:rPr>
              <a:t>is the </a:t>
            </a:r>
            <a:r>
              <a:rPr sz="2000" spc="-5" dirty="0">
                <a:solidFill>
                  <a:srgbClr val="AC1285"/>
                </a:solidFill>
                <a:latin typeface="Times New Roman"/>
                <a:cs typeface="Times New Roman"/>
              </a:rPr>
              <a:t>primary </a:t>
            </a:r>
            <a:r>
              <a:rPr sz="2000" spc="-10" dirty="0">
                <a:solidFill>
                  <a:srgbClr val="AC1285"/>
                </a:solidFill>
                <a:latin typeface="Times New Roman"/>
                <a:cs typeface="Times New Roman"/>
              </a:rPr>
              <a:t>debugging </a:t>
            </a:r>
            <a:r>
              <a:rPr sz="2000" dirty="0">
                <a:solidFill>
                  <a:srgbClr val="AC1285"/>
                </a:solidFill>
                <a:latin typeface="Times New Roman"/>
                <a:cs typeface="Times New Roman"/>
              </a:rPr>
              <a:t>tool </a:t>
            </a:r>
            <a:r>
              <a:rPr sz="2000" spc="-10" dirty="0">
                <a:solidFill>
                  <a:srgbClr val="AC1285"/>
                </a:solidFill>
                <a:latin typeface="Times New Roman"/>
                <a:cs typeface="Times New Roman"/>
              </a:rPr>
              <a:t>for </a:t>
            </a:r>
            <a:r>
              <a:rPr sz="2000" spc="-5" dirty="0">
                <a:solidFill>
                  <a:srgbClr val="AC1285"/>
                </a:solidFill>
                <a:latin typeface="Times New Roman"/>
                <a:cs typeface="Times New Roman"/>
              </a:rPr>
              <a:t>physical contact based  </a:t>
            </a:r>
            <a:r>
              <a:rPr sz="2000" spc="-10" dirty="0">
                <a:solidFill>
                  <a:srgbClr val="AC1285"/>
                </a:solidFill>
                <a:latin typeface="Times New Roman"/>
                <a:cs typeface="Times New Roman"/>
              </a:rPr>
              <a:t>hardware </a:t>
            </a:r>
            <a:r>
              <a:rPr sz="2000" spc="-5" dirty="0">
                <a:solidFill>
                  <a:srgbClr val="AC1285"/>
                </a:solidFill>
                <a:latin typeface="Times New Roman"/>
                <a:cs typeface="Times New Roman"/>
              </a:rPr>
              <a:t>debugging and almost all developers start </a:t>
            </a:r>
            <a:r>
              <a:rPr sz="2000" spc="-10" dirty="0">
                <a:solidFill>
                  <a:srgbClr val="AC1285"/>
                </a:solidFill>
                <a:latin typeface="Times New Roman"/>
                <a:cs typeface="Times New Roman"/>
              </a:rPr>
              <a:t>debugging the hardware  </a:t>
            </a:r>
            <a:r>
              <a:rPr sz="2000" spc="-20" dirty="0">
                <a:solidFill>
                  <a:srgbClr val="AC1285"/>
                </a:solidFill>
                <a:latin typeface="Times New Roman"/>
                <a:cs typeface="Times New Roman"/>
              </a:rPr>
              <a:t>with</a:t>
            </a:r>
            <a:r>
              <a:rPr sz="2000" spc="30" dirty="0">
                <a:solidFill>
                  <a:srgbClr val="AC1285"/>
                </a:solidFill>
                <a:latin typeface="Times New Roman"/>
                <a:cs typeface="Times New Roman"/>
              </a:rPr>
              <a:t> </a:t>
            </a:r>
            <a:r>
              <a:rPr sz="2000" spc="-5" dirty="0">
                <a:solidFill>
                  <a:srgbClr val="AC1285"/>
                </a:solidFill>
                <a:latin typeface="Times New Roman"/>
                <a:cs typeface="Times New Roman"/>
              </a:rPr>
              <a:t>it</a:t>
            </a:r>
            <a:r>
              <a:rPr sz="2000" spc="-5" dirty="0">
                <a:latin typeface="Times New Roman"/>
                <a:cs typeface="Times New Roman"/>
              </a:rPr>
              <a:t>.</a:t>
            </a:r>
            <a:endParaRPr sz="2000">
              <a:latin typeface="Times New Roman"/>
              <a:cs typeface="Times New Roman"/>
            </a:endParaRPr>
          </a:p>
        </p:txBody>
      </p:sp>
      <p:sp>
        <p:nvSpPr>
          <p:cNvPr id="4" name="object 4"/>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143</a:t>
            </a:fld>
            <a:endParaRPr sz="1200">
              <a:latin typeface="Times New Roman"/>
              <a:cs typeface="Times New Roman"/>
            </a:endParaRP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505713"/>
            <a:ext cx="8304530" cy="5147310"/>
          </a:xfrm>
          <a:prstGeom prst="rect">
            <a:avLst/>
          </a:prstGeom>
        </p:spPr>
        <p:txBody>
          <a:bodyPr vert="horz" wrap="square" lIns="0" tIns="11430" rIns="0" bIns="0" rtlCol="0">
            <a:spAutoFit/>
          </a:bodyPr>
          <a:lstStyle/>
          <a:p>
            <a:pPr marL="12700" algn="just">
              <a:lnSpc>
                <a:spcPct val="100000"/>
              </a:lnSpc>
              <a:spcBef>
                <a:spcPts val="90"/>
              </a:spcBef>
            </a:pPr>
            <a:r>
              <a:rPr sz="2000" spc="-5" dirty="0">
                <a:solidFill>
                  <a:srgbClr val="C00000"/>
                </a:solidFill>
                <a:latin typeface="Times New Roman"/>
                <a:cs typeface="Times New Roman"/>
              </a:rPr>
              <a:t>» </a:t>
            </a:r>
            <a:r>
              <a:rPr sz="2000" b="1" i="1" u="heavy" spc="-5" dirty="0">
                <a:solidFill>
                  <a:srgbClr val="FF0000"/>
                </a:solidFill>
                <a:uFill>
                  <a:solidFill>
                    <a:srgbClr val="FF0000"/>
                  </a:solidFill>
                </a:uFill>
                <a:latin typeface="Times New Roman"/>
                <a:cs typeface="Times New Roman"/>
              </a:rPr>
              <a:t>Digital</a:t>
            </a:r>
            <a:r>
              <a:rPr sz="2000" b="1" i="1" u="heavy" spc="-310" dirty="0">
                <a:solidFill>
                  <a:srgbClr val="FF0000"/>
                </a:solidFill>
                <a:uFill>
                  <a:solidFill>
                    <a:srgbClr val="FF0000"/>
                  </a:solidFill>
                </a:uFill>
                <a:latin typeface="Times New Roman"/>
                <a:cs typeface="Times New Roman"/>
              </a:rPr>
              <a:t> </a:t>
            </a:r>
            <a:r>
              <a:rPr sz="2000" b="1" i="1" u="heavy" spc="-10" dirty="0">
                <a:solidFill>
                  <a:srgbClr val="FF0000"/>
                </a:solidFill>
                <a:uFill>
                  <a:solidFill>
                    <a:srgbClr val="FF0000"/>
                  </a:solidFill>
                </a:uFill>
                <a:latin typeface="Times New Roman"/>
                <a:cs typeface="Times New Roman"/>
              </a:rPr>
              <a:t>CRO:</a:t>
            </a:r>
            <a:endParaRPr sz="2000">
              <a:latin typeface="Times New Roman"/>
              <a:cs typeface="Times New Roman"/>
            </a:endParaRPr>
          </a:p>
          <a:p>
            <a:pPr marL="356870" marR="5715" indent="-344805" algn="just">
              <a:lnSpc>
                <a:spcPct val="150000"/>
              </a:lnSpc>
              <a:spcBef>
                <a:spcPts val="484"/>
              </a:spcBef>
            </a:pPr>
            <a:r>
              <a:rPr sz="2000" spc="-5" dirty="0">
                <a:solidFill>
                  <a:srgbClr val="C00000"/>
                </a:solidFill>
                <a:latin typeface="Times New Roman"/>
                <a:cs typeface="Times New Roman"/>
              </a:rPr>
              <a:t>» </a:t>
            </a:r>
            <a:r>
              <a:rPr sz="2000" i="1" spc="-5" dirty="0">
                <a:solidFill>
                  <a:srgbClr val="FF0000"/>
                </a:solidFill>
                <a:latin typeface="Times New Roman"/>
                <a:cs typeface="Times New Roman"/>
              </a:rPr>
              <a:t>Cathode </a:t>
            </a:r>
            <a:r>
              <a:rPr sz="2000" i="1" dirty="0">
                <a:solidFill>
                  <a:srgbClr val="FF0000"/>
                </a:solidFill>
                <a:latin typeface="Times New Roman"/>
                <a:cs typeface="Times New Roman"/>
              </a:rPr>
              <a:t>Ray </a:t>
            </a:r>
            <a:r>
              <a:rPr sz="2000" i="1" spc="-5" dirty="0">
                <a:solidFill>
                  <a:srgbClr val="FF0000"/>
                </a:solidFill>
                <a:latin typeface="Times New Roman"/>
                <a:cs typeface="Times New Roman"/>
              </a:rPr>
              <a:t>Oscilloscope (CRO) </a:t>
            </a:r>
            <a:r>
              <a:rPr sz="2000" spc="5" dirty="0">
                <a:latin typeface="Times New Roman"/>
                <a:cs typeface="Times New Roman"/>
              </a:rPr>
              <a:t>is </a:t>
            </a:r>
            <a:r>
              <a:rPr sz="2000" spc="-5" dirty="0">
                <a:latin typeface="Times New Roman"/>
                <a:cs typeface="Times New Roman"/>
              </a:rPr>
              <a:t>a </a:t>
            </a:r>
            <a:r>
              <a:rPr sz="2000" spc="-10" dirty="0">
                <a:latin typeface="Times New Roman"/>
                <a:cs typeface="Times New Roman"/>
              </a:rPr>
              <a:t>little </a:t>
            </a:r>
            <a:r>
              <a:rPr sz="2000" spc="-15" dirty="0">
                <a:latin typeface="Times New Roman"/>
                <a:cs typeface="Times New Roman"/>
              </a:rPr>
              <a:t>more </a:t>
            </a:r>
            <a:r>
              <a:rPr sz="2000" spc="-5" dirty="0">
                <a:latin typeface="Times New Roman"/>
                <a:cs typeface="Times New Roman"/>
              </a:rPr>
              <a:t>sophisticated </a:t>
            </a:r>
            <a:r>
              <a:rPr sz="2000" dirty="0">
                <a:latin typeface="Times New Roman"/>
                <a:cs typeface="Times New Roman"/>
              </a:rPr>
              <a:t>tool </a:t>
            </a:r>
            <a:r>
              <a:rPr sz="2000" spc="-10" dirty="0">
                <a:latin typeface="Times New Roman"/>
                <a:cs typeface="Times New Roman"/>
              </a:rPr>
              <a:t>compared  </a:t>
            </a:r>
            <a:r>
              <a:rPr sz="2000" spc="-5" dirty="0">
                <a:latin typeface="Times New Roman"/>
                <a:cs typeface="Times New Roman"/>
              </a:rPr>
              <a:t>to a </a:t>
            </a:r>
            <a:r>
              <a:rPr sz="2000" spc="-10" dirty="0">
                <a:latin typeface="Times New Roman"/>
                <a:cs typeface="Times New Roman"/>
              </a:rPr>
              <a:t>multimeter. </a:t>
            </a:r>
            <a:r>
              <a:rPr sz="2000" spc="-5" dirty="0">
                <a:latin typeface="Times New Roman"/>
                <a:cs typeface="Times New Roman"/>
              </a:rPr>
              <a:t>CRO is </a:t>
            </a:r>
            <a:r>
              <a:rPr sz="2000" spc="-10" dirty="0">
                <a:solidFill>
                  <a:srgbClr val="C00000"/>
                </a:solidFill>
                <a:latin typeface="Times New Roman"/>
                <a:cs typeface="Times New Roman"/>
              </a:rPr>
              <a:t>used for </a:t>
            </a:r>
            <a:r>
              <a:rPr sz="2000" spc="-5" dirty="0">
                <a:solidFill>
                  <a:srgbClr val="C00000"/>
                </a:solidFill>
                <a:latin typeface="Times New Roman"/>
                <a:cs typeface="Times New Roman"/>
              </a:rPr>
              <a:t>waveform </a:t>
            </a:r>
            <a:r>
              <a:rPr sz="2000" spc="-10" dirty="0">
                <a:solidFill>
                  <a:srgbClr val="C00000"/>
                </a:solidFill>
                <a:latin typeface="Times New Roman"/>
                <a:cs typeface="Times New Roman"/>
              </a:rPr>
              <a:t>capturing </a:t>
            </a:r>
            <a:r>
              <a:rPr sz="2000" spc="-5" dirty="0">
                <a:solidFill>
                  <a:srgbClr val="C00000"/>
                </a:solidFill>
                <a:latin typeface="Times New Roman"/>
                <a:cs typeface="Times New Roman"/>
              </a:rPr>
              <a:t>and analysis,  </a:t>
            </a:r>
            <a:r>
              <a:rPr sz="2000" spc="-15" dirty="0">
                <a:solidFill>
                  <a:srgbClr val="C00000"/>
                </a:solidFill>
                <a:latin typeface="Times New Roman"/>
                <a:cs typeface="Times New Roman"/>
              </a:rPr>
              <a:t>measurement </a:t>
            </a:r>
            <a:r>
              <a:rPr sz="2000" dirty="0">
                <a:solidFill>
                  <a:srgbClr val="C00000"/>
                </a:solidFill>
                <a:latin typeface="Times New Roman"/>
                <a:cs typeface="Times New Roman"/>
              </a:rPr>
              <a:t>of </a:t>
            </a:r>
            <a:r>
              <a:rPr sz="2000" spc="-10" dirty="0">
                <a:solidFill>
                  <a:srgbClr val="C00000"/>
                </a:solidFill>
                <a:latin typeface="Times New Roman"/>
                <a:cs typeface="Times New Roman"/>
              </a:rPr>
              <a:t>signal strength</a:t>
            </a:r>
            <a:r>
              <a:rPr sz="2000" spc="-10" dirty="0">
                <a:latin typeface="Times New Roman"/>
                <a:cs typeface="Times New Roman"/>
              </a:rPr>
              <a:t>,</a:t>
            </a:r>
            <a:r>
              <a:rPr sz="2000" spc="170" dirty="0">
                <a:latin typeface="Times New Roman"/>
                <a:cs typeface="Times New Roman"/>
              </a:rPr>
              <a:t> </a:t>
            </a:r>
            <a:r>
              <a:rPr sz="2000" spc="-5" dirty="0">
                <a:latin typeface="Times New Roman"/>
                <a:cs typeface="Times New Roman"/>
              </a:rPr>
              <a:t>etc.</a:t>
            </a:r>
            <a:endParaRPr sz="2000">
              <a:latin typeface="Times New Roman"/>
              <a:cs typeface="Times New Roman"/>
            </a:endParaRPr>
          </a:p>
          <a:p>
            <a:pPr marL="356870" marR="5715" indent="-344805" algn="just">
              <a:lnSpc>
                <a:spcPct val="150000"/>
              </a:lnSpc>
              <a:spcBef>
                <a:spcPts val="480"/>
              </a:spcBef>
            </a:pPr>
            <a:r>
              <a:rPr sz="2000" spc="-5" dirty="0">
                <a:solidFill>
                  <a:srgbClr val="C00000"/>
                </a:solidFill>
                <a:latin typeface="Times New Roman"/>
                <a:cs typeface="Times New Roman"/>
              </a:rPr>
              <a:t>» </a:t>
            </a:r>
            <a:r>
              <a:rPr sz="2000" spc="-10" dirty="0">
                <a:latin typeface="Times New Roman"/>
                <a:cs typeface="Times New Roman"/>
              </a:rPr>
              <a:t>CRO is </a:t>
            </a:r>
            <a:r>
              <a:rPr sz="2000" spc="-5" dirty="0">
                <a:latin typeface="Times New Roman"/>
                <a:cs typeface="Times New Roman"/>
              </a:rPr>
              <a:t>a </a:t>
            </a:r>
            <a:r>
              <a:rPr sz="2000" dirty="0">
                <a:solidFill>
                  <a:srgbClr val="6F2F9F"/>
                </a:solidFill>
                <a:latin typeface="Times New Roman"/>
                <a:cs typeface="Times New Roman"/>
              </a:rPr>
              <a:t>very </a:t>
            </a:r>
            <a:r>
              <a:rPr sz="2000" spc="-5" dirty="0">
                <a:solidFill>
                  <a:srgbClr val="6F2F9F"/>
                </a:solidFill>
                <a:latin typeface="Times New Roman"/>
                <a:cs typeface="Times New Roman"/>
              </a:rPr>
              <a:t>good </a:t>
            </a:r>
            <a:r>
              <a:rPr sz="2000" dirty="0">
                <a:solidFill>
                  <a:srgbClr val="6F2F9F"/>
                </a:solidFill>
                <a:latin typeface="Times New Roman"/>
                <a:cs typeface="Times New Roman"/>
              </a:rPr>
              <a:t>tool </a:t>
            </a:r>
            <a:r>
              <a:rPr sz="2000" spc="-10" dirty="0">
                <a:solidFill>
                  <a:srgbClr val="6F2F9F"/>
                </a:solidFill>
                <a:latin typeface="Times New Roman"/>
                <a:cs typeface="Times New Roman"/>
              </a:rPr>
              <a:t>in analyzing </a:t>
            </a:r>
            <a:r>
              <a:rPr sz="2000" spc="-5" dirty="0">
                <a:solidFill>
                  <a:srgbClr val="6F2F9F"/>
                </a:solidFill>
                <a:latin typeface="Times New Roman"/>
                <a:cs typeface="Times New Roman"/>
              </a:rPr>
              <a:t>interference </a:t>
            </a:r>
            <a:r>
              <a:rPr sz="2000" spc="-10" dirty="0">
                <a:solidFill>
                  <a:srgbClr val="6F2F9F"/>
                </a:solidFill>
                <a:latin typeface="Times New Roman"/>
                <a:cs typeface="Times New Roman"/>
              </a:rPr>
              <a:t>noise in the power </a:t>
            </a:r>
            <a:r>
              <a:rPr sz="2000" dirty="0">
                <a:solidFill>
                  <a:srgbClr val="6F2F9F"/>
                </a:solidFill>
                <a:latin typeface="Times New Roman"/>
                <a:cs typeface="Times New Roman"/>
              </a:rPr>
              <a:t>supply  </a:t>
            </a:r>
            <a:r>
              <a:rPr sz="2000" spc="-10" dirty="0">
                <a:solidFill>
                  <a:srgbClr val="6F2F9F"/>
                </a:solidFill>
                <a:latin typeface="Times New Roman"/>
                <a:cs typeface="Times New Roman"/>
              </a:rPr>
              <a:t>line and other signal </a:t>
            </a:r>
            <a:r>
              <a:rPr sz="2000" spc="-5" dirty="0">
                <a:solidFill>
                  <a:srgbClr val="6F2F9F"/>
                </a:solidFill>
                <a:latin typeface="Times New Roman"/>
                <a:cs typeface="Times New Roman"/>
              </a:rPr>
              <a:t>lines</a:t>
            </a:r>
            <a:r>
              <a:rPr sz="2000" spc="-5" dirty="0">
                <a:latin typeface="Times New Roman"/>
                <a:cs typeface="Times New Roman"/>
              </a:rPr>
              <a:t>. </a:t>
            </a:r>
            <a:r>
              <a:rPr sz="2000" spc="-5" dirty="0">
                <a:solidFill>
                  <a:srgbClr val="006FC0"/>
                </a:solidFill>
                <a:latin typeface="Times New Roman"/>
                <a:cs typeface="Times New Roman"/>
              </a:rPr>
              <a:t>Monitoring </a:t>
            </a:r>
            <a:r>
              <a:rPr sz="2000" spc="-10" dirty="0">
                <a:solidFill>
                  <a:srgbClr val="006FC0"/>
                </a:solidFill>
                <a:latin typeface="Times New Roman"/>
                <a:cs typeface="Times New Roman"/>
              </a:rPr>
              <a:t>the </a:t>
            </a:r>
            <a:r>
              <a:rPr sz="2000" spc="-5" dirty="0">
                <a:solidFill>
                  <a:srgbClr val="006FC0"/>
                </a:solidFill>
                <a:latin typeface="Times New Roman"/>
                <a:cs typeface="Times New Roman"/>
              </a:rPr>
              <a:t>crystal oscillator </a:t>
            </a:r>
            <a:r>
              <a:rPr sz="2000" spc="-10" dirty="0">
                <a:solidFill>
                  <a:srgbClr val="006FC0"/>
                </a:solidFill>
                <a:latin typeface="Times New Roman"/>
                <a:cs typeface="Times New Roman"/>
              </a:rPr>
              <a:t>signal </a:t>
            </a:r>
            <a:r>
              <a:rPr sz="2000" dirty="0">
                <a:solidFill>
                  <a:srgbClr val="006FC0"/>
                </a:solidFill>
                <a:latin typeface="Times New Roman"/>
                <a:cs typeface="Times New Roman"/>
              </a:rPr>
              <a:t>from </a:t>
            </a:r>
            <a:r>
              <a:rPr sz="2000" spc="-5" dirty="0">
                <a:solidFill>
                  <a:srgbClr val="006FC0"/>
                </a:solidFill>
                <a:latin typeface="Times New Roman"/>
                <a:cs typeface="Times New Roman"/>
              </a:rPr>
              <a:t>the  target </a:t>
            </a:r>
            <a:r>
              <a:rPr sz="2000" dirty="0">
                <a:solidFill>
                  <a:srgbClr val="006FC0"/>
                </a:solidFill>
                <a:latin typeface="Times New Roman"/>
                <a:cs typeface="Times New Roman"/>
              </a:rPr>
              <a:t>board </a:t>
            </a:r>
            <a:r>
              <a:rPr sz="2000" spc="-10" dirty="0">
                <a:solidFill>
                  <a:srgbClr val="006FC0"/>
                </a:solidFill>
                <a:latin typeface="Times New Roman"/>
                <a:cs typeface="Times New Roman"/>
              </a:rPr>
              <a:t>is </a:t>
            </a:r>
            <a:r>
              <a:rPr sz="2000" spc="-5" dirty="0">
                <a:solidFill>
                  <a:srgbClr val="006FC0"/>
                </a:solidFill>
                <a:latin typeface="Times New Roman"/>
                <a:cs typeface="Times New Roman"/>
              </a:rPr>
              <a:t>a </a:t>
            </a:r>
            <a:r>
              <a:rPr sz="2000" spc="-10" dirty="0">
                <a:solidFill>
                  <a:srgbClr val="006FC0"/>
                </a:solidFill>
                <a:latin typeface="Times New Roman"/>
                <a:cs typeface="Times New Roman"/>
              </a:rPr>
              <a:t>typical example </a:t>
            </a:r>
            <a:r>
              <a:rPr sz="2000" dirty="0">
                <a:solidFill>
                  <a:srgbClr val="006FC0"/>
                </a:solidFill>
                <a:latin typeface="Times New Roman"/>
                <a:cs typeface="Times New Roman"/>
              </a:rPr>
              <a:t>of </a:t>
            </a:r>
            <a:r>
              <a:rPr sz="2000" spc="-10" dirty="0">
                <a:solidFill>
                  <a:srgbClr val="006FC0"/>
                </a:solidFill>
                <a:latin typeface="Times New Roman"/>
                <a:cs typeface="Times New Roman"/>
              </a:rPr>
              <a:t>the </a:t>
            </a:r>
            <a:r>
              <a:rPr sz="2000" spc="-15" dirty="0">
                <a:solidFill>
                  <a:srgbClr val="006FC0"/>
                </a:solidFill>
                <a:latin typeface="Times New Roman"/>
                <a:cs typeface="Times New Roman"/>
              </a:rPr>
              <a:t>usage </a:t>
            </a:r>
            <a:r>
              <a:rPr sz="2000" dirty="0">
                <a:solidFill>
                  <a:srgbClr val="006FC0"/>
                </a:solidFill>
                <a:latin typeface="Times New Roman"/>
                <a:cs typeface="Times New Roman"/>
              </a:rPr>
              <a:t>of</a:t>
            </a:r>
            <a:r>
              <a:rPr sz="2000" spc="140" dirty="0">
                <a:solidFill>
                  <a:srgbClr val="006FC0"/>
                </a:solidFill>
                <a:latin typeface="Times New Roman"/>
                <a:cs typeface="Times New Roman"/>
              </a:rPr>
              <a:t> </a:t>
            </a:r>
            <a:r>
              <a:rPr sz="2000" spc="-10" dirty="0">
                <a:solidFill>
                  <a:srgbClr val="006FC0"/>
                </a:solidFill>
                <a:latin typeface="Times New Roman"/>
                <a:cs typeface="Times New Roman"/>
              </a:rPr>
              <a:t>CRO</a:t>
            </a:r>
            <a:r>
              <a:rPr sz="2000" spc="-10" dirty="0">
                <a:latin typeface="Times New Roman"/>
                <a:cs typeface="Times New Roman"/>
              </a:rPr>
              <a:t>.</a:t>
            </a:r>
            <a:endParaRPr sz="2000">
              <a:latin typeface="Times New Roman"/>
              <a:cs typeface="Times New Roman"/>
            </a:endParaRPr>
          </a:p>
          <a:p>
            <a:pPr marL="12700" algn="just">
              <a:lnSpc>
                <a:spcPct val="100000"/>
              </a:lnSpc>
              <a:spcBef>
                <a:spcPts val="1685"/>
              </a:spcBef>
            </a:pPr>
            <a:r>
              <a:rPr sz="2000" spc="-5" dirty="0">
                <a:solidFill>
                  <a:srgbClr val="C00000"/>
                </a:solidFill>
                <a:latin typeface="Times New Roman"/>
                <a:cs typeface="Times New Roman"/>
              </a:rPr>
              <a:t>» </a:t>
            </a:r>
            <a:r>
              <a:rPr sz="2000" spc="-15" dirty="0">
                <a:solidFill>
                  <a:srgbClr val="C00000"/>
                </a:solidFill>
                <a:latin typeface="Times New Roman"/>
                <a:cs typeface="Times New Roman"/>
              </a:rPr>
              <a:t>CROs </a:t>
            </a:r>
            <a:r>
              <a:rPr sz="2000" dirty="0">
                <a:solidFill>
                  <a:srgbClr val="C00000"/>
                </a:solidFill>
                <a:latin typeface="Times New Roman"/>
                <a:cs typeface="Times New Roman"/>
              </a:rPr>
              <a:t>are </a:t>
            </a:r>
            <a:r>
              <a:rPr sz="2000" spc="-5" dirty="0">
                <a:solidFill>
                  <a:srgbClr val="C00000"/>
                </a:solidFill>
                <a:latin typeface="Times New Roman"/>
                <a:cs typeface="Times New Roman"/>
              </a:rPr>
              <a:t>available </a:t>
            </a:r>
            <a:r>
              <a:rPr sz="2000" spc="-10" dirty="0">
                <a:solidFill>
                  <a:srgbClr val="C00000"/>
                </a:solidFill>
                <a:latin typeface="Times New Roman"/>
                <a:cs typeface="Times New Roman"/>
              </a:rPr>
              <a:t>in </a:t>
            </a:r>
            <a:r>
              <a:rPr sz="2000" dirty="0">
                <a:solidFill>
                  <a:srgbClr val="C00000"/>
                </a:solidFill>
                <a:latin typeface="Times New Roman"/>
                <a:cs typeface="Times New Roman"/>
              </a:rPr>
              <a:t>both </a:t>
            </a:r>
            <a:r>
              <a:rPr sz="2000" spc="-5" dirty="0">
                <a:solidFill>
                  <a:srgbClr val="C00000"/>
                </a:solidFill>
                <a:latin typeface="Times New Roman"/>
                <a:cs typeface="Times New Roman"/>
              </a:rPr>
              <a:t>analog </a:t>
            </a:r>
            <a:r>
              <a:rPr sz="2000" spc="-10" dirty="0">
                <a:solidFill>
                  <a:srgbClr val="C00000"/>
                </a:solidFill>
                <a:latin typeface="Times New Roman"/>
                <a:cs typeface="Times New Roman"/>
              </a:rPr>
              <a:t>and </a:t>
            </a:r>
            <a:r>
              <a:rPr sz="2000" spc="-5" dirty="0">
                <a:solidFill>
                  <a:srgbClr val="C00000"/>
                </a:solidFill>
                <a:latin typeface="Times New Roman"/>
                <a:cs typeface="Times New Roman"/>
              </a:rPr>
              <a:t>digital</a:t>
            </a:r>
            <a:r>
              <a:rPr sz="2000" spc="-190" dirty="0">
                <a:solidFill>
                  <a:srgbClr val="C00000"/>
                </a:solidFill>
                <a:latin typeface="Times New Roman"/>
                <a:cs typeface="Times New Roman"/>
              </a:rPr>
              <a:t> </a:t>
            </a:r>
            <a:r>
              <a:rPr sz="2000" spc="-10" dirty="0">
                <a:solidFill>
                  <a:srgbClr val="C00000"/>
                </a:solidFill>
                <a:latin typeface="Times New Roman"/>
                <a:cs typeface="Times New Roman"/>
              </a:rPr>
              <a:t>versions</a:t>
            </a:r>
            <a:r>
              <a:rPr sz="2000" spc="-10" dirty="0">
                <a:latin typeface="Times New Roman"/>
                <a:cs typeface="Times New Roman"/>
              </a:rPr>
              <a:t>.</a:t>
            </a:r>
            <a:endParaRPr sz="2000">
              <a:latin typeface="Times New Roman"/>
              <a:cs typeface="Times New Roman"/>
            </a:endParaRPr>
          </a:p>
          <a:p>
            <a:pPr marL="356870" marR="5080" indent="-344805" algn="just">
              <a:lnSpc>
                <a:spcPct val="150000"/>
              </a:lnSpc>
              <a:spcBef>
                <a:spcPts val="480"/>
              </a:spcBef>
            </a:pPr>
            <a:r>
              <a:rPr sz="2000" spc="-5" dirty="0">
                <a:solidFill>
                  <a:srgbClr val="C00000"/>
                </a:solidFill>
                <a:latin typeface="Times New Roman"/>
                <a:cs typeface="Times New Roman"/>
              </a:rPr>
              <a:t>» </a:t>
            </a:r>
            <a:r>
              <a:rPr sz="2000" spc="-5" dirty="0">
                <a:latin typeface="Times New Roman"/>
                <a:cs typeface="Times New Roman"/>
              </a:rPr>
              <a:t>Various </a:t>
            </a:r>
            <a:r>
              <a:rPr sz="2000" spc="-10" dirty="0">
                <a:solidFill>
                  <a:srgbClr val="006FC0"/>
                </a:solidFill>
                <a:latin typeface="Times New Roman"/>
                <a:cs typeface="Times New Roman"/>
              </a:rPr>
              <a:t>measurements like </a:t>
            </a:r>
            <a:r>
              <a:rPr sz="2000" spc="-5" dirty="0">
                <a:solidFill>
                  <a:srgbClr val="006FC0"/>
                </a:solidFill>
                <a:latin typeface="Times New Roman"/>
                <a:cs typeface="Times New Roman"/>
              </a:rPr>
              <a:t>phase, amplitude</a:t>
            </a:r>
            <a:r>
              <a:rPr sz="2000" spc="-5" dirty="0">
                <a:latin typeface="Times New Roman"/>
                <a:cs typeface="Times New Roman"/>
              </a:rPr>
              <a:t>, etc. are </a:t>
            </a:r>
            <a:r>
              <a:rPr sz="2000" spc="-15" dirty="0">
                <a:latin typeface="Times New Roman"/>
                <a:cs typeface="Times New Roman"/>
              </a:rPr>
              <a:t>also </a:t>
            </a:r>
            <a:r>
              <a:rPr sz="2000" spc="-5" dirty="0">
                <a:latin typeface="Times New Roman"/>
                <a:cs typeface="Times New Roman"/>
              </a:rPr>
              <a:t>possible </a:t>
            </a:r>
            <a:r>
              <a:rPr sz="2000" spc="-15" dirty="0">
                <a:latin typeface="Times New Roman"/>
                <a:cs typeface="Times New Roman"/>
              </a:rPr>
              <a:t>with  </a:t>
            </a:r>
            <a:r>
              <a:rPr sz="2000" spc="-5" dirty="0">
                <a:latin typeface="Times New Roman"/>
                <a:cs typeface="Times New Roman"/>
              </a:rPr>
              <a:t>CROs. </a:t>
            </a:r>
            <a:r>
              <a:rPr sz="2000" spc="-5" dirty="0">
                <a:solidFill>
                  <a:srgbClr val="006FC0"/>
                </a:solidFill>
                <a:latin typeface="Times New Roman"/>
                <a:cs typeface="Times New Roman"/>
              </a:rPr>
              <a:t>Tektronix, </a:t>
            </a:r>
            <a:r>
              <a:rPr sz="2000" spc="-10" dirty="0">
                <a:solidFill>
                  <a:srgbClr val="006FC0"/>
                </a:solidFill>
                <a:latin typeface="Times New Roman"/>
                <a:cs typeface="Times New Roman"/>
              </a:rPr>
              <a:t>Agilent, </a:t>
            </a:r>
            <a:r>
              <a:rPr sz="2000" spc="-5" dirty="0">
                <a:solidFill>
                  <a:srgbClr val="006FC0"/>
                </a:solidFill>
                <a:latin typeface="Times New Roman"/>
                <a:cs typeface="Times New Roman"/>
              </a:rPr>
              <a:t>Philips</a:t>
            </a:r>
            <a:r>
              <a:rPr sz="2000" spc="-5" dirty="0">
                <a:latin typeface="Times New Roman"/>
                <a:cs typeface="Times New Roman"/>
              </a:rPr>
              <a:t>, etc. </a:t>
            </a:r>
            <a:r>
              <a:rPr sz="2000" spc="-10" dirty="0">
                <a:latin typeface="Times New Roman"/>
                <a:cs typeface="Times New Roman"/>
              </a:rPr>
              <a:t>are the </a:t>
            </a:r>
            <a:r>
              <a:rPr sz="2000" spc="-5" dirty="0">
                <a:latin typeface="Times New Roman"/>
                <a:cs typeface="Times New Roman"/>
              </a:rPr>
              <a:t>manufacturers </a:t>
            </a:r>
            <a:r>
              <a:rPr sz="2000" dirty="0">
                <a:latin typeface="Times New Roman"/>
                <a:cs typeface="Times New Roman"/>
              </a:rPr>
              <a:t>of </a:t>
            </a:r>
            <a:r>
              <a:rPr sz="2000" spc="-5" dirty="0">
                <a:latin typeface="Times New Roman"/>
                <a:cs typeface="Times New Roman"/>
              </a:rPr>
              <a:t>high  precision good quality digital</a:t>
            </a:r>
            <a:r>
              <a:rPr sz="2000" spc="-25" dirty="0">
                <a:latin typeface="Times New Roman"/>
                <a:cs typeface="Times New Roman"/>
              </a:rPr>
              <a:t> </a:t>
            </a:r>
            <a:r>
              <a:rPr sz="2000" spc="-10" dirty="0">
                <a:latin typeface="Times New Roman"/>
                <a:cs typeface="Times New Roman"/>
              </a:rPr>
              <a:t>CROs.</a:t>
            </a:r>
            <a:endParaRPr sz="2000">
              <a:latin typeface="Times New Roman"/>
              <a:cs typeface="Times New Roman"/>
            </a:endParaRPr>
          </a:p>
        </p:txBody>
      </p:sp>
      <p:sp>
        <p:nvSpPr>
          <p:cNvPr id="4" name="object 4"/>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144</a:t>
            </a:fld>
            <a:endParaRPr sz="1200">
              <a:latin typeface="Times New Roman"/>
              <a:cs typeface="Times New Roman"/>
            </a:endParaRP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375142" y="6450279"/>
            <a:ext cx="236220" cy="208279"/>
          </a:xfrm>
          <a:prstGeom prst="rect">
            <a:avLst/>
          </a:prstGeom>
        </p:spPr>
        <p:txBody>
          <a:bodyPr vert="horz" wrap="square" lIns="0" tIns="12700" rIns="0" bIns="0" rtlCol="0">
            <a:spAutoFit/>
          </a:bodyPr>
          <a:lstStyle/>
          <a:p>
            <a:pPr marL="12700">
              <a:lnSpc>
                <a:spcPct val="100000"/>
              </a:lnSpc>
              <a:spcBef>
                <a:spcPts val="100"/>
              </a:spcBef>
            </a:pPr>
            <a:r>
              <a:rPr sz="1200" spc="-55" dirty="0">
                <a:latin typeface="Times New Roman"/>
                <a:cs typeface="Times New Roman"/>
              </a:rPr>
              <a:t>141</a:t>
            </a:r>
            <a:endParaRPr sz="1200">
              <a:latin typeface="Times New Roman"/>
              <a:cs typeface="Times New Roman"/>
            </a:endParaRPr>
          </a:p>
        </p:txBody>
      </p:sp>
      <p:sp>
        <p:nvSpPr>
          <p:cNvPr id="3" name="object 3"/>
          <p:cNvSpPr txBox="1">
            <a:spLocks noGrp="1"/>
          </p:cNvSpPr>
          <p:nvPr>
            <p:ph type="title"/>
          </p:nvPr>
        </p:nvSpPr>
        <p:spPr>
          <a:xfrm>
            <a:off x="460044" y="200609"/>
            <a:ext cx="2033905" cy="329565"/>
          </a:xfrm>
          <a:prstGeom prst="rect">
            <a:avLst/>
          </a:prstGeom>
        </p:spPr>
        <p:txBody>
          <a:bodyPr vert="horz" wrap="square" lIns="0" tIns="12065" rIns="0" bIns="0" rtlCol="0">
            <a:spAutoFit/>
          </a:bodyPr>
          <a:lstStyle/>
          <a:p>
            <a:pPr marL="12700">
              <a:lnSpc>
                <a:spcPct val="100000"/>
              </a:lnSpc>
              <a:spcBef>
                <a:spcPts val="95"/>
              </a:spcBef>
              <a:tabLst>
                <a:tab pos="356870" algn="l"/>
              </a:tabLst>
            </a:pPr>
            <a:r>
              <a:rPr spc="-5" dirty="0">
                <a:solidFill>
                  <a:srgbClr val="C00000"/>
                </a:solidFill>
              </a:rPr>
              <a:t>»	</a:t>
            </a:r>
            <a:r>
              <a:rPr b="1" i="1" u="heavy" dirty="0">
                <a:solidFill>
                  <a:srgbClr val="FF0000"/>
                </a:solidFill>
                <a:uFill>
                  <a:solidFill>
                    <a:srgbClr val="FF0000"/>
                  </a:solidFill>
                </a:uFill>
                <a:latin typeface="Times New Roman"/>
                <a:cs typeface="Times New Roman"/>
              </a:rPr>
              <a:t>Logic</a:t>
            </a:r>
            <a:r>
              <a:rPr b="1" i="1" u="heavy" spc="-114" dirty="0">
                <a:solidFill>
                  <a:srgbClr val="FF0000"/>
                </a:solidFill>
                <a:uFill>
                  <a:solidFill>
                    <a:srgbClr val="FF0000"/>
                  </a:solidFill>
                </a:uFill>
                <a:latin typeface="Times New Roman"/>
                <a:cs typeface="Times New Roman"/>
              </a:rPr>
              <a:t> </a:t>
            </a:r>
            <a:r>
              <a:rPr b="1" i="1" u="heavy" spc="-5" dirty="0">
                <a:solidFill>
                  <a:srgbClr val="FF0000"/>
                </a:solidFill>
                <a:uFill>
                  <a:solidFill>
                    <a:srgbClr val="FF0000"/>
                  </a:solidFill>
                </a:uFill>
                <a:latin typeface="Times New Roman"/>
                <a:cs typeface="Times New Roman"/>
              </a:rPr>
              <a:t>Analyzer:</a:t>
            </a:r>
          </a:p>
        </p:txBody>
      </p:sp>
      <p:sp>
        <p:nvSpPr>
          <p:cNvPr id="4" name="object 4"/>
          <p:cNvSpPr txBox="1"/>
          <p:nvPr/>
        </p:nvSpPr>
        <p:spPr>
          <a:xfrm>
            <a:off x="444500" y="565073"/>
            <a:ext cx="8319770" cy="5636895"/>
          </a:xfrm>
          <a:prstGeom prst="rect">
            <a:avLst/>
          </a:prstGeom>
        </p:spPr>
        <p:txBody>
          <a:bodyPr vert="horz" wrap="square" lIns="0" tIns="12700" rIns="0" bIns="0" rtlCol="0">
            <a:spAutoFit/>
          </a:bodyPr>
          <a:lstStyle/>
          <a:p>
            <a:pPr marL="372110" marR="6350" indent="-344805" algn="just">
              <a:lnSpc>
                <a:spcPct val="150100"/>
              </a:lnSpc>
              <a:spcBef>
                <a:spcPts val="100"/>
              </a:spcBef>
            </a:pPr>
            <a:r>
              <a:rPr sz="2000" spc="-5" dirty="0">
                <a:solidFill>
                  <a:srgbClr val="C00000"/>
                </a:solidFill>
                <a:latin typeface="Times New Roman"/>
                <a:cs typeface="Times New Roman"/>
              </a:rPr>
              <a:t>» </a:t>
            </a:r>
            <a:r>
              <a:rPr sz="2000" spc="-10" dirty="0">
                <a:latin typeface="Times New Roman"/>
                <a:cs typeface="Times New Roman"/>
              </a:rPr>
              <a:t>A </a:t>
            </a:r>
            <a:r>
              <a:rPr sz="2000" spc="-5" dirty="0">
                <a:latin typeface="Times New Roman"/>
                <a:cs typeface="Times New Roman"/>
              </a:rPr>
              <a:t>logic analyzer </a:t>
            </a:r>
            <a:r>
              <a:rPr sz="2000" spc="-10" dirty="0">
                <a:latin typeface="Times New Roman"/>
                <a:cs typeface="Times New Roman"/>
              </a:rPr>
              <a:t>is the </a:t>
            </a:r>
            <a:r>
              <a:rPr sz="2000" spc="-5" dirty="0">
                <a:latin typeface="Times New Roman"/>
                <a:cs typeface="Times New Roman"/>
              </a:rPr>
              <a:t>big </a:t>
            </a:r>
            <a:r>
              <a:rPr sz="2000" dirty="0">
                <a:latin typeface="Times New Roman"/>
                <a:cs typeface="Times New Roman"/>
              </a:rPr>
              <a:t>brother of </a:t>
            </a:r>
            <a:r>
              <a:rPr sz="2000" spc="-5" dirty="0">
                <a:latin typeface="Times New Roman"/>
                <a:cs typeface="Times New Roman"/>
              </a:rPr>
              <a:t>digital CRO. </a:t>
            </a:r>
            <a:r>
              <a:rPr sz="2000" i="1" spc="-5" dirty="0">
                <a:solidFill>
                  <a:srgbClr val="FF0000"/>
                </a:solidFill>
                <a:latin typeface="Times New Roman"/>
                <a:cs typeface="Times New Roman"/>
              </a:rPr>
              <a:t>Logic </a:t>
            </a:r>
            <a:r>
              <a:rPr sz="2000" i="1" dirty="0">
                <a:solidFill>
                  <a:srgbClr val="FF0000"/>
                </a:solidFill>
                <a:latin typeface="Times New Roman"/>
                <a:cs typeface="Times New Roman"/>
              </a:rPr>
              <a:t>analyzer </a:t>
            </a:r>
            <a:r>
              <a:rPr sz="2000" spc="-10" dirty="0">
                <a:latin typeface="Times New Roman"/>
                <a:cs typeface="Times New Roman"/>
              </a:rPr>
              <a:t>is </a:t>
            </a:r>
            <a:r>
              <a:rPr sz="2000" spc="-10" dirty="0">
                <a:solidFill>
                  <a:srgbClr val="AC1285"/>
                </a:solidFill>
                <a:latin typeface="Times New Roman"/>
                <a:cs typeface="Times New Roman"/>
              </a:rPr>
              <a:t>used for  </a:t>
            </a:r>
            <a:r>
              <a:rPr sz="2000" spc="-5" dirty="0">
                <a:solidFill>
                  <a:srgbClr val="AC1285"/>
                </a:solidFill>
                <a:latin typeface="Times New Roman"/>
                <a:cs typeface="Times New Roman"/>
              </a:rPr>
              <a:t>capturing digital data (logic 1 </a:t>
            </a:r>
            <a:r>
              <a:rPr sz="2000" spc="-10" dirty="0">
                <a:solidFill>
                  <a:srgbClr val="AC1285"/>
                </a:solidFill>
                <a:latin typeface="Times New Roman"/>
                <a:cs typeface="Times New Roman"/>
              </a:rPr>
              <a:t>and </a:t>
            </a:r>
            <a:r>
              <a:rPr sz="2000" dirty="0">
                <a:solidFill>
                  <a:srgbClr val="AC1285"/>
                </a:solidFill>
                <a:latin typeface="Times New Roman"/>
                <a:cs typeface="Times New Roman"/>
              </a:rPr>
              <a:t>0) </a:t>
            </a:r>
            <a:r>
              <a:rPr sz="2000" spc="-10" dirty="0">
                <a:solidFill>
                  <a:srgbClr val="AC1285"/>
                </a:solidFill>
                <a:latin typeface="Times New Roman"/>
                <a:cs typeface="Times New Roman"/>
              </a:rPr>
              <a:t>from </a:t>
            </a:r>
            <a:r>
              <a:rPr sz="2000" spc="-5" dirty="0">
                <a:solidFill>
                  <a:srgbClr val="AC1285"/>
                </a:solidFill>
                <a:latin typeface="Times New Roman"/>
                <a:cs typeface="Times New Roman"/>
              </a:rPr>
              <a:t>a digital circuitry </a:t>
            </a:r>
            <a:r>
              <a:rPr sz="2000" spc="-10" dirty="0">
                <a:solidFill>
                  <a:srgbClr val="AC1285"/>
                </a:solidFill>
                <a:latin typeface="Times New Roman"/>
                <a:cs typeface="Times New Roman"/>
              </a:rPr>
              <a:t>whereas CRO is  </a:t>
            </a:r>
            <a:r>
              <a:rPr sz="2000" spc="-15" dirty="0">
                <a:solidFill>
                  <a:srgbClr val="AC1285"/>
                </a:solidFill>
                <a:latin typeface="Times New Roman"/>
                <a:cs typeface="Times New Roman"/>
              </a:rPr>
              <a:t>employed </a:t>
            </a:r>
            <a:r>
              <a:rPr sz="2000" spc="-5" dirty="0">
                <a:solidFill>
                  <a:srgbClr val="AC1285"/>
                </a:solidFill>
                <a:latin typeface="Times New Roman"/>
                <a:cs typeface="Times New Roman"/>
              </a:rPr>
              <a:t>in </a:t>
            </a:r>
            <a:r>
              <a:rPr sz="2000" spc="-10" dirty="0">
                <a:solidFill>
                  <a:srgbClr val="AC1285"/>
                </a:solidFill>
                <a:latin typeface="Times New Roman"/>
                <a:cs typeface="Times New Roman"/>
              </a:rPr>
              <a:t>capturing </a:t>
            </a:r>
            <a:r>
              <a:rPr sz="2000" spc="-5" dirty="0">
                <a:solidFill>
                  <a:srgbClr val="AC1285"/>
                </a:solidFill>
                <a:latin typeface="Times New Roman"/>
                <a:cs typeface="Times New Roman"/>
              </a:rPr>
              <a:t>all </a:t>
            </a:r>
            <a:r>
              <a:rPr sz="2000" spc="-10" dirty="0">
                <a:solidFill>
                  <a:srgbClr val="AC1285"/>
                </a:solidFill>
                <a:latin typeface="Times New Roman"/>
                <a:cs typeface="Times New Roman"/>
              </a:rPr>
              <a:t>kinds </a:t>
            </a:r>
            <a:r>
              <a:rPr sz="2000" dirty="0">
                <a:solidFill>
                  <a:srgbClr val="AC1285"/>
                </a:solidFill>
                <a:latin typeface="Times New Roman"/>
                <a:cs typeface="Times New Roman"/>
              </a:rPr>
              <a:t>of </a:t>
            </a:r>
            <a:r>
              <a:rPr sz="2000" spc="-15" dirty="0">
                <a:solidFill>
                  <a:srgbClr val="AC1285"/>
                </a:solidFill>
                <a:latin typeface="Times New Roman"/>
                <a:cs typeface="Times New Roman"/>
              </a:rPr>
              <a:t>waves </a:t>
            </a:r>
            <a:r>
              <a:rPr sz="2000" spc="-10" dirty="0">
                <a:solidFill>
                  <a:srgbClr val="AC1285"/>
                </a:solidFill>
                <a:latin typeface="Times New Roman"/>
                <a:cs typeface="Times New Roman"/>
              </a:rPr>
              <a:t>including </a:t>
            </a:r>
            <a:r>
              <a:rPr sz="2000" spc="-5" dirty="0">
                <a:solidFill>
                  <a:srgbClr val="AC1285"/>
                </a:solidFill>
                <a:latin typeface="Times New Roman"/>
                <a:cs typeface="Times New Roman"/>
              </a:rPr>
              <a:t>logic</a:t>
            </a:r>
            <a:r>
              <a:rPr sz="2000" spc="265" dirty="0">
                <a:solidFill>
                  <a:srgbClr val="AC1285"/>
                </a:solidFill>
                <a:latin typeface="Times New Roman"/>
                <a:cs typeface="Times New Roman"/>
              </a:rPr>
              <a:t> </a:t>
            </a:r>
            <a:r>
              <a:rPr sz="2000" spc="-10" dirty="0">
                <a:solidFill>
                  <a:srgbClr val="AC1285"/>
                </a:solidFill>
                <a:latin typeface="Times New Roman"/>
                <a:cs typeface="Times New Roman"/>
              </a:rPr>
              <a:t>signals</a:t>
            </a:r>
            <a:r>
              <a:rPr sz="2000" spc="-10" dirty="0">
                <a:latin typeface="Times New Roman"/>
                <a:cs typeface="Times New Roman"/>
              </a:rPr>
              <a:t>.</a:t>
            </a:r>
            <a:endParaRPr sz="2000">
              <a:latin typeface="Times New Roman"/>
              <a:cs typeface="Times New Roman"/>
            </a:endParaRPr>
          </a:p>
          <a:p>
            <a:pPr marL="372110" marR="5080" indent="-344805" algn="just">
              <a:lnSpc>
                <a:spcPct val="150100"/>
              </a:lnSpc>
              <a:spcBef>
                <a:spcPts val="480"/>
              </a:spcBef>
            </a:pPr>
            <a:r>
              <a:rPr sz="2000" spc="-5" dirty="0">
                <a:solidFill>
                  <a:srgbClr val="C00000"/>
                </a:solidFill>
                <a:latin typeface="Times New Roman"/>
                <a:cs typeface="Times New Roman"/>
              </a:rPr>
              <a:t>» </a:t>
            </a:r>
            <a:r>
              <a:rPr sz="2000" spc="-10" dirty="0">
                <a:latin typeface="Times New Roman"/>
                <a:cs typeface="Times New Roman"/>
              </a:rPr>
              <a:t>A </a:t>
            </a:r>
            <a:r>
              <a:rPr sz="2000" spc="-5" dirty="0">
                <a:latin typeface="Times New Roman"/>
                <a:cs typeface="Times New Roman"/>
              </a:rPr>
              <a:t>logic </a:t>
            </a:r>
            <a:r>
              <a:rPr sz="2000" spc="-10" dirty="0">
                <a:latin typeface="Times New Roman"/>
                <a:cs typeface="Times New Roman"/>
              </a:rPr>
              <a:t>analyzer </a:t>
            </a:r>
            <a:r>
              <a:rPr sz="2000" spc="-5" dirty="0">
                <a:solidFill>
                  <a:srgbClr val="6F2F9F"/>
                </a:solidFill>
                <a:latin typeface="Times New Roman"/>
                <a:cs typeface="Times New Roman"/>
              </a:rPr>
              <a:t>contains </a:t>
            </a:r>
            <a:r>
              <a:rPr sz="2000" dirty="0">
                <a:solidFill>
                  <a:srgbClr val="6F2F9F"/>
                </a:solidFill>
                <a:latin typeface="Times New Roman"/>
                <a:cs typeface="Times New Roman"/>
              </a:rPr>
              <a:t>special </a:t>
            </a:r>
            <a:r>
              <a:rPr sz="2000" spc="-5" dirty="0">
                <a:solidFill>
                  <a:srgbClr val="6F2F9F"/>
                </a:solidFill>
                <a:latin typeface="Times New Roman"/>
                <a:cs typeface="Times New Roman"/>
              </a:rPr>
              <a:t>connectors </a:t>
            </a:r>
            <a:r>
              <a:rPr sz="2000" spc="-10" dirty="0">
                <a:solidFill>
                  <a:srgbClr val="6F2F9F"/>
                </a:solidFill>
                <a:latin typeface="Times New Roman"/>
                <a:cs typeface="Times New Roman"/>
              </a:rPr>
              <a:t>and </a:t>
            </a:r>
            <a:r>
              <a:rPr sz="2000" spc="-5" dirty="0">
                <a:solidFill>
                  <a:srgbClr val="6F2F9F"/>
                </a:solidFill>
                <a:latin typeface="Times New Roman"/>
                <a:cs typeface="Times New Roman"/>
              </a:rPr>
              <a:t>clips </a:t>
            </a:r>
            <a:r>
              <a:rPr sz="2000" spc="-10" dirty="0">
                <a:solidFill>
                  <a:srgbClr val="6F2F9F"/>
                </a:solidFill>
                <a:latin typeface="Times New Roman"/>
                <a:cs typeface="Times New Roman"/>
              </a:rPr>
              <a:t>which </a:t>
            </a:r>
            <a:r>
              <a:rPr sz="2000" spc="-5" dirty="0">
                <a:solidFill>
                  <a:srgbClr val="6F2F9F"/>
                </a:solidFill>
                <a:latin typeface="Times New Roman"/>
                <a:cs typeface="Times New Roman"/>
              </a:rPr>
              <a:t>can </a:t>
            </a:r>
            <a:r>
              <a:rPr sz="2000" dirty="0">
                <a:solidFill>
                  <a:srgbClr val="6F2F9F"/>
                </a:solidFill>
                <a:latin typeface="Times New Roman"/>
                <a:cs typeface="Times New Roman"/>
              </a:rPr>
              <a:t>be </a:t>
            </a:r>
            <a:r>
              <a:rPr sz="2000" spc="-5" dirty="0">
                <a:solidFill>
                  <a:srgbClr val="6F2F9F"/>
                </a:solidFill>
                <a:latin typeface="Times New Roman"/>
                <a:cs typeface="Times New Roman"/>
              </a:rPr>
              <a:t>attached  </a:t>
            </a:r>
            <a:r>
              <a:rPr sz="2000" spc="-10" dirty="0">
                <a:solidFill>
                  <a:srgbClr val="6F2F9F"/>
                </a:solidFill>
                <a:latin typeface="Times New Roman"/>
                <a:cs typeface="Times New Roman"/>
              </a:rPr>
              <a:t>to the </a:t>
            </a:r>
            <a:r>
              <a:rPr sz="2000" spc="-5" dirty="0">
                <a:solidFill>
                  <a:srgbClr val="6F2F9F"/>
                </a:solidFill>
                <a:latin typeface="Times New Roman"/>
                <a:cs typeface="Times New Roman"/>
              </a:rPr>
              <a:t>target </a:t>
            </a:r>
            <a:r>
              <a:rPr sz="2000" dirty="0">
                <a:solidFill>
                  <a:srgbClr val="6F2F9F"/>
                </a:solidFill>
                <a:latin typeface="Times New Roman"/>
                <a:cs typeface="Times New Roman"/>
              </a:rPr>
              <a:t>board </a:t>
            </a:r>
            <a:r>
              <a:rPr sz="2000" spc="-10" dirty="0">
                <a:solidFill>
                  <a:srgbClr val="6F2F9F"/>
                </a:solidFill>
                <a:latin typeface="Times New Roman"/>
                <a:cs typeface="Times New Roman"/>
              </a:rPr>
              <a:t>for capturing </a:t>
            </a:r>
            <a:r>
              <a:rPr sz="2000" spc="-5" dirty="0">
                <a:solidFill>
                  <a:srgbClr val="6F2F9F"/>
                </a:solidFill>
                <a:latin typeface="Times New Roman"/>
                <a:cs typeface="Times New Roman"/>
              </a:rPr>
              <a:t>digital </a:t>
            </a:r>
            <a:r>
              <a:rPr sz="2000" dirty="0">
                <a:solidFill>
                  <a:srgbClr val="6F2F9F"/>
                </a:solidFill>
                <a:latin typeface="Times New Roman"/>
                <a:cs typeface="Times New Roman"/>
              </a:rPr>
              <a:t>data</a:t>
            </a:r>
            <a:r>
              <a:rPr sz="2000" dirty="0">
                <a:latin typeface="Times New Roman"/>
                <a:cs typeface="Times New Roman"/>
              </a:rPr>
              <a:t>. </a:t>
            </a:r>
            <a:r>
              <a:rPr sz="2000" spc="-5" dirty="0">
                <a:latin typeface="Times New Roman"/>
                <a:cs typeface="Times New Roman"/>
              </a:rPr>
              <a:t>In target </a:t>
            </a:r>
            <a:r>
              <a:rPr sz="2000" dirty="0">
                <a:latin typeface="Times New Roman"/>
                <a:cs typeface="Times New Roman"/>
              </a:rPr>
              <a:t>board </a:t>
            </a:r>
            <a:r>
              <a:rPr sz="2000" spc="-5" dirty="0">
                <a:latin typeface="Times New Roman"/>
                <a:cs typeface="Times New Roman"/>
              </a:rPr>
              <a:t>debugging  applications, a </a:t>
            </a:r>
            <a:r>
              <a:rPr sz="2000" spc="-10" dirty="0">
                <a:latin typeface="Times New Roman"/>
                <a:cs typeface="Times New Roman"/>
              </a:rPr>
              <a:t>logic analyzer </a:t>
            </a:r>
            <a:r>
              <a:rPr sz="2000" spc="-5" dirty="0">
                <a:solidFill>
                  <a:srgbClr val="006FC0"/>
                </a:solidFill>
                <a:latin typeface="Times New Roman"/>
                <a:cs typeface="Times New Roman"/>
              </a:rPr>
              <a:t>captures </a:t>
            </a:r>
            <a:r>
              <a:rPr sz="2000" spc="-10" dirty="0">
                <a:solidFill>
                  <a:srgbClr val="006FC0"/>
                </a:solidFill>
                <a:latin typeface="Times New Roman"/>
                <a:cs typeface="Times New Roman"/>
              </a:rPr>
              <a:t>the </a:t>
            </a:r>
            <a:r>
              <a:rPr sz="2000" spc="-5" dirty="0">
                <a:solidFill>
                  <a:srgbClr val="006FC0"/>
                </a:solidFill>
                <a:latin typeface="Times New Roman"/>
                <a:cs typeface="Times New Roman"/>
              </a:rPr>
              <a:t>states </a:t>
            </a:r>
            <a:r>
              <a:rPr sz="2000" dirty="0">
                <a:solidFill>
                  <a:srgbClr val="006FC0"/>
                </a:solidFill>
                <a:latin typeface="Times New Roman"/>
                <a:cs typeface="Times New Roman"/>
              </a:rPr>
              <a:t>of </a:t>
            </a:r>
            <a:r>
              <a:rPr sz="2000" spc="-10" dirty="0">
                <a:solidFill>
                  <a:srgbClr val="006FC0"/>
                </a:solidFill>
                <a:latin typeface="Times New Roman"/>
                <a:cs typeface="Times New Roman"/>
              </a:rPr>
              <a:t>various </a:t>
            </a:r>
            <a:r>
              <a:rPr sz="2000" dirty="0">
                <a:solidFill>
                  <a:srgbClr val="006FC0"/>
                </a:solidFill>
                <a:latin typeface="Times New Roman"/>
                <a:cs typeface="Times New Roman"/>
              </a:rPr>
              <a:t>port </a:t>
            </a:r>
            <a:r>
              <a:rPr sz="2000" spc="-15" dirty="0">
                <a:solidFill>
                  <a:srgbClr val="006FC0"/>
                </a:solidFill>
                <a:latin typeface="Times New Roman"/>
                <a:cs typeface="Times New Roman"/>
              </a:rPr>
              <a:t>pins, </a:t>
            </a:r>
            <a:r>
              <a:rPr sz="2000" dirty="0">
                <a:solidFill>
                  <a:srgbClr val="006FC0"/>
                </a:solidFill>
                <a:latin typeface="Times New Roman"/>
                <a:cs typeface="Times New Roman"/>
              </a:rPr>
              <a:t>address  </a:t>
            </a:r>
            <a:r>
              <a:rPr sz="2000" spc="-10" dirty="0">
                <a:solidFill>
                  <a:srgbClr val="006FC0"/>
                </a:solidFill>
                <a:latin typeface="Times New Roman"/>
                <a:cs typeface="Times New Roman"/>
              </a:rPr>
              <a:t>bus and </a:t>
            </a:r>
            <a:r>
              <a:rPr sz="2000" spc="-5" dirty="0">
                <a:solidFill>
                  <a:srgbClr val="006FC0"/>
                </a:solidFill>
                <a:latin typeface="Times New Roman"/>
                <a:cs typeface="Times New Roman"/>
              </a:rPr>
              <a:t>data </a:t>
            </a:r>
            <a:r>
              <a:rPr sz="2000" spc="-10" dirty="0">
                <a:solidFill>
                  <a:srgbClr val="006FC0"/>
                </a:solidFill>
                <a:latin typeface="Times New Roman"/>
                <a:cs typeface="Times New Roman"/>
              </a:rPr>
              <a:t>bus </a:t>
            </a:r>
            <a:r>
              <a:rPr sz="2000" dirty="0">
                <a:solidFill>
                  <a:srgbClr val="006FC0"/>
                </a:solidFill>
                <a:latin typeface="Times New Roman"/>
                <a:cs typeface="Times New Roman"/>
              </a:rPr>
              <a:t>of </a:t>
            </a:r>
            <a:r>
              <a:rPr sz="2000" spc="-10" dirty="0">
                <a:solidFill>
                  <a:srgbClr val="006FC0"/>
                </a:solidFill>
                <a:latin typeface="Times New Roman"/>
                <a:cs typeface="Times New Roman"/>
              </a:rPr>
              <a:t>the </a:t>
            </a:r>
            <a:r>
              <a:rPr sz="2000" spc="-5" dirty="0">
                <a:solidFill>
                  <a:srgbClr val="006FC0"/>
                </a:solidFill>
                <a:latin typeface="Times New Roman"/>
                <a:cs typeface="Times New Roman"/>
              </a:rPr>
              <a:t>target processor/ controller</a:t>
            </a:r>
            <a:r>
              <a:rPr sz="2000" spc="-5" dirty="0">
                <a:latin typeface="Times New Roman"/>
                <a:cs typeface="Times New Roman"/>
              </a:rPr>
              <a:t>,</a:t>
            </a:r>
            <a:r>
              <a:rPr sz="2000" spc="40" dirty="0">
                <a:latin typeface="Times New Roman"/>
                <a:cs typeface="Times New Roman"/>
              </a:rPr>
              <a:t> </a:t>
            </a:r>
            <a:r>
              <a:rPr sz="2000" spc="-5" dirty="0">
                <a:latin typeface="Times New Roman"/>
                <a:cs typeface="Times New Roman"/>
              </a:rPr>
              <a:t>etc.</a:t>
            </a:r>
            <a:endParaRPr sz="2000">
              <a:latin typeface="Times New Roman"/>
              <a:cs typeface="Times New Roman"/>
            </a:endParaRPr>
          </a:p>
          <a:p>
            <a:pPr marL="372110" marR="6985" indent="-344805" algn="just">
              <a:lnSpc>
                <a:spcPct val="150100"/>
              </a:lnSpc>
              <a:spcBef>
                <a:spcPts val="480"/>
              </a:spcBef>
            </a:pPr>
            <a:r>
              <a:rPr sz="2000" spc="-5" dirty="0">
                <a:solidFill>
                  <a:srgbClr val="C00000"/>
                </a:solidFill>
                <a:latin typeface="Times New Roman"/>
                <a:cs typeface="Times New Roman"/>
              </a:rPr>
              <a:t>» </a:t>
            </a:r>
            <a:r>
              <a:rPr sz="2000" spc="-10" dirty="0">
                <a:latin typeface="Times New Roman"/>
                <a:cs typeface="Times New Roman"/>
              </a:rPr>
              <a:t>Logic </a:t>
            </a:r>
            <a:r>
              <a:rPr sz="2000" spc="-5" dirty="0">
                <a:latin typeface="Times New Roman"/>
                <a:cs typeface="Times New Roman"/>
              </a:rPr>
              <a:t>analyzers </a:t>
            </a:r>
            <a:r>
              <a:rPr sz="2000" spc="-10" dirty="0">
                <a:latin typeface="Times New Roman"/>
                <a:cs typeface="Times New Roman"/>
              </a:rPr>
              <a:t>give </a:t>
            </a:r>
            <a:r>
              <a:rPr sz="2000" spc="-5" dirty="0">
                <a:latin typeface="Times New Roman"/>
                <a:cs typeface="Times New Roman"/>
              </a:rPr>
              <a:t>an </a:t>
            </a:r>
            <a:r>
              <a:rPr sz="2000" dirty="0">
                <a:latin typeface="Times New Roman"/>
                <a:cs typeface="Times New Roman"/>
              </a:rPr>
              <a:t>exact </a:t>
            </a:r>
            <a:r>
              <a:rPr sz="2000" spc="-5" dirty="0">
                <a:latin typeface="Times New Roman"/>
                <a:cs typeface="Times New Roman"/>
              </a:rPr>
              <a:t>reflect </a:t>
            </a:r>
            <a:r>
              <a:rPr sz="2000" dirty="0">
                <a:latin typeface="Times New Roman"/>
                <a:cs typeface="Times New Roman"/>
              </a:rPr>
              <a:t>on of </a:t>
            </a:r>
            <a:r>
              <a:rPr sz="2000" spc="-10" dirty="0">
                <a:latin typeface="Times New Roman"/>
                <a:cs typeface="Times New Roman"/>
              </a:rPr>
              <a:t>what </a:t>
            </a:r>
            <a:r>
              <a:rPr sz="2000" spc="-5" dirty="0">
                <a:latin typeface="Times New Roman"/>
                <a:cs typeface="Times New Roman"/>
              </a:rPr>
              <a:t>happens when a particular  </a:t>
            </a:r>
            <a:r>
              <a:rPr sz="2000" spc="-10" dirty="0">
                <a:latin typeface="Times New Roman"/>
                <a:cs typeface="Times New Roman"/>
              </a:rPr>
              <a:t>line </a:t>
            </a:r>
            <a:r>
              <a:rPr sz="2000" dirty="0">
                <a:latin typeface="Times New Roman"/>
                <a:cs typeface="Times New Roman"/>
              </a:rPr>
              <a:t>of </a:t>
            </a:r>
            <a:r>
              <a:rPr sz="2000" spc="-5" dirty="0">
                <a:latin typeface="Times New Roman"/>
                <a:cs typeface="Times New Roman"/>
              </a:rPr>
              <a:t>firmware </a:t>
            </a:r>
            <a:r>
              <a:rPr sz="2000" spc="-10" dirty="0">
                <a:latin typeface="Times New Roman"/>
                <a:cs typeface="Times New Roman"/>
              </a:rPr>
              <a:t>is </a:t>
            </a:r>
            <a:r>
              <a:rPr sz="2000" spc="-5" dirty="0">
                <a:latin typeface="Times New Roman"/>
                <a:cs typeface="Times New Roman"/>
              </a:rPr>
              <a:t>running. </a:t>
            </a:r>
            <a:r>
              <a:rPr sz="2000" dirty="0">
                <a:latin typeface="Times New Roman"/>
                <a:cs typeface="Times New Roman"/>
              </a:rPr>
              <a:t>This </a:t>
            </a:r>
            <a:r>
              <a:rPr sz="2000" spc="-10" dirty="0">
                <a:latin typeface="Times New Roman"/>
                <a:cs typeface="Times New Roman"/>
              </a:rPr>
              <a:t>is achieved </a:t>
            </a:r>
            <a:r>
              <a:rPr sz="2000" spc="10" dirty="0">
                <a:latin typeface="Times New Roman"/>
                <a:cs typeface="Times New Roman"/>
              </a:rPr>
              <a:t>by </a:t>
            </a:r>
            <a:r>
              <a:rPr sz="2000" spc="-5" dirty="0">
                <a:latin typeface="Times New Roman"/>
                <a:cs typeface="Times New Roman"/>
              </a:rPr>
              <a:t>capturing </a:t>
            </a:r>
            <a:r>
              <a:rPr sz="2000" spc="-10" dirty="0">
                <a:latin typeface="Times New Roman"/>
                <a:cs typeface="Times New Roman"/>
              </a:rPr>
              <a:t>the </a:t>
            </a:r>
            <a:r>
              <a:rPr sz="2000" dirty="0">
                <a:latin typeface="Times New Roman"/>
                <a:cs typeface="Times New Roman"/>
              </a:rPr>
              <a:t>address </a:t>
            </a:r>
            <a:r>
              <a:rPr sz="2000" spc="-10" dirty="0">
                <a:latin typeface="Times New Roman"/>
                <a:cs typeface="Times New Roman"/>
              </a:rPr>
              <a:t>line  </a:t>
            </a:r>
            <a:r>
              <a:rPr sz="2000" spc="-5" dirty="0">
                <a:latin typeface="Times New Roman"/>
                <a:cs typeface="Times New Roman"/>
              </a:rPr>
              <a:t>logic </a:t>
            </a:r>
            <a:r>
              <a:rPr sz="2000" spc="-10" dirty="0">
                <a:latin typeface="Times New Roman"/>
                <a:cs typeface="Times New Roman"/>
              </a:rPr>
              <a:t>and </a:t>
            </a:r>
            <a:r>
              <a:rPr sz="2000" spc="-5" dirty="0">
                <a:latin typeface="Times New Roman"/>
                <a:cs typeface="Times New Roman"/>
              </a:rPr>
              <a:t>data </a:t>
            </a:r>
            <a:r>
              <a:rPr sz="2000" spc="-10" dirty="0">
                <a:latin typeface="Times New Roman"/>
                <a:cs typeface="Times New Roman"/>
              </a:rPr>
              <a:t>line </a:t>
            </a:r>
            <a:r>
              <a:rPr sz="2000" spc="-5" dirty="0">
                <a:latin typeface="Times New Roman"/>
                <a:cs typeface="Times New Roman"/>
              </a:rPr>
              <a:t>logic </a:t>
            </a:r>
            <a:r>
              <a:rPr sz="2000" dirty="0">
                <a:latin typeface="Times New Roman"/>
                <a:cs typeface="Times New Roman"/>
              </a:rPr>
              <a:t>of </a:t>
            </a:r>
            <a:r>
              <a:rPr sz="2000" spc="-5" dirty="0">
                <a:latin typeface="Times New Roman"/>
                <a:cs typeface="Times New Roman"/>
              </a:rPr>
              <a:t>target hardware. Most </a:t>
            </a:r>
            <a:r>
              <a:rPr sz="2000" spc="-10" dirty="0">
                <a:latin typeface="Times New Roman"/>
                <a:cs typeface="Times New Roman"/>
              </a:rPr>
              <a:t>modem </a:t>
            </a:r>
            <a:r>
              <a:rPr sz="2000" spc="-5" dirty="0">
                <a:latin typeface="Times New Roman"/>
                <a:cs typeface="Times New Roman"/>
              </a:rPr>
              <a:t>logic analyzers  contain</a:t>
            </a:r>
            <a:r>
              <a:rPr sz="2000" spc="120" dirty="0">
                <a:latin typeface="Times New Roman"/>
                <a:cs typeface="Times New Roman"/>
              </a:rPr>
              <a:t> </a:t>
            </a:r>
            <a:r>
              <a:rPr sz="2000" spc="-5" dirty="0">
                <a:latin typeface="Times New Roman"/>
                <a:cs typeface="Times New Roman"/>
              </a:rPr>
              <a:t>provisions</a:t>
            </a:r>
            <a:r>
              <a:rPr sz="2000" spc="135" dirty="0">
                <a:latin typeface="Times New Roman"/>
                <a:cs typeface="Times New Roman"/>
              </a:rPr>
              <a:t> </a:t>
            </a:r>
            <a:r>
              <a:rPr sz="2000" spc="-10" dirty="0">
                <a:latin typeface="Times New Roman"/>
                <a:cs typeface="Times New Roman"/>
              </a:rPr>
              <a:t>for</a:t>
            </a:r>
            <a:r>
              <a:rPr sz="2000" spc="140" dirty="0">
                <a:latin typeface="Times New Roman"/>
                <a:cs typeface="Times New Roman"/>
              </a:rPr>
              <a:t> </a:t>
            </a:r>
            <a:r>
              <a:rPr sz="2000" spc="-10" dirty="0">
                <a:latin typeface="Times New Roman"/>
                <a:cs typeface="Times New Roman"/>
              </a:rPr>
              <a:t>storing</a:t>
            </a:r>
            <a:r>
              <a:rPr sz="2000" spc="125" dirty="0">
                <a:latin typeface="Times New Roman"/>
                <a:cs typeface="Times New Roman"/>
              </a:rPr>
              <a:t> </a:t>
            </a:r>
            <a:r>
              <a:rPr sz="2000" spc="-5" dirty="0">
                <a:latin typeface="Times New Roman"/>
                <a:cs typeface="Times New Roman"/>
              </a:rPr>
              <a:t>captured</a:t>
            </a:r>
            <a:r>
              <a:rPr sz="2000" spc="155" dirty="0">
                <a:latin typeface="Times New Roman"/>
                <a:cs typeface="Times New Roman"/>
              </a:rPr>
              <a:t> </a:t>
            </a:r>
            <a:r>
              <a:rPr sz="2000" spc="-10" dirty="0">
                <a:latin typeface="Times New Roman"/>
                <a:cs typeface="Times New Roman"/>
              </a:rPr>
              <a:t>data,</a:t>
            </a:r>
            <a:r>
              <a:rPr sz="2000" spc="140" dirty="0">
                <a:latin typeface="Times New Roman"/>
                <a:cs typeface="Times New Roman"/>
              </a:rPr>
              <a:t> </a:t>
            </a:r>
            <a:r>
              <a:rPr sz="2000" spc="-10" dirty="0">
                <a:latin typeface="Times New Roman"/>
                <a:cs typeface="Times New Roman"/>
              </a:rPr>
              <a:t>selecting</a:t>
            </a:r>
            <a:r>
              <a:rPr sz="2000" spc="120" dirty="0">
                <a:latin typeface="Times New Roman"/>
                <a:cs typeface="Times New Roman"/>
              </a:rPr>
              <a:t> </a:t>
            </a:r>
            <a:r>
              <a:rPr sz="2000" spc="-5" dirty="0">
                <a:latin typeface="Times New Roman"/>
                <a:cs typeface="Times New Roman"/>
              </a:rPr>
              <a:t>a</a:t>
            </a:r>
            <a:r>
              <a:rPr sz="2000" spc="135" dirty="0">
                <a:latin typeface="Times New Roman"/>
                <a:cs typeface="Times New Roman"/>
              </a:rPr>
              <a:t> </a:t>
            </a:r>
            <a:r>
              <a:rPr sz="2000" spc="-10" dirty="0">
                <a:latin typeface="Times New Roman"/>
                <a:cs typeface="Times New Roman"/>
              </a:rPr>
              <a:t>desired</a:t>
            </a:r>
            <a:r>
              <a:rPr sz="2000" spc="125" dirty="0">
                <a:latin typeface="Times New Roman"/>
                <a:cs typeface="Times New Roman"/>
              </a:rPr>
              <a:t> </a:t>
            </a:r>
            <a:r>
              <a:rPr sz="2000" spc="-5" dirty="0">
                <a:latin typeface="Times New Roman"/>
                <a:cs typeface="Times New Roman"/>
              </a:rPr>
              <a:t>region</a:t>
            </a:r>
            <a:r>
              <a:rPr sz="2000" spc="125" dirty="0">
                <a:latin typeface="Times New Roman"/>
                <a:cs typeface="Times New Roman"/>
              </a:rPr>
              <a:t> </a:t>
            </a:r>
            <a:r>
              <a:rPr sz="2000" dirty="0">
                <a:latin typeface="Times New Roman"/>
                <a:cs typeface="Times New Roman"/>
              </a:rPr>
              <a:t>of</a:t>
            </a:r>
            <a:r>
              <a:rPr sz="2000" spc="114" dirty="0">
                <a:latin typeface="Times New Roman"/>
                <a:cs typeface="Times New Roman"/>
              </a:rPr>
              <a:t> </a:t>
            </a:r>
            <a:r>
              <a:rPr sz="2000" spc="-10" dirty="0">
                <a:latin typeface="Times New Roman"/>
                <a:cs typeface="Times New Roman"/>
              </a:rPr>
              <a:t>the</a:t>
            </a:r>
            <a:endParaRPr sz="2000">
              <a:latin typeface="Times New Roman"/>
              <a:cs typeface="Times New Roman"/>
            </a:endParaRPr>
          </a:p>
          <a:p>
            <a:pPr marL="12700" algn="just">
              <a:lnSpc>
                <a:spcPct val="100000"/>
              </a:lnSpc>
              <a:spcBef>
                <a:spcPts val="1200"/>
              </a:spcBef>
            </a:pPr>
            <a:r>
              <a:rPr sz="2000" u="heavy" spc="-5" dirty="0">
                <a:uFill>
                  <a:solidFill>
                    <a:srgbClr val="CC9900"/>
                  </a:solidFill>
                </a:uFill>
                <a:latin typeface="Times New Roman"/>
                <a:cs typeface="Times New Roman"/>
              </a:rPr>
              <a:t>     </a:t>
            </a:r>
            <a:r>
              <a:rPr sz="2000" u="heavy" spc="-165" dirty="0">
                <a:uFill>
                  <a:solidFill>
                    <a:srgbClr val="CC9900"/>
                  </a:solidFill>
                </a:uFill>
                <a:latin typeface="Times New Roman"/>
                <a:cs typeface="Times New Roman"/>
              </a:rPr>
              <a:t> </a:t>
            </a:r>
            <a:r>
              <a:rPr sz="2000" u="heavy" spc="-5" dirty="0">
                <a:uFill>
                  <a:solidFill>
                    <a:srgbClr val="CC9900"/>
                  </a:solidFill>
                </a:uFill>
                <a:latin typeface="Times New Roman"/>
                <a:cs typeface="Times New Roman"/>
              </a:rPr>
              <a:t>captured  </a:t>
            </a:r>
            <a:r>
              <a:rPr sz="2000" u="heavy" spc="-15" dirty="0">
                <a:uFill>
                  <a:solidFill>
                    <a:srgbClr val="CC9900"/>
                  </a:solidFill>
                </a:uFill>
                <a:latin typeface="Times New Roman"/>
                <a:cs typeface="Times New Roman"/>
              </a:rPr>
              <a:t>waveform,  </a:t>
            </a:r>
            <a:r>
              <a:rPr sz="2000" u="heavy" spc="-5" dirty="0">
                <a:uFill>
                  <a:solidFill>
                    <a:srgbClr val="CC9900"/>
                  </a:solidFill>
                </a:uFill>
                <a:latin typeface="Times New Roman"/>
                <a:cs typeface="Times New Roman"/>
              </a:rPr>
              <a:t>zooming selected region </a:t>
            </a:r>
            <a:r>
              <a:rPr sz="2000" u="heavy" dirty="0">
                <a:uFill>
                  <a:solidFill>
                    <a:srgbClr val="CC9900"/>
                  </a:solidFill>
                </a:uFill>
                <a:latin typeface="Times New Roman"/>
                <a:cs typeface="Times New Roman"/>
              </a:rPr>
              <a:t>of </a:t>
            </a:r>
            <a:r>
              <a:rPr sz="2000" u="heavy" spc="-10" dirty="0">
                <a:uFill>
                  <a:solidFill>
                    <a:srgbClr val="CC9900"/>
                  </a:solidFill>
                </a:uFill>
                <a:latin typeface="Times New Roman"/>
                <a:cs typeface="Times New Roman"/>
              </a:rPr>
              <a:t>the </a:t>
            </a:r>
            <a:r>
              <a:rPr sz="2000" u="heavy" spc="-5" dirty="0">
                <a:uFill>
                  <a:solidFill>
                    <a:srgbClr val="CC9900"/>
                  </a:solidFill>
                </a:uFill>
                <a:latin typeface="Times New Roman"/>
                <a:cs typeface="Times New Roman"/>
              </a:rPr>
              <a:t>captured  </a:t>
            </a:r>
            <a:r>
              <a:rPr sz="2000" u="heavy" spc="-15" dirty="0">
                <a:uFill>
                  <a:solidFill>
                    <a:srgbClr val="CC9900"/>
                  </a:solidFill>
                </a:uFill>
                <a:latin typeface="Times New Roman"/>
                <a:cs typeface="Times New Roman"/>
              </a:rPr>
              <a:t>waveform,</a:t>
            </a:r>
            <a:r>
              <a:rPr sz="2000" u="heavy" spc="345" dirty="0">
                <a:uFill>
                  <a:solidFill>
                    <a:srgbClr val="CC9900"/>
                  </a:solidFill>
                </a:uFill>
                <a:latin typeface="Times New Roman"/>
                <a:cs typeface="Times New Roman"/>
              </a:rPr>
              <a:t> </a:t>
            </a:r>
            <a:r>
              <a:rPr sz="2000" u="heavy" spc="-5" dirty="0">
                <a:uFill>
                  <a:solidFill>
                    <a:srgbClr val="CC9900"/>
                  </a:solidFill>
                </a:uFill>
                <a:latin typeface="Times New Roman"/>
                <a:cs typeface="Times New Roman"/>
              </a:rPr>
              <a:t>etc</a:t>
            </a:r>
            <a:r>
              <a:rPr sz="2000" spc="-5" dirty="0">
                <a:latin typeface="Times New Roman"/>
                <a:cs typeface="Times New Roman"/>
              </a:rPr>
              <a:t>.</a:t>
            </a:r>
            <a:endParaRPr sz="2000">
              <a:latin typeface="Times New Roman"/>
              <a:cs typeface="Times New Roman"/>
            </a:endParaRPr>
          </a:p>
        </p:txBody>
      </p:sp>
      <p:sp>
        <p:nvSpPr>
          <p:cNvPr id="5" name="object 5"/>
          <p:cNvSpPr txBox="1"/>
          <p:nvPr/>
        </p:nvSpPr>
        <p:spPr>
          <a:xfrm>
            <a:off x="779068" y="6329883"/>
            <a:ext cx="7526732" cy="319959"/>
          </a:xfrm>
          <a:prstGeom prst="rect">
            <a:avLst/>
          </a:prstGeom>
        </p:spPr>
        <p:txBody>
          <a:bodyPr vert="horz" wrap="square" lIns="0" tIns="12065" rIns="0" bIns="0" rtlCol="0">
            <a:spAutoFit/>
          </a:bodyPr>
          <a:lstStyle/>
          <a:p>
            <a:pPr marL="38100">
              <a:lnSpc>
                <a:spcPct val="100000"/>
              </a:lnSpc>
              <a:spcBef>
                <a:spcPts val="95"/>
              </a:spcBef>
            </a:pPr>
            <a:r>
              <a:rPr sz="2000" spc="-5" dirty="0">
                <a:latin typeface="Times New Roman"/>
                <a:cs typeface="Times New Roman"/>
              </a:rPr>
              <a:t>Tektronix, </a:t>
            </a:r>
            <a:r>
              <a:rPr sz="2000" spc="-10" dirty="0">
                <a:latin typeface="Times New Roman"/>
                <a:cs typeface="Times New Roman"/>
              </a:rPr>
              <a:t>Agilent, </a:t>
            </a:r>
            <a:r>
              <a:rPr sz="2000" spc="-5" dirty="0">
                <a:latin typeface="Times New Roman"/>
                <a:cs typeface="Times New Roman"/>
              </a:rPr>
              <a:t>etc. are </a:t>
            </a:r>
            <a:r>
              <a:rPr sz="2000" spc="-10" dirty="0">
                <a:latin typeface="Times New Roman"/>
                <a:cs typeface="Times New Roman"/>
              </a:rPr>
              <a:t>the </a:t>
            </a:r>
            <a:r>
              <a:rPr lang="en-US" sz="2000" spc="-10" dirty="0">
                <a:latin typeface="Times New Roman"/>
                <a:cs typeface="Times New Roman"/>
              </a:rPr>
              <a:t>giants in the </a:t>
            </a:r>
            <a:r>
              <a:rPr sz="2000" spc="-5" dirty="0">
                <a:latin typeface="Times New Roman"/>
                <a:cs typeface="Times New Roman"/>
              </a:rPr>
              <a:t>logic </a:t>
            </a:r>
            <a:r>
              <a:rPr sz="2000" spc="-10" dirty="0">
                <a:latin typeface="Times New Roman"/>
                <a:cs typeface="Times New Roman"/>
              </a:rPr>
              <a:t>analyzer</a:t>
            </a:r>
            <a:r>
              <a:rPr sz="2000" spc="55" dirty="0">
                <a:latin typeface="Times New Roman"/>
                <a:cs typeface="Times New Roman"/>
              </a:rPr>
              <a:t> </a:t>
            </a:r>
            <a:r>
              <a:rPr sz="2000" spc="-10" dirty="0">
                <a:latin typeface="Times New Roman"/>
                <a:cs typeface="Times New Roman"/>
              </a:rPr>
              <a:t>market.</a:t>
            </a:r>
            <a:endParaRPr sz="2000" dirty="0">
              <a:latin typeface="Times New Roman"/>
              <a:cs typeface="Times New Roman"/>
            </a:endParaRPr>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353009"/>
            <a:ext cx="8307070" cy="4110990"/>
          </a:xfrm>
          <a:prstGeom prst="rect">
            <a:avLst/>
          </a:prstGeom>
        </p:spPr>
        <p:txBody>
          <a:bodyPr vert="horz" wrap="square" lIns="0" tIns="12065" rIns="0" bIns="0" rtlCol="0">
            <a:spAutoFit/>
          </a:bodyPr>
          <a:lstStyle/>
          <a:p>
            <a:pPr marL="12700" algn="just">
              <a:lnSpc>
                <a:spcPct val="100000"/>
              </a:lnSpc>
              <a:spcBef>
                <a:spcPts val="95"/>
              </a:spcBef>
            </a:pPr>
            <a:r>
              <a:rPr sz="2000" spc="-5" dirty="0">
                <a:solidFill>
                  <a:srgbClr val="C00000"/>
                </a:solidFill>
                <a:latin typeface="Times New Roman"/>
                <a:cs typeface="Times New Roman"/>
              </a:rPr>
              <a:t>» </a:t>
            </a:r>
            <a:r>
              <a:rPr sz="2000" b="1" i="1" u="heavy" spc="-5" dirty="0">
                <a:solidFill>
                  <a:srgbClr val="FF0000"/>
                </a:solidFill>
                <a:uFill>
                  <a:solidFill>
                    <a:srgbClr val="FF0000"/>
                  </a:solidFill>
                </a:uFill>
                <a:latin typeface="Times New Roman"/>
                <a:cs typeface="Times New Roman"/>
              </a:rPr>
              <a:t>Function</a:t>
            </a:r>
            <a:r>
              <a:rPr sz="2000" b="1" i="1" u="heavy" spc="-275" dirty="0">
                <a:solidFill>
                  <a:srgbClr val="FF0000"/>
                </a:solidFill>
                <a:uFill>
                  <a:solidFill>
                    <a:srgbClr val="FF0000"/>
                  </a:solidFill>
                </a:uFill>
                <a:latin typeface="Times New Roman"/>
                <a:cs typeface="Times New Roman"/>
              </a:rPr>
              <a:t> </a:t>
            </a:r>
            <a:r>
              <a:rPr sz="2000" b="1" i="1" u="heavy" spc="-5" dirty="0">
                <a:solidFill>
                  <a:srgbClr val="FF0000"/>
                </a:solidFill>
                <a:uFill>
                  <a:solidFill>
                    <a:srgbClr val="FF0000"/>
                  </a:solidFill>
                </a:uFill>
                <a:latin typeface="Times New Roman"/>
                <a:cs typeface="Times New Roman"/>
              </a:rPr>
              <a:t>Generator:</a:t>
            </a:r>
            <a:endParaRPr sz="2000">
              <a:latin typeface="Times New Roman"/>
              <a:cs typeface="Times New Roman"/>
            </a:endParaRPr>
          </a:p>
          <a:p>
            <a:pPr marL="356870" marR="5715" indent="-344805" algn="just">
              <a:lnSpc>
                <a:spcPct val="150100"/>
              </a:lnSpc>
              <a:spcBef>
                <a:spcPts val="480"/>
              </a:spcBef>
            </a:pPr>
            <a:r>
              <a:rPr sz="2000" spc="-5" dirty="0">
                <a:solidFill>
                  <a:srgbClr val="C00000"/>
                </a:solidFill>
                <a:latin typeface="Times New Roman"/>
                <a:cs typeface="Times New Roman"/>
              </a:rPr>
              <a:t>» </a:t>
            </a:r>
            <a:r>
              <a:rPr sz="2000" spc="-5" dirty="0">
                <a:latin typeface="Times New Roman"/>
                <a:cs typeface="Times New Roman"/>
              </a:rPr>
              <a:t>Function generator is </a:t>
            </a:r>
            <a:r>
              <a:rPr sz="2000" spc="-10" dirty="0">
                <a:solidFill>
                  <a:srgbClr val="C00000"/>
                </a:solidFill>
                <a:latin typeface="Times New Roman"/>
                <a:cs typeface="Times New Roman"/>
              </a:rPr>
              <a:t>not </a:t>
            </a:r>
            <a:r>
              <a:rPr sz="2000" spc="-5" dirty="0">
                <a:solidFill>
                  <a:srgbClr val="C00000"/>
                </a:solidFill>
                <a:latin typeface="Times New Roman"/>
                <a:cs typeface="Times New Roman"/>
              </a:rPr>
              <a:t>a </a:t>
            </a:r>
            <a:r>
              <a:rPr sz="2000" spc="-10" dirty="0">
                <a:solidFill>
                  <a:srgbClr val="C00000"/>
                </a:solidFill>
                <a:latin typeface="Times New Roman"/>
                <a:cs typeface="Times New Roman"/>
              </a:rPr>
              <a:t>debugging </a:t>
            </a:r>
            <a:r>
              <a:rPr sz="2000" dirty="0">
                <a:solidFill>
                  <a:srgbClr val="C00000"/>
                </a:solidFill>
                <a:latin typeface="Times New Roman"/>
                <a:cs typeface="Times New Roman"/>
              </a:rPr>
              <a:t>tool</a:t>
            </a:r>
            <a:r>
              <a:rPr sz="2000" dirty="0">
                <a:latin typeface="Times New Roman"/>
                <a:cs typeface="Times New Roman"/>
              </a:rPr>
              <a:t>. It </a:t>
            </a:r>
            <a:r>
              <a:rPr sz="2000" spc="-5" dirty="0">
                <a:latin typeface="Times New Roman"/>
                <a:cs typeface="Times New Roman"/>
              </a:rPr>
              <a:t>is </a:t>
            </a:r>
            <a:r>
              <a:rPr sz="2000" spc="-5" dirty="0">
                <a:solidFill>
                  <a:srgbClr val="C00000"/>
                </a:solidFill>
                <a:latin typeface="Times New Roman"/>
                <a:cs typeface="Times New Roman"/>
              </a:rPr>
              <a:t>a </a:t>
            </a:r>
            <a:r>
              <a:rPr sz="2000" spc="-10" dirty="0">
                <a:solidFill>
                  <a:srgbClr val="C00000"/>
                </a:solidFill>
                <a:latin typeface="Times New Roman"/>
                <a:cs typeface="Times New Roman"/>
              </a:rPr>
              <a:t>input signal simulator </a:t>
            </a:r>
            <a:r>
              <a:rPr sz="2000" spc="-5" dirty="0">
                <a:solidFill>
                  <a:srgbClr val="C00000"/>
                </a:solidFill>
                <a:latin typeface="Times New Roman"/>
                <a:cs typeface="Times New Roman"/>
              </a:rPr>
              <a:t>tool</a:t>
            </a:r>
            <a:r>
              <a:rPr sz="2000" spc="-5" dirty="0">
                <a:latin typeface="Times New Roman"/>
                <a:cs typeface="Times New Roman"/>
              </a:rPr>
              <a:t>.  </a:t>
            </a:r>
            <a:r>
              <a:rPr sz="2000" spc="-10" dirty="0">
                <a:latin typeface="Times New Roman"/>
                <a:cs typeface="Times New Roman"/>
              </a:rPr>
              <a:t>A </a:t>
            </a:r>
            <a:r>
              <a:rPr sz="2000" i="1" spc="-5" dirty="0">
                <a:solidFill>
                  <a:srgbClr val="FF0000"/>
                </a:solidFill>
                <a:latin typeface="Times New Roman"/>
                <a:cs typeface="Times New Roman"/>
              </a:rPr>
              <a:t>function generator </a:t>
            </a:r>
            <a:r>
              <a:rPr sz="2000" spc="-10" dirty="0">
                <a:latin typeface="Times New Roman"/>
                <a:cs typeface="Times New Roman"/>
              </a:rPr>
              <a:t>is </a:t>
            </a:r>
            <a:r>
              <a:rPr sz="2000" spc="-10" dirty="0">
                <a:solidFill>
                  <a:srgbClr val="AC1285"/>
                </a:solidFill>
                <a:latin typeface="Times New Roman"/>
                <a:cs typeface="Times New Roman"/>
              </a:rPr>
              <a:t>capable </a:t>
            </a:r>
            <a:r>
              <a:rPr sz="2000" dirty="0">
                <a:solidFill>
                  <a:srgbClr val="AC1285"/>
                </a:solidFill>
                <a:latin typeface="Times New Roman"/>
                <a:cs typeface="Times New Roman"/>
              </a:rPr>
              <a:t>of </a:t>
            </a:r>
            <a:r>
              <a:rPr sz="2000" spc="-10" dirty="0">
                <a:solidFill>
                  <a:srgbClr val="AC1285"/>
                </a:solidFill>
                <a:latin typeface="Times New Roman"/>
                <a:cs typeface="Times New Roman"/>
              </a:rPr>
              <a:t>producing various periodic </a:t>
            </a:r>
            <a:r>
              <a:rPr sz="2000" spc="-15" dirty="0">
                <a:solidFill>
                  <a:srgbClr val="AC1285"/>
                </a:solidFill>
                <a:latin typeface="Times New Roman"/>
                <a:cs typeface="Times New Roman"/>
              </a:rPr>
              <a:t>waveforms </a:t>
            </a:r>
            <a:r>
              <a:rPr sz="2000" spc="-10" dirty="0">
                <a:solidFill>
                  <a:srgbClr val="AC1285"/>
                </a:solidFill>
                <a:latin typeface="Times New Roman"/>
                <a:cs typeface="Times New Roman"/>
              </a:rPr>
              <a:t>like  sine wave, </a:t>
            </a:r>
            <a:r>
              <a:rPr sz="2000" spc="-5" dirty="0">
                <a:solidFill>
                  <a:srgbClr val="AC1285"/>
                </a:solidFill>
                <a:latin typeface="Times New Roman"/>
                <a:cs typeface="Times New Roman"/>
              </a:rPr>
              <a:t>square </a:t>
            </a:r>
            <a:r>
              <a:rPr sz="2000" spc="-15" dirty="0">
                <a:solidFill>
                  <a:srgbClr val="AC1285"/>
                </a:solidFill>
                <a:latin typeface="Times New Roman"/>
                <a:cs typeface="Times New Roman"/>
              </a:rPr>
              <a:t>wave, </a:t>
            </a:r>
            <a:r>
              <a:rPr sz="2000" dirty="0">
                <a:solidFill>
                  <a:srgbClr val="AC1285"/>
                </a:solidFill>
                <a:latin typeface="Times New Roman"/>
                <a:cs typeface="Times New Roman"/>
              </a:rPr>
              <a:t>saw-tooth </a:t>
            </a:r>
            <a:r>
              <a:rPr sz="2000" spc="-15" dirty="0">
                <a:solidFill>
                  <a:srgbClr val="AC1285"/>
                </a:solidFill>
                <a:latin typeface="Times New Roman"/>
                <a:cs typeface="Times New Roman"/>
              </a:rPr>
              <a:t>wave, </a:t>
            </a:r>
            <a:r>
              <a:rPr sz="2000" spc="-5" dirty="0">
                <a:solidFill>
                  <a:srgbClr val="AC1285"/>
                </a:solidFill>
                <a:latin typeface="Times New Roman"/>
                <a:cs typeface="Times New Roman"/>
              </a:rPr>
              <a:t>etc. </a:t>
            </a:r>
            <a:r>
              <a:rPr sz="2000" spc="-20" dirty="0">
                <a:solidFill>
                  <a:srgbClr val="AC1285"/>
                </a:solidFill>
                <a:latin typeface="Times New Roman"/>
                <a:cs typeface="Times New Roman"/>
              </a:rPr>
              <a:t>with </a:t>
            </a:r>
            <a:r>
              <a:rPr sz="2000" spc="-5" dirty="0">
                <a:solidFill>
                  <a:srgbClr val="AC1285"/>
                </a:solidFill>
                <a:latin typeface="Times New Roman"/>
                <a:cs typeface="Times New Roman"/>
              </a:rPr>
              <a:t>different </a:t>
            </a:r>
            <a:r>
              <a:rPr sz="2000" spc="-10" dirty="0">
                <a:solidFill>
                  <a:srgbClr val="AC1285"/>
                </a:solidFill>
                <a:latin typeface="Times New Roman"/>
                <a:cs typeface="Times New Roman"/>
              </a:rPr>
              <a:t>frequencies and  amplitude</a:t>
            </a:r>
            <a:r>
              <a:rPr sz="2000" spc="-10" dirty="0">
                <a:latin typeface="Times New Roman"/>
                <a:cs typeface="Times New Roman"/>
              </a:rPr>
              <a:t>.</a:t>
            </a:r>
            <a:endParaRPr sz="2000">
              <a:latin typeface="Times New Roman"/>
              <a:cs typeface="Times New Roman"/>
            </a:endParaRPr>
          </a:p>
          <a:p>
            <a:pPr marL="356870" marR="5080" indent="-344805" algn="just">
              <a:lnSpc>
                <a:spcPct val="150100"/>
              </a:lnSpc>
              <a:spcBef>
                <a:spcPts val="480"/>
              </a:spcBef>
            </a:pPr>
            <a:r>
              <a:rPr sz="2000" spc="-5" dirty="0">
                <a:solidFill>
                  <a:srgbClr val="C00000"/>
                </a:solidFill>
                <a:latin typeface="Times New Roman"/>
                <a:cs typeface="Times New Roman"/>
              </a:rPr>
              <a:t>» </a:t>
            </a:r>
            <a:r>
              <a:rPr sz="2000" spc="-10" dirty="0">
                <a:latin typeface="Times New Roman"/>
                <a:cs typeface="Times New Roman"/>
              </a:rPr>
              <a:t>Sometimes </a:t>
            </a:r>
            <a:r>
              <a:rPr sz="2000" spc="-5" dirty="0">
                <a:latin typeface="Times New Roman"/>
                <a:cs typeface="Times New Roman"/>
              </a:rPr>
              <a:t>the </a:t>
            </a:r>
            <a:r>
              <a:rPr sz="2000" spc="-5" dirty="0">
                <a:solidFill>
                  <a:srgbClr val="6F2F9F"/>
                </a:solidFill>
                <a:latin typeface="Times New Roman"/>
                <a:cs typeface="Times New Roman"/>
              </a:rPr>
              <a:t>target </a:t>
            </a:r>
            <a:r>
              <a:rPr sz="2000" dirty="0">
                <a:solidFill>
                  <a:srgbClr val="6F2F9F"/>
                </a:solidFill>
                <a:latin typeface="Times New Roman"/>
                <a:cs typeface="Times New Roman"/>
              </a:rPr>
              <a:t>board </a:t>
            </a:r>
            <a:r>
              <a:rPr sz="2000" spc="-5" dirty="0">
                <a:solidFill>
                  <a:srgbClr val="6F2F9F"/>
                </a:solidFill>
                <a:latin typeface="Times New Roman"/>
                <a:cs typeface="Times New Roman"/>
              </a:rPr>
              <a:t>may require </a:t>
            </a:r>
            <a:r>
              <a:rPr sz="2000" spc="-10" dirty="0">
                <a:solidFill>
                  <a:srgbClr val="6F2F9F"/>
                </a:solidFill>
                <a:latin typeface="Times New Roman"/>
                <a:cs typeface="Times New Roman"/>
              </a:rPr>
              <a:t>some kind </a:t>
            </a:r>
            <a:r>
              <a:rPr sz="2000" dirty="0">
                <a:solidFill>
                  <a:srgbClr val="6F2F9F"/>
                </a:solidFill>
                <a:latin typeface="Times New Roman"/>
                <a:cs typeface="Times New Roman"/>
              </a:rPr>
              <a:t>of periodic </a:t>
            </a:r>
            <a:r>
              <a:rPr sz="2000" spc="-10" dirty="0">
                <a:solidFill>
                  <a:srgbClr val="6F2F9F"/>
                </a:solidFill>
                <a:latin typeface="Times New Roman"/>
                <a:cs typeface="Times New Roman"/>
              </a:rPr>
              <a:t>waveform  </a:t>
            </a:r>
            <a:r>
              <a:rPr sz="2000" spc="-10" dirty="0">
                <a:latin typeface="Times New Roman"/>
                <a:cs typeface="Times New Roman"/>
              </a:rPr>
              <a:t>with </a:t>
            </a:r>
            <a:r>
              <a:rPr sz="2000" spc="-5" dirty="0">
                <a:latin typeface="Times New Roman"/>
                <a:cs typeface="Times New Roman"/>
              </a:rPr>
              <a:t>a particular frequency </a:t>
            </a:r>
            <a:r>
              <a:rPr sz="2000" spc="5" dirty="0">
                <a:latin typeface="Times New Roman"/>
                <a:cs typeface="Times New Roman"/>
              </a:rPr>
              <a:t>as </a:t>
            </a:r>
            <a:r>
              <a:rPr sz="2000" spc="-10" dirty="0">
                <a:latin typeface="Times New Roman"/>
                <a:cs typeface="Times New Roman"/>
              </a:rPr>
              <a:t>input to some </a:t>
            </a:r>
            <a:r>
              <a:rPr sz="2000" dirty="0">
                <a:latin typeface="Times New Roman"/>
                <a:cs typeface="Times New Roman"/>
              </a:rPr>
              <a:t>part of </a:t>
            </a:r>
            <a:r>
              <a:rPr sz="2000" spc="-10" dirty="0">
                <a:latin typeface="Times New Roman"/>
                <a:cs typeface="Times New Roman"/>
              </a:rPr>
              <a:t>the </a:t>
            </a:r>
            <a:r>
              <a:rPr sz="2000" dirty="0">
                <a:latin typeface="Times New Roman"/>
                <a:cs typeface="Times New Roman"/>
              </a:rPr>
              <a:t>board. </a:t>
            </a:r>
            <a:r>
              <a:rPr sz="2000" spc="-10" dirty="0">
                <a:latin typeface="Times New Roman"/>
                <a:cs typeface="Times New Roman"/>
              </a:rPr>
              <a:t>Thus, in </a:t>
            </a:r>
            <a:r>
              <a:rPr sz="2000" spc="-5" dirty="0">
                <a:latin typeface="Times New Roman"/>
                <a:cs typeface="Times New Roman"/>
              </a:rPr>
              <a:t>a  debugging environment, the function generator </a:t>
            </a:r>
            <a:r>
              <a:rPr sz="2000" spc="-10" dirty="0">
                <a:solidFill>
                  <a:srgbClr val="AC1285"/>
                </a:solidFill>
                <a:latin typeface="Times New Roman"/>
                <a:cs typeface="Times New Roman"/>
              </a:rPr>
              <a:t>serves the </a:t>
            </a:r>
            <a:r>
              <a:rPr sz="2000" dirty="0">
                <a:solidFill>
                  <a:srgbClr val="AC1285"/>
                </a:solidFill>
                <a:latin typeface="Times New Roman"/>
                <a:cs typeface="Times New Roman"/>
              </a:rPr>
              <a:t>purpose </a:t>
            </a:r>
            <a:r>
              <a:rPr sz="2000" spc="5" dirty="0">
                <a:solidFill>
                  <a:srgbClr val="AC1285"/>
                </a:solidFill>
                <a:latin typeface="Times New Roman"/>
                <a:cs typeface="Times New Roman"/>
              </a:rPr>
              <a:t>of  </a:t>
            </a:r>
            <a:r>
              <a:rPr sz="2000" spc="-10" dirty="0">
                <a:solidFill>
                  <a:srgbClr val="AC1285"/>
                </a:solidFill>
                <a:latin typeface="Times New Roman"/>
                <a:cs typeface="Times New Roman"/>
              </a:rPr>
              <a:t>generating and </a:t>
            </a:r>
            <a:r>
              <a:rPr sz="2000" spc="-15" dirty="0">
                <a:solidFill>
                  <a:srgbClr val="AC1285"/>
                </a:solidFill>
                <a:latin typeface="Times New Roman"/>
                <a:cs typeface="Times New Roman"/>
              </a:rPr>
              <a:t>supplying </a:t>
            </a:r>
            <a:r>
              <a:rPr sz="2000" spc="-5" dirty="0">
                <a:solidFill>
                  <a:srgbClr val="AC1285"/>
                </a:solidFill>
                <a:latin typeface="Times New Roman"/>
                <a:cs typeface="Times New Roman"/>
              </a:rPr>
              <a:t>required</a:t>
            </a:r>
            <a:r>
              <a:rPr sz="2000" spc="135" dirty="0">
                <a:solidFill>
                  <a:srgbClr val="AC1285"/>
                </a:solidFill>
                <a:latin typeface="Times New Roman"/>
                <a:cs typeface="Times New Roman"/>
              </a:rPr>
              <a:t> </a:t>
            </a:r>
            <a:r>
              <a:rPr sz="2000" spc="-10" dirty="0">
                <a:solidFill>
                  <a:srgbClr val="AC1285"/>
                </a:solidFill>
                <a:latin typeface="Times New Roman"/>
                <a:cs typeface="Times New Roman"/>
              </a:rPr>
              <a:t>signals</a:t>
            </a:r>
            <a:r>
              <a:rPr sz="2000" spc="-10" dirty="0">
                <a:latin typeface="Times New Roman"/>
                <a:cs typeface="Times New Roman"/>
              </a:rPr>
              <a:t>.</a:t>
            </a:r>
            <a:endParaRPr sz="2000">
              <a:latin typeface="Times New Roman"/>
              <a:cs typeface="Times New Roman"/>
            </a:endParaRPr>
          </a:p>
        </p:txBody>
      </p:sp>
      <p:sp>
        <p:nvSpPr>
          <p:cNvPr id="4" name="object 4"/>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146</a:t>
            </a:fld>
            <a:endParaRPr sz="1200">
              <a:latin typeface="Times New Roman"/>
              <a:cs typeface="Times New Roman"/>
            </a:endParaRP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3" name="object 3"/>
          <p:cNvSpPr txBox="1">
            <a:spLocks noGrp="1"/>
          </p:cNvSpPr>
          <p:nvPr>
            <p:ph type="title"/>
          </p:nvPr>
        </p:nvSpPr>
        <p:spPr>
          <a:xfrm>
            <a:off x="2640583" y="246329"/>
            <a:ext cx="4018915" cy="574675"/>
          </a:xfrm>
          <a:prstGeom prst="rect">
            <a:avLst/>
          </a:prstGeom>
        </p:spPr>
        <p:txBody>
          <a:bodyPr vert="horz" wrap="square" lIns="0" tIns="12700" rIns="0" bIns="0" rtlCol="0">
            <a:spAutoFit/>
          </a:bodyPr>
          <a:lstStyle/>
          <a:p>
            <a:pPr marL="12700">
              <a:lnSpc>
                <a:spcPct val="100000"/>
              </a:lnSpc>
              <a:spcBef>
                <a:spcPts val="100"/>
              </a:spcBef>
            </a:pPr>
            <a:r>
              <a:rPr sz="3600" b="1" spc="-5" dirty="0">
                <a:solidFill>
                  <a:srgbClr val="FF0000"/>
                </a:solidFill>
                <a:latin typeface="Times New Roman"/>
                <a:cs typeface="Times New Roman"/>
              </a:rPr>
              <a:t>BOUNDARY</a:t>
            </a:r>
            <a:r>
              <a:rPr sz="3600" b="1" spc="-85" dirty="0">
                <a:solidFill>
                  <a:srgbClr val="FF0000"/>
                </a:solidFill>
                <a:latin typeface="Times New Roman"/>
                <a:cs typeface="Times New Roman"/>
              </a:rPr>
              <a:t> </a:t>
            </a:r>
            <a:r>
              <a:rPr sz="3600" b="1" spc="-10" dirty="0">
                <a:solidFill>
                  <a:srgbClr val="FF0000"/>
                </a:solidFill>
                <a:latin typeface="Times New Roman"/>
                <a:cs typeface="Times New Roman"/>
              </a:rPr>
              <a:t>SCAN</a:t>
            </a:r>
            <a:endParaRPr sz="3600">
              <a:latin typeface="Times New Roman"/>
              <a:cs typeface="Times New Roman"/>
            </a:endParaRPr>
          </a:p>
        </p:txBody>
      </p:sp>
      <p:sp>
        <p:nvSpPr>
          <p:cNvPr id="6" name="object 6"/>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147</a:t>
            </a:fld>
            <a:endParaRPr sz="1200">
              <a:latin typeface="Times New Roman"/>
              <a:cs typeface="Times New Roman"/>
            </a:endParaRPr>
          </a:p>
        </p:txBody>
      </p:sp>
      <p:sp>
        <p:nvSpPr>
          <p:cNvPr id="4" name="object 4"/>
          <p:cNvSpPr txBox="1"/>
          <p:nvPr/>
        </p:nvSpPr>
        <p:spPr>
          <a:xfrm>
            <a:off x="383540" y="1190421"/>
            <a:ext cx="8536940" cy="3806825"/>
          </a:xfrm>
          <a:prstGeom prst="rect">
            <a:avLst/>
          </a:prstGeom>
        </p:spPr>
        <p:txBody>
          <a:bodyPr vert="horz" wrap="square" lIns="0" tIns="12700" rIns="0" bIns="0" rtlCol="0">
            <a:spAutoFit/>
          </a:bodyPr>
          <a:lstStyle/>
          <a:p>
            <a:pPr marL="356870" marR="12065" indent="-344805" algn="just">
              <a:lnSpc>
                <a:spcPct val="150100"/>
              </a:lnSpc>
              <a:spcBef>
                <a:spcPts val="100"/>
              </a:spcBef>
            </a:pPr>
            <a:r>
              <a:rPr sz="2000" spc="-5" dirty="0">
                <a:solidFill>
                  <a:srgbClr val="C00000"/>
                </a:solidFill>
                <a:latin typeface="Times New Roman"/>
                <a:cs typeface="Times New Roman"/>
              </a:rPr>
              <a:t>» </a:t>
            </a:r>
            <a:r>
              <a:rPr sz="2000" spc="-5" dirty="0">
                <a:latin typeface="Times New Roman"/>
                <a:cs typeface="Times New Roman"/>
              </a:rPr>
              <a:t>As </a:t>
            </a:r>
            <a:r>
              <a:rPr sz="2000" dirty="0">
                <a:latin typeface="Times New Roman"/>
                <a:cs typeface="Times New Roman"/>
              </a:rPr>
              <a:t>the </a:t>
            </a:r>
            <a:r>
              <a:rPr sz="2000" spc="-5" dirty="0">
                <a:latin typeface="Times New Roman"/>
                <a:cs typeface="Times New Roman"/>
              </a:rPr>
              <a:t>complexity </a:t>
            </a:r>
            <a:r>
              <a:rPr sz="2000" dirty="0">
                <a:latin typeface="Times New Roman"/>
                <a:cs typeface="Times New Roman"/>
              </a:rPr>
              <a:t>of the </a:t>
            </a:r>
            <a:r>
              <a:rPr sz="2000" spc="-5" dirty="0">
                <a:latin typeface="Times New Roman"/>
                <a:cs typeface="Times New Roman"/>
              </a:rPr>
              <a:t>hardware </a:t>
            </a:r>
            <a:r>
              <a:rPr sz="2000" dirty="0">
                <a:latin typeface="Times New Roman"/>
                <a:cs typeface="Times New Roman"/>
              </a:rPr>
              <a:t>increase, </a:t>
            </a:r>
            <a:r>
              <a:rPr sz="2000" spc="-10" dirty="0">
                <a:latin typeface="Times New Roman"/>
                <a:cs typeface="Times New Roman"/>
              </a:rPr>
              <a:t>the number </a:t>
            </a:r>
            <a:r>
              <a:rPr sz="2000" dirty="0">
                <a:latin typeface="Times New Roman"/>
                <a:cs typeface="Times New Roman"/>
              </a:rPr>
              <a:t>of </a:t>
            </a:r>
            <a:r>
              <a:rPr sz="2000" spc="-5" dirty="0">
                <a:latin typeface="Times New Roman"/>
                <a:cs typeface="Times New Roman"/>
              </a:rPr>
              <a:t>chips present </a:t>
            </a:r>
            <a:r>
              <a:rPr sz="2000" spc="5" dirty="0">
                <a:latin typeface="Times New Roman"/>
                <a:cs typeface="Times New Roman"/>
              </a:rPr>
              <a:t>in </a:t>
            </a:r>
            <a:r>
              <a:rPr sz="2000" dirty="0">
                <a:latin typeface="Times New Roman"/>
                <a:cs typeface="Times New Roman"/>
              </a:rPr>
              <a:t>the  board </a:t>
            </a:r>
            <a:r>
              <a:rPr sz="2000" spc="-5" dirty="0">
                <a:latin typeface="Times New Roman"/>
                <a:cs typeface="Times New Roman"/>
              </a:rPr>
              <a:t>and </a:t>
            </a:r>
            <a:r>
              <a:rPr sz="2000" spc="-10" dirty="0">
                <a:latin typeface="Times New Roman"/>
                <a:cs typeface="Times New Roman"/>
              </a:rPr>
              <a:t>the </a:t>
            </a:r>
            <a:r>
              <a:rPr sz="2000" spc="-5" dirty="0">
                <a:latin typeface="Times New Roman"/>
                <a:cs typeface="Times New Roman"/>
              </a:rPr>
              <a:t>interconnection </a:t>
            </a:r>
            <a:r>
              <a:rPr sz="2000" spc="-15" dirty="0">
                <a:latin typeface="Times New Roman"/>
                <a:cs typeface="Times New Roman"/>
              </a:rPr>
              <a:t>among </a:t>
            </a:r>
            <a:r>
              <a:rPr sz="2000" spc="-10" dirty="0">
                <a:latin typeface="Times New Roman"/>
                <a:cs typeface="Times New Roman"/>
              </a:rPr>
              <a:t>them </a:t>
            </a:r>
            <a:r>
              <a:rPr sz="2000" spc="-20" dirty="0">
                <a:latin typeface="Times New Roman"/>
                <a:cs typeface="Times New Roman"/>
              </a:rPr>
              <a:t>may </a:t>
            </a:r>
            <a:r>
              <a:rPr sz="2000" spc="-5" dirty="0">
                <a:latin typeface="Times New Roman"/>
                <a:cs typeface="Times New Roman"/>
              </a:rPr>
              <a:t>also</a:t>
            </a:r>
            <a:r>
              <a:rPr sz="2000" spc="135" dirty="0">
                <a:latin typeface="Times New Roman"/>
                <a:cs typeface="Times New Roman"/>
              </a:rPr>
              <a:t> </a:t>
            </a:r>
            <a:r>
              <a:rPr sz="2000" spc="-5" dirty="0">
                <a:latin typeface="Times New Roman"/>
                <a:cs typeface="Times New Roman"/>
              </a:rPr>
              <a:t>increase.</a:t>
            </a:r>
            <a:endParaRPr sz="2000">
              <a:latin typeface="Times New Roman"/>
              <a:cs typeface="Times New Roman"/>
            </a:endParaRPr>
          </a:p>
          <a:p>
            <a:pPr marL="356870" marR="5080" indent="-344805" algn="just">
              <a:lnSpc>
                <a:spcPct val="150000"/>
              </a:lnSpc>
              <a:spcBef>
                <a:spcPts val="484"/>
              </a:spcBef>
            </a:pPr>
            <a:r>
              <a:rPr sz="2000" spc="-5" dirty="0">
                <a:solidFill>
                  <a:srgbClr val="C00000"/>
                </a:solidFill>
                <a:latin typeface="Times New Roman"/>
                <a:cs typeface="Times New Roman"/>
              </a:rPr>
              <a:t>» </a:t>
            </a:r>
            <a:r>
              <a:rPr sz="2000" dirty="0">
                <a:latin typeface="Times New Roman"/>
                <a:cs typeface="Times New Roman"/>
              </a:rPr>
              <a:t>The </a:t>
            </a:r>
            <a:r>
              <a:rPr sz="2000" spc="-5" dirty="0">
                <a:latin typeface="Times New Roman"/>
                <a:cs typeface="Times New Roman"/>
              </a:rPr>
              <a:t>device </a:t>
            </a:r>
            <a:r>
              <a:rPr sz="2000" dirty="0">
                <a:latin typeface="Times New Roman"/>
                <a:cs typeface="Times New Roman"/>
              </a:rPr>
              <a:t>packages </a:t>
            </a:r>
            <a:r>
              <a:rPr sz="2000" spc="-10" dirty="0">
                <a:latin typeface="Times New Roman"/>
                <a:cs typeface="Times New Roman"/>
              </a:rPr>
              <a:t>used </a:t>
            </a:r>
            <a:r>
              <a:rPr sz="2000" spc="-5" dirty="0">
                <a:latin typeface="Times New Roman"/>
                <a:cs typeface="Times New Roman"/>
              </a:rPr>
              <a:t>in </a:t>
            </a:r>
            <a:r>
              <a:rPr sz="2000" spc="-10" dirty="0">
                <a:latin typeface="Times New Roman"/>
                <a:cs typeface="Times New Roman"/>
              </a:rPr>
              <a:t>the </a:t>
            </a:r>
            <a:r>
              <a:rPr sz="2000" spc="-5" dirty="0">
                <a:latin typeface="Times New Roman"/>
                <a:cs typeface="Times New Roman"/>
              </a:rPr>
              <a:t>PCB </a:t>
            </a:r>
            <a:r>
              <a:rPr sz="2000" spc="-10" dirty="0">
                <a:latin typeface="Times New Roman"/>
                <a:cs typeface="Times New Roman"/>
              </a:rPr>
              <a:t>become miniature </a:t>
            </a:r>
            <a:r>
              <a:rPr sz="2000" spc="-5" dirty="0">
                <a:latin typeface="Times New Roman"/>
                <a:cs typeface="Times New Roman"/>
              </a:rPr>
              <a:t>to reduce </a:t>
            </a:r>
            <a:r>
              <a:rPr sz="2000" spc="-10" dirty="0">
                <a:latin typeface="Times New Roman"/>
                <a:cs typeface="Times New Roman"/>
              </a:rPr>
              <a:t>the </a:t>
            </a:r>
            <a:r>
              <a:rPr sz="2000" spc="-5" dirty="0">
                <a:latin typeface="Times New Roman"/>
                <a:cs typeface="Times New Roman"/>
              </a:rPr>
              <a:t>total  </a:t>
            </a:r>
            <a:r>
              <a:rPr sz="2000" dirty="0">
                <a:latin typeface="Times New Roman"/>
                <a:cs typeface="Times New Roman"/>
              </a:rPr>
              <a:t>board </a:t>
            </a:r>
            <a:r>
              <a:rPr sz="2000" spc="-5" dirty="0">
                <a:latin typeface="Times New Roman"/>
                <a:cs typeface="Times New Roman"/>
              </a:rPr>
              <a:t>space occupied </a:t>
            </a:r>
            <a:r>
              <a:rPr sz="2000" dirty="0">
                <a:latin typeface="Times New Roman"/>
                <a:cs typeface="Times New Roman"/>
              </a:rPr>
              <a:t>by </a:t>
            </a:r>
            <a:r>
              <a:rPr sz="2000" spc="-5" dirty="0">
                <a:latin typeface="Times New Roman"/>
                <a:cs typeface="Times New Roman"/>
              </a:rPr>
              <a:t>them and </a:t>
            </a:r>
            <a:r>
              <a:rPr sz="2000" spc="-10" dirty="0">
                <a:latin typeface="Times New Roman"/>
                <a:cs typeface="Times New Roman"/>
              </a:rPr>
              <a:t>multiple </a:t>
            </a:r>
            <a:r>
              <a:rPr sz="2000" spc="-5" dirty="0">
                <a:latin typeface="Times New Roman"/>
                <a:cs typeface="Times New Roman"/>
              </a:rPr>
              <a:t>layers </a:t>
            </a:r>
            <a:r>
              <a:rPr sz="2000" spc="-10" dirty="0">
                <a:latin typeface="Times New Roman"/>
                <a:cs typeface="Times New Roman"/>
              </a:rPr>
              <a:t>may </a:t>
            </a:r>
            <a:r>
              <a:rPr sz="2000" dirty="0">
                <a:latin typeface="Times New Roman"/>
                <a:cs typeface="Times New Roman"/>
              </a:rPr>
              <a:t>be </a:t>
            </a:r>
            <a:r>
              <a:rPr sz="2000" spc="-5" dirty="0">
                <a:latin typeface="Times New Roman"/>
                <a:cs typeface="Times New Roman"/>
              </a:rPr>
              <a:t>required to route </a:t>
            </a:r>
            <a:r>
              <a:rPr sz="2000" spc="-10" dirty="0">
                <a:latin typeface="Times New Roman"/>
                <a:cs typeface="Times New Roman"/>
              </a:rPr>
              <a:t>the  </a:t>
            </a:r>
            <a:r>
              <a:rPr sz="2000" spc="-5" dirty="0">
                <a:latin typeface="Times New Roman"/>
                <a:cs typeface="Times New Roman"/>
              </a:rPr>
              <a:t>interconnections </a:t>
            </a:r>
            <a:r>
              <a:rPr sz="2000" spc="-15" dirty="0">
                <a:latin typeface="Times New Roman"/>
                <a:cs typeface="Times New Roman"/>
              </a:rPr>
              <a:t>among </a:t>
            </a:r>
            <a:r>
              <a:rPr sz="2000" spc="-10" dirty="0">
                <a:latin typeface="Times New Roman"/>
                <a:cs typeface="Times New Roman"/>
              </a:rPr>
              <a:t>the</a:t>
            </a:r>
            <a:r>
              <a:rPr sz="2000" spc="50" dirty="0">
                <a:latin typeface="Times New Roman"/>
                <a:cs typeface="Times New Roman"/>
              </a:rPr>
              <a:t> </a:t>
            </a:r>
            <a:r>
              <a:rPr sz="2000" spc="-5" dirty="0">
                <a:latin typeface="Times New Roman"/>
                <a:cs typeface="Times New Roman"/>
              </a:rPr>
              <a:t>chips.</a:t>
            </a:r>
            <a:endParaRPr sz="2000">
              <a:latin typeface="Times New Roman"/>
              <a:cs typeface="Times New Roman"/>
            </a:endParaRPr>
          </a:p>
          <a:p>
            <a:pPr marL="356870" marR="6350" indent="-344805" algn="just">
              <a:lnSpc>
                <a:spcPct val="150100"/>
              </a:lnSpc>
              <a:spcBef>
                <a:spcPts val="475"/>
              </a:spcBef>
            </a:pPr>
            <a:r>
              <a:rPr sz="2000" spc="-5" dirty="0">
                <a:solidFill>
                  <a:srgbClr val="C00000"/>
                </a:solidFill>
                <a:latin typeface="Times New Roman"/>
                <a:cs typeface="Times New Roman"/>
              </a:rPr>
              <a:t>» </a:t>
            </a:r>
            <a:r>
              <a:rPr sz="2000" spc="-5" dirty="0">
                <a:latin typeface="Times New Roman"/>
                <a:cs typeface="Times New Roman"/>
              </a:rPr>
              <a:t>With </a:t>
            </a:r>
            <a:r>
              <a:rPr sz="2000" spc="-10" dirty="0">
                <a:latin typeface="Times New Roman"/>
                <a:cs typeface="Times New Roman"/>
              </a:rPr>
              <a:t>miniature </a:t>
            </a:r>
            <a:r>
              <a:rPr sz="2000" spc="-5" dirty="0">
                <a:latin typeface="Times New Roman"/>
                <a:cs typeface="Times New Roman"/>
              </a:rPr>
              <a:t>device packages and multiple </a:t>
            </a:r>
            <a:r>
              <a:rPr sz="2000" spc="-10" dirty="0">
                <a:latin typeface="Times New Roman"/>
                <a:cs typeface="Times New Roman"/>
              </a:rPr>
              <a:t>layers </a:t>
            </a:r>
            <a:r>
              <a:rPr sz="2000" spc="-5" dirty="0">
                <a:latin typeface="Times New Roman"/>
                <a:cs typeface="Times New Roman"/>
              </a:rPr>
              <a:t>for </a:t>
            </a:r>
            <a:r>
              <a:rPr sz="2000" spc="-10" dirty="0">
                <a:latin typeface="Times New Roman"/>
                <a:cs typeface="Times New Roman"/>
              </a:rPr>
              <a:t>the </a:t>
            </a:r>
            <a:r>
              <a:rPr sz="2000" spc="-5" dirty="0">
                <a:latin typeface="Times New Roman"/>
                <a:cs typeface="Times New Roman"/>
              </a:rPr>
              <a:t>PCB it </a:t>
            </a:r>
            <a:r>
              <a:rPr sz="2000" spc="-15" dirty="0">
                <a:latin typeface="Times New Roman"/>
                <a:cs typeface="Times New Roman"/>
              </a:rPr>
              <a:t>will </a:t>
            </a:r>
            <a:r>
              <a:rPr sz="2000" dirty="0">
                <a:latin typeface="Times New Roman"/>
                <a:cs typeface="Times New Roman"/>
              </a:rPr>
              <a:t>be </a:t>
            </a:r>
            <a:r>
              <a:rPr sz="2000" spc="-5" dirty="0">
                <a:latin typeface="Times New Roman"/>
                <a:cs typeface="Times New Roman"/>
              </a:rPr>
              <a:t>very  </a:t>
            </a:r>
            <a:r>
              <a:rPr sz="2000" spc="-10" dirty="0">
                <a:latin typeface="Times New Roman"/>
                <a:cs typeface="Times New Roman"/>
              </a:rPr>
              <a:t>difficult </a:t>
            </a:r>
            <a:r>
              <a:rPr sz="2000" spc="-5" dirty="0">
                <a:latin typeface="Times New Roman"/>
                <a:cs typeface="Times New Roman"/>
              </a:rPr>
              <a:t>to </a:t>
            </a:r>
            <a:r>
              <a:rPr sz="2000" dirty="0">
                <a:latin typeface="Times New Roman"/>
                <a:cs typeface="Times New Roman"/>
              </a:rPr>
              <a:t>debug the </a:t>
            </a:r>
            <a:r>
              <a:rPr sz="2000" spc="-5" dirty="0">
                <a:latin typeface="Times New Roman"/>
                <a:cs typeface="Times New Roman"/>
              </a:rPr>
              <a:t>hardware using magnifying </a:t>
            </a:r>
            <a:r>
              <a:rPr sz="2000" spc="-10" dirty="0">
                <a:latin typeface="Times New Roman"/>
                <a:cs typeface="Times New Roman"/>
              </a:rPr>
              <a:t>glass, </a:t>
            </a:r>
            <a:r>
              <a:rPr sz="2000" spc="-5" dirty="0">
                <a:latin typeface="Times New Roman"/>
                <a:cs typeface="Times New Roman"/>
              </a:rPr>
              <a:t>multimeter, etc. to  check </a:t>
            </a:r>
            <a:r>
              <a:rPr sz="2000" spc="-10" dirty="0">
                <a:latin typeface="Times New Roman"/>
                <a:cs typeface="Times New Roman"/>
              </a:rPr>
              <a:t>the </a:t>
            </a:r>
            <a:r>
              <a:rPr sz="2000" spc="-5" dirty="0">
                <a:latin typeface="Times New Roman"/>
                <a:cs typeface="Times New Roman"/>
              </a:rPr>
              <a:t>interconnection </a:t>
            </a:r>
            <a:r>
              <a:rPr sz="2000" spc="-15" dirty="0">
                <a:latin typeface="Times New Roman"/>
                <a:cs typeface="Times New Roman"/>
              </a:rPr>
              <a:t>among </a:t>
            </a:r>
            <a:r>
              <a:rPr sz="2000" spc="-10" dirty="0">
                <a:latin typeface="Times New Roman"/>
                <a:cs typeface="Times New Roman"/>
              </a:rPr>
              <a:t>the </a:t>
            </a:r>
            <a:r>
              <a:rPr sz="2000" spc="-5" dirty="0">
                <a:latin typeface="Times New Roman"/>
                <a:cs typeface="Times New Roman"/>
              </a:rPr>
              <a:t>various</a:t>
            </a:r>
            <a:r>
              <a:rPr sz="2000" spc="95" dirty="0">
                <a:latin typeface="Times New Roman"/>
                <a:cs typeface="Times New Roman"/>
              </a:rPr>
              <a:t> </a:t>
            </a:r>
            <a:r>
              <a:rPr sz="2000" spc="-5" dirty="0">
                <a:latin typeface="Times New Roman"/>
                <a:cs typeface="Times New Roman"/>
              </a:rPr>
              <a:t>chips.</a:t>
            </a:r>
            <a:endParaRPr sz="2000">
              <a:latin typeface="Times New Roman"/>
              <a:cs typeface="Times New Roman"/>
            </a:endParaRP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352203"/>
            <a:ext cx="8303259" cy="5361940"/>
          </a:xfrm>
          <a:prstGeom prst="rect">
            <a:avLst/>
          </a:prstGeom>
        </p:spPr>
        <p:txBody>
          <a:bodyPr vert="horz" wrap="square" lIns="0" tIns="165100" rIns="0" bIns="0" rtlCol="0">
            <a:spAutoFit/>
          </a:bodyPr>
          <a:lstStyle/>
          <a:p>
            <a:pPr marL="12700">
              <a:lnSpc>
                <a:spcPct val="100000"/>
              </a:lnSpc>
              <a:spcBef>
                <a:spcPts val="1300"/>
              </a:spcBef>
              <a:tabLst>
                <a:tab pos="356870" algn="l"/>
              </a:tabLst>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Boundary</a:t>
            </a:r>
            <a:r>
              <a:rPr sz="2000" b="1" i="1" spc="110" dirty="0">
                <a:solidFill>
                  <a:srgbClr val="FF0000"/>
                </a:solidFill>
                <a:latin typeface="Times New Roman"/>
                <a:cs typeface="Times New Roman"/>
              </a:rPr>
              <a:t> </a:t>
            </a:r>
            <a:r>
              <a:rPr sz="2000" b="1" i="1" spc="-5" dirty="0">
                <a:solidFill>
                  <a:srgbClr val="FF0000"/>
                </a:solidFill>
                <a:latin typeface="Times New Roman"/>
                <a:cs typeface="Times New Roman"/>
              </a:rPr>
              <a:t>scan</a:t>
            </a:r>
            <a:r>
              <a:rPr sz="2000" b="1" i="1" spc="100" dirty="0">
                <a:solidFill>
                  <a:srgbClr val="FF0000"/>
                </a:solidFill>
                <a:latin typeface="Times New Roman"/>
                <a:cs typeface="Times New Roman"/>
              </a:rPr>
              <a:t> </a:t>
            </a:r>
            <a:r>
              <a:rPr sz="2000" spc="-10" dirty="0">
                <a:latin typeface="Times New Roman"/>
                <a:cs typeface="Times New Roman"/>
              </a:rPr>
              <a:t>is</a:t>
            </a:r>
            <a:r>
              <a:rPr sz="2000" spc="90" dirty="0">
                <a:latin typeface="Times New Roman"/>
                <a:cs typeface="Times New Roman"/>
              </a:rPr>
              <a:t> </a:t>
            </a:r>
            <a:r>
              <a:rPr sz="2000" spc="-5" dirty="0">
                <a:latin typeface="Times New Roman"/>
                <a:cs typeface="Times New Roman"/>
              </a:rPr>
              <a:t>a</a:t>
            </a:r>
            <a:r>
              <a:rPr sz="2000" spc="105" dirty="0">
                <a:latin typeface="Times New Roman"/>
                <a:cs typeface="Times New Roman"/>
              </a:rPr>
              <a:t> </a:t>
            </a:r>
            <a:r>
              <a:rPr sz="2000" spc="-10" dirty="0">
                <a:solidFill>
                  <a:srgbClr val="C00000"/>
                </a:solidFill>
                <a:latin typeface="Times New Roman"/>
                <a:cs typeface="Times New Roman"/>
              </a:rPr>
              <a:t>technique</a:t>
            </a:r>
            <a:r>
              <a:rPr sz="2000" spc="110" dirty="0">
                <a:solidFill>
                  <a:srgbClr val="C00000"/>
                </a:solidFill>
                <a:latin typeface="Times New Roman"/>
                <a:cs typeface="Times New Roman"/>
              </a:rPr>
              <a:t> </a:t>
            </a:r>
            <a:r>
              <a:rPr sz="2000" spc="-10" dirty="0">
                <a:solidFill>
                  <a:srgbClr val="C00000"/>
                </a:solidFill>
                <a:latin typeface="Times New Roman"/>
                <a:cs typeface="Times New Roman"/>
              </a:rPr>
              <a:t>used</a:t>
            </a:r>
            <a:r>
              <a:rPr sz="2000" spc="114" dirty="0">
                <a:solidFill>
                  <a:srgbClr val="C00000"/>
                </a:solidFill>
                <a:latin typeface="Times New Roman"/>
                <a:cs typeface="Times New Roman"/>
              </a:rPr>
              <a:t> </a:t>
            </a:r>
            <a:r>
              <a:rPr sz="2000" spc="-10" dirty="0">
                <a:solidFill>
                  <a:srgbClr val="C00000"/>
                </a:solidFill>
                <a:latin typeface="Times New Roman"/>
                <a:cs typeface="Times New Roman"/>
              </a:rPr>
              <a:t>for</a:t>
            </a:r>
            <a:r>
              <a:rPr sz="2000" spc="114" dirty="0">
                <a:solidFill>
                  <a:srgbClr val="C00000"/>
                </a:solidFill>
                <a:latin typeface="Times New Roman"/>
                <a:cs typeface="Times New Roman"/>
              </a:rPr>
              <a:t> </a:t>
            </a:r>
            <a:r>
              <a:rPr sz="2000" spc="-10" dirty="0">
                <a:solidFill>
                  <a:srgbClr val="C00000"/>
                </a:solidFill>
                <a:latin typeface="Times New Roman"/>
                <a:cs typeface="Times New Roman"/>
              </a:rPr>
              <a:t>testing</a:t>
            </a:r>
            <a:r>
              <a:rPr sz="2000" spc="85" dirty="0">
                <a:solidFill>
                  <a:srgbClr val="C00000"/>
                </a:solidFill>
                <a:latin typeface="Times New Roman"/>
                <a:cs typeface="Times New Roman"/>
              </a:rPr>
              <a:t> </a:t>
            </a:r>
            <a:r>
              <a:rPr sz="2000" spc="-10" dirty="0">
                <a:solidFill>
                  <a:srgbClr val="C00000"/>
                </a:solidFill>
                <a:latin typeface="Times New Roman"/>
                <a:cs typeface="Times New Roman"/>
              </a:rPr>
              <a:t>the</a:t>
            </a:r>
            <a:r>
              <a:rPr sz="2000" spc="110" dirty="0">
                <a:solidFill>
                  <a:srgbClr val="C00000"/>
                </a:solidFill>
                <a:latin typeface="Times New Roman"/>
                <a:cs typeface="Times New Roman"/>
              </a:rPr>
              <a:t> </a:t>
            </a:r>
            <a:r>
              <a:rPr sz="2000" spc="-5" dirty="0">
                <a:solidFill>
                  <a:srgbClr val="C00000"/>
                </a:solidFill>
                <a:latin typeface="Times New Roman"/>
                <a:cs typeface="Times New Roman"/>
              </a:rPr>
              <a:t>interconnection</a:t>
            </a:r>
            <a:r>
              <a:rPr sz="2000" spc="100" dirty="0">
                <a:solidFill>
                  <a:srgbClr val="C00000"/>
                </a:solidFill>
                <a:latin typeface="Times New Roman"/>
                <a:cs typeface="Times New Roman"/>
              </a:rPr>
              <a:t> </a:t>
            </a:r>
            <a:r>
              <a:rPr sz="2000" spc="-10" dirty="0">
                <a:solidFill>
                  <a:srgbClr val="C00000"/>
                </a:solidFill>
                <a:latin typeface="Times New Roman"/>
                <a:cs typeface="Times New Roman"/>
              </a:rPr>
              <a:t>among</a:t>
            </a:r>
            <a:r>
              <a:rPr sz="2000" spc="95" dirty="0">
                <a:solidFill>
                  <a:srgbClr val="C00000"/>
                </a:solidFill>
                <a:latin typeface="Times New Roman"/>
                <a:cs typeface="Times New Roman"/>
              </a:rPr>
              <a:t> </a:t>
            </a:r>
            <a:r>
              <a:rPr sz="2000" spc="-10" dirty="0">
                <a:solidFill>
                  <a:srgbClr val="C00000"/>
                </a:solidFill>
                <a:latin typeface="Times New Roman"/>
                <a:cs typeface="Times New Roman"/>
              </a:rPr>
              <a:t>the</a:t>
            </a:r>
            <a:endParaRPr sz="2000">
              <a:latin typeface="Times New Roman"/>
              <a:cs typeface="Times New Roman"/>
            </a:endParaRPr>
          </a:p>
          <a:p>
            <a:pPr marL="356870">
              <a:lnSpc>
                <a:spcPct val="100000"/>
              </a:lnSpc>
              <a:spcBef>
                <a:spcPts val="1200"/>
              </a:spcBef>
            </a:pPr>
            <a:r>
              <a:rPr sz="2000" spc="-10" dirty="0">
                <a:solidFill>
                  <a:srgbClr val="C00000"/>
                </a:solidFill>
                <a:latin typeface="Times New Roman"/>
                <a:cs typeface="Times New Roman"/>
              </a:rPr>
              <a:t>various </a:t>
            </a:r>
            <a:r>
              <a:rPr sz="2000" spc="-5" dirty="0">
                <a:solidFill>
                  <a:srgbClr val="C00000"/>
                </a:solidFill>
                <a:latin typeface="Times New Roman"/>
                <a:cs typeface="Times New Roman"/>
              </a:rPr>
              <a:t>chips, </a:t>
            </a:r>
            <a:r>
              <a:rPr sz="2000" spc="-20" dirty="0">
                <a:solidFill>
                  <a:srgbClr val="C00000"/>
                </a:solidFill>
                <a:latin typeface="Times New Roman"/>
                <a:cs typeface="Times New Roman"/>
              </a:rPr>
              <a:t>which </a:t>
            </a:r>
            <a:r>
              <a:rPr sz="2000" spc="-5" dirty="0">
                <a:solidFill>
                  <a:srgbClr val="C00000"/>
                </a:solidFill>
                <a:latin typeface="Times New Roman"/>
                <a:cs typeface="Times New Roman"/>
              </a:rPr>
              <a:t>support JTAG </a:t>
            </a:r>
            <a:r>
              <a:rPr sz="2000" spc="-10" dirty="0">
                <a:solidFill>
                  <a:srgbClr val="C00000"/>
                </a:solidFill>
                <a:latin typeface="Times New Roman"/>
                <a:cs typeface="Times New Roman"/>
              </a:rPr>
              <a:t>interface, </a:t>
            </a:r>
            <a:r>
              <a:rPr sz="2000" spc="-5" dirty="0">
                <a:solidFill>
                  <a:srgbClr val="C00000"/>
                </a:solidFill>
                <a:latin typeface="Times New Roman"/>
                <a:cs typeface="Times New Roman"/>
              </a:rPr>
              <a:t>present in </a:t>
            </a:r>
            <a:r>
              <a:rPr sz="2000" spc="-10" dirty="0">
                <a:solidFill>
                  <a:srgbClr val="C00000"/>
                </a:solidFill>
                <a:latin typeface="Times New Roman"/>
                <a:cs typeface="Times New Roman"/>
              </a:rPr>
              <a:t>the</a:t>
            </a:r>
            <a:r>
              <a:rPr sz="2000" spc="220" dirty="0">
                <a:solidFill>
                  <a:srgbClr val="C00000"/>
                </a:solidFill>
                <a:latin typeface="Times New Roman"/>
                <a:cs typeface="Times New Roman"/>
              </a:rPr>
              <a:t> </a:t>
            </a:r>
            <a:r>
              <a:rPr sz="2000" dirty="0">
                <a:solidFill>
                  <a:srgbClr val="C00000"/>
                </a:solidFill>
                <a:latin typeface="Times New Roman"/>
                <a:cs typeface="Times New Roman"/>
              </a:rPr>
              <a:t>board</a:t>
            </a:r>
            <a:r>
              <a:rPr sz="2000" dirty="0">
                <a:latin typeface="Times New Roman"/>
                <a:cs typeface="Times New Roman"/>
              </a:rPr>
              <a:t>.</a:t>
            </a:r>
            <a:endParaRPr sz="2000">
              <a:latin typeface="Times New Roman"/>
              <a:cs typeface="Times New Roman"/>
            </a:endParaRPr>
          </a:p>
          <a:p>
            <a:pPr marL="356870" marR="5080" indent="-344805">
              <a:lnSpc>
                <a:spcPct val="150000"/>
              </a:lnSpc>
              <a:spcBef>
                <a:spcPts val="484"/>
              </a:spcBef>
              <a:tabLst>
                <a:tab pos="356870" algn="l"/>
              </a:tabLst>
            </a:pPr>
            <a:r>
              <a:rPr sz="2000" spc="-5" dirty="0">
                <a:solidFill>
                  <a:srgbClr val="C00000"/>
                </a:solidFill>
                <a:latin typeface="Times New Roman"/>
                <a:cs typeface="Times New Roman"/>
              </a:rPr>
              <a:t>»	</a:t>
            </a:r>
            <a:r>
              <a:rPr sz="2000" spc="-10" dirty="0">
                <a:latin typeface="Times New Roman"/>
                <a:cs typeface="Times New Roman"/>
              </a:rPr>
              <a:t>Chips </a:t>
            </a:r>
            <a:r>
              <a:rPr sz="2000" spc="-5" dirty="0">
                <a:latin typeface="Times New Roman"/>
                <a:cs typeface="Times New Roman"/>
              </a:rPr>
              <a:t>which support boundary scan associate a boundary </a:t>
            </a:r>
            <a:r>
              <a:rPr sz="2000" dirty="0">
                <a:latin typeface="Times New Roman"/>
                <a:cs typeface="Times New Roman"/>
              </a:rPr>
              <a:t>scan </a:t>
            </a:r>
            <a:r>
              <a:rPr sz="2000" spc="-5" dirty="0">
                <a:latin typeface="Times New Roman"/>
                <a:cs typeface="Times New Roman"/>
              </a:rPr>
              <a:t>cell </a:t>
            </a:r>
            <a:r>
              <a:rPr sz="2000" spc="-15" dirty="0">
                <a:latin typeface="Times New Roman"/>
                <a:cs typeface="Times New Roman"/>
              </a:rPr>
              <a:t>with </a:t>
            </a:r>
            <a:r>
              <a:rPr sz="2000" spc="-5" dirty="0">
                <a:latin typeface="Times New Roman"/>
                <a:cs typeface="Times New Roman"/>
              </a:rPr>
              <a:t>each  pin </a:t>
            </a:r>
            <a:r>
              <a:rPr sz="2000" dirty="0">
                <a:latin typeface="Times New Roman"/>
                <a:cs typeface="Times New Roman"/>
              </a:rPr>
              <a:t>of </a:t>
            </a:r>
            <a:r>
              <a:rPr sz="2000" spc="-10" dirty="0">
                <a:latin typeface="Times New Roman"/>
                <a:cs typeface="Times New Roman"/>
              </a:rPr>
              <a:t>the</a:t>
            </a:r>
            <a:r>
              <a:rPr sz="2000" spc="-15" dirty="0">
                <a:latin typeface="Times New Roman"/>
                <a:cs typeface="Times New Roman"/>
              </a:rPr>
              <a:t> </a:t>
            </a:r>
            <a:r>
              <a:rPr sz="2000" spc="-5" dirty="0">
                <a:latin typeface="Times New Roman"/>
                <a:cs typeface="Times New Roman"/>
              </a:rPr>
              <a:t>device.</a:t>
            </a:r>
            <a:endParaRPr sz="2000">
              <a:latin typeface="Times New Roman"/>
              <a:cs typeface="Times New Roman"/>
            </a:endParaRPr>
          </a:p>
          <a:p>
            <a:pPr marL="12700">
              <a:lnSpc>
                <a:spcPct val="100000"/>
              </a:lnSpc>
              <a:spcBef>
                <a:spcPts val="1680"/>
              </a:spcBef>
              <a:tabLst>
                <a:tab pos="356870" algn="l"/>
              </a:tabLst>
            </a:pPr>
            <a:r>
              <a:rPr sz="2000" spc="-5" dirty="0">
                <a:solidFill>
                  <a:srgbClr val="C00000"/>
                </a:solidFill>
                <a:latin typeface="Times New Roman"/>
                <a:cs typeface="Times New Roman"/>
              </a:rPr>
              <a:t>»	</a:t>
            </a:r>
            <a:r>
              <a:rPr sz="2000" spc="-10" dirty="0">
                <a:solidFill>
                  <a:srgbClr val="C00000"/>
                </a:solidFill>
                <a:latin typeface="Times New Roman"/>
                <a:cs typeface="Times New Roman"/>
              </a:rPr>
              <a:t>A</a:t>
            </a:r>
            <a:r>
              <a:rPr sz="2000" spc="100" dirty="0">
                <a:solidFill>
                  <a:srgbClr val="C00000"/>
                </a:solidFill>
                <a:latin typeface="Times New Roman"/>
                <a:cs typeface="Times New Roman"/>
              </a:rPr>
              <a:t> </a:t>
            </a:r>
            <a:r>
              <a:rPr sz="2000" spc="-5" dirty="0">
                <a:solidFill>
                  <a:srgbClr val="C00000"/>
                </a:solidFill>
                <a:latin typeface="Times New Roman"/>
                <a:cs typeface="Times New Roman"/>
              </a:rPr>
              <a:t>JTAG</a:t>
            </a:r>
            <a:r>
              <a:rPr sz="2000" spc="135" dirty="0">
                <a:solidFill>
                  <a:srgbClr val="C00000"/>
                </a:solidFill>
                <a:latin typeface="Times New Roman"/>
                <a:cs typeface="Times New Roman"/>
              </a:rPr>
              <a:t> </a:t>
            </a:r>
            <a:r>
              <a:rPr sz="2000" dirty="0">
                <a:solidFill>
                  <a:srgbClr val="C00000"/>
                </a:solidFill>
                <a:latin typeface="Times New Roman"/>
                <a:cs typeface="Times New Roman"/>
              </a:rPr>
              <a:t>port</a:t>
            </a:r>
            <a:r>
              <a:rPr sz="2000" spc="130" dirty="0">
                <a:solidFill>
                  <a:srgbClr val="C00000"/>
                </a:solidFill>
                <a:latin typeface="Times New Roman"/>
                <a:cs typeface="Times New Roman"/>
              </a:rPr>
              <a:t> </a:t>
            </a:r>
            <a:r>
              <a:rPr sz="2000" spc="-10" dirty="0">
                <a:solidFill>
                  <a:srgbClr val="C00000"/>
                </a:solidFill>
                <a:latin typeface="Times New Roman"/>
                <a:cs typeface="Times New Roman"/>
              </a:rPr>
              <a:t>contains</a:t>
            </a:r>
            <a:r>
              <a:rPr sz="2000" spc="125" dirty="0">
                <a:solidFill>
                  <a:srgbClr val="C00000"/>
                </a:solidFill>
                <a:latin typeface="Times New Roman"/>
                <a:cs typeface="Times New Roman"/>
              </a:rPr>
              <a:t> </a:t>
            </a:r>
            <a:r>
              <a:rPr sz="2000" spc="-10" dirty="0">
                <a:solidFill>
                  <a:srgbClr val="C00000"/>
                </a:solidFill>
                <a:latin typeface="Times New Roman"/>
                <a:cs typeface="Times New Roman"/>
              </a:rPr>
              <a:t>the</a:t>
            </a:r>
            <a:r>
              <a:rPr sz="2000" spc="155" dirty="0">
                <a:solidFill>
                  <a:srgbClr val="C00000"/>
                </a:solidFill>
                <a:latin typeface="Times New Roman"/>
                <a:cs typeface="Times New Roman"/>
              </a:rPr>
              <a:t> </a:t>
            </a:r>
            <a:r>
              <a:rPr sz="2000" spc="-10" dirty="0">
                <a:solidFill>
                  <a:srgbClr val="C00000"/>
                </a:solidFill>
                <a:latin typeface="Times New Roman"/>
                <a:cs typeface="Times New Roman"/>
              </a:rPr>
              <a:t>five</a:t>
            </a:r>
            <a:r>
              <a:rPr sz="2000" spc="130" dirty="0">
                <a:solidFill>
                  <a:srgbClr val="C00000"/>
                </a:solidFill>
                <a:latin typeface="Times New Roman"/>
                <a:cs typeface="Times New Roman"/>
              </a:rPr>
              <a:t> </a:t>
            </a:r>
            <a:r>
              <a:rPr sz="2000" spc="-10" dirty="0">
                <a:solidFill>
                  <a:srgbClr val="C00000"/>
                </a:solidFill>
                <a:latin typeface="Times New Roman"/>
                <a:cs typeface="Times New Roman"/>
              </a:rPr>
              <a:t>signal</a:t>
            </a:r>
            <a:r>
              <a:rPr sz="2000" spc="130" dirty="0">
                <a:solidFill>
                  <a:srgbClr val="C00000"/>
                </a:solidFill>
                <a:latin typeface="Times New Roman"/>
                <a:cs typeface="Times New Roman"/>
              </a:rPr>
              <a:t> </a:t>
            </a:r>
            <a:r>
              <a:rPr sz="2000" spc="-5" dirty="0">
                <a:solidFill>
                  <a:srgbClr val="C00000"/>
                </a:solidFill>
                <a:latin typeface="Times New Roman"/>
                <a:cs typeface="Times New Roman"/>
              </a:rPr>
              <a:t>lines</a:t>
            </a:r>
            <a:r>
              <a:rPr sz="2000" spc="-5" dirty="0">
                <a:latin typeface="Times New Roman"/>
                <a:cs typeface="Times New Roman"/>
              </a:rPr>
              <a:t>,</a:t>
            </a:r>
            <a:r>
              <a:rPr sz="2000" spc="135" dirty="0">
                <a:latin typeface="Times New Roman"/>
                <a:cs typeface="Times New Roman"/>
              </a:rPr>
              <a:t> </a:t>
            </a:r>
            <a:r>
              <a:rPr sz="2000" spc="-10" dirty="0">
                <a:latin typeface="Times New Roman"/>
                <a:cs typeface="Times New Roman"/>
              </a:rPr>
              <a:t>namely,</a:t>
            </a:r>
            <a:r>
              <a:rPr sz="2000" spc="135" dirty="0">
                <a:latin typeface="Times New Roman"/>
                <a:cs typeface="Times New Roman"/>
              </a:rPr>
              <a:t> </a:t>
            </a:r>
            <a:r>
              <a:rPr sz="2000" dirty="0">
                <a:solidFill>
                  <a:srgbClr val="AC1285"/>
                </a:solidFill>
                <a:latin typeface="Times New Roman"/>
                <a:cs typeface="Times New Roman"/>
              </a:rPr>
              <a:t>TDI,</a:t>
            </a:r>
            <a:r>
              <a:rPr sz="2000" spc="140" dirty="0">
                <a:solidFill>
                  <a:srgbClr val="AC1285"/>
                </a:solidFill>
                <a:latin typeface="Times New Roman"/>
                <a:cs typeface="Times New Roman"/>
              </a:rPr>
              <a:t> </a:t>
            </a:r>
            <a:r>
              <a:rPr sz="2000" spc="-5" dirty="0">
                <a:solidFill>
                  <a:srgbClr val="AC1285"/>
                </a:solidFill>
                <a:latin typeface="Times New Roman"/>
                <a:cs typeface="Times New Roman"/>
              </a:rPr>
              <a:t>TDO,</a:t>
            </a:r>
            <a:r>
              <a:rPr sz="2000" spc="140" dirty="0">
                <a:solidFill>
                  <a:srgbClr val="AC1285"/>
                </a:solidFill>
                <a:latin typeface="Times New Roman"/>
                <a:cs typeface="Times New Roman"/>
              </a:rPr>
              <a:t> </a:t>
            </a:r>
            <a:r>
              <a:rPr sz="2000" dirty="0">
                <a:solidFill>
                  <a:srgbClr val="AC1285"/>
                </a:solidFill>
                <a:latin typeface="Times New Roman"/>
                <a:cs typeface="Times New Roman"/>
              </a:rPr>
              <a:t>TCK,</a:t>
            </a:r>
            <a:r>
              <a:rPr sz="2000" spc="135" dirty="0">
                <a:solidFill>
                  <a:srgbClr val="AC1285"/>
                </a:solidFill>
                <a:latin typeface="Times New Roman"/>
                <a:cs typeface="Times New Roman"/>
              </a:rPr>
              <a:t> </a:t>
            </a:r>
            <a:r>
              <a:rPr sz="2000" dirty="0">
                <a:solidFill>
                  <a:srgbClr val="AC1285"/>
                </a:solidFill>
                <a:latin typeface="Times New Roman"/>
                <a:cs typeface="Times New Roman"/>
              </a:rPr>
              <a:t>TRST</a:t>
            </a:r>
            <a:endParaRPr sz="2000">
              <a:latin typeface="Times New Roman"/>
              <a:cs typeface="Times New Roman"/>
            </a:endParaRPr>
          </a:p>
          <a:p>
            <a:pPr marL="356870">
              <a:lnSpc>
                <a:spcPct val="100000"/>
              </a:lnSpc>
              <a:spcBef>
                <a:spcPts val="1205"/>
              </a:spcBef>
            </a:pPr>
            <a:r>
              <a:rPr sz="2000" spc="-10" dirty="0">
                <a:solidFill>
                  <a:srgbClr val="AC1285"/>
                </a:solidFill>
                <a:latin typeface="Times New Roman"/>
                <a:cs typeface="Times New Roman"/>
              </a:rPr>
              <a:t>and </a:t>
            </a:r>
            <a:r>
              <a:rPr sz="2000" dirty="0">
                <a:solidFill>
                  <a:srgbClr val="AC1285"/>
                </a:solidFill>
                <a:latin typeface="Times New Roman"/>
                <a:cs typeface="Times New Roman"/>
              </a:rPr>
              <a:t>TMS </a:t>
            </a:r>
            <a:r>
              <a:rPr sz="2000" spc="-10" dirty="0">
                <a:latin typeface="Times New Roman"/>
                <a:cs typeface="Times New Roman"/>
              </a:rPr>
              <a:t>form the </a:t>
            </a:r>
            <a:r>
              <a:rPr sz="2000" u="sng" dirty="0">
                <a:uFill>
                  <a:solidFill>
                    <a:srgbClr val="000000"/>
                  </a:solidFill>
                </a:uFill>
                <a:latin typeface="Times New Roman"/>
                <a:cs typeface="Times New Roman"/>
              </a:rPr>
              <a:t>Test </a:t>
            </a:r>
            <a:r>
              <a:rPr sz="2000" u="sng" spc="-10" dirty="0">
                <a:uFill>
                  <a:solidFill>
                    <a:srgbClr val="000000"/>
                  </a:solidFill>
                </a:uFill>
                <a:latin typeface="Times New Roman"/>
                <a:cs typeface="Times New Roman"/>
              </a:rPr>
              <a:t>Access </a:t>
            </a:r>
            <a:r>
              <a:rPr sz="2000" u="sng" dirty="0">
                <a:uFill>
                  <a:solidFill>
                    <a:srgbClr val="000000"/>
                  </a:solidFill>
                </a:uFill>
                <a:latin typeface="Times New Roman"/>
                <a:cs typeface="Times New Roman"/>
              </a:rPr>
              <a:t>Port (TAP)</a:t>
            </a:r>
            <a:r>
              <a:rPr sz="2000" dirty="0">
                <a:latin typeface="Times New Roman"/>
                <a:cs typeface="Times New Roman"/>
              </a:rPr>
              <a:t> </a:t>
            </a:r>
            <a:r>
              <a:rPr sz="2000" spc="-10" dirty="0">
                <a:latin typeface="Times New Roman"/>
                <a:cs typeface="Times New Roman"/>
              </a:rPr>
              <a:t>for </a:t>
            </a:r>
            <a:r>
              <a:rPr sz="2000" spc="-5" dirty="0">
                <a:latin typeface="Times New Roman"/>
                <a:cs typeface="Times New Roman"/>
              </a:rPr>
              <a:t>a JTAG supported</a:t>
            </a:r>
            <a:r>
              <a:rPr sz="2000" spc="60" dirty="0">
                <a:latin typeface="Times New Roman"/>
                <a:cs typeface="Times New Roman"/>
              </a:rPr>
              <a:t> </a:t>
            </a:r>
            <a:r>
              <a:rPr sz="2000" spc="-5" dirty="0">
                <a:latin typeface="Times New Roman"/>
                <a:cs typeface="Times New Roman"/>
              </a:rPr>
              <a:t>chip.</a:t>
            </a:r>
            <a:endParaRPr sz="2000">
              <a:latin typeface="Times New Roman"/>
              <a:cs typeface="Times New Roman"/>
            </a:endParaRPr>
          </a:p>
          <a:p>
            <a:pPr marL="12700">
              <a:lnSpc>
                <a:spcPct val="100000"/>
              </a:lnSpc>
              <a:spcBef>
                <a:spcPts val="1680"/>
              </a:spcBef>
              <a:tabLst>
                <a:tab pos="356870" algn="l"/>
              </a:tabLst>
            </a:pPr>
            <a:r>
              <a:rPr sz="2000" spc="-5" dirty="0">
                <a:solidFill>
                  <a:srgbClr val="C00000"/>
                </a:solidFill>
                <a:latin typeface="Times New Roman"/>
                <a:cs typeface="Times New Roman"/>
              </a:rPr>
              <a:t>»	</a:t>
            </a:r>
            <a:r>
              <a:rPr sz="2000" spc="-5" dirty="0">
                <a:solidFill>
                  <a:srgbClr val="6F2F9F"/>
                </a:solidFill>
                <a:latin typeface="Times New Roman"/>
                <a:cs typeface="Times New Roman"/>
              </a:rPr>
              <a:t>Each device </a:t>
            </a:r>
            <a:r>
              <a:rPr sz="2000" spc="-20" dirty="0">
                <a:solidFill>
                  <a:srgbClr val="6F2F9F"/>
                </a:solidFill>
                <a:latin typeface="Times New Roman"/>
                <a:cs typeface="Times New Roman"/>
              </a:rPr>
              <a:t>will </a:t>
            </a:r>
            <a:r>
              <a:rPr sz="2000" spc="-10" dirty="0">
                <a:solidFill>
                  <a:srgbClr val="6F2F9F"/>
                </a:solidFill>
                <a:latin typeface="Times New Roman"/>
                <a:cs typeface="Times New Roman"/>
              </a:rPr>
              <a:t>have its </a:t>
            </a:r>
            <a:r>
              <a:rPr sz="2000" spc="-20" dirty="0">
                <a:solidFill>
                  <a:srgbClr val="6F2F9F"/>
                </a:solidFill>
                <a:latin typeface="Times New Roman"/>
                <a:cs typeface="Times New Roman"/>
              </a:rPr>
              <a:t>own</a:t>
            </a:r>
            <a:r>
              <a:rPr sz="2000" spc="160" dirty="0">
                <a:solidFill>
                  <a:srgbClr val="6F2F9F"/>
                </a:solidFill>
                <a:latin typeface="Times New Roman"/>
                <a:cs typeface="Times New Roman"/>
              </a:rPr>
              <a:t> </a:t>
            </a:r>
            <a:r>
              <a:rPr sz="2000" dirty="0">
                <a:solidFill>
                  <a:srgbClr val="6F2F9F"/>
                </a:solidFill>
                <a:latin typeface="Times New Roman"/>
                <a:cs typeface="Times New Roman"/>
              </a:rPr>
              <a:t>TAP</a:t>
            </a:r>
            <a:r>
              <a:rPr sz="2000" dirty="0">
                <a:latin typeface="Times New Roman"/>
                <a:cs typeface="Times New Roman"/>
              </a:rPr>
              <a:t>.</a:t>
            </a:r>
            <a:endParaRPr sz="2000">
              <a:latin typeface="Times New Roman"/>
              <a:cs typeface="Times New Roman"/>
            </a:endParaRPr>
          </a:p>
          <a:p>
            <a:pPr marL="356870" marR="7620" indent="-344805">
              <a:lnSpc>
                <a:spcPct val="150100"/>
              </a:lnSpc>
              <a:spcBef>
                <a:spcPts val="480"/>
              </a:spcBef>
              <a:tabLst>
                <a:tab pos="356870" algn="l"/>
              </a:tabLst>
            </a:pPr>
            <a:r>
              <a:rPr sz="2000" spc="-5" dirty="0">
                <a:solidFill>
                  <a:srgbClr val="C00000"/>
                </a:solidFill>
                <a:latin typeface="Times New Roman"/>
                <a:cs typeface="Times New Roman"/>
              </a:rPr>
              <a:t>»	</a:t>
            </a:r>
            <a:r>
              <a:rPr sz="2000" dirty="0">
                <a:solidFill>
                  <a:srgbClr val="001F5F"/>
                </a:solidFill>
                <a:latin typeface="Times New Roman"/>
                <a:cs typeface="Times New Roman"/>
              </a:rPr>
              <a:t>The </a:t>
            </a:r>
            <a:r>
              <a:rPr sz="2000" spc="-5" dirty="0">
                <a:solidFill>
                  <a:srgbClr val="001F5F"/>
                </a:solidFill>
                <a:latin typeface="Times New Roman"/>
                <a:cs typeface="Times New Roman"/>
              </a:rPr>
              <a:t>PCB also </a:t>
            </a:r>
            <a:r>
              <a:rPr sz="2000" spc="-10" dirty="0">
                <a:solidFill>
                  <a:srgbClr val="001F5F"/>
                </a:solidFill>
                <a:latin typeface="Times New Roman"/>
                <a:cs typeface="Times New Roman"/>
              </a:rPr>
              <a:t>contains </a:t>
            </a:r>
            <a:r>
              <a:rPr sz="2000" spc="-5" dirty="0">
                <a:solidFill>
                  <a:srgbClr val="001F5F"/>
                </a:solidFill>
                <a:latin typeface="Times New Roman"/>
                <a:cs typeface="Times New Roman"/>
              </a:rPr>
              <a:t>a </a:t>
            </a:r>
            <a:r>
              <a:rPr sz="2000" dirty="0">
                <a:solidFill>
                  <a:srgbClr val="001F5F"/>
                </a:solidFill>
                <a:latin typeface="Times New Roman"/>
                <a:cs typeface="Times New Roman"/>
              </a:rPr>
              <a:t>TAP </a:t>
            </a:r>
            <a:r>
              <a:rPr sz="2000" spc="-10" dirty="0">
                <a:solidFill>
                  <a:srgbClr val="001F5F"/>
                </a:solidFill>
                <a:latin typeface="Times New Roman"/>
                <a:cs typeface="Times New Roman"/>
              </a:rPr>
              <a:t>for </a:t>
            </a:r>
            <a:r>
              <a:rPr sz="2000" spc="-5" dirty="0">
                <a:solidFill>
                  <a:srgbClr val="001F5F"/>
                </a:solidFill>
                <a:latin typeface="Times New Roman"/>
                <a:cs typeface="Times New Roman"/>
              </a:rPr>
              <a:t>connecting the JTAG </a:t>
            </a:r>
            <a:r>
              <a:rPr sz="2000" spc="-10" dirty="0">
                <a:solidFill>
                  <a:srgbClr val="001F5F"/>
                </a:solidFill>
                <a:latin typeface="Times New Roman"/>
                <a:cs typeface="Times New Roman"/>
              </a:rPr>
              <a:t>signal </a:t>
            </a:r>
            <a:r>
              <a:rPr sz="2000" spc="-5" dirty="0">
                <a:solidFill>
                  <a:srgbClr val="001F5F"/>
                </a:solidFill>
                <a:latin typeface="Times New Roman"/>
                <a:cs typeface="Times New Roman"/>
              </a:rPr>
              <a:t>lines </a:t>
            </a:r>
            <a:r>
              <a:rPr sz="2000" spc="-10" dirty="0">
                <a:solidFill>
                  <a:srgbClr val="001F5F"/>
                </a:solidFill>
                <a:latin typeface="Times New Roman"/>
                <a:cs typeface="Times New Roman"/>
              </a:rPr>
              <a:t>to the  external</a:t>
            </a:r>
            <a:r>
              <a:rPr sz="2000" spc="5" dirty="0">
                <a:solidFill>
                  <a:srgbClr val="001F5F"/>
                </a:solidFill>
                <a:latin typeface="Times New Roman"/>
                <a:cs typeface="Times New Roman"/>
              </a:rPr>
              <a:t> </a:t>
            </a:r>
            <a:r>
              <a:rPr sz="2000" spc="-10" dirty="0">
                <a:solidFill>
                  <a:srgbClr val="001F5F"/>
                </a:solidFill>
                <a:latin typeface="Times New Roman"/>
                <a:cs typeface="Times New Roman"/>
              </a:rPr>
              <a:t>world</a:t>
            </a:r>
            <a:r>
              <a:rPr sz="2000" spc="-10" dirty="0">
                <a:latin typeface="Times New Roman"/>
                <a:cs typeface="Times New Roman"/>
              </a:rPr>
              <a:t>.</a:t>
            </a:r>
            <a:endParaRPr sz="2000">
              <a:latin typeface="Times New Roman"/>
              <a:cs typeface="Times New Roman"/>
            </a:endParaRPr>
          </a:p>
          <a:p>
            <a:pPr marL="12700">
              <a:lnSpc>
                <a:spcPct val="100000"/>
              </a:lnSpc>
              <a:spcBef>
                <a:spcPts val="1680"/>
              </a:spcBef>
              <a:tabLst>
                <a:tab pos="356870" algn="l"/>
                <a:tab pos="4034154" algn="l"/>
                <a:tab pos="5902960" algn="l"/>
              </a:tabLst>
            </a:pPr>
            <a:r>
              <a:rPr sz="2000" spc="-5" dirty="0">
                <a:solidFill>
                  <a:srgbClr val="C00000"/>
                </a:solidFill>
                <a:latin typeface="Times New Roman"/>
                <a:cs typeface="Times New Roman"/>
              </a:rPr>
              <a:t>»	</a:t>
            </a:r>
            <a:r>
              <a:rPr sz="2000" spc="-5" dirty="0">
                <a:solidFill>
                  <a:srgbClr val="AC1285"/>
                </a:solidFill>
                <a:latin typeface="Times New Roman"/>
                <a:cs typeface="Times New Roman"/>
              </a:rPr>
              <a:t>A  </a:t>
            </a:r>
            <a:r>
              <a:rPr sz="2000" dirty="0">
                <a:solidFill>
                  <a:srgbClr val="AC1285"/>
                </a:solidFill>
                <a:latin typeface="Times New Roman"/>
                <a:cs typeface="Times New Roman"/>
              </a:rPr>
              <a:t>boundary  scan  </a:t>
            </a:r>
            <a:r>
              <a:rPr sz="2000" spc="-5" dirty="0">
                <a:solidFill>
                  <a:srgbClr val="AC1285"/>
                </a:solidFill>
                <a:latin typeface="Times New Roman"/>
                <a:cs typeface="Times New Roman"/>
              </a:rPr>
              <a:t>path</a:t>
            </a:r>
            <a:r>
              <a:rPr sz="2000" spc="409" dirty="0">
                <a:solidFill>
                  <a:srgbClr val="AC1285"/>
                </a:solidFill>
                <a:latin typeface="Times New Roman"/>
                <a:cs typeface="Times New Roman"/>
              </a:rPr>
              <a:t> </a:t>
            </a:r>
            <a:r>
              <a:rPr sz="2000" spc="-5" dirty="0">
                <a:solidFill>
                  <a:srgbClr val="AC1285"/>
                </a:solidFill>
                <a:latin typeface="Times New Roman"/>
                <a:cs typeface="Times New Roman"/>
              </a:rPr>
              <a:t>is</a:t>
            </a:r>
            <a:r>
              <a:rPr sz="2000" spc="484" dirty="0">
                <a:solidFill>
                  <a:srgbClr val="AC1285"/>
                </a:solidFill>
                <a:latin typeface="Times New Roman"/>
                <a:cs typeface="Times New Roman"/>
              </a:rPr>
              <a:t> </a:t>
            </a:r>
            <a:r>
              <a:rPr sz="2000" spc="-10" dirty="0">
                <a:solidFill>
                  <a:srgbClr val="AC1285"/>
                </a:solidFill>
                <a:latin typeface="Times New Roman"/>
                <a:cs typeface="Times New Roman"/>
              </a:rPr>
              <a:t>formed	inside </a:t>
            </a:r>
            <a:r>
              <a:rPr sz="2000" spc="5" dirty="0">
                <a:solidFill>
                  <a:srgbClr val="AC1285"/>
                </a:solidFill>
                <a:latin typeface="Times New Roman"/>
                <a:cs typeface="Times New Roman"/>
              </a:rPr>
              <a:t>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 </a:t>
            </a:r>
            <a:r>
              <a:rPr sz="2000" dirty="0">
                <a:solidFill>
                  <a:srgbClr val="AC1285"/>
                </a:solidFill>
                <a:latin typeface="Times New Roman"/>
                <a:cs typeface="Times New Roman"/>
              </a:rPr>
              <a:t>board	by </a:t>
            </a:r>
            <a:r>
              <a:rPr sz="2000" spc="-5" dirty="0">
                <a:solidFill>
                  <a:srgbClr val="AC1285"/>
                </a:solidFill>
                <a:latin typeface="Times New Roman"/>
                <a:cs typeface="Times New Roman"/>
              </a:rPr>
              <a:t>interconnecting</a:t>
            </a:r>
            <a:r>
              <a:rPr sz="2000" spc="375" dirty="0">
                <a:solidFill>
                  <a:srgbClr val="AC1285"/>
                </a:solidFill>
                <a:latin typeface="Times New Roman"/>
                <a:cs typeface="Times New Roman"/>
              </a:rPr>
              <a:t> </a:t>
            </a:r>
            <a:r>
              <a:rPr sz="2000" spc="-10" dirty="0">
                <a:solidFill>
                  <a:srgbClr val="AC1285"/>
                </a:solidFill>
                <a:latin typeface="Times New Roman"/>
                <a:cs typeface="Times New Roman"/>
              </a:rPr>
              <a:t>the</a:t>
            </a:r>
            <a:endParaRPr sz="2000">
              <a:latin typeface="Times New Roman"/>
              <a:cs typeface="Times New Roman"/>
            </a:endParaRPr>
          </a:p>
          <a:p>
            <a:pPr marL="356870">
              <a:lnSpc>
                <a:spcPct val="100000"/>
              </a:lnSpc>
              <a:spcBef>
                <a:spcPts val="1205"/>
              </a:spcBef>
            </a:pPr>
            <a:r>
              <a:rPr sz="2000" spc="-5" dirty="0">
                <a:solidFill>
                  <a:srgbClr val="AC1285"/>
                </a:solidFill>
                <a:latin typeface="Times New Roman"/>
                <a:cs typeface="Times New Roman"/>
              </a:rPr>
              <a:t>devices </a:t>
            </a:r>
            <a:r>
              <a:rPr sz="2000" spc="-10" dirty="0">
                <a:solidFill>
                  <a:srgbClr val="AC1285"/>
                </a:solidFill>
                <a:latin typeface="Times New Roman"/>
                <a:cs typeface="Times New Roman"/>
              </a:rPr>
              <a:t>through </a:t>
            </a:r>
            <a:r>
              <a:rPr sz="2000" spc="-5" dirty="0">
                <a:solidFill>
                  <a:srgbClr val="AC1285"/>
                </a:solidFill>
                <a:latin typeface="Times New Roman"/>
                <a:cs typeface="Times New Roman"/>
              </a:rPr>
              <a:t>JTAG </a:t>
            </a:r>
            <a:r>
              <a:rPr sz="2000" spc="-10" dirty="0">
                <a:solidFill>
                  <a:srgbClr val="AC1285"/>
                </a:solidFill>
                <a:latin typeface="Times New Roman"/>
                <a:cs typeface="Times New Roman"/>
              </a:rPr>
              <a:t>signal</a:t>
            </a:r>
            <a:r>
              <a:rPr sz="2000" spc="75" dirty="0">
                <a:solidFill>
                  <a:srgbClr val="AC1285"/>
                </a:solidFill>
                <a:latin typeface="Times New Roman"/>
                <a:cs typeface="Times New Roman"/>
              </a:rPr>
              <a:t> </a:t>
            </a:r>
            <a:r>
              <a:rPr sz="2000" spc="-10" dirty="0">
                <a:solidFill>
                  <a:srgbClr val="AC1285"/>
                </a:solidFill>
                <a:latin typeface="Times New Roman"/>
                <a:cs typeface="Times New Roman"/>
              </a:rPr>
              <a:t>lines</a:t>
            </a:r>
            <a:r>
              <a:rPr sz="2000" spc="-10" dirty="0">
                <a:latin typeface="Times New Roman"/>
                <a:cs typeface="Times New Roman"/>
              </a:rPr>
              <a:t>.</a:t>
            </a:r>
            <a:endParaRPr sz="2000">
              <a:latin typeface="Times New Roman"/>
              <a:cs typeface="Times New Roman"/>
            </a:endParaRPr>
          </a:p>
        </p:txBody>
      </p:sp>
      <p:sp>
        <p:nvSpPr>
          <p:cNvPr id="4" name="object 4"/>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148</a:t>
            </a:fld>
            <a:endParaRPr sz="1200">
              <a:latin typeface="Times New Roman"/>
              <a:cs typeface="Times New Roman"/>
            </a:endParaRP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504113"/>
            <a:ext cx="8305800" cy="4325620"/>
          </a:xfrm>
          <a:prstGeom prst="rect">
            <a:avLst/>
          </a:prstGeom>
        </p:spPr>
        <p:txBody>
          <a:bodyPr vert="horz" wrap="square" lIns="0" tIns="12700" rIns="0" bIns="0" rtlCol="0">
            <a:spAutoFit/>
          </a:bodyPr>
          <a:lstStyle/>
          <a:p>
            <a:pPr marL="356870" marR="10160" indent="-344805" algn="just">
              <a:lnSpc>
                <a:spcPct val="150100"/>
              </a:lnSpc>
              <a:spcBef>
                <a:spcPts val="100"/>
              </a:spcBef>
            </a:pPr>
            <a:r>
              <a:rPr sz="2000" spc="-5" dirty="0">
                <a:solidFill>
                  <a:srgbClr val="C00000"/>
                </a:solidFill>
                <a:latin typeface="Times New Roman"/>
                <a:cs typeface="Times New Roman"/>
              </a:rPr>
              <a:t>» </a:t>
            </a:r>
            <a:r>
              <a:rPr sz="2000" dirty="0">
                <a:latin typeface="Times New Roman"/>
                <a:cs typeface="Times New Roman"/>
              </a:rPr>
              <a:t>The </a:t>
            </a:r>
            <a:r>
              <a:rPr sz="2000" spc="5" dirty="0">
                <a:latin typeface="Times New Roman"/>
                <a:cs typeface="Times New Roman"/>
              </a:rPr>
              <a:t>TDI </a:t>
            </a:r>
            <a:r>
              <a:rPr sz="2000" spc="-5" dirty="0">
                <a:latin typeface="Times New Roman"/>
                <a:cs typeface="Times New Roman"/>
              </a:rPr>
              <a:t>pin </a:t>
            </a:r>
            <a:r>
              <a:rPr sz="2000" dirty="0">
                <a:latin typeface="Times New Roman"/>
                <a:cs typeface="Times New Roman"/>
              </a:rPr>
              <a:t>of </a:t>
            </a:r>
            <a:r>
              <a:rPr sz="2000" spc="-10" dirty="0">
                <a:latin typeface="Times New Roman"/>
                <a:cs typeface="Times New Roman"/>
              </a:rPr>
              <a:t>the </a:t>
            </a:r>
            <a:r>
              <a:rPr sz="2000" spc="-5" dirty="0">
                <a:latin typeface="Times New Roman"/>
                <a:cs typeface="Times New Roman"/>
              </a:rPr>
              <a:t>TAP </a:t>
            </a:r>
            <a:r>
              <a:rPr sz="2000" dirty="0">
                <a:latin typeface="Times New Roman"/>
                <a:cs typeface="Times New Roman"/>
              </a:rPr>
              <a:t>of </a:t>
            </a:r>
            <a:r>
              <a:rPr sz="2000" spc="-5" dirty="0">
                <a:latin typeface="Times New Roman"/>
                <a:cs typeface="Times New Roman"/>
              </a:rPr>
              <a:t>the PCB </a:t>
            </a:r>
            <a:r>
              <a:rPr sz="2000" spc="-10" dirty="0">
                <a:latin typeface="Times New Roman"/>
                <a:cs typeface="Times New Roman"/>
              </a:rPr>
              <a:t>is </a:t>
            </a:r>
            <a:r>
              <a:rPr sz="2000" spc="-5" dirty="0">
                <a:latin typeface="Times New Roman"/>
                <a:cs typeface="Times New Roman"/>
              </a:rPr>
              <a:t>connected </a:t>
            </a:r>
            <a:r>
              <a:rPr sz="2000" spc="-10" dirty="0">
                <a:latin typeface="Times New Roman"/>
                <a:cs typeface="Times New Roman"/>
              </a:rPr>
              <a:t>to the </a:t>
            </a:r>
            <a:r>
              <a:rPr sz="2000" spc="5" dirty="0">
                <a:latin typeface="Times New Roman"/>
                <a:cs typeface="Times New Roman"/>
              </a:rPr>
              <a:t>TDI </a:t>
            </a:r>
            <a:r>
              <a:rPr sz="2000" spc="-5" dirty="0">
                <a:latin typeface="Times New Roman"/>
                <a:cs typeface="Times New Roman"/>
              </a:rPr>
              <a:t>pin </a:t>
            </a:r>
            <a:r>
              <a:rPr sz="2000" dirty="0">
                <a:latin typeface="Times New Roman"/>
                <a:cs typeface="Times New Roman"/>
              </a:rPr>
              <a:t>of </a:t>
            </a:r>
            <a:r>
              <a:rPr sz="2000" spc="-5" dirty="0">
                <a:latin typeface="Times New Roman"/>
                <a:cs typeface="Times New Roman"/>
              </a:rPr>
              <a:t>the </a:t>
            </a:r>
            <a:r>
              <a:rPr sz="2000" spc="-10" dirty="0">
                <a:latin typeface="Times New Roman"/>
                <a:cs typeface="Times New Roman"/>
              </a:rPr>
              <a:t>first  </a:t>
            </a:r>
            <a:r>
              <a:rPr sz="2000" spc="-5" dirty="0">
                <a:latin typeface="Times New Roman"/>
                <a:cs typeface="Times New Roman"/>
              </a:rPr>
              <a:t>device.</a:t>
            </a:r>
            <a:endParaRPr sz="2000">
              <a:latin typeface="Times New Roman"/>
              <a:cs typeface="Times New Roman"/>
            </a:endParaRPr>
          </a:p>
          <a:p>
            <a:pPr marL="12700">
              <a:lnSpc>
                <a:spcPct val="100000"/>
              </a:lnSpc>
              <a:spcBef>
                <a:spcPts val="1685"/>
              </a:spcBef>
              <a:tabLst>
                <a:tab pos="356870" algn="l"/>
              </a:tabLst>
            </a:pPr>
            <a:r>
              <a:rPr sz="2000" spc="-5" dirty="0">
                <a:solidFill>
                  <a:srgbClr val="C00000"/>
                </a:solidFill>
                <a:latin typeface="Times New Roman"/>
                <a:cs typeface="Times New Roman"/>
              </a:rPr>
              <a:t>»	</a:t>
            </a:r>
            <a:r>
              <a:rPr sz="2000" dirty="0">
                <a:latin typeface="Times New Roman"/>
                <a:cs typeface="Times New Roman"/>
              </a:rPr>
              <a:t>The</a:t>
            </a:r>
            <a:r>
              <a:rPr sz="2000" spc="250" dirty="0">
                <a:latin typeface="Times New Roman"/>
                <a:cs typeface="Times New Roman"/>
              </a:rPr>
              <a:t> </a:t>
            </a:r>
            <a:r>
              <a:rPr sz="2000" dirty="0">
                <a:latin typeface="Times New Roman"/>
                <a:cs typeface="Times New Roman"/>
              </a:rPr>
              <a:t>TDO</a:t>
            </a:r>
            <a:r>
              <a:rPr sz="2000" spc="245" dirty="0">
                <a:latin typeface="Times New Roman"/>
                <a:cs typeface="Times New Roman"/>
              </a:rPr>
              <a:t> </a:t>
            </a:r>
            <a:r>
              <a:rPr sz="2000" spc="-5" dirty="0">
                <a:latin typeface="Times New Roman"/>
                <a:cs typeface="Times New Roman"/>
              </a:rPr>
              <a:t>pin</a:t>
            </a:r>
            <a:r>
              <a:rPr sz="2000" spc="229" dirty="0">
                <a:latin typeface="Times New Roman"/>
                <a:cs typeface="Times New Roman"/>
              </a:rPr>
              <a:t> </a:t>
            </a:r>
            <a:r>
              <a:rPr sz="2000" dirty="0">
                <a:latin typeface="Times New Roman"/>
                <a:cs typeface="Times New Roman"/>
              </a:rPr>
              <a:t>of</a:t>
            </a:r>
            <a:r>
              <a:rPr sz="2000" spc="229" dirty="0">
                <a:latin typeface="Times New Roman"/>
                <a:cs typeface="Times New Roman"/>
              </a:rPr>
              <a:t> </a:t>
            </a:r>
            <a:r>
              <a:rPr sz="2000" spc="-10" dirty="0">
                <a:latin typeface="Times New Roman"/>
                <a:cs typeface="Times New Roman"/>
              </a:rPr>
              <a:t>the</a:t>
            </a:r>
            <a:r>
              <a:rPr sz="2000" spc="270" dirty="0">
                <a:latin typeface="Times New Roman"/>
                <a:cs typeface="Times New Roman"/>
              </a:rPr>
              <a:t> </a:t>
            </a:r>
            <a:r>
              <a:rPr sz="2000" spc="-10" dirty="0">
                <a:latin typeface="Times New Roman"/>
                <a:cs typeface="Times New Roman"/>
              </a:rPr>
              <a:t>first</a:t>
            </a:r>
            <a:r>
              <a:rPr sz="2000" spc="240" dirty="0">
                <a:latin typeface="Times New Roman"/>
                <a:cs typeface="Times New Roman"/>
              </a:rPr>
              <a:t> </a:t>
            </a:r>
            <a:r>
              <a:rPr sz="2000" dirty="0">
                <a:latin typeface="Times New Roman"/>
                <a:cs typeface="Times New Roman"/>
              </a:rPr>
              <a:t>device</a:t>
            </a:r>
            <a:r>
              <a:rPr sz="2000" spc="254" dirty="0">
                <a:latin typeface="Times New Roman"/>
                <a:cs typeface="Times New Roman"/>
              </a:rPr>
              <a:t> </a:t>
            </a:r>
            <a:r>
              <a:rPr sz="2000" spc="-5" dirty="0">
                <a:latin typeface="Times New Roman"/>
                <a:cs typeface="Times New Roman"/>
              </a:rPr>
              <a:t>is</a:t>
            </a:r>
            <a:r>
              <a:rPr sz="2000" spc="235" dirty="0">
                <a:latin typeface="Times New Roman"/>
                <a:cs typeface="Times New Roman"/>
              </a:rPr>
              <a:t> </a:t>
            </a:r>
            <a:r>
              <a:rPr sz="2000" spc="-5" dirty="0">
                <a:latin typeface="Times New Roman"/>
                <a:cs typeface="Times New Roman"/>
              </a:rPr>
              <a:t>connected</a:t>
            </a:r>
            <a:r>
              <a:rPr sz="2000" spc="265" dirty="0">
                <a:latin typeface="Times New Roman"/>
                <a:cs typeface="Times New Roman"/>
              </a:rPr>
              <a:t> </a:t>
            </a:r>
            <a:r>
              <a:rPr sz="2000" spc="-5" dirty="0">
                <a:latin typeface="Times New Roman"/>
                <a:cs typeface="Times New Roman"/>
              </a:rPr>
              <a:t>to</a:t>
            </a:r>
            <a:r>
              <a:rPr sz="2000" spc="260" dirty="0">
                <a:latin typeface="Times New Roman"/>
                <a:cs typeface="Times New Roman"/>
              </a:rPr>
              <a:t> </a:t>
            </a:r>
            <a:r>
              <a:rPr sz="2000" spc="-10" dirty="0">
                <a:latin typeface="Times New Roman"/>
                <a:cs typeface="Times New Roman"/>
              </a:rPr>
              <a:t>the</a:t>
            </a:r>
            <a:r>
              <a:rPr sz="2000" spc="245" dirty="0">
                <a:latin typeface="Times New Roman"/>
                <a:cs typeface="Times New Roman"/>
              </a:rPr>
              <a:t> </a:t>
            </a:r>
            <a:r>
              <a:rPr sz="2000" spc="5" dirty="0">
                <a:latin typeface="Times New Roman"/>
                <a:cs typeface="Times New Roman"/>
              </a:rPr>
              <a:t>TDI</a:t>
            </a:r>
            <a:r>
              <a:rPr sz="2000" spc="254" dirty="0">
                <a:latin typeface="Times New Roman"/>
                <a:cs typeface="Times New Roman"/>
              </a:rPr>
              <a:t> </a:t>
            </a:r>
            <a:r>
              <a:rPr sz="2000" spc="-5" dirty="0">
                <a:latin typeface="Times New Roman"/>
                <a:cs typeface="Times New Roman"/>
              </a:rPr>
              <a:t>pin</a:t>
            </a:r>
            <a:r>
              <a:rPr sz="2000" spc="235" dirty="0">
                <a:latin typeface="Times New Roman"/>
                <a:cs typeface="Times New Roman"/>
              </a:rPr>
              <a:t> </a:t>
            </a:r>
            <a:r>
              <a:rPr sz="2000" dirty="0">
                <a:latin typeface="Times New Roman"/>
                <a:cs typeface="Times New Roman"/>
              </a:rPr>
              <a:t>of</a:t>
            </a:r>
            <a:r>
              <a:rPr sz="2000" spc="229" dirty="0">
                <a:latin typeface="Times New Roman"/>
                <a:cs typeface="Times New Roman"/>
              </a:rPr>
              <a:t> </a:t>
            </a:r>
            <a:r>
              <a:rPr sz="2000" spc="-5" dirty="0">
                <a:latin typeface="Times New Roman"/>
                <a:cs typeface="Times New Roman"/>
              </a:rPr>
              <a:t>the</a:t>
            </a:r>
            <a:r>
              <a:rPr sz="2000" spc="245" dirty="0">
                <a:latin typeface="Times New Roman"/>
                <a:cs typeface="Times New Roman"/>
              </a:rPr>
              <a:t> </a:t>
            </a:r>
            <a:r>
              <a:rPr sz="2000" spc="-10" dirty="0">
                <a:latin typeface="Times New Roman"/>
                <a:cs typeface="Times New Roman"/>
              </a:rPr>
              <a:t>second</a:t>
            </a:r>
            <a:endParaRPr sz="2000">
              <a:latin typeface="Times New Roman"/>
              <a:cs typeface="Times New Roman"/>
            </a:endParaRPr>
          </a:p>
          <a:p>
            <a:pPr marL="356870">
              <a:lnSpc>
                <a:spcPct val="100000"/>
              </a:lnSpc>
              <a:spcBef>
                <a:spcPts val="1200"/>
              </a:spcBef>
            </a:pPr>
            <a:r>
              <a:rPr sz="2000" spc="-5" dirty="0">
                <a:latin typeface="Times New Roman"/>
                <a:cs typeface="Times New Roman"/>
              </a:rPr>
              <a:t>device.</a:t>
            </a:r>
            <a:endParaRPr sz="2000">
              <a:latin typeface="Times New Roman"/>
              <a:cs typeface="Times New Roman"/>
            </a:endParaRPr>
          </a:p>
          <a:p>
            <a:pPr marL="683260" marR="8890" indent="-326390">
              <a:lnSpc>
                <a:spcPct val="150100"/>
              </a:lnSpc>
              <a:spcBef>
                <a:spcPts val="480"/>
              </a:spcBef>
              <a:tabLst>
                <a:tab pos="682625" algn="l"/>
              </a:tabLst>
            </a:pPr>
            <a:r>
              <a:rPr sz="2000" spc="-5" dirty="0">
                <a:solidFill>
                  <a:srgbClr val="C00000"/>
                </a:solidFill>
                <a:latin typeface="Times New Roman"/>
                <a:cs typeface="Times New Roman"/>
              </a:rPr>
              <a:t>»	</a:t>
            </a:r>
            <a:r>
              <a:rPr sz="2000" spc="-5" dirty="0">
                <a:latin typeface="Times New Roman"/>
                <a:cs typeface="Times New Roman"/>
              </a:rPr>
              <a:t>In </a:t>
            </a:r>
            <a:r>
              <a:rPr sz="2000" spc="-10" dirty="0">
                <a:latin typeface="Times New Roman"/>
                <a:cs typeface="Times New Roman"/>
              </a:rPr>
              <a:t>this </a:t>
            </a:r>
            <a:r>
              <a:rPr sz="2000" spc="-5" dirty="0">
                <a:latin typeface="Times New Roman"/>
                <a:cs typeface="Times New Roman"/>
              </a:rPr>
              <a:t>way all devices </a:t>
            </a:r>
            <a:r>
              <a:rPr sz="2000" dirty="0">
                <a:latin typeface="Times New Roman"/>
                <a:cs typeface="Times New Roman"/>
              </a:rPr>
              <a:t>are </a:t>
            </a:r>
            <a:r>
              <a:rPr sz="2000" spc="-5" dirty="0">
                <a:latin typeface="Times New Roman"/>
                <a:cs typeface="Times New Roman"/>
              </a:rPr>
              <a:t>interconnected </a:t>
            </a:r>
            <a:r>
              <a:rPr sz="2000" spc="-10" dirty="0">
                <a:latin typeface="Times New Roman"/>
                <a:cs typeface="Times New Roman"/>
              </a:rPr>
              <a:t>and </a:t>
            </a:r>
            <a:r>
              <a:rPr sz="2000" spc="-5" dirty="0">
                <a:latin typeface="Times New Roman"/>
                <a:cs typeface="Times New Roman"/>
              </a:rPr>
              <a:t>the </a:t>
            </a:r>
            <a:r>
              <a:rPr sz="2000" dirty="0">
                <a:latin typeface="Times New Roman"/>
                <a:cs typeface="Times New Roman"/>
              </a:rPr>
              <a:t>TDO </a:t>
            </a:r>
            <a:r>
              <a:rPr sz="2000" spc="-5" dirty="0">
                <a:latin typeface="Times New Roman"/>
                <a:cs typeface="Times New Roman"/>
              </a:rPr>
              <a:t>pin </a:t>
            </a:r>
            <a:r>
              <a:rPr sz="2000" dirty="0">
                <a:latin typeface="Times New Roman"/>
                <a:cs typeface="Times New Roman"/>
              </a:rPr>
              <a:t>of </a:t>
            </a:r>
            <a:r>
              <a:rPr sz="2000" spc="-10" dirty="0">
                <a:latin typeface="Times New Roman"/>
                <a:cs typeface="Times New Roman"/>
              </a:rPr>
              <a:t>the </a:t>
            </a:r>
            <a:r>
              <a:rPr sz="2000" spc="-5" dirty="0">
                <a:latin typeface="Times New Roman"/>
                <a:cs typeface="Times New Roman"/>
              </a:rPr>
              <a:t>last  JTAG device </a:t>
            </a:r>
            <a:r>
              <a:rPr sz="2000" spc="-10" dirty="0">
                <a:latin typeface="Times New Roman"/>
                <a:cs typeface="Times New Roman"/>
              </a:rPr>
              <a:t>is connected to the </a:t>
            </a:r>
            <a:r>
              <a:rPr sz="2000" dirty="0">
                <a:latin typeface="Times New Roman"/>
                <a:cs typeface="Times New Roman"/>
              </a:rPr>
              <a:t>TDO </a:t>
            </a:r>
            <a:r>
              <a:rPr sz="2000" spc="-5" dirty="0">
                <a:latin typeface="Times New Roman"/>
                <a:cs typeface="Times New Roman"/>
              </a:rPr>
              <a:t>pin </a:t>
            </a:r>
            <a:r>
              <a:rPr sz="2000" dirty="0">
                <a:latin typeface="Times New Roman"/>
                <a:cs typeface="Times New Roman"/>
              </a:rPr>
              <a:t>of </a:t>
            </a:r>
            <a:r>
              <a:rPr sz="2000" spc="-10" dirty="0">
                <a:latin typeface="Times New Roman"/>
                <a:cs typeface="Times New Roman"/>
              </a:rPr>
              <a:t>the </a:t>
            </a:r>
            <a:r>
              <a:rPr sz="2000" spc="-5" dirty="0">
                <a:latin typeface="Times New Roman"/>
                <a:cs typeface="Times New Roman"/>
              </a:rPr>
              <a:t>TAP </a:t>
            </a:r>
            <a:r>
              <a:rPr sz="2000" dirty="0">
                <a:latin typeface="Times New Roman"/>
                <a:cs typeface="Times New Roman"/>
              </a:rPr>
              <a:t>of </a:t>
            </a:r>
            <a:r>
              <a:rPr sz="2000" spc="-10" dirty="0">
                <a:latin typeface="Times New Roman"/>
                <a:cs typeface="Times New Roman"/>
              </a:rPr>
              <a:t>the</a:t>
            </a:r>
            <a:r>
              <a:rPr sz="2000" spc="155" dirty="0">
                <a:latin typeface="Times New Roman"/>
                <a:cs typeface="Times New Roman"/>
              </a:rPr>
              <a:t> </a:t>
            </a:r>
            <a:r>
              <a:rPr sz="2000" dirty="0">
                <a:latin typeface="Times New Roman"/>
                <a:cs typeface="Times New Roman"/>
              </a:rPr>
              <a:t>PCB.</a:t>
            </a:r>
            <a:endParaRPr sz="2000">
              <a:latin typeface="Times New Roman"/>
              <a:cs typeface="Times New Roman"/>
            </a:endParaRPr>
          </a:p>
          <a:p>
            <a:pPr marL="356870" marR="5080" indent="-344805" algn="just">
              <a:lnSpc>
                <a:spcPct val="150100"/>
              </a:lnSpc>
              <a:spcBef>
                <a:spcPts val="480"/>
              </a:spcBef>
            </a:pPr>
            <a:r>
              <a:rPr sz="2000" spc="-5" dirty="0">
                <a:solidFill>
                  <a:srgbClr val="C00000"/>
                </a:solidFill>
                <a:latin typeface="Times New Roman"/>
                <a:cs typeface="Times New Roman"/>
              </a:rPr>
              <a:t>» </a:t>
            </a:r>
            <a:r>
              <a:rPr sz="2000" dirty="0">
                <a:latin typeface="Times New Roman"/>
                <a:cs typeface="Times New Roman"/>
              </a:rPr>
              <a:t>The </a:t>
            </a:r>
            <a:r>
              <a:rPr sz="2000" spc="-5" dirty="0">
                <a:latin typeface="Times New Roman"/>
                <a:cs typeface="Times New Roman"/>
              </a:rPr>
              <a:t>clock </a:t>
            </a:r>
            <a:r>
              <a:rPr sz="2000" spc="-10" dirty="0">
                <a:latin typeface="Times New Roman"/>
                <a:cs typeface="Times New Roman"/>
              </a:rPr>
              <a:t>line </a:t>
            </a:r>
            <a:r>
              <a:rPr sz="2000" dirty="0">
                <a:latin typeface="Times New Roman"/>
                <a:cs typeface="Times New Roman"/>
              </a:rPr>
              <a:t>TCK </a:t>
            </a:r>
            <a:r>
              <a:rPr sz="2000" spc="-10" dirty="0">
                <a:latin typeface="Times New Roman"/>
                <a:cs typeface="Times New Roman"/>
              </a:rPr>
              <a:t>and </a:t>
            </a:r>
            <a:r>
              <a:rPr sz="2000" spc="-5" dirty="0">
                <a:latin typeface="Times New Roman"/>
                <a:cs typeface="Times New Roman"/>
              </a:rPr>
              <a:t>the </a:t>
            </a:r>
            <a:r>
              <a:rPr sz="2000" dirty="0">
                <a:latin typeface="Times New Roman"/>
                <a:cs typeface="Times New Roman"/>
              </a:rPr>
              <a:t>Test Mode </a:t>
            </a:r>
            <a:r>
              <a:rPr sz="2000" spc="-5" dirty="0">
                <a:latin typeface="Times New Roman"/>
                <a:cs typeface="Times New Roman"/>
              </a:rPr>
              <a:t>Select (TMS) </a:t>
            </a:r>
            <a:r>
              <a:rPr sz="2000" spc="-10" dirty="0">
                <a:latin typeface="Times New Roman"/>
                <a:cs typeface="Times New Roman"/>
              </a:rPr>
              <a:t>line </a:t>
            </a:r>
            <a:r>
              <a:rPr sz="2000" dirty="0">
                <a:latin typeface="Times New Roman"/>
                <a:cs typeface="Times New Roman"/>
              </a:rPr>
              <a:t>of </a:t>
            </a:r>
            <a:r>
              <a:rPr sz="2000" spc="-10" dirty="0">
                <a:latin typeface="Times New Roman"/>
                <a:cs typeface="Times New Roman"/>
              </a:rPr>
              <a:t>the </a:t>
            </a:r>
            <a:r>
              <a:rPr sz="2000" spc="-5" dirty="0">
                <a:latin typeface="Times New Roman"/>
                <a:cs typeface="Times New Roman"/>
              </a:rPr>
              <a:t>devices are  </a:t>
            </a:r>
            <a:r>
              <a:rPr sz="2000" spc="-10" dirty="0">
                <a:latin typeface="Times New Roman"/>
                <a:cs typeface="Times New Roman"/>
              </a:rPr>
              <a:t>connected to the </a:t>
            </a:r>
            <a:r>
              <a:rPr sz="2000" spc="-5" dirty="0">
                <a:latin typeface="Times New Roman"/>
                <a:cs typeface="Times New Roman"/>
              </a:rPr>
              <a:t>clock </a:t>
            </a:r>
            <a:r>
              <a:rPr sz="2000" spc="-10" dirty="0">
                <a:latin typeface="Times New Roman"/>
                <a:cs typeface="Times New Roman"/>
              </a:rPr>
              <a:t>line and </a:t>
            </a:r>
            <a:r>
              <a:rPr sz="2000" dirty="0">
                <a:latin typeface="Times New Roman"/>
                <a:cs typeface="Times New Roman"/>
              </a:rPr>
              <a:t>Test </a:t>
            </a:r>
            <a:r>
              <a:rPr sz="2000" spc="-10" dirty="0">
                <a:latin typeface="Times New Roman"/>
                <a:cs typeface="Times New Roman"/>
              </a:rPr>
              <a:t>mode </a:t>
            </a:r>
            <a:r>
              <a:rPr sz="2000" spc="-5" dirty="0">
                <a:latin typeface="Times New Roman"/>
                <a:cs typeface="Times New Roman"/>
              </a:rPr>
              <a:t>select </a:t>
            </a:r>
            <a:r>
              <a:rPr sz="2000" spc="-10" dirty="0">
                <a:latin typeface="Times New Roman"/>
                <a:cs typeface="Times New Roman"/>
              </a:rPr>
              <a:t>line </a:t>
            </a:r>
            <a:r>
              <a:rPr sz="2000" dirty="0">
                <a:latin typeface="Times New Roman"/>
                <a:cs typeface="Times New Roman"/>
              </a:rPr>
              <a:t>of </a:t>
            </a:r>
            <a:r>
              <a:rPr sz="2000" spc="-10" dirty="0">
                <a:latin typeface="Times New Roman"/>
                <a:cs typeface="Times New Roman"/>
              </a:rPr>
              <a:t>the </a:t>
            </a:r>
            <a:r>
              <a:rPr sz="2000" dirty="0">
                <a:latin typeface="Times New Roman"/>
                <a:cs typeface="Times New Roman"/>
              </a:rPr>
              <a:t>Test </a:t>
            </a:r>
            <a:r>
              <a:rPr sz="2000" spc="-10" dirty="0">
                <a:latin typeface="Times New Roman"/>
                <a:cs typeface="Times New Roman"/>
              </a:rPr>
              <a:t>Access </a:t>
            </a:r>
            <a:r>
              <a:rPr sz="2000" dirty="0">
                <a:latin typeface="Times New Roman"/>
                <a:cs typeface="Times New Roman"/>
              </a:rPr>
              <a:t>Port  of </a:t>
            </a:r>
            <a:r>
              <a:rPr sz="2000" spc="-10" dirty="0">
                <a:latin typeface="Times New Roman"/>
                <a:cs typeface="Times New Roman"/>
              </a:rPr>
              <a:t>the </a:t>
            </a:r>
            <a:r>
              <a:rPr sz="2000" spc="-5" dirty="0">
                <a:latin typeface="Times New Roman"/>
                <a:cs typeface="Times New Roman"/>
              </a:rPr>
              <a:t>PCB </a:t>
            </a:r>
            <a:r>
              <a:rPr sz="2000" spc="-10" dirty="0">
                <a:latin typeface="Times New Roman"/>
                <a:cs typeface="Times New Roman"/>
              </a:rPr>
              <a:t>respectively. </a:t>
            </a:r>
            <a:r>
              <a:rPr sz="2000" dirty="0">
                <a:latin typeface="Times New Roman"/>
                <a:cs typeface="Times New Roman"/>
              </a:rPr>
              <a:t>This </a:t>
            </a:r>
            <a:r>
              <a:rPr sz="2000" spc="-15" dirty="0">
                <a:latin typeface="Times New Roman"/>
                <a:cs typeface="Times New Roman"/>
              </a:rPr>
              <a:t>forms </a:t>
            </a:r>
            <a:r>
              <a:rPr sz="2000" spc="-5" dirty="0">
                <a:latin typeface="Times New Roman"/>
                <a:cs typeface="Times New Roman"/>
              </a:rPr>
              <a:t>a boundary scan</a:t>
            </a:r>
            <a:r>
              <a:rPr sz="2000" spc="135" dirty="0">
                <a:latin typeface="Times New Roman"/>
                <a:cs typeface="Times New Roman"/>
              </a:rPr>
              <a:t> </a:t>
            </a:r>
            <a:r>
              <a:rPr sz="2000" spc="-5" dirty="0">
                <a:latin typeface="Times New Roman"/>
                <a:cs typeface="Times New Roman"/>
              </a:rPr>
              <a:t>path.</a:t>
            </a:r>
            <a:endParaRPr sz="2000">
              <a:latin typeface="Times New Roman"/>
              <a:cs typeface="Times New Roman"/>
            </a:endParaRPr>
          </a:p>
        </p:txBody>
      </p:sp>
      <p:sp>
        <p:nvSpPr>
          <p:cNvPr id="4" name="object 4"/>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149</a:t>
            </a:fld>
            <a:endParaRPr sz="1200">
              <a:latin typeface="Times New Roman"/>
              <a:cs typeface="Times New Roman"/>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3" name="object 3"/>
          <p:cNvSpPr txBox="1">
            <a:spLocks noGrp="1"/>
          </p:cNvSpPr>
          <p:nvPr>
            <p:ph type="title"/>
          </p:nvPr>
        </p:nvSpPr>
        <p:spPr>
          <a:xfrm>
            <a:off x="960526" y="246329"/>
            <a:ext cx="7374255" cy="574675"/>
          </a:xfrm>
          <a:prstGeom prst="rect">
            <a:avLst/>
          </a:prstGeom>
        </p:spPr>
        <p:txBody>
          <a:bodyPr vert="horz" wrap="square" lIns="0" tIns="12700" rIns="0" bIns="0" rtlCol="0">
            <a:spAutoFit/>
          </a:bodyPr>
          <a:lstStyle/>
          <a:p>
            <a:pPr marL="12700">
              <a:lnSpc>
                <a:spcPct val="100000"/>
              </a:lnSpc>
              <a:spcBef>
                <a:spcPts val="100"/>
              </a:spcBef>
            </a:pPr>
            <a:r>
              <a:rPr sz="3600" b="1" spc="-5" dirty="0">
                <a:solidFill>
                  <a:srgbClr val="FF0000"/>
                </a:solidFill>
                <a:latin typeface="Times New Roman"/>
                <a:cs typeface="Times New Roman"/>
              </a:rPr>
              <a:t>TYPES </a:t>
            </a:r>
            <a:r>
              <a:rPr sz="3600" b="1" dirty="0">
                <a:solidFill>
                  <a:srgbClr val="FF0000"/>
                </a:solidFill>
                <a:latin typeface="Times New Roman"/>
                <a:cs typeface="Times New Roman"/>
              </a:rPr>
              <a:t>OF </a:t>
            </a:r>
            <a:r>
              <a:rPr sz="3600" b="1" spc="-5" dirty="0">
                <a:solidFill>
                  <a:srgbClr val="FF0000"/>
                </a:solidFill>
                <a:latin typeface="Times New Roman"/>
                <a:cs typeface="Times New Roman"/>
              </a:rPr>
              <a:t>OPERATING</a:t>
            </a:r>
            <a:r>
              <a:rPr sz="3600" b="1" spc="-70" dirty="0">
                <a:solidFill>
                  <a:srgbClr val="FF0000"/>
                </a:solidFill>
                <a:latin typeface="Times New Roman"/>
                <a:cs typeface="Times New Roman"/>
              </a:rPr>
              <a:t> </a:t>
            </a:r>
            <a:r>
              <a:rPr sz="3600" b="1" spc="-5" dirty="0">
                <a:solidFill>
                  <a:srgbClr val="FF0000"/>
                </a:solidFill>
                <a:latin typeface="Times New Roman"/>
                <a:cs typeface="Times New Roman"/>
              </a:rPr>
              <a:t>SYSTEMS</a:t>
            </a:r>
            <a:endParaRPr sz="3600">
              <a:latin typeface="Times New Roman"/>
              <a:cs typeface="Times New Roman"/>
            </a:endParaRPr>
          </a:p>
        </p:txBody>
      </p:sp>
      <p:sp>
        <p:nvSpPr>
          <p:cNvPr id="7" name="object 7"/>
          <p:cNvSpPr txBox="1"/>
          <p:nvPr/>
        </p:nvSpPr>
        <p:spPr>
          <a:xfrm>
            <a:off x="8420100" y="6471338"/>
            <a:ext cx="217804"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15</a:t>
            </a:fld>
            <a:endParaRPr sz="1200">
              <a:latin typeface="Times New Roman"/>
              <a:cs typeface="Times New Roman"/>
            </a:endParaRPr>
          </a:p>
        </p:txBody>
      </p:sp>
      <p:sp>
        <p:nvSpPr>
          <p:cNvPr id="4" name="object 4"/>
          <p:cNvSpPr txBox="1"/>
          <p:nvPr/>
        </p:nvSpPr>
        <p:spPr>
          <a:xfrm>
            <a:off x="383540" y="1190421"/>
            <a:ext cx="8533765" cy="940435"/>
          </a:xfrm>
          <a:prstGeom prst="rect">
            <a:avLst/>
          </a:prstGeom>
        </p:spPr>
        <p:txBody>
          <a:bodyPr vert="horz" wrap="square" lIns="0" tIns="12700" rIns="0" bIns="0" rtlCol="0">
            <a:spAutoFit/>
          </a:bodyPr>
          <a:lstStyle/>
          <a:p>
            <a:pPr marL="356870" marR="5080" indent="-344805">
              <a:lnSpc>
                <a:spcPct val="150100"/>
              </a:lnSpc>
              <a:spcBef>
                <a:spcPts val="100"/>
              </a:spcBef>
              <a:tabLst>
                <a:tab pos="356870" algn="l"/>
              </a:tabLst>
            </a:pPr>
            <a:r>
              <a:rPr sz="2000" spc="-5" dirty="0">
                <a:solidFill>
                  <a:srgbClr val="FF0000"/>
                </a:solidFill>
                <a:latin typeface="Times New Roman"/>
                <a:cs typeface="Times New Roman"/>
              </a:rPr>
              <a:t>»	</a:t>
            </a:r>
            <a:r>
              <a:rPr sz="2000" spc="-5" dirty="0">
                <a:latin typeface="Times New Roman"/>
                <a:cs typeface="Times New Roman"/>
              </a:rPr>
              <a:t>Depending </a:t>
            </a:r>
            <a:r>
              <a:rPr sz="2000" dirty="0">
                <a:latin typeface="Times New Roman"/>
                <a:cs typeface="Times New Roman"/>
              </a:rPr>
              <a:t>on the </a:t>
            </a:r>
            <a:r>
              <a:rPr sz="2000" spc="-5" dirty="0">
                <a:latin typeface="Times New Roman"/>
                <a:cs typeface="Times New Roman"/>
              </a:rPr>
              <a:t>type </a:t>
            </a:r>
            <a:r>
              <a:rPr sz="2000" dirty="0">
                <a:latin typeface="Times New Roman"/>
                <a:cs typeface="Times New Roman"/>
              </a:rPr>
              <a:t>of </a:t>
            </a:r>
            <a:r>
              <a:rPr sz="2000" spc="-5" dirty="0">
                <a:latin typeface="Times New Roman"/>
                <a:cs typeface="Times New Roman"/>
              </a:rPr>
              <a:t>kernel and </a:t>
            </a:r>
            <a:r>
              <a:rPr sz="2000" dirty="0">
                <a:latin typeface="Times New Roman"/>
                <a:cs typeface="Times New Roman"/>
              </a:rPr>
              <a:t>kernel </a:t>
            </a:r>
            <a:r>
              <a:rPr sz="2000" spc="-5" dirty="0">
                <a:latin typeface="Times New Roman"/>
                <a:cs typeface="Times New Roman"/>
              </a:rPr>
              <a:t>services, </a:t>
            </a:r>
            <a:r>
              <a:rPr sz="2000" dirty="0">
                <a:latin typeface="Times New Roman"/>
                <a:cs typeface="Times New Roman"/>
              </a:rPr>
              <a:t>purpose </a:t>
            </a:r>
            <a:r>
              <a:rPr sz="2000" spc="-5" dirty="0">
                <a:latin typeface="Times New Roman"/>
                <a:cs typeface="Times New Roman"/>
              </a:rPr>
              <a:t>and type </a:t>
            </a:r>
            <a:r>
              <a:rPr sz="2000" spc="5" dirty="0">
                <a:latin typeface="Times New Roman"/>
                <a:cs typeface="Times New Roman"/>
              </a:rPr>
              <a:t>of  </a:t>
            </a:r>
            <a:r>
              <a:rPr sz="2000" spc="-10" dirty="0">
                <a:latin typeface="Times New Roman"/>
                <a:cs typeface="Times New Roman"/>
              </a:rPr>
              <a:t>computing </a:t>
            </a:r>
            <a:r>
              <a:rPr sz="2000" spc="-15" dirty="0">
                <a:latin typeface="Times New Roman"/>
                <a:cs typeface="Times New Roman"/>
              </a:rPr>
              <a:t>system, </a:t>
            </a:r>
            <a:r>
              <a:rPr sz="2000" spc="-5" dirty="0">
                <a:latin typeface="Times New Roman"/>
                <a:cs typeface="Times New Roman"/>
              </a:rPr>
              <a:t>Operating </a:t>
            </a:r>
            <a:r>
              <a:rPr sz="2000" spc="-15" dirty="0">
                <a:latin typeface="Times New Roman"/>
                <a:cs typeface="Times New Roman"/>
              </a:rPr>
              <a:t>Systems </a:t>
            </a:r>
            <a:r>
              <a:rPr sz="2000" dirty="0">
                <a:latin typeface="Times New Roman"/>
                <a:cs typeface="Times New Roman"/>
              </a:rPr>
              <a:t>are </a:t>
            </a:r>
            <a:r>
              <a:rPr sz="2000" spc="-10" dirty="0">
                <a:latin typeface="Times New Roman"/>
                <a:cs typeface="Times New Roman"/>
              </a:rPr>
              <a:t>classified into </a:t>
            </a:r>
            <a:r>
              <a:rPr sz="2000" spc="-5" dirty="0">
                <a:latin typeface="Times New Roman"/>
                <a:cs typeface="Times New Roman"/>
              </a:rPr>
              <a:t>different</a:t>
            </a:r>
            <a:r>
              <a:rPr sz="2000" spc="260" dirty="0">
                <a:latin typeface="Times New Roman"/>
                <a:cs typeface="Times New Roman"/>
              </a:rPr>
              <a:t> </a:t>
            </a:r>
            <a:r>
              <a:rPr sz="2000" spc="-10" dirty="0">
                <a:latin typeface="Times New Roman"/>
                <a:cs typeface="Times New Roman"/>
              </a:rPr>
              <a:t>types.</a:t>
            </a:r>
            <a:endParaRPr sz="2000">
              <a:latin typeface="Times New Roman"/>
              <a:cs typeface="Times New Roman"/>
            </a:endParaRPr>
          </a:p>
        </p:txBody>
      </p:sp>
      <p:sp>
        <p:nvSpPr>
          <p:cNvPr id="5" name="object 5"/>
          <p:cNvSpPr txBox="1"/>
          <p:nvPr/>
        </p:nvSpPr>
        <p:spPr>
          <a:xfrm>
            <a:off x="383540" y="3356864"/>
            <a:ext cx="8532495" cy="1823720"/>
          </a:xfrm>
          <a:prstGeom prst="rect">
            <a:avLst/>
          </a:prstGeom>
        </p:spPr>
        <p:txBody>
          <a:bodyPr vert="horz" wrap="square" lIns="0" tIns="11430" rIns="0" bIns="0" rtlCol="0">
            <a:spAutoFit/>
          </a:bodyPr>
          <a:lstStyle/>
          <a:p>
            <a:pPr marL="12700">
              <a:lnSpc>
                <a:spcPct val="100000"/>
              </a:lnSpc>
              <a:spcBef>
                <a:spcPts val="90"/>
              </a:spcBef>
              <a:tabLst>
                <a:tab pos="356870" algn="l"/>
              </a:tabLst>
            </a:pPr>
            <a:r>
              <a:rPr sz="2000" spc="-5" dirty="0">
                <a:solidFill>
                  <a:srgbClr val="FF0000"/>
                </a:solidFill>
                <a:latin typeface="Times New Roman"/>
                <a:cs typeface="Times New Roman"/>
              </a:rPr>
              <a:t>»	</a:t>
            </a:r>
            <a:r>
              <a:rPr sz="2000" b="1" i="1" u="heavy" spc="-5" dirty="0">
                <a:solidFill>
                  <a:srgbClr val="FF0000"/>
                </a:solidFill>
                <a:uFill>
                  <a:solidFill>
                    <a:srgbClr val="FF0000"/>
                  </a:solidFill>
                </a:uFill>
                <a:latin typeface="Times New Roman"/>
                <a:cs typeface="Times New Roman"/>
              </a:rPr>
              <a:t>General Purpose Operating System</a:t>
            </a:r>
            <a:r>
              <a:rPr sz="2000" b="1" i="1" u="heavy" spc="-10" dirty="0">
                <a:solidFill>
                  <a:srgbClr val="FF0000"/>
                </a:solidFill>
                <a:uFill>
                  <a:solidFill>
                    <a:srgbClr val="FF0000"/>
                  </a:solidFill>
                </a:uFill>
                <a:latin typeface="Times New Roman"/>
                <a:cs typeface="Times New Roman"/>
              </a:rPr>
              <a:t> </a:t>
            </a:r>
            <a:r>
              <a:rPr sz="2000" b="1" i="1" u="heavy" spc="-5" dirty="0">
                <a:solidFill>
                  <a:srgbClr val="FF0000"/>
                </a:solidFill>
                <a:uFill>
                  <a:solidFill>
                    <a:srgbClr val="FF0000"/>
                  </a:solidFill>
                </a:uFill>
                <a:latin typeface="Times New Roman"/>
                <a:cs typeface="Times New Roman"/>
              </a:rPr>
              <a:t>(GPOS):</a:t>
            </a:r>
            <a:endParaRPr sz="2000">
              <a:latin typeface="Times New Roman"/>
              <a:cs typeface="Times New Roman"/>
            </a:endParaRPr>
          </a:p>
          <a:p>
            <a:pPr marL="12700">
              <a:lnSpc>
                <a:spcPct val="100000"/>
              </a:lnSpc>
              <a:spcBef>
                <a:spcPts val="1680"/>
              </a:spcBef>
              <a:tabLst>
                <a:tab pos="356870" algn="l"/>
              </a:tabLst>
            </a:pPr>
            <a:r>
              <a:rPr sz="2000" spc="-5" dirty="0">
                <a:solidFill>
                  <a:srgbClr val="FF0000"/>
                </a:solidFill>
                <a:latin typeface="Times New Roman"/>
                <a:cs typeface="Times New Roman"/>
              </a:rPr>
              <a:t>»	</a:t>
            </a:r>
            <a:r>
              <a:rPr sz="2000" dirty="0">
                <a:solidFill>
                  <a:srgbClr val="AC1285"/>
                </a:solidFill>
                <a:latin typeface="Times New Roman"/>
                <a:cs typeface="Times New Roman"/>
              </a:rPr>
              <a:t>The </a:t>
            </a:r>
            <a:r>
              <a:rPr sz="2000" spc="-5" dirty="0">
                <a:solidFill>
                  <a:srgbClr val="AC1285"/>
                </a:solidFill>
                <a:latin typeface="Times New Roman"/>
                <a:cs typeface="Times New Roman"/>
              </a:rPr>
              <a:t>operating </a:t>
            </a:r>
            <a:r>
              <a:rPr sz="2000" spc="-10" dirty="0">
                <a:solidFill>
                  <a:srgbClr val="AC1285"/>
                </a:solidFill>
                <a:latin typeface="Times New Roman"/>
                <a:cs typeface="Times New Roman"/>
              </a:rPr>
              <a:t>systems, </a:t>
            </a:r>
            <a:r>
              <a:rPr sz="2000" spc="-5" dirty="0">
                <a:solidFill>
                  <a:srgbClr val="AC1285"/>
                </a:solidFill>
                <a:latin typeface="Times New Roman"/>
                <a:cs typeface="Times New Roman"/>
              </a:rPr>
              <a:t>which </a:t>
            </a:r>
            <a:r>
              <a:rPr sz="2000" dirty="0">
                <a:solidFill>
                  <a:srgbClr val="AC1285"/>
                </a:solidFill>
                <a:latin typeface="Times New Roman"/>
                <a:cs typeface="Times New Roman"/>
              </a:rPr>
              <a:t>are </a:t>
            </a:r>
            <a:r>
              <a:rPr sz="2000" spc="-10" dirty="0">
                <a:solidFill>
                  <a:srgbClr val="AC1285"/>
                </a:solidFill>
                <a:latin typeface="Times New Roman"/>
                <a:cs typeface="Times New Roman"/>
              </a:rPr>
              <a:t>deployed </a:t>
            </a:r>
            <a:r>
              <a:rPr sz="2000" spc="-5" dirty="0">
                <a:solidFill>
                  <a:srgbClr val="AC1285"/>
                </a:solidFill>
                <a:latin typeface="Times New Roman"/>
                <a:cs typeface="Times New Roman"/>
              </a:rPr>
              <a:t>in general </a:t>
            </a:r>
            <a:r>
              <a:rPr sz="2000" dirty="0">
                <a:solidFill>
                  <a:srgbClr val="AC1285"/>
                </a:solidFill>
                <a:latin typeface="Times New Roman"/>
                <a:cs typeface="Times New Roman"/>
              </a:rPr>
              <a:t>computing </a:t>
            </a:r>
            <a:r>
              <a:rPr sz="2000" spc="-10" dirty="0">
                <a:solidFill>
                  <a:srgbClr val="AC1285"/>
                </a:solidFill>
                <a:latin typeface="Times New Roman"/>
                <a:cs typeface="Times New Roman"/>
              </a:rPr>
              <a:t>systems,</a:t>
            </a:r>
            <a:r>
              <a:rPr sz="2000" spc="75" dirty="0">
                <a:solidFill>
                  <a:srgbClr val="AC1285"/>
                </a:solidFill>
                <a:latin typeface="Times New Roman"/>
                <a:cs typeface="Times New Roman"/>
              </a:rPr>
              <a:t> </a:t>
            </a:r>
            <a:r>
              <a:rPr sz="2000" dirty="0">
                <a:solidFill>
                  <a:srgbClr val="AC1285"/>
                </a:solidFill>
                <a:latin typeface="Times New Roman"/>
                <a:cs typeface="Times New Roman"/>
              </a:rPr>
              <a:t>are</a:t>
            </a:r>
            <a:endParaRPr sz="2000">
              <a:latin typeface="Times New Roman"/>
              <a:cs typeface="Times New Roman"/>
            </a:endParaRPr>
          </a:p>
          <a:p>
            <a:pPr marL="356870">
              <a:lnSpc>
                <a:spcPct val="100000"/>
              </a:lnSpc>
              <a:spcBef>
                <a:spcPts val="1205"/>
              </a:spcBef>
            </a:pPr>
            <a:r>
              <a:rPr sz="2000" spc="-5" dirty="0">
                <a:solidFill>
                  <a:srgbClr val="AC1285"/>
                </a:solidFill>
                <a:latin typeface="Times New Roman"/>
                <a:cs typeface="Times New Roman"/>
              </a:rPr>
              <a:t>referred </a:t>
            </a:r>
            <a:r>
              <a:rPr sz="2000" dirty="0">
                <a:solidFill>
                  <a:srgbClr val="AC1285"/>
                </a:solidFill>
                <a:latin typeface="Times New Roman"/>
                <a:cs typeface="Times New Roman"/>
              </a:rPr>
              <a:t>as </a:t>
            </a:r>
            <a:r>
              <a:rPr sz="2000" i="1" spc="-5" dirty="0">
                <a:solidFill>
                  <a:srgbClr val="FF0000"/>
                </a:solidFill>
                <a:latin typeface="Times New Roman"/>
                <a:cs typeface="Times New Roman"/>
              </a:rPr>
              <a:t>GPOS</a:t>
            </a:r>
            <a:r>
              <a:rPr sz="2000" spc="-5" dirty="0">
                <a:latin typeface="Times New Roman"/>
                <a:cs typeface="Times New Roman"/>
              </a:rPr>
              <a:t>. </a:t>
            </a:r>
            <a:r>
              <a:rPr sz="2000" dirty="0">
                <a:latin typeface="Times New Roman"/>
                <a:cs typeface="Times New Roman"/>
              </a:rPr>
              <a:t>The GPOSs are </a:t>
            </a:r>
            <a:r>
              <a:rPr sz="2000" spc="-5" dirty="0">
                <a:latin typeface="Times New Roman"/>
                <a:cs typeface="Times New Roman"/>
              </a:rPr>
              <a:t>often quite </a:t>
            </a:r>
            <a:r>
              <a:rPr sz="2000" spc="-10" dirty="0">
                <a:solidFill>
                  <a:srgbClr val="6F2F9F"/>
                </a:solidFill>
                <a:latin typeface="Times New Roman"/>
                <a:cs typeface="Times New Roman"/>
              </a:rPr>
              <a:t>non-deterministic </a:t>
            </a:r>
            <a:r>
              <a:rPr sz="2000" spc="-5" dirty="0">
                <a:solidFill>
                  <a:srgbClr val="6F2F9F"/>
                </a:solidFill>
                <a:latin typeface="Times New Roman"/>
                <a:cs typeface="Times New Roman"/>
              </a:rPr>
              <a:t>in</a:t>
            </a:r>
            <a:r>
              <a:rPr sz="2000" spc="75" dirty="0">
                <a:solidFill>
                  <a:srgbClr val="6F2F9F"/>
                </a:solidFill>
                <a:latin typeface="Times New Roman"/>
                <a:cs typeface="Times New Roman"/>
              </a:rPr>
              <a:t> </a:t>
            </a:r>
            <a:r>
              <a:rPr sz="2000" spc="-5" dirty="0">
                <a:solidFill>
                  <a:srgbClr val="6F2F9F"/>
                </a:solidFill>
                <a:latin typeface="Times New Roman"/>
                <a:cs typeface="Times New Roman"/>
              </a:rPr>
              <a:t>behavior</a:t>
            </a:r>
            <a:r>
              <a:rPr sz="2000" spc="-5" dirty="0">
                <a:latin typeface="Times New Roman"/>
                <a:cs typeface="Times New Roman"/>
              </a:rPr>
              <a:t>.</a:t>
            </a:r>
            <a:endParaRPr sz="2000">
              <a:latin typeface="Times New Roman"/>
              <a:cs typeface="Times New Roman"/>
            </a:endParaRPr>
          </a:p>
          <a:p>
            <a:pPr marL="12700">
              <a:lnSpc>
                <a:spcPct val="100000"/>
              </a:lnSpc>
              <a:spcBef>
                <a:spcPts val="1680"/>
              </a:spcBef>
              <a:tabLst>
                <a:tab pos="356870" algn="l"/>
              </a:tabLst>
            </a:pPr>
            <a:r>
              <a:rPr sz="2000" spc="-5" dirty="0">
                <a:solidFill>
                  <a:srgbClr val="FF0000"/>
                </a:solidFill>
                <a:latin typeface="Times New Roman"/>
                <a:cs typeface="Times New Roman"/>
              </a:rPr>
              <a:t>»	</a:t>
            </a:r>
            <a:r>
              <a:rPr sz="2000" spc="-10" dirty="0">
                <a:solidFill>
                  <a:srgbClr val="006FC0"/>
                </a:solidFill>
                <a:latin typeface="Times New Roman"/>
                <a:cs typeface="Times New Roman"/>
              </a:rPr>
              <a:t>Windows </a:t>
            </a:r>
            <a:r>
              <a:rPr sz="2000" spc="-5" dirty="0">
                <a:solidFill>
                  <a:srgbClr val="006FC0"/>
                </a:solidFill>
                <a:latin typeface="Times New Roman"/>
                <a:cs typeface="Times New Roman"/>
              </a:rPr>
              <a:t>10/8.x/XP/MS-DOS</a:t>
            </a:r>
            <a:r>
              <a:rPr sz="2000" spc="-5" dirty="0">
                <a:latin typeface="Times New Roman"/>
                <a:cs typeface="Times New Roman"/>
              </a:rPr>
              <a:t>, etc., </a:t>
            </a:r>
            <a:r>
              <a:rPr sz="2000" dirty="0">
                <a:latin typeface="Times New Roman"/>
                <a:cs typeface="Times New Roman"/>
              </a:rPr>
              <a:t>are </a:t>
            </a:r>
            <a:r>
              <a:rPr sz="2000" spc="-10" dirty="0">
                <a:latin typeface="Times New Roman"/>
                <a:cs typeface="Times New Roman"/>
              </a:rPr>
              <a:t>examples </a:t>
            </a:r>
            <a:r>
              <a:rPr sz="2000" dirty="0">
                <a:latin typeface="Times New Roman"/>
                <a:cs typeface="Times New Roman"/>
              </a:rPr>
              <a:t>of</a:t>
            </a:r>
            <a:r>
              <a:rPr sz="2000" spc="75" dirty="0">
                <a:latin typeface="Times New Roman"/>
                <a:cs typeface="Times New Roman"/>
              </a:rPr>
              <a:t> </a:t>
            </a:r>
            <a:r>
              <a:rPr sz="2000" dirty="0">
                <a:latin typeface="Times New Roman"/>
                <a:cs typeface="Times New Roman"/>
              </a:rPr>
              <a:t>GPIOs.</a:t>
            </a:r>
            <a:endParaRPr sz="2000">
              <a:latin typeface="Times New Roman"/>
              <a:cs typeface="Times New Roman"/>
            </a:endParaRPr>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60044" y="353009"/>
            <a:ext cx="4598670" cy="329565"/>
          </a:xfrm>
          <a:prstGeom prst="rect">
            <a:avLst/>
          </a:prstGeom>
        </p:spPr>
        <p:txBody>
          <a:bodyPr vert="horz" wrap="square" lIns="0" tIns="12065" rIns="0" bIns="0" rtlCol="0">
            <a:spAutoFit/>
          </a:bodyPr>
          <a:lstStyle/>
          <a:p>
            <a:pPr marL="12700">
              <a:lnSpc>
                <a:spcPct val="100000"/>
              </a:lnSpc>
              <a:spcBef>
                <a:spcPts val="95"/>
              </a:spcBef>
              <a:tabLst>
                <a:tab pos="356870" algn="l"/>
              </a:tabLst>
            </a:pPr>
            <a:r>
              <a:rPr spc="-5" dirty="0">
                <a:solidFill>
                  <a:srgbClr val="C00000"/>
                </a:solidFill>
              </a:rPr>
              <a:t>»	</a:t>
            </a:r>
            <a:r>
              <a:rPr dirty="0"/>
              <a:t>The </a:t>
            </a:r>
            <a:r>
              <a:rPr spc="-15" dirty="0"/>
              <a:t>following </a:t>
            </a:r>
            <a:r>
              <a:rPr spc="-10" dirty="0"/>
              <a:t>Figure </a:t>
            </a:r>
            <a:r>
              <a:rPr spc="-5" dirty="0"/>
              <a:t>illustrates </a:t>
            </a:r>
            <a:r>
              <a:rPr spc="-10" dirty="0"/>
              <a:t>the</a:t>
            </a:r>
            <a:r>
              <a:rPr spc="90" dirty="0"/>
              <a:t> </a:t>
            </a:r>
            <a:r>
              <a:rPr spc="-15" dirty="0"/>
              <a:t>same.</a:t>
            </a:r>
          </a:p>
        </p:txBody>
      </p:sp>
      <p:sp>
        <p:nvSpPr>
          <p:cNvPr id="3" name="object 3"/>
          <p:cNvSpPr/>
          <p:nvPr/>
        </p:nvSpPr>
        <p:spPr>
          <a:xfrm>
            <a:off x="1463010" y="956491"/>
            <a:ext cx="6575509" cy="4377508"/>
          </a:xfrm>
          <a:prstGeom prst="rect">
            <a:avLst/>
          </a:prstGeom>
          <a:blipFill>
            <a:blip r:embed="rId2" cstate="print"/>
            <a:stretch>
              <a:fillRect/>
            </a:stretch>
          </a:blipFill>
        </p:spPr>
        <p:txBody>
          <a:bodyPr wrap="square" lIns="0" tIns="0" rIns="0" bIns="0" rtlCol="0"/>
          <a:lstStyle/>
          <a:p>
            <a:endParaRPr/>
          </a:p>
        </p:txBody>
      </p:sp>
      <p:sp>
        <p:nvSpPr>
          <p:cNvPr id="5" name="object 5"/>
          <p:cNvSpPr txBox="1"/>
          <p:nvPr/>
        </p:nvSpPr>
        <p:spPr>
          <a:xfrm>
            <a:off x="8349742" y="6471338"/>
            <a:ext cx="287020"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150</a:t>
            </a:fld>
            <a:endParaRPr sz="1200">
              <a:latin typeface="Times New Roman"/>
              <a:cs typeface="Times New Roman"/>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505713"/>
            <a:ext cx="8305800" cy="4751070"/>
          </a:xfrm>
          <a:prstGeom prst="rect">
            <a:avLst/>
          </a:prstGeom>
        </p:spPr>
        <p:txBody>
          <a:bodyPr vert="horz" wrap="square" lIns="0" tIns="11430" rIns="0" bIns="0" rtlCol="0">
            <a:spAutoFit/>
          </a:bodyPr>
          <a:lstStyle/>
          <a:p>
            <a:pPr marL="12700">
              <a:lnSpc>
                <a:spcPct val="100000"/>
              </a:lnSpc>
              <a:spcBef>
                <a:spcPts val="90"/>
              </a:spcBef>
              <a:tabLst>
                <a:tab pos="356870" algn="l"/>
              </a:tabLst>
            </a:pPr>
            <a:r>
              <a:rPr sz="2000" spc="-5" dirty="0">
                <a:solidFill>
                  <a:srgbClr val="C00000"/>
                </a:solidFill>
                <a:latin typeface="Times New Roman"/>
                <a:cs typeface="Times New Roman"/>
              </a:rPr>
              <a:t>»	</a:t>
            </a:r>
            <a:r>
              <a:rPr sz="2000" b="1" i="1" u="heavy" spc="-5" dirty="0">
                <a:solidFill>
                  <a:srgbClr val="FF0000"/>
                </a:solidFill>
                <a:uFill>
                  <a:solidFill>
                    <a:srgbClr val="FF0000"/>
                  </a:solidFill>
                </a:uFill>
                <a:latin typeface="Times New Roman"/>
                <a:cs typeface="Times New Roman"/>
              </a:rPr>
              <a:t>Real </a:t>
            </a:r>
            <a:r>
              <a:rPr sz="2000" b="1" i="1" u="heavy" dirty="0">
                <a:solidFill>
                  <a:srgbClr val="FF0000"/>
                </a:solidFill>
                <a:uFill>
                  <a:solidFill>
                    <a:srgbClr val="FF0000"/>
                  </a:solidFill>
                </a:uFill>
                <a:latin typeface="Times New Roman"/>
                <a:cs typeface="Times New Roman"/>
              </a:rPr>
              <a:t>Time </a:t>
            </a:r>
            <a:r>
              <a:rPr sz="2000" b="1" i="1" u="heavy" spc="-5" dirty="0">
                <a:solidFill>
                  <a:srgbClr val="FF0000"/>
                </a:solidFill>
                <a:uFill>
                  <a:solidFill>
                    <a:srgbClr val="FF0000"/>
                  </a:solidFill>
                </a:uFill>
                <a:latin typeface="Times New Roman"/>
                <a:cs typeface="Times New Roman"/>
              </a:rPr>
              <a:t>Operating </a:t>
            </a:r>
            <a:r>
              <a:rPr sz="2000" b="1" i="1" u="heavy" spc="-10" dirty="0">
                <a:solidFill>
                  <a:srgbClr val="FF0000"/>
                </a:solidFill>
                <a:uFill>
                  <a:solidFill>
                    <a:srgbClr val="FF0000"/>
                  </a:solidFill>
                </a:uFill>
                <a:latin typeface="Times New Roman"/>
                <a:cs typeface="Times New Roman"/>
              </a:rPr>
              <a:t>System </a:t>
            </a:r>
            <a:r>
              <a:rPr sz="2000" b="1" i="1" u="heavy" spc="-5" dirty="0">
                <a:solidFill>
                  <a:srgbClr val="FF0000"/>
                </a:solidFill>
                <a:uFill>
                  <a:solidFill>
                    <a:srgbClr val="FF0000"/>
                  </a:solidFill>
                </a:uFill>
                <a:latin typeface="Times New Roman"/>
                <a:cs typeface="Times New Roman"/>
              </a:rPr>
              <a:t>(RTOS):</a:t>
            </a:r>
            <a:endParaRPr sz="2000" dirty="0">
              <a:latin typeface="Times New Roman"/>
              <a:cs typeface="Times New Roman"/>
            </a:endParaRPr>
          </a:p>
          <a:p>
            <a:pPr marL="12700">
              <a:lnSpc>
                <a:spcPct val="100000"/>
              </a:lnSpc>
              <a:spcBef>
                <a:spcPts val="1685"/>
              </a:spcBef>
              <a:tabLst>
                <a:tab pos="356870" algn="l"/>
              </a:tabLst>
            </a:pPr>
            <a:r>
              <a:rPr sz="2000" spc="-5" dirty="0">
                <a:solidFill>
                  <a:srgbClr val="C00000"/>
                </a:solidFill>
                <a:latin typeface="Times New Roman"/>
                <a:cs typeface="Times New Roman"/>
              </a:rPr>
              <a:t>»	</a:t>
            </a:r>
            <a:r>
              <a:rPr sz="2000" i="1" spc="-5" dirty="0">
                <a:solidFill>
                  <a:srgbClr val="FF0000"/>
                </a:solidFill>
                <a:latin typeface="Times New Roman"/>
                <a:cs typeface="Times New Roman"/>
              </a:rPr>
              <a:t>Real </a:t>
            </a:r>
            <a:r>
              <a:rPr sz="2000" i="1" spc="-10" dirty="0">
                <a:solidFill>
                  <a:srgbClr val="FF0000"/>
                </a:solidFill>
                <a:latin typeface="Times New Roman"/>
                <a:cs typeface="Times New Roman"/>
              </a:rPr>
              <a:t>Time </a:t>
            </a:r>
            <a:r>
              <a:rPr sz="2000" spc="-10" dirty="0">
                <a:latin typeface="Times New Roman"/>
                <a:cs typeface="Times New Roman"/>
              </a:rPr>
              <a:t>implies </a:t>
            </a:r>
            <a:r>
              <a:rPr sz="2000" spc="-10" dirty="0">
                <a:solidFill>
                  <a:srgbClr val="AC1285"/>
                </a:solidFill>
                <a:latin typeface="Times New Roman"/>
                <a:cs typeface="Times New Roman"/>
              </a:rPr>
              <a:t>deterministic </a:t>
            </a:r>
            <a:r>
              <a:rPr sz="2000" spc="-5" dirty="0">
                <a:solidFill>
                  <a:srgbClr val="AC1285"/>
                </a:solidFill>
                <a:latin typeface="Times New Roman"/>
                <a:cs typeface="Times New Roman"/>
              </a:rPr>
              <a:t>in </a:t>
            </a:r>
            <a:r>
              <a:rPr sz="2000" spc="-15" dirty="0">
                <a:solidFill>
                  <a:srgbClr val="AC1285"/>
                </a:solidFill>
                <a:latin typeface="Times New Roman"/>
                <a:cs typeface="Times New Roman"/>
              </a:rPr>
              <a:t>timing</a:t>
            </a:r>
            <a:r>
              <a:rPr sz="2000" spc="140" dirty="0">
                <a:solidFill>
                  <a:srgbClr val="AC1285"/>
                </a:solidFill>
                <a:latin typeface="Times New Roman"/>
                <a:cs typeface="Times New Roman"/>
              </a:rPr>
              <a:t> </a:t>
            </a:r>
            <a:r>
              <a:rPr sz="2000" spc="-5" dirty="0">
                <a:solidFill>
                  <a:srgbClr val="AC1285"/>
                </a:solidFill>
                <a:latin typeface="Times New Roman"/>
                <a:cs typeface="Times New Roman"/>
              </a:rPr>
              <a:t>behavior</a:t>
            </a:r>
            <a:r>
              <a:rPr sz="2000" spc="-5" dirty="0">
                <a:latin typeface="Times New Roman"/>
                <a:cs typeface="Times New Roman"/>
              </a:rPr>
              <a:t>.</a:t>
            </a:r>
            <a:endParaRPr sz="2000" dirty="0">
              <a:latin typeface="Times New Roman"/>
              <a:cs typeface="Times New Roman"/>
            </a:endParaRPr>
          </a:p>
          <a:p>
            <a:pPr marL="12700">
              <a:lnSpc>
                <a:spcPct val="100000"/>
              </a:lnSpc>
              <a:spcBef>
                <a:spcPts val="1680"/>
              </a:spcBef>
              <a:tabLst>
                <a:tab pos="356870" algn="l"/>
                <a:tab pos="1177290" algn="l"/>
                <a:tab pos="2161540" algn="l"/>
                <a:tab pos="3332479" algn="l"/>
                <a:tab pos="3957954" algn="l"/>
                <a:tab pos="4817745" algn="l"/>
                <a:tab pos="5357495" algn="l"/>
                <a:tab pos="6430645" algn="l"/>
                <a:tab pos="7458075" algn="l"/>
                <a:tab pos="7839075" algn="l"/>
              </a:tabLst>
            </a:pPr>
            <a:r>
              <a:rPr sz="2000" spc="-5" dirty="0">
                <a:solidFill>
                  <a:srgbClr val="C00000"/>
                </a:solidFill>
                <a:latin typeface="Times New Roman"/>
                <a:cs typeface="Times New Roman"/>
              </a:rPr>
              <a:t>»	</a:t>
            </a:r>
            <a:r>
              <a:rPr sz="2000" dirty="0">
                <a:solidFill>
                  <a:srgbClr val="6F2F9F"/>
                </a:solidFill>
                <a:latin typeface="Times New Roman"/>
                <a:cs typeface="Times New Roman"/>
              </a:rPr>
              <a:t>RTOS	</a:t>
            </a:r>
            <a:r>
              <a:rPr sz="2000" spc="-5" dirty="0">
                <a:solidFill>
                  <a:srgbClr val="6F2F9F"/>
                </a:solidFill>
                <a:latin typeface="Times New Roman"/>
                <a:cs typeface="Times New Roman"/>
              </a:rPr>
              <a:t>services	consumes	</a:t>
            </a:r>
            <a:r>
              <a:rPr sz="2000" spc="5" dirty="0">
                <a:solidFill>
                  <a:srgbClr val="6F2F9F"/>
                </a:solidFill>
                <a:latin typeface="Times New Roman"/>
                <a:cs typeface="Times New Roman"/>
              </a:rPr>
              <a:t>only	</a:t>
            </a:r>
            <a:r>
              <a:rPr sz="2000" spc="-5" dirty="0">
                <a:solidFill>
                  <a:srgbClr val="6F2F9F"/>
                </a:solidFill>
                <a:latin typeface="Times New Roman"/>
                <a:cs typeface="Times New Roman"/>
              </a:rPr>
              <a:t>known	and	expected	</a:t>
            </a:r>
            <a:r>
              <a:rPr sz="2000" spc="-10" dirty="0">
                <a:solidFill>
                  <a:srgbClr val="6F2F9F"/>
                </a:solidFill>
                <a:latin typeface="Times New Roman"/>
                <a:cs typeface="Times New Roman"/>
              </a:rPr>
              <a:t>amounts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time</a:t>
            </a:r>
            <a:endParaRPr sz="2000" dirty="0">
              <a:latin typeface="Times New Roman"/>
              <a:cs typeface="Times New Roman"/>
            </a:endParaRPr>
          </a:p>
          <a:p>
            <a:pPr marL="356870">
              <a:lnSpc>
                <a:spcPct val="100000"/>
              </a:lnSpc>
              <a:spcBef>
                <a:spcPts val="1200"/>
              </a:spcBef>
            </a:pPr>
            <a:r>
              <a:rPr sz="2000" spc="-5" dirty="0">
                <a:solidFill>
                  <a:srgbClr val="6F2F9F"/>
                </a:solidFill>
                <a:latin typeface="Times New Roman"/>
                <a:cs typeface="Times New Roman"/>
              </a:rPr>
              <a:t>regardless </a:t>
            </a:r>
            <a:r>
              <a:rPr sz="2000" spc="-10" dirty="0">
                <a:solidFill>
                  <a:srgbClr val="6F2F9F"/>
                </a:solidFill>
                <a:latin typeface="Times New Roman"/>
                <a:cs typeface="Times New Roman"/>
              </a:rPr>
              <a:t>the </a:t>
            </a:r>
            <a:r>
              <a:rPr sz="2000" spc="-15" dirty="0">
                <a:solidFill>
                  <a:srgbClr val="6F2F9F"/>
                </a:solidFill>
                <a:latin typeface="Times New Roman"/>
                <a:cs typeface="Times New Roman"/>
              </a:rPr>
              <a:t>number </a:t>
            </a:r>
            <a:r>
              <a:rPr sz="2000" dirty="0">
                <a:solidFill>
                  <a:srgbClr val="6F2F9F"/>
                </a:solidFill>
                <a:latin typeface="Times New Roman"/>
                <a:cs typeface="Times New Roman"/>
              </a:rPr>
              <a:t>of</a:t>
            </a:r>
            <a:r>
              <a:rPr sz="2000" spc="60" dirty="0">
                <a:solidFill>
                  <a:srgbClr val="6F2F9F"/>
                </a:solidFill>
                <a:latin typeface="Times New Roman"/>
                <a:cs typeface="Times New Roman"/>
              </a:rPr>
              <a:t> </a:t>
            </a:r>
            <a:r>
              <a:rPr sz="2000" spc="-5" dirty="0">
                <a:solidFill>
                  <a:srgbClr val="6F2F9F"/>
                </a:solidFill>
                <a:latin typeface="Times New Roman"/>
                <a:cs typeface="Times New Roman"/>
              </a:rPr>
              <a:t>services</a:t>
            </a:r>
            <a:r>
              <a:rPr sz="2000" spc="-5" dirty="0">
                <a:latin typeface="Times New Roman"/>
                <a:cs typeface="Times New Roman"/>
              </a:rPr>
              <a:t>.</a:t>
            </a:r>
            <a:endParaRPr sz="2000" dirty="0">
              <a:latin typeface="Times New Roman"/>
              <a:cs typeface="Times New Roman"/>
            </a:endParaRPr>
          </a:p>
          <a:p>
            <a:pPr marL="12700">
              <a:lnSpc>
                <a:spcPct val="100000"/>
              </a:lnSpc>
              <a:spcBef>
                <a:spcPts val="1685"/>
              </a:spcBef>
              <a:tabLst>
                <a:tab pos="356870" algn="l"/>
              </a:tabLst>
            </a:pPr>
            <a:r>
              <a:rPr sz="2000" spc="-5" dirty="0">
                <a:solidFill>
                  <a:srgbClr val="C00000"/>
                </a:solidFill>
                <a:latin typeface="Times New Roman"/>
                <a:cs typeface="Times New Roman"/>
              </a:rPr>
              <a:t>»	</a:t>
            </a:r>
            <a:r>
              <a:rPr sz="2000" spc="-5" dirty="0">
                <a:solidFill>
                  <a:srgbClr val="6F2F9F"/>
                </a:solidFill>
                <a:latin typeface="Times New Roman"/>
                <a:cs typeface="Times New Roman"/>
              </a:rPr>
              <a:t>RTOS</a:t>
            </a:r>
            <a:r>
              <a:rPr sz="2000" spc="180" dirty="0">
                <a:solidFill>
                  <a:srgbClr val="6F2F9F"/>
                </a:solidFill>
                <a:latin typeface="Times New Roman"/>
                <a:cs typeface="Times New Roman"/>
              </a:rPr>
              <a:t> </a:t>
            </a:r>
            <a:r>
              <a:rPr sz="2000" spc="-10" dirty="0">
                <a:solidFill>
                  <a:srgbClr val="6F2F9F"/>
                </a:solidFill>
                <a:latin typeface="Times New Roman"/>
                <a:cs typeface="Times New Roman"/>
              </a:rPr>
              <a:t>implements</a:t>
            </a:r>
            <a:r>
              <a:rPr sz="2000" spc="180" dirty="0">
                <a:solidFill>
                  <a:srgbClr val="6F2F9F"/>
                </a:solidFill>
                <a:latin typeface="Times New Roman"/>
                <a:cs typeface="Times New Roman"/>
              </a:rPr>
              <a:t> </a:t>
            </a:r>
            <a:r>
              <a:rPr sz="2000" spc="-5" dirty="0">
                <a:solidFill>
                  <a:srgbClr val="6F2F9F"/>
                </a:solidFill>
                <a:latin typeface="Times New Roman"/>
                <a:cs typeface="Times New Roman"/>
              </a:rPr>
              <a:t>policies</a:t>
            </a:r>
            <a:r>
              <a:rPr sz="2000" spc="180" dirty="0">
                <a:solidFill>
                  <a:srgbClr val="6F2F9F"/>
                </a:solidFill>
                <a:latin typeface="Times New Roman"/>
                <a:cs typeface="Times New Roman"/>
              </a:rPr>
              <a:t> </a:t>
            </a:r>
            <a:r>
              <a:rPr sz="2000" spc="-5" dirty="0">
                <a:solidFill>
                  <a:srgbClr val="6F2F9F"/>
                </a:solidFill>
                <a:latin typeface="Times New Roman"/>
                <a:cs typeface="Times New Roman"/>
              </a:rPr>
              <a:t>and</a:t>
            </a:r>
            <a:r>
              <a:rPr sz="2000" spc="200" dirty="0">
                <a:solidFill>
                  <a:srgbClr val="6F2F9F"/>
                </a:solidFill>
                <a:latin typeface="Times New Roman"/>
                <a:cs typeface="Times New Roman"/>
              </a:rPr>
              <a:t> </a:t>
            </a:r>
            <a:r>
              <a:rPr sz="2000" spc="-10" dirty="0">
                <a:solidFill>
                  <a:srgbClr val="6F2F9F"/>
                </a:solidFill>
                <a:latin typeface="Times New Roman"/>
                <a:cs typeface="Times New Roman"/>
              </a:rPr>
              <a:t>rules</a:t>
            </a:r>
            <a:r>
              <a:rPr sz="2000" spc="175" dirty="0">
                <a:solidFill>
                  <a:srgbClr val="6F2F9F"/>
                </a:solidFill>
                <a:latin typeface="Times New Roman"/>
                <a:cs typeface="Times New Roman"/>
              </a:rPr>
              <a:t> </a:t>
            </a:r>
            <a:r>
              <a:rPr sz="2000" spc="-5" dirty="0">
                <a:solidFill>
                  <a:srgbClr val="6F2F9F"/>
                </a:solidFill>
                <a:latin typeface="Times New Roman"/>
                <a:cs typeface="Times New Roman"/>
              </a:rPr>
              <a:t>concerning</a:t>
            </a:r>
            <a:r>
              <a:rPr sz="2000" spc="180" dirty="0">
                <a:solidFill>
                  <a:srgbClr val="6F2F9F"/>
                </a:solidFill>
                <a:latin typeface="Times New Roman"/>
                <a:cs typeface="Times New Roman"/>
              </a:rPr>
              <a:t> </a:t>
            </a:r>
            <a:r>
              <a:rPr sz="2000" spc="-5" dirty="0">
                <a:solidFill>
                  <a:srgbClr val="6F2F9F"/>
                </a:solidFill>
                <a:latin typeface="Times New Roman"/>
                <a:cs typeface="Times New Roman"/>
              </a:rPr>
              <a:t>time-critical</a:t>
            </a:r>
            <a:r>
              <a:rPr sz="2000" spc="190" dirty="0">
                <a:solidFill>
                  <a:srgbClr val="6F2F9F"/>
                </a:solidFill>
                <a:latin typeface="Times New Roman"/>
                <a:cs typeface="Times New Roman"/>
              </a:rPr>
              <a:t> </a:t>
            </a:r>
            <a:r>
              <a:rPr sz="2000" spc="-5" dirty="0">
                <a:solidFill>
                  <a:srgbClr val="6F2F9F"/>
                </a:solidFill>
                <a:latin typeface="Times New Roman"/>
                <a:cs typeface="Times New Roman"/>
              </a:rPr>
              <a:t>allocation</a:t>
            </a:r>
            <a:r>
              <a:rPr sz="2000" spc="175" dirty="0">
                <a:solidFill>
                  <a:srgbClr val="6F2F9F"/>
                </a:solidFill>
                <a:latin typeface="Times New Roman"/>
                <a:cs typeface="Times New Roman"/>
              </a:rPr>
              <a:t> </a:t>
            </a:r>
            <a:r>
              <a:rPr sz="2000" dirty="0">
                <a:solidFill>
                  <a:srgbClr val="6F2F9F"/>
                </a:solidFill>
                <a:latin typeface="Times New Roman"/>
                <a:cs typeface="Times New Roman"/>
              </a:rPr>
              <a:t>of</a:t>
            </a:r>
            <a:r>
              <a:rPr sz="2000" spc="165" dirty="0">
                <a:solidFill>
                  <a:srgbClr val="6F2F9F"/>
                </a:solidFill>
                <a:latin typeface="Times New Roman"/>
                <a:cs typeface="Times New Roman"/>
              </a:rPr>
              <a:t> </a:t>
            </a:r>
            <a:r>
              <a:rPr sz="2000" spc="-5" dirty="0">
                <a:solidFill>
                  <a:srgbClr val="6F2F9F"/>
                </a:solidFill>
                <a:latin typeface="Times New Roman"/>
                <a:cs typeface="Times New Roman"/>
              </a:rPr>
              <a:t>a</a:t>
            </a:r>
            <a:endParaRPr sz="2000" dirty="0">
              <a:latin typeface="Times New Roman"/>
              <a:cs typeface="Times New Roman"/>
            </a:endParaRPr>
          </a:p>
          <a:p>
            <a:pPr marL="356870">
              <a:lnSpc>
                <a:spcPct val="100000"/>
              </a:lnSpc>
              <a:spcBef>
                <a:spcPts val="1200"/>
              </a:spcBef>
            </a:pPr>
            <a:r>
              <a:rPr lang="en-IN" sz="2000" spc="-165" dirty="0">
                <a:solidFill>
                  <a:srgbClr val="6F2F9F"/>
                </a:solidFill>
                <a:latin typeface="Times New Roman"/>
                <a:cs typeface="Times New Roman"/>
              </a:rPr>
              <a:t>S</a:t>
            </a:r>
            <a:r>
              <a:rPr sz="2000" spc="-165" dirty="0" err="1">
                <a:solidFill>
                  <a:srgbClr val="6F2F9F"/>
                </a:solidFill>
                <a:latin typeface="Times New Roman"/>
                <a:cs typeface="Times New Roman"/>
              </a:rPr>
              <a:t>ystem</a:t>
            </a:r>
            <a:r>
              <a:rPr lang="en-US" sz="2000" spc="-165" dirty="0" err="1">
                <a:solidFill>
                  <a:srgbClr val="6F2F9F"/>
                </a:solidFill>
                <a:latin typeface="Times New Roman"/>
                <a:cs typeface="Times New Roman"/>
              </a:rPr>
              <a:t>'</a:t>
            </a:r>
            <a:r>
              <a:rPr sz="2000" spc="-165" dirty="0" err="1">
                <a:solidFill>
                  <a:srgbClr val="6F2F9F"/>
                </a:solidFill>
                <a:latin typeface="Times New Roman"/>
                <a:cs typeface="Times New Roman"/>
              </a:rPr>
              <a:t>s</a:t>
            </a:r>
            <a:r>
              <a:rPr sz="2000" spc="65" dirty="0">
                <a:solidFill>
                  <a:srgbClr val="6F2F9F"/>
                </a:solidFill>
                <a:latin typeface="Times New Roman"/>
                <a:cs typeface="Times New Roman"/>
              </a:rPr>
              <a:t> </a:t>
            </a:r>
            <a:r>
              <a:rPr sz="2000" spc="-5" dirty="0">
                <a:solidFill>
                  <a:srgbClr val="6F2F9F"/>
                </a:solidFill>
                <a:latin typeface="Times New Roman"/>
                <a:cs typeface="Times New Roman"/>
              </a:rPr>
              <a:t>resources</a:t>
            </a:r>
            <a:r>
              <a:rPr sz="2000" spc="-5" dirty="0">
                <a:latin typeface="Times New Roman"/>
                <a:cs typeface="Times New Roman"/>
              </a:rPr>
              <a:t>.</a:t>
            </a:r>
            <a:endParaRPr sz="2000" dirty="0">
              <a:latin typeface="Times New Roman"/>
              <a:cs typeface="Times New Roman"/>
            </a:endParaRPr>
          </a:p>
          <a:p>
            <a:pPr marL="356870" marR="6985" indent="-344805">
              <a:lnSpc>
                <a:spcPct val="150000"/>
              </a:lnSpc>
              <a:spcBef>
                <a:spcPts val="484"/>
              </a:spcBef>
              <a:tabLst>
                <a:tab pos="356870" algn="l"/>
              </a:tabLst>
            </a:pPr>
            <a:r>
              <a:rPr sz="2000" spc="-5" dirty="0">
                <a:solidFill>
                  <a:srgbClr val="C00000"/>
                </a:solidFill>
                <a:latin typeface="Times New Roman"/>
                <a:cs typeface="Times New Roman"/>
              </a:rPr>
              <a:t>»	</a:t>
            </a:r>
            <a:r>
              <a:rPr sz="2000" spc="-5" dirty="0">
                <a:solidFill>
                  <a:srgbClr val="6F2F9F"/>
                </a:solidFill>
                <a:latin typeface="Times New Roman"/>
                <a:cs typeface="Times New Roman"/>
              </a:rPr>
              <a:t>RTOS decides </a:t>
            </a:r>
            <a:r>
              <a:rPr sz="2000" spc="-10" dirty="0">
                <a:solidFill>
                  <a:srgbClr val="6F2F9F"/>
                </a:solidFill>
                <a:latin typeface="Times New Roman"/>
                <a:cs typeface="Times New Roman"/>
              </a:rPr>
              <a:t>which </a:t>
            </a:r>
            <a:r>
              <a:rPr sz="2000" spc="-5" dirty="0">
                <a:solidFill>
                  <a:srgbClr val="6F2F9F"/>
                </a:solidFill>
                <a:latin typeface="Times New Roman"/>
                <a:cs typeface="Times New Roman"/>
              </a:rPr>
              <a:t>applications should </a:t>
            </a:r>
            <a:r>
              <a:rPr sz="2000" spc="-10" dirty="0">
                <a:solidFill>
                  <a:srgbClr val="6F2F9F"/>
                </a:solidFill>
                <a:latin typeface="Times New Roman"/>
                <a:cs typeface="Times New Roman"/>
              </a:rPr>
              <a:t>run </a:t>
            </a:r>
            <a:r>
              <a:rPr sz="2000" spc="5" dirty="0">
                <a:solidFill>
                  <a:srgbClr val="6F2F9F"/>
                </a:solidFill>
                <a:latin typeface="Times New Roman"/>
                <a:cs typeface="Times New Roman"/>
              </a:rPr>
              <a:t>in </a:t>
            </a:r>
            <a:r>
              <a:rPr sz="2000" spc="-5" dirty="0">
                <a:solidFill>
                  <a:srgbClr val="6F2F9F"/>
                </a:solidFill>
                <a:latin typeface="Times New Roman"/>
                <a:cs typeface="Times New Roman"/>
              </a:rPr>
              <a:t>which </a:t>
            </a:r>
            <a:r>
              <a:rPr sz="2000" dirty="0">
                <a:solidFill>
                  <a:srgbClr val="6F2F9F"/>
                </a:solidFill>
                <a:latin typeface="Times New Roman"/>
                <a:cs typeface="Times New Roman"/>
              </a:rPr>
              <a:t>order </a:t>
            </a:r>
            <a:r>
              <a:rPr sz="2000" spc="-10" dirty="0">
                <a:solidFill>
                  <a:srgbClr val="6F2F9F"/>
                </a:solidFill>
                <a:latin typeface="Times New Roman"/>
                <a:cs typeface="Times New Roman"/>
              </a:rPr>
              <a:t>and </a:t>
            </a:r>
            <a:r>
              <a:rPr sz="2000" dirty="0">
                <a:solidFill>
                  <a:srgbClr val="6F2F9F"/>
                </a:solidFill>
                <a:latin typeface="Times New Roman"/>
                <a:cs typeface="Times New Roman"/>
              </a:rPr>
              <a:t>how </a:t>
            </a:r>
            <a:r>
              <a:rPr sz="2000" spc="-10" dirty="0">
                <a:solidFill>
                  <a:srgbClr val="6F2F9F"/>
                </a:solidFill>
                <a:latin typeface="Times New Roman"/>
                <a:cs typeface="Times New Roman"/>
              </a:rPr>
              <a:t>much  </a:t>
            </a:r>
            <a:r>
              <a:rPr sz="2000" spc="-15" dirty="0">
                <a:solidFill>
                  <a:srgbClr val="6F2F9F"/>
                </a:solidFill>
                <a:latin typeface="Times New Roman"/>
                <a:cs typeface="Times New Roman"/>
              </a:rPr>
              <a:t>time </a:t>
            </a:r>
            <a:r>
              <a:rPr sz="2000" spc="-5" dirty="0">
                <a:solidFill>
                  <a:srgbClr val="6F2F9F"/>
                </a:solidFill>
                <a:latin typeface="Times New Roman"/>
                <a:cs typeface="Times New Roman"/>
              </a:rPr>
              <a:t>needs </a:t>
            </a:r>
            <a:r>
              <a:rPr sz="2000" spc="-10" dirty="0">
                <a:solidFill>
                  <a:srgbClr val="6F2F9F"/>
                </a:solidFill>
                <a:latin typeface="Times New Roman"/>
                <a:cs typeface="Times New Roman"/>
              </a:rPr>
              <a:t>to </a:t>
            </a:r>
            <a:r>
              <a:rPr sz="2000" dirty="0">
                <a:solidFill>
                  <a:srgbClr val="6F2F9F"/>
                </a:solidFill>
                <a:latin typeface="Times New Roman"/>
                <a:cs typeface="Times New Roman"/>
              </a:rPr>
              <a:t>be </a:t>
            </a:r>
            <a:r>
              <a:rPr sz="2000" spc="-5" dirty="0">
                <a:solidFill>
                  <a:srgbClr val="6F2F9F"/>
                </a:solidFill>
                <a:latin typeface="Times New Roman"/>
                <a:cs typeface="Times New Roman"/>
              </a:rPr>
              <a:t>allocated </a:t>
            </a:r>
            <a:r>
              <a:rPr sz="2000" spc="-10" dirty="0">
                <a:solidFill>
                  <a:srgbClr val="6F2F9F"/>
                </a:solidFill>
                <a:latin typeface="Times New Roman"/>
                <a:cs typeface="Times New Roman"/>
              </a:rPr>
              <a:t>for </a:t>
            </a:r>
            <a:r>
              <a:rPr sz="2000" spc="-5" dirty="0">
                <a:solidFill>
                  <a:srgbClr val="6F2F9F"/>
                </a:solidFill>
                <a:latin typeface="Times New Roman"/>
                <a:cs typeface="Times New Roman"/>
              </a:rPr>
              <a:t>each</a:t>
            </a:r>
            <a:r>
              <a:rPr sz="2000" spc="75" dirty="0">
                <a:solidFill>
                  <a:srgbClr val="6F2F9F"/>
                </a:solidFill>
                <a:latin typeface="Times New Roman"/>
                <a:cs typeface="Times New Roman"/>
              </a:rPr>
              <a:t> </a:t>
            </a:r>
            <a:r>
              <a:rPr sz="2000" spc="-5" dirty="0">
                <a:solidFill>
                  <a:srgbClr val="6F2F9F"/>
                </a:solidFill>
                <a:latin typeface="Times New Roman"/>
                <a:cs typeface="Times New Roman"/>
              </a:rPr>
              <a:t>application</a:t>
            </a:r>
            <a:r>
              <a:rPr sz="2000" spc="-5" dirty="0">
                <a:latin typeface="Times New Roman"/>
                <a:cs typeface="Times New Roman"/>
              </a:rPr>
              <a:t>.</a:t>
            </a:r>
            <a:endParaRPr sz="2000" dirty="0">
              <a:latin typeface="Times New Roman"/>
              <a:cs typeface="Times New Roman"/>
            </a:endParaRPr>
          </a:p>
          <a:p>
            <a:pPr marL="683260" indent="-326390">
              <a:lnSpc>
                <a:spcPct val="100000"/>
              </a:lnSpc>
              <a:spcBef>
                <a:spcPts val="1680"/>
              </a:spcBef>
              <a:buClr>
                <a:srgbClr val="3A812E"/>
              </a:buClr>
              <a:buSzPct val="60000"/>
              <a:buFont typeface="Wingdings"/>
              <a:buChar char=""/>
              <a:tabLst>
                <a:tab pos="682625" algn="l"/>
                <a:tab pos="683260" algn="l"/>
              </a:tabLst>
            </a:pPr>
            <a:r>
              <a:rPr sz="2000" spc="-10" dirty="0">
                <a:solidFill>
                  <a:srgbClr val="006FC0"/>
                </a:solidFill>
                <a:latin typeface="Times New Roman"/>
                <a:cs typeface="Times New Roman"/>
              </a:rPr>
              <a:t>Windows </a:t>
            </a:r>
            <a:r>
              <a:rPr sz="2000" spc="-5" dirty="0">
                <a:solidFill>
                  <a:srgbClr val="006FC0"/>
                </a:solidFill>
                <a:latin typeface="Times New Roman"/>
                <a:cs typeface="Times New Roman"/>
              </a:rPr>
              <a:t>Embedded Compact, </a:t>
            </a:r>
            <a:r>
              <a:rPr sz="2000" spc="-10" dirty="0">
                <a:solidFill>
                  <a:srgbClr val="006FC0"/>
                </a:solidFill>
                <a:latin typeface="Times New Roman"/>
                <a:cs typeface="Times New Roman"/>
              </a:rPr>
              <a:t>QNX, </a:t>
            </a:r>
            <a:r>
              <a:rPr sz="2000" spc="-5" dirty="0">
                <a:solidFill>
                  <a:srgbClr val="006FC0"/>
                </a:solidFill>
                <a:latin typeface="Times New Roman"/>
                <a:cs typeface="Times New Roman"/>
              </a:rPr>
              <a:t>VxWorks MicroC/OS-II</a:t>
            </a:r>
            <a:r>
              <a:rPr sz="2000" spc="-5" dirty="0">
                <a:latin typeface="Times New Roman"/>
                <a:cs typeface="Times New Roman"/>
              </a:rPr>
              <a:t>, etc.,</a:t>
            </a:r>
            <a:r>
              <a:rPr sz="2000" spc="455" dirty="0">
                <a:latin typeface="Times New Roman"/>
                <a:cs typeface="Times New Roman"/>
              </a:rPr>
              <a:t> </a:t>
            </a:r>
            <a:r>
              <a:rPr sz="2000" dirty="0">
                <a:latin typeface="Times New Roman"/>
                <a:cs typeface="Times New Roman"/>
              </a:rPr>
              <a:t>are</a:t>
            </a:r>
          </a:p>
          <a:p>
            <a:pPr marL="683260">
              <a:lnSpc>
                <a:spcPct val="100000"/>
              </a:lnSpc>
              <a:spcBef>
                <a:spcPts val="1205"/>
              </a:spcBef>
            </a:pPr>
            <a:r>
              <a:rPr sz="2000" spc="-10" dirty="0">
                <a:latin typeface="Times New Roman"/>
                <a:cs typeface="Times New Roman"/>
              </a:rPr>
              <a:t>examples </a:t>
            </a:r>
            <a:r>
              <a:rPr sz="2000" dirty="0">
                <a:latin typeface="Times New Roman"/>
                <a:cs typeface="Times New Roman"/>
              </a:rPr>
              <a:t>of</a:t>
            </a:r>
            <a:r>
              <a:rPr sz="2000" spc="15" dirty="0">
                <a:latin typeface="Times New Roman"/>
                <a:cs typeface="Times New Roman"/>
              </a:rPr>
              <a:t> </a:t>
            </a:r>
            <a:r>
              <a:rPr sz="2000" spc="-5" dirty="0">
                <a:latin typeface="Times New Roman"/>
                <a:cs typeface="Times New Roman"/>
              </a:rPr>
              <a:t>RTOSs.</a:t>
            </a:r>
            <a:endParaRPr sz="2000" dirty="0">
              <a:latin typeface="Times New Roman"/>
              <a:cs typeface="Times New Roman"/>
            </a:endParaRPr>
          </a:p>
        </p:txBody>
      </p:sp>
      <p:sp>
        <p:nvSpPr>
          <p:cNvPr id="4" name="object 4"/>
          <p:cNvSpPr txBox="1"/>
          <p:nvPr/>
        </p:nvSpPr>
        <p:spPr>
          <a:xfrm>
            <a:off x="8420100" y="6471338"/>
            <a:ext cx="217804"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16</a:t>
            </a:fld>
            <a:endParaRPr sz="1200">
              <a:latin typeface="Times New Roman"/>
              <a:cs typeface="Times New Roman"/>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3" name="object 3"/>
          <p:cNvSpPr txBox="1">
            <a:spLocks noGrp="1"/>
          </p:cNvSpPr>
          <p:nvPr>
            <p:ph type="title"/>
          </p:nvPr>
        </p:nvSpPr>
        <p:spPr>
          <a:xfrm>
            <a:off x="460044" y="199374"/>
            <a:ext cx="8305800" cy="941069"/>
          </a:xfrm>
          <a:prstGeom prst="rect">
            <a:avLst/>
          </a:prstGeom>
        </p:spPr>
        <p:txBody>
          <a:bodyPr vert="horz" wrap="square" lIns="0" tIns="12700" rIns="0" bIns="0" rtlCol="0">
            <a:spAutoFit/>
          </a:bodyPr>
          <a:lstStyle/>
          <a:p>
            <a:pPr marL="356870" marR="5080" indent="-344805">
              <a:lnSpc>
                <a:spcPct val="150100"/>
              </a:lnSpc>
              <a:spcBef>
                <a:spcPts val="100"/>
              </a:spcBef>
              <a:tabLst>
                <a:tab pos="356870" algn="l"/>
              </a:tabLst>
            </a:pPr>
            <a:r>
              <a:rPr spc="-5" dirty="0">
                <a:solidFill>
                  <a:srgbClr val="C00000"/>
                </a:solidFill>
              </a:rPr>
              <a:t>»	</a:t>
            </a:r>
            <a:r>
              <a:rPr b="1" i="1" spc="-5" dirty="0">
                <a:solidFill>
                  <a:srgbClr val="FF0000"/>
                </a:solidFill>
                <a:latin typeface="Times New Roman"/>
                <a:cs typeface="Times New Roman"/>
              </a:rPr>
              <a:t>The Real-Time kernel: </a:t>
            </a:r>
            <a:r>
              <a:rPr dirty="0"/>
              <a:t>The </a:t>
            </a:r>
            <a:r>
              <a:rPr spc="-10" dirty="0">
                <a:solidFill>
                  <a:srgbClr val="C00000"/>
                </a:solidFill>
              </a:rPr>
              <a:t>kernel </a:t>
            </a:r>
            <a:r>
              <a:rPr dirty="0">
                <a:solidFill>
                  <a:srgbClr val="C00000"/>
                </a:solidFill>
              </a:rPr>
              <a:t>of </a:t>
            </a:r>
            <a:r>
              <a:rPr spc="-5" dirty="0">
                <a:solidFill>
                  <a:srgbClr val="C00000"/>
                </a:solidFill>
              </a:rPr>
              <a:t>a </a:t>
            </a:r>
            <a:r>
              <a:rPr spc="-10" dirty="0">
                <a:solidFill>
                  <a:srgbClr val="C00000"/>
                </a:solidFill>
              </a:rPr>
              <a:t>Real-Time </a:t>
            </a:r>
            <a:r>
              <a:rPr spc="-5" dirty="0">
                <a:solidFill>
                  <a:srgbClr val="C00000"/>
                </a:solidFill>
              </a:rPr>
              <a:t>OS is </a:t>
            </a:r>
            <a:r>
              <a:rPr spc="-10" dirty="0">
                <a:solidFill>
                  <a:srgbClr val="C00000"/>
                </a:solidFill>
              </a:rPr>
              <a:t>referred </a:t>
            </a:r>
            <a:r>
              <a:rPr spc="-5" dirty="0">
                <a:solidFill>
                  <a:srgbClr val="C00000"/>
                </a:solidFill>
              </a:rPr>
              <a:t>as </a:t>
            </a:r>
            <a:r>
              <a:rPr u="sng" spc="-5" dirty="0">
                <a:solidFill>
                  <a:srgbClr val="C00000"/>
                </a:solidFill>
                <a:uFill>
                  <a:solidFill>
                    <a:srgbClr val="C00000"/>
                  </a:solidFill>
                </a:uFill>
              </a:rPr>
              <a:t>Real- </a:t>
            </a:r>
            <a:r>
              <a:rPr spc="-5" dirty="0">
                <a:solidFill>
                  <a:srgbClr val="C00000"/>
                </a:solidFill>
              </a:rPr>
              <a:t> </a:t>
            </a:r>
            <a:r>
              <a:rPr u="sng" spc="-10" dirty="0">
                <a:solidFill>
                  <a:srgbClr val="C00000"/>
                </a:solidFill>
                <a:uFill>
                  <a:solidFill>
                    <a:srgbClr val="C00000"/>
                  </a:solidFill>
                </a:uFill>
              </a:rPr>
              <a:t>Time</a:t>
            </a:r>
            <a:r>
              <a:rPr u="sng" spc="-20" dirty="0">
                <a:solidFill>
                  <a:srgbClr val="C00000"/>
                </a:solidFill>
                <a:uFill>
                  <a:solidFill>
                    <a:srgbClr val="C00000"/>
                  </a:solidFill>
                </a:uFill>
              </a:rPr>
              <a:t> </a:t>
            </a:r>
            <a:r>
              <a:rPr u="sng" spc="-10" dirty="0">
                <a:solidFill>
                  <a:srgbClr val="C00000"/>
                </a:solidFill>
                <a:uFill>
                  <a:solidFill>
                    <a:srgbClr val="C00000"/>
                  </a:solidFill>
                </a:uFill>
              </a:rPr>
              <a:t>kernel</a:t>
            </a:r>
            <a:r>
              <a:rPr spc="-10" dirty="0"/>
              <a:t>.</a:t>
            </a:r>
          </a:p>
        </p:txBody>
      </p:sp>
      <p:sp>
        <p:nvSpPr>
          <p:cNvPr id="6" name="object 6"/>
          <p:cNvSpPr txBox="1"/>
          <p:nvPr/>
        </p:nvSpPr>
        <p:spPr>
          <a:xfrm>
            <a:off x="8420100" y="6471338"/>
            <a:ext cx="217804"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17</a:t>
            </a:fld>
            <a:endParaRPr sz="1200">
              <a:latin typeface="Times New Roman"/>
              <a:cs typeface="Times New Roman"/>
            </a:endParaRPr>
          </a:p>
        </p:txBody>
      </p:sp>
      <p:sp>
        <p:nvSpPr>
          <p:cNvPr id="4" name="object 4"/>
          <p:cNvSpPr txBox="1"/>
          <p:nvPr/>
        </p:nvSpPr>
        <p:spPr>
          <a:xfrm>
            <a:off x="460044" y="1175182"/>
            <a:ext cx="8299450" cy="4729480"/>
          </a:xfrm>
          <a:prstGeom prst="rect">
            <a:avLst/>
          </a:prstGeom>
        </p:spPr>
        <p:txBody>
          <a:bodyPr vert="horz" wrap="square" lIns="0" tIns="12700" rIns="0" bIns="0" rtlCol="0">
            <a:spAutoFit/>
          </a:bodyPr>
          <a:lstStyle/>
          <a:p>
            <a:pPr marL="356870" marR="5080" indent="-344805">
              <a:lnSpc>
                <a:spcPct val="150100"/>
              </a:lnSpc>
              <a:spcBef>
                <a:spcPts val="100"/>
              </a:spcBef>
              <a:tabLst>
                <a:tab pos="356870" algn="l"/>
              </a:tabLst>
            </a:pPr>
            <a:r>
              <a:rPr sz="2000" spc="-5" dirty="0">
                <a:solidFill>
                  <a:srgbClr val="C00000"/>
                </a:solidFill>
                <a:latin typeface="Times New Roman"/>
                <a:cs typeface="Times New Roman"/>
              </a:rPr>
              <a:t>»	</a:t>
            </a:r>
            <a:r>
              <a:rPr sz="2000" dirty="0">
                <a:latin typeface="Times New Roman"/>
                <a:cs typeface="Times New Roman"/>
              </a:rPr>
              <a:t>The </a:t>
            </a:r>
            <a:r>
              <a:rPr sz="2000" spc="-10" dirty="0">
                <a:solidFill>
                  <a:srgbClr val="6F2F9F"/>
                </a:solidFill>
                <a:latin typeface="Times New Roman"/>
                <a:cs typeface="Times New Roman"/>
              </a:rPr>
              <a:t>Real-Time kernel is </a:t>
            </a:r>
            <a:r>
              <a:rPr sz="2000" spc="-5" dirty="0">
                <a:solidFill>
                  <a:srgbClr val="6F2F9F"/>
                </a:solidFill>
                <a:latin typeface="Times New Roman"/>
                <a:cs typeface="Times New Roman"/>
              </a:rPr>
              <a:t>highly specialized </a:t>
            </a:r>
            <a:r>
              <a:rPr sz="2000" spc="-10" dirty="0">
                <a:solidFill>
                  <a:srgbClr val="6F2F9F"/>
                </a:solidFill>
                <a:latin typeface="Times New Roman"/>
                <a:cs typeface="Times New Roman"/>
              </a:rPr>
              <a:t>and </a:t>
            </a:r>
            <a:r>
              <a:rPr sz="2000" spc="-5" dirty="0">
                <a:solidFill>
                  <a:srgbClr val="6F2F9F"/>
                </a:solidFill>
                <a:latin typeface="Times New Roman"/>
                <a:cs typeface="Times New Roman"/>
              </a:rPr>
              <a:t>it </a:t>
            </a:r>
            <a:r>
              <a:rPr sz="2000" spc="-10" dirty="0">
                <a:solidFill>
                  <a:srgbClr val="6F2F9F"/>
                </a:solidFill>
                <a:latin typeface="Times New Roman"/>
                <a:cs typeface="Times New Roman"/>
              </a:rPr>
              <a:t>contains </a:t>
            </a:r>
            <a:r>
              <a:rPr sz="2000" dirty="0">
                <a:solidFill>
                  <a:srgbClr val="6F2F9F"/>
                </a:solidFill>
                <a:latin typeface="Times New Roman"/>
                <a:cs typeface="Times New Roman"/>
              </a:rPr>
              <a:t>only </a:t>
            </a:r>
            <a:r>
              <a:rPr sz="2000" spc="-10" dirty="0">
                <a:solidFill>
                  <a:srgbClr val="6F2F9F"/>
                </a:solidFill>
                <a:latin typeface="Times New Roman"/>
                <a:cs typeface="Times New Roman"/>
              </a:rPr>
              <a:t>the </a:t>
            </a:r>
            <a:r>
              <a:rPr sz="2000" spc="-15" dirty="0">
                <a:solidFill>
                  <a:srgbClr val="6F2F9F"/>
                </a:solidFill>
                <a:latin typeface="Times New Roman"/>
                <a:cs typeface="Times New Roman"/>
              </a:rPr>
              <a:t>minimal  </a:t>
            </a:r>
            <a:r>
              <a:rPr sz="2000" spc="-10" dirty="0">
                <a:solidFill>
                  <a:srgbClr val="6F2F9F"/>
                </a:solidFill>
                <a:latin typeface="Times New Roman"/>
                <a:cs typeface="Times New Roman"/>
              </a:rPr>
              <a:t>set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services </a:t>
            </a:r>
            <a:r>
              <a:rPr sz="2000" spc="-5" dirty="0">
                <a:solidFill>
                  <a:srgbClr val="6F2F9F"/>
                </a:solidFill>
                <a:latin typeface="Times New Roman"/>
                <a:cs typeface="Times New Roman"/>
              </a:rPr>
              <a:t>required </a:t>
            </a:r>
            <a:r>
              <a:rPr sz="2000" spc="-10" dirty="0">
                <a:solidFill>
                  <a:srgbClr val="6F2F9F"/>
                </a:solidFill>
                <a:latin typeface="Times New Roman"/>
                <a:cs typeface="Times New Roman"/>
              </a:rPr>
              <a:t>for </a:t>
            </a:r>
            <a:r>
              <a:rPr sz="2000" spc="-15" dirty="0">
                <a:solidFill>
                  <a:srgbClr val="6F2F9F"/>
                </a:solidFill>
                <a:latin typeface="Times New Roman"/>
                <a:cs typeface="Times New Roman"/>
              </a:rPr>
              <a:t>running </a:t>
            </a:r>
            <a:r>
              <a:rPr sz="2000" spc="-10" dirty="0">
                <a:solidFill>
                  <a:srgbClr val="6F2F9F"/>
                </a:solidFill>
                <a:latin typeface="Times New Roman"/>
                <a:cs typeface="Times New Roman"/>
              </a:rPr>
              <a:t>user </a:t>
            </a:r>
            <a:r>
              <a:rPr sz="2000" spc="-5" dirty="0">
                <a:solidFill>
                  <a:srgbClr val="6F2F9F"/>
                </a:solidFill>
                <a:latin typeface="Times New Roman"/>
                <a:cs typeface="Times New Roman"/>
              </a:rPr>
              <a:t>applications/</a:t>
            </a:r>
            <a:r>
              <a:rPr sz="2000" spc="155" dirty="0">
                <a:solidFill>
                  <a:srgbClr val="6F2F9F"/>
                </a:solidFill>
                <a:latin typeface="Times New Roman"/>
                <a:cs typeface="Times New Roman"/>
              </a:rPr>
              <a:t> </a:t>
            </a:r>
            <a:r>
              <a:rPr sz="2000" spc="-10" dirty="0">
                <a:solidFill>
                  <a:srgbClr val="6F2F9F"/>
                </a:solidFill>
                <a:latin typeface="Times New Roman"/>
                <a:cs typeface="Times New Roman"/>
              </a:rPr>
              <a:t>tasks</a:t>
            </a:r>
            <a:r>
              <a:rPr sz="2000" spc="-10" dirty="0">
                <a:latin typeface="Times New Roman"/>
                <a:cs typeface="Times New Roman"/>
              </a:rPr>
              <a:t>.</a:t>
            </a:r>
            <a:endParaRPr sz="2000">
              <a:latin typeface="Times New Roman"/>
              <a:cs typeface="Times New Roman"/>
            </a:endParaRPr>
          </a:p>
          <a:p>
            <a:pPr marL="12700">
              <a:lnSpc>
                <a:spcPct val="100000"/>
              </a:lnSpc>
              <a:spcBef>
                <a:spcPts val="1685"/>
              </a:spcBef>
              <a:tabLst>
                <a:tab pos="356870" algn="l"/>
              </a:tabLst>
            </a:pPr>
            <a:r>
              <a:rPr sz="2000" spc="-5" dirty="0">
                <a:solidFill>
                  <a:srgbClr val="C00000"/>
                </a:solidFill>
                <a:latin typeface="Times New Roman"/>
                <a:cs typeface="Times New Roman"/>
              </a:rPr>
              <a:t>»	</a:t>
            </a:r>
            <a:r>
              <a:rPr sz="2000" dirty="0">
                <a:latin typeface="Times New Roman"/>
                <a:cs typeface="Times New Roman"/>
              </a:rPr>
              <a:t>The </a:t>
            </a:r>
            <a:r>
              <a:rPr sz="2000" spc="-5" dirty="0">
                <a:latin typeface="Times New Roman"/>
                <a:cs typeface="Times New Roman"/>
              </a:rPr>
              <a:t>basic </a:t>
            </a:r>
            <a:r>
              <a:rPr sz="2000" spc="-10" dirty="0">
                <a:latin typeface="Times New Roman"/>
                <a:cs typeface="Times New Roman"/>
              </a:rPr>
              <a:t>functions </a:t>
            </a:r>
            <a:r>
              <a:rPr sz="2000" dirty="0">
                <a:latin typeface="Times New Roman"/>
                <a:cs typeface="Times New Roman"/>
              </a:rPr>
              <a:t>of </a:t>
            </a:r>
            <a:r>
              <a:rPr sz="2000" spc="-5" dirty="0">
                <a:latin typeface="Times New Roman"/>
                <a:cs typeface="Times New Roman"/>
              </a:rPr>
              <a:t>a </a:t>
            </a:r>
            <a:r>
              <a:rPr sz="2000" spc="-10" dirty="0">
                <a:latin typeface="Times New Roman"/>
                <a:cs typeface="Times New Roman"/>
              </a:rPr>
              <a:t>Real-Time kernel </a:t>
            </a:r>
            <a:r>
              <a:rPr sz="2000" spc="-5" dirty="0">
                <a:latin typeface="Times New Roman"/>
                <a:cs typeface="Times New Roman"/>
              </a:rPr>
              <a:t>are listed</a:t>
            </a:r>
            <a:r>
              <a:rPr sz="2000" spc="95" dirty="0">
                <a:latin typeface="Times New Roman"/>
                <a:cs typeface="Times New Roman"/>
              </a:rPr>
              <a:t> </a:t>
            </a:r>
            <a:r>
              <a:rPr sz="2000" spc="-10" dirty="0">
                <a:latin typeface="Times New Roman"/>
                <a:cs typeface="Times New Roman"/>
              </a:rPr>
              <a:t>below:</a:t>
            </a:r>
            <a:endParaRPr sz="2000">
              <a:latin typeface="Times New Roman"/>
              <a:cs typeface="Times New Roman"/>
            </a:endParaRPr>
          </a:p>
          <a:p>
            <a:pPr marL="683260">
              <a:lnSpc>
                <a:spcPct val="100000"/>
              </a:lnSpc>
              <a:spcBef>
                <a:spcPts val="1545"/>
              </a:spcBef>
              <a:tabLst>
                <a:tab pos="1033780" algn="l"/>
              </a:tabLst>
            </a:pPr>
            <a:r>
              <a:rPr sz="1750" spc="10" dirty="0">
                <a:solidFill>
                  <a:srgbClr val="C00000"/>
                </a:solidFill>
                <a:latin typeface="Times New Roman"/>
                <a:cs typeface="Times New Roman"/>
              </a:rPr>
              <a:t>»	</a:t>
            </a:r>
            <a:r>
              <a:rPr sz="1800" spc="-15" dirty="0">
                <a:latin typeface="Times New Roman"/>
                <a:cs typeface="Times New Roman"/>
              </a:rPr>
              <a:t>Task/ </a:t>
            </a:r>
            <a:r>
              <a:rPr sz="1800" dirty="0">
                <a:latin typeface="Times New Roman"/>
                <a:cs typeface="Times New Roman"/>
              </a:rPr>
              <a:t>Process </a:t>
            </a:r>
            <a:r>
              <a:rPr sz="1800" spc="-15" dirty="0">
                <a:latin typeface="Times New Roman"/>
                <a:cs typeface="Times New Roman"/>
              </a:rPr>
              <a:t>management</a:t>
            </a:r>
            <a:endParaRPr sz="1800">
              <a:latin typeface="Times New Roman"/>
              <a:cs typeface="Times New Roman"/>
            </a:endParaRPr>
          </a:p>
          <a:p>
            <a:pPr marL="683260">
              <a:lnSpc>
                <a:spcPct val="100000"/>
              </a:lnSpc>
              <a:spcBef>
                <a:spcPts val="1510"/>
              </a:spcBef>
              <a:tabLst>
                <a:tab pos="1033780" algn="l"/>
              </a:tabLst>
            </a:pPr>
            <a:r>
              <a:rPr sz="1750" spc="10" dirty="0">
                <a:solidFill>
                  <a:srgbClr val="C00000"/>
                </a:solidFill>
                <a:latin typeface="Times New Roman"/>
                <a:cs typeface="Times New Roman"/>
              </a:rPr>
              <a:t>»	</a:t>
            </a:r>
            <a:r>
              <a:rPr sz="1800" spc="-15" dirty="0">
                <a:latin typeface="Times New Roman"/>
                <a:cs typeface="Times New Roman"/>
              </a:rPr>
              <a:t>Task/ </a:t>
            </a:r>
            <a:r>
              <a:rPr sz="1800" dirty="0">
                <a:latin typeface="Times New Roman"/>
                <a:cs typeface="Times New Roman"/>
              </a:rPr>
              <a:t>Process scheduling</a:t>
            </a:r>
            <a:endParaRPr sz="1800">
              <a:latin typeface="Times New Roman"/>
              <a:cs typeface="Times New Roman"/>
            </a:endParaRPr>
          </a:p>
          <a:p>
            <a:pPr marL="683260">
              <a:lnSpc>
                <a:spcPct val="100000"/>
              </a:lnSpc>
              <a:spcBef>
                <a:spcPts val="1515"/>
              </a:spcBef>
              <a:tabLst>
                <a:tab pos="1033780" algn="l"/>
              </a:tabLst>
            </a:pPr>
            <a:r>
              <a:rPr sz="1750" spc="10" dirty="0">
                <a:solidFill>
                  <a:srgbClr val="C00000"/>
                </a:solidFill>
                <a:latin typeface="Times New Roman"/>
                <a:cs typeface="Times New Roman"/>
              </a:rPr>
              <a:t>»	</a:t>
            </a:r>
            <a:r>
              <a:rPr sz="1800" spc="-10" dirty="0">
                <a:latin typeface="Times New Roman"/>
                <a:cs typeface="Times New Roman"/>
              </a:rPr>
              <a:t>Task/ </a:t>
            </a:r>
            <a:r>
              <a:rPr sz="1800" dirty="0">
                <a:latin typeface="Times New Roman"/>
                <a:cs typeface="Times New Roman"/>
              </a:rPr>
              <a:t>Process</a:t>
            </a:r>
            <a:r>
              <a:rPr sz="1800" spc="-10" dirty="0">
                <a:latin typeface="Times New Roman"/>
                <a:cs typeface="Times New Roman"/>
              </a:rPr>
              <a:t> </a:t>
            </a:r>
            <a:r>
              <a:rPr sz="1800" spc="-5" dirty="0">
                <a:latin typeface="Times New Roman"/>
                <a:cs typeface="Times New Roman"/>
              </a:rPr>
              <a:t>synchronization</a:t>
            </a:r>
            <a:endParaRPr sz="1800">
              <a:latin typeface="Times New Roman"/>
              <a:cs typeface="Times New Roman"/>
            </a:endParaRPr>
          </a:p>
          <a:p>
            <a:pPr marL="683260">
              <a:lnSpc>
                <a:spcPct val="100000"/>
              </a:lnSpc>
              <a:spcBef>
                <a:spcPts val="1515"/>
              </a:spcBef>
              <a:tabLst>
                <a:tab pos="1033780" algn="l"/>
              </a:tabLst>
            </a:pPr>
            <a:r>
              <a:rPr sz="1750" spc="10" dirty="0">
                <a:solidFill>
                  <a:srgbClr val="C00000"/>
                </a:solidFill>
                <a:latin typeface="Times New Roman"/>
                <a:cs typeface="Times New Roman"/>
              </a:rPr>
              <a:t>»	</a:t>
            </a:r>
            <a:r>
              <a:rPr sz="1800" dirty="0">
                <a:latin typeface="Times New Roman"/>
                <a:cs typeface="Times New Roman"/>
              </a:rPr>
              <a:t>Error/ </a:t>
            </a:r>
            <a:r>
              <a:rPr sz="1800" spc="-5" dirty="0">
                <a:latin typeface="Times New Roman"/>
                <a:cs typeface="Times New Roman"/>
              </a:rPr>
              <a:t>Exception</a:t>
            </a:r>
            <a:r>
              <a:rPr sz="1800" spc="-40" dirty="0">
                <a:latin typeface="Times New Roman"/>
                <a:cs typeface="Times New Roman"/>
              </a:rPr>
              <a:t> </a:t>
            </a:r>
            <a:r>
              <a:rPr sz="1800" dirty="0">
                <a:latin typeface="Times New Roman"/>
                <a:cs typeface="Times New Roman"/>
              </a:rPr>
              <a:t>handling</a:t>
            </a:r>
            <a:endParaRPr sz="1800">
              <a:latin typeface="Times New Roman"/>
              <a:cs typeface="Times New Roman"/>
            </a:endParaRPr>
          </a:p>
          <a:p>
            <a:pPr marL="683260">
              <a:lnSpc>
                <a:spcPct val="100000"/>
              </a:lnSpc>
              <a:spcBef>
                <a:spcPts val="1510"/>
              </a:spcBef>
              <a:tabLst>
                <a:tab pos="1033780" algn="l"/>
              </a:tabLst>
            </a:pPr>
            <a:r>
              <a:rPr sz="1750" spc="10" dirty="0">
                <a:solidFill>
                  <a:srgbClr val="C00000"/>
                </a:solidFill>
                <a:latin typeface="Times New Roman"/>
                <a:cs typeface="Times New Roman"/>
              </a:rPr>
              <a:t>»	</a:t>
            </a:r>
            <a:r>
              <a:rPr sz="1800" spc="-5" dirty="0">
                <a:latin typeface="Times New Roman"/>
                <a:cs typeface="Times New Roman"/>
              </a:rPr>
              <a:t>Memory </a:t>
            </a:r>
            <a:r>
              <a:rPr sz="1800" spc="-15" dirty="0">
                <a:latin typeface="Times New Roman"/>
                <a:cs typeface="Times New Roman"/>
              </a:rPr>
              <a:t>management</a:t>
            </a:r>
            <a:endParaRPr sz="1800">
              <a:latin typeface="Times New Roman"/>
              <a:cs typeface="Times New Roman"/>
            </a:endParaRPr>
          </a:p>
          <a:p>
            <a:pPr marL="683260">
              <a:lnSpc>
                <a:spcPct val="100000"/>
              </a:lnSpc>
              <a:spcBef>
                <a:spcPts val="1515"/>
              </a:spcBef>
              <a:tabLst>
                <a:tab pos="1033780" algn="l"/>
              </a:tabLst>
            </a:pPr>
            <a:r>
              <a:rPr sz="1750" spc="10" dirty="0">
                <a:solidFill>
                  <a:srgbClr val="C00000"/>
                </a:solidFill>
                <a:latin typeface="Times New Roman"/>
                <a:cs typeface="Times New Roman"/>
              </a:rPr>
              <a:t>»	</a:t>
            </a:r>
            <a:r>
              <a:rPr sz="1800" dirty="0">
                <a:latin typeface="Times New Roman"/>
                <a:cs typeface="Times New Roman"/>
              </a:rPr>
              <a:t>Interrupt</a:t>
            </a:r>
            <a:r>
              <a:rPr sz="1800" spc="-60" dirty="0">
                <a:latin typeface="Times New Roman"/>
                <a:cs typeface="Times New Roman"/>
              </a:rPr>
              <a:t> </a:t>
            </a:r>
            <a:r>
              <a:rPr sz="1800" dirty="0">
                <a:latin typeface="Times New Roman"/>
                <a:cs typeface="Times New Roman"/>
              </a:rPr>
              <a:t>handling</a:t>
            </a:r>
            <a:endParaRPr sz="1800">
              <a:latin typeface="Times New Roman"/>
              <a:cs typeface="Times New Roman"/>
            </a:endParaRPr>
          </a:p>
          <a:p>
            <a:pPr marL="683260">
              <a:lnSpc>
                <a:spcPct val="100000"/>
              </a:lnSpc>
              <a:spcBef>
                <a:spcPts val="1515"/>
              </a:spcBef>
              <a:tabLst>
                <a:tab pos="1033780" algn="l"/>
              </a:tabLst>
            </a:pPr>
            <a:r>
              <a:rPr sz="1750" spc="10" dirty="0">
                <a:solidFill>
                  <a:srgbClr val="C00000"/>
                </a:solidFill>
                <a:latin typeface="Times New Roman"/>
                <a:cs typeface="Times New Roman"/>
              </a:rPr>
              <a:t>»	</a:t>
            </a:r>
            <a:r>
              <a:rPr sz="1800" spc="-15" dirty="0">
                <a:latin typeface="Times New Roman"/>
                <a:cs typeface="Times New Roman"/>
              </a:rPr>
              <a:t>Time</a:t>
            </a:r>
            <a:r>
              <a:rPr sz="1800" spc="15" dirty="0">
                <a:latin typeface="Times New Roman"/>
                <a:cs typeface="Times New Roman"/>
              </a:rPr>
              <a:t> </a:t>
            </a:r>
            <a:r>
              <a:rPr sz="1800" spc="-10" dirty="0">
                <a:latin typeface="Times New Roman"/>
                <a:cs typeface="Times New Roman"/>
              </a:rPr>
              <a:t>management.</a:t>
            </a:r>
            <a:endParaRPr sz="1800">
              <a:latin typeface="Times New Roman"/>
              <a:cs typeface="Times New Roman"/>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4530" cy="5809283"/>
          </a:xfrm>
          <a:prstGeom prst="rect">
            <a:avLst/>
          </a:prstGeom>
        </p:spPr>
        <p:txBody>
          <a:bodyPr vert="horz" wrap="square" lIns="0" tIns="12700" rIns="0" bIns="0" rtlCol="0">
            <a:spAutoFit/>
          </a:bodyPr>
          <a:lstStyle/>
          <a:p>
            <a:pPr marL="356870" marR="5080" indent="-344805" algn="just">
              <a:lnSpc>
                <a:spcPct val="150100"/>
              </a:lnSpc>
              <a:spcBef>
                <a:spcPts val="100"/>
              </a:spcBef>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Task/ Process Management: </a:t>
            </a:r>
            <a:r>
              <a:rPr sz="2000" spc="-5" dirty="0">
                <a:solidFill>
                  <a:srgbClr val="6F2F9F"/>
                </a:solidFill>
                <a:latin typeface="Times New Roman"/>
                <a:cs typeface="Times New Roman"/>
              </a:rPr>
              <a:t>Deals </a:t>
            </a:r>
            <a:r>
              <a:rPr sz="2000" spc="-10" dirty="0">
                <a:solidFill>
                  <a:srgbClr val="6F2F9F"/>
                </a:solidFill>
                <a:latin typeface="Times New Roman"/>
                <a:cs typeface="Times New Roman"/>
              </a:rPr>
              <a:t>with </a:t>
            </a:r>
            <a:r>
              <a:rPr sz="2000" spc="-5" dirty="0">
                <a:solidFill>
                  <a:srgbClr val="6F2F9F"/>
                </a:solidFill>
                <a:latin typeface="Times New Roman"/>
                <a:cs typeface="Times New Roman"/>
              </a:rPr>
              <a:t>setting </a:t>
            </a:r>
            <a:r>
              <a:rPr sz="2000" spc="-15" dirty="0">
                <a:solidFill>
                  <a:srgbClr val="6F2F9F"/>
                </a:solidFill>
                <a:latin typeface="Times New Roman"/>
                <a:cs typeface="Times New Roman"/>
              </a:rPr>
              <a:t>up </a:t>
            </a:r>
            <a:r>
              <a:rPr sz="2000" spc="-10" dirty="0">
                <a:solidFill>
                  <a:srgbClr val="6F2F9F"/>
                </a:solidFill>
                <a:latin typeface="Times New Roman"/>
                <a:cs typeface="Times New Roman"/>
              </a:rPr>
              <a:t>the memory </a:t>
            </a:r>
            <a:r>
              <a:rPr sz="2000" spc="-5" dirty="0">
                <a:solidFill>
                  <a:srgbClr val="6F2F9F"/>
                </a:solidFill>
                <a:latin typeface="Times New Roman"/>
                <a:cs typeface="Times New Roman"/>
              </a:rPr>
              <a:t>space </a:t>
            </a:r>
            <a:r>
              <a:rPr sz="2000" spc="-10" dirty="0">
                <a:solidFill>
                  <a:srgbClr val="6F2F9F"/>
                </a:solidFill>
                <a:latin typeface="Times New Roman"/>
                <a:cs typeface="Times New Roman"/>
              </a:rPr>
              <a:t>for the  tasks, </a:t>
            </a:r>
            <a:r>
              <a:rPr sz="2000" dirty="0">
                <a:solidFill>
                  <a:srgbClr val="6F2F9F"/>
                </a:solidFill>
                <a:latin typeface="Times New Roman"/>
                <a:cs typeface="Times New Roman"/>
              </a:rPr>
              <a:t>loading </a:t>
            </a:r>
            <a:r>
              <a:rPr sz="2000" spc="-10" dirty="0">
                <a:solidFill>
                  <a:srgbClr val="6F2F9F"/>
                </a:solidFill>
                <a:latin typeface="Times New Roman"/>
                <a:cs typeface="Times New Roman"/>
              </a:rPr>
              <a:t>the </a:t>
            </a:r>
            <a:r>
              <a:rPr sz="2000" spc="-195" dirty="0">
                <a:solidFill>
                  <a:srgbClr val="6F2F9F"/>
                </a:solidFill>
                <a:latin typeface="Times New Roman"/>
                <a:cs typeface="Times New Roman"/>
              </a:rPr>
              <a:t>task</a:t>
            </a:r>
            <a:r>
              <a:rPr lang="en-US" sz="2000" spc="-195" dirty="0">
                <a:solidFill>
                  <a:srgbClr val="6F2F9F"/>
                </a:solidFill>
                <a:latin typeface="Times New Roman"/>
                <a:cs typeface="Times New Roman"/>
              </a:rPr>
              <a:t>'</a:t>
            </a:r>
            <a:r>
              <a:rPr sz="2000" spc="-195" dirty="0">
                <a:solidFill>
                  <a:srgbClr val="6F2F9F"/>
                </a:solidFill>
                <a:latin typeface="Times New Roman"/>
                <a:cs typeface="Times New Roman"/>
              </a:rPr>
              <a:t>s </a:t>
            </a:r>
            <a:r>
              <a:rPr sz="2000" spc="5" dirty="0">
                <a:solidFill>
                  <a:srgbClr val="6F2F9F"/>
                </a:solidFill>
                <a:latin typeface="Times New Roman"/>
                <a:cs typeface="Times New Roman"/>
              </a:rPr>
              <a:t>code </a:t>
            </a:r>
            <a:r>
              <a:rPr sz="2000" spc="-10" dirty="0">
                <a:solidFill>
                  <a:srgbClr val="6F2F9F"/>
                </a:solidFill>
                <a:latin typeface="Times New Roman"/>
                <a:cs typeface="Times New Roman"/>
              </a:rPr>
              <a:t>into the </a:t>
            </a:r>
            <a:r>
              <a:rPr sz="2000" spc="-5" dirty="0">
                <a:solidFill>
                  <a:srgbClr val="6F2F9F"/>
                </a:solidFill>
                <a:latin typeface="Times New Roman"/>
                <a:cs typeface="Times New Roman"/>
              </a:rPr>
              <a:t>memory space, allocating </a:t>
            </a:r>
            <a:r>
              <a:rPr sz="2000" spc="-30" dirty="0">
                <a:solidFill>
                  <a:srgbClr val="6F2F9F"/>
                </a:solidFill>
                <a:latin typeface="Times New Roman"/>
                <a:cs typeface="Times New Roman"/>
              </a:rPr>
              <a:t>system  </a:t>
            </a:r>
            <a:r>
              <a:rPr sz="2000" spc="-5" dirty="0">
                <a:solidFill>
                  <a:srgbClr val="6F2F9F"/>
                </a:solidFill>
                <a:latin typeface="Times New Roman"/>
                <a:cs typeface="Times New Roman"/>
              </a:rPr>
              <a:t>resources </a:t>
            </a:r>
            <a:r>
              <a:rPr sz="2000" spc="-10" dirty="0">
                <a:solidFill>
                  <a:srgbClr val="6F2F9F"/>
                </a:solidFill>
                <a:latin typeface="Times New Roman"/>
                <a:cs typeface="Times New Roman"/>
              </a:rPr>
              <a:t>and setting </a:t>
            </a:r>
            <a:r>
              <a:rPr sz="2000" spc="-15" dirty="0">
                <a:solidFill>
                  <a:srgbClr val="6F2F9F"/>
                </a:solidFill>
                <a:latin typeface="Times New Roman"/>
                <a:cs typeface="Times New Roman"/>
              </a:rPr>
              <a:t>up </a:t>
            </a:r>
            <a:r>
              <a:rPr sz="2000" spc="-5" dirty="0">
                <a:solidFill>
                  <a:srgbClr val="6F2F9F"/>
                </a:solidFill>
                <a:latin typeface="Times New Roman"/>
                <a:cs typeface="Times New Roman"/>
              </a:rPr>
              <a:t>a </a:t>
            </a:r>
            <a:r>
              <a:rPr sz="2000" i="1" u="sng" spc="-10" dirty="0">
                <a:solidFill>
                  <a:srgbClr val="6F2F9F"/>
                </a:solidFill>
                <a:uFill>
                  <a:solidFill>
                    <a:srgbClr val="6F2F9F"/>
                  </a:solidFill>
                </a:uFill>
                <a:latin typeface="Times New Roman"/>
                <a:cs typeface="Times New Roman"/>
              </a:rPr>
              <a:t>Task </a:t>
            </a:r>
            <a:r>
              <a:rPr sz="2000" i="1" u="sng" spc="-5" dirty="0">
                <a:solidFill>
                  <a:srgbClr val="6F2F9F"/>
                </a:solidFill>
                <a:uFill>
                  <a:solidFill>
                    <a:srgbClr val="6F2F9F"/>
                  </a:solidFill>
                </a:uFill>
                <a:latin typeface="Times New Roman"/>
                <a:cs typeface="Times New Roman"/>
              </a:rPr>
              <a:t>Control Block </a:t>
            </a:r>
            <a:r>
              <a:rPr sz="2000" i="1" u="sng" spc="-15" dirty="0">
                <a:solidFill>
                  <a:srgbClr val="6F2F9F"/>
                </a:solidFill>
                <a:uFill>
                  <a:solidFill>
                    <a:srgbClr val="6F2F9F"/>
                  </a:solidFill>
                </a:uFill>
                <a:latin typeface="Times New Roman"/>
                <a:cs typeface="Times New Roman"/>
              </a:rPr>
              <a:t>(TCB)</a:t>
            </a:r>
            <a:r>
              <a:rPr sz="2000" i="1" spc="-15" dirty="0">
                <a:solidFill>
                  <a:srgbClr val="6F2F9F"/>
                </a:solidFill>
                <a:latin typeface="Times New Roman"/>
                <a:cs typeface="Times New Roman"/>
              </a:rPr>
              <a:t> </a:t>
            </a:r>
            <a:r>
              <a:rPr sz="2000" spc="-10" dirty="0">
                <a:solidFill>
                  <a:srgbClr val="6F2F9F"/>
                </a:solidFill>
                <a:latin typeface="Times New Roman"/>
                <a:cs typeface="Times New Roman"/>
              </a:rPr>
              <a:t>for the </a:t>
            </a:r>
            <a:r>
              <a:rPr sz="2000" spc="-5" dirty="0">
                <a:solidFill>
                  <a:srgbClr val="6F2F9F"/>
                </a:solidFill>
                <a:latin typeface="Times New Roman"/>
                <a:cs typeface="Times New Roman"/>
              </a:rPr>
              <a:t>task </a:t>
            </a:r>
            <a:r>
              <a:rPr sz="2000" spc="-10" dirty="0">
                <a:solidFill>
                  <a:srgbClr val="6F2F9F"/>
                </a:solidFill>
                <a:latin typeface="Times New Roman"/>
                <a:cs typeface="Times New Roman"/>
              </a:rPr>
              <a:t>and  </a:t>
            </a:r>
            <a:r>
              <a:rPr sz="2000" spc="-5" dirty="0">
                <a:solidFill>
                  <a:srgbClr val="6F2F9F"/>
                </a:solidFill>
                <a:latin typeface="Times New Roman"/>
                <a:cs typeface="Times New Roman"/>
              </a:rPr>
              <a:t>task/process</a:t>
            </a:r>
            <a:r>
              <a:rPr sz="2000" spc="-25" dirty="0">
                <a:solidFill>
                  <a:srgbClr val="6F2F9F"/>
                </a:solidFill>
                <a:latin typeface="Times New Roman"/>
                <a:cs typeface="Times New Roman"/>
              </a:rPr>
              <a:t> </a:t>
            </a:r>
            <a:r>
              <a:rPr sz="2000" spc="-5" dirty="0">
                <a:solidFill>
                  <a:srgbClr val="6F2F9F"/>
                </a:solidFill>
                <a:latin typeface="Times New Roman"/>
                <a:cs typeface="Times New Roman"/>
              </a:rPr>
              <a:t>termination/deletion</a:t>
            </a:r>
            <a:r>
              <a:rPr sz="2000" spc="-5" dirty="0">
                <a:latin typeface="Times New Roman"/>
                <a:cs typeface="Times New Roman"/>
              </a:rPr>
              <a:t>.</a:t>
            </a:r>
            <a:endParaRPr sz="2000" dirty="0">
              <a:latin typeface="Times New Roman"/>
              <a:cs typeface="Times New Roman"/>
            </a:endParaRPr>
          </a:p>
          <a:p>
            <a:pPr marL="683260" marR="5080" indent="-326390" algn="just">
              <a:lnSpc>
                <a:spcPct val="150000"/>
              </a:lnSpc>
              <a:spcBef>
                <a:spcPts val="484"/>
              </a:spcBef>
              <a:buClr>
                <a:srgbClr val="3A812E"/>
              </a:buClr>
              <a:buSzPct val="60000"/>
              <a:buFont typeface="Wingdings"/>
              <a:buChar char=""/>
              <a:tabLst>
                <a:tab pos="683260" algn="l"/>
              </a:tabLst>
            </a:pPr>
            <a:r>
              <a:rPr sz="2000" spc="-5" dirty="0">
                <a:latin typeface="Times New Roman"/>
                <a:cs typeface="Times New Roman"/>
              </a:rPr>
              <a:t>A</a:t>
            </a:r>
            <a:r>
              <a:rPr sz="2000" spc="-5" dirty="0">
                <a:solidFill>
                  <a:srgbClr val="C00000"/>
                </a:solidFill>
                <a:latin typeface="Times New Roman"/>
                <a:cs typeface="Times New Roman"/>
              </a:rPr>
              <a:t> </a:t>
            </a:r>
            <a:r>
              <a:rPr sz="2000" i="1" u="sng" spc="-5" dirty="0">
                <a:solidFill>
                  <a:srgbClr val="C00000"/>
                </a:solidFill>
                <a:uFill>
                  <a:solidFill>
                    <a:srgbClr val="C00000"/>
                  </a:solidFill>
                </a:uFill>
                <a:latin typeface="Times New Roman"/>
                <a:cs typeface="Times New Roman"/>
              </a:rPr>
              <a:t>Task Control Block </a:t>
            </a:r>
            <a:r>
              <a:rPr sz="2000" i="1" u="sng" spc="-10" dirty="0">
                <a:solidFill>
                  <a:srgbClr val="C00000"/>
                </a:solidFill>
                <a:uFill>
                  <a:solidFill>
                    <a:srgbClr val="C00000"/>
                  </a:solidFill>
                </a:uFill>
                <a:latin typeface="Times New Roman"/>
                <a:cs typeface="Times New Roman"/>
              </a:rPr>
              <a:t>(TCB)</a:t>
            </a:r>
            <a:r>
              <a:rPr sz="2000" i="1" spc="-10" dirty="0">
                <a:solidFill>
                  <a:srgbClr val="C00000"/>
                </a:solidFill>
                <a:latin typeface="Times New Roman"/>
                <a:cs typeface="Times New Roman"/>
              </a:rPr>
              <a:t> </a:t>
            </a:r>
            <a:r>
              <a:rPr sz="2000" spc="-5" dirty="0">
                <a:latin typeface="Times New Roman"/>
                <a:cs typeface="Times New Roman"/>
              </a:rPr>
              <a:t>is </a:t>
            </a:r>
            <a:r>
              <a:rPr sz="2000" spc="-10" dirty="0">
                <a:solidFill>
                  <a:srgbClr val="6F2F9F"/>
                </a:solidFill>
                <a:latin typeface="Times New Roman"/>
                <a:cs typeface="Times New Roman"/>
              </a:rPr>
              <a:t>used for </a:t>
            </a:r>
            <a:r>
              <a:rPr sz="2000" spc="-5" dirty="0">
                <a:solidFill>
                  <a:srgbClr val="6F2F9F"/>
                </a:solidFill>
                <a:latin typeface="Times New Roman"/>
                <a:cs typeface="Times New Roman"/>
              </a:rPr>
              <a:t>holding </a:t>
            </a:r>
            <a:r>
              <a:rPr sz="2000" spc="-10" dirty="0">
                <a:solidFill>
                  <a:srgbClr val="6F2F9F"/>
                </a:solidFill>
                <a:latin typeface="Times New Roman"/>
                <a:cs typeface="Times New Roman"/>
              </a:rPr>
              <a:t>the information  </a:t>
            </a:r>
            <a:r>
              <a:rPr sz="2000" spc="-5" dirty="0">
                <a:solidFill>
                  <a:srgbClr val="6F2F9F"/>
                </a:solidFill>
                <a:latin typeface="Times New Roman"/>
                <a:cs typeface="Times New Roman"/>
              </a:rPr>
              <a:t>corresponding </a:t>
            </a:r>
            <a:r>
              <a:rPr sz="2000" spc="-10" dirty="0">
                <a:solidFill>
                  <a:srgbClr val="6F2F9F"/>
                </a:solidFill>
                <a:latin typeface="Times New Roman"/>
                <a:cs typeface="Times New Roman"/>
              </a:rPr>
              <a:t>to </a:t>
            </a:r>
            <a:r>
              <a:rPr sz="2000" spc="-5" dirty="0">
                <a:solidFill>
                  <a:srgbClr val="6F2F9F"/>
                </a:solidFill>
                <a:latin typeface="Times New Roman"/>
                <a:cs typeface="Times New Roman"/>
              </a:rPr>
              <a:t>a </a:t>
            </a:r>
            <a:r>
              <a:rPr sz="2000" spc="-10" dirty="0">
                <a:solidFill>
                  <a:srgbClr val="6F2F9F"/>
                </a:solidFill>
                <a:latin typeface="Times New Roman"/>
                <a:cs typeface="Times New Roman"/>
              </a:rPr>
              <a:t>task</a:t>
            </a:r>
            <a:r>
              <a:rPr sz="2000" spc="-10" dirty="0">
                <a:latin typeface="Times New Roman"/>
                <a:cs typeface="Times New Roman"/>
              </a:rPr>
              <a:t>. TCB </a:t>
            </a:r>
            <a:r>
              <a:rPr sz="2000" spc="-5" dirty="0">
                <a:latin typeface="Times New Roman"/>
                <a:cs typeface="Times New Roman"/>
              </a:rPr>
              <a:t>usually contains </a:t>
            </a:r>
            <a:r>
              <a:rPr sz="2000" spc="-10" dirty="0">
                <a:latin typeface="Times New Roman"/>
                <a:cs typeface="Times New Roman"/>
              </a:rPr>
              <a:t>the </a:t>
            </a:r>
            <a:r>
              <a:rPr sz="2000" spc="-5" dirty="0">
                <a:latin typeface="Times New Roman"/>
                <a:cs typeface="Times New Roman"/>
              </a:rPr>
              <a:t>following </a:t>
            </a:r>
            <a:r>
              <a:rPr sz="2000" spc="-10" dirty="0">
                <a:latin typeface="Times New Roman"/>
                <a:cs typeface="Times New Roman"/>
              </a:rPr>
              <a:t>set </a:t>
            </a:r>
            <a:r>
              <a:rPr sz="2000" spc="5" dirty="0">
                <a:latin typeface="Times New Roman"/>
                <a:cs typeface="Times New Roman"/>
              </a:rPr>
              <a:t>of  </a:t>
            </a:r>
            <a:r>
              <a:rPr sz="2000" spc="-10" dirty="0">
                <a:latin typeface="Times New Roman"/>
                <a:cs typeface="Times New Roman"/>
              </a:rPr>
              <a:t>information:</a:t>
            </a:r>
            <a:endParaRPr sz="2000" dirty="0">
              <a:latin typeface="Times New Roman"/>
              <a:cs typeface="Times New Roman"/>
            </a:endParaRPr>
          </a:p>
          <a:p>
            <a:pPr marL="1033780" lvl="1" indent="-351155" algn="just">
              <a:lnSpc>
                <a:spcPct val="100000"/>
              </a:lnSpc>
              <a:spcBef>
                <a:spcPts val="1680"/>
              </a:spcBef>
              <a:buClr>
                <a:srgbClr val="CC9900"/>
              </a:buClr>
              <a:buSzPct val="65000"/>
              <a:buFont typeface="Wingdings"/>
              <a:buChar char=""/>
              <a:tabLst>
                <a:tab pos="1034415" algn="l"/>
              </a:tabLst>
            </a:pPr>
            <a:r>
              <a:rPr sz="2000" dirty="0">
                <a:solidFill>
                  <a:srgbClr val="006FC0"/>
                </a:solidFill>
                <a:latin typeface="Times New Roman"/>
                <a:cs typeface="Times New Roman"/>
              </a:rPr>
              <a:t>Task </a:t>
            </a:r>
            <a:r>
              <a:rPr sz="2000" spc="-5" dirty="0">
                <a:solidFill>
                  <a:srgbClr val="006FC0"/>
                </a:solidFill>
                <a:latin typeface="Times New Roman"/>
                <a:cs typeface="Times New Roman"/>
              </a:rPr>
              <a:t>ID</a:t>
            </a:r>
            <a:r>
              <a:rPr sz="2000" spc="-5" dirty="0">
                <a:latin typeface="Times New Roman"/>
                <a:cs typeface="Times New Roman"/>
              </a:rPr>
              <a:t>: </a:t>
            </a:r>
            <a:r>
              <a:rPr sz="2000" dirty="0">
                <a:latin typeface="Times New Roman"/>
                <a:cs typeface="Times New Roman"/>
              </a:rPr>
              <a:t>Task </a:t>
            </a:r>
            <a:r>
              <a:rPr sz="2000" spc="-5" dirty="0">
                <a:latin typeface="Times New Roman"/>
                <a:cs typeface="Times New Roman"/>
              </a:rPr>
              <a:t>Identification</a:t>
            </a:r>
            <a:r>
              <a:rPr sz="2000" spc="-55" dirty="0">
                <a:latin typeface="Times New Roman"/>
                <a:cs typeface="Times New Roman"/>
              </a:rPr>
              <a:t> </a:t>
            </a:r>
            <a:r>
              <a:rPr sz="2000" spc="-15" dirty="0">
                <a:latin typeface="Times New Roman"/>
                <a:cs typeface="Times New Roman"/>
              </a:rPr>
              <a:t>Number</a:t>
            </a:r>
            <a:endParaRPr sz="2000" dirty="0">
              <a:latin typeface="Times New Roman"/>
              <a:cs typeface="Times New Roman"/>
            </a:endParaRPr>
          </a:p>
          <a:p>
            <a:pPr marL="1033780" lvl="1" indent="-351155" algn="just">
              <a:lnSpc>
                <a:spcPct val="100000"/>
              </a:lnSpc>
              <a:spcBef>
                <a:spcPts val="1685"/>
              </a:spcBef>
              <a:buClr>
                <a:srgbClr val="CC9900"/>
              </a:buClr>
              <a:buSzPct val="65000"/>
              <a:buFont typeface="Wingdings"/>
              <a:buChar char=""/>
              <a:tabLst>
                <a:tab pos="1034415" algn="l"/>
              </a:tabLst>
            </a:pPr>
            <a:r>
              <a:rPr sz="2000" dirty="0">
                <a:solidFill>
                  <a:srgbClr val="006FC0"/>
                </a:solidFill>
                <a:latin typeface="Times New Roman"/>
                <a:cs typeface="Times New Roman"/>
              </a:rPr>
              <a:t>Task </a:t>
            </a:r>
            <a:r>
              <a:rPr sz="2000" spc="-5" dirty="0">
                <a:solidFill>
                  <a:srgbClr val="006FC0"/>
                </a:solidFill>
                <a:latin typeface="Times New Roman"/>
                <a:cs typeface="Times New Roman"/>
              </a:rPr>
              <a:t>State</a:t>
            </a:r>
            <a:r>
              <a:rPr sz="2000" spc="-5" dirty="0">
                <a:latin typeface="Times New Roman"/>
                <a:cs typeface="Times New Roman"/>
              </a:rPr>
              <a:t>: </a:t>
            </a:r>
            <a:r>
              <a:rPr sz="2000" dirty="0">
                <a:latin typeface="Times New Roman"/>
                <a:cs typeface="Times New Roman"/>
              </a:rPr>
              <a:t>The </a:t>
            </a:r>
            <a:r>
              <a:rPr sz="2000" spc="-5" dirty="0">
                <a:latin typeface="Times New Roman"/>
                <a:cs typeface="Times New Roman"/>
              </a:rPr>
              <a:t>current state </a:t>
            </a:r>
            <a:r>
              <a:rPr sz="2000" dirty="0">
                <a:latin typeface="Times New Roman"/>
                <a:cs typeface="Times New Roman"/>
              </a:rPr>
              <a:t>of </a:t>
            </a:r>
            <a:r>
              <a:rPr sz="2000" spc="-10" dirty="0">
                <a:latin typeface="Times New Roman"/>
                <a:cs typeface="Times New Roman"/>
              </a:rPr>
              <a:t>the task. </a:t>
            </a:r>
            <a:r>
              <a:rPr sz="2000" spc="-5" dirty="0">
                <a:latin typeface="Times New Roman"/>
                <a:cs typeface="Times New Roman"/>
              </a:rPr>
              <a:t>(E.g. State =</a:t>
            </a:r>
            <a:r>
              <a:rPr lang="en-US" sz="2000" spc="370" dirty="0">
                <a:latin typeface="Times New Roman"/>
                <a:cs typeface="Times New Roman"/>
              </a:rPr>
              <a:t>"</a:t>
            </a:r>
            <a:r>
              <a:rPr lang="en-IN" sz="2000" spc="-200" dirty="0">
                <a:latin typeface="Times New Roman"/>
                <a:cs typeface="Times New Roman"/>
              </a:rPr>
              <a:t>Ready” </a:t>
            </a:r>
            <a:r>
              <a:rPr lang="en-US" sz="2000" spc="-200" dirty="0">
                <a:latin typeface="Times New Roman"/>
                <a:cs typeface="Times New Roman"/>
              </a:rPr>
              <a:t> </a:t>
            </a:r>
            <a:r>
              <a:rPr sz="2000" spc="-10" dirty="0">
                <a:latin typeface="Times New Roman"/>
                <a:cs typeface="Times New Roman"/>
              </a:rPr>
              <a:t>for </a:t>
            </a:r>
            <a:r>
              <a:rPr sz="2000" spc="-65" dirty="0">
                <a:latin typeface="Times New Roman"/>
                <a:cs typeface="Times New Roman"/>
              </a:rPr>
              <a:t>a</a:t>
            </a:r>
            <a:endParaRPr sz="2000" dirty="0">
              <a:latin typeface="Times New Roman"/>
              <a:cs typeface="Times New Roman"/>
            </a:endParaRPr>
          </a:p>
          <a:p>
            <a:pPr marL="1033780">
              <a:lnSpc>
                <a:spcPct val="100000"/>
              </a:lnSpc>
              <a:spcBef>
                <a:spcPts val="1200"/>
              </a:spcBef>
            </a:pPr>
            <a:r>
              <a:rPr sz="2000" spc="-5" dirty="0">
                <a:latin typeface="Times New Roman"/>
                <a:cs typeface="Times New Roman"/>
              </a:rPr>
              <a:t>task </a:t>
            </a:r>
            <a:r>
              <a:rPr sz="2000" spc="-20" dirty="0">
                <a:latin typeface="Times New Roman"/>
                <a:cs typeface="Times New Roman"/>
              </a:rPr>
              <a:t>which </a:t>
            </a:r>
            <a:r>
              <a:rPr sz="2000" spc="-10" dirty="0">
                <a:latin typeface="Times New Roman"/>
                <a:cs typeface="Times New Roman"/>
              </a:rPr>
              <a:t>is </a:t>
            </a:r>
            <a:r>
              <a:rPr sz="2000" dirty="0">
                <a:latin typeface="Times New Roman"/>
                <a:cs typeface="Times New Roman"/>
              </a:rPr>
              <a:t>ready </a:t>
            </a:r>
            <a:r>
              <a:rPr sz="2000" spc="-10" dirty="0">
                <a:latin typeface="Times New Roman"/>
                <a:cs typeface="Times New Roman"/>
              </a:rPr>
              <a:t>to</a:t>
            </a:r>
            <a:r>
              <a:rPr sz="2000" spc="65" dirty="0">
                <a:latin typeface="Times New Roman"/>
                <a:cs typeface="Times New Roman"/>
              </a:rPr>
              <a:t> </a:t>
            </a:r>
            <a:r>
              <a:rPr sz="2000" spc="-10" dirty="0">
                <a:latin typeface="Times New Roman"/>
                <a:cs typeface="Times New Roman"/>
              </a:rPr>
              <a:t>execute)</a:t>
            </a:r>
            <a:endParaRPr sz="2000" dirty="0">
              <a:latin typeface="Times New Roman"/>
              <a:cs typeface="Times New Roman"/>
            </a:endParaRPr>
          </a:p>
          <a:p>
            <a:pPr marL="1033780" lvl="1" indent="-351155" algn="just">
              <a:lnSpc>
                <a:spcPct val="100000"/>
              </a:lnSpc>
              <a:spcBef>
                <a:spcPts val="1680"/>
              </a:spcBef>
              <a:buClr>
                <a:srgbClr val="CC9900"/>
              </a:buClr>
              <a:buSzPct val="65000"/>
              <a:buFont typeface="Wingdings"/>
              <a:buChar char=""/>
              <a:tabLst>
                <a:tab pos="1034415" algn="l"/>
              </a:tabLst>
            </a:pPr>
            <a:r>
              <a:rPr sz="2000" dirty="0">
                <a:solidFill>
                  <a:srgbClr val="006FC0"/>
                </a:solidFill>
                <a:latin typeface="Times New Roman"/>
                <a:cs typeface="Times New Roman"/>
              </a:rPr>
              <a:t>Task</a:t>
            </a:r>
            <a:r>
              <a:rPr sz="2000" spc="35" dirty="0">
                <a:solidFill>
                  <a:srgbClr val="006FC0"/>
                </a:solidFill>
                <a:latin typeface="Times New Roman"/>
                <a:cs typeface="Times New Roman"/>
              </a:rPr>
              <a:t> </a:t>
            </a:r>
            <a:r>
              <a:rPr sz="2000" spc="-5" dirty="0">
                <a:solidFill>
                  <a:srgbClr val="006FC0"/>
                </a:solidFill>
                <a:latin typeface="Times New Roman"/>
                <a:cs typeface="Times New Roman"/>
              </a:rPr>
              <a:t>Type</a:t>
            </a:r>
            <a:r>
              <a:rPr sz="2000" spc="-5" dirty="0">
                <a:latin typeface="Times New Roman"/>
                <a:cs typeface="Times New Roman"/>
              </a:rPr>
              <a:t>:</a:t>
            </a:r>
            <a:r>
              <a:rPr sz="2000" spc="50" dirty="0">
                <a:latin typeface="Times New Roman"/>
                <a:cs typeface="Times New Roman"/>
              </a:rPr>
              <a:t> </a:t>
            </a:r>
            <a:r>
              <a:rPr sz="2000" dirty="0">
                <a:latin typeface="Times New Roman"/>
                <a:cs typeface="Times New Roman"/>
              </a:rPr>
              <a:t>Task</a:t>
            </a:r>
            <a:r>
              <a:rPr sz="2000" spc="40" dirty="0">
                <a:latin typeface="Times New Roman"/>
                <a:cs typeface="Times New Roman"/>
              </a:rPr>
              <a:t> </a:t>
            </a:r>
            <a:r>
              <a:rPr sz="2000" spc="-5" dirty="0">
                <a:latin typeface="Times New Roman"/>
                <a:cs typeface="Times New Roman"/>
              </a:rPr>
              <a:t>type.</a:t>
            </a:r>
            <a:r>
              <a:rPr sz="2000" spc="60" dirty="0">
                <a:latin typeface="Times New Roman"/>
                <a:cs typeface="Times New Roman"/>
              </a:rPr>
              <a:t> </a:t>
            </a:r>
            <a:r>
              <a:rPr sz="2000" spc="-5" dirty="0">
                <a:latin typeface="Times New Roman"/>
                <a:cs typeface="Times New Roman"/>
              </a:rPr>
              <a:t>Indicates</a:t>
            </a:r>
            <a:r>
              <a:rPr sz="2000" spc="75" dirty="0">
                <a:latin typeface="Times New Roman"/>
                <a:cs typeface="Times New Roman"/>
              </a:rPr>
              <a:t> </a:t>
            </a:r>
            <a:r>
              <a:rPr sz="2000" spc="-15" dirty="0">
                <a:latin typeface="Times New Roman"/>
                <a:cs typeface="Times New Roman"/>
              </a:rPr>
              <a:t>what</a:t>
            </a:r>
            <a:r>
              <a:rPr sz="2000" spc="55" dirty="0">
                <a:latin typeface="Times New Roman"/>
                <a:cs typeface="Times New Roman"/>
              </a:rPr>
              <a:t> </a:t>
            </a:r>
            <a:r>
              <a:rPr sz="2000" spc="5" dirty="0">
                <a:latin typeface="Times New Roman"/>
                <a:cs typeface="Times New Roman"/>
              </a:rPr>
              <a:t>is</a:t>
            </a:r>
            <a:r>
              <a:rPr sz="2000" spc="45" dirty="0">
                <a:latin typeface="Times New Roman"/>
                <a:cs typeface="Times New Roman"/>
              </a:rPr>
              <a:t> </a:t>
            </a:r>
            <a:r>
              <a:rPr sz="2000" spc="-10" dirty="0">
                <a:latin typeface="Times New Roman"/>
                <a:cs typeface="Times New Roman"/>
              </a:rPr>
              <a:t>the</a:t>
            </a:r>
            <a:r>
              <a:rPr sz="2000" spc="55" dirty="0">
                <a:latin typeface="Times New Roman"/>
                <a:cs typeface="Times New Roman"/>
              </a:rPr>
              <a:t> </a:t>
            </a:r>
            <a:r>
              <a:rPr sz="2000" dirty="0">
                <a:latin typeface="Times New Roman"/>
                <a:cs typeface="Times New Roman"/>
              </a:rPr>
              <a:t>type</a:t>
            </a:r>
            <a:r>
              <a:rPr sz="2000" spc="65" dirty="0">
                <a:latin typeface="Times New Roman"/>
                <a:cs typeface="Times New Roman"/>
              </a:rPr>
              <a:t> </a:t>
            </a:r>
            <a:r>
              <a:rPr sz="2000" spc="-10" dirty="0">
                <a:latin typeface="Times New Roman"/>
                <a:cs typeface="Times New Roman"/>
              </a:rPr>
              <a:t>for</a:t>
            </a:r>
            <a:r>
              <a:rPr sz="2000" spc="65" dirty="0">
                <a:latin typeface="Times New Roman"/>
                <a:cs typeface="Times New Roman"/>
              </a:rPr>
              <a:t> </a:t>
            </a:r>
            <a:r>
              <a:rPr sz="2000" spc="-10" dirty="0">
                <a:latin typeface="Times New Roman"/>
                <a:cs typeface="Times New Roman"/>
              </a:rPr>
              <a:t>this</a:t>
            </a:r>
            <a:r>
              <a:rPr sz="2000" spc="65" dirty="0">
                <a:latin typeface="Times New Roman"/>
                <a:cs typeface="Times New Roman"/>
              </a:rPr>
              <a:t> </a:t>
            </a:r>
            <a:r>
              <a:rPr sz="2000" spc="-5" dirty="0">
                <a:latin typeface="Times New Roman"/>
                <a:cs typeface="Times New Roman"/>
              </a:rPr>
              <a:t>task.</a:t>
            </a:r>
            <a:r>
              <a:rPr sz="2000" spc="60" dirty="0">
                <a:latin typeface="Times New Roman"/>
                <a:cs typeface="Times New Roman"/>
              </a:rPr>
              <a:t> </a:t>
            </a:r>
            <a:r>
              <a:rPr sz="2000" dirty="0">
                <a:latin typeface="Times New Roman"/>
                <a:cs typeface="Times New Roman"/>
              </a:rPr>
              <a:t>The</a:t>
            </a:r>
            <a:r>
              <a:rPr sz="2000" spc="55" dirty="0">
                <a:latin typeface="Times New Roman"/>
                <a:cs typeface="Times New Roman"/>
              </a:rPr>
              <a:t> </a:t>
            </a:r>
            <a:r>
              <a:rPr sz="2000" dirty="0">
                <a:latin typeface="Times New Roman"/>
                <a:cs typeface="Times New Roman"/>
              </a:rPr>
              <a:t>task</a:t>
            </a:r>
          </a:p>
          <a:p>
            <a:pPr marL="1033780">
              <a:lnSpc>
                <a:spcPct val="100000"/>
              </a:lnSpc>
              <a:spcBef>
                <a:spcPts val="1205"/>
              </a:spcBef>
            </a:pPr>
            <a:r>
              <a:rPr sz="2000" spc="-5" dirty="0">
                <a:latin typeface="Times New Roman"/>
                <a:cs typeface="Times New Roman"/>
              </a:rPr>
              <a:t>can </a:t>
            </a:r>
            <a:r>
              <a:rPr sz="2000" dirty="0">
                <a:latin typeface="Times New Roman"/>
                <a:cs typeface="Times New Roman"/>
              </a:rPr>
              <a:t>be </a:t>
            </a:r>
            <a:r>
              <a:rPr sz="2000" spc="-5" dirty="0">
                <a:latin typeface="Times New Roman"/>
                <a:cs typeface="Times New Roman"/>
              </a:rPr>
              <a:t>a hard real </a:t>
            </a:r>
            <a:r>
              <a:rPr sz="2000" spc="-15" dirty="0">
                <a:latin typeface="Times New Roman"/>
                <a:cs typeface="Times New Roman"/>
              </a:rPr>
              <a:t>time </a:t>
            </a:r>
            <a:r>
              <a:rPr sz="2000" dirty="0">
                <a:latin typeface="Times New Roman"/>
                <a:cs typeface="Times New Roman"/>
              </a:rPr>
              <a:t>or </a:t>
            </a:r>
            <a:r>
              <a:rPr sz="2000" spc="-10" dirty="0">
                <a:latin typeface="Times New Roman"/>
                <a:cs typeface="Times New Roman"/>
              </a:rPr>
              <a:t>soft </a:t>
            </a:r>
            <a:r>
              <a:rPr sz="2000" spc="-5" dirty="0">
                <a:latin typeface="Times New Roman"/>
                <a:cs typeface="Times New Roman"/>
              </a:rPr>
              <a:t>real </a:t>
            </a:r>
            <a:r>
              <a:rPr sz="2000" spc="-15" dirty="0">
                <a:latin typeface="Times New Roman"/>
                <a:cs typeface="Times New Roman"/>
              </a:rPr>
              <a:t>time </a:t>
            </a:r>
            <a:r>
              <a:rPr sz="2000" dirty="0">
                <a:latin typeface="Times New Roman"/>
                <a:cs typeface="Times New Roman"/>
              </a:rPr>
              <a:t>or </a:t>
            </a:r>
            <a:r>
              <a:rPr sz="2000" spc="-10" dirty="0">
                <a:latin typeface="Times New Roman"/>
                <a:cs typeface="Times New Roman"/>
              </a:rPr>
              <a:t>background</a:t>
            </a:r>
            <a:r>
              <a:rPr sz="2000" spc="140" dirty="0">
                <a:latin typeface="Times New Roman"/>
                <a:cs typeface="Times New Roman"/>
              </a:rPr>
              <a:t> </a:t>
            </a:r>
            <a:r>
              <a:rPr sz="2000" spc="-10" dirty="0">
                <a:latin typeface="Times New Roman"/>
                <a:cs typeface="Times New Roman"/>
              </a:rPr>
              <a:t>task.</a:t>
            </a:r>
            <a:endParaRPr sz="2000" dirty="0">
              <a:latin typeface="Times New Roman"/>
              <a:cs typeface="Times New Roman"/>
            </a:endParaRPr>
          </a:p>
        </p:txBody>
      </p:sp>
      <p:sp>
        <p:nvSpPr>
          <p:cNvPr id="4" name="object 4"/>
          <p:cNvSpPr txBox="1"/>
          <p:nvPr/>
        </p:nvSpPr>
        <p:spPr>
          <a:xfrm>
            <a:off x="8420100" y="6471338"/>
            <a:ext cx="217804"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18</a:t>
            </a:fld>
            <a:endParaRPr sz="1200">
              <a:latin typeface="Times New Roman"/>
              <a:cs typeface="Times New Roman"/>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3895" cy="6337935"/>
          </a:xfrm>
          <a:prstGeom prst="rect">
            <a:avLst/>
          </a:prstGeom>
        </p:spPr>
        <p:txBody>
          <a:bodyPr vert="horz" wrap="square" lIns="0" tIns="12700" rIns="0" bIns="0" rtlCol="0">
            <a:spAutoFit/>
          </a:bodyPr>
          <a:lstStyle/>
          <a:p>
            <a:pPr marL="1033780" marR="6985" indent="-351155">
              <a:lnSpc>
                <a:spcPct val="150100"/>
              </a:lnSpc>
              <a:spcBef>
                <a:spcPts val="100"/>
              </a:spcBef>
              <a:buClr>
                <a:srgbClr val="CC9900"/>
              </a:buClr>
              <a:buSzPct val="65000"/>
              <a:buFont typeface="Wingdings"/>
              <a:buChar char=""/>
              <a:tabLst>
                <a:tab pos="1033780" algn="l"/>
                <a:tab pos="1034415" algn="l"/>
                <a:tab pos="1664970" algn="l"/>
                <a:tab pos="2640965" algn="l"/>
                <a:tab pos="3271520" algn="l"/>
                <a:tab pos="4168140" algn="l"/>
                <a:tab pos="4796155" algn="l"/>
                <a:tab pos="5427345" algn="l"/>
                <a:tab pos="6320790" algn="l"/>
                <a:tab pos="6601459" algn="l"/>
                <a:tab pos="6863080" algn="l"/>
                <a:tab pos="7296784" algn="l"/>
                <a:tab pos="7842250" algn="l"/>
              </a:tabLst>
            </a:pPr>
            <a:r>
              <a:rPr sz="2000" spc="20" dirty="0">
                <a:solidFill>
                  <a:srgbClr val="006FC0"/>
                </a:solidFill>
                <a:latin typeface="Times New Roman"/>
                <a:cs typeface="Times New Roman"/>
              </a:rPr>
              <a:t>T</a:t>
            </a:r>
            <a:r>
              <a:rPr sz="2000" spc="-5" dirty="0">
                <a:solidFill>
                  <a:srgbClr val="006FC0"/>
                </a:solidFill>
                <a:latin typeface="Times New Roman"/>
                <a:cs typeface="Times New Roman"/>
              </a:rPr>
              <a:t>ask</a:t>
            </a:r>
            <a:r>
              <a:rPr sz="2000" dirty="0">
                <a:solidFill>
                  <a:srgbClr val="006FC0"/>
                </a:solidFill>
                <a:latin typeface="Times New Roman"/>
                <a:cs typeface="Times New Roman"/>
              </a:rPr>
              <a:t>	</a:t>
            </a:r>
            <a:r>
              <a:rPr sz="2000" spc="-5" dirty="0">
                <a:solidFill>
                  <a:srgbClr val="006FC0"/>
                </a:solidFill>
                <a:latin typeface="Times New Roman"/>
                <a:cs typeface="Times New Roman"/>
              </a:rPr>
              <a:t>Pri</a:t>
            </a:r>
            <a:r>
              <a:rPr sz="2000" spc="5" dirty="0">
                <a:solidFill>
                  <a:srgbClr val="006FC0"/>
                </a:solidFill>
                <a:latin typeface="Times New Roman"/>
                <a:cs typeface="Times New Roman"/>
              </a:rPr>
              <a:t>o</a:t>
            </a:r>
            <a:r>
              <a:rPr sz="2000" dirty="0">
                <a:solidFill>
                  <a:srgbClr val="006FC0"/>
                </a:solidFill>
                <a:latin typeface="Times New Roman"/>
                <a:cs typeface="Times New Roman"/>
              </a:rPr>
              <a:t>r</a:t>
            </a:r>
            <a:r>
              <a:rPr sz="2000" spc="-35" dirty="0">
                <a:solidFill>
                  <a:srgbClr val="006FC0"/>
                </a:solidFill>
                <a:latin typeface="Times New Roman"/>
                <a:cs typeface="Times New Roman"/>
              </a:rPr>
              <a:t>i</a:t>
            </a:r>
            <a:r>
              <a:rPr sz="2000" spc="-5" dirty="0">
                <a:solidFill>
                  <a:srgbClr val="006FC0"/>
                </a:solidFill>
                <a:latin typeface="Times New Roman"/>
                <a:cs typeface="Times New Roman"/>
              </a:rPr>
              <a:t>t</a:t>
            </a:r>
            <a:r>
              <a:rPr sz="2000" spc="-40" dirty="0">
                <a:solidFill>
                  <a:srgbClr val="006FC0"/>
                </a:solidFill>
                <a:latin typeface="Times New Roman"/>
                <a:cs typeface="Times New Roman"/>
              </a:rPr>
              <a:t>y</a:t>
            </a:r>
            <a:r>
              <a:rPr sz="2000" spc="-5" dirty="0">
                <a:latin typeface="Times New Roman"/>
                <a:cs typeface="Times New Roman"/>
              </a:rPr>
              <a:t>:</a:t>
            </a:r>
            <a:r>
              <a:rPr sz="2000" dirty="0">
                <a:latin typeface="Times New Roman"/>
                <a:cs typeface="Times New Roman"/>
              </a:rPr>
              <a:t>	</a:t>
            </a:r>
            <a:r>
              <a:rPr sz="2000" spc="20" dirty="0">
                <a:latin typeface="Times New Roman"/>
                <a:cs typeface="Times New Roman"/>
              </a:rPr>
              <a:t>T</a:t>
            </a:r>
            <a:r>
              <a:rPr sz="2000" spc="-5" dirty="0">
                <a:latin typeface="Times New Roman"/>
                <a:cs typeface="Times New Roman"/>
              </a:rPr>
              <a:t>ask</a:t>
            </a:r>
            <a:r>
              <a:rPr sz="2000" dirty="0">
                <a:latin typeface="Times New Roman"/>
                <a:cs typeface="Times New Roman"/>
              </a:rPr>
              <a:t>	pr</a:t>
            </a:r>
            <a:r>
              <a:rPr sz="2000" spc="-5" dirty="0">
                <a:latin typeface="Times New Roman"/>
                <a:cs typeface="Times New Roman"/>
              </a:rPr>
              <a:t>i</a:t>
            </a:r>
            <a:r>
              <a:rPr sz="2000" dirty="0">
                <a:latin typeface="Times New Roman"/>
                <a:cs typeface="Times New Roman"/>
              </a:rPr>
              <a:t>o</a:t>
            </a:r>
            <a:r>
              <a:rPr sz="2000" spc="-25" dirty="0">
                <a:latin typeface="Times New Roman"/>
                <a:cs typeface="Times New Roman"/>
              </a:rPr>
              <a:t>r</a:t>
            </a:r>
            <a:r>
              <a:rPr sz="2000" spc="-5" dirty="0">
                <a:latin typeface="Times New Roman"/>
                <a:cs typeface="Times New Roman"/>
              </a:rPr>
              <a:t>ity</a:t>
            </a:r>
            <a:r>
              <a:rPr sz="2000" dirty="0">
                <a:latin typeface="Times New Roman"/>
                <a:cs typeface="Times New Roman"/>
              </a:rPr>
              <a:t>	(E.</a:t>
            </a:r>
            <a:r>
              <a:rPr sz="2000" spc="-20" dirty="0">
                <a:latin typeface="Times New Roman"/>
                <a:cs typeface="Times New Roman"/>
              </a:rPr>
              <a:t>g</a:t>
            </a:r>
            <a:r>
              <a:rPr sz="2000" spc="-5" dirty="0">
                <a:latin typeface="Times New Roman"/>
                <a:cs typeface="Times New Roman"/>
              </a:rPr>
              <a:t>.</a:t>
            </a:r>
            <a:r>
              <a:rPr sz="2000" dirty="0">
                <a:latin typeface="Times New Roman"/>
                <a:cs typeface="Times New Roman"/>
              </a:rPr>
              <a:t>	</a:t>
            </a:r>
            <a:r>
              <a:rPr sz="2000" spc="20" dirty="0">
                <a:latin typeface="Times New Roman"/>
                <a:cs typeface="Times New Roman"/>
              </a:rPr>
              <a:t>T</a:t>
            </a:r>
            <a:r>
              <a:rPr sz="2000" spc="-5" dirty="0">
                <a:latin typeface="Times New Roman"/>
                <a:cs typeface="Times New Roman"/>
              </a:rPr>
              <a:t>ask</a:t>
            </a:r>
            <a:r>
              <a:rPr sz="2000" dirty="0">
                <a:latin typeface="Times New Roman"/>
                <a:cs typeface="Times New Roman"/>
              </a:rPr>
              <a:t>	pr</a:t>
            </a:r>
            <a:r>
              <a:rPr sz="2000" spc="-35" dirty="0">
                <a:latin typeface="Times New Roman"/>
                <a:cs typeface="Times New Roman"/>
              </a:rPr>
              <a:t>i</a:t>
            </a:r>
            <a:r>
              <a:rPr sz="2000" dirty="0">
                <a:latin typeface="Times New Roman"/>
                <a:cs typeface="Times New Roman"/>
              </a:rPr>
              <a:t>or</a:t>
            </a:r>
            <a:r>
              <a:rPr sz="2000" spc="-5" dirty="0">
                <a:latin typeface="Times New Roman"/>
                <a:cs typeface="Times New Roman"/>
              </a:rPr>
              <a:t>ity</a:t>
            </a:r>
            <a:r>
              <a:rPr sz="2000" dirty="0">
                <a:latin typeface="Times New Roman"/>
                <a:cs typeface="Times New Roman"/>
              </a:rPr>
              <a:t>	</a:t>
            </a:r>
            <a:r>
              <a:rPr sz="2000" spc="-5" dirty="0">
                <a:latin typeface="Times New Roman"/>
                <a:cs typeface="Times New Roman"/>
              </a:rPr>
              <a:t>=</a:t>
            </a:r>
            <a:r>
              <a:rPr sz="2000" dirty="0">
                <a:latin typeface="Times New Roman"/>
                <a:cs typeface="Times New Roman"/>
              </a:rPr>
              <a:t>	</a:t>
            </a:r>
            <a:r>
              <a:rPr sz="2000" spc="-5" dirty="0">
                <a:latin typeface="Times New Roman"/>
                <a:cs typeface="Times New Roman"/>
              </a:rPr>
              <a:t>1</a:t>
            </a:r>
            <a:r>
              <a:rPr sz="2000" dirty="0">
                <a:latin typeface="Times New Roman"/>
                <a:cs typeface="Times New Roman"/>
              </a:rPr>
              <a:t>	</a:t>
            </a:r>
            <a:r>
              <a:rPr sz="2000" spc="-25" dirty="0">
                <a:latin typeface="Times New Roman"/>
                <a:cs typeface="Times New Roman"/>
              </a:rPr>
              <a:t>f</a:t>
            </a:r>
            <a:r>
              <a:rPr sz="2000" dirty="0">
                <a:latin typeface="Times New Roman"/>
                <a:cs typeface="Times New Roman"/>
              </a:rPr>
              <a:t>o</a:t>
            </a:r>
            <a:r>
              <a:rPr sz="2000" spc="-5" dirty="0">
                <a:latin typeface="Times New Roman"/>
                <a:cs typeface="Times New Roman"/>
              </a:rPr>
              <a:t>r</a:t>
            </a:r>
            <a:r>
              <a:rPr sz="2000" dirty="0">
                <a:latin typeface="Times New Roman"/>
                <a:cs typeface="Times New Roman"/>
              </a:rPr>
              <a:t>	</a:t>
            </a:r>
            <a:r>
              <a:rPr sz="2000" spc="-5" dirty="0">
                <a:latin typeface="Times New Roman"/>
                <a:cs typeface="Times New Roman"/>
              </a:rPr>
              <a:t>ta</a:t>
            </a:r>
            <a:r>
              <a:rPr sz="2000" spc="-15" dirty="0">
                <a:latin typeface="Times New Roman"/>
                <a:cs typeface="Times New Roman"/>
              </a:rPr>
              <a:t>s</a:t>
            </a:r>
            <a:r>
              <a:rPr sz="2000" spc="-5" dirty="0">
                <a:latin typeface="Times New Roman"/>
                <a:cs typeface="Times New Roman"/>
              </a:rPr>
              <a:t>k</a:t>
            </a:r>
            <a:r>
              <a:rPr sz="2000" dirty="0">
                <a:latin typeface="Times New Roman"/>
                <a:cs typeface="Times New Roman"/>
              </a:rPr>
              <a:t>	</a:t>
            </a:r>
            <a:r>
              <a:rPr sz="2000" spc="-55" dirty="0">
                <a:latin typeface="Times New Roman"/>
                <a:cs typeface="Times New Roman"/>
              </a:rPr>
              <a:t>w</a:t>
            </a:r>
            <a:r>
              <a:rPr sz="2000" spc="-5" dirty="0">
                <a:latin typeface="Times New Roman"/>
                <a:cs typeface="Times New Roman"/>
              </a:rPr>
              <a:t>i</a:t>
            </a:r>
            <a:r>
              <a:rPr sz="2000" spc="10" dirty="0">
                <a:latin typeface="Times New Roman"/>
                <a:cs typeface="Times New Roman"/>
              </a:rPr>
              <a:t>t</a:t>
            </a:r>
            <a:r>
              <a:rPr sz="2000" spc="-5" dirty="0">
                <a:latin typeface="Times New Roman"/>
                <a:cs typeface="Times New Roman"/>
              </a:rPr>
              <a:t>h  </a:t>
            </a:r>
            <a:r>
              <a:rPr sz="2000" dirty="0">
                <a:latin typeface="Times New Roman"/>
                <a:cs typeface="Times New Roman"/>
              </a:rPr>
              <a:t>priority </a:t>
            </a:r>
            <a:r>
              <a:rPr sz="2000" spc="-5" dirty="0">
                <a:latin typeface="Times New Roman"/>
                <a:cs typeface="Times New Roman"/>
              </a:rPr>
              <a:t>=</a:t>
            </a:r>
            <a:r>
              <a:rPr sz="2000" spc="-55" dirty="0">
                <a:latin typeface="Times New Roman"/>
                <a:cs typeface="Times New Roman"/>
              </a:rPr>
              <a:t> </a:t>
            </a:r>
            <a:r>
              <a:rPr sz="2000" dirty="0">
                <a:latin typeface="Times New Roman"/>
                <a:cs typeface="Times New Roman"/>
              </a:rPr>
              <a:t>1)</a:t>
            </a:r>
            <a:endParaRPr sz="2000">
              <a:latin typeface="Times New Roman"/>
              <a:cs typeface="Times New Roman"/>
            </a:endParaRPr>
          </a:p>
          <a:p>
            <a:pPr marL="1033780" indent="-351155">
              <a:lnSpc>
                <a:spcPct val="100000"/>
              </a:lnSpc>
              <a:spcBef>
                <a:spcPts val="1680"/>
              </a:spcBef>
              <a:buClr>
                <a:srgbClr val="CC9900"/>
              </a:buClr>
              <a:buSzPct val="65000"/>
              <a:buFont typeface="Wingdings"/>
              <a:buChar char=""/>
              <a:tabLst>
                <a:tab pos="1033780" algn="l"/>
                <a:tab pos="1034415" algn="l"/>
              </a:tabLst>
            </a:pPr>
            <a:r>
              <a:rPr sz="2000" dirty="0">
                <a:solidFill>
                  <a:srgbClr val="006FC0"/>
                </a:solidFill>
                <a:latin typeface="Times New Roman"/>
                <a:cs typeface="Times New Roman"/>
              </a:rPr>
              <a:t>Task </a:t>
            </a:r>
            <a:r>
              <a:rPr sz="2000" spc="-10" dirty="0">
                <a:solidFill>
                  <a:srgbClr val="006FC0"/>
                </a:solidFill>
                <a:latin typeface="Times New Roman"/>
                <a:cs typeface="Times New Roman"/>
              </a:rPr>
              <a:t>Context </a:t>
            </a:r>
            <a:r>
              <a:rPr sz="2000" spc="-5" dirty="0">
                <a:solidFill>
                  <a:srgbClr val="006FC0"/>
                </a:solidFill>
                <a:latin typeface="Times New Roman"/>
                <a:cs typeface="Times New Roman"/>
              </a:rPr>
              <a:t>Pointer</a:t>
            </a:r>
            <a:r>
              <a:rPr sz="2000" spc="-5" dirty="0">
                <a:latin typeface="Times New Roman"/>
                <a:cs typeface="Times New Roman"/>
              </a:rPr>
              <a:t>: </a:t>
            </a:r>
            <a:r>
              <a:rPr sz="2000" spc="-10" dirty="0">
                <a:latin typeface="Times New Roman"/>
                <a:cs typeface="Times New Roman"/>
              </a:rPr>
              <a:t>Context </a:t>
            </a:r>
            <a:r>
              <a:rPr sz="2000" spc="-5" dirty="0">
                <a:latin typeface="Times New Roman"/>
                <a:cs typeface="Times New Roman"/>
              </a:rPr>
              <a:t>pointer. Pointer </a:t>
            </a:r>
            <a:r>
              <a:rPr sz="2000" spc="-10" dirty="0">
                <a:latin typeface="Times New Roman"/>
                <a:cs typeface="Times New Roman"/>
              </a:rPr>
              <a:t>for context</a:t>
            </a:r>
            <a:r>
              <a:rPr sz="2000" spc="95" dirty="0">
                <a:latin typeface="Times New Roman"/>
                <a:cs typeface="Times New Roman"/>
              </a:rPr>
              <a:t> </a:t>
            </a:r>
            <a:r>
              <a:rPr sz="2000" spc="-10" dirty="0">
                <a:latin typeface="Times New Roman"/>
                <a:cs typeface="Times New Roman"/>
              </a:rPr>
              <a:t>saving</a:t>
            </a:r>
            <a:endParaRPr sz="2000">
              <a:latin typeface="Times New Roman"/>
              <a:cs typeface="Times New Roman"/>
            </a:endParaRPr>
          </a:p>
          <a:p>
            <a:pPr marL="1033780" indent="-351155">
              <a:lnSpc>
                <a:spcPct val="100000"/>
              </a:lnSpc>
              <a:spcBef>
                <a:spcPts val="1680"/>
              </a:spcBef>
              <a:buClr>
                <a:srgbClr val="CC9900"/>
              </a:buClr>
              <a:buSzPct val="65000"/>
              <a:buFont typeface="Wingdings"/>
              <a:buChar char=""/>
              <a:tabLst>
                <a:tab pos="1033780" algn="l"/>
                <a:tab pos="1034415" algn="l"/>
              </a:tabLst>
            </a:pPr>
            <a:r>
              <a:rPr sz="2000" dirty="0">
                <a:solidFill>
                  <a:srgbClr val="006FC0"/>
                </a:solidFill>
                <a:latin typeface="Times New Roman"/>
                <a:cs typeface="Times New Roman"/>
              </a:rPr>
              <a:t>Task </a:t>
            </a:r>
            <a:r>
              <a:rPr sz="2000" spc="-5" dirty="0">
                <a:solidFill>
                  <a:srgbClr val="006FC0"/>
                </a:solidFill>
                <a:latin typeface="Times New Roman"/>
                <a:cs typeface="Times New Roman"/>
              </a:rPr>
              <a:t>Memory Pointers</a:t>
            </a:r>
            <a:r>
              <a:rPr sz="2000" spc="-5" dirty="0">
                <a:latin typeface="Times New Roman"/>
                <a:cs typeface="Times New Roman"/>
              </a:rPr>
              <a:t>: Pointers</a:t>
            </a:r>
            <a:r>
              <a:rPr sz="2000" spc="430" dirty="0">
                <a:latin typeface="Times New Roman"/>
                <a:cs typeface="Times New Roman"/>
              </a:rPr>
              <a:t> </a:t>
            </a:r>
            <a:r>
              <a:rPr sz="2000" spc="-10" dirty="0">
                <a:latin typeface="Times New Roman"/>
                <a:cs typeface="Times New Roman"/>
              </a:rPr>
              <a:t>to the </a:t>
            </a:r>
            <a:r>
              <a:rPr sz="2000" dirty="0">
                <a:latin typeface="Times New Roman"/>
                <a:cs typeface="Times New Roman"/>
              </a:rPr>
              <a:t>code </a:t>
            </a:r>
            <a:r>
              <a:rPr sz="2000" spc="-15" dirty="0">
                <a:latin typeface="Times New Roman"/>
                <a:cs typeface="Times New Roman"/>
              </a:rPr>
              <a:t>memory, </a:t>
            </a:r>
            <a:r>
              <a:rPr sz="2000" spc="5" dirty="0">
                <a:latin typeface="Times New Roman"/>
                <a:cs typeface="Times New Roman"/>
              </a:rPr>
              <a:t>data </a:t>
            </a:r>
            <a:r>
              <a:rPr sz="2000" spc="-5" dirty="0">
                <a:latin typeface="Times New Roman"/>
                <a:cs typeface="Times New Roman"/>
              </a:rPr>
              <a:t>memory</a:t>
            </a:r>
            <a:endParaRPr sz="2000">
              <a:latin typeface="Times New Roman"/>
              <a:cs typeface="Times New Roman"/>
            </a:endParaRPr>
          </a:p>
          <a:p>
            <a:pPr marL="1033780">
              <a:lnSpc>
                <a:spcPct val="100000"/>
              </a:lnSpc>
              <a:spcBef>
                <a:spcPts val="1205"/>
              </a:spcBef>
            </a:pPr>
            <a:r>
              <a:rPr sz="2000" spc="-10" dirty="0">
                <a:latin typeface="Times New Roman"/>
                <a:cs typeface="Times New Roman"/>
              </a:rPr>
              <a:t>and </a:t>
            </a:r>
            <a:r>
              <a:rPr sz="2000" spc="-5" dirty="0">
                <a:latin typeface="Times New Roman"/>
                <a:cs typeface="Times New Roman"/>
              </a:rPr>
              <a:t>stack </a:t>
            </a:r>
            <a:r>
              <a:rPr sz="2000" spc="-15" dirty="0">
                <a:latin typeface="Times New Roman"/>
                <a:cs typeface="Times New Roman"/>
              </a:rPr>
              <a:t>memory </a:t>
            </a:r>
            <a:r>
              <a:rPr sz="2000" spc="-10" dirty="0">
                <a:latin typeface="Times New Roman"/>
                <a:cs typeface="Times New Roman"/>
              </a:rPr>
              <a:t>for the</a:t>
            </a:r>
            <a:r>
              <a:rPr sz="2000" spc="125" dirty="0">
                <a:latin typeface="Times New Roman"/>
                <a:cs typeface="Times New Roman"/>
              </a:rPr>
              <a:t> </a:t>
            </a:r>
            <a:r>
              <a:rPr sz="2000" spc="-5" dirty="0">
                <a:latin typeface="Times New Roman"/>
                <a:cs typeface="Times New Roman"/>
              </a:rPr>
              <a:t>task</a:t>
            </a:r>
            <a:endParaRPr sz="2000">
              <a:latin typeface="Times New Roman"/>
              <a:cs typeface="Times New Roman"/>
            </a:endParaRPr>
          </a:p>
          <a:p>
            <a:pPr marL="1033780" marR="5715" indent="-351155">
              <a:lnSpc>
                <a:spcPct val="150000"/>
              </a:lnSpc>
              <a:spcBef>
                <a:spcPts val="480"/>
              </a:spcBef>
              <a:buClr>
                <a:srgbClr val="CC9900"/>
              </a:buClr>
              <a:buSzPct val="65000"/>
              <a:buFont typeface="Wingdings"/>
              <a:buChar char=""/>
              <a:tabLst>
                <a:tab pos="1033780" algn="l"/>
                <a:tab pos="1034415" algn="l"/>
                <a:tab pos="1741170" algn="l"/>
                <a:tab pos="2695575" algn="l"/>
                <a:tab pos="3853815" algn="l"/>
                <a:tab pos="4966970" algn="l"/>
                <a:tab pos="6009640" algn="l"/>
                <a:tab pos="6418580" algn="l"/>
                <a:tab pos="7332980" algn="l"/>
              </a:tabLst>
            </a:pPr>
            <a:r>
              <a:rPr sz="2000" spc="25" dirty="0">
                <a:solidFill>
                  <a:srgbClr val="006FC0"/>
                </a:solidFill>
                <a:latin typeface="Times New Roman"/>
                <a:cs typeface="Times New Roman"/>
              </a:rPr>
              <a:t>T</a:t>
            </a:r>
            <a:r>
              <a:rPr sz="2000" spc="-5" dirty="0">
                <a:solidFill>
                  <a:srgbClr val="006FC0"/>
                </a:solidFill>
                <a:latin typeface="Times New Roman"/>
                <a:cs typeface="Times New Roman"/>
              </a:rPr>
              <a:t>ask</a:t>
            </a:r>
            <a:r>
              <a:rPr sz="2000" dirty="0">
                <a:solidFill>
                  <a:srgbClr val="006FC0"/>
                </a:solidFill>
                <a:latin typeface="Times New Roman"/>
                <a:cs typeface="Times New Roman"/>
              </a:rPr>
              <a:t>	</a:t>
            </a:r>
            <a:r>
              <a:rPr sz="2000" spc="-5" dirty="0">
                <a:solidFill>
                  <a:srgbClr val="006FC0"/>
                </a:solidFill>
                <a:latin typeface="Times New Roman"/>
                <a:cs typeface="Times New Roman"/>
              </a:rPr>
              <a:t>S</a:t>
            </a:r>
            <a:r>
              <a:rPr sz="2000" spc="-25" dirty="0">
                <a:solidFill>
                  <a:srgbClr val="006FC0"/>
                </a:solidFill>
                <a:latin typeface="Times New Roman"/>
                <a:cs typeface="Times New Roman"/>
              </a:rPr>
              <a:t>y</a:t>
            </a:r>
            <a:r>
              <a:rPr sz="2000" spc="-15" dirty="0">
                <a:solidFill>
                  <a:srgbClr val="006FC0"/>
                </a:solidFill>
                <a:latin typeface="Times New Roman"/>
                <a:cs typeface="Times New Roman"/>
              </a:rPr>
              <a:t>s</a:t>
            </a:r>
            <a:r>
              <a:rPr sz="2000" spc="-5" dirty="0">
                <a:solidFill>
                  <a:srgbClr val="006FC0"/>
                </a:solidFill>
                <a:latin typeface="Times New Roman"/>
                <a:cs typeface="Times New Roman"/>
              </a:rPr>
              <a:t>t</a:t>
            </a:r>
            <a:r>
              <a:rPr sz="2000" spc="15" dirty="0">
                <a:solidFill>
                  <a:srgbClr val="006FC0"/>
                </a:solidFill>
                <a:latin typeface="Times New Roman"/>
                <a:cs typeface="Times New Roman"/>
              </a:rPr>
              <a:t>e</a:t>
            </a:r>
            <a:r>
              <a:rPr sz="2000" spc="-10" dirty="0">
                <a:solidFill>
                  <a:srgbClr val="006FC0"/>
                </a:solidFill>
                <a:latin typeface="Times New Roman"/>
                <a:cs typeface="Times New Roman"/>
              </a:rPr>
              <a:t>m</a:t>
            </a:r>
            <a:r>
              <a:rPr sz="2000" dirty="0">
                <a:solidFill>
                  <a:srgbClr val="006FC0"/>
                </a:solidFill>
                <a:latin typeface="Times New Roman"/>
                <a:cs typeface="Times New Roman"/>
              </a:rPr>
              <a:t>	</a:t>
            </a:r>
            <a:r>
              <a:rPr sz="2000" spc="-20" dirty="0">
                <a:solidFill>
                  <a:srgbClr val="006FC0"/>
                </a:solidFill>
                <a:latin typeface="Times New Roman"/>
                <a:cs typeface="Times New Roman"/>
              </a:rPr>
              <a:t>R</a:t>
            </a:r>
            <a:r>
              <a:rPr sz="2000" spc="-5" dirty="0">
                <a:solidFill>
                  <a:srgbClr val="006FC0"/>
                </a:solidFill>
                <a:latin typeface="Times New Roman"/>
                <a:cs typeface="Times New Roman"/>
              </a:rPr>
              <a:t>es</a:t>
            </a:r>
            <a:r>
              <a:rPr sz="2000" spc="25" dirty="0">
                <a:solidFill>
                  <a:srgbClr val="006FC0"/>
                </a:solidFill>
                <a:latin typeface="Times New Roman"/>
                <a:cs typeface="Times New Roman"/>
              </a:rPr>
              <a:t>o</a:t>
            </a:r>
            <a:r>
              <a:rPr sz="2000" spc="-20" dirty="0">
                <a:solidFill>
                  <a:srgbClr val="006FC0"/>
                </a:solidFill>
                <a:latin typeface="Times New Roman"/>
                <a:cs typeface="Times New Roman"/>
              </a:rPr>
              <a:t>u</a:t>
            </a:r>
            <a:r>
              <a:rPr sz="2000" dirty="0">
                <a:solidFill>
                  <a:srgbClr val="006FC0"/>
                </a:solidFill>
                <a:latin typeface="Times New Roman"/>
                <a:cs typeface="Times New Roman"/>
              </a:rPr>
              <a:t>r</a:t>
            </a:r>
            <a:r>
              <a:rPr sz="2000" spc="-5" dirty="0">
                <a:solidFill>
                  <a:srgbClr val="006FC0"/>
                </a:solidFill>
                <a:latin typeface="Times New Roman"/>
                <a:cs typeface="Times New Roman"/>
              </a:rPr>
              <a:t>ce</a:t>
            </a:r>
            <a:r>
              <a:rPr sz="2000" dirty="0">
                <a:solidFill>
                  <a:srgbClr val="006FC0"/>
                </a:solidFill>
                <a:latin typeface="Times New Roman"/>
                <a:cs typeface="Times New Roman"/>
              </a:rPr>
              <a:t>	</a:t>
            </a:r>
            <a:r>
              <a:rPr sz="2000" spc="10" dirty="0">
                <a:solidFill>
                  <a:srgbClr val="006FC0"/>
                </a:solidFill>
                <a:latin typeface="Times New Roman"/>
                <a:cs typeface="Times New Roman"/>
              </a:rPr>
              <a:t>P</a:t>
            </a:r>
            <a:r>
              <a:rPr sz="2000" spc="-20" dirty="0">
                <a:solidFill>
                  <a:srgbClr val="006FC0"/>
                </a:solidFill>
                <a:latin typeface="Times New Roman"/>
                <a:cs typeface="Times New Roman"/>
              </a:rPr>
              <a:t>o</a:t>
            </a:r>
            <a:r>
              <a:rPr sz="2000" spc="-5" dirty="0">
                <a:solidFill>
                  <a:srgbClr val="006FC0"/>
                </a:solidFill>
                <a:latin typeface="Times New Roman"/>
                <a:cs typeface="Times New Roman"/>
              </a:rPr>
              <a:t>i</a:t>
            </a:r>
            <a:r>
              <a:rPr sz="2000" spc="-20" dirty="0">
                <a:solidFill>
                  <a:srgbClr val="006FC0"/>
                </a:solidFill>
                <a:latin typeface="Times New Roman"/>
                <a:cs typeface="Times New Roman"/>
              </a:rPr>
              <a:t>n</a:t>
            </a:r>
            <a:r>
              <a:rPr sz="2000" spc="-5" dirty="0">
                <a:solidFill>
                  <a:srgbClr val="006FC0"/>
                </a:solidFill>
                <a:latin typeface="Times New Roman"/>
                <a:cs typeface="Times New Roman"/>
              </a:rPr>
              <a:t>te</a:t>
            </a:r>
            <a:r>
              <a:rPr sz="2000" dirty="0">
                <a:solidFill>
                  <a:srgbClr val="006FC0"/>
                </a:solidFill>
                <a:latin typeface="Times New Roman"/>
                <a:cs typeface="Times New Roman"/>
              </a:rPr>
              <a:t>r</a:t>
            </a:r>
            <a:r>
              <a:rPr sz="2000" spc="-5" dirty="0">
                <a:solidFill>
                  <a:srgbClr val="006FC0"/>
                </a:solidFill>
                <a:latin typeface="Times New Roman"/>
                <a:cs typeface="Times New Roman"/>
              </a:rPr>
              <a:t>s</a:t>
            </a:r>
            <a:r>
              <a:rPr sz="2000" spc="-5" dirty="0">
                <a:latin typeface="Times New Roman"/>
                <a:cs typeface="Times New Roman"/>
              </a:rPr>
              <a:t>:</a:t>
            </a:r>
            <a:r>
              <a:rPr sz="2000" dirty="0">
                <a:latin typeface="Times New Roman"/>
                <a:cs typeface="Times New Roman"/>
              </a:rPr>
              <a:t>	</a:t>
            </a:r>
            <a:r>
              <a:rPr sz="2000" spc="10" dirty="0">
                <a:latin typeface="Times New Roman"/>
                <a:cs typeface="Times New Roman"/>
              </a:rPr>
              <a:t>P</a:t>
            </a:r>
            <a:r>
              <a:rPr sz="2000" spc="5" dirty="0">
                <a:latin typeface="Times New Roman"/>
                <a:cs typeface="Times New Roman"/>
              </a:rPr>
              <a:t>o</a:t>
            </a:r>
            <a:r>
              <a:rPr sz="2000" spc="-5" dirty="0">
                <a:latin typeface="Times New Roman"/>
                <a:cs typeface="Times New Roman"/>
              </a:rPr>
              <a:t>i</a:t>
            </a:r>
            <a:r>
              <a:rPr sz="2000" spc="-20" dirty="0">
                <a:latin typeface="Times New Roman"/>
                <a:cs typeface="Times New Roman"/>
              </a:rPr>
              <a:t>n</a:t>
            </a:r>
            <a:r>
              <a:rPr sz="2000" spc="-5" dirty="0">
                <a:latin typeface="Times New Roman"/>
                <a:cs typeface="Times New Roman"/>
              </a:rPr>
              <a:t>te</a:t>
            </a:r>
            <a:r>
              <a:rPr sz="2000" dirty="0">
                <a:latin typeface="Times New Roman"/>
                <a:cs typeface="Times New Roman"/>
              </a:rPr>
              <a:t>r</a:t>
            </a:r>
            <a:r>
              <a:rPr sz="2000" spc="-5" dirty="0">
                <a:latin typeface="Times New Roman"/>
                <a:cs typeface="Times New Roman"/>
              </a:rPr>
              <a:t>s</a:t>
            </a:r>
            <a:r>
              <a:rPr sz="2000" dirty="0">
                <a:latin typeface="Times New Roman"/>
                <a:cs typeface="Times New Roman"/>
              </a:rPr>
              <a:t>	</a:t>
            </a:r>
            <a:r>
              <a:rPr sz="2000" spc="-10" dirty="0">
                <a:latin typeface="Times New Roman"/>
                <a:cs typeface="Times New Roman"/>
              </a:rPr>
              <a:t>t</a:t>
            </a:r>
            <a:r>
              <a:rPr sz="2000" spc="-5" dirty="0">
                <a:latin typeface="Times New Roman"/>
                <a:cs typeface="Times New Roman"/>
              </a:rPr>
              <a:t>o</a:t>
            </a:r>
            <a:r>
              <a:rPr sz="2000" dirty="0">
                <a:latin typeface="Times New Roman"/>
                <a:cs typeface="Times New Roman"/>
              </a:rPr>
              <a:t>	</a:t>
            </a:r>
            <a:r>
              <a:rPr sz="2000" spc="-15" dirty="0">
                <a:latin typeface="Times New Roman"/>
                <a:cs typeface="Times New Roman"/>
              </a:rPr>
              <a:t>s</a:t>
            </a:r>
            <a:r>
              <a:rPr sz="2000" spc="-20" dirty="0">
                <a:latin typeface="Times New Roman"/>
                <a:cs typeface="Times New Roman"/>
              </a:rPr>
              <a:t>y</a:t>
            </a:r>
            <a:r>
              <a:rPr sz="2000" spc="-15" dirty="0">
                <a:latin typeface="Times New Roman"/>
                <a:cs typeface="Times New Roman"/>
              </a:rPr>
              <a:t>s</a:t>
            </a:r>
            <a:r>
              <a:rPr sz="2000" spc="-5" dirty="0">
                <a:latin typeface="Times New Roman"/>
                <a:cs typeface="Times New Roman"/>
              </a:rPr>
              <a:t>t</a:t>
            </a:r>
            <a:r>
              <a:rPr sz="2000" spc="15" dirty="0">
                <a:latin typeface="Times New Roman"/>
                <a:cs typeface="Times New Roman"/>
              </a:rPr>
              <a:t>e</a:t>
            </a:r>
            <a:r>
              <a:rPr sz="2000" spc="-10" dirty="0">
                <a:latin typeface="Times New Roman"/>
                <a:cs typeface="Times New Roman"/>
              </a:rPr>
              <a:t>m</a:t>
            </a:r>
            <a:r>
              <a:rPr sz="2000" dirty="0">
                <a:latin typeface="Times New Roman"/>
                <a:cs typeface="Times New Roman"/>
              </a:rPr>
              <a:t>	r</a:t>
            </a:r>
            <a:r>
              <a:rPr sz="2000" spc="-5" dirty="0">
                <a:latin typeface="Times New Roman"/>
                <a:cs typeface="Times New Roman"/>
              </a:rPr>
              <a:t>es</a:t>
            </a:r>
            <a:r>
              <a:rPr sz="2000" dirty="0">
                <a:latin typeface="Times New Roman"/>
                <a:cs typeface="Times New Roman"/>
              </a:rPr>
              <a:t>o</a:t>
            </a:r>
            <a:r>
              <a:rPr sz="2000" spc="-20" dirty="0">
                <a:latin typeface="Times New Roman"/>
                <a:cs typeface="Times New Roman"/>
              </a:rPr>
              <a:t>u</a:t>
            </a:r>
            <a:r>
              <a:rPr sz="2000" dirty="0">
                <a:latin typeface="Times New Roman"/>
                <a:cs typeface="Times New Roman"/>
              </a:rPr>
              <a:t>r</a:t>
            </a:r>
            <a:r>
              <a:rPr sz="2000" spc="-5" dirty="0">
                <a:latin typeface="Times New Roman"/>
                <a:cs typeface="Times New Roman"/>
              </a:rPr>
              <a:t>c</a:t>
            </a:r>
            <a:r>
              <a:rPr sz="2000" dirty="0">
                <a:latin typeface="Times New Roman"/>
                <a:cs typeface="Times New Roman"/>
              </a:rPr>
              <a:t>e</a:t>
            </a:r>
            <a:r>
              <a:rPr sz="2000" spc="-5" dirty="0">
                <a:latin typeface="Times New Roman"/>
                <a:cs typeface="Times New Roman"/>
              </a:rPr>
              <a:t>s  </a:t>
            </a:r>
            <a:r>
              <a:rPr sz="2000" spc="-10" dirty="0">
                <a:latin typeface="Times New Roman"/>
                <a:cs typeface="Times New Roman"/>
              </a:rPr>
              <a:t>(semaphores, </a:t>
            </a:r>
            <a:r>
              <a:rPr sz="2000" spc="-15" dirty="0">
                <a:latin typeface="Times New Roman"/>
                <a:cs typeface="Times New Roman"/>
              </a:rPr>
              <a:t>mutex, </a:t>
            </a:r>
            <a:r>
              <a:rPr sz="2000" spc="-5" dirty="0">
                <a:latin typeface="Times New Roman"/>
                <a:cs typeface="Times New Roman"/>
              </a:rPr>
              <a:t>etc.) </a:t>
            </a:r>
            <a:r>
              <a:rPr sz="2000" spc="-10" dirty="0">
                <a:latin typeface="Times New Roman"/>
                <a:cs typeface="Times New Roman"/>
              </a:rPr>
              <a:t>used </a:t>
            </a:r>
            <a:r>
              <a:rPr sz="2000" dirty="0">
                <a:latin typeface="Times New Roman"/>
                <a:cs typeface="Times New Roman"/>
              </a:rPr>
              <a:t>by </a:t>
            </a:r>
            <a:r>
              <a:rPr sz="2000" spc="-10" dirty="0">
                <a:latin typeface="Times New Roman"/>
                <a:cs typeface="Times New Roman"/>
              </a:rPr>
              <a:t>the</a:t>
            </a:r>
            <a:r>
              <a:rPr sz="2000" spc="155" dirty="0">
                <a:latin typeface="Times New Roman"/>
                <a:cs typeface="Times New Roman"/>
              </a:rPr>
              <a:t> </a:t>
            </a:r>
            <a:r>
              <a:rPr sz="2000" spc="-5" dirty="0">
                <a:latin typeface="Times New Roman"/>
                <a:cs typeface="Times New Roman"/>
              </a:rPr>
              <a:t>task</a:t>
            </a:r>
            <a:endParaRPr sz="2000">
              <a:latin typeface="Times New Roman"/>
              <a:cs typeface="Times New Roman"/>
            </a:endParaRPr>
          </a:p>
          <a:p>
            <a:pPr marL="1033780" indent="-351155">
              <a:lnSpc>
                <a:spcPct val="100000"/>
              </a:lnSpc>
              <a:spcBef>
                <a:spcPts val="1685"/>
              </a:spcBef>
              <a:buClr>
                <a:srgbClr val="CC9900"/>
              </a:buClr>
              <a:buSzPct val="65000"/>
              <a:buFont typeface="Wingdings"/>
              <a:buChar char=""/>
              <a:tabLst>
                <a:tab pos="1033780" algn="l"/>
                <a:tab pos="1034415" algn="l"/>
              </a:tabLst>
            </a:pPr>
            <a:r>
              <a:rPr sz="2000" dirty="0">
                <a:solidFill>
                  <a:srgbClr val="006FC0"/>
                </a:solidFill>
                <a:latin typeface="Times New Roman"/>
                <a:cs typeface="Times New Roman"/>
              </a:rPr>
              <a:t>Task </a:t>
            </a:r>
            <a:r>
              <a:rPr sz="2000" spc="-5" dirty="0">
                <a:solidFill>
                  <a:srgbClr val="006FC0"/>
                </a:solidFill>
                <a:latin typeface="Times New Roman"/>
                <a:cs typeface="Times New Roman"/>
              </a:rPr>
              <a:t>Pointers</a:t>
            </a:r>
            <a:r>
              <a:rPr sz="2000" spc="-5" dirty="0">
                <a:latin typeface="Times New Roman"/>
                <a:cs typeface="Times New Roman"/>
              </a:rPr>
              <a:t>: Pointers </a:t>
            </a:r>
            <a:r>
              <a:rPr sz="2000" spc="-10" dirty="0">
                <a:latin typeface="Times New Roman"/>
                <a:cs typeface="Times New Roman"/>
              </a:rPr>
              <a:t>to </a:t>
            </a:r>
            <a:r>
              <a:rPr sz="2000" spc="-5" dirty="0">
                <a:latin typeface="Times New Roman"/>
                <a:cs typeface="Times New Roman"/>
              </a:rPr>
              <a:t>other </a:t>
            </a:r>
            <a:r>
              <a:rPr sz="2000" dirty="0">
                <a:latin typeface="Times New Roman"/>
                <a:cs typeface="Times New Roman"/>
              </a:rPr>
              <a:t>TCBs (TCBs </a:t>
            </a:r>
            <a:r>
              <a:rPr sz="2000" spc="-10" dirty="0">
                <a:latin typeface="Times New Roman"/>
                <a:cs typeface="Times New Roman"/>
              </a:rPr>
              <a:t>for</a:t>
            </a:r>
            <a:r>
              <a:rPr sz="2000" spc="10" dirty="0">
                <a:latin typeface="Times New Roman"/>
                <a:cs typeface="Times New Roman"/>
              </a:rPr>
              <a:t> </a:t>
            </a:r>
            <a:r>
              <a:rPr sz="2000" spc="-5" dirty="0">
                <a:latin typeface="Times New Roman"/>
                <a:cs typeface="Times New Roman"/>
              </a:rPr>
              <a:t>preceding, </a:t>
            </a:r>
            <a:r>
              <a:rPr sz="2000" spc="-10" dirty="0">
                <a:latin typeface="Times New Roman"/>
                <a:cs typeface="Times New Roman"/>
              </a:rPr>
              <a:t>next and</a:t>
            </a:r>
            <a:endParaRPr sz="2000">
              <a:latin typeface="Times New Roman"/>
              <a:cs typeface="Times New Roman"/>
            </a:endParaRPr>
          </a:p>
          <a:p>
            <a:pPr marL="1033780">
              <a:lnSpc>
                <a:spcPct val="100000"/>
              </a:lnSpc>
              <a:spcBef>
                <a:spcPts val="1200"/>
              </a:spcBef>
            </a:pPr>
            <a:r>
              <a:rPr sz="2000" spc="-15" dirty="0">
                <a:latin typeface="Times New Roman"/>
                <a:cs typeface="Times New Roman"/>
              </a:rPr>
              <a:t>waiting</a:t>
            </a:r>
            <a:r>
              <a:rPr sz="2000" spc="35" dirty="0">
                <a:latin typeface="Times New Roman"/>
                <a:cs typeface="Times New Roman"/>
              </a:rPr>
              <a:t> </a:t>
            </a:r>
            <a:r>
              <a:rPr sz="2000" spc="-10" dirty="0">
                <a:latin typeface="Times New Roman"/>
                <a:cs typeface="Times New Roman"/>
              </a:rPr>
              <a:t>tasks)</a:t>
            </a:r>
            <a:endParaRPr sz="2000">
              <a:latin typeface="Times New Roman"/>
              <a:cs typeface="Times New Roman"/>
            </a:endParaRPr>
          </a:p>
          <a:p>
            <a:pPr marL="1033780" indent="-351155" algn="just">
              <a:lnSpc>
                <a:spcPct val="100000"/>
              </a:lnSpc>
              <a:spcBef>
                <a:spcPts val="1685"/>
              </a:spcBef>
              <a:buClr>
                <a:srgbClr val="CC9900"/>
              </a:buClr>
              <a:buSzPct val="65000"/>
              <a:buFont typeface="Wingdings"/>
              <a:buChar char=""/>
              <a:tabLst>
                <a:tab pos="1034415" algn="l"/>
              </a:tabLst>
            </a:pPr>
            <a:r>
              <a:rPr sz="2000" spc="-10" dirty="0">
                <a:solidFill>
                  <a:srgbClr val="006FC0"/>
                </a:solidFill>
                <a:latin typeface="Times New Roman"/>
                <a:cs typeface="Times New Roman"/>
              </a:rPr>
              <a:t>Other </a:t>
            </a:r>
            <a:r>
              <a:rPr sz="2000" spc="-5" dirty="0">
                <a:solidFill>
                  <a:srgbClr val="006FC0"/>
                </a:solidFill>
                <a:latin typeface="Times New Roman"/>
                <a:cs typeface="Times New Roman"/>
              </a:rPr>
              <a:t>Parameters</a:t>
            </a:r>
            <a:r>
              <a:rPr sz="2000" spc="-5" dirty="0">
                <a:latin typeface="Times New Roman"/>
                <a:cs typeface="Times New Roman"/>
              </a:rPr>
              <a:t>: </a:t>
            </a:r>
            <a:r>
              <a:rPr sz="2000" spc="-10" dirty="0">
                <a:latin typeface="Times New Roman"/>
                <a:cs typeface="Times New Roman"/>
              </a:rPr>
              <a:t>Other relevant </a:t>
            </a:r>
            <a:r>
              <a:rPr sz="2000" spc="-5" dirty="0">
                <a:latin typeface="Times New Roman"/>
                <a:cs typeface="Times New Roman"/>
              </a:rPr>
              <a:t>task</a:t>
            </a:r>
            <a:r>
              <a:rPr sz="2000" spc="80" dirty="0">
                <a:latin typeface="Times New Roman"/>
                <a:cs typeface="Times New Roman"/>
              </a:rPr>
              <a:t> </a:t>
            </a:r>
            <a:r>
              <a:rPr sz="2000" spc="-5" dirty="0">
                <a:latin typeface="Times New Roman"/>
                <a:cs typeface="Times New Roman"/>
              </a:rPr>
              <a:t>parameters.</a:t>
            </a:r>
            <a:endParaRPr sz="2000">
              <a:latin typeface="Times New Roman"/>
              <a:cs typeface="Times New Roman"/>
            </a:endParaRPr>
          </a:p>
          <a:p>
            <a:pPr marL="356870" marR="5715" indent="-344805" algn="just">
              <a:lnSpc>
                <a:spcPct val="150100"/>
              </a:lnSpc>
              <a:spcBef>
                <a:spcPts val="475"/>
              </a:spcBef>
            </a:pPr>
            <a:r>
              <a:rPr sz="2000" spc="-5" dirty="0">
                <a:solidFill>
                  <a:srgbClr val="C00000"/>
                </a:solidFill>
                <a:latin typeface="Times New Roman"/>
                <a:cs typeface="Times New Roman"/>
              </a:rPr>
              <a:t>» </a:t>
            </a:r>
            <a:r>
              <a:rPr sz="2000" dirty="0">
                <a:latin typeface="Times New Roman"/>
                <a:cs typeface="Times New Roman"/>
              </a:rPr>
              <a:t>The </a:t>
            </a:r>
            <a:r>
              <a:rPr sz="2000" spc="-5" dirty="0">
                <a:latin typeface="Times New Roman"/>
                <a:cs typeface="Times New Roman"/>
              </a:rPr>
              <a:t>parameters </a:t>
            </a:r>
            <a:r>
              <a:rPr sz="2000" spc="-10" dirty="0">
                <a:latin typeface="Times New Roman"/>
                <a:cs typeface="Times New Roman"/>
              </a:rPr>
              <a:t>and </a:t>
            </a:r>
            <a:r>
              <a:rPr sz="2000" spc="-10" dirty="0">
                <a:solidFill>
                  <a:srgbClr val="006FC0"/>
                </a:solidFill>
                <a:latin typeface="Times New Roman"/>
                <a:cs typeface="Times New Roman"/>
              </a:rPr>
              <a:t>implementation </a:t>
            </a:r>
            <a:r>
              <a:rPr sz="2000" dirty="0">
                <a:solidFill>
                  <a:srgbClr val="006FC0"/>
                </a:solidFill>
                <a:latin typeface="Times New Roman"/>
                <a:cs typeface="Times New Roman"/>
              </a:rPr>
              <a:t>of </a:t>
            </a:r>
            <a:r>
              <a:rPr sz="2000" spc="-10" dirty="0">
                <a:solidFill>
                  <a:srgbClr val="006FC0"/>
                </a:solidFill>
                <a:latin typeface="Times New Roman"/>
                <a:cs typeface="Times New Roman"/>
              </a:rPr>
              <a:t>the </a:t>
            </a:r>
            <a:r>
              <a:rPr sz="2000" dirty="0">
                <a:solidFill>
                  <a:srgbClr val="006FC0"/>
                </a:solidFill>
                <a:latin typeface="Times New Roman"/>
                <a:cs typeface="Times New Roman"/>
              </a:rPr>
              <a:t>TCB </a:t>
            </a:r>
            <a:r>
              <a:rPr sz="2000" spc="-10" dirty="0">
                <a:solidFill>
                  <a:srgbClr val="006FC0"/>
                </a:solidFill>
                <a:latin typeface="Times New Roman"/>
                <a:cs typeface="Times New Roman"/>
              </a:rPr>
              <a:t>is kernel </a:t>
            </a:r>
            <a:r>
              <a:rPr sz="2000" spc="-5" dirty="0">
                <a:solidFill>
                  <a:srgbClr val="006FC0"/>
                </a:solidFill>
                <a:latin typeface="Times New Roman"/>
                <a:cs typeface="Times New Roman"/>
              </a:rPr>
              <a:t>dependent</a:t>
            </a:r>
            <a:r>
              <a:rPr sz="2000" spc="-5" dirty="0">
                <a:latin typeface="Times New Roman"/>
                <a:cs typeface="Times New Roman"/>
              </a:rPr>
              <a:t>. </a:t>
            </a:r>
            <a:r>
              <a:rPr sz="2000" dirty="0">
                <a:latin typeface="Times New Roman"/>
                <a:cs typeface="Times New Roman"/>
              </a:rPr>
              <a:t>The  TCB </a:t>
            </a:r>
            <a:r>
              <a:rPr sz="2000" spc="-5" dirty="0">
                <a:latin typeface="Times New Roman"/>
                <a:cs typeface="Times New Roman"/>
              </a:rPr>
              <a:t>parameters </a:t>
            </a:r>
            <a:r>
              <a:rPr sz="2000" dirty="0">
                <a:latin typeface="Times New Roman"/>
                <a:cs typeface="Times New Roman"/>
              </a:rPr>
              <a:t>vary </a:t>
            </a:r>
            <a:r>
              <a:rPr sz="2000" spc="-5" dirty="0">
                <a:latin typeface="Times New Roman"/>
                <a:cs typeface="Times New Roman"/>
              </a:rPr>
              <a:t>across </a:t>
            </a:r>
            <a:r>
              <a:rPr sz="2000" spc="-10" dirty="0">
                <a:latin typeface="Times New Roman"/>
                <a:cs typeface="Times New Roman"/>
              </a:rPr>
              <a:t>different kernels </a:t>
            </a:r>
            <a:r>
              <a:rPr sz="2000" spc="-5" dirty="0">
                <a:latin typeface="Times New Roman"/>
                <a:cs typeface="Times New Roman"/>
              </a:rPr>
              <a:t>based </a:t>
            </a:r>
            <a:r>
              <a:rPr sz="2000" dirty="0">
                <a:latin typeface="Times New Roman"/>
                <a:cs typeface="Times New Roman"/>
              </a:rPr>
              <a:t>on </a:t>
            </a:r>
            <a:r>
              <a:rPr sz="2000" spc="-5" dirty="0">
                <a:latin typeface="Times New Roman"/>
                <a:cs typeface="Times New Roman"/>
              </a:rPr>
              <a:t>the task </a:t>
            </a:r>
            <a:r>
              <a:rPr sz="2000" spc="-10" dirty="0">
                <a:latin typeface="Times New Roman"/>
                <a:cs typeface="Times New Roman"/>
              </a:rPr>
              <a:t>management  implementation.</a:t>
            </a:r>
            <a:endParaRPr sz="2000">
              <a:latin typeface="Times New Roman"/>
              <a:cs typeface="Times New Roman"/>
            </a:endParaRPr>
          </a:p>
        </p:txBody>
      </p:sp>
      <p:sp>
        <p:nvSpPr>
          <p:cNvPr id="4" name="object 4"/>
          <p:cNvSpPr txBox="1"/>
          <p:nvPr/>
        </p:nvSpPr>
        <p:spPr>
          <a:xfrm>
            <a:off x="8420100" y="6471338"/>
            <a:ext cx="217804"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19</a:t>
            </a:fld>
            <a:endParaRPr sz="1200">
              <a:latin typeface="Times New Roman"/>
              <a:cs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60044" y="199374"/>
            <a:ext cx="8305165" cy="1398270"/>
          </a:xfrm>
          <a:prstGeom prst="rect">
            <a:avLst/>
          </a:prstGeom>
        </p:spPr>
        <p:txBody>
          <a:bodyPr vert="horz" wrap="square" lIns="0" tIns="12700" rIns="0" bIns="0" rtlCol="0">
            <a:spAutoFit/>
          </a:bodyPr>
          <a:lstStyle/>
          <a:p>
            <a:pPr marL="356870" marR="5080" indent="-344805" algn="just">
              <a:lnSpc>
                <a:spcPct val="150100"/>
              </a:lnSpc>
              <a:spcBef>
                <a:spcPts val="100"/>
              </a:spcBef>
            </a:pPr>
            <a:r>
              <a:rPr spc="-5" dirty="0">
                <a:solidFill>
                  <a:srgbClr val="C00000"/>
                </a:solidFill>
              </a:rPr>
              <a:t>» </a:t>
            </a:r>
            <a:r>
              <a:rPr dirty="0"/>
              <a:t>The </a:t>
            </a:r>
            <a:r>
              <a:rPr i="1" spc="-5" dirty="0">
                <a:solidFill>
                  <a:srgbClr val="FF0000"/>
                </a:solidFill>
                <a:latin typeface="Times New Roman"/>
                <a:cs typeface="Times New Roman"/>
              </a:rPr>
              <a:t>super loop </a:t>
            </a:r>
            <a:r>
              <a:rPr spc="-5" dirty="0"/>
              <a:t>based task execution </a:t>
            </a:r>
            <a:r>
              <a:rPr spc="-10" dirty="0"/>
              <a:t>model for firmware </a:t>
            </a:r>
            <a:r>
              <a:rPr spc="-5" dirty="0">
                <a:solidFill>
                  <a:srgbClr val="AC1285"/>
                </a:solidFill>
              </a:rPr>
              <a:t>executes the tasks  sequentially in </a:t>
            </a:r>
            <a:r>
              <a:rPr dirty="0">
                <a:solidFill>
                  <a:srgbClr val="AC1285"/>
                </a:solidFill>
              </a:rPr>
              <a:t>order </a:t>
            </a:r>
            <a:r>
              <a:rPr spc="-5" dirty="0">
                <a:solidFill>
                  <a:srgbClr val="AC1285"/>
                </a:solidFill>
              </a:rPr>
              <a:t>in </a:t>
            </a:r>
            <a:r>
              <a:rPr spc="-10" dirty="0">
                <a:solidFill>
                  <a:srgbClr val="AC1285"/>
                </a:solidFill>
              </a:rPr>
              <a:t>which the </a:t>
            </a:r>
            <a:r>
              <a:rPr spc="-5" dirty="0">
                <a:solidFill>
                  <a:srgbClr val="AC1285"/>
                </a:solidFill>
              </a:rPr>
              <a:t>tasks are listed </a:t>
            </a:r>
            <a:r>
              <a:rPr spc="-10" dirty="0">
                <a:solidFill>
                  <a:srgbClr val="AC1285"/>
                </a:solidFill>
              </a:rPr>
              <a:t>within </a:t>
            </a:r>
            <a:r>
              <a:rPr spc="-5" dirty="0">
                <a:solidFill>
                  <a:srgbClr val="AC1285"/>
                </a:solidFill>
              </a:rPr>
              <a:t>the </a:t>
            </a:r>
            <a:r>
              <a:rPr dirty="0">
                <a:solidFill>
                  <a:srgbClr val="AC1285"/>
                </a:solidFill>
              </a:rPr>
              <a:t>loop</a:t>
            </a:r>
            <a:r>
              <a:rPr dirty="0"/>
              <a:t>. </a:t>
            </a:r>
            <a:r>
              <a:rPr spc="-5" dirty="0"/>
              <a:t>Here </a:t>
            </a:r>
            <a:r>
              <a:rPr spc="-5" dirty="0">
                <a:solidFill>
                  <a:srgbClr val="6F2F9F"/>
                </a:solidFill>
              </a:rPr>
              <a:t>every  task </a:t>
            </a:r>
            <a:r>
              <a:rPr spc="-10" dirty="0">
                <a:solidFill>
                  <a:srgbClr val="6F2F9F"/>
                </a:solidFill>
              </a:rPr>
              <a:t>is </a:t>
            </a:r>
            <a:r>
              <a:rPr spc="-5" dirty="0">
                <a:solidFill>
                  <a:srgbClr val="6F2F9F"/>
                </a:solidFill>
              </a:rPr>
              <a:t>repeated at </a:t>
            </a:r>
            <a:r>
              <a:rPr spc="-10" dirty="0">
                <a:solidFill>
                  <a:srgbClr val="6F2F9F"/>
                </a:solidFill>
              </a:rPr>
              <a:t>regular intervals </a:t>
            </a:r>
            <a:r>
              <a:rPr spc="-10" dirty="0"/>
              <a:t>and the </a:t>
            </a:r>
            <a:r>
              <a:rPr spc="-5" dirty="0">
                <a:solidFill>
                  <a:srgbClr val="6F2F9F"/>
                </a:solidFill>
              </a:rPr>
              <a:t>task </a:t>
            </a:r>
            <a:r>
              <a:rPr spc="-10" dirty="0">
                <a:solidFill>
                  <a:srgbClr val="6F2F9F"/>
                </a:solidFill>
              </a:rPr>
              <a:t>execution is non-real</a:t>
            </a:r>
            <a:r>
              <a:rPr spc="275" dirty="0">
                <a:solidFill>
                  <a:srgbClr val="6F2F9F"/>
                </a:solidFill>
              </a:rPr>
              <a:t> </a:t>
            </a:r>
            <a:r>
              <a:rPr spc="-15" dirty="0">
                <a:solidFill>
                  <a:srgbClr val="6F2F9F"/>
                </a:solidFill>
              </a:rPr>
              <a:t>time</a:t>
            </a:r>
            <a:r>
              <a:rPr spc="-15" dirty="0"/>
              <a:t>.</a:t>
            </a:r>
          </a:p>
        </p:txBody>
      </p:sp>
      <p:sp>
        <p:nvSpPr>
          <p:cNvPr id="5" name="object 5"/>
          <p:cNvSpPr txBox="1"/>
          <p:nvPr/>
        </p:nvSpPr>
        <p:spPr>
          <a:xfrm>
            <a:off x="8420100" y="6471338"/>
            <a:ext cx="217804"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2</a:t>
            </a:fld>
            <a:endParaRPr sz="1200">
              <a:latin typeface="Times New Roman"/>
              <a:cs typeface="Times New Roman"/>
            </a:endParaRPr>
          </a:p>
        </p:txBody>
      </p:sp>
      <p:sp>
        <p:nvSpPr>
          <p:cNvPr id="3" name="object 3"/>
          <p:cNvSpPr txBox="1"/>
          <p:nvPr/>
        </p:nvSpPr>
        <p:spPr>
          <a:xfrm>
            <a:off x="444500" y="1632998"/>
            <a:ext cx="8317230" cy="5242461"/>
          </a:xfrm>
          <a:prstGeom prst="rect">
            <a:avLst/>
          </a:prstGeom>
        </p:spPr>
        <p:txBody>
          <a:bodyPr vert="horz" wrap="square" lIns="0" tIns="165100" rIns="0" bIns="0" rtlCol="0">
            <a:spAutoFit/>
          </a:bodyPr>
          <a:lstStyle/>
          <a:p>
            <a:pPr marL="27940">
              <a:lnSpc>
                <a:spcPct val="100000"/>
              </a:lnSpc>
              <a:spcBef>
                <a:spcPts val="1300"/>
              </a:spcBef>
              <a:tabLst>
                <a:tab pos="372110" algn="l"/>
              </a:tabLst>
            </a:pPr>
            <a:r>
              <a:rPr sz="2000" spc="-5" dirty="0">
                <a:solidFill>
                  <a:srgbClr val="C00000"/>
                </a:solidFill>
                <a:latin typeface="Times New Roman"/>
                <a:cs typeface="Times New Roman"/>
              </a:rPr>
              <a:t>»	</a:t>
            </a:r>
            <a:r>
              <a:rPr sz="2000" spc="-5" dirty="0">
                <a:latin typeface="Times New Roman"/>
                <a:cs typeface="Times New Roman"/>
              </a:rPr>
              <a:t>But,</a:t>
            </a:r>
            <a:r>
              <a:rPr sz="2000" spc="275" dirty="0">
                <a:latin typeface="Times New Roman"/>
                <a:cs typeface="Times New Roman"/>
              </a:rPr>
              <a:t> </a:t>
            </a:r>
            <a:r>
              <a:rPr sz="2000" spc="-5" dirty="0">
                <a:solidFill>
                  <a:srgbClr val="6F2F9F"/>
                </a:solidFill>
                <a:latin typeface="Times New Roman"/>
                <a:cs typeface="Times New Roman"/>
              </a:rPr>
              <a:t>certain</a:t>
            </a:r>
            <a:r>
              <a:rPr sz="2000" spc="265" dirty="0">
                <a:solidFill>
                  <a:srgbClr val="6F2F9F"/>
                </a:solidFill>
                <a:latin typeface="Times New Roman"/>
                <a:cs typeface="Times New Roman"/>
              </a:rPr>
              <a:t> </a:t>
            </a:r>
            <a:r>
              <a:rPr sz="2000" spc="-5" dirty="0">
                <a:solidFill>
                  <a:srgbClr val="6F2F9F"/>
                </a:solidFill>
                <a:latin typeface="Times New Roman"/>
                <a:cs typeface="Times New Roman"/>
              </a:rPr>
              <a:t>applications</a:t>
            </a:r>
            <a:r>
              <a:rPr sz="2000" spc="275" dirty="0">
                <a:solidFill>
                  <a:srgbClr val="6F2F9F"/>
                </a:solidFill>
                <a:latin typeface="Times New Roman"/>
                <a:cs typeface="Times New Roman"/>
              </a:rPr>
              <a:t> </a:t>
            </a:r>
            <a:r>
              <a:rPr sz="2000" spc="-15" dirty="0">
                <a:solidFill>
                  <a:srgbClr val="6F2F9F"/>
                </a:solidFill>
                <a:latin typeface="Times New Roman"/>
                <a:cs typeface="Times New Roman"/>
              </a:rPr>
              <a:t>demand</a:t>
            </a:r>
            <a:r>
              <a:rPr sz="2000" spc="280" dirty="0">
                <a:solidFill>
                  <a:srgbClr val="6F2F9F"/>
                </a:solidFill>
                <a:latin typeface="Times New Roman"/>
                <a:cs typeface="Times New Roman"/>
              </a:rPr>
              <a:t> </a:t>
            </a:r>
            <a:r>
              <a:rPr sz="2000" spc="-15" dirty="0">
                <a:solidFill>
                  <a:srgbClr val="6F2F9F"/>
                </a:solidFill>
                <a:latin typeface="Times New Roman"/>
                <a:cs typeface="Times New Roman"/>
              </a:rPr>
              <a:t>time</a:t>
            </a:r>
            <a:r>
              <a:rPr sz="2000" spc="275" dirty="0">
                <a:solidFill>
                  <a:srgbClr val="6F2F9F"/>
                </a:solidFill>
                <a:latin typeface="Times New Roman"/>
                <a:cs typeface="Times New Roman"/>
              </a:rPr>
              <a:t> </a:t>
            </a:r>
            <a:r>
              <a:rPr sz="2000" spc="-5" dirty="0">
                <a:solidFill>
                  <a:srgbClr val="6F2F9F"/>
                </a:solidFill>
                <a:latin typeface="Times New Roman"/>
                <a:cs typeface="Times New Roman"/>
              </a:rPr>
              <a:t>critical</a:t>
            </a:r>
            <a:r>
              <a:rPr sz="2000" spc="275" dirty="0">
                <a:solidFill>
                  <a:srgbClr val="6F2F9F"/>
                </a:solidFill>
                <a:latin typeface="Times New Roman"/>
                <a:cs typeface="Times New Roman"/>
              </a:rPr>
              <a:t> </a:t>
            </a:r>
            <a:r>
              <a:rPr sz="2000" spc="-5" dirty="0">
                <a:solidFill>
                  <a:srgbClr val="6F2F9F"/>
                </a:solidFill>
                <a:latin typeface="Times New Roman"/>
                <a:cs typeface="Times New Roman"/>
              </a:rPr>
              <a:t>response</a:t>
            </a:r>
            <a:r>
              <a:rPr sz="2000" spc="285" dirty="0">
                <a:solidFill>
                  <a:srgbClr val="6F2F9F"/>
                </a:solidFill>
                <a:latin typeface="Times New Roman"/>
                <a:cs typeface="Times New Roman"/>
              </a:rPr>
              <a:t> </a:t>
            </a:r>
            <a:r>
              <a:rPr sz="2000" spc="-20" dirty="0">
                <a:solidFill>
                  <a:srgbClr val="6F2F9F"/>
                </a:solidFill>
                <a:latin typeface="Times New Roman"/>
                <a:cs typeface="Times New Roman"/>
              </a:rPr>
              <a:t>to</a:t>
            </a:r>
            <a:r>
              <a:rPr sz="2000" spc="254" dirty="0">
                <a:solidFill>
                  <a:srgbClr val="6F2F9F"/>
                </a:solidFill>
                <a:latin typeface="Times New Roman"/>
                <a:cs typeface="Times New Roman"/>
              </a:rPr>
              <a:t> </a:t>
            </a:r>
            <a:r>
              <a:rPr sz="2000" spc="-10" dirty="0">
                <a:solidFill>
                  <a:srgbClr val="6F2F9F"/>
                </a:solidFill>
                <a:latin typeface="Times New Roman"/>
                <a:cs typeface="Times New Roman"/>
              </a:rPr>
              <a:t>tasks/</a:t>
            </a:r>
            <a:r>
              <a:rPr sz="2000" spc="270" dirty="0">
                <a:solidFill>
                  <a:srgbClr val="6F2F9F"/>
                </a:solidFill>
                <a:latin typeface="Times New Roman"/>
                <a:cs typeface="Times New Roman"/>
              </a:rPr>
              <a:t> </a:t>
            </a:r>
            <a:r>
              <a:rPr sz="2000" spc="-5" dirty="0">
                <a:solidFill>
                  <a:srgbClr val="6F2F9F"/>
                </a:solidFill>
                <a:latin typeface="Times New Roman"/>
                <a:cs typeface="Times New Roman"/>
              </a:rPr>
              <a:t>events</a:t>
            </a:r>
            <a:r>
              <a:rPr sz="2000" spc="265" dirty="0">
                <a:solidFill>
                  <a:srgbClr val="6F2F9F"/>
                </a:solidFill>
                <a:latin typeface="Times New Roman"/>
                <a:cs typeface="Times New Roman"/>
              </a:rPr>
              <a:t> </a:t>
            </a:r>
            <a:r>
              <a:rPr sz="2000" spc="-10" dirty="0">
                <a:latin typeface="Times New Roman"/>
                <a:cs typeface="Times New Roman"/>
              </a:rPr>
              <a:t>and</a:t>
            </a:r>
            <a:endParaRPr sz="2000" dirty="0">
              <a:latin typeface="Times New Roman"/>
              <a:cs typeface="Times New Roman"/>
            </a:endParaRPr>
          </a:p>
          <a:p>
            <a:pPr marL="372110">
              <a:lnSpc>
                <a:spcPct val="100000"/>
              </a:lnSpc>
              <a:spcBef>
                <a:spcPts val="1200"/>
              </a:spcBef>
            </a:pPr>
            <a:r>
              <a:rPr sz="2000" spc="-5" dirty="0">
                <a:solidFill>
                  <a:srgbClr val="6F2F9F"/>
                </a:solidFill>
                <a:latin typeface="Times New Roman"/>
                <a:cs typeface="Times New Roman"/>
              </a:rPr>
              <a:t>delay in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response </a:t>
            </a:r>
            <a:r>
              <a:rPr sz="2000" spc="-20" dirty="0">
                <a:solidFill>
                  <a:srgbClr val="6F2F9F"/>
                </a:solidFill>
                <a:latin typeface="Times New Roman"/>
                <a:cs typeface="Times New Roman"/>
              </a:rPr>
              <a:t>may </a:t>
            </a:r>
            <a:r>
              <a:rPr sz="2000" dirty="0">
                <a:solidFill>
                  <a:srgbClr val="6F2F9F"/>
                </a:solidFill>
                <a:latin typeface="Times New Roman"/>
                <a:cs typeface="Times New Roman"/>
              </a:rPr>
              <a:t>be</a:t>
            </a:r>
            <a:r>
              <a:rPr sz="2000" spc="65" dirty="0">
                <a:solidFill>
                  <a:srgbClr val="6F2F9F"/>
                </a:solidFill>
                <a:latin typeface="Times New Roman"/>
                <a:cs typeface="Times New Roman"/>
              </a:rPr>
              <a:t> </a:t>
            </a:r>
            <a:r>
              <a:rPr sz="2000" spc="-5" dirty="0">
                <a:solidFill>
                  <a:srgbClr val="6F2F9F"/>
                </a:solidFill>
                <a:latin typeface="Times New Roman"/>
                <a:cs typeface="Times New Roman"/>
              </a:rPr>
              <a:t>catastrophic</a:t>
            </a:r>
            <a:r>
              <a:rPr sz="2000" spc="-5" dirty="0">
                <a:latin typeface="Times New Roman"/>
                <a:cs typeface="Times New Roman"/>
              </a:rPr>
              <a:t>.</a:t>
            </a:r>
            <a:r>
              <a:rPr lang="en-US" sz="2000" spc="-5" dirty="0">
                <a:latin typeface="Times New Roman"/>
                <a:cs typeface="Times New Roman"/>
              </a:rPr>
              <a:t>   </a:t>
            </a:r>
            <a:r>
              <a:rPr lang="en-IN" sz="1800" spc="10" dirty="0">
                <a:latin typeface="Times New Roman"/>
                <a:cs typeface="Times New Roman"/>
              </a:rPr>
              <a:t>E</a:t>
            </a:r>
            <a:r>
              <a:rPr sz="1800" spc="-10" dirty="0" err="1">
                <a:latin typeface="Times New Roman"/>
                <a:cs typeface="Times New Roman"/>
              </a:rPr>
              <a:t>x</a:t>
            </a:r>
            <a:r>
              <a:rPr sz="1800" spc="10" dirty="0" err="1">
                <a:latin typeface="Times New Roman"/>
                <a:cs typeface="Times New Roman"/>
              </a:rPr>
              <a:t>a</a:t>
            </a:r>
            <a:r>
              <a:rPr sz="1800" spc="-35" dirty="0" err="1">
                <a:latin typeface="Times New Roman"/>
                <a:cs typeface="Times New Roman"/>
              </a:rPr>
              <a:t>m</a:t>
            </a:r>
            <a:r>
              <a:rPr sz="1800" spc="10" dirty="0" err="1">
                <a:latin typeface="Times New Roman"/>
                <a:cs typeface="Times New Roman"/>
              </a:rPr>
              <a:t>p</a:t>
            </a:r>
            <a:r>
              <a:rPr sz="1800" spc="-5" dirty="0" err="1">
                <a:latin typeface="Times New Roman"/>
                <a:cs typeface="Times New Roman"/>
              </a:rPr>
              <a:t>le</a:t>
            </a:r>
            <a:r>
              <a:rPr sz="1800" spc="-10" dirty="0" err="1">
                <a:latin typeface="Times New Roman"/>
                <a:cs typeface="Times New Roman"/>
              </a:rPr>
              <a:t>s</a:t>
            </a:r>
            <a:r>
              <a:rPr sz="1800" dirty="0">
                <a:latin typeface="Times New Roman"/>
                <a:cs typeface="Times New Roman"/>
              </a:rPr>
              <a:t>:	</a:t>
            </a:r>
            <a:r>
              <a:rPr sz="1800" dirty="0">
                <a:solidFill>
                  <a:srgbClr val="006FC0"/>
                </a:solidFill>
                <a:latin typeface="Times New Roman"/>
                <a:cs typeface="Times New Roman"/>
              </a:rPr>
              <a:t>Fl</a:t>
            </a:r>
            <a:r>
              <a:rPr sz="1800" spc="5" dirty="0">
                <a:solidFill>
                  <a:srgbClr val="006FC0"/>
                </a:solidFill>
                <a:latin typeface="Times New Roman"/>
                <a:cs typeface="Times New Roman"/>
              </a:rPr>
              <a:t>i</a:t>
            </a:r>
            <a:r>
              <a:rPr sz="1800" spc="-15" dirty="0">
                <a:solidFill>
                  <a:srgbClr val="006FC0"/>
                </a:solidFill>
                <a:latin typeface="Times New Roman"/>
                <a:cs typeface="Times New Roman"/>
              </a:rPr>
              <a:t>g</a:t>
            </a:r>
            <a:r>
              <a:rPr sz="1800" spc="10" dirty="0">
                <a:solidFill>
                  <a:srgbClr val="006FC0"/>
                </a:solidFill>
                <a:latin typeface="Times New Roman"/>
                <a:cs typeface="Times New Roman"/>
              </a:rPr>
              <a:t>h</a:t>
            </a:r>
            <a:r>
              <a:rPr sz="1800" dirty="0">
                <a:solidFill>
                  <a:srgbClr val="006FC0"/>
                </a:solidFill>
                <a:latin typeface="Times New Roman"/>
                <a:cs typeface="Times New Roman"/>
              </a:rPr>
              <a:t>t	</a:t>
            </a:r>
            <a:r>
              <a:rPr sz="1800" spc="-10" dirty="0">
                <a:solidFill>
                  <a:srgbClr val="006FC0"/>
                </a:solidFill>
                <a:latin typeface="Times New Roman"/>
                <a:cs typeface="Times New Roman"/>
              </a:rPr>
              <a:t>c</a:t>
            </a:r>
            <a:r>
              <a:rPr sz="1800" spc="-15" dirty="0">
                <a:solidFill>
                  <a:srgbClr val="006FC0"/>
                </a:solidFill>
                <a:latin typeface="Times New Roman"/>
                <a:cs typeface="Times New Roman"/>
              </a:rPr>
              <a:t>o</a:t>
            </a:r>
            <a:r>
              <a:rPr sz="1800" spc="10" dirty="0">
                <a:solidFill>
                  <a:srgbClr val="006FC0"/>
                </a:solidFill>
                <a:latin typeface="Times New Roman"/>
                <a:cs typeface="Times New Roman"/>
              </a:rPr>
              <a:t>n</a:t>
            </a:r>
            <a:r>
              <a:rPr sz="1800" dirty="0">
                <a:solidFill>
                  <a:srgbClr val="006FC0"/>
                </a:solidFill>
                <a:latin typeface="Times New Roman"/>
                <a:cs typeface="Times New Roman"/>
              </a:rPr>
              <a:t>tr</a:t>
            </a:r>
            <a:r>
              <a:rPr sz="1800" spc="-10" dirty="0">
                <a:solidFill>
                  <a:srgbClr val="006FC0"/>
                </a:solidFill>
                <a:latin typeface="Times New Roman"/>
                <a:cs typeface="Times New Roman"/>
              </a:rPr>
              <a:t>o</a:t>
            </a:r>
            <a:r>
              <a:rPr sz="1800" dirty="0">
                <a:solidFill>
                  <a:srgbClr val="006FC0"/>
                </a:solidFill>
                <a:latin typeface="Times New Roman"/>
                <a:cs typeface="Times New Roman"/>
              </a:rPr>
              <a:t>l	</a:t>
            </a:r>
            <a:r>
              <a:rPr sz="1800" spc="-5" dirty="0">
                <a:solidFill>
                  <a:srgbClr val="006FC0"/>
                </a:solidFill>
                <a:latin typeface="Times New Roman"/>
                <a:cs typeface="Times New Roman"/>
              </a:rPr>
              <a:t>s</a:t>
            </a:r>
            <a:r>
              <a:rPr sz="1800" spc="-45" dirty="0">
                <a:solidFill>
                  <a:srgbClr val="006FC0"/>
                </a:solidFill>
                <a:latin typeface="Times New Roman"/>
                <a:cs typeface="Times New Roman"/>
              </a:rPr>
              <a:t>y</a:t>
            </a:r>
            <a:r>
              <a:rPr sz="1800" spc="-5" dirty="0">
                <a:solidFill>
                  <a:srgbClr val="006FC0"/>
                </a:solidFill>
                <a:latin typeface="Times New Roman"/>
                <a:cs typeface="Times New Roman"/>
              </a:rPr>
              <a:t>st</a:t>
            </a:r>
            <a:r>
              <a:rPr sz="1800" spc="5" dirty="0">
                <a:solidFill>
                  <a:srgbClr val="006FC0"/>
                </a:solidFill>
                <a:latin typeface="Times New Roman"/>
                <a:cs typeface="Times New Roman"/>
              </a:rPr>
              <a:t>e</a:t>
            </a:r>
            <a:r>
              <a:rPr sz="1800" spc="-10" dirty="0">
                <a:solidFill>
                  <a:srgbClr val="006FC0"/>
                </a:solidFill>
                <a:latin typeface="Times New Roman"/>
                <a:cs typeface="Times New Roman"/>
              </a:rPr>
              <a:t>m</a:t>
            </a:r>
            <a:r>
              <a:rPr sz="1800" spc="-5" dirty="0">
                <a:solidFill>
                  <a:srgbClr val="006FC0"/>
                </a:solidFill>
                <a:latin typeface="Times New Roman"/>
                <a:cs typeface="Times New Roman"/>
              </a:rPr>
              <a:t>s</a:t>
            </a:r>
            <a:r>
              <a:rPr sz="1800" dirty="0">
                <a:latin typeface="Times New Roman"/>
                <a:cs typeface="Times New Roman"/>
              </a:rPr>
              <a:t>,	</a:t>
            </a:r>
            <a:r>
              <a:rPr sz="1800" spc="-35" dirty="0">
                <a:solidFill>
                  <a:srgbClr val="006FC0"/>
                </a:solidFill>
                <a:latin typeface="Times New Roman"/>
                <a:cs typeface="Times New Roman"/>
              </a:rPr>
              <a:t>A</a:t>
            </a:r>
            <a:r>
              <a:rPr sz="1800" dirty="0">
                <a:solidFill>
                  <a:srgbClr val="006FC0"/>
                </a:solidFill>
                <a:latin typeface="Times New Roman"/>
                <a:cs typeface="Times New Roman"/>
              </a:rPr>
              <a:t>ir	</a:t>
            </a:r>
            <a:r>
              <a:rPr sz="1800" spc="10" dirty="0">
                <a:solidFill>
                  <a:srgbClr val="006FC0"/>
                </a:solidFill>
                <a:latin typeface="Times New Roman"/>
                <a:cs typeface="Times New Roman"/>
              </a:rPr>
              <a:t>b</a:t>
            </a:r>
            <a:r>
              <a:rPr sz="1800" spc="-10" dirty="0">
                <a:solidFill>
                  <a:srgbClr val="006FC0"/>
                </a:solidFill>
                <a:latin typeface="Times New Roman"/>
                <a:cs typeface="Times New Roman"/>
              </a:rPr>
              <a:t>a</a:t>
            </a:r>
            <a:r>
              <a:rPr sz="1800" dirty="0">
                <a:solidFill>
                  <a:srgbClr val="006FC0"/>
                </a:solidFill>
                <a:latin typeface="Times New Roman"/>
                <a:cs typeface="Times New Roman"/>
              </a:rPr>
              <a:t>g </a:t>
            </a:r>
            <a:r>
              <a:rPr sz="1800" spc="95" dirty="0">
                <a:solidFill>
                  <a:srgbClr val="006FC0"/>
                </a:solidFill>
                <a:latin typeface="Times New Roman"/>
                <a:cs typeface="Times New Roman"/>
              </a:rPr>
              <a:t> </a:t>
            </a:r>
            <a:r>
              <a:rPr sz="1800" spc="-10" dirty="0">
                <a:solidFill>
                  <a:srgbClr val="006FC0"/>
                </a:solidFill>
                <a:latin typeface="Times New Roman"/>
                <a:cs typeface="Times New Roman"/>
              </a:rPr>
              <a:t>c</a:t>
            </a:r>
            <a:r>
              <a:rPr sz="1800" spc="10" dirty="0">
                <a:solidFill>
                  <a:srgbClr val="006FC0"/>
                </a:solidFill>
                <a:latin typeface="Times New Roman"/>
                <a:cs typeface="Times New Roman"/>
              </a:rPr>
              <a:t>on</a:t>
            </a:r>
            <a:r>
              <a:rPr sz="1800" dirty="0">
                <a:solidFill>
                  <a:srgbClr val="006FC0"/>
                </a:solidFill>
                <a:latin typeface="Times New Roman"/>
                <a:cs typeface="Times New Roman"/>
              </a:rPr>
              <a:t>tr</a:t>
            </a:r>
            <a:r>
              <a:rPr sz="1800" spc="10" dirty="0">
                <a:solidFill>
                  <a:srgbClr val="006FC0"/>
                </a:solidFill>
                <a:latin typeface="Times New Roman"/>
                <a:cs typeface="Times New Roman"/>
              </a:rPr>
              <a:t>o</a:t>
            </a:r>
            <a:r>
              <a:rPr sz="1800" spc="-15" dirty="0">
                <a:solidFill>
                  <a:srgbClr val="006FC0"/>
                </a:solidFill>
                <a:latin typeface="Times New Roman"/>
                <a:cs typeface="Times New Roman"/>
              </a:rPr>
              <a:t>l</a:t>
            </a:r>
            <a:r>
              <a:rPr sz="1800" dirty="0">
                <a:latin typeface="Times New Roman"/>
                <a:cs typeface="Times New Roman"/>
              </a:rPr>
              <a:t>,	</a:t>
            </a:r>
            <a:r>
              <a:rPr sz="1800" spc="-35" dirty="0">
                <a:solidFill>
                  <a:srgbClr val="006FC0"/>
                </a:solidFill>
                <a:latin typeface="Times New Roman"/>
                <a:cs typeface="Times New Roman"/>
              </a:rPr>
              <a:t>A</a:t>
            </a:r>
            <a:r>
              <a:rPr sz="1800" spc="10" dirty="0">
                <a:solidFill>
                  <a:srgbClr val="006FC0"/>
                </a:solidFill>
                <a:latin typeface="Times New Roman"/>
                <a:cs typeface="Times New Roman"/>
              </a:rPr>
              <a:t>n</a:t>
            </a:r>
            <a:r>
              <a:rPr sz="1800" dirty="0">
                <a:solidFill>
                  <a:srgbClr val="006FC0"/>
                </a:solidFill>
                <a:latin typeface="Times New Roman"/>
                <a:cs typeface="Times New Roman"/>
              </a:rPr>
              <a:t>t</a:t>
            </a:r>
            <a:r>
              <a:rPr sz="1800" spc="10" dirty="0">
                <a:solidFill>
                  <a:srgbClr val="006FC0"/>
                </a:solidFill>
                <a:latin typeface="Times New Roman"/>
                <a:cs typeface="Times New Roman"/>
              </a:rPr>
              <a:t>i</a:t>
            </a:r>
            <a:r>
              <a:rPr sz="1800" dirty="0">
                <a:solidFill>
                  <a:srgbClr val="006FC0"/>
                </a:solidFill>
                <a:latin typeface="Times New Roman"/>
                <a:cs typeface="Times New Roman"/>
              </a:rPr>
              <a:t>-l</a:t>
            </a:r>
            <a:r>
              <a:rPr sz="1800" spc="10" dirty="0">
                <a:solidFill>
                  <a:srgbClr val="006FC0"/>
                </a:solidFill>
                <a:latin typeface="Times New Roman"/>
                <a:cs typeface="Times New Roman"/>
              </a:rPr>
              <a:t>o</a:t>
            </a:r>
            <a:r>
              <a:rPr sz="1800" spc="-10" dirty="0">
                <a:solidFill>
                  <a:srgbClr val="006FC0"/>
                </a:solidFill>
                <a:latin typeface="Times New Roman"/>
                <a:cs typeface="Times New Roman"/>
              </a:rPr>
              <a:t>c</a:t>
            </a:r>
            <a:r>
              <a:rPr sz="1800" dirty="0">
                <a:solidFill>
                  <a:srgbClr val="006FC0"/>
                </a:solidFill>
                <a:latin typeface="Times New Roman"/>
                <a:cs typeface="Times New Roman"/>
              </a:rPr>
              <a:t>k </a:t>
            </a:r>
            <a:r>
              <a:rPr sz="1800" spc="95" dirty="0">
                <a:solidFill>
                  <a:srgbClr val="006FC0"/>
                </a:solidFill>
                <a:latin typeface="Times New Roman"/>
                <a:cs typeface="Times New Roman"/>
              </a:rPr>
              <a:t> </a:t>
            </a:r>
            <a:r>
              <a:rPr sz="1800" dirty="0">
                <a:solidFill>
                  <a:srgbClr val="006FC0"/>
                </a:solidFill>
                <a:latin typeface="Times New Roman"/>
                <a:cs typeface="Times New Roman"/>
              </a:rPr>
              <a:t>Br</a:t>
            </a:r>
            <a:r>
              <a:rPr sz="1800" spc="-10" dirty="0">
                <a:solidFill>
                  <a:srgbClr val="006FC0"/>
                </a:solidFill>
                <a:latin typeface="Times New Roman"/>
                <a:cs typeface="Times New Roman"/>
              </a:rPr>
              <a:t>a</a:t>
            </a:r>
            <a:r>
              <a:rPr sz="1800" spc="-15" dirty="0">
                <a:solidFill>
                  <a:srgbClr val="006FC0"/>
                </a:solidFill>
                <a:latin typeface="Times New Roman"/>
                <a:cs typeface="Times New Roman"/>
              </a:rPr>
              <a:t>k</a:t>
            </a:r>
            <a:r>
              <a:rPr sz="1800" dirty="0">
                <a:solidFill>
                  <a:srgbClr val="006FC0"/>
                </a:solidFill>
                <a:latin typeface="Times New Roman"/>
                <a:cs typeface="Times New Roman"/>
              </a:rPr>
              <a:t>e	S</a:t>
            </a:r>
            <a:r>
              <a:rPr sz="1800" spc="-15" dirty="0">
                <a:solidFill>
                  <a:srgbClr val="006FC0"/>
                </a:solidFill>
                <a:latin typeface="Times New Roman"/>
                <a:cs typeface="Times New Roman"/>
              </a:rPr>
              <a:t>y</a:t>
            </a:r>
            <a:r>
              <a:rPr sz="1800" spc="-5" dirty="0">
                <a:solidFill>
                  <a:srgbClr val="006FC0"/>
                </a:solidFill>
                <a:latin typeface="Times New Roman"/>
                <a:cs typeface="Times New Roman"/>
              </a:rPr>
              <a:t>st</a:t>
            </a:r>
            <a:r>
              <a:rPr sz="1800" spc="5" dirty="0">
                <a:solidFill>
                  <a:srgbClr val="006FC0"/>
                </a:solidFill>
                <a:latin typeface="Times New Roman"/>
                <a:cs typeface="Times New Roman"/>
              </a:rPr>
              <a:t>e</a:t>
            </a:r>
            <a:r>
              <a:rPr sz="1800" spc="-35" dirty="0">
                <a:solidFill>
                  <a:srgbClr val="006FC0"/>
                </a:solidFill>
                <a:latin typeface="Times New Roman"/>
                <a:cs typeface="Times New Roman"/>
              </a:rPr>
              <a:t>m</a:t>
            </a:r>
            <a:r>
              <a:rPr sz="1800" spc="-5" dirty="0">
                <a:solidFill>
                  <a:srgbClr val="006FC0"/>
                </a:solidFill>
                <a:latin typeface="Times New Roman"/>
                <a:cs typeface="Times New Roman"/>
              </a:rPr>
              <a:t>s  </a:t>
            </a:r>
            <a:r>
              <a:rPr sz="1800" spc="-10" dirty="0">
                <a:solidFill>
                  <a:srgbClr val="006FC0"/>
                </a:solidFill>
                <a:latin typeface="Times New Roman"/>
                <a:cs typeface="Times New Roman"/>
              </a:rPr>
              <a:t>(ABS) </a:t>
            </a:r>
            <a:r>
              <a:rPr sz="1800" spc="-5" dirty="0">
                <a:solidFill>
                  <a:srgbClr val="006FC0"/>
                </a:solidFill>
                <a:latin typeface="Times New Roman"/>
                <a:cs typeface="Times New Roman"/>
              </a:rPr>
              <a:t>for vehicles</a:t>
            </a:r>
            <a:r>
              <a:rPr sz="1800" spc="-5" dirty="0">
                <a:latin typeface="Times New Roman"/>
                <a:cs typeface="Times New Roman"/>
              </a:rPr>
              <a:t>, </a:t>
            </a:r>
            <a:r>
              <a:rPr sz="1800" spc="-5" dirty="0">
                <a:solidFill>
                  <a:srgbClr val="006FC0"/>
                </a:solidFill>
                <a:latin typeface="Times New Roman"/>
                <a:cs typeface="Times New Roman"/>
              </a:rPr>
              <a:t>Nuclear </a:t>
            </a:r>
            <a:r>
              <a:rPr sz="1800" dirty="0">
                <a:solidFill>
                  <a:srgbClr val="006FC0"/>
                </a:solidFill>
                <a:latin typeface="Times New Roman"/>
                <a:cs typeface="Times New Roman"/>
              </a:rPr>
              <a:t>monitoring </a:t>
            </a:r>
            <a:r>
              <a:rPr sz="1800" spc="-5" dirty="0">
                <a:solidFill>
                  <a:srgbClr val="006FC0"/>
                </a:solidFill>
                <a:latin typeface="Times New Roman"/>
                <a:cs typeface="Times New Roman"/>
              </a:rPr>
              <a:t>devices</a:t>
            </a:r>
            <a:r>
              <a:rPr sz="1800" spc="-5" dirty="0">
                <a:latin typeface="Times New Roman"/>
                <a:cs typeface="Times New Roman"/>
              </a:rPr>
              <a:t>,</a:t>
            </a:r>
            <a:r>
              <a:rPr sz="1800" spc="70" dirty="0">
                <a:latin typeface="Times New Roman"/>
                <a:cs typeface="Times New Roman"/>
              </a:rPr>
              <a:t> </a:t>
            </a:r>
            <a:r>
              <a:rPr sz="1800" spc="-5" dirty="0">
                <a:latin typeface="Times New Roman"/>
                <a:cs typeface="Times New Roman"/>
              </a:rPr>
              <a:t>etc.</a:t>
            </a:r>
            <a:endParaRPr sz="1800" dirty="0">
              <a:latin typeface="Times New Roman"/>
              <a:cs typeface="Times New Roman"/>
            </a:endParaRPr>
          </a:p>
          <a:p>
            <a:pPr marL="27940">
              <a:lnSpc>
                <a:spcPct val="100000"/>
              </a:lnSpc>
              <a:spcBef>
                <a:spcPts val="1650"/>
              </a:spcBef>
              <a:tabLst>
                <a:tab pos="372110" algn="l"/>
              </a:tabLst>
            </a:pPr>
            <a:r>
              <a:rPr sz="2000" spc="-5" dirty="0">
                <a:solidFill>
                  <a:srgbClr val="C00000"/>
                </a:solidFill>
                <a:latin typeface="Times New Roman"/>
                <a:cs typeface="Times New Roman"/>
              </a:rPr>
              <a:t>»	</a:t>
            </a:r>
            <a:r>
              <a:rPr sz="2000" dirty="0">
                <a:latin typeface="Times New Roman"/>
                <a:cs typeface="Times New Roman"/>
              </a:rPr>
              <a:t>In </a:t>
            </a:r>
            <a:r>
              <a:rPr sz="2000" spc="-5" dirty="0">
                <a:latin typeface="Times New Roman"/>
                <a:cs typeface="Times New Roman"/>
              </a:rPr>
              <a:t>embedded </a:t>
            </a:r>
            <a:r>
              <a:rPr sz="2000" spc="-15" dirty="0">
                <a:latin typeface="Times New Roman"/>
                <a:cs typeface="Times New Roman"/>
              </a:rPr>
              <a:t>systems, </a:t>
            </a:r>
            <a:r>
              <a:rPr sz="2000" spc="-10" dirty="0">
                <a:solidFill>
                  <a:srgbClr val="006FC0"/>
                </a:solidFill>
                <a:latin typeface="Times New Roman"/>
                <a:cs typeface="Times New Roman"/>
              </a:rPr>
              <a:t>the </a:t>
            </a:r>
            <a:r>
              <a:rPr sz="2000" spc="-5" dirty="0">
                <a:solidFill>
                  <a:srgbClr val="006FC0"/>
                </a:solidFill>
                <a:latin typeface="Times New Roman"/>
                <a:cs typeface="Times New Roman"/>
              </a:rPr>
              <a:t>time critical response </a:t>
            </a:r>
            <a:r>
              <a:rPr sz="2000" spc="-10" dirty="0">
                <a:solidFill>
                  <a:srgbClr val="006FC0"/>
                </a:solidFill>
                <a:latin typeface="Times New Roman"/>
                <a:cs typeface="Times New Roman"/>
              </a:rPr>
              <a:t>for tasks/ </a:t>
            </a:r>
            <a:r>
              <a:rPr sz="2000" spc="-5" dirty="0">
                <a:solidFill>
                  <a:srgbClr val="006FC0"/>
                </a:solidFill>
                <a:latin typeface="Times New Roman"/>
                <a:cs typeface="Times New Roman"/>
              </a:rPr>
              <a:t>events </a:t>
            </a:r>
            <a:r>
              <a:rPr sz="2000" spc="-10" dirty="0">
                <a:solidFill>
                  <a:srgbClr val="006FC0"/>
                </a:solidFill>
                <a:latin typeface="Times New Roman"/>
                <a:cs typeface="Times New Roman"/>
              </a:rPr>
              <a:t>may</a:t>
            </a:r>
            <a:r>
              <a:rPr sz="2000" spc="220" dirty="0">
                <a:solidFill>
                  <a:srgbClr val="006FC0"/>
                </a:solidFill>
                <a:latin typeface="Times New Roman"/>
                <a:cs typeface="Times New Roman"/>
              </a:rPr>
              <a:t> </a:t>
            </a:r>
            <a:r>
              <a:rPr sz="2000" spc="5" dirty="0">
                <a:solidFill>
                  <a:srgbClr val="006FC0"/>
                </a:solidFill>
                <a:latin typeface="Times New Roman"/>
                <a:cs typeface="Times New Roman"/>
              </a:rPr>
              <a:t>be</a:t>
            </a:r>
            <a:endParaRPr sz="2000" dirty="0">
              <a:latin typeface="Times New Roman"/>
              <a:cs typeface="Times New Roman"/>
            </a:endParaRPr>
          </a:p>
          <a:p>
            <a:pPr marL="372110">
              <a:lnSpc>
                <a:spcPct val="100000"/>
              </a:lnSpc>
              <a:spcBef>
                <a:spcPts val="1200"/>
              </a:spcBef>
            </a:pPr>
            <a:r>
              <a:rPr sz="2000" spc="-5" dirty="0">
                <a:solidFill>
                  <a:srgbClr val="006FC0"/>
                </a:solidFill>
                <a:latin typeface="Times New Roman"/>
                <a:cs typeface="Times New Roman"/>
              </a:rPr>
              <a:t>addressed </a:t>
            </a:r>
            <a:r>
              <a:rPr sz="2000" dirty="0">
                <a:solidFill>
                  <a:srgbClr val="006FC0"/>
                </a:solidFill>
                <a:latin typeface="Times New Roman"/>
                <a:cs typeface="Times New Roman"/>
              </a:rPr>
              <a:t>by</a:t>
            </a:r>
            <a:r>
              <a:rPr sz="2000" spc="-30" dirty="0">
                <a:solidFill>
                  <a:srgbClr val="006FC0"/>
                </a:solidFill>
                <a:latin typeface="Times New Roman"/>
                <a:cs typeface="Times New Roman"/>
              </a:rPr>
              <a:t> </a:t>
            </a:r>
            <a:r>
              <a:rPr sz="2000" spc="-5" dirty="0">
                <a:latin typeface="Times New Roman"/>
                <a:cs typeface="Times New Roman"/>
              </a:rPr>
              <a:t>–</a:t>
            </a:r>
            <a:endParaRPr sz="2000" dirty="0">
              <a:latin typeface="Times New Roman"/>
              <a:cs typeface="Times New Roman"/>
            </a:endParaRPr>
          </a:p>
          <a:p>
            <a:pPr marL="372110">
              <a:lnSpc>
                <a:spcPct val="100000"/>
              </a:lnSpc>
              <a:spcBef>
                <a:spcPts val="1545"/>
              </a:spcBef>
              <a:tabLst>
                <a:tab pos="698500" algn="l"/>
              </a:tabLst>
            </a:pPr>
            <a:r>
              <a:rPr sz="1750" spc="10" dirty="0">
                <a:solidFill>
                  <a:srgbClr val="C00000"/>
                </a:solidFill>
                <a:latin typeface="Times New Roman"/>
                <a:cs typeface="Times New Roman"/>
              </a:rPr>
              <a:t>»	</a:t>
            </a:r>
            <a:r>
              <a:rPr sz="1800" spc="-5" dirty="0">
                <a:solidFill>
                  <a:srgbClr val="001F5F"/>
                </a:solidFill>
                <a:latin typeface="Times New Roman"/>
                <a:cs typeface="Times New Roman"/>
              </a:rPr>
              <a:t>Assigning </a:t>
            </a:r>
            <a:r>
              <a:rPr sz="1800" dirty="0">
                <a:solidFill>
                  <a:srgbClr val="001F5F"/>
                </a:solidFill>
                <a:latin typeface="Times New Roman"/>
                <a:cs typeface="Times New Roman"/>
              </a:rPr>
              <a:t>priority to </a:t>
            </a:r>
            <a:r>
              <a:rPr sz="1800" spc="-10" dirty="0">
                <a:solidFill>
                  <a:srgbClr val="001F5F"/>
                </a:solidFill>
                <a:latin typeface="Times New Roman"/>
                <a:cs typeface="Times New Roman"/>
              </a:rPr>
              <a:t>tasks </a:t>
            </a:r>
            <a:r>
              <a:rPr sz="1800" dirty="0">
                <a:solidFill>
                  <a:srgbClr val="001F5F"/>
                </a:solidFill>
                <a:latin typeface="Times New Roman"/>
                <a:cs typeface="Times New Roman"/>
              </a:rPr>
              <a:t>and </a:t>
            </a:r>
            <a:r>
              <a:rPr sz="1800" spc="-5" dirty="0">
                <a:solidFill>
                  <a:srgbClr val="001F5F"/>
                </a:solidFill>
                <a:latin typeface="Times New Roman"/>
                <a:cs typeface="Times New Roman"/>
              </a:rPr>
              <a:t>execute </a:t>
            </a:r>
            <a:r>
              <a:rPr sz="1800" dirty="0">
                <a:solidFill>
                  <a:srgbClr val="001F5F"/>
                </a:solidFill>
                <a:latin typeface="Times New Roman"/>
                <a:cs typeface="Times New Roman"/>
              </a:rPr>
              <a:t>the high priority</a:t>
            </a:r>
            <a:r>
              <a:rPr sz="1800" spc="-25" dirty="0">
                <a:solidFill>
                  <a:srgbClr val="001F5F"/>
                </a:solidFill>
                <a:latin typeface="Times New Roman"/>
                <a:cs typeface="Times New Roman"/>
              </a:rPr>
              <a:t> </a:t>
            </a:r>
            <a:r>
              <a:rPr sz="1800" spc="-10" dirty="0">
                <a:solidFill>
                  <a:srgbClr val="001F5F"/>
                </a:solidFill>
                <a:latin typeface="Times New Roman"/>
                <a:cs typeface="Times New Roman"/>
              </a:rPr>
              <a:t>task</a:t>
            </a:r>
            <a:r>
              <a:rPr sz="1800" spc="-10" dirty="0">
                <a:latin typeface="Times New Roman"/>
                <a:cs typeface="Times New Roman"/>
              </a:rPr>
              <a:t>.</a:t>
            </a:r>
            <a:endParaRPr sz="1800" dirty="0">
              <a:latin typeface="Times New Roman"/>
              <a:cs typeface="Times New Roman"/>
            </a:endParaRPr>
          </a:p>
          <a:p>
            <a:pPr marL="372110">
              <a:lnSpc>
                <a:spcPct val="100000"/>
              </a:lnSpc>
              <a:spcBef>
                <a:spcPts val="1515"/>
              </a:spcBef>
              <a:tabLst>
                <a:tab pos="698500" algn="l"/>
              </a:tabLst>
            </a:pPr>
            <a:r>
              <a:rPr sz="1750" spc="10" dirty="0">
                <a:solidFill>
                  <a:srgbClr val="C00000"/>
                </a:solidFill>
                <a:latin typeface="Times New Roman"/>
                <a:cs typeface="Times New Roman"/>
              </a:rPr>
              <a:t>»	</a:t>
            </a:r>
            <a:r>
              <a:rPr sz="1800" spc="-10" dirty="0">
                <a:solidFill>
                  <a:srgbClr val="001F5F"/>
                </a:solidFill>
                <a:latin typeface="Times New Roman"/>
                <a:cs typeface="Times New Roman"/>
              </a:rPr>
              <a:t>Dynamically </a:t>
            </a:r>
            <a:r>
              <a:rPr sz="1800" spc="-5" dirty="0">
                <a:solidFill>
                  <a:srgbClr val="001F5F"/>
                </a:solidFill>
                <a:latin typeface="Times New Roman"/>
                <a:cs typeface="Times New Roman"/>
              </a:rPr>
              <a:t>change </a:t>
            </a:r>
            <a:r>
              <a:rPr sz="1800" dirty="0">
                <a:solidFill>
                  <a:srgbClr val="001F5F"/>
                </a:solidFill>
                <a:latin typeface="Times New Roman"/>
                <a:cs typeface="Times New Roman"/>
              </a:rPr>
              <a:t>the priorities </a:t>
            </a:r>
            <a:r>
              <a:rPr sz="1800" spc="5" dirty="0">
                <a:solidFill>
                  <a:srgbClr val="001F5F"/>
                </a:solidFill>
                <a:latin typeface="Times New Roman"/>
                <a:cs typeface="Times New Roman"/>
              </a:rPr>
              <a:t>of </a:t>
            </a:r>
            <a:r>
              <a:rPr sz="1800" spc="-5" dirty="0">
                <a:solidFill>
                  <a:srgbClr val="001F5F"/>
                </a:solidFill>
                <a:latin typeface="Times New Roman"/>
                <a:cs typeface="Times New Roman"/>
              </a:rPr>
              <a:t>tasks, </a:t>
            </a:r>
            <a:r>
              <a:rPr sz="1800" dirty="0">
                <a:solidFill>
                  <a:srgbClr val="001F5F"/>
                </a:solidFill>
                <a:latin typeface="Times New Roman"/>
                <a:cs typeface="Times New Roman"/>
              </a:rPr>
              <a:t>if </a:t>
            </a:r>
            <a:r>
              <a:rPr sz="1800" spc="-5" dirty="0">
                <a:solidFill>
                  <a:srgbClr val="001F5F"/>
                </a:solidFill>
                <a:latin typeface="Times New Roman"/>
                <a:cs typeface="Times New Roman"/>
              </a:rPr>
              <a:t>required </a:t>
            </a:r>
            <a:r>
              <a:rPr sz="1800" spc="5" dirty="0">
                <a:solidFill>
                  <a:srgbClr val="001F5F"/>
                </a:solidFill>
                <a:latin typeface="Times New Roman"/>
                <a:cs typeface="Times New Roman"/>
              </a:rPr>
              <a:t>on </a:t>
            </a:r>
            <a:r>
              <a:rPr sz="1800" dirty="0">
                <a:solidFill>
                  <a:srgbClr val="001F5F"/>
                </a:solidFill>
                <a:latin typeface="Times New Roman"/>
                <a:cs typeface="Times New Roman"/>
              </a:rPr>
              <a:t>a </a:t>
            </a:r>
            <a:r>
              <a:rPr sz="1800" spc="-5" dirty="0">
                <a:solidFill>
                  <a:srgbClr val="001F5F"/>
                </a:solidFill>
                <a:latin typeface="Times New Roman"/>
                <a:cs typeface="Times New Roman"/>
              </a:rPr>
              <a:t>need</a:t>
            </a:r>
            <a:r>
              <a:rPr sz="1800" spc="25" dirty="0">
                <a:solidFill>
                  <a:srgbClr val="001F5F"/>
                </a:solidFill>
                <a:latin typeface="Times New Roman"/>
                <a:cs typeface="Times New Roman"/>
              </a:rPr>
              <a:t> </a:t>
            </a:r>
            <a:r>
              <a:rPr sz="1800" spc="-5" dirty="0">
                <a:solidFill>
                  <a:srgbClr val="001F5F"/>
                </a:solidFill>
                <a:latin typeface="Times New Roman"/>
                <a:cs typeface="Times New Roman"/>
              </a:rPr>
              <a:t>basis</a:t>
            </a:r>
            <a:r>
              <a:rPr sz="1800" spc="-5" dirty="0">
                <a:latin typeface="Times New Roman"/>
                <a:cs typeface="Times New Roman"/>
              </a:rPr>
              <a:t>.</a:t>
            </a:r>
            <a:endParaRPr lang="en-US" sz="1800" spc="-5" dirty="0">
              <a:latin typeface="Times New Roman"/>
              <a:cs typeface="Times New Roman"/>
            </a:endParaRPr>
          </a:p>
          <a:p>
            <a:pPr marL="372110">
              <a:lnSpc>
                <a:spcPct val="100000"/>
              </a:lnSpc>
              <a:spcBef>
                <a:spcPts val="1515"/>
              </a:spcBef>
              <a:tabLst>
                <a:tab pos="698500" algn="l"/>
              </a:tabLst>
            </a:pPr>
            <a:r>
              <a:rPr lang="en-IN" sz="1800" spc="10" dirty="0">
                <a:solidFill>
                  <a:srgbClr val="C00000"/>
                </a:solidFill>
                <a:latin typeface="Times New Roman"/>
                <a:cs typeface="Times New Roman"/>
              </a:rPr>
              <a:t>»   </a:t>
            </a:r>
            <a:r>
              <a:rPr lang="en-IN" sz="1800" spc="10" dirty="0">
                <a:solidFill>
                  <a:schemeClr val="tx2"/>
                </a:solidFill>
                <a:latin typeface="Times New Roman"/>
                <a:cs typeface="Times New Roman"/>
              </a:rPr>
              <a:t>Schedule the execution of tasks based on the priority</a:t>
            </a:r>
          </a:p>
          <a:p>
            <a:pPr marL="372110">
              <a:lnSpc>
                <a:spcPct val="100000"/>
              </a:lnSpc>
              <a:spcBef>
                <a:spcPts val="1515"/>
              </a:spcBef>
              <a:tabLst>
                <a:tab pos="698500" algn="l"/>
              </a:tabLst>
            </a:pPr>
            <a:r>
              <a:rPr lang="en-IN" sz="1800" spc="10" dirty="0">
                <a:solidFill>
                  <a:srgbClr val="C00000"/>
                </a:solidFill>
                <a:latin typeface="Times New Roman"/>
                <a:cs typeface="Times New Roman"/>
              </a:rPr>
              <a:t>»  </a:t>
            </a:r>
            <a:r>
              <a:rPr lang="en-IN" spc="10" dirty="0">
                <a:solidFill>
                  <a:srgbClr val="C00000"/>
                </a:solidFill>
                <a:latin typeface="Times New Roman"/>
                <a:cs typeface="Times New Roman"/>
              </a:rPr>
              <a:t> </a:t>
            </a:r>
            <a:r>
              <a:rPr lang="en-IN" spc="10" dirty="0">
                <a:solidFill>
                  <a:schemeClr val="tx2"/>
                </a:solidFill>
                <a:latin typeface="Times New Roman"/>
                <a:cs typeface="Times New Roman"/>
              </a:rPr>
              <a:t>Switch the execution of task</a:t>
            </a:r>
            <a:endParaRPr sz="1800" dirty="0">
              <a:solidFill>
                <a:schemeClr val="tx2"/>
              </a:solidFill>
              <a:latin typeface="Times New Roman"/>
              <a:cs typeface="Times New Roman"/>
            </a:endParaRPr>
          </a:p>
          <a:p>
            <a:pPr marL="372110">
              <a:lnSpc>
                <a:spcPct val="100000"/>
              </a:lnSpc>
              <a:spcBef>
                <a:spcPts val="1515"/>
              </a:spcBef>
              <a:tabLst>
                <a:tab pos="698500" algn="l"/>
              </a:tabLst>
            </a:pPr>
            <a:r>
              <a:rPr sz="1750" spc="10" dirty="0">
                <a:solidFill>
                  <a:srgbClr val="C00000"/>
                </a:solidFill>
                <a:latin typeface="Times New Roman"/>
                <a:cs typeface="Times New Roman"/>
              </a:rPr>
              <a:t>»	</a:t>
            </a:r>
            <a:r>
              <a:rPr sz="1800" spc="-5" dirty="0">
                <a:solidFill>
                  <a:srgbClr val="001F5F"/>
                </a:solidFill>
                <a:latin typeface="Times New Roman"/>
                <a:cs typeface="Times New Roman"/>
              </a:rPr>
              <a:t>The </a:t>
            </a:r>
            <a:r>
              <a:rPr sz="1800" dirty="0">
                <a:solidFill>
                  <a:srgbClr val="001F5F"/>
                </a:solidFill>
                <a:latin typeface="Times New Roman"/>
                <a:cs typeface="Times New Roman"/>
              </a:rPr>
              <a:t>introduction </a:t>
            </a:r>
            <a:r>
              <a:rPr sz="1800" spc="5" dirty="0">
                <a:solidFill>
                  <a:srgbClr val="001F5F"/>
                </a:solidFill>
                <a:latin typeface="Times New Roman"/>
                <a:cs typeface="Times New Roman"/>
              </a:rPr>
              <a:t>of </a:t>
            </a:r>
            <a:r>
              <a:rPr sz="1800" spc="-5" dirty="0">
                <a:solidFill>
                  <a:srgbClr val="001F5F"/>
                </a:solidFill>
                <a:latin typeface="Times New Roman"/>
                <a:cs typeface="Times New Roman"/>
              </a:rPr>
              <a:t>operating system </a:t>
            </a:r>
            <a:r>
              <a:rPr sz="1800" dirty="0">
                <a:solidFill>
                  <a:srgbClr val="001F5F"/>
                </a:solidFill>
                <a:latin typeface="Times New Roman"/>
                <a:cs typeface="Times New Roman"/>
              </a:rPr>
              <a:t>based </a:t>
            </a:r>
            <a:r>
              <a:rPr sz="1800" spc="-5" dirty="0">
                <a:solidFill>
                  <a:srgbClr val="001F5F"/>
                </a:solidFill>
                <a:latin typeface="Times New Roman"/>
                <a:cs typeface="Times New Roman"/>
              </a:rPr>
              <a:t>firmware </a:t>
            </a:r>
            <a:r>
              <a:rPr sz="1800" dirty="0">
                <a:solidFill>
                  <a:srgbClr val="001F5F"/>
                </a:solidFill>
                <a:latin typeface="Times New Roman"/>
                <a:cs typeface="Times New Roman"/>
              </a:rPr>
              <a:t>execution in</a:t>
            </a:r>
            <a:r>
              <a:rPr sz="1800" spc="370" dirty="0">
                <a:solidFill>
                  <a:srgbClr val="001F5F"/>
                </a:solidFill>
                <a:latin typeface="Times New Roman"/>
                <a:cs typeface="Times New Roman"/>
              </a:rPr>
              <a:t> </a:t>
            </a:r>
            <a:r>
              <a:rPr sz="1800" spc="-5" dirty="0">
                <a:solidFill>
                  <a:srgbClr val="001F5F"/>
                </a:solidFill>
                <a:latin typeface="Times New Roman"/>
                <a:cs typeface="Times New Roman"/>
              </a:rPr>
              <a:t>embedded</a:t>
            </a:r>
            <a:endParaRPr sz="1800" dirty="0">
              <a:latin typeface="Times New Roman"/>
              <a:cs typeface="Times New Roman"/>
            </a:endParaRPr>
          </a:p>
          <a:p>
            <a:pPr marL="12700">
              <a:lnSpc>
                <a:spcPct val="100000"/>
              </a:lnSpc>
              <a:spcBef>
                <a:spcPts val="1080"/>
              </a:spcBef>
              <a:tabLst>
                <a:tab pos="698500" algn="l"/>
                <a:tab pos="8241665" algn="l"/>
              </a:tabLst>
            </a:pPr>
            <a:r>
              <a:rPr sz="1800" u="heavy" dirty="0">
                <a:solidFill>
                  <a:srgbClr val="001F5F"/>
                </a:solidFill>
                <a:uFill>
                  <a:solidFill>
                    <a:srgbClr val="CC9900"/>
                  </a:solidFill>
                </a:uFill>
                <a:latin typeface="Times New Roman"/>
                <a:cs typeface="Times New Roman"/>
              </a:rPr>
              <a:t> 	</a:t>
            </a:r>
            <a:r>
              <a:rPr sz="1800" u="heavy" spc="-5" dirty="0">
                <a:solidFill>
                  <a:srgbClr val="001F5F"/>
                </a:solidFill>
                <a:uFill>
                  <a:solidFill>
                    <a:srgbClr val="CC9900"/>
                  </a:solidFill>
                </a:uFill>
                <a:latin typeface="Times New Roman"/>
                <a:cs typeface="Times New Roman"/>
              </a:rPr>
              <a:t>devices </a:t>
            </a:r>
            <a:r>
              <a:rPr sz="1800" u="heavy" spc="-10" dirty="0">
                <a:solidFill>
                  <a:srgbClr val="001F5F"/>
                </a:solidFill>
                <a:uFill>
                  <a:solidFill>
                    <a:srgbClr val="CC9900"/>
                  </a:solidFill>
                </a:uFill>
                <a:latin typeface="Times New Roman"/>
                <a:cs typeface="Times New Roman"/>
              </a:rPr>
              <a:t>can </a:t>
            </a:r>
            <a:r>
              <a:rPr sz="1800" u="heavy" spc="-5" dirty="0">
                <a:solidFill>
                  <a:srgbClr val="001F5F"/>
                </a:solidFill>
                <a:uFill>
                  <a:solidFill>
                    <a:srgbClr val="CC9900"/>
                  </a:solidFill>
                </a:uFill>
                <a:latin typeface="Times New Roman"/>
                <a:cs typeface="Times New Roman"/>
              </a:rPr>
              <a:t>address these needs </a:t>
            </a:r>
            <a:r>
              <a:rPr sz="1800" u="heavy" dirty="0">
                <a:solidFill>
                  <a:srgbClr val="001F5F"/>
                </a:solidFill>
                <a:uFill>
                  <a:solidFill>
                    <a:srgbClr val="CC9900"/>
                  </a:solidFill>
                </a:uFill>
                <a:latin typeface="Times New Roman"/>
                <a:cs typeface="Times New Roman"/>
              </a:rPr>
              <a:t>to a </a:t>
            </a:r>
            <a:r>
              <a:rPr sz="1800" u="heavy" spc="-5" dirty="0">
                <a:solidFill>
                  <a:srgbClr val="001F5F"/>
                </a:solidFill>
                <a:uFill>
                  <a:solidFill>
                    <a:srgbClr val="CC9900"/>
                  </a:solidFill>
                </a:uFill>
                <a:latin typeface="Times New Roman"/>
                <a:cs typeface="Times New Roman"/>
              </a:rPr>
              <a:t>greater</a:t>
            </a:r>
            <a:r>
              <a:rPr sz="1800" u="heavy" spc="60" dirty="0">
                <a:solidFill>
                  <a:srgbClr val="001F5F"/>
                </a:solidFill>
                <a:uFill>
                  <a:solidFill>
                    <a:srgbClr val="CC9900"/>
                  </a:solidFill>
                </a:uFill>
                <a:latin typeface="Times New Roman"/>
                <a:cs typeface="Times New Roman"/>
              </a:rPr>
              <a:t> </a:t>
            </a:r>
            <a:r>
              <a:rPr sz="1800" u="heavy" spc="-5" dirty="0">
                <a:solidFill>
                  <a:srgbClr val="001F5F"/>
                </a:solidFill>
                <a:uFill>
                  <a:solidFill>
                    <a:srgbClr val="CC9900"/>
                  </a:solidFill>
                </a:uFill>
                <a:latin typeface="Times New Roman"/>
                <a:cs typeface="Times New Roman"/>
              </a:rPr>
              <a:t>extent</a:t>
            </a:r>
            <a:r>
              <a:rPr sz="1800" u="heavy" spc="-5" dirty="0">
                <a:uFill>
                  <a:solidFill>
                    <a:srgbClr val="CC9900"/>
                  </a:solidFill>
                </a:uFill>
                <a:latin typeface="Times New Roman"/>
                <a:cs typeface="Times New Roman"/>
              </a:rPr>
              <a:t>.	</a:t>
            </a:r>
            <a:endParaRPr sz="1800" dirty="0">
              <a:latin typeface="Times New Roman"/>
              <a:cs typeface="Times New Roman"/>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3259" cy="2317109"/>
          </a:xfrm>
          <a:prstGeom prst="rect">
            <a:avLst/>
          </a:prstGeom>
        </p:spPr>
        <p:txBody>
          <a:bodyPr vert="horz" wrap="square" lIns="0" tIns="12700" rIns="0" bIns="0" rtlCol="0">
            <a:spAutoFit/>
          </a:bodyPr>
          <a:lstStyle/>
          <a:p>
            <a:pPr marL="356870" marR="5080" indent="-344805" algn="just">
              <a:lnSpc>
                <a:spcPct val="150100"/>
              </a:lnSpc>
              <a:spcBef>
                <a:spcPts val="100"/>
              </a:spcBef>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Task</a:t>
            </a:r>
            <a:r>
              <a:rPr lang="en-US" sz="2000" b="1" i="1" spc="-5" dirty="0">
                <a:solidFill>
                  <a:srgbClr val="FF0000"/>
                </a:solidFill>
                <a:latin typeface="Times New Roman"/>
                <a:cs typeface="Times New Roman"/>
              </a:rPr>
              <a:t> Management service utilizes the TCB of a task in the following way:</a:t>
            </a:r>
          </a:p>
          <a:p>
            <a:pPr marL="356870" marR="5080" indent="-344805" algn="just">
              <a:lnSpc>
                <a:spcPct val="150100"/>
              </a:lnSpc>
              <a:spcBef>
                <a:spcPts val="100"/>
              </a:spcBef>
            </a:pPr>
            <a:endParaRPr lang="en-US" sz="2000" b="1" i="1" spc="-5" dirty="0">
              <a:solidFill>
                <a:srgbClr val="FF0000"/>
              </a:solidFill>
              <a:latin typeface="Times New Roman"/>
              <a:cs typeface="Times New Roman"/>
            </a:endParaRPr>
          </a:p>
          <a:p>
            <a:pPr marL="356870" marR="5080" indent="-344805" algn="just">
              <a:lnSpc>
                <a:spcPct val="150100"/>
              </a:lnSpc>
              <a:spcBef>
                <a:spcPts val="100"/>
              </a:spcBef>
            </a:pPr>
            <a:endParaRPr lang="en-US" sz="2000" b="1" i="1" spc="-5" dirty="0">
              <a:solidFill>
                <a:srgbClr val="FF0000"/>
              </a:solidFill>
              <a:latin typeface="Times New Roman"/>
              <a:cs typeface="Times New Roman"/>
            </a:endParaRPr>
          </a:p>
          <a:p>
            <a:pPr marL="356870" marR="5080" indent="-344805" algn="just">
              <a:lnSpc>
                <a:spcPct val="150100"/>
              </a:lnSpc>
              <a:spcBef>
                <a:spcPts val="100"/>
              </a:spcBef>
            </a:pPr>
            <a:endParaRPr lang="en-US" sz="2000" b="1" i="1" spc="-5" dirty="0">
              <a:solidFill>
                <a:srgbClr val="FF0000"/>
              </a:solidFill>
              <a:latin typeface="Times New Roman"/>
              <a:cs typeface="Times New Roman"/>
            </a:endParaRPr>
          </a:p>
          <a:p>
            <a:pPr marL="356870" marR="5080" indent="-344805" algn="just">
              <a:lnSpc>
                <a:spcPct val="150100"/>
              </a:lnSpc>
              <a:spcBef>
                <a:spcPts val="100"/>
              </a:spcBef>
            </a:pPr>
            <a:endParaRPr sz="2000" dirty="0">
              <a:latin typeface="Times New Roman"/>
              <a:cs typeface="Times New Roman"/>
            </a:endParaRPr>
          </a:p>
        </p:txBody>
      </p:sp>
      <p:sp>
        <p:nvSpPr>
          <p:cNvPr id="5" name="object 5"/>
          <p:cNvSpPr txBox="1"/>
          <p:nvPr/>
        </p:nvSpPr>
        <p:spPr>
          <a:xfrm>
            <a:off x="8420100" y="6471338"/>
            <a:ext cx="217804"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20</a:t>
            </a:fld>
            <a:endParaRPr sz="1200">
              <a:latin typeface="Times New Roman"/>
              <a:cs typeface="Times New Roman"/>
            </a:endParaRPr>
          </a:p>
        </p:txBody>
      </p:sp>
      <p:pic>
        <p:nvPicPr>
          <p:cNvPr id="6" name="Picture 5" descr="Text">
            <a:extLst>
              <a:ext uri="{FF2B5EF4-FFF2-40B4-BE49-F238E27FC236}">
                <a16:creationId xmlns:a16="http://schemas.microsoft.com/office/drawing/2014/main" id="{2F92BB00-5D5D-F32C-6617-7E1AD47209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914400"/>
            <a:ext cx="8610600" cy="4572000"/>
          </a:xfrm>
          <a:prstGeom prst="rect">
            <a:avLst/>
          </a:prstGeom>
        </p:spPr>
      </p:pic>
    </p:spTree>
    <p:extLst>
      <p:ext uri="{BB962C8B-B14F-4D97-AF65-F5344CB8AC3E}">
        <p14:creationId xmlns:p14="http://schemas.microsoft.com/office/powerpoint/2010/main" val="8413874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3259" cy="1855470"/>
          </a:xfrm>
          <a:prstGeom prst="rect">
            <a:avLst/>
          </a:prstGeom>
        </p:spPr>
        <p:txBody>
          <a:bodyPr vert="horz" wrap="square" lIns="0" tIns="12700" rIns="0" bIns="0" rtlCol="0">
            <a:spAutoFit/>
          </a:bodyPr>
          <a:lstStyle/>
          <a:p>
            <a:pPr marL="356870" marR="5080" indent="-344805" algn="just">
              <a:lnSpc>
                <a:spcPct val="150100"/>
              </a:lnSpc>
              <a:spcBef>
                <a:spcPts val="100"/>
              </a:spcBef>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Task/ Process Scheduling: </a:t>
            </a:r>
            <a:r>
              <a:rPr sz="2000" spc="-5" dirty="0">
                <a:solidFill>
                  <a:srgbClr val="AC1285"/>
                </a:solidFill>
                <a:latin typeface="Times New Roman"/>
                <a:cs typeface="Times New Roman"/>
              </a:rPr>
              <a:t>Deals </a:t>
            </a:r>
            <a:r>
              <a:rPr sz="2000" spc="-15" dirty="0">
                <a:solidFill>
                  <a:srgbClr val="AC1285"/>
                </a:solidFill>
                <a:latin typeface="Times New Roman"/>
                <a:cs typeface="Times New Roman"/>
              </a:rPr>
              <a:t>with </a:t>
            </a:r>
            <a:r>
              <a:rPr sz="2000" spc="-5" dirty="0">
                <a:solidFill>
                  <a:srgbClr val="AC1285"/>
                </a:solidFill>
                <a:latin typeface="Times New Roman"/>
                <a:cs typeface="Times New Roman"/>
              </a:rPr>
              <a:t>sharing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CPU among </a:t>
            </a:r>
            <a:r>
              <a:rPr sz="2000" spc="-10" dirty="0">
                <a:solidFill>
                  <a:srgbClr val="AC1285"/>
                </a:solidFill>
                <a:latin typeface="Times New Roman"/>
                <a:cs typeface="Times New Roman"/>
              </a:rPr>
              <a:t>various </a:t>
            </a:r>
            <a:r>
              <a:rPr sz="2000" spc="-5" dirty="0">
                <a:solidFill>
                  <a:srgbClr val="AC1285"/>
                </a:solidFill>
                <a:latin typeface="Times New Roman"/>
                <a:cs typeface="Times New Roman"/>
              </a:rPr>
              <a:t>tasks/  processes</a:t>
            </a:r>
            <a:r>
              <a:rPr sz="2000" spc="-5" dirty="0">
                <a:latin typeface="Times New Roman"/>
                <a:cs typeface="Times New Roman"/>
              </a:rPr>
              <a:t>. </a:t>
            </a:r>
            <a:r>
              <a:rPr sz="2000" spc="-5" dirty="0">
                <a:solidFill>
                  <a:srgbClr val="6F2F9F"/>
                </a:solidFill>
                <a:latin typeface="Times New Roman"/>
                <a:cs typeface="Times New Roman"/>
              </a:rPr>
              <a:t>A </a:t>
            </a:r>
            <a:r>
              <a:rPr sz="2000" spc="-10" dirty="0">
                <a:solidFill>
                  <a:srgbClr val="6F2F9F"/>
                </a:solidFill>
                <a:latin typeface="Times New Roman"/>
                <a:cs typeface="Times New Roman"/>
              </a:rPr>
              <a:t>kernel </a:t>
            </a:r>
            <a:r>
              <a:rPr sz="2000" spc="-5" dirty="0">
                <a:solidFill>
                  <a:srgbClr val="6F2F9F"/>
                </a:solidFill>
                <a:latin typeface="Times New Roman"/>
                <a:cs typeface="Times New Roman"/>
              </a:rPr>
              <a:t>application called </a:t>
            </a:r>
            <a:r>
              <a:rPr lang="en-US" sz="2000" spc="-130" dirty="0">
                <a:solidFill>
                  <a:srgbClr val="6F2F9F"/>
                </a:solidFill>
                <a:latin typeface="Times New Roman"/>
                <a:cs typeface="Times New Roman"/>
              </a:rPr>
              <a:t>"</a:t>
            </a:r>
            <a:r>
              <a:rPr sz="2000" i="1" u="sng" spc="-130" dirty="0">
                <a:solidFill>
                  <a:srgbClr val="6F2F9F"/>
                </a:solidFill>
                <a:uFill>
                  <a:solidFill>
                    <a:srgbClr val="6F2F9F"/>
                  </a:solidFill>
                </a:uFill>
                <a:latin typeface="Times New Roman"/>
                <a:cs typeface="Times New Roman"/>
              </a:rPr>
              <a:t>Scheduler</a:t>
            </a:r>
            <a:r>
              <a:rPr lang="en-US" sz="2000" i="1" u="sng" spc="-130" dirty="0">
                <a:solidFill>
                  <a:srgbClr val="6F2F9F"/>
                </a:solidFill>
                <a:uFill>
                  <a:solidFill>
                    <a:srgbClr val="6F2F9F"/>
                  </a:solidFill>
                </a:uFill>
                <a:latin typeface="Times New Roman"/>
                <a:cs typeface="Times New Roman"/>
              </a:rPr>
              <a:t>" </a:t>
            </a:r>
            <a:r>
              <a:rPr sz="2000" spc="-130" dirty="0">
                <a:solidFill>
                  <a:srgbClr val="6F2F9F"/>
                </a:solidFill>
                <a:latin typeface="Times New Roman"/>
                <a:cs typeface="Times New Roman"/>
              </a:rPr>
              <a:t> </a:t>
            </a:r>
            <a:r>
              <a:rPr sz="2000" spc="-10" dirty="0">
                <a:solidFill>
                  <a:srgbClr val="6F2F9F"/>
                </a:solidFill>
                <a:latin typeface="Times New Roman"/>
                <a:cs typeface="Times New Roman"/>
              </a:rPr>
              <a:t>handles the </a:t>
            </a:r>
            <a:r>
              <a:rPr sz="2000" spc="-40" dirty="0">
                <a:solidFill>
                  <a:srgbClr val="6F2F9F"/>
                </a:solidFill>
                <a:latin typeface="Times New Roman"/>
                <a:cs typeface="Times New Roman"/>
              </a:rPr>
              <a:t>task  </a:t>
            </a:r>
            <a:r>
              <a:rPr sz="2000" spc="-10" dirty="0">
                <a:solidFill>
                  <a:srgbClr val="6F2F9F"/>
                </a:solidFill>
                <a:latin typeface="Times New Roman"/>
                <a:cs typeface="Times New Roman"/>
              </a:rPr>
              <a:t>scheduling</a:t>
            </a:r>
            <a:r>
              <a:rPr sz="2000" spc="-10" dirty="0">
                <a:latin typeface="Times New Roman"/>
                <a:cs typeface="Times New Roman"/>
              </a:rPr>
              <a:t>. </a:t>
            </a:r>
            <a:r>
              <a:rPr sz="2000" u="sng" spc="-5" dirty="0">
                <a:solidFill>
                  <a:srgbClr val="C00000"/>
                </a:solidFill>
                <a:uFill>
                  <a:solidFill>
                    <a:srgbClr val="C00000"/>
                  </a:solidFill>
                </a:uFill>
                <a:latin typeface="Times New Roman"/>
                <a:cs typeface="Times New Roman"/>
              </a:rPr>
              <a:t>Scheduler</a:t>
            </a:r>
            <a:r>
              <a:rPr sz="2000" spc="-5" dirty="0">
                <a:solidFill>
                  <a:srgbClr val="C00000"/>
                </a:solidFill>
                <a:latin typeface="Times New Roman"/>
                <a:cs typeface="Times New Roman"/>
              </a:rPr>
              <a:t> </a:t>
            </a:r>
            <a:r>
              <a:rPr sz="2000" spc="-10" dirty="0">
                <a:latin typeface="Times New Roman"/>
                <a:cs typeface="Times New Roman"/>
              </a:rPr>
              <a:t>is </a:t>
            </a:r>
            <a:r>
              <a:rPr sz="2000" spc="-5" dirty="0">
                <a:solidFill>
                  <a:srgbClr val="6F2F9F"/>
                </a:solidFill>
                <a:latin typeface="Times New Roman"/>
                <a:cs typeface="Times New Roman"/>
              </a:rPr>
              <a:t>an algorithm </a:t>
            </a:r>
            <a:r>
              <a:rPr sz="2000" spc="-10" dirty="0">
                <a:solidFill>
                  <a:srgbClr val="6F2F9F"/>
                </a:solidFill>
                <a:latin typeface="Times New Roman"/>
                <a:cs typeface="Times New Roman"/>
              </a:rPr>
              <a:t>implementation, </a:t>
            </a:r>
            <a:r>
              <a:rPr sz="2000" spc="-15" dirty="0">
                <a:solidFill>
                  <a:srgbClr val="6F2F9F"/>
                </a:solidFill>
                <a:latin typeface="Times New Roman"/>
                <a:cs typeface="Times New Roman"/>
              </a:rPr>
              <a:t>which </a:t>
            </a:r>
            <a:r>
              <a:rPr sz="2000" spc="-5" dirty="0">
                <a:solidFill>
                  <a:srgbClr val="6F2F9F"/>
                </a:solidFill>
                <a:latin typeface="Times New Roman"/>
                <a:cs typeface="Times New Roman"/>
              </a:rPr>
              <a:t>performs </a:t>
            </a:r>
            <a:r>
              <a:rPr sz="2000" spc="-10" dirty="0">
                <a:solidFill>
                  <a:srgbClr val="6F2F9F"/>
                </a:solidFill>
                <a:latin typeface="Times New Roman"/>
                <a:cs typeface="Times New Roman"/>
              </a:rPr>
              <a:t>the  efficient and optimal scheduling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tasks to </a:t>
            </a:r>
            <a:r>
              <a:rPr sz="2000" spc="-5" dirty="0">
                <a:solidFill>
                  <a:srgbClr val="6F2F9F"/>
                </a:solidFill>
                <a:latin typeface="Times New Roman"/>
                <a:cs typeface="Times New Roman"/>
              </a:rPr>
              <a:t>provide a </a:t>
            </a:r>
            <a:r>
              <a:rPr sz="2000" spc="-10" dirty="0">
                <a:solidFill>
                  <a:srgbClr val="6F2F9F"/>
                </a:solidFill>
                <a:latin typeface="Times New Roman"/>
                <a:cs typeface="Times New Roman"/>
              </a:rPr>
              <a:t>deterministic</a:t>
            </a:r>
            <a:r>
              <a:rPr sz="2000" spc="285" dirty="0">
                <a:solidFill>
                  <a:srgbClr val="6F2F9F"/>
                </a:solidFill>
                <a:latin typeface="Times New Roman"/>
                <a:cs typeface="Times New Roman"/>
              </a:rPr>
              <a:t> </a:t>
            </a:r>
            <a:r>
              <a:rPr sz="2000" spc="-5" dirty="0">
                <a:solidFill>
                  <a:srgbClr val="6F2F9F"/>
                </a:solidFill>
                <a:latin typeface="Times New Roman"/>
                <a:cs typeface="Times New Roman"/>
              </a:rPr>
              <a:t>behavior</a:t>
            </a:r>
            <a:r>
              <a:rPr sz="2000" spc="-5" dirty="0">
                <a:latin typeface="Times New Roman"/>
                <a:cs typeface="Times New Roman"/>
              </a:rPr>
              <a:t>.</a:t>
            </a:r>
            <a:endParaRPr sz="2000" dirty="0">
              <a:latin typeface="Times New Roman"/>
              <a:cs typeface="Times New Roman"/>
            </a:endParaRPr>
          </a:p>
        </p:txBody>
      </p:sp>
      <p:sp>
        <p:nvSpPr>
          <p:cNvPr id="5" name="object 5"/>
          <p:cNvSpPr txBox="1"/>
          <p:nvPr/>
        </p:nvSpPr>
        <p:spPr>
          <a:xfrm>
            <a:off x="8420100" y="6471338"/>
            <a:ext cx="217804"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21</a:t>
            </a:fld>
            <a:endParaRPr sz="1200">
              <a:latin typeface="Times New Roman"/>
              <a:cs typeface="Times New Roman"/>
            </a:endParaRPr>
          </a:p>
        </p:txBody>
      </p:sp>
      <p:sp>
        <p:nvSpPr>
          <p:cNvPr id="3" name="object 3"/>
          <p:cNvSpPr txBox="1"/>
          <p:nvPr/>
        </p:nvSpPr>
        <p:spPr>
          <a:xfrm>
            <a:off x="460044" y="3126790"/>
            <a:ext cx="8300084" cy="1398270"/>
          </a:xfrm>
          <a:prstGeom prst="rect">
            <a:avLst/>
          </a:prstGeom>
        </p:spPr>
        <p:txBody>
          <a:bodyPr vert="horz" wrap="square" lIns="0" tIns="12700" rIns="0" bIns="0" rtlCol="0">
            <a:spAutoFit/>
          </a:bodyPr>
          <a:lstStyle/>
          <a:p>
            <a:pPr marL="356870" marR="5080" indent="-344805" algn="just">
              <a:lnSpc>
                <a:spcPct val="150100"/>
              </a:lnSpc>
              <a:spcBef>
                <a:spcPts val="100"/>
              </a:spcBef>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Task/ Process Synchronization: </a:t>
            </a:r>
            <a:r>
              <a:rPr sz="2000" spc="-5" dirty="0">
                <a:solidFill>
                  <a:srgbClr val="AC1285"/>
                </a:solidFill>
                <a:latin typeface="Times New Roman"/>
                <a:cs typeface="Times New Roman"/>
              </a:rPr>
              <a:t>Deals </a:t>
            </a:r>
            <a:r>
              <a:rPr sz="2000" spc="-20" dirty="0">
                <a:solidFill>
                  <a:srgbClr val="AC1285"/>
                </a:solidFill>
                <a:latin typeface="Times New Roman"/>
                <a:cs typeface="Times New Roman"/>
              </a:rPr>
              <a:t>with </a:t>
            </a:r>
            <a:r>
              <a:rPr sz="2000" spc="-5" dirty="0">
                <a:solidFill>
                  <a:srgbClr val="AC1285"/>
                </a:solidFill>
                <a:latin typeface="Times New Roman"/>
                <a:cs typeface="Times New Roman"/>
              </a:rPr>
              <a:t>synchronizing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concurrent  access </a:t>
            </a:r>
            <a:r>
              <a:rPr sz="2000" dirty="0">
                <a:solidFill>
                  <a:srgbClr val="AC1285"/>
                </a:solidFill>
                <a:latin typeface="Times New Roman"/>
                <a:cs typeface="Times New Roman"/>
              </a:rPr>
              <a:t>of </a:t>
            </a:r>
            <a:r>
              <a:rPr sz="2000" spc="-5" dirty="0">
                <a:solidFill>
                  <a:srgbClr val="AC1285"/>
                </a:solidFill>
                <a:latin typeface="Times New Roman"/>
                <a:cs typeface="Times New Roman"/>
              </a:rPr>
              <a:t>a resource, </a:t>
            </a:r>
            <a:r>
              <a:rPr sz="2000" spc="-15" dirty="0">
                <a:solidFill>
                  <a:srgbClr val="AC1285"/>
                </a:solidFill>
                <a:latin typeface="Times New Roman"/>
                <a:cs typeface="Times New Roman"/>
              </a:rPr>
              <a:t>which </a:t>
            </a:r>
            <a:r>
              <a:rPr sz="2000" spc="-10" dirty="0">
                <a:solidFill>
                  <a:srgbClr val="AC1285"/>
                </a:solidFill>
                <a:latin typeface="Times New Roman"/>
                <a:cs typeface="Times New Roman"/>
              </a:rPr>
              <a:t>is shared </a:t>
            </a:r>
            <a:r>
              <a:rPr sz="2000" spc="-5" dirty="0">
                <a:solidFill>
                  <a:srgbClr val="AC1285"/>
                </a:solidFill>
                <a:latin typeface="Times New Roman"/>
                <a:cs typeface="Times New Roman"/>
              </a:rPr>
              <a:t>across </a:t>
            </a:r>
            <a:r>
              <a:rPr sz="2000" spc="-15" dirty="0">
                <a:solidFill>
                  <a:srgbClr val="AC1285"/>
                </a:solidFill>
                <a:latin typeface="Times New Roman"/>
                <a:cs typeface="Times New Roman"/>
              </a:rPr>
              <a:t>multiple </a:t>
            </a:r>
            <a:r>
              <a:rPr sz="2000" spc="-10" dirty="0">
                <a:solidFill>
                  <a:srgbClr val="AC1285"/>
                </a:solidFill>
                <a:latin typeface="Times New Roman"/>
                <a:cs typeface="Times New Roman"/>
              </a:rPr>
              <a:t>tasks and the  communication between various</a:t>
            </a:r>
            <a:r>
              <a:rPr sz="2000" spc="160" dirty="0">
                <a:solidFill>
                  <a:srgbClr val="AC1285"/>
                </a:solidFill>
                <a:latin typeface="Times New Roman"/>
                <a:cs typeface="Times New Roman"/>
              </a:rPr>
              <a:t> </a:t>
            </a:r>
            <a:r>
              <a:rPr sz="2000" spc="-10" dirty="0">
                <a:solidFill>
                  <a:srgbClr val="AC1285"/>
                </a:solidFill>
                <a:latin typeface="Times New Roman"/>
                <a:cs typeface="Times New Roman"/>
              </a:rPr>
              <a:t>tasks</a:t>
            </a:r>
            <a:r>
              <a:rPr sz="2000" spc="-10" dirty="0">
                <a:latin typeface="Times New Roman"/>
                <a:cs typeface="Times New Roman"/>
              </a:rPr>
              <a:t>.</a:t>
            </a:r>
            <a:endParaRPr sz="2000">
              <a:latin typeface="Times New Roman"/>
              <a:cs typeface="Times New Roman"/>
            </a:endParaRPr>
          </a:p>
        </p:txBody>
      </p:sp>
    </p:spTree>
    <p:extLst>
      <p:ext uri="{BB962C8B-B14F-4D97-AF65-F5344CB8AC3E}">
        <p14:creationId xmlns:p14="http://schemas.microsoft.com/office/powerpoint/2010/main" val="6749326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7705" cy="3867785"/>
          </a:xfrm>
          <a:prstGeom prst="rect">
            <a:avLst/>
          </a:prstGeom>
        </p:spPr>
        <p:txBody>
          <a:bodyPr vert="horz" wrap="square" lIns="0" tIns="12700" rIns="0" bIns="0" rtlCol="0">
            <a:spAutoFit/>
          </a:bodyPr>
          <a:lstStyle/>
          <a:p>
            <a:pPr marL="356870" marR="8890" indent="-344805" algn="just">
              <a:lnSpc>
                <a:spcPct val="150100"/>
              </a:lnSpc>
              <a:spcBef>
                <a:spcPts val="100"/>
              </a:spcBef>
            </a:pPr>
            <a:r>
              <a:rPr sz="2000" spc="-5" dirty="0">
                <a:solidFill>
                  <a:srgbClr val="C00000"/>
                </a:solidFill>
                <a:latin typeface="Times New Roman"/>
                <a:cs typeface="Times New Roman"/>
              </a:rPr>
              <a:t>» </a:t>
            </a:r>
            <a:r>
              <a:rPr sz="2000" b="1" i="1" spc="-10" dirty="0">
                <a:solidFill>
                  <a:srgbClr val="FF0000"/>
                </a:solidFill>
                <a:latin typeface="Times New Roman"/>
                <a:cs typeface="Times New Roman"/>
              </a:rPr>
              <a:t>Error/ </a:t>
            </a:r>
            <a:r>
              <a:rPr sz="2000" b="1" i="1" spc="-5" dirty="0">
                <a:solidFill>
                  <a:srgbClr val="FF0000"/>
                </a:solidFill>
                <a:latin typeface="Times New Roman"/>
                <a:cs typeface="Times New Roman"/>
              </a:rPr>
              <a:t>Exception </a:t>
            </a:r>
            <a:r>
              <a:rPr sz="2000" b="1" i="1" dirty="0">
                <a:solidFill>
                  <a:srgbClr val="FF0000"/>
                </a:solidFill>
                <a:latin typeface="Times New Roman"/>
                <a:cs typeface="Times New Roman"/>
              </a:rPr>
              <a:t>Handling: </a:t>
            </a:r>
            <a:r>
              <a:rPr sz="2000" spc="-5" dirty="0">
                <a:solidFill>
                  <a:srgbClr val="AC1285"/>
                </a:solidFill>
                <a:latin typeface="Times New Roman"/>
                <a:cs typeface="Times New Roman"/>
              </a:rPr>
              <a:t>Deals </a:t>
            </a:r>
            <a:r>
              <a:rPr sz="2000" spc="-15" dirty="0">
                <a:solidFill>
                  <a:srgbClr val="AC1285"/>
                </a:solidFill>
                <a:latin typeface="Times New Roman"/>
                <a:cs typeface="Times New Roman"/>
              </a:rPr>
              <a:t>with </a:t>
            </a:r>
            <a:r>
              <a:rPr sz="2000" spc="-5" dirty="0">
                <a:solidFill>
                  <a:srgbClr val="AC1285"/>
                </a:solidFill>
                <a:latin typeface="Times New Roman"/>
                <a:cs typeface="Times New Roman"/>
              </a:rPr>
              <a:t>registering </a:t>
            </a:r>
            <a:r>
              <a:rPr sz="2000" spc="-10" dirty="0">
                <a:solidFill>
                  <a:srgbClr val="AC1285"/>
                </a:solidFill>
                <a:latin typeface="Times New Roman"/>
                <a:cs typeface="Times New Roman"/>
              </a:rPr>
              <a:t>and </a:t>
            </a:r>
            <a:r>
              <a:rPr sz="2000" spc="-5" dirty="0">
                <a:solidFill>
                  <a:srgbClr val="AC1285"/>
                </a:solidFill>
                <a:latin typeface="Times New Roman"/>
                <a:cs typeface="Times New Roman"/>
              </a:rPr>
              <a:t>handling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errors  occurred/ exceptions rose </a:t>
            </a:r>
            <a:r>
              <a:rPr sz="2000" spc="-10" dirty="0">
                <a:solidFill>
                  <a:srgbClr val="AC1285"/>
                </a:solidFill>
                <a:latin typeface="Times New Roman"/>
                <a:cs typeface="Times New Roman"/>
              </a:rPr>
              <a:t>during the </a:t>
            </a:r>
            <a:r>
              <a:rPr sz="2000" spc="-5" dirty="0">
                <a:solidFill>
                  <a:srgbClr val="AC1285"/>
                </a:solidFill>
                <a:latin typeface="Times New Roman"/>
                <a:cs typeface="Times New Roman"/>
              </a:rPr>
              <a:t>execution </a:t>
            </a:r>
            <a:r>
              <a:rPr sz="2000" dirty="0">
                <a:solidFill>
                  <a:srgbClr val="AC1285"/>
                </a:solidFill>
                <a:latin typeface="Times New Roman"/>
                <a:cs typeface="Times New Roman"/>
              </a:rPr>
              <a:t>of</a:t>
            </a:r>
            <a:r>
              <a:rPr sz="2000" spc="70" dirty="0">
                <a:solidFill>
                  <a:srgbClr val="AC1285"/>
                </a:solidFill>
                <a:latin typeface="Times New Roman"/>
                <a:cs typeface="Times New Roman"/>
              </a:rPr>
              <a:t> </a:t>
            </a:r>
            <a:r>
              <a:rPr sz="2000" spc="-10" dirty="0">
                <a:solidFill>
                  <a:srgbClr val="AC1285"/>
                </a:solidFill>
                <a:latin typeface="Times New Roman"/>
                <a:cs typeface="Times New Roman"/>
              </a:rPr>
              <a:t>tasks</a:t>
            </a:r>
            <a:r>
              <a:rPr sz="2000" spc="-10" dirty="0">
                <a:latin typeface="Times New Roman"/>
                <a:cs typeface="Times New Roman"/>
              </a:rPr>
              <a:t>.</a:t>
            </a:r>
            <a:endParaRPr sz="2000">
              <a:latin typeface="Times New Roman"/>
              <a:cs typeface="Times New Roman"/>
            </a:endParaRPr>
          </a:p>
          <a:p>
            <a:pPr marL="683260" marR="7620" indent="-326390" algn="just">
              <a:lnSpc>
                <a:spcPct val="150100"/>
              </a:lnSpc>
              <a:spcBef>
                <a:spcPts val="480"/>
              </a:spcBef>
              <a:buClr>
                <a:srgbClr val="3A812E"/>
              </a:buClr>
              <a:buSzPct val="60000"/>
              <a:buFont typeface="Wingdings"/>
              <a:buChar char=""/>
              <a:tabLst>
                <a:tab pos="683260" algn="l"/>
              </a:tabLst>
            </a:pPr>
            <a:r>
              <a:rPr sz="2000" spc="-10" dirty="0">
                <a:solidFill>
                  <a:srgbClr val="006FC0"/>
                </a:solidFill>
                <a:latin typeface="Times New Roman"/>
                <a:cs typeface="Times New Roman"/>
              </a:rPr>
              <a:t>Insufficient memory, </a:t>
            </a:r>
            <a:r>
              <a:rPr sz="2000" spc="-5" dirty="0">
                <a:solidFill>
                  <a:srgbClr val="006FC0"/>
                </a:solidFill>
                <a:latin typeface="Times New Roman"/>
                <a:cs typeface="Times New Roman"/>
              </a:rPr>
              <a:t>timeouts, deadlocks, deadline </a:t>
            </a:r>
            <a:r>
              <a:rPr sz="2000" spc="-10" dirty="0">
                <a:solidFill>
                  <a:srgbClr val="006FC0"/>
                </a:solidFill>
                <a:latin typeface="Times New Roman"/>
                <a:cs typeface="Times New Roman"/>
              </a:rPr>
              <a:t>missing, </a:t>
            </a:r>
            <a:r>
              <a:rPr sz="2000" dirty="0">
                <a:solidFill>
                  <a:srgbClr val="006FC0"/>
                </a:solidFill>
                <a:latin typeface="Times New Roman"/>
                <a:cs typeface="Times New Roman"/>
              </a:rPr>
              <a:t>bus error,  </a:t>
            </a:r>
            <a:r>
              <a:rPr sz="2000" spc="-5" dirty="0">
                <a:solidFill>
                  <a:srgbClr val="006FC0"/>
                </a:solidFill>
                <a:latin typeface="Times New Roman"/>
                <a:cs typeface="Times New Roman"/>
              </a:rPr>
              <a:t>divide </a:t>
            </a:r>
            <a:r>
              <a:rPr sz="2000" dirty="0">
                <a:solidFill>
                  <a:srgbClr val="006FC0"/>
                </a:solidFill>
                <a:latin typeface="Times New Roman"/>
                <a:cs typeface="Times New Roman"/>
              </a:rPr>
              <a:t>by zero, </a:t>
            </a:r>
            <a:r>
              <a:rPr sz="2000" spc="-10" dirty="0">
                <a:solidFill>
                  <a:srgbClr val="006FC0"/>
                </a:solidFill>
                <a:latin typeface="Times New Roman"/>
                <a:cs typeface="Times New Roman"/>
              </a:rPr>
              <a:t>unknown </a:t>
            </a:r>
            <a:r>
              <a:rPr sz="2000" spc="-5" dirty="0">
                <a:solidFill>
                  <a:srgbClr val="006FC0"/>
                </a:solidFill>
                <a:latin typeface="Times New Roman"/>
                <a:cs typeface="Times New Roman"/>
              </a:rPr>
              <a:t>instruction execution </a:t>
            </a:r>
            <a:r>
              <a:rPr sz="2000" spc="-5" dirty="0">
                <a:latin typeface="Times New Roman"/>
                <a:cs typeface="Times New Roman"/>
              </a:rPr>
              <a:t>etc, </a:t>
            </a:r>
            <a:r>
              <a:rPr sz="2000" spc="-10" dirty="0">
                <a:latin typeface="Times New Roman"/>
                <a:cs typeface="Times New Roman"/>
              </a:rPr>
              <a:t>are examples </a:t>
            </a:r>
            <a:r>
              <a:rPr sz="2000" spc="5" dirty="0">
                <a:latin typeface="Times New Roman"/>
                <a:cs typeface="Times New Roman"/>
              </a:rPr>
              <a:t>of  </a:t>
            </a:r>
            <a:r>
              <a:rPr sz="2000" spc="-5" dirty="0">
                <a:latin typeface="Times New Roman"/>
                <a:cs typeface="Times New Roman"/>
              </a:rPr>
              <a:t>errors/exceptions.</a:t>
            </a:r>
            <a:endParaRPr sz="2000">
              <a:latin typeface="Times New Roman"/>
              <a:cs typeface="Times New Roman"/>
            </a:endParaRPr>
          </a:p>
          <a:p>
            <a:pPr marL="683260" indent="-326390" algn="just">
              <a:lnSpc>
                <a:spcPct val="100000"/>
              </a:lnSpc>
              <a:spcBef>
                <a:spcPts val="1680"/>
              </a:spcBef>
              <a:buClr>
                <a:srgbClr val="3A812E"/>
              </a:buClr>
              <a:buSzPct val="60000"/>
              <a:buFont typeface="Wingdings"/>
              <a:buChar char=""/>
              <a:tabLst>
                <a:tab pos="683260" algn="l"/>
              </a:tabLst>
            </a:pPr>
            <a:r>
              <a:rPr sz="2000" spc="-5" dirty="0">
                <a:solidFill>
                  <a:srgbClr val="6F2F9F"/>
                </a:solidFill>
                <a:latin typeface="Times New Roman"/>
                <a:cs typeface="Times New Roman"/>
              </a:rPr>
              <a:t>Errors/ Exceptions can happen at </a:t>
            </a:r>
            <a:r>
              <a:rPr sz="2000" spc="-10" dirty="0">
                <a:solidFill>
                  <a:srgbClr val="6F2F9F"/>
                </a:solidFill>
                <a:latin typeface="Times New Roman"/>
                <a:cs typeface="Times New Roman"/>
              </a:rPr>
              <a:t>the kernel level services </a:t>
            </a:r>
            <a:r>
              <a:rPr sz="2000" dirty="0">
                <a:solidFill>
                  <a:srgbClr val="6F2F9F"/>
                </a:solidFill>
                <a:latin typeface="Times New Roman"/>
                <a:cs typeface="Times New Roman"/>
              </a:rPr>
              <a:t>or </a:t>
            </a:r>
            <a:r>
              <a:rPr sz="2000" spc="-5" dirty="0">
                <a:solidFill>
                  <a:srgbClr val="6F2F9F"/>
                </a:solidFill>
                <a:latin typeface="Times New Roman"/>
                <a:cs typeface="Times New Roman"/>
              </a:rPr>
              <a:t>at task</a:t>
            </a:r>
            <a:r>
              <a:rPr sz="2000" spc="155" dirty="0">
                <a:solidFill>
                  <a:srgbClr val="6F2F9F"/>
                </a:solidFill>
                <a:latin typeface="Times New Roman"/>
                <a:cs typeface="Times New Roman"/>
              </a:rPr>
              <a:t> </a:t>
            </a:r>
            <a:r>
              <a:rPr sz="2000" spc="-5" dirty="0">
                <a:solidFill>
                  <a:srgbClr val="6F2F9F"/>
                </a:solidFill>
                <a:latin typeface="Times New Roman"/>
                <a:cs typeface="Times New Roman"/>
              </a:rPr>
              <a:t>level</a:t>
            </a:r>
            <a:r>
              <a:rPr sz="2000" spc="-5" dirty="0">
                <a:latin typeface="Times New Roman"/>
                <a:cs typeface="Times New Roman"/>
              </a:rPr>
              <a:t>.</a:t>
            </a:r>
            <a:endParaRPr sz="2000">
              <a:latin typeface="Times New Roman"/>
              <a:cs typeface="Times New Roman"/>
            </a:endParaRPr>
          </a:p>
          <a:p>
            <a:pPr marL="1033780" marR="5080" indent="-351155" algn="just">
              <a:lnSpc>
                <a:spcPct val="150100"/>
              </a:lnSpc>
              <a:spcBef>
                <a:spcPts val="475"/>
              </a:spcBef>
            </a:pPr>
            <a:r>
              <a:rPr sz="2000" spc="-5" dirty="0">
                <a:solidFill>
                  <a:srgbClr val="C00000"/>
                </a:solidFill>
                <a:latin typeface="Courier New"/>
                <a:cs typeface="Courier New"/>
              </a:rPr>
              <a:t>o </a:t>
            </a:r>
            <a:r>
              <a:rPr sz="2000" i="1" spc="-5" dirty="0">
                <a:solidFill>
                  <a:srgbClr val="FF0000"/>
                </a:solidFill>
                <a:latin typeface="Times New Roman"/>
                <a:cs typeface="Times New Roman"/>
              </a:rPr>
              <a:t>Deadlock </a:t>
            </a:r>
            <a:r>
              <a:rPr sz="2000" spc="-10" dirty="0">
                <a:latin typeface="Times New Roman"/>
                <a:cs typeface="Times New Roman"/>
              </a:rPr>
              <a:t>is </a:t>
            </a:r>
            <a:r>
              <a:rPr sz="2000" spc="-5" dirty="0">
                <a:latin typeface="Times New Roman"/>
                <a:cs typeface="Times New Roman"/>
              </a:rPr>
              <a:t>an </a:t>
            </a:r>
            <a:r>
              <a:rPr sz="2000" spc="-10" dirty="0">
                <a:solidFill>
                  <a:srgbClr val="006FC0"/>
                </a:solidFill>
                <a:latin typeface="Times New Roman"/>
                <a:cs typeface="Times New Roman"/>
              </a:rPr>
              <a:t>example for </a:t>
            </a:r>
            <a:r>
              <a:rPr sz="2000" spc="-5" dirty="0">
                <a:solidFill>
                  <a:srgbClr val="006FC0"/>
                </a:solidFill>
                <a:latin typeface="Times New Roman"/>
                <a:cs typeface="Times New Roman"/>
              </a:rPr>
              <a:t>kernel </a:t>
            </a:r>
            <a:r>
              <a:rPr sz="2000" spc="-10" dirty="0">
                <a:solidFill>
                  <a:srgbClr val="006FC0"/>
                </a:solidFill>
                <a:latin typeface="Times New Roman"/>
                <a:cs typeface="Times New Roman"/>
              </a:rPr>
              <a:t>level </a:t>
            </a:r>
            <a:r>
              <a:rPr sz="2000" spc="-5" dirty="0">
                <a:solidFill>
                  <a:srgbClr val="006FC0"/>
                </a:solidFill>
                <a:latin typeface="Times New Roman"/>
                <a:cs typeface="Times New Roman"/>
              </a:rPr>
              <a:t>exception</a:t>
            </a:r>
            <a:r>
              <a:rPr sz="2000" spc="-5" dirty="0">
                <a:latin typeface="Times New Roman"/>
                <a:cs typeface="Times New Roman"/>
              </a:rPr>
              <a:t>, </a:t>
            </a:r>
            <a:r>
              <a:rPr sz="2000" spc="-10" dirty="0">
                <a:latin typeface="Times New Roman"/>
                <a:cs typeface="Times New Roman"/>
              </a:rPr>
              <a:t>whereas </a:t>
            </a:r>
            <a:r>
              <a:rPr sz="2000" i="1" spc="-5" dirty="0">
                <a:solidFill>
                  <a:srgbClr val="FF0000"/>
                </a:solidFill>
                <a:latin typeface="Times New Roman"/>
                <a:cs typeface="Times New Roman"/>
              </a:rPr>
              <a:t>timeout </a:t>
            </a:r>
            <a:r>
              <a:rPr sz="2000" spc="-10" dirty="0">
                <a:latin typeface="Times New Roman"/>
                <a:cs typeface="Times New Roman"/>
              </a:rPr>
              <a:t>is  </a:t>
            </a:r>
            <a:r>
              <a:rPr sz="2000" spc="-5" dirty="0">
                <a:latin typeface="Times New Roman"/>
                <a:cs typeface="Times New Roman"/>
              </a:rPr>
              <a:t>an </a:t>
            </a:r>
            <a:r>
              <a:rPr sz="2000" spc="-10" dirty="0">
                <a:solidFill>
                  <a:srgbClr val="006FC0"/>
                </a:solidFill>
                <a:latin typeface="Times New Roman"/>
                <a:cs typeface="Times New Roman"/>
              </a:rPr>
              <a:t>example for </a:t>
            </a:r>
            <a:r>
              <a:rPr sz="2000" spc="-5" dirty="0">
                <a:solidFill>
                  <a:srgbClr val="006FC0"/>
                </a:solidFill>
                <a:latin typeface="Times New Roman"/>
                <a:cs typeface="Times New Roman"/>
              </a:rPr>
              <a:t>a task </a:t>
            </a:r>
            <a:r>
              <a:rPr sz="2000" spc="-10" dirty="0">
                <a:solidFill>
                  <a:srgbClr val="006FC0"/>
                </a:solidFill>
                <a:latin typeface="Times New Roman"/>
                <a:cs typeface="Times New Roman"/>
              </a:rPr>
              <a:t>level</a:t>
            </a:r>
            <a:r>
              <a:rPr sz="2000" spc="85" dirty="0">
                <a:solidFill>
                  <a:srgbClr val="006FC0"/>
                </a:solidFill>
                <a:latin typeface="Times New Roman"/>
                <a:cs typeface="Times New Roman"/>
              </a:rPr>
              <a:t> </a:t>
            </a:r>
            <a:r>
              <a:rPr sz="2000" spc="-5" dirty="0">
                <a:solidFill>
                  <a:srgbClr val="006FC0"/>
                </a:solidFill>
                <a:latin typeface="Times New Roman"/>
                <a:cs typeface="Times New Roman"/>
              </a:rPr>
              <a:t>exception</a:t>
            </a:r>
            <a:r>
              <a:rPr sz="2000" spc="-5" dirty="0">
                <a:latin typeface="Times New Roman"/>
                <a:cs typeface="Times New Roman"/>
              </a:rPr>
              <a:t>.</a:t>
            </a:r>
            <a:endParaRPr sz="2000">
              <a:latin typeface="Times New Roman"/>
              <a:cs typeface="Times New Roman"/>
            </a:endParaRPr>
          </a:p>
        </p:txBody>
      </p:sp>
      <p:sp>
        <p:nvSpPr>
          <p:cNvPr id="4" name="object 4"/>
          <p:cNvSpPr txBox="1"/>
          <p:nvPr/>
        </p:nvSpPr>
        <p:spPr>
          <a:xfrm>
            <a:off x="8420100" y="6471338"/>
            <a:ext cx="217804"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22</a:t>
            </a:fld>
            <a:endParaRPr sz="1200">
              <a:latin typeface="Times New Roman"/>
              <a:cs typeface="Times New Roman"/>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353009"/>
            <a:ext cx="8307705" cy="5193088"/>
          </a:xfrm>
          <a:prstGeom prst="rect">
            <a:avLst/>
          </a:prstGeom>
        </p:spPr>
        <p:txBody>
          <a:bodyPr vert="horz" wrap="square" lIns="0" tIns="12065" rIns="0" bIns="0" rtlCol="0">
            <a:spAutoFit/>
          </a:bodyPr>
          <a:lstStyle/>
          <a:p>
            <a:pPr marL="12700">
              <a:lnSpc>
                <a:spcPct val="100000"/>
              </a:lnSpc>
              <a:spcBef>
                <a:spcPts val="95"/>
              </a:spcBef>
              <a:tabLst>
                <a:tab pos="356870" algn="l"/>
              </a:tabLst>
            </a:pPr>
            <a:r>
              <a:rPr sz="2000" spc="-5" dirty="0">
                <a:solidFill>
                  <a:srgbClr val="C00000"/>
                </a:solidFill>
                <a:latin typeface="Times New Roman"/>
                <a:cs typeface="Times New Roman"/>
              </a:rPr>
              <a:t>»	</a:t>
            </a:r>
            <a:r>
              <a:rPr sz="2000" spc="-5" dirty="0">
                <a:solidFill>
                  <a:srgbClr val="6F2F9F"/>
                </a:solidFill>
                <a:latin typeface="Times New Roman"/>
                <a:cs typeface="Times New Roman"/>
              </a:rPr>
              <a:t>Errors/ Exceptions can happen at </a:t>
            </a:r>
            <a:r>
              <a:rPr sz="2000" spc="-10" dirty="0">
                <a:solidFill>
                  <a:srgbClr val="6F2F9F"/>
                </a:solidFill>
                <a:latin typeface="Times New Roman"/>
                <a:cs typeface="Times New Roman"/>
              </a:rPr>
              <a:t>the kernel level </a:t>
            </a:r>
            <a:r>
              <a:rPr sz="2000" spc="-5" dirty="0">
                <a:solidFill>
                  <a:srgbClr val="6F2F9F"/>
                </a:solidFill>
                <a:latin typeface="Times New Roman"/>
                <a:cs typeface="Times New Roman"/>
              </a:rPr>
              <a:t>services </a:t>
            </a:r>
            <a:r>
              <a:rPr sz="2000" dirty="0">
                <a:solidFill>
                  <a:srgbClr val="6F2F9F"/>
                </a:solidFill>
                <a:latin typeface="Times New Roman"/>
                <a:cs typeface="Times New Roman"/>
              </a:rPr>
              <a:t>or </a:t>
            </a:r>
            <a:r>
              <a:rPr sz="2000" spc="-5" dirty="0">
                <a:solidFill>
                  <a:srgbClr val="6F2F9F"/>
                </a:solidFill>
                <a:latin typeface="Times New Roman"/>
                <a:cs typeface="Times New Roman"/>
              </a:rPr>
              <a:t>at task</a:t>
            </a:r>
            <a:r>
              <a:rPr sz="2000" spc="100" dirty="0">
                <a:solidFill>
                  <a:srgbClr val="6F2F9F"/>
                </a:solidFill>
                <a:latin typeface="Times New Roman"/>
                <a:cs typeface="Times New Roman"/>
              </a:rPr>
              <a:t> </a:t>
            </a:r>
            <a:r>
              <a:rPr sz="2000" spc="-5" dirty="0">
                <a:solidFill>
                  <a:srgbClr val="6F2F9F"/>
                </a:solidFill>
                <a:latin typeface="Times New Roman"/>
                <a:cs typeface="Times New Roman"/>
              </a:rPr>
              <a:t>level</a:t>
            </a:r>
            <a:r>
              <a:rPr sz="2000" spc="-5" dirty="0">
                <a:latin typeface="Times New Roman"/>
                <a:cs typeface="Times New Roman"/>
              </a:rPr>
              <a:t>.</a:t>
            </a:r>
            <a:endParaRPr sz="2000" dirty="0">
              <a:latin typeface="Times New Roman"/>
              <a:cs typeface="Times New Roman"/>
            </a:endParaRPr>
          </a:p>
          <a:p>
            <a:pPr marL="1033780" indent="-351155">
              <a:lnSpc>
                <a:spcPct val="100000"/>
              </a:lnSpc>
              <a:spcBef>
                <a:spcPts val="1680"/>
              </a:spcBef>
              <a:buClr>
                <a:srgbClr val="C00000"/>
              </a:buClr>
              <a:buFont typeface="Courier New"/>
              <a:buChar char="o"/>
              <a:tabLst>
                <a:tab pos="1034415" algn="l"/>
              </a:tabLst>
            </a:pPr>
            <a:r>
              <a:rPr sz="2000" i="1" spc="-5" dirty="0">
                <a:solidFill>
                  <a:srgbClr val="FF0000"/>
                </a:solidFill>
                <a:latin typeface="Times New Roman"/>
                <a:cs typeface="Times New Roman"/>
              </a:rPr>
              <a:t>Deadlock</a:t>
            </a:r>
            <a:r>
              <a:rPr sz="2000" i="1" spc="140" dirty="0">
                <a:solidFill>
                  <a:srgbClr val="FF0000"/>
                </a:solidFill>
                <a:latin typeface="Times New Roman"/>
                <a:cs typeface="Times New Roman"/>
              </a:rPr>
              <a:t> </a:t>
            </a:r>
            <a:r>
              <a:rPr sz="2000" spc="-5" dirty="0">
                <a:latin typeface="Times New Roman"/>
                <a:cs typeface="Times New Roman"/>
              </a:rPr>
              <a:t>is</a:t>
            </a:r>
            <a:r>
              <a:rPr sz="2000" spc="120" dirty="0">
                <a:latin typeface="Times New Roman"/>
                <a:cs typeface="Times New Roman"/>
              </a:rPr>
              <a:t> </a:t>
            </a:r>
            <a:r>
              <a:rPr sz="2000" spc="-5" dirty="0">
                <a:latin typeface="Times New Roman"/>
                <a:cs typeface="Times New Roman"/>
              </a:rPr>
              <a:t>an</a:t>
            </a:r>
            <a:r>
              <a:rPr sz="2000" spc="114" dirty="0">
                <a:latin typeface="Times New Roman"/>
                <a:cs typeface="Times New Roman"/>
              </a:rPr>
              <a:t> </a:t>
            </a:r>
            <a:r>
              <a:rPr sz="2000" spc="-10" dirty="0">
                <a:solidFill>
                  <a:srgbClr val="006FC0"/>
                </a:solidFill>
                <a:latin typeface="Times New Roman"/>
                <a:cs typeface="Times New Roman"/>
              </a:rPr>
              <a:t>example</a:t>
            </a:r>
            <a:r>
              <a:rPr sz="2000" spc="130" dirty="0">
                <a:solidFill>
                  <a:srgbClr val="006FC0"/>
                </a:solidFill>
                <a:latin typeface="Times New Roman"/>
                <a:cs typeface="Times New Roman"/>
              </a:rPr>
              <a:t> </a:t>
            </a:r>
            <a:r>
              <a:rPr sz="2000" spc="-10" dirty="0">
                <a:solidFill>
                  <a:srgbClr val="006FC0"/>
                </a:solidFill>
                <a:latin typeface="Times New Roman"/>
                <a:cs typeface="Times New Roman"/>
              </a:rPr>
              <a:t>for</a:t>
            </a:r>
            <a:r>
              <a:rPr sz="2000" spc="140" dirty="0">
                <a:solidFill>
                  <a:srgbClr val="006FC0"/>
                </a:solidFill>
                <a:latin typeface="Times New Roman"/>
                <a:cs typeface="Times New Roman"/>
              </a:rPr>
              <a:t> </a:t>
            </a:r>
            <a:r>
              <a:rPr sz="2000" spc="-5" dirty="0">
                <a:solidFill>
                  <a:srgbClr val="006FC0"/>
                </a:solidFill>
                <a:latin typeface="Times New Roman"/>
                <a:cs typeface="Times New Roman"/>
              </a:rPr>
              <a:t>kernel</a:t>
            </a:r>
            <a:r>
              <a:rPr sz="2000" spc="135" dirty="0">
                <a:solidFill>
                  <a:srgbClr val="006FC0"/>
                </a:solidFill>
                <a:latin typeface="Times New Roman"/>
                <a:cs typeface="Times New Roman"/>
              </a:rPr>
              <a:t> </a:t>
            </a:r>
            <a:r>
              <a:rPr sz="2000" spc="-10" dirty="0">
                <a:solidFill>
                  <a:srgbClr val="006FC0"/>
                </a:solidFill>
                <a:latin typeface="Times New Roman"/>
                <a:cs typeface="Times New Roman"/>
              </a:rPr>
              <a:t>level</a:t>
            </a:r>
            <a:r>
              <a:rPr sz="2000" spc="130" dirty="0">
                <a:solidFill>
                  <a:srgbClr val="006FC0"/>
                </a:solidFill>
                <a:latin typeface="Times New Roman"/>
                <a:cs typeface="Times New Roman"/>
              </a:rPr>
              <a:t> </a:t>
            </a:r>
            <a:r>
              <a:rPr sz="2000" spc="-5" dirty="0">
                <a:solidFill>
                  <a:srgbClr val="006FC0"/>
                </a:solidFill>
                <a:latin typeface="Times New Roman"/>
                <a:cs typeface="Times New Roman"/>
              </a:rPr>
              <a:t>exception</a:t>
            </a:r>
            <a:r>
              <a:rPr sz="2000" spc="-5" dirty="0">
                <a:latin typeface="Times New Roman"/>
                <a:cs typeface="Times New Roman"/>
              </a:rPr>
              <a:t>,</a:t>
            </a:r>
            <a:r>
              <a:rPr sz="2000" spc="160" dirty="0">
                <a:latin typeface="Times New Roman"/>
                <a:cs typeface="Times New Roman"/>
              </a:rPr>
              <a:t> </a:t>
            </a:r>
            <a:r>
              <a:rPr sz="2000" spc="-10" dirty="0">
                <a:latin typeface="Times New Roman"/>
                <a:cs typeface="Times New Roman"/>
              </a:rPr>
              <a:t>whereas</a:t>
            </a:r>
            <a:r>
              <a:rPr sz="2000" spc="155" dirty="0">
                <a:latin typeface="Times New Roman"/>
                <a:cs typeface="Times New Roman"/>
              </a:rPr>
              <a:t> </a:t>
            </a:r>
            <a:r>
              <a:rPr sz="2000" i="1" spc="-5" dirty="0">
                <a:solidFill>
                  <a:srgbClr val="FF0000"/>
                </a:solidFill>
                <a:latin typeface="Times New Roman"/>
                <a:cs typeface="Times New Roman"/>
              </a:rPr>
              <a:t>timeout</a:t>
            </a:r>
            <a:r>
              <a:rPr sz="2000" i="1" spc="130" dirty="0">
                <a:solidFill>
                  <a:srgbClr val="FF0000"/>
                </a:solidFill>
                <a:latin typeface="Times New Roman"/>
                <a:cs typeface="Times New Roman"/>
              </a:rPr>
              <a:t> </a:t>
            </a:r>
            <a:r>
              <a:rPr sz="2000" spc="-10" dirty="0">
                <a:latin typeface="Times New Roman"/>
                <a:cs typeface="Times New Roman"/>
              </a:rPr>
              <a:t>is</a:t>
            </a:r>
            <a:endParaRPr sz="2000" dirty="0">
              <a:latin typeface="Times New Roman"/>
              <a:cs typeface="Times New Roman"/>
            </a:endParaRPr>
          </a:p>
          <a:p>
            <a:pPr marL="1033780" algn="just">
              <a:lnSpc>
                <a:spcPct val="100000"/>
              </a:lnSpc>
              <a:spcBef>
                <a:spcPts val="1200"/>
              </a:spcBef>
            </a:pPr>
            <a:r>
              <a:rPr sz="2000" spc="-5" dirty="0">
                <a:latin typeface="Times New Roman"/>
                <a:cs typeface="Times New Roman"/>
              </a:rPr>
              <a:t>an </a:t>
            </a:r>
            <a:r>
              <a:rPr sz="2000" spc="-10" dirty="0">
                <a:solidFill>
                  <a:srgbClr val="006FC0"/>
                </a:solidFill>
                <a:latin typeface="Times New Roman"/>
                <a:cs typeface="Times New Roman"/>
              </a:rPr>
              <a:t>example for </a:t>
            </a:r>
            <a:r>
              <a:rPr sz="2000" spc="-5" dirty="0">
                <a:solidFill>
                  <a:srgbClr val="006FC0"/>
                </a:solidFill>
                <a:latin typeface="Times New Roman"/>
                <a:cs typeface="Times New Roman"/>
              </a:rPr>
              <a:t>a task </a:t>
            </a:r>
            <a:r>
              <a:rPr sz="2000" spc="-10" dirty="0">
                <a:solidFill>
                  <a:srgbClr val="006FC0"/>
                </a:solidFill>
                <a:latin typeface="Times New Roman"/>
                <a:cs typeface="Times New Roman"/>
              </a:rPr>
              <a:t>level</a:t>
            </a:r>
            <a:r>
              <a:rPr sz="2000" spc="85" dirty="0">
                <a:solidFill>
                  <a:srgbClr val="006FC0"/>
                </a:solidFill>
                <a:latin typeface="Times New Roman"/>
                <a:cs typeface="Times New Roman"/>
              </a:rPr>
              <a:t> </a:t>
            </a:r>
            <a:r>
              <a:rPr sz="2000" spc="-5" dirty="0">
                <a:solidFill>
                  <a:srgbClr val="006FC0"/>
                </a:solidFill>
                <a:latin typeface="Times New Roman"/>
                <a:cs typeface="Times New Roman"/>
              </a:rPr>
              <a:t>exception</a:t>
            </a:r>
            <a:r>
              <a:rPr sz="2000" spc="-5" dirty="0">
                <a:latin typeface="Times New Roman"/>
                <a:cs typeface="Times New Roman"/>
              </a:rPr>
              <a:t>.</a:t>
            </a:r>
            <a:endParaRPr sz="2000" dirty="0">
              <a:latin typeface="Times New Roman"/>
              <a:cs typeface="Times New Roman"/>
            </a:endParaRPr>
          </a:p>
          <a:p>
            <a:pPr marL="1353820" marR="8255" lvl="1" indent="-317500" algn="just">
              <a:lnSpc>
                <a:spcPct val="150100"/>
              </a:lnSpc>
              <a:spcBef>
                <a:spcPts val="480"/>
              </a:spcBef>
              <a:buClr>
                <a:srgbClr val="3A812E"/>
              </a:buClr>
              <a:buSzPct val="70000"/>
              <a:buFont typeface="Wingdings"/>
              <a:buChar char=""/>
              <a:tabLst>
                <a:tab pos="1354455" algn="l"/>
              </a:tabLst>
            </a:pPr>
            <a:r>
              <a:rPr sz="2000" b="1" u="heavy" spc="-5" dirty="0">
                <a:solidFill>
                  <a:srgbClr val="C00000"/>
                </a:solidFill>
                <a:uFill>
                  <a:solidFill>
                    <a:srgbClr val="C00000"/>
                  </a:solidFill>
                </a:uFill>
                <a:latin typeface="Times New Roman"/>
                <a:cs typeface="Times New Roman"/>
              </a:rPr>
              <a:t>Deadlock</a:t>
            </a:r>
            <a:r>
              <a:rPr sz="2000" b="1" spc="-5" dirty="0">
                <a:solidFill>
                  <a:srgbClr val="C00000"/>
                </a:solidFill>
                <a:latin typeface="Times New Roman"/>
                <a:cs typeface="Times New Roman"/>
              </a:rPr>
              <a:t> </a:t>
            </a:r>
            <a:r>
              <a:rPr sz="2000" spc="-10" dirty="0">
                <a:latin typeface="Times New Roman"/>
                <a:cs typeface="Times New Roman"/>
              </a:rPr>
              <a:t>is </a:t>
            </a:r>
            <a:r>
              <a:rPr sz="2000" spc="-5" dirty="0">
                <a:solidFill>
                  <a:srgbClr val="001F5F"/>
                </a:solidFill>
                <a:latin typeface="Times New Roman"/>
                <a:cs typeface="Times New Roman"/>
              </a:rPr>
              <a:t>a situation where a </a:t>
            </a:r>
            <a:r>
              <a:rPr sz="2000" spc="-10" dirty="0">
                <a:solidFill>
                  <a:srgbClr val="001F5F"/>
                </a:solidFill>
                <a:latin typeface="Times New Roman"/>
                <a:cs typeface="Times New Roman"/>
              </a:rPr>
              <a:t>set </a:t>
            </a:r>
            <a:r>
              <a:rPr sz="2000" dirty="0">
                <a:solidFill>
                  <a:srgbClr val="001F5F"/>
                </a:solidFill>
                <a:latin typeface="Times New Roman"/>
                <a:cs typeface="Times New Roman"/>
              </a:rPr>
              <a:t>of </a:t>
            </a:r>
            <a:r>
              <a:rPr sz="2000" spc="-10" dirty="0">
                <a:solidFill>
                  <a:srgbClr val="001F5F"/>
                </a:solidFill>
                <a:latin typeface="Times New Roman"/>
                <a:cs typeface="Times New Roman"/>
              </a:rPr>
              <a:t>processes </a:t>
            </a:r>
            <a:r>
              <a:rPr sz="2000" dirty="0">
                <a:solidFill>
                  <a:srgbClr val="001F5F"/>
                </a:solidFill>
                <a:latin typeface="Times New Roman"/>
                <a:cs typeface="Times New Roman"/>
              </a:rPr>
              <a:t>are </a:t>
            </a:r>
            <a:r>
              <a:rPr sz="2000" spc="-5" dirty="0">
                <a:solidFill>
                  <a:srgbClr val="001F5F"/>
                </a:solidFill>
                <a:latin typeface="Times New Roman"/>
                <a:cs typeface="Times New Roman"/>
              </a:rPr>
              <a:t>blocked  because each process is </a:t>
            </a:r>
            <a:r>
              <a:rPr sz="2000" spc="-10" dirty="0">
                <a:solidFill>
                  <a:srgbClr val="001F5F"/>
                </a:solidFill>
                <a:latin typeface="Times New Roman"/>
                <a:cs typeface="Times New Roman"/>
              </a:rPr>
              <a:t>holding </a:t>
            </a:r>
            <a:r>
              <a:rPr sz="2000" spc="-5" dirty="0">
                <a:solidFill>
                  <a:srgbClr val="001F5F"/>
                </a:solidFill>
                <a:latin typeface="Times New Roman"/>
                <a:cs typeface="Times New Roman"/>
              </a:rPr>
              <a:t>a resource </a:t>
            </a:r>
            <a:r>
              <a:rPr sz="2000" spc="-10" dirty="0">
                <a:solidFill>
                  <a:srgbClr val="001F5F"/>
                </a:solidFill>
                <a:latin typeface="Times New Roman"/>
                <a:cs typeface="Times New Roman"/>
              </a:rPr>
              <a:t>and waiting for another  </a:t>
            </a:r>
            <a:r>
              <a:rPr sz="2000" spc="-5" dirty="0">
                <a:solidFill>
                  <a:srgbClr val="001F5F"/>
                </a:solidFill>
                <a:latin typeface="Times New Roman"/>
                <a:cs typeface="Times New Roman"/>
              </a:rPr>
              <a:t>resource acquired </a:t>
            </a:r>
            <a:r>
              <a:rPr sz="2000" dirty="0">
                <a:solidFill>
                  <a:srgbClr val="001F5F"/>
                </a:solidFill>
                <a:latin typeface="Times New Roman"/>
                <a:cs typeface="Times New Roman"/>
              </a:rPr>
              <a:t>by </a:t>
            </a:r>
            <a:r>
              <a:rPr sz="2000" spc="-15" dirty="0">
                <a:solidFill>
                  <a:srgbClr val="001F5F"/>
                </a:solidFill>
                <a:latin typeface="Times New Roman"/>
                <a:cs typeface="Times New Roman"/>
              </a:rPr>
              <a:t>some </a:t>
            </a:r>
            <a:r>
              <a:rPr sz="2000" spc="-5" dirty="0">
                <a:solidFill>
                  <a:srgbClr val="001F5F"/>
                </a:solidFill>
                <a:latin typeface="Times New Roman"/>
                <a:cs typeface="Times New Roman"/>
              </a:rPr>
              <a:t>other</a:t>
            </a:r>
            <a:r>
              <a:rPr sz="2000" spc="60" dirty="0">
                <a:solidFill>
                  <a:srgbClr val="001F5F"/>
                </a:solidFill>
                <a:latin typeface="Times New Roman"/>
                <a:cs typeface="Times New Roman"/>
              </a:rPr>
              <a:t> </a:t>
            </a:r>
            <a:r>
              <a:rPr sz="2000" spc="-5" dirty="0">
                <a:solidFill>
                  <a:srgbClr val="001F5F"/>
                </a:solidFill>
                <a:latin typeface="Times New Roman"/>
                <a:cs typeface="Times New Roman"/>
              </a:rPr>
              <a:t>process</a:t>
            </a:r>
            <a:r>
              <a:rPr sz="2000" spc="-5" dirty="0">
                <a:latin typeface="Times New Roman"/>
                <a:cs typeface="Times New Roman"/>
              </a:rPr>
              <a:t>.</a:t>
            </a:r>
            <a:endParaRPr sz="2000" dirty="0">
              <a:latin typeface="Times New Roman"/>
              <a:cs typeface="Times New Roman"/>
            </a:endParaRPr>
          </a:p>
          <a:p>
            <a:pPr marL="1353820" marR="7620" lvl="1" indent="-317500" algn="just">
              <a:lnSpc>
                <a:spcPct val="150100"/>
              </a:lnSpc>
              <a:spcBef>
                <a:spcPts val="480"/>
              </a:spcBef>
              <a:buClr>
                <a:srgbClr val="3A812E"/>
              </a:buClr>
              <a:buSzPct val="70000"/>
              <a:buFont typeface="Wingdings"/>
              <a:buChar char=""/>
              <a:tabLst>
                <a:tab pos="1354455" algn="l"/>
              </a:tabLst>
            </a:pPr>
            <a:r>
              <a:rPr sz="2000" b="1" u="heavy" spc="-10" dirty="0">
                <a:solidFill>
                  <a:srgbClr val="C00000"/>
                </a:solidFill>
                <a:uFill>
                  <a:solidFill>
                    <a:srgbClr val="C00000"/>
                  </a:solidFill>
                </a:uFill>
                <a:latin typeface="Times New Roman"/>
                <a:cs typeface="Times New Roman"/>
              </a:rPr>
              <a:t>Timeouts</a:t>
            </a:r>
            <a:r>
              <a:rPr sz="2000" b="1" spc="-10" dirty="0">
                <a:solidFill>
                  <a:srgbClr val="C00000"/>
                </a:solidFill>
                <a:latin typeface="Times New Roman"/>
                <a:cs typeface="Times New Roman"/>
              </a:rPr>
              <a:t> </a:t>
            </a:r>
            <a:r>
              <a:rPr sz="2000" spc="-10" dirty="0">
                <a:latin typeface="Times New Roman"/>
                <a:cs typeface="Times New Roman"/>
              </a:rPr>
              <a:t>and</a:t>
            </a:r>
            <a:r>
              <a:rPr sz="2000" spc="-10" dirty="0">
                <a:solidFill>
                  <a:srgbClr val="C00000"/>
                </a:solidFill>
                <a:latin typeface="Times New Roman"/>
                <a:cs typeface="Times New Roman"/>
              </a:rPr>
              <a:t> </a:t>
            </a:r>
            <a:r>
              <a:rPr sz="2000" b="1" u="heavy" spc="-5" dirty="0">
                <a:solidFill>
                  <a:srgbClr val="C00000"/>
                </a:solidFill>
                <a:uFill>
                  <a:solidFill>
                    <a:srgbClr val="C00000"/>
                  </a:solidFill>
                </a:uFill>
                <a:latin typeface="Times New Roman"/>
                <a:cs typeface="Times New Roman"/>
              </a:rPr>
              <a:t>retry</a:t>
            </a:r>
            <a:r>
              <a:rPr sz="2000" b="1" spc="-5" dirty="0">
                <a:solidFill>
                  <a:srgbClr val="C00000"/>
                </a:solidFill>
                <a:latin typeface="Times New Roman"/>
                <a:cs typeface="Times New Roman"/>
              </a:rPr>
              <a:t> </a:t>
            </a:r>
            <a:r>
              <a:rPr sz="2000" dirty="0">
                <a:latin typeface="Times New Roman"/>
                <a:cs typeface="Times New Roman"/>
              </a:rPr>
              <a:t>are </a:t>
            </a:r>
            <a:r>
              <a:rPr sz="2000" spc="-15" dirty="0">
                <a:latin typeface="Times New Roman"/>
                <a:cs typeface="Times New Roman"/>
              </a:rPr>
              <a:t>two </a:t>
            </a:r>
            <a:r>
              <a:rPr sz="2000" spc="-5" dirty="0">
                <a:latin typeface="Times New Roman"/>
                <a:cs typeface="Times New Roman"/>
              </a:rPr>
              <a:t>techniques </a:t>
            </a:r>
            <a:r>
              <a:rPr sz="2000" spc="-10" dirty="0">
                <a:latin typeface="Times New Roman"/>
                <a:cs typeface="Times New Roman"/>
              </a:rPr>
              <a:t>used </a:t>
            </a:r>
            <a:r>
              <a:rPr sz="2000" dirty="0">
                <a:latin typeface="Times New Roman"/>
                <a:cs typeface="Times New Roman"/>
              </a:rPr>
              <a:t>together. The </a:t>
            </a:r>
            <a:r>
              <a:rPr sz="2000" dirty="0">
                <a:solidFill>
                  <a:srgbClr val="001F5F"/>
                </a:solidFill>
                <a:latin typeface="Times New Roman"/>
                <a:cs typeface="Times New Roman"/>
              </a:rPr>
              <a:t> </a:t>
            </a:r>
            <a:r>
              <a:rPr sz="2000" spc="-10" dirty="0">
                <a:solidFill>
                  <a:srgbClr val="001F5F"/>
                </a:solidFill>
                <a:latin typeface="Times New Roman"/>
                <a:cs typeface="Times New Roman"/>
              </a:rPr>
              <a:t>tasks </a:t>
            </a:r>
            <a:r>
              <a:rPr sz="2000" spc="-5" dirty="0">
                <a:solidFill>
                  <a:srgbClr val="001F5F"/>
                </a:solidFill>
                <a:latin typeface="Times New Roman"/>
                <a:cs typeface="Times New Roman"/>
              </a:rPr>
              <a:t>retries </a:t>
            </a:r>
            <a:r>
              <a:rPr sz="2000" spc="5" dirty="0">
                <a:solidFill>
                  <a:srgbClr val="001F5F"/>
                </a:solidFill>
                <a:latin typeface="Times New Roman"/>
                <a:cs typeface="Times New Roman"/>
              </a:rPr>
              <a:t>an </a:t>
            </a:r>
            <a:r>
              <a:rPr sz="2000" spc="-5" dirty="0">
                <a:solidFill>
                  <a:srgbClr val="001F5F"/>
                </a:solidFill>
                <a:latin typeface="Times New Roman"/>
                <a:cs typeface="Times New Roman"/>
              </a:rPr>
              <a:t>event/ </a:t>
            </a:r>
            <a:r>
              <a:rPr sz="2000" spc="-10" dirty="0">
                <a:solidFill>
                  <a:srgbClr val="001F5F"/>
                </a:solidFill>
                <a:latin typeface="Times New Roman"/>
                <a:cs typeface="Times New Roman"/>
              </a:rPr>
              <a:t>message </a:t>
            </a:r>
            <a:r>
              <a:rPr sz="2000" spc="-5" dirty="0">
                <a:solidFill>
                  <a:srgbClr val="001F5F"/>
                </a:solidFill>
                <a:latin typeface="Times New Roman"/>
                <a:cs typeface="Times New Roman"/>
              </a:rPr>
              <a:t>certain </a:t>
            </a:r>
            <a:r>
              <a:rPr sz="2000" spc="-10" dirty="0">
                <a:solidFill>
                  <a:srgbClr val="001F5F"/>
                </a:solidFill>
                <a:latin typeface="Times New Roman"/>
                <a:cs typeface="Times New Roman"/>
              </a:rPr>
              <a:t>number </a:t>
            </a:r>
            <a:r>
              <a:rPr sz="2000" dirty="0">
                <a:solidFill>
                  <a:srgbClr val="001F5F"/>
                </a:solidFill>
                <a:latin typeface="Times New Roman"/>
                <a:cs typeface="Times New Roman"/>
              </a:rPr>
              <a:t>of </a:t>
            </a:r>
            <a:r>
              <a:rPr sz="2000" spc="-5" dirty="0">
                <a:solidFill>
                  <a:srgbClr val="001F5F"/>
                </a:solidFill>
                <a:latin typeface="Times New Roman"/>
                <a:cs typeface="Times New Roman"/>
              </a:rPr>
              <a:t>times</a:t>
            </a:r>
            <a:r>
              <a:rPr sz="2000" spc="-5" dirty="0">
                <a:latin typeface="Times New Roman"/>
                <a:cs typeface="Times New Roman"/>
              </a:rPr>
              <a:t>; </a:t>
            </a:r>
            <a:r>
              <a:rPr sz="2000" spc="-5" dirty="0">
                <a:solidFill>
                  <a:srgbClr val="001F5F"/>
                </a:solidFill>
                <a:latin typeface="Times New Roman"/>
                <a:cs typeface="Times New Roman"/>
              </a:rPr>
              <a:t>if </a:t>
            </a:r>
            <a:r>
              <a:rPr sz="2000" spc="-20" dirty="0">
                <a:solidFill>
                  <a:srgbClr val="001F5F"/>
                </a:solidFill>
                <a:latin typeface="Times New Roman"/>
                <a:cs typeface="Times New Roman"/>
              </a:rPr>
              <a:t>no  </a:t>
            </a:r>
            <a:r>
              <a:rPr sz="2000" spc="-5" dirty="0">
                <a:solidFill>
                  <a:srgbClr val="001F5F"/>
                </a:solidFill>
                <a:latin typeface="Times New Roman"/>
                <a:cs typeface="Times New Roman"/>
              </a:rPr>
              <a:t>response is received </a:t>
            </a:r>
            <a:r>
              <a:rPr sz="2000" spc="-10" dirty="0">
                <a:solidFill>
                  <a:srgbClr val="001F5F"/>
                </a:solidFill>
                <a:latin typeface="Times New Roman"/>
                <a:cs typeface="Times New Roman"/>
              </a:rPr>
              <a:t>after </a:t>
            </a:r>
            <a:r>
              <a:rPr sz="2000" spc="-5" dirty="0">
                <a:solidFill>
                  <a:srgbClr val="001F5F"/>
                </a:solidFill>
                <a:latin typeface="Times New Roman"/>
                <a:cs typeface="Times New Roman"/>
              </a:rPr>
              <a:t>exhausting the </a:t>
            </a:r>
            <a:r>
              <a:rPr sz="2000" spc="-10" dirty="0">
                <a:solidFill>
                  <a:srgbClr val="001F5F"/>
                </a:solidFill>
                <a:latin typeface="Times New Roman"/>
                <a:cs typeface="Times New Roman"/>
              </a:rPr>
              <a:t>limit, </a:t>
            </a:r>
            <a:r>
              <a:rPr sz="2000" spc="-5" dirty="0">
                <a:solidFill>
                  <a:srgbClr val="001F5F"/>
                </a:solidFill>
                <a:latin typeface="Times New Roman"/>
                <a:cs typeface="Times New Roman"/>
              </a:rPr>
              <a:t>the feature </a:t>
            </a:r>
            <a:r>
              <a:rPr sz="2000" spc="-10" dirty="0">
                <a:solidFill>
                  <a:srgbClr val="001F5F"/>
                </a:solidFill>
                <a:latin typeface="Times New Roman"/>
                <a:cs typeface="Times New Roman"/>
              </a:rPr>
              <a:t>might </a:t>
            </a:r>
            <a:r>
              <a:rPr sz="2000" spc="5" dirty="0">
                <a:solidFill>
                  <a:srgbClr val="001F5F"/>
                </a:solidFill>
                <a:latin typeface="Times New Roman"/>
                <a:cs typeface="Times New Roman"/>
              </a:rPr>
              <a:t>be  </a:t>
            </a:r>
            <a:r>
              <a:rPr sz="2000" dirty="0">
                <a:solidFill>
                  <a:srgbClr val="001F5F"/>
                </a:solidFill>
                <a:latin typeface="Times New Roman"/>
                <a:cs typeface="Times New Roman"/>
              </a:rPr>
              <a:t>aborted</a:t>
            </a:r>
            <a:r>
              <a:rPr sz="2000" dirty="0">
                <a:latin typeface="Times New Roman"/>
                <a:cs typeface="Times New Roman"/>
              </a:rPr>
              <a:t>.</a:t>
            </a:r>
          </a:p>
          <a:p>
            <a:pPr marL="683260" indent="-326390" algn="just">
              <a:lnSpc>
                <a:spcPct val="100000"/>
              </a:lnSpc>
              <a:spcBef>
                <a:spcPts val="1680"/>
              </a:spcBef>
              <a:buClr>
                <a:srgbClr val="3A812E"/>
              </a:buClr>
              <a:buSzPct val="60000"/>
              <a:buFont typeface="Wingdings"/>
              <a:buChar char=""/>
              <a:tabLst>
                <a:tab pos="683260" algn="l"/>
              </a:tabLst>
            </a:pPr>
            <a:r>
              <a:rPr sz="2000" dirty="0">
                <a:solidFill>
                  <a:srgbClr val="6F2F9F"/>
                </a:solidFill>
                <a:latin typeface="Times New Roman"/>
                <a:cs typeface="Times New Roman"/>
              </a:rPr>
              <a:t>The </a:t>
            </a:r>
            <a:r>
              <a:rPr sz="2000" spc="-10" dirty="0">
                <a:solidFill>
                  <a:srgbClr val="6F2F9F"/>
                </a:solidFill>
                <a:latin typeface="Times New Roman"/>
                <a:cs typeface="Times New Roman"/>
              </a:rPr>
              <a:t>OS kernel gives the </a:t>
            </a:r>
            <a:r>
              <a:rPr sz="2000" spc="-5" dirty="0">
                <a:solidFill>
                  <a:srgbClr val="6F2F9F"/>
                </a:solidFill>
                <a:latin typeface="Times New Roman"/>
                <a:cs typeface="Times New Roman"/>
              </a:rPr>
              <a:t>information about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error </a:t>
            </a:r>
            <a:r>
              <a:rPr sz="2000" spc="-10" dirty="0">
                <a:solidFill>
                  <a:srgbClr val="6F2F9F"/>
                </a:solidFill>
                <a:latin typeface="Times New Roman"/>
                <a:cs typeface="Times New Roman"/>
              </a:rPr>
              <a:t>in the form </a:t>
            </a:r>
            <a:r>
              <a:rPr sz="2000" dirty="0">
                <a:solidFill>
                  <a:srgbClr val="6F2F9F"/>
                </a:solidFill>
                <a:latin typeface="Times New Roman"/>
                <a:cs typeface="Times New Roman"/>
              </a:rPr>
              <a:t>of</a:t>
            </a:r>
            <a:r>
              <a:rPr sz="2000" spc="-180" dirty="0">
                <a:solidFill>
                  <a:srgbClr val="6F2F9F"/>
                </a:solidFill>
                <a:latin typeface="Times New Roman"/>
                <a:cs typeface="Times New Roman"/>
              </a:rPr>
              <a:t> </a:t>
            </a:r>
            <a:r>
              <a:rPr sz="2000" spc="-5" dirty="0">
                <a:solidFill>
                  <a:srgbClr val="6F2F9F"/>
                </a:solidFill>
                <a:latin typeface="Times New Roman"/>
                <a:cs typeface="Times New Roman"/>
              </a:rPr>
              <a:t>a</a:t>
            </a:r>
            <a:endParaRPr sz="2000" dirty="0">
              <a:latin typeface="Times New Roman"/>
              <a:cs typeface="Times New Roman"/>
            </a:endParaRPr>
          </a:p>
          <a:p>
            <a:pPr marL="683260">
              <a:lnSpc>
                <a:spcPct val="100000"/>
              </a:lnSpc>
              <a:spcBef>
                <a:spcPts val="1205"/>
              </a:spcBef>
            </a:pPr>
            <a:r>
              <a:rPr sz="2000" spc="-15" dirty="0">
                <a:solidFill>
                  <a:srgbClr val="6F2F9F"/>
                </a:solidFill>
                <a:latin typeface="Times New Roman"/>
                <a:cs typeface="Times New Roman"/>
              </a:rPr>
              <a:t>system </a:t>
            </a:r>
            <a:r>
              <a:rPr sz="2000" spc="-5" dirty="0">
                <a:solidFill>
                  <a:srgbClr val="6F2F9F"/>
                </a:solidFill>
                <a:latin typeface="Times New Roman"/>
                <a:cs typeface="Times New Roman"/>
              </a:rPr>
              <a:t>call</a:t>
            </a:r>
            <a:r>
              <a:rPr sz="2000" spc="30" dirty="0">
                <a:solidFill>
                  <a:srgbClr val="6F2F9F"/>
                </a:solidFill>
                <a:latin typeface="Times New Roman"/>
                <a:cs typeface="Times New Roman"/>
              </a:rPr>
              <a:t> </a:t>
            </a:r>
            <a:r>
              <a:rPr sz="2000" spc="-5" dirty="0">
                <a:solidFill>
                  <a:srgbClr val="6F2F9F"/>
                </a:solidFill>
                <a:latin typeface="Times New Roman"/>
                <a:cs typeface="Times New Roman"/>
              </a:rPr>
              <a:t>(API)</a:t>
            </a:r>
            <a:r>
              <a:rPr sz="2000" spc="-5" dirty="0">
                <a:latin typeface="Times New Roman"/>
                <a:cs typeface="Times New Roman"/>
              </a:rPr>
              <a:t>.</a:t>
            </a:r>
            <a:endParaRPr sz="2000" dirty="0">
              <a:latin typeface="Times New Roman"/>
              <a:cs typeface="Times New Roman"/>
            </a:endParaRPr>
          </a:p>
        </p:txBody>
      </p:sp>
      <p:sp>
        <p:nvSpPr>
          <p:cNvPr id="4" name="object 4"/>
          <p:cNvSpPr txBox="1"/>
          <p:nvPr/>
        </p:nvSpPr>
        <p:spPr>
          <a:xfrm>
            <a:off x="8420100" y="6471338"/>
            <a:ext cx="217804"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23</a:t>
            </a:fld>
            <a:endParaRPr sz="1200">
              <a:latin typeface="Times New Roman"/>
              <a:cs typeface="Times New Roman"/>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7070" cy="5164042"/>
          </a:xfrm>
          <a:prstGeom prst="rect">
            <a:avLst/>
          </a:prstGeom>
        </p:spPr>
        <p:txBody>
          <a:bodyPr vert="horz" wrap="square" lIns="0" tIns="12700" rIns="0" bIns="0" rtlCol="0">
            <a:spAutoFit/>
          </a:bodyPr>
          <a:lstStyle/>
          <a:p>
            <a:pPr marL="356870" marR="7620" indent="-344805" algn="just">
              <a:lnSpc>
                <a:spcPct val="150100"/>
              </a:lnSpc>
              <a:spcBef>
                <a:spcPts val="100"/>
              </a:spcBef>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Memory Management: </a:t>
            </a:r>
            <a:r>
              <a:rPr sz="2000" dirty="0">
                <a:latin typeface="Times New Roman"/>
                <a:cs typeface="Times New Roman"/>
              </a:rPr>
              <a:t>The </a:t>
            </a:r>
            <a:r>
              <a:rPr sz="2000" spc="-10" dirty="0">
                <a:solidFill>
                  <a:srgbClr val="FF0000"/>
                </a:solidFill>
                <a:latin typeface="Times New Roman"/>
                <a:cs typeface="Times New Roman"/>
              </a:rPr>
              <a:t>memory management </a:t>
            </a:r>
            <a:r>
              <a:rPr sz="2000" dirty="0">
                <a:latin typeface="Times New Roman"/>
                <a:cs typeface="Times New Roman"/>
              </a:rPr>
              <a:t>function of </a:t>
            </a:r>
            <a:r>
              <a:rPr sz="2000" spc="-5" dirty="0">
                <a:latin typeface="Times New Roman"/>
                <a:cs typeface="Times New Roman"/>
              </a:rPr>
              <a:t>an </a:t>
            </a:r>
            <a:r>
              <a:rPr sz="2000" dirty="0">
                <a:latin typeface="Times New Roman"/>
                <a:cs typeface="Times New Roman"/>
              </a:rPr>
              <a:t>RTOS  </a:t>
            </a:r>
            <a:r>
              <a:rPr sz="2000" spc="-10" dirty="0">
                <a:latin typeface="Times New Roman"/>
                <a:cs typeface="Times New Roman"/>
              </a:rPr>
              <a:t>kernel </a:t>
            </a:r>
            <a:r>
              <a:rPr sz="2000" spc="-5" dirty="0">
                <a:latin typeface="Times New Roman"/>
                <a:cs typeface="Times New Roman"/>
              </a:rPr>
              <a:t>is </a:t>
            </a:r>
            <a:r>
              <a:rPr sz="2000" spc="-10" dirty="0">
                <a:latin typeface="Times New Roman"/>
                <a:cs typeface="Times New Roman"/>
              </a:rPr>
              <a:t>slightly </a:t>
            </a:r>
            <a:r>
              <a:rPr sz="2000" spc="-5" dirty="0">
                <a:latin typeface="Times New Roman"/>
                <a:cs typeface="Times New Roman"/>
              </a:rPr>
              <a:t>different </a:t>
            </a:r>
            <a:r>
              <a:rPr sz="2000" spc="-10" dirty="0">
                <a:latin typeface="Times New Roman"/>
                <a:cs typeface="Times New Roman"/>
              </a:rPr>
              <a:t>compared </a:t>
            </a:r>
            <a:r>
              <a:rPr sz="2000" spc="-5" dirty="0">
                <a:latin typeface="Times New Roman"/>
                <a:cs typeface="Times New Roman"/>
              </a:rPr>
              <a:t>to </a:t>
            </a:r>
            <a:r>
              <a:rPr sz="2000" spc="-10" dirty="0">
                <a:latin typeface="Times New Roman"/>
                <a:cs typeface="Times New Roman"/>
              </a:rPr>
              <a:t>the </a:t>
            </a:r>
            <a:r>
              <a:rPr sz="2000" spc="-5" dirty="0">
                <a:latin typeface="Times New Roman"/>
                <a:cs typeface="Times New Roman"/>
              </a:rPr>
              <a:t>General Purpose Operating  </a:t>
            </a:r>
            <a:r>
              <a:rPr sz="2000" spc="-20" dirty="0">
                <a:latin typeface="Times New Roman"/>
                <a:cs typeface="Times New Roman"/>
              </a:rPr>
              <a:t>Systems.</a:t>
            </a:r>
            <a:endParaRPr sz="2000" dirty="0">
              <a:latin typeface="Times New Roman"/>
              <a:cs typeface="Times New Roman"/>
            </a:endParaRPr>
          </a:p>
          <a:p>
            <a:pPr marL="683260" marR="5080" indent="-326390" algn="just">
              <a:lnSpc>
                <a:spcPct val="150100"/>
              </a:lnSpc>
              <a:spcBef>
                <a:spcPts val="480"/>
              </a:spcBef>
              <a:buClr>
                <a:srgbClr val="3A812E"/>
              </a:buClr>
              <a:buSzPct val="60000"/>
              <a:buFont typeface="Wingdings"/>
              <a:buChar char=""/>
              <a:tabLst>
                <a:tab pos="683260" algn="l"/>
              </a:tabLst>
            </a:pPr>
            <a:r>
              <a:rPr sz="2000" spc="-5" dirty="0">
                <a:latin typeface="Times New Roman"/>
                <a:cs typeface="Times New Roman"/>
              </a:rPr>
              <a:t>In </a:t>
            </a:r>
            <a:r>
              <a:rPr sz="2000" spc="-10" dirty="0">
                <a:latin typeface="Times New Roman"/>
                <a:cs typeface="Times New Roman"/>
              </a:rPr>
              <a:t>general, the </a:t>
            </a:r>
            <a:r>
              <a:rPr sz="2000" spc="-10" dirty="0">
                <a:solidFill>
                  <a:srgbClr val="6F2F9F"/>
                </a:solidFill>
                <a:latin typeface="Times New Roman"/>
                <a:cs typeface="Times New Roman"/>
              </a:rPr>
              <a:t>memory </a:t>
            </a:r>
            <a:r>
              <a:rPr sz="2000" dirty="0">
                <a:solidFill>
                  <a:srgbClr val="6F2F9F"/>
                </a:solidFill>
                <a:latin typeface="Times New Roman"/>
                <a:cs typeface="Times New Roman"/>
              </a:rPr>
              <a:t>allocation </a:t>
            </a:r>
            <a:r>
              <a:rPr sz="2000" spc="-15" dirty="0">
                <a:solidFill>
                  <a:srgbClr val="6F2F9F"/>
                </a:solidFill>
                <a:latin typeface="Times New Roman"/>
                <a:cs typeface="Times New Roman"/>
              </a:rPr>
              <a:t>time </a:t>
            </a:r>
            <a:r>
              <a:rPr sz="2000" spc="-5" dirty="0">
                <a:solidFill>
                  <a:srgbClr val="6F2F9F"/>
                </a:solidFill>
                <a:latin typeface="Times New Roman"/>
                <a:cs typeface="Times New Roman"/>
              </a:rPr>
              <a:t>increases depending </a:t>
            </a:r>
            <a:r>
              <a:rPr sz="2000" dirty="0">
                <a:solidFill>
                  <a:srgbClr val="6F2F9F"/>
                </a:solidFill>
                <a:latin typeface="Times New Roman"/>
                <a:cs typeface="Times New Roman"/>
              </a:rPr>
              <a:t>on </a:t>
            </a:r>
            <a:r>
              <a:rPr sz="2000" spc="-10" dirty="0">
                <a:solidFill>
                  <a:srgbClr val="6F2F9F"/>
                </a:solidFill>
                <a:latin typeface="Times New Roman"/>
                <a:cs typeface="Times New Roman"/>
              </a:rPr>
              <a:t>the size </a:t>
            </a:r>
            <a:r>
              <a:rPr sz="2000" spc="5" dirty="0">
                <a:solidFill>
                  <a:srgbClr val="6F2F9F"/>
                </a:solidFill>
                <a:latin typeface="Times New Roman"/>
                <a:cs typeface="Times New Roman"/>
              </a:rPr>
              <a:t>of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block </a:t>
            </a:r>
            <a:r>
              <a:rPr sz="2000" dirty="0">
                <a:solidFill>
                  <a:srgbClr val="6F2F9F"/>
                </a:solidFill>
                <a:latin typeface="Times New Roman"/>
                <a:cs typeface="Times New Roman"/>
              </a:rPr>
              <a:t>of </a:t>
            </a:r>
            <a:r>
              <a:rPr sz="2000" spc="-5" dirty="0">
                <a:solidFill>
                  <a:srgbClr val="6F2F9F"/>
                </a:solidFill>
                <a:latin typeface="Times New Roman"/>
                <a:cs typeface="Times New Roman"/>
              </a:rPr>
              <a:t>memory </a:t>
            </a:r>
            <a:r>
              <a:rPr sz="2000" spc="-10" dirty="0">
                <a:solidFill>
                  <a:srgbClr val="6F2F9F"/>
                </a:solidFill>
                <a:latin typeface="Times New Roman"/>
                <a:cs typeface="Times New Roman"/>
              </a:rPr>
              <a:t>need </a:t>
            </a:r>
            <a:r>
              <a:rPr sz="2000" spc="-5" dirty="0">
                <a:solidFill>
                  <a:srgbClr val="6F2F9F"/>
                </a:solidFill>
                <a:latin typeface="Times New Roman"/>
                <a:cs typeface="Times New Roman"/>
              </a:rPr>
              <a:t>to </a:t>
            </a:r>
            <a:r>
              <a:rPr sz="2000" dirty="0">
                <a:solidFill>
                  <a:srgbClr val="6F2F9F"/>
                </a:solidFill>
                <a:latin typeface="Times New Roman"/>
                <a:cs typeface="Times New Roman"/>
              </a:rPr>
              <a:t>be </a:t>
            </a:r>
            <a:r>
              <a:rPr sz="2000" spc="-5" dirty="0">
                <a:solidFill>
                  <a:srgbClr val="6F2F9F"/>
                </a:solidFill>
                <a:latin typeface="Times New Roman"/>
                <a:cs typeface="Times New Roman"/>
              </a:rPr>
              <a:t>allocated </a:t>
            </a:r>
            <a:r>
              <a:rPr sz="2000" spc="-10" dirty="0">
                <a:solidFill>
                  <a:srgbClr val="6F2F9F"/>
                </a:solidFill>
                <a:latin typeface="Times New Roman"/>
                <a:cs typeface="Times New Roman"/>
              </a:rPr>
              <a:t>and the </a:t>
            </a:r>
            <a:r>
              <a:rPr sz="2000" spc="-5" dirty="0">
                <a:solidFill>
                  <a:srgbClr val="6F2F9F"/>
                </a:solidFill>
                <a:latin typeface="Times New Roman"/>
                <a:cs typeface="Times New Roman"/>
              </a:rPr>
              <a:t>state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allocated  memory block</a:t>
            </a:r>
            <a:r>
              <a:rPr sz="2000" spc="-5" dirty="0">
                <a:latin typeface="Times New Roman"/>
                <a:cs typeface="Times New Roman"/>
              </a:rPr>
              <a:t>. </a:t>
            </a:r>
            <a:r>
              <a:rPr sz="2000" spc="-5" dirty="0">
                <a:solidFill>
                  <a:srgbClr val="00AFEF"/>
                </a:solidFill>
                <a:latin typeface="Times New Roman"/>
                <a:cs typeface="Times New Roman"/>
              </a:rPr>
              <a:t>RTOS achieves </a:t>
            </a:r>
            <a:r>
              <a:rPr sz="2000" dirty="0">
                <a:solidFill>
                  <a:srgbClr val="00AFEF"/>
                </a:solidFill>
                <a:latin typeface="Times New Roman"/>
                <a:cs typeface="Times New Roman"/>
              </a:rPr>
              <a:t>predictable </a:t>
            </a:r>
            <a:r>
              <a:rPr sz="2000" spc="-15" dirty="0">
                <a:solidFill>
                  <a:srgbClr val="00AFEF"/>
                </a:solidFill>
                <a:latin typeface="Times New Roman"/>
                <a:cs typeface="Times New Roman"/>
              </a:rPr>
              <a:t>timing </a:t>
            </a:r>
            <a:r>
              <a:rPr sz="2000" spc="-5" dirty="0">
                <a:solidFill>
                  <a:srgbClr val="00AFEF"/>
                </a:solidFill>
                <a:latin typeface="Times New Roman"/>
                <a:cs typeface="Times New Roman"/>
              </a:rPr>
              <a:t>and </a:t>
            </a:r>
            <a:r>
              <a:rPr sz="2000" spc="-10" dirty="0">
                <a:solidFill>
                  <a:srgbClr val="00AFEF"/>
                </a:solidFill>
                <a:latin typeface="Times New Roman"/>
                <a:cs typeface="Times New Roman"/>
              </a:rPr>
              <a:t>deterministic  </a:t>
            </a:r>
            <a:r>
              <a:rPr sz="2000" spc="-5" dirty="0">
                <a:solidFill>
                  <a:srgbClr val="00AFEF"/>
                </a:solidFill>
                <a:latin typeface="Times New Roman"/>
                <a:cs typeface="Times New Roman"/>
              </a:rPr>
              <a:t>behavior, </a:t>
            </a:r>
            <a:r>
              <a:rPr sz="2000" dirty="0">
                <a:solidFill>
                  <a:srgbClr val="00AFEF"/>
                </a:solidFill>
                <a:latin typeface="Times New Roman"/>
                <a:cs typeface="Times New Roman"/>
              </a:rPr>
              <a:t>by </a:t>
            </a:r>
            <a:r>
              <a:rPr sz="2000" spc="-10" dirty="0">
                <a:solidFill>
                  <a:srgbClr val="00AFEF"/>
                </a:solidFill>
                <a:latin typeface="Times New Roman"/>
                <a:cs typeface="Times New Roman"/>
              </a:rPr>
              <a:t>compromising the effectiveness </a:t>
            </a:r>
            <a:r>
              <a:rPr sz="2000" dirty="0">
                <a:solidFill>
                  <a:srgbClr val="00AFEF"/>
                </a:solidFill>
                <a:latin typeface="Times New Roman"/>
                <a:cs typeface="Times New Roman"/>
              </a:rPr>
              <a:t>of </a:t>
            </a:r>
            <a:r>
              <a:rPr sz="2000" spc="-15" dirty="0">
                <a:solidFill>
                  <a:srgbClr val="00AFEF"/>
                </a:solidFill>
                <a:latin typeface="Times New Roman"/>
                <a:cs typeface="Times New Roman"/>
              </a:rPr>
              <a:t>memory</a:t>
            </a:r>
            <a:r>
              <a:rPr sz="2000" spc="215" dirty="0">
                <a:solidFill>
                  <a:srgbClr val="00AFEF"/>
                </a:solidFill>
                <a:latin typeface="Times New Roman"/>
                <a:cs typeface="Times New Roman"/>
              </a:rPr>
              <a:t> </a:t>
            </a:r>
            <a:r>
              <a:rPr sz="2000" spc="-5" dirty="0">
                <a:solidFill>
                  <a:srgbClr val="00AFEF"/>
                </a:solidFill>
                <a:latin typeface="Times New Roman"/>
                <a:cs typeface="Times New Roman"/>
              </a:rPr>
              <a:t>allocation</a:t>
            </a:r>
            <a:r>
              <a:rPr sz="2000" spc="-5" dirty="0">
                <a:latin typeface="Times New Roman"/>
                <a:cs typeface="Times New Roman"/>
              </a:rPr>
              <a:t>.</a:t>
            </a:r>
            <a:endParaRPr sz="2000" dirty="0">
              <a:latin typeface="Times New Roman"/>
              <a:cs typeface="Times New Roman"/>
            </a:endParaRPr>
          </a:p>
          <a:p>
            <a:pPr marL="683260" marR="8255" indent="-326390" algn="just">
              <a:lnSpc>
                <a:spcPct val="150100"/>
              </a:lnSpc>
              <a:spcBef>
                <a:spcPts val="480"/>
              </a:spcBef>
              <a:buClr>
                <a:srgbClr val="3A812E"/>
              </a:buClr>
              <a:buSzPct val="60000"/>
              <a:buFont typeface="Wingdings"/>
              <a:buChar char=""/>
              <a:tabLst>
                <a:tab pos="683260" algn="l"/>
              </a:tabLst>
            </a:pPr>
            <a:r>
              <a:rPr sz="2000" dirty="0">
                <a:solidFill>
                  <a:srgbClr val="6F2F9F"/>
                </a:solidFill>
                <a:latin typeface="Times New Roman"/>
                <a:cs typeface="Times New Roman"/>
              </a:rPr>
              <a:t>RTOS </a:t>
            </a:r>
            <a:r>
              <a:rPr sz="2000" spc="-5" dirty="0">
                <a:solidFill>
                  <a:srgbClr val="6F2F9F"/>
                </a:solidFill>
                <a:latin typeface="Times New Roman"/>
                <a:cs typeface="Times New Roman"/>
              </a:rPr>
              <a:t>generally uses </a:t>
            </a:r>
            <a:r>
              <a:rPr lang="en-IN" sz="2000" spc="-200" dirty="0">
                <a:solidFill>
                  <a:srgbClr val="6F2F9F"/>
                </a:solidFill>
                <a:latin typeface="Times New Roman"/>
                <a:cs typeface="Times New Roman"/>
              </a:rPr>
              <a:t>"</a:t>
            </a:r>
            <a:r>
              <a:rPr sz="2000" i="1" u="sng" spc="-200" dirty="0">
                <a:solidFill>
                  <a:srgbClr val="6F2F9F"/>
                </a:solidFill>
                <a:uFill>
                  <a:solidFill>
                    <a:srgbClr val="6F2F9F"/>
                  </a:solidFill>
                </a:uFill>
                <a:latin typeface="Times New Roman"/>
                <a:cs typeface="Times New Roman"/>
              </a:rPr>
              <a:t>block</a:t>
            </a:r>
            <a:r>
              <a:rPr lang="en-IN" sz="2000" i="1" u="sng" spc="-200" dirty="0">
                <a:solidFill>
                  <a:srgbClr val="6F2F9F"/>
                </a:solidFill>
                <a:uFill>
                  <a:solidFill>
                    <a:srgbClr val="6F2F9F"/>
                  </a:solidFill>
                </a:uFill>
                <a:latin typeface="Times New Roman"/>
                <a:cs typeface="Times New Roman"/>
              </a:rPr>
              <a:t>"</a:t>
            </a:r>
            <a:r>
              <a:rPr sz="2000" spc="-200" dirty="0">
                <a:solidFill>
                  <a:srgbClr val="6F2F9F"/>
                </a:solidFill>
                <a:latin typeface="Times New Roman"/>
                <a:cs typeface="Times New Roman"/>
              </a:rPr>
              <a:t> </a:t>
            </a:r>
            <a:r>
              <a:rPr sz="2000" spc="-5" dirty="0">
                <a:solidFill>
                  <a:srgbClr val="6F2F9F"/>
                </a:solidFill>
                <a:latin typeface="Times New Roman"/>
                <a:cs typeface="Times New Roman"/>
              </a:rPr>
              <a:t>based </a:t>
            </a:r>
            <a:r>
              <a:rPr sz="2000" spc="-10" dirty="0">
                <a:solidFill>
                  <a:srgbClr val="6F2F9F"/>
                </a:solidFill>
                <a:latin typeface="Times New Roman"/>
                <a:cs typeface="Times New Roman"/>
              </a:rPr>
              <a:t>memory </a:t>
            </a:r>
            <a:r>
              <a:rPr sz="2000" spc="-5" dirty="0">
                <a:solidFill>
                  <a:srgbClr val="6F2F9F"/>
                </a:solidFill>
                <a:latin typeface="Times New Roman"/>
                <a:cs typeface="Times New Roman"/>
              </a:rPr>
              <a:t>allocation </a:t>
            </a:r>
            <a:r>
              <a:rPr sz="2000" spc="-10" dirty="0">
                <a:solidFill>
                  <a:srgbClr val="6F2F9F"/>
                </a:solidFill>
                <a:latin typeface="Times New Roman"/>
                <a:cs typeface="Times New Roman"/>
              </a:rPr>
              <a:t>technique</a:t>
            </a:r>
            <a:r>
              <a:rPr sz="2000" spc="-10" dirty="0">
                <a:latin typeface="Times New Roman"/>
                <a:cs typeface="Times New Roman"/>
              </a:rPr>
              <a:t>, </a:t>
            </a:r>
            <a:r>
              <a:rPr sz="2000" spc="-30" dirty="0">
                <a:latin typeface="Times New Roman"/>
                <a:cs typeface="Times New Roman"/>
              </a:rPr>
              <a:t>instead  </a:t>
            </a:r>
            <a:r>
              <a:rPr sz="2000" dirty="0">
                <a:latin typeface="Times New Roman"/>
                <a:cs typeface="Times New Roman"/>
              </a:rPr>
              <a:t>of </a:t>
            </a:r>
            <a:r>
              <a:rPr sz="2000" spc="-10" dirty="0">
                <a:latin typeface="Times New Roman"/>
                <a:cs typeface="Times New Roman"/>
              </a:rPr>
              <a:t>the usual </a:t>
            </a:r>
            <a:r>
              <a:rPr sz="2000" spc="-5" dirty="0">
                <a:latin typeface="Times New Roman"/>
                <a:cs typeface="Times New Roman"/>
              </a:rPr>
              <a:t>dynamic </a:t>
            </a:r>
            <a:r>
              <a:rPr sz="2000" spc="-10" dirty="0">
                <a:latin typeface="Times New Roman"/>
                <a:cs typeface="Times New Roman"/>
              </a:rPr>
              <a:t>memory </a:t>
            </a:r>
            <a:r>
              <a:rPr sz="2000" spc="-5" dirty="0">
                <a:latin typeface="Times New Roman"/>
                <a:cs typeface="Times New Roman"/>
              </a:rPr>
              <a:t>allocation techniques </a:t>
            </a:r>
            <a:r>
              <a:rPr sz="2000" spc="-10" dirty="0">
                <a:latin typeface="Times New Roman"/>
                <a:cs typeface="Times New Roman"/>
              </a:rPr>
              <a:t>used </a:t>
            </a:r>
            <a:r>
              <a:rPr sz="2000" dirty="0">
                <a:latin typeface="Times New Roman"/>
                <a:cs typeface="Times New Roman"/>
              </a:rPr>
              <a:t>by </a:t>
            </a:r>
            <a:r>
              <a:rPr sz="2000" spc="-5" dirty="0">
                <a:latin typeface="Times New Roman"/>
                <a:cs typeface="Times New Roman"/>
              </a:rPr>
              <a:t>the GPOS. </a:t>
            </a:r>
            <a:r>
              <a:rPr sz="2000" spc="-5" dirty="0">
                <a:solidFill>
                  <a:srgbClr val="006FC0"/>
                </a:solidFill>
                <a:latin typeface="Times New Roman"/>
                <a:cs typeface="Times New Roman"/>
              </a:rPr>
              <a:t> RTOS </a:t>
            </a:r>
            <a:r>
              <a:rPr sz="2000" spc="-10" dirty="0">
                <a:solidFill>
                  <a:srgbClr val="006FC0"/>
                </a:solidFill>
                <a:latin typeface="Times New Roman"/>
                <a:cs typeface="Times New Roman"/>
              </a:rPr>
              <a:t>kernel uses </a:t>
            </a:r>
            <a:r>
              <a:rPr sz="2000" spc="-5" dirty="0">
                <a:solidFill>
                  <a:srgbClr val="006FC0"/>
                </a:solidFill>
                <a:latin typeface="Times New Roman"/>
                <a:cs typeface="Times New Roman"/>
              </a:rPr>
              <a:t>blocks </a:t>
            </a:r>
            <a:r>
              <a:rPr sz="2000" dirty="0">
                <a:solidFill>
                  <a:srgbClr val="006FC0"/>
                </a:solidFill>
                <a:latin typeface="Times New Roman"/>
                <a:cs typeface="Times New Roman"/>
              </a:rPr>
              <a:t>of </a:t>
            </a:r>
            <a:r>
              <a:rPr sz="2000" spc="-15" dirty="0">
                <a:solidFill>
                  <a:srgbClr val="006FC0"/>
                </a:solidFill>
                <a:latin typeface="Times New Roman"/>
                <a:cs typeface="Times New Roman"/>
              </a:rPr>
              <a:t>fixed </a:t>
            </a:r>
            <a:r>
              <a:rPr sz="2000" spc="-10" dirty="0">
                <a:solidFill>
                  <a:srgbClr val="006FC0"/>
                </a:solidFill>
                <a:latin typeface="Times New Roman"/>
                <a:cs typeface="Times New Roman"/>
              </a:rPr>
              <a:t>size </a:t>
            </a:r>
            <a:r>
              <a:rPr sz="2000" dirty="0">
                <a:solidFill>
                  <a:srgbClr val="006FC0"/>
                </a:solidFill>
                <a:latin typeface="Times New Roman"/>
                <a:cs typeface="Times New Roman"/>
              </a:rPr>
              <a:t>of </a:t>
            </a:r>
            <a:r>
              <a:rPr sz="2000" spc="-10" dirty="0">
                <a:solidFill>
                  <a:srgbClr val="006FC0"/>
                </a:solidFill>
                <a:latin typeface="Times New Roman"/>
                <a:cs typeface="Times New Roman"/>
              </a:rPr>
              <a:t>dynamic memory and the block  is </a:t>
            </a:r>
            <a:r>
              <a:rPr sz="2000" spc="-5" dirty="0">
                <a:solidFill>
                  <a:srgbClr val="006FC0"/>
                </a:solidFill>
                <a:latin typeface="Times New Roman"/>
                <a:cs typeface="Times New Roman"/>
              </a:rPr>
              <a:t>allocated </a:t>
            </a:r>
            <a:r>
              <a:rPr sz="2000" spc="-10" dirty="0">
                <a:solidFill>
                  <a:srgbClr val="006FC0"/>
                </a:solidFill>
                <a:latin typeface="Times New Roman"/>
                <a:cs typeface="Times New Roman"/>
              </a:rPr>
              <a:t>for </a:t>
            </a:r>
            <a:r>
              <a:rPr sz="2000" spc="-5" dirty="0">
                <a:solidFill>
                  <a:srgbClr val="006FC0"/>
                </a:solidFill>
                <a:latin typeface="Times New Roman"/>
                <a:cs typeface="Times New Roman"/>
              </a:rPr>
              <a:t>a task </a:t>
            </a:r>
            <a:r>
              <a:rPr sz="2000" spc="10" dirty="0">
                <a:solidFill>
                  <a:srgbClr val="006FC0"/>
                </a:solidFill>
                <a:latin typeface="Times New Roman"/>
                <a:cs typeface="Times New Roman"/>
              </a:rPr>
              <a:t>on </a:t>
            </a:r>
            <a:r>
              <a:rPr sz="2000" spc="-5" dirty="0">
                <a:solidFill>
                  <a:srgbClr val="006FC0"/>
                </a:solidFill>
                <a:latin typeface="Times New Roman"/>
                <a:cs typeface="Times New Roman"/>
              </a:rPr>
              <a:t>a </a:t>
            </a:r>
            <a:r>
              <a:rPr sz="2000" dirty="0">
                <a:solidFill>
                  <a:srgbClr val="006FC0"/>
                </a:solidFill>
                <a:latin typeface="Times New Roman"/>
                <a:cs typeface="Times New Roman"/>
              </a:rPr>
              <a:t>need </a:t>
            </a:r>
            <a:r>
              <a:rPr sz="2000" spc="-5" dirty="0">
                <a:solidFill>
                  <a:srgbClr val="006FC0"/>
                </a:solidFill>
                <a:latin typeface="Times New Roman"/>
                <a:cs typeface="Times New Roman"/>
              </a:rPr>
              <a:t>basis</a:t>
            </a:r>
            <a:r>
              <a:rPr sz="2000" spc="-5" dirty="0">
                <a:latin typeface="Times New Roman"/>
                <a:cs typeface="Times New Roman"/>
              </a:rPr>
              <a:t>. </a:t>
            </a:r>
            <a:r>
              <a:rPr sz="2000" dirty="0">
                <a:solidFill>
                  <a:srgbClr val="6F2F9F"/>
                </a:solidFill>
                <a:latin typeface="Times New Roman"/>
                <a:cs typeface="Times New Roman"/>
              </a:rPr>
              <a:t>The </a:t>
            </a:r>
            <a:r>
              <a:rPr sz="2000" spc="-5" dirty="0">
                <a:solidFill>
                  <a:srgbClr val="6F2F9F"/>
                </a:solidFill>
                <a:latin typeface="Times New Roman"/>
                <a:cs typeface="Times New Roman"/>
              </a:rPr>
              <a:t>blocks </a:t>
            </a:r>
            <a:r>
              <a:rPr sz="2000" dirty="0">
                <a:solidFill>
                  <a:srgbClr val="6F2F9F"/>
                </a:solidFill>
                <a:latin typeface="Times New Roman"/>
                <a:cs typeface="Times New Roman"/>
              </a:rPr>
              <a:t>are </a:t>
            </a:r>
            <a:r>
              <a:rPr sz="2000" spc="-5" dirty="0">
                <a:solidFill>
                  <a:srgbClr val="6F2F9F"/>
                </a:solidFill>
                <a:latin typeface="Times New Roman"/>
                <a:cs typeface="Times New Roman"/>
              </a:rPr>
              <a:t>stored </a:t>
            </a:r>
            <a:r>
              <a:rPr sz="2000" spc="-10" dirty="0">
                <a:solidFill>
                  <a:srgbClr val="6F2F9F"/>
                </a:solidFill>
                <a:latin typeface="Times New Roman"/>
                <a:cs typeface="Times New Roman"/>
              </a:rPr>
              <a:t>in </a:t>
            </a:r>
            <a:r>
              <a:rPr sz="2000" spc="-5" dirty="0">
                <a:solidFill>
                  <a:srgbClr val="6F2F9F"/>
                </a:solidFill>
                <a:latin typeface="Times New Roman"/>
                <a:cs typeface="Times New Roman"/>
              </a:rPr>
              <a:t>a </a:t>
            </a:r>
            <a:r>
              <a:rPr lang="en-IN" sz="2000" spc="-50" dirty="0">
                <a:solidFill>
                  <a:srgbClr val="6F2F9F"/>
                </a:solidFill>
                <a:latin typeface="Times New Roman"/>
                <a:cs typeface="Times New Roman"/>
              </a:rPr>
              <a:t>"</a:t>
            </a:r>
            <a:r>
              <a:rPr sz="2000" i="1" spc="-50" dirty="0">
                <a:solidFill>
                  <a:srgbClr val="6F2F9F"/>
                </a:solidFill>
                <a:latin typeface="Times New Roman"/>
                <a:cs typeface="Times New Roman"/>
              </a:rPr>
              <a:t>Free  </a:t>
            </a:r>
            <a:r>
              <a:rPr sz="2000" i="1" spc="-5" dirty="0">
                <a:solidFill>
                  <a:srgbClr val="6F2F9F"/>
                </a:solidFill>
                <a:latin typeface="Times New Roman"/>
                <a:cs typeface="Times New Roman"/>
              </a:rPr>
              <a:t>buffer</a:t>
            </a:r>
            <a:r>
              <a:rPr sz="2000" i="1" spc="-55" dirty="0">
                <a:solidFill>
                  <a:srgbClr val="6F2F9F"/>
                </a:solidFill>
                <a:latin typeface="Times New Roman"/>
                <a:cs typeface="Times New Roman"/>
              </a:rPr>
              <a:t> </a:t>
            </a:r>
            <a:r>
              <a:rPr sz="2000" i="1" spc="-170" dirty="0">
                <a:solidFill>
                  <a:srgbClr val="6F2F9F"/>
                </a:solidFill>
                <a:latin typeface="Times New Roman"/>
                <a:cs typeface="Times New Roman"/>
              </a:rPr>
              <a:t>Queue</a:t>
            </a:r>
            <a:r>
              <a:rPr lang="en-IN" sz="2000" i="1" spc="-170" dirty="0">
                <a:solidFill>
                  <a:srgbClr val="6F2F9F"/>
                </a:solidFill>
                <a:latin typeface="Times New Roman"/>
                <a:cs typeface="Times New Roman"/>
              </a:rPr>
              <a:t>"</a:t>
            </a:r>
            <a:endParaRPr sz="2000" dirty="0">
              <a:latin typeface="Times New Roman"/>
              <a:cs typeface="Times New Roman"/>
            </a:endParaRPr>
          </a:p>
        </p:txBody>
      </p:sp>
      <p:sp>
        <p:nvSpPr>
          <p:cNvPr id="4" name="object 4"/>
          <p:cNvSpPr txBox="1"/>
          <p:nvPr/>
        </p:nvSpPr>
        <p:spPr>
          <a:xfrm>
            <a:off x="8420100" y="6471338"/>
            <a:ext cx="217804"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24</a:t>
            </a:fld>
            <a:endParaRPr sz="1200">
              <a:latin typeface="Times New Roman"/>
              <a:cs typeface="Times New Roman"/>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3895" cy="3806825"/>
          </a:xfrm>
          <a:prstGeom prst="rect">
            <a:avLst/>
          </a:prstGeom>
        </p:spPr>
        <p:txBody>
          <a:bodyPr vert="horz" wrap="square" lIns="0" tIns="12700" rIns="0" bIns="0" rtlCol="0">
            <a:spAutoFit/>
          </a:bodyPr>
          <a:lstStyle/>
          <a:p>
            <a:pPr marL="683260" marR="6350" indent="-326390" algn="just">
              <a:lnSpc>
                <a:spcPct val="150100"/>
              </a:lnSpc>
              <a:spcBef>
                <a:spcPts val="100"/>
              </a:spcBef>
              <a:buClr>
                <a:srgbClr val="3A812E"/>
              </a:buClr>
              <a:buSzPct val="60000"/>
              <a:buFont typeface="Wingdings"/>
              <a:buChar char=""/>
              <a:tabLst>
                <a:tab pos="683260" algn="l"/>
              </a:tabLst>
            </a:pPr>
            <a:r>
              <a:rPr sz="2000" spc="-5" dirty="0">
                <a:latin typeface="Times New Roman"/>
                <a:cs typeface="Times New Roman"/>
              </a:rPr>
              <a:t>Most </a:t>
            </a:r>
            <a:r>
              <a:rPr sz="2000" dirty="0">
                <a:latin typeface="Times New Roman"/>
                <a:cs typeface="Times New Roman"/>
              </a:rPr>
              <a:t>of </a:t>
            </a:r>
            <a:r>
              <a:rPr sz="2000" spc="-10" dirty="0">
                <a:latin typeface="Times New Roman"/>
                <a:cs typeface="Times New Roman"/>
              </a:rPr>
              <a:t>the </a:t>
            </a:r>
            <a:r>
              <a:rPr sz="2000" dirty="0">
                <a:solidFill>
                  <a:srgbClr val="6F2F9F"/>
                </a:solidFill>
                <a:latin typeface="Times New Roman"/>
                <a:cs typeface="Times New Roman"/>
              </a:rPr>
              <a:t>RTOS </a:t>
            </a:r>
            <a:r>
              <a:rPr sz="2000" spc="-10" dirty="0">
                <a:solidFill>
                  <a:srgbClr val="6F2F9F"/>
                </a:solidFill>
                <a:latin typeface="Times New Roman"/>
                <a:cs typeface="Times New Roman"/>
              </a:rPr>
              <a:t>kernels </a:t>
            </a:r>
            <a:r>
              <a:rPr sz="2000" spc="5" dirty="0">
                <a:solidFill>
                  <a:srgbClr val="6F2F9F"/>
                </a:solidFill>
                <a:latin typeface="Times New Roman"/>
                <a:cs typeface="Times New Roman"/>
              </a:rPr>
              <a:t>allow </a:t>
            </a:r>
            <a:r>
              <a:rPr sz="2000" spc="-5" dirty="0">
                <a:solidFill>
                  <a:srgbClr val="6F2F9F"/>
                </a:solidFill>
                <a:latin typeface="Times New Roman"/>
                <a:cs typeface="Times New Roman"/>
              </a:rPr>
              <a:t>tasks to access </a:t>
            </a:r>
            <a:r>
              <a:rPr sz="2000" spc="5" dirty="0">
                <a:solidFill>
                  <a:srgbClr val="6F2F9F"/>
                </a:solidFill>
                <a:latin typeface="Times New Roman"/>
                <a:cs typeface="Times New Roman"/>
              </a:rPr>
              <a:t>any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memory </a:t>
            </a:r>
            <a:r>
              <a:rPr sz="2000" dirty="0">
                <a:solidFill>
                  <a:srgbClr val="6F2F9F"/>
                </a:solidFill>
                <a:latin typeface="Times New Roman"/>
                <a:cs typeface="Times New Roman"/>
              </a:rPr>
              <a:t>blocks  </a:t>
            </a:r>
            <a:r>
              <a:rPr sz="2000" spc="-10" dirty="0">
                <a:solidFill>
                  <a:srgbClr val="6F2F9F"/>
                </a:solidFill>
                <a:latin typeface="Times New Roman"/>
                <a:cs typeface="Times New Roman"/>
              </a:rPr>
              <a:t>without </a:t>
            </a:r>
            <a:r>
              <a:rPr sz="2000" spc="5" dirty="0">
                <a:solidFill>
                  <a:srgbClr val="6F2F9F"/>
                </a:solidFill>
                <a:latin typeface="Times New Roman"/>
                <a:cs typeface="Times New Roman"/>
              </a:rPr>
              <a:t>any </a:t>
            </a:r>
            <a:r>
              <a:rPr sz="2000" spc="-5" dirty="0">
                <a:solidFill>
                  <a:srgbClr val="6F2F9F"/>
                </a:solidFill>
                <a:latin typeface="Times New Roman"/>
                <a:cs typeface="Times New Roman"/>
              </a:rPr>
              <a:t>memory protection to </a:t>
            </a:r>
            <a:r>
              <a:rPr sz="2000" spc="-10" dirty="0">
                <a:solidFill>
                  <a:srgbClr val="6F2F9F"/>
                </a:solidFill>
                <a:latin typeface="Times New Roman"/>
                <a:cs typeface="Times New Roman"/>
              </a:rPr>
              <a:t>achieve </a:t>
            </a:r>
            <a:r>
              <a:rPr sz="2000" dirty="0">
                <a:solidFill>
                  <a:srgbClr val="6F2F9F"/>
                </a:solidFill>
                <a:latin typeface="Times New Roman"/>
                <a:cs typeface="Times New Roman"/>
              </a:rPr>
              <a:t>predictable </a:t>
            </a:r>
            <a:r>
              <a:rPr sz="2000" spc="-10" dirty="0">
                <a:solidFill>
                  <a:srgbClr val="6F2F9F"/>
                </a:solidFill>
                <a:latin typeface="Times New Roman"/>
                <a:cs typeface="Times New Roman"/>
              </a:rPr>
              <a:t>timing </a:t>
            </a:r>
            <a:r>
              <a:rPr sz="2000" spc="-5" dirty="0">
                <a:solidFill>
                  <a:srgbClr val="6F2F9F"/>
                </a:solidFill>
                <a:latin typeface="Times New Roman"/>
                <a:cs typeface="Times New Roman"/>
              </a:rPr>
              <a:t>and avoid  </a:t>
            </a:r>
            <a:r>
              <a:rPr sz="2000" spc="-10" dirty="0">
                <a:solidFill>
                  <a:srgbClr val="6F2F9F"/>
                </a:solidFill>
                <a:latin typeface="Times New Roman"/>
                <a:cs typeface="Times New Roman"/>
              </a:rPr>
              <a:t>the </a:t>
            </a:r>
            <a:r>
              <a:rPr sz="2000" spc="-15" dirty="0">
                <a:solidFill>
                  <a:srgbClr val="6F2F9F"/>
                </a:solidFill>
                <a:latin typeface="Times New Roman"/>
                <a:cs typeface="Times New Roman"/>
              </a:rPr>
              <a:t>timing</a:t>
            </a:r>
            <a:r>
              <a:rPr sz="2000" spc="55" dirty="0">
                <a:solidFill>
                  <a:srgbClr val="6F2F9F"/>
                </a:solidFill>
                <a:latin typeface="Times New Roman"/>
                <a:cs typeface="Times New Roman"/>
              </a:rPr>
              <a:t> </a:t>
            </a:r>
            <a:r>
              <a:rPr sz="2000" spc="-5" dirty="0">
                <a:solidFill>
                  <a:srgbClr val="6F2F9F"/>
                </a:solidFill>
                <a:latin typeface="Times New Roman"/>
                <a:cs typeface="Times New Roman"/>
              </a:rPr>
              <a:t>overheads</a:t>
            </a:r>
            <a:r>
              <a:rPr sz="2000" spc="-5" dirty="0">
                <a:latin typeface="Times New Roman"/>
                <a:cs typeface="Times New Roman"/>
              </a:rPr>
              <a:t>.</a:t>
            </a:r>
            <a:endParaRPr sz="2000">
              <a:latin typeface="Times New Roman"/>
              <a:cs typeface="Times New Roman"/>
            </a:endParaRPr>
          </a:p>
          <a:p>
            <a:pPr marL="683260" indent="-326390" algn="just">
              <a:lnSpc>
                <a:spcPct val="100000"/>
              </a:lnSpc>
              <a:spcBef>
                <a:spcPts val="1680"/>
              </a:spcBef>
              <a:buClr>
                <a:srgbClr val="3A812E"/>
              </a:buClr>
              <a:buSzPct val="60000"/>
              <a:buFont typeface="Wingdings"/>
              <a:buChar char=""/>
              <a:tabLst>
                <a:tab pos="683260" algn="l"/>
              </a:tabLst>
            </a:pPr>
            <a:r>
              <a:rPr sz="2000" spc="-10" dirty="0">
                <a:solidFill>
                  <a:srgbClr val="006FC0"/>
                </a:solidFill>
                <a:latin typeface="Times New Roman"/>
                <a:cs typeface="Times New Roman"/>
              </a:rPr>
              <a:t>Some </a:t>
            </a:r>
            <a:r>
              <a:rPr sz="2000" spc="-5" dirty="0">
                <a:solidFill>
                  <a:srgbClr val="006FC0"/>
                </a:solidFill>
                <a:latin typeface="Times New Roman"/>
                <a:cs typeface="Times New Roman"/>
              </a:rPr>
              <a:t>commercial RTOS kernels </a:t>
            </a:r>
            <a:r>
              <a:rPr sz="2000" dirty="0">
                <a:solidFill>
                  <a:srgbClr val="006FC0"/>
                </a:solidFill>
                <a:latin typeface="Times New Roman"/>
                <a:cs typeface="Times New Roman"/>
              </a:rPr>
              <a:t>allow </a:t>
            </a:r>
            <a:r>
              <a:rPr sz="2000" spc="-5" dirty="0">
                <a:solidFill>
                  <a:srgbClr val="006FC0"/>
                </a:solidFill>
                <a:latin typeface="Times New Roman"/>
                <a:cs typeface="Times New Roman"/>
              </a:rPr>
              <a:t>memory </a:t>
            </a:r>
            <a:r>
              <a:rPr sz="2000" dirty="0">
                <a:solidFill>
                  <a:srgbClr val="006FC0"/>
                </a:solidFill>
                <a:latin typeface="Times New Roman"/>
                <a:cs typeface="Times New Roman"/>
              </a:rPr>
              <a:t>protection </a:t>
            </a:r>
            <a:r>
              <a:rPr sz="2000" spc="-5" dirty="0">
                <a:solidFill>
                  <a:srgbClr val="006FC0"/>
                </a:solidFill>
                <a:latin typeface="Times New Roman"/>
                <a:cs typeface="Times New Roman"/>
              </a:rPr>
              <a:t>as optional</a:t>
            </a:r>
            <a:r>
              <a:rPr sz="2000" spc="275" dirty="0">
                <a:solidFill>
                  <a:srgbClr val="006FC0"/>
                </a:solidFill>
                <a:latin typeface="Times New Roman"/>
                <a:cs typeface="Times New Roman"/>
              </a:rPr>
              <a:t> </a:t>
            </a:r>
            <a:r>
              <a:rPr sz="2000" spc="-10" dirty="0">
                <a:solidFill>
                  <a:srgbClr val="006FC0"/>
                </a:solidFill>
                <a:latin typeface="Times New Roman"/>
                <a:cs typeface="Times New Roman"/>
              </a:rPr>
              <a:t>and</a:t>
            </a:r>
            <a:endParaRPr sz="2000">
              <a:latin typeface="Times New Roman"/>
              <a:cs typeface="Times New Roman"/>
            </a:endParaRPr>
          </a:p>
          <a:p>
            <a:pPr marL="683260" algn="just">
              <a:lnSpc>
                <a:spcPct val="100000"/>
              </a:lnSpc>
              <a:spcBef>
                <a:spcPts val="1205"/>
              </a:spcBef>
            </a:pPr>
            <a:r>
              <a:rPr sz="2000" spc="-10" dirty="0">
                <a:solidFill>
                  <a:srgbClr val="006FC0"/>
                </a:solidFill>
                <a:latin typeface="Times New Roman"/>
                <a:cs typeface="Times New Roman"/>
              </a:rPr>
              <a:t>the kernel </a:t>
            </a:r>
            <a:r>
              <a:rPr sz="2000" spc="-5" dirty="0">
                <a:solidFill>
                  <a:srgbClr val="006FC0"/>
                </a:solidFill>
                <a:latin typeface="Times New Roman"/>
                <a:cs typeface="Times New Roman"/>
              </a:rPr>
              <a:t>enters a </a:t>
            </a:r>
            <a:r>
              <a:rPr sz="2000" i="1" u="sng" spc="-5" dirty="0">
                <a:solidFill>
                  <a:srgbClr val="006FC0"/>
                </a:solidFill>
                <a:uFill>
                  <a:solidFill>
                    <a:srgbClr val="006FC0"/>
                  </a:solidFill>
                </a:uFill>
                <a:latin typeface="Times New Roman"/>
                <a:cs typeface="Times New Roman"/>
              </a:rPr>
              <a:t>fail-safe mode</a:t>
            </a:r>
            <a:r>
              <a:rPr sz="2000" i="1" spc="-5" dirty="0">
                <a:solidFill>
                  <a:srgbClr val="006FC0"/>
                </a:solidFill>
                <a:latin typeface="Times New Roman"/>
                <a:cs typeface="Times New Roman"/>
              </a:rPr>
              <a:t> </a:t>
            </a:r>
            <a:r>
              <a:rPr sz="2000" spc="-20" dirty="0">
                <a:solidFill>
                  <a:srgbClr val="006FC0"/>
                </a:solidFill>
                <a:latin typeface="Times New Roman"/>
                <a:cs typeface="Times New Roman"/>
              </a:rPr>
              <a:t>when </a:t>
            </a:r>
            <a:r>
              <a:rPr sz="2000" spc="-5" dirty="0">
                <a:solidFill>
                  <a:srgbClr val="006FC0"/>
                </a:solidFill>
                <a:latin typeface="Times New Roman"/>
                <a:cs typeface="Times New Roman"/>
              </a:rPr>
              <a:t>an illegal </a:t>
            </a:r>
            <a:r>
              <a:rPr sz="2000" spc="-15" dirty="0">
                <a:solidFill>
                  <a:srgbClr val="006FC0"/>
                </a:solidFill>
                <a:latin typeface="Times New Roman"/>
                <a:cs typeface="Times New Roman"/>
              </a:rPr>
              <a:t>memory </a:t>
            </a:r>
            <a:r>
              <a:rPr sz="2000" spc="-5" dirty="0">
                <a:solidFill>
                  <a:srgbClr val="006FC0"/>
                </a:solidFill>
                <a:latin typeface="Times New Roman"/>
                <a:cs typeface="Times New Roman"/>
              </a:rPr>
              <a:t>access</a:t>
            </a:r>
            <a:r>
              <a:rPr sz="2000" spc="260" dirty="0">
                <a:solidFill>
                  <a:srgbClr val="006FC0"/>
                </a:solidFill>
                <a:latin typeface="Times New Roman"/>
                <a:cs typeface="Times New Roman"/>
              </a:rPr>
              <a:t> </a:t>
            </a:r>
            <a:r>
              <a:rPr sz="2000" spc="-5" dirty="0">
                <a:solidFill>
                  <a:srgbClr val="006FC0"/>
                </a:solidFill>
                <a:latin typeface="Times New Roman"/>
                <a:cs typeface="Times New Roman"/>
              </a:rPr>
              <a:t>occurs</a:t>
            </a:r>
            <a:r>
              <a:rPr sz="2000" spc="-5" dirty="0">
                <a:latin typeface="Times New Roman"/>
                <a:cs typeface="Times New Roman"/>
              </a:rPr>
              <a:t>.</a:t>
            </a:r>
            <a:endParaRPr sz="2000">
              <a:latin typeface="Times New Roman"/>
              <a:cs typeface="Times New Roman"/>
            </a:endParaRPr>
          </a:p>
          <a:p>
            <a:pPr marL="356870" marR="5080" indent="-344805" algn="just">
              <a:lnSpc>
                <a:spcPct val="150000"/>
              </a:lnSpc>
              <a:spcBef>
                <a:spcPts val="480"/>
              </a:spcBef>
            </a:pPr>
            <a:r>
              <a:rPr sz="2000" spc="-5" dirty="0">
                <a:solidFill>
                  <a:srgbClr val="C00000"/>
                </a:solidFill>
                <a:latin typeface="Times New Roman"/>
                <a:cs typeface="Times New Roman"/>
              </a:rPr>
              <a:t>» </a:t>
            </a:r>
            <a:r>
              <a:rPr sz="2000" dirty="0">
                <a:latin typeface="Times New Roman"/>
                <a:cs typeface="Times New Roman"/>
              </a:rPr>
              <a:t>The </a:t>
            </a:r>
            <a:r>
              <a:rPr sz="2000" spc="-10" dirty="0">
                <a:solidFill>
                  <a:srgbClr val="6F2F9F"/>
                </a:solidFill>
                <a:latin typeface="Times New Roman"/>
                <a:cs typeface="Times New Roman"/>
              </a:rPr>
              <a:t>memory management function </a:t>
            </a:r>
            <a:r>
              <a:rPr sz="2000" spc="-5" dirty="0">
                <a:solidFill>
                  <a:srgbClr val="6F2F9F"/>
                </a:solidFill>
                <a:latin typeface="Times New Roman"/>
                <a:cs typeface="Times New Roman"/>
              </a:rPr>
              <a:t>a block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fixed </a:t>
            </a:r>
            <a:r>
              <a:rPr sz="2000" spc="-5" dirty="0">
                <a:solidFill>
                  <a:srgbClr val="6F2F9F"/>
                </a:solidFill>
                <a:latin typeface="Times New Roman"/>
                <a:cs typeface="Times New Roman"/>
              </a:rPr>
              <a:t>memory </a:t>
            </a:r>
            <a:r>
              <a:rPr sz="2000" spc="-10" dirty="0">
                <a:solidFill>
                  <a:srgbClr val="6F2F9F"/>
                </a:solidFill>
                <a:latin typeface="Times New Roman"/>
                <a:cs typeface="Times New Roman"/>
              </a:rPr>
              <a:t>is </a:t>
            </a:r>
            <a:r>
              <a:rPr sz="2000" spc="-5" dirty="0">
                <a:solidFill>
                  <a:srgbClr val="6F2F9F"/>
                </a:solidFill>
                <a:latin typeface="Times New Roman"/>
                <a:cs typeface="Times New Roman"/>
              </a:rPr>
              <a:t>always  allocated </a:t>
            </a:r>
            <a:r>
              <a:rPr sz="2000" spc="-10" dirty="0">
                <a:solidFill>
                  <a:srgbClr val="6F2F9F"/>
                </a:solidFill>
                <a:latin typeface="Times New Roman"/>
                <a:cs typeface="Times New Roman"/>
              </a:rPr>
              <a:t>for tasks </a:t>
            </a:r>
            <a:r>
              <a:rPr sz="2000" dirty="0">
                <a:solidFill>
                  <a:srgbClr val="6F2F9F"/>
                </a:solidFill>
                <a:latin typeface="Times New Roman"/>
                <a:cs typeface="Times New Roman"/>
              </a:rPr>
              <a:t>on </a:t>
            </a:r>
            <a:r>
              <a:rPr sz="2000" spc="-10" dirty="0">
                <a:solidFill>
                  <a:srgbClr val="6F2F9F"/>
                </a:solidFill>
                <a:latin typeface="Times New Roman"/>
                <a:cs typeface="Times New Roman"/>
              </a:rPr>
              <a:t>need </a:t>
            </a:r>
            <a:r>
              <a:rPr sz="2000" dirty="0">
                <a:solidFill>
                  <a:srgbClr val="6F2F9F"/>
                </a:solidFill>
                <a:latin typeface="Times New Roman"/>
                <a:cs typeface="Times New Roman"/>
              </a:rPr>
              <a:t>basis </a:t>
            </a:r>
            <a:r>
              <a:rPr sz="2000" spc="-10" dirty="0">
                <a:solidFill>
                  <a:srgbClr val="6F2F9F"/>
                </a:solidFill>
                <a:latin typeface="Times New Roman"/>
                <a:cs typeface="Times New Roman"/>
              </a:rPr>
              <a:t>and </a:t>
            </a:r>
            <a:r>
              <a:rPr sz="2000" spc="-5" dirty="0">
                <a:solidFill>
                  <a:srgbClr val="6F2F9F"/>
                </a:solidFill>
                <a:latin typeface="Times New Roman"/>
                <a:cs typeface="Times New Roman"/>
              </a:rPr>
              <a:t>it </a:t>
            </a:r>
            <a:r>
              <a:rPr sz="2000" spc="-10" dirty="0">
                <a:solidFill>
                  <a:srgbClr val="6F2F9F"/>
                </a:solidFill>
                <a:latin typeface="Times New Roman"/>
                <a:cs typeface="Times New Roman"/>
              </a:rPr>
              <a:t>is </a:t>
            </a:r>
            <a:r>
              <a:rPr sz="2000" dirty="0">
                <a:solidFill>
                  <a:srgbClr val="6F2F9F"/>
                </a:solidFill>
                <a:latin typeface="Times New Roman"/>
                <a:cs typeface="Times New Roman"/>
              </a:rPr>
              <a:t>taken </a:t>
            </a:r>
            <a:r>
              <a:rPr sz="2000" spc="-5" dirty="0">
                <a:solidFill>
                  <a:srgbClr val="6F2F9F"/>
                </a:solidFill>
                <a:latin typeface="Times New Roman"/>
                <a:cs typeface="Times New Roman"/>
              </a:rPr>
              <a:t>as a unit</a:t>
            </a:r>
            <a:r>
              <a:rPr sz="2000" spc="-5" dirty="0">
                <a:latin typeface="Times New Roman"/>
                <a:cs typeface="Times New Roman"/>
              </a:rPr>
              <a:t>. </a:t>
            </a:r>
            <a:r>
              <a:rPr sz="2000" dirty="0">
                <a:latin typeface="Times New Roman"/>
                <a:cs typeface="Times New Roman"/>
              </a:rPr>
              <a:t>Hence, </a:t>
            </a:r>
            <a:r>
              <a:rPr sz="2000" spc="-5" dirty="0">
                <a:solidFill>
                  <a:srgbClr val="6F2F9F"/>
                </a:solidFill>
                <a:latin typeface="Times New Roman"/>
                <a:cs typeface="Times New Roman"/>
              </a:rPr>
              <a:t>there </a:t>
            </a:r>
            <a:r>
              <a:rPr sz="2000" spc="-10" dirty="0">
                <a:solidFill>
                  <a:srgbClr val="6F2F9F"/>
                </a:solidFill>
                <a:latin typeface="Times New Roman"/>
                <a:cs typeface="Times New Roman"/>
              </a:rPr>
              <a:t>will not  </a:t>
            </a:r>
            <a:r>
              <a:rPr sz="2000" dirty="0">
                <a:solidFill>
                  <a:srgbClr val="6F2F9F"/>
                </a:solidFill>
                <a:latin typeface="Times New Roman"/>
                <a:cs typeface="Times New Roman"/>
              </a:rPr>
              <a:t>be </a:t>
            </a:r>
            <a:r>
              <a:rPr sz="2000" spc="-10" dirty="0">
                <a:solidFill>
                  <a:srgbClr val="6F2F9F"/>
                </a:solidFill>
                <a:latin typeface="Times New Roman"/>
                <a:cs typeface="Times New Roman"/>
              </a:rPr>
              <a:t>any </a:t>
            </a:r>
            <a:r>
              <a:rPr sz="2000" spc="-15" dirty="0">
                <a:solidFill>
                  <a:srgbClr val="6F2F9F"/>
                </a:solidFill>
                <a:latin typeface="Times New Roman"/>
                <a:cs typeface="Times New Roman"/>
              </a:rPr>
              <a:t>memory </a:t>
            </a:r>
            <a:r>
              <a:rPr sz="2000" spc="-10" dirty="0">
                <a:solidFill>
                  <a:srgbClr val="6F2F9F"/>
                </a:solidFill>
                <a:latin typeface="Times New Roman"/>
                <a:cs typeface="Times New Roman"/>
              </a:rPr>
              <a:t>fragmentation</a:t>
            </a:r>
            <a:r>
              <a:rPr sz="2000" spc="155" dirty="0">
                <a:solidFill>
                  <a:srgbClr val="6F2F9F"/>
                </a:solidFill>
                <a:latin typeface="Times New Roman"/>
                <a:cs typeface="Times New Roman"/>
              </a:rPr>
              <a:t> </a:t>
            </a:r>
            <a:r>
              <a:rPr sz="2000" spc="-10" dirty="0">
                <a:solidFill>
                  <a:srgbClr val="6F2F9F"/>
                </a:solidFill>
                <a:latin typeface="Times New Roman"/>
                <a:cs typeface="Times New Roman"/>
              </a:rPr>
              <a:t>issues</a:t>
            </a:r>
            <a:r>
              <a:rPr sz="2000" spc="-10" dirty="0">
                <a:latin typeface="Times New Roman"/>
                <a:cs typeface="Times New Roman"/>
              </a:rPr>
              <a:t>.</a:t>
            </a:r>
            <a:endParaRPr sz="2000">
              <a:latin typeface="Times New Roman"/>
              <a:cs typeface="Times New Roman"/>
            </a:endParaRPr>
          </a:p>
        </p:txBody>
      </p:sp>
      <p:sp>
        <p:nvSpPr>
          <p:cNvPr id="4" name="object 4"/>
          <p:cNvSpPr txBox="1"/>
          <p:nvPr/>
        </p:nvSpPr>
        <p:spPr>
          <a:xfrm>
            <a:off x="8420100" y="6471338"/>
            <a:ext cx="217804"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25</a:t>
            </a:fld>
            <a:endParaRPr sz="1200">
              <a:latin typeface="Times New Roman"/>
              <a:cs typeface="Times New Roman"/>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3" name="object 3"/>
          <p:cNvSpPr txBox="1"/>
          <p:nvPr/>
        </p:nvSpPr>
        <p:spPr>
          <a:xfrm>
            <a:off x="804468" y="1786508"/>
            <a:ext cx="7962900" cy="4877435"/>
          </a:xfrm>
          <a:prstGeom prst="rect">
            <a:avLst/>
          </a:prstGeom>
        </p:spPr>
        <p:txBody>
          <a:bodyPr vert="horz" wrap="square" lIns="0" tIns="11430" rIns="0" bIns="0" rtlCol="0">
            <a:spAutoFit/>
          </a:bodyPr>
          <a:lstStyle/>
          <a:p>
            <a:pPr marL="338455" indent="-326390" algn="just">
              <a:lnSpc>
                <a:spcPct val="100000"/>
              </a:lnSpc>
              <a:spcBef>
                <a:spcPts val="90"/>
              </a:spcBef>
              <a:buClr>
                <a:srgbClr val="3A812E"/>
              </a:buClr>
              <a:buSzPct val="60000"/>
              <a:buFont typeface="Wingdings"/>
              <a:buChar char=""/>
              <a:tabLst>
                <a:tab pos="339090" algn="l"/>
              </a:tabLst>
            </a:pPr>
            <a:r>
              <a:rPr sz="2000" spc="-5" dirty="0">
                <a:solidFill>
                  <a:srgbClr val="FF0000"/>
                </a:solidFill>
                <a:latin typeface="Times New Roman"/>
                <a:cs typeface="Times New Roman"/>
              </a:rPr>
              <a:t>Interrupts can </a:t>
            </a:r>
            <a:r>
              <a:rPr sz="2000" dirty="0">
                <a:solidFill>
                  <a:srgbClr val="FF0000"/>
                </a:solidFill>
                <a:latin typeface="Times New Roman"/>
                <a:cs typeface="Times New Roman"/>
              </a:rPr>
              <a:t>be </a:t>
            </a:r>
            <a:r>
              <a:rPr sz="2000" spc="-10" dirty="0">
                <a:solidFill>
                  <a:srgbClr val="FF0000"/>
                </a:solidFill>
                <a:latin typeface="Times New Roman"/>
                <a:cs typeface="Times New Roman"/>
              </a:rPr>
              <a:t>either </a:t>
            </a:r>
            <a:r>
              <a:rPr sz="2000" spc="-15" dirty="0">
                <a:solidFill>
                  <a:srgbClr val="FF0000"/>
                </a:solidFill>
                <a:latin typeface="Times New Roman"/>
                <a:cs typeface="Times New Roman"/>
              </a:rPr>
              <a:t>Synchronous </a:t>
            </a:r>
            <a:r>
              <a:rPr sz="2000" dirty="0">
                <a:solidFill>
                  <a:srgbClr val="FF0000"/>
                </a:solidFill>
                <a:latin typeface="Times New Roman"/>
                <a:cs typeface="Times New Roman"/>
              </a:rPr>
              <a:t>or</a:t>
            </a:r>
            <a:r>
              <a:rPr sz="2000" spc="90" dirty="0">
                <a:solidFill>
                  <a:srgbClr val="FF0000"/>
                </a:solidFill>
                <a:latin typeface="Times New Roman"/>
                <a:cs typeface="Times New Roman"/>
              </a:rPr>
              <a:t> </a:t>
            </a:r>
            <a:r>
              <a:rPr sz="2000" spc="-10" dirty="0">
                <a:solidFill>
                  <a:srgbClr val="FF0000"/>
                </a:solidFill>
                <a:latin typeface="Times New Roman"/>
                <a:cs typeface="Times New Roman"/>
              </a:rPr>
              <a:t>Asynchronous</a:t>
            </a:r>
            <a:r>
              <a:rPr sz="2000" spc="-10" dirty="0">
                <a:latin typeface="Times New Roman"/>
                <a:cs typeface="Times New Roman"/>
              </a:rPr>
              <a:t>.</a:t>
            </a:r>
            <a:endParaRPr sz="2000" dirty="0">
              <a:latin typeface="Times New Roman"/>
              <a:cs typeface="Times New Roman"/>
            </a:endParaRPr>
          </a:p>
          <a:p>
            <a:pPr marL="689610" marR="10795" lvl="1" indent="-351155" algn="just">
              <a:lnSpc>
                <a:spcPct val="150000"/>
              </a:lnSpc>
              <a:spcBef>
                <a:spcPts val="484"/>
              </a:spcBef>
              <a:buClr>
                <a:srgbClr val="CC9900"/>
              </a:buClr>
              <a:buSzPct val="65000"/>
              <a:buFont typeface="Wingdings"/>
              <a:buChar char=""/>
              <a:tabLst>
                <a:tab pos="690245" algn="l"/>
              </a:tabLst>
            </a:pPr>
            <a:r>
              <a:rPr sz="2000" spc="-5" dirty="0">
                <a:solidFill>
                  <a:srgbClr val="6F2F9F"/>
                </a:solidFill>
                <a:latin typeface="Times New Roman"/>
                <a:cs typeface="Times New Roman"/>
              </a:rPr>
              <a:t>Interrupts </a:t>
            </a:r>
            <a:r>
              <a:rPr sz="2000" spc="-15" dirty="0">
                <a:solidFill>
                  <a:srgbClr val="6F2F9F"/>
                </a:solidFill>
                <a:latin typeface="Times New Roman"/>
                <a:cs typeface="Times New Roman"/>
              </a:rPr>
              <a:t>which </a:t>
            </a:r>
            <a:r>
              <a:rPr sz="2000" spc="-5" dirty="0">
                <a:solidFill>
                  <a:srgbClr val="6F2F9F"/>
                </a:solidFill>
                <a:latin typeface="Times New Roman"/>
                <a:cs typeface="Times New Roman"/>
              </a:rPr>
              <a:t>occurs in </a:t>
            </a:r>
            <a:r>
              <a:rPr sz="2000" spc="-10" dirty="0">
                <a:solidFill>
                  <a:srgbClr val="6F2F9F"/>
                </a:solidFill>
                <a:latin typeface="Times New Roman"/>
                <a:cs typeface="Times New Roman"/>
              </a:rPr>
              <a:t>sync with the </a:t>
            </a:r>
            <a:r>
              <a:rPr sz="2000" spc="-5" dirty="0">
                <a:solidFill>
                  <a:srgbClr val="6F2F9F"/>
                </a:solidFill>
                <a:latin typeface="Times New Roman"/>
                <a:cs typeface="Times New Roman"/>
              </a:rPr>
              <a:t>currently executing </a:t>
            </a:r>
            <a:r>
              <a:rPr sz="2000" dirty="0">
                <a:solidFill>
                  <a:srgbClr val="6F2F9F"/>
                </a:solidFill>
                <a:latin typeface="Times New Roman"/>
                <a:cs typeface="Times New Roman"/>
              </a:rPr>
              <a:t>task </a:t>
            </a:r>
            <a:r>
              <a:rPr sz="2000" spc="-10" dirty="0">
                <a:solidFill>
                  <a:srgbClr val="6F2F9F"/>
                </a:solidFill>
                <a:latin typeface="Times New Roman"/>
                <a:cs typeface="Times New Roman"/>
              </a:rPr>
              <a:t>is  known </a:t>
            </a:r>
            <a:r>
              <a:rPr sz="2000" spc="5" dirty="0">
                <a:solidFill>
                  <a:srgbClr val="6F2F9F"/>
                </a:solidFill>
                <a:latin typeface="Times New Roman"/>
                <a:cs typeface="Times New Roman"/>
              </a:rPr>
              <a:t>as </a:t>
            </a:r>
            <a:r>
              <a:rPr sz="2000" spc="-5" dirty="0">
                <a:solidFill>
                  <a:srgbClr val="FF0000"/>
                </a:solidFill>
                <a:latin typeface="Times New Roman"/>
                <a:cs typeface="Times New Roman"/>
              </a:rPr>
              <a:t>Synchronous interrupts</a:t>
            </a:r>
            <a:r>
              <a:rPr sz="2000" spc="-5" dirty="0">
                <a:latin typeface="Times New Roman"/>
                <a:cs typeface="Times New Roman"/>
              </a:rPr>
              <a:t>. </a:t>
            </a:r>
            <a:r>
              <a:rPr sz="2000" spc="-5" dirty="0">
                <a:solidFill>
                  <a:srgbClr val="6F2F9F"/>
                </a:solidFill>
                <a:latin typeface="Times New Roman"/>
                <a:cs typeface="Times New Roman"/>
              </a:rPr>
              <a:t>Usually </a:t>
            </a:r>
            <a:r>
              <a:rPr sz="2000" spc="-10" dirty="0">
                <a:solidFill>
                  <a:srgbClr val="6F2F9F"/>
                </a:solidFill>
                <a:latin typeface="Times New Roman"/>
                <a:cs typeface="Times New Roman"/>
              </a:rPr>
              <a:t>the software </a:t>
            </a:r>
            <a:r>
              <a:rPr sz="2000" spc="-5" dirty="0">
                <a:solidFill>
                  <a:srgbClr val="6F2F9F"/>
                </a:solidFill>
                <a:latin typeface="Times New Roman"/>
                <a:cs typeface="Times New Roman"/>
              </a:rPr>
              <a:t>interrupts fall  </a:t>
            </a:r>
            <a:r>
              <a:rPr sz="2000" spc="-10" dirty="0">
                <a:solidFill>
                  <a:srgbClr val="6F2F9F"/>
                </a:solidFill>
                <a:latin typeface="Times New Roman"/>
                <a:cs typeface="Times New Roman"/>
              </a:rPr>
              <a:t>under the </a:t>
            </a:r>
            <a:r>
              <a:rPr sz="2000" i="1" dirty="0">
                <a:solidFill>
                  <a:srgbClr val="6F2F9F"/>
                </a:solidFill>
                <a:latin typeface="Times New Roman"/>
                <a:cs typeface="Times New Roman"/>
              </a:rPr>
              <a:t>Synchronous </a:t>
            </a:r>
            <a:r>
              <a:rPr sz="2000" i="1" spc="-5" dirty="0">
                <a:solidFill>
                  <a:srgbClr val="6F2F9F"/>
                </a:solidFill>
                <a:latin typeface="Times New Roman"/>
                <a:cs typeface="Times New Roman"/>
              </a:rPr>
              <a:t>Interrupt</a:t>
            </a:r>
            <a:r>
              <a:rPr sz="2000" i="1" spc="-10" dirty="0">
                <a:solidFill>
                  <a:srgbClr val="6F2F9F"/>
                </a:solidFill>
                <a:latin typeface="Times New Roman"/>
                <a:cs typeface="Times New Roman"/>
              </a:rPr>
              <a:t> </a:t>
            </a:r>
            <a:r>
              <a:rPr sz="2000" spc="-10" dirty="0">
                <a:solidFill>
                  <a:srgbClr val="6F2F9F"/>
                </a:solidFill>
                <a:latin typeface="Times New Roman"/>
                <a:cs typeface="Times New Roman"/>
              </a:rPr>
              <a:t>category</a:t>
            </a:r>
            <a:r>
              <a:rPr sz="2000" spc="-10" dirty="0">
                <a:latin typeface="Times New Roman"/>
                <a:cs typeface="Times New Roman"/>
              </a:rPr>
              <a:t>.</a:t>
            </a:r>
            <a:endParaRPr sz="2000" dirty="0">
              <a:latin typeface="Times New Roman"/>
              <a:cs typeface="Times New Roman"/>
            </a:endParaRPr>
          </a:p>
          <a:p>
            <a:pPr marL="1009650" marR="5080" lvl="2" indent="-317500" algn="just">
              <a:lnSpc>
                <a:spcPct val="150100"/>
              </a:lnSpc>
              <a:spcBef>
                <a:spcPts val="480"/>
              </a:spcBef>
              <a:buClr>
                <a:srgbClr val="3A812E"/>
              </a:buClr>
              <a:buSzPct val="70000"/>
              <a:buFont typeface="Wingdings"/>
              <a:buChar char=""/>
              <a:tabLst>
                <a:tab pos="1010285" algn="l"/>
              </a:tabLst>
            </a:pPr>
            <a:r>
              <a:rPr sz="2000" spc="-10" dirty="0">
                <a:solidFill>
                  <a:srgbClr val="006FC0"/>
                </a:solidFill>
                <a:latin typeface="Times New Roman"/>
                <a:cs typeface="Times New Roman"/>
              </a:rPr>
              <a:t>Divide </a:t>
            </a:r>
            <a:r>
              <a:rPr sz="2000" dirty="0">
                <a:solidFill>
                  <a:srgbClr val="006FC0"/>
                </a:solidFill>
                <a:latin typeface="Times New Roman"/>
                <a:cs typeface="Times New Roman"/>
              </a:rPr>
              <a:t>by zero, </a:t>
            </a:r>
            <a:r>
              <a:rPr sz="2000" spc="-10" dirty="0">
                <a:solidFill>
                  <a:srgbClr val="006FC0"/>
                </a:solidFill>
                <a:latin typeface="Times New Roman"/>
                <a:cs typeface="Times New Roman"/>
              </a:rPr>
              <a:t>memory </a:t>
            </a:r>
            <a:r>
              <a:rPr sz="2000" spc="-5" dirty="0">
                <a:solidFill>
                  <a:srgbClr val="006FC0"/>
                </a:solidFill>
                <a:latin typeface="Times New Roman"/>
                <a:cs typeface="Times New Roman"/>
              </a:rPr>
              <a:t>segmentation </a:t>
            </a:r>
            <a:r>
              <a:rPr sz="2000" dirty="0">
                <a:latin typeface="Times New Roman"/>
                <a:cs typeface="Times New Roman"/>
              </a:rPr>
              <a:t>error </a:t>
            </a:r>
            <a:r>
              <a:rPr sz="2000" spc="-5" dirty="0">
                <a:latin typeface="Times New Roman"/>
                <a:cs typeface="Times New Roman"/>
              </a:rPr>
              <a:t>etc are </a:t>
            </a:r>
            <a:r>
              <a:rPr sz="2000" spc="-10" dirty="0">
                <a:latin typeface="Times New Roman"/>
                <a:cs typeface="Times New Roman"/>
              </a:rPr>
              <a:t>examples </a:t>
            </a:r>
            <a:r>
              <a:rPr sz="2000" spc="5" dirty="0">
                <a:latin typeface="Times New Roman"/>
                <a:cs typeface="Times New Roman"/>
              </a:rPr>
              <a:t>of  </a:t>
            </a:r>
            <a:r>
              <a:rPr sz="2000" spc="-15" dirty="0">
                <a:latin typeface="Times New Roman"/>
                <a:cs typeface="Times New Roman"/>
              </a:rPr>
              <a:t>Synchronous</a:t>
            </a:r>
            <a:r>
              <a:rPr sz="2000" spc="75" dirty="0">
                <a:latin typeface="Times New Roman"/>
                <a:cs typeface="Times New Roman"/>
              </a:rPr>
              <a:t> </a:t>
            </a:r>
            <a:r>
              <a:rPr sz="2000" spc="-5" dirty="0">
                <a:latin typeface="Times New Roman"/>
                <a:cs typeface="Times New Roman"/>
              </a:rPr>
              <a:t>interrupts.</a:t>
            </a:r>
            <a:endParaRPr sz="2000" dirty="0">
              <a:latin typeface="Times New Roman"/>
              <a:cs typeface="Times New Roman"/>
            </a:endParaRPr>
          </a:p>
          <a:p>
            <a:pPr marL="689610" marR="12065" lvl="1" indent="-351155" algn="just">
              <a:lnSpc>
                <a:spcPct val="150100"/>
              </a:lnSpc>
              <a:spcBef>
                <a:spcPts val="475"/>
              </a:spcBef>
              <a:buClr>
                <a:srgbClr val="CC9900"/>
              </a:buClr>
              <a:buSzPct val="65000"/>
              <a:buFont typeface="Wingdings"/>
              <a:buChar char=""/>
              <a:tabLst>
                <a:tab pos="690245" algn="l"/>
              </a:tabLst>
            </a:pPr>
            <a:r>
              <a:rPr sz="2000" spc="-5" dirty="0">
                <a:solidFill>
                  <a:srgbClr val="6F2F9F"/>
                </a:solidFill>
                <a:latin typeface="Times New Roman"/>
                <a:cs typeface="Times New Roman"/>
              </a:rPr>
              <a:t>For </a:t>
            </a:r>
            <a:r>
              <a:rPr sz="2000" spc="-10" dirty="0">
                <a:solidFill>
                  <a:srgbClr val="6F2F9F"/>
                </a:solidFill>
                <a:latin typeface="Times New Roman"/>
                <a:cs typeface="Times New Roman"/>
              </a:rPr>
              <a:t>synchronous </a:t>
            </a:r>
            <a:r>
              <a:rPr sz="2000" spc="-5" dirty="0">
                <a:solidFill>
                  <a:srgbClr val="6F2F9F"/>
                </a:solidFill>
                <a:latin typeface="Times New Roman"/>
                <a:cs typeface="Times New Roman"/>
              </a:rPr>
              <a:t>interrupts,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interrupt handler </a:t>
            </a:r>
            <a:r>
              <a:rPr sz="2000" spc="-10" dirty="0">
                <a:solidFill>
                  <a:srgbClr val="6F2F9F"/>
                </a:solidFill>
                <a:latin typeface="Times New Roman"/>
                <a:cs typeface="Times New Roman"/>
              </a:rPr>
              <a:t>runs </a:t>
            </a:r>
            <a:r>
              <a:rPr sz="2000" spc="5" dirty="0">
                <a:solidFill>
                  <a:srgbClr val="6F2F9F"/>
                </a:solidFill>
                <a:latin typeface="Times New Roman"/>
                <a:cs typeface="Times New Roman"/>
              </a:rPr>
              <a:t>in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same  </a:t>
            </a:r>
            <a:r>
              <a:rPr sz="2000" spc="-10" dirty="0">
                <a:solidFill>
                  <a:srgbClr val="6F2F9F"/>
                </a:solidFill>
                <a:latin typeface="Times New Roman"/>
                <a:cs typeface="Times New Roman"/>
              </a:rPr>
              <a:t>context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the interrupting</a:t>
            </a:r>
            <a:r>
              <a:rPr sz="2000" spc="40" dirty="0">
                <a:solidFill>
                  <a:srgbClr val="6F2F9F"/>
                </a:solidFill>
                <a:latin typeface="Times New Roman"/>
                <a:cs typeface="Times New Roman"/>
              </a:rPr>
              <a:t> </a:t>
            </a:r>
            <a:r>
              <a:rPr sz="2000" spc="-10" dirty="0">
                <a:solidFill>
                  <a:srgbClr val="6F2F9F"/>
                </a:solidFill>
                <a:latin typeface="Times New Roman"/>
                <a:cs typeface="Times New Roman"/>
              </a:rPr>
              <a:t>task</a:t>
            </a:r>
            <a:r>
              <a:rPr sz="2000" spc="-10" dirty="0">
                <a:latin typeface="Times New Roman"/>
                <a:cs typeface="Times New Roman"/>
              </a:rPr>
              <a:t>.</a:t>
            </a:r>
            <a:endParaRPr sz="2000" dirty="0">
              <a:latin typeface="Times New Roman"/>
              <a:cs typeface="Times New Roman"/>
            </a:endParaRPr>
          </a:p>
          <a:p>
            <a:pPr marL="689610" marR="9525" lvl="1" indent="-351155" algn="just">
              <a:lnSpc>
                <a:spcPct val="150100"/>
              </a:lnSpc>
              <a:spcBef>
                <a:spcPts val="480"/>
              </a:spcBef>
              <a:buClr>
                <a:srgbClr val="CC9900"/>
              </a:buClr>
              <a:buSzPct val="65000"/>
              <a:buFont typeface="Wingdings"/>
              <a:buChar char=""/>
              <a:tabLst>
                <a:tab pos="690245" algn="l"/>
              </a:tabLst>
            </a:pPr>
            <a:r>
              <a:rPr sz="2000" spc="-5" dirty="0">
                <a:latin typeface="Times New Roman"/>
                <a:cs typeface="Times New Roman"/>
              </a:rPr>
              <a:t>Interrupts </a:t>
            </a:r>
            <a:r>
              <a:rPr sz="2000" spc="-10" dirty="0">
                <a:latin typeface="Times New Roman"/>
                <a:cs typeface="Times New Roman"/>
              </a:rPr>
              <a:t>which </a:t>
            </a:r>
            <a:r>
              <a:rPr sz="2000" spc="-5" dirty="0">
                <a:latin typeface="Times New Roman"/>
                <a:cs typeface="Times New Roman"/>
              </a:rPr>
              <a:t>occurs at </a:t>
            </a:r>
            <a:r>
              <a:rPr sz="2000" spc="5" dirty="0">
                <a:latin typeface="Times New Roman"/>
                <a:cs typeface="Times New Roman"/>
              </a:rPr>
              <a:t>any </a:t>
            </a:r>
            <a:r>
              <a:rPr sz="2000" spc="-5" dirty="0">
                <a:latin typeface="Times New Roman"/>
                <a:cs typeface="Times New Roman"/>
              </a:rPr>
              <a:t>point </a:t>
            </a:r>
            <a:r>
              <a:rPr sz="2000" dirty="0">
                <a:latin typeface="Times New Roman"/>
                <a:cs typeface="Times New Roman"/>
              </a:rPr>
              <a:t>of </a:t>
            </a:r>
            <a:r>
              <a:rPr sz="2000" spc="-5" dirty="0">
                <a:latin typeface="Times New Roman"/>
                <a:cs typeface="Times New Roman"/>
              </a:rPr>
              <a:t>execution </a:t>
            </a:r>
            <a:r>
              <a:rPr sz="2000" dirty="0">
                <a:latin typeface="Times New Roman"/>
                <a:cs typeface="Times New Roman"/>
              </a:rPr>
              <a:t>of </a:t>
            </a:r>
            <a:r>
              <a:rPr sz="2000" spc="5" dirty="0">
                <a:latin typeface="Times New Roman"/>
                <a:cs typeface="Times New Roman"/>
              </a:rPr>
              <a:t>any </a:t>
            </a:r>
            <a:r>
              <a:rPr sz="2000" spc="-10" dirty="0">
                <a:latin typeface="Times New Roman"/>
                <a:cs typeface="Times New Roman"/>
              </a:rPr>
              <a:t>task, </a:t>
            </a:r>
            <a:r>
              <a:rPr sz="2000" spc="-5" dirty="0">
                <a:latin typeface="Times New Roman"/>
                <a:cs typeface="Times New Roman"/>
              </a:rPr>
              <a:t>and are  </a:t>
            </a:r>
            <a:r>
              <a:rPr sz="2000" spc="-10" dirty="0">
                <a:latin typeface="Times New Roman"/>
                <a:cs typeface="Times New Roman"/>
              </a:rPr>
              <a:t>not </a:t>
            </a:r>
            <a:r>
              <a:rPr sz="2000" spc="-5" dirty="0">
                <a:latin typeface="Times New Roman"/>
                <a:cs typeface="Times New Roman"/>
              </a:rPr>
              <a:t>in </a:t>
            </a:r>
            <a:r>
              <a:rPr sz="2000" spc="-10" dirty="0">
                <a:latin typeface="Times New Roman"/>
                <a:cs typeface="Times New Roman"/>
              </a:rPr>
              <a:t>sync with the </a:t>
            </a:r>
            <a:r>
              <a:rPr sz="2000" dirty="0">
                <a:latin typeface="Times New Roman"/>
                <a:cs typeface="Times New Roman"/>
              </a:rPr>
              <a:t>currently </a:t>
            </a:r>
            <a:r>
              <a:rPr sz="2000" spc="-5" dirty="0">
                <a:latin typeface="Times New Roman"/>
                <a:cs typeface="Times New Roman"/>
              </a:rPr>
              <a:t>executing </a:t>
            </a:r>
            <a:r>
              <a:rPr sz="2000" dirty="0">
                <a:latin typeface="Times New Roman"/>
                <a:cs typeface="Times New Roman"/>
              </a:rPr>
              <a:t>task </a:t>
            </a:r>
            <a:r>
              <a:rPr sz="2000" spc="-5" dirty="0">
                <a:latin typeface="Times New Roman"/>
                <a:cs typeface="Times New Roman"/>
              </a:rPr>
              <a:t>are</a:t>
            </a:r>
            <a:r>
              <a:rPr sz="2000" spc="80" dirty="0">
                <a:latin typeface="Times New Roman"/>
                <a:cs typeface="Times New Roman"/>
              </a:rPr>
              <a:t> </a:t>
            </a:r>
            <a:r>
              <a:rPr sz="2000" i="1" spc="-5" dirty="0">
                <a:latin typeface="Times New Roman"/>
                <a:cs typeface="Times New Roman"/>
              </a:rPr>
              <a:t>Asynchronous</a:t>
            </a:r>
            <a:endParaRPr sz="2000" dirty="0">
              <a:latin typeface="Times New Roman"/>
              <a:cs typeface="Times New Roman"/>
            </a:endParaRPr>
          </a:p>
          <a:p>
            <a:pPr marL="3269615">
              <a:lnSpc>
                <a:spcPct val="100000"/>
              </a:lnSpc>
              <a:spcBef>
                <a:spcPts val="35"/>
              </a:spcBef>
              <a:tabLst>
                <a:tab pos="7653655" algn="l"/>
              </a:tabLst>
            </a:pPr>
            <a:r>
              <a:rPr sz="1200" spc="-15" dirty="0">
                <a:latin typeface="Times New Roman"/>
                <a:cs typeface="Times New Roman"/>
              </a:rPr>
              <a:t>	</a:t>
            </a:r>
            <a:r>
              <a:rPr sz="1800" spc="-82" baseline="2314" dirty="0">
                <a:latin typeface="Times New Roman"/>
                <a:cs typeface="Times New Roman"/>
              </a:rPr>
              <a:t>25</a:t>
            </a:r>
            <a:endParaRPr sz="1800" baseline="2314" dirty="0">
              <a:latin typeface="Times New Roman"/>
              <a:cs typeface="Times New Roman"/>
            </a:endParaRPr>
          </a:p>
        </p:txBody>
      </p:sp>
      <p:sp>
        <p:nvSpPr>
          <p:cNvPr id="5" name="object 5"/>
          <p:cNvSpPr txBox="1"/>
          <p:nvPr/>
        </p:nvSpPr>
        <p:spPr>
          <a:xfrm>
            <a:off x="1481455" y="6632054"/>
            <a:ext cx="1089025" cy="306070"/>
          </a:xfrm>
          <a:prstGeom prst="rect">
            <a:avLst/>
          </a:prstGeom>
        </p:spPr>
        <p:txBody>
          <a:bodyPr vert="horz" wrap="square" lIns="0" tIns="0" rIns="0" bIns="0" rtlCol="0">
            <a:spAutoFit/>
          </a:bodyPr>
          <a:lstStyle/>
          <a:p>
            <a:pPr marL="12700">
              <a:lnSpc>
                <a:spcPts val="2275"/>
              </a:lnSpc>
            </a:pPr>
            <a:r>
              <a:rPr sz="2000" i="1" spc="-5" dirty="0">
                <a:latin typeface="Times New Roman"/>
                <a:cs typeface="Times New Roman"/>
              </a:rPr>
              <a:t>interrupts</a:t>
            </a:r>
            <a:r>
              <a:rPr sz="2000" spc="-5" dirty="0">
                <a:latin typeface="Times New Roman"/>
                <a:cs typeface="Times New Roman"/>
              </a:rPr>
              <a:t>.</a:t>
            </a:r>
            <a:endParaRPr sz="2000">
              <a:latin typeface="Times New Roman"/>
              <a:cs typeface="Times New Roman"/>
            </a:endParaRPr>
          </a:p>
        </p:txBody>
      </p:sp>
      <p:sp>
        <p:nvSpPr>
          <p:cNvPr id="4" name="object 4"/>
          <p:cNvSpPr txBox="1">
            <a:spLocks noGrp="1"/>
          </p:cNvSpPr>
          <p:nvPr>
            <p:ph type="title"/>
          </p:nvPr>
        </p:nvSpPr>
        <p:spPr>
          <a:xfrm>
            <a:off x="460044" y="199374"/>
            <a:ext cx="8303895" cy="1398270"/>
          </a:xfrm>
          <a:prstGeom prst="rect">
            <a:avLst/>
          </a:prstGeom>
        </p:spPr>
        <p:txBody>
          <a:bodyPr vert="horz" wrap="square" lIns="0" tIns="12700" rIns="0" bIns="0" rtlCol="0">
            <a:spAutoFit/>
          </a:bodyPr>
          <a:lstStyle/>
          <a:p>
            <a:pPr marL="356870" marR="5080" indent="-344805" algn="just">
              <a:lnSpc>
                <a:spcPct val="150100"/>
              </a:lnSpc>
              <a:spcBef>
                <a:spcPts val="100"/>
              </a:spcBef>
            </a:pPr>
            <a:r>
              <a:rPr spc="-5" dirty="0">
                <a:solidFill>
                  <a:srgbClr val="C00000"/>
                </a:solidFill>
              </a:rPr>
              <a:t>» </a:t>
            </a:r>
            <a:r>
              <a:rPr b="1" i="1" spc="-10" dirty="0">
                <a:solidFill>
                  <a:srgbClr val="FF0000"/>
                </a:solidFill>
                <a:latin typeface="Times New Roman"/>
                <a:cs typeface="Times New Roman"/>
              </a:rPr>
              <a:t>Interrupt </a:t>
            </a:r>
            <a:r>
              <a:rPr b="1" i="1" dirty="0">
                <a:solidFill>
                  <a:srgbClr val="FF0000"/>
                </a:solidFill>
                <a:latin typeface="Times New Roman"/>
                <a:cs typeface="Times New Roman"/>
              </a:rPr>
              <a:t>Handling: </a:t>
            </a:r>
            <a:r>
              <a:rPr spc="-5" dirty="0">
                <a:solidFill>
                  <a:srgbClr val="AC1285"/>
                </a:solidFill>
              </a:rPr>
              <a:t>Deals with </a:t>
            </a:r>
            <a:r>
              <a:rPr spc="-10" dirty="0">
                <a:solidFill>
                  <a:srgbClr val="AC1285"/>
                </a:solidFill>
              </a:rPr>
              <a:t>the </a:t>
            </a:r>
            <a:r>
              <a:rPr spc="-5" dirty="0">
                <a:solidFill>
                  <a:srgbClr val="AC1285"/>
                </a:solidFill>
              </a:rPr>
              <a:t>handling </a:t>
            </a:r>
            <a:r>
              <a:rPr dirty="0">
                <a:solidFill>
                  <a:srgbClr val="AC1285"/>
                </a:solidFill>
              </a:rPr>
              <a:t>of </a:t>
            </a:r>
            <a:r>
              <a:rPr spc="-10" dirty="0">
                <a:solidFill>
                  <a:srgbClr val="AC1285"/>
                </a:solidFill>
              </a:rPr>
              <a:t>various </a:t>
            </a:r>
            <a:r>
              <a:rPr spc="-5" dirty="0">
                <a:solidFill>
                  <a:srgbClr val="AC1285"/>
                </a:solidFill>
              </a:rPr>
              <a:t>interrupts</a:t>
            </a:r>
            <a:r>
              <a:rPr spc="-5" dirty="0"/>
              <a:t>. </a:t>
            </a:r>
            <a:r>
              <a:rPr spc="-5" dirty="0">
                <a:solidFill>
                  <a:srgbClr val="C00000"/>
                </a:solidFill>
              </a:rPr>
              <a:t>Interrupts  inform the processor </a:t>
            </a:r>
            <a:r>
              <a:rPr spc="-10" dirty="0">
                <a:solidFill>
                  <a:srgbClr val="C00000"/>
                </a:solidFill>
              </a:rPr>
              <a:t>that </a:t>
            </a:r>
            <a:r>
              <a:rPr spc="-5" dirty="0">
                <a:solidFill>
                  <a:srgbClr val="C00000"/>
                </a:solidFill>
              </a:rPr>
              <a:t>an external device </a:t>
            </a:r>
            <a:r>
              <a:rPr dirty="0">
                <a:solidFill>
                  <a:srgbClr val="C00000"/>
                </a:solidFill>
              </a:rPr>
              <a:t>or </a:t>
            </a:r>
            <a:r>
              <a:rPr spc="5" dirty="0">
                <a:solidFill>
                  <a:srgbClr val="C00000"/>
                </a:solidFill>
              </a:rPr>
              <a:t>an </a:t>
            </a:r>
            <a:r>
              <a:rPr spc="-5" dirty="0">
                <a:solidFill>
                  <a:srgbClr val="C00000"/>
                </a:solidFill>
              </a:rPr>
              <a:t>associated task requires  </a:t>
            </a:r>
            <a:r>
              <a:rPr spc="-15" dirty="0">
                <a:solidFill>
                  <a:srgbClr val="C00000"/>
                </a:solidFill>
              </a:rPr>
              <a:t>immediate </a:t>
            </a:r>
            <a:r>
              <a:rPr spc="-5" dirty="0">
                <a:solidFill>
                  <a:srgbClr val="C00000"/>
                </a:solidFill>
              </a:rPr>
              <a:t>attention </a:t>
            </a:r>
            <a:r>
              <a:rPr dirty="0">
                <a:solidFill>
                  <a:srgbClr val="C00000"/>
                </a:solidFill>
              </a:rPr>
              <a:t>of </a:t>
            </a:r>
            <a:r>
              <a:rPr spc="-10" dirty="0">
                <a:solidFill>
                  <a:srgbClr val="C00000"/>
                </a:solidFill>
              </a:rPr>
              <a:t>the</a:t>
            </a:r>
            <a:r>
              <a:rPr spc="65" dirty="0">
                <a:solidFill>
                  <a:srgbClr val="C00000"/>
                </a:solidFill>
              </a:rPr>
              <a:t> </a:t>
            </a:r>
            <a:r>
              <a:rPr spc="-5" dirty="0">
                <a:solidFill>
                  <a:srgbClr val="C00000"/>
                </a:solidFill>
              </a:rPr>
              <a:t>CPU</a:t>
            </a:r>
            <a:r>
              <a:rPr spc="-5" dirty="0"/>
              <a: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5165" cy="5697855"/>
          </a:xfrm>
          <a:prstGeom prst="rect">
            <a:avLst/>
          </a:prstGeom>
        </p:spPr>
        <p:txBody>
          <a:bodyPr vert="horz" wrap="square" lIns="0" tIns="12700" rIns="0" bIns="0" rtlCol="0">
            <a:spAutoFit/>
          </a:bodyPr>
          <a:lstStyle/>
          <a:p>
            <a:pPr marL="1033780" marR="7620" indent="-351155" algn="just">
              <a:lnSpc>
                <a:spcPct val="150100"/>
              </a:lnSpc>
              <a:spcBef>
                <a:spcPts val="100"/>
              </a:spcBef>
              <a:buClr>
                <a:srgbClr val="CC9900"/>
              </a:buClr>
              <a:buSzPct val="65000"/>
              <a:buFont typeface="Wingdings"/>
              <a:buChar char=""/>
              <a:tabLst>
                <a:tab pos="1034415" algn="l"/>
              </a:tabLst>
            </a:pPr>
            <a:r>
              <a:rPr sz="2000" spc="-5" dirty="0">
                <a:solidFill>
                  <a:srgbClr val="6F2F9F"/>
                </a:solidFill>
                <a:latin typeface="Times New Roman"/>
                <a:cs typeface="Times New Roman"/>
              </a:rPr>
              <a:t>Interrupts </a:t>
            </a:r>
            <a:r>
              <a:rPr sz="2000" spc="-10" dirty="0">
                <a:solidFill>
                  <a:srgbClr val="6F2F9F"/>
                </a:solidFill>
                <a:latin typeface="Times New Roman"/>
                <a:cs typeface="Times New Roman"/>
              </a:rPr>
              <a:t>which </a:t>
            </a:r>
            <a:r>
              <a:rPr sz="2000" spc="-5" dirty="0">
                <a:solidFill>
                  <a:srgbClr val="6F2F9F"/>
                </a:solidFill>
                <a:latin typeface="Times New Roman"/>
                <a:cs typeface="Times New Roman"/>
              </a:rPr>
              <a:t>occurs at </a:t>
            </a:r>
            <a:r>
              <a:rPr sz="2000" spc="5" dirty="0">
                <a:solidFill>
                  <a:srgbClr val="6F2F9F"/>
                </a:solidFill>
                <a:latin typeface="Times New Roman"/>
                <a:cs typeface="Times New Roman"/>
              </a:rPr>
              <a:t>any </a:t>
            </a:r>
            <a:r>
              <a:rPr sz="2000" spc="-5" dirty="0">
                <a:solidFill>
                  <a:srgbClr val="6F2F9F"/>
                </a:solidFill>
                <a:latin typeface="Times New Roman"/>
                <a:cs typeface="Times New Roman"/>
              </a:rPr>
              <a:t>point </a:t>
            </a:r>
            <a:r>
              <a:rPr sz="2000" dirty="0">
                <a:solidFill>
                  <a:srgbClr val="6F2F9F"/>
                </a:solidFill>
                <a:latin typeface="Times New Roman"/>
                <a:cs typeface="Times New Roman"/>
              </a:rPr>
              <a:t>of </a:t>
            </a:r>
            <a:r>
              <a:rPr sz="2000" spc="-5" dirty="0">
                <a:solidFill>
                  <a:srgbClr val="6F2F9F"/>
                </a:solidFill>
                <a:latin typeface="Times New Roman"/>
                <a:cs typeface="Times New Roman"/>
              </a:rPr>
              <a:t>execution </a:t>
            </a:r>
            <a:r>
              <a:rPr sz="2000" dirty="0">
                <a:solidFill>
                  <a:srgbClr val="6F2F9F"/>
                </a:solidFill>
                <a:latin typeface="Times New Roman"/>
                <a:cs typeface="Times New Roman"/>
              </a:rPr>
              <a:t>of </a:t>
            </a:r>
            <a:r>
              <a:rPr sz="2000" spc="5" dirty="0">
                <a:solidFill>
                  <a:srgbClr val="6F2F9F"/>
                </a:solidFill>
                <a:latin typeface="Times New Roman"/>
                <a:cs typeface="Times New Roman"/>
              </a:rPr>
              <a:t>any </a:t>
            </a:r>
            <a:r>
              <a:rPr sz="2000" spc="-10" dirty="0">
                <a:solidFill>
                  <a:srgbClr val="6F2F9F"/>
                </a:solidFill>
                <a:latin typeface="Times New Roman"/>
                <a:cs typeface="Times New Roman"/>
              </a:rPr>
              <a:t>task, </a:t>
            </a:r>
            <a:r>
              <a:rPr sz="2000" spc="-5" dirty="0">
                <a:solidFill>
                  <a:srgbClr val="6F2F9F"/>
                </a:solidFill>
                <a:latin typeface="Times New Roman"/>
                <a:cs typeface="Times New Roman"/>
              </a:rPr>
              <a:t>and are  </a:t>
            </a:r>
            <a:r>
              <a:rPr sz="2000" spc="-10" dirty="0">
                <a:solidFill>
                  <a:srgbClr val="6F2F9F"/>
                </a:solidFill>
                <a:latin typeface="Times New Roman"/>
                <a:cs typeface="Times New Roman"/>
              </a:rPr>
              <a:t>not </a:t>
            </a:r>
            <a:r>
              <a:rPr sz="2000" spc="-5" dirty="0">
                <a:solidFill>
                  <a:srgbClr val="6F2F9F"/>
                </a:solidFill>
                <a:latin typeface="Times New Roman"/>
                <a:cs typeface="Times New Roman"/>
              </a:rPr>
              <a:t>in </a:t>
            </a:r>
            <a:r>
              <a:rPr sz="2000" spc="-10" dirty="0">
                <a:solidFill>
                  <a:srgbClr val="6F2F9F"/>
                </a:solidFill>
                <a:latin typeface="Times New Roman"/>
                <a:cs typeface="Times New Roman"/>
              </a:rPr>
              <a:t>sync with the </a:t>
            </a:r>
            <a:r>
              <a:rPr sz="2000" dirty="0">
                <a:solidFill>
                  <a:srgbClr val="6F2F9F"/>
                </a:solidFill>
                <a:latin typeface="Times New Roman"/>
                <a:cs typeface="Times New Roman"/>
              </a:rPr>
              <a:t>currently </a:t>
            </a:r>
            <a:r>
              <a:rPr sz="2000" spc="-5" dirty="0">
                <a:solidFill>
                  <a:srgbClr val="6F2F9F"/>
                </a:solidFill>
                <a:latin typeface="Times New Roman"/>
                <a:cs typeface="Times New Roman"/>
              </a:rPr>
              <a:t>executing </a:t>
            </a:r>
            <a:r>
              <a:rPr sz="2000" dirty="0">
                <a:solidFill>
                  <a:srgbClr val="6F2F9F"/>
                </a:solidFill>
                <a:latin typeface="Times New Roman"/>
                <a:cs typeface="Times New Roman"/>
              </a:rPr>
              <a:t>task </a:t>
            </a:r>
            <a:r>
              <a:rPr sz="2000" spc="-5" dirty="0">
                <a:solidFill>
                  <a:srgbClr val="6F2F9F"/>
                </a:solidFill>
                <a:latin typeface="Times New Roman"/>
                <a:cs typeface="Times New Roman"/>
              </a:rPr>
              <a:t>are </a:t>
            </a:r>
            <a:r>
              <a:rPr sz="2000" i="1" spc="-5" dirty="0">
                <a:solidFill>
                  <a:srgbClr val="FF0000"/>
                </a:solidFill>
                <a:latin typeface="Times New Roman"/>
                <a:cs typeface="Times New Roman"/>
              </a:rPr>
              <a:t>Asynchronous  interrupts</a:t>
            </a:r>
            <a:r>
              <a:rPr sz="2000" spc="-5" dirty="0">
                <a:latin typeface="Times New Roman"/>
                <a:cs typeface="Times New Roman"/>
              </a:rPr>
              <a:t>.</a:t>
            </a:r>
            <a:endParaRPr sz="2000" dirty="0">
              <a:latin typeface="Times New Roman"/>
              <a:cs typeface="Times New Roman"/>
            </a:endParaRPr>
          </a:p>
          <a:p>
            <a:pPr marL="1353820" lvl="1" indent="-317500" algn="just">
              <a:lnSpc>
                <a:spcPct val="100000"/>
              </a:lnSpc>
              <a:spcBef>
                <a:spcPts val="1680"/>
              </a:spcBef>
              <a:buClr>
                <a:srgbClr val="3A812E"/>
              </a:buClr>
              <a:buSzPct val="70000"/>
              <a:buFont typeface="Wingdings"/>
              <a:buChar char=""/>
              <a:tabLst>
                <a:tab pos="1354455" algn="l"/>
              </a:tabLst>
            </a:pPr>
            <a:r>
              <a:rPr sz="2000" spc="-10" dirty="0">
                <a:solidFill>
                  <a:srgbClr val="006FC0"/>
                </a:solidFill>
                <a:latin typeface="Times New Roman"/>
                <a:cs typeface="Times New Roman"/>
              </a:rPr>
              <a:t>Timer </a:t>
            </a:r>
            <a:r>
              <a:rPr sz="2000" spc="-5" dirty="0">
                <a:solidFill>
                  <a:srgbClr val="006FC0"/>
                </a:solidFill>
                <a:latin typeface="Times New Roman"/>
                <a:cs typeface="Times New Roman"/>
              </a:rPr>
              <a:t>overflow interrupts, serial data reception/</a:t>
            </a:r>
            <a:r>
              <a:rPr sz="2000" spc="350" dirty="0">
                <a:solidFill>
                  <a:srgbClr val="006FC0"/>
                </a:solidFill>
                <a:latin typeface="Times New Roman"/>
                <a:cs typeface="Times New Roman"/>
              </a:rPr>
              <a:t> </a:t>
            </a:r>
            <a:r>
              <a:rPr sz="2000" spc="-10" dirty="0">
                <a:solidFill>
                  <a:srgbClr val="006FC0"/>
                </a:solidFill>
                <a:latin typeface="Times New Roman"/>
                <a:cs typeface="Times New Roman"/>
              </a:rPr>
              <a:t>transmission</a:t>
            </a:r>
            <a:endParaRPr sz="2000" dirty="0">
              <a:latin typeface="Times New Roman"/>
              <a:cs typeface="Times New Roman"/>
            </a:endParaRPr>
          </a:p>
          <a:p>
            <a:pPr marL="1353820" algn="just">
              <a:lnSpc>
                <a:spcPct val="100000"/>
              </a:lnSpc>
              <a:spcBef>
                <a:spcPts val="1205"/>
              </a:spcBef>
            </a:pPr>
            <a:r>
              <a:rPr sz="2000" spc="-5" dirty="0">
                <a:solidFill>
                  <a:srgbClr val="006FC0"/>
                </a:solidFill>
                <a:latin typeface="Times New Roman"/>
                <a:cs typeface="Times New Roman"/>
              </a:rPr>
              <a:t>interrupts </a:t>
            </a:r>
            <a:r>
              <a:rPr sz="2000" dirty="0">
                <a:latin typeface="Times New Roman"/>
                <a:cs typeface="Times New Roman"/>
              </a:rPr>
              <a:t>etc., </a:t>
            </a:r>
            <a:r>
              <a:rPr sz="2000" spc="-5" dirty="0">
                <a:latin typeface="Times New Roman"/>
                <a:cs typeface="Times New Roman"/>
              </a:rPr>
              <a:t>are </a:t>
            </a:r>
            <a:r>
              <a:rPr sz="2000" spc="-10" dirty="0">
                <a:latin typeface="Times New Roman"/>
                <a:cs typeface="Times New Roman"/>
              </a:rPr>
              <a:t>examples for asynchronous</a:t>
            </a:r>
            <a:r>
              <a:rPr sz="2000" spc="120" dirty="0">
                <a:latin typeface="Times New Roman"/>
                <a:cs typeface="Times New Roman"/>
              </a:rPr>
              <a:t> </a:t>
            </a:r>
            <a:r>
              <a:rPr sz="2000" spc="-5" dirty="0">
                <a:latin typeface="Times New Roman"/>
                <a:cs typeface="Times New Roman"/>
              </a:rPr>
              <a:t>interrupts.</a:t>
            </a:r>
            <a:endParaRPr sz="2000" dirty="0">
              <a:latin typeface="Times New Roman"/>
              <a:cs typeface="Times New Roman"/>
            </a:endParaRPr>
          </a:p>
          <a:p>
            <a:pPr marL="1033780" marR="5080" indent="-351155" algn="just">
              <a:lnSpc>
                <a:spcPct val="150100"/>
              </a:lnSpc>
              <a:spcBef>
                <a:spcPts val="480"/>
              </a:spcBef>
              <a:buClr>
                <a:srgbClr val="CC9900"/>
              </a:buClr>
              <a:buSzPct val="65000"/>
              <a:buFont typeface="Wingdings"/>
              <a:buChar char=""/>
              <a:tabLst>
                <a:tab pos="1034415" algn="l"/>
              </a:tabLst>
            </a:pPr>
            <a:r>
              <a:rPr sz="2000" spc="-5" dirty="0">
                <a:solidFill>
                  <a:srgbClr val="006FC0"/>
                </a:solidFill>
                <a:latin typeface="Times New Roman"/>
                <a:cs typeface="Times New Roman"/>
              </a:rPr>
              <a:t>For </a:t>
            </a:r>
            <a:r>
              <a:rPr sz="2000" spc="-10" dirty="0">
                <a:solidFill>
                  <a:srgbClr val="006FC0"/>
                </a:solidFill>
                <a:latin typeface="Times New Roman"/>
                <a:cs typeface="Times New Roman"/>
              </a:rPr>
              <a:t>asynchronous </a:t>
            </a:r>
            <a:r>
              <a:rPr sz="2000" spc="-5" dirty="0">
                <a:solidFill>
                  <a:srgbClr val="006FC0"/>
                </a:solidFill>
                <a:latin typeface="Times New Roman"/>
                <a:cs typeface="Times New Roman"/>
              </a:rPr>
              <a:t>interrupts, </a:t>
            </a:r>
            <a:r>
              <a:rPr sz="2000" spc="-10" dirty="0">
                <a:solidFill>
                  <a:srgbClr val="006FC0"/>
                </a:solidFill>
                <a:latin typeface="Times New Roman"/>
                <a:cs typeface="Times New Roman"/>
              </a:rPr>
              <a:t>the </a:t>
            </a:r>
            <a:r>
              <a:rPr sz="2000" spc="-5" dirty="0">
                <a:solidFill>
                  <a:srgbClr val="006FC0"/>
                </a:solidFill>
                <a:latin typeface="Times New Roman"/>
                <a:cs typeface="Times New Roman"/>
              </a:rPr>
              <a:t>interrupt </a:t>
            </a:r>
            <a:r>
              <a:rPr sz="2000" spc="-10" dirty="0">
                <a:solidFill>
                  <a:srgbClr val="006FC0"/>
                </a:solidFill>
                <a:latin typeface="Times New Roman"/>
                <a:cs typeface="Times New Roman"/>
              </a:rPr>
              <a:t>handler is usually written </a:t>
            </a:r>
            <a:r>
              <a:rPr sz="2000" spc="20" dirty="0">
                <a:solidFill>
                  <a:srgbClr val="006FC0"/>
                </a:solidFill>
                <a:latin typeface="Times New Roman"/>
                <a:cs typeface="Times New Roman"/>
              </a:rPr>
              <a:t>as  </a:t>
            </a:r>
            <a:r>
              <a:rPr sz="2000" spc="-5" dirty="0">
                <a:solidFill>
                  <a:srgbClr val="006FC0"/>
                </a:solidFill>
                <a:latin typeface="Times New Roman"/>
                <a:cs typeface="Times New Roman"/>
              </a:rPr>
              <a:t>separate task </a:t>
            </a:r>
            <a:r>
              <a:rPr sz="2000" spc="-5" dirty="0">
                <a:latin typeface="Times New Roman"/>
                <a:cs typeface="Times New Roman"/>
              </a:rPr>
              <a:t>(depends </a:t>
            </a:r>
            <a:r>
              <a:rPr sz="2000" dirty="0">
                <a:latin typeface="Times New Roman"/>
                <a:cs typeface="Times New Roman"/>
              </a:rPr>
              <a:t>on </a:t>
            </a:r>
            <a:r>
              <a:rPr sz="2000" spc="-10" dirty="0">
                <a:latin typeface="Times New Roman"/>
                <a:cs typeface="Times New Roman"/>
              </a:rPr>
              <a:t>OS </a:t>
            </a:r>
            <a:r>
              <a:rPr sz="2000" spc="-5" dirty="0">
                <a:latin typeface="Times New Roman"/>
                <a:cs typeface="Times New Roman"/>
              </a:rPr>
              <a:t>Kernel </a:t>
            </a:r>
            <a:r>
              <a:rPr sz="2000" spc="-10" dirty="0">
                <a:latin typeface="Times New Roman"/>
                <a:cs typeface="Times New Roman"/>
              </a:rPr>
              <a:t>implementation) and </a:t>
            </a:r>
            <a:r>
              <a:rPr sz="2000" spc="-5" dirty="0">
                <a:latin typeface="Times New Roman"/>
                <a:cs typeface="Times New Roman"/>
              </a:rPr>
              <a:t>it </a:t>
            </a:r>
            <a:r>
              <a:rPr sz="2000" spc="-10" dirty="0">
                <a:latin typeface="Times New Roman"/>
                <a:cs typeface="Times New Roman"/>
              </a:rPr>
              <a:t>runs in </a:t>
            </a:r>
            <a:r>
              <a:rPr sz="2000" spc="-5" dirty="0">
                <a:latin typeface="Times New Roman"/>
                <a:cs typeface="Times New Roman"/>
              </a:rPr>
              <a:t>a  </a:t>
            </a:r>
            <a:r>
              <a:rPr sz="2000" spc="-10" dirty="0">
                <a:latin typeface="Times New Roman"/>
                <a:cs typeface="Times New Roman"/>
              </a:rPr>
              <a:t>different </a:t>
            </a:r>
            <a:r>
              <a:rPr sz="2000" spc="-5" dirty="0">
                <a:latin typeface="Times New Roman"/>
                <a:cs typeface="Times New Roman"/>
              </a:rPr>
              <a:t>context. Hence, a context switch happens </a:t>
            </a:r>
            <a:r>
              <a:rPr sz="2000" spc="-10" dirty="0">
                <a:latin typeface="Times New Roman"/>
                <a:cs typeface="Times New Roman"/>
              </a:rPr>
              <a:t>while </a:t>
            </a:r>
            <a:r>
              <a:rPr sz="2000" spc="-5" dirty="0">
                <a:latin typeface="Times New Roman"/>
                <a:cs typeface="Times New Roman"/>
              </a:rPr>
              <a:t>handling the  </a:t>
            </a:r>
            <a:r>
              <a:rPr sz="2000" spc="-10" dirty="0">
                <a:latin typeface="Times New Roman"/>
                <a:cs typeface="Times New Roman"/>
              </a:rPr>
              <a:t>asynchronous</a:t>
            </a:r>
            <a:r>
              <a:rPr sz="2000" spc="70" dirty="0">
                <a:latin typeface="Times New Roman"/>
                <a:cs typeface="Times New Roman"/>
              </a:rPr>
              <a:t> </a:t>
            </a:r>
            <a:r>
              <a:rPr sz="2000" spc="-5" dirty="0">
                <a:latin typeface="Times New Roman"/>
                <a:cs typeface="Times New Roman"/>
              </a:rPr>
              <a:t>interrupts.</a:t>
            </a:r>
            <a:endParaRPr sz="2000" dirty="0">
              <a:latin typeface="Times New Roman"/>
              <a:cs typeface="Times New Roman"/>
            </a:endParaRPr>
          </a:p>
          <a:p>
            <a:pPr marL="356870" marR="5080" indent="-344805" algn="just">
              <a:lnSpc>
                <a:spcPct val="150100"/>
              </a:lnSpc>
              <a:spcBef>
                <a:spcPts val="475"/>
              </a:spcBef>
            </a:pPr>
            <a:r>
              <a:rPr sz="2000" spc="-5" dirty="0">
                <a:solidFill>
                  <a:srgbClr val="C00000"/>
                </a:solidFill>
                <a:latin typeface="Times New Roman"/>
                <a:cs typeface="Times New Roman"/>
              </a:rPr>
              <a:t>» </a:t>
            </a:r>
            <a:r>
              <a:rPr sz="2000" spc="-5" dirty="0">
                <a:solidFill>
                  <a:srgbClr val="6F2F9F"/>
                </a:solidFill>
                <a:latin typeface="Times New Roman"/>
                <a:cs typeface="Times New Roman"/>
              </a:rPr>
              <a:t>Priority levels can </a:t>
            </a:r>
            <a:r>
              <a:rPr sz="2000" dirty="0">
                <a:solidFill>
                  <a:srgbClr val="6F2F9F"/>
                </a:solidFill>
                <a:latin typeface="Times New Roman"/>
                <a:cs typeface="Times New Roman"/>
              </a:rPr>
              <a:t>be </a:t>
            </a:r>
            <a:r>
              <a:rPr sz="2000" spc="-5" dirty="0">
                <a:solidFill>
                  <a:srgbClr val="6F2F9F"/>
                </a:solidFill>
                <a:latin typeface="Times New Roman"/>
                <a:cs typeface="Times New Roman"/>
              </a:rPr>
              <a:t>assigned </a:t>
            </a:r>
            <a:r>
              <a:rPr sz="2000" spc="-10" dirty="0">
                <a:solidFill>
                  <a:srgbClr val="6F2F9F"/>
                </a:solidFill>
                <a:latin typeface="Times New Roman"/>
                <a:cs typeface="Times New Roman"/>
              </a:rPr>
              <a:t>to the </a:t>
            </a:r>
            <a:r>
              <a:rPr sz="2000" spc="-5" dirty="0">
                <a:solidFill>
                  <a:srgbClr val="6F2F9F"/>
                </a:solidFill>
                <a:latin typeface="Times New Roman"/>
                <a:cs typeface="Times New Roman"/>
              </a:rPr>
              <a:t>interrupts </a:t>
            </a:r>
            <a:r>
              <a:rPr sz="2000" spc="-10" dirty="0">
                <a:solidFill>
                  <a:srgbClr val="6F2F9F"/>
                </a:solidFill>
                <a:latin typeface="Times New Roman"/>
                <a:cs typeface="Times New Roman"/>
              </a:rPr>
              <a:t>and </a:t>
            </a:r>
            <a:r>
              <a:rPr sz="2000" spc="-5" dirty="0">
                <a:solidFill>
                  <a:srgbClr val="6F2F9F"/>
                </a:solidFill>
                <a:latin typeface="Times New Roman"/>
                <a:cs typeface="Times New Roman"/>
              </a:rPr>
              <a:t>each interrupts can </a:t>
            </a:r>
            <a:r>
              <a:rPr sz="2000" spc="5" dirty="0">
                <a:solidFill>
                  <a:srgbClr val="6F2F9F"/>
                </a:solidFill>
                <a:latin typeface="Times New Roman"/>
                <a:cs typeface="Times New Roman"/>
              </a:rPr>
              <a:t>be  </a:t>
            </a:r>
            <a:r>
              <a:rPr sz="2000" spc="-5" dirty="0">
                <a:solidFill>
                  <a:srgbClr val="6F2F9F"/>
                </a:solidFill>
                <a:latin typeface="Times New Roman"/>
                <a:cs typeface="Times New Roman"/>
              </a:rPr>
              <a:t>enabled </a:t>
            </a:r>
            <a:r>
              <a:rPr sz="2000" dirty="0">
                <a:solidFill>
                  <a:srgbClr val="6F2F9F"/>
                </a:solidFill>
                <a:latin typeface="Times New Roman"/>
                <a:cs typeface="Times New Roman"/>
              </a:rPr>
              <a:t>or </a:t>
            </a:r>
            <a:r>
              <a:rPr sz="2000" spc="-10" dirty="0">
                <a:solidFill>
                  <a:srgbClr val="6F2F9F"/>
                </a:solidFill>
                <a:latin typeface="Times New Roman"/>
                <a:cs typeface="Times New Roman"/>
              </a:rPr>
              <a:t>disabled individually</a:t>
            </a:r>
            <a:r>
              <a:rPr sz="2000" spc="-10" dirty="0">
                <a:latin typeface="Times New Roman"/>
                <a:cs typeface="Times New Roman"/>
              </a:rPr>
              <a:t>. </a:t>
            </a:r>
            <a:r>
              <a:rPr sz="2000" spc="-5" dirty="0">
                <a:solidFill>
                  <a:srgbClr val="001F5F"/>
                </a:solidFill>
                <a:latin typeface="Times New Roman"/>
                <a:cs typeface="Times New Roman"/>
              </a:rPr>
              <a:t>Most </a:t>
            </a:r>
            <a:r>
              <a:rPr sz="2000" dirty="0">
                <a:solidFill>
                  <a:srgbClr val="001F5F"/>
                </a:solidFill>
                <a:latin typeface="Times New Roman"/>
                <a:cs typeface="Times New Roman"/>
              </a:rPr>
              <a:t>of </a:t>
            </a:r>
            <a:r>
              <a:rPr sz="2000" spc="-5" dirty="0">
                <a:solidFill>
                  <a:srgbClr val="001F5F"/>
                </a:solidFill>
                <a:latin typeface="Times New Roman"/>
                <a:cs typeface="Times New Roman"/>
              </a:rPr>
              <a:t>the RTOS kernel</a:t>
            </a:r>
            <a:r>
              <a:rPr sz="2000" spc="405" dirty="0">
                <a:solidFill>
                  <a:srgbClr val="001F5F"/>
                </a:solidFill>
                <a:latin typeface="Times New Roman"/>
                <a:cs typeface="Times New Roman"/>
              </a:rPr>
              <a:t> </a:t>
            </a:r>
            <a:r>
              <a:rPr sz="2000" spc="-10" dirty="0">
                <a:solidFill>
                  <a:srgbClr val="001F5F"/>
                </a:solidFill>
                <a:latin typeface="Times New Roman"/>
                <a:cs typeface="Times New Roman"/>
              </a:rPr>
              <a:t>implements</a:t>
            </a:r>
            <a:endParaRPr sz="2000" dirty="0">
              <a:latin typeface="Times New Roman"/>
              <a:cs typeface="Times New Roman"/>
            </a:endParaRPr>
          </a:p>
          <a:p>
            <a:pPr marL="356870" algn="just">
              <a:lnSpc>
                <a:spcPct val="100000"/>
              </a:lnSpc>
              <a:spcBef>
                <a:spcPts val="1205"/>
              </a:spcBef>
            </a:pPr>
            <a:r>
              <a:rPr lang="en-IN" sz="2000" i="1" u="sng" spc="-40" dirty="0">
                <a:solidFill>
                  <a:srgbClr val="001F5F"/>
                </a:solidFill>
                <a:uFill>
                  <a:solidFill>
                    <a:srgbClr val="001F5F"/>
                  </a:solidFill>
                </a:uFill>
                <a:latin typeface="Times New Roman"/>
                <a:cs typeface="Times New Roman"/>
              </a:rPr>
              <a:t>"</a:t>
            </a:r>
            <a:r>
              <a:rPr sz="2000" i="1" u="sng" spc="-40" dirty="0">
                <a:solidFill>
                  <a:srgbClr val="001F5F"/>
                </a:solidFill>
                <a:uFill>
                  <a:solidFill>
                    <a:srgbClr val="001F5F"/>
                  </a:solidFill>
                </a:uFill>
                <a:latin typeface="Times New Roman"/>
                <a:cs typeface="Times New Roman"/>
              </a:rPr>
              <a:t>Nested </a:t>
            </a:r>
            <a:r>
              <a:rPr sz="2000" i="1" u="sng" spc="-110" dirty="0">
                <a:solidFill>
                  <a:srgbClr val="001F5F"/>
                </a:solidFill>
                <a:uFill>
                  <a:solidFill>
                    <a:srgbClr val="001F5F"/>
                  </a:solidFill>
                </a:uFill>
                <a:latin typeface="Times New Roman"/>
                <a:cs typeface="Times New Roman"/>
              </a:rPr>
              <a:t>Interrupts</a:t>
            </a:r>
            <a:r>
              <a:rPr lang="en-IN" sz="2000" i="1" u="sng" spc="-110" dirty="0">
                <a:solidFill>
                  <a:srgbClr val="001F5F"/>
                </a:solidFill>
                <a:uFill>
                  <a:solidFill>
                    <a:srgbClr val="001F5F"/>
                  </a:solidFill>
                </a:uFill>
                <a:latin typeface="Times New Roman"/>
                <a:cs typeface="Times New Roman"/>
              </a:rPr>
              <a:t>“ </a:t>
            </a:r>
            <a:r>
              <a:rPr sz="2000" spc="-5" dirty="0">
                <a:solidFill>
                  <a:srgbClr val="001F5F"/>
                </a:solidFill>
                <a:latin typeface="Times New Roman"/>
                <a:cs typeface="Times New Roman"/>
              </a:rPr>
              <a:t>architecture</a:t>
            </a:r>
            <a:r>
              <a:rPr sz="2000" spc="-5" dirty="0">
                <a:latin typeface="Times New Roman"/>
                <a:cs typeface="Times New Roman"/>
              </a:rPr>
              <a:t>.</a:t>
            </a:r>
            <a:endParaRPr sz="2000" dirty="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27</a:t>
            </a:fld>
            <a:endParaRPr spc="-4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7705" cy="5300980"/>
          </a:xfrm>
          <a:prstGeom prst="rect">
            <a:avLst/>
          </a:prstGeom>
        </p:spPr>
        <p:txBody>
          <a:bodyPr vert="horz" wrap="square" lIns="0" tIns="12700" rIns="0" bIns="0" rtlCol="0">
            <a:spAutoFit/>
          </a:bodyPr>
          <a:lstStyle/>
          <a:p>
            <a:pPr marL="356870" marR="8255" indent="-344805" algn="just">
              <a:lnSpc>
                <a:spcPct val="150100"/>
              </a:lnSpc>
              <a:spcBef>
                <a:spcPts val="100"/>
              </a:spcBef>
            </a:pPr>
            <a:r>
              <a:rPr sz="2000" spc="-5" dirty="0">
                <a:solidFill>
                  <a:srgbClr val="C00000"/>
                </a:solidFill>
                <a:latin typeface="Times New Roman"/>
                <a:cs typeface="Times New Roman"/>
              </a:rPr>
              <a:t>» </a:t>
            </a:r>
            <a:r>
              <a:rPr sz="2000" b="1" i="1" dirty="0">
                <a:solidFill>
                  <a:srgbClr val="FF0000"/>
                </a:solidFill>
                <a:latin typeface="Times New Roman"/>
                <a:cs typeface="Times New Roman"/>
              </a:rPr>
              <a:t>Time </a:t>
            </a:r>
            <a:r>
              <a:rPr sz="2000" b="1" i="1" spc="-5" dirty="0">
                <a:solidFill>
                  <a:srgbClr val="FF0000"/>
                </a:solidFill>
                <a:latin typeface="Times New Roman"/>
                <a:cs typeface="Times New Roman"/>
              </a:rPr>
              <a:t>Management: </a:t>
            </a:r>
            <a:r>
              <a:rPr sz="2000" spc="-5" dirty="0">
                <a:solidFill>
                  <a:srgbClr val="AC1285"/>
                </a:solidFill>
                <a:latin typeface="Times New Roman"/>
                <a:cs typeface="Times New Roman"/>
              </a:rPr>
              <a:t>Accurate </a:t>
            </a:r>
            <a:r>
              <a:rPr sz="2000" spc="-15" dirty="0">
                <a:solidFill>
                  <a:srgbClr val="FF0000"/>
                </a:solidFill>
                <a:latin typeface="Times New Roman"/>
                <a:cs typeface="Times New Roman"/>
              </a:rPr>
              <a:t>time </a:t>
            </a:r>
            <a:r>
              <a:rPr sz="2000" spc="-10" dirty="0">
                <a:solidFill>
                  <a:srgbClr val="FF0000"/>
                </a:solidFill>
                <a:latin typeface="Times New Roman"/>
                <a:cs typeface="Times New Roman"/>
              </a:rPr>
              <a:t>management </a:t>
            </a:r>
            <a:r>
              <a:rPr sz="2000" spc="-5" dirty="0">
                <a:solidFill>
                  <a:srgbClr val="AC1285"/>
                </a:solidFill>
                <a:latin typeface="Times New Roman"/>
                <a:cs typeface="Times New Roman"/>
              </a:rPr>
              <a:t>is essential </a:t>
            </a:r>
            <a:r>
              <a:rPr sz="2000" spc="-10" dirty="0">
                <a:solidFill>
                  <a:srgbClr val="AC1285"/>
                </a:solidFill>
                <a:latin typeface="Times New Roman"/>
                <a:cs typeface="Times New Roman"/>
              </a:rPr>
              <a:t>for </a:t>
            </a:r>
            <a:r>
              <a:rPr sz="2000" spc="-5" dirty="0">
                <a:solidFill>
                  <a:srgbClr val="AC1285"/>
                </a:solidFill>
                <a:latin typeface="Times New Roman"/>
                <a:cs typeface="Times New Roman"/>
              </a:rPr>
              <a:t>providing  precise </a:t>
            </a:r>
            <a:r>
              <a:rPr sz="2000" spc="-15" dirty="0">
                <a:solidFill>
                  <a:srgbClr val="AC1285"/>
                </a:solidFill>
                <a:latin typeface="Times New Roman"/>
                <a:cs typeface="Times New Roman"/>
              </a:rPr>
              <a:t>time </a:t>
            </a:r>
            <a:r>
              <a:rPr sz="2000" spc="-5" dirty="0">
                <a:solidFill>
                  <a:srgbClr val="AC1285"/>
                </a:solidFill>
                <a:latin typeface="Times New Roman"/>
                <a:cs typeface="Times New Roman"/>
              </a:rPr>
              <a:t>reference </a:t>
            </a:r>
            <a:r>
              <a:rPr sz="2000" spc="-10" dirty="0">
                <a:solidFill>
                  <a:srgbClr val="AC1285"/>
                </a:solidFill>
                <a:latin typeface="Times New Roman"/>
                <a:cs typeface="Times New Roman"/>
              </a:rPr>
              <a:t>for </a:t>
            </a:r>
            <a:r>
              <a:rPr sz="2000" spc="-5" dirty="0">
                <a:solidFill>
                  <a:srgbClr val="AC1285"/>
                </a:solidFill>
                <a:latin typeface="Times New Roman"/>
                <a:cs typeface="Times New Roman"/>
              </a:rPr>
              <a:t>all applications</a:t>
            </a:r>
            <a:r>
              <a:rPr sz="2000" spc="-5" dirty="0">
                <a:latin typeface="Times New Roman"/>
                <a:cs typeface="Times New Roman"/>
              </a:rPr>
              <a:t>. </a:t>
            </a:r>
            <a:r>
              <a:rPr sz="2000" dirty="0">
                <a:solidFill>
                  <a:srgbClr val="001F5F"/>
                </a:solidFill>
                <a:latin typeface="Times New Roman"/>
                <a:cs typeface="Times New Roman"/>
              </a:rPr>
              <a:t>The </a:t>
            </a:r>
            <a:r>
              <a:rPr sz="2000" spc="-15" dirty="0">
                <a:solidFill>
                  <a:srgbClr val="001F5F"/>
                </a:solidFill>
                <a:latin typeface="Times New Roman"/>
                <a:cs typeface="Times New Roman"/>
              </a:rPr>
              <a:t>time </a:t>
            </a:r>
            <a:r>
              <a:rPr sz="2000" spc="-5" dirty="0">
                <a:solidFill>
                  <a:srgbClr val="001F5F"/>
                </a:solidFill>
                <a:latin typeface="Times New Roman"/>
                <a:cs typeface="Times New Roman"/>
              </a:rPr>
              <a:t>reference to </a:t>
            </a:r>
            <a:r>
              <a:rPr sz="2000" spc="-10" dirty="0">
                <a:solidFill>
                  <a:srgbClr val="001F5F"/>
                </a:solidFill>
                <a:latin typeface="Times New Roman"/>
                <a:cs typeface="Times New Roman"/>
              </a:rPr>
              <a:t>kernel is  </a:t>
            </a:r>
            <a:r>
              <a:rPr sz="2000" spc="-5" dirty="0">
                <a:solidFill>
                  <a:srgbClr val="001F5F"/>
                </a:solidFill>
                <a:latin typeface="Times New Roman"/>
                <a:cs typeface="Times New Roman"/>
              </a:rPr>
              <a:t>provided </a:t>
            </a:r>
            <a:r>
              <a:rPr sz="2000" dirty="0">
                <a:solidFill>
                  <a:srgbClr val="001F5F"/>
                </a:solidFill>
                <a:latin typeface="Times New Roman"/>
                <a:cs typeface="Times New Roman"/>
              </a:rPr>
              <a:t>by </a:t>
            </a:r>
            <a:r>
              <a:rPr sz="2000" spc="-5" dirty="0">
                <a:solidFill>
                  <a:srgbClr val="001F5F"/>
                </a:solidFill>
                <a:latin typeface="Times New Roman"/>
                <a:cs typeface="Times New Roman"/>
              </a:rPr>
              <a:t>a high-resolution Real </a:t>
            </a:r>
            <a:r>
              <a:rPr sz="2000" spc="-10" dirty="0">
                <a:solidFill>
                  <a:srgbClr val="001F5F"/>
                </a:solidFill>
                <a:latin typeface="Times New Roman"/>
                <a:cs typeface="Times New Roman"/>
              </a:rPr>
              <a:t>Time </a:t>
            </a:r>
            <a:r>
              <a:rPr sz="2000" spc="-5" dirty="0">
                <a:solidFill>
                  <a:srgbClr val="001F5F"/>
                </a:solidFill>
                <a:latin typeface="Times New Roman"/>
                <a:cs typeface="Times New Roman"/>
              </a:rPr>
              <a:t>Clock (RTC) </a:t>
            </a:r>
            <a:r>
              <a:rPr sz="2000" spc="-10" dirty="0">
                <a:solidFill>
                  <a:srgbClr val="001F5F"/>
                </a:solidFill>
                <a:latin typeface="Times New Roman"/>
                <a:cs typeface="Times New Roman"/>
              </a:rPr>
              <a:t>hardware chip  (hardware</a:t>
            </a:r>
            <a:r>
              <a:rPr sz="2000" spc="10" dirty="0">
                <a:solidFill>
                  <a:srgbClr val="001F5F"/>
                </a:solidFill>
                <a:latin typeface="Times New Roman"/>
                <a:cs typeface="Times New Roman"/>
              </a:rPr>
              <a:t> </a:t>
            </a:r>
            <a:r>
              <a:rPr sz="2000" spc="-10" dirty="0">
                <a:solidFill>
                  <a:srgbClr val="001F5F"/>
                </a:solidFill>
                <a:latin typeface="Times New Roman"/>
                <a:cs typeface="Times New Roman"/>
              </a:rPr>
              <a:t>timer)</a:t>
            </a:r>
            <a:r>
              <a:rPr sz="2000" spc="-10" dirty="0">
                <a:latin typeface="Times New Roman"/>
                <a:cs typeface="Times New Roman"/>
              </a:rPr>
              <a:t>.</a:t>
            </a:r>
            <a:endParaRPr sz="2000" dirty="0">
              <a:latin typeface="Times New Roman"/>
              <a:cs typeface="Times New Roman"/>
            </a:endParaRPr>
          </a:p>
          <a:p>
            <a:pPr marL="683260" marR="5080" indent="-326390" algn="just">
              <a:lnSpc>
                <a:spcPct val="150000"/>
              </a:lnSpc>
              <a:spcBef>
                <a:spcPts val="484"/>
              </a:spcBef>
              <a:buClr>
                <a:srgbClr val="3A812E"/>
              </a:buClr>
              <a:buSzPct val="60000"/>
              <a:buFont typeface="Wingdings"/>
              <a:buChar char=""/>
              <a:tabLst>
                <a:tab pos="683260" algn="l"/>
              </a:tabLst>
            </a:pPr>
            <a:r>
              <a:rPr sz="2000" dirty="0">
                <a:solidFill>
                  <a:srgbClr val="6F2F9F"/>
                </a:solidFill>
                <a:latin typeface="Times New Roman"/>
                <a:cs typeface="Times New Roman"/>
              </a:rPr>
              <a:t>The </a:t>
            </a:r>
            <a:r>
              <a:rPr sz="2000" spc="-10" dirty="0">
                <a:solidFill>
                  <a:srgbClr val="6F2F9F"/>
                </a:solidFill>
                <a:latin typeface="Times New Roman"/>
                <a:cs typeface="Times New Roman"/>
              </a:rPr>
              <a:t>hardware timer </a:t>
            </a:r>
            <a:r>
              <a:rPr sz="2000" spc="-5" dirty="0">
                <a:solidFill>
                  <a:srgbClr val="6F2F9F"/>
                </a:solidFill>
                <a:latin typeface="Times New Roman"/>
                <a:cs typeface="Times New Roman"/>
              </a:rPr>
              <a:t>is </a:t>
            </a:r>
            <a:r>
              <a:rPr sz="2000" spc="-15" dirty="0">
                <a:solidFill>
                  <a:srgbClr val="6F2F9F"/>
                </a:solidFill>
                <a:latin typeface="Times New Roman"/>
                <a:cs typeface="Times New Roman"/>
              </a:rPr>
              <a:t>programmed </a:t>
            </a:r>
            <a:r>
              <a:rPr sz="2000" spc="-5" dirty="0">
                <a:solidFill>
                  <a:srgbClr val="6F2F9F"/>
                </a:solidFill>
                <a:latin typeface="Times New Roman"/>
                <a:cs typeface="Times New Roman"/>
              </a:rPr>
              <a:t>to interrupt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processor/ </a:t>
            </a:r>
            <a:r>
              <a:rPr sz="2000" spc="-10" dirty="0">
                <a:solidFill>
                  <a:srgbClr val="6F2F9F"/>
                </a:solidFill>
                <a:latin typeface="Times New Roman"/>
                <a:cs typeface="Times New Roman"/>
              </a:rPr>
              <a:t>controller </a:t>
            </a:r>
            <a:r>
              <a:rPr sz="2000" spc="-5" dirty="0">
                <a:solidFill>
                  <a:srgbClr val="6F2F9F"/>
                </a:solidFill>
                <a:latin typeface="Times New Roman"/>
                <a:cs typeface="Times New Roman"/>
              </a:rPr>
              <a:t>at  a </a:t>
            </a:r>
            <a:r>
              <a:rPr sz="2000" spc="-15" dirty="0">
                <a:solidFill>
                  <a:srgbClr val="6F2F9F"/>
                </a:solidFill>
                <a:latin typeface="Times New Roman"/>
                <a:cs typeface="Times New Roman"/>
              </a:rPr>
              <a:t>fixed </a:t>
            </a:r>
            <a:r>
              <a:rPr sz="2000" dirty="0">
                <a:solidFill>
                  <a:srgbClr val="6F2F9F"/>
                </a:solidFill>
                <a:latin typeface="Times New Roman"/>
                <a:cs typeface="Times New Roman"/>
              </a:rPr>
              <a:t>rate</a:t>
            </a:r>
            <a:r>
              <a:rPr sz="2000" dirty="0">
                <a:latin typeface="Times New Roman"/>
                <a:cs typeface="Times New Roman"/>
              </a:rPr>
              <a:t>. </a:t>
            </a:r>
            <a:r>
              <a:rPr sz="2000" dirty="0">
                <a:solidFill>
                  <a:srgbClr val="6F2F9F"/>
                </a:solidFill>
                <a:latin typeface="Times New Roman"/>
                <a:cs typeface="Times New Roman"/>
              </a:rPr>
              <a:t>This </a:t>
            </a:r>
            <a:r>
              <a:rPr sz="2000" spc="-15" dirty="0">
                <a:solidFill>
                  <a:srgbClr val="6F2F9F"/>
                </a:solidFill>
                <a:latin typeface="Times New Roman"/>
                <a:cs typeface="Times New Roman"/>
              </a:rPr>
              <a:t>timer </a:t>
            </a:r>
            <a:r>
              <a:rPr sz="2000" spc="-10" dirty="0">
                <a:solidFill>
                  <a:srgbClr val="6F2F9F"/>
                </a:solidFill>
                <a:latin typeface="Times New Roman"/>
                <a:cs typeface="Times New Roman"/>
              </a:rPr>
              <a:t>interrupt is referred </a:t>
            </a:r>
            <a:r>
              <a:rPr sz="2000" spc="-5" dirty="0">
                <a:solidFill>
                  <a:srgbClr val="6F2F9F"/>
                </a:solidFill>
                <a:latin typeface="Times New Roman"/>
                <a:cs typeface="Times New Roman"/>
              </a:rPr>
              <a:t>as </a:t>
            </a:r>
            <a:r>
              <a:rPr lang="en-IN" sz="2000" spc="-45" dirty="0">
                <a:solidFill>
                  <a:srgbClr val="6F2F9F"/>
                </a:solidFill>
                <a:latin typeface="Times New Roman"/>
                <a:cs typeface="Times New Roman"/>
              </a:rPr>
              <a:t>"</a:t>
            </a:r>
            <a:r>
              <a:rPr sz="2000" i="1" spc="-45" dirty="0">
                <a:solidFill>
                  <a:srgbClr val="C00000"/>
                </a:solidFill>
                <a:latin typeface="Times New Roman"/>
                <a:cs typeface="Times New Roman"/>
              </a:rPr>
              <a:t>Timer </a:t>
            </a:r>
            <a:r>
              <a:rPr sz="2000" i="1" spc="-200" dirty="0">
                <a:solidFill>
                  <a:srgbClr val="C00000"/>
                </a:solidFill>
                <a:latin typeface="Times New Roman"/>
                <a:cs typeface="Times New Roman"/>
              </a:rPr>
              <a:t>tick</a:t>
            </a:r>
            <a:r>
              <a:rPr lang="en-IN" sz="2000" i="1" spc="-200" dirty="0">
                <a:solidFill>
                  <a:srgbClr val="6F2F9F"/>
                </a:solidFill>
                <a:latin typeface="Times New Roman"/>
                <a:cs typeface="Times New Roman"/>
              </a:rPr>
              <a:t>"</a:t>
            </a:r>
            <a:r>
              <a:rPr sz="2000" spc="-200" dirty="0">
                <a:latin typeface="Times New Roman"/>
                <a:cs typeface="Times New Roman"/>
              </a:rPr>
              <a:t>. </a:t>
            </a:r>
            <a:r>
              <a:rPr sz="2000" dirty="0">
                <a:solidFill>
                  <a:srgbClr val="6F2F9F"/>
                </a:solidFill>
                <a:latin typeface="Times New Roman"/>
                <a:cs typeface="Times New Roman"/>
              </a:rPr>
              <a:t>The </a:t>
            </a:r>
            <a:r>
              <a:rPr lang="en-IN" sz="2000" spc="-70" dirty="0">
                <a:solidFill>
                  <a:srgbClr val="6F2F9F"/>
                </a:solidFill>
                <a:latin typeface="Times New Roman"/>
                <a:cs typeface="Times New Roman"/>
              </a:rPr>
              <a:t>"</a:t>
            </a:r>
            <a:r>
              <a:rPr sz="2000" spc="-70" dirty="0">
                <a:solidFill>
                  <a:srgbClr val="C00000"/>
                </a:solidFill>
                <a:latin typeface="Times New Roman"/>
                <a:cs typeface="Times New Roman"/>
              </a:rPr>
              <a:t>Timer  </a:t>
            </a:r>
            <a:r>
              <a:rPr sz="2000" spc="-235" dirty="0">
                <a:solidFill>
                  <a:srgbClr val="C00000"/>
                </a:solidFill>
                <a:latin typeface="Times New Roman"/>
                <a:cs typeface="Times New Roman"/>
              </a:rPr>
              <a:t>tick</a:t>
            </a:r>
            <a:r>
              <a:rPr lang="en-IN" sz="2000" spc="-235" dirty="0">
                <a:solidFill>
                  <a:srgbClr val="6F2F9F"/>
                </a:solidFill>
                <a:latin typeface="Times New Roman"/>
                <a:cs typeface="Times New Roman"/>
              </a:rPr>
              <a:t>"</a:t>
            </a:r>
            <a:r>
              <a:rPr sz="2000" spc="-235" dirty="0">
                <a:solidFill>
                  <a:srgbClr val="6F2F9F"/>
                </a:solidFill>
                <a:latin typeface="Times New Roman"/>
                <a:cs typeface="Times New Roman"/>
              </a:rPr>
              <a:t> </a:t>
            </a:r>
            <a:r>
              <a:rPr sz="2000" spc="-10" dirty="0">
                <a:solidFill>
                  <a:srgbClr val="6F2F9F"/>
                </a:solidFill>
                <a:latin typeface="Times New Roman"/>
                <a:cs typeface="Times New Roman"/>
              </a:rPr>
              <a:t>is taken </a:t>
            </a:r>
            <a:r>
              <a:rPr sz="2000" spc="-5" dirty="0">
                <a:solidFill>
                  <a:srgbClr val="6F2F9F"/>
                </a:solidFill>
                <a:latin typeface="Times New Roman"/>
                <a:cs typeface="Times New Roman"/>
              </a:rPr>
              <a:t>as </a:t>
            </a:r>
            <a:r>
              <a:rPr sz="2000" spc="-10" dirty="0">
                <a:solidFill>
                  <a:srgbClr val="6F2F9F"/>
                </a:solidFill>
                <a:latin typeface="Times New Roman"/>
                <a:cs typeface="Times New Roman"/>
              </a:rPr>
              <a:t>the </a:t>
            </a:r>
            <a:r>
              <a:rPr sz="2000" spc="-15" dirty="0">
                <a:solidFill>
                  <a:srgbClr val="6F2F9F"/>
                </a:solidFill>
                <a:latin typeface="Times New Roman"/>
                <a:cs typeface="Times New Roman"/>
              </a:rPr>
              <a:t>timing </a:t>
            </a:r>
            <a:r>
              <a:rPr sz="2000" spc="-5" dirty="0">
                <a:solidFill>
                  <a:srgbClr val="6F2F9F"/>
                </a:solidFill>
                <a:latin typeface="Times New Roman"/>
                <a:cs typeface="Times New Roman"/>
              </a:rPr>
              <a:t>reference </a:t>
            </a:r>
            <a:r>
              <a:rPr sz="2000" dirty="0">
                <a:solidFill>
                  <a:srgbClr val="6F2F9F"/>
                </a:solidFill>
                <a:latin typeface="Times New Roman"/>
                <a:cs typeface="Times New Roman"/>
              </a:rPr>
              <a:t>by </a:t>
            </a:r>
            <a:r>
              <a:rPr sz="2000" spc="-10" dirty="0">
                <a:solidFill>
                  <a:srgbClr val="6F2F9F"/>
                </a:solidFill>
                <a:latin typeface="Times New Roman"/>
                <a:cs typeface="Times New Roman"/>
              </a:rPr>
              <a:t>the</a:t>
            </a:r>
            <a:r>
              <a:rPr sz="2000" spc="135" dirty="0">
                <a:solidFill>
                  <a:srgbClr val="6F2F9F"/>
                </a:solidFill>
                <a:latin typeface="Times New Roman"/>
                <a:cs typeface="Times New Roman"/>
              </a:rPr>
              <a:t> </a:t>
            </a:r>
            <a:r>
              <a:rPr sz="2000" spc="-10" dirty="0">
                <a:solidFill>
                  <a:srgbClr val="6F2F9F"/>
                </a:solidFill>
                <a:latin typeface="Times New Roman"/>
                <a:cs typeface="Times New Roman"/>
              </a:rPr>
              <a:t>kernel</a:t>
            </a:r>
            <a:r>
              <a:rPr sz="2000" spc="-10" dirty="0">
                <a:latin typeface="Times New Roman"/>
                <a:cs typeface="Times New Roman"/>
              </a:rPr>
              <a:t>.</a:t>
            </a:r>
            <a:endParaRPr sz="2000" dirty="0">
              <a:latin typeface="Times New Roman"/>
              <a:cs typeface="Times New Roman"/>
            </a:endParaRPr>
          </a:p>
          <a:p>
            <a:pPr marL="683260" indent="-326390" algn="just">
              <a:lnSpc>
                <a:spcPct val="100000"/>
              </a:lnSpc>
              <a:spcBef>
                <a:spcPts val="1680"/>
              </a:spcBef>
              <a:buClr>
                <a:srgbClr val="3A812E"/>
              </a:buClr>
              <a:buSzPct val="60000"/>
              <a:buFont typeface="Wingdings"/>
              <a:buChar char=""/>
              <a:tabLst>
                <a:tab pos="683260" algn="l"/>
              </a:tabLst>
            </a:pPr>
            <a:r>
              <a:rPr sz="2000" dirty="0">
                <a:solidFill>
                  <a:srgbClr val="6F2F9F"/>
                </a:solidFill>
                <a:latin typeface="Times New Roman"/>
                <a:cs typeface="Times New Roman"/>
              </a:rPr>
              <a:t>The </a:t>
            </a:r>
            <a:r>
              <a:rPr lang="en-IN" sz="2000" spc="-50" dirty="0">
                <a:solidFill>
                  <a:srgbClr val="6F2F9F"/>
                </a:solidFill>
                <a:latin typeface="Times New Roman"/>
                <a:cs typeface="Times New Roman"/>
              </a:rPr>
              <a:t>"</a:t>
            </a:r>
            <a:r>
              <a:rPr sz="2000" spc="-50" dirty="0">
                <a:solidFill>
                  <a:srgbClr val="C00000"/>
                </a:solidFill>
                <a:latin typeface="Times New Roman"/>
                <a:cs typeface="Times New Roman"/>
              </a:rPr>
              <a:t>Timer </a:t>
            </a:r>
            <a:r>
              <a:rPr sz="2000" spc="-235" dirty="0">
                <a:solidFill>
                  <a:srgbClr val="C00000"/>
                </a:solidFill>
                <a:latin typeface="Times New Roman"/>
                <a:cs typeface="Times New Roman"/>
              </a:rPr>
              <a:t>tick</a:t>
            </a:r>
            <a:r>
              <a:rPr lang="en-IN" sz="2000" spc="-235" dirty="0">
                <a:solidFill>
                  <a:srgbClr val="6F2F9F"/>
                </a:solidFill>
                <a:latin typeface="Times New Roman"/>
                <a:cs typeface="Times New Roman"/>
              </a:rPr>
              <a:t>“  </a:t>
            </a:r>
            <a:r>
              <a:rPr sz="2000" spc="-10" dirty="0">
                <a:solidFill>
                  <a:srgbClr val="6F2F9F"/>
                </a:solidFill>
                <a:latin typeface="Times New Roman"/>
                <a:cs typeface="Times New Roman"/>
              </a:rPr>
              <a:t>interval </a:t>
            </a:r>
            <a:r>
              <a:rPr sz="2000" spc="-20" dirty="0">
                <a:solidFill>
                  <a:srgbClr val="6F2F9F"/>
                </a:solidFill>
                <a:latin typeface="Times New Roman"/>
                <a:cs typeface="Times New Roman"/>
              </a:rPr>
              <a:t>may </a:t>
            </a:r>
            <a:r>
              <a:rPr sz="2000" spc="-5" dirty="0">
                <a:solidFill>
                  <a:srgbClr val="6F2F9F"/>
                </a:solidFill>
                <a:latin typeface="Times New Roman"/>
                <a:cs typeface="Times New Roman"/>
              </a:rPr>
              <a:t>vary depending </a:t>
            </a:r>
            <a:r>
              <a:rPr sz="2000" dirty="0">
                <a:solidFill>
                  <a:srgbClr val="6F2F9F"/>
                </a:solidFill>
                <a:latin typeface="Times New Roman"/>
                <a:cs typeface="Times New Roman"/>
              </a:rPr>
              <a:t>on </a:t>
            </a:r>
            <a:r>
              <a:rPr sz="2000" spc="-10" dirty="0">
                <a:solidFill>
                  <a:srgbClr val="6F2F9F"/>
                </a:solidFill>
                <a:latin typeface="Times New Roman"/>
                <a:cs typeface="Times New Roman"/>
              </a:rPr>
              <a:t>the hardware</a:t>
            </a:r>
            <a:r>
              <a:rPr sz="2000" spc="229" dirty="0">
                <a:solidFill>
                  <a:srgbClr val="6F2F9F"/>
                </a:solidFill>
                <a:latin typeface="Times New Roman"/>
                <a:cs typeface="Times New Roman"/>
              </a:rPr>
              <a:t> </a:t>
            </a:r>
            <a:r>
              <a:rPr sz="2000" spc="-10" dirty="0">
                <a:solidFill>
                  <a:srgbClr val="6F2F9F"/>
                </a:solidFill>
                <a:latin typeface="Times New Roman"/>
                <a:cs typeface="Times New Roman"/>
              </a:rPr>
              <a:t>timer</a:t>
            </a:r>
            <a:r>
              <a:rPr sz="2000" spc="-10" dirty="0">
                <a:latin typeface="Times New Roman"/>
                <a:cs typeface="Times New Roman"/>
              </a:rPr>
              <a:t>.</a:t>
            </a:r>
            <a:endParaRPr sz="2000" dirty="0">
              <a:latin typeface="Times New Roman"/>
              <a:cs typeface="Times New Roman"/>
            </a:endParaRPr>
          </a:p>
          <a:p>
            <a:pPr marL="683260" indent="-326390" algn="just">
              <a:lnSpc>
                <a:spcPct val="100000"/>
              </a:lnSpc>
              <a:spcBef>
                <a:spcPts val="1685"/>
              </a:spcBef>
              <a:buClr>
                <a:srgbClr val="3A812E"/>
              </a:buClr>
              <a:buSzPct val="60000"/>
              <a:buFont typeface="Wingdings"/>
              <a:buChar char=""/>
              <a:tabLst>
                <a:tab pos="683260" algn="l"/>
              </a:tabLst>
            </a:pPr>
            <a:r>
              <a:rPr sz="2000" spc="-15" dirty="0">
                <a:solidFill>
                  <a:srgbClr val="6F2F9F"/>
                </a:solidFill>
                <a:latin typeface="Times New Roman"/>
                <a:cs typeface="Times New Roman"/>
              </a:rPr>
              <a:t>Usually, </a:t>
            </a:r>
            <a:r>
              <a:rPr sz="2000" spc="-10" dirty="0">
                <a:solidFill>
                  <a:srgbClr val="6F2F9F"/>
                </a:solidFill>
                <a:latin typeface="Times New Roman"/>
                <a:cs typeface="Times New Roman"/>
              </a:rPr>
              <a:t>the </a:t>
            </a:r>
            <a:r>
              <a:rPr lang="en-IN" sz="2000" spc="-50" dirty="0">
                <a:solidFill>
                  <a:srgbClr val="6F2F9F"/>
                </a:solidFill>
                <a:latin typeface="Times New Roman"/>
                <a:cs typeface="Times New Roman"/>
              </a:rPr>
              <a:t>"</a:t>
            </a:r>
            <a:r>
              <a:rPr sz="2000" spc="-50" dirty="0">
                <a:solidFill>
                  <a:srgbClr val="C00000"/>
                </a:solidFill>
                <a:latin typeface="Times New Roman"/>
                <a:cs typeface="Times New Roman"/>
              </a:rPr>
              <a:t>Timer </a:t>
            </a:r>
            <a:r>
              <a:rPr sz="2000" spc="-235" dirty="0">
                <a:solidFill>
                  <a:srgbClr val="C00000"/>
                </a:solidFill>
                <a:latin typeface="Times New Roman"/>
                <a:cs typeface="Times New Roman"/>
              </a:rPr>
              <a:t>tick</a:t>
            </a:r>
            <a:r>
              <a:rPr lang="en-IN" sz="2000" spc="-235" dirty="0">
                <a:solidFill>
                  <a:srgbClr val="6F2F9F"/>
                </a:solidFill>
                <a:latin typeface="Times New Roman"/>
                <a:cs typeface="Times New Roman"/>
              </a:rPr>
              <a:t>“ </a:t>
            </a:r>
            <a:r>
              <a:rPr sz="2000" spc="-235" dirty="0">
                <a:solidFill>
                  <a:srgbClr val="6F2F9F"/>
                </a:solidFill>
                <a:latin typeface="Times New Roman"/>
                <a:cs typeface="Times New Roman"/>
              </a:rPr>
              <a:t> </a:t>
            </a:r>
            <a:r>
              <a:rPr lang="en-IN" sz="2000" spc="-235" dirty="0">
                <a:solidFill>
                  <a:srgbClr val="6F2F9F"/>
                </a:solidFill>
                <a:latin typeface="Times New Roman"/>
                <a:cs typeface="Times New Roman"/>
              </a:rPr>
              <a:t> </a:t>
            </a:r>
            <a:r>
              <a:rPr sz="2000" spc="-5" dirty="0">
                <a:solidFill>
                  <a:srgbClr val="6F2F9F"/>
                </a:solidFill>
                <a:latin typeface="Times New Roman"/>
                <a:cs typeface="Times New Roman"/>
              </a:rPr>
              <a:t>varies in </a:t>
            </a:r>
            <a:r>
              <a:rPr sz="2000" spc="-10" dirty="0">
                <a:solidFill>
                  <a:srgbClr val="6F2F9F"/>
                </a:solidFill>
                <a:latin typeface="Times New Roman"/>
                <a:cs typeface="Times New Roman"/>
              </a:rPr>
              <a:t>the microseconds</a:t>
            </a:r>
            <a:r>
              <a:rPr sz="2000" spc="235" dirty="0">
                <a:solidFill>
                  <a:srgbClr val="6F2F9F"/>
                </a:solidFill>
                <a:latin typeface="Times New Roman"/>
                <a:cs typeface="Times New Roman"/>
              </a:rPr>
              <a:t> </a:t>
            </a:r>
            <a:r>
              <a:rPr sz="2000" spc="-5" dirty="0">
                <a:solidFill>
                  <a:srgbClr val="6F2F9F"/>
                </a:solidFill>
                <a:latin typeface="Times New Roman"/>
                <a:cs typeface="Times New Roman"/>
              </a:rPr>
              <a:t>range</a:t>
            </a:r>
            <a:r>
              <a:rPr sz="2000" spc="-5" dirty="0">
                <a:latin typeface="Times New Roman"/>
                <a:cs typeface="Times New Roman"/>
              </a:rPr>
              <a:t>.</a:t>
            </a:r>
            <a:endParaRPr sz="2000" dirty="0">
              <a:latin typeface="Times New Roman"/>
              <a:cs typeface="Times New Roman"/>
            </a:endParaRPr>
          </a:p>
          <a:p>
            <a:pPr marL="683260" marR="13970" indent="-326390" algn="just">
              <a:lnSpc>
                <a:spcPct val="150100"/>
              </a:lnSpc>
              <a:spcBef>
                <a:spcPts val="475"/>
              </a:spcBef>
              <a:buClr>
                <a:srgbClr val="3A812E"/>
              </a:buClr>
              <a:buSzPct val="60000"/>
              <a:buFont typeface="Wingdings"/>
              <a:buChar char=""/>
              <a:tabLst>
                <a:tab pos="683260" algn="l"/>
              </a:tabLst>
            </a:pPr>
            <a:r>
              <a:rPr sz="2000" dirty="0">
                <a:solidFill>
                  <a:srgbClr val="6F2F9F"/>
                </a:solidFill>
                <a:latin typeface="Times New Roman"/>
                <a:cs typeface="Times New Roman"/>
              </a:rPr>
              <a:t>The </a:t>
            </a:r>
            <a:r>
              <a:rPr sz="2000" spc="-15" dirty="0">
                <a:solidFill>
                  <a:srgbClr val="6F2F9F"/>
                </a:solidFill>
                <a:latin typeface="Times New Roman"/>
                <a:cs typeface="Times New Roman"/>
              </a:rPr>
              <a:t>time </a:t>
            </a:r>
            <a:r>
              <a:rPr sz="2000" spc="-5" dirty="0">
                <a:solidFill>
                  <a:srgbClr val="6F2F9F"/>
                </a:solidFill>
                <a:latin typeface="Times New Roman"/>
                <a:cs typeface="Times New Roman"/>
              </a:rPr>
              <a:t>parameters </a:t>
            </a:r>
            <a:r>
              <a:rPr sz="2000" spc="-10" dirty="0">
                <a:solidFill>
                  <a:srgbClr val="6F2F9F"/>
                </a:solidFill>
                <a:latin typeface="Times New Roman"/>
                <a:cs typeface="Times New Roman"/>
              </a:rPr>
              <a:t>for </a:t>
            </a:r>
            <a:r>
              <a:rPr sz="2000" spc="-5" dirty="0">
                <a:solidFill>
                  <a:srgbClr val="6F2F9F"/>
                </a:solidFill>
                <a:latin typeface="Times New Roman"/>
                <a:cs typeface="Times New Roman"/>
              </a:rPr>
              <a:t>tasks </a:t>
            </a:r>
            <a:r>
              <a:rPr sz="2000" dirty="0">
                <a:solidFill>
                  <a:srgbClr val="6F2F9F"/>
                </a:solidFill>
                <a:latin typeface="Times New Roman"/>
                <a:cs typeface="Times New Roman"/>
              </a:rPr>
              <a:t>are </a:t>
            </a:r>
            <a:r>
              <a:rPr sz="2000" spc="-5" dirty="0">
                <a:solidFill>
                  <a:srgbClr val="6F2F9F"/>
                </a:solidFill>
                <a:latin typeface="Times New Roman"/>
                <a:cs typeface="Times New Roman"/>
              </a:rPr>
              <a:t>expressed as </a:t>
            </a:r>
            <a:r>
              <a:rPr sz="2000" spc="-10" dirty="0">
                <a:solidFill>
                  <a:srgbClr val="6F2F9F"/>
                </a:solidFill>
                <a:latin typeface="Times New Roman"/>
                <a:cs typeface="Times New Roman"/>
              </a:rPr>
              <a:t>the multiples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the </a:t>
            </a:r>
            <a:r>
              <a:rPr lang="en-IN" sz="2000" spc="-45" dirty="0">
                <a:solidFill>
                  <a:srgbClr val="6F2F9F"/>
                </a:solidFill>
                <a:latin typeface="Times New Roman"/>
                <a:cs typeface="Times New Roman"/>
              </a:rPr>
              <a:t>"</a:t>
            </a:r>
            <a:r>
              <a:rPr sz="2000" spc="-45" dirty="0">
                <a:solidFill>
                  <a:srgbClr val="C00000"/>
                </a:solidFill>
                <a:latin typeface="Times New Roman"/>
                <a:cs typeface="Times New Roman"/>
              </a:rPr>
              <a:t>Timer  </a:t>
            </a:r>
            <a:r>
              <a:rPr sz="2000" spc="-200" dirty="0">
                <a:solidFill>
                  <a:srgbClr val="C00000"/>
                </a:solidFill>
                <a:latin typeface="Times New Roman"/>
                <a:cs typeface="Times New Roman"/>
              </a:rPr>
              <a:t>tick</a:t>
            </a:r>
            <a:r>
              <a:rPr lang="en-IN" sz="2000" spc="-200" dirty="0">
                <a:solidFill>
                  <a:srgbClr val="6F2F9F"/>
                </a:solidFill>
                <a:latin typeface="Times New Roman"/>
                <a:cs typeface="Times New Roman"/>
              </a:rPr>
              <a:t>"</a:t>
            </a:r>
            <a:r>
              <a:rPr sz="2000" spc="-200" dirty="0">
                <a:latin typeface="Times New Roman"/>
                <a:cs typeface="Times New Roman"/>
              </a:rPr>
              <a:t>.</a:t>
            </a:r>
            <a:endParaRPr sz="2000" dirty="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28</a:t>
            </a:fld>
            <a:endParaRPr spc="-4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28268" y="353009"/>
            <a:ext cx="8107045" cy="5436745"/>
          </a:xfrm>
          <a:prstGeom prst="rect">
            <a:avLst/>
          </a:prstGeom>
        </p:spPr>
        <p:txBody>
          <a:bodyPr vert="horz" wrap="square" lIns="0" tIns="12065" rIns="0" bIns="0" rtlCol="0">
            <a:spAutoFit/>
          </a:bodyPr>
          <a:lstStyle/>
          <a:p>
            <a:pPr marL="414655" indent="-326390">
              <a:lnSpc>
                <a:spcPct val="100000"/>
              </a:lnSpc>
              <a:spcBef>
                <a:spcPts val="95"/>
              </a:spcBef>
              <a:buClr>
                <a:srgbClr val="3A812E"/>
              </a:buClr>
              <a:buSzPct val="60000"/>
              <a:buFont typeface="Wingdings"/>
              <a:buChar char=""/>
              <a:tabLst>
                <a:tab pos="414655" algn="l"/>
                <a:tab pos="415290" algn="l"/>
              </a:tabLst>
            </a:pPr>
            <a:r>
              <a:rPr sz="2000" dirty="0">
                <a:solidFill>
                  <a:srgbClr val="6F2F9F"/>
                </a:solidFill>
                <a:latin typeface="Times New Roman"/>
                <a:cs typeface="Times New Roman"/>
              </a:rPr>
              <a:t>The </a:t>
            </a:r>
            <a:r>
              <a:rPr sz="2000" spc="-15" dirty="0">
                <a:solidFill>
                  <a:srgbClr val="6F2F9F"/>
                </a:solidFill>
                <a:latin typeface="Times New Roman"/>
                <a:cs typeface="Times New Roman"/>
              </a:rPr>
              <a:t>System time </a:t>
            </a:r>
            <a:r>
              <a:rPr sz="2000" spc="-5" dirty="0">
                <a:solidFill>
                  <a:srgbClr val="6F2F9F"/>
                </a:solidFill>
                <a:latin typeface="Times New Roman"/>
                <a:cs typeface="Times New Roman"/>
              </a:rPr>
              <a:t>is updated based </a:t>
            </a:r>
            <a:r>
              <a:rPr sz="2000" dirty="0">
                <a:solidFill>
                  <a:srgbClr val="6F2F9F"/>
                </a:solidFill>
                <a:latin typeface="Times New Roman"/>
                <a:cs typeface="Times New Roman"/>
              </a:rPr>
              <a:t>on </a:t>
            </a:r>
            <a:r>
              <a:rPr sz="2000" spc="-10" dirty="0">
                <a:solidFill>
                  <a:srgbClr val="6F2F9F"/>
                </a:solidFill>
                <a:latin typeface="Times New Roman"/>
                <a:cs typeface="Times New Roman"/>
              </a:rPr>
              <a:t>the </a:t>
            </a:r>
            <a:r>
              <a:rPr lang="en-IN" sz="2000" spc="-50" dirty="0">
                <a:solidFill>
                  <a:srgbClr val="6F2F9F"/>
                </a:solidFill>
                <a:latin typeface="Times New Roman"/>
                <a:cs typeface="Times New Roman"/>
              </a:rPr>
              <a:t>"</a:t>
            </a:r>
            <a:r>
              <a:rPr sz="2000" spc="-50" dirty="0">
                <a:solidFill>
                  <a:srgbClr val="C00000"/>
                </a:solidFill>
                <a:latin typeface="Times New Roman"/>
                <a:cs typeface="Times New Roman"/>
              </a:rPr>
              <a:t>Timer</a:t>
            </a:r>
            <a:r>
              <a:rPr sz="2000" spc="145" dirty="0">
                <a:solidFill>
                  <a:srgbClr val="C00000"/>
                </a:solidFill>
                <a:latin typeface="Times New Roman"/>
                <a:cs typeface="Times New Roman"/>
              </a:rPr>
              <a:t> </a:t>
            </a:r>
            <a:r>
              <a:rPr sz="2000" spc="-200" dirty="0">
                <a:solidFill>
                  <a:srgbClr val="C00000"/>
                </a:solidFill>
                <a:latin typeface="Times New Roman"/>
                <a:cs typeface="Times New Roman"/>
              </a:rPr>
              <a:t>tick</a:t>
            </a:r>
            <a:r>
              <a:rPr lang="en-IN" sz="2000" spc="-200" dirty="0">
                <a:solidFill>
                  <a:srgbClr val="6F2F9F"/>
                </a:solidFill>
                <a:latin typeface="Times New Roman"/>
                <a:cs typeface="Times New Roman"/>
              </a:rPr>
              <a:t>"</a:t>
            </a:r>
            <a:r>
              <a:rPr sz="2000" spc="-200" dirty="0">
                <a:latin typeface="Times New Roman"/>
                <a:cs typeface="Times New Roman"/>
              </a:rPr>
              <a:t>.</a:t>
            </a:r>
            <a:endParaRPr sz="2000" dirty="0">
              <a:latin typeface="Times New Roman"/>
              <a:cs typeface="Times New Roman"/>
            </a:endParaRPr>
          </a:p>
          <a:p>
            <a:pPr marL="414655" indent="-326390">
              <a:lnSpc>
                <a:spcPct val="100000"/>
              </a:lnSpc>
              <a:spcBef>
                <a:spcPts val="1680"/>
              </a:spcBef>
              <a:buClr>
                <a:srgbClr val="3A812E"/>
              </a:buClr>
              <a:buSzPct val="60000"/>
              <a:buFont typeface="Wingdings"/>
              <a:buChar char=""/>
              <a:tabLst>
                <a:tab pos="414655" algn="l"/>
                <a:tab pos="415290" algn="l"/>
              </a:tabLst>
            </a:pPr>
            <a:r>
              <a:rPr sz="2000" dirty="0">
                <a:solidFill>
                  <a:srgbClr val="001F5F"/>
                </a:solidFill>
                <a:latin typeface="Times New Roman"/>
                <a:cs typeface="Times New Roman"/>
              </a:rPr>
              <a:t>If </a:t>
            </a:r>
            <a:r>
              <a:rPr sz="2000" spc="-10" dirty="0">
                <a:solidFill>
                  <a:srgbClr val="001F5F"/>
                </a:solidFill>
                <a:latin typeface="Times New Roman"/>
                <a:cs typeface="Times New Roman"/>
              </a:rPr>
              <a:t>the System time </a:t>
            </a:r>
            <a:r>
              <a:rPr sz="2000" spc="-5" dirty="0">
                <a:solidFill>
                  <a:srgbClr val="001F5F"/>
                </a:solidFill>
                <a:latin typeface="Times New Roman"/>
                <a:cs typeface="Times New Roman"/>
              </a:rPr>
              <a:t>register is </a:t>
            </a:r>
            <a:r>
              <a:rPr sz="2000" spc="-15" dirty="0">
                <a:solidFill>
                  <a:srgbClr val="001F5F"/>
                </a:solidFill>
                <a:latin typeface="Times New Roman"/>
                <a:cs typeface="Times New Roman"/>
              </a:rPr>
              <a:t>32 </a:t>
            </a:r>
            <a:r>
              <a:rPr sz="2000" spc="-5" dirty="0">
                <a:solidFill>
                  <a:srgbClr val="001F5F"/>
                </a:solidFill>
                <a:latin typeface="Times New Roman"/>
                <a:cs typeface="Times New Roman"/>
              </a:rPr>
              <a:t>bits </a:t>
            </a:r>
            <a:r>
              <a:rPr sz="2000" spc="-15" dirty="0">
                <a:solidFill>
                  <a:srgbClr val="001F5F"/>
                </a:solidFill>
                <a:latin typeface="Times New Roman"/>
                <a:cs typeface="Times New Roman"/>
              </a:rPr>
              <a:t>wide </a:t>
            </a:r>
            <a:r>
              <a:rPr sz="2000" spc="-10" dirty="0">
                <a:solidFill>
                  <a:srgbClr val="001F5F"/>
                </a:solidFill>
                <a:latin typeface="Times New Roman"/>
                <a:cs typeface="Times New Roman"/>
              </a:rPr>
              <a:t>and the </a:t>
            </a:r>
            <a:r>
              <a:rPr lang="en-IN" sz="2000" spc="-50" dirty="0">
                <a:solidFill>
                  <a:srgbClr val="001F5F"/>
                </a:solidFill>
                <a:latin typeface="Times New Roman"/>
                <a:cs typeface="Times New Roman"/>
              </a:rPr>
              <a:t>"</a:t>
            </a:r>
            <a:r>
              <a:rPr sz="2000" spc="-50" dirty="0">
                <a:solidFill>
                  <a:srgbClr val="C00000"/>
                </a:solidFill>
                <a:latin typeface="Times New Roman"/>
                <a:cs typeface="Times New Roman"/>
              </a:rPr>
              <a:t>Timer </a:t>
            </a:r>
            <a:r>
              <a:rPr sz="2000" spc="-240" dirty="0">
                <a:solidFill>
                  <a:srgbClr val="C00000"/>
                </a:solidFill>
                <a:latin typeface="Times New Roman"/>
                <a:cs typeface="Times New Roman"/>
              </a:rPr>
              <a:t>tick</a:t>
            </a:r>
            <a:r>
              <a:rPr lang="en-IN" sz="2000" spc="-240" dirty="0">
                <a:solidFill>
                  <a:srgbClr val="001F5F"/>
                </a:solidFill>
                <a:latin typeface="Times New Roman"/>
                <a:cs typeface="Times New Roman"/>
              </a:rPr>
              <a:t>" </a:t>
            </a:r>
            <a:r>
              <a:rPr sz="2000" spc="-240" dirty="0">
                <a:solidFill>
                  <a:srgbClr val="001F5F"/>
                </a:solidFill>
                <a:latin typeface="Times New Roman"/>
                <a:cs typeface="Times New Roman"/>
              </a:rPr>
              <a:t> </a:t>
            </a:r>
            <a:r>
              <a:rPr sz="2000" spc="-10" dirty="0">
                <a:solidFill>
                  <a:srgbClr val="001F5F"/>
                </a:solidFill>
                <a:latin typeface="Times New Roman"/>
                <a:cs typeface="Times New Roman"/>
              </a:rPr>
              <a:t>interval</a:t>
            </a:r>
            <a:r>
              <a:rPr sz="2000" spc="65" dirty="0">
                <a:solidFill>
                  <a:srgbClr val="001F5F"/>
                </a:solidFill>
                <a:latin typeface="Times New Roman"/>
                <a:cs typeface="Times New Roman"/>
              </a:rPr>
              <a:t> </a:t>
            </a:r>
            <a:r>
              <a:rPr sz="2000" spc="-5" dirty="0">
                <a:solidFill>
                  <a:srgbClr val="001F5F"/>
                </a:solidFill>
                <a:latin typeface="Times New Roman"/>
                <a:cs typeface="Times New Roman"/>
              </a:rPr>
              <a:t>is 1</a:t>
            </a:r>
            <a:endParaRPr sz="2000" dirty="0">
              <a:latin typeface="Times New Roman"/>
              <a:cs typeface="Times New Roman"/>
            </a:endParaRPr>
          </a:p>
          <a:p>
            <a:pPr marL="414655">
              <a:lnSpc>
                <a:spcPct val="100000"/>
              </a:lnSpc>
              <a:spcBef>
                <a:spcPts val="1200"/>
              </a:spcBef>
            </a:pPr>
            <a:r>
              <a:rPr sz="2000" spc="-10" dirty="0">
                <a:solidFill>
                  <a:srgbClr val="001F5F"/>
                </a:solidFill>
                <a:latin typeface="Times New Roman"/>
                <a:cs typeface="Times New Roman"/>
              </a:rPr>
              <a:t>microsecond, the </a:t>
            </a:r>
            <a:r>
              <a:rPr sz="2000" spc="-15" dirty="0">
                <a:solidFill>
                  <a:srgbClr val="001F5F"/>
                </a:solidFill>
                <a:latin typeface="Times New Roman"/>
                <a:cs typeface="Times New Roman"/>
              </a:rPr>
              <a:t>System time </a:t>
            </a:r>
            <a:r>
              <a:rPr sz="2000" spc="-5" dirty="0">
                <a:solidFill>
                  <a:srgbClr val="001F5F"/>
                </a:solidFill>
                <a:latin typeface="Times New Roman"/>
                <a:cs typeface="Times New Roman"/>
              </a:rPr>
              <a:t>register </a:t>
            </a:r>
            <a:r>
              <a:rPr sz="2000" spc="-20" dirty="0">
                <a:solidFill>
                  <a:srgbClr val="001F5F"/>
                </a:solidFill>
                <a:latin typeface="Times New Roman"/>
                <a:cs typeface="Times New Roman"/>
              </a:rPr>
              <a:t>will </a:t>
            </a:r>
            <a:r>
              <a:rPr sz="2000" spc="-5" dirty="0">
                <a:solidFill>
                  <a:srgbClr val="001F5F"/>
                </a:solidFill>
                <a:latin typeface="Times New Roman"/>
                <a:cs typeface="Times New Roman"/>
              </a:rPr>
              <a:t>reset</a:t>
            </a:r>
            <a:r>
              <a:rPr sz="2000" spc="235" dirty="0">
                <a:solidFill>
                  <a:srgbClr val="001F5F"/>
                </a:solidFill>
                <a:latin typeface="Times New Roman"/>
                <a:cs typeface="Times New Roman"/>
              </a:rPr>
              <a:t> </a:t>
            </a:r>
            <a:r>
              <a:rPr sz="2000" spc="-10" dirty="0">
                <a:solidFill>
                  <a:srgbClr val="001F5F"/>
                </a:solidFill>
                <a:latin typeface="Times New Roman"/>
                <a:cs typeface="Times New Roman"/>
              </a:rPr>
              <a:t>in</a:t>
            </a:r>
            <a:r>
              <a:rPr sz="2000" spc="-10" dirty="0">
                <a:latin typeface="Times New Roman"/>
                <a:cs typeface="Times New Roman"/>
              </a:rPr>
              <a:t>;</a:t>
            </a:r>
            <a:endParaRPr sz="2000" dirty="0">
              <a:latin typeface="Times New Roman"/>
              <a:cs typeface="Times New Roman"/>
            </a:endParaRPr>
          </a:p>
          <a:p>
            <a:pPr marL="1573530">
              <a:lnSpc>
                <a:spcPct val="100000"/>
              </a:lnSpc>
              <a:spcBef>
                <a:spcPts val="1685"/>
              </a:spcBef>
            </a:pPr>
            <a:r>
              <a:rPr sz="2000" dirty="0">
                <a:solidFill>
                  <a:srgbClr val="AC1285"/>
                </a:solidFill>
                <a:latin typeface="Times New Roman"/>
                <a:cs typeface="Times New Roman"/>
              </a:rPr>
              <a:t>2</a:t>
            </a:r>
            <a:r>
              <a:rPr sz="2025" baseline="24691" dirty="0">
                <a:solidFill>
                  <a:srgbClr val="AC1285"/>
                </a:solidFill>
                <a:latin typeface="Times New Roman"/>
                <a:cs typeface="Times New Roman"/>
              </a:rPr>
              <a:t>32 </a:t>
            </a:r>
            <a:r>
              <a:rPr sz="2000" spc="-5" dirty="0">
                <a:solidFill>
                  <a:srgbClr val="AC1285"/>
                </a:solidFill>
                <a:latin typeface="Times New Roman"/>
                <a:cs typeface="Times New Roman"/>
              </a:rPr>
              <a:t>* </a:t>
            </a:r>
            <a:r>
              <a:rPr sz="2000" dirty="0">
                <a:solidFill>
                  <a:srgbClr val="AC1285"/>
                </a:solidFill>
                <a:latin typeface="Times New Roman"/>
                <a:cs typeface="Times New Roman"/>
              </a:rPr>
              <a:t>10</a:t>
            </a:r>
            <a:r>
              <a:rPr sz="2025" baseline="24691" dirty="0">
                <a:solidFill>
                  <a:srgbClr val="AC1285"/>
                </a:solidFill>
                <a:latin typeface="Times New Roman"/>
                <a:cs typeface="Times New Roman"/>
              </a:rPr>
              <a:t>–6 </a:t>
            </a:r>
            <a:r>
              <a:rPr sz="2000" spc="-5" dirty="0">
                <a:solidFill>
                  <a:srgbClr val="AC1285"/>
                </a:solidFill>
                <a:latin typeface="Times New Roman"/>
                <a:cs typeface="Times New Roman"/>
              </a:rPr>
              <a:t>/ </a:t>
            </a:r>
            <a:r>
              <a:rPr sz="2000" dirty="0">
                <a:solidFill>
                  <a:srgbClr val="AC1285"/>
                </a:solidFill>
                <a:latin typeface="Times New Roman"/>
                <a:cs typeface="Times New Roman"/>
              </a:rPr>
              <a:t>(24 </a:t>
            </a:r>
            <a:r>
              <a:rPr sz="2000" spc="-5" dirty="0">
                <a:solidFill>
                  <a:srgbClr val="AC1285"/>
                </a:solidFill>
                <a:latin typeface="Times New Roman"/>
                <a:cs typeface="Times New Roman"/>
              </a:rPr>
              <a:t>* </a:t>
            </a:r>
            <a:r>
              <a:rPr sz="2000" dirty="0">
                <a:solidFill>
                  <a:srgbClr val="AC1285"/>
                </a:solidFill>
                <a:latin typeface="Times New Roman"/>
                <a:cs typeface="Times New Roman"/>
              </a:rPr>
              <a:t>60 </a:t>
            </a:r>
            <a:r>
              <a:rPr sz="2000" spc="-5" dirty="0">
                <a:solidFill>
                  <a:srgbClr val="AC1285"/>
                </a:solidFill>
                <a:latin typeface="Times New Roman"/>
                <a:cs typeface="Times New Roman"/>
              </a:rPr>
              <a:t>* </a:t>
            </a:r>
            <a:r>
              <a:rPr sz="2000" dirty="0">
                <a:solidFill>
                  <a:srgbClr val="AC1285"/>
                </a:solidFill>
                <a:latin typeface="Times New Roman"/>
                <a:cs typeface="Times New Roman"/>
              </a:rPr>
              <a:t>60) </a:t>
            </a:r>
            <a:r>
              <a:rPr sz="2000" spc="-5" dirty="0">
                <a:solidFill>
                  <a:srgbClr val="AC1285"/>
                </a:solidFill>
                <a:latin typeface="Times New Roman"/>
                <a:cs typeface="Times New Roman"/>
              </a:rPr>
              <a:t>= ~ </a:t>
            </a:r>
            <a:r>
              <a:rPr sz="2000" dirty="0">
                <a:solidFill>
                  <a:srgbClr val="AC1285"/>
                </a:solidFill>
                <a:latin typeface="Times New Roman"/>
                <a:cs typeface="Times New Roman"/>
              </a:rPr>
              <a:t>0.0497 </a:t>
            </a:r>
            <a:r>
              <a:rPr sz="2000" spc="-15" dirty="0">
                <a:solidFill>
                  <a:srgbClr val="AC1285"/>
                </a:solidFill>
                <a:latin typeface="Times New Roman"/>
                <a:cs typeface="Times New Roman"/>
              </a:rPr>
              <a:t>Days </a:t>
            </a:r>
            <a:r>
              <a:rPr sz="2000" spc="-5" dirty="0">
                <a:solidFill>
                  <a:srgbClr val="AC1285"/>
                </a:solidFill>
                <a:latin typeface="Times New Roman"/>
                <a:cs typeface="Times New Roman"/>
              </a:rPr>
              <a:t>= </a:t>
            </a:r>
            <a:r>
              <a:rPr sz="2000" dirty="0">
                <a:solidFill>
                  <a:srgbClr val="AC1285"/>
                </a:solidFill>
                <a:latin typeface="Times New Roman"/>
                <a:cs typeface="Times New Roman"/>
              </a:rPr>
              <a:t>1.19</a:t>
            </a:r>
            <a:r>
              <a:rPr sz="2000" spc="-110" dirty="0">
                <a:solidFill>
                  <a:srgbClr val="AC1285"/>
                </a:solidFill>
                <a:latin typeface="Times New Roman"/>
                <a:cs typeface="Times New Roman"/>
              </a:rPr>
              <a:t> </a:t>
            </a:r>
            <a:r>
              <a:rPr sz="2000" spc="-5" dirty="0">
                <a:solidFill>
                  <a:srgbClr val="AC1285"/>
                </a:solidFill>
                <a:latin typeface="Times New Roman"/>
                <a:cs typeface="Times New Roman"/>
              </a:rPr>
              <a:t>Hours</a:t>
            </a:r>
            <a:endParaRPr sz="2000" dirty="0">
              <a:latin typeface="Times New Roman"/>
              <a:cs typeface="Times New Roman"/>
            </a:endParaRPr>
          </a:p>
          <a:p>
            <a:pPr>
              <a:lnSpc>
                <a:spcPct val="100000"/>
              </a:lnSpc>
            </a:pPr>
            <a:endParaRPr sz="2200" dirty="0">
              <a:latin typeface="Times New Roman"/>
              <a:cs typeface="Times New Roman"/>
            </a:endParaRPr>
          </a:p>
          <a:p>
            <a:pPr>
              <a:lnSpc>
                <a:spcPct val="100000"/>
              </a:lnSpc>
              <a:spcBef>
                <a:spcPts val="10"/>
              </a:spcBef>
            </a:pPr>
            <a:endParaRPr sz="2800" dirty="0">
              <a:latin typeface="Times New Roman"/>
              <a:cs typeface="Times New Roman"/>
            </a:endParaRPr>
          </a:p>
          <a:p>
            <a:pPr marL="414655" indent="-326390">
              <a:lnSpc>
                <a:spcPct val="100000"/>
              </a:lnSpc>
              <a:spcBef>
                <a:spcPts val="5"/>
              </a:spcBef>
              <a:buClr>
                <a:srgbClr val="3A812E"/>
              </a:buClr>
              <a:buSzPct val="60000"/>
              <a:buFont typeface="Wingdings"/>
              <a:buChar char=""/>
              <a:tabLst>
                <a:tab pos="414655" algn="l"/>
                <a:tab pos="415290" algn="l"/>
              </a:tabLst>
            </a:pPr>
            <a:r>
              <a:rPr sz="2000" dirty="0">
                <a:solidFill>
                  <a:srgbClr val="6F2F9F"/>
                </a:solidFill>
                <a:latin typeface="Times New Roman"/>
                <a:cs typeface="Times New Roman"/>
              </a:rPr>
              <a:t>If </a:t>
            </a:r>
            <a:r>
              <a:rPr sz="2000" spc="-10" dirty="0">
                <a:solidFill>
                  <a:srgbClr val="6F2F9F"/>
                </a:solidFill>
                <a:latin typeface="Times New Roman"/>
                <a:cs typeface="Times New Roman"/>
              </a:rPr>
              <a:t>the </a:t>
            </a:r>
            <a:r>
              <a:rPr lang="en-IN" sz="2000" spc="-45" dirty="0">
                <a:solidFill>
                  <a:srgbClr val="6F2F9F"/>
                </a:solidFill>
                <a:latin typeface="Times New Roman"/>
                <a:cs typeface="Times New Roman"/>
              </a:rPr>
              <a:t>"</a:t>
            </a:r>
            <a:r>
              <a:rPr sz="2000" spc="-45" dirty="0">
                <a:solidFill>
                  <a:srgbClr val="C00000"/>
                </a:solidFill>
                <a:latin typeface="Times New Roman"/>
                <a:cs typeface="Times New Roman"/>
              </a:rPr>
              <a:t>Timer </a:t>
            </a:r>
            <a:r>
              <a:rPr sz="2000" spc="-229" dirty="0">
                <a:solidFill>
                  <a:srgbClr val="C00000"/>
                </a:solidFill>
                <a:latin typeface="Times New Roman"/>
                <a:cs typeface="Times New Roman"/>
              </a:rPr>
              <a:t>tick</a:t>
            </a:r>
            <a:r>
              <a:rPr lang="en-IN" sz="2000" spc="-229" dirty="0">
                <a:solidFill>
                  <a:srgbClr val="6F2F9F"/>
                </a:solidFill>
                <a:latin typeface="Times New Roman"/>
                <a:cs typeface="Times New Roman"/>
              </a:rPr>
              <a:t>" </a:t>
            </a:r>
            <a:r>
              <a:rPr sz="2000" spc="-229" dirty="0">
                <a:solidFill>
                  <a:srgbClr val="6F2F9F"/>
                </a:solidFill>
                <a:latin typeface="Times New Roman"/>
                <a:cs typeface="Times New Roman"/>
              </a:rPr>
              <a:t> </a:t>
            </a:r>
            <a:r>
              <a:rPr sz="2000" spc="-10" dirty="0">
                <a:solidFill>
                  <a:srgbClr val="6F2F9F"/>
                </a:solidFill>
                <a:latin typeface="Times New Roman"/>
                <a:cs typeface="Times New Roman"/>
              </a:rPr>
              <a:t>interval </a:t>
            </a:r>
            <a:r>
              <a:rPr sz="2000" spc="5" dirty="0">
                <a:solidFill>
                  <a:srgbClr val="6F2F9F"/>
                </a:solidFill>
                <a:latin typeface="Times New Roman"/>
                <a:cs typeface="Times New Roman"/>
              </a:rPr>
              <a:t>is </a:t>
            </a:r>
            <a:r>
              <a:rPr sz="2000" spc="-5" dirty="0">
                <a:solidFill>
                  <a:srgbClr val="6F2F9F"/>
                </a:solidFill>
                <a:latin typeface="Times New Roman"/>
                <a:cs typeface="Times New Roman"/>
              </a:rPr>
              <a:t>1 </a:t>
            </a:r>
            <a:r>
              <a:rPr sz="2000" spc="-10" dirty="0">
                <a:solidFill>
                  <a:srgbClr val="6F2F9F"/>
                </a:solidFill>
                <a:latin typeface="Times New Roman"/>
                <a:cs typeface="Times New Roman"/>
              </a:rPr>
              <a:t>millisecond, the </a:t>
            </a:r>
            <a:r>
              <a:rPr sz="2000" spc="-5" dirty="0">
                <a:solidFill>
                  <a:srgbClr val="6F2F9F"/>
                </a:solidFill>
                <a:latin typeface="Times New Roman"/>
                <a:cs typeface="Times New Roman"/>
              </a:rPr>
              <a:t>System time register</a:t>
            </a:r>
            <a:r>
              <a:rPr sz="2000" spc="220" dirty="0">
                <a:solidFill>
                  <a:srgbClr val="6F2F9F"/>
                </a:solidFill>
                <a:latin typeface="Times New Roman"/>
                <a:cs typeface="Times New Roman"/>
              </a:rPr>
              <a:t> </a:t>
            </a:r>
            <a:r>
              <a:rPr sz="2000" spc="-15" dirty="0">
                <a:solidFill>
                  <a:srgbClr val="6F2F9F"/>
                </a:solidFill>
                <a:latin typeface="Times New Roman"/>
                <a:cs typeface="Times New Roman"/>
              </a:rPr>
              <a:t>will</a:t>
            </a:r>
            <a:endParaRPr sz="2000" dirty="0">
              <a:latin typeface="Times New Roman"/>
              <a:cs typeface="Times New Roman"/>
            </a:endParaRPr>
          </a:p>
          <a:p>
            <a:pPr marL="414655">
              <a:lnSpc>
                <a:spcPct val="100000"/>
              </a:lnSpc>
              <a:spcBef>
                <a:spcPts val="1200"/>
              </a:spcBef>
            </a:pPr>
            <a:r>
              <a:rPr sz="2000" spc="-5" dirty="0">
                <a:solidFill>
                  <a:srgbClr val="6F2F9F"/>
                </a:solidFill>
                <a:latin typeface="Times New Roman"/>
                <a:cs typeface="Times New Roman"/>
              </a:rPr>
              <a:t>reset</a:t>
            </a:r>
            <a:r>
              <a:rPr sz="2000" spc="-25" dirty="0">
                <a:solidFill>
                  <a:srgbClr val="6F2F9F"/>
                </a:solidFill>
                <a:latin typeface="Times New Roman"/>
                <a:cs typeface="Times New Roman"/>
              </a:rPr>
              <a:t> </a:t>
            </a:r>
            <a:r>
              <a:rPr sz="2000" spc="-10" dirty="0">
                <a:solidFill>
                  <a:srgbClr val="6F2F9F"/>
                </a:solidFill>
                <a:latin typeface="Times New Roman"/>
                <a:cs typeface="Times New Roman"/>
              </a:rPr>
              <a:t>in</a:t>
            </a:r>
            <a:endParaRPr sz="2000" dirty="0">
              <a:latin typeface="Times New Roman"/>
              <a:cs typeface="Times New Roman"/>
            </a:endParaRPr>
          </a:p>
          <a:p>
            <a:pPr marL="1573530">
              <a:lnSpc>
                <a:spcPct val="100000"/>
              </a:lnSpc>
              <a:spcBef>
                <a:spcPts val="1680"/>
              </a:spcBef>
            </a:pPr>
            <a:r>
              <a:rPr sz="2000" dirty="0">
                <a:solidFill>
                  <a:srgbClr val="AC1285"/>
                </a:solidFill>
                <a:latin typeface="Times New Roman"/>
                <a:cs typeface="Times New Roman"/>
              </a:rPr>
              <a:t>2</a:t>
            </a:r>
            <a:r>
              <a:rPr sz="2025" baseline="24691" dirty="0">
                <a:solidFill>
                  <a:srgbClr val="AC1285"/>
                </a:solidFill>
                <a:latin typeface="Times New Roman"/>
                <a:cs typeface="Times New Roman"/>
              </a:rPr>
              <a:t>32 </a:t>
            </a:r>
            <a:r>
              <a:rPr sz="2000" spc="-5" dirty="0">
                <a:solidFill>
                  <a:srgbClr val="AC1285"/>
                </a:solidFill>
                <a:latin typeface="Times New Roman"/>
                <a:cs typeface="Times New Roman"/>
              </a:rPr>
              <a:t>* </a:t>
            </a:r>
            <a:r>
              <a:rPr sz="2000" dirty="0">
                <a:solidFill>
                  <a:srgbClr val="AC1285"/>
                </a:solidFill>
                <a:latin typeface="Times New Roman"/>
                <a:cs typeface="Times New Roman"/>
              </a:rPr>
              <a:t>10</a:t>
            </a:r>
            <a:r>
              <a:rPr sz="2025" baseline="24691" dirty="0">
                <a:solidFill>
                  <a:srgbClr val="AC1285"/>
                </a:solidFill>
                <a:latin typeface="Times New Roman"/>
                <a:cs typeface="Times New Roman"/>
              </a:rPr>
              <a:t>–3 </a:t>
            </a:r>
            <a:r>
              <a:rPr sz="2000" spc="-5" dirty="0">
                <a:solidFill>
                  <a:srgbClr val="AC1285"/>
                </a:solidFill>
                <a:latin typeface="Times New Roman"/>
                <a:cs typeface="Times New Roman"/>
              </a:rPr>
              <a:t>/ </a:t>
            </a:r>
            <a:r>
              <a:rPr sz="2000" dirty="0">
                <a:solidFill>
                  <a:srgbClr val="AC1285"/>
                </a:solidFill>
                <a:latin typeface="Times New Roman"/>
                <a:cs typeface="Times New Roman"/>
              </a:rPr>
              <a:t>(24 </a:t>
            </a:r>
            <a:r>
              <a:rPr sz="2000" spc="-5" dirty="0">
                <a:solidFill>
                  <a:srgbClr val="AC1285"/>
                </a:solidFill>
                <a:latin typeface="Times New Roman"/>
                <a:cs typeface="Times New Roman"/>
              </a:rPr>
              <a:t>* </a:t>
            </a:r>
            <a:r>
              <a:rPr sz="2000" dirty="0">
                <a:solidFill>
                  <a:srgbClr val="AC1285"/>
                </a:solidFill>
                <a:latin typeface="Times New Roman"/>
                <a:cs typeface="Times New Roman"/>
              </a:rPr>
              <a:t>60 </a:t>
            </a:r>
            <a:r>
              <a:rPr sz="2000" spc="-5" dirty="0">
                <a:solidFill>
                  <a:srgbClr val="AC1285"/>
                </a:solidFill>
                <a:latin typeface="Times New Roman"/>
                <a:cs typeface="Times New Roman"/>
              </a:rPr>
              <a:t>* </a:t>
            </a:r>
            <a:r>
              <a:rPr sz="2000" dirty="0">
                <a:solidFill>
                  <a:srgbClr val="AC1285"/>
                </a:solidFill>
                <a:latin typeface="Times New Roman"/>
                <a:cs typeface="Times New Roman"/>
              </a:rPr>
              <a:t>60) </a:t>
            </a:r>
            <a:r>
              <a:rPr sz="2000" spc="-5" dirty="0">
                <a:solidFill>
                  <a:srgbClr val="AC1285"/>
                </a:solidFill>
                <a:latin typeface="Times New Roman"/>
                <a:cs typeface="Times New Roman"/>
              </a:rPr>
              <a:t>= </a:t>
            </a:r>
            <a:r>
              <a:rPr sz="2000" dirty="0">
                <a:solidFill>
                  <a:srgbClr val="AC1285"/>
                </a:solidFill>
                <a:latin typeface="Times New Roman"/>
                <a:cs typeface="Times New Roman"/>
              </a:rPr>
              <a:t>49.7 </a:t>
            </a:r>
            <a:r>
              <a:rPr sz="2000" spc="-15" dirty="0">
                <a:solidFill>
                  <a:srgbClr val="AC1285"/>
                </a:solidFill>
                <a:latin typeface="Times New Roman"/>
                <a:cs typeface="Times New Roman"/>
              </a:rPr>
              <a:t>Days </a:t>
            </a:r>
            <a:r>
              <a:rPr sz="2000" spc="-5" dirty="0">
                <a:solidFill>
                  <a:srgbClr val="AC1285"/>
                </a:solidFill>
                <a:latin typeface="Times New Roman"/>
                <a:cs typeface="Times New Roman"/>
              </a:rPr>
              <a:t>= ~ </a:t>
            </a:r>
            <a:r>
              <a:rPr sz="2000" dirty="0">
                <a:solidFill>
                  <a:srgbClr val="AC1285"/>
                </a:solidFill>
                <a:latin typeface="Times New Roman"/>
                <a:cs typeface="Times New Roman"/>
              </a:rPr>
              <a:t>50</a:t>
            </a:r>
            <a:r>
              <a:rPr sz="2000" spc="-65" dirty="0">
                <a:solidFill>
                  <a:srgbClr val="AC1285"/>
                </a:solidFill>
                <a:latin typeface="Times New Roman"/>
                <a:cs typeface="Times New Roman"/>
              </a:rPr>
              <a:t> </a:t>
            </a:r>
            <a:r>
              <a:rPr sz="2000" spc="-15" dirty="0">
                <a:solidFill>
                  <a:srgbClr val="AC1285"/>
                </a:solidFill>
                <a:latin typeface="Times New Roman"/>
                <a:cs typeface="Times New Roman"/>
              </a:rPr>
              <a:t>Days</a:t>
            </a:r>
            <a:endParaRPr sz="2000" dirty="0">
              <a:latin typeface="Times New Roman"/>
              <a:cs typeface="Times New Roman"/>
            </a:endParaRPr>
          </a:p>
          <a:p>
            <a:pPr>
              <a:lnSpc>
                <a:spcPct val="100000"/>
              </a:lnSpc>
            </a:pPr>
            <a:endParaRPr sz="2200" dirty="0">
              <a:latin typeface="Times New Roman"/>
              <a:cs typeface="Times New Roman"/>
            </a:endParaRPr>
          </a:p>
          <a:p>
            <a:pPr>
              <a:lnSpc>
                <a:spcPct val="100000"/>
              </a:lnSpc>
              <a:spcBef>
                <a:spcPts val="15"/>
              </a:spcBef>
            </a:pPr>
            <a:endParaRPr sz="2800" dirty="0">
              <a:latin typeface="Times New Roman"/>
              <a:cs typeface="Times New Roman"/>
            </a:endParaRPr>
          </a:p>
          <a:p>
            <a:pPr marL="414655" indent="-326390">
              <a:lnSpc>
                <a:spcPct val="100000"/>
              </a:lnSpc>
              <a:buClr>
                <a:srgbClr val="3A812E"/>
              </a:buClr>
              <a:buSzPct val="60000"/>
              <a:buFont typeface="Wingdings"/>
              <a:buChar char=""/>
              <a:tabLst>
                <a:tab pos="414655" algn="l"/>
                <a:tab pos="415290" algn="l"/>
              </a:tabLst>
            </a:pPr>
            <a:r>
              <a:rPr sz="2000" dirty="0">
                <a:solidFill>
                  <a:srgbClr val="6F2F9F"/>
                </a:solidFill>
                <a:latin typeface="Times New Roman"/>
                <a:cs typeface="Times New Roman"/>
              </a:rPr>
              <a:t>The </a:t>
            </a:r>
            <a:r>
              <a:rPr lang="en-IN" sz="2000" spc="-50" dirty="0">
                <a:solidFill>
                  <a:srgbClr val="6F2F9F"/>
                </a:solidFill>
                <a:latin typeface="Times New Roman"/>
                <a:cs typeface="Times New Roman"/>
              </a:rPr>
              <a:t>"</a:t>
            </a:r>
            <a:r>
              <a:rPr sz="2000" spc="-50" dirty="0">
                <a:solidFill>
                  <a:srgbClr val="6F2F9F"/>
                </a:solidFill>
                <a:latin typeface="Times New Roman"/>
                <a:cs typeface="Times New Roman"/>
              </a:rPr>
              <a:t>Timer </a:t>
            </a:r>
            <a:r>
              <a:rPr sz="2000" spc="-229" dirty="0">
                <a:solidFill>
                  <a:srgbClr val="6F2F9F"/>
                </a:solidFill>
                <a:latin typeface="Times New Roman"/>
                <a:cs typeface="Times New Roman"/>
              </a:rPr>
              <a:t>tick</a:t>
            </a:r>
            <a:r>
              <a:rPr lang="en-IN" sz="2000" spc="-229" dirty="0">
                <a:solidFill>
                  <a:srgbClr val="6F2F9F"/>
                </a:solidFill>
                <a:latin typeface="Times New Roman"/>
                <a:cs typeface="Times New Roman"/>
              </a:rPr>
              <a:t>"  </a:t>
            </a:r>
            <a:r>
              <a:rPr sz="2000" spc="-5" dirty="0">
                <a:solidFill>
                  <a:srgbClr val="6F2F9F"/>
                </a:solidFill>
                <a:latin typeface="Times New Roman"/>
                <a:cs typeface="Times New Roman"/>
              </a:rPr>
              <a:t>interrupt is </a:t>
            </a:r>
            <a:r>
              <a:rPr sz="2000" spc="-10" dirty="0">
                <a:solidFill>
                  <a:srgbClr val="6F2F9F"/>
                </a:solidFill>
                <a:latin typeface="Times New Roman"/>
                <a:cs typeface="Times New Roman"/>
              </a:rPr>
              <a:t>handled </a:t>
            </a:r>
            <a:r>
              <a:rPr sz="2000" spc="10" dirty="0">
                <a:solidFill>
                  <a:srgbClr val="6F2F9F"/>
                </a:solidFill>
                <a:latin typeface="Times New Roman"/>
                <a:cs typeface="Times New Roman"/>
              </a:rPr>
              <a:t>by </a:t>
            </a:r>
            <a:r>
              <a:rPr sz="2000" spc="-5" dirty="0">
                <a:solidFill>
                  <a:srgbClr val="6F2F9F"/>
                </a:solidFill>
                <a:latin typeface="Times New Roman"/>
                <a:cs typeface="Times New Roman"/>
              </a:rPr>
              <a:t>the </a:t>
            </a:r>
            <a:r>
              <a:rPr lang="en-IN" sz="2000" spc="-45" dirty="0">
                <a:solidFill>
                  <a:srgbClr val="6F2F9F"/>
                </a:solidFill>
                <a:latin typeface="Times New Roman"/>
                <a:cs typeface="Times New Roman"/>
              </a:rPr>
              <a:t>"</a:t>
            </a:r>
            <a:r>
              <a:rPr sz="2000" i="1" spc="-45" dirty="0">
                <a:solidFill>
                  <a:srgbClr val="6F2F9F"/>
                </a:solidFill>
                <a:latin typeface="Times New Roman"/>
                <a:cs typeface="Times New Roman"/>
              </a:rPr>
              <a:t>Timer </a:t>
            </a:r>
            <a:r>
              <a:rPr sz="2000" i="1" spc="-114" dirty="0">
                <a:solidFill>
                  <a:srgbClr val="6F2F9F"/>
                </a:solidFill>
                <a:latin typeface="Times New Roman"/>
                <a:cs typeface="Times New Roman"/>
              </a:rPr>
              <a:t>Interrupt</a:t>
            </a:r>
            <a:r>
              <a:rPr lang="en-IN" sz="2000" i="1" spc="-114" dirty="0">
                <a:solidFill>
                  <a:srgbClr val="6F2F9F"/>
                </a:solidFill>
                <a:latin typeface="Times New Roman"/>
                <a:cs typeface="Times New Roman"/>
              </a:rPr>
              <a:t>“ </a:t>
            </a:r>
            <a:r>
              <a:rPr sz="2000" spc="-114" dirty="0">
                <a:solidFill>
                  <a:srgbClr val="6F2F9F"/>
                </a:solidFill>
                <a:latin typeface="Times New Roman"/>
                <a:cs typeface="Times New Roman"/>
              </a:rPr>
              <a:t> </a:t>
            </a:r>
            <a:r>
              <a:rPr sz="2000" spc="-10" dirty="0">
                <a:solidFill>
                  <a:srgbClr val="6F2F9F"/>
                </a:solidFill>
                <a:latin typeface="Times New Roman"/>
                <a:cs typeface="Times New Roman"/>
              </a:rPr>
              <a:t>handler</a:t>
            </a:r>
            <a:r>
              <a:rPr sz="2000" spc="325" dirty="0">
                <a:solidFill>
                  <a:srgbClr val="6F2F9F"/>
                </a:solidFill>
                <a:latin typeface="Times New Roman"/>
                <a:cs typeface="Times New Roman"/>
              </a:rPr>
              <a:t> </a:t>
            </a:r>
            <a:r>
              <a:rPr sz="2000" spc="5" dirty="0">
                <a:solidFill>
                  <a:srgbClr val="6F2F9F"/>
                </a:solidFill>
                <a:latin typeface="Times New Roman"/>
                <a:cs typeface="Times New Roman"/>
              </a:rPr>
              <a:t>of</a:t>
            </a:r>
            <a:endParaRPr sz="2000" dirty="0">
              <a:latin typeface="Times New Roman"/>
              <a:cs typeface="Times New Roman"/>
            </a:endParaRPr>
          </a:p>
          <a:p>
            <a:pPr marL="414655">
              <a:lnSpc>
                <a:spcPct val="100000"/>
              </a:lnSpc>
              <a:spcBef>
                <a:spcPts val="1200"/>
              </a:spcBef>
            </a:pPr>
            <a:r>
              <a:rPr sz="2000" spc="-10" dirty="0">
                <a:solidFill>
                  <a:srgbClr val="6F2F9F"/>
                </a:solidFill>
                <a:latin typeface="Times New Roman"/>
                <a:cs typeface="Times New Roman"/>
              </a:rPr>
              <a:t>kernel</a:t>
            </a:r>
            <a:r>
              <a:rPr sz="2000" spc="-10" dirty="0">
                <a:latin typeface="Times New Roman"/>
                <a:cs typeface="Times New Roman"/>
              </a:rPr>
              <a:t>.</a:t>
            </a:r>
            <a:endParaRPr sz="2000" dirty="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29</a:t>
            </a:fld>
            <a:endParaRPr spc="-4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3" name="object 3"/>
          <p:cNvSpPr txBox="1">
            <a:spLocks noGrp="1"/>
          </p:cNvSpPr>
          <p:nvPr>
            <p:ph type="title"/>
          </p:nvPr>
        </p:nvSpPr>
        <p:spPr>
          <a:xfrm>
            <a:off x="1375410" y="246329"/>
            <a:ext cx="6546215" cy="574675"/>
          </a:xfrm>
          <a:prstGeom prst="rect">
            <a:avLst/>
          </a:prstGeom>
        </p:spPr>
        <p:txBody>
          <a:bodyPr vert="horz" wrap="square" lIns="0" tIns="12700" rIns="0" bIns="0" rtlCol="0">
            <a:spAutoFit/>
          </a:bodyPr>
          <a:lstStyle/>
          <a:p>
            <a:pPr marL="12700">
              <a:lnSpc>
                <a:spcPct val="100000"/>
              </a:lnSpc>
              <a:spcBef>
                <a:spcPts val="100"/>
              </a:spcBef>
            </a:pPr>
            <a:r>
              <a:rPr sz="3600" b="1" spc="-5" dirty="0">
                <a:solidFill>
                  <a:srgbClr val="FF0000"/>
                </a:solidFill>
                <a:latin typeface="Times New Roman"/>
                <a:cs typeface="Times New Roman"/>
              </a:rPr>
              <a:t>OPERATING </a:t>
            </a:r>
            <a:r>
              <a:rPr sz="3600" b="1" spc="-10" dirty="0">
                <a:solidFill>
                  <a:srgbClr val="FF0000"/>
                </a:solidFill>
                <a:latin typeface="Times New Roman"/>
                <a:cs typeface="Times New Roman"/>
              </a:rPr>
              <a:t>SYSTEM</a:t>
            </a:r>
            <a:r>
              <a:rPr sz="3600" b="1" spc="-35" dirty="0">
                <a:solidFill>
                  <a:srgbClr val="FF0000"/>
                </a:solidFill>
                <a:latin typeface="Times New Roman"/>
                <a:cs typeface="Times New Roman"/>
              </a:rPr>
              <a:t> </a:t>
            </a:r>
            <a:r>
              <a:rPr sz="3600" b="1" spc="-10" dirty="0">
                <a:solidFill>
                  <a:srgbClr val="FF0000"/>
                </a:solidFill>
                <a:latin typeface="Times New Roman"/>
                <a:cs typeface="Times New Roman"/>
              </a:rPr>
              <a:t>BASICS</a:t>
            </a:r>
            <a:endParaRPr sz="3600">
              <a:latin typeface="Times New Roman"/>
              <a:cs typeface="Times New Roman"/>
            </a:endParaRPr>
          </a:p>
        </p:txBody>
      </p:sp>
      <p:sp>
        <p:nvSpPr>
          <p:cNvPr id="6" name="object 6"/>
          <p:cNvSpPr txBox="1"/>
          <p:nvPr/>
        </p:nvSpPr>
        <p:spPr>
          <a:xfrm>
            <a:off x="8420100" y="6471338"/>
            <a:ext cx="217804"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3</a:t>
            </a:fld>
            <a:endParaRPr sz="1200">
              <a:latin typeface="Times New Roman"/>
              <a:cs typeface="Times New Roman"/>
            </a:endParaRPr>
          </a:p>
        </p:txBody>
      </p:sp>
      <p:sp>
        <p:nvSpPr>
          <p:cNvPr id="4" name="object 4"/>
          <p:cNvSpPr txBox="1"/>
          <p:nvPr/>
        </p:nvSpPr>
        <p:spPr>
          <a:xfrm>
            <a:off x="383540" y="1190421"/>
            <a:ext cx="8535670" cy="2953385"/>
          </a:xfrm>
          <a:prstGeom prst="rect">
            <a:avLst/>
          </a:prstGeom>
        </p:spPr>
        <p:txBody>
          <a:bodyPr vert="horz" wrap="square" lIns="0" tIns="12700" rIns="0" bIns="0" rtlCol="0">
            <a:spAutoFit/>
          </a:bodyPr>
          <a:lstStyle/>
          <a:p>
            <a:pPr marL="356870" marR="5080" indent="-344805" algn="just">
              <a:lnSpc>
                <a:spcPct val="150100"/>
              </a:lnSpc>
              <a:spcBef>
                <a:spcPts val="100"/>
              </a:spcBef>
            </a:pPr>
            <a:r>
              <a:rPr sz="2000" spc="-5" dirty="0">
                <a:solidFill>
                  <a:srgbClr val="FF0000"/>
                </a:solidFill>
                <a:latin typeface="Times New Roman"/>
                <a:cs typeface="Times New Roman"/>
              </a:rPr>
              <a:t>» </a:t>
            </a:r>
            <a:r>
              <a:rPr sz="2000" dirty="0">
                <a:latin typeface="Times New Roman"/>
                <a:cs typeface="Times New Roman"/>
              </a:rPr>
              <a:t>The </a:t>
            </a:r>
            <a:r>
              <a:rPr sz="2000" b="1" i="1" spc="-5" dirty="0">
                <a:solidFill>
                  <a:srgbClr val="FF0000"/>
                </a:solidFill>
                <a:latin typeface="Times New Roman"/>
                <a:cs typeface="Times New Roman"/>
              </a:rPr>
              <a:t>Operating System (OS) </a:t>
            </a:r>
            <a:r>
              <a:rPr sz="2000" spc="-5" dirty="0">
                <a:solidFill>
                  <a:srgbClr val="AC1285"/>
                </a:solidFill>
                <a:latin typeface="Times New Roman"/>
                <a:cs typeface="Times New Roman"/>
              </a:rPr>
              <a:t>acts as a bridge between </a:t>
            </a:r>
            <a:r>
              <a:rPr sz="2000" spc="5" dirty="0">
                <a:solidFill>
                  <a:srgbClr val="AC1285"/>
                </a:solidFill>
                <a:latin typeface="Times New Roman"/>
                <a:cs typeface="Times New Roman"/>
              </a:rPr>
              <a:t>the </a:t>
            </a:r>
            <a:r>
              <a:rPr sz="2000" spc="-10" dirty="0">
                <a:solidFill>
                  <a:srgbClr val="AC1285"/>
                </a:solidFill>
                <a:latin typeface="Times New Roman"/>
                <a:cs typeface="Times New Roman"/>
              </a:rPr>
              <a:t>user </a:t>
            </a:r>
            <a:r>
              <a:rPr sz="2000" spc="-5" dirty="0">
                <a:solidFill>
                  <a:srgbClr val="AC1285"/>
                </a:solidFill>
                <a:latin typeface="Times New Roman"/>
                <a:cs typeface="Times New Roman"/>
              </a:rPr>
              <a:t>applications/  </a:t>
            </a:r>
            <a:r>
              <a:rPr sz="2000" spc="-10" dirty="0">
                <a:solidFill>
                  <a:srgbClr val="AC1285"/>
                </a:solidFill>
                <a:latin typeface="Times New Roman"/>
                <a:cs typeface="Times New Roman"/>
              </a:rPr>
              <a:t>tasks </a:t>
            </a:r>
            <a:r>
              <a:rPr sz="2000" spc="-5" dirty="0">
                <a:solidFill>
                  <a:srgbClr val="AC1285"/>
                </a:solidFill>
                <a:latin typeface="Times New Roman"/>
                <a:cs typeface="Times New Roman"/>
              </a:rPr>
              <a:t>and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underlying system resources through a set </a:t>
            </a:r>
            <a:r>
              <a:rPr sz="2000" dirty="0">
                <a:solidFill>
                  <a:srgbClr val="AC1285"/>
                </a:solidFill>
                <a:latin typeface="Times New Roman"/>
                <a:cs typeface="Times New Roman"/>
              </a:rPr>
              <a:t>of </a:t>
            </a:r>
            <a:r>
              <a:rPr sz="2000" spc="-5" dirty="0">
                <a:solidFill>
                  <a:srgbClr val="AC1285"/>
                </a:solidFill>
                <a:latin typeface="Times New Roman"/>
                <a:cs typeface="Times New Roman"/>
              </a:rPr>
              <a:t>system  functionalities and</a:t>
            </a:r>
            <a:r>
              <a:rPr sz="2000" spc="-10" dirty="0">
                <a:solidFill>
                  <a:srgbClr val="AC1285"/>
                </a:solidFill>
                <a:latin typeface="Times New Roman"/>
                <a:cs typeface="Times New Roman"/>
              </a:rPr>
              <a:t> </a:t>
            </a:r>
            <a:r>
              <a:rPr sz="2000" spc="-5" dirty="0">
                <a:solidFill>
                  <a:srgbClr val="AC1285"/>
                </a:solidFill>
                <a:latin typeface="Times New Roman"/>
                <a:cs typeface="Times New Roman"/>
              </a:rPr>
              <a:t>services</a:t>
            </a:r>
            <a:r>
              <a:rPr sz="2000" spc="-5" dirty="0">
                <a:latin typeface="Times New Roman"/>
                <a:cs typeface="Times New Roman"/>
              </a:rPr>
              <a:t>.</a:t>
            </a:r>
            <a:endParaRPr sz="2000">
              <a:latin typeface="Times New Roman"/>
              <a:cs typeface="Times New Roman"/>
            </a:endParaRPr>
          </a:p>
          <a:p>
            <a:pPr marL="12700" algn="just">
              <a:lnSpc>
                <a:spcPct val="100000"/>
              </a:lnSpc>
              <a:spcBef>
                <a:spcPts val="1680"/>
              </a:spcBef>
            </a:pPr>
            <a:r>
              <a:rPr sz="2000" spc="-5" dirty="0">
                <a:solidFill>
                  <a:srgbClr val="FF0000"/>
                </a:solidFill>
                <a:latin typeface="Times New Roman"/>
                <a:cs typeface="Times New Roman"/>
              </a:rPr>
              <a:t>» </a:t>
            </a:r>
            <a:r>
              <a:rPr sz="2000" dirty="0">
                <a:latin typeface="Times New Roman"/>
                <a:cs typeface="Times New Roman"/>
              </a:rPr>
              <a:t>The </a:t>
            </a:r>
            <a:r>
              <a:rPr sz="2000" spc="-5" dirty="0">
                <a:solidFill>
                  <a:srgbClr val="C00000"/>
                </a:solidFill>
                <a:latin typeface="Times New Roman"/>
                <a:cs typeface="Times New Roman"/>
              </a:rPr>
              <a:t>primary </a:t>
            </a:r>
            <a:r>
              <a:rPr sz="2000" spc="-10" dirty="0">
                <a:solidFill>
                  <a:srgbClr val="C00000"/>
                </a:solidFill>
                <a:latin typeface="Times New Roman"/>
                <a:cs typeface="Times New Roman"/>
              </a:rPr>
              <a:t>functions </a:t>
            </a:r>
            <a:r>
              <a:rPr sz="2000" dirty="0">
                <a:solidFill>
                  <a:srgbClr val="C00000"/>
                </a:solidFill>
                <a:latin typeface="Times New Roman"/>
                <a:cs typeface="Times New Roman"/>
              </a:rPr>
              <a:t>of </a:t>
            </a:r>
            <a:r>
              <a:rPr sz="2000" spc="-5" dirty="0">
                <a:solidFill>
                  <a:srgbClr val="C00000"/>
                </a:solidFill>
                <a:latin typeface="Times New Roman"/>
                <a:cs typeface="Times New Roman"/>
              </a:rPr>
              <a:t>an operating </a:t>
            </a:r>
            <a:r>
              <a:rPr sz="2000" spc="-15" dirty="0">
                <a:solidFill>
                  <a:srgbClr val="C00000"/>
                </a:solidFill>
                <a:latin typeface="Times New Roman"/>
                <a:cs typeface="Times New Roman"/>
              </a:rPr>
              <a:t>systems </a:t>
            </a:r>
            <a:r>
              <a:rPr sz="2000" dirty="0">
                <a:latin typeface="Times New Roman"/>
                <a:cs typeface="Times New Roman"/>
              </a:rPr>
              <a:t>are</a:t>
            </a:r>
            <a:r>
              <a:rPr sz="2000" spc="-200" dirty="0">
                <a:latin typeface="Times New Roman"/>
                <a:cs typeface="Times New Roman"/>
              </a:rPr>
              <a:t> </a:t>
            </a:r>
            <a:r>
              <a:rPr sz="2000" spc="-5" dirty="0">
                <a:latin typeface="Times New Roman"/>
                <a:cs typeface="Times New Roman"/>
              </a:rPr>
              <a:t>–</a:t>
            </a:r>
            <a:endParaRPr sz="2000">
              <a:latin typeface="Times New Roman"/>
              <a:cs typeface="Times New Roman"/>
            </a:endParaRPr>
          </a:p>
          <a:p>
            <a:pPr marL="356870">
              <a:lnSpc>
                <a:spcPct val="100000"/>
              </a:lnSpc>
              <a:spcBef>
                <a:spcPts val="1680"/>
              </a:spcBef>
              <a:tabLst>
                <a:tab pos="683260" algn="l"/>
              </a:tabLst>
            </a:pPr>
            <a:r>
              <a:rPr sz="2000" spc="-5" dirty="0">
                <a:solidFill>
                  <a:srgbClr val="FF0000"/>
                </a:solidFill>
                <a:latin typeface="Times New Roman"/>
                <a:cs typeface="Times New Roman"/>
              </a:rPr>
              <a:t>»	</a:t>
            </a:r>
            <a:r>
              <a:rPr sz="2000" spc="-5" dirty="0">
                <a:solidFill>
                  <a:srgbClr val="6F2F9F"/>
                </a:solidFill>
                <a:latin typeface="Times New Roman"/>
                <a:cs typeface="Times New Roman"/>
              </a:rPr>
              <a:t>Make </a:t>
            </a:r>
            <a:r>
              <a:rPr sz="2000" spc="-10" dirty="0">
                <a:solidFill>
                  <a:srgbClr val="6F2F9F"/>
                </a:solidFill>
                <a:latin typeface="Times New Roman"/>
                <a:cs typeface="Times New Roman"/>
              </a:rPr>
              <a:t>the </a:t>
            </a:r>
            <a:r>
              <a:rPr sz="2000" spc="-15" dirty="0">
                <a:solidFill>
                  <a:srgbClr val="6F2F9F"/>
                </a:solidFill>
                <a:latin typeface="Times New Roman"/>
                <a:cs typeface="Times New Roman"/>
              </a:rPr>
              <a:t>system </a:t>
            </a:r>
            <a:r>
              <a:rPr sz="2000" spc="-5" dirty="0">
                <a:solidFill>
                  <a:srgbClr val="6F2F9F"/>
                </a:solidFill>
                <a:latin typeface="Times New Roman"/>
                <a:cs typeface="Times New Roman"/>
              </a:rPr>
              <a:t>convenient to</a:t>
            </a:r>
            <a:r>
              <a:rPr sz="2000" spc="105" dirty="0">
                <a:solidFill>
                  <a:srgbClr val="6F2F9F"/>
                </a:solidFill>
                <a:latin typeface="Times New Roman"/>
                <a:cs typeface="Times New Roman"/>
              </a:rPr>
              <a:t> </a:t>
            </a:r>
            <a:r>
              <a:rPr sz="2000" spc="-10" dirty="0">
                <a:solidFill>
                  <a:srgbClr val="6F2F9F"/>
                </a:solidFill>
                <a:latin typeface="Times New Roman"/>
                <a:cs typeface="Times New Roman"/>
              </a:rPr>
              <a:t>use</a:t>
            </a:r>
            <a:endParaRPr sz="2000">
              <a:latin typeface="Times New Roman"/>
              <a:cs typeface="Times New Roman"/>
            </a:endParaRPr>
          </a:p>
          <a:p>
            <a:pPr marL="356870">
              <a:lnSpc>
                <a:spcPct val="100000"/>
              </a:lnSpc>
              <a:spcBef>
                <a:spcPts val="1685"/>
              </a:spcBef>
              <a:tabLst>
                <a:tab pos="683260" algn="l"/>
              </a:tabLst>
            </a:pPr>
            <a:r>
              <a:rPr sz="2000" spc="-5" dirty="0">
                <a:solidFill>
                  <a:srgbClr val="FF0000"/>
                </a:solidFill>
                <a:latin typeface="Times New Roman"/>
                <a:cs typeface="Times New Roman"/>
              </a:rPr>
              <a:t>»	</a:t>
            </a:r>
            <a:r>
              <a:rPr sz="2000" spc="-5" dirty="0">
                <a:solidFill>
                  <a:srgbClr val="6F2F9F"/>
                </a:solidFill>
                <a:latin typeface="Times New Roman"/>
                <a:cs typeface="Times New Roman"/>
              </a:rPr>
              <a:t>Organize and </a:t>
            </a:r>
            <a:r>
              <a:rPr sz="2000" spc="-15" dirty="0">
                <a:solidFill>
                  <a:srgbClr val="6F2F9F"/>
                </a:solidFill>
                <a:latin typeface="Times New Roman"/>
                <a:cs typeface="Times New Roman"/>
              </a:rPr>
              <a:t>manage </a:t>
            </a:r>
            <a:r>
              <a:rPr sz="2000" spc="-10" dirty="0">
                <a:solidFill>
                  <a:srgbClr val="6F2F9F"/>
                </a:solidFill>
                <a:latin typeface="Times New Roman"/>
                <a:cs typeface="Times New Roman"/>
              </a:rPr>
              <a:t>the </a:t>
            </a:r>
            <a:r>
              <a:rPr sz="2000" spc="-15" dirty="0">
                <a:solidFill>
                  <a:srgbClr val="6F2F9F"/>
                </a:solidFill>
                <a:latin typeface="Times New Roman"/>
                <a:cs typeface="Times New Roman"/>
              </a:rPr>
              <a:t>system </a:t>
            </a:r>
            <a:r>
              <a:rPr sz="2000" spc="-5" dirty="0">
                <a:solidFill>
                  <a:srgbClr val="6F2F9F"/>
                </a:solidFill>
                <a:latin typeface="Times New Roman"/>
                <a:cs typeface="Times New Roman"/>
              </a:rPr>
              <a:t>resources </a:t>
            </a:r>
            <a:r>
              <a:rPr sz="2000" spc="-10" dirty="0">
                <a:solidFill>
                  <a:srgbClr val="6F2F9F"/>
                </a:solidFill>
                <a:latin typeface="Times New Roman"/>
                <a:cs typeface="Times New Roman"/>
              </a:rPr>
              <a:t>efficiently </a:t>
            </a:r>
            <a:r>
              <a:rPr sz="2000" spc="-5" dirty="0">
                <a:solidFill>
                  <a:srgbClr val="6F2F9F"/>
                </a:solidFill>
                <a:latin typeface="Times New Roman"/>
                <a:cs typeface="Times New Roman"/>
              </a:rPr>
              <a:t>and</a:t>
            </a:r>
            <a:r>
              <a:rPr sz="2000" spc="229" dirty="0">
                <a:solidFill>
                  <a:srgbClr val="6F2F9F"/>
                </a:solidFill>
                <a:latin typeface="Times New Roman"/>
                <a:cs typeface="Times New Roman"/>
              </a:rPr>
              <a:t> </a:t>
            </a:r>
            <a:r>
              <a:rPr sz="2000" spc="-5" dirty="0">
                <a:solidFill>
                  <a:srgbClr val="6F2F9F"/>
                </a:solidFill>
                <a:latin typeface="Times New Roman"/>
                <a:cs typeface="Times New Roman"/>
              </a:rPr>
              <a:t>correctly</a:t>
            </a:r>
            <a:r>
              <a:rPr sz="2000" spc="-5" dirty="0">
                <a:latin typeface="Times New Roman"/>
                <a:cs typeface="Times New Roman"/>
              </a:rPr>
              <a:t>.</a:t>
            </a:r>
            <a:endParaRPr sz="2000">
              <a:latin typeface="Times New Roman"/>
              <a:cs typeface="Times New Roman"/>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2625" cy="5347618"/>
          </a:xfrm>
          <a:prstGeom prst="rect">
            <a:avLst/>
          </a:prstGeom>
        </p:spPr>
        <p:txBody>
          <a:bodyPr vert="horz" wrap="square" lIns="0" tIns="12700" rIns="0" bIns="0" rtlCol="0">
            <a:spAutoFit/>
          </a:bodyPr>
          <a:lstStyle/>
          <a:p>
            <a:pPr marL="356870" marR="6350" indent="-344805" algn="just">
              <a:lnSpc>
                <a:spcPct val="150100"/>
              </a:lnSpc>
              <a:spcBef>
                <a:spcPts val="100"/>
              </a:spcBef>
            </a:pPr>
            <a:r>
              <a:rPr sz="2000" spc="-5" dirty="0">
                <a:solidFill>
                  <a:srgbClr val="C00000"/>
                </a:solidFill>
                <a:latin typeface="Times New Roman"/>
                <a:cs typeface="Times New Roman"/>
              </a:rPr>
              <a:t>» </a:t>
            </a:r>
            <a:r>
              <a:rPr sz="2000" dirty="0">
                <a:latin typeface="Times New Roman"/>
                <a:cs typeface="Times New Roman"/>
              </a:rPr>
              <a:t>T</a:t>
            </a:r>
            <a:r>
              <a:rPr sz="2000" dirty="0">
                <a:solidFill>
                  <a:srgbClr val="6F2F9F"/>
                </a:solidFill>
                <a:latin typeface="Times New Roman"/>
                <a:cs typeface="Times New Roman"/>
              </a:rPr>
              <a:t>he </a:t>
            </a:r>
            <a:r>
              <a:rPr lang="en-IN" sz="2000" spc="-50" dirty="0">
                <a:solidFill>
                  <a:srgbClr val="6F2F9F"/>
                </a:solidFill>
                <a:latin typeface="Times New Roman"/>
                <a:cs typeface="Times New Roman"/>
              </a:rPr>
              <a:t>"</a:t>
            </a:r>
            <a:r>
              <a:rPr sz="2000" spc="-50" dirty="0">
                <a:solidFill>
                  <a:srgbClr val="C00000"/>
                </a:solidFill>
                <a:latin typeface="Times New Roman"/>
                <a:cs typeface="Times New Roman"/>
              </a:rPr>
              <a:t>Timer </a:t>
            </a:r>
            <a:r>
              <a:rPr sz="2000" spc="-235" dirty="0">
                <a:solidFill>
                  <a:srgbClr val="C00000"/>
                </a:solidFill>
                <a:latin typeface="Times New Roman"/>
                <a:cs typeface="Times New Roman"/>
              </a:rPr>
              <a:t>tick</a:t>
            </a:r>
            <a:r>
              <a:rPr sz="2000" spc="-235" dirty="0">
                <a:solidFill>
                  <a:srgbClr val="6F2F9F"/>
                </a:solidFill>
                <a:latin typeface="Times New Roman"/>
                <a:cs typeface="Times New Roman"/>
              </a:rPr>
              <a:t>‟ </a:t>
            </a:r>
            <a:r>
              <a:rPr sz="2000" spc="-5" dirty="0">
                <a:solidFill>
                  <a:srgbClr val="6F2F9F"/>
                </a:solidFill>
                <a:latin typeface="Times New Roman"/>
                <a:cs typeface="Times New Roman"/>
              </a:rPr>
              <a:t>interrupt can </a:t>
            </a:r>
            <a:r>
              <a:rPr sz="2000" dirty="0">
                <a:solidFill>
                  <a:srgbClr val="6F2F9F"/>
                </a:solidFill>
                <a:latin typeface="Times New Roman"/>
                <a:cs typeface="Times New Roman"/>
              </a:rPr>
              <a:t>be </a:t>
            </a:r>
            <a:r>
              <a:rPr sz="2000" spc="-10" dirty="0">
                <a:solidFill>
                  <a:srgbClr val="6F2F9F"/>
                </a:solidFill>
                <a:latin typeface="Times New Roman"/>
                <a:cs typeface="Times New Roman"/>
              </a:rPr>
              <a:t>utilized for implementing </a:t>
            </a:r>
            <a:r>
              <a:rPr sz="2000" spc="-5" dirty="0">
                <a:solidFill>
                  <a:srgbClr val="6F2F9F"/>
                </a:solidFill>
                <a:latin typeface="Times New Roman"/>
                <a:cs typeface="Times New Roman"/>
              </a:rPr>
              <a:t>the </a:t>
            </a:r>
            <a:r>
              <a:rPr sz="2000" spc="-20" dirty="0">
                <a:solidFill>
                  <a:srgbClr val="6F2F9F"/>
                </a:solidFill>
                <a:latin typeface="Times New Roman"/>
                <a:cs typeface="Times New Roman"/>
              </a:rPr>
              <a:t>following  </a:t>
            </a:r>
            <a:r>
              <a:rPr sz="2000" spc="-5" dirty="0">
                <a:solidFill>
                  <a:srgbClr val="6F2F9F"/>
                </a:solidFill>
                <a:latin typeface="Times New Roman"/>
                <a:cs typeface="Times New Roman"/>
              </a:rPr>
              <a:t>actions</a:t>
            </a:r>
            <a:r>
              <a:rPr sz="2000" spc="-5" dirty="0">
                <a:latin typeface="Times New Roman"/>
                <a:cs typeface="Times New Roman"/>
              </a:rPr>
              <a:t>:</a:t>
            </a:r>
            <a:endParaRPr sz="2000" dirty="0">
              <a:latin typeface="Times New Roman"/>
              <a:cs typeface="Times New Roman"/>
            </a:endParaRPr>
          </a:p>
          <a:p>
            <a:pPr marL="1033780" indent="-351155" algn="just">
              <a:lnSpc>
                <a:spcPct val="100000"/>
              </a:lnSpc>
              <a:spcBef>
                <a:spcPts val="1680"/>
              </a:spcBef>
              <a:buClr>
                <a:srgbClr val="CC9900"/>
              </a:buClr>
              <a:buSzPct val="65000"/>
              <a:buFont typeface="Wingdings"/>
              <a:buChar char=""/>
              <a:tabLst>
                <a:tab pos="1034415" algn="l"/>
              </a:tabLst>
            </a:pPr>
            <a:r>
              <a:rPr sz="2000" spc="-10" dirty="0">
                <a:solidFill>
                  <a:srgbClr val="6F2F9F"/>
                </a:solidFill>
                <a:latin typeface="Times New Roman"/>
                <a:cs typeface="Times New Roman"/>
              </a:rPr>
              <a:t>Save the </a:t>
            </a:r>
            <a:r>
              <a:rPr sz="2000" spc="-5" dirty="0">
                <a:solidFill>
                  <a:srgbClr val="6F2F9F"/>
                </a:solidFill>
                <a:latin typeface="Times New Roman"/>
                <a:cs typeface="Times New Roman"/>
              </a:rPr>
              <a:t>current </a:t>
            </a:r>
            <a:r>
              <a:rPr sz="2000" spc="-10" dirty="0">
                <a:solidFill>
                  <a:srgbClr val="6F2F9F"/>
                </a:solidFill>
                <a:latin typeface="Times New Roman"/>
                <a:cs typeface="Times New Roman"/>
              </a:rPr>
              <a:t>context (Context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currently </a:t>
            </a:r>
            <a:r>
              <a:rPr sz="2000" spc="-10" dirty="0">
                <a:solidFill>
                  <a:srgbClr val="6F2F9F"/>
                </a:solidFill>
                <a:latin typeface="Times New Roman"/>
                <a:cs typeface="Times New Roman"/>
              </a:rPr>
              <a:t>executing</a:t>
            </a:r>
            <a:r>
              <a:rPr sz="2000" spc="235" dirty="0">
                <a:solidFill>
                  <a:srgbClr val="6F2F9F"/>
                </a:solidFill>
                <a:latin typeface="Times New Roman"/>
                <a:cs typeface="Times New Roman"/>
              </a:rPr>
              <a:t> </a:t>
            </a:r>
            <a:r>
              <a:rPr sz="2000" spc="-10" dirty="0">
                <a:solidFill>
                  <a:srgbClr val="6F2F9F"/>
                </a:solidFill>
                <a:latin typeface="Times New Roman"/>
                <a:cs typeface="Times New Roman"/>
              </a:rPr>
              <a:t>task)</a:t>
            </a:r>
            <a:endParaRPr sz="2000" dirty="0">
              <a:latin typeface="Times New Roman"/>
              <a:cs typeface="Times New Roman"/>
            </a:endParaRPr>
          </a:p>
          <a:p>
            <a:pPr marL="1033780" marR="5080" indent="-351155" algn="just">
              <a:lnSpc>
                <a:spcPct val="150100"/>
              </a:lnSpc>
              <a:spcBef>
                <a:spcPts val="480"/>
              </a:spcBef>
              <a:buClr>
                <a:srgbClr val="CC9900"/>
              </a:buClr>
              <a:buSzPct val="65000"/>
              <a:buFont typeface="Wingdings"/>
              <a:buChar char=""/>
              <a:tabLst>
                <a:tab pos="1034415" algn="l"/>
              </a:tabLst>
            </a:pPr>
            <a:r>
              <a:rPr sz="2000" spc="-10" dirty="0">
                <a:solidFill>
                  <a:srgbClr val="6F2F9F"/>
                </a:solidFill>
                <a:latin typeface="Times New Roman"/>
                <a:cs typeface="Times New Roman"/>
              </a:rPr>
              <a:t>Increment the </a:t>
            </a:r>
            <a:r>
              <a:rPr sz="2000" spc="-5" dirty="0">
                <a:solidFill>
                  <a:srgbClr val="6F2F9F"/>
                </a:solidFill>
                <a:latin typeface="Times New Roman"/>
                <a:cs typeface="Times New Roman"/>
              </a:rPr>
              <a:t>System time register </a:t>
            </a:r>
            <a:r>
              <a:rPr sz="2000" dirty="0">
                <a:solidFill>
                  <a:srgbClr val="6F2F9F"/>
                </a:solidFill>
                <a:latin typeface="Times New Roman"/>
                <a:cs typeface="Times New Roman"/>
              </a:rPr>
              <a:t>by </a:t>
            </a:r>
            <a:r>
              <a:rPr sz="2000" spc="-5" dirty="0">
                <a:solidFill>
                  <a:srgbClr val="6F2F9F"/>
                </a:solidFill>
                <a:latin typeface="Times New Roman"/>
                <a:cs typeface="Times New Roman"/>
              </a:rPr>
              <a:t>one</a:t>
            </a:r>
            <a:r>
              <a:rPr sz="2000" spc="-5" dirty="0">
                <a:latin typeface="Times New Roman"/>
                <a:cs typeface="Times New Roman"/>
              </a:rPr>
              <a:t>. </a:t>
            </a:r>
            <a:r>
              <a:rPr sz="2000" spc="-5" dirty="0">
                <a:solidFill>
                  <a:srgbClr val="001F5F"/>
                </a:solidFill>
                <a:latin typeface="Times New Roman"/>
                <a:cs typeface="Times New Roman"/>
              </a:rPr>
              <a:t>Generate </a:t>
            </a:r>
            <a:r>
              <a:rPr sz="2000" spc="-10" dirty="0">
                <a:solidFill>
                  <a:srgbClr val="001F5F"/>
                </a:solidFill>
                <a:latin typeface="Times New Roman"/>
                <a:cs typeface="Times New Roman"/>
              </a:rPr>
              <a:t>timing </a:t>
            </a:r>
            <a:r>
              <a:rPr sz="2000" dirty="0">
                <a:solidFill>
                  <a:srgbClr val="001F5F"/>
                </a:solidFill>
                <a:latin typeface="Times New Roman"/>
                <a:cs typeface="Times New Roman"/>
              </a:rPr>
              <a:t>error </a:t>
            </a:r>
            <a:r>
              <a:rPr sz="2000" spc="-10" dirty="0">
                <a:solidFill>
                  <a:srgbClr val="001F5F"/>
                </a:solidFill>
                <a:latin typeface="Times New Roman"/>
                <a:cs typeface="Times New Roman"/>
              </a:rPr>
              <a:t>and  </a:t>
            </a:r>
            <a:r>
              <a:rPr sz="2000" spc="-5" dirty="0">
                <a:solidFill>
                  <a:srgbClr val="001F5F"/>
                </a:solidFill>
                <a:latin typeface="Times New Roman"/>
                <a:cs typeface="Times New Roman"/>
              </a:rPr>
              <a:t>reset </a:t>
            </a:r>
            <a:r>
              <a:rPr sz="2000" spc="-10" dirty="0">
                <a:solidFill>
                  <a:srgbClr val="001F5F"/>
                </a:solidFill>
                <a:latin typeface="Times New Roman"/>
                <a:cs typeface="Times New Roman"/>
              </a:rPr>
              <a:t>the </a:t>
            </a:r>
            <a:r>
              <a:rPr sz="2000" spc="-5" dirty="0">
                <a:solidFill>
                  <a:srgbClr val="001F5F"/>
                </a:solidFill>
                <a:latin typeface="Times New Roman"/>
                <a:cs typeface="Times New Roman"/>
              </a:rPr>
              <a:t>System time register if </a:t>
            </a:r>
            <a:r>
              <a:rPr sz="2000" spc="-10" dirty="0">
                <a:solidFill>
                  <a:srgbClr val="001F5F"/>
                </a:solidFill>
                <a:latin typeface="Times New Roman"/>
                <a:cs typeface="Times New Roman"/>
              </a:rPr>
              <a:t>the </a:t>
            </a:r>
            <a:r>
              <a:rPr sz="2000" spc="-5" dirty="0">
                <a:solidFill>
                  <a:srgbClr val="001F5F"/>
                </a:solidFill>
                <a:latin typeface="Times New Roman"/>
                <a:cs typeface="Times New Roman"/>
              </a:rPr>
              <a:t>timer tick count is greater </a:t>
            </a:r>
            <a:r>
              <a:rPr sz="2000" spc="-10" dirty="0">
                <a:solidFill>
                  <a:srgbClr val="001F5F"/>
                </a:solidFill>
                <a:latin typeface="Times New Roman"/>
                <a:cs typeface="Times New Roman"/>
              </a:rPr>
              <a:t>than </a:t>
            </a:r>
            <a:r>
              <a:rPr sz="2000" spc="-5" dirty="0">
                <a:solidFill>
                  <a:srgbClr val="001F5F"/>
                </a:solidFill>
                <a:latin typeface="Times New Roman"/>
                <a:cs typeface="Times New Roman"/>
              </a:rPr>
              <a:t>the  </a:t>
            </a:r>
            <a:r>
              <a:rPr sz="2000" spc="-20" dirty="0">
                <a:solidFill>
                  <a:srgbClr val="001F5F"/>
                </a:solidFill>
                <a:latin typeface="Times New Roman"/>
                <a:cs typeface="Times New Roman"/>
              </a:rPr>
              <a:t>maximum </a:t>
            </a:r>
            <a:r>
              <a:rPr sz="2000" spc="-10" dirty="0">
                <a:solidFill>
                  <a:srgbClr val="001F5F"/>
                </a:solidFill>
                <a:latin typeface="Times New Roman"/>
                <a:cs typeface="Times New Roman"/>
              </a:rPr>
              <a:t>range </a:t>
            </a:r>
            <a:r>
              <a:rPr sz="2000" spc="-5" dirty="0">
                <a:solidFill>
                  <a:srgbClr val="001F5F"/>
                </a:solidFill>
                <a:latin typeface="Times New Roman"/>
                <a:cs typeface="Times New Roman"/>
              </a:rPr>
              <a:t>available </a:t>
            </a:r>
            <a:r>
              <a:rPr sz="2000" spc="-10" dirty="0">
                <a:solidFill>
                  <a:srgbClr val="001F5F"/>
                </a:solidFill>
                <a:latin typeface="Times New Roman"/>
                <a:cs typeface="Times New Roman"/>
              </a:rPr>
              <a:t>for </a:t>
            </a:r>
            <a:r>
              <a:rPr sz="2000" spc="-15" dirty="0">
                <a:solidFill>
                  <a:srgbClr val="001F5F"/>
                </a:solidFill>
                <a:latin typeface="Times New Roman"/>
                <a:cs typeface="Times New Roman"/>
              </a:rPr>
              <a:t>System time</a:t>
            </a:r>
            <a:r>
              <a:rPr sz="2000" spc="254" dirty="0">
                <a:solidFill>
                  <a:srgbClr val="001F5F"/>
                </a:solidFill>
                <a:latin typeface="Times New Roman"/>
                <a:cs typeface="Times New Roman"/>
              </a:rPr>
              <a:t> </a:t>
            </a:r>
            <a:r>
              <a:rPr sz="2000" spc="-5" dirty="0">
                <a:solidFill>
                  <a:srgbClr val="001F5F"/>
                </a:solidFill>
                <a:latin typeface="Times New Roman"/>
                <a:cs typeface="Times New Roman"/>
              </a:rPr>
              <a:t>register</a:t>
            </a:r>
            <a:r>
              <a:rPr sz="2000" spc="-5" dirty="0">
                <a:latin typeface="Times New Roman"/>
                <a:cs typeface="Times New Roman"/>
              </a:rPr>
              <a:t>.</a:t>
            </a:r>
            <a:endParaRPr sz="2000" dirty="0">
              <a:latin typeface="Times New Roman"/>
              <a:cs typeface="Times New Roman"/>
            </a:endParaRPr>
          </a:p>
          <a:p>
            <a:pPr marL="1033780" marR="5080" indent="-351155" algn="just">
              <a:lnSpc>
                <a:spcPct val="150100"/>
              </a:lnSpc>
              <a:spcBef>
                <a:spcPts val="475"/>
              </a:spcBef>
              <a:buClr>
                <a:srgbClr val="CC9900"/>
              </a:buClr>
              <a:buSzPct val="65000"/>
              <a:buFont typeface="Wingdings"/>
              <a:buChar char=""/>
              <a:tabLst>
                <a:tab pos="1034415" algn="l"/>
              </a:tabLst>
            </a:pPr>
            <a:r>
              <a:rPr sz="2000" spc="-5" dirty="0">
                <a:solidFill>
                  <a:srgbClr val="6F2F9F"/>
                </a:solidFill>
                <a:latin typeface="Times New Roman"/>
                <a:cs typeface="Times New Roman"/>
              </a:rPr>
              <a:t>Update </a:t>
            </a:r>
            <a:r>
              <a:rPr sz="2000" spc="-10" dirty="0">
                <a:solidFill>
                  <a:srgbClr val="6F2F9F"/>
                </a:solidFill>
                <a:latin typeface="Times New Roman"/>
                <a:cs typeface="Times New Roman"/>
              </a:rPr>
              <a:t>the timers </a:t>
            </a:r>
            <a:r>
              <a:rPr sz="2000" spc="-5" dirty="0">
                <a:solidFill>
                  <a:srgbClr val="6F2F9F"/>
                </a:solidFill>
                <a:latin typeface="Times New Roman"/>
                <a:cs typeface="Times New Roman"/>
              </a:rPr>
              <a:t>implemented </a:t>
            </a:r>
            <a:r>
              <a:rPr sz="2000" spc="-10" dirty="0">
                <a:solidFill>
                  <a:srgbClr val="6F2F9F"/>
                </a:solidFill>
                <a:latin typeface="Times New Roman"/>
                <a:cs typeface="Times New Roman"/>
              </a:rPr>
              <a:t>in kernel </a:t>
            </a:r>
            <a:r>
              <a:rPr sz="2000" spc="-10" dirty="0">
                <a:latin typeface="Times New Roman"/>
                <a:cs typeface="Times New Roman"/>
              </a:rPr>
              <a:t>(Increment </a:t>
            </a:r>
            <a:r>
              <a:rPr sz="2000" dirty="0">
                <a:latin typeface="Times New Roman"/>
                <a:cs typeface="Times New Roman"/>
              </a:rPr>
              <a:t>or </a:t>
            </a:r>
            <a:r>
              <a:rPr sz="2000" spc="-5" dirty="0">
                <a:latin typeface="Times New Roman"/>
                <a:cs typeface="Times New Roman"/>
              </a:rPr>
              <a:t>decrement the  </a:t>
            </a:r>
            <a:r>
              <a:rPr sz="2000" spc="-15" dirty="0">
                <a:latin typeface="Times New Roman"/>
                <a:cs typeface="Times New Roman"/>
              </a:rPr>
              <a:t>timer </a:t>
            </a:r>
            <a:r>
              <a:rPr sz="2000" spc="-5" dirty="0">
                <a:latin typeface="Times New Roman"/>
                <a:cs typeface="Times New Roman"/>
              </a:rPr>
              <a:t>registers </a:t>
            </a:r>
            <a:r>
              <a:rPr sz="2000" spc="-10" dirty="0">
                <a:latin typeface="Times New Roman"/>
                <a:cs typeface="Times New Roman"/>
              </a:rPr>
              <a:t>for </a:t>
            </a:r>
            <a:r>
              <a:rPr sz="2000" spc="-5" dirty="0">
                <a:latin typeface="Times New Roman"/>
                <a:cs typeface="Times New Roman"/>
              </a:rPr>
              <a:t>each </a:t>
            </a:r>
            <a:r>
              <a:rPr sz="2000" spc="-15" dirty="0">
                <a:latin typeface="Times New Roman"/>
                <a:cs typeface="Times New Roman"/>
              </a:rPr>
              <a:t>timer </a:t>
            </a:r>
            <a:r>
              <a:rPr sz="2000" spc="-5" dirty="0">
                <a:latin typeface="Times New Roman"/>
                <a:cs typeface="Times New Roman"/>
              </a:rPr>
              <a:t>depending </a:t>
            </a:r>
            <a:r>
              <a:rPr sz="2000" dirty="0">
                <a:latin typeface="Times New Roman"/>
                <a:cs typeface="Times New Roman"/>
              </a:rPr>
              <a:t>on </a:t>
            </a:r>
            <a:r>
              <a:rPr sz="2000" spc="-10" dirty="0">
                <a:latin typeface="Times New Roman"/>
                <a:cs typeface="Times New Roman"/>
              </a:rPr>
              <a:t>the count </a:t>
            </a:r>
            <a:r>
              <a:rPr sz="2000" spc="-5" dirty="0">
                <a:latin typeface="Times New Roman"/>
                <a:cs typeface="Times New Roman"/>
              </a:rPr>
              <a:t>direction setting  </a:t>
            </a:r>
            <a:r>
              <a:rPr sz="2000" spc="-10" dirty="0">
                <a:latin typeface="Times New Roman"/>
                <a:cs typeface="Times New Roman"/>
              </a:rPr>
              <a:t>for </a:t>
            </a:r>
            <a:r>
              <a:rPr sz="2000" spc="-5" dirty="0">
                <a:latin typeface="Times New Roman"/>
                <a:cs typeface="Times New Roman"/>
              </a:rPr>
              <a:t>each register. </a:t>
            </a:r>
            <a:r>
              <a:rPr sz="2000" spc="-10" dirty="0">
                <a:latin typeface="Times New Roman"/>
                <a:cs typeface="Times New Roman"/>
              </a:rPr>
              <a:t>Increment </a:t>
            </a:r>
            <a:r>
              <a:rPr sz="2000" spc="-5" dirty="0">
                <a:latin typeface="Times New Roman"/>
                <a:cs typeface="Times New Roman"/>
              </a:rPr>
              <a:t>registers </a:t>
            </a:r>
            <a:r>
              <a:rPr sz="2000" spc="-15" dirty="0">
                <a:latin typeface="Times New Roman"/>
                <a:cs typeface="Times New Roman"/>
              </a:rPr>
              <a:t>with </a:t>
            </a:r>
            <a:r>
              <a:rPr sz="2000" spc="-10" dirty="0">
                <a:latin typeface="Times New Roman"/>
                <a:cs typeface="Times New Roman"/>
              </a:rPr>
              <a:t>count </a:t>
            </a:r>
            <a:r>
              <a:rPr sz="2000" spc="-5" dirty="0">
                <a:latin typeface="Times New Roman"/>
                <a:cs typeface="Times New Roman"/>
              </a:rPr>
              <a:t>direction </a:t>
            </a:r>
            <a:r>
              <a:rPr sz="2000" spc="-10" dirty="0">
                <a:latin typeface="Times New Roman"/>
                <a:cs typeface="Times New Roman"/>
              </a:rPr>
              <a:t>setting</a:t>
            </a:r>
            <a:r>
              <a:rPr sz="2000" spc="90" dirty="0">
                <a:latin typeface="Times New Roman"/>
                <a:cs typeface="Times New Roman"/>
              </a:rPr>
              <a:t> </a:t>
            </a:r>
            <a:r>
              <a:rPr sz="2000" spc="-5" dirty="0">
                <a:latin typeface="Times New Roman"/>
                <a:cs typeface="Times New Roman"/>
              </a:rPr>
              <a:t>=</a:t>
            </a:r>
            <a:endParaRPr sz="2000" dirty="0">
              <a:latin typeface="Times New Roman"/>
              <a:cs typeface="Times New Roman"/>
            </a:endParaRPr>
          </a:p>
          <a:p>
            <a:pPr marL="1033780" algn="just">
              <a:lnSpc>
                <a:spcPct val="100000"/>
              </a:lnSpc>
              <a:spcBef>
                <a:spcPts val="1200"/>
              </a:spcBef>
            </a:pPr>
            <a:r>
              <a:rPr lang="en-IN" sz="2000" i="1" spc="-40" dirty="0">
                <a:latin typeface="Times New Roman"/>
                <a:cs typeface="Times New Roman"/>
              </a:rPr>
              <a:t>"</a:t>
            </a:r>
            <a:r>
              <a:rPr sz="2000" i="1" spc="-40" dirty="0">
                <a:latin typeface="Times New Roman"/>
                <a:cs typeface="Times New Roman"/>
              </a:rPr>
              <a:t>count </a:t>
            </a:r>
            <a:r>
              <a:rPr sz="2000" i="1" spc="-380" dirty="0">
                <a:latin typeface="Times New Roman"/>
                <a:cs typeface="Times New Roman"/>
              </a:rPr>
              <a:t>up</a:t>
            </a:r>
            <a:r>
              <a:rPr lang="en-IN" sz="2000" spc="-380" dirty="0">
                <a:latin typeface="Times New Roman"/>
                <a:cs typeface="Times New Roman"/>
              </a:rPr>
              <a:t>"   </a:t>
            </a:r>
            <a:r>
              <a:rPr sz="2000" spc="-10" dirty="0">
                <a:latin typeface="Times New Roman"/>
                <a:cs typeface="Times New Roman"/>
              </a:rPr>
              <a:t>and decrement </a:t>
            </a:r>
            <a:r>
              <a:rPr sz="2000" spc="-5" dirty="0">
                <a:latin typeface="Times New Roman"/>
                <a:cs typeface="Times New Roman"/>
              </a:rPr>
              <a:t>registers </a:t>
            </a:r>
            <a:r>
              <a:rPr sz="2000" spc="-10" dirty="0">
                <a:latin typeface="Times New Roman"/>
                <a:cs typeface="Times New Roman"/>
              </a:rPr>
              <a:t>with </a:t>
            </a:r>
            <a:r>
              <a:rPr sz="2000" spc="-5" dirty="0">
                <a:latin typeface="Times New Roman"/>
                <a:cs typeface="Times New Roman"/>
              </a:rPr>
              <a:t>count direction </a:t>
            </a:r>
            <a:r>
              <a:rPr sz="2000" spc="-10" dirty="0">
                <a:latin typeface="Times New Roman"/>
                <a:cs typeface="Times New Roman"/>
              </a:rPr>
              <a:t>setting</a:t>
            </a:r>
            <a:r>
              <a:rPr sz="2000" spc="100" dirty="0">
                <a:latin typeface="Times New Roman"/>
                <a:cs typeface="Times New Roman"/>
              </a:rPr>
              <a:t> </a:t>
            </a:r>
            <a:r>
              <a:rPr sz="2000" spc="-5" dirty="0">
                <a:latin typeface="Times New Roman"/>
                <a:cs typeface="Times New Roman"/>
              </a:rPr>
              <a:t>=</a:t>
            </a:r>
            <a:endParaRPr sz="2000" dirty="0">
              <a:latin typeface="Times New Roman"/>
              <a:cs typeface="Times New Roman"/>
            </a:endParaRPr>
          </a:p>
          <a:p>
            <a:pPr marL="1033780" algn="just">
              <a:lnSpc>
                <a:spcPct val="100000"/>
              </a:lnSpc>
              <a:spcBef>
                <a:spcPts val="1205"/>
              </a:spcBef>
            </a:pPr>
            <a:r>
              <a:rPr lang="en-IN" sz="2000" i="1" spc="-40" dirty="0">
                <a:latin typeface="Times New Roman"/>
                <a:cs typeface="Times New Roman"/>
              </a:rPr>
              <a:t>"</a:t>
            </a:r>
            <a:r>
              <a:rPr sz="2000" i="1" spc="-40" dirty="0">
                <a:latin typeface="Times New Roman"/>
                <a:cs typeface="Times New Roman"/>
              </a:rPr>
              <a:t>count</a:t>
            </a:r>
            <a:r>
              <a:rPr sz="2000" i="1" spc="-45" dirty="0">
                <a:latin typeface="Times New Roman"/>
                <a:cs typeface="Times New Roman"/>
              </a:rPr>
              <a:t> </a:t>
            </a:r>
            <a:r>
              <a:rPr sz="2000" i="1" spc="-185" dirty="0">
                <a:latin typeface="Times New Roman"/>
                <a:cs typeface="Times New Roman"/>
              </a:rPr>
              <a:t>down</a:t>
            </a:r>
            <a:r>
              <a:rPr lang="en-IN" sz="2000" i="1" spc="-185" dirty="0">
                <a:latin typeface="Times New Roman"/>
                <a:cs typeface="Times New Roman"/>
              </a:rPr>
              <a:t>"</a:t>
            </a:r>
            <a:r>
              <a:rPr sz="2000" spc="-185" dirty="0">
                <a:latin typeface="Times New Roman"/>
                <a:cs typeface="Times New Roman"/>
              </a:rPr>
              <a:t>)</a:t>
            </a:r>
            <a:endParaRPr sz="2000" dirty="0">
              <a:latin typeface="Times New Roman"/>
              <a:cs typeface="Times New Roman"/>
            </a:endParaRPr>
          </a:p>
          <a:p>
            <a:pPr marL="1033780" indent="-351155" algn="just">
              <a:lnSpc>
                <a:spcPct val="100000"/>
              </a:lnSpc>
              <a:spcBef>
                <a:spcPts val="1680"/>
              </a:spcBef>
              <a:buClr>
                <a:srgbClr val="CC9900"/>
              </a:buClr>
              <a:buSzPct val="65000"/>
              <a:buFont typeface="Wingdings"/>
              <a:buChar char=""/>
              <a:tabLst>
                <a:tab pos="1034415" algn="l"/>
              </a:tabLst>
            </a:pPr>
            <a:r>
              <a:rPr sz="2000" spc="-10" dirty="0">
                <a:solidFill>
                  <a:srgbClr val="6F2F9F"/>
                </a:solidFill>
                <a:latin typeface="Times New Roman"/>
                <a:cs typeface="Times New Roman"/>
              </a:rPr>
              <a:t>Activate the </a:t>
            </a:r>
            <a:r>
              <a:rPr sz="2000" dirty="0">
                <a:solidFill>
                  <a:srgbClr val="6F2F9F"/>
                </a:solidFill>
                <a:latin typeface="Times New Roman"/>
                <a:cs typeface="Times New Roman"/>
              </a:rPr>
              <a:t>periodic </a:t>
            </a:r>
            <a:r>
              <a:rPr sz="2000" spc="-10" dirty="0">
                <a:solidFill>
                  <a:srgbClr val="6F2F9F"/>
                </a:solidFill>
                <a:latin typeface="Times New Roman"/>
                <a:cs typeface="Times New Roman"/>
              </a:rPr>
              <a:t>tasks, </a:t>
            </a:r>
            <a:r>
              <a:rPr sz="2000" spc="-20" dirty="0">
                <a:solidFill>
                  <a:srgbClr val="6F2F9F"/>
                </a:solidFill>
                <a:latin typeface="Times New Roman"/>
                <a:cs typeface="Times New Roman"/>
              </a:rPr>
              <a:t>which </a:t>
            </a:r>
            <a:r>
              <a:rPr sz="2000" spc="-5" dirty="0">
                <a:solidFill>
                  <a:srgbClr val="6F2F9F"/>
                </a:solidFill>
                <a:latin typeface="Times New Roman"/>
                <a:cs typeface="Times New Roman"/>
              </a:rPr>
              <a:t>are in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idle</a:t>
            </a:r>
            <a:r>
              <a:rPr sz="2000" spc="170" dirty="0">
                <a:solidFill>
                  <a:srgbClr val="6F2F9F"/>
                </a:solidFill>
                <a:latin typeface="Times New Roman"/>
                <a:cs typeface="Times New Roman"/>
              </a:rPr>
              <a:t> </a:t>
            </a:r>
            <a:r>
              <a:rPr sz="2000" spc="-5" dirty="0">
                <a:solidFill>
                  <a:srgbClr val="6F2F9F"/>
                </a:solidFill>
                <a:latin typeface="Times New Roman"/>
                <a:cs typeface="Times New Roman"/>
              </a:rPr>
              <a:t>state</a:t>
            </a:r>
            <a:endParaRPr sz="2000" dirty="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30</a:t>
            </a:fld>
            <a:endParaRPr spc="-4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30604" y="199374"/>
            <a:ext cx="7632700" cy="3349625"/>
          </a:xfrm>
          <a:prstGeom prst="rect">
            <a:avLst/>
          </a:prstGeom>
        </p:spPr>
        <p:txBody>
          <a:bodyPr vert="horz" wrap="square" lIns="0" tIns="12700" rIns="0" bIns="0" rtlCol="0">
            <a:spAutoFit/>
          </a:bodyPr>
          <a:lstStyle/>
          <a:p>
            <a:pPr marL="363220" marR="5080" indent="-351155" algn="just">
              <a:lnSpc>
                <a:spcPct val="150100"/>
              </a:lnSpc>
              <a:spcBef>
                <a:spcPts val="100"/>
              </a:spcBef>
              <a:buClr>
                <a:srgbClr val="CC9900"/>
              </a:buClr>
              <a:buSzPct val="65000"/>
              <a:buFont typeface="Wingdings"/>
              <a:buChar char=""/>
              <a:tabLst>
                <a:tab pos="363855" algn="l"/>
              </a:tabLst>
            </a:pPr>
            <a:r>
              <a:rPr sz="2000" spc="-10" dirty="0">
                <a:solidFill>
                  <a:srgbClr val="6F2F9F"/>
                </a:solidFill>
                <a:latin typeface="Times New Roman"/>
                <a:cs typeface="Times New Roman"/>
              </a:rPr>
              <a:t>Invoke the </a:t>
            </a:r>
            <a:r>
              <a:rPr sz="2000" spc="-5" dirty="0">
                <a:solidFill>
                  <a:srgbClr val="6F2F9F"/>
                </a:solidFill>
                <a:latin typeface="Times New Roman"/>
                <a:cs typeface="Times New Roman"/>
              </a:rPr>
              <a:t>scheduler </a:t>
            </a:r>
            <a:r>
              <a:rPr sz="2000" spc="-10" dirty="0">
                <a:solidFill>
                  <a:srgbClr val="6F2F9F"/>
                </a:solidFill>
                <a:latin typeface="Times New Roman"/>
                <a:cs typeface="Times New Roman"/>
              </a:rPr>
              <a:t>and schedule the tasks </a:t>
            </a:r>
            <a:r>
              <a:rPr sz="2000" spc="-5" dirty="0">
                <a:solidFill>
                  <a:srgbClr val="6F2F9F"/>
                </a:solidFill>
                <a:latin typeface="Times New Roman"/>
                <a:cs typeface="Times New Roman"/>
              </a:rPr>
              <a:t>again based </a:t>
            </a:r>
            <a:r>
              <a:rPr sz="2000" dirty="0">
                <a:solidFill>
                  <a:srgbClr val="6F2F9F"/>
                </a:solidFill>
                <a:latin typeface="Times New Roman"/>
                <a:cs typeface="Times New Roman"/>
              </a:rPr>
              <a:t>on </a:t>
            </a:r>
            <a:r>
              <a:rPr sz="2000" spc="-10" dirty="0">
                <a:solidFill>
                  <a:srgbClr val="6F2F9F"/>
                </a:solidFill>
                <a:latin typeface="Times New Roman"/>
                <a:cs typeface="Times New Roman"/>
              </a:rPr>
              <a:t>the  scheduling</a:t>
            </a:r>
            <a:r>
              <a:rPr sz="2000" spc="10" dirty="0">
                <a:solidFill>
                  <a:srgbClr val="6F2F9F"/>
                </a:solidFill>
                <a:latin typeface="Times New Roman"/>
                <a:cs typeface="Times New Roman"/>
              </a:rPr>
              <a:t> </a:t>
            </a:r>
            <a:r>
              <a:rPr sz="2000" spc="-10" dirty="0">
                <a:solidFill>
                  <a:srgbClr val="6F2F9F"/>
                </a:solidFill>
                <a:latin typeface="Times New Roman"/>
                <a:cs typeface="Times New Roman"/>
              </a:rPr>
              <a:t>algorithm</a:t>
            </a:r>
            <a:endParaRPr sz="2000" dirty="0">
              <a:latin typeface="Times New Roman"/>
              <a:cs typeface="Times New Roman"/>
            </a:endParaRPr>
          </a:p>
          <a:p>
            <a:pPr marL="363220" marR="7620" indent="-351155" algn="just">
              <a:lnSpc>
                <a:spcPct val="150100"/>
              </a:lnSpc>
              <a:spcBef>
                <a:spcPts val="480"/>
              </a:spcBef>
              <a:buClr>
                <a:srgbClr val="CC9900"/>
              </a:buClr>
              <a:buSzPct val="65000"/>
              <a:buFont typeface="Wingdings"/>
              <a:buChar char=""/>
              <a:tabLst>
                <a:tab pos="363855" algn="l"/>
              </a:tabLst>
            </a:pPr>
            <a:r>
              <a:rPr sz="2000" spc="-5" dirty="0">
                <a:solidFill>
                  <a:srgbClr val="6F2F9F"/>
                </a:solidFill>
                <a:latin typeface="Times New Roman"/>
                <a:cs typeface="Times New Roman"/>
              </a:rPr>
              <a:t>Delete all </a:t>
            </a:r>
            <a:r>
              <a:rPr sz="2000" spc="-10" dirty="0">
                <a:solidFill>
                  <a:srgbClr val="6F2F9F"/>
                </a:solidFill>
                <a:latin typeface="Times New Roman"/>
                <a:cs typeface="Times New Roman"/>
              </a:rPr>
              <a:t>the terminated </a:t>
            </a:r>
            <a:r>
              <a:rPr sz="2000" spc="-5" dirty="0">
                <a:solidFill>
                  <a:srgbClr val="6F2F9F"/>
                </a:solidFill>
                <a:latin typeface="Times New Roman"/>
                <a:cs typeface="Times New Roman"/>
              </a:rPr>
              <a:t>tasks and </a:t>
            </a:r>
            <a:r>
              <a:rPr sz="2000" spc="-10" dirty="0">
                <a:solidFill>
                  <a:srgbClr val="6F2F9F"/>
                </a:solidFill>
                <a:latin typeface="Times New Roman"/>
                <a:cs typeface="Times New Roman"/>
              </a:rPr>
              <a:t>their </a:t>
            </a:r>
            <a:r>
              <a:rPr sz="2000" spc="-5" dirty="0">
                <a:solidFill>
                  <a:srgbClr val="6F2F9F"/>
                </a:solidFill>
                <a:latin typeface="Times New Roman"/>
                <a:cs typeface="Times New Roman"/>
              </a:rPr>
              <a:t>associated data structures  </a:t>
            </a:r>
            <a:r>
              <a:rPr sz="2000" dirty="0">
                <a:solidFill>
                  <a:srgbClr val="6F2F9F"/>
                </a:solidFill>
                <a:latin typeface="Times New Roman"/>
                <a:cs typeface="Times New Roman"/>
              </a:rPr>
              <a:t>(TCBs)</a:t>
            </a:r>
            <a:endParaRPr sz="2000" dirty="0">
              <a:latin typeface="Times New Roman"/>
              <a:cs typeface="Times New Roman"/>
            </a:endParaRPr>
          </a:p>
          <a:p>
            <a:pPr marL="363220" marR="5080" indent="-351155" algn="just">
              <a:lnSpc>
                <a:spcPct val="150000"/>
              </a:lnSpc>
              <a:spcBef>
                <a:spcPts val="480"/>
              </a:spcBef>
              <a:buClr>
                <a:srgbClr val="CC9900"/>
              </a:buClr>
              <a:buSzPct val="65000"/>
              <a:buFont typeface="Wingdings"/>
              <a:buChar char=""/>
              <a:tabLst>
                <a:tab pos="363855" algn="l"/>
              </a:tabLst>
            </a:pPr>
            <a:r>
              <a:rPr sz="2000" spc="-10" dirty="0">
                <a:solidFill>
                  <a:srgbClr val="6F2F9F"/>
                </a:solidFill>
                <a:latin typeface="Times New Roman"/>
                <a:cs typeface="Times New Roman"/>
              </a:rPr>
              <a:t>Load the context for the first </a:t>
            </a:r>
            <a:r>
              <a:rPr sz="2000" spc="-5" dirty="0">
                <a:solidFill>
                  <a:srgbClr val="6F2F9F"/>
                </a:solidFill>
                <a:latin typeface="Times New Roman"/>
                <a:cs typeface="Times New Roman"/>
              </a:rPr>
              <a:t>task in </a:t>
            </a:r>
            <a:r>
              <a:rPr sz="2000" spc="-10" dirty="0">
                <a:solidFill>
                  <a:srgbClr val="6F2F9F"/>
                </a:solidFill>
                <a:latin typeface="Times New Roman"/>
                <a:cs typeface="Times New Roman"/>
              </a:rPr>
              <a:t>the </a:t>
            </a:r>
            <a:r>
              <a:rPr sz="2000" dirty="0">
                <a:solidFill>
                  <a:srgbClr val="6F2F9F"/>
                </a:solidFill>
                <a:latin typeface="Times New Roman"/>
                <a:cs typeface="Times New Roman"/>
              </a:rPr>
              <a:t>ready </a:t>
            </a:r>
            <a:r>
              <a:rPr sz="2000" spc="-5" dirty="0">
                <a:solidFill>
                  <a:srgbClr val="6F2F9F"/>
                </a:solidFill>
                <a:latin typeface="Times New Roman"/>
                <a:cs typeface="Times New Roman"/>
              </a:rPr>
              <a:t>queue</a:t>
            </a:r>
            <a:r>
              <a:rPr sz="2000" spc="-5" dirty="0">
                <a:latin typeface="Times New Roman"/>
                <a:cs typeface="Times New Roman"/>
              </a:rPr>
              <a:t>. </a:t>
            </a:r>
            <a:r>
              <a:rPr sz="2000" spc="-5" dirty="0">
                <a:solidFill>
                  <a:srgbClr val="001F5F"/>
                </a:solidFill>
                <a:latin typeface="Times New Roman"/>
                <a:cs typeface="Times New Roman"/>
              </a:rPr>
              <a:t>Due to </a:t>
            </a:r>
            <a:r>
              <a:rPr sz="2000" spc="-10" dirty="0">
                <a:solidFill>
                  <a:srgbClr val="001F5F"/>
                </a:solidFill>
                <a:latin typeface="Times New Roman"/>
                <a:cs typeface="Times New Roman"/>
              </a:rPr>
              <a:t>the </a:t>
            </a:r>
            <a:r>
              <a:rPr sz="2000" spc="-5" dirty="0">
                <a:solidFill>
                  <a:srgbClr val="001F5F"/>
                </a:solidFill>
                <a:latin typeface="Times New Roman"/>
                <a:cs typeface="Times New Roman"/>
              </a:rPr>
              <a:t>re-  </a:t>
            </a:r>
            <a:r>
              <a:rPr sz="2000" spc="-10" dirty="0">
                <a:solidFill>
                  <a:srgbClr val="001F5F"/>
                </a:solidFill>
                <a:latin typeface="Times New Roman"/>
                <a:cs typeface="Times New Roman"/>
              </a:rPr>
              <a:t>scheduling, the </a:t>
            </a:r>
            <a:r>
              <a:rPr sz="2000" dirty="0">
                <a:solidFill>
                  <a:srgbClr val="001F5F"/>
                </a:solidFill>
                <a:latin typeface="Times New Roman"/>
                <a:cs typeface="Times New Roman"/>
              </a:rPr>
              <a:t>ready </a:t>
            </a:r>
            <a:r>
              <a:rPr sz="2000" spc="-5" dirty="0">
                <a:solidFill>
                  <a:srgbClr val="001F5F"/>
                </a:solidFill>
                <a:latin typeface="Times New Roman"/>
                <a:cs typeface="Times New Roman"/>
              </a:rPr>
              <a:t>task </a:t>
            </a:r>
            <a:r>
              <a:rPr sz="2000" spc="-10" dirty="0">
                <a:solidFill>
                  <a:srgbClr val="001F5F"/>
                </a:solidFill>
                <a:latin typeface="Times New Roman"/>
                <a:cs typeface="Times New Roman"/>
              </a:rPr>
              <a:t>might </a:t>
            </a:r>
            <a:r>
              <a:rPr sz="2000" dirty="0">
                <a:solidFill>
                  <a:srgbClr val="001F5F"/>
                </a:solidFill>
                <a:latin typeface="Times New Roman"/>
                <a:cs typeface="Times New Roman"/>
              </a:rPr>
              <a:t>be </a:t>
            </a:r>
            <a:r>
              <a:rPr sz="2000" spc="-10" dirty="0">
                <a:solidFill>
                  <a:srgbClr val="001F5F"/>
                </a:solidFill>
                <a:latin typeface="Times New Roman"/>
                <a:cs typeface="Times New Roman"/>
              </a:rPr>
              <a:t>changed to </a:t>
            </a:r>
            <a:r>
              <a:rPr sz="2000" spc="-5" dirty="0">
                <a:solidFill>
                  <a:srgbClr val="001F5F"/>
                </a:solidFill>
                <a:latin typeface="Times New Roman"/>
                <a:cs typeface="Times New Roman"/>
              </a:rPr>
              <a:t>a new </a:t>
            </a:r>
            <a:r>
              <a:rPr sz="2000" dirty="0">
                <a:solidFill>
                  <a:srgbClr val="001F5F"/>
                </a:solidFill>
                <a:latin typeface="Times New Roman"/>
                <a:cs typeface="Times New Roman"/>
              </a:rPr>
              <a:t>one </a:t>
            </a:r>
            <a:r>
              <a:rPr sz="2000" spc="-10" dirty="0">
                <a:solidFill>
                  <a:srgbClr val="001F5F"/>
                </a:solidFill>
                <a:latin typeface="Times New Roman"/>
                <a:cs typeface="Times New Roman"/>
              </a:rPr>
              <a:t>from </a:t>
            </a:r>
            <a:r>
              <a:rPr sz="2000" spc="-5" dirty="0">
                <a:solidFill>
                  <a:srgbClr val="001F5F"/>
                </a:solidFill>
                <a:latin typeface="Times New Roman"/>
                <a:cs typeface="Times New Roman"/>
              </a:rPr>
              <a:t>the  </a:t>
            </a:r>
            <a:r>
              <a:rPr sz="2000" spc="-10" dirty="0">
                <a:solidFill>
                  <a:srgbClr val="001F5F"/>
                </a:solidFill>
                <a:latin typeface="Times New Roman"/>
                <a:cs typeface="Times New Roman"/>
              </a:rPr>
              <a:t>task, </a:t>
            </a:r>
            <a:r>
              <a:rPr sz="2000" spc="-20" dirty="0">
                <a:solidFill>
                  <a:srgbClr val="001F5F"/>
                </a:solidFill>
                <a:latin typeface="Times New Roman"/>
                <a:cs typeface="Times New Roman"/>
              </a:rPr>
              <a:t>which </a:t>
            </a:r>
            <a:r>
              <a:rPr sz="2000" spc="-25" dirty="0">
                <a:solidFill>
                  <a:srgbClr val="001F5F"/>
                </a:solidFill>
                <a:latin typeface="Times New Roman"/>
                <a:cs typeface="Times New Roman"/>
              </a:rPr>
              <a:t>was </a:t>
            </a:r>
            <a:r>
              <a:rPr sz="2000" spc="-10" dirty="0">
                <a:solidFill>
                  <a:srgbClr val="001F5F"/>
                </a:solidFill>
                <a:latin typeface="Times New Roman"/>
                <a:cs typeface="Times New Roman"/>
              </a:rPr>
              <a:t>pre-empted </a:t>
            </a:r>
            <a:r>
              <a:rPr sz="2000" dirty="0">
                <a:solidFill>
                  <a:srgbClr val="001F5F"/>
                </a:solidFill>
                <a:latin typeface="Times New Roman"/>
                <a:cs typeface="Times New Roman"/>
              </a:rPr>
              <a:t>by </a:t>
            </a:r>
            <a:r>
              <a:rPr sz="2000" spc="-10" dirty="0">
                <a:solidFill>
                  <a:srgbClr val="001F5F"/>
                </a:solidFill>
                <a:latin typeface="Times New Roman"/>
                <a:cs typeface="Times New Roman"/>
              </a:rPr>
              <a:t>the </a:t>
            </a:r>
            <a:r>
              <a:rPr lang="en-IN" sz="2000" spc="-45" dirty="0">
                <a:solidFill>
                  <a:srgbClr val="001F5F"/>
                </a:solidFill>
                <a:latin typeface="Times New Roman"/>
                <a:cs typeface="Times New Roman"/>
              </a:rPr>
              <a:t>"</a:t>
            </a:r>
            <a:r>
              <a:rPr sz="2000" i="1" spc="-45" dirty="0">
                <a:solidFill>
                  <a:srgbClr val="001F5F"/>
                </a:solidFill>
                <a:latin typeface="Times New Roman"/>
                <a:cs typeface="Times New Roman"/>
              </a:rPr>
              <a:t>Timer </a:t>
            </a:r>
            <a:r>
              <a:rPr sz="2000" i="1" spc="-120" dirty="0">
                <a:solidFill>
                  <a:srgbClr val="001F5F"/>
                </a:solidFill>
                <a:latin typeface="Times New Roman"/>
                <a:cs typeface="Times New Roman"/>
              </a:rPr>
              <a:t>Interrupt</a:t>
            </a:r>
            <a:r>
              <a:rPr lang="en-IN" sz="2000" spc="-120" dirty="0">
                <a:solidFill>
                  <a:srgbClr val="001F5F"/>
                </a:solidFill>
                <a:latin typeface="Times New Roman"/>
                <a:cs typeface="Times New Roman"/>
              </a:rPr>
              <a:t>“ </a:t>
            </a:r>
            <a:r>
              <a:rPr sz="2000" spc="-10" dirty="0">
                <a:solidFill>
                  <a:srgbClr val="001F5F"/>
                </a:solidFill>
                <a:latin typeface="Times New Roman"/>
                <a:cs typeface="Times New Roman"/>
              </a:rPr>
              <a:t>task</a:t>
            </a:r>
            <a:r>
              <a:rPr sz="2000" spc="-10" dirty="0">
                <a:latin typeface="Times New Roman"/>
                <a:cs typeface="Times New Roman"/>
              </a:rPr>
              <a:t>.</a:t>
            </a:r>
            <a:endParaRPr sz="2000" dirty="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31</a:t>
            </a:fld>
            <a:endParaRPr spc="-4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5165" cy="5300980"/>
          </a:xfrm>
          <a:prstGeom prst="rect">
            <a:avLst/>
          </a:prstGeom>
        </p:spPr>
        <p:txBody>
          <a:bodyPr vert="horz" wrap="square" lIns="0" tIns="12700" rIns="0" bIns="0" rtlCol="0">
            <a:spAutoFit/>
          </a:bodyPr>
          <a:lstStyle/>
          <a:p>
            <a:pPr marL="356870" marR="10795" indent="-344805" algn="just">
              <a:lnSpc>
                <a:spcPct val="150100"/>
              </a:lnSpc>
              <a:spcBef>
                <a:spcPts val="100"/>
              </a:spcBef>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Hard Real-Time: </a:t>
            </a:r>
            <a:r>
              <a:rPr sz="2000" spc="-5" dirty="0">
                <a:solidFill>
                  <a:srgbClr val="AC1285"/>
                </a:solidFill>
                <a:latin typeface="Times New Roman"/>
                <a:cs typeface="Times New Roman"/>
              </a:rPr>
              <a:t>A </a:t>
            </a:r>
            <a:r>
              <a:rPr sz="2000" spc="-10" dirty="0">
                <a:solidFill>
                  <a:srgbClr val="AC1285"/>
                </a:solidFill>
                <a:latin typeface="Times New Roman"/>
                <a:cs typeface="Times New Roman"/>
              </a:rPr>
              <a:t>Real </a:t>
            </a:r>
            <a:r>
              <a:rPr sz="2000" spc="-5" dirty="0">
                <a:solidFill>
                  <a:srgbClr val="AC1285"/>
                </a:solidFill>
                <a:latin typeface="Times New Roman"/>
                <a:cs typeface="Times New Roman"/>
              </a:rPr>
              <a:t>Time Operating Systems </a:t>
            </a:r>
            <a:r>
              <a:rPr sz="2000" spc="-10" dirty="0">
                <a:solidFill>
                  <a:srgbClr val="AC1285"/>
                </a:solidFill>
                <a:latin typeface="Times New Roman"/>
                <a:cs typeface="Times New Roman"/>
              </a:rPr>
              <a:t>which </a:t>
            </a:r>
            <a:r>
              <a:rPr sz="2000" spc="-5" dirty="0">
                <a:solidFill>
                  <a:srgbClr val="AC1285"/>
                </a:solidFill>
                <a:latin typeface="Times New Roman"/>
                <a:cs typeface="Times New Roman"/>
              </a:rPr>
              <a:t>strictly adheres </a:t>
            </a:r>
            <a:r>
              <a:rPr sz="2000" spc="-10" dirty="0">
                <a:solidFill>
                  <a:srgbClr val="AC1285"/>
                </a:solidFill>
                <a:latin typeface="Times New Roman"/>
                <a:cs typeface="Times New Roman"/>
              </a:rPr>
              <a:t>to  the </a:t>
            </a:r>
            <a:r>
              <a:rPr sz="2000" spc="-15" dirty="0">
                <a:solidFill>
                  <a:srgbClr val="AC1285"/>
                </a:solidFill>
                <a:latin typeface="Times New Roman"/>
                <a:cs typeface="Times New Roman"/>
              </a:rPr>
              <a:t>timing </a:t>
            </a:r>
            <a:r>
              <a:rPr sz="2000" spc="-5" dirty="0">
                <a:solidFill>
                  <a:srgbClr val="AC1285"/>
                </a:solidFill>
                <a:latin typeface="Times New Roman"/>
                <a:cs typeface="Times New Roman"/>
              </a:rPr>
              <a:t>constraints </a:t>
            </a:r>
            <a:r>
              <a:rPr sz="2000" spc="-10" dirty="0">
                <a:solidFill>
                  <a:srgbClr val="AC1285"/>
                </a:solidFill>
                <a:latin typeface="Times New Roman"/>
                <a:cs typeface="Times New Roman"/>
              </a:rPr>
              <a:t>for </a:t>
            </a:r>
            <a:r>
              <a:rPr sz="2000" spc="-5" dirty="0">
                <a:solidFill>
                  <a:srgbClr val="AC1285"/>
                </a:solidFill>
                <a:latin typeface="Times New Roman"/>
                <a:cs typeface="Times New Roman"/>
              </a:rPr>
              <a:t>a task is referred as </a:t>
            </a:r>
            <a:r>
              <a:rPr sz="2000" i="1" spc="-5" dirty="0">
                <a:solidFill>
                  <a:srgbClr val="FF0000"/>
                </a:solidFill>
                <a:latin typeface="Times New Roman"/>
                <a:cs typeface="Times New Roman"/>
              </a:rPr>
              <a:t>hard real-time</a:t>
            </a:r>
            <a:r>
              <a:rPr sz="2000" i="1" spc="114" dirty="0">
                <a:solidFill>
                  <a:srgbClr val="FF0000"/>
                </a:solidFill>
                <a:latin typeface="Times New Roman"/>
                <a:cs typeface="Times New Roman"/>
              </a:rPr>
              <a:t> </a:t>
            </a:r>
            <a:r>
              <a:rPr sz="2000" spc="-15" dirty="0">
                <a:solidFill>
                  <a:srgbClr val="AC1285"/>
                </a:solidFill>
                <a:latin typeface="Times New Roman"/>
                <a:cs typeface="Times New Roman"/>
              </a:rPr>
              <a:t>systems</a:t>
            </a:r>
            <a:r>
              <a:rPr sz="2000" spc="-15" dirty="0">
                <a:latin typeface="Times New Roman"/>
                <a:cs typeface="Times New Roman"/>
              </a:rPr>
              <a:t>.</a:t>
            </a:r>
            <a:endParaRPr sz="2000" dirty="0">
              <a:latin typeface="Times New Roman"/>
              <a:cs typeface="Times New Roman"/>
            </a:endParaRPr>
          </a:p>
          <a:p>
            <a:pPr marL="356870" marR="5080" indent="-344805" algn="just">
              <a:lnSpc>
                <a:spcPct val="150100"/>
              </a:lnSpc>
              <a:spcBef>
                <a:spcPts val="480"/>
              </a:spcBef>
            </a:pPr>
            <a:r>
              <a:rPr sz="2000" spc="-5" dirty="0">
                <a:solidFill>
                  <a:srgbClr val="C00000"/>
                </a:solidFill>
                <a:latin typeface="Times New Roman"/>
                <a:cs typeface="Times New Roman"/>
              </a:rPr>
              <a:t>» </a:t>
            </a:r>
            <a:r>
              <a:rPr sz="2000" spc="-10" dirty="0">
                <a:solidFill>
                  <a:srgbClr val="6F2F9F"/>
                </a:solidFill>
                <a:latin typeface="Times New Roman"/>
                <a:cs typeface="Times New Roman"/>
              </a:rPr>
              <a:t>A </a:t>
            </a:r>
            <a:r>
              <a:rPr sz="2000" spc="-5" dirty="0">
                <a:solidFill>
                  <a:srgbClr val="6F2F9F"/>
                </a:solidFill>
                <a:latin typeface="Times New Roman"/>
                <a:cs typeface="Times New Roman"/>
              </a:rPr>
              <a:t>Hard Real </a:t>
            </a:r>
            <a:r>
              <a:rPr sz="2000" spc="-10" dirty="0">
                <a:solidFill>
                  <a:srgbClr val="6F2F9F"/>
                </a:solidFill>
                <a:latin typeface="Times New Roman"/>
                <a:cs typeface="Times New Roman"/>
              </a:rPr>
              <a:t>Time system must </a:t>
            </a:r>
            <a:r>
              <a:rPr sz="2000" spc="-15" dirty="0">
                <a:solidFill>
                  <a:srgbClr val="6F2F9F"/>
                </a:solidFill>
                <a:latin typeface="Times New Roman"/>
                <a:cs typeface="Times New Roman"/>
              </a:rPr>
              <a:t>meet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deadlines </a:t>
            </a:r>
            <a:r>
              <a:rPr sz="2000" spc="-10" dirty="0">
                <a:solidFill>
                  <a:srgbClr val="6F2F9F"/>
                </a:solidFill>
                <a:latin typeface="Times New Roman"/>
                <a:cs typeface="Times New Roman"/>
              </a:rPr>
              <a:t>for </a:t>
            </a:r>
            <a:r>
              <a:rPr sz="2000" spc="-5" dirty="0">
                <a:solidFill>
                  <a:srgbClr val="6F2F9F"/>
                </a:solidFill>
                <a:latin typeface="Times New Roman"/>
                <a:cs typeface="Times New Roman"/>
              </a:rPr>
              <a:t>a task </a:t>
            </a:r>
            <a:r>
              <a:rPr sz="2000" spc="-10" dirty="0">
                <a:solidFill>
                  <a:srgbClr val="6F2F9F"/>
                </a:solidFill>
                <a:latin typeface="Times New Roman"/>
                <a:cs typeface="Times New Roman"/>
              </a:rPr>
              <a:t>without </a:t>
            </a:r>
            <a:r>
              <a:rPr sz="2000" spc="-5" dirty="0">
                <a:solidFill>
                  <a:srgbClr val="6F2F9F"/>
                </a:solidFill>
                <a:latin typeface="Times New Roman"/>
                <a:cs typeface="Times New Roman"/>
              </a:rPr>
              <a:t>any  slippage</a:t>
            </a:r>
            <a:r>
              <a:rPr sz="2000" spc="-5" dirty="0">
                <a:latin typeface="Times New Roman"/>
                <a:cs typeface="Times New Roman"/>
              </a:rPr>
              <a:t>. </a:t>
            </a:r>
            <a:r>
              <a:rPr sz="2000" spc="-5" dirty="0">
                <a:solidFill>
                  <a:srgbClr val="001F5F"/>
                </a:solidFill>
                <a:latin typeface="Times New Roman"/>
                <a:cs typeface="Times New Roman"/>
              </a:rPr>
              <a:t>Missing any deadline </a:t>
            </a:r>
            <a:r>
              <a:rPr sz="2000" spc="-10" dirty="0">
                <a:solidFill>
                  <a:srgbClr val="001F5F"/>
                </a:solidFill>
                <a:latin typeface="Times New Roman"/>
                <a:cs typeface="Times New Roman"/>
              </a:rPr>
              <a:t>may </a:t>
            </a:r>
            <a:r>
              <a:rPr sz="2000" spc="-5" dirty="0">
                <a:solidFill>
                  <a:srgbClr val="001F5F"/>
                </a:solidFill>
                <a:latin typeface="Times New Roman"/>
                <a:cs typeface="Times New Roman"/>
              </a:rPr>
              <a:t>produce catastrophic </a:t>
            </a:r>
            <a:r>
              <a:rPr sz="2000" spc="-10" dirty="0">
                <a:solidFill>
                  <a:srgbClr val="001F5F"/>
                </a:solidFill>
                <a:latin typeface="Times New Roman"/>
                <a:cs typeface="Times New Roman"/>
              </a:rPr>
              <a:t>results for </a:t>
            </a:r>
            <a:r>
              <a:rPr sz="2000" spc="-5" dirty="0">
                <a:solidFill>
                  <a:srgbClr val="001F5F"/>
                </a:solidFill>
                <a:latin typeface="Times New Roman"/>
                <a:cs typeface="Times New Roman"/>
              </a:rPr>
              <a:t>Hard  </a:t>
            </a:r>
            <a:r>
              <a:rPr sz="2000" spc="-10" dirty="0">
                <a:solidFill>
                  <a:srgbClr val="001F5F"/>
                </a:solidFill>
                <a:latin typeface="Times New Roman"/>
                <a:cs typeface="Times New Roman"/>
              </a:rPr>
              <a:t>Real Time </a:t>
            </a:r>
            <a:r>
              <a:rPr sz="2000" spc="-5" dirty="0">
                <a:solidFill>
                  <a:srgbClr val="001F5F"/>
                </a:solidFill>
                <a:latin typeface="Times New Roman"/>
                <a:cs typeface="Times New Roman"/>
              </a:rPr>
              <a:t>Systems</a:t>
            </a:r>
            <a:r>
              <a:rPr sz="2000" spc="-5" dirty="0">
                <a:latin typeface="Times New Roman"/>
                <a:cs typeface="Times New Roman"/>
              </a:rPr>
              <a:t>, </a:t>
            </a:r>
            <a:r>
              <a:rPr sz="2000" spc="-5" dirty="0">
                <a:solidFill>
                  <a:srgbClr val="006FC0"/>
                </a:solidFill>
                <a:latin typeface="Times New Roman"/>
                <a:cs typeface="Times New Roman"/>
              </a:rPr>
              <a:t>including </a:t>
            </a:r>
            <a:r>
              <a:rPr sz="2000" spc="-10" dirty="0">
                <a:solidFill>
                  <a:srgbClr val="006FC0"/>
                </a:solidFill>
                <a:latin typeface="Times New Roman"/>
                <a:cs typeface="Times New Roman"/>
              </a:rPr>
              <a:t>permanent </a:t>
            </a:r>
            <a:r>
              <a:rPr sz="2000" spc="-5" dirty="0">
                <a:solidFill>
                  <a:srgbClr val="006FC0"/>
                </a:solidFill>
                <a:latin typeface="Times New Roman"/>
                <a:cs typeface="Times New Roman"/>
              </a:rPr>
              <a:t>data lose </a:t>
            </a:r>
            <a:r>
              <a:rPr sz="2000" spc="-10" dirty="0">
                <a:solidFill>
                  <a:srgbClr val="006FC0"/>
                </a:solidFill>
                <a:latin typeface="Times New Roman"/>
                <a:cs typeface="Times New Roman"/>
              </a:rPr>
              <a:t>and </a:t>
            </a:r>
            <a:r>
              <a:rPr sz="2000" spc="-5" dirty="0">
                <a:solidFill>
                  <a:srgbClr val="006FC0"/>
                </a:solidFill>
                <a:latin typeface="Times New Roman"/>
                <a:cs typeface="Times New Roman"/>
              </a:rPr>
              <a:t>irrecoverable </a:t>
            </a:r>
            <a:r>
              <a:rPr sz="2000" spc="-10" dirty="0">
                <a:solidFill>
                  <a:srgbClr val="006FC0"/>
                </a:solidFill>
                <a:latin typeface="Times New Roman"/>
                <a:cs typeface="Times New Roman"/>
              </a:rPr>
              <a:t>damages  to the</a:t>
            </a:r>
            <a:r>
              <a:rPr sz="2000" dirty="0">
                <a:solidFill>
                  <a:srgbClr val="006FC0"/>
                </a:solidFill>
                <a:latin typeface="Times New Roman"/>
                <a:cs typeface="Times New Roman"/>
              </a:rPr>
              <a:t> </a:t>
            </a:r>
            <a:r>
              <a:rPr sz="2000" spc="-15" dirty="0">
                <a:solidFill>
                  <a:srgbClr val="006FC0"/>
                </a:solidFill>
                <a:latin typeface="Times New Roman"/>
                <a:cs typeface="Times New Roman"/>
              </a:rPr>
              <a:t>system/users</a:t>
            </a:r>
            <a:r>
              <a:rPr sz="2000" spc="-15" dirty="0">
                <a:latin typeface="Times New Roman"/>
                <a:cs typeface="Times New Roman"/>
              </a:rPr>
              <a:t>.</a:t>
            </a:r>
            <a:endParaRPr sz="2000" dirty="0">
              <a:latin typeface="Times New Roman"/>
              <a:cs typeface="Times New Roman"/>
            </a:endParaRPr>
          </a:p>
          <a:p>
            <a:pPr marL="683260" indent="-326390" algn="just">
              <a:lnSpc>
                <a:spcPct val="100000"/>
              </a:lnSpc>
              <a:spcBef>
                <a:spcPts val="1680"/>
              </a:spcBef>
              <a:buClr>
                <a:srgbClr val="3A812E"/>
              </a:buClr>
              <a:buSzPct val="60000"/>
              <a:buFont typeface="Wingdings"/>
              <a:buChar char=""/>
              <a:tabLst>
                <a:tab pos="683260" algn="l"/>
              </a:tabLst>
            </a:pPr>
            <a:r>
              <a:rPr sz="2000" spc="-5" dirty="0">
                <a:solidFill>
                  <a:srgbClr val="6F2F9F"/>
                </a:solidFill>
                <a:latin typeface="Times New Roman"/>
                <a:cs typeface="Times New Roman"/>
              </a:rPr>
              <a:t>Hard</a:t>
            </a:r>
            <a:r>
              <a:rPr sz="2000" spc="380" dirty="0">
                <a:solidFill>
                  <a:srgbClr val="6F2F9F"/>
                </a:solidFill>
                <a:latin typeface="Times New Roman"/>
                <a:cs typeface="Times New Roman"/>
              </a:rPr>
              <a:t> </a:t>
            </a:r>
            <a:r>
              <a:rPr sz="2000" spc="-10" dirty="0">
                <a:solidFill>
                  <a:srgbClr val="6F2F9F"/>
                </a:solidFill>
                <a:latin typeface="Times New Roman"/>
                <a:cs typeface="Times New Roman"/>
              </a:rPr>
              <a:t>real-time</a:t>
            </a:r>
            <a:r>
              <a:rPr sz="2000" spc="395" dirty="0">
                <a:solidFill>
                  <a:srgbClr val="6F2F9F"/>
                </a:solidFill>
                <a:latin typeface="Times New Roman"/>
                <a:cs typeface="Times New Roman"/>
              </a:rPr>
              <a:t> </a:t>
            </a:r>
            <a:r>
              <a:rPr sz="2000" spc="-5" dirty="0">
                <a:solidFill>
                  <a:srgbClr val="6F2F9F"/>
                </a:solidFill>
                <a:latin typeface="Times New Roman"/>
                <a:cs typeface="Times New Roman"/>
              </a:rPr>
              <a:t>systems</a:t>
            </a:r>
            <a:r>
              <a:rPr sz="2000" spc="360" dirty="0">
                <a:solidFill>
                  <a:srgbClr val="6F2F9F"/>
                </a:solidFill>
                <a:latin typeface="Times New Roman"/>
                <a:cs typeface="Times New Roman"/>
              </a:rPr>
              <a:t> </a:t>
            </a:r>
            <a:r>
              <a:rPr sz="2000" spc="-5" dirty="0">
                <a:solidFill>
                  <a:srgbClr val="6F2F9F"/>
                </a:solidFill>
                <a:latin typeface="Times New Roman"/>
                <a:cs typeface="Times New Roman"/>
              </a:rPr>
              <a:t>emphasize</a:t>
            </a:r>
            <a:r>
              <a:rPr sz="2000" spc="380" dirty="0">
                <a:solidFill>
                  <a:srgbClr val="6F2F9F"/>
                </a:solidFill>
                <a:latin typeface="Times New Roman"/>
                <a:cs typeface="Times New Roman"/>
              </a:rPr>
              <a:t> </a:t>
            </a:r>
            <a:r>
              <a:rPr sz="2000" dirty="0">
                <a:solidFill>
                  <a:srgbClr val="6F2F9F"/>
                </a:solidFill>
                <a:latin typeface="Times New Roman"/>
                <a:cs typeface="Times New Roman"/>
              </a:rPr>
              <a:t>on</a:t>
            </a:r>
            <a:r>
              <a:rPr sz="2000" spc="355" dirty="0">
                <a:solidFill>
                  <a:srgbClr val="6F2F9F"/>
                </a:solidFill>
                <a:latin typeface="Times New Roman"/>
                <a:cs typeface="Times New Roman"/>
              </a:rPr>
              <a:t> </a:t>
            </a:r>
            <a:r>
              <a:rPr sz="2000" spc="-5" dirty="0">
                <a:solidFill>
                  <a:srgbClr val="6F2F9F"/>
                </a:solidFill>
                <a:latin typeface="Times New Roman"/>
                <a:cs typeface="Times New Roman"/>
              </a:rPr>
              <a:t>the</a:t>
            </a:r>
            <a:r>
              <a:rPr sz="2000" spc="370" dirty="0">
                <a:solidFill>
                  <a:srgbClr val="6F2F9F"/>
                </a:solidFill>
                <a:latin typeface="Times New Roman"/>
                <a:cs typeface="Times New Roman"/>
              </a:rPr>
              <a:t> </a:t>
            </a:r>
            <a:r>
              <a:rPr sz="2000" spc="-5" dirty="0">
                <a:solidFill>
                  <a:srgbClr val="6F2F9F"/>
                </a:solidFill>
                <a:latin typeface="Times New Roman"/>
                <a:cs typeface="Times New Roman"/>
              </a:rPr>
              <a:t>principle</a:t>
            </a:r>
            <a:r>
              <a:rPr sz="2000" spc="380" dirty="0">
                <a:solidFill>
                  <a:srgbClr val="6F2F9F"/>
                </a:solidFill>
                <a:latin typeface="Times New Roman"/>
                <a:cs typeface="Times New Roman"/>
              </a:rPr>
              <a:t> </a:t>
            </a:r>
            <a:r>
              <a:rPr lang="en-IN" sz="2000" spc="-114" dirty="0">
                <a:solidFill>
                  <a:srgbClr val="6F2F9F"/>
                </a:solidFill>
                <a:latin typeface="Times New Roman"/>
                <a:cs typeface="Times New Roman"/>
              </a:rPr>
              <a:t>"</a:t>
            </a:r>
            <a:r>
              <a:rPr sz="2000" spc="-114" dirty="0">
                <a:solidFill>
                  <a:srgbClr val="C00000"/>
                </a:solidFill>
                <a:latin typeface="Times New Roman"/>
                <a:cs typeface="Times New Roman"/>
              </a:rPr>
              <a:t>A</a:t>
            </a:r>
            <a:r>
              <a:rPr sz="2000" spc="-20" dirty="0">
                <a:solidFill>
                  <a:srgbClr val="C00000"/>
                </a:solidFill>
                <a:latin typeface="Times New Roman"/>
                <a:cs typeface="Times New Roman"/>
              </a:rPr>
              <a:t> </a:t>
            </a:r>
            <a:r>
              <a:rPr sz="2000" spc="-5" dirty="0">
                <a:solidFill>
                  <a:srgbClr val="C00000"/>
                </a:solidFill>
                <a:latin typeface="Times New Roman"/>
                <a:cs typeface="Times New Roman"/>
              </a:rPr>
              <a:t>late</a:t>
            </a:r>
            <a:r>
              <a:rPr sz="2000" spc="375" dirty="0">
                <a:solidFill>
                  <a:srgbClr val="C00000"/>
                </a:solidFill>
                <a:latin typeface="Times New Roman"/>
                <a:cs typeface="Times New Roman"/>
              </a:rPr>
              <a:t> </a:t>
            </a:r>
            <a:r>
              <a:rPr sz="2000" spc="-5" dirty="0">
                <a:solidFill>
                  <a:srgbClr val="C00000"/>
                </a:solidFill>
                <a:latin typeface="Times New Roman"/>
                <a:cs typeface="Times New Roman"/>
              </a:rPr>
              <a:t>answer</a:t>
            </a:r>
            <a:r>
              <a:rPr sz="2000" spc="380" dirty="0">
                <a:solidFill>
                  <a:srgbClr val="C00000"/>
                </a:solidFill>
                <a:latin typeface="Times New Roman"/>
                <a:cs typeface="Times New Roman"/>
              </a:rPr>
              <a:t> </a:t>
            </a:r>
            <a:r>
              <a:rPr sz="2000" spc="-10" dirty="0">
                <a:solidFill>
                  <a:srgbClr val="C00000"/>
                </a:solidFill>
                <a:latin typeface="Times New Roman"/>
                <a:cs typeface="Times New Roman"/>
              </a:rPr>
              <a:t>is</a:t>
            </a:r>
            <a:r>
              <a:rPr sz="2000" spc="355" dirty="0">
                <a:solidFill>
                  <a:srgbClr val="C00000"/>
                </a:solidFill>
                <a:latin typeface="Times New Roman"/>
                <a:cs typeface="Times New Roman"/>
              </a:rPr>
              <a:t> </a:t>
            </a:r>
            <a:r>
              <a:rPr sz="2000" spc="-5" dirty="0">
                <a:solidFill>
                  <a:srgbClr val="C00000"/>
                </a:solidFill>
                <a:latin typeface="Times New Roman"/>
                <a:cs typeface="Times New Roman"/>
              </a:rPr>
              <a:t>a</a:t>
            </a:r>
            <a:endParaRPr sz="2000" dirty="0">
              <a:latin typeface="Times New Roman"/>
              <a:cs typeface="Times New Roman"/>
            </a:endParaRPr>
          </a:p>
          <a:p>
            <a:pPr marL="683260">
              <a:lnSpc>
                <a:spcPct val="100000"/>
              </a:lnSpc>
              <a:spcBef>
                <a:spcPts val="1200"/>
              </a:spcBef>
            </a:pPr>
            <a:r>
              <a:rPr sz="2000" spc="-15" dirty="0">
                <a:solidFill>
                  <a:srgbClr val="C00000"/>
                </a:solidFill>
                <a:latin typeface="Times New Roman"/>
                <a:cs typeface="Times New Roman"/>
              </a:rPr>
              <a:t>wrong</a:t>
            </a:r>
            <a:r>
              <a:rPr sz="2000" spc="40" dirty="0">
                <a:solidFill>
                  <a:srgbClr val="C00000"/>
                </a:solidFill>
                <a:latin typeface="Times New Roman"/>
                <a:cs typeface="Times New Roman"/>
              </a:rPr>
              <a:t> </a:t>
            </a:r>
            <a:r>
              <a:rPr sz="2000" spc="-160" dirty="0">
                <a:solidFill>
                  <a:srgbClr val="C00000"/>
                </a:solidFill>
                <a:latin typeface="Times New Roman"/>
                <a:cs typeface="Times New Roman"/>
              </a:rPr>
              <a:t>answer</a:t>
            </a:r>
            <a:r>
              <a:rPr lang="en-IN" sz="2000" spc="-160" dirty="0">
                <a:solidFill>
                  <a:srgbClr val="6F2F9F"/>
                </a:solidFill>
                <a:latin typeface="Times New Roman"/>
                <a:cs typeface="Times New Roman"/>
              </a:rPr>
              <a:t>"</a:t>
            </a:r>
            <a:r>
              <a:rPr sz="2000" spc="-160">
                <a:latin typeface="Times New Roman"/>
                <a:cs typeface="Times New Roman"/>
              </a:rPr>
              <a:t>.</a:t>
            </a:r>
            <a:endParaRPr sz="2000" dirty="0">
              <a:latin typeface="Times New Roman"/>
              <a:cs typeface="Times New Roman"/>
            </a:endParaRPr>
          </a:p>
          <a:p>
            <a:pPr marL="1033780" lvl="1" indent="-351155">
              <a:lnSpc>
                <a:spcPct val="100000"/>
              </a:lnSpc>
              <a:spcBef>
                <a:spcPts val="1685"/>
              </a:spcBef>
              <a:buClr>
                <a:srgbClr val="CC9900"/>
              </a:buClr>
              <a:buSzPct val="65000"/>
              <a:buFont typeface="Wingdings"/>
              <a:buChar char=""/>
              <a:tabLst>
                <a:tab pos="1033780" algn="l"/>
                <a:tab pos="1034415" algn="l"/>
              </a:tabLst>
            </a:pPr>
            <a:r>
              <a:rPr sz="2000" spc="-5" dirty="0">
                <a:latin typeface="Times New Roman"/>
                <a:cs typeface="Times New Roman"/>
              </a:rPr>
              <a:t>For</a:t>
            </a:r>
            <a:r>
              <a:rPr sz="2000" spc="360" dirty="0">
                <a:latin typeface="Times New Roman"/>
                <a:cs typeface="Times New Roman"/>
              </a:rPr>
              <a:t> </a:t>
            </a:r>
            <a:r>
              <a:rPr sz="2000" spc="-10" dirty="0">
                <a:latin typeface="Times New Roman"/>
                <a:cs typeface="Times New Roman"/>
              </a:rPr>
              <a:t>example,</a:t>
            </a:r>
            <a:r>
              <a:rPr sz="2000" spc="385" dirty="0">
                <a:latin typeface="Times New Roman"/>
                <a:cs typeface="Times New Roman"/>
              </a:rPr>
              <a:t> </a:t>
            </a:r>
            <a:r>
              <a:rPr sz="2000" spc="-15" dirty="0">
                <a:solidFill>
                  <a:srgbClr val="006FC0"/>
                </a:solidFill>
                <a:latin typeface="Times New Roman"/>
                <a:cs typeface="Times New Roman"/>
              </a:rPr>
              <a:t>Air</a:t>
            </a:r>
            <a:r>
              <a:rPr sz="2000" spc="355" dirty="0">
                <a:solidFill>
                  <a:srgbClr val="006FC0"/>
                </a:solidFill>
                <a:latin typeface="Times New Roman"/>
                <a:cs typeface="Times New Roman"/>
              </a:rPr>
              <a:t> </a:t>
            </a:r>
            <a:r>
              <a:rPr sz="2000" spc="-5" dirty="0">
                <a:solidFill>
                  <a:srgbClr val="006FC0"/>
                </a:solidFill>
                <a:latin typeface="Times New Roman"/>
                <a:cs typeface="Times New Roman"/>
              </a:rPr>
              <a:t>bag</a:t>
            </a:r>
            <a:r>
              <a:rPr sz="2000" spc="340" dirty="0">
                <a:solidFill>
                  <a:srgbClr val="006FC0"/>
                </a:solidFill>
                <a:latin typeface="Times New Roman"/>
                <a:cs typeface="Times New Roman"/>
              </a:rPr>
              <a:t> </a:t>
            </a:r>
            <a:r>
              <a:rPr sz="2000" spc="-5" dirty="0">
                <a:solidFill>
                  <a:srgbClr val="006FC0"/>
                </a:solidFill>
                <a:latin typeface="Times New Roman"/>
                <a:cs typeface="Times New Roman"/>
              </a:rPr>
              <a:t>control</a:t>
            </a:r>
            <a:r>
              <a:rPr sz="2000" spc="350" dirty="0">
                <a:solidFill>
                  <a:srgbClr val="006FC0"/>
                </a:solidFill>
                <a:latin typeface="Times New Roman"/>
                <a:cs typeface="Times New Roman"/>
              </a:rPr>
              <a:t> </a:t>
            </a:r>
            <a:r>
              <a:rPr sz="2000" spc="-10" dirty="0">
                <a:solidFill>
                  <a:srgbClr val="006FC0"/>
                </a:solidFill>
                <a:latin typeface="Times New Roman"/>
                <a:cs typeface="Times New Roman"/>
              </a:rPr>
              <a:t>systems</a:t>
            </a:r>
            <a:r>
              <a:rPr sz="2000" spc="350" dirty="0">
                <a:solidFill>
                  <a:srgbClr val="006FC0"/>
                </a:solidFill>
                <a:latin typeface="Times New Roman"/>
                <a:cs typeface="Times New Roman"/>
              </a:rPr>
              <a:t> </a:t>
            </a:r>
            <a:r>
              <a:rPr sz="2000" spc="-5" dirty="0">
                <a:solidFill>
                  <a:srgbClr val="006FC0"/>
                </a:solidFill>
                <a:latin typeface="Times New Roman"/>
                <a:cs typeface="Times New Roman"/>
              </a:rPr>
              <a:t>and</a:t>
            </a:r>
            <a:r>
              <a:rPr sz="2000" spc="390" dirty="0">
                <a:solidFill>
                  <a:srgbClr val="006FC0"/>
                </a:solidFill>
                <a:latin typeface="Times New Roman"/>
                <a:cs typeface="Times New Roman"/>
              </a:rPr>
              <a:t> </a:t>
            </a:r>
            <a:r>
              <a:rPr sz="2000" spc="-10" dirty="0">
                <a:solidFill>
                  <a:srgbClr val="006FC0"/>
                </a:solidFill>
                <a:latin typeface="Times New Roman"/>
                <a:cs typeface="Times New Roman"/>
              </a:rPr>
              <a:t>Anti-lock</a:t>
            </a:r>
            <a:r>
              <a:rPr sz="2000" spc="365" dirty="0">
                <a:solidFill>
                  <a:srgbClr val="006FC0"/>
                </a:solidFill>
                <a:latin typeface="Times New Roman"/>
                <a:cs typeface="Times New Roman"/>
              </a:rPr>
              <a:t> </a:t>
            </a:r>
            <a:r>
              <a:rPr sz="2000" spc="-5" dirty="0">
                <a:solidFill>
                  <a:srgbClr val="006FC0"/>
                </a:solidFill>
                <a:latin typeface="Times New Roman"/>
                <a:cs typeface="Times New Roman"/>
              </a:rPr>
              <a:t>Brake</a:t>
            </a:r>
            <a:r>
              <a:rPr sz="2000" spc="360" dirty="0">
                <a:solidFill>
                  <a:srgbClr val="006FC0"/>
                </a:solidFill>
                <a:latin typeface="Times New Roman"/>
                <a:cs typeface="Times New Roman"/>
              </a:rPr>
              <a:t> </a:t>
            </a:r>
            <a:r>
              <a:rPr sz="2000" spc="-5" dirty="0">
                <a:solidFill>
                  <a:srgbClr val="006FC0"/>
                </a:solidFill>
                <a:latin typeface="Times New Roman"/>
                <a:cs typeface="Times New Roman"/>
              </a:rPr>
              <a:t>Systems</a:t>
            </a:r>
            <a:endParaRPr sz="2000" dirty="0">
              <a:latin typeface="Times New Roman"/>
              <a:cs typeface="Times New Roman"/>
            </a:endParaRPr>
          </a:p>
          <a:p>
            <a:pPr marL="1033780">
              <a:lnSpc>
                <a:spcPct val="100000"/>
              </a:lnSpc>
              <a:spcBef>
                <a:spcPts val="1200"/>
              </a:spcBef>
            </a:pPr>
            <a:r>
              <a:rPr sz="2000" spc="-10" dirty="0">
                <a:solidFill>
                  <a:srgbClr val="006FC0"/>
                </a:solidFill>
                <a:latin typeface="Times New Roman"/>
                <a:cs typeface="Times New Roman"/>
              </a:rPr>
              <a:t>(ABS) </a:t>
            </a:r>
            <a:r>
              <a:rPr sz="2000" dirty="0">
                <a:solidFill>
                  <a:srgbClr val="006FC0"/>
                </a:solidFill>
                <a:latin typeface="Times New Roman"/>
                <a:cs typeface="Times New Roman"/>
              </a:rPr>
              <a:t>of </a:t>
            </a:r>
            <a:r>
              <a:rPr sz="2000" spc="-10" dirty="0">
                <a:solidFill>
                  <a:srgbClr val="006FC0"/>
                </a:solidFill>
                <a:latin typeface="Times New Roman"/>
                <a:cs typeface="Times New Roman"/>
              </a:rPr>
              <a:t>vehicles </a:t>
            </a:r>
            <a:r>
              <a:rPr sz="2000" dirty="0">
                <a:latin typeface="Times New Roman"/>
                <a:cs typeface="Times New Roman"/>
              </a:rPr>
              <a:t>are </a:t>
            </a:r>
            <a:r>
              <a:rPr sz="2000" spc="-10" dirty="0">
                <a:latin typeface="Times New Roman"/>
                <a:cs typeface="Times New Roman"/>
              </a:rPr>
              <a:t>typical examples </a:t>
            </a:r>
            <a:r>
              <a:rPr sz="2000" dirty="0">
                <a:latin typeface="Times New Roman"/>
                <a:cs typeface="Times New Roman"/>
              </a:rPr>
              <a:t>of </a:t>
            </a:r>
            <a:r>
              <a:rPr sz="2000" spc="-5" dirty="0">
                <a:latin typeface="Times New Roman"/>
                <a:cs typeface="Times New Roman"/>
              </a:rPr>
              <a:t>Hard Real </a:t>
            </a:r>
            <a:r>
              <a:rPr sz="2000" spc="-10" dirty="0">
                <a:latin typeface="Times New Roman"/>
                <a:cs typeface="Times New Roman"/>
              </a:rPr>
              <a:t>Time</a:t>
            </a:r>
            <a:r>
              <a:rPr sz="2000" spc="175" dirty="0">
                <a:latin typeface="Times New Roman"/>
                <a:cs typeface="Times New Roman"/>
              </a:rPr>
              <a:t> </a:t>
            </a:r>
            <a:r>
              <a:rPr sz="2000" spc="-15" dirty="0">
                <a:latin typeface="Times New Roman"/>
                <a:cs typeface="Times New Roman"/>
              </a:rPr>
              <a:t>Systems.</a:t>
            </a:r>
            <a:endParaRPr sz="2000" dirty="0">
              <a:latin typeface="Times New Roman"/>
              <a:cs typeface="Times New Roman"/>
            </a:endParaRPr>
          </a:p>
          <a:p>
            <a:pPr marL="683260" indent="-326390" algn="just">
              <a:lnSpc>
                <a:spcPct val="100000"/>
              </a:lnSpc>
              <a:spcBef>
                <a:spcPts val="1680"/>
              </a:spcBef>
              <a:buClr>
                <a:srgbClr val="3A812E"/>
              </a:buClr>
              <a:buSzPct val="60000"/>
              <a:buFont typeface="Wingdings"/>
              <a:buChar char=""/>
              <a:tabLst>
                <a:tab pos="683260" algn="l"/>
              </a:tabLst>
            </a:pPr>
            <a:r>
              <a:rPr sz="2000" spc="-5" dirty="0">
                <a:solidFill>
                  <a:srgbClr val="6F2F9F"/>
                </a:solidFill>
                <a:latin typeface="Times New Roman"/>
                <a:cs typeface="Times New Roman"/>
              </a:rPr>
              <a:t>Most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Hard Real </a:t>
            </a:r>
            <a:r>
              <a:rPr sz="2000" spc="-10" dirty="0">
                <a:solidFill>
                  <a:srgbClr val="6F2F9F"/>
                </a:solidFill>
                <a:latin typeface="Times New Roman"/>
                <a:cs typeface="Times New Roman"/>
              </a:rPr>
              <a:t>Time </a:t>
            </a:r>
            <a:r>
              <a:rPr sz="2000" spc="-15" dirty="0">
                <a:solidFill>
                  <a:srgbClr val="6F2F9F"/>
                </a:solidFill>
                <a:latin typeface="Times New Roman"/>
                <a:cs typeface="Times New Roman"/>
              </a:rPr>
              <a:t>Systems </a:t>
            </a:r>
            <a:r>
              <a:rPr sz="2000" dirty="0">
                <a:solidFill>
                  <a:srgbClr val="6F2F9F"/>
                </a:solidFill>
                <a:latin typeface="Times New Roman"/>
                <a:cs typeface="Times New Roman"/>
              </a:rPr>
              <a:t>are</a:t>
            </a:r>
            <a:r>
              <a:rPr sz="2000" spc="130" dirty="0">
                <a:solidFill>
                  <a:srgbClr val="6F2F9F"/>
                </a:solidFill>
                <a:latin typeface="Times New Roman"/>
                <a:cs typeface="Times New Roman"/>
              </a:rPr>
              <a:t> </a:t>
            </a:r>
            <a:r>
              <a:rPr sz="2000" spc="-10" dirty="0">
                <a:solidFill>
                  <a:srgbClr val="6F2F9F"/>
                </a:solidFill>
                <a:latin typeface="Times New Roman"/>
                <a:cs typeface="Times New Roman"/>
              </a:rPr>
              <a:t>automatic</a:t>
            </a:r>
            <a:r>
              <a:rPr sz="2000" spc="-10" dirty="0">
                <a:latin typeface="Times New Roman"/>
                <a:cs typeface="Times New Roman"/>
              </a:rPr>
              <a:t>.</a:t>
            </a:r>
            <a:endParaRPr sz="2000" dirty="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32</a:t>
            </a:fld>
            <a:endParaRPr spc="-4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5800" cy="4782820"/>
          </a:xfrm>
          <a:prstGeom prst="rect">
            <a:avLst/>
          </a:prstGeom>
        </p:spPr>
        <p:txBody>
          <a:bodyPr vert="horz" wrap="square" lIns="0" tIns="12700" rIns="0" bIns="0" rtlCol="0">
            <a:spAutoFit/>
          </a:bodyPr>
          <a:lstStyle/>
          <a:p>
            <a:pPr marL="356870" marR="6350" indent="-344805" algn="just">
              <a:lnSpc>
                <a:spcPct val="150100"/>
              </a:lnSpc>
              <a:spcBef>
                <a:spcPts val="100"/>
              </a:spcBef>
            </a:pPr>
            <a:r>
              <a:rPr sz="2000" spc="-5" dirty="0">
                <a:solidFill>
                  <a:srgbClr val="C00000"/>
                </a:solidFill>
                <a:latin typeface="Times New Roman"/>
                <a:cs typeface="Times New Roman"/>
              </a:rPr>
              <a:t>» </a:t>
            </a:r>
            <a:r>
              <a:rPr sz="2000" b="1" i="1" dirty="0">
                <a:solidFill>
                  <a:srgbClr val="FF0000"/>
                </a:solidFill>
                <a:latin typeface="Times New Roman"/>
                <a:cs typeface="Times New Roman"/>
              </a:rPr>
              <a:t>Soft </a:t>
            </a:r>
            <a:r>
              <a:rPr sz="2000" b="1" i="1" spc="-5" dirty="0">
                <a:solidFill>
                  <a:srgbClr val="FF0000"/>
                </a:solidFill>
                <a:latin typeface="Times New Roman"/>
                <a:cs typeface="Times New Roman"/>
              </a:rPr>
              <a:t>Real-Time: </a:t>
            </a:r>
            <a:r>
              <a:rPr sz="2000" spc="-10" dirty="0">
                <a:solidFill>
                  <a:srgbClr val="AC1285"/>
                </a:solidFill>
                <a:latin typeface="Times New Roman"/>
                <a:cs typeface="Times New Roman"/>
              </a:rPr>
              <a:t>Real Time </a:t>
            </a:r>
            <a:r>
              <a:rPr sz="2000" spc="-5" dirty="0">
                <a:solidFill>
                  <a:srgbClr val="AC1285"/>
                </a:solidFill>
                <a:latin typeface="Times New Roman"/>
                <a:cs typeface="Times New Roman"/>
              </a:rPr>
              <a:t>Operating Systems </a:t>
            </a:r>
            <a:r>
              <a:rPr sz="2000" spc="-10" dirty="0">
                <a:solidFill>
                  <a:srgbClr val="AC1285"/>
                </a:solidFill>
                <a:latin typeface="Times New Roman"/>
                <a:cs typeface="Times New Roman"/>
              </a:rPr>
              <a:t>that </a:t>
            </a:r>
            <a:r>
              <a:rPr sz="2000" spc="-5" dirty="0">
                <a:solidFill>
                  <a:srgbClr val="AC1285"/>
                </a:solidFill>
                <a:latin typeface="Times New Roman"/>
                <a:cs typeface="Times New Roman"/>
              </a:rPr>
              <a:t>does </a:t>
            </a:r>
            <a:r>
              <a:rPr sz="2000" spc="-10" dirty="0">
                <a:solidFill>
                  <a:srgbClr val="AC1285"/>
                </a:solidFill>
                <a:latin typeface="Times New Roman"/>
                <a:cs typeface="Times New Roman"/>
              </a:rPr>
              <a:t>not </a:t>
            </a:r>
            <a:r>
              <a:rPr sz="2000" spc="-5" dirty="0">
                <a:solidFill>
                  <a:srgbClr val="AC1285"/>
                </a:solidFill>
                <a:latin typeface="Times New Roman"/>
                <a:cs typeface="Times New Roman"/>
              </a:rPr>
              <a:t>guarantee  meeting deadlines, but, </a:t>
            </a:r>
            <a:r>
              <a:rPr sz="2000" spc="-10" dirty="0">
                <a:solidFill>
                  <a:srgbClr val="AC1285"/>
                </a:solidFill>
                <a:latin typeface="Times New Roman"/>
                <a:cs typeface="Times New Roman"/>
              </a:rPr>
              <a:t>offer </a:t>
            </a:r>
            <a:r>
              <a:rPr sz="2000" spc="-20" dirty="0">
                <a:solidFill>
                  <a:srgbClr val="AC1285"/>
                </a:solidFill>
                <a:latin typeface="Times New Roman"/>
                <a:cs typeface="Times New Roman"/>
              </a:rPr>
              <a:t>the </a:t>
            </a:r>
            <a:r>
              <a:rPr sz="2000" spc="-5" dirty="0">
                <a:solidFill>
                  <a:srgbClr val="AC1285"/>
                </a:solidFill>
                <a:latin typeface="Times New Roman"/>
                <a:cs typeface="Times New Roman"/>
              </a:rPr>
              <a:t>best </a:t>
            </a:r>
            <a:r>
              <a:rPr sz="2000" spc="-10" dirty="0">
                <a:solidFill>
                  <a:srgbClr val="AC1285"/>
                </a:solidFill>
                <a:latin typeface="Times New Roman"/>
                <a:cs typeface="Times New Roman"/>
              </a:rPr>
              <a:t>effort </a:t>
            </a:r>
            <a:r>
              <a:rPr sz="2000" spc="-5" dirty="0">
                <a:solidFill>
                  <a:srgbClr val="AC1285"/>
                </a:solidFill>
                <a:latin typeface="Times New Roman"/>
                <a:cs typeface="Times New Roman"/>
              </a:rPr>
              <a:t>to </a:t>
            </a:r>
            <a:r>
              <a:rPr sz="2000" spc="-15" dirty="0">
                <a:solidFill>
                  <a:srgbClr val="AC1285"/>
                </a:solidFill>
                <a:latin typeface="Times New Roman"/>
                <a:cs typeface="Times New Roman"/>
              </a:rPr>
              <a:t>meet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deadline are </a:t>
            </a:r>
            <a:r>
              <a:rPr sz="2000" spc="-10" dirty="0">
                <a:solidFill>
                  <a:srgbClr val="AC1285"/>
                </a:solidFill>
                <a:latin typeface="Times New Roman"/>
                <a:cs typeface="Times New Roman"/>
              </a:rPr>
              <a:t>referred  </a:t>
            </a:r>
            <a:r>
              <a:rPr sz="2000" spc="-5" dirty="0">
                <a:solidFill>
                  <a:srgbClr val="AC1285"/>
                </a:solidFill>
                <a:latin typeface="Times New Roman"/>
                <a:cs typeface="Times New Roman"/>
              </a:rPr>
              <a:t>as </a:t>
            </a:r>
            <a:r>
              <a:rPr sz="2000" i="1" spc="-5" dirty="0">
                <a:solidFill>
                  <a:srgbClr val="C00000"/>
                </a:solidFill>
                <a:latin typeface="Times New Roman"/>
                <a:cs typeface="Times New Roman"/>
              </a:rPr>
              <a:t>soft real-time</a:t>
            </a:r>
            <a:r>
              <a:rPr sz="2000" i="1" spc="-45" dirty="0">
                <a:solidFill>
                  <a:srgbClr val="C00000"/>
                </a:solidFill>
                <a:latin typeface="Times New Roman"/>
                <a:cs typeface="Times New Roman"/>
              </a:rPr>
              <a:t> </a:t>
            </a:r>
            <a:r>
              <a:rPr sz="2000" spc="-20" dirty="0">
                <a:solidFill>
                  <a:srgbClr val="AC1285"/>
                </a:solidFill>
                <a:latin typeface="Times New Roman"/>
                <a:cs typeface="Times New Roman"/>
              </a:rPr>
              <a:t>systems</a:t>
            </a:r>
            <a:r>
              <a:rPr sz="2000" spc="-20" dirty="0">
                <a:latin typeface="Times New Roman"/>
                <a:cs typeface="Times New Roman"/>
              </a:rPr>
              <a:t>.</a:t>
            </a:r>
            <a:endParaRPr sz="2000" dirty="0">
              <a:latin typeface="Times New Roman"/>
              <a:cs typeface="Times New Roman"/>
            </a:endParaRPr>
          </a:p>
          <a:p>
            <a:pPr marL="12700" algn="just">
              <a:lnSpc>
                <a:spcPct val="100000"/>
              </a:lnSpc>
              <a:spcBef>
                <a:spcPts val="1680"/>
              </a:spcBef>
            </a:pPr>
            <a:r>
              <a:rPr sz="2000" spc="-5" dirty="0">
                <a:solidFill>
                  <a:srgbClr val="C00000"/>
                </a:solidFill>
                <a:latin typeface="Times New Roman"/>
                <a:cs typeface="Times New Roman"/>
              </a:rPr>
              <a:t>»</a:t>
            </a:r>
            <a:r>
              <a:rPr sz="2000" spc="225" dirty="0">
                <a:solidFill>
                  <a:srgbClr val="C00000"/>
                </a:solidFill>
                <a:latin typeface="Times New Roman"/>
                <a:cs typeface="Times New Roman"/>
              </a:rPr>
              <a:t> </a:t>
            </a:r>
            <a:r>
              <a:rPr sz="2000" spc="-5" dirty="0">
                <a:solidFill>
                  <a:srgbClr val="6F2F9F"/>
                </a:solidFill>
                <a:latin typeface="Times New Roman"/>
                <a:cs typeface="Times New Roman"/>
              </a:rPr>
              <a:t>Missing</a:t>
            </a:r>
            <a:r>
              <a:rPr sz="2000" spc="130" dirty="0">
                <a:solidFill>
                  <a:srgbClr val="6F2F9F"/>
                </a:solidFill>
                <a:latin typeface="Times New Roman"/>
                <a:cs typeface="Times New Roman"/>
              </a:rPr>
              <a:t> </a:t>
            </a:r>
            <a:r>
              <a:rPr sz="2000" spc="-5" dirty="0">
                <a:solidFill>
                  <a:srgbClr val="6F2F9F"/>
                </a:solidFill>
                <a:latin typeface="Times New Roman"/>
                <a:cs typeface="Times New Roman"/>
              </a:rPr>
              <a:t>deadlines</a:t>
            </a:r>
            <a:r>
              <a:rPr sz="2000" spc="135" dirty="0">
                <a:solidFill>
                  <a:srgbClr val="6F2F9F"/>
                </a:solidFill>
                <a:latin typeface="Times New Roman"/>
                <a:cs typeface="Times New Roman"/>
              </a:rPr>
              <a:t> </a:t>
            </a:r>
            <a:r>
              <a:rPr sz="2000" spc="-10" dirty="0">
                <a:solidFill>
                  <a:srgbClr val="6F2F9F"/>
                </a:solidFill>
                <a:latin typeface="Times New Roman"/>
                <a:cs typeface="Times New Roman"/>
              </a:rPr>
              <a:t>for</a:t>
            </a:r>
            <a:r>
              <a:rPr sz="2000" spc="155" dirty="0">
                <a:solidFill>
                  <a:srgbClr val="6F2F9F"/>
                </a:solidFill>
                <a:latin typeface="Times New Roman"/>
                <a:cs typeface="Times New Roman"/>
              </a:rPr>
              <a:t> </a:t>
            </a:r>
            <a:r>
              <a:rPr sz="2000" spc="-10" dirty="0">
                <a:solidFill>
                  <a:srgbClr val="6F2F9F"/>
                </a:solidFill>
                <a:latin typeface="Times New Roman"/>
                <a:cs typeface="Times New Roman"/>
              </a:rPr>
              <a:t>tasks</a:t>
            </a:r>
            <a:r>
              <a:rPr sz="2000" spc="155" dirty="0">
                <a:solidFill>
                  <a:srgbClr val="6F2F9F"/>
                </a:solidFill>
                <a:latin typeface="Times New Roman"/>
                <a:cs typeface="Times New Roman"/>
              </a:rPr>
              <a:t> </a:t>
            </a:r>
            <a:r>
              <a:rPr sz="2000" dirty="0">
                <a:solidFill>
                  <a:srgbClr val="6F2F9F"/>
                </a:solidFill>
                <a:latin typeface="Times New Roman"/>
                <a:cs typeface="Times New Roman"/>
              </a:rPr>
              <a:t>are</a:t>
            </a:r>
            <a:r>
              <a:rPr sz="2000" spc="135" dirty="0">
                <a:solidFill>
                  <a:srgbClr val="6F2F9F"/>
                </a:solidFill>
                <a:latin typeface="Times New Roman"/>
                <a:cs typeface="Times New Roman"/>
              </a:rPr>
              <a:t> </a:t>
            </a:r>
            <a:r>
              <a:rPr sz="2000" spc="-5" dirty="0">
                <a:solidFill>
                  <a:srgbClr val="6F2F9F"/>
                </a:solidFill>
                <a:latin typeface="Times New Roman"/>
                <a:cs typeface="Times New Roman"/>
              </a:rPr>
              <a:t>acceptable</a:t>
            </a:r>
            <a:r>
              <a:rPr sz="2000" spc="140" dirty="0">
                <a:solidFill>
                  <a:srgbClr val="6F2F9F"/>
                </a:solidFill>
                <a:latin typeface="Times New Roman"/>
                <a:cs typeface="Times New Roman"/>
              </a:rPr>
              <a:t> </a:t>
            </a:r>
            <a:r>
              <a:rPr sz="2000" spc="-5" dirty="0">
                <a:solidFill>
                  <a:srgbClr val="6F2F9F"/>
                </a:solidFill>
                <a:latin typeface="Times New Roman"/>
                <a:cs typeface="Times New Roman"/>
              </a:rPr>
              <a:t>if</a:t>
            </a:r>
            <a:r>
              <a:rPr sz="2000" spc="125" dirty="0">
                <a:solidFill>
                  <a:srgbClr val="6F2F9F"/>
                </a:solidFill>
                <a:latin typeface="Times New Roman"/>
                <a:cs typeface="Times New Roman"/>
              </a:rPr>
              <a:t> </a:t>
            </a:r>
            <a:r>
              <a:rPr sz="2000" spc="-10" dirty="0">
                <a:solidFill>
                  <a:srgbClr val="6F2F9F"/>
                </a:solidFill>
                <a:latin typeface="Times New Roman"/>
                <a:cs typeface="Times New Roman"/>
              </a:rPr>
              <a:t>the</a:t>
            </a:r>
            <a:r>
              <a:rPr sz="2000" spc="140" dirty="0">
                <a:solidFill>
                  <a:srgbClr val="6F2F9F"/>
                </a:solidFill>
                <a:latin typeface="Times New Roman"/>
                <a:cs typeface="Times New Roman"/>
              </a:rPr>
              <a:t> </a:t>
            </a:r>
            <a:r>
              <a:rPr sz="2000" spc="-5" dirty="0">
                <a:solidFill>
                  <a:srgbClr val="6F2F9F"/>
                </a:solidFill>
                <a:latin typeface="Times New Roman"/>
                <a:cs typeface="Times New Roman"/>
              </a:rPr>
              <a:t>frequency</a:t>
            </a:r>
            <a:r>
              <a:rPr sz="2000" spc="114" dirty="0">
                <a:solidFill>
                  <a:srgbClr val="6F2F9F"/>
                </a:solidFill>
                <a:latin typeface="Times New Roman"/>
                <a:cs typeface="Times New Roman"/>
              </a:rPr>
              <a:t> </a:t>
            </a:r>
            <a:r>
              <a:rPr sz="2000" dirty="0">
                <a:solidFill>
                  <a:srgbClr val="6F2F9F"/>
                </a:solidFill>
                <a:latin typeface="Times New Roman"/>
                <a:cs typeface="Times New Roman"/>
              </a:rPr>
              <a:t>of</a:t>
            </a:r>
            <a:r>
              <a:rPr sz="2000" spc="110" dirty="0">
                <a:solidFill>
                  <a:srgbClr val="6F2F9F"/>
                </a:solidFill>
                <a:latin typeface="Times New Roman"/>
                <a:cs typeface="Times New Roman"/>
              </a:rPr>
              <a:t> </a:t>
            </a:r>
            <a:r>
              <a:rPr sz="2000" spc="-5" dirty="0">
                <a:solidFill>
                  <a:srgbClr val="6F2F9F"/>
                </a:solidFill>
                <a:latin typeface="Times New Roman"/>
                <a:cs typeface="Times New Roman"/>
              </a:rPr>
              <a:t>deadline</a:t>
            </a:r>
            <a:endParaRPr sz="2000" dirty="0">
              <a:latin typeface="Times New Roman"/>
              <a:cs typeface="Times New Roman"/>
            </a:endParaRPr>
          </a:p>
          <a:p>
            <a:pPr marL="356870" algn="just">
              <a:lnSpc>
                <a:spcPct val="100000"/>
              </a:lnSpc>
              <a:spcBef>
                <a:spcPts val="1205"/>
              </a:spcBef>
            </a:pPr>
            <a:r>
              <a:rPr sz="2000" spc="-15" dirty="0">
                <a:solidFill>
                  <a:srgbClr val="6F2F9F"/>
                </a:solidFill>
                <a:latin typeface="Times New Roman"/>
                <a:cs typeface="Times New Roman"/>
              </a:rPr>
              <a:t>missing </a:t>
            </a:r>
            <a:r>
              <a:rPr sz="2000" spc="-5" dirty="0">
                <a:solidFill>
                  <a:srgbClr val="6F2F9F"/>
                </a:solidFill>
                <a:latin typeface="Times New Roman"/>
                <a:cs typeface="Times New Roman"/>
              </a:rPr>
              <a:t>is </a:t>
            </a:r>
            <a:r>
              <a:rPr sz="2000" spc="-15" dirty="0">
                <a:solidFill>
                  <a:srgbClr val="6F2F9F"/>
                </a:solidFill>
                <a:latin typeface="Times New Roman"/>
                <a:cs typeface="Times New Roman"/>
              </a:rPr>
              <a:t>within </a:t>
            </a:r>
            <a:r>
              <a:rPr sz="2000" spc="-10" dirty="0">
                <a:solidFill>
                  <a:srgbClr val="6F2F9F"/>
                </a:solidFill>
                <a:latin typeface="Times New Roman"/>
                <a:cs typeface="Times New Roman"/>
              </a:rPr>
              <a:t>the compliance </a:t>
            </a:r>
            <a:r>
              <a:rPr sz="2000" spc="-15" dirty="0">
                <a:solidFill>
                  <a:srgbClr val="6F2F9F"/>
                </a:solidFill>
                <a:latin typeface="Times New Roman"/>
                <a:cs typeface="Times New Roman"/>
              </a:rPr>
              <a:t>limit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Quality </a:t>
            </a:r>
            <a:r>
              <a:rPr sz="2000" dirty="0">
                <a:solidFill>
                  <a:srgbClr val="6F2F9F"/>
                </a:solidFill>
                <a:latin typeface="Times New Roman"/>
                <a:cs typeface="Times New Roman"/>
              </a:rPr>
              <a:t>of </a:t>
            </a:r>
            <a:r>
              <a:rPr sz="2000" spc="-5" dirty="0">
                <a:solidFill>
                  <a:srgbClr val="6F2F9F"/>
                </a:solidFill>
                <a:latin typeface="Times New Roman"/>
                <a:cs typeface="Times New Roman"/>
              </a:rPr>
              <a:t>Service</a:t>
            </a:r>
            <a:r>
              <a:rPr sz="2000" spc="280" dirty="0">
                <a:solidFill>
                  <a:srgbClr val="6F2F9F"/>
                </a:solidFill>
                <a:latin typeface="Times New Roman"/>
                <a:cs typeface="Times New Roman"/>
              </a:rPr>
              <a:t> </a:t>
            </a:r>
            <a:r>
              <a:rPr sz="2000" dirty="0">
                <a:solidFill>
                  <a:srgbClr val="6F2F9F"/>
                </a:solidFill>
                <a:latin typeface="Times New Roman"/>
                <a:cs typeface="Times New Roman"/>
              </a:rPr>
              <a:t>(QoS)</a:t>
            </a:r>
            <a:r>
              <a:rPr sz="2000" dirty="0">
                <a:latin typeface="Times New Roman"/>
                <a:cs typeface="Times New Roman"/>
              </a:rPr>
              <a:t>.</a:t>
            </a:r>
          </a:p>
          <a:p>
            <a:pPr marL="683260" marR="5080" indent="-326390" algn="just">
              <a:lnSpc>
                <a:spcPct val="150000"/>
              </a:lnSpc>
              <a:spcBef>
                <a:spcPts val="480"/>
              </a:spcBef>
              <a:buClr>
                <a:srgbClr val="3A812E"/>
              </a:buClr>
              <a:buSzPct val="60000"/>
              <a:buFont typeface="Wingdings"/>
              <a:buChar char=""/>
              <a:tabLst>
                <a:tab pos="683260" algn="l"/>
              </a:tabLst>
            </a:pPr>
            <a:r>
              <a:rPr sz="2000" spc="-10" dirty="0">
                <a:solidFill>
                  <a:srgbClr val="6F2F9F"/>
                </a:solidFill>
                <a:latin typeface="Times New Roman"/>
                <a:cs typeface="Times New Roman"/>
              </a:rPr>
              <a:t>Soft real-time </a:t>
            </a:r>
            <a:r>
              <a:rPr sz="2000" spc="-5" dirty="0">
                <a:solidFill>
                  <a:srgbClr val="6F2F9F"/>
                </a:solidFill>
                <a:latin typeface="Times New Roman"/>
                <a:cs typeface="Times New Roman"/>
              </a:rPr>
              <a:t>system emphasizes </a:t>
            </a:r>
            <a:r>
              <a:rPr sz="2000" dirty="0">
                <a:solidFill>
                  <a:srgbClr val="6F2F9F"/>
                </a:solidFill>
                <a:latin typeface="Times New Roman"/>
                <a:cs typeface="Times New Roman"/>
              </a:rPr>
              <a:t>on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principle </a:t>
            </a:r>
            <a:r>
              <a:rPr lang="en-US" sz="2000" spc="-114" dirty="0">
                <a:solidFill>
                  <a:srgbClr val="6F2F9F"/>
                </a:solidFill>
                <a:latin typeface="Times New Roman"/>
                <a:cs typeface="Times New Roman"/>
              </a:rPr>
              <a:t>"</a:t>
            </a:r>
            <a:r>
              <a:rPr sz="2000" spc="-114" dirty="0">
                <a:solidFill>
                  <a:srgbClr val="C00000"/>
                </a:solidFill>
                <a:latin typeface="Times New Roman"/>
                <a:cs typeface="Times New Roman"/>
              </a:rPr>
              <a:t>A </a:t>
            </a:r>
            <a:r>
              <a:rPr sz="2000" spc="-5" dirty="0">
                <a:solidFill>
                  <a:srgbClr val="C00000"/>
                </a:solidFill>
                <a:latin typeface="Times New Roman"/>
                <a:cs typeface="Times New Roman"/>
              </a:rPr>
              <a:t>late </a:t>
            </a:r>
            <a:r>
              <a:rPr sz="2000" spc="-10" dirty="0">
                <a:solidFill>
                  <a:srgbClr val="C00000"/>
                </a:solidFill>
                <a:latin typeface="Times New Roman"/>
                <a:cs typeface="Times New Roman"/>
              </a:rPr>
              <a:t>answer is </a:t>
            </a:r>
            <a:r>
              <a:rPr sz="2000" spc="20" dirty="0">
                <a:solidFill>
                  <a:srgbClr val="C00000"/>
                </a:solidFill>
                <a:latin typeface="Times New Roman"/>
                <a:cs typeface="Times New Roman"/>
              </a:rPr>
              <a:t>an   </a:t>
            </a:r>
            <a:r>
              <a:rPr sz="2000" spc="-5" dirty="0">
                <a:solidFill>
                  <a:srgbClr val="C00000"/>
                </a:solidFill>
                <a:latin typeface="Times New Roman"/>
                <a:cs typeface="Times New Roman"/>
              </a:rPr>
              <a:t>acceptable </a:t>
            </a:r>
            <a:r>
              <a:rPr sz="2000" spc="-15" dirty="0">
                <a:solidFill>
                  <a:srgbClr val="C00000"/>
                </a:solidFill>
                <a:latin typeface="Times New Roman"/>
                <a:cs typeface="Times New Roman"/>
              </a:rPr>
              <a:t>answer, </a:t>
            </a:r>
            <a:r>
              <a:rPr sz="2000" spc="-10" dirty="0">
                <a:solidFill>
                  <a:srgbClr val="C00000"/>
                </a:solidFill>
                <a:latin typeface="Times New Roman"/>
                <a:cs typeface="Times New Roman"/>
              </a:rPr>
              <a:t>but </a:t>
            </a:r>
            <a:r>
              <a:rPr sz="2000" spc="-5" dirty="0">
                <a:solidFill>
                  <a:srgbClr val="C00000"/>
                </a:solidFill>
                <a:latin typeface="Times New Roman"/>
                <a:cs typeface="Times New Roman"/>
              </a:rPr>
              <a:t>it could </a:t>
            </a:r>
            <a:r>
              <a:rPr sz="2000" spc="-10" dirty="0">
                <a:solidFill>
                  <a:srgbClr val="C00000"/>
                </a:solidFill>
                <a:latin typeface="Times New Roman"/>
                <a:cs typeface="Times New Roman"/>
              </a:rPr>
              <a:t>have </a:t>
            </a:r>
            <a:r>
              <a:rPr sz="2000" spc="-5" dirty="0">
                <a:solidFill>
                  <a:srgbClr val="C00000"/>
                </a:solidFill>
                <a:latin typeface="Times New Roman"/>
                <a:cs typeface="Times New Roman"/>
              </a:rPr>
              <a:t>done </a:t>
            </a:r>
            <a:r>
              <a:rPr sz="2000" dirty="0">
                <a:solidFill>
                  <a:srgbClr val="C00000"/>
                </a:solidFill>
                <a:latin typeface="Times New Roman"/>
                <a:cs typeface="Times New Roman"/>
              </a:rPr>
              <a:t>bit</a:t>
            </a:r>
            <a:r>
              <a:rPr sz="2000" spc="120" dirty="0">
                <a:solidFill>
                  <a:srgbClr val="C00000"/>
                </a:solidFill>
                <a:latin typeface="Times New Roman"/>
                <a:cs typeface="Times New Roman"/>
              </a:rPr>
              <a:t> </a:t>
            </a:r>
            <a:r>
              <a:rPr sz="2000" spc="-155" dirty="0">
                <a:solidFill>
                  <a:srgbClr val="C00000"/>
                </a:solidFill>
                <a:latin typeface="Times New Roman"/>
                <a:cs typeface="Times New Roman"/>
              </a:rPr>
              <a:t>faster</a:t>
            </a:r>
            <a:r>
              <a:rPr lang="en-US" sz="2000" spc="-155" dirty="0">
                <a:solidFill>
                  <a:srgbClr val="6F2F9F"/>
                </a:solidFill>
                <a:latin typeface="Times New Roman"/>
                <a:cs typeface="Times New Roman"/>
              </a:rPr>
              <a:t>"</a:t>
            </a:r>
            <a:r>
              <a:rPr sz="2000" spc="-155" dirty="0">
                <a:latin typeface="Times New Roman"/>
                <a:cs typeface="Times New Roman"/>
              </a:rPr>
              <a:t>.</a:t>
            </a:r>
            <a:endParaRPr sz="2000" dirty="0">
              <a:latin typeface="Times New Roman"/>
              <a:cs typeface="Times New Roman"/>
            </a:endParaRPr>
          </a:p>
          <a:p>
            <a:pPr marL="683260" marR="6985" indent="-326390" algn="just">
              <a:lnSpc>
                <a:spcPct val="150100"/>
              </a:lnSpc>
              <a:spcBef>
                <a:spcPts val="480"/>
              </a:spcBef>
              <a:buClr>
                <a:srgbClr val="3A812E"/>
              </a:buClr>
              <a:buSzPct val="60000"/>
              <a:buFont typeface="Wingdings"/>
              <a:buChar char=""/>
              <a:tabLst>
                <a:tab pos="683260" algn="l"/>
              </a:tabLst>
            </a:pPr>
            <a:r>
              <a:rPr sz="2000" spc="-10" dirty="0">
                <a:solidFill>
                  <a:srgbClr val="006FC0"/>
                </a:solidFill>
                <a:latin typeface="Times New Roman"/>
                <a:cs typeface="Times New Roman"/>
              </a:rPr>
              <a:t>Automatic </a:t>
            </a:r>
            <a:r>
              <a:rPr sz="2000" dirty="0">
                <a:solidFill>
                  <a:srgbClr val="006FC0"/>
                </a:solidFill>
                <a:latin typeface="Times New Roman"/>
                <a:cs typeface="Times New Roman"/>
              </a:rPr>
              <a:t>Teller </a:t>
            </a:r>
            <a:r>
              <a:rPr sz="2000" spc="-10" dirty="0">
                <a:solidFill>
                  <a:srgbClr val="006FC0"/>
                </a:solidFill>
                <a:latin typeface="Times New Roman"/>
                <a:cs typeface="Times New Roman"/>
              </a:rPr>
              <a:t>Machine </a:t>
            </a:r>
            <a:r>
              <a:rPr sz="2000" spc="5" dirty="0">
                <a:solidFill>
                  <a:srgbClr val="006FC0"/>
                </a:solidFill>
                <a:latin typeface="Times New Roman"/>
                <a:cs typeface="Times New Roman"/>
              </a:rPr>
              <a:t>(ATM) </a:t>
            </a:r>
            <a:r>
              <a:rPr sz="2000" spc="-5" dirty="0">
                <a:latin typeface="Times New Roman"/>
                <a:cs typeface="Times New Roman"/>
              </a:rPr>
              <a:t>is a </a:t>
            </a:r>
            <a:r>
              <a:rPr sz="2000" spc="-10" dirty="0">
                <a:latin typeface="Times New Roman"/>
                <a:cs typeface="Times New Roman"/>
              </a:rPr>
              <a:t>typical </a:t>
            </a:r>
            <a:r>
              <a:rPr sz="2000" spc="-5" dirty="0">
                <a:latin typeface="Times New Roman"/>
                <a:cs typeface="Times New Roman"/>
              </a:rPr>
              <a:t>example </a:t>
            </a:r>
            <a:r>
              <a:rPr sz="2000" dirty="0">
                <a:latin typeface="Times New Roman"/>
                <a:cs typeface="Times New Roman"/>
              </a:rPr>
              <a:t>of </a:t>
            </a:r>
            <a:r>
              <a:rPr sz="2000" spc="-5" dirty="0">
                <a:latin typeface="Times New Roman"/>
                <a:cs typeface="Times New Roman"/>
              </a:rPr>
              <a:t>Soft </a:t>
            </a:r>
            <a:r>
              <a:rPr sz="2000" spc="-10" dirty="0">
                <a:latin typeface="Times New Roman"/>
                <a:cs typeface="Times New Roman"/>
              </a:rPr>
              <a:t>Real </a:t>
            </a:r>
            <a:r>
              <a:rPr sz="2000" spc="-5" dirty="0">
                <a:latin typeface="Times New Roman"/>
                <a:cs typeface="Times New Roman"/>
              </a:rPr>
              <a:t>Time  </a:t>
            </a:r>
            <a:r>
              <a:rPr sz="2000" spc="-10" dirty="0">
                <a:latin typeface="Times New Roman"/>
                <a:cs typeface="Times New Roman"/>
              </a:rPr>
              <a:t>System. </a:t>
            </a:r>
            <a:r>
              <a:rPr sz="2000" dirty="0">
                <a:latin typeface="Times New Roman"/>
                <a:cs typeface="Times New Roman"/>
              </a:rPr>
              <a:t>If </a:t>
            </a:r>
            <a:r>
              <a:rPr sz="2000" spc="-5" dirty="0">
                <a:latin typeface="Times New Roman"/>
                <a:cs typeface="Times New Roman"/>
              </a:rPr>
              <a:t>the ATM takes a few seconds </a:t>
            </a:r>
            <a:r>
              <a:rPr sz="2000" spc="-15" dirty="0">
                <a:latin typeface="Times New Roman"/>
                <a:cs typeface="Times New Roman"/>
              </a:rPr>
              <a:t>more </a:t>
            </a:r>
            <a:r>
              <a:rPr sz="2000" spc="-5" dirty="0">
                <a:latin typeface="Times New Roman"/>
                <a:cs typeface="Times New Roman"/>
              </a:rPr>
              <a:t>than </a:t>
            </a:r>
            <a:r>
              <a:rPr sz="2000" spc="-10" dirty="0">
                <a:latin typeface="Times New Roman"/>
                <a:cs typeface="Times New Roman"/>
              </a:rPr>
              <a:t>the </a:t>
            </a:r>
            <a:r>
              <a:rPr sz="2000" dirty="0">
                <a:latin typeface="Times New Roman"/>
                <a:cs typeface="Times New Roman"/>
              </a:rPr>
              <a:t>ideal </a:t>
            </a:r>
            <a:r>
              <a:rPr sz="2000" spc="-5" dirty="0">
                <a:latin typeface="Times New Roman"/>
                <a:cs typeface="Times New Roman"/>
              </a:rPr>
              <a:t>operation  </a:t>
            </a:r>
            <a:r>
              <a:rPr sz="2000" spc="-15" dirty="0">
                <a:latin typeface="Times New Roman"/>
                <a:cs typeface="Times New Roman"/>
              </a:rPr>
              <a:t>time, </a:t>
            </a:r>
            <a:r>
              <a:rPr sz="2000" spc="-10" dirty="0">
                <a:latin typeface="Times New Roman"/>
                <a:cs typeface="Times New Roman"/>
              </a:rPr>
              <a:t>nothing fatal</a:t>
            </a:r>
            <a:r>
              <a:rPr sz="2000" spc="80" dirty="0">
                <a:latin typeface="Times New Roman"/>
                <a:cs typeface="Times New Roman"/>
              </a:rPr>
              <a:t> </a:t>
            </a:r>
            <a:r>
              <a:rPr sz="2000" spc="-5" dirty="0">
                <a:latin typeface="Times New Roman"/>
                <a:cs typeface="Times New Roman"/>
              </a:rPr>
              <a:t>happens.</a:t>
            </a:r>
            <a:endParaRPr sz="2000" dirty="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33</a:t>
            </a:fld>
            <a:endParaRPr spc="-4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3" name="object 3"/>
          <p:cNvSpPr txBox="1">
            <a:spLocks noGrp="1"/>
          </p:cNvSpPr>
          <p:nvPr>
            <p:ph type="title"/>
          </p:nvPr>
        </p:nvSpPr>
        <p:spPr>
          <a:xfrm>
            <a:off x="1006246" y="246329"/>
            <a:ext cx="7285355" cy="574675"/>
          </a:xfrm>
          <a:prstGeom prst="rect">
            <a:avLst/>
          </a:prstGeom>
        </p:spPr>
        <p:txBody>
          <a:bodyPr vert="horz" wrap="square" lIns="0" tIns="12700" rIns="0" bIns="0" rtlCol="0">
            <a:spAutoFit/>
          </a:bodyPr>
          <a:lstStyle/>
          <a:p>
            <a:pPr marL="12700">
              <a:lnSpc>
                <a:spcPct val="100000"/>
              </a:lnSpc>
              <a:spcBef>
                <a:spcPts val="100"/>
              </a:spcBef>
            </a:pPr>
            <a:r>
              <a:rPr sz="3600" b="1" spc="-5" dirty="0">
                <a:solidFill>
                  <a:srgbClr val="FF0000"/>
                </a:solidFill>
                <a:latin typeface="Times New Roman"/>
                <a:cs typeface="Times New Roman"/>
              </a:rPr>
              <a:t>TASKS, PROCESS </a:t>
            </a:r>
            <a:r>
              <a:rPr sz="3600" b="1" spc="-10" dirty="0">
                <a:solidFill>
                  <a:srgbClr val="FF0000"/>
                </a:solidFill>
                <a:latin typeface="Times New Roman"/>
                <a:cs typeface="Times New Roman"/>
              </a:rPr>
              <a:t>AND</a:t>
            </a:r>
            <a:r>
              <a:rPr sz="3600" b="1" spc="-35" dirty="0">
                <a:solidFill>
                  <a:srgbClr val="FF0000"/>
                </a:solidFill>
                <a:latin typeface="Times New Roman"/>
                <a:cs typeface="Times New Roman"/>
              </a:rPr>
              <a:t> </a:t>
            </a:r>
            <a:r>
              <a:rPr sz="3600" b="1" spc="-5" dirty="0">
                <a:solidFill>
                  <a:srgbClr val="FF0000"/>
                </a:solidFill>
                <a:latin typeface="Times New Roman"/>
                <a:cs typeface="Times New Roman"/>
              </a:rPr>
              <a:t>THREADS</a:t>
            </a:r>
            <a:endParaRPr sz="3600">
              <a:latin typeface="Times New Roman"/>
              <a:cs typeface="Times New Roman"/>
            </a:endParaRP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34</a:t>
            </a:fld>
            <a:endParaRPr spc="-40" dirty="0"/>
          </a:p>
        </p:txBody>
      </p:sp>
      <p:sp>
        <p:nvSpPr>
          <p:cNvPr id="4" name="object 4"/>
          <p:cNvSpPr txBox="1"/>
          <p:nvPr/>
        </p:nvSpPr>
        <p:spPr>
          <a:xfrm>
            <a:off x="383540" y="1190421"/>
            <a:ext cx="8534400" cy="3349625"/>
          </a:xfrm>
          <a:prstGeom prst="rect">
            <a:avLst/>
          </a:prstGeom>
        </p:spPr>
        <p:txBody>
          <a:bodyPr vert="horz" wrap="square" lIns="0" tIns="12700" rIns="0" bIns="0" rtlCol="0">
            <a:spAutoFit/>
          </a:bodyPr>
          <a:lstStyle/>
          <a:p>
            <a:pPr marL="356870" marR="5080" indent="-344805" algn="just">
              <a:lnSpc>
                <a:spcPct val="150100"/>
              </a:lnSpc>
              <a:spcBef>
                <a:spcPts val="100"/>
              </a:spcBef>
            </a:pPr>
            <a:r>
              <a:rPr sz="2000" spc="-5" dirty="0">
                <a:solidFill>
                  <a:srgbClr val="FF0000"/>
                </a:solidFill>
                <a:latin typeface="Times New Roman"/>
                <a:cs typeface="Times New Roman"/>
              </a:rPr>
              <a:t>» </a:t>
            </a:r>
            <a:r>
              <a:rPr sz="2000" dirty="0">
                <a:solidFill>
                  <a:srgbClr val="AC1285"/>
                </a:solidFill>
                <a:latin typeface="Times New Roman"/>
                <a:cs typeface="Times New Roman"/>
              </a:rPr>
              <a:t>The </a:t>
            </a:r>
            <a:r>
              <a:rPr sz="2000" spc="-5" dirty="0">
                <a:solidFill>
                  <a:srgbClr val="AC1285"/>
                </a:solidFill>
                <a:latin typeface="Times New Roman"/>
                <a:cs typeface="Times New Roman"/>
              </a:rPr>
              <a:t>term </a:t>
            </a:r>
            <a:r>
              <a:rPr lang="en-US" sz="2000" b="1" i="1" spc="-235" dirty="0">
                <a:solidFill>
                  <a:srgbClr val="FF0000"/>
                </a:solidFill>
                <a:latin typeface="Times New Roman"/>
                <a:cs typeface="Times New Roman"/>
              </a:rPr>
              <a:t>“t</a:t>
            </a:r>
            <a:r>
              <a:rPr sz="2000" b="1" i="1" spc="-235" dirty="0">
                <a:solidFill>
                  <a:srgbClr val="FF0000"/>
                </a:solidFill>
                <a:latin typeface="Times New Roman"/>
                <a:cs typeface="Times New Roman"/>
              </a:rPr>
              <a:t>ask</a:t>
            </a:r>
            <a:r>
              <a:rPr lang="en-US" sz="2000" b="1" i="1" spc="-235" dirty="0">
                <a:solidFill>
                  <a:srgbClr val="AC1285"/>
                </a:solidFill>
                <a:latin typeface="Times New Roman"/>
                <a:cs typeface="Times New Roman"/>
              </a:rPr>
              <a:t>"</a:t>
            </a:r>
            <a:r>
              <a:rPr sz="2000" spc="-235" dirty="0">
                <a:solidFill>
                  <a:srgbClr val="AC1285"/>
                </a:solidFill>
                <a:latin typeface="Times New Roman"/>
                <a:cs typeface="Times New Roman"/>
              </a:rPr>
              <a:t> </a:t>
            </a:r>
            <a:r>
              <a:rPr sz="2000" spc="-5" dirty="0">
                <a:solidFill>
                  <a:srgbClr val="AC1285"/>
                </a:solidFill>
                <a:latin typeface="Times New Roman"/>
                <a:cs typeface="Times New Roman"/>
              </a:rPr>
              <a:t>refers to something </a:t>
            </a:r>
            <a:r>
              <a:rPr sz="2000" spc="-10" dirty="0">
                <a:solidFill>
                  <a:srgbClr val="AC1285"/>
                </a:solidFill>
                <a:latin typeface="Times New Roman"/>
                <a:cs typeface="Times New Roman"/>
              </a:rPr>
              <a:t>that </a:t>
            </a:r>
            <a:r>
              <a:rPr sz="2000" spc="-5" dirty="0">
                <a:solidFill>
                  <a:srgbClr val="AC1285"/>
                </a:solidFill>
                <a:latin typeface="Times New Roman"/>
                <a:cs typeface="Times New Roman"/>
              </a:rPr>
              <a:t>needs to </a:t>
            </a:r>
            <a:r>
              <a:rPr sz="2000" dirty="0">
                <a:solidFill>
                  <a:srgbClr val="AC1285"/>
                </a:solidFill>
                <a:latin typeface="Times New Roman"/>
                <a:cs typeface="Times New Roman"/>
              </a:rPr>
              <a:t>be </a:t>
            </a:r>
            <a:r>
              <a:rPr sz="2000" spc="-5" dirty="0">
                <a:solidFill>
                  <a:srgbClr val="AC1285"/>
                </a:solidFill>
                <a:latin typeface="Times New Roman"/>
                <a:cs typeface="Times New Roman"/>
              </a:rPr>
              <a:t>done</a:t>
            </a:r>
            <a:r>
              <a:rPr sz="2000" spc="-5" dirty="0">
                <a:latin typeface="Times New Roman"/>
                <a:cs typeface="Times New Roman"/>
              </a:rPr>
              <a:t>. </a:t>
            </a:r>
            <a:r>
              <a:rPr sz="2000" dirty="0">
                <a:latin typeface="Times New Roman"/>
                <a:cs typeface="Times New Roman"/>
              </a:rPr>
              <a:t>In the </a:t>
            </a:r>
            <a:r>
              <a:rPr sz="2000" spc="-15" dirty="0">
                <a:latin typeface="Times New Roman"/>
                <a:cs typeface="Times New Roman"/>
              </a:rPr>
              <a:t>Operating  </a:t>
            </a:r>
            <a:r>
              <a:rPr sz="2000" spc="-5" dirty="0">
                <a:latin typeface="Times New Roman"/>
                <a:cs typeface="Times New Roman"/>
              </a:rPr>
              <a:t>System context, </a:t>
            </a:r>
            <a:r>
              <a:rPr sz="2000" spc="-5" dirty="0">
                <a:solidFill>
                  <a:srgbClr val="AC1285"/>
                </a:solidFill>
                <a:latin typeface="Times New Roman"/>
                <a:cs typeface="Times New Roman"/>
              </a:rPr>
              <a:t>a </a:t>
            </a:r>
            <a:r>
              <a:rPr sz="2000" b="1" i="1" spc="-5" dirty="0">
                <a:solidFill>
                  <a:srgbClr val="FF0000"/>
                </a:solidFill>
                <a:latin typeface="Times New Roman"/>
                <a:cs typeface="Times New Roman"/>
              </a:rPr>
              <a:t>task </a:t>
            </a:r>
            <a:r>
              <a:rPr sz="2000" spc="-5" dirty="0">
                <a:solidFill>
                  <a:srgbClr val="AC1285"/>
                </a:solidFill>
                <a:latin typeface="Times New Roman"/>
                <a:cs typeface="Times New Roman"/>
              </a:rPr>
              <a:t>is </a:t>
            </a:r>
            <a:r>
              <a:rPr sz="2000" spc="-10" dirty="0">
                <a:solidFill>
                  <a:srgbClr val="AC1285"/>
                </a:solidFill>
                <a:latin typeface="Times New Roman"/>
                <a:cs typeface="Times New Roman"/>
              </a:rPr>
              <a:t>defined </a:t>
            </a:r>
            <a:r>
              <a:rPr sz="2000" spc="-5" dirty="0">
                <a:solidFill>
                  <a:srgbClr val="AC1285"/>
                </a:solidFill>
                <a:latin typeface="Times New Roman"/>
                <a:cs typeface="Times New Roman"/>
              </a:rPr>
              <a:t>as </a:t>
            </a:r>
            <a:r>
              <a:rPr sz="2000" spc="-10" dirty="0">
                <a:solidFill>
                  <a:srgbClr val="AC1285"/>
                </a:solidFill>
                <a:latin typeface="Times New Roman"/>
                <a:cs typeface="Times New Roman"/>
              </a:rPr>
              <a:t>the </a:t>
            </a:r>
            <a:r>
              <a:rPr sz="2000" dirty="0">
                <a:solidFill>
                  <a:srgbClr val="AC1285"/>
                </a:solidFill>
                <a:latin typeface="Times New Roman"/>
                <a:cs typeface="Times New Roman"/>
              </a:rPr>
              <a:t>program </a:t>
            </a:r>
            <a:r>
              <a:rPr sz="2000" spc="-5" dirty="0">
                <a:solidFill>
                  <a:srgbClr val="AC1285"/>
                </a:solidFill>
                <a:latin typeface="Times New Roman"/>
                <a:cs typeface="Times New Roman"/>
              </a:rPr>
              <a:t>in </a:t>
            </a:r>
            <a:r>
              <a:rPr sz="2000" dirty="0">
                <a:solidFill>
                  <a:srgbClr val="AC1285"/>
                </a:solidFill>
                <a:latin typeface="Times New Roman"/>
                <a:cs typeface="Times New Roman"/>
              </a:rPr>
              <a:t>execution </a:t>
            </a:r>
            <a:r>
              <a:rPr sz="2000" spc="-5" dirty="0">
                <a:solidFill>
                  <a:srgbClr val="AC1285"/>
                </a:solidFill>
                <a:latin typeface="Times New Roman"/>
                <a:cs typeface="Times New Roman"/>
              </a:rPr>
              <a:t>and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related   information </a:t>
            </a:r>
            <a:r>
              <a:rPr sz="2000" spc="-10" dirty="0">
                <a:solidFill>
                  <a:srgbClr val="AC1285"/>
                </a:solidFill>
                <a:latin typeface="Times New Roman"/>
                <a:cs typeface="Times New Roman"/>
              </a:rPr>
              <a:t>maintained </a:t>
            </a:r>
            <a:r>
              <a:rPr sz="2000" spc="10" dirty="0">
                <a:solidFill>
                  <a:srgbClr val="AC1285"/>
                </a:solidFill>
                <a:latin typeface="Times New Roman"/>
                <a:cs typeface="Times New Roman"/>
              </a:rPr>
              <a:t>by </a:t>
            </a:r>
            <a:r>
              <a:rPr sz="2000" dirty="0">
                <a:solidFill>
                  <a:srgbClr val="AC1285"/>
                </a:solidFill>
                <a:latin typeface="Times New Roman"/>
                <a:cs typeface="Times New Roman"/>
              </a:rPr>
              <a:t>the </a:t>
            </a:r>
            <a:r>
              <a:rPr sz="2000" spc="-5" dirty="0">
                <a:solidFill>
                  <a:srgbClr val="AC1285"/>
                </a:solidFill>
                <a:latin typeface="Times New Roman"/>
                <a:cs typeface="Times New Roman"/>
              </a:rPr>
              <a:t>Operating system for </a:t>
            </a:r>
            <a:r>
              <a:rPr sz="2000" spc="-10" dirty="0">
                <a:solidFill>
                  <a:srgbClr val="AC1285"/>
                </a:solidFill>
                <a:latin typeface="Times New Roman"/>
                <a:cs typeface="Times New Roman"/>
              </a:rPr>
              <a:t>the program</a:t>
            </a:r>
            <a:r>
              <a:rPr sz="2000" spc="-10" dirty="0">
                <a:latin typeface="Times New Roman"/>
                <a:cs typeface="Times New Roman"/>
              </a:rPr>
              <a:t>. </a:t>
            </a:r>
            <a:r>
              <a:rPr sz="2000" dirty="0">
                <a:solidFill>
                  <a:srgbClr val="C00000"/>
                </a:solidFill>
                <a:latin typeface="Times New Roman"/>
                <a:cs typeface="Times New Roman"/>
              </a:rPr>
              <a:t>Task </a:t>
            </a:r>
            <a:r>
              <a:rPr sz="2000" spc="-5" dirty="0">
                <a:solidFill>
                  <a:srgbClr val="C00000"/>
                </a:solidFill>
                <a:latin typeface="Times New Roman"/>
                <a:cs typeface="Times New Roman"/>
              </a:rPr>
              <a:t>is also  </a:t>
            </a:r>
            <a:r>
              <a:rPr sz="2000" spc="-20" dirty="0">
                <a:solidFill>
                  <a:srgbClr val="C00000"/>
                </a:solidFill>
                <a:latin typeface="Times New Roman"/>
                <a:cs typeface="Times New Roman"/>
              </a:rPr>
              <a:t>known </a:t>
            </a:r>
            <a:r>
              <a:rPr sz="2000" spc="-5" dirty="0">
                <a:solidFill>
                  <a:srgbClr val="C00000"/>
                </a:solidFill>
                <a:latin typeface="Times New Roman"/>
                <a:cs typeface="Times New Roman"/>
              </a:rPr>
              <a:t>as </a:t>
            </a:r>
            <a:r>
              <a:rPr lang="en-US" sz="2000" spc="-280" dirty="0">
                <a:solidFill>
                  <a:srgbClr val="C00000"/>
                </a:solidFill>
                <a:latin typeface="Times New Roman"/>
                <a:cs typeface="Times New Roman"/>
              </a:rPr>
              <a:t>"</a:t>
            </a:r>
            <a:r>
              <a:rPr sz="2000" b="1" i="1" spc="-280" dirty="0">
                <a:solidFill>
                  <a:srgbClr val="C00000"/>
                </a:solidFill>
                <a:latin typeface="Times New Roman"/>
                <a:cs typeface="Times New Roman"/>
              </a:rPr>
              <a:t>Job</a:t>
            </a:r>
            <a:r>
              <a:rPr lang="en-US" sz="2000" b="1" i="1" spc="-280" dirty="0">
                <a:solidFill>
                  <a:srgbClr val="C00000"/>
                </a:solidFill>
                <a:latin typeface="Times New Roman"/>
                <a:cs typeface="Times New Roman"/>
              </a:rPr>
              <a:t>“   </a:t>
            </a:r>
            <a:r>
              <a:rPr sz="2000" spc="-5" dirty="0">
                <a:solidFill>
                  <a:srgbClr val="C00000"/>
                </a:solidFill>
                <a:latin typeface="Times New Roman"/>
                <a:cs typeface="Times New Roman"/>
              </a:rPr>
              <a:t>in </a:t>
            </a:r>
            <a:r>
              <a:rPr sz="2000" spc="-10" dirty="0">
                <a:solidFill>
                  <a:srgbClr val="C00000"/>
                </a:solidFill>
                <a:latin typeface="Times New Roman"/>
                <a:cs typeface="Times New Roman"/>
              </a:rPr>
              <a:t>the </a:t>
            </a:r>
            <a:r>
              <a:rPr sz="2000" spc="-5" dirty="0">
                <a:solidFill>
                  <a:srgbClr val="C00000"/>
                </a:solidFill>
                <a:latin typeface="Times New Roman"/>
                <a:cs typeface="Times New Roman"/>
              </a:rPr>
              <a:t>operating </a:t>
            </a:r>
            <a:r>
              <a:rPr sz="2000" spc="-15" dirty="0">
                <a:solidFill>
                  <a:srgbClr val="C00000"/>
                </a:solidFill>
                <a:latin typeface="Times New Roman"/>
                <a:cs typeface="Times New Roman"/>
              </a:rPr>
              <a:t>system</a:t>
            </a:r>
            <a:r>
              <a:rPr sz="2000" spc="165" dirty="0">
                <a:solidFill>
                  <a:srgbClr val="C00000"/>
                </a:solidFill>
                <a:latin typeface="Times New Roman"/>
                <a:cs typeface="Times New Roman"/>
              </a:rPr>
              <a:t> </a:t>
            </a:r>
            <a:r>
              <a:rPr sz="2000" spc="-10" dirty="0">
                <a:solidFill>
                  <a:srgbClr val="C00000"/>
                </a:solidFill>
                <a:latin typeface="Times New Roman"/>
                <a:cs typeface="Times New Roman"/>
              </a:rPr>
              <a:t>context</a:t>
            </a:r>
            <a:r>
              <a:rPr sz="2000" spc="-10" dirty="0">
                <a:latin typeface="Times New Roman"/>
                <a:cs typeface="Times New Roman"/>
              </a:rPr>
              <a:t>.</a:t>
            </a:r>
            <a:endParaRPr sz="2000" dirty="0">
              <a:latin typeface="Times New Roman"/>
              <a:cs typeface="Times New Roman"/>
            </a:endParaRPr>
          </a:p>
          <a:p>
            <a:pPr marL="12700" algn="just">
              <a:lnSpc>
                <a:spcPct val="100000"/>
              </a:lnSpc>
              <a:spcBef>
                <a:spcPts val="1680"/>
              </a:spcBef>
            </a:pPr>
            <a:r>
              <a:rPr sz="2000" spc="-5" dirty="0">
                <a:solidFill>
                  <a:srgbClr val="FF0000"/>
                </a:solidFill>
                <a:latin typeface="Times New Roman"/>
                <a:cs typeface="Times New Roman"/>
              </a:rPr>
              <a:t>»    </a:t>
            </a:r>
            <a:r>
              <a:rPr sz="2000" spc="-10" dirty="0">
                <a:solidFill>
                  <a:srgbClr val="AC1285"/>
                </a:solidFill>
                <a:latin typeface="Times New Roman"/>
                <a:cs typeface="Times New Roman"/>
              </a:rPr>
              <a:t>A </a:t>
            </a:r>
            <a:r>
              <a:rPr sz="2000" dirty="0">
                <a:solidFill>
                  <a:srgbClr val="AC1285"/>
                </a:solidFill>
                <a:latin typeface="Times New Roman"/>
                <a:cs typeface="Times New Roman"/>
              </a:rPr>
              <a:t>program or part of </a:t>
            </a:r>
            <a:r>
              <a:rPr sz="2000" spc="-5" dirty="0">
                <a:solidFill>
                  <a:srgbClr val="AC1285"/>
                </a:solidFill>
                <a:latin typeface="Times New Roman"/>
                <a:cs typeface="Times New Roman"/>
              </a:rPr>
              <a:t>it in execution is also called a</a:t>
            </a:r>
            <a:r>
              <a:rPr sz="2000" spc="-340" dirty="0">
                <a:solidFill>
                  <a:srgbClr val="AC1285"/>
                </a:solidFill>
                <a:latin typeface="Times New Roman"/>
                <a:cs typeface="Times New Roman"/>
              </a:rPr>
              <a:t> </a:t>
            </a:r>
            <a:r>
              <a:rPr lang="en-US" sz="2000" spc="-145" dirty="0">
                <a:solidFill>
                  <a:srgbClr val="AC1285"/>
                </a:solidFill>
                <a:latin typeface="Times New Roman"/>
                <a:cs typeface="Times New Roman"/>
              </a:rPr>
              <a:t> “</a:t>
            </a:r>
            <a:r>
              <a:rPr sz="2000" b="1" i="1" spc="-145" dirty="0">
                <a:solidFill>
                  <a:srgbClr val="FF0000"/>
                </a:solidFill>
                <a:latin typeface="Times New Roman"/>
                <a:cs typeface="Times New Roman"/>
              </a:rPr>
              <a:t>Process</a:t>
            </a:r>
            <a:r>
              <a:rPr lang="en-US" sz="2000" b="1" i="1" spc="-145" dirty="0">
                <a:solidFill>
                  <a:srgbClr val="AC1285"/>
                </a:solidFill>
                <a:latin typeface="Times New Roman"/>
                <a:cs typeface="Times New Roman"/>
              </a:rPr>
              <a:t>"</a:t>
            </a:r>
            <a:r>
              <a:rPr sz="2000" spc="-145" dirty="0">
                <a:latin typeface="Times New Roman"/>
                <a:cs typeface="Times New Roman"/>
              </a:rPr>
              <a:t>.</a:t>
            </a:r>
            <a:endParaRPr sz="2000" dirty="0">
              <a:latin typeface="Times New Roman"/>
              <a:cs typeface="Times New Roman"/>
            </a:endParaRPr>
          </a:p>
          <a:p>
            <a:pPr marL="356870" marR="5715" indent="-344805" algn="just">
              <a:lnSpc>
                <a:spcPct val="150100"/>
              </a:lnSpc>
              <a:spcBef>
                <a:spcPts val="480"/>
              </a:spcBef>
            </a:pPr>
            <a:r>
              <a:rPr sz="2000" spc="-5" dirty="0">
                <a:solidFill>
                  <a:srgbClr val="FF0000"/>
                </a:solidFill>
                <a:latin typeface="Times New Roman"/>
                <a:cs typeface="Times New Roman"/>
              </a:rPr>
              <a:t>» </a:t>
            </a:r>
            <a:r>
              <a:rPr sz="2000" dirty="0">
                <a:solidFill>
                  <a:srgbClr val="FF0000"/>
                </a:solidFill>
                <a:latin typeface="Times New Roman"/>
                <a:cs typeface="Times New Roman"/>
              </a:rPr>
              <a:t>The </a:t>
            </a:r>
            <a:r>
              <a:rPr sz="2000" spc="-10" dirty="0">
                <a:solidFill>
                  <a:srgbClr val="FF0000"/>
                </a:solidFill>
                <a:latin typeface="Times New Roman"/>
                <a:cs typeface="Times New Roman"/>
              </a:rPr>
              <a:t>terms </a:t>
            </a:r>
            <a:r>
              <a:rPr lang="en-US" sz="2000" i="1" spc="-195" dirty="0">
                <a:solidFill>
                  <a:srgbClr val="FF0000"/>
                </a:solidFill>
                <a:latin typeface="Times New Roman"/>
                <a:cs typeface="Times New Roman"/>
              </a:rPr>
              <a:t>“t</a:t>
            </a:r>
            <a:r>
              <a:rPr sz="2000" i="1" spc="-195" dirty="0">
                <a:solidFill>
                  <a:srgbClr val="FF0000"/>
                </a:solidFill>
                <a:latin typeface="Times New Roman"/>
                <a:cs typeface="Times New Roman"/>
              </a:rPr>
              <a:t>ask</a:t>
            </a:r>
            <a:r>
              <a:rPr sz="2000" spc="-195" dirty="0">
                <a:solidFill>
                  <a:srgbClr val="FF0000"/>
                </a:solidFill>
                <a:latin typeface="Times New Roman"/>
                <a:cs typeface="Times New Roman"/>
              </a:rPr>
              <a:t>‟, </a:t>
            </a:r>
            <a:r>
              <a:rPr lang="en-US" sz="2000" spc="-280" dirty="0">
                <a:solidFill>
                  <a:srgbClr val="FF0000"/>
                </a:solidFill>
                <a:latin typeface="Times New Roman"/>
                <a:cs typeface="Times New Roman"/>
              </a:rPr>
              <a:t>“jo</a:t>
            </a:r>
            <a:r>
              <a:rPr sz="2000" i="1" spc="-280" dirty="0">
                <a:solidFill>
                  <a:srgbClr val="FF0000"/>
                </a:solidFill>
                <a:latin typeface="Times New Roman"/>
                <a:cs typeface="Times New Roman"/>
              </a:rPr>
              <a:t>b</a:t>
            </a:r>
            <a:r>
              <a:rPr lang="en-US" sz="2000" i="1" spc="-280" dirty="0">
                <a:solidFill>
                  <a:srgbClr val="FF0000"/>
                </a:solidFill>
                <a:latin typeface="Times New Roman"/>
                <a:cs typeface="Times New Roman"/>
              </a:rPr>
              <a:t>"</a:t>
            </a:r>
            <a:r>
              <a:rPr sz="2000" spc="-280" dirty="0">
                <a:solidFill>
                  <a:srgbClr val="FF0000"/>
                </a:solidFill>
                <a:latin typeface="Times New Roman"/>
                <a:cs typeface="Times New Roman"/>
              </a:rPr>
              <a:t> </a:t>
            </a:r>
            <a:r>
              <a:rPr sz="2000" spc="-5" dirty="0">
                <a:solidFill>
                  <a:srgbClr val="FF0000"/>
                </a:solidFill>
                <a:latin typeface="Times New Roman"/>
                <a:cs typeface="Times New Roman"/>
              </a:rPr>
              <a:t>and </a:t>
            </a:r>
            <a:r>
              <a:rPr lang="en-US" sz="2000" spc="-155" dirty="0">
                <a:solidFill>
                  <a:srgbClr val="FF0000"/>
                </a:solidFill>
                <a:latin typeface="Times New Roman"/>
                <a:cs typeface="Times New Roman"/>
              </a:rPr>
              <a:t> “</a:t>
            </a:r>
            <a:r>
              <a:rPr sz="2000" i="1" spc="-155" dirty="0">
                <a:solidFill>
                  <a:srgbClr val="FF0000"/>
                </a:solidFill>
                <a:latin typeface="Times New Roman"/>
                <a:cs typeface="Times New Roman"/>
              </a:rPr>
              <a:t>Process</a:t>
            </a:r>
            <a:r>
              <a:rPr sz="2000" spc="-155" dirty="0">
                <a:solidFill>
                  <a:srgbClr val="FF0000"/>
                </a:solidFill>
                <a:latin typeface="Times New Roman"/>
                <a:cs typeface="Times New Roman"/>
              </a:rPr>
              <a:t>‟ </a:t>
            </a:r>
            <a:r>
              <a:rPr sz="2000" spc="-5" dirty="0">
                <a:solidFill>
                  <a:srgbClr val="FF0000"/>
                </a:solidFill>
                <a:latin typeface="Times New Roman"/>
                <a:cs typeface="Times New Roman"/>
              </a:rPr>
              <a:t>refer to </a:t>
            </a:r>
            <a:r>
              <a:rPr sz="2000" spc="-10" dirty="0">
                <a:solidFill>
                  <a:srgbClr val="FF0000"/>
                </a:solidFill>
                <a:latin typeface="Times New Roman"/>
                <a:cs typeface="Times New Roman"/>
              </a:rPr>
              <a:t>the same </a:t>
            </a:r>
            <a:r>
              <a:rPr sz="2000" dirty="0">
                <a:solidFill>
                  <a:srgbClr val="FF0000"/>
                </a:solidFill>
                <a:latin typeface="Times New Roman"/>
                <a:cs typeface="Times New Roman"/>
              </a:rPr>
              <a:t>entity </a:t>
            </a:r>
            <a:r>
              <a:rPr sz="2000" spc="-5" dirty="0">
                <a:solidFill>
                  <a:srgbClr val="FF0000"/>
                </a:solidFill>
                <a:latin typeface="Times New Roman"/>
                <a:cs typeface="Times New Roman"/>
              </a:rPr>
              <a:t>in </a:t>
            </a:r>
            <a:r>
              <a:rPr sz="2000" spc="-10" dirty="0">
                <a:solidFill>
                  <a:srgbClr val="FF0000"/>
                </a:solidFill>
                <a:latin typeface="Times New Roman"/>
                <a:cs typeface="Times New Roman"/>
              </a:rPr>
              <a:t>the </a:t>
            </a:r>
            <a:r>
              <a:rPr sz="2000" spc="-70" dirty="0">
                <a:solidFill>
                  <a:srgbClr val="FF0000"/>
                </a:solidFill>
                <a:latin typeface="Times New Roman"/>
                <a:cs typeface="Times New Roman"/>
              </a:rPr>
              <a:t>Operating  </a:t>
            </a:r>
            <a:r>
              <a:rPr sz="2000" spc="-10" dirty="0">
                <a:solidFill>
                  <a:srgbClr val="FF0000"/>
                </a:solidFill>
                <a:latin typeface="Times New Roman"/>
                <a:cs typeface="Times New Roman"/>
              </a:rPr>
              <a:t>System </a:t>
            </a:r>
            <a:r>
              <a:rPr sz="2000" spc="-5" dirty="0">
                <a:solidFill>
                  <a:srgbClr val="FF0000"/>
                </a:solidFill>
                <a:latin typeface="Times New Roman"/>
                <a:cs typeface="Times New Roman"/>
              </a:rPr>
              <a:t>context and </a:t>
            </a:r>
            <a:r>
              <a:rPr sz="2000" spc="-15" dirty="0">
                <a:solidFill>
                  <a:srgbClr val="FF0000"/>
                </a:solidFill>
                <a:latin typeface="Times New Roman"/>
                <a:cs typeface="Times New Roman"/>
              </a:rPr>
              <a:t>most </a:t>
            </a:r>
            <a:r>
              <a:rPr sz="2000" spc="-5" dirty="0">
                <a:solidFill>
                  <a:srgbClr val="FF0000"/>
                </a:solidFill>
                <a:latin typeface="Times New Roman"/>
                <a:cs typeface="Times New Roman"/>
              </a:rPr>
              <a:t>often they </a:t>
            </a:r>
            <a:r>
              <a:rPr sz="2000" dirty="0">
                <a:solidFill>
                  <a:srgbClr val="FF0000"/>
                </a:solidFill>
                <a:latin typeface="Times New Roman"/>
                <a:cs typeface="Times New Roman"/>
              </a:rPr>
              <a:t>are </a:t>
            </a:r>
            <a:r>
              <a:rPr sz="2000" spc="-10" dirty="0">
                <a:solidFill>
                  <a:srgbClr val="FF0000"/>
                </a:solidFill>
                <a:latin typeface="Times New Roman"/>
                <a:cs typeface="Times New Roman"/>
              </a:rPr>
              <a:t>used</a:t>
            </a:r>
            <a:r>
              <a:rPr sz="2000" spc="100" dirty="0">
                <a:solidFill>
                  <a:srgbClr val="FF0000"/>
                </a:solidFill>
                <a:latin typeface="Times New Roman"/>
                <a:cs typeface="Times New Roman"/>
              </a:rPr>
              <a:t> </a:t>
            </a:r>
            <a:r>
              <a:rPr sz="2000" spc="-10" dirty="0">
                <a:solidFill>
                  <a:srgbClr val="FF0000"/>
                </a:solidFill>
                <a:latin typeface="Times New Roman"/>
                <a:cs typeface="Times New Roman"/>
              </a:rPr>
              <a:t>interchangeably.</a:t>
            </a:r>
            <a:endParaRPr sz="2000" dirty="0">
              <a:latin typeface="Times New Roman"/>
              <a:cs typeface="Times New Roman"/>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353009"/>
            <a:ext cx="8305800" cy="5147310"/>
          </a:xfrm>
          <a:prstGeom prst="rect">
            <a:avLst/>
          </a:prstGeom>
        </p:spPr>
        <p:txBody>
          <a:bodyPr vert="horz" wrap="square" lIns="0" tIns="12065" rIns="0" bIns="0" rtlCol="0">
            <a:spAutoFit/>
          </a:bodyPr>
          <a:lstStyle/>
          <a:p>
            <a:pPr marL="12700">
              <a:lnSpc>
                <a:spcPct val="100000"/>
              </a:lnSpc>
              <a:spcBef>
                <a:spcPts val="95"/>
              </a:spcBef>
              <a:tabLst>
                <a:tab pos="356870" algn="l"/>
              </a:tabLst>
            </a:pPr>
            <a:r>
              <a:rPr sz="2000" spc="-5" dirty="0">
                <a:solidFill>
                  <a:srgbClr val="C00000"/>
                </a:solidFill>
                <a:latin typeface="Times New Roman"/>
                <a:cs typeface="Times New Roman"/>
              </a:rPr>
              <a:t>»	</a:t>
            </a:r>
            <a:r>
              <a:rPr sz="2000" b="1" i="1" u="heavy" spc="-5" dirty="0">
                <a:solidFill>
                  <a:srgbClr val="FF0000"/>
                </a:solidFill>
                <a:uFill>
                  <a:solidFill>
                    <a:srgbClr val="FF0000"/>
                  </a:solidFill>
                </a:uFill>
                <a:latin typeface="Times New Roman"/>
                <a:cs typeface="Times New Roman"/>
              </a:rPr>
              <a:t>Process:</a:t>
            </a:r>
            <a:endParaRPr sz="2000" dirty="0">
              <a:latin typeface="Times New Roman"/>
              <a:cs typeface="Times New Roman"/>
            </a:endParaRPr>
          </a:p>
          <a:p>
            <a:pPr marL="12700">
              <a:lnSpc>
                <a:spcPct val="100000"/>
              </a:lnSpc>
              <a:spcBef>
                <a:spcPts val="1680"/>
              </a:spcBef>
              <a:tabLst>
                <a:tab pos="356870" algn="l"/>
              </a:tabLst>
            </a:pPr>
            <a:r>
              <a:rPr sz="2000" spc="-5" dirty="0">
                <a:solidFill>
                  <a:srgbClr val="C00000"/>
                </a:solidFill>
                <a:latin typeface="Times New Roman"/>
                <a:cs typeface="Times New Roman"/>
              </a:rPr>
              <a:t>»	</a:t>
            </a:r>
            <a:r>
              <a:rPr sz="2000" spc="-5" dirty="0">
                <a:latin typeface="Times New Roman"/>
                <a:cs typeface="Times New Roman"/>
              </a:rPr>
              <a:t>A </a:t>
            </a:r>
            <a:r>
              <a:rPr lang="en-US" sz="2000" spc="-155" dirty="0">
                <a:latin typeface="Times New Roman"/>
                <a:cs typeface="Times New Roman"/>
              </a:rPr>
              <a:t>"</a:t>
            </a:r>
            <a:r>
              <a:rPr sz="2000" b="1" spc="-155" dirty="0">
                <a:solidFill>
                  <a:srgbClr val="FF0000"/>
                </a:solidFill>
                <a:latin typeface="Times New Roman"/>
                <a:cs typeface="Times New Roman"/>
              </a:rPr>
              <a:t>Process</a:t>
            </a:r>
            <a:r>
              <a:rPr lang="en-US" sz="2000" b="1" spc="-155" dirty="0">
                <a:solidFill>
                  <a:srgbClr val="FF0000"/>
                </a:solidFill>
                <a:latin typeface="Times New Roman"/>
                <a:cs typeface="Times New Roman"/>
              </a:rPr>
              <a:t>" </a:t>
            </a:r>
            <a:r>
              <a:rPr lang="en-US" sz="2000" spc="-155" dirty="0">
                <a:latin typeface="Times New Roman"/>
                <a:cs typeface="Times New Roman"/>
              </a:rPr>
              <a:t> </a:t>
            </a:r>
            <a:r>
              <a:rPr sz="2000" spc="-5" dirty="0">
                <a:latin typeface="Times New Roman"/>
                <a:cs typeface="Times New Roman"/>
              </a:rPr>
              <a:t>is </a:t>
            </a:r>
            <a:r>
              <a:rPr sz="2000" spc="-5" dirty="0">
                <a:solidFill>
                  <a:srgbClr val="AC1285"/>
                </a:solidFill>
                <a:latin typeface="Times New Roman"/>
                <a:cs typeface="Times New Roman"/>
              </a:rPr>
              <a:t>a </a:t>
            </a:r>
            <a:r>
              <a:rPr sz="2000" spc="-10" dirty="0">
                <a:solidFill>
                  <a:srgbClr val="AC1285"/>
                </a:solidFill>
                <a:latin typeface="Times New Roman"/>
                <a:cs typeface="Times New Roman"/>
              </a:rPr>
              <a:t>program, </a:t>
            </a:r>
            <a:r>
              <a:rPr sz="2000" dirty="0">
                <a:solidFill>
                  <a:srgbClr val="AC1285"/>
                </a:solidFill>
                <a:latin typeface="Times New Roman"/>
                <a:cs typeface="Times New Roman"/>
              </a:rPr>
              <a:t>or </a:t>
            </a:r>
            <a:r>
              <a:rPr sz="2000" spc="-5" dirty="0">
                <a:solidFill>
                  <a:srgbClr val="AC1285"/>
                </a:solidFill>
                <a:latin typeface="Times New Roman"/>
                <a:cs typeface="Times New Roman"/>
              </a:rPr>
              <a:t>part </a:t>
            </a:r>
            <a:r>
              <a:rPr sz="2000" dirty="0">
                <a:solidFill>
                  <a:srgbClr val="AC1285"/>
                </a:solidFill>
                <a:latin typeface="Times New Roman"/>
                <a:cs typeface="Times New Roman"/>
              </a:rPr>
              <a:t>of </a:t>
            </a:r>
            <a:r>
              <a:rPr sz="2000" spc="-5" dirty="0">
                <a:solidFill>
                  <a:srgbClr val="AC1285"/>
                </a:solidFill>
                <a:latin typeface="Times New Roman"/>
                <a:cs typeface="Times New Roman"/>
              </a:rPr>
              <a:t>it, in execution</a:t>
            </a:r>
            <a:r>
              <a:rPr sz="2000" spc="-5" dirty="0">
                <a:latin typeface="Times New Roman"/>
                <a:cs typeface="Times New Roman"/>
              </a:rPr>
              <a:t>. </a:t>
            </a:r>
            <a:r>
              <a:rPr sz="2000" b="1" spc="-5" dirty="0">
                <a:solidFill>
                  <a:srgbClr val="FF0000"/>
                </a:solidFill>
                <a:latin typeface="Times New Roman"/>
                <a:cs typeface="Times New Roman"/>
              </a:rPr>
              <a:t>Process </a:t>
            </a:r>
            <a:r>
              <a:rPr sz="2000" spc="-5" dirty="0">
                <a:solidFill>
                  <a:srgbClr val="AC1285"/>
                </a:solidFill>
                <a:latin typeface="Times New Roman"/>
                <a:cs typeface="Times New Roman"/>
              </a:rPr>
              <a:t>is also </a:t>
            </a:r>
            <a:r>
              <a:rPr sz="2000" spc="-10" dirty="0">
                <a:solidFill>
                  <a:srgbClr val="AC1285"/>
                </a:solidFill>
                <a:latin typeface="Times New Roman"/>
                <a:cs typeface="Times New Roman"/>
              </a:rPr>
              <a:t>known</a:t>
            </a:r>
            <a:r>
              <a:rPr sz="2000" spc="250" dirty="0">
                <a:solidFill>
                  <a:srgbClr val="AC1285"/>
                </a:solidFill>
                <a:latin typeface="Times New Roman"/>
                <a:cs typeface="Times New Roman"/>
              </a:rPr>
              <a:t> </a:t>
            </a:r>
            <a:r>
              <a:rPr sz="2000" spc="20" dirty="0">
                <a:solidFill>
                  <a:srgbClr val="AC1285"/>
                </a:solidFill>
                <a:latin typeface="Times New Roman"/>
                <a:cs typeface="Times New Roman"/>
              </a:rPr>
              <a:t>as</a:t>
            </a:r>
            <a:endParaRPr sz="2000" dirty="0">
              <a:latin typeface="Times New Roman"/>
              <a:cs typeface="Times New Roman"/>
            </a:endParaRPr>
          </a:p>
          <a:p>
            <a:pPr marL="356870" algn="just">
              <a:lnSpc>
                <a:spcPct val="100000"/>
              </a:lnSpc>
              <a:spcBef>
                <a:spcPts val="1200"/>
              </a:spcBef>
            </a:pPr>
            <a:r>
              <a:rPr sz="2000" spc="-5" dirty="0">
                <a:solidFill>
                  <a:srgbClr val="AC1285"/>
                </a:solidFill>
                <a:latin typeface="Times New Roman"/>
                <a:cs typeface="Times New Roman"/>
              </a:rPr>
              <a:t>an </a:t>
            </a:r>
            <a:r>
              <a:rPr sz="2000" spc="-10" dirty="0">
                <a:solidFill>
                  <a:srgbClr val="AC1285"/>
                </a:solidFill>
                <a:latin typeface="Times New Roman"/>
                <a:cs typeface="Times New Roman"/>
              </a:rPr>
              <a:t>instance </a:t>
            </a:r>
            <a:r>
              <a:rPr sz="2000" dirty="0">
                <a:solidFill>
                  <a:srgbClr val="AC1285"/>
                </a:solidFill>
                <a:latin typeface="Times New Roman"/>
                <a:cs typeface="Times New Roman"/>
              </a:rPr>
              <a:t>of </a:t>
            </a:r>
            <a:r>
              <a:rPr sz="2000" spc="-5" dirty="0">
                <a:solidFill>
                  <a:srgbClr val="AC1285"/>
                </a:solidFill>
                <a:latin typeface="Times New Roman"/>
                <a:cs typeface="Times New Roman"/>
              </a:rPr>
              <a:t>a program </a:t>
            </a:r>
            <a:r>
              <a:rPr sz="2000" spc="-10" dirty="0">
                <a:solidFill>
                  <a:srgbClr val="AC1285"/>
                </a:solidFill>
                <a:latin typeface="Times New Roman"/>
                <a:cs typeface="Times New Roman"/>
              </a:rPr>
              <a:t>in</a:t>
            </a:r>
            <a:r>
              <a:rPr sz="2000" spc="35" dirty="0">
                <a:solidFill>
                  <a:srgbClr val="AC1285"/>
                </a:solidFill>
                <a:latin typeface="Times New Roman"/>
                <a:cs typeface="Times New Roman"/>
              </a:rPr>
              <a:t> </a:t>
            </a:r>
            <a:r>
              <a:rPr sz="2000" spc="-10" dirty="0">
                <a:solidFill>
                  <a:srgbClr val="AC1285"/>
                </a:solidFill>
                <a:latin typeface="Times New Roman"/>
                <a:cs typeface="Times New Roman"/>
              </a:rPr>
              <a:t>execution</a:t>
            </a:r>
            <a:r>
              <a:rPr sz="2000" spc="-10" dirty="0">
                <a:latin typeface="Times New Roman"/>
                <a:cs typeface="Times New Roman"/>
              </a:rPr>
              <a:t>.</a:t>
            </a:r>
            <a:endParaRPr sz="2000" dirty="0">
              <a:latin typeface="Times New Roman"/>
              <a:cs typeface="Times New Roman"/>
            </a:endParaRPr>
          </a:p>
          <a:p>
            <a:pPr marL="356870" marR="5080" indent="-344805" algn="just">
              <a:lnSpc>
                <a:spcPct val="150100"/>
              </a:lnSpc>
              <a:spcBef>
                <a:spcPts val="480"/>
              </a:spcBef>
            </a:pPr>
            <a:r>
              <a:rPr sz="2000" spc="-5" dirty="0">
                <a:solidFill>
                  <a:srgbClr val="C00000"/>
                </a:solidFill>
                <a:latin typeface="Times New Roman"/>
                <a:cs typeface="Times New Roman"/>
              </a:rPr>
              <a:t>» </a:t>
            </a:r>
            <a:r>
              <a:rPr sz="2000" spc="-10" dirty="0">
                <a:solidFill>
                  <a:srgbClr val="6F2F9F"/>
                </a:solidFill>
                <a:latin typeface="Times New Roman"/>
                <a:cs typeface="Times New Roman"/>
              </a:rPr>
              <a:t>A </a:t>
            </a:r>
            <a:r>
              <a:rPr sz="2000" spc="-5" dirty="0">
                <a:solidFill>
                  <a:srgbClr val="6F2F9F"/>
                </a:solidFill>
                <a:latin typeface="Times New Roman"/>
                <a:cs typeface="Times New Roman"/>
              </a:rPr>
              <a:t>process requires </a:t>
            </a:r>
            <a:r>
              <a:rPr sz="2000" spc="-10" dirty="0">
                <a:solidFill>
                  <a:srgbClr val="6F2F9F"/>
                </a:solidFill>
                <a:latin typeface="Times New Roman"/>
                <a:cs typeface="Times New Roman"/>
              </a:rPr>
              <a:t>various system </a:t>
            </a:r>
            <a:r>
              <a:rPr sz="2000" spc="-5" dirty="0">
                <a:solidFill>
                  <a:srgbClr val="6F2F9F"/>
                </a:solidFill>
                <a:latin typeface="Times New Roman"/>
                <a:cs typeface="Times New Roman"/>
              </a:rPr>
              <a:t>resources </a:t>
            </a:r>
            <a:r>
              <a:rPr sz="2000" spc="-10" dirty="0">
                <a:solidFill>
                  <a:srgbClr val="6F2F9F"/>
                </a:solidFill>
                <a:latin typeface="Times New Roman"/>
                <a:cs typeface="Times New Roman"/>
              </a:rPr>
              <a:t>like </a:t>
            </a:r>
            <a:r>
              <a:rPr sz="2000" spc="-5" dirty="0">
                <a:solidFill>
                  <a:srgbClr val="6F2F9F"/>
                </a:solidFill>
                <a:latin typeface="Times New Roman"/>
                <a:cs typeface="Times New Roman"/>
              </a:rPr>
              <a:t>CPU </a:t>
            </a:r>
            <a:r>
              <a:rPr sz="2000" spc="-10" dirty="0">
                <a:solidFill>
                  <a:srgbClr val="6F2F9F"/>
                </a:solidFill>
                <a:latin typeface="Times New Roman"/>
                <a:cs typeface="Times New Roman"/>
              </a:rPr>
              <a:t>for executing the  </a:t>
            </a:r>
            <a:r>
              <a:rPr sz="2000" spc="-5" dirty="0">
                <a:solidFill>
                  <a:srgbClr val="6F2F9F"/>
                </a:solidFill>
                <a:latin typeface="Times New Roman"/>
                <a:cs typeface="Times New Roman"/>
              </a:rPr>
              <a:t>process</a:t>
            </a:r>
            <a:r>
              <a:rPr sz="2000" spc="-5" dirty="0">
                <a:latin typeface="Times New Roman"/>
                <a:cs typeface="Times New Roman"/>
              </a:rPr>
              <a:t>, </a:t>
            </a:r>
            <a:r>
              <a:rPr sz="2000" spc="-10" dirty="0">
                <a:solidFill>
                  <a:srgbClr val="001F5F"/>
                </a:solidFill>
                <a:latin typeface="Times New Roman"/>
                <a:cs typeface="Times New Roman"/>
              </a:rPr>
              <a:t>memory for storing the </a:t>
            </a:r>
            <a:r>
              <a:rPr sz="2000" dirty="0">
                <a:solidFill>
                  <a:srgbClr val="001F5F"/>
                </a:solidFill>
                <a:latin typeface="Times New Roman"/>
                <a:cs typeface="Times New Roman"/>
              </a:rPr>
              <a:t>code </a:t>
            </a:r>
            <a:r>
              <a:rPr sz="2000" spc="-10" dirty="0">
                <a:solidFill>
                  <a:srgbClr val="001F5F"/>
                </a:solidFill>
                <a:latin typeface="Times New Roman"/>
                <a:cs typeface="Times New Roman"/>
              </a:rPr>
              <a:t>corresponding </a:t>
            </a:r>
            <a:r>
              <a:rPr sz="2000" spc="-5" dirty="0">
                <a:solidFill>
                  <a:srgbClr val="001F5F"/>
                </a:solidFill>
                <a:latin typeface="Times New Roman"/>
                <a:cs typeface="Times New Roman"/>
              </a:rPr>
              <a:t>to </a:t>
            </a:r>
            <a:r>
              <a:rPr sz="2000" spc="-10" dirty="0">
                <a:solidFill>
                  <a:srgbClr val="001F5F"/>
                </a:solidFill>
                <a:latin typeface="Times New Roman"/>
                <a:cs typeface="Times New Roman"/>
              </a:rPr>
              <a:t>the </a:t>
            </a:r>
            <a:r>
              <a:rPr sz="2000" spc="-5" dirty="0">
                <a:solidFill>
                  <a:srgbClr val="001F5F"/>
                </a:solidFill>
                <a:latin typeface="Times New Roman"/>
                <a:cs typeface="Times New Roman"/>
              </a:rPr>
              <a:t>process </a:t>
            </a:r>
            <a:r>
              <a:rPr sz="2000" spc="-10" dirty="0">
                <a:latin typeface="Times New Roman"/>
                <a:cs typeface="Times New Roman"/>
              </a:rPr>
              <a:t>and  </a:t>
            </a:r>
            <a:r>
              <a:rPr sz="2000" spc="-5" dirty="0">
                <a:solidFill>
                  <a:srgbClr val="006FC0"/>
                </a:solidFill>
                <a:latin typeface="Times New Roman"/>
                <a:cs typeface="Times New Roman"/>
              </a:rPr>
              <a:t>associated variables, I/O devices </a:t>
            </a:r>
            <a:r>
              <a:rPr sz="2000" spc="-10" dirty="0">
                <a:solidFill>
                  <a:srgbClr val="006FC0"/>
                </a:solidFill>
                <a:latin typeface="Times New Roman"/>
                <a:cs typeface="Times New Roman"/>
              </a:rPr>
              <a:t>for information exchange</a:t>
            </a:r>
            <a:r>
              <a:rPr sz="2000" spc="150" dirty="0">
                <a:solidFill>
                  <a:srgbClr val="006FC0"/>
                </a:solidFill>
                <a:latin typeface="Times New Roman"/>
                <a:cs typeface="Times New Roman"/>
              </a:rPr>
              <a:t> </a:t>
            </a:r>
            <a:r>
              <a:rPr sz="2000" spc="-5" dirty="0">
                <a:latin typeface="Times New Roman"/>
                <a:cs typeface="Times New Roman"/>
              </a:rPr>
              <a:t>etc.</a:t>
            </a:r>
            <a:endParaRPr sz="2000" dirty="0">
              <a:latin typeface="Times New Roman"/>
              <a:cs typeface="Times New Roman"/>
            </a:endParaRPr>
          </a:p>
          <a:p>
            <a:pPr>
              <a:lnSpc>
                <a:spcPct val="100000"/>
              </a:lnSpc>
            </a:pPr>
            <a:endParaRPr sz="2200" dirty="0">
              <a:latin typeface="Times New Roman"/>
              <a:cs typeface="Times New Roman"/>
            </a:endParaRPr>
          </a:p>
          <a:p>
            <a:pPr>
              <a:lnSpc>
                <a:spcPct val="100000"/>
              </a:lnSpc>
              <a:spcBef>
                <a:spcPts val="15"/>
              </a:spcBef>
            </a:pPr>
            <a:endParaRPr sz="1750" dirty="0">
              <a:latin typeface="Times New Roman"/>
              <a:cs typeface="Times New Roman"/>
            </a:endParaRPr>
          </a:p>
          <a:p>
            <a:pPr marL="356870" marR="6350" indent="-344805" algn="just">
              <a:lnSpc>
                <a:spcPct val="150100"/>
              </a:lnSpc>
              <a:spcBef>
                <a:spcPts val="5"/>
              </a:spcBef>
            </a:pPr>
            <a:r>
              <a:rPr sz="2000" spc="-5" dirty="0">
                <a:solidFill>
                  <a:srgbClr val="C00000"/>
                </a:solidFill>
                <a:latin typeface="Times New Roman"/>
                <a:cs typeface="Times New Roman"/>
              </a:rPr>
              <a:t>» </a:t>
            </a:r>
            <a:r>
              <a:rPr sz="2000" b="1" spc="-5" dirty="0">
                <a:solidFill>
                  <a:srgbClr val="FF0000"/>
                </a:solidFill>
                <a:latin typeface="Times New Roman"/>
                <a:cs typeface="Times New Roman"/>
              </a:rPr>
              <a:t>Structure </a:t>
            </a:r>
            <a:r>
              <a:rPr sz="2000" b="1" dirty="0">
                <a:solidFill>
                  <a:srgbClr val="FF0000"/>
                </a:solidFill>
                <a:latin typeface="Times New Roman"/>
                <a:cs typeface="Times New Roman"/>
              </a:rPr>
              <a:t>of </a:t>
            </a:r>
            <a:r>
              <a:rPr sz="2000" b="1" spc="-5" dirty="0">
                <a:solidFill>
                  <a:srgbClr val="FF0000"/>
                </a:solidFill>
                <a:latin typeface="Times New Roman"/>
                <a:cs typeface="Times New Roman"/>
              </a:rPr>
              <a:t>a </a:t>
            </a:r>
            <a:r>
              <a:rPr sz="2000" b="1" spc="-10" dirty="0">
                <a:solidFill>
                  <a:srgbClr val="FF0000"/>
                </a:solidFill>
                <a:latin typeface="Times New Roman"/>
                <a:cs typeface="Times New Roman"/>
              </a:rPr>
              <a:t>Processes: </a:t>
            </a:r>
            <a:r>
              <a:rPr sz="2000" dirty="0">
                <a:solidFill>
                  <a:srgbClr val="C00000"/>
                </a:solidFill>
                <a:latin typeface="Times New Roman"/>
                <a:cs typeface="Times New Roman"/>
              </a:rPr>
              <a:t>The </a:t>
            </a:r>
            <a:r>
              <a:rPr sz="2000" spc="-5" dirty="0">
                <a:solidFill>
                  <a:srgbClr val="C00000"/>
                </a:solidFill>
                <a:latin typeface="Times New Roman"/>
                <a:cs typeface="Times New Roman"/>
              </a:rPr>
              <a:t>concept </a:t>
            </a:r>
            <a:r>
              <a:rPr sz="2000" dirty="0">
                <a:solidFill>
                  <a:srgbClr val="C00000"/>
                </a:solidFill>
                <a:latin typeface="Times New Roman"/>
                <a:cs typeface="Times New Roman"/>
              </a:rPr>
              <a:t>of </a:t>
            </a:r>
            <a:r>
              <a:rPr lang="en-US" sz="2000" spc="-160" dirty="0">
                <a:solidFill>
                  <a:srgbClr val="C00000"/>
                </a:solidFill>
                <a:latin typeface="Times New Roman"/>
                <a:cs typeface="Times New Roman"/>
              </a:rPr>
              <a:t>"</a:t>
            </a:r>
            <a:r>
              <a:rPr sz="2000" spc="-160" dirty="0">
                <a:solidFill>
                  <a:srgbClr val="C00000"/>
                </a:solidFill>
                <a:latin typeface="Times New Roman"/>
                <a:cs typeface="Times New Roman"/>
              </a:rPr>
              <a:t>Process‟ </a:t>
            </a:r>
            <a:r>
              <a:rPr sz="2000" spc="-10" dirty="0">
                <a:solidFill>
                  <a:srgbClr val="C00000"/>
                </a:solidFill>
                <a:latin typeface="Times New Roman"/>
                <a:cs typeface="Times New Roman"/>
              </a:rPr>
              <a:t>leads to </a:t>
            </a:r>
            <a:r>
              <a:rPr sz="2000" spc="-20" dirty="0">
                <a:solidFill>
                  <a:srgbClr val="C00000"/>
                </a:solidFill>
                <a:latin typeface="Times New Roman"/>
                <a:cs typeface="Times New Roman"/>
              </a:rPr>
              <a:t>concurrent  </a:t>
            </a:r>
            <a:r>
              <a:rPr sz="2000" spc="-5" dirty="0">
                <a:solidFill>
                  <a:srgbClr val="C00000"/>
                </a:solidFill>
                <a:latin typeface="Times New Roman"/>
                <a:cs typeface="Times New Roman"/>
              </a:rPr>
              <a:t>execution </a:t>
            </a:r>
            <a:r>
              <a:rPr sz="2000" dirty="0">
                <a:solidFill>
                  <a:srgbClr val="C00000"/>
                </a:solidFill>
                <a:latin typeface="Times New Roman"/>
                <a:cs typeface="Times New Roman"/>
              </a:rPr>
              <a:t>of </a:t>
            </a:r>
            <a:r>
              <a:rPr sz="2000" spc="-5" dirty="0">
                <a:solidFill>
                  <a:srgbClr val="C00000"/>
                </a:solidFill>
                <a:latin typeface="Times New Roman"/>
                <a:cs typeface="Times New Roman"/>
              </a:rPr>
              <a:t>tasks </a:t>
            </a:r>
            <a:r>
              <a:rPr sz="2000" spc="-5" dirty="0">
                <a:latin typeface="Times New Roman"/>
                <a:cs typeface="Times New Roman"/>
              </a:rPr>
              <a:t>and </a:t>
            </a:r>
            <a:r>
              <a:rPr sz="2000" spc="-10" dirty="0">
                <a:latin typeface="Times New Roman"/>
                <a:cs typeface="Times New Roman"/>
              </a:rPr>
              <a:t>thereby, </a:t>
            </a:r>
            <a:r>
              <a:rPr sz="2000" spc="-5" dirty="0">
                <a:solidFill>
                  <a:srgbClr val="AC1285"/>
                </a:solidFill>
                <a:latin typeface="Times New Roman"/>
                <a:cs typeface="Times New Roman"/>
              </a:rPr>
              <a:t>efficient utilization </a:t>
            </a:r>
            <a:r>
              <a:rPr sz="2000" dirty="0">
                <a:solidFill>
                  <a:srgbClr val="AC1285"/>
                </a:solidFill>
                <a:latin typeface="Times New Roman"/>
                <a:cs typeface="Times New Roman"/>
              </a:rPr>
              <a:t>of </a:t>
            </a:r>
            <a:r>
              <a:rPr sz="2000" spc="-5" dirty="0">
                <a:solidFill>
                  <a:srgbClr val="AC1285"/>
                </a:solidFill>
                <a:latin typeface="Times New Roman"/>
                <a:cs typeface="Times New Roman"/>
              </a:rPr>
              <a:t>the CPU </a:t>
            </a:r>
            <a:r>
              <a:rPr sz="2000" spc="-10" dirty="0">
                <a:solidFill>
                  <a:srgbClr val="AC1285"/>
                </a:solidFill>
                <a:latin typeface="Times New Roman"/>
                <a:cs typeface="Times New Roman"/>
              </a:rPr>
              <a:t>and other  system </a:t>
            </a:r>
            <a:r>
              <a:rPr sz="2000" spc="-5" dirty="0">
                <a:solidFill>
                  <a:srgbClr val="AC1285"/>
                </a:solidFill>
                <a:latin typeface="Times New Roman"/>
                <a:cs typeface="Times New Roman"/>
              </a:rPr>
              <a:t>resources</a:t>
            </a:r>
            <a:r>
              <a:rPr sz="2000" spc="-5" dirty="0">
                <a:latin typeface="Times New Roman"/>
                <a:cs typeface="Times New Roman"/>
              </a:rPr>
              <a:t>. Concurrent </a:t>
            </a:r>
            <a:r>
              <a:rPr sz="2000" spc="-10" dirty="0">
                <a:latin typeface="Times New Roman"/>
                <a:cs typeface="Times New Roman"/>
              </a:rPr>
              <a:t>execution is </a:t>
            </a:r>
            <a:r>
              <a:rPr sz="2000" spc="-5" dirty="0">
                <a:latin typeface="Times New Roman"/>
                <a:cs typeface="Times New Roman"/>
              </a:rPr>
              <a:t>achieved through the sharing </a:t>
            </a:r>
            <a:r>
              <a:rPr sz="2000" spc="5" dirty="0">
                <a:latin typeface="Times New Roman"/>
                <a:cs typeface="Times New Roman"/>
              </a:rPr>
              <a:t>of  </a:t>
            </a:r>
            <a:r>
              <a:rPr sz="2000" spc="-5" dirty="0">
                <a:latin typeface="Times New Roman"/>
                <a:cs typeface="Times New Roman"/>
              </a:rPr>
              <a:t>CPU </a:t>
            </a:r>
            <a:r>
              <a:rPr sz="2000" spc="-15" dirty="0">
                <a:latin typeface="Times New Roman"/>
                <a:cs typeface="Times New Roman"/>
              </a:rPr>
              <a:t>among </a:t>
            </a:r>
            <a:r>
              <a:rPr sz="2000" spc="-10" dirty="0">
                <a:latin typeface="Times New Roman"/>
                <a:cs typeface="Times New Roman"/>
              </a:rPr>
              <a:t>the</a:t>
            </a:r>
            <a:r>
              <a:rPr sz="2000" spc="75" dirty="0">
                <a:latin typeface="Times New Roman"/>
                <a:cs typeface="Times New Roman"/>
              </a:rPr>
              <a:t> </a:t>
            </a:r>
            <a:r>
              <a:rPr sz="2000" spc="-5" dirty="0">
                <a:latin typeface="Times New Roman"/>
                <a:cs typeface="Times New Roman"/>
              </a:rPr>
              <a:t>processes.</a:t>
            </a:r>
            <a:endParaRPr sz="2000" dirty="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35</a:t>
            </a:fld>
            <a:endParaRPr spc="-4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19200" y="2667000"/>
            <a:ext cx="7315200" cy="3657600"/>
          </a:xfrm>
          <a:prstGeom prst="rect">
            <a:avLst/>
          </a:prstGeom>
          <a:blipFill>
            <a:blip r:embed="rId3" cstate="print"/>
            <a:stretch>
              <a:fillRect/>
            </a:stretch>
          </a:blipFill>
        </p:spPr>
        <p:txBody>
          <a:bodyPr wrap="square" lIns="0" tIns="0" rIns="0" bIns="0" rtlCol="0"/>
          <a:lstStyle/>
          <a:p>
            <a:endParaRPr/>
          </a:p>
        </p:txBody>
      </p:sp>
      <p:sp>
        <p:nvSpPr>
          <p:cNvPr id="3" name="object 3"/>
          <p:cNvSpPr txBox="1"/>
          <p:nvPr/>
        </p:nvSpPr>
        <p:spPr>
          <a:xfrm>
            <a:off x="460044" y="199374"/>
            <a:ext cx="8302625" cy="2374265"/>
          </a:xfrm>
          <a:prstGeom prst="rect">
            <a:avLst/>
          </a:prstGeom>
        </p:spPr>
        <p:txBody>
          <a:bodyPr vert="horz" wrap="square" lIns="0" tIns="12700" rIns="0" bIns="0" rtlCol="0">
            <a:spAutoFit/>
          </a:bodyPr>
          <a:lstStyle/>
          <a:p>
            <a:pPr marL="356870" marR="5080" indent="-344805" algn="just">
              <a:lnSpc>
                <a:spcPct val="150100"/>
              </a:lnSpc>
              <a:spcBef>
                <a:spcPts val="100"/>
              </a:spcBef>
            </a:pPr>
            <a:r>
              <a:rPr sz="2000" spc="-5" dirty="0">
                <a:solidFill>
                  <a:srgbClr val="C00000"/>
                </a:solidFill>
                <a:latin typeface="Times New Roman"/>
                <a:cs typeface="Times New Roman"/>
              </a:rPr>
              <a:t>» </a:t>
            </a:r>
            <a:r>
              <a:rPr sz="2000" spc="-5" dirty="0">
                <a:solidFill>
                  <a:srgbClr val="AC1285"/>
                </a:solidFill>
                <a:latin typeface="Times New Roman"/>
                <a:cs typeface="Times New Roman"/>
              </a:rPr>
              <a:t>A process </a:t>
            </a:r>
            <a:r>
              <a:rPr sz="2000" spc="-10" dirty="0">
                <a:solidFill>
                  <a:srgbClr val="AC1285"/>
                </a:solidFill>
                <a:latin typeface="Times New Roman"/>
                <a:cs typeface="Times New Roman"/>
              </a:rPr>
              <a:t>mimics </a:t>
            </a:r>
            <a:r>
              <a:rPr sz="2000" spc="-5" dirty="0">
                <a:solidFill>
                  <a:srgbClr val="AC1285"/>
                </a:solidFill>
                <a:latin typeface="Times New Roman"/>
                <a:cs typeface="Times New Roman"/>
              </a:rPr>
              <a:t>a processor in properties </a:t>
            </a:r>
            <a:r>
              <a:rPr sz="2000" spc="-10" dirty="0">
                <a:latin typeface="Times New Roman"/>
                <a:cs typeface="Times New Roman"/>
              </a:rPr>
              <a:t>and </a:t>
            </a:r>
            <a:r>
              <a:rPr sz="2000" spc="-5" dirty="0">
                <a:solidFill>
                  <a:srgbClr val="AC1285"/>
                </a:solidFill>
                <a:latin typeface="Times New Roman"/>
                <a:cs typeface="Times New Roman"/>
              </a:rPr>
              <a:t>holds a </a:t>
            </a:r>
            <a:r>
              <a:rPr sz="2000" spc="-10" dirty="0">
                <a:solidFill>
                  <a:srgbClr val="AC1285"/>
                </a:solidFill>
                <a:latin typeface="Times New Roman"/>
                <a:cs typeface="Times New Roman"/>
              </a:rPr>
              <a:t>set </a:t>
            </a:r>
            <a:r>
              <a:rPr sz="2000" dirty="0">
                <a:solidFill>
                  <a:srgbClr val="AC1285"/>
                </a:solidFill>
                <a:latin typeface="Times New Roman"/>
                <a:cs typeface="Times New Roman"/>
              </a:rPr>
              <a:t>of </a:t>
            </a:r>
            <a:r>
              <a:rPr sz="2000" spc="-5" dirty="0">
                <a:solidFill>
                  <a:srgbClr val="AC1285"/>
                </a:solidFill>
                <a:latin typeface="Times New Roman"/>
                <a:cs typeface="Times New Roman"/>
              </a:rPr>
              <a:t>registers,  process </a:t>
            </a:r>
            <a:r>
              <a:rPr sz="2000" spc="-10" dirty="0">
                <a:solidFill>
                  <a:srgbClr val="AC1285"/>
                </a:solidFill>
                <a:latin typeface="Times New Roman"/>
                <a:cs typeface="Times New Roman"/>
              </a:rPr>
              <a:t>status, </a:t>
            </a:r>
            <a:r>
              <a:rPr sz="2000" spc="-5" dirty="0">
                <a:solidFill>
                  <a:srgbClr val="AC1285"/>
                </a:solidFill>
                <a:latin typeface="Times New Roman"/>
                <a:cs typeface="Times New Roman"/>
              </a:rPr>
              <a:t>a Program Counter (PC) to </a:t>
            </a:r>
            <a:r>
              <a:rPr sz="2000" spc="-10" dirty="0">
                <a:solidFill>
                  <a:srgbClr val="AC1285"/>
                </a:solidFill>
                <a:latin typeface="Times New Roman"/>
                <a:cs typeface="Times New Roman"/>
              </a:rPr>
              <a:t>point </a:t>
            </a:r>
            <a:r>
              <a:rPr sz="2000" spc="-5" dirty="0">
                <a:solidFill>
                  <a:srgbClr val="AC1285"/>
                </a:solidFill>
                <a:latin typeface="Times New Roman"/>
                <a:cs typeface="Times New Roman"/>
              </a:rPr>
              <a:t>to </a:t>
            </a:r>
            <a:r>
              <a:rPr sz="2000" spc="-10" dirty="0">
                <a:solidFill>
                  <a:srgbClr val="AC1285"/>
                </a:solidFill>
                <a:latin typeface="Times New Roman"/>
                <a:cs typeface="Times New Roman"/>
              </a:rPr>
              <a:t>the next </a:t>
            </a:r>
            <a:r>
              <a:rPr sz="2000" spc="-5" dirty="0">
                <a:solidFill>
                  <a:srgbClr val="AC1285"/>
                </a:solidFill>
                <a:latin typeface="Times New Roman"/>
                <a:cs typeface="Times New Roman"/>
              </a:rPr>
              <a:t>executable  </a:t>
            </a:r>
            <a:r>
              <a:rPr sz="2000" spc="-10" dirty="0">
                <a:solidFill>
                  <a:srgbClr val="AC1285"/>
                </a:solidFill>
                <a:latin typeface="Times New Roman"/>
                <a:cs typeface="Times New Roman"/>
              </a:rPr>
              <a:t>instruction </a:t>
            </a:r>
            <a:r>
              <a:rPr sz="2000" spc="10" dirty="0">
                <a:solidFill>
                  <a:srgbClr val="AC1285"/>
                </a:solidFill>
                <a:latin typeface="Times New Roman"/>
                <a:cs typeface="Times New Roman"/>
              </a:rPr>
              <a:t>of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process, a stack </a:t>
            </a:r>
            <a:r>
              <a:rPr sz="2000" spc="-10" dirty="0">
                <a:solidFill>
                  <a:srgbClr val="AC1285"/>
                </a:solidFill>
                <a:latin typeface="Times New Roman"/>
                <a:cs typeface="Times New Roman"/>
              </a:rPr>
              <a:t>for </a:t>
            </a:r>
            <a:r>
              <a:rPr sz="2000" spc="-5" dirty="0">
                <a:solidFill>
                  <a:srgbClr val="AC1285"/>
                </a:solidFill>
                <a:latin typeface="Times New Roman"/>
                <a:cs typeface="Times New Roman"/>
              </a:rPr>
              <a:t>holding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local variables associated  </a:t>
            </a:r>
            <a:r>
              <a:rPr sz="2000" spc="-20" dirty="0">
                <a:solidFill>
                  <a:srgbClr val="AC1285"/>
                </a:solidFill>
                <a:latin typeface="Times New Roman"/>
                <a:cs typeface="Times New Roman"/>
              </a:rPr>
              <a:t>with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process </a:t>
            </a:r>
            <a:r>
              <a:rPr sz="2000" spc="-10" dirty="0">
                <a:solidFill>
                  <a:srgbClr val="AC1285"/>
                </a:solidFill>
                <a:latin typeface="Times New Roman"/>
                <a:cs typeface="Times New Roman"/>
              </a:rPr>
              <a:t>and the </a:t>
            </a:r>
            <a:r>
              <a:rPr sz="2000" dirty="0">
                <a:solidFill>
                  <a:srgbClr val="AC1285"/>
                </a:solidFill>
                <a:latin typeface="Times New Roman"/>
                <a:cs typeface="Times New Roman"/>
              </a:rPr>
              <a:t>code </a:t>
            </a:r>
            <a:r>
              <a:rPr sz="2000" spc="-5" dirty="0">
                <a:solidFill>
                  <a:srgbClr val="AC1285"/>
                </a:solidFill>
                <a:latin typeface="Times New Roman"/>
                <a:cs typeface="Times New Roman"/>
              </a:rPr>
              <a:t>corresponding </a:t>
            </a:r>
            <a:r>
              <a:rPr sz="2000" spc="-10" dirty="0">
                <a:solidFill>
                  <a:srgbClr val="AC1285"/>
                </a:solidFill>
                <a:latin typeface="Times New Roman"/>
                <a:cs typeface="Times New Roman"/>
              </a:rPr>
              <a:t>to the</a:t>
            </a:r>
            <a:r>
              <a:rPr sz="2000" spc="160" dirty="0">
                <a:solidFill>
                  <a:srgbClr val="AC1285"/>
                </a:solidFill>
                <a:latin typeface="Times New Roman"/>
                <a:cs typeface="Times New Roman"/>
              </a:rPr>
              <a:t> </a:t>
            </a:r>
            <a:r>
              <a:rPr sz="2000" spc="-5" dirty="0">
                <a:solidFill>
                  <a:srgbClr val="AC1285"/>
                </a:solidFill>
                <a:latin typeface="Times New Roman"/>
                <a:cs typeface="Times New Roman"/>
              </a:rPr>
              <a:t>process</a:t>
            </a:r>
            <a:r>
              <a:rPr sz="2000" spc="-5" dirty="0">
                <a:latin typeface="Times New Roman"/>
                <a:cs typeface="Times New Roman"/>
              </a:rPr>
              <a:t>.</a:t>
            </a:r>
            <a:endParaRPr sz="2000">
              <a:latin typeface="Times New Roman"/>
              <a:cs typeface="Times New Roman"/>
            </a:endParaRPr>
          </a:p>
          <a:p>
            <a:pPr marL="12700" algn="just">
              <a:lnSpc>
                <a:spcPct val="100000"/>
              </a:lnSpc>
              <a:spcBef>
                <a:spcPts val="1685"/>
              </a:spcBef>
            </a:pPr>
            <a:r>
              <a:rPr sz="2000" spc="-5" dirty="0">
                <a:solidFill>
                  <a:srgbClr val="C00000"/>
                </a:solidFill>
                <a:latin typeface="Times New Roman"/>
                <a:cs typeface="Times New Roman"/>
              </a:rPr>
              <a:t>» </a:t>
            </a:r>
            <a:r>
              <a:rPr sz="2000" spc="-5" dirty="0">
                <a:latin typeface="Times New Roman"/>
                <a:cs typeface="Times New Roman"/>
              </a:rPr>
              <a:t>This can </a:t>
            </a:r>
            <a:r>
              <a:rPr sz="2000" dirty="0">
                <a:latin typeface="Times New Roman"/>
                <a:cs typeface="Times New Roman"/>
              </a:rPr>
              <a:t>be </a:t>
            </a:r>
            <a:r>
              <a:rPr sz="2000" spc="-10" dirty="0">
                <a:latin typeface="Times New Roman"/>
                <a:cs typeface="Times New Roman"/>
              </a:rPr>
              <a:t>visualized </a:t>
            </a:r>
            <a:r>
              <a:rPr sz="2000" spc="-5" dirty="0">
                <a:latin typeface="Times New Roman"/>
                <a:cs typeface="Times New Roman"/>
              </a:rPr>
              <a:t>as </a:t>
            </a:r>
            <a:r>
              <a:rPr sz="2000" spc="-20" dirty="0">
                <a:latin typeface="Times New Roman"/>
                <a:cs typeface="Times New Roman"/>
              </a:rPr>
              <a:t>shown </a:t>
            </a:r>
            <a:r>
              <a:rPr sz="2000" spc="-5" dirty="0">
                <a:latin typeface="Times New Roman"/>
                <a:cs typeface="Times New Roman"/>
              </a:rPr>
              <a:t>in </a:t>
            </a:r>
            <a:r>
              <a:rPr sz="2000" spc="-10" dirty="0">
                <a:latin typeface="Times New Roman"/>
                <a:cs typeface="Times New Roman"/>
              </a:rPr>
              <a:t>the </a:t>
            </a:r>
            <a:r>
              <a:rPr sz="2000" spc="-15" dirty="0">
                <a:latin typeface="Times New Roman"/>
                <a:cs typeface="Times New Roman"/>
              </a:rPr>
              <a:t>following</a:t>
            </a:r>
            <a:r>
              <a:rPr sz="2000" spc="-40" dirty="0">
                <a:latin typeface="Times New Roman"/>
                <a:cs typeface="Times New Roman"/>
              </a:rPr>
              <a:t> </a:t>
            </a:r>
            <a:r>
              <a:rPr sz="2000" spc="-10" dirty="0">
                <a:latin typeface="Times New Roman"/>
                <a:cs typeface="Times New Roman"/>
              </a:rPr>
              <a:t>Figure.</a:t>
            </a:r>
            <a:endParaRPr sz="2000">
              <a:latin typeface="Times New Roman"/>
              <a:cs typeface="Times New Roman"/>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36</a:t>
            </a:fld>
            <a:endParaRPr spc="-4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04468" y="199374"/>
            <a:ext cx="7959725" cy="6276975"/>
          </a:xfrm>
          <a:prstGeom prst="rect">
            <a:avLst/>
          </a:prstGeom>
        </p:spPr>
        <p:txBody>
          <a:bodyPr vert="horz" wrap="square" lIns="0" tIns="12700" rIns="0" bIns="0" rtlCol="0">
            <a:spAutoFit/>
          </a:bodyPr>
          <a:lstStyle/>
          <a:p>
            <a:pPr marL="338455" marR="8255" indent="-326390" algn="just">
              <a:lnSpc>
                <a:spcPct val="150100"/>
              </a:lnSpc>
              <a:spcBef>
                <a:spcPts val="100"/>
              </a:spcBef>
              <a:buClr>
                <a:srgbClr val="3A812E"/>
              </a:buClr>
              <a:buSzPct val="60000"/>
              <a:buFont typeface="Wingdings"/>
              <a:buChar char=""/>
              <a:tabLst>
                <a:tab pos="339090" algn="l"/>
              </a:tabLst>
            </a:pPr>
            <a:r>
              <a:rPr sz="2000" spc="-5" dirty="0">
                <a:latin typeface="Times New Roman"/>
                <a:cs typeface="Times New Roman"/>
              </a:rPr>
              <a:t>A </a:t>
            </a:r>
            <a:r>
              <a:rPr sz="2000" spc="-5" dirty="0">
                <a:solidFill>
                  <a:srgbClr val="6F2F9F"/>
                </a:solidFill>
                <a:latin typeface="Times New Roman"/>
                <a:cs typeface="Times New Roman"/>
              </a:rPr>
              <a:t>process </a:t>
            </a:r>
            <a:r>
              <a:rPr sz="2000" spc="-10" dirty="0">
                <a:solidFill>
                  <a:srgbClr val="6F2F9F"/>
                </a:solidFill>
                <a:latin typeface="Times New Roman"/>
                <a:cs typeface="Times New Roman"/>
              </a:rPr>
              <a:t>which </a:t>
            </a:r>
            <a:r>
              <a:rPr sz="2000" spc="-5" dirty="0">
                <a:solidFill>
                  <a:srgbClr val="6F2F9F"/>
                </a:solidFill>
                <a:latin typeface="Times New Roman"/>
                <a:cs typeface="Times New Roman"/>
              </a:rPr>
              <a:t>inherits all </a:t>
            </a:r>
            <a:r>
              <a:rPr sz="2000" spc="-10" dirty="0">
                <a:solidFill>
                  <a:srgbClr val="6F2F9F"/>
                </a:solidFill>
                <a:latin typeface="Times New Roman"/>
                <a:cs typeface="Times New Roman"/>
              </a:rPr>
              <a:t>the </a:t>
            </a:r>
            <a:r>
              <a:rPr sz="2000" dirty="0">
                <a:solidFill>
                  <a:srgbClr val="6F2F9F"/>
                </a:solidFill>
                <a:latin typeface="Times New Roman"/>
                <a:cs typeface="Times New Roman"/>
              </a:rPr>
              <a:t>properties of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CPU</a:t>
            </a:r>
            <a:r>
              <a:rPr sz="2000" spc="-5" dirty="0">
                <a:latin typeface="Times New Roman"/>
                <a:cs typeface="Times New Roman"/>
              </a:rPr>
              <a:t>. When </a:t>
            </a:r>
            <a:r>
              <a:rPr sz="2000" spc="-10" dirty="0">
                <a:latin typeface="Times New Roman"/>
                <a:cs typeface="Times New Roman"/>
              </a:rPr>
              <a:t>the </a:t>
            </a:r>
            <a:r>
              <a:rPr sz="2000" spc="-5" dirty="0">
                <a:latin typeface="Times New Roman"/>
                <a:cs typeface="Times New Roman"/>
              </a:rPr>
              <a:t>process  </a:t>
            </a:r>
            <a:r>
              <a:rPr sz="2000" spc="-10" dirty="0">
                <a:latin typeface="Times New Roman"/>
                <a:cs typeface="Times New Roman"/>
              </a:rPr>
              <a:t>gets its </a:t>
            </a:r>
            <a:r>
              <a:rPr sz="2000" spc="-5" dirty="0">
                <a:latin typeface="Times New Roman"/>
                <a:cs typeface="Times New Roman"/>
              </a:rPr>
              <a:t>turn, </a:t>
            </a:r>
            <a:r>
              <a:rPr sz="2000" spc="-10" dirty="0">
                <a:latin typeface="Times New Roman"/>
                <a:cs typeface="Times New Roman"/>
              </a:rPr>
              <a:t>its </a:t>
            </a:r>
            <a:r>
              <a:rPr sz="2000" spc="-5" dirty="0">
                <a:latin typeface="Times New Roman"/>
                <a:cs typeface="Times New Roman"/>
              </a:rPr>
              <a:t>registers and Program Counter register becomes </a:t>
            </a:r>
            <a:r>
              <a:rPr sz="2000" spc="-10" dirty="0">
                <a:latin typeface="Times New Roman"/>
                <a:cs typeface="Times New Roman"/>
              </a:rPr>
              <a:t>mapped  to the </a:t>
            </a:r>
            <a:r>
              <a:rPr sz="2000" spc="-15" dirty="0">
                <a:latin typeface="Times New Roman"/>
                <a:cs typeface="Times New Roman"/>
              </a:rPr>
              <a:t>physical </a:t>
            </a:r>
            <a:r>
              <a:rPr sz="2000" spc="-5" dirty="0">
                <a:latin typeface="Times New Roman"/>
                <a:cs typeface="Times New Roman"/>
              </a:rPr>
              <a:t>registers </a:t>
            </a:r>
            <a:r>
              <a:rPr sz="2000" dirty="0">
                <a:latin typeface="Times New Roman"/>
                <a:cs typeface="Times New Roman"/>
              </a:rPr>
              <a:t>of </a:t>
            </a:r>
            <a:r>
              <a:rPr sz="2000" spc="-10" dirty="0">
                <a:latin typeface="Times New Roman"/>
                <a:cs typeface="Times New Roman"/>
              </a:rPr>
              <a:t>the</a:t>
            </a:r>
            <a:r>
              <a:rPr sz="2000" spc="85" dirty="0">
                <a:latin typeface="Times New Roman"/>
                <a:cs typeface="Times New Roman"/>
              </a:rPr>
              <a:t> </a:t>
            </a:r>
            <a:r>
              <a:rPr sz="2000" spc="-5" dirty="0">
                <a:latin typeface="Times New Roman"/>
                <a:cs typeface="Times New Roman"/>
              </a:rPr>
              <a:t>CPU.</a:t>
            </a:r>
            <a:endParaRPr sz="2000" dirty="0">
              <a:latin typeface="Times New Roman"/>
              <a:cs typeface="Times New Roman"/>
            </a:endParaRPr>
          </a:p>
          <a:p>
            <a:pPr marL="338455" indent="-326390" algn="just">
              <a:lnSpc>
                <a:spcPct val="100000"/>
              </a:lnSpc>
              <a:spcBef>
                <a:spcPts val="1680"/>
              </a:spcBef>
              <a:buClr>
                <a:srgbClr val="3A812E"/>
              </a:buClr>
              <a:buSzPct val="60000"/>
              <a:buFont typeface="Wingdings"/>
              <a:buChar char=""/>
              <a:tabLst>
                <a:tab pos="339090" algn="l"/>
              </a:tabLst>
            </a:pPr>
            <a:r>
              <a:rPr sz="2000" dirty="0">
                <a:latin typeface="Times New Roman"/>
                <a:cs typeface="Times New Roman"/>
              </a:rPr>
              <a:t>The </a:t>
            </a:r>
            <a:r>
              <a:rPr sz="2000" spc="-5" dirty="0">
                <a:solidFill>
                  <a:srgbClr val="6F2F9F"/>
                </a:solidFill>
                <a:latin typeface="Times New Roman"/>
                <a:cs typeface="Times New Roman"/>
              </a:rPr>
              <a:t>memory occupied </a:t>
            </a:r>
            <a:r>
              <a:rPr sz="2000" spc="10" dirty="0">
                <a:solidFill>
                  <a:srgbClr val="6F2F9F"/>
                </a:solidFill>
                <a:latin typeface="Times New Roman"/>
                <a:cs typeface="Times New Roman"/>
              </a:rPr>
              <a:t>by </a:t>
            </a:r>
            <a:r>
              <a:rPr sz="2000" spc="5" dirty="0">
                <a:solidFill>
                  <a:srgbClr val="6F2F9F"/>
                </a:solidFill>
                <a:latin typeface="Times New Roman"/>
                <a:cs typeface="Times New Roman"/>
              </a:rPr>
              <a:t>the </a:t>
            </a:r>
            <a:r>
              <a:rPr sz="2000" spc="-5" dirty="0">
                <a:solidFill>
                  <a:srgbClr val="6F2F9F"/>
                </a:solidFill>
                <a:latin typeface="Times New Roman"/>
                <a:cs typeface="Times New Roman"/>
              </a:rPr>
              <a:t>process </a:t>
            </a:r>
            <a:r>
              <a:rPr sz="2000" spc="-10" dirty="0">
                <a:solidFill>
                  <a:srgbClr val="6F2F9F"/>
                </a:solidFill>
                <a:latin typeface="Times New Roman"/>
                <a:cs typeface="Times New Roman"/>
              </a:rPr>
              <a:t>is segregated </a:t>
            </a:r>
            <a:r>
              <a:rPr sz="2000" spc="-5" dirty="0">
                <a:solidFill>
                  <a:srgbClr val="6F2F9F"/>
                </a:solidFill>
                <a:latin typeface="Times New Roman"/>
                <a:cs typeface="Times New Roman"/>
              </a:rPr>
              <a:t>into </a:t>
            </a:r>
            <a:r>
              <a:rPr sz="2000" spc="-10" dirty="0">
                <a:solidFill>
                  <a:srgbClr val="6F2F9F"/>
                </a:solidFill>
                <a:latin typeface="Times New Roman"/>
                <a:cs typeface="Times New Roman"/>
              </a:rPr>
              <a:t>three</a:t>
            </a:r>
            <a:r>
              <a:rPr sz="2000" spc="225" dirty="0">
                <a:solidFill>
                  <a:srgbClr val="6F2F9F"/>
                </a:solidFill>
                <a:latin typeface="Times New Roman"/>
                <a:cs typeface="Times New Roman"/>
              </a:rPr>
              <a:t> </a:t>
            </a:r>
            <a:r>
              <a:rPr sz="2000" spc="-5" dirty="0">
                <a:solidFill>
                  <a:srgbClr val="6F2F9F"/>
                </a:solidFill>
                <a:latin typeface="Times New Roman"/>
                <a:cs typeface="Times New Roman"/>
              </a:rPr>
              <a:t>regions</a:t>
            </a:r>
            <a:endParaRPr sz="2000" dirty="0">
              <a:latin typeface="Times New Roman"/>
              <a:cs typeface="Times New Roman"/>
            </a:endParaRPr>
          </a:p>
          <a:p>
            <a:pPr marL="338455">
              <a:lnSpc>
                <a:spcPct val="100000"/>
              </a:lnSpc>
              <a:spcBef>
                <a:spcPts val="1205"/>
              </a:spcBef>
            </a:pPr>
            <a:r>
              <a:rPr sz="2000" spc="-20" dirty="0">
                <a:latin typeface="Times New Roman"/>
                <a:cs typeface="Times New Roman"/>
              </a:rPr>
              <a:t>namely; </a:t>
            </a:r>
            <a:r>
              <a:rPr sz="2000" spc="-5" dirty="0">
                <a:solidFill>
                  <a:srgbClr val="001F5F"/>
                </a:solidFill>
                <a:latin typeface="Times New Roman"/>
                <a:cs typeface="Times New Roman"/>
              </a:rPr>
              <a:t>Stack </a:t>
            </a:r>
            <a:r>
              <a:rPr sz="2000" spc="-20" dirty="0">
                <a:solidFill>
                  <a:srgbClr val="001F5F"/>
                </a:solidFill>
                <a:latin typeface="Times New Roman"/>
                <a:cs typeface="Times New Roman"/>
              </a:rPr>
              <a:t>memory, </a:t>
            </a:r>
            <a:r>
              <a:rPr sz="2000" spc="-5" dirty="0">
                <a:solidFill>
                  <a:srgbClr val="001F5F"/>
                </a:solidFill>
                <a:latin typeface="Times New Roman"/>
                <a:cs typeface="Times New Roman"/>
              </a:rPr>
              <a:t>Data </a:t>
            </a:r>
            <a:r>
              <a:rPr sz="2000" spc="-15" dirty="0">
                <a:solidFill>
                  <a:srgbClr val="001F5F"/>
                </a:solidFill>
                <a:latin typeface="Times New Roman"/>
                <a:cs typeface="Times New Roman"/>
              </a:rPr>
              <a:t>memory </a:t>
            </a:r>
            <a:r>
              <a:rPr sz="2000" spc="-10" dirty="0">
                <a:solidFill>
                  <a:srgbClr val="001F5F"/>
                </a:solidFill>
                <a:latin typeface="Times New Roman"/>
                <a:cs typeface="Times New Roman"/>
              </a:rPr>
              <a:t>and </a:t>
            </a:r>
            <a:r>
              <a:rPr sz="2000" spc="-5" dirty="0">
                <a:solidFill>
                  <a:srgbClr val="001F5F"/>
                </a:solidFill>
                <a:latin typeface="Times New Roman"/>
                <a:cs typeface="Times New Roman"/>
              </a:rPr>
              <a:t>Code</a:t>
            </a:r>
            <a:r>
              <a:rPr sz="2000" spc="350" dirty="0">
                <a:solidFill>
                  <a:srgbClr val="001F5F"/>
                </a:solidFill>
                <a:latin typeface="Times New Roman"/>
                <a:cs typeface="Times New Roman"/>
              </a:rPr>
              <a:t> </a:t>
            </a:r>
            <a:r>
              <a:rPr sz="2000" spc="-15" dirty="0">
                <a:solidFill>
                  <a:srgbClr val="001F5F"/>
                </a:solidFill>
                <a:latin typeface="Times New Roman"/>
                <a:cs typeface="Times New Roman"/>
              </a:rPr>
              <a:t>memory</a:t>
            </a:r>
            <a:endParaRPr sz="2000" dirty="0">
              <a:latin typeface="Times New Roman"/>
              <a:cs typeface="Times New Roman"/>
            </a:endParaRPr>
          </a:p>
          <a:p>
            <a:pPr marL="689610" marR="6985" lvl="1" indent="-351155">
              <a:lnSpc>
                <a:spcPct val="150000"/>
              </a:lnSpc>
              <a:spcBef>
                <a:spcPts val="480"/>
              </a:spcBef>
              <a:buClr>
                <a:srgbClr val="CC9900"/>
              </a:buClr>
              <a:buSzPct val="65000"/>
              <a:buFont typeface="Wingdings"/>
              <a:buChar char=""/>
              <a:tabLst>
                <a:tab pos="689610" algn="l"/>
                <a:tab pos="690245" algn="l"/>
              </a:tabLst>
            </a:pPr>
            <a:r>
              <a:rPr sz="2000" dirty="0">
                <a:latin typeface="Times New Roman"/>
                <a:cs typeface="Times New Roman"/>
              </a:rPr>
              <a:t>The </a:t>
            </a:r>
            <a:r>
              <a:rPr lang="en-US" sz="2000" spc="-200" dirty="0">
                <a:latin typeface="Times New Roman"/>
                <a:cs typeface="Times New Roman"/>
              </a:rPr>
              <a:t>"</a:t>
            </a:r>
            <a:r>
              <a:rPr sz="2000" i="1" spc="-200" dirty="0">
                <a:latin typeface="Times New Roman"/>
                <a:cs typeface="Times New Roman"/>
              </a:rPr>
              <a:t>Stack</a:t>
            </a:r>
            <a:r>
              <a:rPr sz="2000" spc="-200" dirty="0">
                <a:latin typeface="Times New Roman"/>
                <a:cs typeface="Times New Roman"/>
              </a:rPr>
              <a:t>‟ </a:t>
            </a:r>
            <a:r>
              <a:rPr sz="2000" spc="-10" dirty="0">
                <a:latin typeface="Times New Roman"/>
                <a:cs typeface="Times New Roman"/>
              </a:rPr>
              <a:t>memory </a:t>
            </a:r>
            <a:r>
              <a:rPr sz="2000" spc="-5" dirty="0">
                <a:latin typeface="Times New Roman"/>
                <a:cs typeface="Times New Roman"/>
              </a:rPr>
              <a:t>holds all temporary data </a:t>
            </a:r>
            <a:r>
              <a:rPr sz="2000" spc="-10" dirty="0">
                <a:latin typeface="Times New Roman"/>
                <a:cs typeface="Times New Roman"/>
              </a:rPr>
              <a:t>such </a:t>
            </a:r>
            <a:r>
              <a:rPr sz="2000" spc="-5" dirty="0">
                <a:latin typeface="Times New Roman"/>
                <a:cs typeface="Times New Roman"/>
              </a:rPr>
              <a:t>as </a:t>
            </a:r>
            <a:r>
              <a:rPr sz="2000" spc="-10" dirty="0">
                <a:latin typeface="Times New Roman"/>
                <a:cs typeface="Times New Roman"/>
              </a:rPr>
              <a:t>variables </a:t>
            </a:r>
            <a:r>
              <a:rPr sz="2000" spc="-5" dirty="0">
                <a:latin typeface="Times New Roman"/>
                <a:cs typeface="Times New Roman"/>
              </a:rPr>
              <a:t>local </a:t>
            </a:r>
            <a:r>
              <a:rPr sz="2000" spc="-75" dirty="0">
                <a:latin typeface="Times New Roman"/>
                <a:cs typeface="Times New Roman"/>
              </a:rPr>
              <a:t>to  </a:t>
            </a:r>
            <a:r>
              <a:rPr sz="2000" spc="-10" dirty="0">
                <a:latin typeface="Times New Roman"/>
                <a:cs typeface="Times New Roman"/>
              </a:rPr>
              <a:t>the</a:t>
            </a:r>
            <a:r>
              <a:rPr sz="2000" spc="-25" dirty="0">
                <a:latin typeface="Times New Roman"/>
                <a:cs typeface="Times New Roman"/>
              </a:rPr>
              <a:t> </a:t>
            </a:r>
            <a:r>
              <a:rPr sz="2000" spc="-5" dirty="0">
                <a:latin typeface="Times New Roman"/>
                <a:cs typeface="Times New Roman"/>
              </a:rPr>
              <a:t>process.</a:t>
            </a:r>
            <a:endParaRPr sz="2000" dirty="0">
              <a:latin typeface="Times New Roman"/>
              <a:cs typeface="Times New Roman"/>
            </a:endParaRPr>
          </a:p>
          <a:p>
            <a:pPr marL="689610" lvl="1" indent="-351790">
              <a:lnSpc>
                <a:spcPct val="100000"/>
              </a:lnSpc>
              <a:spcBef>
                <a:spcPts val="1685"/>
              </a:spcBef>
              <a:buClr>
                <a:srgbClr val="CC9900"/>
              </a:buClr>
              <a:buSzPct val="65000"/>
              <a:buFont typeface="Wingdings"/>
              <a:buChar char=""/>
              <a:tabLst>
                <a:tab pos="689610" algn="l"/>
                <a:tab pos="690245" algn="l"/>
              </a:tabLst>
            </a:pPr>
            <a:r>
              <a:rPr sz="2000" dirty="0">
                <a:latin typeface="Times New Roman"/>
                <a:cs typeface="Times New Roman"/>
              </a:rPr>
              <a:t>The </a:t>
            </a:r>
            <a:r>
              <a:rPr lang="en-US" sz="2000" spc="-235" dirty="0">
                <a:latin typeface="Times New Roman"/>
                <a:cs typeface="Times New Roman"/>
              </a:rPr>
              <a:t>"</a:t>
            </a:r>
            <a:r>
              <a:rPr sz="2000" i="1" spc="-235" dirty="0">
                <a:latin typeface="Times New Roman"/>
                <a:cs typeface="Times New Roman"/>
              </a:rPr>
              <a:t>Data</a:t>
            </a:r>
            <a:r>
              <a:rPr sz="2000" spc="-235" dirty="0">
                <a:latin typeface="Times New Roman"/>
                <a:cs typeface="Times New Roman"/>
              </a:rPr>
              <a:t>‟ </a:t>
            </a:r>
            <a:r>
              <a:rPr sz="2000" spc="-15" dirty="0">
                <a:latin typeface="Times New Roman"/>
                <a:cs typeface="Times New Roman"/>
              </a:rPr>
              <a:t>memory </a:t>
            </a:r>
            <a:r>
              <a:rPr sz="2000" spc="-5" dirty="0">
                <a:latin typeface="Times New Roman"/>
                <a:cs typeface="Times New Roman"/>
              </a:rPr>
              <a:t>holds all global data </a:t>
            </a:r>
            <a:r>
              <a:rPr sz="2000" spc="-10" dirty="0">
                <a:latin typeface="Times New Roman"/>
                <a:cs typeface="Times New Roman"/>
              </a:rPr>
              <a:t>for the</a:t>
            </a:r>
            <a:r>
              <a:rPr sz="2000" spc="70" dirty="0">
                <a:latin typeface="Times New Roman"/>
                <a:cs typeface="Times New Roman"/>
              </a:rPr>
              <a:t> </a:t>
            </a:r>
            <a:r>
              <a:rPr sz="2000" spc="-5" dirty="0">
                <a:latin typeface="Times New Roman"/>
                <a:cs typeface="Times New Roman"/>
              </a:rPr>
              <a:t>process.</a:t>
            </a:r>
            <a:endParaRPr sz="2000" dirty="0">
              <a:latin typeface="Times New Roman"/>
              <a:cs typeface="Times New Roman"/>
            </a:endParaRPr>
          </a:p>
          <a:p>
            <a:pPr marL="689610" lvl="1" indent="-351790">
              <a:lnSpc>
                <a:spcPct val="100000"/>
              </a:lnSpc>
              <a:spcBef>
                <a:spcPts val="1680"/>
              </a:spcBef>
              <a:buClr>
                <a:srgbClr val="CC9900"/>
              </a:buClr>
              <a:buSzPct val="65000"/>
              <a:buFont typeface="Wingdings"/>
              <a:buChar char=""/>
              <a:tabLst>
                <a:tab pos="689610" algn="l"/>
                <a:tab pos="690245" algn="l"/>
                <a:tab pos="1296035" algn="l"/>
                <a:tab pos="2210435" algn="l"/>
                <a:tab pos="3259454" algn="l"/>
                <a:tab pos="4314825" algn="l"/>
                <a:tab pos="4832985" algn="l"/>
                <a:tab pos="5902960" algn="l"/>
                <a:tab pos="6595109" algn="l"/>
              </a:tabLst>
            </a:pPr>
            <a:r>
              <a:rPr sz="2000" dirty="0">
                <a:latin typeface="Times New Roman"/>
                <a:cs typeface="Times New Roman"/>
              </a:rPr>
              <a:t>The	</a:t>
            </a:r>
            <a:r>
              <a:rPr lang="en-US" sz="2000" spc="-235" dirty="0">
                <a:latin typeface="Times New Roman"/>
                <a:cs typeface="Times New Roman"/>
              </a:rPr>
              <a:t>"</a:t>
            </a:r>
            <a:r>
              <a:rPr sz="2000" i="1" spc="-235" dirty="0">
                <a:latin typeface="Times New Roman"/>
                <a:cs typeface="Times New Roman"/>
              </a:rPr>
              <a:t>Code</a:t>
            </a:r>
            <a:r>
              <a:rPr sz="2000" spc="-235" dirty="0">
                <a:latin typeface="Times New Roman"/>
                <a:cs typeface="Times New Roman"/>
              </a:rPr>
              <a:t>‟	</a:t>
            </a:r>
            <a:r>
              <a:rPr sz="2000" spc="-10" dirty="0">
                <a:latin typeface="Times New Roman"/>
                <a:cs typeface="Times New Roman"/>
              </a:rPr>
              <a:t>memory	</a:t>
            </a:r>
            <a:r>
              <a:rPr sz="2000" spc="-5" dirty="0">
                <a:latin typeface="Times New Roman"/>
                <a:cs typeface="Times New Roman"/>
              </a:rPr>
              <a:t>contains	</a:t>
            </a:r>
            <a:r>
              <a:rPr sz="2000" spc="-10" dirty="0">
                <a:latin typeface="Times New Roman"/>
                <a:cs typeface="Times New Roman"/>
              </a:rPr>
              <a:t>the	</a:t>
            </a:r>
            <a:r>
              <a:rPr sz="2000" dirty="0">
                <a:latin typeface="Times New Roman"/>
                <a:cs typeface="Times New Roman"/>
              </a:rPr>
              <a:t>program	code	</a:t>
            </a:r>
            <a:r>
              <a:rPr sz="2000" spc="-10" dirty="0">
                <a:latin typeface="Times New Roman"/>
                <a:cs typeface="Times New Roman"/>
              </a:rPr>
              <a:t>(instructions)</a:t>
            </a:r>
            <a:endParaRPr sz="2000" dirty="0">
              <a:latin typeface="Times New Roman"/>
              <a:cs typeface="Times New Roman"/>
            </a:endParaRPr>
          </a:p>
          <a:p>
            <a:pPr marL="689610" algn="just">
              <a:lnSpc>
                <a:spcPct val="100000"/>
              </a:lnSpc>
              <a:spcBef>
                <a:spcPts val="1205"/>
              </a:spcBef>
            </a:pPr>
            <a:r>
              <a:rPr sz="2000" spc="-5" dirty="0">
                <a:latin typeface="Times New Roman"/>
                <a:cs typeface="Times New Roman"/>
              </a:rPr>
              <a:t>corresponding </a:t>
            </a:r>
            <a:r>
              <a:rPr sz="2000" spc="-10" dirty="0">
                <a:latin typeface="Times New Roman"/>
                <a:cs typeface="Times New Roman"/>
              </a:rPr>
              <a:t>to the</a:t>
            </a:r>
            <a:r>
              <a:rPr sz="2000" spc="15" dirty="0">
                <a:latin typeface="Times New Roman"/>
                <a:cs typeface="Times New Roman"/>
              </a:rPr>
              <a:t> </a:t>
            </a:r>
            <a:r>
              <a:rPr sz="2000" spc="-5" dirty="0">
                <a:latin typeface="Times New Roman"/>
                <a:cs typeface="Times New Roman"/>
              </a:rPr>
              <a:t>process.</a:t>
            </a:r>
            <a:endParaRPr sz="2000" dirty="0">
              <a:latin typeface="Times New Roman"/>
              <a:cs typeface="Times New Roman"/>
            </a:endParaRPr>
          </a:p>
          <a:p>
            <a:pPr marL="338455" marR="5080" indent="-326390" algn="just">
              <a:lnSpc>
                <a:spcPct val="150100"/>
              </a:lnSpc>
              <a:spcBef>
                <a:spcPts val="475"/>
              </a:spcBef>
              <a:buClr>
                <a:srgbClr val="3A812E"/>
              </a:buClr>
              <a:buSzPct val="60000"/>
              <a:buFont typeface="Wingdings"/>
              <a:buChar char=""/>
              <a:tabLst>
                <a:tab pos="339090" algn="l"/>
              </a:tabLst>
            </a:pPr>
            <a:r>
              <a:rPr sz="2000" spc="-10" dirty="0">
                <a:solidFill>
                  <a:srgbClr val="6F2F9F"/>
                </a:solidFill>
                <a:latin typeface="Times New Roman"/>
                <a:cs typeface="Times New Roman"/>
              </a:rPr>
              <a:t>On </a:t>
            </a:r>
            <a:r>
              <a:rPr sz="2000" spc="-5" dirty="0">
                <a:solidFill>
                  <a:srgbClr val="6F2F9F"/>
                </a:solidFill>
                <a:latin typeface="Times New Roman"/>
                <a:cs typeface="Times New Roman"/>
              </a:rPr>
              <a:t>loading a process </a:t>
            </a:r>
            <a:r>
              <a:rPr sz="2000" spc="-10" dirty="0">
                <a:solidFill>
                  <a:srgbClr val="6F2F9F"/>
                </a:solidFill>
                <a:latin typeface="Times New Roman"/>
                <a:cs typeface="Times New Roman"/>
              </a:rPr>
              <a:t>into the main memory, </a:t>
            </a:r>
            <a:r>
              <a:rPr sz="2000" spc="-5" dirty="0">
                <a:solidFill>
                  <a:srgbClr val="6F2F9F"/>
                </a:solidFill>
                <a:latin typeface="Times New Roman"/>
                <a:cs typeface="Times New Roman"/>
              </a:rPr>
              <a:t>a specific area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memory </a:t>
            </a:r>
            <a:r>
              <a:rPr sz="2000" spc="15" dirty="0">
                <a:solidFill>
                  <a:srgbClr val="6F2F9F"/>
                </a:solidFill>
                <a:latin typeface="Times New Roman"/>
                <a:cs typeface="Times New Roman"/>
              </a:rPr>
              <a:t>is  </a:t>
            </a:r>
            <a:r>
              <a:rPr sz="2000" spc="-5" dirty="0">
                <a:solidFill>
                  <a:srgbClr val="6F2F9F"/>
                </a:solidFill>
                <a:latin typeface="Times New Roman"/>
                <a:cs typeface="Times New Roman"/>
              </a:rPr>
              <a:t>allocated </a:t>
            </a:r>
            <a:r>
              <a:rPr sz="2000" spc="-10" dirty="0">
                <a:solidFill>
                  <a:srgbClr val="6F2F9F"/>
                </a:solidFill>
                <a:latin typeface="Times New Roman"/>
                <a:cs typeface="Times New Roman"/>
              </a:rPr>
              <a:t>for the </a:t>
            </a:r>
            <a:r>
              <a:rPr sz="2000" spc="-5" dirty="0">
                <a:solidFill>
                  <a:srgbClr val="6F2F9F"/>
                </a:solidFill>
                <a:latin typeface="Times New Roman"/>
                <a:cs typeface="Times New Roman"/>
              </a:rPr>
              <a:t>process</a:t>
            </a:r>
            <a:r>
              <a:rPr sz="2000" spc="-5" dirty="0">
                <a:latin typeface="Times New Roman"/>
                <a:cs typeface="Times New Roman"/>
              </a:rPr>
              <a:t>. </a:t>
            </a:r>
            <a:r>
              <a:rPr sz="2000" dirty="0">
                <a:latin typeface="Times New Roman"/>
                <a:cs typeface="Times New Roman"/>
              </a:rPr>
              <a:t>The </a:t>
            </a:r>
            <a:r>
              <a:rPr sz="2000" spc="-5" dirty="0">
                <a:latin typeface="Times New Roman"/>
                <a:cs typeface="Times New Roman"/>
              </a:rPr>
              <a:t>stack memory usually starts at </a:t>
            </a:r>
            <a:r>
              <a:rPr sz="2000" spc="-10" dirty="0">
                <a:latin typeface="Times New Roman"/>
                <a:cs typeface="Times New Roman"/>
              </a:rPr>
              <a:t>the </a:t>
            </a:r>
            <a:r>
              <a:rPr sz="2000" spc="-5" dirty="0">
                <a:latin typeface="Times New Roman"/>
                <a:cs typeface="Times New Roman"/>
              </a:rPr>
              <a:t>highest  </a:t>
            </a:r>
            <a:r>
              <a:rPr sz="2000" spc="-15" dirty="0">
                <a:latin typeface="Times New Roman"/>
                <a:cs typeface="Times New Roman"/>
              </a:rPr>
              <a:t>memory </a:t>
            </a:r>
            <a:r>
              <a:rPr sz="2000" dirty="0">
                <a:latin typeface="Times New Roman"/>
                <a:cs typeface="Times New Roman"/>
              </a:rPr>
              <a:t>address </a:t>
            </a:r>
            <a:r>
              <a:rPr sz="2000" spc="-10" dirty="0">
                <a:latin typeface="Times New Roman"/>
                <a:cs typeface="Times New Roman"/>
              </a:rPr>
              <a:t>from the </a:t>
            </a:r>
            <a:r>
              <a:rPr sz="2000" spc="-15" dirty="0">
                <a:latin typeface="Times New Roman"/>
                <a:cs typeface="Times New Roman"/>
              </a:rPr>
              <a:t>memory </a:t>
            </a:r>
            <a:r>
              <a:rPr sz="2000" spc="-5" dirty="0">
                <a:latin typeface="Times New Roman"/>
                <a:cs typeface="Times New Roman"/>
              </a:rPr>
              <a:t>area allocated </a:t>
            </a:r>
            <a:r>
              <a:rPr sz="2000" spc="-10" dirty="0">
                <a:latin typeface="Times New Roman"/>
                <a:cs typeface="Times New Roman"/>
              </a:rPr>
              <a:t>for the</a:t>
            </a:r>
            <a:r>
              <a:rPr sz="2000" spc="185" dirty="0">
                <a:latin typeface="Times New Roman"/>
                <a:cs typeface="Times New Roman"/>
              </a:rPr>
              <a:t> </a:t>
            </a:r>
            <a:r>
              <a:rPr sz="2000" spc="-5" dirty="0">
                <a:latin typeface="Times New Roman"/>
                <a:cs typeface="Times New Roman"/>
              </a:rPr>
              <a:t>process.</a:t>
            </a:r>
            <a:endParaRPr sz="2000" dirty="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37</a:t>
            </a:fld>
            <a:endParaRPr spc="-4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352203"/>
            <a:ext cx="8307705" cy="4324985"/>
          </a:xfrm>
          <a:prstGeom prst="rect">
            <a:avLst/>
          </a:prstGeom>
        </p:spPr>
        <p:txBody>
          <a:bodyPr vert="horz" wrap="square" lIns="0" tIns="165100" rIns="0" bIns="0" rtlCol="0">
            <a:spAutoFit/>
          </a:bodyPr>
          <a:lstStyle/>
          <a:p>
            <a:pPr marL="12700">
              <a:lnSpc>
                <a:spcPct val="100000"/>
              </a:lnSpc>
              <a:spcBef>
                <a:spcPts val="1300"/>
              </a:spcBef>
              <a:tabLst>
                <a:tab pos="356870" algn="l"/>
                <a:tab pos="1329690" algn="l"/>
                <a:tab pos="2118995" algn="l"/>
                <a:tab pos="2487930" algn="l"/>
                <a:tab pos="3180080" algn="l"/>
                <a:tab pos="4537075" algn="l"/>
                <a:tab pos="5104130" algn="l"/>
                <a:tab pos="6089015" algn="l"/>
                <a:tab pos="6470015" algn="l"/>
                <a:tab pos="6753859" algn="l"/>
                <a:tab pos="7686675" algn="l"/>
                <a:tab pos="8055609" algn="l"/>
              </a:tabLst>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P</a:t>
            </a:r>
            <a:r>
              <a:rPr sz="2000" b="1" i="1" spc="-15" dirty="0">
                <a:solidFill>
                  <a:srgbClr val="FF0000"/>
                </a:solidFill>
                <a:latin typeface="Times New Roman"/>
                <a:cs typeface="Times New Roman"/>
              </a:rPr>
              <a:t>r</a:t>
            </a:r>
            <a:r>
              <a:rPr sz="2000" b="1" i="1" spc="5" dirty="0">
                <a:solidFill>
                  <a:srgbClr val="FF0000"/>
                </a:solidFill>
                <a:latin typeface="Times New Roman"/>
                <a:cs typeface="Times New Roman"/>
              </a:rPr>
              <a:t>o</a:t>
            </a:r>
            <a:r>
              <a:rPr sz="2000" b="1" i="1" spc="-5" dirty="0">
                <a:solidFill>
                  <a:srgbClr val="FF0000"/>
                </a:solidFill>
                <a:latin typeface="Times New Roman"/>
                <a:cs typeface="Times New Roman"/>
              </a:rPr>
              <a:t>c</a:t>
            </a:r>
            <a:r>
              <a:rPr sz="2000" b="1" i="1" dirty="0">
                <a:solidFill>
                  <a:srgbClr val="FF0000"/>
                </a:solidFill>
                <a:latin typeface="Times New Roman"/>
                <a:cs typeface="Times New Roman"/>
              </a:rPr>
              <a:t>e</a:t>
            </a:r>
            <a:r>
              <a:rPr sz="2000" b="1" i="1" spc="-15" dirty="0">
                <a:solidFill>
                  <a:srgbClr val="FF0000"/>
                </a:solidFill>
                <a:latin typeface="Times New Roman"/>
                <a:cs typeface="Times New Roman"/>
              </a:rPr>
              <a:t>s</a:t>
            </a:r>
            <a:r>
              <a:rPr sz="2000" b="1" i="1" spc="-5" dirty="0">
                <a:solidFill>
                  <a:srgbClr val="FF0000"/>
                </a:solidFill>
                <a:latin typeface="Times New Roman"/>
                <a:cs typeface="Times New Roman"/>
              </a:rPr>
              <a:t>s</a:t>
            </a:r>
            <a:r>
              <a:rPr sz="2000" b="1" i="1" dirty="0">
                <a:solidFill>
                  <a:srgbClr val="FF0000"/>
                </a:solidFill>
                <a:latin typeface="Times New Roman"/>
                <a:cs typeface="Times New Roman"/>
              </a:rPr>
              <a:t>	</a:t>
            </a:r>
            <a:r>
              <a:rPr sz="2000" b="1" i="1" spc="-5" dirty="0">
                <a:solidFill>
                  <a:srgbClr val="FF0000"/>
                </a:solidFill>
                <a:latin typeface="Times New Roman"/>
                <a:cs typeface="Times New Roman"/>
              </a:rPr>
              <a:t>States</a:t>
            </a:r>
            <a:r>
              <a:rPr sz="2000" b="1" i="1" dirty="0">
                <a:solidFill>
                  <a:srgbClr val="FF0000"/>
                </a:solidFill>
                <a:latin typeface="Times New Roman"/>
                <a:cs typeface="Times New Roman"/>
              </a:rPr>
              <a:t>	</a:t>
            </a:r>
            <a:r>
              <a:rPr sz="2000" b="1" i="1" spc="-10" dirty="0">
                <a:solidFill>
                  <a:srgbClr val="FF0000"/>
                </a:solidFill>
                <a:latin typeface="Times New Roman"/>
                <a:cs typeface="Times New Roman"/>
              </a:rPr>
              <a:t>&amp;</a:t>
            </a:r>
            <a:r>
              <a:rPr sz="2000" b="1" i="1" dirty="0">
                <a:solidFill>
                  <a:srgbClr val="FF0000"/>
                </a:solidFill>
                <a:latin typeface="Times New Roman"/>
                <a:cs typeface="Times New Roman"/>
              </a:rPr>
              <a:t>	</a:t>
            </a:r>
            <a:r>
              <a:rPr sz="2000" b="1" i="1" spc="-5" dirty="0">
                <a:solidFill>
                  <a:srgbClr val="FF0000"/>
                </a:solidFill>
                <a:latin typeface="Times New Roman"/>
                <a:cs typeface="Times New Roman"/>
              </a:rPr>
              <a:t>State</a:t>
            </a:r>
            <a:r>
              <a:rPr sz="2000" b="1" i="1" dirty="0">
                <a:solidFill>
                  <a:srgbClr val="FF0000"/>
                </a:solidFill>
                <a:latin typeface="Times New Roman"/>
                <a:cs typeface="Times New Roman"/>
              </a:rPr>
              <a:t>	</a:t>
            </a:r>
            <a:r>
              <a:rPr sz="2000" b="1" i="1" spc="-5" dirty="0">
                <a:solidFill>
                  <a:srgbClr val="FF0000"/>
                </a:solidFill>
                <a:latin typeface="Times New Roman"/>
                <a:cs typeface="Times New Roman"/>
              </a:rPr>
              <a:t>T</a:t>
            </a:r>
            <a:r>
              <a:rPr sz="2000" b="1" i="1" spc="10" dirty="0">
                <a:solidFill>
                  <a:srgbClr val="FF0000"/>
                </a:solidFill>
                <a:latin typeface="Times New Roman"/>
                <a:cs typeface="Times New Roman"/>
              </a:rPr>
              <a:t>r</a:t>
            </a:r>
            <a:r>
              <a:rPr sz="2000" b="1" i="1" spc="5" dirty="0">
                <a:solidFill>
                  <a:srgbClr val="FF0000"/>
                </a:solidFill>
                <a:latin typeface="Times New Roman"/>
                <a:cs typeface="Times New Roman"/>
              </a:rPr>
              <a:t>a</a:t>
            </a:r>
            <a:r>
              <a:rPr sz="2000" b="1" i="1" spc="-5" dirty="0">
                <a:solidFill>
                  <a:srgbClr val="FF0000"/>
                </a:solidFill>
                <a:latin typeface="Times New Roman"/>
                <a:cs typeface="Times New Roman"/>
              </a:rPr>
              <a:t>n</a:t>
            </a:r>
            <a:r>
              <a:rPr sz="2000" b="1" i="1" spc="-15" dirty="0">
                <a:solidFill>
                  <a:srgbClr val="FF0000"/>
                </a:solidFill>
                <a:latin typeface="Times New Roman"/>
                <a:cs typeface="Times New Roman"/>
              </a:rPr>
              <a:t>s</a:t>
            </a:r>
            <a:r>
              <a:rPr sz="2000" b="1" i="1" spc="-5" dirty="0">
                <a:solidFill>
                  <a:srgbClr val="FF0000"/>
                </a:solidFill>
                <a:latin typeface="Times New Roman"/>
                <a:cs typeface="Times New Roman"/>
              </a:rPr>
              <a:t>itio</a:t>
            </a:r>
            <a:r>
              <a:rPr sz="2000" b="1" i="1" dirty="0">
                <a:solidFill>
                  <a:srgbClr val="FF0000"/>
                </a:solidFill>
                <a:latin typeface="Times New Roman"/>
                <a:cs typeface="Times New Roman"/>
              </a:rPr>
              <a:t>n</a:t>
            </a:r>
            <a:r>
              <a:rPr sz="2000" b="1" i="1" spc="-5" dirty="0">
                <a:solidFill>
                  <a:srgbClr val="FF0000"/>
                </a:solidFill>
                <a:latin typeface="Times New Roman"/>
                <a:cs typeface="Times New Roman"/>
              </a:rPr>
              <a:t>:</a:t>
            </a:r>
            <a:r>
              <a:rPr sz="2000" b="1" i="1" dirty="0">
                <a:solidFill>
                  <a:srgbClr val="FF0000"/>
                </a:solidFill>
                <a:latin typeface="Times New Roman"/>
                <a:cs typeface="Times New Roman"/>
              </a:rPr>
              <a:t>	</a:t>
            </a:r>
            <a:r>
              <a:rPr sz="2000" spc="25" dirty="0">
                <a:solidFill>
                  <a:srgbClr val="6F2F9F"/>
                </a:solidFill>
                <a:latin typeface="Times New Roman"/>
                <a:cs typeface="Times New Roman"/>
              </a:rPr>
              <a:t>T</a:t>
            </a:r>
            <a:r>
              <a:rPr sz="2000" spc="-20" dirty="0">
                <a:solidFill>
                  <a:srgbClr val="6F2F9F"/>
                </a:solidFill>
                <a:latin typeface="Times New Roman"/>
                <a:cs typeface="Times New Roman"/>
              </a:rPr>
              <a:t>h</a:t>
            </a:r>
            <a:r>
              <a:rPr sz="2000" spc="-5" dirty="0">
                <a:solidFill>
                  <a:srgbClr val="6F2F9F"/>
                </a:solidFill>
                <a:latin typeface="Times New Roman"/>
                <a:cs typeface="Times New Roman"/>
              </a:rPr>
              <a:t>e</a:t>
            </a:r>
            <a:r>
              <a:rPr sz="2000" dirty="0">
                <a:solidFill>
                  <a:srgbClr val="6F2F9F"/>
                </a:solidFill>
                <a:latin typeface="Times New Roman"/>
                <a:cs typeface="Times New Roman"/>
              </a:rPr>
              <a:t>	</a:t>
            </a:r>
            <a:r>
              <a:rPr sz="2000" spc="-5" dirty="0">
                <a:solidFill>
                  <a:srgbClr val="6F2F9F"/>
                </a:solidFill>
                <a:latin typeface="Times New Roman"/>
                <a:cs typeface="Times New Roman"/>
              </a:rPr>
              <a:t>c</a:t>
            </a:r>
            <a:r>
              <a:rPr sz="2000" spc="5" dirty="0">
                <a:solidFill>
                  <a:srgbClr val="6F2F9F"/>
                </a:solidFill>
                <a:latin typeface="Times New Roman"/>
                <a:cs typeface="Times New Roman"/>
              </a:rPr>
              <a:t>r</a:t>
            </a:r>
            <a:r>
              <a:rPr sz="2000" spc="-5" dirty="0">
                <a:solidFill>
                  <a:srgbClr val="6F2F9F"/>
                </a:solidFill>
                <a:latin typeface="Times New Roman"/>
                <a:cs typeface="Times New Roman"/>
              </a:rPr>
              <a:t>e</a:t>
            </a:r>
            <a:r>
              <a:rPr sz="2000" dirty="0">
                <a:solidFill>
                  <a:srgbClr val="6F2F9F"/>
                </a:solidFill>
                <a:latin typeface="Times New Roman"/>
                <a:cs typeface="Times New Roman"/>
              </a:rPr>
              <a:t>a</a:t>
            </a:r>
            <a:r>
              <a:rPr sz="2000" spc="-5" dirty="0">
                <a:solidFill>
                  <a:srgbClr val="6F2F9F"/>
                </a:solidFill>
                <a:latin typeface="Times New Roman"/>
                <a:cs typeface="Times New Roman"/>
              </a:rPr>
              <a:t>t</a:t>
            </a:r>
            <a:r>
              <a:rPr sz="2000" spc="-35" dirty="0">
                <a:solidFill>
                  <a:srgbClr val="6F2F9F"/>
                </a:solidFill>
                <a:latin typeface="Times New Roman"/>
                <a:cs typeface="Times New Roman"/>
              </a:rPr>
              <a:t>i</a:t>
            </a:r>
            <a:r>
              <a:rPr sz="2000" spc="5" dirty="0">
                <a:solidFill>
                  <a:srgbClr val="6F2F9F"/>
                </a:solidFill>
                <a:latin typeface="Times New Roman"/>
                <a:cs typeface="Times New Roman"/>
              </a:rPr>
              <a:t>o</a:t>
            </a:r>
            <a:r>
              <a:rPr sz="2000" spc="-5" dirty="0">
                <a:solidFill>
                  <a:srgbClr val="6F2F9F"/>
                </a:solidFill>
                <a:latin typeface="Times New Roman"/>
                <a:cs typeface="Times New Roman"/>
              </a:rPr>
              <a:t>n</a:t>
            </a:r>
            <a:r>
              <a:rPr sz="2000" dirty="0">
                <a:solidFill>
                  <a:srgbClr val="6F2F9F"/>
                </a:solidFill>
                <a:latin typeface="Times New Roman"/>
                <a:cs typeface="Times New Roman"/>
              </a:rPr>
              <a:t>	</a:t>
            </a:r>
            <a:r>
              <a:rPr sz="2000" spc="5" dirty="0">
                <a:solidFill>
                  <a:srgbClr val="6F2F9F"/>
                </a:solidFill>
                <a:latin typeface="Times New Roman"/>
                <a:cs typeface="Times New Roman"/>
              </a:rPr>
              <a:t>o</a:t>
            </a:r>
            <a:r>
              <a:rPr sz="2000" spc="-5" dirty="0">
                <a:solidFill>
                  <a:srgbClr val="6F2F9F"/>
                </a:solidFill>
                <a:latin typeface="Times New Roman"/>
                <a:cs typeface="Times New Roman"/>
              </a:rPr>
              <a:t>f</a:t>
            </a:r>
            <a:r>
              <a:rPr sz="2000" dirty="0">
                <a:solidFill>
                  <a:srgbClr val="6F2F9F"/>
                </a:solidFill>
                <a:latin typeface="Times New Roman"/>
                <a:cs typeface="Times New Roman"/>
              </a:rPr>
              <a:t>	</a:t>
            </a:r>
            <a:r>
              <a:rPr sz="2000" spc="-5" dirty="0">
                <a:solidFill>
                  <a:srgbClr val="6F2F9F"/>
                </a:solidFill>
                <a:latin typeface="Times New Roman"/>
                <a:cs typeface="Times New Roman"/>
              </a:rPr>
              <a:t>a</a:t>
            </a:r>
            <a:r>
              <a:rPr sz="2000" dirty="0">
                <a:solidFill>
                  <a:srgbClr val="6F2F9F"/>
                </a:solidFill>
                <a:latin typeface="Times New Roman"/>
                <a:cs typeface="Times New Roman"/>
              </a:rPr>
              <a:t>	</a:t>
            </a:r>
            <a:r>
              <a:rPr sz="2000" spc="5" dirty="0">
                <a:solidFill>
                  <a:srgbClr val="6F2F9F"/>
                </a:solidFill>
                <a:latin typeface="Times New Roman"/>
                <a:cs typeface="Times New Roman"/>
              </a:rPr>
              <a:t>p</a:t>
            </a:r>
            <a:r>
              <a:rPr sz="2000" dirty="0">
                <a:solidFill>
                  <a:srgbClr val="6F2F9F"/>
                </a:solidFill>
                <a:latin typeface="Times New Roman"/>
                <a:cs typeface="Times New Roman"/>
              </a:rPr>
              <a:t>r</a:t>
            </a:r>
            <a:r>
              <a:rPr sz="2000" spc="5" dirty="0">
                <a:solidFill>
                  <a:srgbClr val="6F2F9F"/>
                </a:solidFill>
                <a:latin typeface="Times New Roman"/>
                <a:cs typeface="Times New Roman"/>
              </a:rPr>
              <a:t>o</a:t>
            </a:r>
            <a:r>
              <a:rPr sz="2000" spc="-5" dirty="0">
                <a:solidFill>
                  <a:srgbClr val="6F2F9F"/>
                </a:solidFill>
                <a:latin typeface="Times New Roman"/>
                <a:cs typeface="Times New Roman"/>
              </a:rPr>
              <a:t>c</a:t>
            </a:r>
            <a:r>
              <a:rPr sz="2000" dirty="0">
                <a:solidFill>
                  <a:srgbClr val="6F2F9F"/>
                </a:solidFill>
                <a:latin typeface="Times New Roman"/>
                <a:cs typeface="Times New Roman"/>
              </a:rPr>
              <a:t>e</a:t>
            </a:r>
            <a:r>
              <a:rPr sz="2000" spc="-15" dirty="0">
                <a:solidFill>
                  <a:srgbClr val="6F2F9F"/>
                </a:solidFill>
                <a:latin typeface="Times New Roman"/>
                <a:cs typeface="Times New Roman"/>
              </a:rPr>
              <a:t>s</a:t>
            </a:r>
            <a:r>
              <a:rPr sz="2000" spc="-5" dirty="0">
                <a:solidFill>
                  <a:srgbClr val="6F2F9F"/>
                </a:solidFill>
                <a:latin typeface="Times New Roman"/>
                <a:cs typeface="Times New Roman"/>
              </a:rPr>
              <a:t>s</a:t>
            </a:r>
            <a:r>
              <a:rPr sz="2000" dirty="0">
                <a:solidFill>
                  <a:srgbClr val="6F2F9F"/>
                </a:solidFill>
                <a:latin typeface="Times New Roman"/>
                <a:cs typeface="Times New Roman"/>
              </a:rPr>
              <a:t>	</a:t>
            </a:r>
            <a:r>
              <a:rPr sz="2000" spc="-10" dirty="0">
                <a:solidFill>
                  <a:srgbClr val="6F2F9F"/>
                </a:solidFill>
                <a:latin typeface="Times New Roman"/>
                <a:cs typeface="Times New Roman"/>
              </a:rPr>
              <a:t>t</a:t>
            </a:r>
            <a:r>
              <a:rPr sz="2000" spc="-5" dirty="0">
                <a:solidFill>
                  <a:srgbClr val="6F2F9F"/>
                </a:solidFill>
                <a:latin typeface="Times New Roman"/>
                <a:cs typeface="Times New Roman"/>
              </a:rPr>
              <a:t>o</a:t>
            </a:r>
            <a:r>
              <a:rPr sz="2000" dirty="0">
                <a:solidFill>
                  <a:srgbClr val="6F2F9F"/>
                </a:solidFill>
                <a:latin typeface="Times New Roman"/>
                <a:cs typeface="Times New Roman"/>
              </a:rPr>
              <a:t>	</a:t>
            </a:r>
            <a:r>
              <a:rPr sz="2000" spc="-10" dirty="0">
                <a:solidFill>
                  <a:srgbClr val="6F2F9F"/>
                </a:solidFill>
                <a:latin typeface="Times New Roman"/>
                <a:cs typeface="Times New Roman"/>
              </a:rPr>
              <a:t>its</a:t>
            </a:r>
            <a:endParaRPr sz="2000" dirty="0">
              <a:latin typeface="Times New Roman"/>
              <a:cs typeface="Times New Roman"/>
            </a:endParaRPr>
          </a:p>
          <a:p>
            <a:pPr marL="356870">
              <a:lnSpc>
                <a:spcPct val="100000"/>
              </a:lnSpc>
              <a:spcBef>
                <a:spcPts val="1200"/>
              </a:spcBef>
            </a:pPr>
            <a:r>
              <a:rPr sz="2000" spc="-10" dirty="0">
                <a:solidFill>
                  <a:srgbClr val="6F2F9F"/>
                </a:solidFill>
                <a:latin typeface="Times New Roman"/>
                <a:cs typeface="Times New Roman"/>
              </a:rPr>
              <a:t>termination </a:t>
            </a:r>
            <a:r>
              <a:rPr sz="2000" spc="-5" dirty="0">
                <a:solidFill>
                  <a:srgbClr val="6F2F9F"/>
                </a:solidFill>
                <a:latin typeface="Times New Roman"/>
                <a:cs typeface="Times New Roman"/>
              </a:rPr>
              <a:t>is </a:t>
            </a:r>
            <a:r>
              <a:rPr sz="2000" spc="-10" dirty="0">
                <a:solidFill>
                  <a:srgbClr val="6F2F9F"/>
                </a:solidFill>
                <a:latin typeface="Times New Roman"/>
                <a:cs typeface="Times New Roman"/>
              </a:rPr>
              <a:t>not </a:t>
            </a:r>
            <a:r>
              <a:rPr sz="2000" spc="-5" dirty="0">
                <a:solidFill>
                  <a:srgbClr val="6F2F9F"/>
                </a:solidFill>
                <a:latin typeface="Times New Roman"/>
                <a:cs typeface="Times New Roman"/>
              </a:rPr>
              <a:t>a </a:t>
            </a:r>
            <a:r>
              <a:rPr sz="2000" spc="-10" dirty="0">
                <a:solidFill>
                  <a:srgbClr val="6F2F9F"/>
                </a:solidFill>
                <a:latin typeface="Times New Roman"/>
                <a:cs typeface="Times New Roman"/>
              </a:rPr>
              <a:t>single </a:t>
            </a:r>
            <a:r>
              <a:rPr sz="2000" spc="-5" dirty="0">
                <a:solidFill>
                  <a:srgbClr val="6F2F9F"/>
                </a:solidFill>
                <a:latin typeface="Times New Roman"/>
                <a:cs typeface="Times New Roman"/>
              </a:rPr>
              <a:t>step</a:t>
            </a:r>
            <a:r>
              <a:rPr sz="2000" spc="105" dirty="0">
                <a:solidFill>
                  <a:srgbClr val="6F2F9F"/>
                </a:solidFill>
                <a:latin typeface="Times New Roman"/>
                <a:cs typeface="Times New Roman"/>
              </a:rPr>
              <a:t> </a:t>
            </a:r>
            <a:r>
              <a:rPr sz="2000" spc="-5" dirty="0">
                <a:solidFill>
                  <a:srgbClr val="6F2F9F"/>
                </a:solidFill>
                <a:latin typeface="Times New Roman"/>
                <a:cs typeface="Times New Roman"/>
              </a:rPr>
              <a:t>operation</a:t>
            </a:r>
            <a:r>
              <a:rPr sz="2000" spc="-5" dirty="0">
                <a:latin typeface="Times New Roman"/>
                <a:cs typeface="Times New Roman"/>
              </a:rPr>
              <a:t>.</a:t>
            </a:r>
            <a:endParaRPr sz="2000" dirty="0">
              <a:latin typeface="Times New Roman"/>
              <a:cs typeface="Times New Roman"/>
            </a:endParaRPr>
          </a:p>
          <a:p>
            <a:pPr marL="356870" marR="8890" indent="-344805">
              <a:lnSpc>
                <a:spcPct val="150000"/>
              </a:lnSpc>
              <a:spcBef>
                <a:spcPts val="484"/>
              </a:spcBef>
              <a:tabLst>
                <a:tab pos="356870" algn="l"/>
              </a:tabLst>
            </a:pPr>
            <a:r>
              <a:rPr sz="2000" spc="-5" dirty="0">
                <a:solidFill>
                  <a:srgbClr val="C00000"/>
                </a:solidFill>
                <a:latin typeface="Times New Roman"/>
                <a:cs typeface="Times New Roman"/>
              </a:rPr>
              <a:t>»	</a:t>
            </a:r>
            <a:r>
              <a:rPr sz="2000" dirty="0">
                <a:solidFill>
                  <a:srgbClr val="6F2F9F"/>
                </a:solidFill>
                <a:latin typeface="Times New Roman"/>
                <a:cs typeface="Times New Roman"/>
              </a:rPr>
              <a:t>The </a:t>
            </a:r>
            <a:r>
              <a:rPr sz="2000" spc="-5" dirty="0">
                <a:solidFill>
                  <a:srgbClr val="6F2F9F"/>
                </a:solidFill>
                <a:latin typeface="Times New Roman"/>
                <a:cs typeface="Times New Roman"/>
              </a:rPr>
              <a:t>process traverses </a:t>
            </a:r>
            <a:r>
              <a:rPr sz="2000" spc="-10" dirty="0">
                <a:solidFill>
                  <a:srgbClr val="6F2F9F"/>
                </a:solidFill>
                <a:latin typeface="Times New Roman"/>
                <a:cs typeface="Times New Roman"/>
              </a:rPr>
              <a:t>through </a:t>
            </a:r>
            <a:r>
              <a:rPr sz="2000" spc="-5" dirty="0">
                <a:solidFill>
                  <a:srgbClr val="6F2F9F"/>
                </a:solidFill>
                <a:latin typeface="Times New Roman"/>
                <a:cs typeface="Times New Roman"/>
              </a:rPr>
              <a:t>a series </a:t>
            </a:r>
            <a:r>
              <a:rPr sz="2000" dirty="0">
                <a:solidFill>
                  <a:srgbClr val="6F2F9F"/>
                </a:solidFill>
                <a:latin typeface="Times New Roman"/>
                <a:cs typeface="Times New Roman"/>
              </a:rPr>
              <a:t>of </a:t>
            </a:r>
            <a:r>
              <a:rPr sz="2000" spc="-5" dirty="0">
                <a:solidFill>
                  <a:srgbClr val="6F2F9F"/>
                </a:solidFill>
                <a:latin typeface="Times New Roman"/>
                <a:cs typeface="Times New Roman"/>
              </a:rPr>
              <a:t>states </a:t>
            </a:r>
            <a:r>
              <a:rPr sz="2000" spc="-10" dirty="0">
                <a:solidFill>
                  <a:srgbClr val="6F2F9F"/>
                </a:solidFill>
                <a:latin typeface="Times New Roman"/>
                <a:cs typeface="Times New Roman"/>
              </a:rPr>
              <a:t>during its transition </a:t>
            </a:r>
            <a:r>
              <a:rPr sz="2000" spc="-5" dirty="0">
                <a:solidFill>
                  <a:srgbClr val="6F2F9F"/>
                </a:solidFill>
                <a:latin typeface="Times New Roman"/>
                <a:cs typeface="Times New Roman"/>
              </a:rPr>
              <a:t>from </a:t>
            </a:r>
            <a:r>
              <a:rPr sz="2000" spc="-10" dirty="0">
                <a:solidFill>
                  <a:srgbClr val="6F2F9F"/>
                </a:solidFill>
                <a:latin typeface="Times New Roman"/>
                <a:cs typeface="Times New Roman"/>
              </a:rPr>
              <a:t>the  </a:t>
            </a:r>
            <a:r>
              <a:rPr sz="2000" spc="-20" dirty="0">
                <a:solidFill>
                  <a:srgbClr val="6F2F9F"/>
                </a:solidFill>
                <a:latin typeface="Times New Roman"/>
                <a:cs typeface="Times New Roman"/>
              </a:rPr>
              <a:t>newly </a:t>
            </a:r>
            <a:r>
              <a:rPr sz="2000" spc="-5" dirty="0">
                <a:solidFill>
                  <a:srgbClr val="6F2F9F"/>
                </a:solidFill>
                <a:latin typeface="Times New Roman"/>
                <a:cs typeface="Times New Roman"/>
              </a:rPr>
              <a:t>created state </a:t>
            </a:r>
            <a:r>
              <a:rPr sz="2000" spc="-10" dirty="0">
                <a:solidFill>
                  <a:srgbClr val="6F2F9F"/>
                </a:solidFill>
                <a:latin typeface="Times New Roman"/>
                <a:cs typeface="Times New Roman"/>
              </a:rPr>
              <a:t>to the terminated</a:t>
            </a:r>
            <a:r>
              <a:rPr sz="2000" spc="155" dirty="0">
                <a:solidFill>
                  <a:srgbClr val="6F2F9F"/>
                </a:solidFill>
                <a:latin typeface="Times New Roman"/>
                <a:cs typeface="Times New Roman"/>
              </a:rPr>
              <a:t> </a:t>
            </a:r>
            <a:r>
              <a:rPr sz="2000" spc="-5" dirty="0">
                <a:solidFill>
                  <a:srgbClr val="6F2F9F"/>
                </a:solidFill>
                <a:latin typeface="Times New Roman"/>
                <a:cs typeface="Times New Roman"/>
              </a:rPr>
              <a:t>state</a:t>
            </a:r>
            <a:r>
              <a:rPr sz="2000" spc="-5" dirty="0">
                <a:latin typeface="Times New Roman"/>
                <a:cs typeface="Times New Roman"/>
              </a:rPr>
              <a:t>.</a:t>
            </a:r>
            <a:endParaRPr sz="2000" dirty="0">
              <a:latin typeface="Times New Roman"/>
              <a:cs typeface="Times New Roman"/>
            </a:endParaRPr>
          </a:p>
          <a:p>
            <a:pPr marL="683260" indent="-326390">
              <a:lnSpc>
                <a:spcPct val="100000"/>
              </a:lnSpc>
              <a:spcBef>
                <a:spcPts val="1680"/>
              </a:spcBef>
              <a:buClr>
                <a:srgbClr val="3A812E"/>
              </a:buClr>
              <a:buSzPct val="60000"/>
              <a:buFont typeface="Wingdings"/>
              <a:buChar char=""/>
              <a:tabLst>
                <a:tab pos="682625" algn="l"/>
                <a:tab pos="683260" algn="l"/>
              </a:tabLst>
            </a:pPr>
            <a:r>
              <a:rPr sz="2000" dirty="0">
                <a:solidFill>
                  <a:srgbClr val="AC1285"/>
                </a:solidFill>
                <a:latin typeface="Times New Roman"/>
                <a:cs typeface="Times New Roman"/>
              </a:rPr>
              <a:t>The</a:t>
            </a:r>
            <a:r>
              <a:rPr sz="2000" spc="130" dirty="0">
                <a:solidFill>
                  <a:srgbClr val="AC1285"/>
                </a:solidFill>
                <a:latin typeface="Times New Roman"/>
                <a:cs typeface="Times New Roman"/>
              </a:rPr>
              <a:t> </a:t>
            </a:r>
            <a:r>
              <a:rPr sz="2000" spc="-15" dirty="0">
                <a:solidFill>
                  <a:srgbClr val="AC1285"/>
                </a:solidFill>
                <a:latin typeface="Times New Roman"/>
                <a:cs typeface="Times New Roman"/>
              </a:rPr>
              <a:t>cycle</a:t>
            </a:r>
            <a:r>
              <a:rPr sz="2000" spc="130" dirty="0">
                <a:solidFill>
                  <a:srgbClr val="AC1285"/>
                </a:solidFill>
                <a:latin typeface="Times New Roman"/>
                <a:cs typeface="Times New Roman"/>
              </a:rPr>
              <a:t> </a:t>
            </a:r>
            <a:r>
              <a:rPr sz="2000" spc="-5" dirty="0">
                <a:solidFill>
                  <a:srgbClr val="AC1285"/>
                </a:solidFill>
                <a:latin typeface="Times New Roman"/>
                <a:cs typeface="Times New Roman"/>
              </a:rPr>
              <a:t>through</a:t>
            </a:r>
            <a:r>
              <a:rPr sz="2000" spc="150" dirty="0">
                <a:solidFill>
                  <a:srgbClr val="AC1285"/>
                </a:solidFill>
                <a:latin typeface="Times New Roman"/>
                <a:cs typeface="Times New Roman"/>
              </a:rPr>
              <a:t> </a:t>
            </a:r>
            <a:r>
              <a:rPr sz="2000" spc="-5" dirty="0">
                <a:solidFill>
                  <a:srgbClr val="AC1285"/>
                </a:solidFill>
                <a:latin typeface="Times New Roman"/>
                <a:cs typeface="Times New Roman"/>
              </a:rPr>
              <a:t>which</a:t>
            </a:r>
            <a:r>
              <a:rPr sz="2000" spc="114" dirty="0">
                <a:solidFill>
                  <a:srgbClr val="AC1285"/>
                </a:solidFill>
                <a:latin typeface="Times New Roman"/>
                <a:cs typeface="Times New Roman"/>
              </a:rPr>
              <a:t> </a:t>
            </a:r>
            <a:r>
              <a:rPr sz="2000" spc="-5" dirty="0">
                <a:solidFill>
                  <a:srgbClr val="AC1285"/>
                </a:solidFill>
                <a:latin typeface="Times New Roman"/>
                <a:cs typeface="Times New Roman"/>
              </a:rPr>
              <a:t>a</a:t>
            </a:r>
            <a:r>
              <a:rPr sz="2000" spc="130" dirty="0">
                <a:solidFill>
                  <a:srgbClr val="AC1285"/>
                </a:solidFill>
                <a:latin typeface="Times New Roman"/>
                <a:cs typeface="Times New Roman"/>
              </a:rPr>
              <a:t> </a:t>
            </a:r>
            <a:r>
              <a:rPr sz="2000" spc="-5" dirty="0">
                <a:solidFill>
                  <a:srgbClr val="AC1285"/>
                </a:solidFill>
                <a:latin typeface="Times New Roman"/>
                <a:cs typeface="Times New Roman"/>
              </a:rPr>
              <a:t>process</a:t>
            </a:r>
            <a:r>
              <a:rPr sz="2000" spc="120" dirty="0">
                <a:solidFill>
                  <a:srgbClr val="AC1285"/>
                </a:solidFill>
                <a:latin typeface="Times New Roman"/>
                <a:cs typeface="Times New Roman"/>
              </a:rPr>
              <a:t> </a:t>
            </a:r>
            <a:r>
              <a:rPr sz="2000" spc="-10" dirty="0">
                <a:solidFill>
                  <a:srgbClr val="AC1285"/>
                </a:solidFill>
                <a:latin typeface="Times New Roman"/>
                <a:cs typeface="Times New Roman"/>
              </a:rPr>
              <a:t>changes</a:t>
            </a:r>
            <a:r>
              <a:rPr sz="2000" spc="130" dirty="0">
                <a:solidFill>
                  <a:srgbClr val="AC1285"/>
                </a:solidFill>
                <a:latin typeface="Times New Roman"/>
                <a:cs typeface="Times New Roman"/>
              </a:rPr>
              <a:t> </a:t>
            </a:r>
            <a:r>
              <a:rPr sz="2000" spc="-10" dirty="0">
                <a:solidFill>
                  <a:srgbClr val="AC1285"/>
                </a:solidFill>
                <a:latin typeface="Times New Roman"/>
                <a:cs typeface="Times New Roman"/>
              </a:rPr>
              <a:t>its</a:t>
            </a:r>
            <a:r>
              <a:rPr sz="2000" spc="114" dirty="0">
                <a:solidFill>
                  <a:srgbClr val="AC1285"/>
                </a:solidFill>
                <a:latin typeface="Times New Roman"/>
                <a:cs typeface="Times New Roman"/>
              </a:rPr>
              <a:t> </a:t>
            </a:r>
            <a:r>
              <a:rPr sz="2000" spc="-5" dirty="0">
                <a:solidFill>
                  <a:srgbClr val="AC1285"/>
                </a:solidFill>
                <a:latin typeface="Times New Roman"/>
                <a:cs typeface="Times New Roman"/>
              </a:rPr>
              <a:t>state</a:t>
            </a:r>
            <a:r>
              <a:rPr sz="2000" spc="125" dirty="0">
                <a:solidFill>
                  <a:srgbClr val="AC1285"/>
                </a:solidFill>
                <a:latin typeface="Times New Roman"/>
                <a:cs typeface="Times New Roman"/>
              </a:rPr>
              <a:t> </a:t>
            </a:r>
            <a:r>
              <a:rPr sz="2000" spc="-5" dirty="0">
                <a:solidFill>
                  <a:srgbClr val="AC1285"/>
                </a:solidFill>
                <a:latin typeface="Times New Roman"/>
                <a:cs typeface="Times New Roman"/>
              </a:rPr>
              <a:t>from</a:t>
            </a:r>
            <a:r>
              <a:rPr sz="2000" spc="95" dirty="0">
                <a:solidFill>
                  <a:srgbClr val="AC1285"/>
                </a:solidFill>
                <a:latin typeface="Times New Roman"/>
                <a:cs typeface="Times New Roman"/>
              </a:rPr>
              <a:t> </a:t>
            </a:r>
            <a:r>
              <a:rPr lang="en-US" sz="2000" spc="-40" dirty="0">
                <a:solidFill>
                  <a:srgbClr val="AC1285"/>
                </a:solidFill>
                <a:latin typeface="Times New Roman"/>
                <a:cs typeface="Times New Roman"/>
              </a:rPr>
              <a:t>"</a:t>
            </a:r>
            <a:r>
              <a:rPr sz="2000" i="1" spc="-40" dirty="0">
                <a:solidFill>
                  <a:srgbClr val="AC1285"/>
                </a:solidFill>
                <a:latin typeface="Times New Roman"/>
                <a:cs typeface="Times New Roman"/>
              </a:rPr>
              <a:t>newly</a:t>
            </a:r>
            <a:r>
              <a:rPr sz="2000" i="1" spc="130" dirty="0">
                <a:solidFill>
                  <a:srgbClr val="AC1285"/>
                </a:solidFill>
                <a:latin typeface="Times New Roman"/>
                <a:cs typeface="Times New Roman"/>
              </a:rPr>
              <a:t> </a:t>
            </a:r>
            <a:r>
              <a:rPr sz="2000" i="1" spc="-145" dirty="0">
                <a:solidFill>
                  <a:srgbClr val="AC1285"/>
                </a:solidFill>
                <a:latin typeface="Times New Roman"/>
                <a:cs typeface="Times New Roman"/>
              </a:rPr>
              <a:t>created</a:t>
            </a:r>
            <a:r>
              <a:rPr lang="en-US" sz="2000" i="1" spc="-145" dirty="0">
                <a:solidFill>
                  <a:srgbClr val="AC1285"/>
                </a:solidFill>
                <a:latin typeface="Times New Roman"/>
                <a:cs typeface="Times New Roman"/>
              </a:rPr>
              <a:t>"</a:t>
            </a:r>
            <a:endParaRPr sz="2000" dirty="0">
              <a:latin typeface="Times New Roman"/>
              <a:cs typeface="Times New Roman"/>
            </a:endParaRPr>
          </a:p>
          <a:p>
            <a:pPr marL="683260" algn="just">
              <a:lnSpc>
                <a:spcPct val="100000"/>
              </a:lnSpc>
              <a:spcBef>
                <a:spcPts val="1205"/>
              </a:spcBef>
            </a:pPr>
            <a:r>
              <a:rPr sz="2000" spc="-5" dirty="0">
                <a:solidFill>
                  <a:srgbClr val="AC1285"/>
                </a:solidFill>
                <a:latin typeface="Times New Roman"/>
                <a:cs typeface="Times New Roman"/>
              </a:rPr>
              <a:t>to </a:t>
            </a:r>
            <a:r>
              <a:rPr lang="en-US" sz="2000" spc="-25" dirty="0">
                <a:solidFill>
                  <a:srgbClr val="AC1285"/>
                </a:solidFill>
                <a:latin typeface="Times New Roman"/>
                <a:cs typeface="Times New Roman"/>
              </a:rPr>
              <a:t>"</a:t>
            </a:r>
            <a:r>
              <a:rPr sz="2000" i="1" spc="-25" dirty="0">
                <a:solidFill>
                  <a:srgbClr val="AC1285"/>
                </a:solidFill>
                <a:latin typeface="Times New Roman"/>
                <a:cs typeface="Times New Roman"/>
              </a:rPr>
              <a:t>execution </a:t>
            </a:r>
            <a:r>
              <a:rPr sz="2000" i="1" spc="-114" dirty="0">
                <a:solidFill>
                  <a:srgbClr val="AC1285"/>
                </a:solidFill>
                <a:latin typeface="Times New Roman"/>
                <a:cs typeface="Times New Roman"/>
              </a:rPr>
              <a:t>completed</a:t>
            </a:r>
            <a:r>
              <a:rPr lang="en-US" sz="2000" i="1" spc="-114" dirty="0">
                <a:solidFill>
                  <a:srgbClr val="AC1285"/>
                </a:solidFill>
                <a:latin typeface="Times New Roman"/>
                <a:cs typeface="Times New Roman"/>
              </a:rPr>
              <a:t>"</a:t>
            </a:r>
            <a:r>
              <a:rPr sz="2000" spc="-114" dirty="0">
                <a:solidFill>
                  <a:srgbClr val="AC1285"/>
                </a:solidFill>
                <a:latin typeface="Times New Roman"/>
                <a:cs typeface="Times New Roman"/>
              </a:rPr>
              <a:t> </a:t>
            </a:r>
            <a:r>
              <a:rPr sz="2000" spc="-5" dirty="0">
                <a:solidFill>
                  <a:srgbClr val="AC1285"/>
                </a:solidFill>
                <a:latin typeface="Times New Roman"/>
                <a:cs typeface="Times New Roman"/>
              </a:rPr>
              <a:t>is </a:t>
            </a:r>
            <a:r>
              <a:rPr sz="2000" spc="-20" dirty="0">
                <a:solidFill>
                  <a:srgbClr val="AC1285"/>
                </a:solidFill>
                <a:latin typeface="Times New Roman"/>
                <a:cs typeface="Times New Roman"/>
              </a:rPr>
              <a:t>known </a:t>
            </a:r>
            <a:r>
              <a:rPr sz="2000" spc="-5" dirty="0">
                <a:solidFill>
                  <a:srgbClr val="AC1285"/>
                </a:solidFill>
                <a:latin typeface="Times New Roman"/>
                <a:cs typeface="Times New Roman"/>
              </a:rPr>
              <a:t>as </a:t>
            </a:r>
            <a:r>
              <a:rPr lang="en-US" sz="2000" spc="-35" dirty="0">
                <a:solidFill>
                  <a:srgbClr val="AC1285"/>
                </a:solidFill>
                <a:latin typeface="Times New Roman"/>
                <a:cs typeface="Times New Roman"/>
              </a:rPr>
              <a:t>"</a:t>
            </a:r>
            <a:r>
              <a:rPr sz="2000" b="1" i="1" u="heavy" spc="-35" dirty="0">
                <a:solidFill>
                  <a:srgbClr val="FF0000"/>
                </a:solidFill>
                <a:uFill>
                  <a:solidFill>
                    <a:srgbClr val="FF0000"/>
                  </a:solidFill>
                </a:uFill>
                <a:latin typeface="Times New Roman"/>
                <a:cs typeface="Times New Roman"/>
              </a:rPr>
              <a:t>Process </a:t>
            </a:r>
            <a:r>
              <a:rPr sz="2000" b="1" i="1" u="heavy" spc="-5" dirty="0">
                <a:solidFill>
                  <a:srgbClr val="FF0000"/>
                </a:solidFill>
                <a:uFill>
                  <a:solidFill>
                    <a:srgbClr val="FF0000"/>
                  </a:solidFill>
                </a:uFill>
                <a:latin typeface="Times New Roman"/>
                <a:cs typeface="Times New Roman"/>
              </a:rPr>
              <a:t>Life</a:t>
            </a:r>
            <a:r>
              <a:rPr sz="2000" b="1" i="1" u="heavy" spc="254" dirty="0">
                <a:solidFill>
                  <a:srgbClr val="FF0000"/>
                </a:solidFill>
                <a:uFill>
                  <a:solidFill>
                    <a:srgbClr val="FF0000"/>
                  </a:solidFill>
                </a:uFill>
                <a:latin typeface="Times New Roman"/>
                <a:cs typeface="Times New Roman"/>
              </a:rPr>
              <a:t> </a:t>
            </a:r>
            <a:r>
              <a:rPr sz="2000" b="1" i="1" u="heavy" spc="-170" dirty="0">
                <a:solidFill>
                  <a:srgbClr val="FF0000"/>
                </a:solidFill>
                <a:uFill>
                  <a:solidFill>
                    <a:srgbClr val="FF0000"/>
                  </a:solidFill>
                </a:uFill>
                <a:latin typeface="Times New Roman"/>
                <a:cs typeface="Times New Roman"/>
              </a:rPr>
              <a:t>Cycle</a:t>
            </a:r>
            <a:r>
              <a:rPr lang="en-US" sz="2000" b="1" i="1" u="heavy" spc="-170" dirty="0">
                <a:solidFill>
                  <a:srgbClr val="AC1285"/>
                </a:solidFill>
                <a:uFill>
                  <a:solidFill>
                    <a:srgbClr val="FF0000"/>
                  </a:solidFill>
                </a:uFill>
                <a:latin typeface="Times New Roman"/>
                <a:cs typeface="Times New Roman"/>
              </a:rPr>
              <a:t>“.</a:t>
            </a:r>
            <a:endParaRPr sz="2000" dirty="0">
              <a:latin typeface="Times New Roman"/>
              <a:cs typeface="Times New Roman"/>
            </a:endParaRPr>
          </a:p>
          <a:p>
            <a:pPr marL="683260" marR="9525" indent="-326390" algn="just">
              <a:lnSpc>
                <a:spcPct val="150100"/>
              </a:lnSpc>
              <a:spcBef>
                <a:spcPts val="480"/>
              </a:spcBef>
              <a:buClr>
                <a:srgbClr val="3A812E"/>
              </a:buClr>
              <a:buSzPct val="60000"/>
              <a:buFont typeface="Wingdings"/>
              <a:buChar char=""/>
              <a:tabLst>
                <a:tab pos="683260" algn="l"/>
              </a:tabLst>
            </a:pPr>
            <a:r>
              <a:rPr sz="2000" dirty="0">
                <a:latin typeface="Times New Roman"/>
                <a:cs typeface="Times New Roman"/>
              </a:rPr>
              <a:t>The </a:t>
            </a:r>
            <a:r>
              <a:rPr sz="2000" spc="-10" dirty="0">
                <a:latin typeface="Times New Roman"/>
                <a:cs typeface="Times New Roman"/>
              </a:rPr>
              <a:t>various </a:t>
            </a:r>
            <a:r>
              <a:rPr sz="2000" spc="-5" dirty="0">
                <a:latin typeface="Times New Roman"/>
                <a:cs typeface="Times New Roman"/>
              </a:rPr>
              <a:t>states through which a process traverses </a:t>
            </a:r>
            <a:r>
              <a:rPr sz="2000" spc="-10" dirty="0">
                <a:latin typeface="Times New Roman"/>
                <a:cs typeface="Times New Roman"/>
              </a:rPr>
              <a:t>through </a:t>
            </a:r>
            <a:r>
              <a:rPr sz="2000" spc="-5" dirty="0">
                <a:latin typeface="Times New Roman"/>
                <a:cs typeface="Times New Roman"/>
              </a:rPr>
              <a:t>during a  Process </a:t>
            </a:r>
            <a:r>
              <a:rPr sz="2000" spc="-15" dirty="0">
                <a:latin typeface="Times New Roman"/>
                <a:cs typeface="Times New Roman"/>
              </a:rPr>
              <a:t>Life </a:t>
            </a:r>
            <a:r>
              <a:rPr sz="2000" spc="-5" dirty="0">
                <a:latin typeface="Times New Roman"/>
                <a:cs typeface="Times New Roman"/>
              </a:rPr>
              <a:t>Cycle indicates </a:t>
            </a:r>
            <a:r>
              <a:rPr sz="2000" spc="-10" dirty="0">
                <a:latin typeface="Times New Roman"/>
                <a:cs typeface="Times New Roman"/>
              </a:rPr>
              <a:t>the </a:t>
            </a:r>
            <a:r>
              <a:rPr sz="2000" spc="-5" dirty="0">
                <a:latin typeface="Times New Roman"/>
                <a:cs typeface="Times New Roman"/>
              </a:rPr>
              <a:t>current status </a:t>
            </a:r>
            <a:r>
              <a:rPr sz="2000" dirty="0">
                <a:latin typeface="Times New Roman"/>
                <a:cs typeface="Times New Roman"/>
              </a:rPr>
              <a:t>of </a:t>
            </a:r>
            <a:r>
              <a:rPr sz="2000" spc="-10" dirty="0">
                <a:latin typeface="Times New Roman"/>
                <a:cs typeface="Times New Roman"/>
              </a:rPr>
              <a:t>the </a:t>
            </a:r>
            <a:r>
              <a:rPr sz="2000" spc="-5" dirty="0">
                <a:latin typeface="Times New Roman"/>
                <a:cs typeface="Times New Roman"/>
              </a:rPr>
              <a:t>process </a:t>
            </a:r>
            <a:r>
              <a:rPr sz="2000" spc="-15" dirty="0">
                <a:latin typeface="Times New Roman"/>
                <a:cs typeface="Times New Roman"/>
              </a:rPr>
              <a:t>with </a:t>
            </a:r>
            <a:r>
              <a:rPr sz="2000" spc="-5" dirty="0">
                <a:latin typeface="Times New Roman"/>
                <a:cs typeface="Times New Roman"/>
              </a:rPr>
              <a:t>respect  to </a:t>
            </a:r>
            <a:r>
              <a:rPr sz="2000" spc="-15" dirty="0">
                <a:latin typeface="Times New Roman"/>
                <a:cs typeface="Times New Roman"/>
              </a:rPr>
              <a:t>time </a:t>
            </a:r>
            <a:r>
              <a:rPr sz="2000" spc="-10" dirty="0">
                <a:latin typeface="Times New Roman"/>
                <a:cs typeface="Times New Roman"/>
              </a:rPr>
              <a:t>and </a:t>
            </a:r>
            <a:r>
              <a:rPr sz="2000" spc="-5" dirty="0">
                <a:latin typeface="Times New Roman"/>
                <a:cs typeface="Times New Roman"/>
              </a:rPr>
              <a:t>also provides </a:t>
            </a:r>
            <a:r>
              <a:rPr sz="2000" spc="-10" dirty="0">
                <a:latin typeface="Times New Roman"/>
                <a:cs typeface="Times New Roman"/>
              </a:rPr>
              <a:t>information </a:t>
            </a:r>
            <a:r>
              <a:rPr sz="2000" dirty="0">
                <a:latin typeface="Times New Roman"/>
                <a:cs typeface="Times New Roman"/>
              </a:rPr>
              <a:t>on </a:t>
            </a:r>
            <a:r>
              <a:rPr sz="2000" spc="-20" dirty="0">
                <a:latin typeface="Times New Roman"/>
                <a:cs typeface="Times New Roman"/>
              </a:rPr>
              <a:t>what </a:t>
            </a:r>
            <a:r>
              <a:rPr sz="2000" spc="-5" dirty="0">
                <a:latin typeface="Times New Roman"/>
                <a:cs typeface="Times New Roman"/>
              </a:rPr>
              <a:t>it is </a:t>
            </a:r>
            <a:r>
              <a:rPr sz="2000" spc="-10" dirty="0">
                <a:latin typeface="Times New Roman"/>
                <a:cs typeface="Times New Roman"/>
              </a:rPr>
              <a:t>allowed </a:t>
            </a:r>
            <a:r>
              <a:rPr sz="2000" spc="-5" dirty="0">
                <a:latin typeface="Times New Roman"/>
                <a:cs typeface="Times New Roman"/>
              </a:rPr>
              <a:t>to </a:t>
            </a:r>
            <a:r>
              <a:rPr sz="2000" dirty="0">
                <a:latin typeface="Times New Roman"/>
                <a:cs typeface="Times New Roman"/>
              </a:rPr>
              <a:t>do</a:t>
            </a:r>
            <a:r>
              <a:rPr sz="2000" spc="260" dirty="0">
                <a:latin typeface="Times New Roman"/>
                <a:cs typeface="Times New Roman"/>
              </a:rPr>
              <a:t> </a:t>
            </a:r>
            <a:r>
              <a:rPr sz="2000" spc="-10" dirty="0">
                <a:latin typeface="Times New Roman"/>
                <a:cs typeface="Times New Roman"/>
              </a:rPr>
              <a:t>next.</a:t>
            </a:r>
            <a:endParaRPr sz="2000" dirty="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38</a:t>
            </a:fld>
            <a:endParaRPr spc="-4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276003"/>
            <a:ext cx="2814955" cy="2373630"/>
          </a:xfrm>
          <a:prstGeom prst="rect">
            <a:avLst/>
          </a:prstGeom>
        </p:spPr>
        <p:txBody>
          <a:bodyPr vert="horz" wrap="square" lIns="0" tIns="12065" rIns="0" bIns="0" rtlCol="0">
            <a:spAutoFit/>
          </a:bodyPr>
          <a:lstStyle/>
          <a:p>
            <a:pPr marL="356870" marR="5080" indent="-344805" algn="just">
              <a:lnSpc>
                <a:spcPct val="150100"/>
              </a:lnSpc>
              <a:spcBef>
                <a:spcPts val="95"/>
              </a:spcBef>
            </a:pPr>
            <a:r>
              <a:rPr sz="2000" spc="-5" dirty="0">
                <a:solidFill>
                  <a:srgbClr val="C00000"/>
                </a:solidFill>
                <a:latin typeface="Times New Roman"/>
                <a:cs typeface="Times New Roman"/>
              </a:rPr>
              <a:t>» </a:t>
            </a:r>
            <a:r>
              <a:rPr sz="2000" dirty="0">
                <a:solidFill>
                  <a:srgbClr val="6F2F9F"/>
                </a:solidFill>
                <a:latin typeface="Times New Roman"/>
                <a:cs typeface="Times New Roman"/>
              </a:rPr>
              <a:t>The </a:t>
            </a:r>
            <a:r>
              <a:rPr sz="2000" spc="-10" dirty="0">
                <a:solidFill>
                  <a:srgbClr val="6F2F9F"/>
                </a:solidFill>
                <a:latin typeface="Times New Roman"/>
                <a:cs typeface="Times New Roman"/>
              </a:rPr>
              <a:t>transition </a:t>
            </a:r>
            <a:r>
              <a:rPr sz="2000" dirty="0">
                <a:solidFill>
                  <a:srgbClr val="6F2F9F"/>
                </a:solidFill>
                <a:latin typeface="Times New Roman"/>
                <a:cs typeface="Times New Roman"/>
              </a:rPr>
              <a:t>of </a:t>
            </a:r>
            <a:r>
              <a:rPr sz="2000" spc="-5" dirty="0">
                <a:solidFill>
                  <a:srgbClr val="6F2F9F"/>
                </a:solidFill>
                <a:latin typeface="Times New Roman"/>
                <a:cs typeface="Times New Roman"/>
              </a:rPr>
              <a:t>a  process </a:t>
            </a:r>
            <a:r>
              <a:rPr sz="2000" spc="-10" dirty="0">
                <a:solidFill>
                  <a:srgbClr val="6F2F9F"/>
                </a:solidFill>
                <a:latin typeface="Times New Roman"/>
                <a:cs typeface="Times New Roman"/>
              </a:rPr>
              <a:t>from one </a:t>
            </a:r>
            <a:r>
              <a:rPr sz="2000" spc="-5" dirty="0">
                <a:solidFill>
                  <a:srgbClr val="6F2F9F"/>
                </a:solidFill>
                <a:latin typeface="Times New Roman"/>
                <a:cs typeface="Times New Roman"/>
              </a:rPr>
              <a:t>state  </a:t>
            </a:r>
            <a:r>
              <a:rPr sz="2000" spc="-10" dirty="0">
                <a:solidFill>
                  <a:srgbClr val="6F2F9F"/>
                </a:solidFill>
                <a:latin typeface="Times New Roman"/>
                <a:cs typeface="Times New Roman"/>
              </a:rPr>
              <a:t>to another is </a:t>
            </a:r>
            <a:r>
              <a:rPr sz="2000" spc="-5" dirty="0">
                <a:solidFill>
                  <a:srgbClr val="6F2F9F"/>
                </a:solidFill>
                <a:latin typeface="Times New Roman"/>
                <a:cs typeface="Times New Roman"/>
              </a:rPr>
              <a:t>known</a:t>
            </a:r>
            <a:r>
              <a:rPr sz="2000" spc="-190" dirty="0">
                <a:solidFill>
                  <a:srgbClr val="6F2F9F"/>
                </a:solidFill>
                <a:latin typeface="Times New Roman"/>
                <a:cs typeface="Times New Roman"/>
              </a:rPr>
              <a:t> </a:t>
            </a:r>
            <a:r>
              <a:rPr sz="2000" spc="-5" dirty="0">
                <a:solidFill>
                  <a:srgbClr val="6F2F9F"/>
                </a:solidFill>
                <a:latin typeface="Times New Roman"/>
                <a:cs typeface="Times New Roman"/>
              </a:rPr>
              <a:t>as</a:t>
            </a:r>
            <a:endParaRPr sz="2000" dirty="0">
              <a:latin typeface="Times New Roman"/>
              <a:cs typeface="Times New Roman"/>
            </a:endParaRPr>
          </a:p>
          <a:p>
            <a:pPr marL="356870" algn="just">
              <a:lnSpc>
                <a:spcPct val="100000"/>
              </a:lnSpc>
              <a:spcBef>
                <a:spcPts val="1205"/>
              </a:spcBef>
            </a:pPr>
            <a:r>
              <a:rPr lang="en-US" sz="2000" i="1" spc="-45" dirty="0">
                <a:solidFill>
                  <a:srgbClr val="6F2F9F"/>
                </a:solidFill>
                <a:latin typeface="Times New Roman"/>
                <a:cs typeface="Times New Roman"/>
              </a:rPr>
              <a:t>"</a:t>
            </a:r>
            <a:r>
              <a:rPr sz="2000" i="1" spc="-45" dirty="0">
                <a:solidFill>
                  <a:srgbClr val="FF0000"/>
                </a:solidFill>
                <a:latin typeface="Times New Roman"/>
                <a:cs typeface="Times New Roman"/>
              </a:rPr>
              <a:t>State</a:t>
            </a:r>
            <a:r>
              <a:rPr sz="2000" i="1" spc="-25" dirty="0">
                <a:solidFill>
                  <a:srgbClr val="FF0000"/>
                </a:solidFill>
                <a:latin typeface="Times New Roman"/>
                <a:cs typeface="Times New Roman"/>
              </a:rPr>
              <a:t> </a:t>
            </a:r>
            <a:r>
              <a:rPr sz="2000" i="1" spc="-100" dirty="0">
                <a:solidFill>
                  <a:srgbClr val="FF0000"/>
                </a:solidFill>
                <a:latin typeface="Times New Roman"/>
                <a:cs typeface="Times New Roman"/>
              </a:rPr>
              <a:t>transition</a:t>
            </a:r>
            <a:r>
              <a:rPr sz="2000" spc="-100" dirty="0">
                <a:solidFill>
                  <a:srgbClr val="6F2F9F"/>
                </a:solidFill>
                <a:latin typeface="Times New Roman"/>
                <a:cs typeface="Times New Roman"/>
              </a:rPr>
              <a:t>‟</a:t>
            </a:r>
            <a:r>
              <a:rPr sz="2000" spc="-100" dirty="0">
                <a:latin typeface="Times New Roman"/>
                <a:cs typeface="Times New Roman"/>
              </a:rPr>
              <a:t>.</a:t>
            </a:r>
            <a:endParaRPr sz="2000" dirty="0">
              <a:latin typeface="Times New Roman"/>
              <a:cs typeface="Times New Roman"/>
            </a:endParaRPr>
          </a:p>
          <a:p>
            <a:pPr marL="12700">
              <a:lnSpc>
                <a:spcPct val="100000"/>
              </a:lnSpc>
              <a:spcBef>
                <a:spcPts val="1680"/>
              </a:spcBef>
              <a:tabLst>
                <a:tab pos="356870" algn="l"/>
              </a:tabLst>
            </a:pPr>
            <a:r>
              <a:rPr sz="2000" spc="-5" dirty="0">
                <a:solidFill>
                  <a:srgbClr val="C00000"/>
                </a:solidFill>
                <a:latin typeface="Times New Roman"/>
                <a:cs typeface="Times New Roman"/>
              </a:rPr>
              <a:t>»	</a:t>
            </a:r>
            <a:r>
              <a:rPr sz="2000" dirty="0">
                <a:latin typeface="Times New Roman"/>
                <a:cs typeface="Times New Roman"/>
              </a:rPr>
              <a:t>The </a:t>
            </a:r>
            <a:r>
              <a:rPr sz="2000" spc="-5" dirty="0">
                <a:latin typeface="Times New Roman"/>
                <a:cs typeface="Times New Roman"/>
              </a:rPr>
              <a:t>Process states</a:t>
            </a:r>
            <a:r>
              <a:rPr sz="2000" spc="180" dirty="0">
                <a:latin typeface="Times New Roman"/>
                <a:cs typeface="Times New Roman"/>
              </a:rPr>
              <a:t> </a:t>
            </a:r>
            <a:r>
              <a:rPr sz="2000" spc="-10" dirty="0">
                <a:latin typeface="Times New Roman"/>
                <a:cs typeface="Times New Roman"/>
              </a:rPr>
              <a:t>and</a:t>
            </a:r>
            <a:endParaRPr sz="2000" dirty="0">
              <a:latin typeface="Times New Roman"/>
              <a:cs typeface="Times New Roman"/>
            </a:endParaRPr>
          </a:p>
        </p:txBody>
      </p:sp>
      <p:sp>
        <p:nvSpPr>
          <p:cNvPr id="3" name="object 3"/>
          <p:cNvSpPr txBox="1"/>
          <p:nvPr/>
        </p:nvSpPr>
        <p:spPr>
          <a:xfrm>
            <a:off x="804468" y="2624124"/>
            <a:ext cx="1461770" cy="939800"/>
          </a:xfrm>
          <a:prstGeom prst="rect">
            <a:avLst/>
          </a:prstGeom>
        </p:spPr>
        <p:txBody>
          <a:bodyPr vert="horz" wrap="square" lIns="0" tIns="12700" rIns="0" bIns="0" rtlCol="0">
            <a:spAutoFit/>
          </a:bodyPr>
          <a:lstStyle/>
          <a:p>
            <a:pPr marL="12700" marR="5080">
              <a:lnSpc>
                <a:spcPct val="150000"/>
              </a:lnSpc>
              <a:spcBef>
                <a:spcPts val="100"/>
              </a:spcBef>
            </a:pPr>
            <a:r>
              <a:rPr sz="2000" spc="-5" dirty="0">
                <a:latin typeface="Times New Roman"/>
                <a:cs typeface="Times New Roman"/>
              </a:rPr>
              <a:t>state  </a:t>
            </a:r>
            <a:r>
              <a:rPr sz="2000" dirty="0">
                <a:latin typeface="Times New Roman"/>
                <a:cs typeface="Times New Roman"/>
              </a:rPr>
              <a:t>r</a:t>
            </a:r>
            <a:r>
              <a:rPr sz="2000" spc="-5" dirty="0">
                <a:latin typeface="Times New Roman"/>
                <a:cs typeface="Times New Roman"/>
              </a:rPr>
              <a:t>e</a:t>
            </a:r>
            <a:r>
              <a:rPr sz="2000" spc="5" dirty="0">
                <a:latin typeface="Times New Roman"/>
                <a:cs typeface="Times New Roman"/>
              </a:rPr>
              <a:t>p</a:t>
            </a:r>
            <a:r>
              <a:rPr sz="2000" dirty="0">
                <a:latin typeface="Times New Roman"/>
                <a:cs typeface="Times New Roman"/>
              </a:rPr>
              <a:t>r</a:t>
            </a:r>
            <a:r>
              <a:rPr sz="2000" spc="-5" dirty="0">
                <a:latin typeface="Times New Roman"/>
                <a:cs typeface="Times New Roman"/>
              </a:rPr>
              <a:t>ese</a:t>
            </a:r>
            <a:r>
              <a:rPr sz="2000" spc="-20" dirty="0">
                <a:latin typeface="Times New Roman"/>
                <a:cs typeface="Times New Roman"/>
              </a:rPr>
              <a:t>n</a:t>
            </a:r>
            <a:r>
              <a:rPr sz="2000" spc="-5" dirty="0">
                <a:latin typeface="Times New Roman"/>
                <a:cs typeface="Times New Roman"/>
              </a:rPr>
              <a:t>tati</a:t>
            </a:r>
            <a:r>
              <a:rPr sz="2000" dirty="0">
                <a:latin typeface="Times New Roman"/>
                <a:cs typeface="Times New Roman"/>
              </a:rPr>
              <a:t>o</a:t>
            </a:r>
            <a:r>
              <a:rPr sz="2000" spc="-5" dirty="0">
                <a:latin typeface="Times New Roman"/>
                <a:cs typeface="Times New Roman"/>
              </a:rPr>
              <a:t>n</a:t>
            </a:r>
            <a:endParaRPr sz="2000">
              <a:latin typeface="Times New Roman"/>
              <a:cs typeface="Times New Roman"/>
            </a:endParaRPr>
          </a:p>
        </p:txBody>
      </p:sp>
      <p:sp>
        <p:nvSpPr>
          <p:cNvPr id="4" name="object 4"/>
          <p:cNvSpPr txBox="1"/>
          <p:nvPr/>
        </p:nvSpPr>
        <p:spPr>
          <a:xfrm>
            <a:off x="2295525" y="2624124"/>
            <a:ext cx="981710" cy="939800"/>
          </a:xfrm>
          <a:prstGeom prst="rect">
            <a:avLst/>
          </a:prstGeom>
        </p:spPr>
        <p:txBody>
          <a:bodyPr vert="horz" wrap="square" lIns="0" tIns="165100" rIns="0" bIns="0" rtlCol="0">
            <a:spAutoFit/>
          </a:bodyPr>
          <a:lstStyle/>
          <a:p>
            <a:pPr marR="6350" algn="r">
              <a:lnSpc>
                <a:spcPct val="100000"/>
              </a:lnSpc>
              <a:spcBef>
                <a:spcPts val="1300"/>
              </a:spcBef>
            </a:pPr>
            <a:r>
              <a:rPr sz="2000" spc="-5" dirty="0">
                <a:latin typeface="Times New Roman"/>
                <a:cs typeface="Times New Roman"/>
              </a:rPr>
              <a:t>tra</a:t>
            </a:r>
            <a:r>
              <a:rPr sz="2000" spc="-15" dirty="0">
                <a:latin typeface="Times New Roman"/>
                <a:cs typeface="Times New Roman"/>
              </a:rPr>
              <a:t>ns</a:t>
            </a:r>
            <a:r>
              <a:rPr sz="2000" spc="-5" dirty="0">
                <a:latin typeface="Times New Roman"/>
                <a:cs typeface="Times New Roman"/>
              </a:rPr>
              <a:t>ition</a:t>
            </a:r>
            <a:endParaRPr sz="2000">
              <a:latin typeface="Times New Roman"/>
              <a:cs typeface="Times New Roman"/>
            </a:endParaRPr>
          </a:p>
          <a:p>
            <a:pPr marR="5080" algn="r">
              <a:lnSpc>
                <a:spcPct val="100000"/>
              </a:lnSpc>
              <a:spcBef>
                <a:spcPts val="1200"/>
              </a:spcBef>
            </a:pPr>
            <a:r>
              <a:rPr sz="2000" spc="-5" dirty="0">
                <a:latin typeface="Times New Roman"/>
                <a:cs typeface="Times New Roman"/>
              </a:rPr>
              <a:t>a</a:t>
            </a:r>
            <a:r>
              <a:rPr sz="2000" spc="5" dirty="0">
                <a:latin typeface="Times New Roman"/>
                <a:cs typeface="Times New Roman"/>
              </a:rPr>
              <a:t>r</a:t>
            </a:r>
            <a:r>
              <a:rPr sz="2000" spc="-5" dirty="0">
                <a:latin typeface="Times New Roman"/>
                <a:cs typeface="Times New Roman"/>
              </a:rPr>
              <a:t>e</a:t>
            </a:r>
            <a:endParaRPr sz="2000">
              <a:latin typeface="Times New Roman"/>
              <a:cs typeface="Times New Roman"/>
            </a:endParaRPr>
          </a:p>
        </p:txBody>
      </p:sp>
      <p:sp>
        <p:nvSpPr>
          <p:cNvPr id="5" name="object 5"/>
          <p:cNvSpPr txBox="1"/>
          <p:nvPr/>
        </p:nvSpPr>
        <p:spPr>
          <a:xfrm>
            <a:off x="804468" y="3538458"/>
            <a:ext cx="2468245" cy="941069"/>
          </a:xfrm>
          <a:prstGeom prst="rect">
            <a:avLst/>
          </a:prstGeom>
        </p:spPr>
        <p:txBody>
          <a:bodyPr vert="horz" wrap="square" lIns="0" tIns="12700" rIns="0" bIns="0" rtlCol="0">
            <a:spAutoFit/>
          </a:bodyPr>
          <a:lstStyle/>
          <a:p>
            <a:pPr marL="12700" marR="5080">
              <a:lnSpc>
                <a:spcPct val="150100"/>
              </a:lnSpc>
              <a:spcBef>
                <a:spcPts val="100"/>
              </a:spcBef>
            </a:pPr>
            <a:r>
              <a:rPr sz="2000" spc="-10" dirty="0">
                <a:latin typeface="Times New Roman"/>
                <a:cs typeface="Times New Roman"/>
              </a:rPr>
              <a:t>shown </a:t>
            </a:r>
            <a:r>
              <a:rPr sz="2000" spc="5" dirty="0">
                <a:latin typeface="Times New Roman"/>
                <a:cs typeface="Times New Roman"/>
              </a:rPr>
              <a:t>in </a:t>
            </a:r>
            <a:r>
              <a:rPr sz="2000" spc="-10" dirty="0">
                <a:latin typeface="Times New Roman"/>
                <a:cs typeface="Times New Roman"/>
              </a:rPr>
              <a:t>the </a:t>
            </a:r>
            <a:r>
              <a:rPr sz="2000" spc="-5" dirty="0">
                <a:latin typeface="Times New Roman"/>
                <a:cs typeface="Times New Roman"/>
              </a:rPr>
              <a:t>following  </a:t>
            </a:r>
            <a:r>
              <a:rPr sz="2000" spc="-10" dirty="0">
                <a:latin typeface="Times New Roman"/>
                <a:cs typeface="Times New Roman"/>
              </a:rPr>
              <a:t>Figure.</a:t>
            </a:r>
            <a:endParaRPr sz="2000">
              <a:latin typeface="Times New Roman"/>
              <a:cs typeface="Times New Roman"/>
            </a:endParaRPr>
          </a:p>
        </p:txBody>
      </p:sp>
      <p:sp>
        <p:nvSpPr>
          <p:cNvPr id="6" name="object 6"/>
          <p:cNvSpPr/>
          <p:nvPr/>
        </p:nvSpPr>
        <p:spPr>
          <a:xfrm>
            <a:off x="3581400" y="228600"/>
            <a:ext cx="5257800" cy="5867400"/>
          </a:xfrm>
          <a:prstGeom prst="rect">
            <a:avLst/>
          </a:prstGeom>
          <a:blipFill>
            <a:blip r:embed="rId2" cstate="print"/>
            <a:stretch>
              <a:fillRect/>
            </a:stretch>
          </a:blipFill>
        </p:spPr>
        <p:txBody>
          <a:bodyPr wrap="square" lIns="0" tIns="0" rIns="0" bIns="0" rtlCol="0"/>
          <a:lstStyle/>
          <a:p>
            <a:endParaRPr/>
          </a:p>
        </p:txBody>
      </p:sp>
      <p:sp>
        <p:nvSpPr>
          <p:cNvPr id="8" name="object 8"/>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39</a:t>
            </a:fld>
            <a:endParaRPr spc="-4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2625" cy="941069"/>
          </a:xfrm>
          <a:prstGeom prst="rect">
            <a:avLst/>
          </a:prstGeom>
        </p:spPr>
        <p:txBody>
          <a:bodyPr vert="horz" wrap="square" lIns="0" tIns="12700" rIns="0" bIns="0" rtlCol="0">
            <a:spAutoFit/>
          </a:bodyPr>
          <a:lstStyle/>
          <a:p>
            <a:pPr marL="356870" marR="5080" indent="-344805">
              <a:lnSpc>
                <a:spcPct val="150100"/>
              </a:lnSpc>
              <a:spcBef>
                <a:spcPts val="100"/>
              </a:spcBef>
              <a:tabLst>
                <a:tab pos="356870" algn="l"/>
                <a:tab pos="893444" algn="l"/>
                <a:tab pos="2015489" algn="l"/>
                <a:tab pos="2817495" algn="l"/>
                <a:tab pos="3491229" algn="l"/>
                <a:tab pos="3869054" algn="l"/>
                <a:tab pos="4695825" algn="l"/>
                <a:tab pos="5229225" algn="l"/>
                <a:tab pos="5677535" algn="l"/>
                <a:tab pos="6339205" algn="l"/>
                <a:tab pos="7698740" algn="l"/>
                <a:tab pos="8049895" algn="l"/>
              </a:tabLst>
            </a:pPr>
            <a:r>
              <a:rPr sz="2000" spc="-5" dirty="0">
                <a:solidFill>
                  <a:srgbClr val="C00000"/>
                </a:solidFill>
                <a:latin typeface="Times New Roman"/>
                <a:cs typeface="Times New Roman"/>
              </a:rPr>
              <a:t>»	</a:t>
            </a:r>
            <a:r>
              <a:rPr sz="2000" spc="20" dirty="0">
                <a:latin typeface="Times New Roman"/>
                <a:cs typeface="Times New Roman"/>
              </a:rPr>
              <a:t>T</a:t>
            </a:r>
            <a:r>
              <a:rPr sz="2000" spc="-20" dirty="0">
                <a:latin typeface="Times New Roman"/>
                <a:cs typeface="Times New Roman"/>
              </a:rPr>
              <a:t>h</a:t>
            </a:r>
            <a:r>
              <a:rPr sz="2000" spc="-5" dirty="0">
                <a:latin typeface="Times New Roman"/>
                <a:cs typeface="Times New Roman"/>
              </a:rPr>
              <a:t>e</a:t>
            </a:r>
            <a:r>
              <a:rPr sz="2000" dirty="0">
                <a:latin typeface="Times New Roman"/>
                <a:cs typeface="Times New Roman"/>
              </a:rPr>
              <a:t>	</a:t>
            </a:r>
            <a:r>
              <a:rPr sz="2000" spc="-25" dirty="0">
                <a:latin typeface="Times New Roman"/>
                <a:cs typeface="Times New Roman"/>
              </a:rPr>
              <a:t>f</a:t>
            </a:r>
            <a:r>
              <a:rPr sz="2000" dirty="0">
                <a:latin typeface="Times New Roman"/>
                <a:cs typeface="Times New Roman"/>
              </a:rPr>
              <a:t>o</a:t>
            </a:r>
            <a:r>
              <a:rPr sz="2000" spc="-5" dirty="0">
                <a:latin typeface="Times New Roman"/>
                <a:cs typeface="Times New Roman"/>
              </a:rPr>
              <a:t>llo</a:t>
            </a:r>
            <a:r>
              <a:rPr sz="2000" spc="-50" dirty="0">
                <a:latin typeface="Times New Roman"/>
                <a:cs typeface="Times New Roman"/>
              </a:rPr>
              <a:t>w</a:t>
            </a:r>
            <a:r>
              <a:rPr sz="2000" spc="15" dirty="0">
                <a:latin typeface="Times New Roman"/>
                <a:cs typeface="Times New Roman"/>
              </a:rPr>
              <a:t>i</a:t>
            </a:r>
            <a:r>
              <a:rPr sz="2000" dirty="0">
                <a:latin typeface="Times New Roman"/>
                <a:cs typeface="Times New Roman"/>
              </a:rPr>
              <a:t>n</a:t>
            </a:r>
            <a:r>
              <a:rPr sz="2000" spc="-5" dirty="0">
                <a:latin typeface="Times New Roman"/>
                <a:cs typeface="Times New Roman"/>
              </a:rPr>
              <a:t>g</a:t>
            </a:r>
            <a:r>
              <a:rPr sz="2000" dirty="0">
                <a:latin typeface="Times New Roman"/>
                <a:cs typeface="Times New Roman"/>
              </a:rPr>
              <a:t>	</a:t>
            </a:r>
            <a:r>
              <a:rPr sz="2000" spc="-5" dirty="0">
                <a:latin typeface="Times New Roman"/>
                <a:cs typeface="Times New Roman"/>
              </a:rPr>
              <a:t>F</a:t>
            </a:r>
            <a:r>
              <a:rPr sz="2000" spc="-15" dirty="0">
                <a:latin typeface="Times New Roman"/>
                <a:cs typeface="Times New Roman"/>
              </a:rPr>
              <a:t>i</a:t>
            </a:r>
            <a:r>
              <a:rPr sz="2000" dirty="0">
                <a:latin typeface="Times New Roman"/>
                <a:cs typeface="Times New Roman"/>
              </a:rPr>
              <a:t>g</a:t>
            </a:r>
            <a:r>
              <a:rPr sz="2000" spc="-20" dirty="0">
                <a:latin typeface="Times New Roman"/>
                <a:cs typeface="Times New Roman"/>
              </a:rPr>
              <a:t>u</a:t>
            </a:r>
            <a:r>
              <a:rPr sz="2000" dirty="0">
                <a:latin typeface="Times New Roman"/>
                <a:cs typeface="Times New Roman"/>
              </a:rPr>
              <a:t>r</a:t>
            </a:r>
            <a:r>
              <a:rPr sz="2000" spc="-5" dirty="0">
                <a:latin typeface="Times New Roman"/>
                <a:cs typeface="Times New Roman"/>
              </a:rPr>
              <a:t>e</a:t>
            </a:r>
            <a:r>
              <a:rPr sz="2000" dirty="0">
                <a:latin typeface="Times New Roman"/>
                <a:cs typeface="Times New Roman"/>
              </a:rPr>
              <a:t>	</a:t>
            </a:r>
            <a:r>
              <a:rPr sz="2000" spc="-20" dirty="0">
                <a:latin typeface="Times New Roman"/>
                <a:cs typeface="Times New Roman"/>
              </a:rPr>
              <a:t>g</a:t>
            </a:r>
            <a:r>
              <a:rPr sz="2000" spc="-5" dirty="0">
                <a:latin typeface="Times New Roman"/>
                <a:cs typeface="Times New Roman"/>
              </a:rPr>
              <a:t>i</a:t>
            </a:r>
            <a:r>
              <a:rPr sz="2000" spc="-25" dirty="0">
                <a:latin typeface="Times New Roman"/>
                <a:cs typeface="Times New Roman"/>
              </a:rPr>
              <a:t>v</a:t>
            </a:r>
            <a:r>
              <a:rPr sz="2000" spc="-5" dirty="0">
                <a:latin typeface="Times New Roman"/>
                <a:cs typeface="Times New Roman"/>
              </a:rPr>
              <a:t>es</a:t>
            </a:r>
            <a:r>
              <a:rPr sz="2000" dirty="0">
                <a:latin typeface="Times New Roman"/>
                <a:cs typeface="Times New Roman"/>
              </a:rPr>
              <a:t>	</a:t>
            </a:r>
            <a:r>
              <a:rPr sz="2000" spc="-5" dirty="0">
                <a:latin typeface="Times New Roman"/>
                <a:cs typeface="Times New Roman"/>
              </a:rPr>
              <a:t>an</a:t>
            </a:r>
            <a:r>
              <a:rPr sz="2000" dirty="0">
                <a:latin typeface="Times New Roman"/>
                <a:cs typeface="Times New Roman"/>
              </a:rPr>
              <a:t>	</a:t>
            </a:r>
            <a:r>
              <a:rPr sz="2000" spc="-5" dirty="0">
                <a:latin typeface="Times New Roman"/>
                <a:cs typeface="Times New Roman"/>
              </a:rPr>
              <a:t>i</a:t>
            </a:r>
            <a:r>
              <a:rPr sz="2000" spc="-25" dirty="0">
                <a:latin typeface="Times New Roman"/>
                <a:cs typeface="Times New Roman"/>
              </a:rPr>
              <a:t>n</a:t>
            </a:r>
            <a:r>
              <a:rPr sz="2000" spc="-15" dirty="0">
                <a:latin typeface="Times New Roman"/>
                <a:cs typeface="Times New Roman"/>
              </a:rPr>
              <a:t>s</a:t>
            </a:r>
            <a:r>
              <a:rPr sz="2000" spc="-5" dirty="0">
                <a:latin typeface="Times New Roman"/>
                <a:cs typeface="Times New Roman"/>
              </a:rPr>
              <a:t>i</a:t>
            </a:r>
            <a:r>
              <a:rPr sz="2000" dirty="0">
                <a:latin typeface="Times New Roman"/>
                <a:cs typeface="Times New Roman"/>
              </a:rPr>
              <a:t>g</a:t>
            </a:r>
            <a:r>
              <a:rPr sz="2000" spc="-20" dirty="0">
                <a:latin typeface="Times New Roman"/>
                <a:cs typeface="Times New Roman"/>
              </a:rPr>
              <a:t>h</a:t>
            </a:r>
            <a:r>
              <a:rPr sz="2000" spc="-5" dirty="0">
                <a:latin typeface="Times New Roman"/>
                <a:cs typeface="Times New Roman"/>
              </a:rPr>
              <a:t>t</a:t>
            </a:r>
            <a:r>
              <a:rPr sz="2000" dirty="0">
                <a:latin typeface="Times New Roman"/>
                <a:cs typeface="Times New Roman"/>
              </a:rPr>
              <a:t>	</a:t>
            </a:r>
            <a:r>
              <a:rPr sz="2000" spc="-5" dirty="0">
                <a:latin typeface="Times New Roman"/>
                <a:cs typeface="Times New Roman"/>
              </a:rPr>
              <a:t>i</a:t>
            </a:r>
            <a:r>
              <a:rPr sz="2000" spc="-25" dirty="0">
                <a:latin typeface="Times New Roman"/>
                <a:cs typeface="Times New Roman"/>
              </a:rPr>
              <a:t>n</a:t>
            </a:r>
            <a:r>
              <a:rPr sz="2000" spc="-5" dirty="0">
                <a:latin typeface="Times New Roman"/>
                <a:cs typeface="Times New Roman"/>
              </a:rPr>
              <a:t>to</a:t>
            </a:r>
            <a:r>
              <a:rPr sz="2000" dirty="0">
                <a:latin typeface="Times New Roman"/>
                <a:cs typeface="Times New Roman"/>
              </a:rPr>
              <a:t>	</a:t>
            </a:r>
            <a:r>
              <a:rPr sz="2000" spc="-5" dirty="0">
                <a:latin typeface="Times New Roman"/>
                <a:cs typeface="Times New Roman"/>
              </a:rPr>
              <a:t>t</a:t>
            </a:r>
            <a:r>
              <a:rPr sz="2000" spc="-25" dirty="0">
                <a:latin typeface="Times New Roman"/>
                <a:cs typeface="Times New Roman"/>
              </a:rPr>
              <a:t>h</a:t>
            </a:r>
            <a:r>
              <a:rPr sz="2000" spc="-5" dirty="0">
                <a:latin typeface="Times New Roman"/>
                <a:cs typeface="Times New Roman"/>
              </a:rPr>
              <a:t>e</a:t>
            </a:r>
            <a:r>
              <a:rPr sz="2000" dirty="0">
                <a:latin typeface="Times New Roman"/>
                <a:cs typeface="Times New Roman"/>
              </a:rPr>
              <a:t>	b</a:t>
            </a:r>
            <a:r>
              <a:rPr sz="2000" spc="-5" dirty="0">
                <a:latin typeface="Times New Roman"/>
                <a:cs typeface="Times New Roman"/>
              </a:rPr>
              <a:t>as</a:t>
            </a:r>
            <a:r>
              <a:rPr sz="2000" spc="-15" dirty="0">
                <a:latin typeface="Times New Roman"/>
                <a:cs typeface="Times New Roman"/>
              </a:rPr>
              <a:t>i</a:t>
            </a:r>
            <a:r>
              <a:rPr sz="2000" spc="-5" dirty="0">
                <a:latin typeface="Times New Roman"/>
                <a:cs typeface="Times New Roman"/>
              </a:rPr>
              <a:t>c</a:t>
            </a:r>
            <a:r>
              <a:rPr sz="2000" dirty="0">
                <a:latin typeface="Times New Roman"/>
                <a:cs typeface="Times New Roman"/>
              </a:rPr>
              <a:t>	</a:t>
            </a:r>
            <a:r>
              <a:rPr sz="2000" spc="-30" dirty="0">
                <a:latin typeface="Times New Roman"/>
                <a:cs typeface="Times New Roman"/>
              </a:rPr>
              <a:t>c</a:t>
            </a:r>
            <a:r>
              <a:rPr sz="2000" dirty="0">
                <a:latin typeface="Times New Roman"/>
                <a:cs typeface="Times New Roman"/>
              </a:rPr>
              <a:t>o</a:t>
            </a:r>
            <a:r>
              <a:rPr sz="2000" spc="-45" dirty="0">
                <a:latin typeface="Times New Roman"/>
                <a:cs typeface="Times New Roman"/>
              </a:rPr>
              <a:t>m</a:t>
            </a:r>
            <a:r>
              <a:rPr sz="2000" dirty="0">
                <a:latin typeface="Times New Roman"/>
                <a:cs typeface="Times New Roman"/>
              </a:rPr>
              <a:t>po</a:t>
            </a:r>
            <a:r>
              <a:rPr sz="2000" spc="-20" dirty="0">
                <a:latin typeface="Times New Roman"/>
                <a:cs typeface="Times New Roman"/>
              </a:rPr>
              <a:t>n</a:t>
            </a:r>
            <a:r>
              <a:rPr sz="2000" spc="15" dirty="0">
                <a:latin typeface="Times New Roman"/>
                <a:cs typeface="Times New Roman"/>
              </a:rPr>
              <a:t>e</a:t>
            </a:r>
            <a:r>
              <a:rPr sz="2000" spc="-20" dirty="0">
                <a:latin typeface="Times New Roman"/>
                <a:cs typeface="Times New Roman"/>
              </a:rPr>
              <a:t>n</a:t>
            </a:r>
            <a:r>
              <a:rPr sz="2000" spc="-5" dirty="0">
                <a:latin typeface="Times New Roman"/>
                <a:cs typeface="Times New Roman"/>
              </a:rPr>
              <a:t>ts</a:t>
            </a:r>
            <a:r>
              <a:rPr sz="2000" dirty="0">
                <a:latin typeface="Times New Roman"/>
                <a:cs typeface="Times New Roman"/>
              </a:rPr>
              <a:t>	</a:t>
            </a:r>
            <a:r>
              <a:rPr sz="2000" spc="5" dirty="0">
                <a:latin typeface="Times New Roman"/>
                <a:cs typeface="Times New Roman"/>
              </a:rPr>
              <a:t>o</a:t>
            </a:r>
            <a:r>
              <a:rPr sz="2000" spc="-5" dirty="0">
                <a:latin typeface="Times New Roman"/>
                <a:cs typeface="Times New Roman"/>
              </a:rPr>
              <a:t>f</a:t>
            </a:r>
            <a:r>
              <a:rPr sz="2000" dirty="0">
                <a:latin typeface="Times New Roman"/>
                <a:cs typeface="Times New Roman"/>
              </a:rPr>
              <a:t>	</a:t>
            </a:r>
            <a:r>
              <a:rPr sz="2000" spc="-5" dirty="0">
                <a:latin typeface="Times New Roman"/>
                <a:cs typeface="Times New Roman"/>
              </a:rPr>
              <a:t>an  operating </a:t>
            </a:r>
            <a:r>
              <a:rPr sz="2000" spc="-15" dirty="0">
                <a:latin typeface="Times New Roman"/>
                <a:cs typeface="Times New Roman"/>
              </a:rPr>
              <a:t>system </a:t>
            </a:r>
            <a:r>
              <a:rPr sz="2000" spc="-10" dirty="0">
                <a:latin typeface="Times New Roman"/>
                <a:cs typeface="Times New Roman"/>
              </a:rPr>
              <a:t>and their interfaces </a:t>
            </a:r>
            <a:r>
              <a:rPr sz="2000" spc="-20" dirty="0">
                <a:latin typeface="Times New Roman"/>
                <a:cs typeface="Times New Roman"/>
              </a:rPr>
              <a:t>with </a:t>
            </a:r>
            <a:r>
              <a:rPr sz="2000" spc="-5" dirty="0">
                <a:latin typeface="Times New Roman"/>
                <a:cs typeface="Times New Roman"/>
              </a:rPr>
              <a:t>rest </a:t>
            </a:r>
            <a:r>
              <a:rPr sz="2000" dirty="0">
                <a:latin typeface="Times New Roman"/>
                <a:cs typeface="Times New Roman"/>
              </a:rPr>
              <a:t>of </a:t>
            </a:r>
            <a:r>
              <a:rPr sz="2000" spc="-10" dirty="0">
                <a:latin typeface="Times New Roman"/>
                <a:cs typeface="Times New Roman"/>
              </a:rPr>
              <a:t>the</a:t>
            </a:r>
            <a:r>
              <a:rPr sz="2000" spc="204" dirty="0">
                <a:latin typeface="Times New Roman"/>
                <a:cs typeface="Times New Roman"/>
              </a:rPr>
              <a:t> </a:t>
            </a:r>
            <a:r>
              <a:rPr sz="2000" spc="-10" dirty="0">
                <a:latin typeface="Times New Roman"/>
                <a:cs typeface="Times New Roman"/>
              </a:rPr>
              <a:t>world.</a:t>
            </a:r>
            <a:endParaRPr sz="2000">
              <a:latin typeface="Times New Roman"/>
              <a:cs typeface="Times New Roman"/>
            </a:endParaRPr>
          </a:p>
        </p:txBody>
      </p:sp>
      <p:grpSp>
        <p:nvGrpSpPr>
          <p:cNvPr id="3" name="object 3"/>
          <p:cNvGrpSpPr/>
          <p:nvPr/>
        </p:nvGrpSpPr>
        <p:grpSpPr>
          <a:xfrm>
            <a:off x="1023450" y="1352346"/>
            <a:ext cx="3912870" cy="577850"/>
            <a:chOff x="1023450" y="1352346"/>
            <a:chExt cx="3912870" cy="577850"/>
          </a:xfrm>
        </p:grpSpPr>
        <p:sp>
          <p:nvSpPr>
            <p:cNvPr id="4" name="object 4"/>
            <p:cNvSpPr/>
            <p:nvPr/>
          </p:nvSpPr>
          <p:spPr>
            <a:xfrm>
              <a:off x="1058753" y="1425434"/>
              <a:ext cx="3877945" cy="504825"/>
            </a:xfrm>
            <a:custGeom>
              <a:avLst/>
              <a:gdLst/>
              <a:ahLst/>
              <a:cxnLst/>
              <a:rect l="l" t="t" r="r" b="b"/>
              <a:pathLst>
                <a:path w="3877945" h="504825">
                  <a:moveTo>
                    <a:pt x="3821511" y="0"/>
                  </a:moveTo>
                  <a:lnTo>
                    <a:pt x="59507" y="0"/>
                  </a:lnTo>
                  <a:lnTo>
                    <a:pt x="36346" y="6615"/>
                  </a:lnTo>
                  <a:lnTo>
                    <a:pt x="17431" y="24635"/>
                  </a:lnTo>
                  <a:lnTo>
                    <a:pt x="4677" y="51318"/>
                  </a:lnTo>
                  <a:lnTo>
                    <a:pt x="0" y="83922"/>
                  </a:lnTo>
                  <a:lnTo>
                    <a:pt x="0" y="420197"/>
                  </a:lnTo>
                  <a:lnTo>
                    <a:pt x="4677" y="452970"/>
                  </a:lnTo>
                  <a:lnTo>
                    <a:pt x="17431" y="479739"/>
                  </a:lnTo>
                  <a:lnTo>
                    <a:pt x="36346" y="497791"/>
                  </a:lnTo>
                  <a:lnTo>
                    <a:pt x="59507" y="504412"/>
                  </a:lnTo>
                  <a:lnTo>
                    <a:pt x="3821511" y="504412"/>
                  </a:lnTo>
                  <a:lnTo>
                    <a:pt x="3844590" y="497791"/>
                  </a:lnTo>
                  <a:lnTo>
                    <a:pt x="3863477" y="479739"/>
                  </a:lnTo>
                  <a:lnTo>
                    <a:pt x="3876232" y="452970"/>
                  </a:lnTo>
                  <a:lnTo>
                    <a:pt x="3877370" y="445005"/>
                  </a:lnTo>
                  <a:lnTo>
                    <a:pt x="3877370" y="59242"/>
                  </a:lnTo>
                  <a:lnTo>
                    <a:pt x="3876232" y="51318"/>
                  </a:lnTo>
                  <a:lnTo>
                    <a:pt x="3863477" y="24635"/>
                  </a:lnTo>
                  <a:lnTo>
                    <a:pt x="3844590" y="6615"/>
                  </a:lnTo>
                  <a:lnTo>
                    <a:pt x="3821511" y="0"/>
                  </a:lnTo>
                  <a:close/>
                </a:path>
              </a:pathLst>
            </a:custGeom>
            <a:solidFill>
              <a:srgbClr val="233E5F">
                <a:alpha val="50195"/>
              </a:srgbClr>
            </a:solidFill>
          </p:spPr>
          <p:txBody>
            <a:bodyPr wrap="square" lIns="0" tIns="0" rIns="0" bIns="0" rtlCol="0"/>
            <a:lstStyle/>
            <a:p>
              <a:endParaRPr/>
            </a:p>
          </p:txBody>
        </p:sp>
        <p:sp>
          <p:nvSpPr>
            <p:cNvPr id="5" name="object 5"/>
            <p:cNvSpPr/>
            <p:nvPr/>
          </p:nvSpPr>
          <p:spPr>
            <a:xfrm>
              <a:off x="1038055" y="1366951"/>
              <a:ext cx="3880915" cy="504412"/>
            </a:xfrm>
            <a:prstGeom prst="rect">
              <a:avLst/>
            </a:prstGeom>
            <a:blipFill>
              <a:blip r:embed="rId2" cstate="print"/>
              <a:stretch>
                <a:fillRect/>
              </a:stretch>
            </a:blipFill>
          </p:spPr>
          <p:txBody>
            <a:bodyPr wrap="square" lIns="0" tIns="0" rIns="0" bIns="0" rtlCol="0"/>
            <a:lstStyle/>
            <a:p>
              <a:endParaRPr/>
            </a:p>
          </p:txBody>
        </p:sp>
        <p:sp>
          <p:nvSpPr>
            <p:cNvPr id="6" name="object 6"/>
            <p:cNvSpPr/>
            <p:nvPr/>
          </p:nvSpPr>
          <p:spPr>
            <a:xfrm>
              <a:off x="1038055" y="1366951"/>
              <a:ext cx="3881120" cy="504825"/>
            </a:xfrm>
            <a:custGeom>
              <a:avLst/>
              <a:gdLst/>
              <a:ahLst/>
              <a:cxnLst/>
              <a:rect l="l" t="t" r="r" b="b"/>
              <a:pathLst>
                <a:path w="3881120" h="504825">
                  <a:moveTo>
                    <a:pt x="59507" y="0"/>
                  </a:moveTo>
                  <a:lnTo>
                    <a:pt x="36346" y="6615"/>
                  </a:lnTo>
                  <a:lnTo>
                    <a:pt x="17431" y="24635"/>
                  </a:lnTo>
                  <a:lnTo>
                    <a:pt x="4677" y="51318"/>
                  </a:lnTo>
                  <a:lnTo>
                    <a:pt x="0" y="83922"/>
                  </a:lnTo>
                  <a:lnTo>
                    <a:pt x="0" y="420197"/>
                  </a:lnTo>
                  <a:lnTo>
                    <a:pt x="4677" y="452970"/>
                  </a:lnTo>
                  <a:lnTo>
                    <a:pt x="17431" y="479739"/>
                  </a:lnTo>
                  <a:lnTo>
                    <a:pt x="36346" y="497791"/>
                  </a:lnTo>
                  <a:lnTo>
                    <a:pt x="59507" y="504412"/>
                  </a:lnTo>
                  <a:lnTo>
                    <a:pt x="3821511" y="504412"/>
                  </a:lnTo>
                  <a:lnTo>
                    <a:pt x="3844590" y="497791"/>
                  </a:lnTo>
                  <a:lnTo>
                    <a:pt x="3863477" y="479739"/>
                  </a:lnTo>
                  <a:lnTo>
                    <a:pt x="3876232" y="452970"/>
                  </a:lnTo>
                  <a:lnTo>
                    <a:pt x="3880915" y="420197"/>
                  </a:lnTo>
                  <a:lnTo>
                    <a:pt x="3880915" y="83922"/>
                  </a:lnTo>
                  <a:lnTo>
                    <a:pt x="3876232" y="51318"/>
                  </a:lnTo>
                  <a:lnTo>
                    <a:pt x="3863477" y="24635"/>
                  </a:lnTo>
                  <a:lnTo>
                    <a:pt x="3844590" y="6615"/>
                  </a:lnTo>
                  <a:lnTo>
                    <a:pt x="3821511" y="0"/>
                  </a:lnTo>
                  <a:lnTo>
                    <a:pt x="59507" y="0"/>
                  </a:lnTo>
                  <a:close/>
                </a:path>
              </a:pathLst>
            </a:custGeom>
            <a:ln w="29099">
              <a:solidFill>
                <a:srgbClr val="94B3D6"/>
              </a:solidFill>
            </a:ln>
          </p:spPr>
          <p:txBody>
            <a:bodyPr wrap="square" lIns="0" tIns="0" rIns="0" bIns="0" rtlCol="0"/>
            <a:lstStyle/>
            <a:p>
              <a:endParaRPr/>
            </a:p>
          </p:txBody>
        </p:sp>
      </p:grpSp>
      <p:sp>
        <p:nvSpPr>
          <p:cNvPr id="7" name="object 7"/>
          <p:cNvSpPr txBox="1">
            <a:spLocks noGrp="1"/>
          </p:cNvSpPr>
          <p:nvPr>
            <p:ph type="title"/>
          </p:nvPr>
        </p:nvSpPr>
        <p:spPr>
          <a:xfrm>
            <a:off x="2062212" y="1375305"/>
            <a:ext cx="1840230" cy="447040"/>
          </a:xfrm>
          <a:prstGeom prst="rect">
            <a:avLst/>
          </a:prstGeom>
        </p:spPr>
        <p:txBody>
          <a:bodyPr vert="horz" wrap="square" lIns="0" tIns="13970" rIns="0" bIns="0" rtlCol="0">
            <a:spAutoFit/>
          </a:bodyPr>
          <a:lstStyle/>
          <a:p>
            <a:pPr marL="12700">
              <a:lnSpc>
                <a:spcPct val="100000"/>
              </a:lnSpc>
              <a:spcBef>
                <a:spcPts val="110"/>
              </a:spcBef>
            </a:pPr>
            <a:r>
              <a:rPr sz="2750" b="1" spc="-385" dirty="0">
                <a:latin typeface="Carlito"/>
                <a:cs typeface="Carlito"/>
              </a:rPr>
              <a:t>User</a:t>
            </a:r>
            <a:r>
              <a:rPr sz="2750" b="1" spc="-240" dirty="0">
                <a:latin typeface="Carlito"/>
                <a:cs typeface="Carlito"/>
              </a:rPr>
              <a:t> </a:t>
            </a:r>
            <a:r>
              <a:rPr sz="2750" b="1" spc="-340" dirty="0">
                <a:latin typeface="Carlito"/>
                <a:cs typeface="Carlito"/>
              </a:rPr>
              <a:t>Applications</a:t>
            </a:r>
            <a:endParaRPr sz="2750">
              <a:latin typeface="Carlito"/>
              <a:cs typeface="Carlito"/>
            </a:endParaRPr>
          </a:p>
        </p:txBody>
      </p:sp>
      <p:grpSp>
        <p:nvGrpSpPr>
          <p:cNvPr id="8" name="object 8"/>
          <p:cNvGrpSpPr/>
          <p:nvPr/>
        </p:nvGrpSpPr>
        <p:grpSpPr>
          <a:xfrm>
            <a:off x="1023450" y="2230220"/>
            <a:ext cx="3912870" cy="3713479"/>
            <a:chOff x="1023450" y="2230220"/>
            <a:chExt cx="3912870" cy="3713479"/>
          </a:xfrm>
        </p:grpSpPr>
        <p:sp>
          <p:nvSpPr>
            <p:cNvPr id="9" name="object 9"/>
            <p:cNvSpPr/>
            <p:nvPr/>
          </p:nvSpPr>
          <p:spPr>
            <a:xfrm>
              <a:off x="1058753" y="2302672"/>
              <a:ext cx="3877945" cy="2829560"/>
            </a:xfrm>
            <a:custGeom>
              <a:avLst/>
              <a:gdLst/>
              <a:ahLst/>
              <a:cxnLst/>
              <a:rect l="l" t="t" r="r" b="b"/>
              <a:pathLst>
                <a:path w="3877945" h="2829560">
                  <a:moveTo>
                    <a:pt x="3547053" y="0"/>
                  </a:moveTo>
                  <a:lnTo>
                    <a:pt x="333758" y="0"/>
                  </a:lnTo>
                  <a:lnTo>
                    <a:pt x="294839" y="3172"/>
                  </a:lnTo>
                  <a:lnTo>
                    <a:pt x="257238" y="12453"/>
                  </a:lnTo>
                  <a:lnTo>
                    <a:pt x="221204" y="27489"/>
                  </a:lnTo>
                  <a:lnTo>
                    <a:pt x="186989" y="47925"/>
                  </a:lnTo>
                  <a:lnTo>
                    <a:pt x="154844" y="73406"/>
                  </a:lnTo>
                  <a:lnTo>
                    <a:pt x="125019" y="103580"/>
                  </a:lnTo>
                  <a:lnTo>
                    <a:pt x="97764" y="138091"/>
                  </a:lnTo>
                  <a:lnTo>
                    <a:pt x="73330" y="176586"/>
                  </a:lnTo>
                  <a:lnTo>
                    <a:pt x="51967" y="218710"/>
                  </a:lnTo>
                  <a:lnTo>
                    <a:pt x="33927" y="264109"/>
                  </a:lnTo>
                  <a:lnTo>
                    <a:pt x="19460" y="312428"/>
                  </a:lnTo>
                  <a:lnTo>
                    <a:pt x="8815" y="363314"/>
                  </a:lnTo>
                  <a:lnTo>
                    <a:pt x="2245" y="416413"/>
                  </a:lnTo>
                  <a:lnTo>
                    <a:pt x="0" y="471369"/>
                  </a:lnTo>
                  <a:lnTo>
                    <a:pt x="0" y="2357549"/>
                  </a:lnTo>
                  <a:lnTo>
                    <a:pt x="2245" y="2412529"/>
                  </a:lnTo>
                  <a:lnTo>
                    <a:pt x="8815" y="2465648"/>
                  </a:lnTo>
                  <a:lnTo>
                    <a:pt x="19460" y="2516553"/>
                  </a:lnTo>
                  <a:lnTo>
                    <a:pt x="33927" y="2564889"/>
                  </a:lnTo>
                  <a:lnTo>
                    <a:pt x="51967" y="2610302"/>
                  </a:lnTo>
                  <a:lnTo>
                    <a:pt x="73330" y="2652438"/>
                  </a:lnTo>
                  <a:lnTo>
                    <a:pt x="97764" y="2690943"/>
                  </a:lnTo>
                  <a:lnTo>
                    <a:pt x="125019" y="2725463"/>
                  </a:lnTo>
                  <a:lnTo>
                    <a:pt x="154844" y="2755643"/>
                  </a:lnTo>
                  <a:lnTo>
                    <a:pt x="186989" y="2781131"/>
                  </a:lnTo>
                  <a:lnTo>
                    <a:pt x="221204" y="2801570"/>
                  </a:lnTo>
                  <a:lnTo>
                    <a:pt x="257238" y="2816609"/>
                  </a:lnTo>
                  <a:lnTo>
                    <a:pt x="294839" y="2825891"/>
                  </a:lnTo>
                  <a:lnTo>
                    <a:pt x="333758" y="2829064"/>
                  </a:lnTo>
                  <a:lnTo>
                    <a:pt x="3547053" y="2829064"/>
                  </a:lnTo>
                  <a:lnTo>
                    <a:pt x="3585994" y="2825891"/>
                  </a:lnTo>
                  <a:lnTo>
                    <a:pt x="3623615" y="2816609"/>
                  </a:lnTo>
                  <a:lnTo>
                    <a:pt x="3659664" y="2801570"/>
                  </a:lnTo>
                  <a:lnTo>
                    <a:pt x="3693892" y="2781131"/>
                  </a:lnTo>
                  <a:lnTo>
                    <a:pt x="3726047" y="2755643"/>
                  </a:lnTo>
                  <a:lnTo>
                    <a:pt x="3755881" y="2725463"/>
                  </a:lnTo>
                  <a:lnTo>
                    <a:pt x="3783142" y="2690943"/>
                  </a:lnTo>
                  <a:lnTo>
                    <a:pt x="3807580" y="2652438"/>
                  </a:lnTo>
                  <a:lnTo>
                    <a:pt x="3828945" y="2610302"/>
                  </a:lnTo>
                  <a:lnTo>
                    <a:pt x="3846987" y="2564889"/>
                  </a:lnTo>
                  <a:lnTo>
                    <a:pt x="3861455" y="2516553"/>
                  </a:lnTo>
                  <a:lnTo>
                    <a:pt x="3872099" y="2465648"/>
                  </a:lnTo>
                  <a:lnTo>
                    <a:pt x="3877370" y="2423033"/>
                  </a:lnTo>
                  <a:lnTo>
                    <a:pt x="3877370" y="405913"/>
                  </a:lnTo>
                  <a:lnTo>
                    <a:pt x="3872099" y="363314"/>
                  </a:lnTo>
                  <a:lnTo>
                    <a:pt x="3861455" y="312428"/>
                  </a:lnTo>
                  <a:lnTo>
                    <a:pt x="3846987" y="264109"/>
                  </a:lnTo>
                  <a:lnTo>
                    <a:pt x="3828945" y="218710"/>
                  </a:lnTo>
                  <a:lnTo>
                    <a:pt x="3807580" y="176586"/>
                  </a:lnTo>
                  <a:lnTo>
                    <a:pt x="3783142" y="138091"/>
                  </a:lnTo>
                  <a:lnTo>
                    <a:pt x="3755881" y="103580"/>
                  </a:lnTo>
                  <a:lnTo>
                    <a:pt x="3726047" y="73406"/>
                  </a:lnTo>
                  <a:lnTo>
                    <a:pt x="3693892" y="47925"/>
                  </a:lnTo>
                  <a:lnTo>
                    <a:pt x="3659664" y="27489"/>
                  </a:lnTo>
                  <a:lnTo>
                    <a:pt x="3623615" y="12453"/>
                  </a:lnTo>
                  <a:lnTo>
                    <a:pt x="3585994" y="3172"/>
                  </a:lnTo>
                  <a:lnTo>
                    <a:pt x="3547053" y="0"/>
                  </a:lnTo>
                  <a:close/>
                </a:path>
              </a:pathLst>
            </a:custGeom>
            <a:solidFill>
              <a:srgbClr val="964605">
                <a:alpha val="50195"/>
              </a:srgbClr>
            </a:solidFill>
          </p:spPr>
          <p:txBody>
            <a:bodyPr wrap="square" lIns="0" tIns="0" rIns="0" bIns="0" rtlCol="0"/>
            <a:lstStyle/>
            <a:p>
              <a:endParaRPr/>
            </a:p>
          </p:txBody>
        </p:sp>
        <p:sp>
          <p:nvSpPr>
            <p:cNvPr id="10" name="object 10"/>
            <p:cNvSpPr/>
            <p:nvPr/>
          </p:nvSpPr>
          <p:spPr>
            <a:xfrm>
              <a:off x="1038055" y="2244190"/>
              <a:ext cx="3880915" cy="2829064"/>
            </a:xfrm>
            <a:prstGeom prst="rect">
              <a:avLst/>
            </a:prstGeom>
            <a:blipFill>
              <a:blip r:embed="rId3" cstate="print"/>
              <a:stretch>
                <a:fillRect/>
              </a:stretch>
            </a:blipFill>
          </p:spPr>
          <p:txBody>
            <a:bodyPr wrap="square" lIns="0" tIns="0" rIns="0" bIns="0" rtlCol="0"/>
            <a:lstStyle/>
            <a:p>
              <a:endParaRPr/>
            </a:p>
          </p:txBody>
        </p:sp>
        <p:sp>
          <p:nvSpPr>
            <p:cNvPr id="11" name="object 11"/>
            <p:cNvSpPr/>
            <p:nvPr/>
          </p:nvSpPr>
          <p:spPr>
            <a:xfrm>
              <a:off x="1038055" y="2244190"/>
              <a:ext cx="3881120" cy="2829560"/>
            </a:xfrm>
            <a:custGeom>
              <a:avLst/>
              <a:gdLst/>
              <a:ahLst/>
              <a:cxnLst/>
              <a:rect l="l" t="t" r="r" b="b"/>
              <a:pathLst>
                <a:path w="3881120" h="2829560">
                  <a:moveTo>
                    <a:pt x="333758" y="0"/>
                  </a:moveTo>
                  <a:lnTo>
                    <a:pt x="294839" y="3172"/>
                  </a:lnTo>
                  <a:lnTo>
                    <a:pt x="257238" y="12453"/>
                  </a:lnTo>
                  <a:lnTo>
                    <a:pt x="221204" y="27489"/>
                  </a:lnTo>
                  <a:lnTo>
                    <a:pt x="186989" y="47925"/>
                  </a:lnTo>
                  <a:lnTo>
                    <a:pt x="154844" y="73406"/>
                  </a:lnTo>
                  <a:lnTo>
                    <a:pt x="125019" y="103580"/>
                  </a:lnTo>
                  <a:lnTo>
                    <a:pt x="97764" y="138091"/>
                  </a:lnTo>
                  <a:lnTo>
                    <a:pt x="73330" y="176586"/>
                  </a:lnTo>
                  <a:lnTo>
                    <a:pt x="51967" y="218710"/>
                  </a:lnTo>
                  <a:lnTo>
                    <a:pt x="33927" y="264109"/>
                  </a:lnTo>
                  <a:lnTo>
                    <a:pt x="19460" y="312428"/>
                  </a:lnTo>
                  <a:lnTo>
                    <a:pt x="8815" y="363314"/>
                  </a:lnTo>
                  <a:lnTo>
                    <a:pt x="2245" y="416413"/>
                  </a:lnTo>
                  <a:lnTo>
                    <a:pt x="0" y="471369"/>
                  </a:lnTo>
                  <a:lnTo>
                    <a:pt x="0" y="2357549"/>
                  </a:lnTo>
                  <a:lnTo>
                    <a:pt x="2245" y="2412529"/>
                  </a:lnTo>
                  <a:lnTo>
                    <a:pt x="8815" y="2465648"/>
                  </a:lnTo>
                  <a:lnTo>
                    <a:pt x="19460" y="2516553"/>
                  </a:lnTo>
                  <a:lnTo>
                    <a:pt x="33927" y="2564889"/>
                  </a:lnTo>
                  <a:lnTo>
                    <a:pt x="51967" y="2610302"/>
                  </a:lnTo>
                  <a:lnTo>
                    <a:pt x="73330" y="2652438"/>
                  </a:lnTo>
                  <a:lnTo>
                    <a:pt x="97764" y="2690943"/>
                  </a:lnTo>
                  <a:lnTo>
                    <a:pt x="125019" y="2725463"/>
                  </a:lnTo>
                  <a:lnTo>
                    <a:pt x="154844" y="2755643"/>
                  </a:lnTo>
                  <a:lnTo>
                    <a:pt x="186989" y="2781131"/>
                  </a:lnTo>
                  <a:lnTo>
                    <a:pt x="221204" y="2801570"/>
                  </a:lnTo>
                  <a:lnTo>
                    <a:pt x="257238" y="2816609"/>
                  </a:lnTo>
                  <a:lnTo>
                    <a:pt x="294839" y="2825891"/>
                  </a:lnTo>
                  <a:lnTo>
                    <a:pt x="333758" y="2829064"/>
                  </a:lnTo>
                  <a:lnTo>
                    <a:pt x="3547053" y="2829064"/>
                  </a:lnTo>
                  <a:lnTo>
                    <a:pt x="3585994" y="2825891"/>
                  </a:lnTo>
                  <a:lnTo>
                    <a:pt x="3623615" y="2816609"/>
                  </a:lnTo>
                  <a:lnTo>
                    <a:pt x="3659664" y="2801570"/>
                  </a:lnTo>
                  <a:lnTo>
                    <a:pt x="3693892" y="2781131"/>
                  </a:lnTo>
                  <a:lnTo>
                    <a:pt x="3726047" y="2755643"/>
                  </a:lnTo>
                  <a:lnTo>
                    <a:pt x="3755881" y="2725463"/>
                  </a:lnTo>
                  <a:lnTo>
                    <a:pt x="3783142" y="2690943"/>
                  </a:lnTo>
                  <a:lnTo>
                    <a:pt x="3807580" y="2652438"/>
                  </a:lnTo>
                  <a:lnTo>
                    <a:pt x="3828945" y="2610302"/>
                  </a:lnTo>
                  <a:lnTo>
                    <a:pt x="3846987" y="2564889"/>
                  </a:lnTo>
                  <a:lnTo>
                    <a:pt x="3861455" y="2516553"/>
                  </a:lnTo>
                  <a:lnTo>
                    <a:pt x="3872099" y="2465648"/>
                  </a:lnTo>
                  <a:lnTo>
                    <a:pt x="3878669" y="2412529"/>
                  </a:lnTo>
                  <a:lnTo>
                    <a:pt x="3880915" y="2357549"/>
                  </a:lnTo>
                  <a:lnTo>
                    <a:pt x="3880915" y="471369"/>
                  </a:lnTo>
                  <a:lnTo>
                    <a:pt x="3878669" y="416413"/>
                  </a:lnTo>
                  <a:lnTo>
                    <a:pt x="3872099" y="363314"/>
                  </a:lnTo>
                  <a:lnTo>
                    <a:pt x="3861455" y="312428"/>
                  </a:lnTo>
                  <a:lnTo>
                    <a:pt x="3846987" y="264109"/>
                  </a:lnTo>
                  <a:lnTo>
                    <a:pt x="3828945" y="218710"/>
                  </a:lnTo>
                  <a:lnTo>
                    <a:pt x="3807580" y="176586"/>
                  </a:lnTo>
                  <a:lnTo>
                    <a:pt x="3783142" y="138091"/>
                  </a:lnTo>
                  <a:lnTo>
                    <a:pt x="3755881" y="103580"/>
                  </a:lnTo>
                  <a:lnTo>
                    <a:pt x="3726047" y="73406"/>
                  </a:lnTo>
                  <a:lnTo>
                    <a:pt x="3693892" y="47925"/>
                  </a:lnTo>
                  <a:lnTo>
                    <a:pt x="3659664" y="27489"/>
                  </a:lnTo>
                  <a:lnTo>
                    <a:pt x="3623615" y="12453"/>
                  </a:lnTo>
                  <a:lnTo>
                    <a:pt x="3585994" y="3172"/>
                  </a:lnTo>
                  <a:lnTo>
                    <a:pt x="3547053" y="0"/>
                  </a:lnTo>
                  <a:lnTo>
                    <a:pt x="333758" y="0"/>
                  </a:lnTo>
                  <a:close/>
                </a:path>
              </a:pathLst>
            </a:custGeom>
            <a:ln w="26276">
              <a:solidFill>
                <a:srgbClr val="F9BE8F"/>
              </a:solidFill>
            </a:ln>
          </p:spPr>
          <p:txBody>
            <a:bodyPr wrap="square" lIns="0" tIns="0" rIns="0" bIns="0" rtlCol="0"/>
            <a:lstStyle/>
            <a:p>
              <a:endParaRPr/>
            </a:p>
          </p:txBody>
        </p:sp>
        <p:sp>
          <p:nvSpPr>
            <p:cNvPr id="12" name="object 12"/>
            <p:cNvSpPr/>
            <p:nvPr/>
          </p:nvSpPr>
          <p:spPr>
            <a:xfrm>
              <a:off x="1058753" y="5460701"/>
              <a:ext cx="3877945" cy="482600"/>
            </a:xfrm>
            <a:custGeom>
              <a:avLst/>
              <a:gdLst/>
              <a:ahLst/>
              <a:cxnLst/>
              <a:rect l="l" t="t" r="r" b="b"/>
              <a:pathLst>
                <a:path w="3877945" h="482600">
                  <a:moveTo>
                    <a:pt x="3823995" y="0"/>
                  </a:moveTo>
                  <a:lnTo>
                    <a:pt x="56920" y="0"/>
                  </a:lnTo>
                  <a:lnTo>
                    <a:pt x="34765" y="6318"/>
                  </a:lnTo>
                  <a:lnTo>
                    <a:pt x="16672" y="23550"/>
                  </a:lnTo>
                  <a:lnTo>
                    <a:pt x="4473" y="49110"/>
                  </a:lnTo>
                  <a:lnTo>
                    <a:pt x="0" y="80413"/>
                  </a:lnTo>
                  <a:lnTo>
                    <a:pt x="0" y="402064"/>
                  </a:lnTo>
                  <a:lnTo>
                    <a:pt x="4473" y="433362"/>
                  </a:lnTo>
                  <a:lnTo>
                    <a:pt x="16672" y="458923"/>
                  </a:lnTo>
                  <a:lnTo>
                    <a:pt x="34765" y="476157"/>
                  </a:lnTo>
                  <a:lnTo>
                    <a:pt x="56920" y="482477"/>
                  </a:lnTo>
                  <a:lnTo>
                    <a:pt x="3823995" y="482477"/>
                  </a:lnTo>
                  <a:lnTo>
                    <a:pt x="3846161" y="476157"/>
                  </a:lnTo>
                  <a:lnTo>
                    <a:pt x="3864253" y="458923"/>
                  </a:lnTo>
                  <a:lnTo>
                    <a:pt x="3876445" y="433362"/>
                  </a:lnTo>
                  <a:lnTo>
                    <a:pt x="3877370" y="426887"/>
                  </a:lnTo>
                  <a:lnTo>
                    <a:pt x="3877370" y="55586"/>
                  </a:lnTo>
                  <a:lnTo>
                    <a:pt x="3876445" y="49110"/>
                  </a:lnTo>
                  <a:lnTo>
                    <a:pt x="3864253" y="23550"/>
                  </a:lnTo>
                  <a:lnTo>
                    <a:pt x="3846161" y="6318"/>
                  </a:lnTo>
                  <a:lnTo>
                    <a:pt x="3823995" y="0"/>
                  </a:lnTo>
                  <a:close/>
                </a:path>
              </a:pathLst>
            </a:custGeom>
            <a:solidFill>
              <a:srgbClr val="3E3051">
                <a:alpha val="50195"/>
              </a:srgbClr>
            </a:solidFill>
          </p:spPr>
          <p:txBody>
            <a:bodyPr wrap="square" lIns="0" tIns="0" rIns="0" bIns="0" rtlCol="0"/>
            <a:lstStyle/>
            <a:p>
              <a:endParaRPr/>
            </a:p>
          </p:txBody>
        </p:sp>
        <p:sp>
          <p:nvSpPr>
            <p:cNvPr id="13" name="object 13"/>
            <p:cNvSpPr/>
            <p:nvPr/>
          </p:nvSpPr>
          <p:spPr>
            <a:xfrm>
              <a:off x="1038055" y="5402219"/>
              <a:ext cx="3880915" cy="482478"/>
            </a:xfrm>
            <a:prstGeom prst="rect">
              <a:avLst/>
            </a:prstGeom>
            <a:blipFill>
              <a:blip r:embed="rId4" cstate="print"/>
              <a:stretch>
                <a:fillRect/>
              </a:stretch>
            </a:blipFill>
          </p:spPr>
          <p:txBody>
            <a:bodyPr wrap="square" lIns="0" tIns="0" rIns="0" bIns="0" rtlCol="0"/>
            <a:lstStyle/>
            <a:p>
              <a:endParaRPr/>
            </a:p>
          </p:txBody>
        </p:sp>
        <p:sp>
          <p:nvSpPr>
            <p:cNvPr id="14" name="object 14"/>
            <p:cNvSpPr/>
            <p:nvPr/>
          </p:nvSpPr>
          <p:spPr>
            <a:xfrm>
              <a:off x="1038055" y="5402219"/>
              <a:ext cx="3881120" cy="482600"/>
            </a:xfrm>
            <a:custGeom>
              <a:avLst/>
              <a:gdLst/>
              <a:ahLst/>
              <a:cxnLst/>
              <a:rect l="l" t="t" r="r" b="b"/>
              <a:pathLst>
                <a:path w="3881120" h="482600">
                  <a:moveTo>
                    <a:pt x="56920" y="0"/>
                  </a:moveTo>
                  <a:lnTo>
                    <a:pt x="34765" y="6318"/>
                  </a:lnTo>
                  <a:lnTo>
                    <a:pt x="16672" y="23550"/>
                  </a:lnTo>
                  <a:lnTo>
                    <a:pt x="4473" y="49110"/>
                  </a:lnTo>
                  <a:lnTo>
                    <a:pt x="0" y="80413"/>
                  </a:lnTo>
                  <a:lnTo>
                    <a:pt x="0" y="402064"/>
                  </a:lnTo>
                  <a:lnTo>
                    <a:pt x="4473" y="433363"/>
                  </a:lnTo>
                  <a:lnTo>
                    <a:pt x="16672" y="458923"/>
                  </a:lnTo>
                  <a:lnTo>
                    <a:pt x="34765" y="476158"/>
                  </a:lnTo>
                  <a:lnTo>
                    <a:pt x="56920" y="482478"/>
                  </a:lnTo>
                  <a:lnTo>
                    <a:pt x="3823995" y="482478"/>
                  </a:lnTo>
                  <a:lnTo>
                    <a:pt x="3846161" y="476158"/>
                  </a:lnTo>
                  <a:lnTo>
                    <a:pt x="3864253" y="458923"/>
                  </a:lnTo>
                  <a:lnTo>
                    <a:pt x="3876445" y="433363"/>
                  </a:lnTo>
                  <a:lnTo>
                    <a:pt x="3880915" y="402064"/>
                  </a:lnTo>
                  <a:lnTo>
                    <a:pt x="3880915" y="80413"/>
                  </a:lnTo>
                  <a:lnTo>
                    <a:pt x="3876445" y="49110"/>
                  </a:lnTo>
                  <a:lnTo>
                    <a:pt x="3864253" y="23550"/>
                  </a:lnTo>
                  <a:lnTo>
                    <a:pt x="3846161" y="6318"/>
                  </a:lnTo>
                  <a:lnTo>
                    <a:pt x="3823995" y="0"/>
                  </a:lnTo>
                  <a:lnTo>
                    <a:pt x="56920" y="0"/>
                  </a:lnTo>
                  <a:close/>
                </a:path>
              </a:pathLst>
            </a:custGeom>
            <a:ln w="29111">
              <a:solidFill>
                <a:srgbClr val="B1A0C6"/>
              </a:solidFill>
            </a:ln>
          </p:spPr>
          <p:txBody>
            <a:bodyPr wrap="square" lIns="0" tIns="0" rIns="0" bIns="0" rtlCol="0"/>
            <a:lstStyle/>
            <a:p>
              <a:endParaRPr/>
            </a:p>
          </p:txBody>
        </p:sp>
      </p:grpSp>
      <p:sp>
        <p:nvSpPr>
          <p:cNvPr id="15" name="object 15"/>
          <p:cNvSpPr txBox="1"/>
          <p:nvPr/>
        </p:nvSpPr>
        <p:spPr>
          <a:xfrm>
            <a:off x="1861025" y="5409868"/>
            <a:ext cx="2237105" cy="447040"/>
          </a:xfrm>
          <a:prstGeom prst="rect">
            <a:avLst/>
          </a:prstGeom>
        </p:spPr>
        <p:txBody>
          <a:bodyPr vert="horz" wrap="square" lIns="0" tIns="13970" rIns="0" bIns="0" rtlCol="0">
            <a:spAutoFit/>
          </a:bodyPr>
          <a:lstStyle/>
          <a:p>
            <a:pPr marL="12700">
              <a:lnSpc>
                <a:spcPct val="100000"/>
              </a:lnSpc>
              <a:spcBef>
                <a:spcPts val="110"/>
              </a:spcBef>
            </a:pPr>
            <a:r>
              <a:rPr sz="2750" b="1" spc="-365" dirty="0">
                <a:latin typeface="Carlito"/>
                <a:cs typeface="Carlito"/>
              </a:rPr>
              <a:t>Underlying</a:t>
            </a:r>
            <a:r>
              <a:rPr sz="2750" b="1" spc="-225" dirty="0">
                <a:latin typeface="Carlito"/>
                <a:cs typeface="Carlito"/>
              </a:rPr>
              <a:t> </a:t>
            </a:r>
            <a:r>
              <a:rPr sz="2750" b="1" spc="-415" dirty="0">
                <a:latin typeface="Carlito"/>
                <a:cs typeface="Carlito"/>
              </a:rPr>
              <a:t>Hardware</a:t>
            </a:r>
            <a:endParaRPr sz="2750">
              <a:latin typeface="Carlito"/>
              <a:cs typeface="Carlito"/>
            </a:endParaRPr>
          </a:p>
        </p:txBody>
      </p:sp>
      <p:grpSp>
        <p:nvGrpSpPr>
          <p:cNvPr id="16" name="object 16"/>
          <p:cNvGrpSpPr/>
          <p:nvPr/>
        </p:nvGrpSpPr>
        <p:grpSpPr>
          <a:xfrm>
            <a:off x="1204560" y="2405033"/>
            <a:ext cx="2648585" cy="467995"/>
            <a:chOff x="1204560" y="2405033"/>
            <a:chExt cx="2648585" cy="467995"/>
          </a:xfrm>
        </p:grpSpPr>
        <p:sp>
          <p:nvSpPr>
            <p:cNvPr id="17" name="object 17"/>
            <p:cNvSpPr/>
            <p:nvPr/>
          </p:nvSpPr>
          <p:spPr>
            <a:xfrm>
              <a:off x="1239863" y="2478120"/>
              <a:ext cx="2613660" cy="394970"/>
            </a:xfrm>
            <a:custGeom>
              <a:avLst/>
              <a:gdLst/>
              <a:ahLst/>
              <a:cxnLst/>
              <a:rect l="l" t="t" r="r" b="b"/>
              <a:pathLst>
                <a:path w="2613660" h="394969">
                  <a:moveTo>
                    <a:pt x="2566578" y="0"/>
                  </a:moveTo>
                  <a:lnTo>
                    <a:pt x="46570" y="0"/>
                  </a:lnTo>
                  <a:lnTo>
                    <a:pt x="28449" y="5181"/>
                  </a:lnTo>
                  <a:lnTo>
                    <a:pt x="13645" y="19299"/>
                  </a:lnTo>
                  <a:lnTo>
                    <a:pt x="3661" y="40215"/>
                  </a:lnTo>
                  <a:lnTo>
                    <a:pt x="0" y="65792"/>
                  </a:lnTo>
                  <a:lnTo>
                    <a:pt x="0" y="328964"/>
                  </a:lnTo>
                  <a:lnTo>
                    <a:pt x="3661" y="354541"/>
                  </a:lnTo>
                  <a:lnTo>
                    <a:pt x="13645" y="375458"/>
                  </a:lnTo>
                  <a:lnTo>
                    <a:pt x="28449" y="389576"/>
                  </a:lnTo>
                  <a:lnTo>
                    <a:pt x="46570" y="394757"/>
                  </a:lnTo>
                  <a:lnTo>
                    <a:pt x="2566578" y="394757"/>
                  </a:lnTo>
                  <a:lnTo>
                    <a:pt x="2584683" y="389576"/>
                  </a:lnTo>
                  <a:lnTo>
                    <a:pt x="2599488" y="375458"/>
                  </a:lnTo>
                  <a:lnTo>
                    <a:pt x="2609482" y="354541"/>
                  </a:lnTo>
                  <a:lnTo>
                    <a:pt x="2613149" y="328964"/>
                  </a:lnTo>
                  <a:lnTo>
                    <a:pt x="2613149" y="65792"/>
                  </a:lnTo>
                  <a:lnTo>
                    <a:pt x="2609482" y="40215"/>
                  </a:lnTo>
                  <a:lnTo>
                    <a:pt x="2599488" y="19299"/>
                  </a:lnTo>
                  <a:lnTo>
                    <a:pt x="2584683" y="5181"/>
                  </a:lnTo>
                  <a:lnTo>
                    <a:pt x="2566578" y="0"/>
                  </a:lnTo>
                  <a:close/>
                </a:path>
              </a:pathLst>
            </a:custGeom>
            <a:solidFill>
              <a:srgbClr val="233E5F">
                <a:alpha val="50195"/>
              </a:srgbClr>
            </a:solidFill>
          </p:spPr>
          <p:txBody>
            <a:bodyPr wrap="square" lIns="0" tIns="0" rIns="0" bIns="0" rtlCol="0"/>
            <a:lstStyle/>
            <a:p>
              <a:endParaRPr/>
            </a:p>
          </p:txBody>
        </p:sp>
        <p:sp>
          <p:nvSpPr>
            <p:cNvPr id="18" name="object 18"/>
            <p:cNvSpPr/>
            <p:nvPr/>
          </p:nvSpPr>
          <p:spPr>
            <a:xfrm>
              <a:off x="1219165" y="2419638"/>
              <a:ext cx="2613149" cy="394757"/>
            </a:xfrm>
            <a:prstGeom prst="rect">
              <a:avLst/>
            </a:prstGeom>
            <a:blipFill>
              <a:blip r:embed="rId5" cstate="print"/>
              <a:stretch>
                <a:fillRect/>
              </a:stretch>
            </a:blipFill>
          </p:spPr>
          <p:txBody>
            <a:bodyPr wrap="square" lIns="0" tIns="0" rIns="0" bIns="0" rtlCol="0"/>
            <a:lstStyle/>
            <a:p>
              <a:endParaRPr/>
            </a:p>
          </p:txBody>
        </p:sp>
        <p:sp>
          <p:nvSpPr>
            <p:cNvPr id="19" name="object 19"/>
            <p:cNvSpPr/>
            <p:nvPr/>
          </p:nvSpPr>
          <p:spPr>
            <a:xfrm>
              <a:off x="1219165" y="2419638"/>
              <a:ext cx="2613660" cy="394970"/>
            </a:xfrm>
            <a:custGeom>
              <a:avLst/>
              <a:gdLst/>
              <a:ahLst/>
              <a:cxnLst/>
              <a:rect l="l" t="t" r="r" b="b"/>
              <a:pathLst>
                <a:path w="2613660" h="394969">
                  <a:moveTo>
                    <a:pt x="46570" y="0"/>
                  </a:moveTo>
                  <a:lnTo>
                    <a:pt x="28440" y="5181"/>
                  </a:lnTo>
                  <a:lnTo>
                    <a:pt x="13637" y="19299"/>
                  </a:lnTo>
                  <a:lnTo>
                    <a:pt x="3658" y="40215"/>
                  </a:lnTo>
                  <a:lnTo>
                    <a:pt x="0" y="65792"/>
                  </a:lnTo>
                  <a:lnTo>
                    <a:pt x="0" y="328964"/>
                  </a:lnTo>
                  <a:lnTo>
                    <a:pt x="3658" y="354541"/>
                  </a:lnTo>
                  <a:lnTo>
                    <a:pt x="13637" y="375458"/>
                  </a:lnTo>
                  <a:lnTo>
                    <a:pt x="28440" y="389576"/>
                  </a:lnTo>
                  <a:lnTo>
                    <a:pt x="46570" y="394757"/>
                  </a:lnTo>
                  <a:lnTo>
                    <a:pt x="2566578" y="394757"/>
                  </a:lnTo>
                  <a:lnTo>
                    <a:pt x="2584683" y="389576"/>
                  </a:lnTo>
                  <a:lnTo>
                    <a:pt x="2599488" y="375458"/>
                  </a:lnTo>
                  <a:lnTo>
                    <a:pt x="2609482" y="354541"/>
                  </a:lnTo>
                  <a:lnTo>
                    <a:pt x="2613149" y="328964"/>
                  </a:lnTo>
                  <a:lnTo>
                    <a:pt x="2613149" y="65792"/>
                  </a:lnTo>
                  <a:lnTo>
                    <a:pt x="2609482" y="40215"/>
                  </a:lnTo>
                  <a:lnTo>
                    <a:pt x="2599488" y="19299"/>
                  </a:lnTo>
                  <a:lnTo>
                    <a:pt x="2584683" y="5181"/>
                  </a:lnTo>
                  <a:lnTo>
                    <a:pt x="2566578" y="0"/>
                  </a:lnTo>
                  <a:lnTo>
                    <a:pt x="46570" y="0"/>
                  </a:lnTo>
                  <a:close/>
                </a:path>
              </a:pathLst>
            </a:custGeom>
            <a:ln w="29050">
              <a:solidFill>
                <a:srgbClr val="94B3D6"/>
              </a:solidFill>
            </a:ln>
          </p:spPr>
          <p:txBody>
            <a:bodyPr wrap="square" lIns="0" tIns="0" rIns="0" bIns="0" rtlCol="0"/>
            <a:lstStyle/>
            <a:p>
              <a:endParaRPr/>
            </a:p>
          </p:txBody>
        </p:sp>
      </p:grpSp>
      <p:sp>
        <p:nvSpPr>
          <p:cNvPr id="20" name="object 20"/>
          <p:cNvSpPr txBox="1"/>
          <p:nvPr/>
        </p:nvSpPr>
        <p:spPr>
          <a:xfrm>
            <a:off x="1642452" y="2425067"/>
            <a:ext cx="1771014" cy="341630"/>
          </a:xfrm>
          <a:prstGeom prst="rect">
            <a:avLst/>
          </a:prstGeom>
        </p:spPr>
        <p:txBody>
          <a:bodyPr vert="horz" wrap="square" lIns="0" tIns="15240" rIns="0" bIns="0" rtlCol="0">
            <a:spAutoFit/>
          </a:bodyPr>
          <a:lstStyle/>
          <a:p>
            <a:pPr marL="12700">
              <a:lnSpc>
                <a:spcPct val="100000"/>
              </a:lnSpc>
              <a:spcBef>
                <a:spcPts val="120"/>
              </a:spcBef>
            </a:pPr>
            <a:r>
              <a:rPr sz="2050" b="1" spc="-350" dirty="0">
                <a:latin typeface="Carlito"/>
                <a:cs typeface="Carlito"/>
              </a:rPr>
              <a:t>Memory</a:t>
            </a:r>
            <a:r>
              <a:rPr sz="2050" b="1" spc="-290" dirty="0">
                <a:latin typeface="Carlito"/>
                <a:cs typeface="Carlito"/>
              </a:rPr>
              <a:t> </a:t>
            </a:r>
            <a:r>
              <a:rPr sz="2050" b="1" spc="-330" dirty="0">
                <a:latin typeface="Carlito"/>
                <a:cs typeface="Carlito"/>
              </a:rPr>
              <a:t>Management</a:t>
            </a:r>
            <a:endParaRPr sz="2050">
              <a:latin typeface="Carlito"/>
              <a:cs typeface="Carlito"/>
            </a:endParaRPr>
          </a:p>
        </p:txBody>
      </p:sp>
      <p:grpSp>
        <p:nvGrpSpPr>
          <p:cNvPr id="21" name="object 21"/>
          <p:cNvGrpSpPr/>
          <p:nvPr/>
        </p:nvGrpSpPr>
        <p:grpSpPr>
          <a:xfrm>
            <a:off x="1204560" y="2931376"/>
            <a:ext cx="2648585" cy="467995"/>
            <a:chOff x="1204560" y="2931376"/>
            <a:chExt cx="2648585" cy="467995"/>
          </a:xfrm>
        </p:grpSpPr>
        <p:sp>
          <p:nvSpPr>
            <p:cNvPr id="22" name="object 22"/>
            <p:cNvSpPr/>
            <p:nvPr/>
          </p:nvSpPr>
          <p:spPr>
            <a:xfrm>
              <a:off x="1239863" y="3004463"/>
              <a:ext cx="2613660" cy="394970"/>
            </a:xfrm>
            <a:custGeom>
              <a:avLst/>
              <a:gdLst/>
              <a:ahLst/>
              <a:cxnLst/>
              <a:rect l="l" t="t" r="r" b="b"/>
              <a:pathLst>
                <a:path w="2613660" h="394970">
                  <a:moveTo>
                    <a:pt x="2566578" y="0"/>
                  </a:moveTo>
                  <a:lnTo>
                    <a:pt x="46570" y="0"/>
                  </a:lnTo>
                  <a:lnTo>
                    <a:pt x="28449" y="5164"/>
                  </a:lnTo>
                  <a:lnTo>
                    <a:pt x="13645" y="19251"/>
                  </a:lnTo>
                  <a:lnTo>
                    <a:pt x="3661" y="40154"/>
                  </a:lnTo>
                  <a:lnTo>
                    <a:pt x="0" y="65763"/>
                  </a:lnTo>
                  <a:lnTo>
                    <a:pt x="0" y="328935"/>
                  </a:lnTo>
                  <a:lnTo>
                    <a:pt x="3661" y="354536"/>
                  </a:lnTo>
                  <a:lnTo>
                    <a:pt x="13645" y="375450"/>
                  </a:lnTo>
                  <a:lnTo>
                    <a:pt x="28449" y="389555"/>
                  </a:lnTo>
                  <a:lnTo>
                    <a:pt x="46570" y="394728"/>
                  </a:lnTo>
                  <a:lnTo>
                    <a:pt x="2566578" y="394728"/>
                  </a:lnTo>
                  <a:lnTo>
                    <a:pt x="2584683" y="389555"/>
                  </a:lnTo>
                  <a:lnTo>
                    <a:pt x="2599488" y="375450"/>
                  </a:lnTo>
                  <a:lnTo>
                    <a:pt x="2609482" y="354536"/>
                  </a:lnTo>
                  <a:lnTo>
                    <a:pt x="2613149" y="328935"/>
                  </a:lnTo>
                  <a:lnTo>
                    <a:pt x="2613149" y="65763"/>
                  </a:lnTo>
                  <a:lnTo>
                    <a:pt x="2609482" y="40154"/>
                  </a:lnTo>
                  <a:lnTo>
                    <a:pt x="2599488" y="19251"/>
                  </a:lnTo>
                  <a:lnTo>
                    <a:pt x="2584683" y="5164"/>
                  </a:lnTo>
                  <a:lnTo>
                    <a:pt x="2566578" y="0"/>
                  </a:lnTo>
                  <a:close/>
                </a:path>
              </a:pathLst>
            </a:custGeom>
            <a:solidFill>
              <a:srgbClr val="233E5F">
                <a:alpha val="50195"/>
              </a:srgbClr>
            </a:solidFill>
          </p:spPr>
          <p:txBody>
            <a:bodyPr wrap="square" lIns="0" tIns="0" rIns="0" bIns="0" rtlCol="0"/>
            <a:lstStyle/>
            <a:p>
              <a:endParaRPr/>
            </a:p>
          </p:txBody>
        </p:sp>
        <p:sp>
          <p:nvSpPr>
            <p:cNvPr id="23" name="object 23"/>
            <p:cNvSpPr/>
            <p:nvPr/>
          </p:nvSpPr>
          <p:spPr>
            <a:xfrm>
              <a:off x="1219165" y="2945981"/>
              <a:ext cx="2613149" cy="394728"/>
            </a:xfrm>
            <a:prstGeom prst="rect">
              <a:avLst/>
            </a:prstGeom>
            <a:blipFill>
              <a:blip r:embed="rId6" cstate="print"/>
              <a:stretch>
                <a:fillRect/>
              </a:stretch>
            </a:blipFill>
          </p:spPr>
          <p:txBody>
            <a:bodyPr wrap="square" lIns="0" tIns="0" rIns="0" bIns="0" rtlCol="0"/>
            <a:lstStyle/>
            <a:p>
              <a:endParaRPr/>
            </a:p>
          </p:txBody>
        </p:sp>
        <p:sp>
          <p:nvSpPr>
            <p:cNvPr id="24" name="object 24"/>
            <p:cNvSpPr/>
            <p:nvPr/>
          </p:nvSpPr>
          <p:spPr>
            <a:xfrm>
              <a:off x="1219165" y="2945981"/>
              <a:ext cx="2613660" cy="394970"/>
            </a:xfrm>
            <a:custGeom>
              <a:avLst/>
              <a:gdLst/>
              <a:ahLst/>
              <a:cxnLst/>
              <a:rect l="l" t="t" r="r" b="b"/>
              <a:pathLst>
                <a:path w="2613660" h="394970">
                  <a:moveTo>
                    <a:pt x="46570" y="0"/>
                  </a:moveTo>
                  <a:lnTo>
                    <a:pt x="28440" y="5181"/>
                  </a:lnTo>
                  <a:lnTo>
                    <a:pt x="13637" y="19299"/>
                  </a:lnTo>
                  <a:lnTo>
                    <a:pt x="3658" y="40215"/>
                  </a:lnTo>
                  <a:lnTo>
                    <a:pt x="0" y="65792"/>
                  </a:lnTo>
                  <a:lnTo>
                    <a:pt x="0" y="328935"/>
                  </a:lnTo>
                  <a:lnTo>
                    <a:pt x="3658" y="354536"/>
                  </a:lnTo>
                  <a:lnTo>
                    <a:pt x="13637" y="375450"/>
                  </a:lnTo>
                  <a:lnTo>
                    <a:pt x="28440" y="389555"/>
                  </a:lnTo>
                  <a:lnTo>
                    <a:pt x="46570" y="394728"/>
                  </a:lnTo>
                  <a:lnTo>
                    <a:pt x="2566578" y="394728"/>
                  </a:lnTo>
                  <a:lnTo>
                    <a:pt x="2584683" y="389555"/>
                  </a:lnTo>
                  <a:lnTo>
                    <a:pt x="2599488" y="375450"/>
                  </a:lnTo>
                  <a:lnTo>
                    <a:pt x="2609482" y="354536"/>
                  </a:lnTo>
                  <a:lnTo>
                    <a:pt x="2613149" y="328935"/>
                  </a:lnTo>
                  <a:lnTo>
                    <a:pt x="2613149" y="65792"/>
                  </a:lnTo>
                  <a:lnTo>
                    <a:pt x="2609482" y="40215"/>
                  </a:lnTo>
                  <a:lnTo>
                    <a:pt x="2599488" y="19299"/>
                  </a:lnTo>
                  <a:lnTo>
                    <a:pt x="2584683" y="5181"/>
                  </a:lnTo>
                  <a:lnTo>
                    <a:pt x="2566578" y="0"/>
                  </a:lnTo>
                  <a:lnTo>
                    <a:pt x="46570" y="0"/>
                  </a:lnTo>
                  <a:close/>
                </a:path>
              </a:pathLst>
            </a:custGeom>
            <a:ln w="29050">
              <a:solidFill>
                <a:srgbClr val="94B3D6"/>
              </a:solidFill>
            </a:ln>
          </p:spPr>
          <p:txBody>
            <a:bodyPr wrap="square" lIns="0" tIns="0" rIns="0" bIns="0" rtlCol="0"/>
            <a:lstStyle/>
            <a:p>
              <a:endParaRPr/>
            </a:p>
          </p:txBody>
        </p:sp>
      </p:grpSp>
      <p:sp>
        <p:nvSpPr>
          <p:cNvPr id="25" name="object 25"/>
          <p:cNvSpPr txBox="1"/>
          <p:nvPr/>
        </p:nvSpPr>
        <p:spPr>
          <a:xfrm>
            <a:off x="1679709" y="2952200"/>
            <a:ext cx="1694180" cy="341630"/>
          </a:xfrm>
          <a:prstGeom prst="rect">
            <a:avLst/>
          </a:prstGeom>
        </p:spPr>
        <p:txBody>
          <a:bodyPr vert="horz" wrap="square" lIns="0" tIns="15240" rIns="0" bIns="0" rtlCol="0">
            <a:spAutoFit/>
          </a:bodyPr>
          <a:lstStyle/>
          <a:p>
            <a:pPr marL="12700">
              <a:lnSpc>
                <a:spcPct val="100000"/>
              </a:lnSpc>
              <a:spcBef>
                <a:spcPts val="120"/>
              </a:spcBef>
            </a:pPr>
            <a:r>
              <a:rPr sz="2050" b="1" spc="-265" dirty="0">
                <a:latin typeface="Carlito"/>
                <a:cs typeface="Carlito"/>
              </a:rPr>
              <a:t>Process</a:t>
            </a:r>
            <a:r>
              <a:rPr sz="2050" b="1" spc="-175" dirty="0">
                <a:latin typeface="Carlito"/>
                <a:cs typeface="Carlito"/>
              </a:rPr>
              <a:t> </a:t>
            </a:r>
            <a:r>
              <a:rPr sz="2050" b="1" spc="-330" dirty="0">
                <a:latin typeface="Carlito"/>
                <a:cs typeface="Carlito"/>
              </a:rPr>
              <a:t>Management</a:t>
            </a:r>
            <a:endParaRPr sz="2050">
              <a:latin typeface="Carlito"/>
              <a:cs typeface="Carlito"/>
            </a:endParaRPr>
          </a:p>
        </p:txBody>
      </p:sp>
      <p:grpSp>
        <p:nvGrpSpPr>
          <p:cNvPr id="26" name="object 26"/>
          <p:cNvGrpSpPr/>
          <p:nvPr/>
        </p:nvGrpSpPr>
        <p:grpSpPr>
          <a:xfrm>
            <a:off x="1204560" y="3457689"/>
            <a:ext cx="2648585" cy="467995"/>
            <a:chOff x="1204560" y="3457689"/>
            <a:chExt cx="2648585" cy="467995"/>
          </a:xfrm>
        </p:grpSpPr>
        <p:sp>
          <p:nvSpPr>
            <p:cNvPr id="27" name="object 27"/>
            <p:cNvSpPr/>
            <p:nvPr/>
          </p:nvSpPr>
          <p:spPr>
            <a:xfrm>
              <a:off x="1239863" y="3530777"/>
              <a:ext cx="2613660" cy="394970"/>
            </a:xfrm>
            <a:custGeom>
              <a:avLst/>
              <a:gdLst/>
              <a:ahLst/>
              <a:cxnLst/>
              <a:rect l="l" t="t" r="r" b="b"/>
              <a:pathLst>
                <a:path w="2613660" h="394970">
                  <a:moveTo>
                    <a:pt x="2566578" y="0"/>
                  </a:moveTo>
                  <a:lnTo>
                    <a:pt x="46570" y="0"/>
                  </a:lnTo>
                  <a:lnTo>
                    <a:pt x="28449" y="5168"/>
                  </a:lnTo>
                  <a:lnTo>
                    <a:pt x="13645" y="19266"/>
                  </a:lnTo>
                  <a:lnTo>
                    <a:pt x="3661" y="40178"/>
                  </a:lnTo>
                  <a:lnTo>
                    <a:pt x="0" y="65792"/>
                  </a:lnTo>
                  <a:lnTo>
                    <a:pt x="0" y="328964"/>
                  </a:lnTo>
                  <a:lnTo>
                    <a:pt x="3661" y="354566"/>
                  </a:lnTo>
                  <a:lnTo>
                    <a:pt x="13645" y="375479"/>
                  </a:lnTo>
                  <a:lnTo>
                    <a:pt x="28449" y="389584"/>
                  </a:lnTo>
                  <a:lnTo>
                    <a:pt x="46570" y="394757"/>
                  </a:lnTo>
                  <a:lnTo>
                    <a:pt x="2566578" y="394757"/>
                  </a:lnTo>
                  <a:lnTo>
                    <a:pt x="2584683" y="389584"/>
                  </a:lnTo>
                  <a:lnTo>
                    <a:pt x="2599488" y="375479"/>
                  </a:lnTo>
                  <a:lnTo>
                    <a:pt x="2609482" y="354566"/>
                  </a:lnTo>
                  <a:lnTo>
                    <a:pt x="2613149" y="328964"/>
                  </a:lnTo>
                  <a:lnTo>
                    <a:pt x="2613149" y="65792"/>
                  </a:lnTo>
                  <a:lnTo>
                    <a:pt x="2609482" y="40178"/>
                  </a:lnTo>
                  <a:lnTo>
                    <a:pt x="2599488" y="19266"/>
                  </a:lnTo>
                  <a:lnTo>
                    <a:pt x="2584683" y="5168"/>
                  </a:lnTo>
                  <a:lnTo>
                    <a:pt x="2566578" y="0"/>
                  </a:lnTo>
                  <a:close/>
                </a:path>
              </a:pathLst>
            </a:custGeom>
            <a:solidFill>
              <a:srgbClr val="233E5F">
                <a:alpha val="50195"/>
              </a:srgbClr>
            </a:solidFill>
          </p:spPr>
          <p:txBody>
            <a:bodyPr wrap="square" lIns="0" tIns="0" rIns="0" bIns="0" rtlCol="0"/>
            <a:lstStyle/>
            <a:p>
              <a:endParaRPr/>
            </a:p>
          </p:txBody>
        </p:sp>
        <p:sp>
          <p:nvSpPr>
            <p:cNvPr id="28" name="object 28"/>
            <p:cNvSpPr/>
            <p:nvPr/>
          </p:nvSpPr>
          <p:spPr>
            <a:xfrm>
              <a:off x="1219165" y="3472294"/>
              <a:ext cx="2613149" cy="394757"/>
            </a:xfrm>
            <a:prstGeom prst="rect">
              <a:avLst/>
            </a:prstGeom>
            <a:blipFill>
              <a:blip r:embed="rId7" cstate="print"/>
              <a:stretch>
                <a:fillRect/>
              </a:stretch>
            </a:blipFill>
          </p:spPr>
          <p:txBody>
            <a:bodyPr wrap="square" lIns="0" tIns="0" rIns="0" bIns="0" rtlCol="0"/>
            <a:lstStyle/>
            <a:p>
              <a:endParaRPr/>
            </a:p>
          </p:txBody>
        </p:sp>
        <p:sp>
          <p:nvSpPr>
            <p:cNvPr id="29" name="object 29"/>
            <p:cNvSpPr/>
            <p:nvPr/>
          </p:nvSpPr>
          <p:spPr>
            <a:xfrm>
              <a:off x="1219165" y="3472294"/>
              <a:ext cx="2613660" cy="394970"/>
            </a:xfrm>
            <a:custGeom>
              <a:avLst/>
              <a:gdLst/>
              <a:ahLst/>
              <a:cxnLst/>
              <a:rect l="l" t="t" r="r" b="b"/>
              <a:pathLst>
                <a:path w="2613660" h="394970">
                  <a:moveTo>
                    <a:pt x="46570" y="0"/>
                  </a:moveTo>
                  <a:lnTo>
                    <a:pt x="28440" y="5168"/>
                  </a:lnTo>
                  <a:lnTo>
                    <a:pt x="13637" y="19266"/>
                  </a:lnTo>
                  <a:lnTo>
                    <a:pt x="3658" y="40178"/>
                  </a:lnTo>
                  <a:lnTo>
                    <a:pt x="0" y="65792"/>
                  </a:lnTo>
                  <a:lnTo>
                    <a:pt x="0" y="328964"/>
                  </a:lnTo>
                  <a:lnTo>
                    <a:pt x="3658" y="354566"/>
                  </a:lnTo>
                  <a:lnTo>
                    <a:pt x="13637" y="375479"/>
                  </a:lnTo>
                  <a:lnTo>
                    <a:pt x="28440" y="389584"/>
                  </a:lnTo>
                  <a:lnTo>
                    <a:pt x="46570" y="394757"/>
                  </a:lnTo>
                  <a:lnTo>
                    <a:pt x="2566578" y="394757"/>
                  </a:lnTo>
                  <a:lnTo>
                    <a:pt x="2584683" y="389584"/>
                  </a:lnTo>
                  <a:lnTo>
                    <a:pt x="2599488" y="375479"/>
                  </a:lnTo>
                  <a:lnTo>
                    <a:pt x="2609482" y="354566"/>
                  </a:lnTo>
                  <a:lnTo>
                    <a:pt x="2613149" y="328964"/>
                  </a:lnTo>
                  <a:lnTo>
                    <a:pt x="2613149" y="65792"/>
                  </a:lnTo>
                  <a:lnTo>
                    <a:pt x="2609482" y="40178"/>
                  </a:lnTo>
                  <a:lnTo>
                    <a:pt x="2599488" y="19266"/>
                  </a:lnTo>
                  <a:lnTo>
                    <a:pt x="2584683" y="5168"/>
                  </a:lnTo>
                  <a:lnTo>
                    <a:pt x="2566578" y="0"/>
                  </a:lnTo>
                  <a:lnTo>
                    <a:pt x="46570" y="0"/>
                  </a:lnTo>
                  <a:close/>
                </a:path>
              </a:pathLst>
            </a:custGeom>
            <a:ln w="29050">
              <a:solidFill>
                <a:srgbClr val="94B3D6"/>
              </a:solidFill>
            </a:ln>
          </p:spPr>
          <p:txBody>
            <a:bodyPr wrap="square" lIns="0" tIns="0" rIns="0" bIns="0" rtlCol="0"/>
            <a:lstStyle/>
            <a:p>
              <a:endParaRPr/>
            </a:p>
          </p:txBody>
        </p:sp>
      </p:grpSp>
      <p:sp>
        <p:nvSpPr>
          <p:cNvPr id="30" name="object 30"/>
          <p:cNvSpPr txBox="1"/>
          <p:nvPr/>
        </p:nvSpPr>
        <p:spPr>
          <a:xfrm>
            <a:off x="1781544" y="3478543"/>
            <a:ext cx="1490345" cy="341630"/>
          </a:xfrm>
          <a:prstGeom prst="rect">
            <a:avLst/>
          </a:prstGeom>
        </p:spPr>
        <p:txBody>
          <a:bodyPr vert="horz" wrap="square" lIns="0" tIns="15240" rIns="0" bIns="0" rtlCol="0">
            <a:spAutoFit/>
          </a:bodyPr>
          <a:lstStyle/>
          <a:p>
            <a:pPr marL="12700">
              <a:lnSpc>
                <a:spcPct val="100000"/>
              </a:lnSpc>
              <a:spcBef>
                <a:spcPts val="120"/>
              </a:spcBef>
            </a:pPr>
            <a:r>
              <a:rPr sz="2050" b="1" spc="-310" dirty="0">
                <a:latin typeface="Carlito"/>
                <a:cs typeface="Carlito"/>
              </a:rPr>
              <a:t>Time</a:t>
            </a:r>
            <a:r>
              <a:rPr sz="2050" b="1" spc="-165" dirty="0">
                <a:latin typeface="Carlito"/>
                <a:cs typeface="Carlito"/>
              </a:rPr>
              <a:t> </a:t>
            </a:r>
            <a:r>
              <a:rPr sz="2050" b="1" spc="-330" dirty="0">
                <a:latin typeface="Carlito"/>
                <a:cs typeface="Carlito"/>
              </a:rPr>
              <a:t>Management</a:t>
            </a:r>
            <a:endParaRPr sz="2050">
              <a:latin typeface="Carlito"/>
              <a:cs typeface="Carlito"/>
            </a:endParaRPr>
          </a:p>
        </p:txBody>
      </p:sp>
      <p:grpSp>
        <p:nvGrpSpPr>
          <p:cNvPr id="31" name="object 31"/>
          <p:cNvGrpSpPr/>
          <p:nvPr/>
        </p:nvGrpSpPr>
        <p:grpSpPr>
          <a:xfrm>
            <a:off x="1204560" y="3984032"/>
            <a:ext cx="2648585" cy="467995"/>
            <a:chOff x="1204560" y="3984032"/>
            <a:chExt cx="2648585" cy="467995"/>
          </a:xfrm>
        </p:grpSpPr>
        <p:sp>
          <p:nvSpPr>
            <p:cNvPr id="32" name="object 32"/>
            <p:cNvSpPr/>
            <p:nvPr/>
          </p:nvSpPr>
          <p:spPr>
            <a:xfrm>
              <a:off x="1239863" y="4057120"/>
              <a:ext cx="2613660" cy="394970"/>
            </a:xfrm>
            <a:custGeom>
              <a:avLst/>
              <a:gdLst/>
              <a:ahLst/>
              <a:cxnLst/>
              <a:rect l="l" t="t" r="r" b="b"/>
              <a:pathLst>
                <a:path w="2613660" h="394970">
                  <a:moveTo>
                    <a:pt x="2566578" y="0"/>
                  </a:moveTo>
                  <a:lnTo>
                    <a:pt x="46570" y="0"/>
                  </a:lnTo>
                  <a:lnTo>
                    <a:pt x="28449" y="5168"/>
                  </a:lnTo>
                  <a:lnTo>
                    <a:pt x="13645" y="19266"/>
                  </a:lnTo>
                  <a:lnTo>
                    <a:pt x="3661" y="40178"/>
                  </a:lnTo>
                  <a:lnTo>
                    <a:pt x="0" y="65792"/>
                  </a:lnTo>
                  <a:lnTo>
                    <a:pt x="0" y="328964"/>
                  </a:lnTo>
                  <a:lnTo>
                    <a:pt x="3661" y="354566"/>
                  </a:lnTo>
                  <a:lnTo>
                    <a:pt x="13645" y="375479"/>
                  </a:lnTo>
                  <a:lnTo>
                    <a:pt x="28449" y="389584"/>
                  </a:lnTo>
                  <a:lnTo>
                    <a:pt x="46570" y="394757"/>
                  </a:lnTo>
                  <a:lnTo>
                    <a:pt x="2566578" y="394757"/>
                  </a:lnTo>
                  <a:lnTo>
                    <a:pt x="2584683" y="389584"/>
                  </a:lnTo>
                  <a:lnTo>
                    <a:pt x="2599488" y="375479"/>
                  </a:lnTo>
                  <a:lnTo>
                    <a:pt x="2609482" y="354566"/>
                  </a:lnTo>
                  <a:lnTo>
                    <a:pt x="2613149" y="328964"/>
                  </a:lnTo>
                  <a:lnTo>
                    <a:pt x="2613149" y="65792"/>
                  </a:lnTo>
                  <a:lnTo>
                    <a:pt x="2609482" y="40178"/>
                  </a:lnTo>
                  <a:lnTo>
                    <a:pt x="2599488" y="19266"/>
                  </a:lnTo>
                  <a:lnTo>
                    <a:pt x="2584683" y="5168"/>
                  </a:lnTo>
                  <a:lnTo>
                    <a:pt x="2566578" y="0"/>
                  </a:lnTo>
                  <a:close/>
                </a:path>
              </a:pathLst>
            </a:custGeom>
            <a:solidFill>
              <a:srgbClr val="233E5F">
                <a:alpha val="50195"/>
              </a:srgbClr>
            </a:solidFill>
          </p:spPr>
          <p:txBody>
            <a:bodyPr wrap="square" lIns="0" tIns="0" rIns="0" bIns="0" rtlCol="0"/>
            <a:lstStyle/>
            <a:p>
              <a:endParaRPr/>
            </a:p>
          </p:txBody>
        </p:sp>
        <p:sp>
          <p:nvSpPr>
            <p:cNvPr id="33" name="object 33"/>
            <p:cNvSpPr/>
            <p:nvPr/>
          </p:nvSpPr>
          <p:spPr>
            <a:xfrm>
              <a:off x="1219165" y="3998637"/>
              <a:ext cx="2613149" cy="394757"/>
            </a:xfrm>
            <a:prstGeom prst="rect">
              <a:avLst/>
            </a:prstGeom>
            <a:blipFill>
              <a:blip r:embed="rId8" cstate="print"/>
              <a:stretch>
                <a:fillRect/>
              </a:stretch>
            </a:blipFill>
          </p:spPr>
          <p:txBody>
            <a:bodyPr wrap="square" lIns="0" tIns="0" rIns="0" bIns="0" rtlCol="0"/>
            <a:lstStyle/>
            <a:p>
              <a:endParaRPr/>
            </a:p>
          </p:txBody>
        </p:sp>
        <p:sp>
          <p:nvSpPr>
            <p:cNvPr id="34" name="object 34"/>
            <p:cNvSpPr/>
            <p:nvPr/>
          </p:nvSpPr>
          <p:spPr>
            <a:xfrm>
              <a:off x="1219165" y="3998637"/>
              <a:ext cx="2613660" cy="394970"/>
            </a:xfrm>
            <a:custGeom>
              <a:avLst/>
              <a:gdLst/>
              <a:ahLst/>
              <a:cxnLst/>
              <a:rect l="l" t="t" r="r" b="b"/>
              <a:pathLst>
                <a:path w="2613660" h="394970">
                  <a:moveTo>
                    <a:pt x="46570" y="0"/>
                  </a:moveTo>
                  <a:lnTo>
                    <a:pt x="28440" y="5168"/>
                  </a:lnTo>
                  <a:lnTo>
                    <a:pt x="13637" y="19266"/>
                  </a:lnTo>
                  <a:lnTo>
                    <a:pt x="3658" y="40178"/>
                  </a:lnTo>
                  <a:lnTo>
                    <a:pt x="0" y="65792"/>
                  </a:lnTo>
                  <a:lnTo>
                    <a:pt x="0" y="328964"/>
                  </a:lnTo>
                  <a:lnTo>
                    <a:pt x="3658" y="354566"/>
                  </a:lnTo>
                  <a:lnTo>
                    <a:pt x="13637" y="375479"/>
                  </a:lnTo>
                  <a:lnTo>
                    <a:pt x="28440" y="389584"/>
                  </a:lnTo>
                  <a:lnTo>
                    <a:pt x="46570" y="394757"/>
                  </a:lnTo>
                  <a:lnTo>
                    <a:pt x="2566578" y="394757"/>
                  </a:lnTo>
                  <a:lnTo>
                    <a:pt x="2584683" y="389584"/>
                  </a:lnTo>
                  <a:lnTo>
                    <a:pt x="2599488" y="375479"/>
                  </a:lnTo>
                  <a:lnTo>
                    <a:pt x="2609482" y="354566"/>
                  </a:lnTo>
                  <a:lnTo>
                    <a:pt x="2613149" y="328964"/>
                  </a:lnTo>
                  <a:lnTo>
                    <a:pt x="2613149" y="65792"/>
                  </a:lnTo>
                  <a:lnTo>
                    <a:pt x="2609482" y="40178"/>
                  </a:lnTo>
                  <a:lnTo>
                    <a:pt x="2599488" y="19266"/>
                  </a:lnTo>
                  <a:lnTo>
                    <a:pt x="2584683" y="5168"/>
                  </a:lnTo>
                  <a:lnTo>
                    <a:pt x="2566578" y="0"/>
                  </a:lnTo>
                  <a:lnTo>
                    <a:pt x="46570" y="0"/>
                  </a:lnTo>
                  <a:close/>
                </a:path>
              </a:pathLst>
            </a:custGeom>
            <a:ln w="29050">
              <a:solidFill>
                <a:srgbClr val="94B3D6"/>
              </a:solidFill>
            </a:ln>
          </p:spPr>
          <p:txBody>
            <a:bodyPr wrap="square" lIns="0" tIns="0" rIns="0" bIns="0" rtlCol="0"/>
            <a:lstStyle/>
            <a:p>
              <a:endParaRPr/>
            </a:p>
          </p:txBody>
        </p:sp>
      </p:grpSp>
      <p:sp>
        <p:nvSpPr>
          <p:cNvPr id="35" name="object 35"/>
          <p:cNvSpPr txBox="1"/>
          <p:nvPr/>
        </p:nvSpPr>
        <p:spPr>
          <a:xfrm>
            <a:off x="1535649" y="4004886"/>
            <a:ext cx="1980564" cy="341630"/>
          </a:xfrm>
          <a:prstGeom prst="rect">
            <a:avLst/>
          </a:prstGeom>
        </p:spPr>
        <p:txBody>
          <a:bodyPr vert="horz" wrap="square" lIns="0" tIns="15240" rIns="0" bIns="0" rtlCol="0">
            <a:spAutoFit/>
          </a:bodyPr>
          <a:lstStyle/>
          <a:p>
            <a:pPr marL="12700">
              <a:lnSpc>
                <a:spcPct val="100000"/>
              </a:lnSpc>
              <a:spcBef>
                <a:spcPts val="120"/>
              </a:spcBef>
            </a:pPr>
            <a:r>
              <a:rPr sz="2050" b="1" spc="-220" dirty="0">
                <a:latin typeface="Carlito"/>
                <a:cs typeface="Carlito"/>
              </a:rPr>
              <a:t>File </a:t>
            </a:r>
            <a:r>
              <a:rPr sz="2050" b="1" spc="-295" dirty="0">
                <a:latin typeface="Carlito"/>
                <a:cs typeface="Carlito"/>
              </a:rPr>
              <a:t>System</a:t>
            </a:r>
            <a:r>
              <a:rPr sz="2050" b="1" spc="-250" dirty="0">
                <a:latin typeface="Carlito"/>
                <a:cs typeface="Carlito"/>
              </a:rPr>
              <a:t> </a:t>
            </a:r>
            <a:r>
              <a:rPr sz="2050" b="1" spc="-330" dirty="0">
                <a:latin typeface="Carlito"/>
                <a:cs typeface="Carlito"/>
              </a:rPr>
              <a:t>Management</a:t>
            </a:r>
            <a:endParaRPr sz="2050">
              <a:latin typeface="Carlito"/>
              <a:cs typeface="Carlito"/>
            </a:endParaRPr>
          </a:p>
        </p:txBody>
      </p:sp>
      <p:grpSp>
        <p:nvGrpSpPr>
          <p:cNvPr id="36" name="object 36"/>
          <p:cNvGrpSpPr/>
          <p:nvPr/>
        </p:nvGrpSpPr>
        <p:grpSpPr>
          <a:xfrm>
            <a:off x="1204560" y="4488445"/>
            <a:ext cx="2648585" cy="467995"/>
            <a:chOff x="1204560" y="4488445"/>
            <a:chExt cx="2648585" cy="467995"/>
          </a:xfrm>
        </p:grpSpPr>
        <p:sp>
          <p:nvSpPr>
            <p:cNvPr id="37" name="object 37"/>
            <p:cNvSpPr/>
            <p:nvPr/>
          </p:nvSpPr>
          <p:spPr>
            <a:xfrm>
              <a:off x="1239863" y="4561532"/>
              <a:ext cx="2613660" cy="394970"/>
            </a:xfrm>
            <a:custGeom>
              <a:avLst/>
              <a:gdLst/>
              <a:ahLst/>
              <a:cxnLst/>
              <a:rect l="l" t="t" r="r" b="b"/>
              <a:pathLst>
                <a:path w="2613660" h="394970">
                  <a:moveTo>
                    <a:pt x="2566578" y="0"/>
                  </a:moveTo>
                  <a:lnTo>
                    <a:pt x="46570" y="0"/>
                  </a:lnTo>
                  <a:lnTo>
                    <a:pt x="28449" y="5168"/>
                  </a:lnTo>
                  <a:lnTo>
                    <a:pt x="13645" y="19266"/>
                  </a:lnTo>
                  <a:lnTo>
                    <a:pt x="3661" y="40178"/>
                  </a:lnTo>
                  <a:lnTo>
                    <a:pt x="0" y="65792"/>
                  </a:lnTo>
                  <a:lnTo>
                    <a:pt x="0" y="328964"/>
                  </a:lnTo>
                  <a:lnTo>
                    <a:pt x="3661" y="354566"/>
                  </a:lnTo>
                  <a:lnTo>
                    <a:pt x="13645" y="375479"/>
                  </a:lnTo>
                  <a:lnTo>
                    <a:pt x="28449" y="389584"/>
                  </a:lnTo>
                  <a:lnTo>
                    <a:pt x="46570" y="394757"/>
                  </a:lnTo>
                  <a:lnTo>
                    <a:pt x="2566578" y="394757"/>
                  </a:lnTo>
                  <a:lnTo>
                    <a:pt x="2584683" y="389584"/>
                  </a:lnTo>
                  <a:lnTo>
                    <a:pt x="2599488" y="375479"/>
                  </a:lnTo>
                  <a:lnTo>
                    <a:pt x="2609482" y="354566"/>
                  </a:lnTo>
                  <a:lnTo>
                    <a:pt x="2613149" y="328964"/>
                  </a:lnTo>
                  <a:lnTo>
                    <a:pt x="2613149" y="65792"/>
                  </a:lnTo>
                  <a:lnTo>
                    <a:pt x="2609482" y="40178"/>
                  </a:lnTo>
                  <a:lnTo>
                    <a:pt x="2599488" y="19266"/>
                  </a:lnTo>
                  <a:lnTo>
                    <a:pt x="2584683" y="5168"/>
                  </a:lnTo>
                  <a:lnTo>
                    <a:pt x="2566578" y="0"/>
                  </a:lnTo>
                  <a:close/>
                </a:path>
              </a:pathLst>
            </a:custGeom>
            <a:solidFill>
              <a:srgbClr val="233E5F">
                <a:alpha val="50195"/>
              </a:srgbClr>
            </a:solidFill>
          </p:spPr>
          <p:txBody>
            <a:bodyPr wrap="square" lIns="0" tIns="0" rIns="0" bIns="0" rtlCol="0"/>
            <a:lstStyle/>
            <a:p>
              <a:endParaRPr/>
            </a:p>
          </p:txBody>
        </p:sp>
        <p:sp>
          <p:nvSpPr>
            <p:cNvPr id="38" name="object 38"/>
            <p:cNvSpPr/>
            <p:nvPr/>
          </p:nvSpPr>
          <p:spPr>
            <a:xfrm>
              <a:off x="1219165" y="4503050"/>
              <a:ext cx="2613149" cy="394757"/>
            </a:xfrm>
            <a:prstGeom prst="rect">
              <a:avLst/>
            </a:prstGeom>
            <a:blipFill>
              <a:blip r:embed="rId9" cstate="print"/>
              <a:stretch>
                <a:fillRect/>
              </a:stretch>
            </a:blipFill>
          </p:spPr>
          <p:txBody>
            <a:bodyPr wrap="square" lIns="0" tIns="0" rIns="0" bIns="0" rtlCol="0"/>
            <a:lstStyle/>
            <a:p>
              <a:endParaRPr/>
            </a:p>
          </p:txBody>
        </p:sp>
        <p:sp>
          <p:nvSpPr>
            <p:cNvPr id="39" name="object 39"/>
            <p:cNvSpPr/>
            <p:nvPr/>
          </p:nvSpPr>
          <p:spPr>
            <a:xfrm>
              <a:off x="1219165" y="4503050"/>
              <a:ext cx="2613660" cy="394970"/>
            </a:xfrm>
            <a:custGeom>
              <a:avLst/>
              <a:gdLst/>
              <a:ahLst/>
              <a:cxnLst/>
              <a:rect l="l" t="t" r="r" b="b"/>
              <a:pathLst>
                <a:path w="2613660" h="394970">
                  <a:moveTo>
                    <a:pt x="46570" y="0"/>
                  </a:moveTo>
                  <a:lnTo>
                    <a:pt x="28440" y="5168"/>
                  </a:lnTo>
                  <a:lnTo>
                    <a:pt x="13637" y="19266"/>
                  </a:lnTo>
                  <a:lnTo>
                    <a:pt x="3658" y="40178"/>
                  </a:lnTo>
                  <a:lnTo>
                    <a:pt x="0" y="65792"/>
                  </a:lnTo>
                  <a:lnTo>
                    <a:pt x="0" y="328964"/>
                  </a:lnTo>
                  <a:lnTo>
                    <a:pt x="3658" y="354566"/>
                  </a:lnTo>
                  <a:lnTo>
                    <a:pt x="13637" y="375479"/>
                  </a:lnTo>
                  <a:lnTo>
                    <a:pt x="28440" y="389584"/>
                  </a:lnTo>
                  <a:lnTo>
                    <a:pt x="46570" y="394757"/>
                  </a:lnTo>
                  <a:lnTo>
                    <a:pt x="2566578" y="394757"/>
                  </a:lnTo>
                  <a:lnTo>
                    <a:pt x="2584683" y="389584"/>
                  </a:lnTo>
                  <a:lnTo>
                    <a:pt x="2599488" y="375479"/>
                  </a:lnTo>
                  <a:lnTo>
                    <a:pt x="2609482" y="354566"/>
                  </a:lnTo>
                  <a:lnTo>
                    <a:pt x="2613149" y="328964"/>
                  </a:lnTo>
                  <a:lnTo>
                    <a:pt x="2613149" y="65792"/>
                  </a:lnTo>
                  <a:lnTo>
                    <a:pt x="2609482" y="40178"/>
                  </a:lnTo>
                  <a:lnTo>
                    <a:pt x="2599488" y="19266"/>
                  </a:lnTo>
                  <a:lnTo>
                    <a:pt x="2584683" y="5168"/>
                  </a:lnTo>
                  <a:lnTo>
                    <a:pt x="2566578" y="0"/>
                  </a:lnTo>
                  <a:lnTo>
                    <a:pt x="46570" y="0"/>
                  </a:lnTo>
                  <a:close/>
                </a:path>
              </a:pathLst>
            </a:custGeom>
            <a:ln w="29050">
              <a:solidFill>
                <a:srgbClr val="94B3D6"/>
              </a:solidFill>
            </a:ln>
          </p:spPr>
          <p:txBody>
            <a:bodyPr wrap="square" lIns="0" tIns="0" rIns="0" bIns="0" rtlCol="0"/>
            <a:lstStyle/>
            <a:p>
              <a:endParaRPr/>
            </a:p>
          </p:txBody>
        </p:sp>
      </p:grpSp>
      <p:sp>
        <p:nvSpPr>
          <p:cNvPr id="40" name="object 40"/>
          <p:cNvSpPr txBox="1"/>
          <p:nvPr/>
        </p:nvSpPr>
        <p:spPr>
          <a:xfrm>
            <a:off x="1543100" y="4510877"/>
            <a:ext cx="1964055" cy="341630"/>
          </a:xfrm>
          <a:prstGeom prst="rect">
            <a:avLst/>
          </a:prstGeom>
        </p:spPr>
        <p:txBody>
          <a:bodyPr vert="horz" wrap="square" lIns="0" tIns="15240" rIns="0" bIns="0" rtlCol="0">
            <a:spAutoFit/>
          </a:bodyPr>
          <a:lstStyle/>
          <a:p>
            <a:pPr marL="12700">
              <a:lnSpc>
                <a:spcPct val="100000"/>
              </a:lnSpc>
              <a:spcBef>
                <a:spcPts val="120"/>
              </a:spcBef>
            </a:pPr>
            <a:r>
              <a:rPr sz="2050" b="1" spc="-275" dirty="0">
                <a:latin typeface="Carlito"/>
                <a:cs typeface="Carlito"/>
              </a:rPr>
              <a:t>I/O </a:t>
            </a:r>
            <a:r>
              <a:rPr sz="2050" b="1" spc="-295" dirty="0">
                <a:latin typeface="Carlito"/>
                <a:cs typeface="Carlito"/>
              </a:rPr>
              <a:t>System</a:t>
            </a:r>
            <a:r>
              <a:rPr sz="2050" b="1" spc="-229" dirty="0">
                <a:latin typeface="Carlito"/>
                <a:cs typeface="Carlito"/>
              </a:rPr>
              <a:t> </a:t>
            </a:r>
            <a:r>
              <a:rPr sz="2050" b="1" spc="-330" dirty="0">
                <a:latin typeface="Carlito"/>
                <a:cs typeface="Carlito"/>
              </a:rPr>
              <a:t>Management</a:t>
            </a:r>
            <a:endParaRPr sz="2050">
              <a:latin typeface="Carlito"/>
              <a:cs typeface="Carlito"/>
            </a:endParaRPr>
          </a:p>
        </p:txBody>
      </p:sp>
      <p:grpSp>
        <p:nvGrpSpPr>
          <p:cNvPr id="41" name="object 41"/>
          <p:cNvGrpSpPr/>
          <p:nvPr/>
        </p:nvGrpSpPr>
        <p:grpSpPr>
          <a:xfrm>
            <a:off x="1696717" y="1818646"/>
            <a:ext cx="3880485" cy="3636645"/>
            <a:chOff x="1696717" y="1818646"/>
            <a:chExt cx="3880485" cy="3636645"/>
          </a:xfrm>
        </p:grpSpPr>
        <p:sp>
          <p:nvSpPr>
            <p:cNvPr id="42" name="object 42"/>
            <p:cNvSpPr/>
            <p:nvPr/>
          </p:nvSpPr>
          <p:spPr>
            <a:xfrm>
              <a:off x="1705573" y="1827502"/>
              <a:ext cx="280035" cy="548640"/>
            </a:xfrm>
            <a:custGeom>
              <a:avLst/>
              <a:gdLst/>
              <a:ahLst/>
              <a:cxnLst/>
              <a:rect l="l" t="t" r="r" b="b"/>
              <a:pathLst>
                <a:path w="280035" h="548639">
                  <a:moveTo>
                    <a:pt x="139712" y="0"/>
                  </a:moveTo>
                  <a:lnTo>
                    <a:pt x="0" y="109654"/>
                  </a:lnTo>
                  <a:lnTo>
                    <a:pt x="69856" y="109654"/>
                  </a:lnTo>
                  <a:lnTo>
                    <a:pt x="69856" y="438619"/>
                  </a:lnTo>
                  <a:lnTo>
                    <a:pt x="0" y="438619"/>
                  </a:lnTo>
                  <a:lnTo>
                    <a:pt x="139712" y="548274"/>
                  </a:lnTo>
                  <a:lnTo>
                    <a:pt x="279425" y="438619"/>
                  </a:lnTo>
                  <a:lnTo>
                    <a:pt x="209569" y="438619"/>
                  </a:lnTo>
                  <a:lnTo>
                    <a:pt x="209569" y="109654"/>
                  </a:lnTo>
                  <a:lnTo>
                    <a:pt x="279425" y="109654"/>
                  </a:lnTo>
                  <a:lnTo>
                    <a:pt x="139712" y="0"/>
                  </a:lnTo>
                  <a:close/>
                </a:path>
              </a:pathLst>
            </a:custGeom>
            <a:solidFill>
              <a:srgbClr val="FFFFFF"/>
            </a:solidFill>
          </p:spPr>
          <p:txBody>
            <a:bodyPr wrap="square" lIns="0" tIns="0" rIns="0" bIns="0" rtlCol="0"/>
            <a:lstStyle/>
            <a:p>
              <a:endParaRPr/>
            </a:p>
          </p:txBody>
        </p:sp>
        <p:sp>
          <p:nvSpPr>
            <p:cNvPr id="43" name="object 43"/>
            <p:cNvSpPr/>
            <p:nvPr/>
          </p:nvSpPr>
          <p:spPr>
            <a:xfrm>
              <a:off x="1705573" y="1827502"/>
              <a:ext cx="280035" cy="548640"/>
            </a:xfrm>
            <a:custGeom>
              <a:avLst/>
              <a:gdLst/>
              <a:ahLst/>
              <a:cxnLst/>
              <a:rect l="l" t="t" r="r" b="b"/>
              <a:pathLst>
                <a:path w="280035" h="548639">
                  <a:moveTo>
                    <a:pt x="139712" y="0"/>
                  </a:moveTo>
                  <a:lnTo>
                    <a:pt x="279425" y="109654"/>
                  </a:lnTo>
                  <a:lnTo>
                    <a:pt x="209569" y="109654"/>
                  </a:lnTo>
                  <a:lnTo>
                    <a:pt x="209569" y="438619"/>
                  </a:lnTo>
                  <a:lnTo>
                    <a:pt x="279425" y="438619"/>
                  </a:lnTo>
                  <a:lnTo>
                    <a:pt x="139712" y="548274"/>
                  </a:lnTo>
                  <a:lnTo>
                    <a:pt x="0" y="438619"/>
                  </a:lnTo>
                  <a:lnTo>
                    <a:pt x="69856" y="438619"/>
                  </a:lnTo>
                  <a:lnTo>
                    <a:pt x="69856" y="109654"/>
                  </a:lnTo>
                  <a:lnTo>
                    <a:pt x="0" y="109654"/>
                  </a:lnTo>
                  <a:lnTo>
                    <a:pt x="139712" y="0"/>
                  </a:lnTo>
                  <a:close/>
                </a:path>
              </a:pathLst>
            </a:custGeom>
            <a:ln w="16844">
              <a:solidFill>
                <a:srgbClr val="000000"/>
              </a:solidFill>
            </a:ln>
          </p:spPr>
          <p:txBody>
            <a:bodyPr wrap="square" lIns="0" tIns="0" rIns="0" bIns="0" rtlCol="0"/>
            <a:lstStyle/>
            <a:p>
              <a:endParaRPr/>
            </a:p>
          </p:txBody>
        </p:sp>
        <p:sp>
          <p:nvSpPr>
            <p:cNvPr id="44" name="object 44"/>
            <p:cNvSpPr/>
            <p:nvPr/>
          </p:nvSpPr>
          <p:spPr>
            <a:xfrm>
              <a:off x="2342043" y="1827502"/>
              <a:ext cx="280035" cy="548640"/>
            </a:xfrm>
            <a:custGeom>
              <a:avLst/>
              <a:gdLst/>
              <a:ahLst/>
              <a:cxnLst/>
              <a:rect l="l" t="t" r="r" b="b"/>
              <a:pathLst>
                <a:path w="280035" h="548639">
                  <a:moveTo>
                    <a:pt x="139712" y="0"/>
                  </a:moveTo>
                  <a:lnTo>
                    <a:pt x="0" y="109654"/>
                  </a:lnTo>
                  <a:lnTo>
                    <a:pt x="69856" y="109654"/>
                  </a:lnTo>
                  <a:lnTo>
                    <a:pt x="69856" y="438619"/>
                  </a:lnTo>
                  <a:lnTo>
                    <a:pt x="0" y="438619"/>
                  </a:lnTo>
                  <a:lnTo>
                    <a:pt x="139712" y="548274"/>
                  </a:lnTo>
                  <a:lnTo>
                    <a:pt x="279425" y="438619"/>
                  </a:lnTo>
                  <a:lnTo>
                    <a:pt x="209569" y="438619"/>
                  </a:lnTo>
                  <a:lnTo>
                    <a:pt x="209569" y="109654"/>
                  </a:lnTo>
                  <a:lnTo>
                    <a:pt x="279425" y="109654"/>
                  </a:lnTo>
                  <a:lnTo>
                    <a:pt x="139712" y="0"/>
                  </a:lnTo>
                  <a:close/>
                </a:path>
              </a:pathLst>
            </a:custGeom>
            <a:solidFill>
              <a:srgbClr val="FFFFFF"/>
            </a:solidFill>
          </p:spPr>
          <p:txBody>
            <a:bodyPr wrap="square" lIns="0" tIns="0" rIns="0" bIns="0" rtlCol="0"/>
            <a:lstStyle/>
            <a:p>
              <a:endParaRPr/>
            </a:p>
          </p:txBody>
        </p:sp>
        <p:sp>
          <p:nvSpPr>
            <p:cNvPr id="45" name="object 45"/>
            <p:cNvSpPr/>
            <p:nvPr/>
          </p:nvSpPr>
          <p:spPr>
            <a:xfrm>
              <a:off x="2342043" y="1827502"/>
              <a:ext cx="280035" cy="548640"/>
            </a:xfrm>
            <a:custGeom>
              <a:avLst/>
              <a:gdLst/>
              <a:ahLst/>
              <a:cxnLst/>
              <a:rect l="l" t="t" r="r" b="b"/>
              <a:pathLst>
                <a:path w="280035" h="548639">
                  <a:moveTo>
                    <a:pt x="139712" y="0"/>
                  </a:moveTo>
                  <a:lnTo>
                    <a:pt x="279425" y="109654"/>
                  </a:lnTo>
                  <a:lnTo>
                    <a:pt x="209569" y="109654"/>
                  </a:lnTo>
                  <a:lnTo>
                    <a:pt x="209569" y="438619"/>
                  </a:lnTo>
                  <a:lnTo>
                    <a:pt x="279425" y="438619"/>
                  </a:lnTo>
                  <a:lnTo>
                    <a:pt x="139712" y="548274"/>
                  </a:lnTo>
                  <a:lnTo>
                    <a:pt x="0" y="438619"/>
                  </a:lnTo>
                  <a:lnTo>
                    <a:pt x="69856" y="438619"/>
                  </a:lnTo>
                  <a:lnTo>
                    <a:pt x="69856" y="109654"/>
                  </a:lnTo>
                  <a:lnTo>
                    <a:pt x="0" y="109654"/>
                  </a:lnTo>
                  <a:lnTo>
                    <a:pt x="139712" y="0"/>
                  </a:lnTo>
                  <a:close/>
                </a:path>
              </a:pathLst>
            </a:custGeom>
            <a:ln w="16844">
              <a:solidFill>
                <a:srgbClr val="000000"/>
              </a:solidFill>
            </a:ln>
          </p:spPr>
          <p:txBody>
            <a:bodyPr wrap="square" lIns="0" tIns="0" rIns="0" bIns="0" rtlCol="0"/>
            <a:lstStyle/>
            <a:p>
              <a:endParaRPr/>
            </a:p>
          </p:txBody>
        </p:sp>
        <p:sp>
          <p:nvSpPr>
            <p:cNvPr id="46" name="object 46"/>
            <p:cNvSpPr/>
            <p:nvPr/>
          </p:nvSpPr>
          <p:spPr>
            <a:xfrm>
              <a:off x="2931942" y="1827502"/>
              <a:ext cx="280035" cy="548640"/>
            </a:xfrm>
            <a:custGeom>
              <a:avLst/>
              <a:gdLst/>
              <a:ahLst/>
              <a:cxnLst/>
              <a:rect l="l" t="t" r="r" b="b"/>
              <a:pathLst>
                <a:path w="280035" h="548639">
                  <a:moveTo>
                    <a:pt x="139712" y="0"/>
                  </a:moveTo>
                  <a:lnTo>
                    <a:pt x="0" y="109654"/>
                  </a:lnTo>
                  <a:lnTo>
                    <a:pt x="69856" y="109654"/>
                  </a:lnTo>
                  <a:lnTo>
                    <a:pt x="69856" y="438619"/>
                  </a:lnTo>
                  <a:lnTo>
                    <a:pt x="0" y="438619"/>
                  </a:lnTo>
                  <a:lnTo>
                    <a:pt x="139712" y="548274"/>
                  </a:lnTo>
                  <a:lnTo>
                    <a:pt x="279425" y="438619"/>
                  </a:lnTo>
                  <a:lnTo>
                    <a:pt x="209465" y="438619"/>
                  </a:lnTo>
                  <a:lnTo>
                    <a:pt x="209465" y="109654"/>
                  </a:lnTo>
                  <a:lnTo>
                    <a:pt x="279425" y="109654"/>
                  </a:lnTo>
                  <a:lnTo>
                    <a:pt x="139712" y="0"/>
                  </a:lnTo>
                  <a:close/>
                </a:path>
              </a:pathLst>
            </a:custGeom>
            <a:solidFill>
              <a:srgbClr val="FFFFFF"/>
            </a:solidFill>
          </p:spPr>
          <p:txBody>
            <a:bodyPr wrap="square" lIns="0" tIns="0" rIns="0" bIns="0" rtlCol="0"/>
            <a:lstStyle/>
            <a:p>
              <a:endParaRPr/>
            </a:p>
          </p:txBody>
        </p:sp>
        <p:sp>
          <p:nvSpPr>
            <p:cNvPr id="47" name="object 47"/>
            <p:cNvSpPr/>
            <p:nvPr/>
          </p:nvSpPr>
          <p:spPr>
            <a:xfrm>
              <a:off x="2931942" y="1827502"/>
              <a:ext cx="280035" cy="548640"/>
            </a:xfrm>
            <a:custGeom>
              <a:avLst/>
              <a:gdLst/>
              <a:ahLst/>
              <a:cxnLst/>
              <a:rect l="l" t="t" r="r" b="b"/>
              <a:pathLst>
                <a:path w="280035" h="548639">
                  <a:moveTo>
                    <a:pt x="139712" y="0"/>
                  </a:moveTo>
                  <a:lnTo>
                    <a:pt x="279425" y="109654"/>
                  </a:lnTo>
                  <a:lnTo>
                    <a:pt x="209465" y="109654"/>
                  </a:lnTo>
                  <a:lnTo>
                    <a:pt x="209465" y="438619"/>
                  </a:lnTo>
                  <a:lnTo>
                    <a:pt x="279425" y="438619"/>
                  </a:lnTo>
                  <a:lnTo>
                    <a:pt x="139712" y="548274"/>
                  </a:lnTo>
                  <a:lnTo>
                    <a:pt x="0" y="438619"/>
                  </a:lnTo>
                  <a:lnTo>
                    <a:pt x="69856" y="438619"/>
                  </a:lnTo>
                  <a:lnTo>
                    <a:pt x="69856" y="109654"/>
                  </a:lnTo>
                  <a:lnTo>
                    <a:pt x="0" y="109654"/>
                  </a:lnTo>
                  <a:lnTo>
                    <a:pt x="139712" y="0"/>
                  </a:lnTo>
                  <a:close/>
                </a:path>
              </a:pathLst>
            </a:custGeom>
            <a:ln w="16844">
              <a:solidFill>
                <a:srgbClr val="000000"/>
              </a:solidFill>
            </a:ln>
          </p:spPr>
          <p:txBody>
            <a:bodyPr wrap="square" lIns="0" tIns="0" rIns="0" bIns="0" rtlCol="0"/>
            <a:lstStyle/>
            <a:p>
              <a:endParaRPr/>
            </a:p>
          </p:txBody>
        </p:sp>
        <p:sp>
          <p:nvSpPr>
            <p:cNvPr id="48" name="object 48"/>
            <p:cNvSpPr/>
            <p:nvPr/>
          </p:nvSpPr>
          <p:spPr>
            <a:xfrm>
              <a:off x="3459746" y="1827502"/>
              <a:ext cx="280035" cy="548640"/>
            </a:xfrm>
            <a:custGeom>
              <a:avLst/>
              <a:gdLst/>
              <a:ahLst/>
              <a:cxnLst/>
              <a:rect l="l" t="t" r="r" b="b"/>
              <a:pathLst>
                <a:path w="280035" h="548639">
                  <a:moveTo>
                    <a:pt x="139712" y="0"/>
                  </a:moveTo>
                  <a:lnTo>
                    <a:pt x="0" y="109654"/>
                  </a:lnTo>
                  <a:lnTo>
                    <a:pt x="69752" y="109654"/>
                  </a:lnTo>
                  <a:lnTo>
                    <a:pt x="69752" y="438619"/>
                  </a:lnTo>
                  <a:lnTo>
                    <a:pt x="0" y="438619"/>
                  </a:lnTo>
                  <a:lnTo>
                    <a:pt x="139712" y="548274"/>
                  </a:lnTo>
                  <a:lnTo>
                    <a:pt x="279425" y="438619"/>
                  </a:lnTo>
                  <a:lnTo>
                    <a:pt x="209465" y="438619"/>
                  </a:lnTo>
                  <a:lnTo>
                    <a:pt x="209465" y="109654"/>
                  </a:lnTo>
                  <a:lnTo>
                    <a:pt x="279425" y="109654"/>
                  </a:lnTo>
                  <a:lnTo>
                    <a:pt x="139712" y="0"/>
                  </a:lnTo>
                  <a:close/>
                </a:path>
              </a:pathLst>
            </a:custGeom>
            <a:solidFill>
              <a:srgbClr val="FFFFFF"/>
            </a:solidFill>
          </p:spPr>
          <p:txBody>
            <a:bodyPr wrap="square" lIns="0" tIns="0" rIns="0" bIns="0" rtlCol="0"/>
            <a:lstStyle/>
            <a:p>
              <a:endParaRPr/>
            </a:p>
          </p:txBody>
        </p:sp>
        <p:sp>
          <p:nvSpPr>
            <p:cNvPr id="49" name="object 49"/>
            <p:cNvSpPr/>
            <p:nvPr/>
          </p:nvSpPr>
          <p:spPr>
            <a:xfrm>
              <a:off x="3459746" y="1827502"/>
              <a:ext cx="280035" cy="548640"/>
            </a:xfrm>
            <a:custGeom>
              <a:avLst/>
              <a:gdLst/>
              <a:ahLst/>
              <a:cxnLst/>
              <a:rect l="l" t="t" r="r" b="b"/>
              <a:pathLst>
                <a:path w="280035" h="548639">
                  <a:moveTo>
                    <a:pt x="139712" y="0"/>
                  </a:moveTo>
                  <a:lnTo>
                    <a:pt x="279425" y="109654"/>
                  </a:lnTo>
                  <a:lnTo>
                    <a:pt x="209465" y="109654"/>
                  </a:lnTo>
                  <a:lnTo>
                    <a:pt x="209465" y="438619"/>
                  </a:lnTo>
                  <a:lnTo>
                    <a:pt x="279425" y="438619"/>
                  </a:lnTo>
                  <a:lnTo>
                    <a:pt x="139712" y="548274"/>
                  </a:lnTo>
                  <a:lnTo>
                    <a:pt x="0" y="438619"/>
                  </a:lnTo>
                  <a:lnTo>
                    <a:pt x="69752" y="438619"/>
                  </a:lnTo>
                  <a:lnTo>
                    <a:pt x="69752" y="109654"/>
                  </a:lnTo>
                  <a:lnTo>
                    <a:pt x="0" y="109654"/>
                  </a:lnTo>
                  <a:lnTo>
                    <a:pt x="139712" y="0"/>
                  </a:lnTo>
                  <a:close/>
                </a:path>
              </a:pathLst>
            </a:custGeom>
            <a:ln w="16844">
              <a:solidFill>
                <a:srgbClr val="000000"/>
              </a:solidFill>
            </a:ln>
          </p:spPr>
          <p:txBody>
            <a:bodyPr wrap="square" lIns="0" tIns="0" rIns="0" bIns="0" rtlCol="0"/>
            <a:lstStyle/>
            <a:p>
              <a:endParaRPr/>
            </a:p>
          </p:txBody>
        </p:sp>
        <p:sp>
          <p:nvSpPr>
            <p:cNvPr id="50" name="object 50"/>
            <p:cNvSpPr/>
            <p:nvPr/>
          </p:nvSpPr>
          <p:spPr>
            <a:xfrm>
              <a:off x="2217854" y="4897807"/>
              <a:ext cx="280035" cy="548640"/>
            </a:xfrm>
            <a:custGeom>
              <a:avLst/>
              <a:gdLst/>
              <a:ahLst/>
              <a:cxnLst/>
              <a:rect l="l" t="t" r="r" b="b"/>
              <a:pathLst>
                <a:path w="280035" h="548639">
                  <a:moveTo>
                    <a:pt x="139712" y="0"/>
                  </a:moveTo>
                  <a:lnTo>
                    <a:pt x="0" y="109654"/>
                  </a:lnTo>
                  <a:lnTo>
                    <a:pt x="69856" y="109654"/>
                  </a:lnTo>
                  <a:lnTo>
                    <a:pt x="69856" y="438619"/>
                  </a:lnTo>
                  <a:lnTo>
                    <a:pt x="0" y="438619"/>
                  </a:lnTo>
                  <a:lnTo>
                    <a:pt x="139712" y="548274"/>
                  </a:lnTo>
                  <a:lnTo>
                    <a:pt x="279425" y="438619"/>
                  </a:lnTo>
                  <a:lnTo>
                    <a:pt x="209569" y="438619"/>
                  </a:lnTo>
                  <a:lnTo>
                    <a:pt x="209569" y="109654"/>
                  </a:lnTo>
                  <a:lnTo>
                    <a:pt x="279425" y="109654"/>
                  </a:lnTo>
                  <a:lnTo>
                    <a:pt x="139712" y="0"/>
                  </a:lnTo>
                  <a:close/>
                </a:path>
              </a:pathLst>
            </a:custGeom>
            <a:solidFill>
              <a:srgbClr val="FFFFFF"/>
            </a:solidFill>
          </p:spPr>
          <p:txBody>
            <a:bodyPr wrap="square" lIns="0" tIns="0" rIns="0" bIns="0" rtlCol="0"/>
            <a:lstStyle/>
            <a:p>
              <a:endParaRPr/>
            </a:p>
          </p:txBody>
        </p:sp>
        <p:sp>
          <p:nvSpPr>
            <p:cNvPr id="51" name="object 51"/>
            <p:cNvSpPr/>
            <p:nvPr/>
          </p:nvSpPr>
          <p:spPr>
            <a:xfrm>
              <a:off x="2217854" y="4897807"/>
              <a:ext cx="280035" cy="548640"/>
            </a:xfrm>
            <a:custGeom>
              <a:avLst/>
              <a:gdLst/>
              <a:ahLst/>
              <a:cxnLst/>
              <a:rect l="l" t="t" r="r" b="b"/>
              <a:pathLst>
                <a:path w="280035" h="548639">
                  <a:moveTo>
                    <a:pt x="139712" y="0"/>
                  </a:moveTo>
                  <a:lnTo>
                    <a:pt x="279425" y="109654"/>
                  </a:lnTo>
                  <a:lnTo>
                    <a:pt x="209569" y="109654"/>
                  </a:lnTo>
                  <a:lnTo>
                    <a:pt x="209569" y="438619"/>
                  </a:lnTo>
                  <a:lnTo>
                    <a:pt x="279425" y="438619"/>
                  </a:lnTo>
                  <a:lnTo>
                    <a:pt x="139712" y="548274"/>
                  </a:lnTo>
                  <a:lnTo>
                    <a:pt x="0" y="438619"/>
                  </a:lnTo>
                  <a:lnTo>
                    <a:pt x="69856" y="438619"/>
                  </a:lnTo>
                  <a:lnTo>
                    <a:pt x="69856" y="109654"/>
                  </a:lnTo>
                  <a:lnTo>
                    <a:pt x="0" y="109654"/>
                  </a:lnTo>
                  <a:lnTo>
                    <a:pt x="139712" y="0"/>
                  </a:lnTo>
                  <a:close/>
                </a:path>
              </a:pathLst>
            </a:custGeom>
            <a:ln w="16844">
              <a:solidFill>
                <a:srgbClr val="000000"/>
              </a:solidFill>
            </a:ln>
          </p:spPr>
          <p:txBody>
            <a:bodyPr wrap="square" lIns="0" tIns="0" rIns="0" bIns="0" rtlCol="0"/>
            <a:lstStyle/>
            <a:p>
              <a:endParaRPr/>
            </a:p>
          </p:txBody>
        </p:sp>
        <p:sp>
          <p:nvSpPr>
            <p:cNvPr id="52" name="object 52"/>
            <p:cNvSpPr/>
            <p:nvPr/>
          </p:nvSpPr>
          <p:spPr>
            <a:xfrm>
              <a:off x="2854324" y="4897807"/>
              <a:ext cx="280035" cy="548640"/>
            </a:xfrm>
            <a:custGeom>
              <a:avLst/>
              <a:gdLst/>
              <a:ahLst/>
              <a:cxnLst/>
              <a:rect l="l" t="t" r="r" b="b"/>
              <a:pathLst>
                <a:path w="280035" h="548639">
                  <a:moveTo>
                    <a:pt x="139712" y="0"/>
                  </a:moveTo>
                  <a:lnTo>
                    <a:pt x="0" y="109654"/>
                  </a:lnTo>
                  <a:lnTo>
                    <a:pt x="69856" y="109654"/>
                  </a:lnTo>
                  <a:lnTo>
                    <a:pt x="69856" y="438619"/>
                  </a:lnTo>
                  <a:lnTo>
                    <a:pt x="0" y="438619"/>
                  </a:lnTo>
                  <a:lnTo>
                    <a:pt x="139712" y="548274"/>
                  </a:lnTo>
                  <a:lnTo>
                    <a:pt x="279425" y="438619"/>
                  </a:lnTo>
                  <a:lnTo>
                    <a:pt x="209569" y="438619"/>
                  </a:lnTo>
                  <a:lnTo>
                    <a:pt x="209569" y="109654"/>
                  </a:lnTo>
                  <a:lnTo>
                    <a:pt x="279425" y="109654"/>
                  </a:lnTo>
                  <a:lnTo>
                    <a:pt x="139712" y="0"/>
                  </a:lnTo>
                  <a:close/>
                </a:path>
              </a:pathLst>
            </a:custGeom>
            <a:solidFill>
              <a:srgbClr val="FFFFFF"/>
            </a:solidFill>
          </p:spPr>
          <p:txBody>
            <a:bodyPr wrap="square" lIns="0" tIns="0" rIns="0" bIns="0" rtlCol="0"/>
            <a:lstStyle/>
            <a:p>
              <a:endParaRPr/>
            </a:p>
          </p:txBody>
        </p:sp>
        <p:sp>
          <p:nvSpPr>
            <p:cNvPr id="53" name="object 53"/>
            <p:cNvSpPr/>
            <p:nvPr/>
          </p:nvSpPr>
          <p:spPr>
            <a:xfrm>
              <a:off x="2854324" y="4897807"/>
              <a:ext cx="280035" cy="548640"/>
            </a:xfrm>
            <a:custGeom>
              <a:avLst/>
              <a:gdLst/>
              <a:ahLst/>
              <a:cxnLst/>
              <a:rect l="l" t="t" r="r" b="b"/>
              <a:pathLst>
                <a:path w="280035" h="548639">
                  <a:moveTo>
                    <a:pt x="139712" y="0"/>
                  </a:moveTo>
                  <a:lnTo>
                    <a:pt x="279425" y="109654"/>
                  </a:lnTo>
                  <a:lnTo>
                    <a:pt x="209569" y="109654"/>
                  </a:lnTo>
                  <a:lnTo>
                    <a:pt x="209569" y="438619"/>
                  </a:lnTo>
                  <a:lnTo>
                    <a:pt x="279425" y="438619"/>
                  </a:lnTo>
                  <a:lnTo>
                    <a:pt x="139712" y="548274"/>
                  </a:lnTo>
                  <a:lnTo>
                    <a:pt x="0" y="438619"/>
                  </a:lnTo>
                  <a:lnTo>
                    <a:pt x="69856" y="438619"/>
                  </a:lnTo>
                  <a:lnTo>
                    <a:pt x="69856" y="109654"/>
                  </a:lnTo>
                  <a:lnTo>
                    <a:pt x="0" y="109654"/>
                  </a:lnTo>
                  <a:lnTo>
                    <a:pt x="139712" y="0"/>
                  </a:lnTo>
                  <a:close/>
                </a:path>
              </a:pathLst>
            </a:custGeom>
            <a:ln w="16844">
              <a:solidFill>
                <a:srgbClr val="000000"/>
              </a:solidFill>
            </a:ln>
          </p:spPr>
          <p:txBody>
            <a:bodyPr wrap="square" lIns="0" tIns="0" rIns="0" bIns="0" rtlCol="0"/>
            <a:lstStyle/>
            <a:p>
              <a:endParaRPr/>
            </a:p>
          </p:txBody>
        </p:sp>
        <p:sp>
          <p:nvSpPr>
            <p:cNvPr id="54" name="object 54"/>
            <p:cNvSpPr/>
            <p:nvPr/>
          </p:nvSpPr>
          <p:spPr>
            <a:xfrm>
              <a:off x="3046270" y="5237633"/>
              <a:ext cx="2444115" cy="0"/>
            </a:xfrm>
            <a:custGeom>
              <a:avLst/>
              <a:gdLst/>
              <a:ahLst/>
              <a:cxnLst/>
              <a:rect l="l" t="t" r="r" b="b"/>
              <a:pathLst>
                <a:path w="2444115">
                  <a:moveTo>
                    <a:pt x="0" y="0"/>
                  </a:moveTo>
                  <a:lnTo>
                    <a:pt x="2443990" y="0"/>
                  </a:lnTo>
                </a:path>
              </a:pathLst>
            </a:custGeom>
            <a:ln w="7018">
              <a:solidFill>
                <a:srgbClr val="000000"/>
              </a:solidFill>
            </a:ln>
          </p:spPr>
          <p:txBody>
            <a:bodyPr wrap="square" lIns="0" tIns="0" rIns="0" bIns="0" rtlCol="0"/>
            <a:lstStyle/>
            <a:p>
              <a:endParaRPr/>
            </a:p>
          </p:txBody>
        </p:sp>
        <p:sp>
          <p:nvSpPr>
            <p:cNvPr id="55" name="object 55"/>
            <p:cNvSpPr/>
            <p:nvPr/>
          </p:nvSpPr>
          <p:spPr>
            <a:xfrm>
              <a:off x="5462559" y="5156919"/>
              <a:ext cx="114114" cy="161428"/>
            </a:xfrm>
            <a:prstGeom prst="rect">
              <a:avLst/>
            </a:prstGeom>
            <a:blipFill>
              <a:blip r:embed="rId10" cstate="print"/>
              <a:stretch>
                <a:fillRect/>
              </a:stretch>
            </a:blipFill>
          </p:spPr>
          <p:txBody>
            <a:bodyPr wrap="square" lIns="0" tIns="0" rIns="0" bIns="0" rtlCol="0"/>
            <a:lstStyle/>
            <a:p>
              <a:endParaRPr/>
            </a:p>
          </p:txBody>
        </p:sp>
      </p:grpSp>
      <p:sp>
        <p:nvSpPr>
          <p:cNvPr id="56" name="object 56"/>
          <p:cNvSpPr txBox="1"/>
          <p:nvPr/>
        </p:nvSpPr>
        <p:spPr>
          <a:xfrm>
            <a:off x="4173664" y="2506304"/>
            <a:ext cx="256540" cy="2220595"/>
          </a:xfrm>
          <a:prstGeom prst="rect">
            <a:avLst/>
          </a:prstGeom>
        </p:spPr>
        <p:txBody>
          <a:bodyPr vert="vert270" wrap="square" lIns="0" tIns="0" rIns="0" bIns="0" rtlCol="0">
            <a:spAutoFit/>
          </a:bodyPr>
          <a:lstStyle/>
          <a:p>
            <a:pPr marL="12700">
              <a:lnSpc>
                <a:spcPts val="1895"/>
              </a:lnSpc>
            </a:pPr>
            <a:r>
              <a:rPr sz="1600" b="1" spc="360" dirty="0">
                <a:latin typeface="Arial"/>
                <a:cs typeface="Arial"/>
              </a:rPr>
              <a:t>Kernel</a:t>
            </a:r>
            <a:r>
              <a:rPr sz="1600" b="1" spc="135" dirty="0">
                <a:latin typeface="Arial"/>
                <a:cs typeface="Arial"/>
              </a:rPr>
              <a:t> </a:t>
            </a:r>
            <a:r>
              <a:rPr sz="1600" b="1" spc="360" dirty="0">
                <a:latin typeface="Arial"/>
                <a:cs typeface="Arial"/>
              </a:rPr>
              <a:t>Services</a:t>
            </a:r>
            <a:endParaRPr sz="1600">
              <a:latin typeface="Arial"/>
              <a:cs typeface="Arial"/>
            </a:endParaRPr>
          </a:p>
        </p:txBody>
      </p:sp>
      <p:sp>
        <p:nvSpPr>
          <p:cNvPr id="57" name="object 57"/>
          <p:cNvSpPr/>
          <p:nvPr/>
        </p:nvSpPr>
        <p:spPr>
          <a:xfrm>
            <a:off x="5462559" y="1998426"/>
            <a:ext cx="114114" cy="161428"/>
          </a:xfrm>
          <a:prstGeom prst="rect">
            <a:avLst/>
          </a:prstGeom>
          <a:blipFill>
            <a:blip r:embed="rId11" cstate="print"/>
            <a:stretch>
              <a:fillRect/>
            </a:stretch>
          </a:blipFill>
        </p:spPr>
        <p:txBody>
          <a:bodyPr wrap="square" lIns="0" tIns="0" rIns="0" bIns="0" rtlCol="0"/>
          <a:lstStyle/>
          <a:p>
            <a:endParaRPr/>
          </a:p>
        </p:txBody>
      </p:sp>
      <p:sp>
        <p:nvSpPr>
          <p:cNvPr id="58" name="object 58"/>
          <p:cNvSpPr txBox="1"/>
          <p:nvPr/>
        </p:nvSpPr>
        <p:spPr>
          <a:xfrm>
            <a:off x="3658760" y="1749431"/>
            <a:ext cx="1488440" cy="376555"/>
          </a:xfrm>
          <a:prstGeom prst="rect">
            <a:avLst/>
          </a:prstGeom>
        </p:spPr>
        <p:txBody>
          <a:bodyPr vert="horz" wrap="square" lIns="0" tIns="12700" rIns="0" bIns="0" rtlCol="0">
            <a:spAutoFit/>
          </a:bodyPr>
          <a:lstStyle/>
          <a:p>
            <a:pPr marL="12700">
              <a:lnSpc>
                <a:spcPct val="100000"/>
              </a:lnSpc>
              <a:spcBef>
                <a:spcPts val="100"/>
              </a:spcBef>
              <a:tabLst>
                <a:tab pos="1474470" algn="l"/>
              </a:tabLst>
            </a:pPr>
            <a:r>
              <a:rPr sz="2300" b="1" u="sng" spc="-190" dirty="0">
                <a:uFill>
                  <a:solidFill>
                    <a:srgbClr val="000000"/>
                  </a:solidFill>
                </a:uFill>
                <a:latin typeface="Arial"/>
                <a:cs typeface="Arial"/>
              </a:rPr>
              <a:t> 	</a:t>
            </a:r>
            <a:endParaRPr sz="2300">
              <a:latin typeface="Arial"/>
              <a:cs typeface="Arial"/>
            </a:endParaRPr>
          </a:p>
        </p:txBody>
      </p:sp>
      <p:sp>
        <p:nvSpPr>
          <p:cNvPr id="62" name="object 62"/>
          <p:cNvSpPr txBox="1"/>
          <p:nvPr/>
        </p:nvSpPr>
        <p:spPr>
          <a:xfrm>
            <a:off x="8420100" y="6471338"/>
            <a:ext cx="217804"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4</a:t>
            </a:fld>
            <a:endParaRPr sz="1200">
              <a:latin typeface="Times New Roman"/>
              <a:cs typeface="Times New Roman"/>
            </a:endParaRPr>
          </a:p>
        </p:txBody>
      </p:sp>
      <p:sp>
        <p:nvSpPr>
          <p:cNvPr id="59" name="object 59"/>
          <p:cNvSpPr txBox="1"/>
          <p:nvPr/>
        </p:nvSpPr>
        <p:spPr>
          <a:xfrm>
            <a:off x="5714472" y="1749431"/>
            <a:ext cx="2552700" cy="727710"/>
          </a:xfrm>
          <a:prstGeom prst="rect">
            <a:avLst/>
          </a:prstGeom>
        </p:spPr>
        <p:txBody>
          <a:bodyPr vert="horz" wrap="square" lIns="0" tIns="12700" rIns="0" bIns="0" rtlCol="0">
            <a:spAutoFit/>
          </a:bodyPr>
          <a:lstStyle/>
          <a:p>
            <a:pPr marL="575310" marR="5080" indent="-563245">
              <a:lnSpc>
                <a:spcPct val="100000"/>
              </a:lnSpc>
              <a:spcBef>
                <a:spcPts val="100"/>
              </a:spcBef>
            </a:pPr>
            <a:r>
              <a:rPr sz="2300" b="1" spc="-335" dirty="0">
                <a:latin typeface="Arial"/>
                <a:cs typeface="Arial"/>
              </a:rPr>
              <a:t>Application </a:t>
            </a:r>
            <a:r>
              <a:rPr sz="2300" b="1" spc="-400" dirty="0">
                <a:latin typeface="Arial"/>
                <a:cs typeface="Arial"/>
              </a:rPr>
              <a:t>Programming  </a:t>
            </a:r>
            <a:r>
              <a:rPr sz="2300" b="1" spc="-315" dirty="0">
                <a:latin typeface="Arial"/>
                <a:cs typeface="Arial"/>
              </a:rPr>
              <a:t>Interface</a:t>
            </a:r>
            <a:r>
              <a:rPr sz="2300" b="1" spc="-200" dirty="0">
                <a:latin typeface="Arial"/>
                <a:cs typeface="Arial"/>
              </a:rPr>
              <a:t> </a:t>
            </a:r>
            <a:r>
              <a:rPr sz="2300" b="1" spc="-315" dirty="0">
                <a:latin typeface="Arial"/>
                <a:cs typeface="Arial"/>
              </a:rPr>
              <a:t>(API)</a:t>
            </a:r>
            <a:endParaRPr sz="2300">
              <a:latin typeface="Arial"/>
              <a:cs typeface="Arial"/>
            </a:endParaRPr>
          </a:p>
        </p:txBody>
      </p:sp>
      <p:sp>
        <p:nvSpPr>
          <p:cNvPr id="60" name="object 60"/>
          <p:cNvSpPr txBox="1"/>
          <p:nvPr/>
        </p:nvSpPr>
        <p:spPr>
          <a:xfrm>
            <a:off x="5758919" y="4802644"/>
            <a:ext cx="1347470" cy="727710"/>
          </a:xfrm>
          <a:prstGeom prst="rect">
            <a:avLst/>
          </a:prstGeom>
        </p:spPr>
        <p:txBody>
          <a:bodyPr vert="horz" wrap="square" lIns="0" tIns="12700" rIns="0" bIns="0" rtlCol="0">
            <a:spAutoFit/>
          </a:bodyPr>
          <a:lstStyle/>
          <a:p>
            <a:pPr marL="242570" marR="5080" indent="-230504">
              <a:lnSpc>
                <a:spcPct val="100000"/>
              </a:lnSpc>
              <a:spcBef>
                <a:spcPts val="100"/>
              </a:spcBef>
            </a:pPr>
            <a:r>
              <a:rPr sz="2300" b="1" spc="-365" dirty="0">
                <a:latin typeface="Arial"/>
                <a:cs typeface="Arial"/>
              </a:rPr>
              <a:t>Device </a:t>
            </a:r>
            <a:r>
              <a:rPr sz="2300" b="1" spc="-325" dirty="0">
                <a:latin typeface="Arial"/>
                <a:cs typeface="Arial"/>
              </a:rPr>
              <a:t>Driver  </a:t>
            </a:r>
            <a:r>
              <a:rPr sz="2300" b="1" spc="-315" dirty="0">
                <a:latin typeface="Arial"/>
                <a:cs typeface="Arial"/>
              </a:rPr>
              <a:t>Interface</a:t>
            </a:r>
            <a:endParaRPr sz="2300">
              <a:latin typeface="Arial"/>
              <a:cs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5165" cy="4264660"/>
          </a:xfrm>
          <a:prstGeom prst="rect">
            <a:avLst/>
          </a:prstGeom>
        </p:spPr>
        <p:txBody>
          <a:bodyPr vert="horz" wrap="square" lIns="0" tIns="165735" rIns="0" bIns="0" rtlCol="0">
            <a:spAutoFit/>
          </a:bodyPr>
          <a:lstStyle/>
          <a:p>
            <a:pPr marR="5080" algn="r">
              <a:lnSpc>
                <a:spcPct val="100000"/>
              </a:lnSpc>
              <a:spcBef>
                <a:spcPts val="1305"/>
              </a:spcBef>
              <a:tabLst>
                <a:tab pos="344170" algn="l"/>
              </a:tabLst>
            </a:pPr>
            <a:r>
              <a:rPr sz="2000" spc="-5" dirty="0">
                <a:solidFill>
                  <a:srgbClr val="C00000"/>
                </a:solidFill>
                <a:latin typeface="Times New Roman"/>
                <a:cs typeface="Times New Roman"/>
              </a:rPr>
              <a:t>»	</a:t>
            </a:r>
            <a:r>
              <a:rPr sz="2000" i="1" spc="-5" dirty="0">
                <a:solidFill>
                  <a:srgbClr val="FF0000"/>
                </a:solidFill>
                <a:latin typeface="Times New Roman"/>
                <a:cs typeface="Times New Roman"/>
              </a:rPr>
              <a:t>Created</a:t>
            </a:r>
            <a:r>
              <a:rPr sz="2000" i="1" spc="330" dirty="0">
                <a:solidFill>
                  <a:srgbClr val="FF0000"/>
                </a:solidFill>
                <a:latin typeface="Times New Roman"/>
                <a:cs typeface="Times New Roman"/>
              </a:rPr>
              <a:t> </a:t>
            </a:r>
            <a:r>
              <a:rPr sz="2000" i="1" dirty="0">
                <a:solidFill>
                  <a:srgbClr val="FF0000"/>
                </a:solidFill>
                <a:latin typeface="Times New Roman"/>
                <a:cs typeface="Times New Roman"/>
              </a:rPr>
              <a:t>State:</a:t>
            </a:r>
            <a:r>
              <a:rPr sz="2000" i="1" spc="295" dirty="0">
                <a:solidFill>
                  <a:srgbClr val="FF0000"/>
                </a:solidFill>
                <a:latin typeface="Times New Roman"/>
                <a:cs typeface="Times New Roman"/>
              </a:rPr>
              <a:t> </a:t>
            </a:r>
            <a:r>
              <a:rPr sz="2000" dirty="0">
                <a:latin typeface="Times New Roman"/>
                <a:cs typeface="Times New Roman"/>
              </a:rPr>
              <a:t>The</a:t>
            </a:r>
            <a:r>
              <a:rPr sz="2000" spc="325" dirty="0">
                <a:latin typeface="Times New Roman"/>
                <a:cs typeface="Times New Roman"/>
              </a:rPr>
              <a:t> </a:t>
            </a:r>
            <a:r>
              <a:rPr sz="2000" spc="-5" dirty="0">
                <a:latin typeface="Times New Roman"/>
                <a:cs typeface="Times New Roman"/>
              </a:rPr>
              <a:t>state</a:t>
            </a:r>
            <a:r>
              <a:rPr sz="2000" spc="320" dirty="0">
                <a:latin typeface="Times New Roman"/>
                <a:cs typeface="Times New Roman"/>
              </a:rPr>
              <a:t> </a:t>
            </a:r>
            <a:r>
              <a:rPr sz="2000" spc="-5" dirty="0">
                <a:latin typeface="Times New Roman"/>
                <a:cs typeface="Times New Roman"/>
              </a:rPr>
              <a:t>at</a:t>
            </a:r>
            <a:r>
              <a:rPr sz="2000" spc="290" dirty="0">
                <a:latin typeface="Times New Roman"/>
                <a:cs typeface="Times New Roman"/>
              </a:rPr>
              <a:t> </a:t>
            </a:r>
            <a:r>
              <a:rPr sz="2000" spc="-5" dirty="0">
                <a:latin typeface="Times New Roman"/>
                <a:cs typeface="Times New Roman"/>
              </a:rPr>
              <a:t>which</a:t>
            </a:r>
            <a:r>
              <a:rPr sz="2000" spc="315" dirty="0">
                <a:latin typeface="Times New Roman"/>
                <a:cs typeface="Times New Roman"/>
              </a:rPr>
              <a:t> </a:t>
            </a:r>
            <a:r>
              <a:rPr sz="2000" spc="-5" dirty="0">
                <a:latin typeface="Times New Roman"/>
                <a:cs typeface="Times New Roman"/>
              </a:rPr>
              <a:t>a</a:t>
            </a:r>
            <a:r>
              <a:rPr sz="2000" spc="315" dirty="0">
                <a:latin typeface="Times New Roman"/>
                <a:cs typeface="Times New Roman"/>
              </a:rPr>
              <a:t> </a:t>
            </a:r>
            <a:r>
              <a:rPr sz="2000" spc="-5" dirty="0">
                <a:latin typeface="Times New Roman"/>
                <a:cs typeface="Times New Roman"/>
              </a:rPr>
              <a:t>process</a:t>
            </a:r>
            <a:r>
              <a:rPr sz="2000" spc="315" dirty="0">
                <a:latin typeface="Times New Roman"/>
                <a:cs typeface="Times New Roman"/>
              </a:rPr>
              <a:t> </a:t>
            </a:r>
            <a:r>
              <a:rPr sz="2000" spc="-5" dirty="0">
                <a:latin typeface="Times New Roman"/>
                <a:cs typeface="Times New Roman"/>
              </a:rPr>
              <a:t>is</a:t>
            </a:r>
            <a:r>
              <a:rPr sz="2000" spc="315" dirty="0">
                <a:latin typeface="Times New Roman"/>
                <a:cs typeface="Times New Roman"/>
              </a:rPr>
              <a:t> </a:t>
            </a:r>
            <a:r>
              <a:rPr sz="2000" spc="-5" dirty="0">
                <a:latin typeface="Times New Roman"/>
                <a:cs typeface="Times New Roman"/>
              </a:rPr>
              <a:t>being</a:t>
            </a:r>
            <a:r>
              <a:rPr sz="2000" spc="305" dirty="0">
                <a:latin typeface="Times New Roman"/>
                <a:cs typeface="Times New Roman"/>
              </a:rPr>
              <a:t> </a:t>
            </a:r>
            <a:r>
              <a:rPr sz="2000" spc="-5" dirty="0">
                <a:latin typeface="Times New Roman"/>
                <a:cs typeface="Times New Roman"/>
              </a:rPr>
              <a:t>created</a:t>
            </a:r>
            <a:r>
              <a:rPr sz="2000" spc="335" dirty="0">
                <a:latin typeface="Times New Roman"/>
                <a:cs typeface="Times New Roman"/>
              </a:rPr>
              <a:t> </a:t>
            </a:r>
            <a:r>
              <a:rPr sz="2000" spc="-5" dirty="0">
                <a:latin typeface="Times New Roman"/>
                <a:cs typeface="Times New Roman"/>
              </a:rPr>
              <a:t>is</a:t>
            </a:r>
            <a:r>
              <a:rPr sz="2000" spc="315" dirty="0">
                <a:latin typeface="Times New Roman"/>
                <a:cs typeface="Times New Roman"/>
              </a:rPr>
              <a:t> </a:t>
            </a:r>
            <a:r>
              <a:rPr sz="2000" spc="-5" dirty="0">
                <a:latin typeface="Times New Roman"/>
                <a:cs typeface="Times New Roman"/>
              </a:rPr>
              <a:t>referred</a:t>
            </a:r>
            <a:r>
              <a:rPr sz="2000" spc="310" dirty="0">
                <a:latin typeface="Times New Roman"/>
                <a:cs typeface="Times New Roman"/>
              </a:rPr>
              <a:t> </a:t>
            </a:r>
            <a:r>
              <a:rPr sz="2000" spc="-5" dirty="0">
                <a:latin typeface="Times New Roman"/>
                <a:cs typeface="Times New Roman"/>
              </a:rPr>
              <a:t>as</a:t>
            </a:r>
            <a:endParaRPr sz="2000" dirty="0">
              <a:latin typeface="Times New Roman"/>
              <a:cs typeface="Times New Roman"/>
            </a:endParaRPr>
          </a:p>
          <a:p>
            <a:pPr marR="8255" algn="r">
              <a:lnSpc>
                <a:spcPct val="100000"/>
              </a:lnSpc>
              <a:spcBef>
                <a:spcPts val="1200"/>
              </a:spcBef>
            </a:pPr>
            <a:r>
              <a:rPr lang="en-US" sz="2000" spc="-35" dirty="0">
                <a:latin typeface="Times New Roman"/>
                <a:cs typeface="Times New Roman"/>
              </a:rPr>
              <a:t>“C</a:t>
            </a:r>
            <a:r>
              <a:rPr sz="2000" spc="-35" dirty="0">
                <a:latin typeface="Times New Roman"/>
                <a:cs typeface="Times New Roman"/>
              </a:rPr>
              <a:t>reated</a:t>
            </a:r>
            <a:r>
              <a:rPr sz="2000" spc="240" dirty="0">
                <a:latin typeface="Times New Roman"/>
                <a:cs typeface="Times New Roman"/>
              </a:rPr>
              <a:t> </a:t>
            </a:r>
            <a:r>
              <a:rPr sz="2000" spc="-150" dirty="0">
                <a:latin typeface="Times New Roman"/>
                <a:cs typeface="Times New Roman"/>
              </a:rPr>
              <a:t>State‟. </a:t>
            </a:r>
            <a:r>
              <a:rPr sz="2000" spc="-120" dirty="0">
                <a:latin typeface="Times New Roman"/>
                <a:cs typeface="Times New Roman"/>
              </a:rPr>
              <a:t> </a:t>
            </a:r>
            <a:r>
              <a:rPr sz="2000" dirty="0">
                <a:latin typeface="Times New Roman"/>
                <a:cs typeface="Times New Roman"/>
              </a:rPr>
              <a:t>The</a:t>
            </a:r>
            <a:r>
              <a:rPr sz="2000" spc="235" dirty="0">
                <a:latin typeface="Times New Roman"/>
                <a:cs typeface="Times New Roman"/>
              </a:rPr>
              <a:t> </a:t>
            </a:r>
            <a:r>
              <a:rPr sz="2000" spc="-5" dirty="0">
                <a:latin typeface="Times New Roman"/>
                <a:cs typeface="Times New Roman"/>
              </a:rPr>
              <a:t>Operating</a:t>
            </a:r>
            <a:r>
              <a:rPr sz="2000" spc="220" dirty="0">
                <a:latin typeface="Times New Roman"/>
                <a:cs typeface="Times New Roman"/>
              </a:rPr>
              <a:t> </a:t>
            </a:r>
            <a:r>
              <a:rPr sz="2000" spc="-5" dirty="0">
                <a:latin typeface="Times New Roman"/>
                <a:cs typeface="Times New Roman"/>
              </a:rPr>
              <a:t>System</a:t>
            </a:r>
            <a:r>
              <a:rPr sz="2000" spc="195" dirty="0">
                <a:latin typeface="Times New Roman"/>
                <a:cs typeface="Times New Roman"/>
              </a:rPr>
              <a:t> </a:t>
            </a:r>
            <a:r>
              <a:rPr sz="2000" spc="-5" dirty="0">
                <a:latin typeface="Times New Roman"/>
                <a:cs typeface="Times New Roman"/>
              </a:rPr>
              <a:t>recognizes</a:t>
            </a:r>
            <a:r>
              <a:rPr sz="2000" spc="229" dirty="0">
                <a:latin typeface="Times New Roman"/>
                <a:cs typeface="Times New Roman"/>
              </a:rPr>
              <a:t> </a:t>
            </a:r>
            <a:r>
              <a:rPr sz="2000" spc="-5" dirty="0">
                <a:latin typeface="Times New Roman"/>
                <a:cs typeface="Times New Roman"/>
              </a:rPr>
              <a:t>a</a:t>
            </a:r>
            <a:r>
              <a:rPr sz="2000" spc="229" dirty="0">
                <a:latin typeface="Times New Roman"/>
                <a:cs typeface="Times New Roman"/>
              </a:rPr>
              <a:t> </a:t>
            </a:r>
            <a:r>
              <a:rPr sz="2000" spc="-5" dirty="0">
                <a:latin typeface="Times New Roman"/>
                <a:cs typeface="Times New Roman"/>
              </a:rPr>
              <a:t>process</a:t>
            </a:r>
            <a:r>
              <a:rPr sz="2000" spc="220" dirty="0">
                <a:latin typeface="Times New Roman"/>
                <a:cs typeface="Times New Roman"/>
              </a:rPr>
              <a:t> </a:t>
            </a:r>
            <a:r>
              <a:rPr sz="2000" spc="-5" dirty="0">
                <a:latin typeface="Times New Roman"/>
                <a:cs typeface="Times New Roman"/>
              </a:rPr>
              <a:t>in</a:t>
            </a:r>
            <a:r>
              <a:rPr sz="2000" spc="210" dirty="0">
                <a:latin typeface="Times New Roman"/>
                <a:cs typeface="Times New Roman"/>
              </a:rPr>
              <a:t> </a:t>
            </a:r>
            <a:r>
              <a:rPr sz="2000" spc="-10" dirty="0">
                <a:latin typeface="Times New Roman"/>
                <a:cs typeface="Times New Roman"/>
              </a:rPr>
              <a:t>the</a:t>
            </a:r>
            <a:r>
              <a:rPr sz="2000" spc="260" dirty="0">
                <a:latin typeface="Times New Roman"/>
                <a:cs typeface="Times New Roman"/>
              </a:rPr>
              <a:t> </a:t>
            </a:r>
            <a:r>
              <a:rPr lang="en-US" sz="2000" spc="-35" dirty="0">
                <a:latin typeface="Times New Roman"/>
                <a:cs typeface="Times New Roman"/>
              </a:rPr>
              <a:t>"</a:t>
            </a:r>
            <a:r>
              <a:rPr sz="2000" spc="-35" dirty="0">
                <a:latin typeface="Times New Roman"/>
                <a:cs typeface="Times New Roman"/>
              </a:rPr>
              <a:t>Created</a:t>
            </a:r>
            <a:endParaRPr sz="2000" dirty="0">
              <a:latin typeface="Times New Roman"/>
              <a:cs typeface="Times New Roman"/>
            </a:endParaRPr>
          </a:p>
          <a:p>
            <a:pPr marL="356870" algn="just">
              <a:lnSpc>
                <a:spcPct val="100000"/>
              </a:lnSpc>
              <a:spcBef>
                <a:spcPts val="1200"/>
              </a:spcBef>
            </a:pPr>
            <a:r>
              <a:rPr sz="2000" spc="-170" dirty="0">
                <a:latin typeface="Times New Roman"/>
                <a:cs typeface="Times New Roman"/>
              </a:rPr>
              <a:t>State‟ </a:t>
            </a:r>
            <a:r>
              <a:rPr lang="en-US" sz="2000" spc="-170" dirty="0">
                <a:latin typeface="Times New Roman"/>
                <a:cs typeface="Times New Roman"/>
              </a:rPr>
              <a:t> </a:t>
            </a:r>
            <a:r>
              <a:rPr sz="2000" spc="-10" dirty="0">
                <a:latin typeface="Times New Roman"/>
                <a:cs typeface="Times New Roman"/>
              </a:rPr>
              <a:t>but </a:t>
            </a:r>
            <a:r>
              <a:rPr sz="2000" spc="-15" dirty="0">
                <a:latin typeface="Times New Roman"/>
                <a:cs typeface="Times New Roman"/>
              </a:rPr>
              <a:t>no </a:t>
            </a:r>
            <a:r>
              <a:rPr sz="2000" spc="-5" dirty="0">
                <a:latin typeface="Times New Roman"/>
                <a:cs typeface="Times New Roman"/>
              </a:rPr>
              <a:t>resources </a:t>
            </a:r>
            <a:r>
              <a:rPr sz="2000" dirty="0">
                <a:latin typeface="Times New Roman"/>
                <a:cs typeface="Times New Roman"/>
              </a:rPr>
              <a:t>are </a:t>
            </a:r>
            <a:r>
              <a:rPr sz="2000" spc="-5" dirty="0">
                <a:latin typeface="Times New Roman"/>
                <a:cs typeface="Times New Roman"/>
              </a:rPr>
              <a:t>allocated </a:t>
            </a:r>
            <a:r>
              <a:rPr sz="2000" spc="-10" dirty="0">
                <a:latin typeface="Times New Roman"/>
                <a:cs typeface="Times New Roman"/>
              </a:rPr>
              <a:t>to the</a:t>
            </a:r>
            <a:r>
              <a:rPr sz="2000" spc="-95" dirty="0">
                <a:latin typeface="Times New Roman"/>
                <a:cs typeface="Times New Roman"/>
              </a:rPr>
              <a:t> </a:t>
            </a:r>
            <a:r>
              <a:rPr sz="2000" spc="-5" dirty="0">
                <a:latin typeface="Times New Roman"/>
                <a:cs typeface="Times New Roman"/>
              </a:rPr>
              <a:t>process.</a:t>
            </a:r>
            <a:endParaRPr sz="2000" dirty="0">
              <a:latin typeface="Times New Roman"/>
              <a:cs typeface="Times New Roman"/>
            </a:endParaRPr>
          </a:p>
          <a:p>
            <a:pPr marL="356870" marR="7620" indent="-344805" algn="just">
              <a:lnSpc>
                <a:spcPct val="150100"/>
              </a:lnSpc>
              <a:spcBef>
                <a:spcPts val="480"/>
              </a:spcBef>
            </a:pPr>
            <a:r>
              <a:rPr sz="2000" spc="-5" dirty="0">
                <a:solidFill>
                  <a:srgbClr val="C00000"/>
                </a:solidFill>
                <a:latin typeface="Times New Roman"/>
                <a:cs typeface="Times New Roman"/>
              </a:rPr>
              <a:t>» </a:t>
            </a:r>
            <a:r>
              <a:rPr sz="2000" i="1" dirty="0">
                <a:solidFill>
                  <a:srgbClr val="FF0000"/>
                </a:solidFill>
                <a:latin typeface="Times New Roman"/>
                <a:cs typeface="Times New Roman"/>
              </a:rPr>
              <a:t>Ready </a:t>
            </a:r>
            <a:r>
              <a:rPr sz="2000" i="1" spc="-5" dirty="0">
                <a:solidFill>
                  <a:srgbClr val="FF0000"/>
                </a:solidFill>
                <a:latin typeface="Times New Roman"/>
                <a:cs typeface="Times New Roman"/>
              </a:rPr>
              <a:t>State: </a:t>
            </a:r>
            <a:r>
              <a:rPr sz="2000" dirty="0">
                <a:latin typeface="Times New Roman"/>
                <a:cs typeface="Times New Roman"/>
              </a:rPr>
              <a:t>The </a:t>
            </a:r>
            <a:r>
              <a:rPr sz="2000" spc="-5" dirty="0">
                <a:latin typeface="Times New Roman"/>
                <a:cs typeface="Times New Roman"/>
              </a:rPr>
              <a:t>state, </a:t>
            </a:r>
            <a:r>
              <a:rPr sz="2000" spc="-10" dirty="0">
                <a:latin typeface="Times New Roman"/>
                <a:cs typeface="Times New Roman"/>
              </a:rPr>
              <a:t>where </a:t>
            </a:r>
            <a:r>
              <a:rPr sz="2000" spc="-5" dirty="0">
                <a:latin typeface="Times New Roman"/>
                <a:cs typeface="Times New Roman"/>
              </a:rPr>
              <a:t>a process </a:t>
            </a:r>
            <a:r>
              <a:rPr sz="2000" spc="-10" dirty="0">
                <a:latin typeface="Times New Roman"/>
                <a:cs typeface="Times New Roman"/>
              </a:rPr>
              <a:t>is </a:t>
            </a:r>
            <a:r>
              <a:rPr sz="2000" spc="-5" dirty="0">
                <a:latin typeface="Times New Roman"/>
                <a:cs typeface="Times New Roman"/>
              </a:rPr>
              <a:t>incepted </a:t>
            </a:r>
            <a:r>
              <a:rPr sz="2000" spc="-10" dirty="0">
                <a:latin typeface="Times New Roman"/>
                <a:cs typeface="Times New Roman"/>
              </a:rPr>
              <a:t>into the memory </a:t>
            </a:r>
            <a:r>
              <a:rPr sz="2000" spc="-5" dirty="0">
                <a:latin typeface="Times New Roman"/>
                <a:cs typeface="Times New Roman"/>
              </a:rPr>
              <a:t>and  </a:t>
            </a:r>
            <a:r>
              <a:rPr sz="2000" spc="-10" dirty="0">
                <a:latin typeface="Times New Roman"/>
                <a:cs typeface="Times New Roman"/>
              </a:rPr>
              <a:t>awaiting </a:t>
            </a:r>
            <a:r>
              <a:rPr sz="2000" spc="-5" dirty="0">
                <a:latin typeface="Times New Roman"/>
                <a:cs typeface="Times New Roman"/>
              </a:rPr>
              <a:t>the processor </a:t>
            </a:r>
            <a:r>
              <a:rPr sz="2000" spc="-15" dirty="0">
                <a:latin typeface="Times New Roman"/>
                <a:cs typeface="Times New Roman"/>
              </a:rPr>
              <a:t>time </a:t>
            </a:r>
            <a:r>
              <a:rPr sz="2000" spc="-10" dirty="0">
                <a:latin typeface="Times New Roman"/>
                <a:cs typeface="Times New Roman"/>
              </a:rPr>
              <a:t>for execution, </a:t>
            </a:r>
            <a:r>
              <a:rPr sz="2000" spc="-5" dirty="0">
                <a:latin typeface="Times New Roman"/>
                <a:cs typeface="Times New Roman"/>
              </a:rPr>
              <a:t>is known as </a:t>
            </a:r>
            <a:r>
              <a:rPr lang="en-US" sz="2000" spc="-40" dirty="0">
                <a:latin typeface="Times New Roman"/>
                <a:cs typeface="Times New Roman"/>
              </a:rPr>
              <a:t>"</a:t>
            </a:r>
            <a:r>
              <a:rPr sz="2000" spc="-40" dirty="0">
                <a:latin typeface="Times New Roman"/>
                <a:cs typeface="Times New Roman"/>
              </a:rPr>
              <a:t>Ready </a:t>
            </a:r>
            <a:r>
              <a:rPr sz="2000" spc="-170" dirty="0">
                <a:latin typeface="Times New Roman"/>
                <a:cs typeface="Times New Roman"/>
              </a:rPr>
              <a:t>State‟. </a:t>
            </a:r>
            <a:r>
              <a:rPr sz="2000" spc="-20" dirty="0">
                <a:latin typeface="Times New Roman"/>
                <a:cs typeface="Times New Roman"/>
              </a:rPr>
              <a:t>At </a:t>
            </a:r>
            <a:r>
              <a:rPr sz="2000" spc="-35" dirty="0">
                <a:latin typeface="Times New Roman"/>
                <a:cs typeface="Times New Roman"/>
              </a:rPr>
              <a:t>this  </a:t>
            </a:r>
            <a:r>
              <a:rPr sz="2000" spc="-10" dirty="0">
                <a:latin typeface="Times New Roman"/>
                <a:cs typeface="Times New Roman"/>
              </a:rPr>
              <a:t>stage, the </a:t>
            </a:r>
            <a:r>
              <a:rPr sz="2000" spc="-5" dirty="0">
                <a:latin typeface="Times New Roman"/>
                <a:cs typeface="Times New Roman"/>
              </a:rPr>
              <a:t>process </a:t>
            </a:r>
            <a:r>
              <a:rPr sz="2000" spc="-10" dirty="0">
                <a:latin typeface="Times New Roman"/>
                <a:cs typeface="Times New Roman"/>
              </a:rPr>
              <a:t>is </a:t>
            </a:r>
            <a:r>
              <a:rPr sz="2000" spc="-5" dirty="0">
                <a:latin typeface="Times New Roman"/>
                <a:cs typeface="Times New Roman"/>
              </a:rPr>
              <a:t>placed </a:t>
            </a:r>
            <a:r>
              <a:rPr sz="2000" spc="-10" dirty="0">
                <a:latin typeface="Times New Roman"/>
                <a:cs typeface="Times New Roman"/>
              </a:rPr>
              <a:t>in the </a:t>
            </a:r>
            <a:r>
              <a:rPr lang="en-US" sz="2000" spc="-45" dirty="0">
                <a:latin typeface="Times New Roman"/>
                <a:cs typeface="Times New Roman"/>
              </a:rPr>
              <a:t>"</a:t>
            </a:r>
            <a:r>
              <a:rPr sz="2000" spc="-45" dirty="0">
                <a:latin typeface="Times New Roman"/>
                <a:cs typeface="Times New Roman"/>
              </a:rPr>
              <a:t>Ready </a:t>
            </a:r>
            <a:r>
              <a:rPr sz="2000" spc="-225" dirty="0">
                <a:latin typeface="Times New Roman"/>
                <a:cs typeface="Times New Roman"/>
              </a:rPr>
              <a:t>list‟ </a:t>
            </a:r>
            <a:r>
              <a:rPr sz="2000" spc="-10" dirty="0">
                <a:latin typeface="Times New Roman"/>
                <a:cs typeface="Times New Roman"/>
              </a:rPr>
              <a:t>queue </a:t>
            </a:r>
            <a:r>
              <a:rPr sz="2000" spc="-15" dirty="0">
                <a:latin typeface="Times New Roman"/>
                <a:cs typeface="Times New Roman"/>
              </a:rPr>
              <a:t>maintained </a:t>
            </a:r>
            <a:r>
              <a:rPr sz="2000" dirty="0">
                <a:latin typeface="Times New Roman"/>
                <a:cs typeface="Times New Roman"/>
              </a:rPr>
              <a:t>by </a:t>
            </a:r>
            <a:r>
              <a:rPr sz="2000" spc="-10" dirty="0">
                <a:latin typeface="Times New Roman"/>
                <a:cs typeface="Times New Roman"/>
              </a:rPr>
              <a:t>the</a:t>
            </a:r>
            <a:r>
              <a:rPr sz="2000" spc="325" dirty="0">
                <a:latin typeface="Times New Roman"/>
                <a:cs typeface="Times New Roman"/>
              </a:rPr>
              <a:t> </a:t>
            </a:r>
            <a:r>
              <a:rPr sz="2000" spc="-10" dirty="0">
                <a:latin typeface="Times New Roman"/>
                <a:cs typeface="Times New Roman"/>
              </a:rPr>
              <a:t>OS.</a:t>
            </a:r>
            <a:endParaRPr sz="2000" dirty="0">
              <a:latin typeface="Times New Roman"/>
              <a:cs typeface="Times New Roman"/>
            </a:endParaRPr>
          </a:p>
          <a:p>
            <a:pPr marL="356870" marR="9525" indent="-344805" algn="just">
              <a:lnSpc>
                <a:spcPct val="150100"/>
              </a:lnSpc>
              <a:spcBef>
                <a:spcPts val="480"/>
              </a:spcBef>
            </a:pPr>
            <a:r>
              <a:rPr sz="2000" spc="-5" dirty="0">
                <a:solidFill>
                  <a:srgbClr val="C00000"/>
                </a:solidFill>
                <a:latin typeface="Times New Roman"/>
                <a:cs typeface="Times New Roman"/>
              </a:rPr>
              <a:t>» </a:t>
            </a:r>
            <a:r>
              <a:rPr sz="2000" i="1" spc="-5" dirty="0">
                <a:solidFill>
                  <a:srgbClr val="FF0000"/>
                </a:solidFill>
                <a:latin typeface="Times New Roman"/>
                <a:cs typeface="Times New Roman"/>
              </a:rPr>
              <a:t>Running State: </a:t>
            </a:r>
            <a:r>
              <a:rPr sz="2000" dirty="0">
                <a:latin typeface="Times New Roman"/>
                <a:cs typeface="Times New Roman"/>
              </a:rPr>
              <a:t>The </a:t>
            </a:r>
            <a:r>
              <a:rPr sz="2000" spc="-5" dirty="0">
                <a:latin typeface="Times New Roman"/>
                <a:cs typeface="Times New Roman"/>
              </a:rPr>
              <a:t>state </a:t>
            </a:r>
            <a:r>
              <a:rPr sz="2000" spc="-15" dirty="0">
                <a:latin typeface="Times New Roman"/>
                <a:cs typeface="Times New Roman"/>
              </a:rPr>
              <a:t>where </a:t>
            </a:r>
            <a:r>
              <a:rPr sz="2000" spc="-10" dirty="0">
                <a:latin typeface="Times New Roman"/>
                <a:cs typeface="Times New Roman"/>
              </a:rPr>
              <a:t>in the source </a:t>
            </a:r>
            <a:r>
              <a:rPr sz="2000" dirty="0">
                <a:latin typeface="Times New Roman"/>
                <a:cs typeface="Times New Roman"/>
              </a:rPr>
              <a:t>code </a:t>
            </a:r>
            <a:r>
              <a:rPr sz="2000" spc="-10" dirty="0">
                <a:latin typeface="Times New Roman"/>
                <a:cs typeface="Times New Roman"/>
              </a:rPr>
              <a:t>instructions </a:t>
            </a:r>
            <a:r>
              <a:rPr sz="2000" spc="-5" dirty="0">
                <a:latin typeface="Times New Roman"/>
                <a:cs typeface="Times New Roman"/>
              </a:rPr>
              <a:t>corresponding  to </a:t>
            </a:r>
            <a:r>
              <a:rPr sz="2000" spc="-10" dirty="0">
                <a:latin typeface="Times New Roman"/>
                <a:cs typeface="Times New Roman"/>
              </a:rPr>
              <a:t>the </a:t>
            </a:r>
            <a:r>
              <a:rPr sz="2000" spc="-5" dirty="0">
                <a:latin typeface="Times New Roman"/>
                <a:cs typeface="Times New Roman"/>
              </a:rPr>
              <a:t>process is being executed is called </a:t>
            </a:r>
            <a:r>
              <a:rPr lang="en-US" sz="2000" spc="-35" dirty="0">
                <a:latin typeface="Times New Roman"/>
                <a:cs typeface="Times New Roman"/>
              </a:rPr>
              <a:t>"</a:t>
            </a:r>
            <a:r>
              <a:rPr sz="2000" spc="-35" dirty="0">
                <a:latin typeface="Times New Roman"/>
                <a:cs typeface="Times New Roman"/>
              </a:rPr>
              <a:t>Running </a:t>
            </a:r>
            <a:r>
              <a:rPr sz="2000" spc="-150" dirty="0">
                <a:latin typeface="Times New Roman"/>
                <a:cs typeface="Times New Roman"/>
              </a:rPr>
              <a:t>State‟. </a:t>
            </a:r>
            <a:r>
              <a:rPr sz="2000" spc="-5" dirty="0">
                <a:latin typeface="Times New Roman"/>
                <a:cs typeface="Times New Roman"/>
              </a:rPr>
              <a:t>Running state is </a:t>
            </a:r>
            <a:r>
              <a:rPr sz="2000" spc="-100" dirty="0">
                <a:latin typeface="Times New Roman"/>
                <a:cs typeface="Times New Roman"/>
              </a:rPr>
              <a:t>the  </a:t>
            </a:r>
            <a:r>
              <a:rPr sz="2000" spc="-5" dirty="0">
                <a:latin typeface="Times New Roman"/>
                <a:cs typeface="Times New Roman"/>
              </a:rPr>
              <a:t>state at </a:t>
            </a:r>
            <a:r>
              <a:rPr sz="2000" spc="-20" dirty="0">
                <a:latin typeface="Times New Roman"/>
                <a:cs typeface="Times New Roman"/>
              </a:rPr>
              <a:t>which </a:t>
            </a:r>
            <a:r>
              <a:rPr sz="2000" spc="-10" dirty="0">
                <a:latin typeface="Times New Roman"/>
                <a:cs typeface="Times New Roman"/>
              </a:rPr>
              <a:t>the </a:t>
            </a:r>
            <a:r>
              <a:rPr sz="2000" spc="-5" dirty="0">
                <a:latin typeface="Times New Roman"/>
                <a:cs typeface="Times New Roman"/>
              </a:rPr>
              <a:t>process execution</a:t>
            </a:r>
            <a:r>
              <a:rPr sz="2000" spc="114" dirty="0">
                <a:latin typeface="Times New Roman"/>
                <a:cs typeface="Times New Roman"/>
              </a:rPr>
              <a:t> </a:t>
            </a:r>
            <a:r>
              <a:rPr sz="2000" spc="-5" dirty="0">
                <a:latin typeface="Times New Roman"/>
                <a:cs typeface="Times New Roman"/>
              </a:rPr>
              <a:t>happens.</a:t>
            </a:r>
            <a:endParaRPr sz="2000" dirty="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40</a:t>
            </a:fld>
            <a:endParaRPr spc="-4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5800" cy="3288665"/>
          </a:xfrm>
          <a:prstGeom prst="rect">
            <a:avLst/>
          </a:prstGeom>
        </p:spPr>
        <p:txBody>
          <a:bodyPr vert="horz" wrap="square" lIns="0" tIns="12700" rIns="0" bIns="0" rtlCol="0">
            <a:spAutoFit/>
          </a:bodyPr>
          <a:lstStyle/>
          <a:p>
            <a:pPr marL="356870" marR="5080" indent="-344805" algn="just">
              <a:lnSpc>
                <a:spcPct val="150100"/>
              </a:lnSpc>
              <a:spcBef>
                <a:spcPts val="100"/>
              </a:spcBef>
            </a:pPr>
            <a:r>
              <a:rPr sz="2000" spc="-5" dirty="0">
                <a:solidFill>
                  <a:srgbClr val="C00000"/>
                </a:solidFill>
                <a:latin typeface="Times New Roman"/>
                <a:cs typeface="Times New Roman"/>
              </a:rPr>
              <a:t>» </a:t>
            </a:r>
            <a:r>
              <a:rPr sz="2000" i="1" spc="-5" dirty="0">
                <a:solidFill>
                  <a:srgbClr val="FF0000"/>
                </a:solidFill>
                <a:latin typeface="Times New Roman"/>
                <a:cs typeface="Times New Roman"/>
              </a:rPr>
              <a:t>Blocked State/ </a:t>
            </a:r>
            <a:r>
              <a:rPr sz="2000" i="1" spc="-10" dirty="0">
                <a:solidFill>
                  <a:srgbClr val="FF0000"/>
                </a:solidFill>
                <a:latin typeface="Times New Roman"/>
                <a:cs typeface="Times New Roman"/>
              </a:rPr>
              <a:t>Wait </a:t>
            </a:r>
            <a:r>
              <a:rPr sz="2000" i="1" dirty="0">
                <a:solidFill>
                  <a:srgbClr val="FF0000"/>
                </a:solidFill>
                <a:latin typeface="Times New Roman"/>
                <a:cs typeface="Times New Roman"/>
              </a:rPr>
              <a:t>State: </a:t>
            </a:r>
            <a:r>
              <a:rPr sz="2000" spc="-10" dirty="0">
                <a:latin typeface="Times New Roman"/>
                <a:cs typeface="Times New Roman"/>
              </a:rPr>
              <a:t>Refers </a:t>
            </a:r>
            <a:r>
              <a:rPr sz="2000" spc="-5" dirty="0">
                <a:latin typeface="Times New Roman"/>
                <a:cs typeface="Times New Roman"/>
              </a:rPr>
              <a:t>to a state </a:t>
            </a:r>
            <a:r>
              <a:rPr sz="2000" spc="-10" dirty="0">
                <a:latin typeface="Times New Roman"/>
                <a:cs typeface="Times New Roman"/>
              </a:rPr>
              <a:t>where </a:t>
            </a:r>
            <a:r>
              <a:rPr sz="2000" spc="-5" dirty="0">
                <a:latin typeface="Times New Roman"/>
                <a:cs typeface="Times New Roman"/>
              </a:rPr>
              <a:t>a running process </a:t>
            </a:r>
            <a:r>
              <a:rPr sz="2000" spc="-10" dirty="0">
                <a:latin typeface="Times New Roman"/>
                <a:cs typeface="Times New Roman"/>
              </a:rPr>
              <a:t>is  </a:t>
            </a:r>
            <a:r>
              <a:rPr sz="2000" spc="-5" dirty="0">
                <a:latin typeface="Times New Roman"/>
                <a:cs typeface="Times New Roman"/>
              </a:rPr>
              <a:t>temporarily suspended </a:t>
            </a:r>
            <a:r>
              <a:rPr sz="2000" dirty="0">
                <a:latin typeface="Times New Roman"/>
                <a:cs typeface="Times New Roman"/>
              </a:rPr>
              <a:t>from </a:t>
            </a:r>
            <a:r>
              <a:rPr sz="2000" spc="-5" dirty="0">
                <a:latin typeface="Times New Roman"/>
                <a:cs typeface="Times New Roman"/>
              </a:rPr>
              <a:t>execution and does </a:t>
            </a:r>
            <a:r>
              <a:rPr sz="2000" spc="-10" dirty="0">
                <a:latin typeface="Times New Roman"/>
                <a:cs typeface="Times New Roman"/>
              </a:rPr>
              <a:t>not have </a:t>
            </a:r>
            <a:r>
              <a:rPr sz="2000" spc="-5" dirty="0">
                <a:latin typeface="Times New Roman"/>
                <a:cs typeface="Times New Roman"/>
              </a:rPr>
              <a:t>immediate access </a:t>
            </a:r>
            <a:r>
              <a:rPr sz="2000" spc="-10" dirty="0">
                <a:latin typeface="Times New Roman"/>
                <a:cs typeface="Times New Roman"/>
              </a:rPr>
              <a:t>to  </a:t>
            </a:r>
            <a:r>
              <a:rPr sz="2000" spc="-5" dirty="0">
                <a:latin typeface="Times New Roman"/>
                <a:cs typeface="Times New Roman"/>
              </a:rPr>
              <a:t>resources. </a:t>
            </a:r>
            <a:r>
              <a:rPr sz="2000" dirty="0">
                <a:latin typeface="Times New Roman"/>
                <a:cs typeface="Times New Roman"/>
              </a:rPr>
              <a:t>The </a:t>
            </a:r>
            <a:r>
              <a:rPr sz="2000" spc="-5" dirty="0">
                <a:latin typeface="Times New Roman"/>
                <a:cs typeface="Times New Roman"/>
              </a:rPr>
              <a:t>blocked state </a:t>
            </a:r>
            <a:r>
              <a:rPr sz="2000" spc="-10" dirty="0">
                <a:latin typeface="Times New Roman"/>
                <a:cs typeface="Times New Roman"/>
              </a:rPr>
              <a:t>might </a:t>
            </a:r>
            <a:r>
              <a:rPr sz="2000" spc="-5" dirty="0">
                <a:latin typeface="Times New Roman"/>
                <a:cs typeface="Times New Roman"/>
              </a:rPr>
              <a:t>have </a:t>
            </a:r>
            <a:r>
              <a:rPr sz="2000" spc="-10" dirty="0">
                <a:latin typeface="Times New Roman"/>
                <a:cs typeface="Times New Roman"/>
              </a:rPr>
              <a:t>invoked </a:t>
            </a:r>
            <a:r>
              <a:rPr sz="2000" dirty="0">
                <a:latin typeface="Times New Roman"/>
                <a:cs typeface="Times New Roman"/>
              </a:rPr>
              <a:t>by </a:t>
            </a:r>
            <a:r>
              <a:rPr sz="2000" spc="-10" dirty="0">
                <a:latin typeface="Times New Roman"/>
                <a:cs typeface="Times New Roman"/>
              </a:rPr>
              <a:t>various </a:t>
            </a:r>
            <a:r>
              <a:rPr sz="2000" spc="-5" dirty="0">
                <a:latin typeface="Times New Roman"/>
                <a:cs typeface="Times New Roman"/>
              </a:rPr>
              <a:t>conditions like-  </a:t>
            </a:r>
            <a:r>
              <a:rPr sz="2000" spc="-10" dirty="0">
                <a:latin typeface="Times New Roman"/>
                <a:cs typeface="Times New Roman"/>
              </a:rPr>
              <a:t>the </a:t>
            </a:r>
            <a:r>
              <a:rPr sz="2000" spc="-5" dirty="0">
                <a:latin typeface="Times New Roman"/>
                <a:cs typeface="Times New Roman"/>
              </a:rPr>
              <a:t>process enters a </a:t>
            </a:r>
            <a:r>
              <a:rPr sz="2000" spc="-10" dirty="0">
                <a:latin typeface="Times New Roman"/>
                <a:cs typeface="Times New Roman"/>
              </a:rPr>
              <a:t>wait </a:t>
            </a:r>
            <a:r>
              <a:rPr sz="2000" spc="-5" dirty="0">
                <a:latin typeface="Times New Roman"/>
                <a:cs typeface="Times New Roman"/>
              </a:rPr>
              <a:t>state </a:t>
            </a:r>
            <a:r>
              <a:rPr sz="2000" spc="-10" dirty="0">
                <a:latin typeface="Times New Roman"/>
                <a:cs typeface="Times New Roman"/>
              </a:rPr>
              <a:t>for </a:t>
            </a:r>
            <a:r>
              <a:rPr sz="2000" spc="-5" dirty="0">
                <a:latin typeface="Times New Roman"/>
                <a:cs typeface="Times New Roman"/>
              </a:rPr>
              <a:t>an event </a:t>
            </a:r>
            <a:r>
              <a:rPr sz="2000" spc="-10" dirty="0">
                <a:latin typeface="Times New Roman"/>
                <a:cs typeface="Times New Roman"/>
              </a:rPr>
              <a:t>to </a:t>
            </a:r>
            <a:r>
              <a:rPr sz="2000" spc="-5" dirty="0">
                <a:latin typeface="Times New Roman"/>
                <a:cs typeface="Times New Roman"/>
              </a:rPr>
              <a:t>occur (E.g. Waiting </a:t>
            </a:r>
            <a:r>
              <a:rPr sz="2000" spc="-10" dirty="0">
                <a:latin typeface="Times New Roman"/>
                <a:cs typeface="Times New Roman"/>
              </a:rPr>
              <a:t>for user  inputs </a:t>
            </a:r>
            <a:r>
              <a:rPr sz="2000" dirty="0">
                <a:latin typeface="Times New Roman"/>
                <a:cs typeface="Times New Roman"/>
              </a:rPr>
              <a:t>such </a:t>
            </a:r>
            <a:r>
              <a:rPr sz="2000" spc="-5" dirty="0">
                <a:latin typeface="Times New Roman"/>
                <a:cs typeface="Times New Roman"/>
              </a:rPr>
              <a:t>as keyboard </a:t>
            </a:r>
            <a:r>
              <a:rPr sz="2000" spc="-10" dirty="0">
                <a:latin typeface="Times New Roman"/>
                <a:cs typeface="Times New Roman"/>
              </a:rPr>
              <a:t>input) </a:t>
            </a:r>
            <a:r>
              <a:rPr sz="2000" dirty="0">
                <a:latin typeface="Times New Roman"/>
                <a:cs typeface="Times New Roman"/>
              </a:rPr>
              <a:t>or </a:t>
            </a:r>
            <a:r>
              <a:rPr sz="2000" spc="-10" dirty="0">
                <a:latin typeface="Times New Roman"/>
                <a:cs typeface="Times New Roman"/>
              </a:rPr>
              <a:t>waiting for </a:t>
            </a:r>
            <a:r>
              <a:rPr sz="2000" spc="-5" dirty="0">
                <a:latin typeface="Times New Roman"/>
                <a:cs typeface="Times New Roman"/>
              </a:rPr>
              <a:t>getting </a:t>
            </a:r>
            <a:r>
              <a:rPr sz="2000" dirty="0">
                <a:latin typeface="Times New Roman"/>
                <a:cs typeface="Times New Roman"/>
              </a:rPr>
              <a:t>access </a:t>
            </a:r>
            <a:r>
              <a:rPr sz="2000" spc="-5" dirty="0">
                <a:latin typeface="Times New Roman"/>
                <a:cs typeface="Times New Roman"/>
              </a:rPr>
              <a:t>to a </a:t>
            </a:r>
            <a:r>
              <a:rPr sz="2000" spc="-10" dirty="0">
                <a:latin typeface="Times New Roman"/>
                <a:cs typeface="Times New Roman"/>
              </a:rPr>
              <a:t>shared  </a:t>
            </a:r>
            <a:r>
              <a:rPr sz="2000" spc="-5" dirty="0">
                <a:latin typeface="Times New Roman"/>
                <a:cs typeface="Times New Roman"/>
              </a:rPr>
              <a:t>resource </a:t>
            </a:r>
            <a:r>
              <a:rPr sz="2000" spc="-10" dirty="0">
                <a:latin typeface="Times New Roman"/>
                <a:cs typeface="Times New Roman"/>
              </a:rPr>
              <a:t>like semaphore, </a:t>
            </a:r>
            <a:r>
              <a:rPr sz="2000" spc="-15" dirty="0">
                <a:latin typeface="Times New Roman"/>
                <a:cs typeface="Times New Roman"/>
              </a:rPr>
              <a:t>mutex</a:t>
            </a:r>
            <a:r>
              <a:rPr sz="2000" spc="130" dirty="0">
                <a:latin typeface="Times New Roman"/>
                <a:cs typeface="Times New Roman"/>
              </a:rPr>
              <a:t> </a:t>
            </a:r>
            <a:r>
              <a:rPr sz="2000" spc="-5" dirty="0">
                <a:latin typeface="Times New Roman"/>
                <a:cs typeface="Times New Roman"/>
              </a:rPr>
              <a:t>etc.</a:t>
            </a:r>
            <a:endParaRPr sz="2000">
              <a:latin typeface="Times New Roman"/>
              <a:cs typeface="Times New Roman"/>
            </a:endParaRPr>
          </a:p>
          <a:p>
            <a:pPr marL="12700" algn="just">
              <a:lnSpc>
                <a:spcPct val="100000"/>
              </a:lnSpc>
              <a:spcBef>
                <a:spcPts val="1680"/>
              </a:spcBef>
            </a:pPr>
            <a:r>
              <a:rPr sz="2000" spc="-5" dirty="0">
                <a:solidFill>
                  <a:srgbClr val="C00000"/>
                </a:solidFill>
                <a:latin typeface="Times New Roman"/>
                <a:cs typeface="Times New Roman"/>
              </a:rPr>
              <a:t>» </a:t>
            </a:r>
            <a:r>
              <a:rPr sz="2000" i="1" spc="-5" dirty="0">
                <a:solidFill>
                  <a:srgbClr val="FF0000"/>
                </a:solidFill>
                <a:latin typeface="Times New Roman"/>
                <a:cs typeface="Times New Roman"/>
              </a:rPr>
              <a:t>Completed </a:t>
            </a:r>
            <a:r>
              <a:rPr sz="2000" i="1" dirty="0">
                <a:solidFill>
                  <a:srgbClr val="FF0000"/>
                </a:solidFill>
                <a:latin typeface="Times New Roman"/>
                <a:cs typeface="Times New Roman"/>
              </a:rPr>
              <a:t>State: </a:t>
            </a:r>
            <a:r>
              <a:rPr sz="2000" spc="-10" dirty="0">
                <a:latin typeface="Times New Roman"/>
                <a:cs typeface="Times New Roman"/>
              </a:rPr>
              <a:t>A </a:t>
            </a:r>
            <a:r>
              <a:rPr sz="2000" spc="-5" dirty="0">
                <a:latin typeface="Times New Roman"/>
                <a:cs typeface="Times New Roman"/>
              </a:rPr>
              <a:t>state </a:t>
            </a:r>
            <a:r>
              <a:rPr sz="2000" spc="-15" dirty="0">
                <a:latin typeface="Times New Roman"/>
                <a:cs typeface="Times New Roman"/>
              </a:rPr>
              <a:t>where </a:t>
            </a:r>
            <a:r>
              <a:rPr sz="2000" spc="-10" dirty="0">
                <a:latin typeface="Times New Roman"/>
                <a:cs typeface="Times New Roman"/>
              </a:rPr>
              <a:t>the </a:t>
            </a:r>
            <a:r>
              <a:rPr sz="2000" spc="-5" dirty="0">
                <a:latin typeface="Times New Roman"/>
                <a:cs typeface="Times New Roman"/>
              </a:rPr>
              <a:t>process </a:t>
            </a:r>
            <a:r>
              <a:rPr sz="2000" spc="-10" dirty="0">
                <a:latin typeface="Times New Roman"/>
                <a:cs typeface="Times New Roman"/>
              </a:rPr>
              <a:t>completes its</a:t>
            </a:r>
            <a:r>
              <a:rPr sz="2000" spc="-120" dirty="0">
                <a:latin typeface="Times New Roman"/>
                <a:cs typeface="Times New Roman"/>
              </a:rPr>
              <a:t> </a:t>
            </a:r>
            <a:r>
              <a:rPr sz="2000" spc="-10" dirty="0">
                <a:latin typeface="Times New Roman"/>
                <a:cs typeface="Times New Roman"/>
              </a:rPr>
              <a:t>execution.</a:t>
            </a:r>
            <a:endParaRPr sz="200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41</a:t>
            </a:fld>
            <a:endParaRPr spc="-4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353009"/>
            <a:ext cx="8307070" cy="5208270"/>
          </a:xfrm>
          <a:prstGeom prst="rect">
            <a:avLst/>
          </a:prstGeom>
        </p:spPr>
        <p:txBody>
          <a:bodyPr vert="horz" wrap="square" lIns="0" tIns="12065" rIns="0" bIns="0" rtlCol="0">
            <a:spAutoFit/>
          </a:bodyPr>
          <a:lstStyle/>
          <a:p>
            <a:pPr marL="12700" algn="just">
              <a:lnSpc>
                <a:spcPct val="100000"/>
              </a:lnSpc>
              <a:spcBef>
                <a:spcPts val="95"/>
              </a:spcBef>
            </a:pPr>
            <a:r>
              <a:rPr sz="2000" spc="-5" dirty="0">
                <a:solidFill>
                  <a:srgbClr val="C00000"/>
                </a:solidFill>
                <a:latin typeface="Times New Roman"/>
                <a:cs typeface="Times New Roman"/>
              </a:rPr>
              <a:t>»</a:t>
            </a:r>
            <a:r>
              <a:rPr sz="2000" spc="215" dirty="0">
                <a:solidFill>
                  <a:srgbClr val="C00000"/>
                </a:solidFill>
                <a:latin typeface="Times New Roman"/>
                <a:cs typeface="Times New Roman"/>
              </a:rPr>
              <a:t> </a:t>
            </a:r>
            <a:r>
              <a:rPr sz="2000" b="1" i="1" u="heavy" spc="-5" dirty="0">
                <a:solidFill>
                  <a:srgbClr val="FF0000"/>
                </a:solidFill>
                <a:uFill>
                  <a:solidFill>
                    <a:srgbClr val="FF0000"/>
                  </a:solidFill>
                </a:uFill>
                <a:latin typeface="Times New Roman"/>
                <a:cs typeface="Times New Roman"/>
              </a:rPr>
              <a:t>Threads:</a:t>
            </a:r>
            <a:endParaRPr sz="2000">
              <a:latin typeface="Times New Roman"/>
              <a:cs typeface="Times New Roman"/>
            </a:endParaRPr>
          </a:p>
          <a:p>
            <a:pPr marL="356870" marR="6350" indent="-344805" algn="just">
              <a:lnSpc>
                <a:spcPct val="150000"/>
              </a:lnSpc>
              <a:spcBef>
                <a:spcPts val="480"/>
              </a:spcBef>
            </a:pPr>
            <a:r>
              <a:rPr sz="2000" spc="-5" dirty="0">
                <a:solidFill>
                  <a:srgbClr val="C00000"/>
                </a:solidFill>
                <a:latin typeface="Times New Roman"/>
                <a:cs typeface="Times New Roman"/>
              </a:rPr>
              <a:t>» </a:t>
            </a:r>
            <a:r>
              <a:rPr sz="2000" spc="-5" dirty="0">
                <a:latin typeface="Times New Roman"/>
                <a:cs typeface="Times New Roman"/>
              </a:rPr>
              <a:t>A </a:t>
            </a:r>
            <a:r>
              <a:rPr sz="2000" i="1" spc="-5" dirty="0">
                <a:solidFill>
                  <a:srgbClr val="FF0000"/>
                </a:solidFill>
                <a:latin typeface="Times New Roman"/>
                <a:cs typeface="Times New Roman"/>
              </a:rPr>
              <a:t>thread </a:t>
            </a:r>
            <a:r>
              <a:rPr sz="2000" spc="-5" dirty="0">
                <a:solidFill>
                  <a:srgbClr val="AC1285"/>
                </a:solidFill>
                <a:latin typeface="Times New Roman"/>
                <a:cs typeface="Times New Roman"/>
              </a:rPr>
              <a:t>is </a:t>
            </a:r>
            <a:r>
              <a:rPr sz="2000" spc="-10" dirty="0">
                <a:solidFill>
                  <a:srgbClr val="AC1285"/>
                </a:solidFill>
                <a:latin typeface="Times New Roman"/>
                <a:cs typeface="Times New Roman"/>
              </a:rPr>
              <a:t>the primitive </a:t>
            </a:r>
            <a:r>
              <a:rPr sz="2000" spc="-5" dirty="0">
                <a:solidFill>
                  <a:srgbClr val="AC1285"/>
                </a:solidFill>
                <a:latin typeface="Times New Roman"/>
                <a:cs typeface="Times New Roman"/>
              </a:rPr>
              <a:t>that can execute </a:t>
            </a:r>
            <a:r>
              <a:rPr sz="2000" dirty="0">
                <a:solidFill>
                  <a:srgbClr val="AC1285"/>
                </a:solidFill>
                <a:latin typeface="Times New Roman"/>
                <a:cs typeface="Times New Roman"/>
              </a:rPr>
              <a:t>code</a:t>
            </a:r>
            <a:r>
              <a:rPr sz="2000" dirty="0">
                <a:latin typeface="Times New Roman"/>
                <a:cs typeface="Times New Roman"/>
              </a:rPr>
              <a:t>. </a:t>
            </a:r>
            <a:r>
              <a:rPr sz="2000" spc="-5" dirty="0">
                <a:latin typeface="Times New Roman"/>
                <a:cs typeface="Times New Roman"/>
              </a:rPr>
              <a:t>A </a:t>
            </a:r>
            <a:r>
              <a:rPr sz="2000" i="1" spc="-5" dirty="0">
                <a:solidFill>
                  <a:srgbClr val="FF0000"/>
                </a:solidFill>
                <a:latin typeface="Times New Roman"/>
                <a:cs typeface="Times New Roman"/>
              </a:rPr>
              <a:t>thread </a:t>
            </a:r>
            <a:r>
              <a:rPr sz="2000" spc="-5" dirty="0">
                <a:latin typeface="Times New Roman"/>
                <a:cs typeface="Times New Roman"/>
              </a:rPr>
              <a:t>is </a:t>
            </a:r>
            <a:r>
              <a:rPr sz="2000" spc="-5" dirty="0">
                <a:solidFill>
                  <a:srgbClr val="AC1285"/>
                </a:solidFill>
                <a:latin typeface="Times New Roman"/>
                <a:cs typeface="Times New Roman"/>
              </a:rPr>
              <a:t>a </a:t>
            </a:r>
            <a:r>
              <a:rPr sz="2000" spc="-10" dirty="0">
                <a:solidFill>
                  <a:srgbClr val="AC1285"/>
                </a:solidFill>
                <a:latin typeface="Times New Roman"/>
                <a:cs typeface="Times New Roman"/>
              </a:rPr>
              <a:t>single  sequential </a:t>
            </a:r>
            <a:r>
              <a:rPr sz="2000" spc="-5" dirty="0">
                <a:solidFill>
                  <a:srgbClr val="AC1285"/>
                </a:solidFill>
                <a:latin typeface="Times New Roman"/>
                <a:cs typeface="Times New Roman"/>
              </a:rPr>
              <a:t>flow </a:t>
            </a:r>
            <a:r>
              <a:rPr sz="2000" dirty="0">
                <a:solidFill>
                  <a:srgbClr val="AC1285"/>
                </a:solidFill>
                <a:latin typeface="Times New Roman"/>
                <a:cs typeface="Times New Roman"/>
              </a:rPr>
              <a:t>of </a:t>
            </a:r>
            <a:r>
              <a:rPr sz="2000" spc="-5" dirty="0">
                <a:solidFill>
                  <a:srgbClr val="AC1285"/>
                </a:solidFill>
                <a:latin typeface="Times New Roman"/>
                <a:cs typeface="Times New Roman"/>
              </a:rPr>
              <a:t>control within a process</a:t>
            </a:r>
            <a:r>
              <a:rPr sz="2000" spc="-5" dirty="0">
                <a:latin typeface="Times New Roman"/>
                <a:cs typeface="Times New Roman"/>
              </a:rPr>
              <a:t>. </a:t>
            </a:r>
            <a:r>
              <a:rPr sz="2000" spc="-10" dirty="0">
                <a:latin typeface="Times New Roman"/>
                <a:cs typeface="Times New Roman"/>
              </a:rPr>
              <a:t>A </a:t>
            </a:r>
            <a:r>
              <a:rPr sz="2000" i="1" spc="-5" dirty="0">
                <a:solidFill>
                  <a:srgbClr val="FF0000"/>
                </a:solidFill>
                <a:latin typeface="Times New Roman"/>
                <a:cs typeface="Times New Roman"/>
              </a:rPr>
              <a:t>thread </a:t>
            </a:r>
            <a:r>
              <a:rPr sz="2000" spc="-10" dirty="0">
                <a:latin typeface="Times New Roman"/>
                <a:cs typeface="Times New Roman"/>
              </a:rPr>
              <a:t>is </a:t>
            </a:r>
            <a:r>
              <a:rPr sz="2000" spc="-5" dirty="0">
                <a:latin typeface="Times New Roman"/>
                <a:cs typeface="Times New Roman"/>
              </a:rPr>
              <a:t>also </a:t>
            </a:r>
            <a:r>
              <a:rPr sz="2000" spc="-10" dirty="0">
                <a:latin typeface="Times New Roman"/>
                <a:cs typeface="Times New Roman"/>
              </a:rPr>
              <a:t>known </a:t>
            </a:r>
            <a:r>
              <a:rPr sz="2000" spc="20" dirty="0">
                <a:latin typeface="Times New Roman"/>
                <a:cs typeface="Times New Roman"/>
              </a:rPr>
              <a:t>as  </a:t>
            </a:r>
            <a:r>
              <a:rPr sz="2000" spc="-15" dirty="0">
                <a:solidFill>
                  <a:srgbClr val="FF0000"/>
                </a:solidFill>
                <a:latin typeface="Times New Roman"/>
                <a:cs typeface="Times New Roman"/>
              </a:rPr>
              <a:t>lightweight</a:t>
            </a:r>
            <a:r>
              <a:rPr sz="2000" spc="70" dirty="0">
                <a:solidFill>
                  <a:srgbClr val="FF0000"/>
                </a:solidFill>
                <a:latin typeface="Times New Roman"/>
                <a:cs typeface="Times New Roman"/>
              </a:rPr>
              <a:t> </a:t>
            </a:r>
            <a:r>
              <a:rPr sz="2000" spc="-5" dirty="0">
                <a:solidFill>
                  <a:srgbClr val="FF0000"/>
                </a:solidFill>
                <a:latin typeface="Times New Roman"/>
                <a:cs typeface="Times New Roman"/>
              </a:rPr>
              <a:t>process</a:t>
            </a:r>
            <a:r>
              <a:rPr sz="2000" spc="-5" dirty="0">
                <a:latin typeface="Times New Roman"/>
                <a:cs typeface="Times New Roman"/>
              </a:rPr>
              <a:t>.</a:t>
            </a:r>
            <a:endParaRPr sz="2000">
              <a:latin typeface="Times New Roman"/>
              <a:cs typeface="Times New Roman"/>
            </a:endParaRPr>
          </a:p>
          <a:p>
            <a:pPr marL="12700" algn="just">
              <a:lnSpc>
                <a:spcPct val="100000"/>
              </a:lnSpc>
              <a:spcBef>
                <a:spcPts val="1685"/>
              </a:spcBef>
            </a:pPr>
            <a:r>
              <a:rPr sz="2000" spc="-5" dirty="0">
                <a:solidFill>
                  <a:srgbClr val="C00000"/>
                </a:solidFill>
                <a:latin typeface="Times New Roman"/>
                <a:cs typeface="Times New Roman"/>
              </a:rPr>
              <a:t>» </a:t>
            </a:r>
            <a:r>
              <a:rPr sz="2000" spc="-5" dirty="0">
                <a:latin typeface="Times New Roman"/>
                <a:cs typeface="Times New Roman"/>
              </a:rPr>
              <a:t>A </a:t>
            </a:r>
            <a:r>
              <a:rPr sz="2000" spc="-5" dirty="0">
                <a:solidFill>
                  <a:srgbClr val="6F2F9F"/>
                </a:solidFill>
                <a:latin typeface="Times New Roman"/>
                <a:cs typeface="Times New Roman"/>
              </a:rPr>
              <a:t>process can </a:t>
            </a:r>
            <a:r>
              <a:rPr sz="2000" spc="-10" dirty="0">
                <a:solidFill>
                  <a:srgbClr val="6F2F9F"/>
                </a:solidFill>
                <a:latin typeface="Times New Roman"/>
                <a:cs typeface="Times New Roman"/>
              </a:rPr>
              <a:t>have </a:t>
            </a:r>
            <a:r>
              <a:rPr sz="2000" spc="-20" dirty="0">
                <a:solidFill>
                  <a:srgbClr val="6F2F9F"/>
                </a:solidFill>
                <a:latin typeface="Times New Roman"/>
                <a:cs typeface="Times New Roman"/>
              </a:rPr>
              <a:t>many </a:t>
            </a:r>
            <a:r>
              <a:rPr sz="2000" spc="-5" dirty="0">
                <a:solidFill>
                  <a:srgbClr val="6F2F9F"/>
                </a:solidFill>
                <a:latin typeface="Times New Roman"/>
                <a:cs typeface="Times New Roman"/>
              </a:rPr>
              <a:t>threads </a:t>
            </a:r>
            <a:r>
              <a:rPr sz="2000" dirty="0">
                <a:solidFill>
                  <a:srgbClr val="6F2F9F"/>
                </a:solidFill>
                <a:latin typeface="Times New Roman"/>
                <a:cs typeface="Times New Roman"/>
              </a:rPr>
              <a:t>of</a:t>
            </a:r>
            <a:r>
              <a:rPr sz="2000" spc="-165" dirty="0">
                <a:solidFill>
                  <a:srgbClr val="6F2F9F"/>
                </a:solidFill>
                <a:latin typeface="Times New Roman"/>
                <a:cs typeface="Times New Roman"/>
              </a:rPr>
              <a:t> </a:t>
            </a:r>
            <a:r>
              <a:rPr sz="2000" spc="-10" dirty="0">
                <a:solidFill>
                  <a:srgbClr val="6F2F9F"/>
                </a:solidFill>
                <a:latin typeface="Times New Roman"/>
                <a:cs typeface="Times New Roman"/>
              </a:rPr>
              <a:t>execution</a:t>
            </a:r>
            <a:r>
              <a:rPr sz="2000" spc="-10" dirty="0">
                <a:latin typeface="Times New Roman"/>
                <a:cs typeface="Times New Roman"/>
              </a:rPr>
              <a:t>.</a:t>
            </a:r>
            <a:endParaRPr sz="2000">
              <a:latin typeface="Times New Roman"/>
              <a:cs typeface="Times New Roman"/>
            </a:endParaRPr>
          </a:p>
          <a:p>
            <a:pPr marL="356870" marR="5080" indent="-344805" algn="just">
              <a:lnSpc>
                <a:spcPct val="150000"/>
              </a:lnSpc>
              <a:spcBef>
                <a:spcPts val="480"/>
              </a:spcBef>
            </a:pPr>
            <a:r>
              <a:rPr sz="2000" spc="-5" dirty="0">
                <a:solidFill>
                  <a:srgbClr val="C00000"/>
                </a:solidFill>
                <a:latin typeface="Times New Roman"/>
                <a:cs typeface="Times New Roman"/>
              </a:rPr>
              <a:t>» </a:t>
            </a:r>
            <a:r>
              <a:rPr sz="2000" spc="-5" dirty="0">
                <a:solidFill>
                  <a:srgbClr val="6F2F9F"/>
                </a:solidFill>
                <a:latin typeface="Times New Roman"/>
                <a:cs typeface="Times New Roman"/>
              </a:rPr>
              <a:t>Different threads, </a:t>
            </a:r>
            <a:r>
              <a:rPr sz="2000" spc="-10" dirty="0">
                <a:solidFill>
                  <a:srgbClr val="6F2F9F"/>
                </a:solidFill>
                <a:latin typeface="Times New Roman"/>
                <a:cs typeface="Times New Roman"/>
              </a:rPr>
              <a:t>which </a:t>
            </a:r>
            <a:r>
              <a:rPr sz="2000" dirty="0">
                <a:solidFill>
                  <a:srgbClr val="6F2F9F"/>
                </a:solidFill>
                <a:latin typeface="Times New Roman"/>
                <a:cs typeface="Times New Roman"/>
              </a:rPr>
              <a:t>are </a:t>
            </a:r>
            <a:r>
              <a:rPr sz="2000" spc="-5" dirty="0">
                <a:solidFill>
                  <a:srgbClr val="6F2F9F"/>
                </a:solidFill>
                <a:latin typeface="Times New Roman"/>
                <a:cs typeface="Times New Roman"/>
              </a:rPr>
              <a:t>part </a:t>
            </a:r>
            <a:r>
              <a:rPr sz="2000" dirty="0">
                <a:solidFill>
                  <a:srgbClr val="6F2F9F"/>
                </a:solidFill>
                <a:latin typeface="Times New Roman"/>
                <a:cs typeface="Times New Roman"/>
              </a:rPr>
              <a:t>of </a:t>
            </a:r>
            <a:r>
              <a:rPr sz="2000" spc="-5" dirty="0">
                <a:solidFill>
                  <a:srgbClr val="6F2F9F"/>
                </a:solidFill>
                <a:latin typeface="Times New Roman"/>
                <a:cs typeface="Times New Roman"/>
              </a:rPr>
              <a:t>a process, </a:t>
            </a:r>
            <a:r>
              <a:rPr sz="2000" spc="-10" dirty="0">
                <a:solidFill>
                  <a:srgbClr val="6F2F9F"/>
                </a:solidFill>
                <a:latin typeface="Times New Roman"/>
                <a:cs typeface="Times New Roman"/>
              </a:rPr>
              <a:t>share the same </a:t>
            </a:r>
            <a:r>
              <a:rPr sz="2000" dirty="0">
                <a:solidFill>
                  <a:srgbClr val="6F2F9F"/>
                </a:solidFill>
                <a:latin typeface="Times New Roman"/>
                <a:cs typeface="Times New Roman"/>
              </a:rPr>
              <a:t>address </a:t>
            </a:r>
            <a:r>
              <a:rPr sz="2000" spc="-5" dirty="0">
                <a:solidFill>
                  <a:srgbClr val="6F2F9F"/>
                </a:solidFill>
                <a:latin typeface="Times New Roman"/>
                <a:cs typeface="Times New Roman"/>
              </a:rPr>
              <a:t>space</a:t>
            </a:r>
            <a:r>
              <a:rPr sz="2000" spc="-5" dirty="0">
                <a:latin typeface="Times New Roman"/>
                <a:cs typeface="Times New Roman"/>
              </a:rPr>
              <a:t>;  </a:t>
            </a:r>
            <a:r>
              <a:rPr sz="2000" spc="-15" dirty="0">
                <a:latin typeface="Times New Roman"/>
                <a:cs typeface="Times New Roman"/>
              </a:rPr>
              <a:t>meaning </a:t>
            </a:r>
            <a:r>
              <a:rPr sz="2000" spc="-10" dirty="0">
                <a:latin typeface="Times New Roman"/>
                <a:cs typeface="Times New Roman"/>
              </a:rPr>
              <a:t>they share the </a:t>
            </a:r>
            <a:r>
              <a:rPr sz="2000" spc="-5" dirty="0">
                <a:latin typeface="Times New Roman"/>
                <a:cs typeface="Times New Roman"/>
              </a:rPr>
              <a:t>data </a:t>
            </a:r>
            <a:r>
              <a:rPr sz="2000" spc="-20" dirty="0">
                <a:latin typeface="Times New Roman"/>
                <a:cs typeface="Times New Roman"/>
              </a:rPr>
              <a:t>memory, </a:t>
            </a:r>
            <a:r>
              <a:rPr sz="2000" dirty="0">
                <a:latin typeface="Times New Roman"/>
                <a:cs typeface="Times New Roman"/>
              </a:rPr>
              <a:t>code </a:t>
            </a:r>
            <a:r>
              <a:rPr sz="2000" spc="-15" dirty="0">
                <a:latin typeface="Times New Roman"/>
                <a:cs typeface="Times New Roman"/>
              </a:rPr>
              <a:t>memory </a:t>
            </a:r>
            <a:r>
              <a:rPr sz="2000" spc="-10" dirty="0">
                <a:latin typeface="Times New Roman"/>
                <a:cs typeface="Times New Roman"/>
              </a:rPr>
              <a:t>and heap </a:t>
            </a:r>
            <a:r>
              <a:rPr sz="2000" spc="-15" dirty="0">
                <a:latin typeface="Times New Roman"/>
                <a:cs typeface="Times New Roman"/>
              </a:rPr>
              <a:t>memory</a:t>
            </a:r>
            <a:r>
              <a:rPr sz="2000" spc="455" dirty="0">
                <a:latin typeface="Times New Roman"/>
                <a:cs typeface="Times New Roman"/>
              </a:rPr>
              <a:t> </a:t>
            </a:r>
            <a:r>
              <a:rPr sz="2000" dirty="0">
                <a:latin typeface="Times New Roman"/>
                <a:cs typeface="Times New Roman"/>
              </a:rPr>
              <a:t>area.</a:t>
            </a:r>
            <a:endParaRPr sz="2000">
              <a:latin typeface="Times New Roman"/>
              <a:cs typeface="Times New Roman"/>
            </a:endParaRPr>
          </a:p>
          <a:p>
            <a:pPr marL="12700" algn="just">
              <a:lnSpc>
                <a:spcPct val="100000"/>
              </a:lnSpc>
              <a:spcBef>
                <a:spcPts val="1685"/>
              </a:spcBef>
            </a:pPr>
            <a:r>
              <a:rPr sz="2000" spc="-5" dirty="0">
                <a:solidFill>
                  <a:srgbClr val="C00000"/>
                </a:solidFill>
                <a:latin typeface="Times New Roman"/>
                <a:cs typeface="Times New Roman"/>
              </a:rPr>
              <a:t>» </a:t>
            </a:r>
            <a:r>
              <a:rPr sz="2000" dirty="0">
                <a:solidFill>
                  <a:srgbClr val="6F2F9F"/>
                </a:solidFill>
                <a:latin typeface="Times New Roman"/>
                <a:cs typeface="Times New Roman"/>
              </a:rPr>
              <a:t>Threads </a:t>
            </a:r>
            <a:r>
              <a:rPr sz="2000" spc="-10" dirty="0">
                <a:solidFill>
                  <a:srgbClr val="6F2F9F"/>
                </a:solidFill>
                <a:latin typeface="Times New Roman"/>
                <a:cs typeface="Times New Roman"/>
              </a:rPr>
              <a:t>maintain their </a:t>
            </a:r>
            <a:r>
              <a:rPr sz="2000" spc="-5" dirty="0">
                <a:solidFill>
                  <a:srgbClr val="6F2F9F"/>
                </a:solidFill>
                <a:latin typeface="Times New Roman"/>
                <a:cs typeface="Times New Roman"/>
              </a:rPr>
              <a:t>own thread </a:t>
            </a:r>
            <a:r>
              <a:rPr sz="2000" spc="-10" dirty="0">
                <a:solidFill>
                  <a:srgbClr val="6F2F9F"/>
                </a:solidFill>
                <a:latin typeface="Times New Roman"/>
                <a:cs typeface="Times New Roman"/>
              </a:rPr>
              <a:t>status </a:t>
            </a:r>
            <a:r>
              <a:rPr sz="2000" spc="-5" dirty="0">
                <a:latin typeface="Times New Roman"/>
                <a:cs typeface="Times New Roman"/>
              </a:rPr>
              <a:t>(CPU register values),</a:t>
            </a:r>
            <a:r>
              <a:rPr sz="2000" spc="175" dirty="0">
                <a:latin typeface="Times New Roman"/>
                <a:cs typeface="Times New Roman"/>
              </a:rPr>
              <a:t> </a:t>
            </a:r>
            <a:r>
              <a:rPr sz="2000" spc="-5" dirty="0">
                <a:solidFill>
                  <a:srgbClr val="6F2F9F"/>
                </a:solidFill>
                <a:latin typeface="Times New Roman"/>
                <a:cs typeface="Times New Roman"/>
              </a:rPr>
              <a:t>Program</a:t>
            </a:r>
            <a:endParaRPr sz="2000">
              <a:latin typeface="Times New Roman"/>
              <a:cs typeface="Times New Roman"/>
            </a:endParaRPr>
          </a:p>
          <a:p>
            <a:pPr marL="356870">
              <a:lnSpc>
                <a:spcPct val="100000"/>
              </a:lnSpc>
              <a:spcBef>
                <a:spcPts val="1200"/>
              </a:spcBef>
            </a:pPr>
            <a:r>
              <a:rPr sz="2000" spc="-10" dirty="0">
                <a:solidFill>
                  <a:srgbClr val="6F2F9F"/>
                </a:solidFill>
                <a:latin typeface="Times New Roman"/>
                <a:cs typeface="Times New Roman"/>
              </a:rPr>
              <a:t>Counter </a:t>
            </a:r>
            <a:r>
              <a:rPr sz="2000" spc="-5" dirty="0">
                <a:solidFill>
                  <a:srgbClr val="6F2F9F"/>
                </a:solidFill>
                <a:latin typeface="Times New Roman"/>
                <a:cs typeface="Times New Roman"/>
              </a:rPr>
              <a:t>(PC) </a:t>
            </a:r>
            <a:r>
              <a:rPr sz="2000" spc="-10" dirty="0">
                <a:solidFill>
                  <a:srgbClr val="6F2F9F"/>
                </a:solidFill>
                <a:latin typeface="Times New Roman"/>
                <a:cs typeface="Times New Roman"/>
              </a:rPr>
              <a:t>and</a:t>
            </a:r>
            <a:r>
              <a:rPr sz="2000" spc="25" dirty="0">
                <a:solidFill>
                  <a:srgbClr val="6F2F9F"/>
                </a:solidFill>
                <a:latin typeface="Times New Roman"/>
                <a:cs typeface="Times New Roman"/>
              </a:rPr>
              <a:t> </a:t>
            </a:r>
            <a:r>
              <a:rPr sz="2000" spc="-10" dirty="0">
                <a:solidFill>
                  <a:srgbClr val="6F2F9F"/>
                </a:solidFill>
                <a:latin typeface="Times New Roman"/>
                <a:cs typeface="Times New Roman"/>
              </a:rPr>
              <a:t>stack</a:t>
            </a:r>
            <a:r>
              <a:rPr sz="2000" spc="-10" dirty="0">
                <a:latin typeface="Times New Roman"/>
                <a:cs typeface="Times New Roman"/>
              </a:rPr>
              <a:t>.</a:t>
            </a:r>
            <a:endParaRPr sz="2000">
              <a:latin typeface="Times New Roman"/>
              <a:cs typeface="Times New Roman"/>
            </a:endParaRPr>
          </a:p>
          <a:p>
            <a:pPr marL="356870" marR="11430" indent="-344805" algn="just">
              <a:lnSpc>
                <a:spcPct val="150000"/>
              </a:lnSpc>
              <a:spcBef>
                <a:spcPts val="484"/>
              </a:spcBef>
            </a:pPr>
            <a:r>
              <a:rPr sz="2000" spc="-5" dirty="0">
                <a:solidFill>
                  <a:srgbClr val="C00000"/>
                </a:solidFill>
                <a:latin typeface="Times New Roman"/>
                <a:cs typeface="Times New Roman"/>
              </a:rPr>
              <a:t>» </a:t>
            </a:r>
            <a:r>
              <a:rPr sz="2000" dirty="0">
                <a:latin typeface="Times New Roman"/>
                <a:cs typeface="Times New Roman"/>
              </a:rPr>
              <a:t>The </a:t>
            </a:r>
            <a:r>
              <a:rPr sz="2000" spc="-10" dirty="0">
                <a:latin typeface="Times New Roman"/>
                <a:cs typeface="Times New Roman"/>
              </a:rPr>
              <a:t>memory model for </a:t>
            </a:r>
            <a:r>
              <a:rPr sz="2000" spc="-5" dirty="0">
                <a:latin typeface="Times New Roman"/>
                <a:cs typeface="Times New Roman"/>
              </a:rPr>
              <a:t>a </a:t>
            </a:r>
            <a:r>
              <a:rPr sz="2000" spc="-10" dirty="0">
                <a:latin typeface="Times New Roman"/>
                <a:cs typeface="Times New Roman"/>
              </a:rPr>
              <a:t>process and its </a:t>
            </a:r>
            <a:r>
              <a:rPr sz="2000" spc="-5" dirty="0">
                <a:latin typeface="Times New Roman"/>
                <a:cs typeface="Times New Roman"/>
              </a:rPr>
              <a:t>associated </a:t>
            </a:r>
            <a:r>
              <a:rPr sz="2000" spc="-10" dirty="0">
                <a:latin typeface="Times New Roman"/>
                <a:cs typeface="Times New Roman"/>
              </a:rPr>
              <a:t>threads </a:t>
            </a:r>
            <a:r>
              <a:rPr sz="2000" dirty="0">
                <a:latin typeface="Times New Roman"/>
                <a:cs typeface="Times New Roman"/>
              </a:rPr>
              <a:t>are </a:t>
            </a:r>
            <a:r>
              <a:rPr sz="2000" spc="-10" dirty="0">
                <a:latin typeface="Times New Roman"/>
                <a:cs typeface="Times New Roman"/>
              </a:rPr>
              <a:t>given in the  </a:t>
            </a:r>
            <a:r>
              <a:rPr sz="2000" spc="-15" dirty="0">
                <a:latin typeface="Times New Roman"/>
                <a:cs typeface="Times New Roman"/>
              </a:rPr>
              <a:t>following</a:t>
            </a:r>
            <a:r>
              <a:rPr sz="2000" spc="40" dirty="0">
                <a:latin typeface="Times New Roman"/>
                <a:cs typeface="Times New Roman"/>
              </a:rPr>
              <a:t> </a:t>
            </a:r>
            <a:r>
              <a:rPr sz="2000" spc="-10" dirty="0">
                <a:latin typeface="Times New Roman"/>
                <a:cs typeface="Times New Roman"/>
              </a:rPr>
              <a:t>figure.</a:t>
            </a:r>
            <a:endParaRPr sz="2000">
              <a:latin typeface="Times New Roman"/>
              <a:cs typeface="Times New Roman"/>
            </a:endParaRPr>
          </a:p>
        </p:txBody>
      </p:sp>
      <p:sp>
        <p:nvSpPr>
          <p:cNvPr id="3" name="object 3"/>
          <p:cNvSpPr/>
          <p:nvPr/>
        </p:nvSpPr>
        <p:spPr>
          <a:xfrm>
            <a:off x="6858000" y="5029200"/>
            <a:ext cx="1952625" cy="1828797"/>
          </a:xfrm>
          <a:prstGeom prst="rect">
            <a:avLst/>
          </a:prstGeom>
          <a:blipFill>
            <a:blip r:embed="rId2" cstate="print"/>
            <a:stretch>
              <a:fillRect/>
            </a:stretch>
          </a:blipFill>
        </p:spPr>
        <p:txBody>
          <a:bodyPr wrap="square" lIns="0" tIns="0" rIns="0" bIns="0" rtlCol="0"/>
          <a:lstStyle/>
          <a:p>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42</a:t>
            </a:fld>
            <a:endParaRPr spc="-4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1990" cy="2374265"/>
          </a:xfrm>
          <a:prstGeom prst="rect">
            <a:avLst/>
          </a:prstGeom>
        </p:spPr>
        <p:txBody>
          <a:bodyPr vert="horz" wrap="square" lIns="0" tIns="12700" rIns="0" bIns="0" rtlCol="0">
            <a:spAutoFit/>
          </a:bodyPr>
          <a:lstStyle/>
          <a:p>
            <a:pPr marL="356870" marR="5080" indent="-344805" algn="just">
              <a:lnSpc>
                <a:spcPct val="150100"/>
              </a:lnSpc>
              <a:spcBef>
                <a:spcPts val="100"/>
              </a:spcBef>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The Concept </a:t>
            </a:r>
            <a:r>
              <a:rPr sz="2000" b="1" i="1" dirty="0">
                <a:solidFill>
                  <a:srgbClr val="FF0000"/>
                </a:solidFill>
                <a:latin typeface="Times New Roman"/>
                <a:cs typeface="Times New Roman"/>
              </a:rPr>
              <a:t>of </a:t>
            </a:r>
            <a:r>
              <a:rPr sz="2000" b="1" i="1" spc="-5" dirty="0">
                <a:solidFill>
                  <a:srgbClr val="FF0000"/>
                </a:solidFill>
                <a:latin typeface="Times New Roman"/>
                <a:cs typeface="Times New Roman"/>
              </a:rPr>
              <a:t>Multithreading: </a:t>
            </a:r>
            <a:r>
              <a:rPr sz="2000" dirty="0">
                <a:solidFill>
                  <a:srgbClr val="6F2F9F"/>
                </a:solidFill>
                <a:latin typeface="Times New Roman"/>
                <a:cs typeface="Times New Roman"/>
              </a:rPr>
              <a:t>The </a:t>
            </a:r>
            <a:r>
              <a:rPr sz="2000" spc="-5" dirty="0">
                <a:solidFill>
                  <a:srgbClr val="6F2F9F"/>
                </a:solidFill>
                <a:latin typeface="Times New Roman"/>
                <a:cs typeface="Times New Roman"/>
              </a:rPr>
              <a:t>process is split </a:t>
            </a:r>
            <a:r>
              <a:rPr sz="2000" spc="-10" dirty="0">
                <a:solidFill>
                  <a:srgbClr val="6F2F9F"/>
                </a:solidFill>
                <a:latin typeface="Times New Roman"/>
                <a:cs typeface="Times New Roman"/>
              </a:rPr>
              <a:t>into multiple </a:t>
            </a:r>
            <a:r>
              <a:rPr sz="2000" spc="-5" dirty="0">
                <a:solidFill>
                  <a:srgbClr val="6F2F9F"/>
                </a:solidFill>
                <a:latin typeface="Times New Roman"/>
                <a:cs typeface="Times New Roman"/>
              </a:rPr>
              <a:t>threads,  which executes a portion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process</a:t>
            </a:r>
            <a:r>
              <a:rPr sz="2000" spc="-5" dirty="0">
                <a:latin typeface="Times New Roman"/>
                <a:cs typeface="Times New Roman"/>
              </a:rPr>
              <a:t>; </a:t>
            </a:r>
            <a:r>
              <a:rPr sz="2000" spc="-10" dirty="0">
                <a:solidFill>
                  <a:srgbClr val="001F5F"/>
                </a:solidFill>
                <a:latin typeface="Times New Roman"/>
                <a:cs typeface="Times New Roman"/>
              </a:rPr>
              <a:t>there will </a:t>
            </a:r>
            <a:r>
              <a:rPr sz="2000" dirty="0">
                <a:solidFill>
                  <a:srgbClr val="001F5F"/>
                </a:solidFill>
                <a:latin typeface="Times New Roman"/>
                <a:cs typeface="Times New Roman"/>
              </a:rPr>
              <a:t>be </a:t>
            </a:r>
            <a:r>
              <a:rPr sz="2000" spc="-5" dirty="0">
                <a:solidFill>
                  <a:srgbClr val="001F5F"/>
                </a:solidFill>
                <a:latin typeface="Times New Roman"/>
                <a:cs typeface="Times New Roman"/>
              </a:rPr>
              <a:t>a main thread </a:t>
            </a:r>
            <a:r>
              <a:rPr sz="2000" spc="-10" dirty="0">
                <a:solidFill>
                  <a:srgbClr val="001F5F"/>
                </a:solidFill>
                <a:latin typeface="Times New Roman"/>
                <a:cs typeface="Times New Roman"/>
              </a:rPr>
              <a:t>and </a:t>
            </a:r>
            <a:r>
              <a:rPr sz="2000" spc="-5" dirty="0">
                <a:solidFill>
                  <a:srgbClr val="001F5F"/>
                </a:solidFill>
                <a:latin typeface="Times New Roman"/>
                <a:cs typeface="Times New Roman"/>
              </a:rPr>
              <a:t>rest  </a:t>
            </a:r>
            <a:r>
              <a:rPr sz="2000" dirty="0">
                <a:solidFill>
                  <a:srgbClr val="001F5F"/>
                </a:solidFill>
                <a:latin typeface="Times New Roman"/>
                <a:cs typeface="Times New Roman"/>
              </a:rPr>
              <a:t>of </a:t>
            </a:r>
            <a:r>
              <a:rPr sz="2000" spc="-10" dirty="0">
                <a:solidFill>
                  <a:srgbClr val="001F5F"/>
                </a:solidFill>
                <a:latin typeface="Times New Roman"/>
                <a:cs typeface="Times New Roman"/>
              </a:rPr>
              <a:t>the </a:t>
            </a:r>
            <a:r>
              <a:rPr sz="2000" spc="-5" dirty="0">
                <a:solidFill>
                  <a:srgbClr val="001F5F"/>
                </a:solidFill>
                <a:latin typeface="Times New Roman"/>
                <a:cs typeface="Times New Roman"/>
              </a:rPr>
              <a:t>threads </a:t>
            </a:r>
            <a:r>
              <a:rPr sz="2000" spc="-20" dirty="0">
                <a:solidFill>
                  <a:srgbClr val="001F5F"/>
                </a:solidFill>
                <a:latin typeface="Times New Roman"/>
                <a:cs typeface="Times New Roman"/>
              </a:rPr>
              <a:t>will </a:t>
            </a:r>
            <a:r>
              <a:rPr sz="2000" dirty="0">
                <a:solidFill>
                  <a:srgbClr val="001F5F"/>
                </a:solidFill>
                <a:latin typeface="Times New Roman"/>
                <a:cs typeface="Times New Roman"/>
              </a:rPr>
              <a:t>be </a:t>
            </a:r>
            <a:r>
              <a:rPr sz="2000" spc="-5" dirty="0">
                <a:solidFill>
                  <a:srgbClr val="001F5F"/>
                </a:solidFill>
                <a:latin typeface="Times New Roman"/>
                <a:cs typeface="Times New Roman"/>
              </a:rPr>
              <a:t>created </a:t>
            </a:r>
            <a:r>
              <a:rPr sz="2000" spc="-20" dirty="0">
                <a:solidFill>
                  <a:srgbClr val="001F5F"/>
                </a:solidFill>
                <a:latin typeface="Times New Roman"/>
                <a:cs typeface="Times New Roman"/>
              </a:rPr>
              <a:t>within </a:t>
            </a:r>
            <a:r>
              <a:rPr sz="2000" spc="-10" dirty="0">
                <a:solidFill>
                  <a:srgbClr val="001F5F"/>
                </a:solidFill>
                <a:latin typeface="Times New Roman"/>
                <a:cs typeface="Times New Roman"/>
              </a:rPr>
              <a:t>the </a:t>
            </a:r>
            <a:r>
              <a:rPr sz="2000" spc="-15" dirty="0">
                <a:solidFill>
                  <a:srgbClr val="001F5F"/>
                </a:solidFill>
                <a:latin typeface="Times New Roman"/>
                <a:cs typeface="Times New Roman"/>
              </a:rPr>
              <a:t>main</a:t>
            </a:r>
            <a:r>
              <a:rPr sz="2000" spc="225" dirty="0">
                <a:solidFill>
                  <a:srgbClr val="001F5F"/>
                </a:solidFill>
                <a:latin typeface="Times New Roman"/>
                <a:cs typeface="Times New Roman"/>
              </a:rPr>
              <a:t> </a:t>
            </a:r>
            <a:r>
              <a:rPr sz="2000" spc="-5" dirty="0">
                <a:solidFill>
                  <a:srgbClr val="001F5F"/>
                </a:solidFill>
                <a:latin typeface="Times New Roman"/>
                <a:cs typeface="Times New Roman"/>
              </a:rPr>
              <a:t>thread</a:t>
            </a:r>
            <a:r>
              <a:rPr sz="2000" spc="-5" dirty="0">
                <a:latin typeface="Times New Roman"/>
                <a:cs typeface="Times New Roman"/>
              </a:rPr>
              <a:t>.</a:t>
            </a:r>
            <a:endParaRPr sz="2000">
              <a:latin typeface="Times New Roman"/>
              <a:cs typeface="Times New Roman"/>
            </a:endParaRPr>
          </a:p>
          <a:p>
            <a:pPr marL="683260" indent="-326390" algn="just">
              <a:lnSpc>
                <a:spcPct val="100000"/>
              </a:lnSpc>
              <a:spcBef>
                <a:spcPts val="1680"/>
              </a:spcBef>
              <a:buClr>
                <a:srgbClr val="3A812E"/>
              </a:buClr>
              <a:buSzPct val="60000"/>
              <a:buFont typeface="Wingdings"/>
              <a:buChar char=""/>
              <a:tabLst>
                <a:tab pos="683260" algn="l"/>
              </a:tabLst>
            </a:pPr>
            <a:r>
              <a:rPr sz="2000" dirty="0">
                <a:latin typeface="Times New Roman"/>
                <a:cs typeface="Times New Roman"/>
              </a:rPr>
              <a:t>The </a:t>
            </a:r>
            <a:r>
              <a:rPr sz="2000" spc="-10" dirty="0">
                <a:latin typeface="Times New Roman"/>
                <a:cs typeface="Times New Roman"/>
              </a:rPr>
              <a:t>multithreaded architecture </a:t>
            </a:r>
            <a:r>
              <a:rPr sz="2000" dirty="0">
                <a:latin typeface="Times New Roman"/>
                <a:cs typeface="Times New Roman"/>
              </a:rPr>
              <a:t>of </a:t>
            </a:r>
            <a:r>
              <a:rPr sz="2000" spc="-5" dirty="0">
                <a:latin typeface="Times New Roman"/>
                <a:cs typeface="Times New Roman"/>
              </a:rPr>
              <a:t>a process can </a:t>
            </a:r>
            <a:r>
              <a:rPr sz="2000" spc="-15" dirty="0">
                <a:latin typeface="Times New Roman"/>
                <a:cs typeface="Times New Roman"/>
              </a:rPr>
              <a:t>be </a:t>
            </a:r>
            <a:r>
              <a:rPr sz="2000" spc="-10" dirty="0">
                <a:latin typeface="Times New Roman"/>
                <a:cs typeface="Times New Roman"/>
              </a:rPr>
              <a:t>visualized </a:t>
            </a:r>
            <a:r>
              <a:rPr sz="2000" spc="-15" dirty="0">
                <a:latin typeface="Times New Roman"/>
                <a:cs typeface="Times New Roman"/>
              </a:rPr>
              <a:t>with</a:t>
            </a:r>
            <a:r>
              <a:rPr sz="2000" spc="-170" dirty="0">
                <a:latin typeface="Times New Roman"/>
                <a:cs typeface="Times New Roman"/>
              </a:rPr>
              <a:t> </a:t>
            </a:r>
            <a:r>
              <a:rPr sz="2000" spc="-5" dirty="0">
                <a:latin typeface="Times New Roman"/>
                <a:cs typeface="Times New Roman"/>
              </a:rPr>
              <a:t>the</a:t>
            </a:r>
            <a:endParaRPr sz="2000">
              <a:latin typeface="Times New Roman"/>
              <a:cs typeface="Times New Roman"/>
            </a:endParaRPr>
          </a:p>
          <a:p>
            <a:pPr marL="683260">
              <a:lnSpc>
                <a:spcPct val="100000"/>
              </a:lnSpc>
              <a:spcBef>
                <a:spcPts val="1205"/>
              </a:spcBef>
            </a:pPr>
            <a:r>
              <a:rPr sz="2000" spc="-5" dirty="0">
                <a:solidFill>
                  <a:srgbClr val="C00000"/>
                </a:solidFill>
                <a:latin typeface="Times New Roman"/>
                <a:cs typeface="Times New Roman"/>
              </a:rPr>
              <a:t>thread-process </a:t>
            </a:r>
            <a:r>
              <a:rPr sz="2000" spc="-10" dirty="0">
                <a:solidFill>
                  <a:srgbClr val="C00000"/>
                </a:solidFill>
                <a:latin typeface="Times New Roman"/>
                <a:cs typeface="Times New Roman"/>
              </a:rPr>
              <a:t>diagram</a:t>
            </a:r>
            <a:r>
              <a:rPr sz="2000" spc="-10" dirty="0">
                <a:latin typeface="Times New Roman"/>
                <a:cs typeface="Times New Roman"/>
              </a:rPr>
              <a:t>, </a:t>
            </a:r>
            <a:r>
              <a:rPr sz="2000" spc="-20" dirty="0">
                <a:latin typeface="Times New Roman"/>
                <a:cs typeface="Times New Roman"/>
              </a:rPr>
              <a:t>shown</a:t>
            </a:r>
            <a:r>
              <a:rPr sz="2000" spc="80" dirty="0">
                <a:latin typeface="Times New Roman"/>
                <a:cs typeface="Times New Roman"/>
              </a:rPr>
              <a:t> </a:t>
            </a:r>
            <a:r>
              <a:rPr sz="2000" spc="-10" dirty="0">
                <a:latin typeface="Times New Roman"/>
                <a:cs typeface="Times New Roman"/>
              </a:rPr>
              <a:t>below.</a:t>
            </a:r>
            <a:endParaRPr sz="2000">
              <a:latin typeface="Times New Roman"/>
              <a:cs typeface="Times New Roman"/>
            </a:endParaRPr>
          </a:p>
        </p:txBody>
      </p:sp>
      <p:sp>
        <p:nvSpPr>
          <p:cNvPr id="3" name="object 3"/>
          <p:cNvSpPr/>
          <p:nvPr/>
        </p:nvSpPr>
        <p:spPr>
          <a:xfrm>
            <a:off x="1295400" y="2590800"/>
            <a:ext cx="7124700" cy="4077388"/>
          </a:xfrm>
          <a:prstGeom prst="rect">
            <a:avLst/>
          </a:prstGeom>
          <a:blipFill>
            <a:blip r:embed="rId2" cstate="print"/>
            <a:stretch>
              <a:fillRect/>
            </a:stretch>
          </a:blipFill>
        </p:spPr>
        <p:txBody>
          <a:bodyPr wrap="square" lIns="0" tIns="0" rIns="0" bIns="0" rtlCol="0"/>
          <a:lstStyle/>
          <a:p>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43</a:t>
            </a:fld>
            <a:endParaRPr spc="-4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04468" y="199374"/>
            <a:ext cx="7959725" cy="5240020"/>
          </a:xfrm>
          <a:prstGeom prst="rect">
            <a:avLst/>
          </a:prstGeom>
        </p:spPr>
        <p:txBody>
          <a:bodyPr vert="horz" wrap="square" lIns="0" tIns="12700" rIns="0" bIns="0" rtlCol="0">
            <a:spAutoFit/>
          </a:bodyPr>
          <a:lstStyle/>
          <a:p>
            <a:pPr marL="338455" marR="7620" indent="-326390" algn="just">
              <a:lnSpc>
                <a:spcPct val="150100"/>
              </a:lnSpc>
              <a:spcBef>
                <a:spcPts val="100"/>
              </a:spcBef>
              <a:buClr>
                <a:srgbClr val="3A812E"/>
              </a:buClr>
              <a:buSzPct val="60000"/>
              <a:buFont typeface="Wingdings"/>
              <a:buChar char=""/>
              <a:tabLst>
                <a:tab pos="339090" algn="l"/>
              </a:tabLst>
            </a:pPr>
            <a:r>
              <a:rPr sz="2000" spc="-10" dirty="0">
                <a:latin typeface="Times New Roman"/>
                <a:cs typeface="Times New Roman"/>
              </a:rPr>
              <a:t>Use </a:t>
            </a:r>
            <a:r>
              <a:rPr sz="2000" dirty="0">
                <a:latin typeface="Times New Roman"/>
                <a:cs typeface="Times New Roman"/>
              </a:rPr>
              <a:t>of </a:t>
            </a:r>
            <a:r>
              <a:rPr sz="2000" spc="-10" dirty="0">
                <a:latin typeface="Times New Roman"/>
                <a:cs typeface="Times New Roman"/>
              </a:rPr>
              <a:t>multiple </a:t>
            </a:r>
            <a:r>
              <a:rPr sz="2000" spc="-5" dirty="0">
                <a:latin typeface="Times New Roman"/>
                <a:cs typeface="Times New Roman"/>
              </a:rPr>
              <a:t>threads to </a:t>
            </a:r>
            <a:r>
              <a:rPr sz="2000" spc="-10" dirty="0">
                <a:latin typeface="Times New Roman"/>
                <a:cs typeface="Times New Roman"/>
              </a:rPr>
              <a:t>execute </a:t>
            </a:r>
            <a:r>
              <a:rPr sz="2000" spc="-5" dirty="0">
                <a:latin typeface="Times New Roman"/>
                <a:cs typeface="Times New Roman"/>
              </a:rPr>
              <a:t>a process brings </a:t>
            </a:r>
            <a:r>
              <a:rPr sz="2000" spc="-10" dirty="0">
                <a:latin typeface="Times New Roman"/>
                <a:cs typeface="Times New Roman"/>
              </a:rPr>
              <a:t>the </a:t>
            </a:r>
            <a:r>
              <a:rPr sz="2000" spc="-5" dirty="0">
                <a:latin typeface="Times New Roman"/>
                <a:cs typeface="Times New Roman"/>
              </a:rPr>
              <a:t>following </a:t>
            </a:r>
            <a:r>
              <a:rPr sz="2000" spc="-5" dirty="0">
                <a:solidFill>
                  <a:srgbClr val="FF0000"/>
                </a:solidFill>
                <a:latin typeface="Times New Roman"/>
                <a:cs typeface="Times New Roman"/>
              </a:rPr>
              <a:t> advantage</a:t>
            </a:r>
            <a:r>
              <a:rPr sz="2000" spc="-5" dirty="0">
                <a:latin typeface="Times New Roman"/>
                <a:cs typeface="Times New Roman"/>
              </a:rPr>
              <a:t>:</a:t>
            </a:r>
            <a:endParaRPr sz="2000">
              <a:latin typeface="Times New Roman"/>
              <a:cs typeface="Times New Roman"/>
            </a:endParaRPr>
          </a:p>
          <a:p>
            <a:pPr marL="689610" marR="7620" lvl="1" indent="-351155" algn="just">
              <a:lnSpc>
                <a:spcPct val="150100"/>
              </a:lnSpc>
              <a:spcBef>
                <a:spcPts val="480"/>
              </a:spcBef>
              <a:buClr>
                <a:srgbClr val="CC9900"/>
              </a:buClr>
              <a:buSzPct val="65000"/>
              <a:buFont typeface="Wingdings"/>
              <a:buChar char=""/>
              <a:tabLst>
                <a:tab pos="690245" algn="l"/>
              </a:tabLst>
            </a:pPr>
            <a:r>
              <a:rPr sz="2000" i="1" spc="-5" dirty="0">
                <a:solidFill>
                  <a:srgbClr val="FF0000"/>
                </a:solidFill>
                <a:latin typeface="Times New Roman"/>
                <a:cs typeface="Times New Roman"/>
              </a:rPr>
              <a:t>Better memory utilization</a:t>
            </a:r>
            <a:r>
              <a:rPr sz="2000" i="1" spc="-5" dirty="0">
                <a:latin typeface="Times New Roman"/>
                <a:cs typeface="Times New Roman"/>
              </a:rPr>
              <a:t>: </a:t>
            </a:r>
            <a:r>
              <a:rPr sz="2000" spc="-10" dirty="0">
                <a:solidFill>
                  <a:srgbClr val="6F2F9F"/>
                </a:solidFill>
                <a:latin typeface="Times New Roman"/>
                <a:cs typeface="Times New Roman"/>
              </a:rPr>
              <a:t>Multiple </a:t>
            </a:r>
            <a:r>
              <a:rPr sz="2000" spc="-5" dirty="0">
                <a:solidFill>
                  <a:srgbClr val="6F2F9F"/>
                </a:solidFill>
                <a:latin typeface="Times New Roman"/>
                <a:cs typeface="Times New Roman"/>
              </a:rPr>
              <a:t>threads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the </a:t>
            </a:r>
            <a:r>
              <a:rPr sz="2000" spc="-15" dirty="0">
                <a:solidFill>
                  <a:srgbClr val="6F2F9F"/>
                </a:solidFill>
                <a:latin typeface="Times New Roman"/>
                <a:cs typeface="Times New Roman"/>
              </a:rPr>
              <a:t>same </a:t>
            </a:r>
            <a:r>
              <a:rPr sz="2000" spc="-5" dirty="0">
                <a:solidFill>
                  <a:srgbClr val="6F2F9F"/>
                </a:solidFill>
                <a:latin typeface="Times New Roman"/>
                <a:cs typeface="Times New Roman"/>
              </a:rPr>
              <a:t>process share  </a:t>
            </a:r>
            <a:r>
              <a:rPr sz="2000" spc="-10" dirty="0">
                <a:solidFill>
                  <a:srgbClr val="6F2F9F"/>
                </a:solidFill>
                <a:latin typeface="Times New Roman"/>
                <a:cs typeface="Times New Roman"/>
              </a:rPr>
              <a:t>the </a:t>
            </a:r>
            <a:r>
              <a:rPr sz="2000" dirty="0">
                <a:solidFill>
                  <a:srgbClr val="6F2F9F"/>
                </a:solidFill>
                <a:latin typeface="Times New Roman"/>
                <a:cs typeface="Times New Roman"/>
              </a:rPr>
              <a:t>address </a:t>
            </a:r>
            <a:r>
              <a:rPr sz="2000" spc="-5" dirty="0">
                <a:solidFill>
                  <a:srgbClr val="6F2F9F"/>
                </a:solidFill>
                <a:latin typeface="Times New Roman"/>
                <a:cs typeface="Times New Roman"/>
              </a:rPr>
              <a:t>space </a:t>
            </a:r>
            <a:r>
              <a:rPr sz="2000" spc="-10" dirty="0">
                <a:solidFill>
                  <a:srgbClr val="6F2F9F"/>
                </a:solidFill>
                <a:latin typeface="Times New Roman"/>
                <a:cs typeface="Times New Roman"/>
              </a:rPr>
              <a:t>for </a:t>
            </a:r>
            <a:r>
              <a:rPr sz="2000" spc="-5" dirty="0">
                <a:solidFill>
                  <a:srgbClr val="6F2F9F"/>
                </a:solidFill>
                <a:latin typeface="Times New Roman"/>
                <a:cs typeface="Times New Roman"/>
              </a:rPr>
              <a:t>data </a:t>
            </a:r>
            <a:r>
              <a:rPr sz="2000" spc="-15" dirty="0">
                <a:solidFill>
                  <a:srgbClr val="6F2F9F"/>
                </a:solidFill>
                <a:latin typeface="Times New Roman"/>
                <a:cs typeface="Times New Roman"/>
              </a:rPr>
              <a:t>memory</a:t>
            </a:r>
            <a:r>
              <a:rPr sz="2000" spc="-15" dirty="0">
                <a:latin typeface="Times New Roman"/>
                <a:cs typeface="Times New Roman"/>
              </a:rPr>
              <a:t>. </a:t>
            </a:r>
            <a:r>
              <a:rPr sz="2000" dirty="0">
                <a:latin typeface="Times New Roman"/>
                <a:cs typeface="Times New Roman"/>
              </a:rPr>
              <a:t>This </a:t>
            </a:r>
            <a:r>
              <a:rPr sz="2000" spc="-5" dirty="0">
                <a:latin typeface="Times New Roman"/>
                <a:cs typeface="Times New Roman"/>
              </a:rPr>
              <a:t>also </a:t>
            </a:r>
            <a:r>
              <a:rPr sz="2000" spc="-5" dirty="0">
                <a:solidFill>
                  <a:srgbClr val="006FC0"/>
                </a:solidFill>
                <a:latin typeface="Times New Roman"/>
                <a:cs typeface="Times New Roman"/>
              </a:rPr>
              <a:t>reduces </a:t>
            </a:r>
            <a:r>
              <a:rPr sz="2000" spc="-10" dirty="0">
                <a:solidFill>
                  <a:srgbClr val="006FC0"/>
                </a:solidFill>
                <a:latin typeface="Times New Roman"/>
                <a:cs typeface="Times New Roman"/>
              </a:rPr>
              <a:t>the </a:t>
            </a:r>
            <a:r>
              <a:rPr sz="2000" spc="-5" dirty="0">
                <a:solidFill>
                  <a:srgbClr val="006FC0"/>
                </a:solidFill>
                <a:latin typeface="Times New Roman"/>
                <a:cs typeface="Times New Roman"/>
              </a:rPr>
              <a:t>complexity </a:t>
            </a:r>
            <a:r>
              <a:rPr sz="2000" spc="5" dirty="0">
                <a:solidFill>
                  <a:srgbClr val="006FC0"/>
                </a:solidFill>
                <a:latin typeface="Times New Roman"/>
                <a:cs typeface="Times New Roman"/>
              </a:rPr>
              <a:t>of  </a:t>
            </a:r>
            <a:r>
              <a:rPr sz="2000" spc="-10" dirty="0">
                <a:solidFill>
                  <a:srgbClr val="006FC0"/>
                </a:solidFill>
                <a:latin typeface="Times New Roman"/>
                <a:cs typeface="Times New Roman"/>
              </a:rPr>
              <a:t>inter </a:t>
            </a:r>
            <a:r>
              <a:rPr sz="2000" spc="-5" dirty="0">
                <a:solidFill>
                  <a:srgbClr val="006FC0"/>
                </a:solidFill>
                <a:latin typeface="Times New Roman"/>
                <a:cs typeface="Times New Roman"/>
              </a:rPr>
              <a:t>thread </a:t>
            </a:r>
            <a:r>
              <a:rPr sz="2000" spc="-10" dirty="0">
                <a:solidFill>
                  <a:srgbClr val="006FC0"/>
                </a:solidFill>
                <a:latin typeface="Times New Roman"/>
                <a:cs typeface="Times New Roman"/>
              </a:rPr>
              <a:t>communication </a:t>
            </a:r>
            <a:r>
              <a:rPr sz="2000" spc="-5" dirty="0">
                <a:latin typeface="Times New Roman"/>
                <a:cs typeface="Times New Roman"/>
              </a:rPr>
              <a:t>since variables can </a:t>
            </a:r>
            <a:r>
              <a:rPr sz="2000" dirty="0">
                <a:latin typeface="Times New Roman"/>
                <a:cs typeface="Times New Roman"/>
              </a:rPr>
              <a:t>be </a:t>
            </a:r>
            <a:r>
              <a:rPr sz="2000" spc="-10" dirty="0">
                <a:latin typeface="Times New Roman"/>
                <a:cs typeface="Times New Roman"/>
              </a:rPr>
              <a:t>shared </a:t>
            </a:r>
            <a:r>
              <a:rPr sz="2000" spc="-5" dirty="0">
                <a:latin typeface="Times New Roman"/>
                <a:cs typeface="Times New Roman"/>
              </a:rPr>
              <a:t>across </a:t>
            </a:r>
            <a:r>
              <a:rPr sz="2000" spc="-10" dirty="0">
                <a:latin typeface="Times New Roman"/>
                <a:cs typeface="Times New Roman"/>
              </a:rPr>
              <a:t>the  </a:t>
            </a:r>
            <a:r>
              <a:rPr sz="2000" spc="-5" dirty="0">
                <a:latin typeface="Times New Roman"/>
                <a:cs typeface="Times New Roman"/>
              </a:rPr>
              <a:t>threads.</a:t>
            </a:r>
            <a:endParaRPr sz="2000">
              <a:latin typeface="Times New Roman"/>
              <a:cs typeface="Times New Roman"/>
            </a:endParaRPr>
          </a:p>
          <a:p>
            <a:pPr marL="689610" marR="5080" lvl="1" indent="-351155" algn="just">
              <a:lnSpc>
                <a:spcPct val="150100"/>
              </a:lnSpc>
              <a:spcBef>
                <a:spcPts val="475"/>
              </a:spcBef>
              <a:buClr>
                <a:srgbClr val="CC9900"/>
              </a:buClr>
              <a:buSzPct val="65000"/>
              <a:buFont typeface="Wingdings"/>
              <a:buChar char=""/>
              <a:tabLst>
                <a:tab pos="690245" algn="l"/>
              </a:tabLst>
            </a:pPr>
            <a:r>
              <a:rPr sz="2000" spc="-10" dirty="0">
                <a:latin typeface="Times New Roman"/>
                <a:cs typeface="Times New Roman"/>
              </a:rPr>
              <a:t>Since the </a:t>
            </a:r>
            <a:r>
              <a:rPr sz="2000" spc="-5" dirty="0">
                <a:latin typeface="Times New Roman"/>
                <a:cs typeface="Times New Roman"/>
              </a:rPr>
              <a:t>process </a:t>
            </a:r>
            <a:r>
              <a:rPr sz="2000" spc="-10" dirty="0">
                <a:latin typeface="Times New Roman"/>
                <a:cs typeface="Times New Roman"/>
              </a:rPr>
              <a:t>is </a:t>
            </a:r>
            <a:r>
              <a:rPr sz="2000" spc="-5" dirty="0">
                <a:latin typeface="Times New Roman"/>
                <a:cs typeface="Times New Roman"/>
              </a:rPr>
              <a:t>split </a:t>
            </a:r>
            <a:r>
              <a:rPr sz="2000" spc="-10" dirty="0">
                <a:latin typeface="Times New Roman"/>
                <a:cs typeface="Times New Roman"/>
              </a:rPr>
              <a:t>into different </a:t>
            </a:r>
            <a:r>
              <a:rPr sz="2000" spc="-5" dirty="0">
                <a:latin typeface="Times New Roman"/>
                <a:cs typeface="Times New Roman"/>
              </a:rPr>
              <a:t>threads, </a:t>
            </a:r>
            <a:r>
              <a:rPr sz="2000" spc="-10" dirty="0">
                <a:solidFill>
                  <a:srgbClr val="6F2F9F"/>
                </a:solidFill>
                <a:latin typeface="Times New Roman"/>
                <a:cs typeface="Times New Roman"/>
              </a:rPr>
              <a:t>when one </a:t>
            </a:r>
            <a:r>
              <a:rPr sz="2000" dirty="0">
                <a:solidFill>
                  <a:srgbClr val="6F2F9F"/>
                </a:solidFill>
                <a:latin typeface="Times New Roman"/>
                <a:cs typeface="Times New Roman"/>
              </a:rPr>
              <a:t>thread </a:t>
            </a:r>
            <a:r>
              <a:rPr sz="2000" spc="-5" dirty="0">
                <a:solidFill>
                  <a:srgbClr val="6F2F9F"/>
                </a:solidFill>
                <a:latin typeface="Times New Roman"/>
                <a:cs typeface="Times New Roman"/>
              </a:rPr>
              <a:t>enters  a </a:t>
            </a:r>
            <a:r>
              <a:rPr sz="2000" spc="-15" dirty="0">
                <a:solidFill>
                  <a:srgbClr val="6F2F9F"/>
                </a:solidFill>
                <a:latin typeface="Times New Roman"/>
                <a:cs typeface="Times New Roman"/>
              </a:rPr>
              <a:t>wait </a:t>
            </a:r>
            <a:r>
              <a:rPr sz="2000" spc="-5" dirty="0">
                <a:solidFill>
                  <a:srgbClr val="6F2F9F"/>
                </a:solidFill>
                <a:latin typeface="Times New Roman"/>
                <a:cs typeface="Times New Roman"/>
              </a:rPr>
              <a:t>state,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CPU can </a:t>
            </a:r>
            <a:r>
              <a:rPr sz="2000" dirty="0">
                <a:solidFill>
                  <a:srgbClr val="6F2F9F"/>
                </a:solidFill>
                <a:latin typeface="Times New Roman"/>
                <a:cs typeface="Times New Roman"/>
              </a:rPr>
              <a:t>be </a:t>
            </a:r>
            <a:r>
              <a:rPr sz="2000" spc="-10" dirty="0">
                <a:solidFill>
                  <a:srgbClr val="6F2F9F"/>
                </a:solidFill>
                <a:latin typeface="Times New Roman"/>
                <a:cs typeface="Times New Roman"/>
              </a:rPr>
              <a:t>utilized </a:t>
            </a:r>
            <a:r>
              <a:rPr sz="2000" dirty="0">
                <a:solidFill>
                  <a:srgbClr val="6F2F9F"/>
                </a:solidFill>
                <a:latin typeface="Times New Roman"/>
                <a:cs typeface="Times New Roman"/>
              </a:rPr>
              <a:t>by </a:t>
            </a:r>
            <a:r>
              <a:rPr sz="2000" spc="-10" dirty="0">
                <a:solidFill>
                  <a:srgbClr val="6F2F9F"/>
                </a:solidFill>
                <a:latin typeface="Times New Roman"/>
                <a:cs typeface="Times New Roman"/>
              </a:rPr>
              <a:t>other </a:t>
            </a:r>
            <a:r>
              <a:rPr sz="2000" spc="-5" dirty="0">
                <a:solidFill>
                  <a:srgbClr val="6F2F9F"/>
                </a:solidFill>
                <a:latin typeface="Times New Roman"/>
                <a:cs typeface="Times New Roman"/>
              </a:rPr>
              <a:t>threads </a:t>
            </a:r>
            <a:r>
              <a:rPr sz="2000" dirty="0">
                <a:solidFill>
                  <a:srgbClr val="6F2F9F"/>
                </a:solidFill>
                <a:latin typeface="Times New Roman"/>
                <a:cs typeface="Times New Roman"/>
              </a:rPr>
              <a:t>of </a:t>
            </a:r>
            <a:r>
              <a:rPr sz="2000" spc="-5" dirty="0">
                <a:solidFill>
                  <a:srgbClr val="6F2F9F"/>
                </a:solidFill>
                <a:latin typeface="Times New Roman"/>
                <a:cs typeface="Times New Roman"/>
              </a:rPr>
              <a:t>the process </a:t>
            </a:r>
            <a:r>
              <a:rPr sz="2000" spc="-5" dirty="0">
                <a:latin typeface="Times New Roman"/>
                <a:cs typeface="Times New Roman"/>
              </a:rPr>
              <a:t> </a:t>
            </a:r>
            <a:r>
              <a:rPr sz="2000" spc="-10" dirty="0">
                <a:latin typeface="Times New Roman"/>
                <a:cs typeface="Times New Roman"/>
              </a:rPr>
              <a:t>that </a:t>
            </a:r>
            <a:r>
              <a:rPr sz="2000" dirty="0">
                <a:latin typeface="Times New Roman"/>
                <a:cs typeface="Times New Roman"/>
              </a:rPr>
              <a:t>do </a:t>
            </a:r>
            <a:r>
              <a:rPr sz="2000" spc="-10" dirty="0">
                <a:latin typeface="Times New Roman"/>
                <a:cs typeface="Times New Roman"/>
              </a:rPr>
              <a:t>not </a:t>
            </a:r>
            <a:r>
              <a:rPr sz="2000" spc="-5" dirty="0">
                <a:latin typeface="Times New Roman"/>
                <a:cs typeface="Times New Roman"/>
              </a:rPr>
              <a:t>require </a:t>
            </a:r>
            <a:r>
              <a:rPr sz="2000" spc="-10" dirty="0">
                <a:latin typeface="Times New Roman"/>
                <a:cs typeface="Times New Roman"/>
              </a:rPr>
              <a:t>the </a:t>
            </a:r>
            <a:r>
              <a:rPr sz="2000" dirty="0">
                <a:latin typeface="Times New Roman"/>
                <a:cs typeface="Times New Roman"/>
              </a:rPr>
              <a:t>event, </a:t>
            </a:r>
            <a:r>
              <a:rPr sz="2000" spc="-10" dirty="0">
                <a:latin typeface="Times New Roman"/>
                <a:cs typeface="Times New Roman"/>
              </a:rPr>
              <a:t>which the other </a:t>
            </a:r>
            <a:r>
              <a:rPr sz="2000" spc="-5" dirty="0">
                <a:latin typeface="Times New Roman"/>
                <a:cs typeface="Times New Roman"/>
              </a:rPr>
              <a:t>thread is </a:t>
            </a:r>
            <a:r>
              <a:rPr sz="2000" spc="-10" dirty="0">
                <a:latin typeface="Times New Roman"/>
                <a:cs typeface="Times New Roman"/>
              </a:rPr>
              <a:t>waiting, for  </a:t>
            </a:r>
            <a:r>
              <a:rPr sz="2000" spc="-5" dirty="0">
                <a:latin typeface="Times New Roman"/>
                <a:cs typeface="Times New Roman"/>
              </a:rPr>
              <a:t>processing. </a:t>
            </a:r>
            <a:r>
              <a:rPr sz="2000" dirty="0">
                <a:latin typeface="Times New Roman"/>
                <a:cs typeface="Times New Roman"/>
              </a:rPr>
              <a:t>This </a:t>
            </a:r>
            <a:r>
              <a:rPr sz="2000" i="1" spc="-5" dirty="0">
                <a:solidFill>
                  <a:srgbClr val="FF0000"/>
                </a:solidFill>
                <a:latin typeface="Times New Roman"/>
                <a:cs typeface="Times New Roman"/>
              </a:rPr>
              <a:t>speeds </a:t>
            </a:r>
            <a:r>
              <a:rPr sz="2000" i="1" dirty="0">
                <a:solidFill>
                  <a:srgbClr val="FF0000"/>
                </a:solidFill>
                <a:latin typeface="Times New Roman"/>
                <a:cs typeface="Times New Roman"/>
              </a:rPr>
              <a:t>up </a:t>
            </a:r>
            <a:r>
              <a:rPr sz="2000" i="1" spc="-5" dirty="0">
                <a:solidFill>
                  <a:srgbClr val="FF0000"/>
                </a:solidFill>
                <a:latin typeface="Times New Roman"/>
                <a:cs typeface="Times New Roman"/>
              </a:rPr>
              <a:t>the execution </a:t>
            </a:r>
            <a:r>
              <a:rPr sz="2000" dirty="0">
                <a:latin typeface="Times New Roman"/>
                <a:cs typeface="Times New Roman"/>
              </a:rPr>
              <a:t>of </a:t>
            </a:r>
            <a:r>
              <a:rPr sz="2000" spc="-10" dirty="0">
                <a:latin typeface="Times New Roman"/>
                <a:cs typeface="Times New Roman"/>
              </a:rPr>
              <a:t>the</a:t>
            </a:r>
            <a:r>
              <a:rPr sz="2000" dirty="0">
                <a:latin typeface="Times New Roman"/>
                <a:cs typeface="Times New Roman"/>
              </a:rPr>
              <a:t> </a:t>
            </a:r>
            <a:r>
              <a:rPr sz="2000" spc="-5" dirty="0">
                <a:latin typeface="Times New Roman"/>
                <a:cs typeface="Times New Roman"/>
              </a:rPr>
              <a:t>process.</a:t>
            </a:r>
            <a:endParaRPr sz="2000">
              <a:latin typeface="Times New Roman"/>
              <a:cs typeface="Times New Roman"/>
            </a:endParaRPr>
          </a:p>
          <a:p>
            <a:pPr marL="689610" lvl="1" indent="-351790" algn="just">
              <a:lnSpc>
                <a:spcPct val="100000"/>
              </a:lnSpc>
              <a:spcBef>
                <a:spcPts val="1685"/>
              </a:spcBef>
              <a:buClr>
                <a:srgbClr val="CC9900"/>
              </a:buClr>
              <a:buSzPct val="65000"/>
              <a:buFont typeface="Wingdings"/>
              <a:buChar char=""/>
              <a:tabLst>
                <a:tab pos="690245" algn="l"/>
              </a:tabLst>
            </a:pPr>
            <a:r>
              <a:rPr sz="2000" i="1" spc="-5" dirty="0">
                <a:solidFill>
                  <a:srgbClr val="FF0000"/>
                </a:solidFill>
                <a:latin typeface="Times New Roman"/>
                <a:cs typeface="Times New Roman"/>
              </a:rPr>
              <a:t>Efficient </a:t>
            </a:r>
            <a:r>
              <a:rPr sz="2000" i="1" spc="-10" dirty="0">
                <a:solidFill>
                  <a:srgbClr val="FF0000"/>
                </a:solidFill>
                <a:latin typeface="Times New Roman"/>
                <a:cs typeface="Times New Roman"/>
              </a:rPr>
              <a:t>CPU </a:t>
            </a:r>
            <a:r>
              <a:rPr sz="2000" i="1" spc="-5" dirty="0">
                <a:solidFill>
                  <a:srgbClr val="FF0000"/>
                </a:solidFill>
                <a:latin typeface="Times New Roman"/>
                <a:cs typeface="Times New Roman"/>
              </a:rPr>
              <a:t>utilization</a:t>
            </a:r>
            <a:r>
              <a:rPr sz="2000" spc="-5" dirty="0">
                <a:latin typeface="Times New Roman"/>
                <a:cs typeface="Times New Roman"/>
              </a:rPr>
              <a:t>. </a:t>
            </a:r>
            <a:r>
              <a:rPr sz="2000" dirty="0">
                <a:latin typeface="Times New Roman"/>
                <a:cs typeface="Times New Roman"/>
              </a:rPr>
              <a:t>The </a:t>
            </a:r>
            <a:r>
              <a:rPr sz="2000" spc="-5" dirty="0">
                <a:solidFill>
                  <a:srgbClr val="6F2F9F"/>
                </a:solidFill>
                <a:latin typeface="Times New Roman"/>
                <a:cs typeface="Times New Roman"/>
              </a:rPr>
              <a:t>CPU </a:t>
            </a:r>
            <a:r>
              <a:rPr sz="2000" spc="-10" dirty="0">
                <a:solidFill>
                  <a:srgbClr val="6F2F9F"/>
                </a:solidFill>
                <a:latin typeface="Times New Roman"/>
                <a:cs typeface="Times New Roman"/>
              </a:rPr>
              <a:t>is engaged </a:t>
            </a:r>
            <a:r>
              <a:rPr sz="2000" spc="-5" dirty="0">
                <a:solidFill>
                  <a:srgbClr val="6F2F9F"/>
                </a:solidFill>
                <a:latin typeface="Times New Roman"/>
                <a:cs typeface="Times New Roman"/>
              </a:rPr>
              <a:t>all</a:t>
            </a:r>
            <a:r>
              <a:rPr sz="2000" spc="50" dirty="0">
                <a:solidFill>
                  <a:srgbClr val="6F2F9F"/>
                </a:solidFill>
                <a:latin typeface="Times New Roman"/>
                <a:cs typeface="Times New Roman"/>
              </a:rPr>
              <a:t> </a:t>
            </a:r>
            <a:r>
              <a:rPr sz="2000" spc="-15" dirty="0">
                <a:solidFill>
                  <a:srgbClr val="6F2F9F"/>
                </a:solidFill>
                <a:latin typeface="Times New Roman"/>
                <a:cs typeface="Times New Roman"/>
              </a:rPr>
              <a:t>time</a:t>
            </a:r>
            <a:r>
              <a:rPr sz="2000" spc="-15" dirty="0">
                <a:latin typeface="Times New Roman"/>
                <a:cs typeface="Times New Roman"/>
              </a:rPr>
              <a:t>.</a:t>
            </a:r>
            <a:endParaRPr sz="200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44</a:t>
            </a:fld>
            <a:endParaRPr spc="-4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352203"/>
            <a:ext cx="8304530" cy="5240020"/>
          </a:xfrm>
          <a:prstGeom prst="rect">
            <a:avLst/>
          </a:prstGeom>
        </p:spPr>
        <p:txBody>
          <a:bodyPr vert="horz" wrap="square" lIns="0" tIns="12065" rIns="0" bIns="0" rtlCol="0">
            <a:spAutoFit/>
          </a:bodyPr>
          <a:lstStyle/>
          <a:p>
            <a:pPr marL="356870" marR="5080" indent="-344805" algn="just">
              <a:lnSpc>
                <a:spcPct val="150100"/>
              </a:lnSpc>
              <a:spcBef>
                <a:spcPts val="95"/>
              </a:spcBef>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Thread Standards: </a:t>
            </a:r>
            <a:r>
              <a:rPr sz="2000" dirty="0">
                <a:solidFill>
                  <a:srgbClr val="AC1285"/>
                </a:solidFill>
                <a:latin typeface="Times New Roman"/>
                <a:cs typeface="Times New Roman"/>
              </a:rPr>
              <a:t>deal </a:t>
            </a:r>
            <a:r>
              <a:rPr sz="2000" spc="-15" dirty="0">
                <a:solidFill>
                  <a:srgbClr val="AC1285"/>
                </a:solidFill>
                <a:latin typeface="Times New Roman"/>
                <a:cs typeface="Times New Roman"/>
              </a:rPr>
              <a:t>with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different standards available </a:t>
            </a:r>
            <a:r>
              <a:rPr sz="2000" spc="-10" dirty="0">
                <a:solidFill>
                  <a:srgbClr val="AC1285"/>
                </a:solidFill>
                <a:latin typeface="Times New Roman"/>
                <a:cs typeface="Times New Roman"/>
              </a:rPr>
              <a:t>for thread  </a:t>
            </a:r>
            <a:r>
              <a:rPr sz="2000" spc="-5" dirty="0">
                <a:solidFill>
                  <a:srgbClr val="AC1285"/>
                </a:solidFill>
                <a:latin typeface="Times New Roman"/>
                <a:cs typeface="Times New Roman"/>
              </a:rPr>
              <a:t>creation </a:t>
            </a:r>
            <a:r>
              <a:rPr sz="2000" spc="-10" dirty="0">
                <a:solidFill>
                  <a:srgbClr val="AC1285"/>
                </a:solidFill>
                <a:latin typeface="Times New Roman"/>
                <a:cs typeface="Times New Roman"/>
              </a:rPr>
              <a:t>and management</a:t>
            </a:r>
            <a:r>
              <a:rPr sz="2000" spc="-10" dirty="0">
                <a:latin typeface="Times New Roman"/>
                <a:cs typeface="Times New Roman"/>
              </a:rPr>
              <a:t>. </a:t>
            </a:r>
            <a:r>
              <a:rPr sz="2000" spc="-5" dirty="0">
                <a:solidFill>
                  <a:srgbClr val="6F2F9F"/>
                </a:solidFill>
                <a:latin typeface="Times New Roman"/>
                <a:cs typeface="Times New Roman"/>
              </a:rPr>
              <a:t>These standards are </a:t>
            </a:r>
            <a:r>
              <a:rPr sz="2000" spc="-10" dirty="0">
                <a:solidFill>
                  <a:srgbClr val="6F2F9F"/>
                </a:solidFill>
                <a:latin typeface="Times New Roman"/>
                <a:cs typeface="Times New Roman"/>
              </a:rPr>
              <a:t>utilized </a:t>
            </a:r>
            <a:r>
              <a:rPr sz="2000" dirty="0">
                <a:solidFill>
                  <a:srgbClr val="6F2F9F"/>
                </a:solidFill>
                <a:latin typeface="Times New Roman"/>
                <a:cs typeface="Times New Roman"/>
              </a:rPr>
              <a:t>by </a:t>
            </a:r>
            <a:r>
              <a:rPr sz="2000" spc="-5" dirty="0">
                <a:solidFill>
                  <a:srgbClr val="6F2F9F"/>
                </a:solidFill>
                <a:latin typeface="Times New Roman"/>
                <a:cs typeface="Times New Roman"/>
              </a:rPr>
              <a:t>the Operating  </a:t>
            </a:r>
            <a:r>
              <a:rPr sz="2000" spc="-10" dirty="0">
                <a:solidFill>
                  <a:srgbClr val="6F2F9F"/>
                </a:solidFill>
                <a:latin typeface="Times New Roman"/>
                <a:cs typeface="Times New Roman"/>
              </a:rPr>
              <a:t>Systems for </a:t>
            </a:r>
            <a:r>
              <a:rPr sz="2000" spc="-5" dirty="0">
                <a:solidFill>
                  <a:srgbClr val="6F2F9F"/>
                </a:solidFill>
                <a:latin typeface="Times New Roman"/>
                <a:cs typeface="Times New Roman"/>
              </a:rPr>
              <a:t>thread creation </a:t>
            </a:r>
            <a:r>
              <a:rPr sz="2000" spc="-10" dirty="0">
                <a:solidFill>
                  <a:srgbClr val="6F2F9F"/>
                </a:solidFill>
                <a:latin typeface="Times New Roman"/>
                <a:cs typeface="Times New Roman"/>
              </a:rPr>
              <a:t>and </a:t>
            </a:r>
            <a:r>
              <a:rPr sz="2000" spc="-5" dirty="0">
                <a:solidFill>
                  <a:srgbClr val="6F2F9F"/>
                </a:solidFill>
                <a:latin typeface="Times New Roman"/>
                <a:cs typeface="Times New Roman"/>
              </a:rPr>
              <a:t>thread </a:t>
            </a:r>
            <a:r>
              <a:rPr sz="2000" spc="-10" dirty="0">
                <a:solidFill>
                  <a:srgbClr val="6F2F9F"/>
                </a:solidFill>
                <a:latin typeface="Times New Roman"/>
                <a:cs typeface="Times New Roman"/>
              </a:rPr>
              <a:t>management</a:t>
            </a:r>
            <a:r>
              <a:rPr sz="2000" spc="-10" dirty="0">
                <a:latin typeface="Times New Roman"/>
                <a:cs typeface="Times New Roman"/>
              </a:rPr>
              <a:t>. </a:t>
            </a:r>
            <a:r>
              <a:rPr sz="2000" dirty="0">
                <a:solidFill>
                  <a:srgbClr val="001F5F"/>
                </a:solidFill>
                <a:latin typeface="Times New Roman"/>
                <a:cs typeface="Times New Roman"/>
              </a:rPr>
              <a:t>It </a:t>
            </a:r>
            <a:r>
              <a:rPr sz="2000" spc="-10" dirty="0">
                <a:solidFill>
                  <a:srgbClr val="001F5F"/>
                </a:solidFill>
                <a:latin typeface="Times New Roman"/>
                <a:cs typeface="Times New Roman"/>
              </a:rPr>
              <a:t>is </a:t>
            </a:r>
            <a:r>
              <a:rPr sz="2000" spc="-5" dirty="0">
                <a:solidFill>
                  <a:srgbClr val="001F5F"/>
                </a:solidFill>
                <a:latin typeface="Times New Roman"/>
                <a:cs typeface="Times New Roman"/>
              </a:rPr>
              <a:t>a </a:t>
            </a:r>
            <a:r>
              <a:rPr sz="2000" spc="-15" dirty="0">
                <a:solidFill>
                  <a:srgbClr val="001F5F"/>
                </a:solidFill>
                <a:latin typeface="Times New Roman"/>
                <a:cs typeface="Times New Roman"/>
              </a:rPr>
              <a:t>set </a:t>
            </a:r>
            <a:r>
              <a:rPr sz="2000" dirty="0">
                <a:solidFill>
                  <a:srgbClr val="001F5F"/>
                </a:solidFill>
                <a:latin typeface="Times New Roman"/>
                <a:cs typeface="Times New Roman"/>
              </a:rPr>
              <a:t>of </a:t>
            </a:r>
            <a:r>
              <a:rPr sz="2000" spc="-5" dirty="0">
                <a:solidFill>
                  <a:srgbClr val="001F5F"/>
                </a:solidFill>
                <a:latin typeface="Times New Roman"/>
                <a:cs typeface="Times New Roman"/>
              </a:rPr>
              <a:t>thread class  libraries</a:t>
            </a:r>
            <a:r>
              <a:rPr sz="2000" spc="-5" dirty="0">
                <a:latin typeface="Times New Roman"/>
                <a:cs typeface="Times New Roman"/>
              </a:rPr>
              <a:t>. </a:t>
            </a:r>
            <a:r>
              <a:rPr sz="2000" dirty="0">
                <a:latin typeface="Times New Roman"/>
                <a:cs typeface="Times New Roman"/>
              </a:rPr>
              <a:t>The </a:t>
            </a:r>
            <a:r>
              <a:rPr sz="2000" spc="-15" dirty="0">
                <a:latin typeface="Times New Roman"/>
                <a:cs typeface="Times New Roman"/>
              </a:rPr>
              <a:t>commonly </a:t>
            </a:r>
            <a:r>
              <a:rPr sz="2000" spc="-5" dirty="0">
                <a:latin typeface="Times New Roman"/>
                <a:cs typeface="Times New Roman"/>
              </a:rPr>
              <a:t>available thread class libraries </a:t>
            </a:r>
            <a:r>
              <a:rPr sz="2000" dirty="0">
                <a:latin typeface="Times New Roman"/>
                <a:cs typeface="Times New Roman"/>
              </a:rPr>
              <a:t>are</a:t>
            </a:r>
            <a:r>
              <a:rPr sz="2000" spc="60" dirty="0">
                <a:latin typeface="Times New Roman"/>
                <a:cs typeface="Times New Roman"/>
              </a:rPr>
              <a:t> </a:t>
            </a:r>
            <a:r>
              <a:rPr sz="2000" spc="-5" dirty="0">
                <a:latin typeface="Times New Roman"/>
                <a:cs typeface="Times New Roman"/>
              </a:rPr>
              <a:t>–</a:t>
            </a:r>
            <a:endParaRPr sz="2000" dirty="0">
              <a:latin typeface="Times New Roman"/>
              <a:cs typeface="Times New Roman"/>
            </a:endParaRPr>
          </a:p>
          <a:p>
            <a:pPr marL="683260" marR="6350" indent="-326390" algn="just">
              <a:lnSpc>
                <a:spcPct val="150000"/>
              </a:lnSpc>
              <a:spcBef>
                <a:spcPts val="484"/>
              </a:spcBef>
              <a:buClr>
                <a:srgbClr val="3A812E"/>
              </a:buClr>
              <a:buSzPct val="60000"/>
              <a:buFont typeface="Wingdings"/>
              <a:buChar char=""/>
              <a:tabLst>
                <a:tab pos="683260" algn="l"/>
              </a:tabLst>
            </a:pPr>
            <a:r>
              <a:rPr sz="2000" i="1" spc="-5" dirty="0">
                <a:solidFill>
                  <a:srgbClr val="FF0000"/>
                </a:solidFill>
                <a:latin typeface="Times New Roman"/>
                <a:cs typeface="Times New Roman"/>
              </a:rPr>
              <a:t>POSIX Threads</a:t>
            </a:r>
            <a:r>
              <a:rPr sz="2000" i="1" spc="-5" dirty="0">
                <a:latin typeface="Times New Roman"/>
                <a:cs typeface="Times New Roman"/>
              </a:rPr>
              <a:t>: </a:t>
            </a:r>
            <a:r>
              <a:rPr sz="2000" spc="-5" dirty="0">
                <a:latin typeface="Times New Roman"/>
                <a:cs typeface="Times New Roman"/>
              </a:rPr>
              <a:t>POSIX </a:t>
            </a:r>
            <a:r>
              <a:rPr sz="2000" spc="-10" dirty="0">
                <a:latin typeface="Times New Roman"/>
                <a:cs typeface="Times New Roman"/>
              </a:rPr>
              <a:t>stands for </a:t>
            </a:r>
            <a:r>
              <a:rPr sz="2000" spc="-5" dirty="0">
                <a:latin typeface="Times New Roman"/>
                <a:cs typeface="Times New Roman"/>
              </a:rPr>
              <a:t>Portable Operating System Interface.  </a:t>
            </a:r>
            <a:r>
              <a:rPr sz="2000" dirty="0">
                <a:latin typeface="Times New Roman"/>
                <a:cs typeface="Times New Roman"/>
              </a:rPr>
              <a:t>The POSIX.4 </a:t>
            </a:r>
            <a:r>
              <a:rPr sz="2000" spc="-5" dirty="0">
                <a:latin typeface="Times New Roman"/>
                <a:cs typeface="Times New Roman"/>
              </a:rPr>
              <a:t>standard </a:t>
            </a:r>
            <a:r>
              <a:rPr sz="2000" spc="-10" dirty="0">
                <a:latin typeface="Times New Roman"/>
                <a:cs typeface="Times New Roman"/>
              </a:rPr>
              <a:t>deals with the Real Time </a:t>
            </a:r>
            <a:r>
              <a:rPr sz="2000" spc="-5" dirty="0">
                <a:latin typeface="Times New Roman"/>
                <a:cs typeface="Times New Roman"/>
              </a:rPr>
              <a:t>extensions </a:t>
            </a:r>
            <a:r>
              <a:rPr sz="2000" spc="-10" dirty="0">
                <a:latin typeface="Times New Roman"/>
                <a:cs typeface="Times New Roman"/>
              </a:rPr>
              <a:t>and </a:t>
            </a:r>
            <a:r>
              <a:rPr sz="2000" dirty="0">
                <a:latin typeface="Times New Roman"/>
                <a:cs typeface="Times New Roman"/>
              </a:rPr>
              <a:t>POSIX.4a  </a:t>
            </a:r>
            <a:r>
              <a:rPr sz="2000" spc="-5" dirty="0">
                <a:latin typeface="Times New Roman"/>
                <a:cs typeface="Times New Roman"/>
              </a:rPr>
              <a:t>standard deals </a:t>
            </a:r>
            <a:r>
              <a:rPr sz="2000" spc="-20" dirty="0">
                <a:latin typeface="Times New Roman"/>
                <a:cs typeface="Times New Roman"/>
              </a:rPr>
              <a:t>with </a:t>
            </a:r>
            <a:r>
              <a:rPr sz="2000" spc="-5" dirty="0">
                <a:latin typeface="Times New Roman"/>
                <a:cs typeface="Times New Roman"/>
              </a:rPr>
              <a:t>thread</a:t>
            </a:r>
            <a:r>
              <a:rPr sz="2000" spc="75" dirty="0">
                <a:latin typeface="Times New Roman"/>
                <a:cs typeface="Times New Roman"/>
              </a:rPr>
              <a:t> </a:t>
            </a:r>
            <a:r>
              <a:rPr sz="2000" spc="-10" dirty="0">
                <a:latin typeface="Times New Roman"/>
                <a:cs typeface="Times New Roman"/>
              </a:rPr>
              <a:t>extensions.</a:t>
            </a:r>
            <a:endParaRPr sz="2000" dirty="0">
              <a:latin typeface="Times New Roman"/>
              <a:cs typeface="Times New Roman"/>
            </a:endParaRPr>
          </a:p>
          <a:p>
            <a:pPr marL="1033780" lvl="1" indent="-351155" algn="just">
              <a:lnSpc>
                <a:spcPct val="100000"/>
              </a:lnSpc>
              <a:spcBef>
                <a:spcPts val="1680"/>
              </a:spcBef>
              <a:buClr>
                <a:srgbClr val="CC9900"/>
              </a:buClr>
              <a:buSzPct val="65000"/>
              <a:buFont typeface="Wingdings"/>
              <a:buChar char=""/>
              <a:tabLst>
                <a:tab pos="1034415" algn="l"/>
              </a:tabLst>
            </a:pPr>
            <a:r>
              <a:rPr sz="2000" dirty="0">
                <a:latin typeface="Times New Roman"/>
                <a:cs typeface="Times New Roman"/>
              </a:rPr>
              <a:t>The </a:t>
            </a:r>
            <a:r>
              <a:rPr sz="2000" spc="-5" dirty="0">
                <a:latin typeface="Times New Roman"/>
                <a:cs typeface="Times New Roman"/>
              </a:rPr>
              <a:t>POSIX standard library </a:t>
            </a:r>
            <a:r>
              <a:rPr sz="2000" spc="-10" dirty="0">
                <a:latin typeface="Times New Roman"/>
                <a:cs typeface="Times New Roman"/>
              </a:rPr>
              <a:t>for </a:t>
            </a:r>
            <a:r>
              <a:rPr sz="2000" spc="-5" dirty="0">
                <a:latin typeface="Times New Roman"/>
                <a:cs typeface="Times New Roman"/>
              </a:rPr>
              <a:t>thread creation</a:t>
            </a:r>
            <a:r>
              <a:rPr sz="2000" spc="175" dirty="0">
                <a:latin typeface="Times New Roman"/>
                <a:cs typeface="Times New Roman"/>
              </a:rPr>
              <a:t> </a:t>
            </a:r>
            <a:r>
              <a:rPr sz="2000" spc="-10" dirty="0">
                <a:latin typeface="Times New Roman"/>
                <a:cs typeface="Times New Roman"/>
              </a:rPr>
              <a:t>and management is</a:t>
            </a:r>
            <a:endParaRPr sz="2000" dirty="0">
              <a:latin typeface="Times New Roman"/>
              <a:cs typeface="Times New Roman"/>
            </a:endParaRPr>
          </a:p>
          <a:p>
            <a:pPr marL="1033780">
              <a:lnSpc>
                <a:spcPct val="100000"/>
              </a:lnSpc>
              <a:spcBef>
                <a:spcPts val="1205"/>
              </a:spcBef>
            </a:pPr>
            <a:r>
              <a:rPr lang="en-US" sz="2000" i="1" spc="-130" dirty="0">
                <a:latin typeface="Times New Roman"/>
                <a:cs typeface="Times New Roman"/>
              </a:rPr>
              <a:t>"</a:t>
            </a:r>
            <a:r>
              <a:rPr sz="2000" i="1" spc="-130" dirty="0" err="1">
                <a:latin typeface="Times New Roman"/>
                <a:cs typeface="Times New Roman"/>
              </a:rPr>
              <a:t>Pthreads</a:t>
            </a:r>
            <a:r>
              <a:rPr sz="2000" spc="-130" dirty="0">
                <a:latin typeface="Times New Roman"/>
                <a:cs typeface="Times New Roman"/>
              </a:rPr>
              <a:t>‟.</a:t>
            </a:r>
            <a:endParaRPr sz="2000" dirty="0">
              <a:latin typeface="Times New Roman"/>
              <a:cs typeface="Times New Roman"/>
            </a:endParaRPr>
          </a:p>
          <a:p>
            <a:pPr marL="1033780" marR="10795" lvl="1" indent="-351155">
              <a:lnSpc>
                <a:spcPct val="150000"/>
              </a:lnSpc>
              <a:spcBef>
                <a:spcPts val="480"/>
              </a:spcBef>
              <a:buClr>
                <a:srgbClr val="CC9900"/>
              </a:buClr>
              <a:buSzPct val="65000"/>
              <a:buFont typeface="Wingdings"/>
              <a:buChar char=""/>
              <a:tabLst>
                <a:tab pos="1033780" algn="l"/>
                <a:tab pos="1034415" algn="l"/>
                <a:tab pos="2274570" algn="l"/>
                <a:tab pos="3107055" algn="l"/>
                <a:tab pos="3994150" algn="l"/>
                <a:tab pos="4460875" algn="l"/>
                <a:tab pos="4899660" algn="l"/>
                <a:tab pos="5266055" algn="l"/>
                <a:tab pos="6159500" algn="l"/>
                <a:tab pos="6951980" algn="l"/>
                <a:tab pos="7918450" algn="l"/>
              </a:tabLst>
            </a:pPr>
            <a:r>
              <a:rPr lang="en-US" sz="2000" i="1" spc="-245" dirty="0">
                <a:latin typeface="Times New Roman"/>
                <a:cs typeface="Times New Roman"/>
              </a:rPr>
              <a:t>"</a:t>
            </a:r>
            <a:r>
              <a:rPr sz="2000" i="1" spc="-5" dirty="0" err="1">
                <a:latin typeface="Times New Roman"/>
                <a:cs typeface="Times New Roman"/>
              </a:rPr>
              <a:t>Pt</a:t>
            </a:r>
            <a:r>
              <a:rPr sz="2000" i="1" dirty="0" err="1">
                <a:latin typeface="Times New Roman"/>
                <a:cs typeface="Times New Roman"/>
              </a:rPr>
              <a:t>h</a:t>
            </a:r>
            <a:r>
              <a:rPr sz="2000" i="1" spc="-15" dirty="0" err="1">
                <a:latin typeface="Times New Roman"/>
                <a:cs typeface="Times New Roman"/>
              </a:rPr>
              <a:t>r</a:t>
            </a:r>
            <a:r>
              <a:rPr sz="2000" i="1" spc="-5" dirty="0" err="1">
                <a:latin typeface="Times New Roman"/>
                <a:cs typeface="Times New Roman"/>
              </a:rPr>
              <a:t>e</a:t>
            </a:r>
            <a:r>
              <a:rPr sz="2000" i="1" spc="5" dirty="0" err="1">
                <a:latin typeface="Times New Roman"/>
                <a:cs typeface="Times New Roman"/>
              </a:rPr>
              <a:t>ad</a:t>
            </a:r>
            <a:r>
              <a:rPr sz="2000" i="1" spc="-5" dirty="0" err="1">
                <a:latin typeface="Times New Roman"/>
                <a:cs typeface="Times New Roman"/>
              </a:rPr>
              <a:t>s</a:t>
            </a:r>
            <a:r>
              <a:rPr sz="2000" spc="-1150" dirty="0">
                <a:latin typeface="Times New Roman"/>
                <a:cs typeface="Times New Roman"/>
              </a:rPr>
              <a:t>‟</a:t>
            </a:r>
            <a:r>
              <a:rPr sz="2000" dirty="0">
                <a:latin typeface="Times New Roman"/>
                <a:cs typeface="Times New Roman"/>
              </a:rPr>
              <a:t>	</a:t>
            </a:r>
            <a:r>
              <a:rPr sz="2000" spc="-5" dirty="0">
                <a:latin typeface="Times New Roman"/>
                <a:cs typeface="Times New Roman"/>
              </a:rPr>
              <a:t>li</a:t>
            </a:r>
            <a:r>
              <a:rPr sz="2000" dirty="0">
                <a:latin typeface="Times New Roman"/>
                <a:cs typeface="Times New Roman"/>
              </a:rPr>
              <a:t>br</a:t>
            </a:r>
            <a:r>
              <a:rPr sz="2000" spc="-5" dirty="0">
                <a:latin typeface="Times New Roman"/>
                <a:cs typeface="Times New Roman"/>
              </a:rPr>
              <a:t>a</a:t>
            </a:r>
            <a:r>
              <a:rPr sz="2000" spc="5" dirty="0">
                <a:latin typeface="Times New Roman"/>
                <a:cs typeface="Times New Roman"/>
              </a:rPr>
              <a:t>r</a:t>
            </a:r>
            <a:r>
              <a:rPr sz="2000" spc="-5" dirty="0">
                <a:latin typeface="Times New Roman"/>
                <a:cs typeface="Times New Roman"/>
              </a:rPr>
              <a:t>y</a:t>
            </a:r>
            <a:r>
              <a:rPr sz="2000" dirty="0">
                <a:latin typeface="Times New Roman"/>
                <a:cs typeface="Times New Roman"/>
              </a:rPr>
              <a:t>	</a:t>
            </a:r>
            <a:r>
              <a:rPr sz="2000" spc="5" dirty="0">
                <a:latin typeface="Times New Roman"/>
                <a:cs typeface="Times New Roman"/>
              </a:rPr>
              <a:t>d</a:t>
            </a:r>
            <a:r>
              <a:rPr sz="2000" spc="-5" dirty="0">
                <a:latin typeface="Times New Roman"/>
                <a:cs typeface="Times New Roman"/>
              </a:rPr>
              <a:t>e</a:t>
            </a:r>
            <a:r>
              <a:rPr sz="2000" spc="-20" dirty="0">
                <a:latin typeface="Times New Roman"/>
                <a:cs typeface="Times New Roman"/>
              </a:rPr>
              <a:t>f</a:t>
            </a:r>
            <a:r>
              <a:rPr sz="2000" spc="-5" dirty="0">
                <a:latin typeface="Times New Roman"/>
                <a:cs typeface="Times New Roman"/>
              </a:rPr>
              <a:t>i</a:t>
            </a:r>
            <a:r>
              <a:rPr sz="2000" spc="-20" dirty="0">
                <a:latin typeface="Times New Roman"/>
                <a:cs typeface="Times New Roman"/>
              </a:rPr>
              <a:t>n</a:t>
            </a:r>
            <a:r>
              <a:rPr sz="2000" spc="-5" dirty="0">
                <a:latin typeface="Times New Roman"/>
                <a:cs typeface="Times New Roman"/>
              </a:rPr>
              <a:t>es</a:t>
            </a:r>
            <a:r>
              <a:rPr sz="2000" dirty="0">
                <a:latin typeface="Times New Roman"/>
                <a:cs typeface="Times New Roman"/>
              </a:rPr>
              <a:t>	</a:t>
            </a:r>
            <a:r>
              <a:rPr sz="2000" spc="-5" dirty="0">
                <a:latin typeface="Times New Roman"/>
                <a:cs typeface="Times New Roman"/>
              </a:rPr>
              <a:t>t</a:t>
            </a:r>
            <a:r>
              <a:rPr sz="2000" spc="-20" dirty="0">
                <a:latin typeface="Times New Roman"/>
                <a:cs typeface="Times New Roman"/>
              </a:rPr>
              <a:t>h</a:t>
            </a:r>
            <a:r>
              <a:rPr sz="2000" spc="-5" dirty="0">
                <a:latin typeface="Times New Roman"/>
                <a:cs typeface="Times New Roman"/>
              </a:rPr>
              <a:t>e</a:t>
            </a:r>
            <a:r>
              <a:rPr sz="2000" dirty="0">
                <a:latin typeface="Times New Roman"/>
                <a:cs typeface="Times New Roman"/>
              </a:rPr>
              <a:t>	</a:t>
            </a:r>
            <a:r>
              <a:rPr sz="2000" spc="-15" dirty="0">
                <a:latin typeface="Times New Roman"/>
                <a:cs typeface="Times New Roman"/>
              </a:rPr>
              <a:t>s</a:t>
            </a:r>
            <a:r>
              <a:rPr sz="2000" spc="-5" dirty="0">
                <a:latin typeface="Times New Roman"/>
                <a:cs typeface="Times New Roman"/>
              </a:rPr>
              <a:t>et</a:t>
            </a:r>
            <a:r>
              <a:rPr sz="2000" dirty="0">
                <a:latin typeface="Times New Roman"/>
                <a:cs typeface="Times New Roman"/>
              </a:rPr>
              <a:t>	</a:t>
            </a:r>
            <a:r>
              <a:rPr sz="2000" spc="5" dirty="0">
                <a:latin typeface="Times New Roman"/>
                <a:cs typeface="Times New Roman"/>
              </a:rPr>
              <a:t>o</a:t>
            </a:r>
            <a:r>
              <a:rPr sz="2000" spc="-5" dirty="0">
                <a:latin typeface="Times New Roman"/>
                <a:cs typeface="Times New Roman"/>
              </a:rPr>
              <a:t>f</a:t>
            </a:r>
            <a:r>
              <a:rPr sz="2000" dirty="0">
                <a:latin typeface="Times New Roman"/>
                <a:cs typeface="Times New Roman"/>
              </a:rPr>
              <a:t>	</a:t>
            </a:r>
            <a:r>
              <a:rPr sz="2000" spc="10" dirty="0">
                <a:latin typeface="Times New Roman"/>
                <a:cs typeface="Times New Roman"/>
              </a:rPr>
              <a:t>P</a:t>
            </a:r>
            <a:r>
              <a:rPr sz="2000" spc="-5" dirty="0">
                <a:latin typeface="Times New Roman"/>
                <a:cs typeface="Times New Roman"/>
              </a:rPr>
              <a:t>OSIX</a:t>
            </a:r>
            <a:r>
              <a:rPr sz="2000" dirty="0">
                <a:latin typeface="Times New Roman"/>
                <a:cs typeface="Times New Roman"/>
              </a:rPr>
              <a:t>	</a:t>
            </a:r>
            <a:r>
              <a:rPr sz="2000" spc="-5" dirty="0">
                <a:latin typeface="Times New Roman"/>
                <a:cs typeface="Times New Roman"/>
              </a:rPr>
              <a:t>t</a:t>
            </a:r>
            <a:r>
              <a:rPr sz="2000" spc="-20" dirty="0">
                <a:latin typeface="Times New Roman"/>
                <a:cs typeface="Times New Roman"/>
              </a:rPr>
              <a:t>h</a:t>
            </a:r>
            <a:r>
              <a:rPr sz="2000" dirty="0">
                <a:latin typeface="Times New Roman"/>
                <a:cs typeface="Times New Roman"/>
              </a:rPr>
              <a:t>r</a:t>
            </a:r>
            <a:r>
              <a:rPr sz="2000" spc="-5" dirty="0">
                <a:latin typeface="Times New Roman"/>
                <a:cs typeface="Times New Roman"/>
              </a:rPr>
              <a:t>e</a:t>
            </a:r>
            <a:r>
              <a:rPr sz="2000" dirty="0">
                <a:latin typeface="Times New Roman"/>
                <a:cs typeface="Times New Roman"/>
              </a:rPr>
              <a:t>a</a:t>
            </a:r>
            <a:r>
              <a:rPr sz="2000" spc="-5" dirty="0">
                <a:latin typeface="Times New Roman"/>
                <a:cs typeface="Times New Roman"/>
              </a:rPr>
              <a:t>d</a:t>
            </a:r>
            <a:r>
              <a:rPr sz="2000" dirty="0">
                <a:latin typeface="Times New Roman"/>
                <a:cs typeface="Times New Roman"/>
              </a:rPr>
              <a:t>	</a:t>
            </a:r>
            <a:r>
              <a:rPr sz="2000" spc="-25" dirty="0">
                <a:latin typeface="Times New Roman"/>
                <a:cs typeface="Times New Roman"/>
              </a:rPr>
              <a:t>cr</a:t>
            </a:r>
            <a:r>
              <a:rPr sz="2000" spc="-5" dirty="0">
                <a:latin typeface="Times New Roman"/>
                <a:cs typeface="Times New Roman"/>
              </a:rPr>
              <a:t>e</a:t>
            </a:r>
            <a:r>
              <a:rPr sz="2000" dirty="0">
                <a:latin typeface="Times New Roman"/>
                <a:cs typeface="Times New Roman"/>
              </a:rPr>
              <a:t>a</a:t>
            </a:r>
            <a:r>
              <a:rPr sz="2000" spc="-5" dirty="0">
                <a:latin typeface="Times New Roman"/>
                <a:cs typeface="Times New Roman"/>
              </a:rPr>
              <a:t>ti</a:t>
            </a:r>
            <a:r>
              <a:rPr sz="2000" dirty="0">
                <a:latin typeface="Times New Roman"/>
                <a:cs typeface="Times New Roman"/>
              </a:rPr>
              <a:t>o</a:t>
            </a:r>
            <a:r>
              <a:rPr sz="2000" spc="-5" dirty="0">
                <a:latin typeface="Times New Roman"/>
                <a:cs typeface="Times New Roman"/>
              </a:rPr>
              <a:t>n</a:t>
            </a:r>
            <a:r>
              <a:rPr sz="2000" dirty="0">
                <a:latin typeface="Times New Roman"/>
                <a:cs typeface="Times New Roman"/>
              </a:rPr>
              <a:t>	</a:t>
            </a:r>
            <a:r>
              <a:rPr sz="2000" spc="-5" dirty="0">
                <a:latin typeface="Times New Roman"/>
                <a:cs typeface="Times New Roman"/>
              </a:rPr>
              <a:t>a</a:t>
            </a:r>
            <a:r>
              <a:rPr sz="2000" spc="5" dirty="0">
                <a:latin typeface="Times New Roman"/>
                <a:cs typeface="Times New Roman"/>
              </a:rPr>
              <a:t>n</a:t>
            </a:r>
            <a:r>
              <a:rPr sz="2000" spc="-5" dirty="0">
                <a:latin typeface="Times New Roman"/>
                <a:cs typeface="Times New Roman"/>
              </a:rPr>
              <a:t>d  </a:t>
            </a:r>
            <a:r>
              <a:rPr sz="2000" spc="-15" dirty="0">
                <a:latin typeface="Times New Roman"/>
                <a:cs typeface="Times New Roman"/>
              </a:rPr>
              <a:t>management </a:t>
            </a:r>
            <a:r>
              <a:rPr sz="2000" spc="-10" dirty="0">
                <a:latin typeface="Times New Roman"/>
                <a:cs typeface="Times New Roman"/>
              </a:rPr>
              <a:t>functions in </a:t>
            </a:r>
            <a:r>
              <a:rPr lang="en-US" sz="2000" spc="-470" dirty="0">
                <a:latin typeface="Times New Roman"/>
                <a:cs typeface="Times New Roman"/>
              </a:rPr>
              <a:t> C               </a:t>
            </a:r>
            <a:r>
              <a:rPr sz="2000" spc="-470" dirty="0">
                <a:latin typeface="Times New Roman"/>
                <a:cs typeface="Times New Roman"/>
              </a:rPr>
              <a:t> </a:t>
            </a:r>
            <a:r>
              <a:rPr lang="en-US" sz="2000" spc="-470" dirty="0">
                <a:latin typeface="Times New Roman"/>
                <a:cs typeface="Times New Roman"/>
              </a:rPr>
              <a:t>                   </a:t>
            </a:r>
            <a:r>
              <a:rPr sz="2000" spc="-10" dirty="0">
                <a:latin typeface="Times New Roman"/>
                <a:cs typeface="Times New Roman"/>
              </a:rPr>
              <a:t>language. </a:t>
            </a:r>
            <a:r>
              <a:rPr sz="2000" spc="-5" dirty="0">
                <a:latin typeface="Times New Roman"/>
                <a:cs typeface="Times New Roman"/>
              </a:rPr>
              <a:t>(</a:t>
            </a:r>
            <a:r>
              <a:rPr sz="2000" i="1" spc="-5" dirty="0">
                <a:latin typeface="Times New Roman"/>
                <a:cs typeface="Times New Roman"/>
              </a:rPr>
              <a:t>Example 1</a:t>
            </a:r>
            <a:r>
              <a:rPr sz="2000" spc="-5" dirty="0">
                <a:latin typeface="Times New Roman"/>
                <a:cs typeface="Times New Roman"/>
              </a:rPr>
              <a:t>).</a:t>
            </a:r>
            <a:endParaRPr sz="2000" dirty="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45</a:t>
            </a:fld>
            <a:endParaRPr spc="-4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352203"/>
            <a:ext cx="8304530" cy="1228991"/>
          </a:xfrm>
          <a:prstGeom prst="rect">
            <a:avLst/>
          </a:prstGeom>
        </p:spPr>
        <p:txBody>
          <a:bodyPr vert="horz" wrap="square" lIns="0" tIns="12065" rIns="0" bIns="0" rtlCol="0">
            <a:spAutoFit/>
          </a:bodyPr>
          <a:lstStyle/>
          <a:p>
            <a:pPr marL="356870" marR="5080" indent="-344805" algn="just">
              <a:lnSpc>
                <a:spcPct val="150100"/>
              </a:lnSpc>
              <a:spcBef>
                <a:spcPts val="95"/>
              </a:spcBef>
            </a:pPr>
            <a:r>
              <a:rPr sz="2000" spc="-5" dirty="0">
                <a:solidFill>
                  <a:srgbClr val="C00000"/>
                </a:solidFill>
                <a:latin typeface="Times New Roman"/>
                <a:cs typeface="Times New Roman"/>
              </a:rPr>
              <a:t>» </a:t>
            </a:r>
            <a:r>
              <a:rPr sz="1400" i="1" spc="-5" dirty="0">
                <a:solidFill>
                  <a:srgbClr val="FF0000"/>
                </a:solidFill>
                <a:latin typeface="Times New Roman"/>
                <a:cs typeface="Times New Roman"/>
              </a:rPr>
              <a:t>POSIX Threads:</a:t>
            </a:r>
            <a:endParaRPr lang="en-IN" sz="1400" i="1" spc="-5" dirty="0">
              <a:solidFill>
                <a:srgbClr val="FF0000"/>
              </a:solidFill>
              <a:latin typeface="Times New Roman"/>
              <a:cs typeface="Times New Roman"/>
            </a:endParaRPr>
          </a:p>
          <a:p>
            <a:pPr marL="356870" marR="5080" indent="-344805" algn="just">
              <a:lnSpc>
                <a:spcPct val="150100"/>
              </a:lnSpc>
              <a:spcBef>
                <a:spcPts val="95"/>
              </a:spcBef>
            </a:pPr>
            <a:endParaRPr lang="en-IN" sz="1400" i="1" spc="-5" dirty="0">
              <a:solidFill>
                <a:srgbClr val="FF0000"/>
              </a:solidFill>
              <a:latin typeface="Times New Roman"/>
              <a:cs typeface="Times New Roman"/>
            </a:endParaRPr>
          </a:p>
          <a:p>
            <a:pPr marL="356870" marR="5080" indent="-344805" algn="just">
              <a:lnSpc>
                <a:spcPct val="150100"/>
              </a:lnSpc>
              <a:spcBef>
                <a:spcPts val="95"/>
              </a:spcBef>
            </a:pPr>
            <a:endParaRPr sz="2000" dirty="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46</a:t>
            </a:fld>
            <a:endParaRPr spc="-40" dirty="0"/>
          </a:p>
        </p:txBody>
      </p:sp>
      <p:pic>
        <p:nvPicPr>
          <p:cNvPr id="5" name="Picture 4" descr="Text, letter&#10;&#10;Description automatically generated">
            <a:extLst>
              <a:ext uri="{FF2B5EF4-FFF2-40B4-BE49-F238E27FC236}">
                <a16:creationId xmlns:a16="http://schemas.microsoft.com/office/drawing/2014/main" id="{40BD88A5-2A90-BCCD-53C5-6D3692FD06D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761999"/>
            <a:ext cx="8001000" cy="5334001"/>
          </a:xfrm>
          <a:prstGeom prst="rect">
            <a:avLst/>
          </a:prstGeom>
        </p:spPr>
      </p:pic>
    </p:spTree>
    <p:extLst>
      <p:ext uri="{BB962C8B-B14F-4D97-AF65-F5344CB8AC3E}">
        <p14:creationId xmlns:p14="http://schemas.microsoft.com/office/powerpoint/2010/main" val="218967949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ext&#10;&#10;Description automatically generated">
            <a:extLst>
              <a:ext uri="{FF2B5EF4-FFF2-40B4-BE49-F238E27FC236}">
                <a16:creationId xmlns:a16="http://schemas.microsoft.com/office/drawing/2014/main" id="{3C819D53-D633-680B-CA25-F212FAAA69E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96157" y="304800"/>
            <a:ext cx="6151686" cy="5867400"/>
          </a:xfrm>
          <a:prstGeom prst="rect">
            <a:avLst/>
          </a:prstGeom>
        </p:spPr>
      </p:pic>
    </p:spTree>
    <p:extLst>
      <p:ext uri="{BB962C8B-B14F-4D97-AF65-F5344CB8AC3E}">
        <p14:creationId xmlns:p14="http://schemas.microsoft.com/office/powerpoint/2010/main" val="184852557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04468" y="199374"/>
            <a:ext cx="7959090" cy="5819775"/>
          </a:xfrm>
          <a:prstGeom prst="rect">
            <a:avLst/>
          </a:prstGeom>
        </p:spPr>
        <p:txBody>
          <a:bodyPr vert="horz" wrap="square" lIns="0" tIns="12700" rIns="0" bIns="0" rtlCol="0">
            <a:spAutoFit/>
          </a:bodyPr>
          <a:lstStyle/>
          <a:p>
            <a:pPr marL="338455" marR="7620" indent="-326390" algn="just">
              <a:lnSpc>
                <a:spcPct val="150100"/>
              </a:lnSpc>
              <a:spcBef>
                <a:spcPts val="100"/>
              </a:spcBef>
              <a:buClr>
                <a:srgbClr val="3A812E"/>
              </a:buClr>
              <a:buSzPct val="60000"/>
              <a:buFont typeface="Wingdings"/>
              <a:buChar char=""/>
              <a:tabLst>
                <a:tab pos="339090" algn="l"/>
              </a:tabLst>
            </a:pPr>
            <a:r>
              <a:rPr sz="2000" i="1" spc="-5" dirty="0">
                <a:solidFill>
                  <a:srgbClr val="FF0000"/>
                </a:solidFill>
                <a:latin typeface="Times New Roman"/>
                <a:cs typeface="Times New Roman"/>
              </a:rPr>
              <a:t>Win32 Threads</a:t>
            </a:r>
            <a:r>
              <a:rPr sz="2000" i="1" spc="-5" dirty="0">
                <a:latin typeface="Times New Roman"/>
                <a:cs typeface="Times New Roman"/>
              </a:rPr>
              <a:t>: </a:t>
            </a:r>
            <a:r>
              <a:rPr sz="2000" spc="-5" dirty="0">
                <a:latin typeface="Times New Roman"/>
                <a:cs typeface="Times New Roman"/>
              </a:rPr>
              <a:t>Win32 </a:t>
            </a:r>
            <a:r>
              <a:rPr sz="2000" spc="-10" dirty="0">
                <a:latin typeface="Times New Roman"/>
                <a:cs typeface="Times New Roman"/>
              </a:rPr>
              <a:t>threads </a:t>
            </a:r>
            <a:r>
              <a:rPr sz="2000" spc="-5" dirty="0">
                <a:latin typeface="Times New Roman"/>
                <a:cs typeface="Times New Roman"/>
              </a:rPr>
              <a:t>are </a:t>
            </a:r>
            <a:r>
              <a:rPr sz="2000" spc="-10" dirty="0">
                <a:latin typeface="Times New Roman"/>
                <a:cs typeface="Times New Roman"/>
              </a:rPr>
              <a:t>the </a:t>
            </a:r>
            <a:r>
              <a:rPr sz="2000" spc="-5" dirty="0">
                <a:latin typeface="Times New Roman"/>
                <a:cs typeface="Times New Roman"/>
              </a:rPr>
              <a:t>threads </a:t>
            </a:r>
            <a:r>
              <a:rPr sz="2000" spc="-10" dirty="0">
                <a:latin typeface="Times New Roman"/>
                <a:cs typeface="Times New Roman"/>
              </a:rPr>
              <a:t>supported </a:t>
            </a:r>
            <a:r>
              <a:rPr sz="2000" dirty="0">
                <a:latin typeface="Times New Roman"/>
                <a:cs typeface="Times New Roman"/>
              </a:rPr>
              <a:t>by </a:t>
            </a:r>
            <a:r>
              <a:rPr sz="2000" spc="-5" dirty="0">
                <a:latin typeface="Times New Roman"/>
                <a:cs typeface="Times New Roman"/>
              </a:rPr>
              <a:t>various  </a:t>
            </a:r>
            <a:r>
              <a:rPr sz="2000" spc="-10" dirty="0">
                <a:latin typeface="Times New Roman"/>
                <a:cs typeface="Times New Roman"/>
              </a:rPr>
              <a:t>flavors </a:t>
            </a:r>
            <a:r>
              <a:rPr sz="2000" dirty="0">
                <a:latin typeface="Times New Roman"/>
                <a:cs typeface="Times New Roman"/>
              </a:rPr>
              <a:t>of </a:t>
            </a:r>
            <a:r>
              <a:rPr sz="2000" spc="-15" dirty="0">
                <a:latin typeface="Times New Roman"/>
                <a:cs typeface="Times New Roman"/>
              </a:rPr>
              <a:t>Windows </a:t>
            </a:r>
            <a:r>
              <a:rPr sz="2000" spc="-5" dirty="0">
                <a:latin typeface="Times New Roman"/>
                <a:cs typeface="Times New Roman"/>
              </a:rPr>
              <a:t>Operating</a:t>
            </a:r>
            <a:r>
              <a:rPr sz="2000" spc="55" dirty="0">
                <a:latin typeface="Times New Roman"/>
                <a:cs typeface="Times New Roman"/>
              </a:rPr>
              <a:t> </a:t>
            </a:r>
            <a:r>
              <a:rPr sz="2000" spc="-15" dirty="0">
                <a:latin typeface="Times New Roman"/>
                <a:cs typeface="Times New Roman"/>
              </a:rPr>
              <a:t>Systems.</a:t>
            </a:r>
            <a:endParaRPr sz="2000" dirty="0">
              <a:latin typeface="Times New Roman"/>
              <a:cs typeface="Times New Roman"/>
            </a:endParaRPr>
          </a:p>
          <a:p>
            <a:pPr marL="689610" marR="5080" lvl="1" indent="-351155" algn="just">
              <a:lnSpc>
                <a:spcPct val="150100"/>
              </a:lnSpc>
              <a:spcBef>
                <a:spcPts val="480"/>
              </a:spcBef>
              <a:buClr>
                <a:srgbClr val="CC9900"/>
              </a:buClr>
              <a:buSzPct val="65000"/>
              <a:buFont typeface="Wingdings"/>
              <a:buChar char=""/>
              <a:tabLst>
                <a:tab pos="690245" algn="l"/>
              </a:tabLst>
            </a:pPr>
            <a:r>
              <a:rPr sz="2000" dirty="0">
                <a:latin typeface="Times New Roman"/>
                <a:cs typeface="Times New Roman"/>
              </a:rPr>
              <a:t>The </a:t>
            </a:r>
            <a:r>
              <a:rPr sz="2000" spc="-5" dirty="0">
                <a:latin typeface="Times New Roman"/>
                <a:cs typeface="Times New Roman"/>
              </a:rPr>
              <a:t>Win32 Application </a:t>
            </a:r>
            <a:r>
              <a:rPr sz="2000" spc="-10" dirty="0">
                <a:latin typeface="Times New Roman"/>
                <a:cs typeface="Times New Roman"/>
              </a:rPr>
              <a:t>Programming </a:t>
            </a:r>
            <a:r>
              <a:rPr sz="2000" spc="-5" dirty="0">
                <a:latin typeface="Times New Roman"/>
                <a:cs typeface="Times New Roman"/>
              </a:rPr>
              <a:t>Interface (Win32 </a:t>
            </a:r>
            <a:r>
              <a:rPr sz="2000" spc="-10" dirty="0">
                <a:latin typeface="Times New Roman"/>
                <a:cs typeface="Times New Roman"/>
              </a:rPr>
              <a:t>API) </a:t>
            </a:r>
            <a:r>
              <a:rPr sz="2000" spc="-5" dirty="0">
                <a:latin typeface="Times New Roman"/>
                <a:cs typeface="Times New Roman"/>
              </a:rPr>
              <a:t>libraries  provide </a:t>
            </a:r>
            <a:r>
              <a:rPr sz="2000" spc="-10" dirty="0">
                <a:latin typeface="Times New Roman"/>
                <a:cs typeface="Times New Roman"/>
              </a:rPr>
              <a:t>the </a:t>
            </a:r>
            <a:r>
              <a:rPr sz="2000" spc="-5" dirty="0">
                <a:latin typeface="Times New Roman"/>
                <a:cs typeface="Times New Roman"/>
              </a:rPr>
              <a:t>standard </a:t>
            </a:r>
            <a:r>
              <a:rPr sz="2000" spc="-10" dirty="0">
                <a:latin typeface="Times New Roman"/>
                <a:cs typeface="Times New Roman"/>
              </a:rPr>
              <a:t>set </a:t>
            </a:r>
            <a:r>
              <a:rPr sz="2000" dirty="0">
                <a:latin typeface="Times New Roman"/>
                <a:cs typeface="Times New Roman"/>
              </a:rPr>
              <a:t>of </a:t>
            </a:r>
            <a:r>
              <a:rPr sz="2000" spc="-5" dirty="0">
                <a:latin typeface="Times New Roman"/>
                <a:cs typeface="Times New Roman"/>
              </a:rPr>
              <a:t>Win32 thread creation </a:t>
            </a:r>
            <a:r>
              <a:rPr sz="2000" spc="-10" dirty="0">
                <a:latin typeface="Times New Roman"/>
                <a:cs typeface="Times New Roman"/>
              </a:rPr>
              <a:t>and </a:t>
            </a:r>
            <a:r>
              <a:rPr sz="2000" spc="-5" dirty="0">
                <a:latin typeface="Times New Roman"/>
                <a:cs typeface="Times New Roman"/>
              </a:rPr>
              <a:t>management  </a:t>
            </a:r>
            <a:r>
              <a:rPr sz="2000" spc="-10" dirty="0">
                <a:latin typeface="Times New Roman"/>
                <a:cs typeface="Times New Roman"/>
              </a:rPr>
              <a:t>functions. </a:t>
            </a:r>
            <a:r>
              <a:rPr sz="2000" spc="-5" dirty="0">
                <a:latin typeface="Times New Roman"/>
                <a:cs typeface="Times New Roman"/>
              </a:rPr>
              <a:t>Win32 threads are created </a:t>
            </a:r>
            <a:r>
              <a:rPr sz="2000" spc="-20" dirty="0">
                <a:latin typeface="Times New Roman"/>
                <a:cs typeface="Times New Roman"/>
              </a:rPr>
              <a:t>with </a:t>
            </a:r>
            <a:r>
              <a:rPr sz="2000" spc="-10" dirty="0">
                <a:latin typeface="Times New Roman"/>
                <a:cs typeface="Times New Roman"/>
              </a:rPr>
              <a:t>the</a:t>
            </a:r>
            <a:r>
              <a:rPr sz="2000" spc="140" dirty="0">
                <a:latin typeface="Times New Roman"/>
                <a:cs typeface="Times New Roman"/>
              </a:rPr>
              <a:t> </a:t>
            </a:r>
            <a:r>
              <a:rPr sz="2000" spc="-5" dirty="0">
                <a:latin typeface="Times New Roman"/>
                <a:cs typeface="Times New Roman"/>
              </a:rPr>
              <a:t>API.</a:t>
            </a:r>
            <a:endParaRPr sz="2000" dirty="0">
              <a:latin typeface="Times New Roman"/>
              <a:cs typeface="Times New Roman"/>
            </a:endParaRPr>
          </a:p>
          <a:p>
            <a:pPr marL="338455" marR="8255" indent="-326390" algn="just">
              <a:lnSpc>
                <a:spcPct val="150000"/>
              </a:lnSpc>
              <a:spcBef>
                <a:spcPts val="480"/>
              </a:spcBef>
              <a:buClr>
                <a:srgbClr val="3A812E"/>
              </a:buClr>
              <a:buSzPct val="60000"/>
              <a:buFont typeface="Wingdings"/>
              <a:buChar char=""/>
              <a:tabLst>
                <a:tab pos="339090" algn="l"/>
              </a:tabLst>
            </a:pPr>
            <a:r>
              <a:rPr sz="2000" i="1" spc="-5" dirty="0">
                <a:solidFill>
                  <a:srgbClr val="FF0000"/>
                </a:solidFill>
                <a:latin typeface="Times New Roman"/>
                <a:cs typeface="Times New Roman"/>
              </a:rPr>
              <a:t>Java Threads</a:t>
            </a:r>
            <a:r>
              <a:rPr sz="2000" i="1" spc="-5" dirty="0">
                <a:latin typeface="Times New Roman"/>
                <a:cs typeface="Times New Roman"/>
              </a:rPr>
              <a:t>: </a:t>
            </a:r>
            <a:r>
              <a:rPr sz="2000" spc="-5" dirty="0">
                <a:latin typeface="Times New Roman"/>
                <a:cs typeface="Times New Roman"/>
              </a:rPr>
              <a:t>Java </a:t>
            </a:r>
            <a:r>
              <a:rPr sz="2000" spc="-10" dirty="0">
                <a:latin typeface="Times New Roman"/>
                <a:cs typeface="Times New Roman"/>
              </a:rPr>
              <a:t>threads </a:t>
            </a:r>
            <a:r>
              <a:rPr sz="2000" dirty="0">
                <a:latin typeface="Times New Roman"/>
                <a:cs typeface="Times New Roman"/>
              </a:rPr>
              <a:t>are </a:t>
            </a:r>
            <a:r>
              <a:rPr sz="2000" spc="-10" dirty="0">
                <a:latin typeface="Times New Roman"/>
                <a:cs typeface="Times New Roman"/>
              </a:rPr>
              <a:t>the </a:t>
            </a:r>
            <a:r>
              <a:rPr sz="2000" spc="-5" dirty="0">
                <a:latin typeface="Times New Roman"/>
                <a:cs typeface="Times New Roman"/>
              </a:rPr>
              <a:t>threads </a:t>
            </a:r>
            <a:r>
              <a:rPr sz="2000" spc="-10" dirty="0">
                <a:latin typeface="Times New Roman"/>
                <a:cs typeface="Times New Roman"/>
              </a:rPr>
              <a:t>supported </a:t>
            </a:r>
            <a:r>
              <a:rPr sz="2000" dirty="0">
                <a:latin typeface="Times New Roman"/>
                <a:cs typeface="Times New Roman"/>
              </a:rPr>
              <a:t>by </a:t>
            </a:r>
            <a:r>
              <a:rPr sz="2000" spc="-5" dirty="0">
                <a:latin typeface="Times New Roman"/>
                <a:cs typeface="Times New Roman"/>
              </a:rPr>
              <a:t>Java  </a:t>
            </a:r>
            <a:r>
              <a:rPr sz="2000" spc="-15" dirty="0">
                <a:latin typeface="Times New Roman"/>
                <a:cs typeface="Times New Roman"/>
              </a:rPr>
              <a:t>programming</a:t>
            </a:r>
            <a:r>
              <a:rPr sz="2000" spc="45" dirty="0">
                <a:latin typeface="Times New Roman"/>
                <a:cs typeface="Times New Roman"/>
              </a:rPr>
              <a:t> </a:t>
            </a:r>
            <a:r>
              <a:rPr sz="2000" spc="-15" dirty="0">
                <a:latin typeface="Times New Roman"/>
                <a:cs typeface="Times New Roman"/>
              </a:rPr>
              <a:t>Language.</a:t>
            </a:r>
            <a:endParaRPr sz="2000" dirty="0">
              <a:latin typeface="Times New Roman"/>
              <a:cs typeface="Times New Roman"/>
            </a:endParaRPr>
          </a:p>
          <a:p>
            <a:pPr marL="689610" lvl="1" indent="-351790" algn="just">
              <a:lnSpc>
                <a:spcPct val="100000"/>
              </a:lnSpc>
              <a:spcBef>
                <a:spcPts val="1680"/>
              </a:spcBef>
              <a:buClr>
                <a:srgbClr val="CC9900"/>
              </a:buClr>
              <a:buSzPct val="65000"/>
              <a:buFont typeface="Wingdings"/>
              <a:buChar char=""/>
              <a:tabLst>
                <a:tab pos="690245" algn="l"/>
              </a:tabLst>
            </a:pPr>
            <a:r>
              <a:rPr sz="2000" dirty="0">
                <a:latin typeface="Times New Roman"/>
                <a:cs typeface="Times New Roman"/>
              </a:rPr>
              <a:t>The java </a:t>
            </a:r>
            <a:r>
              <a:rPr sz="2000" spc="-5" dirty="0">
                <a:latin typeface="Times New Roman"/>
                <a:cs typeface="Times New Roman"/>
              </a:rPr>
              <a:t>thread class </a:t>
            </a:r>
            <a:r>
              <a:rPr lang="en-US" sz="2000" spc="-175" dirty="0">
                <a:latin typeface="Times New Roman"/>
                <a:cs typeface="Times New Roman"/>
              </a:rPr>
              <a:t>"</a:t>
            </a:r>
            <a:r>
              <a:rPr sz="2000" spc="-175" dirty="0">
                <a:latin typeface="Times New Roman"/>
                <a:cs typeface="Times New Roman"/>
              </a:rPr>
              <a:t>Thread‟ </a:t>
            </a:r>
            <a:r>
              <a:rPr sz="2000" spc="-5" dirty="0">
                <a:latin typeface="Times New Roman"/>
                <a:cs typeface="Times New Roman"/>
              </a:rPr>
              <a:t>is </a:t>
            </a:r>
            <a:r>
              <a:rPr sz="2000" spc="-10" dirty="0">
                <a:latin typeface="Times New Roman"/>
                <a:cs typeface="Times New Roman"/>
              </a:rPr>
              <a:t>defined </a:t>
            </a:r>
            <a:r>
              <a:rPr sz="2000" spc="-5" dirty="0">
                <a:latin typeface="Times New Roman"/>
                <a:cs typeface="Times New Roman"/>
              </a:rPr>
              <a:t>in </a:t>
            </a:r>
            <a:r>
              <a:rPr sz="2000" spc="-10" dirty="0">
                <a:latin typeface="Times New Roman"/>
                <a:cs typeface="Times New Roman"/>
              </a:rPr>
              <a:t>the </a:t>
            </a:r>
            <a:r>
              <a:rPr sz="2000" spc="-5" dirty="0">
                <a:latin typeface="Times New Roman"/>
                <a:cs typeface="Times New Roman"/>
              </a:rPr>
              <a:t>package</a:t>
            </a:r>
            <a:r>
              <a:rPr sz="2000" spc="-50" dirty="0">
                <a:latin typeface="Times New Roman"/>
                <a:cs typeface="Times New Roman"/>
              </a:rPr>
              <a:t> </a:t>
            </a:r>
            <a:r>
              <a:rPr lang="en-US" sz="2000" spc="-120" dirty="0">
                <a:latin typeface="Times New Roman"/>
                <a:cs typeface="Times New Roman"/>
              </a:rPr>
              <a:t>"</a:t>
            </a:r>
            <a:r>
              <a:rPr lang="en-IN" sz="2000" i="1" spc="-120" dirty="0">
                <a:latin typeface="Times New Roman"/>
                <a:cs typeface="Times New Roman"/>
              </a:rPr>
              <a:t>j</a:t>
            </a:r>
            <a:r>
              <a:rPr sz="2000" i="1" spc="-120" dirty="0" err="1">
                <a:latin typeface="Times New Roman"/>
                <a:cs typeface="Times New Roman"/>
              </a:rPr>
              <a:t>ava.lang</a:t>
            </a:r>
            <a:r>
              <a:rPr sz="2000" spc="-120" dirty="0">
                <a:latin typeface="Times New Roman"/>
                <a:cs typeface="Times New Roman"/>
              </a:rPr>
              <a:t>‟.</a:t>
            </a:r>
            <a:endParaRPr sz="2000" dirty="0">
              <a:latin typeface="Times New Roman"/>
              <a:cs typeface="Times New Roman"/>
            </a:endParaRPr>
          </a:p>
          <a:p>
            <a:pPr marL="689610" lvl="1" indent="-351790" algn="just">
              <a:lnSpc>
                <a:spcPct val="100000"/>
              </a:lnSpc>
              <a:spcBef>
                <a:spcPts val="1685"/>
              </a:spcBef>
              <a:buClr>
                <a:srgbClr val="CC9900"/>
              </a:buClr>
              <a:buSzPct val="65000"/>
              <a:buFont typeface="Wingdings"/>
              <a:buChar char=""/>
              <a:tabLst>
                <a:tab pos="690245" algn="l"/>
              </a:tabLst>
            </a:pPr>
            <a:r>
              <a:rPr sz="2000" spc="-5" dirty="0">
                <a:latin typeface="Times New Roman"/>
                <a:cs typeface="Times New Roman"/>
              </a:rPr>
              <a:t>This</a:t>
            </a:r>
            <a:r>
              <a:rPr sz="2000" spc="125" dirty="0">
                <a:latin typeface="Times New Roman"/>
                <a:cs typeface="Times New Roman"/>
              </a:rPr>
              <a:t> </a:t>
            </a:r>
            <a:r>
              <a:rPr sz="2000" spc="-5" dirty="0">
                <a:latin typeface="Times New Roman"/>
                <a:cs typeface="Times New Roman"/>
              </a:rPr>
              <a:t>package</a:t>
            </a:r>
            <a:r>
              <a:rPr sz="2000" spc="165" dirty="0">
                <a:latin typeface="Times New Roman"/>
                <a:cs typeface="Times New Roman"/>
              </a:rPr>
              <a:t> </a:t>
            </a:r>
            <a:r>
              <a:rPr sz="2000" spc="-5" dirty="0">
                <a:latin typeface="Times New Roman"/>
                <a:cs typeface="Times New Roman"/>
              </a:rPr>
              <a:t>needs</a:t>
            </a:r>
            <a:r>
              <a:rPr sz="2000" spc="135" dirty="0">
                <a:latin typeface="Times New Roman"/>
                <a:cs typeface="Times New Roman"/>
              </a:rPr>
              <a:t> </a:t>
            </a:r>
            <a:r>
              <a:rPr sz="2000" spc="-5" dirty="0">
                <a:latin typeface="Times New Roman"/>
                <a:cs typeface="Times New Roman"/>
              </a:rPr>
              <a:t>to</a:t>
            </a:r>
            <a:r>
              <a:rPr sz="2000" spc="150" dirty="0">
                <a:latin typeface="Times New Roman"/>
                <a:cs typeface="Times New Roman"/>
              </a:rPr>
              <a:t> </a:t>
            </a:r>
            <a:r>
              <a:rPr sz="2000" dirty="0">
                <a:latin typeface="Times New Roman"/>
                <a:cs typeface="Times New Roman"/>
              </a:rPr>
              <a:t>be</a:t>
            </a:r>
            <a:r>
              <a:rPr sz="2000" spc="135" dirty="0">
                <a:latin typeface="Times New Roman"/>
                <a:cs typeface="Times New Roman"/>
              </a:rPr>
              <a:t> </a:t>
            </a:r>
            <a:r>
              <a:rPr sz="2000" spc="-10" dirty="0">
                <a:latin typeface="Times New Roman"/>
                <a:cs typeface="Times New Roman"/>
              </a:rPr>
              <a:t>imported</a:t>
            </a:r>
            <a:r>
              <a:rPr sz="2000" spc="160" dirty="0">
                <a:latin typeface="Times New Roman"/>
                <a:cs typeface="Times New Roman"/>
              </a:rPr>
              <a:t> </a:t>
            </a:r>
            <a:r>
              <a:rPr sz="2000" spc="-10" dirty="0">
                <a:latin typeface="Times New Roman"/>
                <a:cs typeface="Times New Roman"/>
              </a:rPr>
              <a:t>for</a:t>
            </a:r>
            <a:r>
              <a:rPr sz="2000" spc="155" dirty="0">
                <a:latin typeface="Times New Roman"/>
                <a:cs typeface="Times New Roman"/>
              </a:rPr>
              <a:t> </a:t>
            </a:r>
            <a:r>
              <a:rPr sz="2000" spc="-10" dirty="0">
                <a:latin typeface="Times New Roman"/>
                <a:cs typeface="Times New Roman"/>
              </a:rPr>
              <a:t>using</a:t>
            </a:r>
            <a:r>
              <a:rPr sz="2000" spc="155" dirty="0">
                <a:latin typeface="Times New Roman"/>
                <a:cs typeface="Times New Roman"/>
              </a:rPr>
              <a:t> </a:t>
            </a:r>
            <a:r>
              <a:rPr sz="2000" spc="-10" dirty="0">
                <a:latin typeface="Times New Roman"/>
                <a:cs typeface="Times New Roman"/>
              </a:rPr>
              <a:t>the</a:t>
            </a:r>
            <a:r>
              <a:rPr sz="2000" spc="145" dirty="0">
                <a:latin typeface="Times New Roman"/>
                <a:cs typeface="Times New Roman"/>
              </a:rPr>
              <a:t> </a:t>
            </a:r>
            <a:r>
              <a:rPr sz="2000" spc="-5" dirty="0">
                <a:latin typeface="Times New Roman"/>
                <a:cs typeface="Times New Roman"/>
              </a:rPr>
              <a:t>thread</a:t>
            </a:r>
            <a:r>
              <a:rPr sz="2000" spc="160" dirty="0">
                <a:latin typeface="Times New Roman"/>
                <a:cs typeface="Times New Roman"/>
              </a:rPr>
              <a:t> </a:t>
            </a:r>
            <a:r>
              <a:rPr sz="2000" spc="-5" dirty="0">
                <a:latin typeface="Times New Roman"/>
                <a:cs typeface="Times New Roman"/>
              </a:rPr>
              <a:t>creation</a:t>
            </a:r>
            <a:endParaRPr sz="2000" dirty="0">
              <a:latin typeface="Times New Roman"/>
              <a:cs typeface="Times New Roman"/>
            </a:endParaRPr>
          </a:p>
          <a:p>
            <a:pPr marL="689610">
              <a:lnSpc>
                <a:spcPct val="100000"/>
              </a:lnSpc>
              <a:spcBef>
                <a:spcPts val="1200"/>
              </a:spcBef>
            </a:pPr>
            <a:r>
              <a:rPr sz="2000" spc="-10" dirty="0">
                <a:latin typeface="Times New Roman"/>
                <a:cs typeface="Times New Roman"/>
              </a:rPr>
              <a:t>functions </a:t>
            </a:r>
            <a:r>
              <a:rPr sz="2000" spc="-5" dirty="0">
                <a:latin typeface="Times New Roman"/>
                <a:cs typeface="Times New Roman"/>
              </a:rPr>
              <a:t>supported </a:t>
            </a:r>
            <a:r>
              <a:rPr sz="2000" dirty="0">
                <a:latin typeface="Times New Roman"/>
                <a:cs typeface="Times New Roman"/>
              </a:rPr>
              <a:t>by </a:t>
            </a:r>
            <a:r>
              <a:rPr sz="2000" spc="-10" dirty="0">
                <a:latin typeface="Times New Roman"/>
                <a:cs typeface="Times New Roman"/>
              </a:rPr>
              <a:t>the </a:t>
            </a:r>
            <a:r>
              <a:rPr sz="2000" spc="-5" dirty="0">
                <a:latin typeface="Times New Roman"/>
                <a:cs typeface="Times New Roman"/>
              </a:rPr>
              <a:t>Java thread</a:t>
            </a:r>
            <a:r>
              <a:rPr sz="2000" spc="65" dirty="0">
                <a:latin typeface="Times New Roman"/>
                <a:cs typeface="Times New Roman"/>
              </a:rPr>
              <a:t> </a:t>
            </a:r>
            <a:r>
              <a:rPr sz="2000" spc="-5" dirty="0">
                <a:latin typeface="Times New Roman"/>
                <a:cs typeface="Times New Roman"/>
              </a:rPr>
              <a:t>class.</a:t>
            </a:r>
            <a:endParaRPr sz="2000" dirty="0">
              <a:latin typeface="Times New Roman"/>
              <a:cs typeface="Times New Roman"/>
            </a:endParaRPr>
          </a:p>
          <a:p>
            <a:pPr marL="689610" lvl="1" indent="-351790" algn="just">
              <a:lnSpc>
                <a:spcPct val="100000"/>
              </a:lnSpc>
              <a:spcBef>
                <a:spcPts val="1680"/>
              </a:spcBef>
              <a:buClr>
                <a:srgbClr val="CC9900"/>
              </a:buClr>
              <a:buSzPct val="65000"/>
              <a:buFont typeface="Wingdings"/>
              <a:buChar char=""/>
              <a:tabLst>
                <a:tab pos="690245" algn="l"/>
              </a:tabLst>
            </a:pPr>
            <a:r>
              <a:rPr sz="2000" dirty="0">
                <a:latin typeface="Times New Roman"/>
                <a:cs typeface="Times New Roman"/>
              </a:rPr>
              <a:t>There </a:t>
            </a:r>
            <a:r>
              <a:rPr sz="2000" spc="-10" dirty="0">
                <a:latin typeface="Times New Roman"/>
                <a:cs typeface="Times New Roman"/>
              </a:rPr>
              <a:t>are </a:t>
            </a:r>
            <a:r>
              <a:rPr sz="2000" spc="-25" dirty="0">
                <a:latin typeface="Times New Roman"/>
                <a:cs typeface="Times New Roman"/>
              </a:rPr>
              <a:t>two </a:t>
            </a:r>
            <a:r>
              <a:rPr sz="2000" spc="-10" dirty="0">
                <a:latin typeface="Times New Roman"/>
                <a:cs typeface="Times New Roman"/>
              </a:rPr>
              <a:t>ways </a:t>
            </a:r>
            <a:r>
              <a:rPr sz="2000" dirty="0">
                <a:latin typeface="Times New Roman"/>
                <a:cs typeface="Times New Roman"/>
              </a:rPr>
              <a:t>of </a:t>
            </a:r>
            <a:r>
              <a:rPr sz="2000" spc="-5" dirty="0">
                <a:latin typeface="Times New Roman"/>
                <a:cs typeface="Times New Roman"/>
              </a:rPr>
              <a:t>creating threads </a:t>
            </a:r>
            <a:r>
              <a:rPr sz="2000" spc="-10" dirty="0">
                <a:latin typeface="Times New Roman"/>
                <a:cs typeface="Times New Roman"/>
              </a:rPr>
              <a:t>in </a:t>
            </a:r>
            <a:r>
              <a:rPr sz="2000" spc="-5" dirty="0">
                <a:latin typeface="Times New Roman"/>
                <a:cs typeface="Times New Roman"/>
              </a:rPr>
              <a:t>Java: </a:t>
            </a:r>
            <a:r>
              <a:rPr sz="2000" spc="-10" dirty="0">
                <a:latin typeface="Times New Roman"/>
                <a:cs typeface="Times New Roman"/>
              </a:rPr>
              <a:t>Either </a:t>
            </a:r>
            <a:r>
              <a:rPr sz="2000" dirty="0">
                <a:latin typeface="Times New Roman"/>
                <a:cs typeface="Times New Roman"/>
              </a:rPr>
              <a:t>by </a:t>
            </a:r>
            <a:r>
              <a:rPr sz="2000" spc="-10" dirty="0">
                <a:latin typeface="Times New Roman"/>
                <a:cs typeface="Times New Roman"/>
              </a:rPr>
              <a:t>extending</a:t>
            </a:r>
            <a:r>
              <a:rPr sz="2000" spc="425" dirty="0">
                <a:latin typeface="Times New Roman"/>
                <a:cs typeface="Times New Roman"/>
              </a:rPr>
              <a:t> </a:t>
            </a:r>
            <a:r>
              <a:rPr sz="2000" spc="5" dirty="0">
                <a:latin typeface="Times New Roman"/>
                <a:cs typeface="Times New Roman"/>
              </a:rPr>
              <a:t>the</a:t>
            </a:r>
            <a:endParaRPr sz="2000" dirty="0">
              <a:latin typeface="Times New Roman"/>
              <a:cs typeface="Times New Roman"/>
            </a:endParaRPr>
          </a:p>
          <a:p>
            <a:pPr marL="689610">
              <a:lnSpc>
                <a:spcPct val="100000"/>
              </a:lnSpc>
              <a:spcBef>
                <a:spcPts val="1205"/>
              </a:spcBef>
            </a:pPr>
            <a:r>
              <a:rPr sz="2000" spc="-5" dirty="0">
                <a:latin typeface="Times New Roman"/>
                <a:cs typeface="Times New Roman"/>
              </a:rPr>
              <a:t>base </a:t>
            </a:r>
            <a:r>
              <a:rPr lang="en-US" sz="2000" spc="-175" dirty="0">
                <a:latin typeface="Times New Roman"/>
                <a:cs typeface="Times New Roman"/>
              </a:rPr>
              <a:t>"</a:t>
            </a:r>
            <a:r>
              <a:rPr sz="2000" spc="-175" dirty="0">
                <a:latin typeface="Times New Roman"/>
                <a:cs typeface="Times New Roman"/>
              </a:rPr>
              <a:t>Thread‟ </a:t>
            </a:r>
            <a:r>
              <a:rPr sz="2000" spc="-5" dirty="0">
                <a:latin typeface="Times New Roman"/>
                <a:cs typeface="Times New Roman"/>
              </a:rPr>
              <a:t>class </a:t>
            </a:r>
            <a:r>
              <a:rPr sz="2000" dirty="0">
                <a:latin typeface="Times New Roman"/>
                <a:cs typeface="Times New Roman"/>
              </a:rPr>
              <a:t>or by </a:t>
            </a:r>
            <a:r>
              <a:rPr sz="2000" spc="-15" dirty="0">
                <a:latin typeface="Times New Roman"/>
                <a:cs typeface="Times New Roman"/>
              </a:rPr>
              <a:t>implementing </a:t>
            </a:r>
            <a:r>
              <a:rPr sz="2000" spc="-5" dirty="0">
                <a:latin typeface="Times New Roman"/>
                <a:cs typeface="Times New Roman"/>
              </a:rPr>
              <a:t>an</a:t>
            </a:r>
            <a:r>
              <a:rPr sz="2000" spc="-100" dirty="0">
                <a:latin typeface="Times New Roman"/>
                <a:cs typeface="Times New Roman"/>
              </a:rPr>
              <a:t> </a:t>
            </a:r>
            <a:r>
              <a:rPr sz="2000" spc="-5" dirty="0">
                <a:latin typeface="Times New Roman"/>
                <a:cs typeface="Times New Roman"/>
              </a:rPr>
              <a:t>interface.</a:t>
            </a:r>
            <a:endParaRPr sz="2000" dirty="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48</a:t>
            </a:fld>
            <a:endParaRPr spc="-4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5165" cy="5819775"/>
          </a:xfrm>
          <a:prstGeom prst="rect">
            <a:avLst/>
          </a:prstGeom>
        </p:spPr>
        <p:txBody>
          <a:bodyPr vert="horz" wrap="square" lIns="0" tIns="12700" rIns="0" bIns="0" rtlCol="0">
            <a:spAutoFit/>
          </a:bodyPr>
          <a:lstStyle/>
          <a:p>
            <a:pPr marL="356870" marR="12065" indent="-344805">
              <a:lnSpc>
                <a:spcPct val="150100"/>
              </a:lnSpc>
              <a:spcBef>
                <a:spcPts val="100"/>
              </a:spcBef>
              <a:tabLst>
                <a:tab pos="356870" algn="l"/>
              </a:tabLst>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Thread Pre-emption: </a:t>
            </a:r>
            <a:r>
              <a:rPr sz="2000" spc="-5" dirty="0">
                <a:solidFill>
                  <a:srgbClr val="AC1285"/>
                </a:solidFill>
                <a:latin typeface="Times New Roman"/>
                <a:cs typeface="Times New Roman"/>
              </a:rPr>
              <a:t>is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act </a:t>
            </a:r>
            <a:r>
              <a:rPr sz="2000" dirty="0">
                <a:solidFill>
                  <a:srgbClr val="AC1285"/>
                </a:solidFill>
                <a:latin typeface="Times New Roman"/>
                <a:cs typeface="Times New Roman"/>
              </a:rPr>
              <a:t>of </a:t>
            </a:r>
            <a:r>
              <a:rPr sz="2000" spc="-5" dirty="0">
                <a:solidFill>
                  <a:srgbClr val="AC1285"/>
                </a:solidFill>
                <a:latin typeface="Times New Roman"/>
                <a:cs typeface="Times New Roman"/>
              </a:rPr>
              <a:t>pre-empting the currently </a:t>
            </a:r>
            <a:r>
              <a:rPr lang="en-US" sz="2000" spc="-5" dirty="0">
                <a:solidFill>
                  <a:srgbClr val="AC1285"/>
                </a:solidFill>
                <a:latin typeface="Times New Roman"/>
                <a:cs typeface="Times New Roman"/>
              </a:rPr>
              <a:t>r</a:t>
            </a:r>
            <a:r>
              <a:rPr sz="2000" spc="-5" dirty="0">
                <a:solidFill>
                  <a:srgbClr val="AC1285"/>
                </a:solidFill>
                <a:latin typeface="Times New Roman"/>
                <a:cs typeface="Times New Roman"/>
              </a:rPr>
              <a:t>unning thread  </a:t>
            </a:r>
            <a:r>
              <a:rPr sz="2000" spc="-5" dirty="0">
                <a:latin typeface="Times New Roman"/>
                <a:cs typeface="Times New Roman"/>
              </a:rPr>
              <a:t>(stopping </a:t>
            </a:r>
            <a:r>
              <a:rPr sz="2000" spc="-10" dirty="0">
                <a:latin typeface="Times New Roman"/>
                <a:cs typeface="Times New Roman"/>
              </a:rPr>
              <a:t>temporarily). </a:t>
            </a:r>
            <a:r>
              <a:rPr sz="2000" dirty="0">
                <a:solidFill>
                  <a:srgbClr val="6F2F9F"/>
                </a:solidFill>
                <a:latin typeface="Times New Roman"/>
                <a:cs typeface="Times New Roman"/>
              </a:rPr>
              <a:t>It </a:t>
            </a:r>
            <a:r>
              <a:rPr sz="2000" spc="-5" dirty="0">
                <a:solidFill>
                  <a:srgbClr val="6F2F9F"/>
                </a:solidFill>
                <a:latin typeface="Times New Roman"/>
                <a:cs typeface="Times New Roman"/>
              </a:rPr>
              <a:t>is dependent </a:t>
            </a:r>
            <a:r>
              <a:rPr sz="2000" dirty="0">
                <a:solidFill>
                  <a:srgbClr val="6F2F9F"/>
                </a:solidFill>
                <a:latin typeface="Times New Roman"/>
                <a:cs typeface="Times New Roman"/>
              </a:rPr>
              <a:t>on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Operating</a:t>
            </a:r>
            <a:r>
              <a:rPr sz="2000" spc="40" dirty="0">
                <a:solidFill>
                  <a:srgbClr val="6F2F9F"/>
                </a:solidFill>
                <a:latin typeface="Times New Roman"/>
                <a:cs typeface="Times New Roman"/>
              </a:rPr>
              <a:t> </a:t>
            </a:r>
            <a:r>
              <a:rPr sz="2000" spc="-20" dirty="0">
                <a:solidFill>
                  <a:srgbClr val="6F2F9F"/>
                </a:solidFill>
                <a:latin typeface="Times New Roman"/>
                <a:cs typeface="Times New Roman"/>
              </a:rPr>
              <a:t>System</a:t>
            </a:r>
            <a:r>
              <a:rPr sz="2000" spc="-20" dirty="0">
                <a:latin typeface="Times New Roman"/>
                <a:cs typeface="Times New Roman"/>
              </a:rPr>
              <a:t>.</a:t>
            </a:r>
            <a:endParaRPr sz="2000" dirty="0">
              <a:latin typeface="Times New Roman"/>
              <a:cs typeface="Times New Roman"/>
            </a:endParaRPr>
          </a:p>
          <a:p>
            <a:pPr marL="12700">
              <a:lnSpc>
                <a:spcPct val="100000"/>
              </a:lnSpc>
              <a:spcBef>
                <a:spcPts val="1680"/>
              </a:spcBef>
              <a:tabLst>
                <a:tab pos="356870" algn="l"/>
              </a:tabLst>
            </a:pPr>
            <a:r>
              <a:rPr sz="2000" spc="-5" dirty="0">
                <a:solidFill>
                  <a:srgbClr val="C00000"/>
                </a:solidFill>
                <a:latin typeface="Times New Roman"/>
                <a:cs typeface="Times New Roman"/>
              </a:rPr>
              <a:t>»	</a:t>
            </a:r>
            <a:r>
              <a:rPr sz="2000" dirty="0">
                <a:solidFill>
                  <a:srgbClr val="6F2F9F"/>
                </a:solidFill>
                <a:latin typeface="Times New Roman"/>
                <a:cs typeface="Times New Roman"/>
              </a:rPr>
              <a:t>It </a:t>
            </a:r>
            <a:r>
              <a:rPr sz="2000" spc="-10" dirty="0">
                <a:solidFill>
                  <a:srgbClr val="6F2F9F"/>
                </a:solidFill>
                <a:latin typeface="Times New Roman"/>
                <a:cs typeface="Times New Roman"/>
              </a:rPr>
              <a:t>is performed for sharing the </a:t>
            </a:r>
            <a:r>
              <a:rPr sz="2000" spc="-5" dirty="0">
                <a:solidFill>
                  <a:srgbClr val="6F2F9F"/>
                </a:solidFill>
                <a:latin typeface="Times New Roman"/>
                <a:cs typeface="Times New Roman"/>
              </a:rPr>
              <a:t>CPU </a:t>
            </a:r>
            <a:r>
              <a:rPr sz="2000" spc="-15" dirty="0">
                <a:solidFill>
                  <a:srgbClr val="6F2F9F"/>
                </a:solidFill>
                <a:latin typeface="Times New Roman"/>
                <a:cs typeface="Times New Roman"/>
              </a:rPr>
              <a:t>time among </a:t>
            </a:r>
            <a:r>
              <a:rPr sz="2000" spc="-5" dirty="0">
                <a:solidFill>
                  <a:srgbClr val="6F2F9F"/>
                </a:solidFill>
                <a:latin typeface="Times New Roman"/>
                <a:cs typeface="Times New Roman"/>
              </a:rPr>
              <a:t>all </a:t>
            </a:r>
            <a:r>
              <a:rPr sz="2000" spc="-10" dirty="0">
                <a:solidFill>
                  <a:srgbClr val="6F2F9F"/>
                </a:solidFill>
                <a:latin typeface="Times New Roman"/>
                <a:cs typeface="Times New Roman"/>
              </a:rPr>
              <a:t>the</a:t>
            </a:r>
            <a:r>
              <a:rPr sz="2000" spc="240" dirty="0">
                <a:solidFill>
                  <a:srgbClr val="6F2F9F"/>
                </a:solidFill>
                <a:latin typeface="Times New Roman"/>
                <a:cs typeface="Times New Roman"/>
              </a:rPr>
              <a:t> </a:t>
            </a:r>
            <a:r>
              <a:rPr sz="2000" spc="-5" dirty="0">
                <a:solidFill>
                  <a:srgbClr val="6F2F9F"/>
                </a:solidFill>
                <a:latin typeface="Times New Roman"/>
                <a:cs typeface="Times New Roman"/>
              </a:rPr>
              <a:t>threads</a:t>
            </a:r>
            <a:r>
              <a:rPr sz="2000" spc="-5" dirty="0">
                <a:latin typeface="Times New Roman"/>
                <a:cs typeface="Times New Roman"/>
              </a:rPr>
              <a:t>.</a:t>
            </a:r>
            <a:endParaRPr sz="2000" dirty="0">
              <a:latin typeface="Times New Roman"/>
              <a:cs typeface="Times New Roman"/>
            </a:endParaRPr>
          </a:p>
          <a:p>
            <a:pPr marL="12700">
              <a:lnSpc>
                <a:spcPct val="100000"/>
              </a:lnSpc>
              <a:spcBef>
                <a:spcPts val="1680"/>
              </a:spcBef>
              <a:tabLst>
                <a:tab pos="356870" algn="l"/>
                <a:tab pos="905510" algn="l"/>
                <a:tab pos="2042795" algn="l"/>
                <a:tab pos="3180080" algn="l"/>
                <a:tab pos="4024629" algn="l"/>
                <a:tab pos="4909185" algn="l"/>
                <a:tab pos="5375910" algn="l"/>
                <a:tab pos="6220460" algn="l"/>
                <a:tab pos="6583045" algn="l"/>
                <a:tab pos="7555865" algn="l"/>
              </a:tabLst>
            </a:pPr>
            <a:r>
              <a:rPr sz="2000" spc="-5" dirty="0">
                <a:solidFill>
                  <a:srgbClr val="C00000"/>
                </a:solidFill>
                <a:latin typeface="Times New Roman"/>
                <a:cs typeface="Times New Roman"/>
              </a:rPr>
              <a:t>»	</a:t>
            </a:r>
            <a:r>
              <a:rPr sz="2000" dirty="0">
                <a:solidFill>
                  <a:srgbClr val="6F2F9F"/>
                </a:solidFill>
                <a:latin typeface="Times New Roman"/>
                <a:cs typeface="Times New Roman"/>
              </a:rPr>
              <a:t>The	</a:t>
            </a:r>
            <a:r>
              <a:rPr sz="2000" spc="-10" dirty="0">
                <a:solidFill>
                  <a:srgbClr val="6F2F9F"/>
                </a:solidFill>
                <a:latin typeface="Times New Roman"/>
                <a:cs typeface="Times New Roman"/>
              </a:rPr>
              <a:t>execution	</a:t>
            </a:r>
            <a:r>
              <a:rPr sz="2000" spc="-5" dirty="0">
                <a:solidFill>
                  <a:srgbClr val="6F2F9F"/>
                </a:solidFill>
                <a:latin typeface="Times New Roman"/>
                <a:cs typeface="Times New Roman"/>
              </a:rPr>
              <a:t>switching	</a:t>
            </a:r>
            <a:r>
              <a:rPr sz="2000" dirty="0">
                <a:solidFill>
                  <a:srgbClr val="6F2F9F"/>
                </a:solidFill>
                <a:latin typeface="Times New Roman"/>
                <a:cs typeface="Times New Roman"/>
              </a:rPr>
              <a:t>among	</a:t>
            </a:r>
            <a:r>
              <a:rPr sz="2000" spc="-5" dirty="0">
                <a:solidFill>
                  <a:srgbClr val="6F2F9F"/>
                </a:solidFill>
                <a:latin typeface="Times New Roman"/>
                <a:cs typeface="Times New Roman"/>
              </a:rPr>
              <a:t>threads	</a:t>
            </a:r>
            <a:r>
              <a:rPr sz="2000" dirty="0">
                <a:solidFill>
                  <a:srgbClr val="6F2F9F"/>
                </a:solidFill>
                <a:latin typeface="Times New Roman"/>
                <a:cs typeface="Times New Roman"/>
              </a:rPr>
              <a:t>are	</a:t>
            </a:r>
            <a:r>
              <a:rPr sz="2000" spc="-5" dirty="0">
                <a:solidFill>
                  <a:srgbClr val="6F2F9F"/>
                </a:solidFill>
                <a:latin typeface="Times New Roman"/>
                <a:cs typeface="Times New Roman"/>
              </a:rPr>
              <a:t>known	as	</a:t>
            </a:r>
            <a:r>
              <a:rPr lang="en-US" sz="2000" spc="-35" dirty="0">
                <a:solidFill>
                  <a:srgbClr val="6F2F9F"/>
                </a:solidFill>
                <a:latin typeface="Times New Roman"/>
                <a:cs typeface="Times New Roman"/>
              </a:rPr>
              <a:t>"</a:t>
            </a:r>
            <a:r>
              <a:rPr sz="2000" i="1" spc="-35" dirty="0">
                <a:solidFill>
                  <a:srgbClr val="FF0000"/>
                </a:solidFill>
                <a:latin typeface="Times New Roman"/>
                <a:cs typeface="Times New Roman"/>
              </a:rPr>
              <a:t>Thread	</a:t>
            </a:r>
            <a:r>
              <a:rPr sz="2000" i="1" spc="-5" dirty="0">
                <a:solidFill>
                  <a:srgbClr val="FF0000"/>
                </a:solidFill>
                <a:latin typeface="Times New Roman"/>
                <a:cs typeface="Times New Roman"/>
              </a:rPr>
              <a:t>context</a:t>
            </a:r>
            <a:endParaRPr sz="2000" dirty="0">
              <a:latin typeface="Times New Roman"/>
              <a:cs typeface="Times New Roman"/>
            </a:endParaRPr>
          </a:p>
          <a:p>
            <a:pPr marL="356870" algn="just">
              <a:lnSpc>
                <a:spcPct val="100000"/>
              </a:lnSpc>
              <a:spcBef>
                <a:spcPts val="1205"/>
              </a:spcBef>
            </a:pPr>
            <a:r>
              <a:rPr sz="2000" i="1" spc="-110" dirty="0">
                <a:solidFill>
                  <a:srgbClr val="FF0000"/>
                </a:solidFill>
                <a:latin typeface="Times New Roman"/>
                <a:cs typeface="Times New Roman"/>
              </a:rPr>
              <a:t>switching</a:t>
            </a:r>
            <a:r>
              <a:rPr sz="2000" spc="-110" dirty="0">
                <a:latin typeface="Times New Roman"/>
                <a:cs typeface="Times New Roman"/>
              </a:rPr>
              <a:t>‟. </a:t>
            </a:r>
            <a:r>
              <a:rPr sz="2000" dirty="0">
                <a:latin typeface="Times New Roman"/>
                <a:cs typeface="Times New Roman"/>
              </a:rPr>
              <a:t>Threads </a:t>
            </a:r>
            <a:r>
              <a:rPr sz="2000" spc="-10" dirty="0">
                <a:latin typeface="Times New Roman"/>
                <a:cs typeface="Times New Roman"/>
              </a:rPr>
              <a:t>falls into one </a:t>
            </a:r>
            <a:r>
              <a:rPr sz="2000" dirty="0">
                <a:latin typeface="Times New Roman"/>
                <a:cs typeface="Times New Roman"/>
              </a:rPr>
              <a:t>of </a:t>
            </a:r>
            <a:r>
              <a:rPr sz="2000" spc="-10" dirty="0">
                <a:latin typeface="Times New Roman"/>
                <a:cs typeface="Times New Roman"/>
              </a:rPr>
              <a:t>the </a:t>
            </a:r>
            <a:r>
              <a:rPr sz="2000" spc="-15" dirty="0">
                <a:latin typeface="Times New Roman"/>
                <a:cs typeface="Times New Roman"/>
              </a:rPr>
              <a:t>following</a:t>
            </a:r>
            <a:r>
              <a:rPr sz="2000" spc="235" dirty="0">
                <a:latin typeface="Times New Roman"/>
                <a:cs typeface="Times New Roman"/>
              </a:rPr>
              <a:t> </a:t>
            </a:r>
            <a:r>
              <a:rPr sz="2000" spc="-10" dirty="0">
                <a:latin typeface="Times New Roman"/>
                <a:cs typeface="Times New Roman"/>
              </a:rPr>
              <a:t>types:</a:t>
            </a:r>
            <a:endParaRPr sz="2000" dirty="0">
              <a:latin typeface="Times New Roman"/>
              <a:cs typeface="Times New Roman"/>
            </a:endParaRPr>
          </a:p>
          <a:p>
            <a:pPr marL="683260" marR="8255" indent="-326390" algn="just">
              <a:lnSpc>
                <a:spcPct val="150000"/>
              </a:lnSpc>
              <a:spcBef>
                <a:spcPts val="480"/>
              </a:spcBef>
              <a:buClr>
                <a:srgbClr val="3A812E"/>
              </a:buClr>
              <a:buSzPct val="60000"/>
              <a:buFont typeface="Wingdings"/>
              <a:buChar char=""/>
              <a:tabLst>
                <a:tab pos="683260" algn="l"/>
              </a:tabLst>
            </a:pPr>
            <a:r>
              <a:rPr sz="2000" i="1" spc="-5" dirty="0">
                <a:solidFill>
                  <a:srgbClr val="FF0000"/>
                </a:solidFill>
                <a:latin typeface="Times New Roman"/>
                <a:cs typeface="Times New Roman"/>
              </a:rPr>
              <a:t>User Level Thread</a:t>
            </a:r>
            <a:r>
              <a:rPr sz="2000" i="1" spc="-5" dirty="0">
                <a:latin typeface="Times New Roman"/>
                <a:cs typeface="Times New Roman"/>
              </a:rPr>
              <a:t>: </a:t>
            </a:r>
            <a:r>
              <a:rPr sz="2000" spc="-5" dirty="0">
                <a:latin typeface="Times New Roman"/>
                <a:cs typeface="Times New Roman"/>
              </a:rPr>
              <a:t>User </a:t>
            </a:r>
            <a:r>
              <a:rPr sz="2000" spc="-15" dirty="0">
                <a:latin typeface="Times New Roman"/>
                <a:cs typeface="Times New Roman"/>
              </a:rPr>
              <a:t>level </a:t>
            </a:r>
            <a:r>
              <a:rPr sz="2000" spc="-5" dirty="0">
                <a:latin typeface="Times New Roman"/>
                <a:cs typeface="Times New Roman"/>
              </a:rPr>
              <a:t>threads </a:t>
            </a:r>
            <a:r>
              <a:rPr sz="2000" dirty="0">
                <a:solidFill>
                  <a:srgbClr val="6F2F9F"/>
                </a:solidFill>
                <a:latin typeface="Times New Roman"/>
                <a:cs typeface="Times New Roman"/>
              </a:rPr>
              <a:t>do </a:t>
            </a:r>
            <a:r>
              <a:rPr sz="2000" spc="-10" dirty="0">
                <a:solidFill>
                  <a:srgbClr val="6F2F9F"/>
                </a:solidFill>
                <a:latin typeface="Times New Roman"/>
                <a:cs typeface="Times New Roman"/>
              </a:rPr>
              <a:t>not have kernel/ </a:t>
            </a:r>
            <a:r>
              <a:rPr sz="2000" spc="-5" dirty="0">
                <a:solidFill>
                  <a:srgbClr val="6F2F9F"/>
                </a:solidFill>
                <a:latin typeface="Times New Roman"/>
                <a:cs typeface="Times New Roman"/>
              </a:rPr>
              <a:t>Operating  </a:t>
            </a:r>
            <a:r>
              <a:rPr sz="2000" spc="-15" dirty="0">
                <a:solidFill>
                  <a:srgbClr val="6F2F9F"/>
                </a:solidFill>
                <a:latin typeface="Times New Roman"/>
                <a:cs typeface="Times New Roman"/>
              </a:rPr>
              <a:t>System </a:t>
            </a:r>
            <a:r>
              <a:rPr sz="2000" spc="-5" dirty="0">
                <a:solidFill>
                  <a:srgbClr val="6F2F9F"/>
                </a:solidFill>
                <a:latin typeface="Times New Roman"/>
                <a:cs typeface="Times New Roman"/>
              </a:rPr>
              <a:t>support </a:t>
            </a:r>
            <a:r>
              <a:rPr sz="2000" spc="-10" dirty="0">
                <a:latin typeface="Times New Roman"/>
                <a:cs typeface="Times New Roman"/>
              </a:rPr>
              <a:t>and </a:t>
            </a:r>
            <a:r>
              <a:rPr sz="2000" spc="-10" dirty="0">
                <a:solidFill>
                  <a:srgbClr val="C00000"/>
                </a:solidFill>
                <a:latin typeface="Times New Roman"/>
                <a:cs typeface="Times New Roman"/>
              </a:rPr>
              <a:t>they exist </a:t>
            </a:r>
            <a:r>
              <a:rPr sz="2000" spc="-5" dirty="0">
                <a:solidFill>
                  <a:srgbClr val="C00000"/>
                </a:solidFill>
                <a:latin typeface="Times New Roman"/>
                <a:cs typeface="Times New Roman"/>
              </a:rPr>
              <a:t>only </a:t>
            </a:r>
            <a:r>
              <a:rPr sz="2000" spc="-10" dirty="0">
                <a:solidFill>
                  <a:srgbClr val="C00000"/>
                </a:solidFill>
                <a:latin typeface="Times New Roman"/>
                <a:cs typeface="Times New Roman"/>
              </a:rPr>
              <a:t>in the </a:t>
            </a:r>
            <a:r>
              <a:rPr sz="2000" spc="-15" dirty="0">
                <a:solidFill>
                  <a:srgbClr val="C00000"/>
                </a:solidFill>
                <a:latin typeface="Times New Roman"/>
                <a:cs typeface="Times New Roman"/>
              </a:rPr>
              <a:t>running</a:t>
            </a:r>
            <a:r>
              <a:rPr sz="2000" spc="240" dirty="0">
                <a:solidFill>
                  <a:srgbClr val="C00000"/>
                </a:solidFill>
                <a:latin typeface="Times New Roman"/>
                <a:cs typeface="Times New Roman"/>
              </a:rPr>
              <a:t> </a:t>
            </a:r>
            <a:r>
              <a:rPr sz="2000" spc="-5" dirty="0">
                <a:solidFill>
                  <a:srgbClr val="C00000"/>
                </a:solidFill>
                <a:latin typeface="Times New Roman"/>
                <a:cs typeface="Times New Roman"/>
              </a:rPr>
              <a:t>process</a:t>
            </a:r>
            <a:r>
              <a:rPr sz="2000" spc="-5" dirty="0">
                <a:latin typeface="Times New Roman"/>
                <a:cs typeface="Times New Roman"/>
              </a:rPr>
              <a:t>.</a:t>
            </a:r>
            <a:endParaRPr sz="2000" dirty="0">
              <a:latin typeface="Times New Roman"/>
              <a:cs typeface="Times New Roman"/>
            </a:endParaRPr>
          </a:p>
          <a:p>
            <a:pPr marL="1033780" marR="5080" lvl="1" indent="-351155" algn="just">
              <a:lnSpc>
                <a:spcPct val="150100"/>
              </a:lnSpc>
              <a:spcBef>
                <a:spcPts val="480"/>
              </a:spcBef>
              <a:buClr>
                <a:srgbClr val="CC9900"/>
              </a:buClr>
              <a:buSzPct val="65000"/>
              <a:buFont typeface="Wingdings"/>
              <a:buChar char=""/>
              <a:tabLst>
                <a:tab pos="1034415" algn="l"/>
              </a:tabLst>
            </a:pPr>
            <a:r>
              <a:rPr sz="2000" spc="-10" dirty="0">
                <a:solidFill>
                  <a:srgbClr val="6F2F9F"/>
                </a:solidFill>
                <a:latin typeface="Times New Roman"/>
                <a:cs typeface="Times New Roman"/>
              </a:rPr>
              <a:t>A </a:t>
            </a:r>
            <a:r>
              <a:rPr sz="2000" spc="-5" dirty="0">
                <a:solidFill>
                  <a:srgbClr val="6F2F9F"/>
                </a:solidFill>
                <a:latin typeface="Times New Roman"/>
                <a:cs typeface="Times New Roman"/>
              </a:rPr>
              <a:t>process </a:t>
            </a:r>
            <a:r>
              <a:rPr sz="2000" spc="-10" dirty="0">
                <a:solidFill>
                  <a:srgbClr val="6F2F9F"/>
                </a:solidFill>
                <a:latin typeface="Times New Roman"/>
                <a:cs typeface="Times New Roman"/>
              </a:rPr>
              <a:t>may </a:t>
            </a:r>
            <a:r>
              <a:rPr sz="2000" spc="-5" dirty="0">
                <a:solidFill>
                  <a:srgbClr val="6F2F9F"/>
                </a:solidFill>
                <a:latin typeface="Times New Roman"/>
                <a:cs typeface="Times New Roman"/>
              </a:rPr>
              <a:t>have </a:t>
            </a:r>
            <a:r>
              <a:rPr sz="2000" spc="-15" dirty="0">
                <a:solidFill>
                  <a:srgbClr val="6F2F9F"/>
                </a:solidFill>
                <a:latin typeface="Times New Roman"/>
                <a:cs typeface="Times New Roman"/>
              </a:rPr>
              <a:t>multiple </a:t>
            </a:r>
            <a:r>
              <a:rPr sz="2000" spc="-10" dirty="0">
                <a:solidFill>
                  <a:srgbClr val="6F2F9F"/>
                </a:solidFill>
                <a:latin typeface="Times New Roman"/>
                <a:cs typeface="Times New Roman"/>
              </a:rPr>
              <a:t>user level </a:t>
            </a:r>
            <a:r>
              <a:rPr sz="2000" spc="-5" dirty="0">
                <a:solidFill>
                  <a:srgbClr val="6F2F9F"/>
                </a:solidFill>
                <a:latin typeface="Times New Roman"/>
                <a:cs typeface="Times New Roman"/>
              </a:rPr>
              <a:t>threads; </a:t>
            </a:r>
            <a:r>
              <a:rPr sz="2000" spc="-10" dirty="0">
                <a:solidFill>
                  <a:srgbClr val="6F2F9F"/>
                </a:solidFill>
                <a:latin typeface="Times New Roman"/>
                <a:cs typeface="Times New Roman"/>
              </a:rPr>
              <a:t>but the OS </a:t>
            </a:r>
            <a:r>
              <a:rPr sz="2000" spc="-5" dirty="0">
                <a:solidFill>
                  <a:srgbClr val="6F2F9F"/>
                </a:solidFill>
                <a:latin typeface="Times New Roman"/>
                <a:cs typeface="Times New Roman"/>
              </a:rPr>
              <a:t>threats it as  </a:t>
            </a:r>
            <a:r>
              <a:rPr sz="2000" spc="-10" dirty="0">
                <a:solidFill>
                  <a:srgbClr val="6F2F9F"/>
                </a:solidFill>
                <a:latin typeface="Times New Roman"/>
                <a:cs typeface="Times New Roman"/>
              </a:rPr>
              <a:t>single </a:t>
            </a:r>
            <a:r>
              <a:rPr sz="2000" spc="-5" dirty="0">
                <a:solidFill>
                  <a:srgbClr val="6F2F9F"/>
                </a:solidFill>
                <a:latin typeface="Times New Roman"/>
                <a:cs typeface="Times New Roman"/>
              </a:rPr>
              <a:t>thread </a:t>
            </a:r>
            <a:r>
              <a:rPr sz="2000" spc="-10" dirty="0">
                <a:solidFill>
                  <a:srgbClr val="6F2F9F"/>
                </a:solidFill>
                <a:latin typeface="Times New Roman"/>
                <a:cs typeface="Times New Roman"/>
              </a:rPr>
              <a:t>and will not </a:t>
            </a:r>
            <a:r>
              <a:rPr sz="2000" spc="-5" dirty="0">
                <a:solidFill>
                  <a:srgbClr val="6F2F9F"/>
                </a:solidFill>
                <a:latin typeface="Times New Roman"/>
                <a:cs typeface="Times New Roman"/>
              </a:rPr>
              <a:t>switch the execution </a:t>
            </a:r>
            <a:r>
              <a:rPr sz="2000" dirty="0">
                <a:solidFill>
                  <a:srgbClr val="6F2F9F"/>
                </a:solidFill>
                <a:latin typeface="Times New Roman"/>
                <a:cs typeface="Times New Roman"/>
              </a:rPr>
              <a:t>among </a:t>
            </a:r>
            <a:r>
              <a:rPr sz="2000" spc="-5" dirty="0">
                <a:solidFill>
                  <a:srgbClr val="6F2F9F"/>
                </a:solidFill>
                <a:latin typeface="Times New Roman"/>
                <a:cs typeface="Times New Roman"/>
              </a:rPr>
              <a:t>the different  threads </a:t>
            </a:r>
            <a:r>
              <a:rPr sz="2000" dirty="0">
                <a:solidFill>
                  <a:srgbClr val="6F2F9F"/>
                </a:solidFill>
                <a:latin typeface="Times New Roman"/>
                <a:cs typeface="Times New Roman"/>
              </a:rPr>
              <a:t>of</a:t>
            </a:r>
            <a:r>
              <a:rPr sz="2000" spc="-35" dirty="0">
                <a:solidFill>
                  <a:srgbClr val="6F2F9F"/>
                </a:solidFill>
                <a:latin typeface="Times New Roman"/>
                <a:cs typeface="Times New Roman"/>
              </a:rPr>
              <a:t> </a:t>
            </a:r>
            <a:r>
              <a:rPr sz="2000" spc="-10" dirty="0">
                <a:solidFill>
                  <a:srgbClr val="6F2F9F"/>
                </a:solidFill>
                <a:latin typeface="Times New Roman"/>
                <a:cs typeface="Times New Roman"/>
              </a:rPr>
              <a:t>it</a:t>
            </a:r>
            <a:r>
              <a:rPr sz="2000" spc="-10" dirty="0">
                <a:latin typeface="Times New Roman"/>
                <a:cs typeface="Times New Roman"/>
              </a:rPr>
              <a:t>.</a:t>
            </a:r>
            <a:endParaRPr sz="2000" dirty="0">
              <a:latin typeface="Times New Roman"/>
              <a:cs typeface="Times New Roman"/>
            </a:endParaRPr>
          </a:p>
          <a:p>
            <a:pPr marL="1033780" lvl="1" indent="-351155" algn="just">
              <a:lnSpc>
                <a:spcPct val="100000"/>
              </a:lnSpc>
              <a:spcBef>
                <a:spcPts val="1680"/>
              </a:spcBef>
              <a:buClr>
                <a:srgbClr val="CC9900"/>
              </a:buClr>
              <a:buSzPct val="65000"/>
              <a:buFont typeface="Wingdings"/>
              <a:buChar char=""/>
              <a:tabLst>
                <a:tab pos="1034415" algn="l"/>
              </a:tabLst>
            </a:pPr>
            <a:r>
              <a:rPr sz="2000" dirty="0">
                <a:solidFill>
                  <a:srgbClr val="6F2F9F"/>
                </a:solidFill>
                <a:latin typeface="Times New Roman"/>
                <a:cs typeface="Times New Roman"/>
              </a:rPr>
              <a:t>It</a:t>
            </a:r>
            <a:r>
              <a:rPr sz="2000" spc="290" dirty="0">
                <a:solidFill>
                  <a:srgbClr val="6F2F9F"/>
                </a:solidFill>
                <a:latin typeface="Times New Roman"/>
                <a:cs typeface="Times New Roman"/>
              </a:rPr>
              <a:t> </a:t>
            </a:r>
            <a:r>
              <a:rPr sz="2000" spc="-10" dirty="0">
                <a:solidFill>
                  <a:srgbClr val="6F2F9F"/>
                </a:solidFill>
                <a:latin typeface="Times New Roman"/>
                <a:cs typeface="Times New Roman"/>
              </a:rPr>
              <a:t>is</a:t>
            </a:r>
            <a:r>
              <a:rPr sz="2000" spc="285" dirty="0">
                <a:solidFill>
                  <a:srgbClr val="6F2F9F"/>
                </a:solidFill>
                <a:latin typeface="Times New Roman"/>
                <a:cs typeface="Times New Roman"/>
              </a:rPr>
              <a:t> </a:t>
            </a:r>
            <a:r>
              <a:rPr sz="2000" spc="-10" dirty="0">
                <a:solidFill>
                  <a:srgbClr val="6F2F9F"/>
                </a:solidFill>
                <a:latin typeface="Times New Roman"/>
                <a:cs typeface="Times New Roman"/>
              </a:rPr>
              <a:t>the</a:t>
            </a:r>
            <a:r>
              <a:rPr sz="2000" spc="300" dirty="0">
                <a:solidFill>
                  <a:srgbClr val="6F2F9F"/>
                </a:solidFill>
                <a:latin typeface="Times New Roman"/>
                <a:cs typeface="Times New Roman"/>
              </a:rPr>
              <a:t> </a:t>
            </a:r>
            <a:r>
              <a:rPr sz="2000" spc="-5" dirty="0">
                <a:solidFill>
                  <a:srgbClr val="6F2F9F"/>
                </a:solidFill>
                <a:latin typeface="Times New Roman"/>
                <a:cs typeface="Times New Roman"/>
              </a:rPr>
              <a:t>responsibility</a:t>
            </a:r>
            <a:r>
              <a:rPr sz="2000" spc="265" dirty="0">
                <a:solidFill>
                  <a:srgbClr val="6F2F9F"/>
                </a:solidFill>
                <a:latin typeface="Times New Roman"/>
                <a:cs typeface="Times New Roman"/>
              </a:rPr>
              <a:t> </a:t>
            </a:r>
            <a:r>
              <a:rPr sz="2000" dirty="0">
                <a:solidFill>
                  <a:srgbClr val="6F2F9F"/>
                </a:solidFill>
                <a:latin typeface="Times New Roman"/>
                <a:cs typeface="Times New Roman"/>
              </a:rPr>
              <a:t>of</a:t>
            </a:r>
            <a:r>
              <a:rPr sz="2000" spc="280" dirty="0">
                <a:solidFill>
                  <a:srgbClr val="6F2F9F"/>
                </a:solidFill>
                <a:latin typeface="Times New Roman"/>
                <a:cs typeface="Times New Roman"/>
              </a:rPr>
              <a:t> </a:t>
            </a:r>
            <a:r>
              <a:rPr sz="2000" spc="-10" dirty="0">
                <a:solidFill>
                  <a:srgbClr val="6F2F9F"/>
                </a:solidFill>
                <a:latin typeface="Times New Roman"/>
                <a:cs typeface="Times New Roman"/>
              </a:rPr>
              <a:t>the</a:t>
            </a:r>
            <a:r>
              <a:rPr sz="2000" spc="320" dirty="0">
                <a:solidFill>
                  <a:srgbClr val="6F2F9F"/>
                </a:solidFill>
                <a:latin typeface="Times New Roman"/>
                <a:cs typeface="Times New Roman"/>
              </a:rPr>
              <a:t> </a:t>
            </a:r>
            <a:r>
              <a:rPr sz="2000" spc="-5" dirty="0">
                <a:solidFill>
                  <a:srgbClr val="6F2F9F"/>
                </a:solidFill>
                <a:latin typeface="Times New Roman"/>
                <a:cs typeface="Times New Roman"/>
              </a:rPr>
              <a:t>process</a:t>
            </a:r>
            <a:r>
              <a:rPr sz="2000" spc="295" dirty="0">
                <a:solidFill>
                  <a:srgbClr val="6F2F9F"/>
                </a:solidFill>
                <a:latin typeface="Times New Roman"/>
                <a:cs typeface="Times New Roman"/>
              </a:rPr>
              <a:t> </a:t>
            </a:r>
            <a:r>
              <a:rPr sz="2000" spc="-10" dirty="0">
                <a:solidFill>
                  <a:srgbClr val="6F2F9F"/>
                </a:solidFill>
                <a:latin typeface="Times New Roman"/>
                <a:cs typeface="Times New Roman"/>
              </a:rPr>
              <a:t>to</a:t>
            </a:r>
            <a:r>
              <a:rPr sz="2000" spc="305" dirty="0">
                <a:solidFill>
                  <a:srgbClr val="6F2F9F"/>
                </a:solidFill>
                <a:latin typeface="Times New Roman"/>
                <a:cs typeface="Times New Roman"/>
              </a:rPr>
              <a:t> </a:t>
            </a:r>
            <a:r>
              <a:rPr sz="2000" spc="-10" dirty="0">
                <a:solidFill>
                  <a:srgbClr val="6F2F9F"/>
                </a:solidFill>
                <a:latin typeface="Times New Roman"/>
                <a:cs typeface="Times New Roman"/>
              </a:rPr>
              <a:t>schedule</a:t>
            </a:r>
            <a:r>
              <a:rPr sz="2000" spc="295" dirty="0">
                <a:solidFill>
                  <a:srgbClr val="6F2F9F"/>
                </a:solidFill>
                <a:latin typeface="Times New Roman"/>
                <a:cs typeface="Times New Roman"/>
              </a:rPr>
              <a:t> </a:t>
            </a:r>
            <a:r>
              <a:rPr sz="2000" spc="-5" dirty="0">
                <a:solidFill>
                  <a:srgbClr val="6F2F9F"/>
                </a:solidFill>
                <a:latin typeface="Times New Roman"/>
                <a:cs typeface="Times New Roman"/>
              </a:rPr>
              <a:t>each</a:t>
            </a:r>
            <a:r>
              <a:rPr sz="2000" spc="285" dirty="0">
                <a:solidFill>
                  <a:srgbClr val="6F2F9F"/>
                </a:solidFill>
                <a:latin typeface="Times New Roman"/>
                <a:cs typeface="Times New Roman"/>
              </a:rPr>
              <a:t> </a:t>
            </a:r>
            <a:r>
              <a:rPr sz="2000" spc="-5" dirty="0">
                <a:solidFill>
                  <a:srgbClr val="6F2F9F"/>
                </a:solidFill>
                <a:latin typeface="Times New Roman"/>
                <a:cs typeface="Times New Roman"/>
              </a:rPr>
              <a:t>thread</a:t>
            </a:r>
            <a:r>
              <a:rPr sz="2000" spc="310" dirty="0">
                <a:solidFill>
                  <a:srgbClr val="6F2F9F"/>
                </a:solidFill>
                <a:latin typeface="Times New Roman"/>
                <a:cs typeface="Times New Roman"/>
              </a:rPr>
              <a:t> </a:t>
            </a:r>
            <a:r>
              <a:rPr sz="2000" spc="-5" dirty="0">
                <a:solidFill>
                  <a:srgbClr val="6F2F9F"/>
                </a:solidFill>
                <a:latin typeface="Times New Roman"/>
                <a:cs typeface="Times New Roman"/>
              </a:rPr>
              <a:t>as</a:t>
            </a:r>
            <a:r>
              <a:rPr sz="2000" spc="290" dirty="0">
                <a:solidFill>
                  <a:srgbClr val="6F2F9F"/>
                </a:solidFill>
                <a:latin typeface="Times New Roman"/>
                <a:cs typeface="Times New Roman"/>
              </a:rPr>
              <a:t> </a:t>
            </a:r>
            <a:r>
              <a:rPr sz="2000" spc="-10" dirty="0">
                <a:solidFill>
                  <a:srgbClr val="6F2F9F"/>
                </a:solidFill>
                <a:latin typeface="Times New Roman"/>
                <a:cs typeface="Times New Roman"/>
              </a:rPr>
              <a:t>and</a:t>
            </a:r>
            <a:endParaRPr sz="2000" dirty="0">
              <a:latin typeface="Times New Roman"/>
              <a:cs typeface="Times New Roman"/>
            </a:endParaRPr>
          </a:p>
          <a:p>
            <a:pPr marL="1033780">
              <a:lnSpc>
                <a:spcPct val="100000"/>
              </a:lnSpc>
              <a:spcBef>
                <a:spcPts val="1205"/>
              </a:spcBef>
            </a:pPr>
            <a:r>
              <a:rPr sz="2000" spc="-20" dirty="0">
                <a:solidFill>
                  <a:srgbClr val="6F2F9F"/>
                </a:solidFill>
                <a:latin typeface="Times New Roman"/>
                <a:cs typeface="Times New Roman"/>
              </a:rPr>
              <a:t>when</a:t>
            </a:r>
            <a:r>
              <a:rPr sz="2000" spc="60" dirty="0">
                <a:solidFill>
                  <a:srgbClr val="6F2F9F"/>
                </a:solidFill>
                <a:latin typeface="Times New Roman"/>
                <a:cs typeface="Times New Roman"/>
              </a:rPr>
              <a:t> </a:t>
            </a:r>
            <a:r>
              <a:rPr sz="2000" dirty="0">
                <a:solidFill>
                  <a:srgbClr val="6F2F9F"/>
                </a:solidFill>
                <a:latin typeface="Times New Roman"/>
                <a:cs typeface="Times New Roman"/>
              </a:rPr>
              <a:t>required</a:t>
            </a:r>
            <a:r>
              <a:rPr sz="2000" dirty="0">
                <a:latin typeface="Times New Roman"/>
                <a:cs typeface="Times New Roman"/>
              </a:rPr>
              <a:t>.</a:t>
            </a: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49</a:t>
            </a:fld>
            <a:endParaRPr spc="-4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505713"/>
            <a:ext cx="8305165" cy="4690110"/>
          </a:xfrm>
          <a:prstGeom prst="rect">
            <a:avLst/>
          </a:prstGeom>
        </p:spPr>
        <p:txBody>
          <a:bodyPr vert="horz" wrap="square" lIns="0" tIns="11430" rIns="0" bIns="0" rtlCol="0">
            <a:spAutoFit/>
          </a:bodyPr>
          <a:lstStyle/>
          <a:p>
            <a:pPr marL="12700" algn="just">
              <a:lnSpc>
                <a:spcPct val="100000"/>
              </a:lnSpc>
              <a:spcBef>
                <a:spcPts val="90"/>
              </a:spcBef>
            </a:pPr>
            <a:r>
              <a:rPr sz="2000" spc="-5" dirty="0">
                <a:solidFill>
                  <a:srgbClr val="C00000"/>
                </a:solidFill>
                <a:latin typeface="Times New Roman"/>
                <a:cs typeface="Times New Roman"/>
              </a:rPr>
              <a:t>» </a:t>
            </a:r>
            <a:r>
              <a:rPr sz="2000" b="1" i="1" u="heavy" spc="-5" dirty="0">
                <a:solidFill>
                  <a:srgbClr val="FF0000"/>
                </a:solidFill>
                <a:uFill>
                  <a:solidFill>
                    <a:srgbClr val="FF0000"/>
                  </a:solidFill>
                </a:uFill>
                <a:latin typeface="Times New Roman"/>
                <a:cs typeface="Times New Roman"/>
              </a:rPr>
              <a:t>The</a:t>
            </a:r>
            <a:r>
              <a:rPr sz="2000" b="1" i="1" u="heavy" spc="-290" dirty="0">
                <a:solidFill>
                  <a:srgbClr val="FF0000"/>
                </a:solidFill>
                <a:uFill>
                  <a:solidFill>
                    <a:srgbClr val="FF0000"/>
                  </a:solidFill>
                </a:uFill>
                <a:latin typeface="Times New Roman"/>
                <a:cs typeface="Times New Roman"/>
              </a:rPr>
              <a:t> </a:t>
            </a:r>
            <a:r>
              <a:rPr sz="2000" b="1" i="1" u="heavy" spc="-10" dirty="0">
                <a:solidFill>
                  <a:srgbClr val="FF0000"/>
                </a:solidFill>
                <a:uFill>
                  <a:solidFill>
                    <a:srgbClr val="FF0000"/>
                  </a:solidFill>
                </a:uFill>
                <a:latin typeface="Times New Roman"/>
                <a:cs typeface="Times New Roman"/>
              </a:rPr>
              <a:t>Kernel:</a:t>
            </a:r>
            <a:endParaRPr sz="2000">
              <a:latin typeface="Times New Roman"/>
              <a:cs typeface="Times New Roman"/>
            </a:endParaRPr>
          </a:p>
          <a:p>
            <a:pPr marL="356870" marR="5715" indent="-344805" algn="just">
              <a:lnSpc>
                <a:spcPct val="150000"/>
              </a:lnSpc>
              <a:spcBef>
                <a:spcPts val="484"/>
              </a:spcBef>
            </a:pPr>
            <a:r>
              <a:rPr sz="2000" spc="-5" dirty="0">
                <a:solidFill>
                  <a:srgbClr val="C00000"/>
                </a:solidFill>
                <a:latin typeface="Times New Roman"/>
                <a:cs typeface="Times New Roman"/>
              </a:rPr>
              <a:t>» </a:t>
            </a:r>
            <a:r>
              <a:rPr sz="2000" dirty="0">
                <a:latin typeface="Times New Roman"/>
                <a:cs typeface="Times New Roman"/>
              </a:rPr>
              <a:t>The </a:t>
            </a:r>
            <a:r>
              <a:rPr sz="2000" i="1" spc="-5" dirty="0">
                <a:solidFill>
                  <a:srgbClr val="FF0000"/>
                </a:solidFill>
                <a:latin typeface="Times New Roman"/>
                <a:cs typeface="Times New Roman"/>
              </a:rPr>
              <a:t>kernel </a:t>
            </a:r>
            <a:r>
              <a:rPr sz="2000" spc="-5" dirty="0">
                <a:latin typeface="Times New Roman"/>
                <a:cs typeface="Times New Roman"/>
              </a:rPr>
              <a:t>is </a:t>
            </a:r>
            <a:r>
              <a:rPr sz="2000" spc="-10" dirty="0">
                <a:latin typeface="Times New Roman"/>
                <a:cs typeface="Times New Roman"/>
              </a:rPr>
              <a:t>the </a:t>
            </a:r>
            <a:r>
              <a:rPr sz="2000" dirty="0">
                <a:solidFill>
                  <a:srgbClr val="AC1285"/>
                </a:solidFill>
                <a:latin typeface="Times New Roman"/>
                <a:cs typeface="Times New Roman"/>
              </a:rPr>
              <a:t>core of </a:t>
            </a:r>
            <a:r>
              <a:rPr sz="2000" spc="-10" dirty="0">
                <a:solidFill>
                  <a:srgbClr val="AC1285"/>
                </a:solidFill>
                <a:latin typeface="Times New Roman"/>
                <a:cs typeface="Times New Roman"/>
              </a:rPr>
              <a:t>the operating </a:t>
            </a:r>
            <a:r>
              <a:rPr sz="2000" spc="-15" dirty="0">
                <a:solidFill>
                  <a:srgbClr val="AC1285"/>
                </a:solidFill>
                <a:latin typeface="Times New Roman"/>
                <a:cs typeface="Times New Roman"/>
              </a:rPr>
              <a:t>system</a:t>
            </a:r>
            <a:r>
              <a:rPr sz="2000" spc="-15" dirty="0">
                <a:latin typeface="Times New Roman"/>
                <a:cs typeface="Times New Roman"/>
              </a:rPr>
              <a:t>. </a:t>
            </a:r>
            <a:r>
              <a:rPr sz="2000" dirty="0">
                <a:latin typeface="Times New Roman"/>
                <a:cs typeface="Times New Roman"/>
              </a:rPr>
              <a:t>It </a:t>
            </a:r>
            <a:r>
              <a:rPr sz="2000" spc="-5" dirty="0">
                <a:latin typeface="Times New Roman"/>
                <a:cs typeface="Times New Roman"/>
              </a:rPr>
              <a:t>is </a:t>
            </a:r>
            <a:r>
              <a:rPr sz="2000" spc="-5" dirty="0">
                <a:solidFill>
                  <a:srgbClr val="AC1285"/>
                </a:solidFill>
                <a:latin typeface="Times New Roman"/>
                <a:cs typeface="Times New Roman"/>
              </a:rPr>
              <a:t>responsible </a:t>
            </a:r>
            <a:r>
              <a:rPr sz="2000" spc="-10" dirty="0">
                <a:solidFill>
                  <a:srgbClr val="AC1285"/>
                </a:solidFill>
                <a:latin typeface="Times New Roman"/>
                <a:cs typeface="Times New Roman"/>
              </a:rPr>
              <a:t>for managing  the </a:t>
            </a:r>
            <a:r>
              <a:rPr sz="2000" spc="-5" dirty="0">
                <a:solidFill>
                  <a:srgbClr val="AC1285"/>
                </a:solidFill>
                <a:latin typeface="Times New Roman"/>
                <a:cs typeface="Times New Roman"/>
              </a:rPr>
              <a:t>system resources </a:t>
            </a:r>
            <a:r>
              <a:rPr sz="2000" spc="-10" dirty="0">
                <a:solidFill>
                  <a:srgbClr val="AC1285"/>
                </a:solidFill>
                <a:latin typeface="Times New Roman"/>
                <a:cs typeface="Times New Roman"/>
              </a:rPr>
              <a:t>and the communication </a:t>
            </a:r>
            <a:r>
              <a:rPr sz="2000" dirty="0">
                <a:solidFill>
                  <a:srgbClr val="AC1285"/>
                </a:solidFill>
                <a:latin typeface="Times New Roman"/>
                <a:cs typeface="Times New Roman"/>
              </a:rPr>
              <a:t>among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hardware </a:t>
            </a:r>
            <a:r>
              <a:rPr sz="2000" spc="-10" dirty="0">
                <a:solidFill>
                  <a:srgbClr val="AC1285"/>
                </a:solidFill>
                <a:latin typeface="Times New Roman"/>
                <a:cs typeface="Times New Roman"/>
              </a:rPr>
              <a:t>and other  </a:t>
            </a:r>
            <a:r>
              <a:rPr sz="2000" spc="-15" dirty="0">
                <a:solidFill>
                  <a:srgbClr val="AC1285"/>
                </a:solidFill>
                <a:latin typeface="Times New Roman"/>
                <a:cs typeface="Times New Roman"/>
              </a:rPr>
              <a:t>system</a:t>
            </a:r>
            <a:r>
              <a:rPr sz="2000" spc="35" dirty="0">
                <a:solidFill>
                  <a:srgbClr val="AC1285"/>
                </a:solidFill>
                <a:latin typeface="Times New Roman"/>
                <a:cs typeface="Times New Roman"/>
              </a:rPr>
              <a:t> </a:t>
            </a:r>
            <a:r>
              <a:rPr sz="2000" spc="-5" dirty="0">
                <a:solidFill>
                  <a:srgbClr val="AC1285"/>
                </a:solidFill>
                <a:latin typeface="Times New Roman"/>
                <a:cs typeface="Times New Roman"/>
              </a:rPr>
              <a:t>services</a:t>
            </a:r>
            <a:r>
              <a:rPr sz="2000" spc="-5" dirty="0">
                <a:latin typeface="Times New Roman"/>
                <a:cs typeface="Times New Roman"/>
              </a:rPr>
              <a:t>.</a:t>
            </a:r>
            <a:endParaRPr sz="2000">
              <a:latin typeface="Times New Roman"/>
              <a:cs typeface="Times New Roman"/>
            </a:endParaRPr>
          </a:p>
          <a:p>
            <a:pPr marL="12700" algn="just">
              <a:lnSpc>
                <a:spcPct val="100000"/>
              </a:lnSpc>
              <a:spcBef>
                <a:spcPts val="1680"/>
              </a:spcBef>
            </a:pPr>
            <a:r>
              <a:rPr sz="2000" spc="-5" dirty="0">
                <a:solidFill>
                  <a:srgbClr val="C00000"/>
                </a:solidFill>
                <a:latin typeface="Times New Roman"/>
                <a:cs typeface="Times New Roman"/>
              </a:rPr>
              <a:t>» </a:t>
            </a:r>
            <a:r>
              <a:rPr sz="2000" spc="-5" dirty="0">
                <a:latin typeface="Times New Roman"/>
                <a:cs typeface="Times New Roman"/>
              </a:rPr>
              <a:t>Kernel </a:t>
            </a:r>
            <a:r>
              <a:rPr sz="2000" spc="-5" dirty="0">
                <a:solidFill>
                  <a:srgbClr val="6F2F9F"/>
                </a:solidFill>
                <a:latin typeface="Times New Roman"/>
                <a:cs typeface="Times New Roman"/>
              </a:rPr>
              <a:t>acts as </a:t>
            </a:r>
            <a:r>
              <a:rPr sz="2000" spc="-10" dirty="0">
                <a:solidFill>
                  <a:srgbClr val="6F2F9F"/>
                </a:solidFill>
                <a:latin typeface="Times New Roman"/>
                <a:cs typeface="Times New Roman"/>
              </a:rPr>
              <a:t>the abstraction </a:t>
            </a:r>
            <a:r>
              <a:rPr sz="2000" spc="-15" dirty="0">
                <a:solidFill>
                  <a:srgbClr val="6F2F9F"/>
                </a:solidFill>
                <a:latin typeface="Times New Roman"/>
                <a:cs typeface="Times New Roman"/>
              </a:rPr>
              <a:t>layer </a:t>
            </a:r>
            <a:r>
              <a:rPr sz="2000" spc="-5" dirty="0">
                <a:solidFill>
                  <a:srgbClr val="6F2F9F"/>
                </a:solidFill>
                <a:latin typeface="Times New Roman"/>
                <a:cs typeface="Times New Roman"/>
              </a:rPr>
              <a:t>between </a:t>
            </a:r>
            <a:r>
              <a:rPr sz="2000" spc="-10" dirty="0">
                <a:solidFill>
                  <a:srgbClr val="6F2F9F"/>
                </a:solidFill>
                <a:latin typeface="Times New Roman"/>
                <a:cs typeface="Times New Roman"/>
              </a:rPr>
              <a:t>system </a:t>
            </a:r>
            <a:r>
              <a:rPr sz="2000" spc="-5" dirty="0">
                <a:solidFill>
                  <a:srgbClr val="6F2F9F"/>
                </a:solidFill>
                <a:latin typeface="Times New Roman"/>
                <a:cs typeface="Times New Roman"/>
              </a:rPr>
              <a:t>resources </a:t>
            </a:r>
            <a:r>
              <a:rPr sz="2000" spc="-10" dirty="0">
                <a:solidFill>
                  <a:srgbClr val="6F2F9F"/>
                </a:solidFill>
                <a:latin typeface="Times New Roman"/>
                <a:cs typeface="Times New Roman"/>
              </a:rPr>
              <a:t>and</a:t>
            </a:r>
            <a:r>
              <a:rPr sz="2000" spc="225" dirty="0">
                <a:solidFill>
                  <a:srgbClr val="6F2F9F"/>
                </a:solidFill>
                <a:latin typeface="Times New Roman"/>
                <a:cs typeface="Times New Roman"/>
              </a:rPr>
              <a:t> </a:t>
            </a:r>
            <a:r>
              <a:rPr sz="2000" spc="-10" dirty="0">
                <a:solidFill>
                  <a:srgbClr val="6F2F9F"/>
                </a:solidFill>
                <a:latin typeface="Times New Roman"/>
                <a:cs typeface="Times New Roman"/>
              </a:rPr>
              <a:t>user</a:t>
            </a:r>
            <a:endParaRPr sz="2000">
              <a:latin typeface="Times New Roman"/>
              <a:cs typeface="Times New Roman"/>
            </a:endParaRPr>
          </a:p>
          <a:p>
            <a:pPr marL="356870">
              <a:lnSpc>
                <a:spcPct val="100000"/>
              </a:lnSpc>
              <a:spcBef>
                <a:spcPts val="1205"/>
              </a:spcBef>
            </a:pPr>
            <a:r>
              <a:rPr sz="2000" spc="-5" dirty="0">
                <a:solidFill>
                  <a:srgbClr val="6F2F9F"/>
                </a:solidFill>
                <a:latin typeface="Times New Roman"/>
                <a:cs typeface="Times New Roman"/>
              </a:rPr>
              <a:t>applications</a:t>
            </a:r>
            <a:r>
              <a:rPr sz="2000" spc="-5" dirty="0">
                <a:latin typeface="Times New Roman"/>
                <a:cs typeface="Times New Roman"/>
              </a:rPr>
              <a:t>.</a:t>
            </a:r>
            <a:endParaRPr sz="2000">
              <a:latin typeface="Times New Roman"/>
              <a:cs typeface="Times New Roman"/>
            </a:endParaRPr>
          </a:p>
          <a:p>
            <a:pPr marL="12700" algn="just">
              <a:lnSpc>
                <a:spcPct val="100000"/>
              </a:lnSpc>
              <a:spcBef>
                <a:spcPts val="1680"/>
              </a:spcBef>
            </a:pPr>
            <a:r>
              <a:rPr sz="2000" spc="-5" dirty="0">
                <a:solidFill>
                  <a:srgbClr val="C00000"/>
                </a:solidFill>
                <a:latin typeface="Times New Roman"/>
                <a:cs typeface="Times New Roman"/>
              </a:rPr>
              <a:t>» </a:t>
            </a:r>
            <a:r>
              <a:rPr sz="2000" spc="-5" dirty="0">
                <a:latin typeface="Times New Roman"/>
                <a:cs typeface="Times New Roman"/>
              </a:rPr>
              <a:t>Kernel </a:t>
            </a:r>
            <a:r>
              <a:rPr sz="2000" spc="-10" dirty="0">
                <a:solidFill>
                  <a:srgbClr val="6F2F9F"/>
                </a:solidFill>
                <a:latin typeface="Times New Roman"/>
                <a:cs typeface="Times New Roman"/>
              </a:rPr>
              <a:t>contains </a:t>
            </a:r>
            <a:r>
              <a:rPr sz="2000" spc="-5" dirty="0">
                <a:solidFill>
                  <a:srgbClr val="6F2F9F"/>
                </a:solidFill>
                <a:latin typeface="Times New Roman"/>
                <a:cs typeface="Times New Roman"/>
              </a:rPr>
              <a:t>a </a:t>
            </a:r>
            <a:r>
              <a:rPr sz="2000" spc="-10" dirty="0">
                <a:solidFill>
                  <a:srgbClr val="6F2F9F"/>
                </a:solidFill>
                <a:latin typeface="Times New Roman"/>
                <a:cs typeface="Times New Roman"/>
              </a:rPr>
              <a:t>set </a:t>
            </a:r>
            <a:r>
              <a:rPr sz="2000" dirty="0">
                <a:solidFill>
                  <a:srgbClr val="6F2F9F"/>
                </a:solidFill>
                <a:latin typeface="Times New Roman"/>
                <a:cs typeface="Times New Roman"/>
              </a:rPr>
              <a:t>of </a:t>
            </a:r>
            <a:r>
              <a:rPr sz="2000" spc="-15" dirty="0">
                <a:solidFill>
                  <a:srgbClr val="6F2F9F"/>
                </a:solidFill>
                <a:latin typeface="Times New Roman"/>
                <a:cs typeface="Times New Roman"/>
              </a:rPr>
              <a:t>system </a:t>
            </a:r>
            <a:r>
              <a:rPr sz="2000" spc="-5" dirty="0">
                <a:solidFill>
                  <a:srgbClr val="6F2F9F"/>
                </a:solidFill>
                <a:latin typeface="Times New Roman"/>
                <a:cs typeface="Times New Roman"/>
              </a:rPr>
              <a:t>libraries </a:t>
            </a:r>
            <a:r>
              <a:rPr sz="2000" spc="-10" dirty="0">
                <a:solidFill>
                  <a:srgbClr val="6F2F9F"/>
                </a:solidFill>
                <a:latin typeface="Times New Roman"/>
                <a:cs typeface="Times New Roman"/>
              </a:rPr>
              <a:t>and</a:t>
            </a:r>
            <a:r>
              <a:rPr sz="2000" spc="-155" dirty="0">
                <a:solidFill>
                  <a:srgbClr val="6F2F9F"/>
                </a:solidFill>
                <a:latin typeface="Times New Roman"/>
                <a:cs typeface="Times New Roman"/>
              </a:rPr>
              <a:t> </a:t>
            </a:r>
            <a:r>
              <a:rPr sz="2000" spc="-5" dirty="0">
                <a:solidFill>
                  <a:srgbClr val="6F2F9F"/>
                </a:solidFill>
                <a:latin typeface="Times New Roman"/>
                <a:cs typeface="Times New Roman"/>
              </a:rPr>
              <a:t>services</a:t>
            </a:r>
            <a:r>
              <a:rPr sz="2000" spc="-5" dirty="0">
                <a:latin typeface="Times New Roman"/>
                <a:cs typeface="Times New Roman"/>
              </a:rPr>
              <a:t>.</a:t>
            </a:r>
            <a:endParaRPr sz="2000">
              <a:latin typeface="Times New Roman"/>
              <a:cs typeface="Times New Roman"/>
            </a:endParaRPr>
          </a:p>
          <a:p>
            <a:pPr marL="356870" marR="5080" indent="-344805" algn="just">
              <a:lnSpc>
                <a:spcPct val="150100"/>
              </a:lnSpc>
              <a:spcBef>
                <a:spcPts val="480"/>
              </a:spcBef>
            </a:pPr>
            <a:r>
              <a:rPr sz="2000" spc="-5" dirty="0">
                <a:solidFill>
                  <a:srgbClr val="C00000"/>
                </a:solidFill>
                <a:latin typeface="Times New Roman"/>
                <a:cs typeface="Times New Roman"/>
              </a:rPr>
              <a:t>» </a:t>
            </a:r>
            <a:r>
              <a:rPr sz="2000" spc="-5" dirty="0">
                <a:solidFill>
                  <a:srgbClr val="6F2F9F"/>
                </a:solidFill>
                <a:latin typeface="Times New Roman"/>
                <a:cs typeface="Times New Roman"/>
              </a:rPr>
              <a:t>For a </a:t>
            </a:r>
            <a:r>
              <a:rPr sz="2000" spc="-10" dirty="0">
                <a:solidFill>
                  <a:srgbClr val="6F2F9F"/>
                </a:solidFill>
                <a:latin typeface="Times New Roman"/>
                <a:cs typeface="Times New Roman"/>
              </a:rPr>
              <a:t>general </a:t>
            </a:r>
            <a:r>
              <a:rPr sz="2000" spc="-5" dirty="0">
                <a:solidFill>
                  <a:srgbClr val="6F2F9F"/>
                </a:solidFill>
                <a:latin typeface="Times New Roman"/>
                <a:cs typeface="Times New Roman"/>
              </a:rPr>
              <a:t>purpose OS, </a:t>
            </a:r>
            <a:r>
              <a:rPr sz="2000" spc="-10" dirty="0">
                <a:solidFill>
                  <a:srgbClr val="6F2F9F"/>
                </a:solidFill>
                <a:latin typeface="Times New Roman"/>
                <a:cs typeface="Times New Roman"/>
              </a:rPr>
              <a:t>the kernel contains </a:t>
            </a:r>
            <a:r>
              <a:rPr sz="2000" spc="-5" dirty="0">
                <a:solidFill>
                  <a:srgbClr val="6F2F9F"/>
                </a:solidFill>
                <a:latin typeface="Times New Roman"/>
                <a:cs typeface="Times New Roman"/>
              </a:rPr>
              <a:t>different services </a:t>
            </a:r>
            <a:r>
              <a:rPr sz="2000" spc="-10" dirty="0">
                <a:latin typeface="Times New Roman"/>
                <a:cs typeface="Times New Roman"/>
              </a:rPr>
              <a:t>like </a:t>
            </a:r>
            <a:r>
              <a:rPr sz="2000" spc="-10" dirty="0">
                <a:solidFill>
                  <a:srgbClr val="006FC0"/>
                </a:solidFill>
                <a:latin typeface="Times New Roman"/>
                <a:cs typeface="Times New Roman"/>
              </a:rPr>
              <a:t>memory  management</a:t>
            </a:r>
            <a:r>
              <a:rPr sz="2000" spc="-10" dirty="0">
                <a:latin typeface="Times New Roman"/>
                <a:cs typeface="Times New Roman"/>
              </a:rPr>
              <a:t>, </a:t>
            </a:r>
            <a:r>
              <a:rPr sz="2000" spc="-5" dirty="0">
                <a:solidFill>
                  <a:srgbClr val="006FC0"/>
                </a:solidFill>
                <a:latin typeface="Times New Roman"/>
                <a:cs typeface="Times New Roman"/>
              </a:rPr>
              <a:t>process </a:t>
            </a:r>
            <a:r>
              <a:rPr sz="2000" spc="-10" dirty="0">
                <a:solidFill>
                  <a:srgbClr val="006FC0"/>
                </a:solidFill>
                <a:latin typeface="Times New Roman"/>
                <a:cs typeface="Times New Roman"/>
              </a:rPr>
              <a:t>management</a:t>
            </a:r>
            <a:r>
              <a:rPr sz="2000" spc="-10" dirty="0">
                <a:latin typeface="Times New Roman"/>
                <a:cs typeface="Times New Roman"/>
              </a:rPr>
              <a:t>, </a:t>
            </a:r>
            <a:r>
              <a:rPr sz="2000" spc="-10" dirty="0">
                <a:solidFill>
                  <a:srgbClr val="006FC0"/>
                </a:solidFill>
                <a:latin typeface="Times New Roman"/>
                <a:cs typeface="Times New Roman"/>
              </a:rPr>
              <a:t>time management</a:t>
            </a:r>
            <a:r>
              <a:rPr sz="2000" spc="-10" dirty="0">
                <a:latin typeface="Times New Roman"/>
                <a:cs typeface="Times New Roman"/>
              </a:rPr>
              <a:t>, </a:t>
            </a:r>
            <a:r>
              <a:rPr sz="2000" spc="-10" dirty="0">
                <a:solidFill>
                  <a:srgbClr val="006FC0"/>
                </a:solidFill>
                <a:latin typeface="Times New Roman"/>
                <a:cs typeface="Times New Roman"/>
              </a:rPr>
              <a:t>file </a:t>
            </a:r>
            <a:r>
              <a:rPr sz="2000" spc="-5" dirty="0">
                <a:solidFill>
                  <a:srgbClr val="006FC0"/>
                </a:solidFill>
                <a:latin typeface="Times New Roman"/>
                <a:cs typeface="Times New Roman"/>
              </a:rPr>
              <a:t>system  </a:t>
            </a:r>
            <a:r>
              <a:rPr sz="2000" spc="-15" dirty="0">
                <a:solidFill>
                  <a:srgbClr val="006FC0"/>
                </a:solidFill>
                <a:latin typeface="Times New Roman"/>
                <a:cs typeface="Times New Roman"/>
              </a:rPr>
              <a:t>management</a:t>
            </a:r>
            <a:r>
              <a:rPr sz="2000" spc="-15" dirty="0">
                <a:latin typeface="Times New Roman"/>
                <a:cs typeface="Times New Roman"/>
              </a:rPr>
              <a:t>, </a:t>
            </a:r>
            <a:r>
              <a:rPr sz="2000" spc="-5" dirty="0">
                <a:solidFill>
                  <a:srgbClr val="006FC0"/>
                </a:solidFill>
                <a:latin typeface="Times New Roman"/>
                <a:cs typeface="Times New Roman"/>
              </a:rPr>
              <a:t>I/O </a:t>
            </a:r>
            <a:r>
              <a:rPr sz="2000" spc="-15" dirty="0">
                <a:solidFill>
                  <a:srgbClr val="006FC0"/>
                </a:solidFill>
                <a:latin typeface="Times New Roman"/>
                <a:cs typeface="Times New Roman"/>
              </a:rPr>
              <a:t>system</a:t>
            </a:r>
            <a:r>
              <a:rPr sz="2000" spc="160" dirty="0">
                <a:solidFill>
                  <a:srgbClr val="006FC0"/>
                </a:solidFill>
                <a:latin typeface="Times New Roman"/>
                <a:cs typeface="Times New Roman"/>
              </a:rPr>
              <a:t> </a:t>
            </a:r>
            <a:r>
              <a:rPr sz="2000" spc="-15" dirty="0">
                <a:solidFill>
                  <a:srgbClr val="006FC0"/>
                </a:solidFill>
                <a:latin typeface="Times New Roman"/>
                <a:cs typeface="Times New Roman"/>
              </a:rPr>
              <a:t>management</a:t>
            </a:r>
            <a:r>
              <a:rPr sz="2000" spc="-15" dirty="0">
                <a:latin typeface="Times New Roman"/>
                <a:cs typeface="Times New Roman"/>
              </a:rPr>
              <a:t>.</a:t>
            </a:r>
            <a:endParaRPr sz="2000">
              <a:latin typeface="Times New Roman"/>
              <a:cs typeface="Times New Roman"/>
            </a:endParaRPr>
          </a:p>
        </p:txBody>
      </p:sp>
      <p:sp>
        <p:nvSpPr>
          <p:cNvPr id="4" name="object 4"/>
          <p:cNvSpPr txBox="1"/>
          <p:nvPr/>
        </p:nvSpPr>
        <p:spPr>
          <a:xfrm>
            <a:off x="8420100" y="6471338"/>
            <a:ext cx="217804"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5</a:t>
            </a:fld>
            <a:endParaRPr sz="1200">
              <a:latin typeface="Times New Roman"/>
              <a:cs typeface="Times New Roman"/>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381000" y="228600"/>
            <a:ext cx="8229600" cy="609600"/>
          </a:xfrm>
          <a:custGeom>
            <a:avLst/>
            <a:gdLst/>
            <a:ahLst/>
            <a:cxnLst/>
            <a:rect l="l" t="t" r="r" b="b"/>
            <a:pathLst>
              <a:path w="8229600" h="609600">
                <a:moveTo>
                  <a:pt x="0" y="609600"/>
                </a:moveTo>
                <a:lnTo>
                  <a:pt x="0" y="0"/>
                </a:lnTo>
                <a:lnTo>
                  <a:pt x="8229600" y="0"/>
                </a:lnTo>
              </a:path>
            </a:pathLst>
          </a:custGeom>
          <a:ln w="19050">
            <a:solidFill>
              <a:srgbClr val="CC9900"/>
            </a:solidFill>
          </a:ln>
        </p:spPr>
        <p:txBody>
          <a:bodyPr wrap="square" lIns="0" tIns="0" rIns="0" bIns="0" rtlCol="0"/>
          <a:lstStyle/>
          <a:p>
            <a:endParaRPr/>
          </a:p>
        </p:txBody>
      </p:sp>
      <p:sp>
        <p:nvSpPr>
          <p:cNvPr id="3" name="object 3"/>
          <p:cNvSpPr txBox="1"/>
          <p:nvPr/>
        </p:nvSpPr>
        <p:spPr>
          <a:xfrm>
            <a:off x="8445500" y="6450279"/>
            <a:ext cx="165735" cy="208279"/>
          </a:xfrm>
          <a:prstGeom prst="rect">
            <a:avLst/>
          </a:prstGeom>
        </p:spPr>
        <p:txBody>
          <a:bodyPr vert="horz" wrap="square" lIns="0" tIns="12700" rIns="0" bIns="0" rtlCol="0">
            <a:spAutoFit/>
          </a:bodyPr>
          <a:lstStyle/>
          <a:p>
            <a:pPr marL="12700">
              <a:lnSpc>
                <a:spcPct val="100000"/>
              </a:lnSpc>
              <a:spcBef>
                <a:spcPts val="100"/>
              </a:spcBef>
            </a:pPr>
            <a:r>
              <a:rPr sz="1200" spc="-55" dirty="0">
                <a:latin typeface="Times New Roman"/>
                <a:cs typeface="Times New Roman"/>
              </a:rPr>
              <a:t>47</a:t>
            </a:r>
            <a:endParaRPr sz="1200">
              <a:latin typeface="Times New Roman"/>
              <a:cs typeface="Times New Roman"/>
            </a:endParaRPr>
          </a:p>
        </p:txBody>
      </p:sp>
      <p:sp>
        <p:nvSpPr>
          <p:cNvPr id="4" name="object 4"/>
          <p:cNvSpPr txBox="1"/>
          <p:nvPr/>
        </p:nvSpPr>
        <p:spPr>
          <a:xfrm>
            <a:off x="444500" y="199374"/>
            <a:ext cx="8321675" cy="6082030"/>
          </a:xfrm>
          <a:prstGeom prst="rect">
            <a:avLst/>
          </a:prstGeom>
        </p:spPr>
        <p:txBody>
          <a:bodyPr vert="horz" wrap="square" lIns="0" tIns="12700" rIns="0" bIns="0" rtlCol="0">
            <a:spAutoFit/>
          </a:bodyPr>
          <a:lstStyle/>
          <a:p>
            <a:pPr marL="698500" marR="8255" indent="-326390" algn="just">
              <a:lnSpc>
                <a:spcPct val="150100"/>
              </a:lnSpc>
              <a:spcBef>
                <a:spcPts val="100"/>
              </a:spcBef>
              <a:buClr>
                <a:srgbClr val="3A812E"/>
              </a:buClr>
              <a:buSzPct val="60000"/>
              <a:buFont typeface="Wingdings"/>
              <a:buChar char=""/>
              <a:tabLst>
                <a:tab pos="699135" algn="l"/>
              </a:tabLst>
            </a:pPr>
            <a:r>
              <a:rPr sz="2000" i="1" spc="-5" dirty="0">
                <a:solidFill>
                  <a:srgbClr val="FF0000"/>
                </a:solidFill>
                <a:latin typeface="Times New Roman"/>
                <a:cs typeface="Times New Roman"/>
              </a:rPr>
              <a:t>Kernel Level/ System Level </a:t>
            </a:r>
            <a:r>
              <a:rPr sz="2000" i="1" dirty="0">
                <a:solidFill>
                  <a:srgbClr val="FF0000"/>
                </a:solidFill>
                <a:latin typeface="Times New Roman"/>
                <a:cs typeface="Times New Roman"/>
              </a:rPr>
              <a:t>Thread</a:t>
            </a:r>
            <a:r>
              <a:rPr sz="2000" i="1" dirty="0">
                <a:latin typeface="Times New Roman"/>
                <a:cs typeface="Times New Roman"/>
              </a:rPr>
              <a:t>: </a:t>
            </a:r>
            <a:r>
              <a:rPr sz="2000" spc="-5" dirty="0">
                <a:solidFill>
                  <a:srgbClr val="6F2F9F"/>
                </a:solidFill>
                <a:latin typeface="Times New Roman"/>
                <a:cs typeface="Times New Roman"/>
              </a:rPr>
              <a:t>Kernel </a:t>
            </a:r>
            <a:r>
              <a:rPr sz="2000" spc="-10" dirty="0">
                <a:solidFill>
                  <a:srgbClr val="6F2F9F"/>
                </a:solidFill>
                <a:latin typeface="Times New Roman"/>
                <a:cs typeface="Times New Roman"/>
              </a:rPr>
              <a:t>level </a:t>
            </a:r>
            <a:r>
              <a:rPr sz="2000" spc="-5" dirty="0">
                <a:solidFill>
                  <a:srgbClr val="6F2F9F"/>
                </a:solidFill>
                <a:latin typeface="Times New Roman"/>
                <a:cs typeface="Times New Roman"/>
              </a:rPr>
              <a:t>threads are </a:t>
            </a:r>
            <a:r>
              <a:rPr sz="2000" spc="-10" dirty="0">
                <a:solidFill>
                  <a:srgbClr val="6F2F9F"/>
                </a:solidFill>
                <a:latin typeface="Times New Roman"/>
                <a:cs typeface="Times New Roman"/>
              </a:rPr>
              <a:t>individual  units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execution, </a:t>
            </a:r>
            <a:r>
              <a:rPr sz="2000" spc="-20" dirty="0">
                <a:solidFill>
                  <a:srgbClr val="6F2F9F"/>
                </a:solidFill>
                <a:latin typeface="Times New Roman"/>
                <a:cs typeface="Times New Roman"/>
              </a:rPr>
              <a:t>which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OS treats as separate</a:t>
            </a:r>
            <a:r>
              <a:rPr sz="2000" spc="185" dirty="0">
                <a:solidFill>
                  <a:srgbClr val="6F2F9F"/>
                </a:solidFill>
                <a:latin typeface="Times New Roman"/>
                <a:cs typeface="Times New Roman"/>
              </a:rPr>
              <a:t> </a:t>
            </a:r>
            <a:r>
              <a:rPr sz="2000" spc="-5" dirty="0">
                <a:solidFill>
                  <a:srgbClr val="6F2F9F"/>
                </a:solidFill>
                <a:latin typeface="Times New Roman"/>
                <a:cs typeface="Times New Roman"/>
              </a:rPr>
              <a:t>threads</a:t>
            </a:r>
            <a:r>
              <a:rPr sz="2000" spc="-5" dirty="0">
                <a:latin typeface="Times New Roman"/>
                <a:cs typeface="Times New Roman"/>
              </a:rPr>
              <a:t>.</a:t>
            </a:r>
            <a:endParaRPr sz="2000">
              <a:latin typeface="Times New Roman"/>
              <a:cs typeface="Times New Roman"/>
            </a:endParaRPr>
          </a:p>
          <a:p>
            <a:pPr marL="698500" marR="8255" indent="-326390" algn="just">
              <a:lnSpc>
                <a:spcPct val="150100"/>
              </a:lnSpc>
              <a:spcBef>
                <a:spcPts val="480"/>
              </a:spcBef>
              <a:buClr>
                <a:srgbClr val="3A812E"/>
              </a:buClr>
              <a:buSzPct val="60000"/>
              <a:buFont typeface="Wingdings"/>
              <a:buChar char=""/>
              <a:tabLst>
                <a:tab pos="699135" algn="l"/>
              </a:tabLst>
            </a:pPr>
            <a:r>
              <a:rPr sz="2000" dirty="0">
                <a:solidFill>
                  <a:srgbClr val="006FC0"/>
                </a:solidFill>
                <a:latin typeface="Times New Roman"/>
                <a:cs typeface="Times New Roman"/>
              </a:rPr>
              <a:t>The </a:t>
            </a:r>
            <a:r>
              <a:rPr sz="2000" spc="-10" dirty="0">
                <a:solidFill>
                  <a:srgbClr val="006FC0"/>
                </a:solidFill>
                <a:latin typeface="Times New Roman"/>
                <a:cs typeface="Times New Roman"/>
              </a:rPr>
              <a:t>OS </a:t>
            </a:r>
            <a:r>
              <a:rPr sz="2000" spc="-5" dirty="0">
                <a:solidFill>
                  <a:srgbClr val="006FC0"/>
                </a:solidFill>
                <a:latin typeface="Times New Roman"/>
                <a:cs typeface="Times New Roman"/>
              </a:rPr>
              <a:t>interrupts </a:t>
            </a:r>
            <a:r>
              <a:rPr sz="2000" spc="-10" dirty="0">
                <a:solidFill>
                  <a:srgbClr val="006FC0"/>
                </a:solidFill>
                <a:latin typeface="Times New Roman"/>
                <a:cs typeface="Times New Roman"/>
              </a:rPr>
              <a:t>the </a:t>
            </a:r>
            <a:r>
              <a:rPr sz="2000" spc="-5" dirty="0">
                <a:solidFill>
                  <a:srgbClr val="006FC0"/>
                </a:solidFill>
                <a:latin typeface="Times New Roman"/>
                <a:cs typeface="Times New Roman"/>
              </a:rPr>
              <a:t>execution </a:t>
            </a:r>
            <a:r>
              <a:rPr sz="2000" dirty="0">
                <a:solidFill>
                  <a:srgbClr val="006FC0"/>
                </a:solidFill>
                <a:latin typeface="Times New Roman"/>
                <a:cs typeface="Times New Roman"/>
              </a:rPr>
              <a:t>of </a:t>
            </a:r>
            <a:r>
              <a:rPr sz="2000" spc="-10" dirty="0">
                <a:solidFill>
                  <a:srgbClr val="006FC0"/>
                </a:solidFill>
                <a:latin typeface="Times New Roman"/>
                <a:cs typeface="Times New Roman"/>
              </a:rPr>
              <a:t>the </a:t>
            </a:r>
            <a:r>
              <a:rPr sz="2000" spc="-5" dirty="0">
                <a:solidFill>
                  <a:srgbClr val="006FC0"/>
                </a:solidFill>
                <a:latin typeface="Times New Roman"/>
                <a:cs typeface="Times New Roman"/>
              </a:rPr>
              <a:t>currently running kernel thread </a:t>
            </a:r>
            <a:r>
              <a:rPr sz="2000" spc="-10" dirty="0">
                <a:solidFill>
                  <a:srgbClr val="006FC0"/>
                </a:solidFill>
                <a:latin typeface="Times New Roman"/>
                <a:cs typeface="Times New Roman"/>
              </a:rPr>
              <a:t>and  switches </a:t>
            </a:r>
            <a:r>
              <a:rPr sz="2000" spc="-5" dirty="0">
                <a:solidFill>
                  <a:srgbClr val="006FC0"/>
                </a:solidFill>
                <a:latin typeface="Times New Roman"/>
                <a:cs typeface="Times New Roman"/>
              </a:rPr>
              <a:t>the execution </a:t>
            </a:r>
            <a:r>
              <a:rPr sz="2000" spc="-10" dirty="0">
                <a:solidFill>
                  <a:srgbClr val="006FC0"/>
                </a:solidFill>
                <a:latin typeface="Times New Roman"/>
                <a:cs typeface="Times New Roman"/>
              </a:rPr>
              <a:t>to </a:t>
            </a:r>
            <a:r>
              <a:rPr sz="2000" spc="-5" dirty="0">
                <a:solidFill>
                  <a:srgbClr val="006FC0"/>
                </a:solidFill>
                <a:latin typeface="Times New Roman"/>
                <a:cs typeface="Times New Roman"/>
              </a:rPr>
              <a:t>another </a:t>
            </a:r>
            <a:r>
              <a:rPr sz="2000" spc="-10" dirty="0">
                <a:solidFill>
                  <a:srgbClr val="006FC0"/>
                </a:solidFill>
                <a:latin typeface="Times New Roman"/>
                <a:cs typeface="Times New Roman"/>
              </a:rPr>
              <a:t>kernel </a:t>
            </a:r>
            <a:r>
              <a:rPr sz="2000" spc="-5" dirty="0">
                <a:solidFill>
                  <a:srgbClr val="006FC0"/>
                </a:solidFill>
                <a:latin typeface="Times New Roman"/>
                <a:cs typeface="Times New Roman"/>
              </a:rPr>
              <a:t>thread based </a:t>
            </a:r>
            <a:r>
              <a:rPr sz="2000" dirty="0">
                <a:solidFill>
                  <a:srgbClr val="006FC0"/>
                </a:solidFill>
                <a:latin typeface="Times New Roman"/>
                <a:cs typeface="Times New Roman"/>
              </a:rPr>
              <a:t>on </a:t>
            </a:r>
            <a:r>
              <a:rPr sz="2000" spc="-10" dirty="0">
                <a:solidFill>
                  <a:srgbClr val="006FC0"/>
                </a:solidFill>
                <a:latin typeface="Times New Roman"/>
                <a:cs typeface="Times New Roman"/>
              </a:rPr>
              <a:t>the </a:t>
            </a:r>
            <a:r>
              <a:rPr sz="2000" spc="-5" dirty="0">
                <a:solidFill>
                  <a:srgbClr val="006FC0"/>
                </a:solidFill>
                <a:latin typeface="Times New Roman"/>
                <a:cs typeface="Times New Roman"/>
              </a:rPr>
              <a:t>scheduling  policies </a:t>
            </a:r>
            <a:r>
              <a:rPr sz="2000" spc="-15" dirty="0">
                <a:solidFill>
                  <a:srgbClr val="006FC0"/>
                </a:solidFill>
                <a:latin typeface="Times New Roman"/>
                <a:cs typeface="Times New Roman"/>
              </a:rPr>
              <a:t>implemented </a:t>
            </a:r>
            <a:r>
              <a:rPr sz="2000" dirty="0">
                <a:solidFill>
                  <a:srgbClr val="006FC0"/>
                </a:solidFill>
                <a:latin typeface="Times New Roman"/>
                <a:cs typeface="Times New Roman"/>
              </a:rPr>
              <a:t>by </a:t>
            </a:r>
            <a:r>
              <a:rPr sz="2000" spc="-10" dirty="0">
                <a:solidFill>
                  <a:srgbClr val="006FC0"/>
                </a:solidFill>
                <a:latin typeface="Times New Roman"/>
                <a:cs typeface="Times New Roman"/>
              </a:rPr>
              <a:t>the</a:t>
            </a:r>
            <a:r>
              <a:rPr sz="2000" spc="55" dirty="0">
                <a:solidFill>
                  <a:srgbClr val="006FC0"/>
                </a:solidFill>
                <a:latin typeface="Times New Roman"/>
                <a:cs typeface="Times New Roman"/>
              </a:rPr>
              <a:t> </a:t>
            </a:r>
            <a:r>
              <a:rPr sz="2000" spc="-5" dirty="0">
                <a:solidFill>
                  <a:srgbClr val="006FC0"/>
                </a:solidFill>
                <a:latin typeface="Times New Roman"/>
                <a:cs typeface="Times New Roman"/>
              </a:rPr>
              <a:t>OS</a:t>
            </a:r>
            <a:r>
              <a:rPr sz="2000" spc="-5" dirty="0">
                <a:latin typeface="Times New Roman"/>
                <a:cs typeface="Times New Roman"/>
              </a:rPr>
              <a:t>.</a:t>
            </a:r>
            <a:endParaRPr sz="2000">
              <a:latin typeface="Times New Roman"/>
              <a:cs typeface="Times New Roman"/>
            </a:endParaRPr>
          </a:p>
          <a:p>
            <a:pPr marL="1049655" marR="10795" lvl="1" indent="-351155" algn="just">
              <a:lnSpc>
                <a:spcPct val="150000"/>
              </a:lnSpc>
              <a:spcBef>
                <a:spcPts val="480"/>
              </a:spcBef>
              <a:buClr>
                <a:srgbClr val="CC9900"/>
              </a:buClr>
              <a:buSzPct val="65000"/>
              <a:buFont typeface="Wingdings"/>
              <a:buChar char=""/>
              <a:tabLst>
                <a:tab pos="1049655" algn="l"/>
              </a:tabLst>
            </a:pPr>
            <a:r>
              <a:rPr sz="2000" dirty="0">
                <a:latin typeface="Times New Roman"/>
                <a:cs typeface="Times New Roman"/>
              </a:rPr>
              <a:t>There are </a:t>
            </a:r>
            <a:r>
              <a:rPr sz="2000" spc="-10" dirty="0">
                <a:solidFill>
                  <a:srgbClr val="C00000"/>
                </a:solidFill>
                <a:latin typeface="Times New Roman"/>
                <a:cs typeface="Times New Roman"/>
              </a:rPr>
              <a:t>many ways for binding user level </a:t>
            </a:r>
            <a:r>
              <a:rPr sz="2000" spc="-5" dirty="0">
                <a:solidFill>
                  <a:srgbClr val="C00000"/>
                </a:solidFill>
                <a:latin typeface="Times New Roman"/>
                <a:cs typeface="Times New Roman"/>
              </a:rPr>
              <a:t>threads with kernel/  </a:t>
            </a:r>
            <a:r>
              <a:rPr sz="2000" spc="-15" dirty="0">
                <a:solidFill>
                  <a:srgbClr val="C00000"/>
                </a:solidFill>
                <a:latin typeface="Times New Roman"/>
                <a:cs typeface="Times New Roman"/>
              </a:rPr>
              <a:t>system </a:t>
            </a:r>
            <a:r>
              <a:rPr sz="2000" spc="-10" dirty="0">
                <a:solidFill>
                  <a:srgbClr val="C00000"/>
                </a:solidFill>
                <a:latin typeface="Times New Roman"/>
                <a:cs typeface="Times New Roman"/>
              </a:rPr>
              <a:t>level </a:t>
            </a:r>
            <a:r>
              <a:rPr sz="2000" spc="-5" dirty="0">
                <a:solidFill>
                  <a:srgbClr val="C00000"/>
                </a:solidFill>
                <a:latin typeface="Times New Roman"/>
                <a:cs typeface="Times New Roman"/>
              </a:rPr>
              <a:t>threads</a:t>
            </a:r>
            <a:r>
              <a:rPr sz="2000" spc="-5" dirty="0">
                <a:latin typeface="Times New Roman"/>
                <a:cs typeface="Times New Roman"/>
              </a:rPr>
              <a:t>; </a:t>
            </a:r>
            <a:r>
              <a:rPr sz="2000" spc="-20" dirty="0">
                <a:latin typeface="Times New Roman"/>
                <a:cs typeface="Times New Roman"/>
              </a:rPr>
              <a:t>which </a:t>
            </a:r>
            <a:r>
              <a:rPr sz="2000" dirty="0">
                <a:latin typeface="Times New Roman"/>
                <a:cs typeface="Times New Roman"/>
              </a:rPr>
              <a:t>are </a:t>
            </a:r>
            <a:r>
              <a:rPr sz="2000" spc="-10" dirty="0">
                <a:latin typeface="Times New Roman"/>
                <a:cs typeface="Times New Roman"/>
              </a:rPr>
              <a:t>explained</a:t>
            </a:r>
            <a:r>
              <a:rPr sz="2000" spc="195" dirty="0">
                <a:latin typeface="Times New Roman"/>
                <a:cs typeface="Times New Roman"/>
              </a:rPr>
              <a:t> </a:t>
            </a:r>
            <a:r>
              <a:rPr sz="2000" spc="-10" dirty="0">
                <a:latin typeface="Times New Roman"/>
                <a:cs typeface="Times New Roman"/>
              </a:rPr>
              <a:t>below:</a:t>
            </a:r>
            <a:endParaRPr sz="2000">
              <a:latin typeface="Times New Roman"/>
              <a:cs typeface="Times New Roman"/>
            </a:endParaRPr>
          </a:p>
          <a:p>
            <a:pPr marL="1369695" lvl="2" indent="-317500" algn="just">
              <a:lnSpc>
                <a:spcPct val="100000"/>
              </a:lnSpc>
              <a:spcBef>
                <a:spcPts val="1545"/>
              </a:spcBef>
              <a:buClr>
                <a:srgbClr val="3A812E"/>
              </a:buClr>
              <a:buSzPct val="69444"/>
              <a:buFont typeface="Wingdings"/>
              <a:buChar char=""/>
              <a:tabLst>
                <a:tab pos="1369695" algn="l"/>
              </a:tabLst>
            </a:pPr>
            <a:r>
              <a:rPr sz="1800" u="sng" spc="-5" dirty="0">
                <a:solidFill>
                  <a:srgbClr val="FF0000"/>
                </a:solidFill>
                <a:uFill>
                  <a:solidFill>
                    <a:srgbClr val="FF0000"/>
                  </a:solidFill>
                </a:uFill>
                <a:latin typeface="Times New Roman"/>
                <a:cs typeface="Times New Roman"/>
              </a:rPr>
              <a:t>Many-to-One </a:t>
            </a:r>
            <a:r>
              <a:rPr sz="1800" u="sng" dirty="0">
                <a:solidFill>
                  <a:srgbClr val="FF0000"/>
                </a:solidFill>
                <a:uFill>
                  <a:solidFill>
                    <a:srgbClr val="FF0000"/>
                  </a:solidFill>
                </a:uFill>
                <a:latin typeface="Times New Roman"/>
                <a:cs typeface="Times New Roman"/>
              </a:rPr>
              <a:t>Model</a:t>
            </a:r>
            <a:r>
              <a:rPr sz="1800" u="sng" dirty="0">
                <a:uFill>
                  <a:solidFill>
                    <a:srgbClr val="FF0000"/>
                  </a:solidFill>
                </a:uFill>
                <a:latin typeface="Times New Roman"/>
                <a:cs typeface="Times New Roman"/>
              </a:rPr>
              <a:t>:</a:t>
            </a:r>
            <a:r>
              <a:rPr sz="1800" dirty="0">
                <a:latin typeface="Times New Roman"/>
                <a:cs typeface="Times New Roman"/>
              </a:rPr>
              <a:t> Many user </a:t>
            </a:r>
            <a:r>
              <a:rPr sz="1800" spc="-5" dirty="0">
                <a:latin typeface="Times New Roman"/>
                <a:cs typeface="Times New Roman"/>
              </a:rPr>
              <a:t>level </a:t>
            </a:r>
            <a:r>
              <a:rPr sz="1800" dirty="0">
                <a:latin typeface="Times New Roman"/>
                <a:cs typeface="Times New Roman"/>
              </a:rPr>
              <a:t>threads </a:t>
            </a:r>
            <a:r>
              <a:rPr sz="1800" spc="-5" dirty="0">
                <a:latin typeface="Times New Roman"/>
                <a:cs typeface="Times New Roman"/>
              </a:rPr>
              <a:t>are mapped </a:t>
            </a:r>
            <a:r>
              <a:rPr sz="1800" dirty="0">
                <a:latin typeface="Times New Roman"/>
                <a:cs typeface="Times New Roman"/>
              </a:rPr>
              <a:t>to a</a:t>
            </a:r>
            <a:r>
              <a:rPr sz="1800" spc="-150" dirty="0">
                <a:latin typeface="Times New Roman"/>
                <a:cs typeface="Times New Roman"/>
              </a:rPr>
              <a:t> </a:t>
            </a:r>
            <a:r>
              <a:rPr sz="1800" spc="-5" dirty="0">
                <a:latin typeface="Times New Roman"/>
                <a:cs typeface="Times New Roman"/>
              </a:rPr>
              <a:t>single</a:t>
            </a:r>
            <a:endParaRPr sz="1800">
              <a:latin typeface="Times New Roman"/>
              <a:cs typeface="Times New Roman"/>
            </a:endParaRPr>
          </a:p>
          <a:p>
            <a:pPr marL="1369695">
              <a:lnSpc>
                <a:spcPct val="100000"/>
              </a:lnSpc>
              <a:spcBef>
                <a:spcPts val="1085"/>
              </a:spcBef>
            </a:pPr>
            <a:r>
              <a:rPr sz="1800" spc="-5" dirty="0">
                <a:latin typeface="Times New Roman"/>
                <a:cs typeface="Times New Roman"/>
              </a:rPr>
              <a:t>kernel </a:t>
            </a:r>
            <a:r>
              <a:rPr sz="1800" dirty="0">
                <a:latin typeface="Times New Roman"/>
                <a:cs typeface="Times New Roman"/>
              </a:rPr>
              <a:t>thread. </a:t>
            </a:r>
            <a:r>
              <a:rPr sz="1800" spc="-5" dirty="0">
                <a:latin typeface="Times New Roman"/>
                <a:cs typeface="Times New Roman"/>
              </a:rPr>
              <a:t>Eg</a:t>
            </a:r>
            <a:r>
              <a:rPr sz="1800" spc="-5" dirty="0">
                <a:solidFill>
                  <a:srgbClr val="006FC0"/>
                </a:solidFill>
                <a:latin typeface="Times New Roman"/>
                <a:cs typeface="Times New Roman"/>
              </a:rPr>
              <a:t>: </a:t>
            </a:r>
            <a:r>
              <a:rPr sz="1800" dirty="0">
                <a:solidFill>
                  <a:srgbClr val="006FC0"/>
                </a:solidFill>
                <a:latin typeface="Times New Roman"/>
                <a:cs typeface="Times New Roman"/>
              </a:rPr>
              <a:t>Solaris </a:t>
            </a:r>
            <a:r>
              <a:rPr sz="1800" spc="-15" dirty="0">
                <a:solidFill>
                  <a:srgbClr val="006FC0"/>
                </a:solidFill>
                <a:latin typeface="Times New Roman"/>
                <a:cs typeface="Times New Roman"/>
              </a:rPr>
              <a:t>Green </a:t>
            </a:r>
            <a:r>
              <a:rPr sz="1800" dirty="0">
                <a:solidFill>
                  <a:srgbClr val="006FC0"/>
                </a:solidFill>
                <a:latin typeface="Times New Roman"/>
                <a:cs typeface="Times New Roman"/>
              </a:rPr>
              <a:t>threads and </a:t>
            </a:r>
            <a:r>
              <a:rPr sz="1800" spc="-15" dirty="0">
                <a:solidFill>
                  <a:srgbClr val="006FC0"/>
                </a:solidFill>
                <a:latin typeface="Times New Roman"/>
                <a:cs typeface="Times New Roman"/>
              </a:rPr>
              <a:t>GNU </a:t>
            </a:r>
            <a:r>
              <a:rPr sz="1800" spc="5" dirty="0">
                <a:solidFill>
                  <a:srgbClr val="006FC0"/>
                </a:solidFill>
                <a:latin typeface="Times New Roman"/>
                <a:cs typeface="Times New Roman"/>
              </a:rPr>
              <a:t>Portable</a:t>
            </a:r>
            <a:r>
              <a:rPr sz="1800" spc="15" dirty="0">
                <a:solidFill>
                  <a:srgbClr val="006FC0"/>
                </a:solidFill>
                <a:latin typeface="Times New Roman"/>
                <a:cs typeface="Times New Roman"/>
              </a:rPr>
              <a:t> </a:t>
            </a:r>
            <a:r>
              <a:rPr sz="1800" spc="-5" dirty="0">
                <a:solidFill>
                  <a:srgbClr val="006FC0"/>
                </a:solidFill>
                <a:latin typeface="Times New Roman"/>
                <a:cs typeface="Times New Roman"/>
              </a:rPr>
              <a:t>Threads</a:t>
            </a:r>
            <a:endParaRPr sz="1800">
              <a:latin typeface="Times New Roman"/>
              <a:cs typeface="Times New Roman"/>
            </a:endParaRPr>
          </a:p>
          <a:p>
            <a:pPr marL="1369695" lvl="2" indent="-317500" algn="just">
              <a:lnSpc>
                <a:spcPct val="100000"/>
              </a:lnSpc>
              <a:spcBef>
                <a:spcPts val="1510"/>
              </a:spcBef>
              <a:buClr>
                <a:srgbClr val="3A812E"/>
              </a:buClr>
              <a:buSzPct val="69444"/>
              <a:buFont typeface="Wingdings"/>
              <a:buChar char=""/>
              <a:tabLst>
                <a:tab pos="1369695" algn="l"/>
              </a:tabLst>
            </a:pPr>
            <a:r>
              <a:rPr sz="1800" u="sng" dirty="0">
                <a:solidFill>
                  <a:srgbClr val="FF0000"/>
                </a:solidFill>
                <a:uFill>
                  <a:solidFill>
                    <a:srgbClr val="FF0000"/>
                  </a:solidFill>
                </a:uFill>
                <a:latin typeface="Times New Roman"/>
                <a:cs typeface="Times New Roman"/>
              </a:rPr>
              <a:t>One-to-One Model</a:t>
            </a:r>
            <a:r>
              <a:rPr sz="1800" u="sng" dirty="0">
                <a:uFill>
                  <a:solidFill>
                    <a:srgbClr val="FF0000"/>
                  </a:solidFill>
                </a:uFill>
                <a:latin typeface="Times New Roman"/>
                <a:cs typeface="Times New Roman"/>
              </a:rPr>
              <a:t>:</a:t>
            </a:r>
            <a:r>
              <a:rPr sz="1800" dirty="0">
                <a:latin typeface="Times New Roman"/>
                <a:cs typeface="Times New Roman"/>
              </a:rPr>
              <a:t> </a:t>
            </a:r>
            <a:r>
              <a:rPr sz="1800" spc="-5" dirty="0">
                <a:latin typeface="Times New Roman"/>
                <a:cs typeface="Times New Roman"/>
              </a:rPr>
              <a:t>Each user </a:t>
            </a:r>
            <a:r>
              <a:rPr sz="1800" spc="-10" dirty="0">
                <a:latin typeface="Times New Roman"/>
                <a:cs typeface="Times New Roman"/>
              </a:rPr>
              <a:t>level </a:t>
            </a:r>
            <a:r>
              <a:rPr sz="1800" spc="-5" dirty="0">
                <a:latin typeface="Times New Roman"/>
                <a:cs typeface="Times New Roman"/>
              </a:rPr>
              <a:t>thread is bonded </a:t>
            </a:r>
            <a:r>
              <a:rPr sz="1800" spc="-15" dirty="0">
                <a:latin typeface="Times New Roman"/>
                <a:cs typeface="Times New Roman"/>
              </a:rPr>
              <a:t>to </a:t>
            </a:r>
            <a:r>
              <a:rPr sz="1800" dirty="0">
                <a:latin typeface="Times New Roman"/>
                <a:cs typeface="Times New Roman"/>
              </a:rPr>
              <a:t>a </a:t>
            </a:r>
            <a:r>
              <a:rPr sz="1800" spc="-5" dirty="0">
                <a:latin typeface="Times New Roman"/>
                <a:cs typeface="Times New Roman"/>
              </a:rPr>
              <a:t>kernel/</a:t>
            </a:r>
            <a:r>
              <a:rPr sz="1800" spc="50" dirty="0">
                <a:latin typeface="Times New Roman"/>
                <a:cs typeface="Times New Roman"/>
              </a:rPr>
              <a:t> </a:t>
            </a:r>
            <a:r>
              <a:rPr sz="1800" spc="-10" dirty="0">
                <a:latin typeface="Times New Roman"/>
                <a:cs typeface="Times New Roman"/>
              </a:rPr>
              <a:t>system</a:t>
            </a:r>
            <a:endParaRPr sz="1800">
              <a:latin typeface="Times New Roman"/>
              <a:cs typeface="Times New Roman"/>
            </a:endParaRPr>
          </a:p>
          <a:p>
            <a:pPr marL="1369695">
              <a:lnSpc>
                <a:spcPct val="100000"/>
              </a:lnSpc>
              <a:spcBef>
                <a:spcPts val="1085"/>
              </a:spcBef>
            </a:pPr>
            <a:r>
              <a:rPr sz="1800" spc="-10" dirty="0">
                <a:latin typeface="Times New Roman"/>
                <a:cs typeface="Times New Roman"/>
              </a:rPr>
              <a:t>level </a:t>
            </a:r>
            <a:r>
              <a:rPr sz="1800" dirty="0">
                <a:latin typeface="Times New Roman"/>
                <a:cs typeface="Times New Roman"/>
              </a:rPr>
              <a:t>thread. </a:t>
            </a:r>
            <a:r>
              <a:rPr sz="1800" spc="-5" dirty="0">
                <a:solidFill>
                  <a:srgbClr val="006FC0"/>
                </a:solidFill>
                <a:latin typeface="Times New Roman"/>
                <a:cs typeface="Times New Roman"/>
              </a:rPr>
              <a:t>Windows </a:t>
            </a:r>
            <a:r>
              <a:rPr sz="1800" spc="5" dirty="0">
                <a:solidFill>
                  <a:srgbClr val="006FC0"/>
                </a:solidFill>
                <a:latin typeface="Times New Roman"/>
                <a:cs typeface="Times New Roman"/>
              </a:rPr>
              <a:t>XP/NT/2000 </a:t>
            </a:r>
            <a:r>
              <a:rPr sz="1800" spc="-5" dirty="0">
                <a:solidFill>
                  <a:srgbClr val="006FC0"/>
                </a:solidFill>
                <a:latin typeface="Times New Roman"/>
                <a:cs typeface="Times New Roman"/>
              </a:rPr>
              <a:t>and Linux</a:t>
            </a:r>
            <a:r>
              <a:rPr sz="1800" spc="-80" dirty="0">
                <a:solidFill>
                  <a:srgbClr val="006FC0"/>
                </a:solidFill>
                <a:latin typeface="Times New Roman"/>
                <a:cs typeface="Times New Roman"/>
              </a:rPr>
              <a:t> </a:t>
            </a:r>
            <a:r>
              <a:rPr sz="1800" dirty="0">
                <a:solidFill>
                  <a:srgbClr val="006FC0"/>
                </a:solidFill>
                <a:latin typeface="Times New Roman"/>
                <a:cs typeface="Times New Roman"/>
              </a:rPr>
              <a:t>threads</a:t>
            </a:r>
            <a:endParaRPr sz="1800">
              <a:latin typeface="Times New Roman"/>
              <a:cs typeface="Times New Roman"/>
            </a:endParaRPr>
          </a:p>
          <a:p>
            <a:pPr marL="1369695" lvl="2" indent="-317500" algn="just">
              <a:lnSpc>
                <a:spcPct val="100000"/>
              </a:lnSpc>
              <a:spcBef>
                <a:spcPts val="1650"/>
              </a:spcBef>
              <a:buClr>
                <a:srgbClr val="3A812E"/>
              </a:buClr>
              <a:buSzPct val="70000"/>
              <a:buFont typeface="Wingdings"/>
              <a:buChar char=""/>
              <a:tabLst>
                <a:tab pos="1369695" algn="l"/>
              </a:tabLst>
            </a:pPr>
            <a:r>
              <a:rPr sz="2000" u="sng" spc="-5" dirty="0">
                <a:solidFill>
                  <a:srgbClr val="FF0000"/>
                </a:solidFill>
                <a:uFill>
                  <a:solidFill>
                    <a:srgbClr val="FF0000"/>
                  </a:solidFill>
                </a:uFill>
                <a:latin typeface="Times New Roman"/>
                <a:cs typeface="Times New Roman"/>
              </a:rPr>
              <a:t>Many-to-Many </a:t>
            </a:r>
            <a:r>
              <a:rPr sz="2000" u="sng" dirty="0">
                <a:solidFill>
                  <a:srgbClr val="FF0000"/>
                </a:solidFill>
                <a:uFill>
                  <a:solidFill>
                    <a:srgbClr val="FF0000"/>
                  </a:solidFill>
                </a:uFill>
                <a:latin typeface="Times New Roman"/>
                <a:cs typeface="Times New Roman"/>
              </a:rPr>
              <a:t>Model</a:t>
            </a:r>
            <a:r>
              <a:rPr sz="2000" u="sng" dirty="0">
                <a:uFill>
                  <a:solidFill>
                    <a:srgbClr val="FF0000"/>
                  </a:solidFill>
                </a:uFill>
                <a:latin typeface="Times New Roman"/>
                <a:cs typeface="Times New Roman"/>
              </a:rPr>
              <a:t>:</a:t>
            </a:r>
            <a:r>
              <a:rPr sz="2000" dirty="0">
                <a:latin typeface="Times New Roman"/>
                <a:cs typeface="Times New Roman"/>
              </a:rPr>
              <a:t> </a:t>
            </a:r>
            <a:r>
              <a:rPr sz="2000" spc="-5" dirty="0">
                <a:latin typeface="Times New Roman"/>
                <a:cs typeface="Times New Roman"/>
              </a:rPr>
              <a:t>In </a:t>
            </a:r>
            <a:r>
              <a:rPr sz="2000" spc="-10" dirty="0">
                <a:latin typeface="Times New Roman"/>
                <a:cs typeface="Times New Roman"/>
              </a:rPr>
              <a:t>this model many user level </a:t>
            </a:r>
            <a:r>
              <a:rPr sz="2000" dirty="0">
                <a:latin typeface="Times New Roman"/>
                <a:cs typeface="Times New Roman"/>
              </a:rPr>
              <a:t>threads</a:t>
            </a:r>
            <a:r>
              <a:rPr sz="2000" spc="425" dirty="0">
                <a:latin typeface="Times New Roman"/>
                <a:cs typeface="Times New Roman"/>
              </a:rPr>
              <a:t> </a:t>
            </a:r>
            <a:r>
              <a:rPr sz="2000" dirty="0">
                <a:latin typeface="Times New Roman"/>
                <a:cs typeface="Times New Roman"/>
              </a:rPr>
              <a:t>are</a:t>
            </a:r>
            <a:endParaRPr sz="2000">
              <a:latin typeface="Times New Roman"/>
              <a:cs typeface="Times New Roman"/>
            </a:endParaRPr>
          </a:p>
          <a:p>
            <a:pPr marL="12700">
              <a:lnSpc>
                <a:spcPct val="100000"/>
              </a:lnSpc>
              <a:spcBef>
                <a:spcPts val="1200"/>
              </a:spcBef>
              <a:tabLst>
                <a:tab pos="1369060" algn="l"/>
              </a:tabLst>
            </a:pPr>
            <a:r>
              <a:rPr sz="2000" strike="sngStrike" spc="-5" dirty="0">
                <a:latin typeface="Times New Roman"/>
                <a:cs typeface="Times New Roman"/>
              </a:rPr>
              <a:t> 	</a:t>
            </a:r>
            <a:r>
              <a:rPr sz="2000" strike="sngStrike" spc="-10" dirty="0">
                <a:latin typeface="Times New Roman"/>
                <a:cs typeface="Times New Roman"/>
              </a:rPr>
              <a:t>allowed</a:t>
            </a:r>
            <a:r>
              <a:rPr sz="2000" strike="sngStrike" spc="235" dirty="0">
                <a:latin typeface="Times New Roman"/>
                <a:cs typeface="Times New Roman"/>
              </a:rPr>
              <a:t> </a:t>
            </a:r>
            <a:r>
              <a:rPr sz="2000" strike="sngStrike" spc="-10" dirty="0">
                <a:latin typeface="Times New Roman"/>
                <a:cs typeface="Times New Roman"/>
              </a:rPr>
              <a:t>to</a:t>
            </a:r>
            <a:r>
              <a:rPr sz="2000" strike="sngStrike" spc="235" dirty="0">
                <a:latin typeface="Times New Roman"/>
                <a:cs typeface="Times New Roman"/>
              </a:rPr>
              <a:t> </a:t>
            </a:r>
            <a:r>
              <a:rPr sz="2000" strike="sngStrike" dirty="0">
                <a:latin typeface="Times New Roman"/>
                <a:cs typeface="Times New Roman"/>
              </a:rPr>
              <a:t>be</a:t>
            </a:r>
            <a:r>
              <a:rPr sz="2000" strike="sngStrike" spc="204" dirty="0">
                <a:latin typeface="Times New Roman"/>
                <a:cs typeface="Times New Roman"/>
              </a:rPr>
              <a:t> </a:t>
            </a:r>
            <a:r>
              <a:rPr sz="2000" strike="sngStrike" spc="-10" dirty="0">
                <a:latin typeface="Times New Roman"/>
                <a:cs typeface="Times New Roman"/>
              </a:rPr>
              <a:t>mapped</a:t>
            </a:r>
            <a:r>
              <a:rPr sz="2000" strike="sngStrike" spc="245" dirty="0">
                <a:latin typeface="Times New Roman"/>
                <a:cs typeface="Times New Roman"/>
              </a:rPr>
              <a:t> </a:t>
            </a:r>
            <a:r>
              <a:rPr sz="2000" strike="sngStrike" spc="-10" dirty="0">
                <a:latin typeface="Times New Roman"/>
                <a:cs typeface="Times New Roman"/>
              </a:rPr>
              <a:t>to</a:t>
            </a:r>
            <a:r>
              <a:rPr sz="2000" strike="sngStrike" spc="229" dirty="0">
                <a:latin typeface="Times New Roman"/>
                <a:cs typeface="Times New Roman"/>
              </a:rPr>
              <a:t> </a:t>
            </a:r>
            <a:r>
              <a:rPr sz="2000" strike="sngStrike" spc="-15" dirty="0">
                <a:latin typeface="Times New Roman"/>
                <a:cs typeface="Times New Roman"/>
              </a:rPr>
              <a:t>many</a:t>
            </a:r>
            <a:r>
              <a:rPr sz="2000" strike="sngStrike" spc="215" dirty="0">
                <a:latin typeface="Times New Roman"/>
                <a:cs typeface="Times New Roman"/>
              </a:rPr>
              <a:t> </a:t>
            </a:r>
            <a:r>
              <a:rPr sz="2000" strike="sngStrike" spc="-10" dirty="0">
                <a:latin typeface="Times New Roman"/>
                <a:cs typeface="Times New Roman"/>
              </a:rPr>
              <a:t>kernel</a:t>
            </a:r>
            <a:r>
              <a:rPr sz="2000" strike="sngStrike" spc="229" dirty="0">
                <a:latin typeface="Times New Roman"/>
                <a:cs typeface="Times New Roman"/>
              </a:rPr>
              <a:t> </a:t>
            </a:r>
            <a:r>
              <a:rPr sz="2000" strike="sngStrike" spc="-5" dirty="0">
                <a:latin typeface="Times New Roman"/>
                <a:cs typeface="Times New Roman"/>
              </a:rPr>
              <a:t>threads.</a:t>
            </a:r>
            <a:r>
              <a:rPr sz="2000" strike="sngStrike" spc="229" dirty="0">
                <a:latin typeface="Times New Roman"/>
                <a:cs typeface="Times New Roman"/>
              </a:rPr>
              <a:t> </a:t>
            </a:r>
            <a:r>
              <a:rPr sz="2000" strike="sngStrike" spc="-10" dirty="0">
                <a:solidFill>
                  <a:srgbClr val="006FC0"/>
                </a:solidFill>
                <a:latin typeface="Times New Roman"/>
                <a:cs typeface="Times New Roman"/>
              </a:rPr>
              <a:t>Windows</a:t>
            </a:r>
            <a:r>
              <a:rPr sz="2000" strike="sngStrike" spc="245" dirty="0">
                <a:solidFill>
                  <a:srgbClr val="006FC0"/>
                </a:solidFill>
                <a:latin typeface="Times New Roman"/>
                <a:cs typeface="Times New Roman"/>
              </a:rPr>
              <a:t> </a:t>
            </a:r>
            <a:r>
              <a:rPr sz="2000" strike="sngStrike" dirty="0">
                <a:solidFill>
                  <a:srgbClr val="006FC0"/>
                </a:solidFill>
                <a:latin typeface="Times New Roman"/>
                <a:cs typeface="Times New Roman"/>
              </a:rPr>
              <a:t>NT/2000</a:t>
            </a:r>
            <a:endParaRPr sz="2000">
              <a:latin typeface="Times New Roman"/>
              <a:cs typeface="Times New Roman"/>
            </a:endParaRPr>
          </a:p>
        </p:txBody>
      </p:sp>
      <p:sp>
        <p:nvSpPr>
          <p:cNvPr id="5" name="object 5"/>
          <p:cNvSpPr txBox="1"/>
          <p:nvPr/>
        </p:nvSpPr>
        <p:spPr>
          <a:xfrm>
            <a:off x="1776095" y="6409435"/>
            <a:ext cx="3331845" cy="329565"/>
          </a:xfrm>
          <a:prstGeom prst="rect">
            <a:avLst/>
          </a:prstGeom>
        </p:spPr>
        <p:txBody>
          <a:bodyPr vert="horz" wrap="square" lIns="0" tIns="11430" rIns="0" bIns="0" rtlCol="0">
            <a:spAutoFit/>
          </a:bodyPr>
          <a:lstStyle/>
          <a:p>
            <a:pPr marL="38100">
              <a:lnSpc>
                <a:spcPct val="100000"/>
              </a:lnSpc>
              <a:spcBef>
                <a:spcPts val="90"/>
              </a:spcBef>
            </a:pPr>
            <a:r>
              <a:rPr sz="2000" spc="-20" dirty="0">
                <a:solidFill>
                  <a:srgbClr val="006FC0"/>
                </a:solidFill>
                <a:latin typeface="Times New Roman"/>
                <a:cs typeface="Times New Roman"/>
              </a:rPr>
              <a:t>with </a:t>
            </a:r>
            <a:r>
              <a:rPr sz="2000" i="1" spc="-5" dirty="0" err="1">
                <a:solidFill>
                  <a:srgbClr val="006FC0"/>
                </a:solidFill>
                <a:latin typeface="Times New Roman"/>
                <a:cs typeface="Times New Roman"/>
              </a:rPr>
              <a:t>ThreadFiber</a:t>
            </a:r>
            <a:r>
              <a:rPr lang="en-IN" sz="2000" i="1" spc="-5" dirty="0">
                <a:solidFill>
                  <a:srgbClr val="006FC0"/>
                </a:solidFill>
                <a:latin typeface="Times New Roman"/>
                <a:cs typeface="Times New Roman"/>
              </a:rPr>
              <a:t> package.</a:t>
            </a:r>
            <a:r>
              <a:rPr sz="1800" spc="-390" baseline="20833" dirty="0">
                <a:latin typeface="Times New Roman"/>
                <a:cs typeface="Times New Roman"/>
              </a:rPr>
              <a:t> </a:t>
            </a:r>
            <a:endParaRPr sz="1800" baseline="20833" dirty="0">
              <a:latin typeface="Times New Roman"/>
              <a:cs typeface="Times New Roman"/>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extLst>
              <p:ext uri="{D42A27DB-BD31-4B8C-83A1-F6EECF244321}">
                <p14:modId xmlns:p14="http://schemas.microsoft.com/office/powerpoint/2010/main" val="28568988"/>
              </p:ext>
            </p:extLst>
          </p:nvPr>
        </p:nvGraphicFramePr>
        <p:xfrm>
          <a:off x="371475" y="219075"/>
          <a:ext cx="8458200" cy="6410325"/>
        </p:xfrm>
        <a:graphic>
          <a:graphicData uri="http://schemas.openxmlformats.org/drawingml/2006/table">
            <a:tbl>
              <a:tblPr firstRow="1" bandRow="1">
                <a:tableStyleId>{2D5ABB26-0587-4C30-8999-92F81FD0307C}</a:tableStyleId>
              </a:tblPr>
              <a:tblGrid>
                <a:gridCol w="4229100">
                  <a:extLst>
                    <a:ext uri="{9D8B030D-6E8A-4147-A177-3AD203B41FA5}">
                      <a16:colId xmlns:a16="http://schemas.microsoft.com/office/drawing/2014/main" val="20000"/>
                    </a:ext>
                  </a:extLst>
                </a:gridCol>
                <a:gridCol w="4000500">
                  <a:extLst>
                    <a:ext uri="{9D8B030D-6E8A-4147-A177-3AD203B41FA5}">
                      <a16:colId xmlns:a16="http://schemas.microsoft.com/office/drawing/2014/main" val="20001"/>
                    </a:ext>
                  </a:extLst>
                </a:gridCol>
                <a:gridCol w="228600">
                  <a:extLst>
                    <a:ext uri="{9D8B030D-6E8A-4147-A177-3AD203B41FA5}">
                      <a16:colId xmlns:a16="http://schemas.microsoft.com/office/drawing/2014/main" val="20002"/>
                    </a:ext>
                  </a:extLst>
                </a:gridCol>
              </a:tblGrid>
              <a:tr h="475794">
                <a:tc gridSpan="2">
                  <a:txBody>
                    <a:bodyPr/>
                    <a:lstStyle/>
                    <a:p>
                      <a:pPr marL="91440">
                        <a:lnSpc>
                          <a:spcPct val="100000"/>
                        </a:lnSpc>
                        <a:spcBef>
                          <a:spcPts val="1070"/>
                        </a:spcBef>
                        <a:tabLst>
                          <a:tab pos="435609" algn="l"/>
                        </a:tabLst>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Thread versus</a:t>
                      </a:r>
                      <a:r>
                        <a:rPr sz="2000" b="1" i="1" spc="10" dirty="0">
                          <a:solidFill>
                            <a:srgbClr val="FF0000"/>
                          </a:solidFill>
                          <a:latin typeface="Times New Roman"/>
                          <a:cs typeface="Times New Roman"/>
                        </a:rPr>
                        <a:t> </a:t>
                      </a:r>
                      <a:r>
                        <a:rPr sz="2000" b="1" i="1" spc="-5" dirty="0">
                          <a:solidFill>
                            <a:srgbClr val="FF0000"/>
                          </a:solidFill>
                          <a:latin typeface="Times New Roman"/>
                          <a:cs typeface="Times New Roman"/>
                        </a:rPr>
                        <a:t>Process:</a:t>
                      </a:r>
                      <a:endParaRPr sz="2000">
                        <a:latin typeface="Times New Roman"/>
                        <a:cs typeface="Times New Roman"/>
                      </a:endParaRPr>
                    </a:p>
                  </a:txBody>
                  <a:tcPr marL="0" marR="0" marT="135890" marB="0">
                    <a:lnL w="19050">
                      <a:solidFill>
                        <a:srgbClr val="CC9900"/>
                      </a:solidFill>
                      <a:prstDash val="solid"/>
                    </a:lnL>
                    <a:lnT w="19050">
                      <a:solidFill>
                        <a:srgbClr val="CC9900"/>
                      </a:solidFill>
                      <a:prstDash val="solid"/>
                    </a:lnT>
                    <a:lnB w="12700">
                      <a:solidFill>
                        <a:srgbClr val="000000"/>
                      </a:solidFill>
                      <a:prstDash val="solid"/>
                    </a:lnB>
                  </a:tcPr>
                </a:tc>
                <a:tc hMerge="1">
                  <a:txBody>
                    <a:bodyPr/>
                    <a:lstStyle/>
                    <a:p>
                      <a:endParaRPr/>
                    </a:p>
                  </a:txBody>
                  <a:tcPr marL="0" marR="0" marT="0" marB="0"/>
                </a:tc>
                <a:tc>
                  <a:txBody>
                    <a:bodyPr/>
                    <a:lstStyle/>
                    <a:p>
                      <a:pPr>
                        <a:lnSpc>
                          <a:spcPct val="100000"/>
                        </a:lnSpc>
                      </a:pPr>
                      <a:endParaRPr sz="1500">
                        <a:latin typeface="Times New Roman"/>
                        <a:cs typeface="Times New Roman"/>
                      </a:endParaRPr>
                    </a:p>
                  </a:txBody>
                  <a:tcPr marL="0" marR="0" marT="0" marB="0">
                    <a:lnB w="12700">
                      <a:solidFill>
                        <a:srgbClr val="000000"/>
                      </a:solidFill>
                      <a:prstDash val="solid"/>
                    </a:lnB>
                  </a:tcPr>
                </a:tc>
                <a:extLst>
                  <a:ext uri="{0D108BD9-81ED-4DB2-BD59-A6C34878D82A}">
                    <a16:rowId xmlns:a16="http://schemas.microsoft.com/office/drawing/2014/main" val="10000"/>
                  </a:ext>
                </a:extLst>
              </a:tr>
              <a:tr h="318110">
                <a:tc>
                  <a:txBody>
                    <a:bodyPr/>
                    <a:lstStyle/>
                    <a:p>
                      <a:pPr algn="ctr">
                        <a:lnSpc>
                          <a:spcPct val="100000"/>
                        </a:lnSpc>
                        <a:spcBef>
                          <a:spcPts val="520"/>
                        </a:spcBef>
                      </a:pPr>
                      <a:r>
                        <a:rPr sz="1500" b="1" dirty="0">
                          <a:latin typeface="Times New Roman"/>
                          <a:cs typeface="Times New Roman"/>
                        </a:rPr>
                        <a:t>Thread</a:t>
                      </a:r>
                      <a:endParaRPr sz="1500">
                        <a:latin typeface="Times New Roman"/>
                        <a:cs typeface="Times New Roman"/>
                      </a:endParaRPr>
                    </a:p>
                  </a:txBody>
                  <a:tcPr marL="0" marR="0" marT="66040" marB="0">
                    <a:lnL w="19050">
                      <a:solidFill>
                        <a:srgbClr val="CC99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gridSpan="2">
                  <a:txBody>
                    <a:bodyPr/>
                    <a:lstStyle/>
                    <a:p>
                      <a:pPr algn="ctr">
                        <a:lnSpc>
                          <a:spcPct val="100000"/>
                        </a:lnSpc>
                        <a:spcBef>
                          <a:spcPts val="520"/>
                        </a:spcBef>
                      </a:pPr>
                      <a:r>
                        <a:rPr sz="1500" b="1" dirty="0">
                          <a:latin typeface="Times New Roman"/>
                          <a:cs typeface="Times New Roman"/>
                        </a:rPr>
                        <a:t>Process</a:t>
                      </a:r>
                      <a:endParaRPr sz="1500">
                        <a:latin typeface="Times New Roman"/>
                        <a:cs typeface="Times New Roman"/>
                      </a:endParaRPr>
                    </a:p>
                  </a:txBody>
                  <a:tcPr marL="0" marR="0" marT="6604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01"/>
                  </a:ext>
                </a:extLst>
              </a:tr>
              <a:tr h="688324">
                <a:tc>
                  <a:txBody>
                    <a:bodyPr/>
                    <a:lstStyle/>
                    <a:p>
                      <a:pPr marL="64769">
                        <a:lnSpc>
                          <a:spcPct val="100000"/>
                        </a:lnSpc>
                        <a:spcBef>
                          <a:spcPts val="520"/>
                        </a:spcBef>
                      </a:pPr>
                      <a:r>
                        <a:rPr sz="1500" dirty="0">
                          <a:latin typeface="Times New Roman"/>
                          <a:cs typeface="Times New Roman"/>
                        </a:rPr>
                        <a:t>Thread</a:t>
                      </a:r>
                      <a:r>
                        <a:rPr sz="1500" spc="270" dirty="0">
                          <a:latin typeface="Times New Roman"/>
                          <a:cs typeface="Times New Roman"/>
                        </a:rPr>
                        <a:t> </a:t>
                      </a:r>
                      <a:r>
                        <a:rPr sz="1500" spc="-5" dirty="0">
                          <a:latin typeface="Times New Roman"/>
                          <a:cs typeface="Times New Roman"/>
                        </a:rPr>
                        <a:t>is</a:t>
                      </a:r>
                      <a:r>
                        <a:rPr sz="1500" spc="280" dirty="0">
                          <a:latin typeface="Times New Roman"/>
                          <a:cs typeface="Times New Roman"/>
                        </a:rPr>
                        <a:t> </a:t>
                      </a:r>
                      <a:r>
                        <a:rPr sz="1500" spc="5" dirty="0">
                          <a:latin typeface="Times New Roman"/>
                          <a:cs typeface="Times New Roman"/>
                        </a:rPr>
                        <a:t>a</a:t>
                      </a:r>
                      <a:r>
                        <a:rPr sz="1500" spc="290" dirty="0">
                          <a:latin typeface="Times New Roman"/>
                          <a:cs typeface="Times New Roman"/>
                        </a:rPr>
                        <a:t> </a:t>
                      </a:r>
                      <a:r>
                        <a:rPr sz="1500" spc="-5" dirty="0">
                          <a:latin typeface="Times New Roman"/>
                          <a:cs typeface="Times New Roman"/>
                        </a:rPr>
                        <a:t>single</a:t>
                      </a:r>
                      <a:r>
                        <a:rPr sz="1500" spc="265" dirty="0">
                          <a:latin typeface="Times New Roman"/>
                          <a:cs typeface="Times New Roman"/>
                        </a:rPr>
                        <a:t> </a:t>
                      </a:r>
                      <a:r>
                        <a:rPr sz="1500" dirty="0">
                          <a:latin typeface="Times New Roman"/>
                          <a:cs typeface="Times New Roman"/>
                        </a:rPr>
                        <a:t>unit</a:t>
                      </a:r>
                      <a:r>
                        <a:rPr sz="1500" spc="305" dirty="0">
                          <a:latin typeface="Times New Roman"/>
                          <a:cs typeface="Times New Roman"/>
                        </a:rPr>
                        <a:t> </a:t>
                      </a:r>
                      <a:r>
                        <a:rPr sz="1500" dirty="0">
                          <a:latin typeface="Times New Roman"/>
                          <a:cs typeface="Times New Roman"/>
                        </a:rPr>
                        <a:t>of</a:t>
                      </a:r>
                      <a:r>
                        <a:rPr sz="1500" spc="265" dirty="0">
                          <a:latin typeface="Times New Roman"/>
                          <a:cs typeface="Times New Roman"/>
                        </a:rPr>
                        <a:t> </a:t>
                      </a:r>
                      <a:r>
                        <a:rPr sz="1500" spc="-5" dirty="0">
                          <a:latin typeface="Times New Roman"/>
                          <a:cs typeface="Times New Roman"/>
                        </a:rPr>
                        <a:t>execution</a:t>
                      </a:r>
                      <a:r>
                        <a:rPr sz="1500" spc="270" dirty="0">
                          <a:latin typeface="Times New Roman"/>
                          <a:cs typeface="Times New Roman"/>
                        </a:rPr>
                        <a:t> </a:t>
                      </a:r>
                      <a:r>
                        <a:rPr sz="1500" dirty="0">
                          <a:latin typeface="Times New Roman"/>
                          <a:cs typeface="Times New Roman"/>
                        </a:rPr>
                        <a:t>and</a:t>
                      </a:r>
                      <a:r>
                        <a:rPr sz="1500" spc="254" dirty="0">
                          <a:latin typeface="Times New Roman"/>
                          <a:cs typeface="Times New Roman"/>
                        </a:rPr>
                        <a:t> </a:t>
                      </a:r>
                      <a:r>
                        <a:rPr sz="1500" spc="5" dirty="0">
                          <a:latin typeface="Times New Roman"/>
                          <a:cs typeface="Times New Roman"/>
                        </a:rPr>
                        <a:t>is</a:t>
                      </a:r>
                      <a:r>
                        <a:rPr sz="1500" spc="275" dirty="0">
                          <a:latin typeface="Times New Roman"/>
                          <a:cs typeface="Times New Roman"/>
                        </a:rPr>
                        <a:t> </a:t>
                      </a:r>
                      <a:r>
                        <a:rPr sz="1500" dirty="0">
                          <a:latin typeface="Times New Roman"/>
                          <a:cs typeface="Times New Roman"/>
                        </a:rPr>
                        <a:t>part</a:t>
                      </a:r>
                      <a:r>
                        <a:rPr sz="1500" spc="280" dirty="0">
                          <a:latin typeface="Times New Roman"/>
                          <a:cs typeface="Times New Roman"/>
                        </a:rPr>
                        <a:t> </a:t>
                      </a:r>
                      <a:r>
                        <a:rPr sz="1500" spc="-5" dirty="0">
                          <a:latin typeface="Times New Roman"/>
                          <a:cs typeface="Times New Roman"/>
                        </a:rPr>
                        <a:t>of</a:t>
                      </a:r>
                      <a:endParaRPr sz="1500">
                        <a:latin typeface="Times New Roman"/>
                        <a:cs typeface="Times New Roman"/>
                      </a:endParaRPr>
                    </a:p>
                    <a:p>
                      <a:pPr marL="64769">
                        <a:lnSpc>
                          <a:spcPct val="100000"/>
                        </a:lnSpc>
                        <a:spcBef>
                          <a:spcPts val="915"/>
                        </a:spcBef>
                      </a:pPr>
                      <a:r>
                        <a:rPr sz="1500" spc="5" dirty="0">
                          <a:latin typeface="Times New Roman"/>
                          <a:cs typeface="Times New Roman"/>
                        </a:rPr>
                        <a:t>process.</a:t>
                      </a:r>
                      <a:endParaRPr sz="1500">
                        <a:latin typeface="Times New Roman"/>
                        <a:cs typeface="Times New Roman"/>
                      </a:endParaRPr>
                    </a:p>
                  </a:txBody>
                  <a:tcPr marL="0" marR="0" marT="6604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gridSpan="2">
                  <a:txBody>
                    <a:bodyPr/>
                    <a:lstStyle/>
                    <a:p>
                      <a:pPr marL="66675">
                        <a:lnSpc>
                          <a:spcPct val="100000"/>
                        </a:lnSpc>
                        <a:spcBef>
                          <a:spcPts val="520"/>
                        </a:spcBef>
                      </a:pPr>
                      <a:r>
                        <a:rPr sz="1500" dirty="0">
                          <a:latin typeface="Times New Roman"/>
                          <a:cs typeface="Times New Roman"/>
                        </a:rPr>
                        <a:t>Process </a:t>
                      </a:r>
                      <a:r>
                        <a:rPr sz="1500" spc="5" dirty="0">
                          <a:latin typeface="Times New Roman"/>
                          <a:cs typeface="Times New Roman"/>
                        </a:rPr>
                        <a:t>is a </a:t>
                      </a:r>
                      <a:r>
                        <a:rPr sz="1500" spc="-5" dirty="0">
                          <a:latin typeface="Times New Roman"/>
                          <a:cs typeface="Times New Roman"/>
                        </a:rPr>
                        <a:t>program in </a:t>
                      </a:r>
                      <a:r>
                        <a:rPr sz="1500" spc="-10" dirty="0">
                          <a:latin typeface="Times New Roman"/>
                          <a:cs typeface="Times New Roman"/>
                        </a:rPr>
                        <a:t>execution and </a:t>
                      </a:r>
                      <a:r>
                        <a:rPr sz="1500" spc="-5" dirty="0">
                          <a:latin typeface="Times New Roman"/>
                          <a:cs typeface="Times New Roman"/>
                        </a:rPr>
                        <a:t>contains one</a:t>
                      </a:r>
                      <a:r>
                        <a:rPr sz="1500" spc="75" dirty="0">
                          <a:latin typeface="Times New Roman"/>
                          <a:cs typeface="Times New Roman"/>
                        </a:rPr>
                        <a:t> </a:t>
                      </a:r>
                      <a:r>
                        <a:rPr sz="1500" spc="-35" dirty="0">
                          <a:latin typeface="Times New Roman"/>
                          <a:cs typeface="Times New Roman"/>
                        </a:rPr>
                        <a:t>or</a:t>
                      </a:r>
                      <a:endParaRPr sz="1500">
                        <a:latin typeface="Times New Roman"/>
                        <a:cs typeface="Times New Roman"/>
                      </a:endParaRPr>
                    </a:p>
                    <a:p>
                      <a:pPr marL="66675">
                        <a:lnSpc>
                          <a:spcPct val="100000"/>
                        </a:lnSpc>
                        <a:spcBef>
                          <a:spcPts val="915"/>
                        </a:spcBef>
                      </a:pPr>
                      <a:r>
                        <a:rPr sz="1500" dirty="0">
                          <a:latin typeface="Times New Roman"/>
                          <a:cs typeface="Times New Roman"/>
                        </a:rPr>
                        <a:t>more</a:t>
                      </a:r>
                      <a:r>
                        <a:rPr sz="1500" spc="-45" dirty="0">
                          <a:latin typeface="Times New Roman"/>
                          <a:cs typeface="Times New Roman"/>
                        </a:rPr>
                        <a:t> </a:t>
                      </a:r>
                      <a:r>
                        <a:rPr sz="1500" spc="10" dirty="0">
                          <a:latin typeface="Times New Roman"/>
                          <a:cs typeface="Times New Roman"/>
                        </a:rPr>
                        <a:t>threads.</a:t>
                      </a:r>
                      <a:endParaRPr sz="1500">
                        <a:latin typeface="Times New Roman"/>
                        <a:cs typeface="Times New Roman"/>
                      </a:endParaRPr>
                    </a:p>
                  </a:txBody>
                  <a:tcPr marL="0" marR="0" marT="6604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02"/>
                  </a:ext>
                </a:extLst>
              </a:tr>
              <a:tr h="688324">
                <a:tc>
                  <a:txBody>
                    <a:bodyPr/>
                    <a:lstStyle/>
                    <a:p>
                      <a:pPr marL="64769">
                        <a:lnSpc>
                          <a:spcPct val="100000"/>
                        </a:lnSpc>
                        <a:spcBef>
                          <a:spcPts val="520"/>
                        </a:spcBef>
                      </a:pPr>
                      <a:r>
                        <a:rPr sz="1500" spc="5" dirty="0">
                          <a:latin typeface="Times New Roman"/>
                          <a:cs typeface="Times New Roman"/>
                        </a:rPr>
                        <a:t>A </a:t>
                      </a:r>
                      <a:r>
                        <a:rPr sz="1500" spc="-5" dirty="0">
                          <a:latin typeface="Times New Roman"/>
                          <a:cs typeface="Times New Roman"/>
                        </a:rPr>
                        <a:t>thread does </a:t>
                      </a:r>
                      <a:r>
                        <a:rPr sz="1500" spc="5" dirty="0">
                          <a:latin typeface="Times New Roman"/>
                          <a:cs typeface="Times New Roman"/>
                        </a:rPr>
                        <a:t>not </a:t>
                      </a:r>
                      <a:r>
                        <a:rPr sz="1500" dirty="0">
                          <a:latin typeface="Times New Roman"/>
                          <a:cs typeface="Times New Roman"/>
                        </a:rPr>
                        <a:t>have its own data memory</a:t>
                      </a:r>
                      <a:r>
                        <a:rPr sz="1500" spc="155" dirty="0">
                          <a:latin typeface="Times New Roman"/>
                          <a:cs typeface="Times New Roman"/>
                        </a:rPr>
                        <a:t> </a:t>
                      </a:r>
                      <a:r>
                        <a:rPr sz="1500" dirty="0">
                          <a:latin typeface="Times New Roman"/>
                          <a:cs typeface="Times New Roman"/>
                        </a:rPr>
                        <a:t>and</a:t>
                      </a:r>
                      <a:endParaRPr sz="1500">
                        <a:latin typeface="Times New Roman"/>
                        <a:cs typeface="Times New Roman"/>
                      </a:endParaRPr>
                    </a:p>
                    <a:p>
                      <a:pPr marL="64769">
                        <a:lnSpc>
                          <a:spcPct val="100000"/>
                        </a:lnSpc>
                        <a:spcBef>
                          <a:spcPts val="915"/>
                        </a:spcBef>
                      </a:pPr>
                      <a:r>
                        <a:rPr sz="1500" spc="5" dirty="0">
                          <a:latin typeface="Times New Roman"/>
                          <a:cs typeface="Times New Roman"/>
                        </a:rPr>
                        <a:t>heap</a:t>
                      </a:r>
                      <a:r>
                        <a:rPr sz="1500" spc="-85" dirty="0">
                          <a:latin typeface="Times New Roman"/>
                          <a:cs typeface="Times New Roman"/>
                        </a:rPr>
                        <a:t> </a:t>
                      </a:r>
                      <a:r>
                        <a:rPr sz="1500" spc="-20" dirty="0">
                          <a:latin typeface="Times New Roman"/>
                          <a:cs typeface="Times New Roman"/>
                        </a:rPr>
                        <a:t>memory.</a:t>
                      </a:r>
                      <a:endParaRPr sz="1500">
                        <a:latin typeface="Times New Roman"/>
                        <a:cs typeface="Times New Roman"/>
                      </a:endParaRPr>
                    </a:p>
                  </a:txBody>
                  <a:tcPr marL="0" marR="0" marT="6604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gridSpan="2">
                  <a:txBody>
                    <a:bodyPr/>
                    <a:lstStyle/>
                    <a:p>
                      <a:pPr marL="66675">
                        <a:lnSpc>
                          <a:spcPct val="100000"/>
                        </a:lnSpc>
                        <a:spcBef>
                          <a:spcPts val="520"/>
                        </a:spcBef>
                      </a:pPr>
                      <a:r>
                        <a:rPr sz="1500" dirty="0">
                          <a:latin typeface="Times New Roman"/>
                          <a:cs typeface="Times New Roman"/>
                        </a:rPr>
                        <a:t>Process has its </a:t>
                      </a:r>
                      <a:r>
                        <a:rPr sz="1500" spc="-5" dirty="0">
                          <a:latin typeface="Times New Roman"/>
                          <a:cs typeface="Times New Roman"/>
                        </a:rPr>
                        <a:t>own code </a:t>
                      </a:r>
                      <a:r>
                        <a:rPr sz="1500" spc="-20" dirty="0">
                          <a:latin typeface="Times New Roman"/>
                          <a:cs typeface="Times New Roman"/>
                        </a:rPr>
                        <a:t>memory, </a:t>
                      </a:r>
                      <a:r>
                        <a:rPr sz="1500" dirty="0">
                          <a:latin typeface="Times New Roman"/>
                          <a:cs typeface="Times New Roman"/>
                        </a:rPr>
                        <a:t>data</a:t>
                      </a:r>
                      <a:r>
                        <a:rPr sz="1500" spc="320" dirty="0">
                          <a:latin typeface="Times New Roman"/>
                          <a:cs typeface="Times New Roman"/>
                        </a:rPr>
                        <a:t> </a:t>
                      </a:r>
                      <a:r>
                        <a:rPr sz="1500" spc="-20" dirty="0">
                          <a:latin typeface="Times New Roman"/>
                          <a:cs typeface="Times New Roman"/>
                        </a:rPr>
                        <a:t>memory, </a:t>
                      </a:r>
                      <a:r>
                        <a:rPr sz="1500" spc="-10" dirty="0">
                          <a:latin typeface="Times New Roman"/>
                          <a:cs typeface="Times New Roman"/>
                        </a:rPr>
                        <a:t>and</a:t>
                      </a:r>
                      <a:endParaRPr sz="1500">
                        <a:latin typeface="Times New Roman"/>
                        <a:cs typeface="Times New Roman"/>
                      </a:endParaRPr>
                    </a:p>
                    <a:p>
                      <a:pPr marL="66675">
                        <a:lnSpc>
                          <a:spcPct val="100000"/>
                        </a:lnSpc>
                        <a:spcBef>
                          <a:spcPts val="915"/>
                        </a:spcBef>
                      </a:pPr>
                      <a:r>
                        <a:rPr sz="1500" spc="5" dirty="0">
                          <a:latin typeface="Times New Roman"/>
                          <a:cs typeface="Times New Roman"/>
                        </a:rPr>
                        <a:t>stack</a:t>
                      </a:r>
                      <a:r>
                        <a:rPr sz="1500" spc="-75" dirty="0">
                          <a:latin typeface="Times New Roman"/>
                          <a:cs typeface="Times New Roman"/>
                        </a:rPr>
                        <a:t> </a:t>
                      </a:r>
                      <a:r>
                        <a:rPr sz="1500" spc="-20" dirty="0">
                          <a:latin typeface="Times New Roman"/>
                          <a:cs typeface="Times New Roman"/>
                        </a:rPr>
                        <a:t>memory.</a:t>
                      </a:r>
                      <a:endParaRPr sz="1500">
                        <a:latin typeface="Times New Roman"/>
                        <a:cs typeface="Times New Roman"/>
                      </a:endParaRPr>
                    </a:p>
                  </a:txBody>
                  <a:tcPr marL="0" marR="0" marT="6604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03"/>
                  </a:ext>
                </a:extLst>
              </a:tr>
              <a:tr h="689009">
                <a:tc>
                  <a:txBody>
                    <a:bodyPr/>
                    <a:lstStyle/>
                    <a:p>
                      <a:pPr marL="64769">
                        <a:lnSpc>
                          <a:spcPct val="100000"/>
                        </a:lnSpc>
                        <a:spcBef>
                          <a:spcPts val="525"/>
                        </a:spcBef>
                      </a:pPr>
                      <a:r>
                        <a:rPr sz="1500" spc="5" dirty="0">
                          <a:latin typeface="Times New Roman"/>
                          <a:cs typeface="Times New Roman"/>
                        </a:rPr>
                        <a:t>A </a:t>
                      </a:r>
                      <a:r>
                        <a:rPr sz="1500" dirty="0">
                          <a:latin typeface="Times New Roman"/>
                          <a:cs typeface="Times New Roman"/>
                        </a:rPr>
                        <a:t>thread </a:t>
                      </a:r>
                      <a:r>
                        <a:rPr sz="1500" spc="-10" dirty="0">
                          <a:latin typeface="Times New Roman"/>
                          <a:cs typeface="Times New Roman"/>
                        </a:rPr>
                        <a:t>cannot </a:t>
                      </a:r>
                      <a:r>
                        <a:rPr sz="1500" dirty="0">
                          <a:latin typeface="Times New Roman"/>
                          <a:cs typeface="Times New Roman"/>
                        </a:rPr>
                        <a:t>live </a:t>
                      </a:r>
                      <a:r>
                        <a:rPr sz="1500" spc="-10" dirty="0">
                          <a:latin typeface="Times New Roman"/>
                          <a:cs typeface="Times New Roman"/>
                        </a:rPr>
                        <a:t>independently; </a:t>
                      </a:r>
                      <a:r>
                        <a:rPr sz="1500" spc="5" dirty="0">
                          <a:latin typeface="Times New Roman"/>
                          <a:cs typeface="Times New Roman"/>
                        </a:rPr>
                        <a:t>it </a:t>
                      </a:r>
                      <a:r>
                        <a:rPr sz="1500" spc="-10" dirty="0">
                          <a:latin typeface="Times New Roman"/>
                          <a:cs typeface="Times New Roman"/>
                        </a:rPr>
                        <a:t>lives within</a:t>
                      </a:r>
                      <a:r>
                        <a:rPr sz="1500" spc="55" dirty="0">
                          <a:latin typeface="Times New Roman"/>
                          <a:cs typeface="Times New Roman"/>
                        </a:rPr>
                        <a:t> </a:t>
                      </a:r>
                      <a:r>
                        <a:rPr sz="1500" dirty="0">
                          <a:latin typeface="Times New Roman"/>
                          <a:cs typeface="Times New Roman"/>
                        </a:rPr>
                        <a:t>the</a:t>
                      </a:r>
                      <a:endParaRPr sz="1500">
                        <a:latin typeface="Times New Roman"/>
                        <a:cs typeface="Times New Roman"/>
                      </a:endParaRPr>
                    </a:p>
                    <a:p>
                      <a:pPr marL="64769">
                        <a:lnSpc>
                          <a:spcPct val="100000"/>
                        </a:lnSpc>
                        <a:spcBef>
                          <a:spcPts val="915"/>
                        </a:spcBef>
                      </a:pPr>
                      <a:r>
                        <a:rPr sz="1500" spc="5" dirty="0">
                          <a:latin typeface="Times New Roman"/>
                          <a:cs typeface="Times New Roman"/>
                        </a:rPr>
                        <a:t>process.</a:t>
                      </a:r>
                      <a:endParaRPr sz="1500">
                        <a:latin typeface="Times New Roman"/>
                        <a:cs typeface="Times New Roman"/>
                      </a:endParaRPr>
                    </a:p>
                  </a:txBody>
                  <a:tcPr marL="0" marR="0" marT="6667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gridSpan="2">
                  <a:txBody>
                    <a:bodyPr/>
                    <a:lstStyle/>
                    <a:p>
                      <a:pPr>
                        <a:lnSpc>
                          <a:spcPct val="100000"/>
                        </a:lnSpc>
                        <a:spcBef>
                          <a:spcPts val="35"/>
                        </a:spcBef>
                      </a:pPr>
                      <a:endParaRPr sz="1600">
                        <a:latin typeface="Times New Roman"/>
                        <a:cs typeface="Times New Roman"/>
                      </a:endParaRPr>
                    </a:p>
                    <a:p>
                      <a:pPr marL="66675">
                        <a:lnSpc>
                          <a:spcPct val="100000"/>
                        </a:lnSpc>
                      </a:pPr>
                      <a:r>
                        <a:rPr sz="1500" spc="5" dirty="0">
                          <a:latin typeface="Times New Roman"/>
                          <a:cs typeface="Times New Roman"/>
                        </a:rPr>
                        <a:t>A</a:t>
                      </a:r>
                      <a:r>
                        <a:rPr sz="1500" spc="-125" dirty="0">
                          <a:latin typeface="Times New Roman"/>
                          <a:cs typeface="Times New Roman"/>
                        </a:rPr>
                        <a:t> </a:t>
                      </a:r>
                      <a:r>
                        <a:rPr sz="1500" spc="5" dirty="0">
                          <a:latin typeface="Times New Roman"/>
                          <a:cs typeface="Times New Roman"/>
                        </a:rPr>
                        <a:t>process</a:t>
                      </a:r>
                      <a:r>
                        <a:rPr sz="1500" spc="-25" dirty="0">
                          <a:latin typeface="Times New Roman"/>
                          <a:cs typeface="Times New Roman"/>
                        </a:rPr>
                        <a:t> </a:t>
                      </a:r>
                      <a:r>
                        <a:rPr sz="1500" spc="5" dirty="0">
                          <a:latin typeface="Times New Roman"/>
                          <a:cs typeface="Times New Roman"/>
                        </a:rPr>
                        <a:t>contains</a:t>
                      </a:r>
                      <a:r>
                        <a:rPr sz="1500" spc="-95" dirty="0">
                          <a:latin typeface="Times New Roman"/>
                          <a:cs typeface="Times New Roman"/>
                        </a:rPr>
                        <a:t> </a:t>
                      </a:r>
                      <a:r>
                        <a:rPr sz="1500" dirty="0">
                          <a:latin typeface="Times New Roman"/>
                          <a:cs typeface="Times New Roman"/>
                        </a:rPr>
                        <a:t>at</a:t>
                      </a:r>
                      <a:r>
                        <a:rPr sz="1500" spc="-30" dirty="0">
                          <a:latin typeface="Times New Roman"/>
                          <a:cs typeface="Times New Roman"/>
                        </a:rPr>
                        <a:t> </a:t>
                      </a:r>
                      <a:r>
                        <a:rPr sz="1500" dirty="0">
                          <a:latin typeface="Times New Roman"/>
                          <a:cs typeface="Times New Roman"/>
                        </a:rPr>
                        <a:t>least</a:t>
                      </a:r>
                      <a:r>
                        <a:rPr sz="1500" spc="-25" dirty="0">
                          <a:latin typeface="Times New Roman"/>
                          <a:cs typeface="Times New Roman"/>
                        </a:rPr>
                        <a:t> </a:t>
                      </a:r>
                      <a:r>
                        <a:rPr sz="1500" dirty="0">
                          <a:latin typeface="Times New Roman"/>
                          <a:cs typeface="Times New Roman"/>
                        </a:rPr>
                        <a:t>one</a:t>
                      </a:r>
                      <a:r>
                        <a:rPr sz="1500" spc="-15" dirty="0">
                          <a:latin typeface="Times New Roman"/>
                          <a:cs typeface="Times New Roman"/>
                        </a:rPr>
                        <a:t> </a:t>
                      </a:r>
                      <a:r>
                        <a:rPr sz="1500" spc="5" dirty="0">
                          <a:latin typeface="Times New Roman"/>
                          <a:cs typeface="Times New Roman"/>
                        </a:rPr>
                        <a:t>thread.</a:t>
                      </a:r>
                      <a:endParaRPr sz="1500">
                        <a:latin typeface="Times New Roman"/>
                        <a:cs typeface="Times New Roman"/>
                      </a:endParaRPr>
                    </a:p>
                  </a:txBody>
                  <a:tcPr marL="0" marR="0" marT="444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04"/>
                  </a:ext>
                </a:extLst>
              </a:tr>
              <a:tr h="1059224">
                <a:tc>
                  <a:txBody>
                    <a:bodyPr/>
                    <a:lstStyle/>
                    <a:p>
                      <a:pPr marL="64769">
                        <a:lnSpc>
                          <a:spcPct val="100000"/>
                        </a:lnSpc>
                        <a:spcBef>
                          <a:spcPts val="525"/>
                        </a:spcBef>
                      </a:pPr>
                      <a:r>
                        <a:rPr sz="1500" dirty="0">
                          <a:latin typeface="Times New Roman"/>
                          <a:cs typeface="Times New Roman"/>
                        </a:rPr>
                        <a:t>There</a:t>
                      </a:r>
                      <a:r>
                        <a:rPr sz="1500" spc="170" dirty="0">
                          <a:latin typeface="Times New Roman"/>
                          <a:cs typeface="Times New Roman"/>
                        </a:rPr>
                        <a:t> </a:t>
                      </a:r>
                      <a:r>
                        <a:rPr sz="1500" spc="-5" dirty="0">
                          <a:latin typeface="Times New Roman"/>
                          <a:cs typeface="Times New Roman"/>
                        </a:rPr>
                        <a:t>can</a:t>
                      </a:r>
                      <a:r>
                        <a:rPr sz="1500" spc="165" dirty="0">
                          <a:latin typeface="Times New Roman"/>
                          <a:cs typeface="Times New Roman"/>
                        </a:rPr>
                        <a:t> </a:t>
                      </a:r>
                      <a:r>
                        <a:rPr sz="1500" spc="10" dirty="0">
                          <a:latin typeface="Times New Roman"/>
                          <a:cs typeface="Times New Roman"/>
                        </a:rPr>
                        <a:t>be</a:t>
                      </a:r>
                      <a:r>
                        <a:rPr sz="1500" spc="180" dirty="0">
                          <a:latin typeface="Times New Roman"/>
                          <a:cs typeface="Times New Roman"/>
                        </a:rPr>
                        <a:t> </a:t>
                      </a:r>
                      <a:r>
                        <a:rPr sz="1500" spc="-5" dirty="0">
                          <a:latin typeface="Times New Roman"/>
                          <a:cs typeface="Times New Roman"/>
                        </a:rPr>
                        <a:t>multiple</a:t>
                      </a:r>
                      <a:r>
                        <a:rPr sz="1500" spc="155" dirty="0">
                          <a:latin typeface="Times New Roman"/>
                          <a:cs typeface="Times New Roman"/>
                        </a:rPr>
                        <a:t> </a:t>
                      </a:r>
                      <a:r>
                        <a:rPr sz="1500" spc="-5" dirty="0">
                          <a:latin typeface="Times New Roman"/>
                          <a:cs typeface="Times New Roman"/>
                        </a:rPr>
                        <a:t>threads</a:t>
                      </a:r>
                      <a:r>
                        <a:rPr sz="1500" spc="160" dirty="0">
                          <a:latin typeface="Times New Roman"/>
                          <a:cs typeface="Times New Roman"/>
                        </a:rPr>
                        <a:t> </a:t>
                      </a:r>
                      <a:r>
                        <a:rPr sz="1500" spc="5" dirty="0">
                          <a:latin typeface="Times New Roman"/>
                          <a:cs typeface="Times New Roman"/>
                        </a:rPr>
                        <a:t>in</a:t>
                      </a:r>
                      <a:r>
                        <a:rPr sz="1500" spc="170" dirty="0">
                          <a:latin typeface="Times New Roman"/>
                          <a:cs typeface="Times New Roman"/>
                        </a:rPr>
                        <a:t> </a:t>
                      </a:r>
                      <a:r>
                        <a:rPr sz="1500" spc="5" dirty="0">
                          <a:latin typeface="Times New Roman"/>
                          <a:cs typeface="Times New Roman"/>
                        </a:rPr>
                        <a:t>a</a:t>
                      </a:r>
                      <a:r>
                        <a:rPr sz="1500" spc="180" dirty="0">
                          <a:latin typeface="Times New Roman"/>
                          <a:cs typeface="Times New Roman"/>
                        </a:rPr>
                        <a:t> </a:t>
                      </a:r>
                      <a:r>
                        <a:rPr sz="1500" spc="-5" dirty="0">
                          <a:latin typeface="Times New Roman"/>
                          <a:cs typeface="Times New Roman"/>
                        </a:rPr>
                        <a:t>process;</a:t>
                      </a:r>
                      <a:r>
                        <a:rPr sz="1500" spc="165" dirty="0">
                          <a:latin typeface="Times New Roman"/>
                          <a:cs typeface="Times New Roman"/>
                        </a:rPr>
                        <a:t> </a:t>
                      </a:r>
                      <a:r>
                        <a:rPr sz="1500" dirty="0">
                          <a:latin typeface="Times New Roman"/>
                          <a:cs typeface="Times New Roman"/>
                        </a:rPr>
                        <a:t>the</a:t>
                      </a:r>
                      <a:r>
                        <a:rPr sz="1500" spc="180" dirty="0">
                          <a:latin typeface="Times New Roman"/>
                          <a:cs typeface="Times New Roman"/>
                        </a:rPr>
                        <a:t> </a:t>
                      </a:r>
                      <a:r>
                        <a:rPr sz="1500" spc="-10" dirty="0">
                          <a:latin typeface="Times New Roman"/>
                          <a:cs typeface="Times New Roman"/>
                        </a:rPr>
                        <a:t>first</a:t>
                      </a:r>
                      <a:endParaRPr sz="1500">
                        <a:latin typeface="Times New Roman"/>
                        <a:cs typeface="Times New Roman"/>
                      </a:endParaRPr>
                    </a:p>
                    <a:p>
                      <a:pPr marL="64769">
                        <a:lnSpc>
                          <a:spcPct val="100000"/>
                        </a:lnSpc>
                        <a:spcBef>
                          <a:spcPts val="915"/>
                        </a:spcBef>
                      </a:pPr>
                      <a:r>
                        <a:rPr sz="1500" dirty="0">
                          <a:latin typeface="Times New Roman"/>
                          <a:cs typeface="Times New Roman"/>
                        </a:rPr>
                        <a:t>(main)  </a:t>
                      </a:r>
                      <a:r>
                        <a:rPr sz="1500" spc="-5" dirty="0">
                          <a:latin typeface="Times New Roman"/>
                          <a:cs typeface="Times New Roman"/>
                        </a:rPr>
                        <a:t>thread  </a:t>
                      </a:r>
                      <a:r>
                        <a:rPr sz="1500" dirty="0">
                          <a:latin typeface="Times New Roman"/>
                          <a:cs typeface="Times New Roman"/>
                        </a:rPr>
                        <a:t>calls the  </a:t>
                      </a:r>
                      <a:r>
                        <a:rPr sz="1500" spc="-5" dirty="0">
                          <a:latin typeface="Times New Roman"/>
                          <a:cs typeface="Times New Roman"/>
                        </a:rPr>
                        <a:t>main  function  </a:t>
                      </a:r>
                      <a:r>
                        <a:rPr sz="1500" dirty="0">
                          <a:latin typeface="Times New Roman"/>
                          <a:cs typeface="Times New Roman"/>
                        </a:rPr>
                        <a:t>and</a:t>
                      </a:r>
                      <a:r>
                        <a:rPr sz="1500" spc="75" dirty="0">
                          <a:latin typeface="Times New Roman"/>
                          <a:cs typeface="Times New Roman"/>
                        </a:rPr>
                        <a:t> </a:t>
                      </a:r>
                      <a:r>
                        <a:rPr sz="1500" spc="-10" dirty="0">
                          <a:latin typeface="Times New Roman"/>
                          <a:cs typeface="Times New Roman"/>
                        </a:rPr>
                        <a:t>occupies</a:t>
                      </a:r>
                      <a:endParaRPr sz="1500">
                        <a:latin typeface="Times New Roman"/>
                        <a:cs typeface="Times New Roman"/>
                      </a:endParaRPr>
                    </a:p>
                    <a:p>
                      <a:pPr marL="64769">
                        <a:lnSpc>
                          <a:spcPct val="100000"/>
                        </a:lnSpc>
                        <a:spcBef>
                          <a:spcPts val="890"/>
                        </a:spcBef>
                      </a:pPr>
                      <a:r>
                        <a:rPr sz="1500" spc="10" dirty="0">
                          <a:latin typeface="Times New Roman"/>
                          <a:cs typeface="Times New Roman"/>
                        </a:rPr>
                        <a:t>the</a:t>
                      </a:r>
                      <a:r>
                        <a:rPr sz="1500" spc="-70" dirty="0">
                          <a:latin typeface="Times New Roman"/>
                          <a:cs typeface="Times New Roman"/>
                        </a:rPr>
                        <a:t> </a:t>
                      </a:r>
                      <a:r>
                        <a:rPr sz="1500" spc="5" dirty="0">
                          <a:latin typeface="Times New Roman"/>
                          <a:cs typeface="Times New Roman"/>
                        </a:rPr>
                        <a:t>start</a:t>
                      </a:r>
                      <a:r>
                        <a:rPr sz="1500" spc="-55" dirty="0">
                          <a:latin typeface="Times New Roman"/>
                          <a:cs typeface="Times New Roman"/>
                        </a:rPr>
                        <a:t> </a:t>
                      </a:r>
                      <a:r>
                        <a:rPr sz="1500" dirty="0">
                          <a:latin typeface="Times New Roman"/>
                          <a:cs typeface="Times New Roman"/>
                        </a:rPr>
                        <a:t>of</a:t>
                      </a:r>
                      <a:r>
                        <a:rPr sz="1500" spc="-20" dirty="0">
                          <a:latin typeface="Times New Roman"/>
                          <a:cs typeface="Times New Roman"/>
                        </a:rPr>
                        <a:t> </a:t>
                      </a:r>
                      <a:r>
                        <a:rPr sz="1500" spc="10" dirty="0">
                          <a:latin typeface="Times New Roman"/>
                          <a:cs typeface="Times New Roman"/>
                        </a:rPr>
                        <a:t>the</a:t>
                      </a:r>
                      <a:r>
                        <a:rPr sz="1500" spc="-45" dirty="0">
                          <a:latin typeface="Times New Roman"/>
                          <a:cs typeface="Times New Roman"/>
                        </a:rPr>
                        <a:t> </a:t>
                      </a:r>
                      <a:r>
                        <a:rPr sz="1500" spc="5" dirty="0">
                          <a:latin typeface="Times New Roman"/>
                          <a:cs typeface="Times New Roman"/>
                        </a:rPr>
                        <a:t>stack</a:t>
                      </a:r>
                      <a:r>
                        <a:rPr sz="1500" spc="-55" dirty="0">
                          <a:latin typeface="Times New Roman"/>
                          <a:cs typeface="Times New Roman"/>
                        </a:rPr>
                        <a:t> </a:t>
                      </a:r>
                      <a:r>
                        <a:rPr sz="1500" spc="5" dirty="0">
                          <a:latin typeface="Times New Roman"/>
                          <a:cs typeface="Times New Roman"/>
                        </a:rPr>
                        <a:t>memory</a:t>
                      </a:r>
                      <a:r>
                        <a:rPr sz="1500" spc="-55" dirty="0">
                          <a:latin typeface="Times New Roman"/>
                          <a:cs typeface="Times New Roman"/>
                        </a:rPr>
                        <a:t> </a:t>
                      </a:r>
                      <a:r>
                        <a:rPr sz="1500" dirty="0">
                          <a:latin typeface="Times New Roman"/>
                          <a:cs typeface="Times New Roman"/>
                        </a:rPr>
                        <a:t>of </a:t>
                      </a:r>
                      <a:r>
                        <a:rPr sz="1500" spc="10" dirty="0">
                          <a:latin typeface="Times New Roman"/>
                          <a:cs typeface="Times New Roman"/>
                        </a:rPr>
                        <a:t>the</a:t>
                      </a:r>
                      <a:r>
                        <a:rPr sz="1500" spc="-40" dirty="0">
                          <a:latin typeface="Times New Roman"/>
                          <a:cs typeface="Times New Roman"/>
                        </a:rPr>
                        <a:t> </a:t>
                      </a:r>
                      <a:r>
                        <a:rPr sz="1500" spc="5" dirty="0">
                          <a:latin typeface="Times New Roman"/>
                          <a:cs typeface="Times New Roman"/>
                        </a:rPr>
                        <a:t>process.</a:t>
                      </a:r>
                      <a:endParaRPr sz="1500">
                        <a:latin typeface="Times New Roman"/>
                        <a:cs typeface="Times New Roman"/>
                      </a:endParaRPr>
                    </a:p>
                  </a:txBody>
                  <a:tcPr marL="0" marR="0" marT="6667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gridSpan="2">
                  <a:txBody>
                    <a:bodyPr/>
                    <a:lstStyle/>
                    <a:p>
                      <a:pPr marL="66675">
                        <a:lnSpc>
                          <a:spcPct val="100000"/>
                        </a:lnSpc>
                        <a:spcBef>
                          <a:spcPts val="525"/>
                        </a:spcBef>
                      </a:pPr>
                      <a:r>
                        <a:rPr sz="1500" spc="-5" dirty="0">
                          <a:latin typeface="Times New Roman"/>
                          <a:cs typeface="Times New Roman"/>
                        </a:rPr>
                        <a:t>Threads  within  </a:t>
                      </a:r>
                      <a:r>
                        <a:rPr sz="1500" spc="5" dirty="0">
                          <a:latin typeface="Times New Roman"/>
                          <a:cs typeface="Times New Roman"/>
                        </a:rPr>
                        <a:t>a  </a:t>
                      </a:r>
                      <a:r>
                        <a:rPr sz="1500" spc="-5" dirty="0">
                          <a:latin typeface="Times New Roman"/>
                          <a:cs typeface="Times New Roman"/>
                        </a:rPr>
                        <a:t>process  share  </a:t>
                      </a:r>
                      <a:r>
                        <a:rPr sz="1500" dirty="0">
                          <a:latin typeface="Times New Roman"/>
                          <a:cs typeface="Times New Roman"/>
                        </a:rPr>
                        <a:t>the  </a:t>
                      </a:r>
                      <a:r>
                        <a:rPr sz="1500" spc="-5" dirty="0">
                          <a:latin typeface="Times New Roman"/>
                          <a:cs typeface="Times New Roman"/>
                        </a:rPr>
                        <a:t>code,  data</a:t>
                      </a:r>
                      <a:r>
                        <a:rPr sz="1500" spc="10" dirty="0">
                          <a:latin typeface="Times New Roman"/>
                          <a:cs typeface="Times New Roman"/>
                        </a:rPr>
                        <a:t> </a:t>
                      </a:r>
                      <a:r>
                        <a:rPr sz="1500" spc="-10" dirty="0">
                          <a:latin typeface="Times New Roman"/>
                          <a:cs typeface="Times New Roman"/>
                        </a:rPr>
                        <a:t>and</a:t>
                      </a:r>
                      <a:endParaRPr sz="1500">
                        <a:latin typeface="Times New Roman"/>
                        <a:cs typeface="Times New Roman"/>
                      </a:endParaRPr>
                    </a:p>
                    <a:p>
                      <a:pPr marL="66675">
                        <a:lnSpc>
                          <a:spcPct val="100000"/>
                        </a:lnSpc>
                        <a:spcBef>
                          <a:spcPts val="915"/>
                        </a:spcBef>
                      </a:pPr>
                      <a:r>
                        <a:rPr sz="1500" dirty="0">
                          <a:latin typeface="Times New Roman"/>
                          <a:cs typeface="Times New Roman"/>
                        </a:rPr>
                        <a:t>heap  </a:t>
                      </a:r>
                      <a:r>
                        <a:rPr sz="1500" spc="-5" dirty="0">
                          <a:latin typeface="Times New Roman"/>
                          <a:cs typeface="Times New Roman"/>
                        </a:rPr>
                        <a:t>memory;  each  </a:t>
                      </a:r>
                      <a:r>
                        <a:rPr sz="1500" dirty="0">
                          <a:latin typeface="Times New Roman"/>
                          <a:cs typeface="Times New Roman"/>
                        </a:rPr>
                        <a:t>thread  </a:t>
                      </a:r>
                      <a:r>
                        <a:rPr sz="1500" spc="-5" dirty="0">
                          <a:latin typeface="Times New Roman"/>
                          <a:cs typeface="Times New Roman"/>
                        </a:rPr>
                        <a:t>holds  separate</a:t>
                      </a:r>
                      <a:r>
                        <a:rPr sz="1500" spc="254" dirty="0">
                          <a:latin typeface="Times New Roman"/>
                          <a:cs typeface="Times New Roman"/>
                        </a:rPr>
                        <a:t> </a:t>
                      </a:r>
                      <a:r>
                        <a:rPr sz="1500" dirty="0">
                          <a:latin typeface="Times New Roman"/>
                          <a:cs typeface="Times New Roman"/>
                        </a:rPr>
                        <a:t>memory</a:t>
                      </a:r>
                      <a:endParaRPr sz="1500">
                        <a:latin typeface="Times New Roman"/>
                        <a:cs typeface="Times New Roman"/>
                      </a:endParaRPr>
                    </a:p>
                    <a:p>
                      <a:pPr marL="66675">
                        <a:lnSpc>
                          <a:spcPct val="100000"/>
                        </a:lnSpc>
                        <a:spcBef>
                          <a:spcPts val="890"/>
                        </a:spcBef>
                      </a:pPr>
                      <a:r>
                        <a:rPr sz="1500" spc="5" dirty="0">
                          <a:latin typeface="Times New Roman"/>
                          <a:cs typeface="Times New Roman"/>
                        </a:rPr>
                        <a:t>area </a:t>
                      </a:r>
                      <a:r>
                        <a:rPr sz="1500" spc="-10" dirty="0">
                          <a:latin typeface="Times New Roman"/>
                          <a:cs typeface="Times New Roman"/>
                        </a:rPr>
                        <a:t>for</a:t>
                      </a:r>
                      <a:r>
                        <a:rPr sz="1500" spc="-45" dirty="0">
                          <a:latin typeface="Times New Roman"/>
                          <a:cs typeface="Times New Roman"/>
                        </a:rPr>
                        <a:t> </a:t>
                      </a:r>
                      <a:r>
                        <a:rPr sz="1500" spc="5" dirty="0">
                          <a:latin typeface="Times New Roman"/>
                          <a:cs typeface="Times New Roman"/>
                        </a:rPr>
                        <a:t>stack.</a:t>
                      </a:r>
                      <a:endParaRPr sz="1500">
                        <a:latin typeface="Times New Roman"/>
                        <a:cs typeface="Times New Roman"/>
                      </a:endParaRPr>
                    </a:p>
                  </a:txBody>
                  <a:tcPr marL="0" marR="0" marT="6667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05"/>
                  </a:ext>
                </a:extLst>
              </a:tr>
              <a:tr h="689695">
                <a:tc>
                  <a:txBody>
                    <a:bodyPr/>
                    <a:lstStyle/>
                    <a:p>
                      <a:pPr>
                        <a:lnSpc>
                          <a:spcPct val="100000"/>
                        </a:lnSpc>
                        <a:spcBef>
                          <a:spcPts val="40"/>
                        </a:spcBef>
                      </a:pPr>
                      <a:endParaRPr sz="1600">
                        <a:latin typeface="Times New Roman"/>
                        <a:cs typeface="Times New Roman"/>
                      </a:endParaRPr>
                    </a:p>
                    <a:p>
                      <a:pPr marL="64769">
                        <a:lnSpc>
                          <a:spcPct val="100000"/>
                        </a:lnSpc>
                      </a:pPr>
                      <a:r>
                        <a:rPr sz="1500" spc="5" dirty="0">
                          <a:latin typeface="Times New Roman"/>
                          <a:cs typeface="Times New Roman"/>
                        </a:rPr>
                        <a:t>Threads </a:t>
                      </a:r>
                      <a:r>
                        <a:rPr sz="1500" dirty="0">
                          <a:latin typeface="Times New Roman"/>
                          <a:cs typeface="Times New Roman"/>
                        </a:rPr>
                        <a:t>are very </a:t>
                      </a:r>
                      <a:r>
                        <a:rPr sz="1500" spc="5" dirty="0">
                          <a:latin typeface="Times New Roman"/>
                          <a:cs typeface="Times New Roman"/>
                        </a:rPr>
                        <a:t>inexpensive</a:t>
                      </a:r>
                      <a:r>
                        <a:rPr sz="1500" spc="-285" dirty="0">
                          <a:latin typeface="Times New Roman"/>
                          <a:cs typeface="Times New Roman"/>
                        </a:rPr>
                        <a:t> </a:t>
                      </a:r>
                      <a:r>
                        <a:rPr sz="1500" spc="5" dirty="0">
                          <a:latin typeface="Times New Roman"/>
                          <a:cs typeface="Times New Roman"/>
                        </a:rPr>
                        <a:t>to create.</a:t>
                      </a:r>
                      <a:endParaRPr sz="1500">
                        <a:latin typeface="Times New Roman"/>
                        <a:cs typeface="Times New Roman"/>
                      </a:endParaRPr>
                    </a:p>
                  </a:txBody>
                  <a:tcPr marL="0" marR="0" marT="508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gridSpan="2">
                  <a:txBody>
                    <a:bodyPr/>
                    <a:lstStyle/>
                    <a:p>
                      <a:pPr marL="66675">
                        <a:lnSpc>
                          <a:spcPct val="100000"/>
                        </a:lnSpc>
                        <a:spcBef>
                          <a:spcPts val="530"/>
                        </a:spcBef>
                      </a:pPr>
                      <a:r>
                        <a:rPr sz="1500" dirty="0">
                          <a:latin typeface="Times New Roman"/>
                          <a:cs typeface="Times New Roman"/>
                        </a:rPr>
                        <a:t>Processes </a:t>
                      </a:r>
                      <a:r>
                        <a:rPr sz="1500" spc="-5" dirty="0">
                          <a:latin typeface="Times New Roman"/>
                          <a:cs typeface="Times New Roman"/>
                        </a:rPr>
                        <a:t>are </a:t>
                      </a:r>
                      <a:r>
                        <a:rPr sz="1500" dirty="0">
                          <a:latin typeface="Times New Roman"/>
                          <a:cs typeface="Times New Roman"/>
                        </a:rPr>
                        <a:t>very </a:t>
                      </a:r>
                      <a:r>
                        <a:rPr sz="1500" spc="-5" dirty="0">
                          <a:latin typeface="Times New Roman"/>
                          <a:cs typeface="Times New Roman"/>
                        </a:rPr>
                        <a:t>expensive </a:t>
                      </a:r>
                      <a:r>
                        <a:rPr sz="1500" spc="10" dirty="0">
                          <a:latin typeface="Times New Roman"/>
                          <a:cs typeface="Times New Roman"/>
                        </a:rPr>
                        <a:t>to </a:t>
                      </a:r>
                      <a:r>
                        <a:rPr sz="1500" spc="-5" dirty="0">
                          <a:latin typeface="Times New Roman"/>
                          <a:cs typeface="Times New Roman"/>
                        </a:rPr>
                        <a:t>create;</a:t>
                      </a:r>
                      <a:r>
                        <a:rPr sz="1500" spc="45" dirty="0">
                          <a:latin typeface="Times New Roman"/>
                          <a:cs typeface="Times New Roman"/>
                        </a:rPr>
                        <a:t> </a:t>
                      </a:r>
                      <a:r>
                        <a:rPr sz="1500" spc="-5" dirty="0">
                          <a:latin typeface="Times New Roman"/>
                          <a:cs typeface="Times New Roman"/>
                        </a:rPr>
                        <a:t>involves</a:t>
                      </a:r>
                      <a:endParaRPr sz="1500">
                        <a:latin typeface="Times New Roman"/>
                        <a:cs typeface="Times New Roman"/>
                      </a:endParaRPr>
                    </a:p>
                    <a:p>
                      <a:pPr marL="66675">
                        <a:lnSpc>
                          <a:spcPct val="100000"/>
                        </a:lnSpc>
                        <a:spcBef>
                          <a:spcPts val="915"/>
                        </a:spcBef>
                      </a:pPr>
                      <a:r>
                        <a:rPr sz="1500" spc="5" dirty="0">
                          <a:latin typeface="Times New Roman"/>
                          <a:cs typeface="Times New Roman"/>
                        </a:rPr>
                        <a:t>many </a:t>
                      </a:r>
                      <a:r>
                        <a:rPr sz="1500" spc="-5" dirty="0">
                          <a:latin typeface="Times New Roman"/>
                          <a:cs typeface="Times New Roman"/>
                        </a:rPr>
                        <a:t>OS</a:t>
                      </a:r>
                      <a:r>
                        <a:rPr sz="1500" spc="-80" dirty="0">
                          <a:latin typeface="Times New Roman"/>
                          <a:cs typeface="Times New Roman"/>
                        </a:rPr>
                        <a:t> </a:t>
                      </a:r>
                      <a:r>
                        <a:rPr sz="1500" dirty="0">
                          <a:latin typeface="Times New Roman"/>
                          <a:cs typeface="Times New Roman"/>
                        </a:rPr>
                        <a:t>overhead.</a:t>
                      </a:r>
                      <a:endParaRPr sz="1500">
                        <a:latin typeface="Times New Roman"/>
                        <a:cs typeface="Times New Roman"/>
                      </a:endParaRPr>
                    </a:p>
                  </a:txBody>
                  <a:tcPr marL="0" marR="0" marT="6731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06"/>
                  </a:ext>
                </a:extLst>
              </a:tr>
              <a:tr h="690380">
                <a:tc>
                  <a:txBody>
                    <a:bodyPr/>
                    <a:lstStyle/>
                    <a:p>
                      <a:pPr>
                        <a:lnSpc>
                          <a:spcPct val="100000"/>
                        </a:lnSpc>
                        <a:spcBef>
                          <a:spcPts val="45"/>
                        </a:spcBef>
                      </a:pPr>
                      <a:endParaRPr sz="1600">
                        <a:latin typeface="Times New Roman"/>
                        <a:cs typeface="Times New Roman"/>
                      </a:endParaRPr>
                    </a:p>
                    <a:p>
                      <a:pPr marL="64769">
                        <a:lnSpc>
                          <a:spcPct val="100000"/>
                        </a:lnSpc>
                      </a:pPr>
                      <a:r>
                        <a:rPr sz="1500" spc="5" dirty="0">
                          <a:latin typeface="Times New Roman"/>
                          <a:cs typeface="Times New Roman"/>
                        </a:rPr>
                        <a:t>Context</a:t>
                      </a:r>
                      <a:r>
                        <a:rPr sz="1500" spc="-110" dirty="0">
                          <a:latin typeface="Times New Roman"/>
                          <a:cs typeface="Times New Roman"/>
                        </a:rPr>
                        <a:t> </a:t>
                      </a:r>
                      <a:r>
                        <a:rPr sz="1500" spc="5" dirty="0">
                          <a:latin typeface="Times New Roman"/>
                          <a:cs typeface="Times New Roman"/>
                        </a:rPr>
                        <a:t>switching</a:t>
                      </a:r>
                      <a:r>
                        <a:rPr sz="1500" spc="-105" dirty="0">
                          <a:latin typeface="Times New Roman"/>
                          <a:cs typeface="Times New Roman"/>
                        </a:rPr>
                        <a:t> </a:t>
                      </a:r>
                      <a:r>
                        <a:rPr sz="1500" spc="5" dirty="0">
                          <a:latin typeface="Times New Roman"/>
                          <a:cs typeface="Times New Roman"/>
                        </a:rPr>
                        <a:t>is</a:t>
                      </a:r>
                      <a:r>
                        <a:rPr sz="1500" spc="-5" dirty="0">
                          <a:latin typeface="Times New Roman"/>
                          <a:cs typeface="Times New Roman"/>
                        </a:rPr>
                        <a:t> </a:t>
                      </a:r>
                      <a:r>
                        <a:rPr sz="1500" spc="5" dirty="0">
                          <a:latin typeface="Times New Roman"/>
                          <a:cs typeface="Times New Roman"/>
                        </a:rPr>
                        <a:t>inexpensive</a:t>
                      </a:r>
                      <a:r>
                        <a:rPr sz="1500" spc="-125" dirty="0">
                          <a:latin typeface="Times New Roman"/>
                          <a:cs typeface="Times New Roman"/>
                        </a:rPr>
                        <a:t> </a:t>
                      </a:r>
                      <a:r>
                        <a:rPr sz="1500" spc="10" dirty="0">
                          <a:latin typeface="Times New Roman"/>
                          <a:cs typeface="Times New Roman"/>
                        </a:rPr>
                        <a:t>and</a:t>
                      </a:r>
                      <a:r>
                        <a:rPr sz="1500" spc="-30" dirty="0">
                          <a:latin typeface="Times New Roman"/>
                          <a:cs typeface="Times New Roman"/>
                        </a:rPr>
                        <a:t> </a:t>
                      </a:r>
                      <a:r>
                        <a:rPr sz="1500" dirty="0">
                          <a:latin typeface="Times New Roman"/>
                          <a:cs typeface="Times New Roman"/>
                        </a:rPr>
                        <a:t>fast.</a:t>
                      </a:r>
                      <a:endParaRPr sz="1500">
                        <a:latin typeface="Times New Roman"/>
                        <a:cs typeface="Times New Roman"/>
                      </a:endParaRPr>
                    </a:p>
                  </a:txBody>
                  <a:tcPr marL="0" marR="0" marT="571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gridSpan="2">
                  <a:txBody>
                    <a:bodyPr/>
                    <a:lstStyle/>
                    <a:p>
                      <a:pPr marL="66675">
                        <a:lnSpc>
                          <a:spcPct val="100000"/>
                        </a:lnSpc>
                        <a:spcBef>
                          <a:spcPts val="535"/>
                        </a:spcBef>
                      </a:pPr>
                      <a:r>
                        <a:rPr sz="1500" spc="-5" dirty="0">
                          <a:latin typeface="Times New Roman"/>
                          <a:cs typeface="Times New Roman"/>
                        </a:rPr>
                        <a:t>Context switching is complex </a:t>
                      </a:r>
                      <a:r>
                        <a:rPr sz="1500" spc="-10" dirty="0">
                          <a:latin typeface="Times New Roman"/>
                          <a:cs typeface="Times New Roman"/>
                        </a:rPr>
                        <a:t>and involves lots</a:t>
                      </a:r>
                      <a:r>
                        <a:rPr sz="1500" spc="180" dirty="0">
                          <a:latin typeface="Times New Roman"/>
                          <a:cs typeface="Times New Roman"/>
                        </a:rPr>
                        <a:t> </a:t>
                      </a:r>
                      <a:r>
                        <a:rPr sz="1500" spc="-10" dirty="0">
                          <a:latin typeface="Times New Roman"/>
                          <a:cs typeface="Times New Roman"/>
                        </a:rPr>
                        <a:t>of</a:t>
                      </a:r>
                      <a:endParaRPr sz="1500">
                        <a:latin typeface="Times New Roman"/>
                        <a:cs typeface="Times New Roman"/>
                      </a:endParaRPr>
                    </a:p>
                    <a:p>
                      <a:pPr marL="66675">
                        <a:lnSpc>
                          <a:spcPct val="100000"/>
                        </a:lnSpc>
                        <a:spcBef>
                          <a:spcPts val="910"/>
                        </a:spcBef>
                      </a:pPr>
                      <a:r>
                        <a:rPr sz="1500" spc="-5" dirty="0">
                          <a:latin typeface="Times New Roman"/>
                          <a:cs typeface="Times New Roman"/>
                        </a:rPr>
                        <a:t>OS </a:t>
                      </a:r>
                      <a:r>
                        <a:rPr sz="1500" dirty="0">
                          <a:latin typeface="Times New Roman"/>
                          <a:cs typeface="Times New Roman"/>
                        </a:rPr>
                        <a:t>overhead </a:t>
                      </a:r>
                      <a:r>
                        <a:rPr sz="1500" spc="5" dirty="0">
                          <a:latin typeface="Times New Roman"/>
                          <a:cs typeface="Times New Roman"/>
                        </a:rPr>
                        <a:t>and </a:t>
                      </a:r>
                      <a:r>
                        <a:rPr sz="1500" dirty="0">
                          <a:latin typeface="Times New Roman"/>
                          <a:cs typeface="Times New Roman"/>
                        </a:rPr>
                        <a:t>comparatively</a:t>
                      </a:r>
                      <a:r>
                        <a:rPr sz="1500" spc="-185" dirty="0">
                          <a:latin typeface="Times New Roman"/>
                          <a:cs typeface="Times New Roman"/>
                        </a:rPr>
                        <a:t> </a:t>
                      </a:r>
                      <a:r>
                        <a:rPr sz="1500" spc="-25" dirty="0">
                          <a:latin typeface="Times New Roman"/>
                          <a:cs typeface="Times New Roman"/>
                        </a:rPr>
                        <a:t>slow.</a:t>
                      </a:r>
                      <a:endParaRPr sz="1500">
                        <a:latin typeface="Times New Roman"/>
                        <a:cs typeface="Times New Roman"/>
                      </a:endParaRPr>
                    </a:p>
                  </a:txBody>
                  <a:tcPr marL="0" marR="0" marT="6794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07"/>
                  </a:ext>
                </a:extLst>
              </a:tr>
              <a:tr h="649246">
                <a:tc>
                  <a:txBody>
                    <a:bodyPr/>
                    <a:lstStyle/>
                    <a:p>
                      <a:pPr>
                        <a:lnSpc>
                          <a:spcPct val="100000"/>
                        </a:lnSpc>
                        <a:spcBef>
                          <a:spcPts val="45"/>
                        </a:spcBef>
                      </a:pPr>
                      <a:endParaRPr sz="1600">
                        <a:latin typeface="Times New Roman"/>
                        <a:cs typeface="Times New Roman"/>
                      </a:endParaRPr>
                    </a:p>
                    <a:p>
                      <a:pPr marL="64769">
                        <a:lnSpc>
                          <a:spcPct val="100000"/>
                        </a:lnSpc>
                      </a:pPr>
                      <a:r>
                        <a:rPr sz="1500" dirty="0">
                          <a:latin typeface="Times New Roman"/>
                          <a:cs typeface="Times New Roman"/>
                        </a:rPr>
                        <a:t>If</a:t>
                      </a:r>
                      <a:r>
                        <a:rPr sz="1500" spc="65" dirty="0">
                          <a:latin typeface="Times New Roman"/>
                          <a:cs typeface="Times New Roman"/>
                        </a:rPr>
                        <a:t> </a:t>
                      </a:r>
                      <a:r>
                        <a:rPr sz="1500" spc="5" dirty="0">
                          <a:latin typeface="Times New Roman"/>
                          <a:cs typeface="Times New Roman"/>
                        </a:rPr>
                        <a:t>a</a:t>
                      </a:r>
                      <a:r>
                        <a:rPr sz="1500" spc="90" dirty="0">
                          <a:latin typeface="Times New Roman"/>
                          <a:cs typeface="Times New Roman"/>
                        </a:rPr>
                        <a:t> </a:t>
                      </a:r>
                      <a:r>
                        <a:rPr sz="1500" spc="-5" dirty="0">
                          <a:latin typeface="Times New Roman"/>
                          <a:cs typeface="Times New Roman"/>
                        </a:rPr>
                        <a:t>thread</a:t>
                      </a:r>
                      <a:r>
                        <a:rPr sz="1500" spc="80" dirty="0">
                          <a:latin typeface="Times New Roman"/>
                          <a:cs typeface="Times New Roman"/>
                        </a:rPr>
                        <a:t> </a:t>
                      </a:r>
                      <a:r>
                        <a:rPr sz="1500" dirty="0">
                          <a:latin typeface="Times New Roman"/>
                          <a:cs typeface="Times New Roman"/>
                        </a:rPr>
                        <a:t>expires,</a:t>
                      </a:r>
                      <a:r>
                        <a:rPr sz="1500" spc="35" dirty="0">
                          <a:latin typeface="Times New Roman"/>
                          <a:cs typeface="Times New Roman"/>
                        </a:rPr>
                        <a:t> </a:t>
                      </a:r>
                      <a:r>
                        <a:rPr sz="1500" dirty="0">
                          <a:latin typeface="Times New Roman"/>
                          <a:cs typeface="Times New Roman"/>
                        </a:rPr>
                        <a:t>its</a:t>
                      </a:r>
                      <a:r>
                        <a:rPr sz="1500" spc="85" dirty="0">
                          <a:latin typeface="Times New Roman"/>
                          <a:cs typeface="Times New Roman"/>
                        </a:rPr>
                        <a:t> </a:t>
                      </a:r>
                      <a:r>
                        <a:rPr sz="1500" spc="-5" dirty="0">
                          <a:latin typeface="Times New Roman"/>
                          <a:cs typeface="Times New Roman"/>
                        </a:rPr>
                        <a:t>stack</a:t>
                      </a:r>
                      <a:r>
                        <a:rPr sz="1500" spc="60" dirty="0">
                          <a:latin typeface="Times New Roman"/>
                          <a:cs typeface="Times New Roman"/>
                        </a:rPr>
                        <a:t> </a:t>
                      </a:r>
                      <a:r>
                        <a:rPr sz="1500" spc="5" dirty="0">
                          <a:latin typeface="Times New Roman"/>
                          <a:cs typeface="Times New Roman"/>
                        </a:rPr>
                        <a:t>is</a:t>
                      </a:r>
                      <a:r>
                        <a:rPr sz="1500" spc="70" dirty="0">
                          <a:latin typeface="Times New Roman"/>
                          <a:cs typeface="Times New Roman"/>
                        </a:rPr>
                        <a:t> </a:t>
                      </a:r>
                      <a:r>
                        <a:rPr sz="1500" spc="-10" dirty="0">
                          <a:latin typeface="Times New Roman"/>
                          <a:cs typeface="Times New Roman"/>
                        </a:rPr>
                        <a:t>reclaimed</a:t>
                      </a:r>
                      <a:r>
                        <a:rPr sz="1500" spc="80" dirty="0">
                          <a:latin typeface="Times New Roman"/>
                          <a:cs typeface="Times New Roman"/>
                        </a:rPr>
                        <a:t> </a:t>
                      </a:r>
                      <a:r>
                        <a:rPr sz="1500" spc="10" dirty="0">
                          <a:latin typeface="Times New Roman"/>
                          <a:cs typeface="Times New Roman"/>
                        </a:rPr>
                        <a:t>by</a:t>
                      </a:r>
                      <a:r>
                        <a:rPr sz="1500" spc="45" dirty="0">
                          <a:latin typeface="Times New Roman"/>
                          <a:cs typeface="Times New Roman"/>
                        </a:rPr>
                        <a:t> </a:t>
                      </a:r>
                      <a:r>
                        <a:rPr sz="1500" dirty="0">
                          <a:latin typeface="Times New Roman"/>
                          <a:cs typeface="Times New Roman"/>
                        </a:rPr>
                        <a:t>the</a:t>
                      </a:r>
                      <a:endParaRPr sz="1500">
                        <a:latin typeface="Times New Roman"/>
                        <a:cs typeface="Times New Roman"/>
                      </a:endParaRPr>
                    </a:p>
                  </a:txBody>
                  <a:tcPr marL="0" marR="0" marT="5715" marB="0">
                    <a:lnL w="12700">
                      <a:solidFill>
                        <a:srgbClr val="000000"/>
                      </a:solidFill>
                      <a:prstDash val="solid"/>
                    </a:lnL>
                    <a:lnR w="12700">
                      <a:solidFill>
                        <a:srgbClr val="000000"/>
                      </a:solidFill>
                      <a:prstDash val="solid"/>
                    </a:lnR>
                    <a:lnT w="12700">
                      <a:solidFill>
                        <a:srgbClr val="000000"/>
                      </a:solidFill>
                      <a:prstDash val="solid"/>
                    </a:lnT>
                    <a:lnB w="19050">
                      <a:solidFill>
                        <a:srgbClr val="CC9900"/>
                      </a:solidFill>
                      <a:prstDash val="solid"/>
                    </a:lnB>
                  </a:tcPr>
                </a:tc>
                <a:tc gridSpan="2">
                  <a:txBody>
                    <a:bodyPr/>
                    <a:lstStyle/>
                    <a:p>
                      <a:pPr marL="66675">
                        <a:lnSpc>
                          <a:spcPct val="100000"/>
                        </a:lnSpc>
                        <a:spcBef>
                          <a:spcPts val="535"/>
                        </a:spcBef>
                      </a:pPr>
                      <a:r>
                        <a:rPr sz="1500" dirty="0">
                          <a:latin typeface="Times New Roman"/>
                          <a:cs typeface="Times New Roman"/>
                        </a:rPr>
                        <a:t>If  </a:t>
                      </a:r>
                      <a:r>
                        <a:rPr sz="1500" spc="5" dirty="0">
                          <a:latin typeface="Times New Roman"/>
                          <a:cs typeface="Times New Roman"/>
                        </a:rPr>
                        <a:t>a  </a:t>
                      </a:r>
                      <a:r>
                        <a:rPr sz="1500" dirty="0">
                          <a:latin typeface="Times New Roman"/>
                          <a:cs typeface="Times New Roman"/>
                        </a:rPr>
                        <a:t>process  dies,  the  </a:t>
                      </a:r>
                      <a:r>
                        <a:rPr sz="1500" spc="-5" dirty="0">
                          <a:latin typeface="Times New Roman"/>
                          <a:cs typeface="Times New Roman"/>
                        </a:rPr>
                        <a:t>resource  allocated  </a:t>
                      </a:r>
                      <a:r>
                        <a:rPr sz="1500" spc="10" dirty="0">
                          <a:latin typeface="Times New Roman"/>
                          <a:cs typeface="Times New Roman"/>
                        </a:rPr>
                        <a:t>to  </a:t>
                      </a:r>
                      <a:r>
                        <a:rPr sz="1500" spc="5" dirty="0">
                          <a:latin typeface="Times New Roman"/>
                          <a:cs typeface="Times New Roman"/>
                        </a:rPr>
                        <a:t>it </a:t>
                      </a:r>
                      <a:r>
                        <a:rPr sz="1500" spc="300" dirty="0">
                          <a:latin typeface="Times New Roman"/>
                          <a:cs typeface="Times New Roman"/>
                        </a:rPr>
                        <a:t> </a:t>
                      </a:r>
                      <a:r>
                        <a:rPr sz="1500" spc="-5" dirty="0">
                          <a:latin typeface="Times New Roman"/>
                          <a:cs typeface="Times New Roman"/>
                        </a:rPr>
                        <a:t>are</a:t>
                      </a:r>
                      <a:endParaRPr sz="1500">
                        <a:latin typeface="Times New Roman"/>
                        <a:cs typeface="Times New Roman"/>
                      </a:endParaRPr>
                    </a:p>
                    <a:p>
                      <a:pPr marL="66675">
                        <a:lnSpc>
                          <a:spcPts val="1450"/>
                        </a:lnSpc>
                        <a:spcBef>
                          <a:spcPts val="915"/>
                        </a:spcBef>
                      </a:pPr>
                      <a:r>
                        <a:rPr sz="1500" spc="-5" dirty="0">
                          <a:latin typeface="Times New Roman"/>
                          <a:cs typeface="Times New Roman"/>
                        </a:rPr>
                        <a:t>reclaimed</a:t>
                      </a:r>
                      <a:r>
                        <a:rPr sz="1500" spc="70" dirty="0">
                          <a:latin typeface="Times New Roman"/>
                          <a:cs typeface="Times New Roman"/>
                        </a:rPr>
                        <a:t> </a:t>
                      </a:r>
                      <a:r>
                        <a:rPr sz="1500" spc="10" dirty="0">
                          <a:latin typeface="Times New Roman"/>
                          <a:cs typeface="Times New Roman"/>
                        </a:rPr>
                        <a:t>by</a:t>
                      </a:r>
                      <a:r>
                        <a:rPr sz="1500" spc="25" dirty="0">
                          <a:latin typeface="Times New Roman"/>
                          <a:cs typeface="Times New Roman"/>
                        </a:rPr>
                        <a:t> </a:t>
                      </a:r>
                      <a:r>
                        <a:rPr sz="1500" dirty="0">
                          <a:latin typeface="Times New Roman"/>
                          <a:cs typeface="Times New Roman"/>
                        </a:rPr>
                        <a:t>the</a:t>
                      </a:r>
                      <a:r>
                        <a:rPr sz="1500" spc="65" dirty="0">
                          <a:latin typeface="Times New Roman"/>
                          <a:cs typeface="Times New Roman"/>
                        </a:rPr>
                        <a:t> </a:t>
                      </a:r>
                      <a:r>
                        <a:rPr sz="1500" spc="-5" dirty="0">
                          <a:latin typeface="Times New Roman"/>
                          <a:cs typeface="Times New Roman"/>
                        </a:rPr>
                        <a:t>OS</a:t>
                      </a:r>
                      <a:r>
                        <a:rPr sz="1500" spc="60" dirty="0">
                          <a:latin typeface="Times New Roman"/>
                          <a:cs typeface="Times New Roman"/>
                        </a:rPr>
                        <a:t> </a:t>
                      </a:r>
                      <a:r>
                        <a:rPr sz="1500" dirty="0">
                          <a:latin typeface="Times New Roman"/>
                          <a:cs typeface="Times New Roman"/>
                        </a:rPr>
                        <a:t>and</a:t>
                      </a:r>
                      <a:r>
                        <a:rPr sz="1500" spc="70" dirty="0">
                          <a:latin typeface="Times New Roman"/>
                          <a:cs typeface="Times New Roman"/>
                        </a:rPr>
                        <a:t> </a:t>
                      </a:r>
                      <a:r>
                        <a:rPr sz="1500" spc="-5" dirty="0">
                          <a:latin typeface="Times New Roman"/>
                          <a:cs typeface="Times New Roman"/>
                        </a:rPr>
                        <a:t>all</a:t>
                      </a:r>
                      <a:r>
                        <a:rPr sz="1500" spc="50" dirty="0">
                          <a:latin typeface="Times New Roman"/>
                          <a:cs typeface="Times New Roman"/>
                        </a:rPr>
                        <a:t> </a:t>
                      </a:r>
                      <a:r>
                        <a:rPr sz="1500" spc="-10" dirty="0">
                          <a:latin typeface="Times New Roman"/>
                          <a:cs typeface="Times New Roman"/>
                        </a:rPr>
                        <a:t>associated</a:t>
                      </a:r>
                      <a:r>
                        <a:rPr sz="1500" spc="75" dirty="0">
                          <a:latin typeface="Times New Roman"/>
                          <a:cs typeface="Times New Roman"/>
                        </a:rPr>
                        <a:t> </a:t>
                      </a:r>
                      <a:r>
                        <a:rPr sz="1500" spc="-5" dirty="0">
                          <a:latin typeface="Times New Roman"/>
                          <a:cs typeface="Times New Roman"/>
                        </a:rPr>
                        <a:t>threads</a:t>
                      </a:r>
                      <a:r>
                        <a:rPr sz="1500" spc="70" dirty="0">
                          <a:latin typeface="Times New Roman"/>
                          <a:cs typeface="Times New Roman"/>
                        </a:rPr>
                        <a:t> </a:t>
                      </a:r>
                      <a:r>
                        <a:rPr sz="1500" spc="-5" dirty="0">
                          <a:latin typeface="Times New Roman"/>
                          <a:cs typeface="Times New Roman"/>
                        </a:rPr>
                        <a:t>of</a:t>
                      </a:r>
                      <a:r>
                        <a:rPr sz="1500" spc="65" dirty="0">
                          <a:latin typeface="Times New Roman"/>
                          <a:cs typeface="Times New Roman"/>
                        </a:rPr>
                        <a:t> </a:t>
                      </a:r>
                      <a:r>
                        <a:rPr sz="1500" spc="-15" dirty="0">
                          <a:latin typeface="Times New Roman"/>
                          <a:cs typeface="Times New Roman"/>
                        </a:rPr>
                        <a:t>the</a:t>
                      </a:r>
                      <a:endParaRPr sz="1500">
                        <a:latin typeface="Times New Roman"/>
                        <a:cs typeface="Times New Roman"/>
                      </a:endParaRPr>
                    </a:p>
                  </a:txBody>
                  <a:tcPr marL="0" marR="0" marT="67945" marB="0">
                    <a:lnL w="12700">
                      <a:solidFill>
                        <a:srgbClr val="000000"/>
                      </a:solidFill>
                      <a:prstDash val="solid"/>
                    </a:lnL>
                    <a:lnR w="12700">
                      <a:solidFill>
                        <a:srgbClr val="000000"/>
                      </a:solidFill>
                      <a:prstDash val="solid"/>
                    </a:lnR>
                    <a:lnT w="12700">
                      <a:solidFill>
                        <a:srgbClr val="000000"/>
                      </a:solidFill>
                      <a:prstDash val="solid"/>
                    </a:lnT>
                  </a:tcPr>
                </a:tc>
                <a:tc hMerge="1">
                  <a:txBody>
                    <a:bodyPr/>
                    <a:lstStyle/>
                    <a:p>
                      <a:endParaRPr/>
                    </a:p>
                  </a:txBody>
                  <a:tcPr marL="0" marR="0" marT="0" marB="0"/>
                </a:tc>
                <a:extLst>
                  <a:ext uri="{0D108BD9-81ED-4DB2-BD59-A6C34878D82A}">
                    <a16:rowId xmlns:a16="http://schemas.microsoft.com/office/drawing/2014/main" val="10008"/>
                  </a:ext>
                </a:extLst>
              </a:tr>
              <a:tr h="462219">
                <a:tc>
                  <a:txBody>
                    <a:bodyPr/>
                    <a:lstStyle/>
                    <a:p>
                      <a:pPr marL="64769">
                        <a:lnSpc>
                          <a:spcPts val="1600"/>
                        </a:lnSpc>
                      </a:pPr>
                      <a:r>
                        <a:rPr sz="1500" spc="5" dirty="0">
                          <a:latin typeface="Times New Roman"/>
                          <a:cs typeface="Times New Roman"/>
                        </a:rPr>
                        <a:t>process.</a:t>
                      </a:r>
                      <a:endParaRPr sz="1500" dirty="0">
                        <a:latin typeface="Times New Roman"/>
                        <a:cs typeface="Times New Roman"/>
                      </a:endParaRPr>
                    </a:p>
                    <a:p>
                      <a:pPr algn="r">
                        <a:lnSpc>
                          <a:spcPts val="869"/>
                        </a:lnSpc>
                        <a:spcBef>
                          <a:spcPts val="725"/>
                        </a:spcBef>
                      </a:pPr>
                      <a:endParaRPr sz="1200" dirty="0">
                        <a:latin typeface="Times New Roman"/>
                        <a:cs typeface="Times New Roman"/>
                      </a:endParaRPr>
                    </a:p>
                  </a:txBody>
                  <a:tcPr marL="0" marR="0" marT="0" marB="0">
                    <a:lnL w="12700">
                      <a:solidFill>
                        <a:srgbClr val="000000"/>
                      </a:solidFill>
                      <a:prstDash val="solid"/>
                    </a:lnL>
                    <a:lnR w="12700">
                      <a:solidFill>
                        <a:srgbClr val="000000"/>
                      </a:solidFill>
                      <a:prstDash val="solid"/>
                    </a:lnR>
                    <a:lnT w="19050">
                      <a:solidFill>
                        <a:srgbClr val="CC9900"/>
                      </a:solidFill>
                      <a:prstDash val="solid"/>
                    </a:lnT>
                    <a:lnB w="12700">
                      <a:solidFill>
                        <a:srgbClr val="000000"/>
                      </a:solidFill>
                      <a:prstDash val="solid"/>
                    </a:lnB>
                  </a:tcPr>
                </a:tc>
                <a:tc gridSpan="2">
                  <a:txBody>
                    <a:bodyPr/>
                    <a:lstStyle/>
                    <a:p>
                      <a:pPr marL="66675">
                        <a:lnSpc>
                          <a:spcPts val="1495"/>
                        </a:lnSpc>
                        <a:spcBef>
                          <a:spcPts val="1140"/>
                        </a:spcBef>
                      </a:pPr>
                      <a:r>
                        <a:rPr sz="1500" spc="5" dirty="0">
                          <a:latin typeface="Times New Roman"/>
                          <a:cs typeface="Times New Roman"/>
                        </a:rPr>
                        <a:t>process </a:t>
                      </a:r>
                      <a:r>
                        <a:rPr sz="1500" dirty="0">
                          <a:latin typeface="Times New Roman"/>
                          <a:cs typeface="Times New Roman"/>
                        </a:rPr>
                        <a:t>also</a:t>
                      </a:r>
                      <a:r>
                        <a:rPr sz="1500" spc="-114" dirty="0">
                          <a:latin typeface="Times New Roman"/>
                          <a:cs typeface="Times New Roman"/>
                        </a:rPr>
                        <a:t> </a:t>
                      </a:r>
                      <a:r>
                        <a:rPr sz="1500" spc="10" dirty="0">
                          <a:latin typeface="Times New Roman"/>
                          <a:cs typeface="Times New Roman"/>
                        </a:rPr>
                        <a:t>dies.</a:t>
                      </a:r>
                      <a:endParaRPr sz="1500" dirty="0">
                        <a:latin typeface="Times New Roman"/>
                        <a:cs typeface="Times New Roman"/>
                      </a:endParaRPr>
                    </a:p>
                    <a:p>
                      <a:pPr>
                        <a:lnSpc>
                          <a:spcPts val="565"/>
                        </a:lnSpc>
                        <a:tabLst>
                          <a:tab pos="3847465" algn="l"/>
                        </a:tabLst>
                      </a:pPr>
                      <a:r>
                        <a:rPr sz="1200" spc="-40" dirty="0">
                          <a:latin typeface="Times New Roman"/>
                          <a:cs typeface="Times New Roman"/>
                        </a:rPr>
                        <a:t>,</a:t>
                      </a:r>
                      <a:r>
                        <a:rPr sz="1200" spc="-15" dirty="0">
                          <a:latin typeface="Times New Roman"/>
                          <a:cs typeface="Times New Roman"/>
                        </a:rPr>
                        <a:t> </a:t>
                      </a:r>
                      <a:endParaRPr sz="1800" baseline="2314" dirty="0">
                        <a:latin typeface="Times New Roman"/>
                        <a:cs typeface="Times New Roman"/>
                      </a:endParaRPr>
                    </a:p>
                  </a:txBody>
                  <a:tcPr marL="0" marR="0" marT="144780" marB="0">
                    <a:lnL w="12700">
                      <a:solidFill>
                        <a:srgbClr val="000000"/>
                      </a:solidFill>
                      <a:prstDash val="solid"/>
                    </a:lnL>
                    <a:lnR w="12700">
                      <a:solidFill>
                        <a:srgbClr val="000000"/>
                      </a:solidFill>
                      <a:prstDash val="solid"/>
                    </a:lnR>
                    <a:lnB w="1270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09"/>
                  </a:ext>
                </a:extLst>
              </a:tr>
            </a:tbl>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3" name="object 3"/>
          <p:cNvSpPr txBox="1">
            <a:spLocks noGrp="1"/>
          </p:cNvSpPr>
          <p:nvPr>
            <p:ph type="title"/>
          </p:nvPr>
        </p:nvSpPr>
        <p:spPr>
          <a:prstGeom prst="rect">
            <a:avLst/>
          </a:prstGeom>
        </p:spPr>
        <p:txBody>
          <a:bodyPr vert="horz" wrap="square" lIns="0" tIns="12700" rIns="0" bIns="0" rtlCol="0">
            <a:spAutoFit/>
          </a:bodyPr>
          <a:lstStyle/>
          <a:p>
            <a:pPr marL="2438400" marR="5080" indent="-981710">
              <a:lnSpc>
                <a:spcPct val="100000"/>
              </a:lnSpc>
              <a:spcBef>
                <a:spcPts val="100"/>
              </a:spcBef>
            </a:pPr>
            <a:r>
              <a:rPr sz="3600" b="1" spc="-5" dirty="0">
                <a:solidFill>
                  <a:srgbClr val="FF0000"/>
                </a:solidFill>
                <a:latin typeface="Times New Roman"/>
                <a:cs typeface="Times New Roman"/>
              </a:rPr>
              <a:t>MULTIPROCESSING</a:t>
            </a:r>
            <a:r>
              <a:rPr sz="3600" b="1" spc="-55" dirty="0">
                <a:solidFill>
                  <a:srgbClr val="FF0000"/>
                </a:solidFill>
                <a:latin typeface="Times New Roman"/>
                <a:cs typeface="Times New Roman"/>
              </a:rPr>
              <a:t> </a:t>
            </a:r>
            <a:r>
              <a:rPr sz="3600" b="1" spc="-10" dirty="0">
                <a:solidFill>
                  <a:srgbClr val="FF0000"/>
                </a:solidFill>
                <a:latin typeface="Times New Roman"/>
                <a:cs typeface="Times New Roman"/>
              </a:rPr>
              <a:t>AND  </a:t>
            </a:r>
            <a:r>
              <a:rPr sz="3600" b="1" spc="-5" dirty="0">
                <a:solidFill>
                  <a:srgbClr val="FF0000"/>
                </a:solidFill>
                <a:latin typeface="Times New Roman"/>
                <a:cs typeface="Times New Roman"/>
              </a:rPr>
              <a:t>MULTITASKING</a:t>
            </a:r>
            <a:endParaRPr sz="3600">
              <a:latin typeface="Times New Roman"/>
              <a:cs typeface="Times New Roman"/>
            </a:endParaRP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52</a:t>
            </a:fld>
            <a:endParaRPr spc="-40" dirty="0"/>
          </a:p>
        </p:txBody>
      </p:sp>
      <p:sp>
        <p:nvSpPr>
          <p:cNvPr id="4" name="object 4"/>
          <p:cNvSpPr txBox="1"/>
          <p:nvPr/>
        </p:nvSpPr>
        <p:spPr>
          <a:xfrm>
            <a:off x="383540" y="1572038"/>
            <a:ext cx="8534400" cy="4324985"/>
          </a:xfrm>
          <a:prstGeom prst="rect">
            <a:avLst/>
          </a:prstGeom>
        </p:spPr>
        <p:txBody>
          <a:bodyPr vert="horz" wrap="square" lIns="0" tIns="12065" rIns="0" bIns="0" rtlCol="0">
            <a:spAutoFit/>
          </a:bodyPr>
          <a:lstStyle/>
          <a:p>
            <a:pPr marL="356870" marR="5080" indent="-344805" algn="just">
              <a:lnSpc>
                <a:spcPct val="150100"/>
              </a:lnSpc>
              <a:spcBef>
                <a:spcPts val="95"/>
              </a:spcBef>
            </a:pPr>
            <a:r>
              <a:rPr sz="2000" spc="-5" dirty="0">
                <a:solidFill>
                  <a:srgbClr val="FF0000"/>
                </a:solidFill>
                <a:latin typeface="Times New Roman"/>
                <a:cs typeface="Times New Roman"/>
              </a:rPr>
              <a:t>» </a:t>
            </a:r>
            <a:r>
              <a:rPr sz="2000" dirty="0">
                <a:solidFill>
                  <a:srgbClr val="AC1285"/>
                </a:solidFill>
                <a:latin typeface="Times New Roman"/>
                <a:cs typeface="Times New Roman"/>
              </a:rPr>
              <a:t>The </a:t>
            </a:r>
            <a:r>
              <a:rPr sz="2000" spc="-5" dirty="0">
                <a:solidFill>
                  <a:srgbClr val="AC1285"/>
                </a:solidFill>
                <a:latin typeface="Times New Roman"/>
                <a:cs typeface="Times New Roman"/>
              </a:rPr>
              <a:t>ability to execute </a:t>
            </a:r>
            <a:r>
              <a:rPr sz="2000" dirty="0">
                <a:solidFill>
                  <a:srgbClr val="AC1285"/>
                </a:solidFill>
                <a:latin typeface="Times New Roman"/>
                <a:cs typeface="Times New Roman"/>
              </a:rPr>
              <a:t>multiple </a:t>
            </a:r>
            <a:r>
              <a:rPr sz="2000" spc="-5" dirty="0">
                <a:solidFill>
                  <a:srgbClr val="AC1285"/>
                </a:solidFill>
                <a:latin typeface="Times New Roman"/>
                <a:cs typeface="Times New Roman"/>
              </a:rPr>
              <a:t>processes simultaneously is referred </a:t>
            </a:r>
            <a:r>
              <a:rPr sz="2000" dirty="0">
                <a:solidFill>
                  <a:srgbClr val="AC1285"/>
                </a:solidFill>
                <a:latin typeface="Times New Roman"/>
                <a:cs typeface="Times New Roman"/>
              </a:rPr>
              <a:t>as  </a:t>
            </a:r>
            <a:r>
              <a:rPr sz="2000" b="1" i="1" spc="-5" dirty="0">
                <a:solidFill>
                  <a:srgbClr val="FF0000"/>
                </a:solidFill>
                <a:latin typeface="Times New Roman"/>
                <a:cs typeface="Times New Roman"/>
              </a:rPr>
              <a:t>multiprocessing</a:t>
            </a:r>
            <a:r>
              <a:rPr sz="2000" spc="-5" dirty="0">
                <a:latin typeface="Times New Roman"/>
                <a:cs typeface="Times New Roman"/>
              </a:rPr>
              <a:t>. </a:t>
            </a:r>
            <a:r>
              <a:rPr sz="2000" spc="-5" dirty="0">
                <a:solidFill>
                  <a:srgbClr val="AC1285"/>
                </a:solidFill>
                <a:latin typeface="Times New Roman"/>
                <a:cs typeface="Times New Roman"/>
              </a:rPr>
              <a:t>Systems which </a:t>
            </a:r>
            <a:r>
              <a:rPr sz="2000" dirty="0">
                <a:solidFill>
                  <a:srgbClr val="AC1285"/>
                </a:solidFill>
                <a:latin typeface="Times New Roman"/>
                <a:cs typeface="Times New Roman"/>
              </a:rPr>
              <a:t>are capable of </a:t>
            </a:r>
            <a:r>
              <a:rPr sz="2000" spc="-10" dirty="0">
                <a:solidFill>
                  <a:srgbClr val="AC1285"/>
                </a:solidFill>
                <a:latin typeface="Times New Roman"/>
                <a:cs typeface="Times New Roman"/>
              </a:rPr>
              <a:t>performing </a:t>
            </a:r>
            <a:r>
              <a:rPr sz="2000" spc="-5" dirty="0">
                <a:solidFill>
                  <a:srgbClr val="AC1285"/>
                </a:solidFill>
                <a:latin typeface="Times New Roman"/>
                <a:cs typeface="Times New Roman"/>
              </a:rPr>
              <a:t>multiprocessing </a:t>
            </a:r>
            <a:r>
              <a:rPr sz="2000" dirty="0">
                <a:solidFill>
                  <a:srgbClr val="AC1285"/>
                </a:solidFill>
                <a:latin typeface="Times New Roman"/>
                <a:cs typeface="Times New Roman"/>
              </a:rPr>
              <a:t>are  </a:t>
            </a:r>
            <a:r>
              <a:rPr sz="2000" spc="-20" dirty="0">
                <a:solidFill>
                  <a:srgbClr val="AC1285"/>
                </a:solidFill>
                <a:latin typeface="Times New Roman"/>
                <a:cs typeface="Times New Roman"/>
              </a:rPr>
              <a:t>known </a:t>
            </a:r>
            <a:r>
              <a:rPr sz="2000" spc="-5" dirty="0">
                <a:solidFill>
                  <a:srgbClr val="AC1285"/>
                </a:solidFill>
                <a:latin typeface="Times New Roman"/>
                <a:cs typeface="Times New Roman"/>
              </a:rPr>
              <a:t>as </a:t>
            </a:r>
            <a:r>
              <a:rPr sz="2000" b="1" i="1" dirty="0">
                <a:solidFill>
                  <a:srgbClr val="FF0000"/>
                </a:solidFill>
                <a:latin typeface="Times New Roman"/>
                <a:cs typeface="Times New Roman"/>
              </a:rPr>
              <a:t>multiprocessor</a:t>
            </a:r>
            <a:r>
              <a:rPr sz="2000" b="1" i="1" spc="25" dirty="0">
                <a:solidFill>
                  <a:srgbClr val="FF0000"/>
                </a:solidFill>
                <a:latin typeface="Times New Roman"/>
                <a:cs typeface="Times New Roman"/>
              </a:rPr>
              <a:t> </a:t>
            </a:r>
            <a:r>
              <a:rPr sz="2000" b="1" i="1" spc="-5" dirty="0">
                <a:solidFill>
                  <a:srgbClr val="FF0000"/>
                </a:solidFill>
                <a:latin typeface="Times New Roman"/>
                <a:cs typeface="Times New Roman"/>
              </a:rPr>
              <a:t>systems</a:t>
            </a:r>
            <a:r>
              <a:rPr sz="2000" spc="-5" dirty="0">
                <a:latin typeface="Times New Roman"/>
                <a:cs typeface="Times New Roman"/>
              </a:rPr>
              <a:t>.</a:t>
            </a:r>
            <a:endParaRPr sz="2000">
              <a:latin typeface="Times New Roman"/>
              <a:cs typeface="Times New Roman"/>
            </a:endParaRPr>
          </a:p>
          <a:p>
            <a:pPr marL="12700" algn="just">
              <a:lnSpc>
                <a:spcPct val="100000"/>
              </a:lnSpc>
              <a:spcBef>
                <a:spcPts val="1685"/>
              </a:spcBef>
            </a:pPr>
            <a:r>
              <a:rPr sz="2000" spc="-5" dirty="0">
                <a:solidFill>
                  <a:srgbClr val="FF0000"/>
                </a:solidFill>
                <a:latin typeface="Times New Roman"/>
                <a:cs typeface="Times New Roman"/>
              </a:rPr>
              <a:t>» </a:t>
            </a:r>
            <a:r>
              <a:rPr sz="2000" spc="-5" dirty="0">
                <a:solidFill>
                  <a:srgbClr val="6F2F9F"/>
                </a:solidFill>
                <a:latin typeface="Times New Roman"/>
                <a:cs typeface="Times New Roman"/>
              </a:rPr>
              <a:t>Multiprocessor </a:t>
            </a:r>
            <a:r>
              <a:rPr sz="2000" spc="-10" dirty="0">
                <a:solidFill>
                  <a:srgbClr val="6F2F9F"/>
                </a:solidFill>
                <a:latin typeface="Times New Roman"/>
                <a:cs typeface="Times New Roman"/>
              </a:rPr>
              <a:t>systems </a:t>
            </a:r>
            <a:r>
              <a:rPr sz="2000" dirty="0">
                <a:solidFill>
                  <a:srgbClr val="6F2F9F"/>
                </a:solidFill>
                <a:latin typeface="Times New Roman"/>
                <a:cs typeface="Times New Roman"/>
              </a:rPr>
              <a:t>possess </a:t>
            </a:r>
            <a:r>
              <a:rPr sz="2000" spc="-10" dirty="0">
                <a:solidFill>
                  <a:srgbClr val="6F2F9F"/>
                </a:solidFill>
                <a:latin typeface="Times New Roman"/>
                <a:cs typeface="Times New Roman"/>
              </a:rPr>
              <a:t>multiple </a:t>
            </a:r>
            <a:r>
              <a:rPr sz="2000" spc="-5" dirty="0">
                <a:solidFill>
                  <a:srgbClr val="6F2F9F"/>
                </a:solidFill>
                <a:latin typeface="Times New Roman"/>
                <a:cs typeface="Times New Roman"/>
              </a:rPr>
              <a:t>CPUs and </a:t>
            </a:r>
            <a:r>
              <a:rPr sz="2000" spc="5" dirty="0">
                <a:solidFill>
                  <a:srgbClr val="6F2F9F"/>
                </a:solidFill>
                <a:latin typeface="Times New Roman"/>
                <a:cs typeface="Times New Roman"/>
              </a:rPr>
              <a:t>can </a:t>
            </a:r>
            <a:r>
              <a:rPr sz="2000" spc="-5" dirty="0">
                <a:solidFill>
                  <a:srgbClr val="6F2F9F"/>
                </a:solidFill>
                <a:latin typeface="Times New Roman"/>
                <a:cs typeface="Times New Roman"/>
              </a:rPr>
              <a:t>execute</a:t>
            </a:r>
            <a:r>
              <a:rPr sz="2000" spc="60" dirty="0">
                <a:solidFill>
                  <a:srgbClr val="6F2F9F"/>
                </a:solidFill>
                <a:latin typeface="Times New Roman"/>
                <a:cs typeface="Times New Roman"/>
              </a:rPr>
              <a:t> </a:t>
            </a:r>
            <a:r>
              <a:rPr sz="2000" spc="-10" dirty="0">
                <a:solidFill>
                  <a:srgbClr val="6F2F9F"/>
                </a:solidFill>
                <a:latin typeface="Times New Roman"/>
                <a:cs typeface="Times New Roman"/>
              </a:rPr>
              <a:t>multiple</a:t>
            </a:r>
            <a:endParaRPr sz="2000">
              <a:latin typeface="Times New Roman"/>
              <a:cs typeface="Times New Roman"/>
            </a:endParaRPr>
          </a:p>
          <a:p>
            <a:pPr marL="356870">
              <a:lnSpc>
                <a:spcPct val="100000"/>
              </a:lnSpc>
              <a:spcBef>
                <a:spcPts val="1200"/>
              </a:spcBef>
            </a:pPr>
            <a:r>
              <a:rPr sz="2000" spc="-5" dirty="0">
                <a:solidFill>
                  <a:srgbClr val="6F2F9F"/>
                </a:solidFill>
                <a:latin typeface="Times New Roman"/>
                <a:cs typeface="Times New Roman"/>
              </a:rPr>
              <a:t>processes</a:t>
            </a:r>
            <a:r>
              <a:rPr sz="2000" spc="-40" dirty="0">
                <a:solidFill>
                  <a:srgbClr val="6F2F9F"/>
                </a:solidFill>
                <a:latin typeface="Times New Roman"/>
                <a:cs typeface="Times New Roman"/>
              </a:rPr>
              <a:t> </a:t>
            </a:r>
            <a:r>
              <a:rPr sz="2000" spc="-10" dirty="0">
                <a:solidFill>
                  <a:srgbClr val="6F2F9F"/>
                </a:solidFill>
                <a:latin typeface="Times New Roman"/>
                <a:cs typeface="Times New Roman"/>
              </a:rPr>
              <a:t>simultaneously</a:t>
            </a:r>
            <a:r>
              <a:rPr sz="2000" spc="-10" dirty="0">
                <a:latin typeface="Times New Roman"/>
                <a:cs typeface="Times New Roman"/>
              </a:rPr>
              <a:t>.</a:t>
            </a:r>
            <a:endParaRPr sz="2000">
              <a:latin typeface="Times New Roman"/>
              <a:cs typeface="Times New Roman"/>
            </a:endParaRPr>
          </a:p>
          <a:p>
            <a:pPr marL="356870" marR="10160" indent="-344805">
              <a:lnSpc>
                <a:spcPct val="150000"/>
              </a:lnSpc>
              <a:spcBef>
                <a:spcPts val="484"/>
              </a:spcBef>
              <a:tabLst>
                <a:tab pos="356870" algn="l"/>
              </a:tabLst>
            </a:pPr>
            <a:r>
              <a:rPr sz="2000" spc="-5" dirty="0">
                <a:solidFill>
                  <a:srgbClr val="FF0000"/>
                </a:solidFill>
                <a:latin typeface="Times New Roman"/>
                <a:cs typeface="Times New Roman"/>
              </a:rPr>
              <a:t>»	</a:t>
            </a:r>
            <a:r>
              <a:rPr sz="2000" dirty="0">
                <a:solidFill>
                  <a:srgbClr val="AC1285"/>
                </a:solidFill>
                <a:latin typeface="Times New Roman"/>
                <a:cs typeface="Times New Roman"/>
              </a:rPr>
              <a:t>The </a:t>
            </a:r>
            <a:r>
              <a:rPr sz="2000" spc="-5" dirty="0">
                <a:solidFill>
                  <a:srgbClr val="AC1285"/>
                </a:solidFill>
                <a:latin typeface="Times New Roman"/>
                <a:cs typeface="Times New Roman"/>
              </a:rPr>
              <a:t>ability </a:t>
            </a:r>
            <a:r>
              <a:rPr sz="2000" dirty="0">
                <a:solidFill>
                  <a:srgbClr val="AC1285"/>
                </a:solidFill>
                <a:latin typeface="Times New Roman"/>
                <a:cs typeface="Times New Roman"/>
              </a:rPr>
              <a:t>of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Operating System to </a:t>
            </a:r>
            <a:r>
              <a:rPr sz="2000" spc="-10" dirty="0">
                <a:solidFill>
                  <a:srgbClr val="AC1285"/>
                </a:solidFill>
                <a:latin typeface="Times New Roman"/>
                <a:cs typeface="Times New Roman"/>
              </a:rPr>
              <a:t>have multiple programs </a:t>
            </a:r>
            <a:r>
              <a:rPr sz="2000" spc="-5" dirty="0">
                <a:solidFill>
                  <a:srgbClr val="AC1285"/>
                </a:solidFill>
                <a:latin typeface="Times New Roman"/>
                <a:cs typeface="Times New Roman"/>
              </a:rPr>
              <a:t>in </a:t>
            </a:r>
            <a:r>
              <a:rPr sz="2000" spc="-15" dirty="0">
                <a:solidFill>
                  <a:srgbClr val="AC1285"/>
                </a:solidFill>
                <a:latin typeface="Times New Roman"/>
                <a:cs typeface="Times New Roman"/>
              </a:rPr>
              <a:t>memory,  which </a:t>
            </a:r>
            <a:r>
              <a:rPr sz="2000" dirty="0">
                <a:solidFill>
                  <a:srgbClr val="AC1285"/>
                </a:solidFill>
                <a:latin typeface="Times New Roman"/>
                <a:cs typeface="Times New Roman"/>
              </a:rPr>
              <a:t>are ready </a:t>
            </a:r>
            <a:r>
              <a:rPr sz="2000" spc="-5" dirty="0">
                <a:solidFill>
                  <a:srgbClr val="AC1285"/>
                </a:solidFill>
                <a:latin typeface="Times New Roman"/>
                <a:cs typeface="Times New Roman"/>
              </a:rPr>
              <a:t>for execution, is referred as</a:t>
            </a:r>
            <a:r>
              <a:rPr sz="2000" spc="35" dirty="0">
                <a:solidFill>
                  <a:srgbClr val="AC1285"/>
                </a:solidFill>
                <a:latin typeface="Times New Roman"/>
                <a:cs typeface="Times New Roman"/>
              </a:rPr>
              <a:t> </a:t>
            </a:r>
            <a:r>
              <a:rPr sz="2000" b="1" i="1" dirty="0">
                <a:solidFill>
                  <a:srgbClr val="FF0000"/>
                </a:solidFill>
                <a:latin typeface="Times New Roman"/>
                <a:cs typeface="Times New Roman"/>
              </a:rPr>
              <a:t>multiprogramming</a:t>
            </a:r>
            <a:r>
              <a:rPr sz="2000" dirty="0">
                <a:latin typeface="Times New Roman"/>
                <a:cs typeface="Times New Roman"/>
              </a:rPr>
              <a:t>.</a:t>
            </a:r>
            <a:endParaRPr sz="2000">
              <a:latin typeface="Times New Roman"/>
              <a:cs typeface="Times New Roman"/>
            </a:endParaRPr>
          </a:p>
          <a:p>
            <a:pPr marL="12700">
              <a:lnSpc>
                <a:spcPct val="100000"/>
              </a:lnSpc>
              <a:spcBef>
                <a:spcPts val="1680"/>
              </a:spcBef>
              <a:tabLst>
                <a:tab pos="356870" algn="l"/>
                <a:tab pos="698500" algn="l"/>
                <a:tab pos="942340" algn="l"/>
                <a:tab pos="2454910" algn="l"/>
                <a:tab pos="3348354" algn="l"/>
                <a:tab pos="3622675" algn="l"/>
                <a:tab pos="3921125" algn="l"/>
                <a:tab pos="4375785" algn="l"/>
                <a:tab pos="5339080" algn="l"/>
                <a:tab pos="5668645" algn="l"/>
                <a:tab pos="6574155" algn="l"/>
                <a:tab pos="7543800" algn="l"/>
              </a:tabLst>
            </a:pPr>
            <a:r>
              <a:rPr sz="2000" spc="-5" dirty="0">
                <a:solidFill>
                  <a:srgbClr val="FF0000"/>
                </a:solidFill>
                <a:latin typeface="Times New Roman"/>
                <a:cs typeface="Times New Roman"/>
              </a:rPr>
              <a:t>»	</a:t>
            </a:r>
            <a:r>
              <a:rPr sz="2000" dirty="0">
                <a:latin typeface="Times New Roman"/>
                <a:cs typeface="Times New Roman"/>
              </a:rPr>
              <a:t>In	</a:t>
            </a:r>
            <a:r>
              <a:rPr sz="2000" spc="-5" dirty="0">
                <a:latin typeface="Times New Roman"/>
                <a:cs typeface="Times New Roman"/>
              </a:rPr>
              <a:t>a	uni-processor	</a:t>
            </a:r>
            <a:r>
              <a:rPr sz="2000" spc="-10" dirty="0">
                <a:latin typeface="Times New Roman"/>
                <a:cs typeface="Times New Roman"/>
              </a:rPr>
              <a:t>system,	</a:t>
            </a:r>
            <a:r>
              <a:rPr sz="2000" spc="5" dirty="0">
                <a:latin typeface="Times New Roman"/>
                <a:cs typeface="Times New Roman"/>
              </a:rPr>
              <a:t>it	</a:t>
            </a:r>
            <a:r>
              <a:rPr sz="2000" spc="-5" dirty="0">
                <a:latin typeface="Times New Roman"/>
                <a:cs typeface="Times New Roman"/>
              </a:rPr>
              <a:t>is	not	possible	to	execute	</a:t>
            </a:r>
            <a:r>
              <a:rPr sz="2000" spc="-10" dirty="0">
                <a:latin typeface="Times New Roman"/>
                <a:cs typeface="Times New Roman"/>
              </a:rPr>
              <a:t>multiple	</a:t>
            </a:r>
            <a:r>
              <a:rPr sz="2000" spc="-5" dirty="0">
                <a:latin typeface="Times New Roman"/>
                <a:cs typeface="Times New Roman"/>
              </a:rPr>
              <a:t>processes</a:t>
            </a:r>
            <a:endParaRPr sz="2000">
              <a:latin typeface="Times New Roman"/>
              <a:cs typeface="Times New Roman"/>
            </a:endParaRPr>
          </a:p>
          <a:p>
            <a:pPr marL="356870">
              <a:lnSpc>
                <a:spcPct val="100000"/>
              </a:lnSpc>
              <a:spcBef>
                <a:spcPts val="1205"/>
              </a:spcBef>
            </a:pPr>
            <a:r>
              <a:rPr sz="2000" spc="-15" dirty="0">
                <a:latin typeface="Times New Roman"/>
                <a:cs typeface="Times New Roman"/>
              </a:rPr>
              <a:t>simultaneously.</a:t>
            </a:r>
            <a:endParaRPr sz="2000">
              <a:latin typeface="Times New Roman"/>
              <a:cs typeface="Times New Roman"/>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3259" cy="2374265"/>
          </a:xfrm>
          <a:prstGeom prst="rect">
            <a:avLst/>
          </a:prstGeom>
        </p:spPr>
        <p:txBody>
          <a:bodyPr vert="horz" wrap="square" lIns="0" tIns="12700" rIns="0" bIns="0" rtlCol="0">
            <a:spAutoFit/>
          </a:bodyPr>
          <a:lstStyle/>
          <a:p>
            <a:pPr marL="356870" marR="5080" indent="-344805" algn="just">
              <a:lnSpc>
                <a:spcPct val="150100"/>
              </a:lnSpc>
              <a:spcBef>
                <a:spcPts val="100"/>
              </a:spcBef>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Multitasking </a:t>
            </a:r>
            <a:r>
              <a:rPr sz="2000" spc="-5" dirty="0">
                <a:solidFill>
                  <a:srgbClr val="AC1285"/>
                </a:solidFill>
                <a:latin typeface="Times New Roman"/>
                <a:cs typeface="Times New Roman"/>
              </a:rPr>
              <a:t>refers to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ability </a:t>
            </a:r>
            <a:r>
              <a:rPr sz="2000" dirty="0">
                <a:solidFill>
                  <a:srgbClr val="AC1285"/>
                </a:solidFill>
                <a:latin typeface="Times New Roman"/>
                <a:cs typeface="Times New Roman"/>
              </a:rPr>
              <a:t>of </a:t>
            </a:r>
            <a:r>
              <a:rPr sz="2000" spc="5" dirty="0">
                <a:solidFill>
                  <a:srgbClr val="AC1285"/>
                </a:solidFill>
                <a:latin typeface="Times New Roman"/>
                <a:cs typeface="Times New Roman"/>
              </a:rPr>
              <a:t>an </a:t>
            </a:r>
            <a:r>
              <a:rPr sz="2000" spc="-5" dirty="0">
                <a:solidFill>
                  <a:srgbClr val="AC1285"/>
                </a:solidFill>
                <a:latin typeface="Times New Roman"/>
                <a:cs typeface="Times New Roman"/>
              </a:rPr>
              <a:t>operating </a:t>
            </a:r>
            <a:r>
              <a:rPr sz="2000" spc="-10" dirty="0">
                <a:solidFill>
                  <a:srgbClr val="AC1285"/>
                </a:solidFill>
                <a:latin typeface="Times New Roman"/>
                <a:cs typeface="Times New Roman"/>
              </a:rPr>
              <a:t>system </a:t>
            </a:r>
            <a:r>
              <a:rPr sz="2000" spc="-5" dirty="0">
                <a:solidFill>
                  <a:srgbClr val="AC1285"/>
                </a:solidFill>
                <a:latin typeface="Times New Roman"/>
                <a:cs typeface="Times New Roman"/>
              </a:rPr>
              <a:t>to hold </a:t>
            </a:r>
            <a:r>
              <a:rPr sz="2000" spc="-10" dirty="0">
                <a:solidFill>
                  <a:srgbClr val="AC1285"/>
                </a:solidFill>
                <a:latin typeface="Times New Roman"/>
                <a:cs typeface="Times New Roman"/>
              </a:rPr>
              <a:t>multiple  </a:t>
            </a:r>
            <a:r>
              <a:rPr sz="2000" spc="-5" dirty="0">
                <a:solidFill>
                  <a:srgbClr val="AC1285"/>
                </a:solidFill>
                <a:latin typeface="Times New Roman"/>
                <a:cs typeface="Times New Roman"/>
              </a:rPr>
              <a:t>processes in </a:t>
            </a:r>
            <a:r>
              <a:rPr sz="2000" spc="-10" dirty="0">
                <a:solidFill>
                  <a:srgbClr val="AC1285"/>
                </a:solidFill>
                <a:latin typeface="Times New Roman"/>
                <a:cs typeface="Times New Roman"/>
              </a:rPr>
              <a:t>memory and </a:t>
            </a:r>
            <a:r>
              <a:rPr sz="2000" dirty="0">
                <a:solidFill>
                  <a:srgbClr val="AC1285"/>
                </a:solidFill>
                <a:latin typeface="Times New Roman"/>
                <a:cs typeface="Times New Roman"/>
              </a:rPr>
              <a:t>switch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processor (CPU) </a:t>
            </a:r>
            <a:r>
              <a:rPr sz="2000" spc="-10" dirty="0">
                <a:solidFill>
                  <a:srgbClr val="AC1285"/>
                </a:solidFill>
                <a:latin typeface="Times New Roman"/>
                <a:cs typeface="Times New Roman"/>
              </a:rPr>
              <a:t>from </a:t>
            </a:r>
            <a:r>
              <a:rPr sz="2000" spc="-5" dirty="0">
                <a:solidFill>
                  <a:srgbClr val="AC1285"/>
                </a:solidFill>
                <a:latin typeface="Times New Roman"/>
                <a:cs typeface="Times New Roman"/>
              </a:rPr>
              <a:t>executing </a:t>
            </a:r>
            <a:r>
              <a:rPr sz="2000" dirty="0">
                <a:solidFill>
                  <a:srgbClr val="AC1285"/>
                </a:solidFill>
                <a:latin typeface="Times New Roman"/>
                <a:cs typeface="Times New Roman"/>
              </a:rPr>
              <a:t>one  </a:t>
            </a:r>
            <a:r>
              <a:rPr sz="2000" spc="-5" dirty="0">
                <a:solidFill>
                  <a:srgbClr val="AC1285"/>
                </a:solidFill>
                <a:latin typeface="Times New Roman"/>
                <a:cs typeface="Times New Roman"/>
              </a:rPr>
              <a:t>process </a:t>
            </a:r>
            <a:r>
              <a:rPr sz="2000" spc="-10" dirty="0">
                <a:solidFill>
                  <a:srgbClr val="AC1285"/>
                </a:solidFill>
                <a:latin typeface="Times New Roman"/>
                <a:cs typeface="Times New Roman"/>
              </a:rPr>
              <a:t>to another</a:t>
            </a:r>
            <a:r>
              <a:rPr sz="2000" spc="5" dirty="0">
                <a:solidFill>
                  <a:srgbClr val="AC1285"/>
                </a:solidFill>
                <a:latin typeface="Times New Roman"/>
                <a:cs typeface="Times New Roman"/>
              </a:rPr>
              <a:t> </a:t>
            </a:r>
            <a:r>
              <a:rPr sz="2000" spc="-5" dirty="0">
                <a:solidFill>
                  <a:srgbClr val="AC1285"/>
                </a:solidFill>
                <a:latin typeface="Times New Roman"/>
                <a:cs typeface="Times New Roman"/>
              </a:rPr>
              <a:t>process</a:t>
            </a:r>
            <a:r>
              <a:rPr sz="2000" spc="-5" dirty="0">
                <a:latin typeface="Times New Roman"/>
                <a:cs typeface="Times New Roman"/>
              </a:rPr>
              <a:t>.</a:t>
            </a:r>
            <a:endParaRPr sz="2000" dirty="0">
              <a:latin typeface="Times New Roman"/>
              <a:cs typeface="Times New Roman"/>
            </a:endParaRPr>
          </a:p>
          <a:p>
            <a:pPr marL="12700" algn="just">
              <a:lnSpc>
                <a:spcPct val="100000"/>
              </a:lnSpc>
              <a:spcBef>
                <a:spcPts val="1680"/>
              </a:spcBef>
            </a:pPr>
            <a:r>
              <a:rPr sz="2000" spc="-5" dirty="0">
                <a:solidFill>
                  <a:srgbClr val="C00000"/>
                </a:solidFill>
                <a:latin typeface="Times New Roman"/>
                <a:cs typeface="Times New Roman"/>
              </a:rPr>
              <a:t>» </a:t>
            </a:r>
            <a:r>
              <a:rPr sz="2000" spc="-10" dirty="0">
                <a:solidFill>
                  <a:srgbClr val="C00000"/>
                </a:solidFill>
                <a:latin typeface="Times New Roman"/>
                <a:cs typeface="Times New Roman"/>
              </a:rPr>
              <a:t>Multitasking </a:t>
            </a:r>
            <a:r>
              <a:rPr sz="2000" spc="-5" dirty="0">
                <a:solidFill>
                  <a:srgbClr val="C00000"/>
                </a:solidFill>
                <a:latin typeface="Times New Roman"/>
                <a:cs typeface="Times New Roman"/>
              </a:rPr>
              <a:t>involves </a:t>
            </a:r>
            <a:r>
              <a:rPr lang="en-US" sz="2000" spc="-30" dirty="0">
                <a:solidFill>
                  <a:srgbClr val="C00000"/>
                </a:solidFill>
                <a:latin typeface="Times New Roman"/>
                <a:cs typeface="Times New Roman"/>
              </a:rPr>
              <a:t>"</a:t>
            </a:r>
            <a:r>
              <a:rPr sz="2000" i="1" spc="-30" dirty="0">
                <a:solidFill>
                  <a:srgbClr val="FF0000"/>
                </a:solidFill>
                <a:latin typeface="Times New Roman"/>
                <a:cs typeface="Times New Roman"/>
              </a:rPr>
              <a:t>Context </a:t>
            </a:r>
            <a:r>
              <a:rPr sz="2000" i="1" spc="-120" dirty="0">
                <a:solidFill>
                  <a:srgbClr val="FF0000"/>
                </a:solidFill>
                <a:latin typeface="Times New Roman"/>
                <a:cs typeface="Times New Roman"/>
              </a:rPr>
              <a:t>switching</a:t>
            </a:r>
            <a:r>
              <a:rPr sz="2000" spc="-120" dirty="0">
                <a:latin typeface="Times New Roman"/>
                <a:cs typeface="Times New Roman"/>
              </a:rPr>
              <a:t>‟ </a:t>
            </a:r>
            <a:r>
              <a:rPr sz="2000" spc="-5" dirty="0">
                <a:latin typeface="Times New Roman"/>
                <a:cs typeface="Times New Roman"/>
              </a:rPr>
              <a:t>(see </a:t>
            </a:r>
            <a:r>
              <a:rPr sz="2000" spc="-10" dirty="0">
                <a:latin typeface="Times New Roman"/>
                <a:cs typeface="Times New Roman"/>
              </a:rPr>
              <a:t>the following</a:t>
            </a:r>
            <a:r>
              <a:rPr sz="2000" spc="40" dirty="0">
                <a:latin typeface="Times New Roman"/>
                <a:cs typeface="Times New Roman"/>
              </a:rPr>
              <a:t> </a:t>
            </a:r>
            <a:r>
              <a:rPr sz="2000" spc="-5" dirty="0">
                <a:latin typeface="Times New Roman"/>
                <a:cs typeface="Times New Roman"/>
              </a:rPr>
              <a:t>Figure),</a:t>
            </a:r>
            <a:endParaRPr sz="2000" dirty="0">
              <a:latin typeface="Times New Roman"/>
              <a:cs typeface="Times New Roman"/>
            </a:endParaRPr>
          </a:p>
          <a:p>
            <a:pPr marL="356870">
              <a:lnSpc>
                <a:spcPct val="100000"/>
              </a:lnSpc>
              <a:spcBef>
                <a:spcPts val="1205"/>
              </a:spcBef>
            </a:pPr>
            <a:r>
              <a:rPr lang="en-US" sz="2000" i="1" spc="-35" dirty="0">
                <a:solidFill>
                  <a:srgbClr val="FF0000"/>
                </a:solidFill>
                <a:latin typeface="Times New Roman"/>
                <a:cs typeface="Times New Roman"/>
              </a:rPr>
              <a:t>"</a:t>
            </a:r>
            <a:r>
              <a:rPr sz="2000" i="1" spc="-35" dirty="0">
                <a:solidFill>
                  <a:srgbClr val="FF0000"/>
                </a:solidFill>
                <a:latin typeface="Times New Roman"/>
                <a:cs typeface="Times New Roman"/>
              </a:rPr>
              <a:t>Context </a:t>
            </a:r>
            <a:r>
              <a:rPr sz="2000" i="1" spc="-165" dirty="0">
                <a:solidFill>
                  <a:srgbClr val="FF0000"/>
                </a:solidFill>
                <a:latin typeface="Times New Roman"/>
                <a:cs typeface="Times New Roman"/>
              </a:rPr>
              <a:t>saving</a:t>
            </a:r>
            <a:r>
              <a:rPr sz="2000" spc="-165" dirty="0">
                <a:latin typeface="Times New Roman"/>
                <a:cs typeface="Times New Roman"/>
              </a:rPr>
              <a:t>‟ </a:t>
            </a:r>
            <a:r>
              <a:rPr sz="2000" spc="-10" dirty="0">
                <a:latin typeface="Times New Roman"/>
                <a:cs typeface="Times New Roman"/>
              </a:rPr>
              <a:t>and </a:t>
            </a:r>
            <a:r>
              <a:rPr lang="en-US" sz="2000" spc="-35" dirty="0">
                <a:latin typeface="Times New Roman"/>
                <a:cs typeface="Times New Roman"/>
              </a:rPr>
              <a:t>"</a:t>
            </a:r>
            <a:r>
              <a:rPr sz="2000" i="1" spc="-35" dirty="0">
                <a:solidFill>
                  <a:srgbClr val="FF0000"/>
                </a:solidFill>
                <a:latin typeface="Times New Roman"/>
                <a:cs typeface="Times New Roman"/>
              </a:rPr>
              <a:t>Context</a:t>
            </a:r>
            <a:r>
              <a:rPr sz="2000" i="1" spc="-140" dirty="0">
                <a:solidFill>
                  <a:srgbClr val="FF0000"/>
                </a:solidFill>
                <a:latin typeface="Times New Roman"/>
                <a:cs typeface="Times New Roman"/>
              </a:rPr>
              <a:t> </a:t>
            </a:r>
            <a:r>
              <a:rPr sz="2000" i="1" spc="-110" dirty="0">
                <a:solidFill>
                  <a:srgbClr val="FF0000"/>
                </a:solidFill>
                <a:latin typeface="Times New Roman"/>
                <a:cs typeface="Times New Roman"/>
              </a:rPr>
              <a:t>retrieval</a:t>
            </a:r>
            <a:r>
              <a:rPr sz="2000" spc="-110" dirty="0">
                <a:latin typeface="Times New Roman"/>
                <a:cs typeface="Times New Roman"/>
              </a:rPr>
              <a:t>‟.</a:t>
            </a:r>
            <a:endParaRPr sz="2000" dirty="0">
              <a:latin typeface="Times New Roman"/>
              <a:cs typeface="Times New Roman"/>
            </a:endParaRPr>
          </a:p>
        </p:txBody>
      </p:sp>
      <p:sp>
        <p:nvSpPr>
          <p:cNvPr id="3" name="object 3"/>
          <p:cNvSpPr/>
          <p:nvPr/>
        </p:nvSpPr>
        <p:spPr>
          <a:xfrm>
            <a:off x="1295400" y="2533451"/>
            <a:ext cx="6934200" cy="4019749"/>
          </a:xfrm>
          <a:prstGeom prst="rect">
            <a:avLst/>
          </a:prstGeom>
          <a:blipFill>
            <a:blip r:embed="rId2" cstate="print"/>
            <a:stretch>
              <a:fillRect/>
            </a:stretch>
          </a:blipFill>
        </p:spPr>
        <p:txBody>
          <a:bodyPr wrap="square" lIns="0" tIns="0" rIns="0" bIns="0" rtlCol="0"/>
          <a:lstStyle/>
          <a:p>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53</a:t>
            </a:fld>
            <a:endParaRPr spc="-4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04468" y="199374"/>
            <a:ext cx="7961630" cy="4240713"/>
          </a:xfrm>
          <a:prstGeom prst="rect">
            <a:avLst/>
          </a:prstGeom>
        </p:spPr>
        <p:txBody>
          <a:bodyPr vert="horz" wrap="square" lIns="0" tIns="12700" rIns="0" bIns="0" rtlCol="0">
            <a:spAutoFit/>
          </a:bodyPr>
          <a:lstStyle/>
          <a:p>
            <a:pPr marL="338455" marR="11430" indent="-326390" algn="just">
              <a:lnSpc>
                <a:spcPct val="150100"/>
              </a:lnSpc>
              <a:spcBef>
                <a:spcPts val="100"/>
              </a:spcBef>
              <a:buClr>
                <a:srgbClr val="3A812E"/>
              </a:buClr>
              <a:buSzPct val="60000"/>
              <a:buFont typeface="Wingdings"/>
              <a:buChar char=""/>
              <a:tabLst>
                <a:tab pos="339090" algn="l"/>
              </a:tabLst>
            </a:pPr>
            <a:r>
              <a:rPr sz="2000" dirty="0">
                <a:latin typeface="Times New Roman"/>
                <a:cs typeface="Times New Roman"/>
              </a:rPr>
              <a:t>The </a:t>
            </a:r>
            <a:r>
              <a:rPr sz="2000" spc="-5" dirty="0">
                <a:latin typeface="Times New Roman"/>
                <a:cs typeface="Times New Roman"/>
              </a:rPr>
              <a:t>act </a:t>
            </a:r>
            <a:r>
              <a:rPr sz="2000" dirty="0">
                <a:latin typeface="Times New Roman"/>
                <a:cs typeface="Times New Roman"/>
              </a:rPr>
              <a:t>of </a:t>
            </a:r>
            <a:r>
              <a:rPr sz="2000" spc="-5" dirty="0">
                <a:latin typeface="Times New Roman"/>
                <a:cs typeface="Times New Roman"/>
              </a:rPr>
              <a:t>switching CPU </a:t>
            </a:r>
            <a:r>
              <a:rPr sz="2000" dirty="0">
                <a:latin typeface="Times New Roman"/>
                <a:cs typeface="Times New Roman"/>
              </a:rPr>
              <a:t>among </a:t>
            </a:r>
            <a:r>
              <a:rPr sz="2000" spc="-10" dirty="0">
                <a:latin typeface="Times New Roman"/>
                <a:cs typeface="Times New Roman"/>
              </a:rPr>
              <a:t>the </a:t>
            </a:r>
            <a:r>
              <a:rPr sz="2000" spc="-5" dirty="0">
                <a:latin typeface="Times New Roman"/>
                <a:cs typeface="Times New Roman"/>
              </a:rPr>
              <a:t>processes </a:t>
            </a:r>
            <a:r>
              <a:rPr sz="2000" dirty="0">
                <a:latin typeface="Times New Roman"/>
                <a:cs typeface="Times New Roman"/>
              </a:rPr>
              <a:t>or </a:t>
            </a:r>
            <a:r>
              <a:rPr sz="2000" spc="-5" dirty="0">
                <a:latin typeface="Times New Roman"/>
                <a:cs typeface="Times New Roman"/>
              </a:rPr>
              <a:t>changing </a:t>
            </a:r>
            <a:r>
              <a:rPr sz="2000" spc="-10" dirty="0">
                <a:latin typeface="Times New Roman"/>
                <a:cs typeface="Times New Roman"/>
              </a:rPr>
              <a:t>the </a:t>
            </a:r>
            <a:r>
              <a:rPr sz="2000" spc="-5" dirty="0">
                <a:latin typeface="Times New Roman"/>
                <a:cs typeface="Times New Roman"/>
              </a:rPr>
              <a:t>current  execution </a:t>
            </a:r>
            <a:r>
              <a:rPr sz="2000" spc="-10" dirty="0">
                <a:latin typeface="Times New Roman"/>
                <a:cs typeface="Times New Roman"/>
              </a:rPr>
              <a:t>context </a:t>
            </a:r>
            <a:r>
              <a:rPr sz="2000" spc="-5" dirty="0">
                <a:latin typeface="Times New Roman"/>
                <a:cs typeface="Times New Roman"/>
              </a:rPr>
              <a:t>is </a:t>
            </a:r>
            <a:r>
              <a:rPr sz="2000" spc="-20" dirty="0">
                <a:latin typeface="Times New Roman"/>
                <a:cs typeface="Times New Roman"/>
              </a:rPr>
              <a:t>known </a:t>
            </a:r>
            <a:r>
              <a:rPr sz="2000" spc="-5" dirty="0">
                <a:latin typeface="Times New Roman"/>
                <a:cs typeface="Times New Roman"/>
              </a:rPr>
              <a:t>as </a:t>
            </a:r>
            <a:r>
              <a:rPr lang="en-US" sz="2000" spc="-35" dirty="0">
                <a:latin typeface="Times New Roman"/>
                <a:cs typeface="Times New Roman"/>
              </a:rPr>
              <a:t>"</a:t>
            </a:r>
            <a:r>
              <a:rPr sz="2000" i="1" spc="-35" dirty="0">
                <a:solidFill>
                  <a:srgbClr val="FF0000"/>
                </a:solidFill>
                <a:latin typeface="Times New Roman"/>
                <a:cs typeface="Times New Roman"/>
              </a:rPr>
              <a:t>Context</a:t>
            </a:r>
            <a:r>
              <a:rPr sz="2000" i="1" spc="155" dirty="0">
                <a:solidFill>
                  <a:srgbClr val="FF0000"/>
                </a:solidFill>
                <a:latin typeface="Times New Roman"/>
                <a:cs typeface="Times New Roman"/>
              </a:rPr>
              <a:t> </a:t>
            </a:r>
            <a:r>
              <a:rPr sz="2000" i="1" spc="-110" dirty="0">
                <a:solidFill>
                  <a:srgbClr val="FF0000"/>
                </a:solidFill>
                <a:latin typeface="Times New Roman"/>
                <a:cs typeface="Times New Roman"/>
              </a:rPr>
              <a:t>switching</a:t>
            </a:r>
            <a:r>
              <a:rPr sz="2000" spc="-110" dirty="0">
                <a:latin typeface="Times New Roman"/>
                <a:cs typeface="Times New Roman"/>
              </a:rPr>
              <a:t>‟.</a:t>
            </a:r>
            <a:endParaRPr sz="2000" dirty="0">
              <a:latin typeface="Times New Roman"/>
              <a:cs typeface="Times New Roman"/>
            </a:endParaRPr>
          </a:p>
          <a:p>
            <a:pPr marL="338455" marR="5080" indent="-326390" algn="just">
              <a:lnSpc>
                <a:spcPct val="150100"/>
              </a:lnSpc>
              <a:spcBef>
                <a:spcPts val="480"/>
              </a:spcBef>
              <a:buClr>
                <a:srgbClr val="3A812E"/>
              </a:buClr>
              <a:buSzPct val="60000"/>
              <a:buFont typeface="Wingdings"/>
              <a:buChar char=""/>
              <a:tabLst>
                <a:tab pos="339090" algn="l"/>
              </a:tabLst>
            </a:pPr>
            <a:r>
              <a:rPr sz="2000" dirty="0">
                <a:latin typeface="Times New Roman"/>
                <a:cs typeface="Times New Roman"/>
              </a:rPr>
              <a:t>The </a:t>
            </a:r>
            <a:r>
              <a:rPr sz="2000" spc="-5" dirty="0">
                <a:latin typeface="Times New Roman"/>
                <a:cs typeface="Times New Roman"/>
              </a:rPr>
              <a:t>act </a:t>
            </a:r>
            <a:r>
              <a:rPr sz="2000" dirty="0">
                <a:latin typeface="Times New Roman"/>
                <a:cs typeface="Times New Roman"/>
              </a:rPr>
              <a:t>of </a:t>
            </a:r>
            <a:r>
              <a:rPr sz="2000" spc="-10" dirty="0">
                <a:latin typeface="Times New Roman"/>
                <a:cs typeface="Times New Roman"/>
              </a:rPr>
              <a:t>saving the </a:t>
            </a:r>
            <a:r>
              <a:rPr sz="2000" spc="-5" dirty="0">
                <a:latin typeface="Times New Roman"/>
                <a:cs typeface="Times New Roman"/>
              </a:rPr>
              <a:t>current context (details </a:t>
            </a:r>
            <a:r>
              <a:rPr sz="2000" spc="-10" dirty="0">
                <a:latin typeface="Times New Roman"/>
                <a:cs typeface="Times New Roman"/>
              </a:rPr>
              <a:t>like </a:t>
            </a:r>
            <a:r>
              <a:rPr sz="2000" spc="-5" dirty="0">
                <a:latin typeface="Times New Roman"/>
                <a:cs typeface="Times New Roman"/>
              </a:rPr>
              <a:t>Register details, Memory  details, </a:t>
            </a:r>
            <a:r>
              <a:rPr sz="2000" spc="-10" dirty="0">
                <a:latin typeface="Times New Roman"/>
                <a:cs typeface="Times New Roman"/>
              </a:rPr>
              <a:t>System </a:t>
            </a:r>
            <a:r>
              <a:rPr sz="2000" spc="-5" dirty="0">
                <a:latin typeface="Times New Roman"/>
                <a:cs typeface="Times New Roman"/>
              </a:rPr>
              <a:t>Resource Usage details, </a:t>
            </a:r>
            <a:r>
              <a:rPr sz="2000" spc="-10" dirty="0">
                <a:latin typeface="Times New Roman"/>
                <a:cs typeface="Times New Roman"/>
              </a:rPr>
              <a:t>Execution </a:t>
            </a:r>
            <a:r>
              <a:rPr sz="2000" spc="-5" dirty="0">
                <a:latin typeface="Times New Roman"/>
                <a:cs typeface="Times New Roman"/>
              </a:rPr>
              <a:t>details, etc.) </a:t>
            </a:r>
            <a:r>
              <a:rPr sz="2000" spc="-10" dirty="0">
                <a:latin typeface="Times New Roman"/>
                <a:cs typeface="Times New Roman"/>
              </a:rPr>
              <a:t>for the  </a:t>
            </a:r>
            <a:r>
              <a:rPr sz="2000" spc="-5" dirty="0">
                <a:latin typeface="Times New Roman"/>
                <a:cs typeface="Times New Roman"/>
              </a:rPr>
              <a:t>currently running processes at </a:t>
            </a:r>
            <a:r>
              <a:rPr sz="2000" spc="-10" dirty="0">
                <a:latin typeface="Times New Roman"/>
                <a:cs typeface="Times New Roman"/>
              </a:rPr>
              <a:t>the </a:t>
            </a:r>
            <a:r>
              <a:rPr sz="2000" spc="-15" dirty="0">
                <a:latin typeface="Times New Roman"/>
                <a:cs typeface="Times New Roman"/>
              </a:rPr>
              <a:t>time </a:t>
            </a:r>
            <a:r>
              <a:rPr sz="2000" dirty="0">
                <a:latin typeface="Times New Roman"/>
                <a:cs typeface="Times New Roman"/>
              </a:rPr>
              <a:t>of </a:t>
            </a:r>
            <a:r>
              <a:rPr sz="2000" spc="-5" dirty="0">
                <a:latin typeface="Times New Roman"/>
                <a:cs typeface="Times New Roman"/>
              </a:rPr>
              <a:t>CPU switching is </a:t>
            </a:r>
            <a:r>
              <a:rPr sz="2000" spc="-10" dirty="0">
                <a:latin typeface="Times New Roman"/>
                <a:cs typeface="Times New Roman"/>
              </a:rPr>
              <a:t>known</a:t>
            </a:r>
            <a:r>
              <a:rPr sz="2000" spc="345" dirty="0">
                <a:latin typeface="Times New Roman"/>
                <a:cs typeface="Times New Roman"/>
              </a:rPr>
              <a:t> </a:t>
            </a:r>
            <a:r>
              <a:rPr sz="2000" spc="-5" dirty="0">
                <a:latin typeface="Times New Roman"/>
                <a:cs typeface="Times New Roman"/>
              </a:rPr>
              <a:t>as</a:t>
            </a:r>
            <a:endParaRPr sz="2000" dirty="0">
              <a:latin typeface="Times New Roman"/>
              <a:cs typeface="Times New Roman"/>
            </a:endParaRPr>
          </a:p>
          <a:p>
            <a:pPr marL="338455" algn="just">
              <a:lnSpc>
                <a:spcPct val="100000"/>
              </a:lnSpc>
              <a:spcBef>
                <a:spcPts val="1200"/>
              </a:spcBef>
            </a:pPr>
            <a:r>
              <a:rPr lang="en-US" sz="2000" i="1" spc="-35" dirty="0">
                <a:solidFill>
                  <a:srgbClr val="FF0000"/>
                </a:solidFill>
                <a:latin typeface="Times New Roman"/>
                <a:cs typeface="Times New Roman"/>
              </a:rPr>
              <a:t>"</a:t>
            </a:r>
            <a:r>
              <a:rPr sz="2000" i="1" spc="-35" dirty="0">
                <a:solidFill>
                  <a:srgbClr val="FF0000"/>
                </a:solidFill>
                <a:latin typeface="Times New Roman"/>
                <a:cs typeface="Times New Roman"/>
              </a:rPr>
              <a:t>Context</a:t>
            </a:r>
            <a:r>
              <a:rPr sz="2000" i="1" spc="-15" dirty="0">
                <a:solidFill>
                  <a:srgbClr val="FF0000"/>
                </a:solidFill>
                <a:latin typeface="Times New Roman"/>
                <a:cs typeface="Times New Roman"/>
              </a:rPr>
              <a:t> </a:t>
            </a:r>
            <a:r>
              <a:rPr sz="2000" i="1" spc="-150" dirty="0">
                <a:solidFill>
                  <a:srgbClr val="FF0000"/>
                </a:solidFill>
                <a:latin typeface="Times New Roman"/>
                <a:cs typeface="Times New Roman"/>
              </a:rPr>
              <a:t>saving</a:t>
            </a:r>
            <a:r>
              <a:rPr sz="2000" spc="-150" dirty="0">
                <a:latin typeface="Times New Roman"/>
                <a:cs typeface="Times New Roman"/>
              </a:rPr>
              <a:t>‟.</a:t>
            </a:r>
            <a:endParaRPr sz="2000" dirty="0">
              <a:latin typeface="Times New Roman"/>
              <a:cs typeface="Times New Roman"/>
            </a:endParaRPr>
          </a:p>
          <a:p>
            <a:pPr marL="338455" marR="6350" indent="-326390" algn="just">
              <a:lnSpc>
                <a:spcPct val="150100"/>
              </a:lnSpc>
              <a:spcBef>
                <a:spcPts val="475"/>
              </a:spcBef>
              <a:buClr>
                <a:srgbClr val="3A812E"/>
              </a:buClr>
              <a:buSzPct val="60000"/>
              <a:buFont typeface="Wingdings"/>
              <a:buChar char=""/>
              <a:tabLst>
                <a:tab pos="339090" algn="l"/>
              </a:tabLst>
            </a:pPr>
            <a:r>
              <a:rPr sz="2000" dirty="0">
                <a:latin typeface="Times New Roman"/>
                <a:cs typeface="Times New Roman"/>
              </a:rPr>
              <a:t>The </a:t>
            </a:r>
            <a:r>
              <a:rPr sz="2000" spc="-5" dirty="0">
                <a:latin typeface="Times New Roman"/>
                <a:cs typeface="Times New Roman"/>
              </a:rPr>
              <a:t>process </a:t>
            </a:r>
            <a:r>
              <a:rPr sz="2000" dirty="0">
                <a:latin typeface="Times New Roman"/>
                <a:cs typeface="Times New Roman"/>
              </a:rPr>
              <a:t>of </a:t>
            </a:r>
            <a:r>
              <a:rPr sz="2000" spc="-10" dirty="0">
                <a:latin typeface="Times New Roman"/>
                <a:cs typeface="Times New Roman"/>
              </a:rPr>
              <a:t>retrieving </a:t>
            </a:r>
            <a:r>
              <a:rPr sz="2000" spc="-5" dirty="0">
                <a:latin typeface="Times New Roman"/>
                <a:cs typeface="Times New Roman"/>
              </a:rPr>
              <a:t>the </a:t>
            </a:r>
            <a:r>
              <a:rPr sz="2000" spc="-10" dirty="0">
                <a:latin typeface="Times New Roman"/>
                <a:cs typeface="Times New Roman"/>
              </a:rPr>
              <a:t>saved context </a:t>
            </a:r>
            <a:r>
              <a:rPr sz="2000" spc="-5" dirty="0">
                <a:latin typeface="Times New Roman"/>
                <a:cs typeface="Times New Roman"/>
              </a:rPr>
              <a:t>details </a:t>
            </a:r>
            <a:r>
              <a:rPr sz="2000" spc="-10" dirty="0">
                <a:latin typeface="Times New Roman"/>
                <a:cs typeface="Times New Roman"/>
              </a:rPr>
              <a:t>for </a:t>
            </a:r>
            <a:r>
              <a:rPr sz="2000" spc="-5" dirty="0">
                <a:latin typeface="Times New Roman"/>
                <a:cs typeface="Times New Roman"/>
              </a:rPr>
              <a:t>a </a:t>
            </a:r>
            <a:r>
              <a:rPr sz="2000" spc="-10" dirty="0">
                <a:latin typeface="Times New Roman"/>
                <a:cs typeface="Times New Roman"/>
              </a:rPr>
              <a:t>process, </a:t>
            </a:r>
            <a:r>
              <a:rPr sz="2000" spc="-15" dirty="0">
                <a:latin typeface="Times New Roman"/>
                <a:cs typeface="Times New Roman"/>
              </a:rPr>
              <a:t>which </a:t>
            </a:r>
            <a:r>
              <a:rPr sz="2000" spc="15" dirty="0">
                <a:latin typeface="Times New Roman"/>
                <a:cs typeface="Times New Roman"/>
              </a:rPr>
              <a:t>is  </a:t>
            </a:r>
            <a:r>
              <a:rPr sz="2000" spc="-5" dirty="0">
                <a:latin typeface="Times New Roman"/>
                <a:cs typeface="Times New Roman"/>
              </a:rPr>
              <a:t>going to </a:t>
            </a:r>
            <a:r>
              <a:rPr sz="2000" dirty="0">
                <a:latin typeface="Times New Roman"/>
                <a:cs typeface="Times New Roman"/>
              </a:rPr>
              <a:t>be </a:t>
            </a:r>
            <a:r>
              <a:rPr sz="2000" spc="-5" dirty="0">
                <a:latin typeface="Times New Roman"/>
                <a:cs typeface="Times New Roman"/>
              </a:rPr>
              <a:t>executed </a:t>
            </a:r>
            <a:r>
              <a:rPr sz="2000" spc="-10" dirty="0">
                <a:latin typeface="Times New Roman"/>
                <a:cs typeface="Times New Roman"/>
              </a:rPr>
              <a:t>due </a:t>
            </a:r>
            <a:r>
              <a:rPr sz="2000" spc="-5" dirty="0">
                <a:latin typeface="Times New Roman"/>
                <a:cs typeface="Times New Roman"/>
              </a:rPr>
              <a:t>to CPU </a:t>
            </a:r>
            <a:r>
              <a:rPr sz="2000" spc="-10" dirty="0">
                <a:latin typeface="Times New Roman"/>
                <a:cs typeface="Times New Roman"/>
              </a:rPr>
              <a:t>switching, </a:t>
            </a:r>
            <a:r>
              <a:rPr sz="2000" spc="-5" dirty="0">
                <a:latin typeface="Times New Roman"/>
                <a:cs typeface="Times New Roman"/>
              </a:rPr>
              <a:t>is </a:t>
            </a:r>
            <a:r>
              <a:rPr sz="2000" dirty="0">
                <a:latin typeface="Times New Roman"/>
                <a:cs typeface="Times New Roman"/>
              </a:rPr>
              <a:t>known </a:t>
            </a:r>
            <a:r>
              <a:rPr sz="2000" spc="-5" dirty="0">
                <a:latin typeface="Times New Roman"/>
                <a:cs typeface="Times New Roman"/>
              </a:rPr>
              <a:t>as </a:t>
            </a:r>
            <a:r>
              <a:rPr lang="en-US" sz="2000" spc="-30" dirty="0">
                <a:latin typeface="Times New Roman"/>
                <a:cs typeface="Times New Roman"/>
              </a:rPr>
              <a:t>"</a:t>
            </a:r>
            <a:r>
              <a:rPr sz="2000" i="1" spc="-30" dirty="0">
                <a:solidFill>
                  <a:srgbClr val="FF0000"/>
                </a:solidFill>
                <a:latin typeface="Times New Roman"/>
                <a:cs typeface="Times New Roman"/>
              </a:rPr>
              <a:t>Context  </a:t>
            </a:r>
            <a:r>
              <a:rPr sz="2000" i="1" spc="-110" dirty="0">
                <a:solidFill>
                  <a:srgbClr val="FF0000"/>
                </a:solidFill>
                <a:latin typeface="Times New Roman"/>
                <a:cs typeface="Times New Roman"/>
              </a:rPr>
              <a:t>retrieval</a:t>
            </a:r>
            <a:r>
              <a:rPr sz="2000" spc="-110" dirty="0">
                <a:latin typeface="Times New Roman"/>
                <a:cs typeface="Times New Roman"/>
              </a:rPr>
              <a:t>‟.</a:t>
            </a:r>
            <a:endParaRPr sz="2000" dirty="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54</a:t>
            </a:fld>
            <a:endParaRPr spc="-40"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353009"/>
            <a:ext cx="8303895" cy="5544185"/>
          </a:xfrm>
          <a:prstGeom prst="rect">
            <a:avLst/>
          </a:prstGeom>
        </p:spPr>
        <p:txBody>
          <a:bodyPr vert="horz" wrap="square" lIns="0" tIns="12065" rIns="0" bIns="0" rtlCol="0">
            <a:spAutoFit/>
          </a:bodyPr>
          <a:lstStyle/>
          <a:p>
            <a:pPr marL="12700">
              <a:lnSpc>
                <a:spcPct val="100000"/>
              </a:lnSpc>
              <a:spcBef>
                <a:spcPts val="95"/>
              </a:spcBef>
              <a:tabLst>
                <a:tab pos="356870" algn="l"/>
              </a:tabLst>
            </a:pPr>
            <a:r>
              <a:rPr sz="2000" spc="-5" dirty="0">
                <a:solidFill>
                  <a:srgbClr val="C00000"/>
                </a:solidFill>
                <a:latin typeface="Times New Roman"/>
                <a:cs typeface="Times New Roman"/>
              </a:rPr>
              <a:t>»	</a:t>
            </a:r>
            <a:r>
              <a:rPr sz="2000" b="1" i="1" u="heavy" spc="-5" dirty="0">
                <a:solidFill>
                  <a:srgbClr val="FF0000"/>
                </a:solidFill>
                <a:uFill>
                  <a:solidFill>
                    <a:srgbClr val="FF0000"/>
                  </a:solidFill>
                </a:uFill>
                <a:latin typeface="Times New Roman"/>
                <a:cs typeface="Times New Roman"/>
              </a:rPr>
              <a:t>Types </a:t>
            </a:r>
            <a:r>
              <a:rPr sz="2000" b="1" i="1" u="heavy" dirty="0">
                <a:solidFill>
                  <a:srgbClr val="FF0000"/>
                </a:solidFill>
                <a:uFill>
                  <a:solidFill>
                    <a:srgbClr val="FF0000"/>
                  </a:solidFill>
                </a:uFill>
                <a:latin typeface="Times New Roman"/>
                <a:cs typeface="Times New Roman"/>
              </a:rPr>
              <a:t>of</a:t>
            </a:r>
            <a:r>
              <a:rPr sz="2000" b="1" i="1" u="heavy" spc="-35" dirty="0">
                <a:solidFill>
                  <a:srgbClr val="FF0000"/>
                </a:solidFill>
                <a:uFill>
                  <a:solidFill>
                    <a:srgbClr val="FF0000"/>
                  </a:solidFill>
                </a:uFill>
                <a:latin typeface="Times New Roman"/>
                <a:cs typeface="Times New Roman"/>
              </a:rPr>
              <a:t> </a:t>
            </a:r>
            <a:r>
              <a:rPr sz="2000" b="1" i="1" u="heavy" spc="-5" dirty="0">
                <a:solidFill>
                  <a:srgbClr val="FF0000"/>
                </a:solidFill>
                <a:uFill>
                  <a:solidFill>
                    <a:srgbClr val="FF0000"/>
                  </a:solidFill>
                </a:uFill>
                <a:latin typeface="Times New Roman"/>
                <a:cs typeface="Times New Roman"/>
              </a:rPr>
              <a:t>Multitasking:</a:t>
            </a:r>
            <a:endParaRPr sz="2000">
              <a:latin typeface="Times New Roman"/>
              <a:cs typeface="Times New Roman"/>
            </a:endParaRPr>
          </a:p>
          <a:p>
            <a:pPr marL="12700">
              <a:lnSpc>
                <a:spcPct val="100000"/>
              </a:lnSpc>
              <a:spcBef>
                <a:spcPts val="1680"/>
              </a:spcBef>
              <a:tabLst>
                <a:tab pos="356870" algn="l"/>
              </a:tabLst>
            </a:pPr>
            <a:r>
              <a:rPr sz="2000" spc="-5" dirty="0">
                <a:solidFill>
                  <a:srgbClr val="C00000"/>
                </a:solidFill>
                <a:latin typeface="Times New Roman"/>
                <a:cs typeface="Times New Roman"/>
              </a:rPr>
              <a:t>»	</a:t>
            </a:r>
            <a:r>
              <a:rPr sz="2000" spc="-5" dirty="0">
                <a:latin typeface="Times New Roman"/>
                <a:cs typeface="Times New Roman"/>
              </a:rPr>
              <a:t>Depending</a:t>
            </a:r>
            <a:r>
              <a:rPr sz="2000" spc="100" dirty="0">
                <a:latin typeface="Times New Roman"/>
                <a:cs typeface="Times New Roman"/>
              </a:rPr>
              <a:t> </a:t>
            </a:r>
            <a:r>
              <a:rPr sz="2000" dirty="0">
                <a:latin typeface="Times New Roman"/>
                <a:cs typeface="Times New Roman"/>
              </a:rPr>
              <a:t>on</a:t>
            </a:r>
            <a:r>
              <a:rPr sz="2000" spc="90" dirty="0">
                <a:latin typeface="Times New Roman"/>
                <a:cs typeface="Times New Roman"/>
              </a:rPr>
              <a:t> </a:t>
            </a:r>
            <a:r>
              <a:rPr sz="2000" dirty="0">
                <a:latin typeface="Times New Roman"/>
                <a:cs typeface="Times New Roman"/>
              </a:rPr>
              <a:t>how</a:t>
            </a:r>
            <a:r>
              <a:rPr sz="2000" spc="80" dirty="0">
                <a:latin typeface="Times New Roman"/>
                <a:cs typeface="Times New Roman"/>
              </a:rPr>
              <a:t> </a:t>
            </a:r>
            <a:r>
              <a:rPr sz="2000" spc="-5" dirty="0">
                <a:latin typeface="Times New Roman"/>
                <a:cs typeface="Times New Roman"/>
              </a:rPr>
              <a:t>the</a:t>
            </a:r>
            <a:r>
              <a:rPr sz="2000" spc="110" dirty="0">
                <a:latin typeface="Times New Roman"/>
                <a:cs typeface="Times New Roman"/>
              </a:rPr>
              <a:t> </a:t>
            </a:r>
            <a:r>
              <a:rPr sz="2000" spc="-10" dirty="0">
                <a:latin typeface="Times New Roman"/>
                <a:cs typeface="Times New Roman"/>
              </a:rPr>
              <a:t>task/</a:t>
            </a:r>
            <a:r>
              <a:rPr sz="2000" spc="100" dirty="0">
                <a:latin typeface="Times New Roman"/>
                <a:cs typeface="Times New Roman"/>
              </a:rPr>
              <a:t> </a:t>
            </a:r>
            <a:r>
              <a:rPr sz="2000" dirty="0">
                <a:latin typeface="Times New Roman"/>
                <a:cs typeface="Times New Roman"/>
              </a:rPr>
              <a:t>process</a:t>
            </a:r>
            <a:r>
              <a:rPr sz="2000" spc="100" dirty="0">
                <a:latin typeface="Times New Roman"/>
                <a:cs typeface="Times New Roman"/>
              </a:rPr>
              <a:t> </a:t>
            </a:r>
            <a:r>
              <a:rPr sz="2000" spc="-5" dirty="0">
                <a:latin typeface="Times New Roman"/>
                <a:cs typeface="Times New Roman"/>
              </a:rPr>
              <a:t>execution</a:t>
            </a:r>
            <a:r>
              <a:rPr sz="2000" spc="95" dirty="0">
                <a:latin typeface="Times New Roman"/>
                <a:cs typeface="Times New Roman"/>
              </a:rPr>
              <a:t> </a:t>
            </a:r>
            <a:r>
              <a:rPr sz="2000" spc="-5" dirty="0">
                <a:latin typeface="Times New Roman"/>
                <a:cs typeface="Times New Roman"/>
              </a:rPr>
              <a:t>switching</a:t>
            </a:r>
            <a:r>
              <a:rPr sz="2000" spc="100" dirty="0">
                <a:latin typeface="Times New Roman"/>
                <a:cs typeface="Times New Roman"/>
              </a:rPr>
              <a:t> </a:t>
            </a:r>
            <a:r>
              <a:rPr sz="2000" spc="5" dirty="0">
                <a:latin typeface="Times New Roman"/>
                <a:cs typeface="Times New Roman"/>
              </a:rPr>
              <a:t>act</a:t>
            </a:r>
            <a:r>
              <a:rPr sz="2000" spc="100" dirty="0">
                <a:latin typeface="Times New Roman"/>
                <a:cs typeface="Times New Roman"/>
              </a:rPr>
              <a:t> </a:t>
            </a:r>
            <a:r>
              <a:rPr sz="2000" spc="-5" dirty="0">
                <a:latin typeface="Times New Roman"/>
                <a:cs typeface="Times New Roman"/>
              </a:rPr>
              <a:t>is</a:t>
            </a:r>
            <a:r>
              <a:rPr sz="2000" spc="95" dirty="0">
                <a:latin typeface="Times New Roman"/>
                <a:cs typeface="Times New Roman"/>
              </a:rPr>
              <a:t> </a:t>
            </a:r>
            <a:r>
              <a:rPr sz="2000" spc="-10" dirty="0">
                <a:latin typeface="Times New Roman"/>
                <a:cs typeface="Times New Roman"/>
              </a:rPr>
              <a:t>implemented,</a:t>
            </a:r>
            <a:endParaRPr sz="2000">
              <a:latin typeface="Times New Roman"/>
              <a:cs typeface="Times New Roman"/>
            </a:endParaRPr>
          </a:p>
          <a:p>
            <a:pPr marL="356870" algn="just">
              <a:lnSpc>
                <a:spcPct val="100000"/>
              </a:lnSpc>
              <a:spcBef>
                <a:spcPts val="1200"/>
              </a:spcBef>
            </a:pPr>
            <a:r>
              <a:rPr sz="2000" spc="-15" dirty="0">
                <a:latin typeface="Times New Roman"/>
                <a:cs typeface="Times New Roman"/>
              </a:rPr>
              <a:t>multitasking </a:t>
            </a:r>
            <a:r>
              <a:rPr sz="2000" spc="-5" dirty="0">
                <a:latin typeface="Times New Roman"/>
                <a:cs typeface="Times New Roman"/>
              </a:rPr>
              <a:t>can </a:t>
            </a:r>
            <a:r>
              <a:rPr sz="2000" spc="-10" dirty="0">
                <a:latin typeface="Times New Roman"/>
                <a:cs typeface="Times New Roman"/>
              </a:rPr>
              <a:t>is classified into</a:t>
            </a:r>
            <a:r>
              <a:rPr sz="2000" spc="150" dirty="0">
                <a:latin typeface="Times New Roman"/>
                <a:cs typeface="Times New Roman"/>
              </a:rPr>
              <a:t> </a:t>
            </a:r>
            <a:r>
              <a:rPr sz="2000" spc="-5" dirty="0">
                <a:latin typeface="Times New Roman"/>
                <a:cs typeface="Times New Roman"/>
              </a:rPr>
              <a:t>–</a:t>
            </a:r>
            <a:endParaRPr sz="2000">
              <a:latin typeface="Times New Roman"/>
              <a:cs typeface="Times New Roman"/>
            </a:endParaRPr>
          </a:p>
          <a:p>
            <a:pPr marL="683260" marR="5080" indent="-326390" algn="just">
              <a:lnSpc>
                <a:spcPct val="150100"/>
              </a:lnSpc>
              <a:spcBef>
                <a:spcPts val="480"/>
              </a:spcBef>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Co-operative Multitasking: </a:t>
            </a:r>
            <a:r>
              <a:rPr sz="2000" spc="-5" dirty="0">
                <a:latin typeface="Times New Roman"/>
                <a:cs typeface="Times New Roman"/>
              </a:rPr>
              <a:t>Co-operative </a:t>
            </a:r>
            <a:r>
              <a:rPr sz="2000" spc="-10" dirty="0">
                <a:latin typeface="Times New Roman"/>
                <a:cs typeface="Times New Roman"/>
              </a:rPr>
              <a:t>multitasking is the </a:t>
            </a:r>
            <a:r>
              <a:rPr sz="2000" spc="-15" dirty="0">
                <a:solidFill>
                  <a:srgbClr val="C00000"/>
                </a:solidFill>
                <a:latin typeface="Times New Roman"/>
                <a:cs typeface="Times New Roman"/>
              </a:rPr>
              <a:t>most  </a:t>
            </a:r>
            <a:r>
              <a:rPr sz="2000" spc="-10" dirty="0">
                <a:solidFill>
                  <a:srgbClr val="C00000"/>
                </a:solidFill>
                <a:latin typeface="Times New Roman"/>
                <a:cs typeface="Times New Roman"/>
              </a:rPr>
              <a:t>primitive </a:t>
            </a:r>
            <a:r>
              <a:rPr sz="2000" spc="-5" dirty="0">
                <a:solidFill>
                  <a:srgbClr val="C00000"/>
                </a:solidFill>
                <a:latin typeface="Times New Roman"/>
                <a:cs typeface="Times New Roman"/>
              </a:rPr>
              <a:t>form </a:t>
            </a:r>
            <a:r>
              <a:rPr sz="2000" dirty="0">
                <a:solidFill>
                  <a:srgbClr val="C00000"/>
                </a:solidFill>
                <a:latin typeface="Times New Roman"/>
                <a:cs typeface="Times New Roman"/>
              </a:rPr>
              <a:t>of </a:t>
            </a:r>
            <a:r>
              <a:rPr sz="2000" spc="-10" dirty="0">
                <a:solidFill>
                  <a:srgbClr val="C00000"/>
                </a:solidFill>
                <a:latin typeface="Times New Roman"/>
                <a:cs typeface="Times New Roman"/>
              </a:rPr>
              <a:t>multitasking </a:t>
            </a:r>
            <a:r>
              <a:rPr sz="2000" spc="-5" dirty="0">
                <a:latin typeface="Times New Roman"/>
                <a:cs typeface="Times New Roman"/>
              </a:rPr>
              <a:t>in </a:t>
            </a:r>
            <a:r>
              <a:rPr sz="2000" spc="-10" dirty="0">
                <a:latin typeface="Times New Roman"/>
                <a:cs typeface="Times New Roman"/>
              </a:rPr>
              <a:t>which </a:t>
            </a:r>
            <a:r>
              <a:rPr sz="2000" spc="-5" dirty="0">
                <a:solidFill>
                  <a:srgbClr val="6F2F9F"/>
                </a:solidFill>
                <a:latin typeface="Times New Roman"/>
                <a:cs typeface="Times New Roman"/>
              </a:rPr>
              <a:t>a </a:t>
            </a:r>
            <a:r>
              <a:rPr sz="2000" spc="-10" dirty="0">
                <a:solidFill>
                  <a:srgbClr val="6F2F9F"/>
                </a:solidFill>
                <a:latin typeface="Times New Roman"/>
                <a:cs typeface="Times New Roman"/>
              </a:rPr>
              <a:t>task/ </a:t>
            </a:r>
            <a:r>
              <a:rPr sz="2000" spc="-5" dirty="0">
                <a:solidFill>
                  <a:srgbClr val="6F2F9F"/>
                </a:solidFill>
                <a:latin typeface="Times New Roman"/>
                <a:cs typeface="Times New Roman"/>
              </a:rPr>
              <a:t>process </a:t>
            </a:r>
            <a:r>
              <a:rPr sz="2000" spc="-10" dirty="0">
                <a:solidFill>
                  <a:srgbClr val="6F2F9F"/>
                </a:solidFill>
                <a:latin typeface="Times New Roman"/>
                <a:cs typeface="Times New Roman"/>
              </a:rPr>
              <a:t>gets </a:t>
            </a:r>
            <a:r>
              <a:rPr sz="2000" spc="-5" dirty="0">
                <a:solidFill>
                  <a:srgbClr val="6F2F9F"/>
                </a:solidFill>
                <a:latin typeface="Times New Roman"/>
                <a:cs typeface="Times New Roman"/>
              </a:rPr>
              <a:t>a </a:t>
            </a:r>
            <a:r>
              <a:rPr sz="2000" spc="-10" dirty="0">
                <a:solidFill>
                  <a:srgbClr val="6F2F9F"/>
                </a:solidFill>
                <a:latin typeface="Times New Roman"/>
                <a:cs typeface="Times New Roman"/>
              </a:rPr>
              <a:t>chance to  execute </a:t>
            </a:r>
            <a:r>
              <a:rPr sz="2000" spc="5" dirty="0">
                <a:solidFill>
                  <a:srgbClr val="6F2F9F"/>
                </a:solidFill>
                <a:latin typeface="Times New Roman"/>
                <a:cs typeface="Times New Roman"/>
              </a:rPr>
              <a:t>only </a:t>
            </a:r>
            <a:r>
              <a:rPr sz="2000" spc="-10" dirty="0">
                <a:solidFill>
                  <a:srgbClr val="6F2F9F"/>
                </a:solidFill>
                <a:latin typeface="Times New Roman"/>
                <a:cs typeface="Times New Roman"/>
              </a:rPr>
              <a:t>when the </a:t>
            </a:r>
            <a:r>
              <a:rPr sz="2000" dirty="0">
                <a:solidFill>
                  <a:srgbClr val="6F2F9F"/>
                </a:solidFill>
                <a:latin typeface="Times New Roman"/>
                <a:cs typeface="Times New Roman"/>
              </a:rPr>
              <a:t>currently </a:t>
            </a:r>
            <a:r>
              <a:rPr sz="2000" spc="-5" dirty="0">
                <a:solidFill>
                  <a:srgbClr val="6F2F9F"/>
                </a:solidFill>
                <a:latin typeface="Times New Roman"/>
                <a:cs typeface="Times New Roman"/>
              </a:rPr>
              <a:t>executing task/ process voluntarily  </a:t>
            </a:r>
            <a:r>
              <a:rPr sz="2000" spc="-10" dirty="0">
                <a:solidFill>
                  <a:srgbClr val="6F2F9F"/>
                </a:solidFill>
                <a:latin typeface="Times New Roman"/>
                <a:cs typeface="Times New Roman"/>
              </a:rPr>
              <a:t>relinquishes the</a:t>
            </a:r>
            <a:r>
              <a:rPr sz="2000" spc="40" dirty="0">
                <a:solidFill>
                  <a:srgbClr val="6F2F9F"/>
                </a:solidFill>
                <a:latin typeface="Times New Roman"/>
                <a:cs typeface="Times New Roman"/>
              </a:rPr>
              <a:t> </a:t>
            </a:r>
            <a:r>
              <a:rPr sz="2000" spc="-5" dirty="0">
                <a:solidFill>
                  <a:srgbClr val="6F2F9F"/>
                </a:solidFill>
                <a:latin typeface="Times New Roman"/>
                <a:cs typeface="Times New Roman"/>
              </a:rPr>
              <a:t>CPU</a:t>
            </a:r>
            <a:r>
              <a:rPr sz="2000" spc="-5" dirty="0">
                <a:latin typeface="Times New Roman"/>
                <a:cs typeface="Times New Roman"/>
              </a:rPr>
              <a:t>.</a:t>
            </a:r>
            <a:endParaRPr sz="2000">
              <a:latin typeface="Times New Roman"/>
              <a:cs typeface="Times New Roman"/>
            </a:endParaRPr>
          </a:p>
          <a:p>
            <a:pPr marL="683260" marR="5715" indent="-326390" algn="just">
              <a:lnSpc>
                <a:spcPct val="150100"/>
              </a:lnSpc>
              <a:spcBef>
                <a:spcPts val="480"/>
              </a:spcBef>
            </a:pPr>
            <a:r>
              <a:rPr sz="2000" spc="-5" dirty="0">
                <a:solidFill>
                  <a:srgbClr val="C00000"/>
                </a:solidFill>
                <a:latin typeface="Times New Roman"/>
                <a:cs typeface="Times New Roman"/>
              </a:rPr>
              <a:t>» </a:t>
            </a:r>
            <a:r>
              <a:rPr sz="2000" dirty="0">
                <a:latin typeface="Times New Roman"/>
                <a:cs typeface="Times New Roman"/>
              </a:rPr>
              <a:t>In </a:t>
            </a:r>
            <a:r>
              <a:rPr sz="2000" spc="-10" dirty="0">
                <a:latin typeface="Times New Roman"/>
                <a:cs typeface="Times New Roman"/>
              </a:rPr>
              <a:t>this </a:t>
            </a:r>
            <a:r>
              <a:rPr sz="2000" spc="-5" dirty="0">
                <a:latin typeface="Times New Roman"/>
                <a:cs typeface="Times New Roman"/>
              </a:rPr>
              <a:t>method, </a:t>
            </a:r>
            <a:r>
              <a:rPr sz="2000" dirty="0">
                <a:solidFill>
                  <a:srgbClr val="6F2F9F"/>
                </a:solidFill>
                <a:latin typeface="Times New Roman"/>
                <a:cs typeface="Times New Roman"/>
              </a:rPr>
              <a:t>any </a:t>
            </a:r>
            <a:r>
              <a:rPr sz="2000" spc="-10" dirty="0">
                <a:solidFill>
                  <a:srgbClr val="6F2F9F"/>
                </a:solidFill>
                <a:latin typeface="Times New Roman"/>
                <a:cs typeface="Times New Roman"/>
              </a:rPr>
              <a:t>task/ </a:t>
            </a:r>
            <a:r>
              <a:rPr sz="2000" spc="-5" dirty="0">
                <a:solidFill>
                  <a:srgbClr val="6F2F9F"/>
                </a:solidFill>
                <a:latin typeface="Times New Roman"/>
                <a:cs typeface="Times New Roman"/>
              </a:rPr>
              <a:t>process can avail the CPU as </a:t>
            </a:r>
            <a:r>
              <a:rPr sz="2000" spc="-10" dirty="0">
                <a:solidFill>
                  <a:srgbClr val="6F2F9F"/>
                </a:solidFill>
                <a:latin typeface="Times New Roman"/>
                <a:cs typeface="Times New Roman"/>
              </a:rPr>
              <a:t>much time </a:t>
            </a:r>
            <a:r>
              <a:rPr sz="2000" spc="-5" dirty="0">
                <a:solidFill>
                  <a:srgbClr val="6F2F9F"/>
                </a:solidFill>
                <a:latin typeface="Times New Roman"/>
                <a:cs typeface="Times New Roman"/>
              </a:rPr>
              <a:t>as </a:t>
            </a:r>
            <a:r>
              <a:rPr sz="2000" spc="-10" dirty="0">
                <a:solidFill>
                  <a:srgbClr val="6F2F9F"/>
                </a:solidFill>
                <a:latin typeface="Times New Roman"/>
                <a:cs typeface="Times New Roman"/>
              </a:rPr>
              <a:t>it  wants</a:t>
            </a:r>
            <a:r>
              <a:rPr sz="2000" spc="-10" dirty="0">
                <a:latin typeface="Times New Roman"/>
                <a:cs typeface="Times New Roman"/>
              </a:rPr>
              <a:t>. Since </a:t>
            </a:r>
            <a:r>
              <a:rPr sz="2000" spc="-5" dirty="0">
                <a:latin typeface="Times New Roman"/>
                <a:cs typeface="Times New Roman"/>
              </a:rPr>
              <a:t>this </a:t>
            </a:r>
            <a:r>
              <a:rPr sz="2000" spc="-10" dirty="0">
                <a:latin typeface="Times New Roman"/>
                <a:cs typeface="Times New Roman"/>
              </a:rPr>
              <a:t>type </a:t>
            </a:r>
            <a:r>
              <a:rPr sz="2000" dirty="0">
                <a:latin typeface="Times New Roman"/>
                <a:cs typeface="Times New Roman"/>
              </a:rPr>
              <a:t>of </a:t>
            </a:r>
            <a:r>
              <a:rPr sz="2000" spc="-10" dirty="0">
                <a:latin typeface="Times New Roman"/>
                <a:cs typeface="Times New Roman"/>
              </a:rPr>
              <a:t>implementation involves the </a:t>
            </a:r>
            <a:r>
              <a:rPr sz="2000" spc="-5" dirty="0">
                <a:latin typeface="Times New Roman"/>
                <a:cs typeface="Times New Roman"/>
              </a:rPr>
              <a:t>mercy </a:t>
            </a:r>
            <a:r>
              <a:rPr sz="2000" dirty="0">
                <a:latin typeface="Times New Roman"/>
                <a:cs typeface="Times New Roman"/>
              </a:rPr>
              <a:t>of </a:t>
            </a:r>
            <a:r>
              <a:rPr sz="2000" spc="-10" dirty="0">
                <a:latin typeface="Times New Roman"/>
                <a:cs typeface="Times New Roman"/>
              </a:rPr>
              <a:t>the tasks  </a:t>
            </a:r>
            <a:r>
              <a:rPr sz="2000" spc="-5" dirty="0">
                <a:latin typeface="Times New Roman"/>
                <a:cs typeface="Times New Roman"/>
              </a:rPr>
              <a:t>each other </a:t>
            </a:r>
            <a:r>
              <a:rPr sz="2000" spc="-10" dirty="0">
                <a:latin typeface="Times New Roman"/>
                <a:cs typeface="Times New Roman"/>
              </a:rPr>
              <a:t>for getting the </a:t>
            </a:r>
            <a:r>
              <a:rPr sz="2000" dirty="0">
                <a:latin typeface="Times New Roman"/>
                <a:cs typeface="Times New Roman"/>
              </a:rPr>
              <a:t>CPU </a:t>
            </a:r>
            <a:r>
              <a:rPr sz="2000" spc="-15" dirty="0">
                <a:latin typeface="Times New Roman"/>
                <a:cs typeface="Times New Roman"/>
              </a:rPr>
              <a:t>time </a:t>
            </a:r>
            <a:r>
              <a:rPr sz="2000" spc="-10" dirty="0">
                <a:latin typeface="Times New Roman"/>
                <a:cs typeface="Times New Roman"/>
              </a:rPr>
              <a:t>for execution, </a:t>
            </a:r>
            <a:r>
              <a:rPr sz="2000" spc="-5" dirty="0">
                <a:latin typeface="Times New Roman"/>
                <a:cs typeface="Times New Roman"/>
              </a:rPr>
              <a:t>it </a:t>
            </a:r>
            <a:r>
              <a:rPr sz="2000" spc="-10" dirty="0">
                <a:latin typeface="Times New Roman"/>
                <a:cs typeface="Times New Roman"/>
              </a:rPr>
              <a:t>is known </a:t>
            </a:r>
            <a:r>
              <a:rPr sz="2000" spc="-5" dirty="0">
                <a:latin typeface="Times New Roman"/>
                <a:cs typeface="Times New Roman"/>
              </a:rPr>
              <a:t>as co-  operative </a:t>
            </a:r>
            <a:r>
              <a:rPr sz="2000" spc="-10" dirty="0">
                <a:latin typeface="Times New Roman"/>
                <a:cs typeface="Times New Roman"/>
              </a:rPr>
              <a:t>multitasking. </a:t>
            </a:r>
            <a:r>
              <a:rPr sz="2000" spc="-5" dirty="0">
                <a:latin typeface="Times New Roman"/>
                <a:cs typeface="Times New Roman"/>
              </a:rPr>
              <a:t>If </a:t>
            </a:r>
            <a:r>
              <a:rPr sz="2000" spc="-10" dirty="0">
                <a:latin typeface="Times New Roman"/>
                <a:cs typeface="Times New Roman"/>
              </a:rPr>
              <a:t>the </a:t>
            </a:r>
            <a:r>
              <a:rPr sz="2000" spc="-5" dirty="0">
                <a:latin typeface="Times New Roman"/>
                <a:cs typeface="Times New Roman"/>
              </a:rPr>
              <a:t>currently executing task </a:t>
            </a:r>
            <a:r>
              <a:rPr sz="2000" spc="-10" dirty="0">
                <a:latin typeface="Times New Roman"/>
                <a:cs typeface="Times New Roman"/>
              </a:rPr>
              <a:t>is </a:t>
            </a:r>
            <a:r>
              <a:rPr sz="2000" spc="-5" dirty="0">
                <a:latin typeface="Times New Roman"/>
                <a:cs typeface="Times New Roman"/>
              </a:rPr>
              <a:t>non-cooperative,  </a:t>
            </a:r>
            <a:r>
              <a:rPr sz="2000" spc="-10" dirty="0">
                <a:latin typeface="Times New Roman"/>
                <a:cs typeface="Times New Roman"/>
              </a:rPr>
              <a:t>the other tasks </a:t>
            </a:r>
            <a:r>
              <a:rPr sz="2000" spc="-20" dirty="0">
                <a:latin typeface="Times New Roman"/>
                <a:cs typeface="Times New Roman"/>
              </a:rPr>
              <a:t>may </a:t>
            </a:r>
            <a:r>
              <a:rPr sz="2000" spc="-10" dirty="0">
                <a:latin typeface="Times New Roman"/>
                <a:cs typeface="Times New Roman"/>
              </a:rPr>
              <a:t>have </a:t>
            </a:r>
            <a:r>
              <a:rPr sz="2000" spc="-5" dirty="0">
                <a:latin typeface="Times New Roman"/>
                <a:cs typeface="Times New Roman"/>
              </a:rPr>
              <a:t>to </a:t>
            </a:r>
            <a:r>
              <a:rPr sz="2000" spc="-15" dirty="0">
                <a:latin typeface="Times New Roman"/>
                <a:cs typeface="Times New Roman"/>
              </a:rPr>
              <a:t>wait </a:t>
            </a:r>
            <a:r>
              <a:rPr sz="2000" spc="-10" dirty="0">
                <a:latin typeface="Times New Roman"/>
                <a:cs typeface="Times New Roman"/>
              </a:rPr>
              <a:t>for </a:t>
            </a:r>
            <a:r>
              <a:rPr sz="2000" spc="-5" dirty="0">
                <a:latin typeface="Times New Roman"/>
                <a:cs typeface="Times New Roman"/>
              </a:rPr>
              <a:t>a long </a:t>
            </a:r>
            <a:r>
              <a:rPr sz="2000" spc="-15" dirty="0">
                <a:latin typeface="Times New Roman"/>
                <a:cs typeface="Times New Roman"/>
              </a:rPr>
              <a:t>time </a:t>
            </a:r>
            <a:r>
              <a:rPr sz="2000" spc="-5" dirty="0">
                <a:latin typeface="Times New Roman"/>
                <a:cs typeface="Times New Roman"/>
              </a:rPr>
              <a:t>to </a:t>
            </a:r>
            <a:r>
              <a:rPr sz="2000" spc="-10" dirty="0">
                <a:latin typeface="Times New Roman"/>
                <a:cs typeface="Times New Roman"/>
              </a:rPr>
              <a:t>get the</a:t>
            </a:r>
            <a:r>
              <a:rPr sz="2000" spc="345" dirty="0">
                <a:latin typeface="Times New Roman"/>
                <a:cs typeface="Times New Roman"/>
              </a:rPr>
              <a:t> </a:t>
            </a:r>
            <a:r>
              <a:rPr sz="2000" spc="-5" dirty="0">
                <a:latin typeface="Times New Roman"/>
                <a:cs typeface="Times New Roman"/>
              </a:rPr>
              <a:t>CPU.</a:t>
            </a:r>
            <a:endParaRPr sz="200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55</a:t>
            </a:fld>
            <a:endParaRPr spc="-40"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04468" y="352203"/>
            <a:ext cx="7960359" cy="4324985"/>
          </a:xfrm>
          <a:prstGeom prst="rect">
            <a:avLst/>
          </a:prstGeom>
        </p:spPr>
        <p:txBody>
          <a:bodyPr vert="horz" wrap="square" lIns="0" tIns="165100" rIns="0" bIns="0" rtlCol="0">
            <a:spAutoFit/>
          </a:bodyPr>
          <a:lstStyle/>
          <a:p>
            <a:pPr marL="12700" algn="just">
              <a:lnSpc>
                <a:spcPct val="100000"/>
              </a:lnSpc>
              <a:spcBef>
                <a:spcPts val="1300"/>
              </a:spcBef>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Preemptive Multitasking: </a:t>
            </a:r>
            <a:r>
              <a:rPr sz="2000" spc="-10" dirty="0">
                <a:latin typeface="Times New Roman"/>
                <a:cs typeface="Times New Roman"/>
              </a:rPr>
              <a:t>Preemptive multitasking </a:t>
            </a:r>
            <a:r>
              <a:rPr sz="2000" spc="-5" dirty="0">
                <a:solidFill>
                  <a:srgbClr val="6F2F9F"/>
                </a:solidFill>
                <a:latin typeface="Times New Roman"/>
                <a:cs typeface="Times New Roman"/>
              </a:rPr>
              <a:t>ensures </a:t>
            </a:r>
            <a:r>
              <a:rPr sz="2000" spc="-10" dirty="0">
                <a:solidFill>
                  <a:srgbClr val="6F2F9F"/>
                </a:solidFill>
                <a:latin typeface="Times New Roman"/>
                <a:cs typeface="Times New Roman"/>
              </a:rPr>
              <a:t>that</a:t>
            </a:r>
            <a:r>
              <a:rPr sz="2000" spc="320" dirty="0">
                <a:solidFill>
                  <a:srgbClr val="6F2F9F"/>
                </a:solidFill>
                <a:latin typeface="Times New Roman"/>
                <a:cs typeface="Times New Roman"/>
              </a:rPr>
              <a:t> </a:t>
            </a:r>
            <a:r>
              <a:rPr sz="2000" dirty="0">
                <a:solidFill>
                  <a:srgbClr val="6F2F9F"/>
                </a:solidFill>
                <a:latin typeface="Times New Roman"/>
                <a:cs typeface="Times New Roman"/>
              </a:rPr>
              <a:t>every</a:t>
            </a:r>
            <a:endParaRPr sz="2000">
              <a:latin typeface="Times New Roman"/>
              <a:cs typeface="Times New Roman"/>
            </a:endParaRPr>
          </a:p>
          <a:p>
            <a:pPr marL="338455" algn="just">
              <a:lnSpc>
                <a:spcPct val="100000"/>
              </a:lnSpc>
              <a:spcBef>
                <a:spcPts val="1200"/>
              </a:spcBef>
            </a:pPr>
            <a:r>
              <a:rPr sz="2000" spc="-10" dirty="0">
                <a:solidFill>
                  <a:srgbClr val="6F2F9F"/>
                </a:solidFill>
                <a:latin typeface="Times New Roman"/>
                <a:cs typeface="Times New Roman"/>
              </a:rPr>
              <a:t>task/ </a:t>
            </a:r>
            <a:r>
              <a:rPr sz="2000" spc="-5" dirty="0">
                <a:solidFill>
                  <a:srgbClr val="6F2F9F"/>
                </a:solidFill>
                <a:latin typeface="Times New Roman"/>
                <a:cs typeface="Times New Roman"/>
              </a:rPr>
              <a:t>process </a:t>
            </a:r>
            <a:r>
              <a:rPr sz="2000" spc="-10" dirty="0">
                <a:solidFill>
                  <a:srgbClr val="6F2F9F"/>
                </a:solidFill>
                <a:latin typeface="Times New Roman"/>
                <a:cs typeface="Times New Roman"/>
              </a:rPr>
              <a:t>gets </a:t>
            </a:r>
            <a:r>
              <a:rPr sz="2000" spc="-5" dirty="0">
                <a:solidFill>
                  <a:srgbClr val="6F2F9F"/>
                </a:solidFill>
                <a:latin typeface="Times New Roman"/>
                <a:cs typeface="Times New Roman"/>
              </a:rPr>
              <a:t>a </a:t>
            </a:r>
            <a:r>
              <a:rPr sz="2000" spc="-10" dirty="0">
                <a:solidFill>
                  <a:srgbClr val="6F2F9F"/>
                </a:solidFill>
                <a:latin typeface="Times New Roman"/>
                <a:cs typeface="Times New Roman"/>
              </a:rPr>
              <a:t>chance </a:t>
            </a:r>
            <a:r>
              <a:rPr sz="2000" spc="-5" dirty="0">
                <a:solidFill>
                  <a:srgbClr val="6F2F9F"/>
                </a:solidFill>
                <a:latin typeface="Times New Roman"/>
                <a:cs typeface="Times New Roman"/>
              </a:rPr>
              <a:t>to</a:t>
            </a:r>
            <a:r>
              <a:rPr sz="2000" spc="65" dirty="0">
                <a:solidFill>
                  <a:srgbClr val="6F2F9F"/>
                </a:solidFill>
                <a:latin typeface="Times New Roman"/>
                <a:cs typeface="Times New Roman"/>
              </a:rPr>
              <a:t> </a:t>
            </a:r>
            <a:r>
              <a:rPr sz="2000" spc="-5" dirty="0">
                <a:solidFill>
                  <a:srgbClr val="6F2F9F"/>
                </a:solidFill>
                <a:latin typeface="Times New Roman"/>
                <a:cs typeface="Times New Roman"/>
              </a:rPr>
              <a:t>execute</a:t>
            </a:r>
            <a:r>
              <a:rPr sz="2000" spc="-5" dirty="0">
                <a:latin typeface="Times New Roman"/>
                <a:cs typeface="Times New Roman"/>
              </a:rPr>
              <a:t>.</a:t>
            </a:r>
            <a:endParaRPr sz="2000">
              <a:latin typeface="Times New Roman"/>
              <a:cs typeface="Times New Roman"/>
            </a:endParaRPr>
          </a:p>
          <a:p>
            <a:pPr marL="338455" marR="6350" indent="-326390" algn="just">
              <a:lnSpc>
                <a:spcPct val="150000"/>
              </a:lnSpc>
              <a:spcBef>
                <a:spcPts val="484"/>
              </a:spcBef>
            </a:pPr>
            <a:r>
              <a:rPr sz="2000" spc="-5" dirty="0">
                <a:solidFill>
                  <a:srgbClr val="C00000"/>
                </a:solidFill>
                <a:latin typeface="Times New Roman"/>
                <a:cs typeface="Times New Roman"/>
              </a:rPr>
              <a:t>» </a:t>
            </a:r>
            <a:r>
              <a:rPr sz="2000" spc="-10" dirty="0">
                <a:solidFill>
                  <a:srgbClr val="6F2F9F"/>
                </a:solidFill>
                <a:latin typeface="Times New Roman"/>
                <a:cs typeface="Times New Roman"/>
              </a:rPr>
              <a:t>When and </a:t>
            </a:r>
            <a:r>
              <a:rPr sz="2000" dirty="0">
                <a:solidFill>
                  <a:srgbClr val="6F2F9F"/>
                </a:solidFill>
                <a:latin typeface="Times New Roman"/>
                <a:cs typeface="Times New Roman"/>
              </a:rPr>
              <a:t>how </a:t>
            </a:r>
            <a:r>
              <a:rPr sz="2000" spc="-10" dirty="0">
                <a:solidFill>
                  <a:srgbClr val="6F2F9F"/>
                </a:solidFill>
                <a:latin typeface="Times New Roman"/>
                <a:cs typeface="Times New Roman"/>
              </a:rPr>
              <a:t>much </a:t>
            </a:r>
            <a:r>
              <a:rPr sz="2000" spc="-5" dirty="0">
                <a:solidFill>
                  <a:srgbClr val="6F2F9F"/>
                </a:solidFill>
                <a:latin typeface="Times New Roman"/>
                <a:cs typeface="Times New Roman"/>
              </a:rPr>
              <a:t>time a process </a:t>
            </a:r>
            <a:r>
              <a:rPr sz="2000" spc="-10" dirty="0">
                <a:solidFill>
                  <a:srgbClr val="6F2F9F"/>
                </a:solidFill>
                <a:latin typeface="Times New Roman"/>
                <a:cs typeface="Times New Roman"/>
              </a:rPr>
              <a:t>gets is dependent </a:t>
            </a:r>
            <a:r>
              <a:rPr sz="2000" dirty="0">
                <a:solidFill>
                  <a:srgbClr val="6F2F9F"/>
                </a:solidFill>
                <a:latin typeface="Times New Roman"/>
                <a:cs typeface="Times New Roman"/>
              </a:rPr>
              <a:t>on </a:t>
            </a:r>
            <a:r>
              <a:rPr sz="2000" spc="-10" dirty="0">
                <a:solidFill>
                  <a:srgbClr val="6F2F9F"/>
                </a:solidFill>
                <a:latin typeface="Times New Roman"/>
                <a:cs typeface="Times New Roman"/>
              </a:rPr>
              <a:t>the  implementation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the preemptive</a:t>
            </a:r>
            <a:r>
              <a:rPr sz="2000" spc="95" dirty="0">
                <a:solidFill>
                  <a:srgbClr val="6F2F9F"/>
                </a:solidFill>
                <a:latin typeface="Times New Roman"/>
                <a:cs typeface="Times New Roman"/>
              </a:rPr>
              <a:t> </a:t>
            </a:r>
            <a:r>
              <a:rPr sz="2000" spc="-10" dirty="0">
                <a:solidFill>
                  <a:srgbClr val="6F2F9F"/>
                </a:solidFill>
                <a:latin typeface="Times New Roman"/>
                <a:cs typeface="Times New Roman"/>
              </a:rPr>
              <a:t>scheduling</a:t>
            </a:r>
            <a:r>
              <a:rPr sz="2000" spc="-10" dirty="0">
                <a:latin typeface="Times New Roman"/>
                <a:cs typeface="Times New Roman"/>
              </a:rPr>
              <a:t>.</a:t>
            </a:r>
            <a:endParaRPr sz="2000">
              <a:latin typeface="Times New Roman"/>
              <a:cs typeface="Times New Roman"/>
            </a:endParaRPr>
          </a:p>
          <a:p>
            <a:pPr marL="338455" marR="7620" indent="-326390" algn="just">
              <a:lnSpc>
                <a:spcPct val="150000"/>
              </a:lnSpc>
              <a:spcBef>
                <a:spcPts val="480"/>
              </a:spcBef>
            </a:pPr>
            <a:r>
              <a:rPr sz="2000" spc="-5" dirty="0">
                <a:solidFill>
                  <a:srgbClr val="C00000"/>
                </a:solidFill>
                <a:latin typeface="Times New Roman"/>
                <a:cs typeface="Times New Roman"/>
              </a:rPr>
              <a:t>» </a:t>
            </a:r>
            <a:r>
              <a:rPr sz="2000" spc="-5" dirty="0">
                <a:latin typeface="Times New Roman"/>
                <a:cs typeface="Times New Roman"/>
              </a:rPr>
              <a:t>As </a:t>
            </a:r>
            <a:r>
              <a:rPr sz="2000" spc="-10" dirty="0">
                <a:latin typeface="Times New Roman"/>
                <a:cs typeface="Times New Roman"/>
              </a:rPr>
              <a:t>the </a:t>
            </a:r>
            <a:r>
              <a:rPr sz="2000" spc="-15" dirty="0">
                <a:latin typeface="Times New Roman"/>
                <a:cs typeface="Times New Roman"/>
              </a:rPr>
              <a:t>name </a:t>
            </a:r>
            <a:r>
              <a:rPr sz="2000" spc="-5" dirty="0">
                <a:latin typeface="Times New Roman"/>
                <a:cs typeface="Times New Roman"/>
              </a:rPr>
              <a:t>indicates, </a:t>
            </a:r>
            <a:r>
              <a:rPr sz="2000" spc="-10" dirty="0">
                <a:latin typeface="Times New Roman"/>
                <a:cs typeface="Times New Roman"/>
              </a:rPr>
              <a:t>in </a:t>
            </a:r>
            <a:r>
              <a:rPr sz="2000" spc="-5" dirty="0">
                <a:latin typeface="Times New Roman"/>
                <a:cs typeface="Times New Roman"/>
              </a:rPr>
              <a:t>preemptive </a:t>
            </a:r>
            <a:r>
              <a:rPr sz="2000" spc="-10" dirty="0">
                <a:latin typeface="Times New Roman"/>
                <a:cs typeface="Times New Roman"/>
              </a:rPr>
              <a:t>multitasking,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currently running  task/process is preempted to </a:t>
            </a:r>
            <a:r>
              <a:rPr sz="2000" spc="-15" dirty="0">
                <a:solidFill>
                  <a:srgbClr val="6F2F9F"/>
                </a:solidFill>
                <a:latin typeface="Times New Roman"/>
                <a:cs typeface="Times New Roman"/>
              </a:rPr>
              <a:t>give </a:t>
            </a:r>
            <a:r>
              <a:rPr sz="2000" spc="-5" dirty="0">
                <a:solidFill>
                  <a:srgbClr val="6F2F9F"/>
                </a:solidFill>
                <a:latin typeface="Times New Roman"/>
                <a:cs typeface="Times New Roman"/>
              </a:rPr>
              <a:t>a chance to </a:t>
            </a:r>
            <a:r>
              <a:rPr sz="2000" spc="-10" dirty="0">
                <a:solidFill>
                  <a:srgbClr val="6F2F9F"/>
                </a:solidFill>
                <a:latin typeface="Times New Roman"/>
                <a:cs typeface="Times New Roman"/>
              </a:rPr>
              <a:t>other </a:t>
            </a:r>
            <a:r>
              <a:rPr sz="2000" spc="-5" dirty="0">
                <a:solidFill>
                  <a:srgbClr val="6F2F9F"/>
                </a:solidFill>
                <a:latin typeface="Times New Roman"/>
                <a:cs typeface="Times New Roman"/>
              </a:rPr>
              <a:t>tasks/process </a:t>
            </a:r>
            <a:r>
              <a:rPr sz="2000" spc="-10" dirty="0">
                <a:solidFill>
                  <a:srgbClr val="6F2F9F"/>
                </a:solidFill>
                <a:latin typeface="Times New Roman"/>
                <a:cs typeface="Times New Roman"/>
              </a:rPr>
              <a:t>to  execute</a:t>
            </a:r>
            <a:r>
              <a:rPr sz="2000" spc="-10" dirty="0">
                <a:latin typeface="Times New Roman"/>
                <a:cs typeface="Times New Roman"/>
              </a:rPr>
              <a:t>.</a:t>
            </a:r>
            <a:endParaRPr sz="2000">
              <a:latin typeface="Times New Roman"/>
              <a:cs typeface="Times New Roman"/>
            </a:endParaRPr>
          </a:p>
          <a:p>
            <a:pPr marL="12700" algn="just">
              <a:lnSpc>
                <a:spcPct val="100000"/>
              </a:lnSpc>
              <a:spcBef>
                <a:spcPts val="1685"/>
              </a:spcBef>
            </a:pPr>
            <a:r>
              <a:rPr sz="2000" spc="-5" dirty="0">
                <a:solidFill>
                  <a:srgbClr val="C00000"/>
                </a:solidFill>
                <a:latin typeface="Times New Roman"/>
                <a:cs typeface="Times New Roman"/>
              </a:rPr>
              <a:t>» </a:t>
            </a:r>
            <a:r>
              <a:rPr sz="2000" dirty="0">
                <a:solidFill>
                  <a:srgbClr val="6F2F9F"/>
                </a:solidFill>
                <a:latin typeface="Times New Roman"/>
                <a:cs typeface="Times New Roman"/>
              </a:rPr>
              <a:t>The </a:t>
            </a:r>
            <a:r>
              <a:rPr sz="2000" spc="-5" dirty="0">
                <a:solidFill>
                  <a:srgbClr val="6F2F9F"/>
                </a:solidFill>
                <a:latin typeface="Times New Roman"/>
                <a:cs typeface="Times New Roman"/>
              </a:rPr>
              <a:t>preemption </a:t>
            </a:r>
            <a:r>
              <a:rPr sz="2000" dirty="0">
                <a:solidFill>
                  <a:srgbClr val="6F2F9F"/>
                </a:solidFill>
                <a:latin typeface="Times New Roman"/>
                <a:cs typeface="Times New Roman"/>
              </a:rPr>
              <a:t>of </a:t>
            </a:r>
            <a:r>
              <a:rPr sz="2000" spc="-5" dirty="0">
                <a:solidFill>
                  <a:srgbClr val="6F2F9F"/>
                </a:solidFill>
                <a:latin typeface="Times New Roman"/>
                <a:cs typeface="Times New Roman"/>
              </a:rPr>
              <a:t>task </a:t>
            </a:r>
            <a:r>
              <a:rPr sz="2000" spc="-10" dirty="0">
                <a:solidFill>
                  <a:srgbClr val="6F2F9F"/>
                </a:solidFill>
                <a:latin typeface="Times New Roman"/>
                <a:cs typeface="Times New Roman"/>
              </a:rPr>
              <a:t>may </a:t>
            </a:r>
            <a:r>
              <a:rPr sz="2000" dirty="0">
                <a:solidFill>
                  <a:srgbClr val="6F2F9F"/>
                </a:solidFill>
                <a:latin typeface="Times New Roman"/>
                <a:cs typeface="Times New Roman"/>
              </a:rPr>
              <a:t>be </a:t>
            </a:r>
            <a:r>
              <a:rPr sz="2000" spc="-5" dirty="0">
                <a:solidFill>
                  <a:srgbClr val="6F2F9F"/>
                </a:solidFill>
                <a:latin typeface="Times New Roman"/>
                <a:cs typeface="Times New Roman"/>
              </a:rPr>
              <a:t>based </a:t>
            </a:r>
            <a:r>
              <a:rPr sz="2000" dirty="0">
                <a:solidFill>
                  <a:srgbClr val="6F2F9F"/>
                </a:solidFill>
                <a:latin typeface="Times New Roman"/>
                <a:cs typeface="Times New Roman"/>
              </a:rPr>
              <a:t>on </a:t>
            </a:r>
            <a:r>
              <a:rPr sz="2000" spc="-10" dirty="0">
                <a:solidFill>
                  <a:srgbClr val="6F2F9F"/>
                </a:solidFill>
                <a:latin typeface="Times New Roman"/>
                <a:cs typeface="Times New Roman"/>
              </a:rPr>
              <a:t>time </a:t>
            </a:r>
            <a:r>
              <a:rPr sz="2000" spc="-5" dirty="0">
                <a:solidFill>
                  <a:srgbClr val="6F2F9F"/>
                </a:solidFill>
                <a:latin typeface="Times New Roman"/>
                <a:cs typeface="Times New Roman"/>
              </a:rPr>
              <a:t>slots </a:t>
            </a:r>
            <a:r>
              <a:rPr sz="2000" dirty="0">
                <a:solidFill>
                  <a:srgbClr val="6F2F9F"/>
                </a:solidFill>
                <a:latin typeface="Times New Roman"/>
                <a:cs typeface="Times New Roman"/>
              </a:rPr>
              <a:t>or </a:t>
            </a:r>
            <a:r>
              <a:rPr sz="2000" spc="-10" dirty="0">
                <a:solidFill>
                  <a:srgbClr val="6F2F9F"/>
                </a:solidFill>
                <a:latin typeface="Times New Roman"/>
                <a:cs typeface="Times New Roman"/>
              </a:rPr>
              <a:t>task/</a:t>
            </a:r>
            <a:r>
              <a:rPr sz="2000" spc="25" dirty="0">
                <a:solidFill>
                  <a:srgbClr val="6F2F9F"/>
                </a:solidFill>
                <a:latin typeface="Times New Roman"/>
                <a:cs typeface="Times New Roman"/>
              </a:rPr>
              <a:t> </a:t>
            </a:r>
            <a:r>
              <a:rPr sz="2000" spc="-5" dirty="0">
                <a:solidFill>
                  <a:srgbClr val="6F2F9F"/>
                </a:solidFill>
                <a:latin typeface="Times New Roman"/>
                <a:cs typeface="Times New Roman"/>
              </a:rPr>
              <a:t>process</a:t>
            </a:r>
            <a:endParaRPr sz="2000">
              <a:latin typeface="Times New Roman"/>
              <a:cs typeface="Times New Roman"/>
            </a:endParaRPr>
          </a:p>
          <a:p>
            <a:pPr marL="338455">
              <a:lnSpc>
                <a:spcPct val="100000"/>
              </a:lnSpc>
              <a:spcBef>
                <a:spcPts val="1200"/>
              </a:spcBef>
            </a:pPr>
            <a:r>
              <a:rPr sz="2000" spc="-5" dirty="0">
                <a:solidFill>
                  <a:srgbClr val="6F2F9F"/>
                </a:solidFill>
                <a:latin typeface="Times New Roman"/>
                <a:cs typeface="Times New Roman"/>
              </a:rPr>
              <a:t>priority</a:t>
            </a:r>
            <a:r>
              <a:rPr sz="2000" spc="-5" dirty="0">
                <a:latin typeface="Times New Roman"/>
                <a:cs typeface="Times New Roman"/>
              </a:rPr>
              <a:t>.</a:t>
            </a:r>
            <a:endParaRPr sz="200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56</a:t>
            </a:fld>
            <a:endParaRPr spc="-40"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04468" y="352203"/>
            <a:ext cx="7960359" cy="4721860"/>
          </a:xfrm>
          <a:prstGeom prst="rect">
            <a:avLst/>
          </a:prstGeom>
        </p:spPr>
        <p:txBody>
          <a:bodyPr vert="horz" wrap="square" lIns="0" tIns="165100" rIns="0" bIns="0" rtlCol="0">
            <a:spAutoFit/>
          </a:bodyPr>
          <a:lstStyle/>
          <a:p>
            <a:pPr marR="8890" algn="r">
              <a:lnSpc>
                <a:spcPct val="100000"/>
              </a:lnSpc>
              <a:spcBef>
                <a:spcPts val="1300"/>
              </a:spcBef>
              <a:tabLst>
                <a:tab pos="325755" algn="l"/>
              </a:tabLst>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Non-preemptive Multitasking: </a:t>
            </a:r>
            <a:r>
              <a:rPr sz="2000" dirty="0">
                <a:latin typeface="Times New Roman"/>
                <a:cs typeface="Times New Roman"/>
              </a:rPr>
              <a:t>The </a:t>
            </a:r>
            <a:r>
              <a:rPr sz="2000" spc="-5" dirty="0">
                <a:solidFill>
                  <a:srgbClr val="6F2F9F"/>
                </a:solidFill>
                <a:latin typeface="Times New Roman"/>
                <a:cs typeface="Times New Roman"/>
              </a:rPr>
              <a:t>process/ </a:t>
            </a:r>
            <a:r>
              <a:rPr sz="2000" spc="-10" dirty="0">
                <a:solidFill>
                  <a:srgbClr val="6F2F9F"/>
                </a:solidFill>
                <a:latin typeface="Times New Roman"/>
                <a:cs typeface="Times New Roman"/>
              </a:rPr>
              <a:t>task, which </a:t>
            </a:r>
            <a:r>
              <a:rPr sz="2000" spc="5" dirty="0">
                <a:solidFill>
                  <a:srgbClr val="6F2F9F"/>
                </a:solidFill>
                <a:latin typeface="Times New Roman"/>
                <a:cs typeface="Times New Roman"/>
              </a:rPr>
              <a:t>is </a:t>
            </a:r>
            <a:r>
              <a:rPr sz="2000" spc="-5" dirty="0">
                <a:solidFill>
                  <a:srgbClr val="6F2F9F"/>
                </a:solidFill>
                <a:latin typeface="Times New Roman"/>
                <a:cs typeface="Times New Roman"/>
              </a:rPr>
              <a:t>currently</a:t>
            </a:r>
            <a:r>
              <a:rPr sz="2000" spc="365" dirty="0">
                <a:solidFill>
                  <a:srgbClr val="6F2F9F"/>
                </a:solidFill>
                <a:latin typeface="Times New Roman"/>
                <a:cs typeface="Times New Roman"/>
              </a:rPr>
              <a:t> </a:t>
            </a:r>
            <a:r>
              <a:rPr sz="2000" spc="-10" dirty="0">
                <a:solidFill>
                  <a:srgbClr val="6F2F9F"/>
                </a:solidFill>
                <a:latin typeface="Times New Roman"/>
                <a:cs typeface="Times New Roman"/>
              </a:rPr>
              <a:t>given</a:t>
            </a:r>
            <a:endParaRPr sz="2000" dirty="0">
              <a:latin typeface="Times New Roman"/>
              <a:cs typeface="Times New Roman"/>
            </a:endParaRPr>
          </a:p>
          <a:p>
            <a:pPr marR="6350" algn="r">
              <a:lnSpc>
                <a:spcPct val="100000"/>
              </a:lnSpc>
              <a:spcBef>
                <a:spcPts val="1200"/>
              </a:spcBef>
              <a:tabLst>
                <a:tab pos="463550" algn="l"/>
                <a:tab pos="1112520" algn="l"/>
                <a:tab pos="1777364" algn="l"/>
                <a:tab pos="2100580" algn="l"/>
                <a:tab pos="3058160" algn="l"/>
                <a:tab pos="3411854" algn="l"/>
                <a:tab pos="4338320" algn="l"/>
                <a:tab pos="4954270" algn="l"/>
                <a:tab pos="5250180" algn="l"/>
                <a:tab pos="6457950" algn="l"/>
                <a:tab pos="7299325" algn="l"/>
              </a:tabLst>
            </a:pPr>
            <a:r>
              <a:rPr sz="2000" spc="-5" dirty="0">
                <a:solidFill>
                  <a:srgbClr val="6F2F9F"/>
                </a:solidFill>
                <a:latin typeface="Times New Roman"/>
                <a:cs typeface="Times New Roman"/>
              </a:rPr>
              <a:t>t</a:t>
            </a:r>
            <a:r>
              <a:rPr sz="2000" spc="-25" dirty="0">
                <a:solidFill>
                  <a:srgbClr val="6F2F9F"/>
                </a:solidFill>
                <a:latin typeface="Times New Roman"/>
                <a:cs typeface="Times New Roman"/>
              </a:rPr>
              <a:t>h</a:t>
            </a:r>
            <a:r>
              <a:rPr sz="2000" spc="-5" dirty="0">
                <a:solidFill>
                  <a:srgbClr val="6F2F9F"/>
                </a:solidFill>
                <a:latin typeface="Times New Roman"/>
                <a:cs typeface="Times New Roman"/>
              </a:rPr>
              <a:t>e</a:t>
            </a:r>
            <a:r>
              <a:rPr sz="2000" dirty="0">
                <a:solidFill>
                  <a:srgbClr val="6F2F9F"/>
                </a:solidFill>
                <a:latin typeface="Times New Roman"/>
                <a:cs typeface="Times New Roman"/>
              </a:rPr>
              <a:t>	</a:t>
            </a:r>
            <a:r>
              <a:rPr sz="2000" spc="-15" dirty="0">
                <a:solidFill>
                  <a:srgbClr val="6F2F9F"/>
                </a:solidFill>
                <a:latin typeface="Times New Roman"/>
                <a:cs typeface="Times New Roman"/>
              </a:rPr>
              <a:t>C</a:t>
            </a:r>
            <a:r>
              <a:rPr sz="2000" spc="10" dirty="0">
                <a:solidFill>
                  <a:srgbClr val="6F2F9F"/>
                </a:solidFill>
                <a:latin typeface="Times New Roman"/>
                <a:cs typeface="Times New Roman"/>
              </a:rPr>
              <a:t>P</a:t>
            </a:r>
            <a:r>
              <a:rPr sz="2000" spc="-5" dirty="0">
                <a:solidFill>
                  <a:srgbClr val="6F2F9F"/>
                </a:solidFill>
                <a:latin typeface="Times New Roman"/>
                <a:cs typeface="Times New Roman"/>
              </a:rPr>
              <a:t>U</a:t>
            </a:r>
            <a:r>
              <a:rPr sz="2000" dirty="0">
                <a:solidFill>
                  <a:srgbClr val="6F2F9F"/>
                </a:solidFill>
                <a:latin typeface="Times New Roman"/>
                <a:cs typeface="Times New Roman"/>
              </a:rPr>
              <a:t>	</a:t>
            </a:r>
            <a:r>
              <a:rPr sz="2000" spc="-5" dirty="0">
                <a:solidFill>
                  <a:srgbClr val="6F2F9F"/>
                </a:solidFill>
                <a:latin typeface="Times New Roman"/>
                <a:cs typeface="Times New Roman"/>
              </a:rPr>
              <a:t>ti</a:t>
            </a:r>
            <a:r>
              <a:rPr sz="2000" spc="-50" dirty="0">
                <a:solidFill>
                  <a:srgbClr val="6F2F9F"/>
                </a:solidFill>
                <a:latin typeface="Times New Roman"/>
                <a:cs typeface="Times New Roman"/>
              </a:rPr>
              <a:t>m</a:t>
            </a:r>
            <a:r>
              <a:rPr sz="2000" spc="-5" dirty="0">
                <a:solidFill>
                  <a:srgbClr val="6F2F9F"/>
                </a:solidFill>
                <a:latin typeface="Times New Roman"/>
                <a:cs typeface="Times New Roman"/>
              </a:rPr>
              <a:t>e,</a:t>
            </a:r>
            <a:r>
              <a:rPr sz="2000" dirty="0">
                <a:solidFill>
                  <a:srgbClr val="6F2F9F"/>
                </a:solidFill>
                <a:latin typeface="Times New Roman"/>
                <a:cs typeface="Times New Roman"/>
              </a:rPr>
              <a:t>	</a:t>
            </a:r>
            <a:r>
              <a:rPr sz="2000" spc="-10" dirty="0">
                <a:solidFill>
                  <a:srgbClr val="6F2F9F"/>
                </a:solidFill>
                <a:latin typeface="Times New Roman"/>
                <a:cs typeface="Times New Roman"/>
              </a:rPr>
              <a:t>i</a:t>
            </a:r>
            <a:r>
              <a:rPr sz="2000" spc="-5" dirty="0">
                <a:solidFill>
                  <a:srgbClr val="6F2F9F"/>
                </a:solidFill>
                <a:latin typeface="Times New Roman"/>
                <a:cs typeface="Times New Roman"/>
              </a:rPr>
              <a:t>s</a:t>
            </a:r>
            <a:r>
              <a:rPr sz="2000" dirty="0">
                <a:solidFill>
                  <a:srgbClr val="6F2F9F"/>
                </a:solidFill>
                <a:latin typeface="Times New Roman"/>
                <a:cs typeface="Times New Roman"/>
              </a:rPr>
              <a:t>	</a:t>
            </a:r>
            <a:r>
              <a:rPr sz="2000" spc="-5" dirty="0">
                <a:solidFill>
                  <a:srgbClr val="6F2F9F"/>
                </a:solidFill>
                <a:latin typeface="Times New Roman"/>
                <a:cs typeface="Times New Roman"/>
              </a:rPr>
              <a:t>all</a:t>
            </a:r>
            <a:r>
              <a:rPr sz="2000" spc="25" dirty="0">
                <a:solidFill>
                  <a:srgbClr val="6F2F9F"/>
                </a:solidFill>
                <a:latin typeface="Times New Roman"/>
                <a:cs typeface="Times New Roman"/>
              </a:rPr>
              <a:t>o</a:t>
            </a:r>
            <a:r>
              <a:rPr sz="2000" spc="-55" dirty="0">
                <a:solidFill>
                  <a:srgbClr val="6F2F9F"/>
                </a:solidFill>
                <a:latin typeface="Times New Roman"/>
                <a:cs typeface="Times New Roman"/>
              </a:rPr>
              <a:t>w</a:t>
            </a:r>
            <a:r>
              <a:rPr sz="2000" spc="-5" dirty="0">
                <a:solidFill>
                  <a:srgbClr val="6F2F9F"/>
                </a:solidFill>
                <a:latin typeface="Times New Roman"/>
                <a:cs typeface="Times New Roman"/>
              </a:rPr>
              <a:t>ed</a:t>
            </a:r>
            <a:r>
              <a:rPr sz="2000" dirty="0">
                <a:solidFill>
                  <a:srgbClr val="6F2F9F"/>
                </a:solidFill>
                <a:latin typeface="Times New Roman"/>
                <a:cs typeface="Times New Roman"/>
              </a:rPr>
              <a:t>	</a:t>
            </a:r>
            <a:r>
              <a:rPr sz="2000" spc="-10" dirty="0">
                <a:solidFill>
                  <a:srgbClr val="6F2F9F"/>
                </a:solidFill>
                <a:latin typeface="Times New Roman"/>
                <a:cs typeface="Times New Roman"/>
              </a:rPr>
              <a:t>t</a:t>
            </a:r>
            <a:r>
              <a:rPr sz="2000" spc="-5" dirty="0">
                <a:solidFill>
                  <a:srgbClr val="6F2F9F"/>
                </a:solidFill>
                <a:latin typeface="Times New Roman"/>
                <a:cs typeface="Times New Roman"/>
              </a:rPr>
              <a:t>o</a:t>
            </a:r>
            <a:r>
              <a:rPr sz="2000" dirty="0">
                <a:solidFill>
                  <a:srgbClr val="6F2F9F"/>
                </a:solidFill>
                <a:latin typeface="Times New Roman"/>
                <a:cs typeface="Times New Roman"/>
              </a:rPr>
              <a:t>	</a:t>
            </a:r>
            <a:r>
              <a:rPr sz="2000" spc="-5" dirty="0">
                <a:solidFill>
                  <a:srgbClr val="6F2F9F"/>
                </a:solidFill>
                <a:latin typeface="Times New Roman"/>
                <a:cs typeface="Times New Roman"/>
              </a:rPr>
              <a:t>e</a:t>
            </a:r>
            <a:r>
              <a:rPr sz="2000" spc="-15" dirty="0">
                <a:solidFill>
                  <a:srgbClr val="6F2F9F"/>
                </a:solidFill>
                <a:latin typeface="Times New Roman"/>
                <a:cs typeface="Times New Roman"/>
              </a:rPr>
              <a:t>x</a:t>
            </a:r>
            <a:r>
              <a:rPr sz="2000" spc="-5" dirty="0">
                <a:solidFill>
                  <a:srgbClr val="6F2F9F"/>
                </a:solidFill>
                <a:latin typeface="Times New Roman"/>
                <a:cs typeface="Times New Roman"/>
              </a:rPr>
              <a:t>ec</a:t>
            </a:r>
            <a:r>
              <a:rPr sz="2000" spc="-15" dirty="0">
                <a:solidFill>
                  <a:srgbClr val="6F2F9F"/>
                </a:solidFill>
                <a:latin typeface="Times New Roman"/>
                <a:cs typeface="Times New Roman"/>
              </a:rPr>
              <a:t>u</a:t>
            </a:r>
            <a:r>
              <a:rPr sz="2000" spc="-5" dirty="0">
                <a:solidFill>
                  <a:srgbClr val="6F2F9F"/>
                </a:solidFill>
                <a:latin typeface="Times New Roman"/>
                <a:cs typeface="Times New Roman"/>
              </a:rPr>
              <a:t>te</a:t>
            </a:r>
            <a:r>
              <a:rPr sz="2000" dirty="0">
                <a:solidFill>
                  <a:srgbClr val="6F2F9F"/>
                </a:solidFill>
                <a:latin typeface="Times New Roman"/>
                <a:cs typeface="Times New Roman"/>
              </a:rPr>
              <a:t>	</a:t>
            </a:r>
            <a:r>
              <a:rPr sz="2000" spc="-20" dirty="0">
                <a:solidFill>
                  <a:srgbClr val="6F2F9F"/>
                </a:solidFill>
                <a:latin typeface="Times New Roman"/>
                <a:cs typeface="Times New Roman"/>
              </a:rPr>
              <a:t>un</a:t>
            </a:r>
            <a:r>
              <a:rPr sz="2000" spc="-5" dirty="0">
                <a:solidFill>
                  <a:srgbClr val="6F2F9F"/>
                </a:solidFill>
                <a:latin typeface="Times New Roman"/>
                <a:cs typeface="Times New Roman"/>
              </a:rPr>
              <a:t>til</a:t>
            </a:r>
            <a:r>
              <a:rPr sz="2000" dirty="0">
                <a:solidFill>
                  <a:srgbClr val="6F2F9F"/>
                </a:solidFill>
                <a:latin typeface="Times New Roman"/>
                <a:cs typeface="Times New Roman"/>
              </a:rPr>
              <a:t>	</a:t>
            </a:r>
            <a:r>
              <a:rPr sz="2000" spc="-10" dirty="0">
                <a:solidFill>
                  <a:srgbClr val="6F2F9F"/>
                </a:solidFill>
                <a:latin typeface="Times New Roman"/>
                <a:cs typeface="Times New Roman"/>
              </a:rPr>
              <a:t>i</a:t>
            </a:r>
            <a:r>
              <a:rPr sz="2000" spc="-5" dirty="0">
                <a:solidFill>
                  <a:srgbClr val="6F2F9F"/>
                </a:solidFill>
                <a:latin typeface="Times New Roman"/>
                <a:cs typeface="Times New Roman"/>
              </a:rPr>
              <a:t>t</a:t>
            </a:r>
            <a:r>
              <a:rPr sz="2000" dirty="0">
                <a:solidFill>
                  <a:srgbClr val="6F2F9F"/>
                </a:solidFill>
                <a:latin typeface="Times New Roman"/>
                <a:cs typeface="Times New Roman"/>
              </a:rPr>
              <a:t>	</a:t>
            </a:r>
            <a:r>
              <a:rPr sz="2000" spc="-5" dirty="0">
                <a:solidFill>
                  <a:srgbClr val="6F2F9F"/>
                </a:solidFill>
                <a:latin typeface="Times New Roman"/>
                <a:cs typeface="Times New Roman"/>
              </a:rPr>
              <a:t>te</a:t>
            </a:r>
            <a:r>
              <a:rPr sz="2000" dirty="0">
                <a:solidFill>
                  <a:srgbClr val="6F2F9F"/>
                </a:solidFill>
                <a:latin typeface="Times New Roman"/>
                <a:cs typeface="Times New Roman"/>
              </a:rPr>
              <a:t>r</a:t>
            </a:r>
            <a:r>
              <a:rPr sz="2000" spc="-45" dirty="0">
                <a:solidFill>
                  <a:srgbClr val="6F2F9F"/>
                </a:solidFill>
                <a:latin typeface="Times New Roman"/>
                <a:cs typeface="Times New Roman"/>
              </a:rPr>
              <a:t>m</a:t>
            </a:r>
            <a:r>
              <a:rPr sz="2000" spc="-5" dirty="0">
                <a:solidFill>
                  <a:srgbClr val="6F2F9F"/>
                </a:solidFill>
                <a:latin typeface="Times New Roman"/>
                <a:cs typeface="Times New Roman"/>
              </a:rPr>
              <a:t>i</a:t>
            </a:r>
            <a:r>
              <a:rPr sz="2000" spc="-25" dirty="0">
                <a:solidFill>
                  <a:srgbClr val="6F2F9F"/>
                </a:solidFill>
                <a:latin typeface="Times New Roman"/>
                <a:cs typeface="Times New Roman"/>
              </a:rPr>
              <a:t>n</a:t>
            </a:r>
            <a:r>
              <a:rPr sz="2000" spc="-5" dirty="0">
                <a:solidFill>
                  <a:srgbClr val="6F2F9F"/>
                </a:solidFill>
                <a:latin typeface="Times New Roman"/>
                <a:cs typeface="Times New Roman"/>
              </a:rPr>
              <a:t>a</a:t>
            </a:r>
            <a:r>
              <a:rPr sz="2000" spc="15" dirty="0">
                <a:solidFill>
                  <a:srgbClr val="6F2F9F"/>
                </a:solidFill>
                <a:latin typeface="Times New Roman"/>
                <a:cs typeface="Times New Roman"/>
              </a:rPr>
              <a:t>t</a:t>
            </a:r>
            <a:r>
              <a:rPr sz="2000" spc="-5" dirty="0">
                <a:solidFill>
                  <a:srgbClr val="6F2F9F"/>
                </a:solidFill>
                <a:latin typeface="Times New Roman"/>
                <a:cs typeface="Times New Roman"/>
              </a:rPr>
              <a:t>es</a:t>
            </a:r>
            <a:r>
              <a:rPr sz="2000" dirty="0">
                <a:solidFill>
                  <a:srgbClr val="6F2F9F"/>
                </a:solidFill>
                <a:latin typeface="Times New Roman"/>
                <a:cs typeface="Times New Roman"/>
              </a:rPr>
              <a:t>	</a:t>
            </a:r>
            <a:r>
              <a:rPr sz="2000" dirty="0">
                <a:latin typeface="Times New Roman"/>
                <a:cs typeface="Times New Roman"/>
              </a:rPr>
              <a:t>(</a:t>
            </a:r>
            <a:r>
              <a:rPr sz="2000" spc="-5" dirty="0">
                <a:latin typeface="Times New Roman"/>
                <a:cs typeface="Times New Roman"/>
              </a:rPr>
              <a:t>e</a:t>
            </a:r>
            <a:r>
              <a:rPr sz="2000" spc="-15" dirty="0">
                <a:latin typeface="Times New Roman"/>
                <a:cs typeface="Times New Roman"/>
              </a:rPr>
              <a:t>n</a:t>
            </a:r>
            <a:r>
              <a:rPr sz="2000" spc="-5" dirty="0">
                <a:latin typeface="Times New Roman"/>
                <a:cs typeface="Times New Roman"/>
              </a:rPr>
              <a:t>te</a:t>
            </a:r>
            <a:r>
              <a:rPr sz="2000" dirty="0">
                <a:latin typeface="Times New Roman"/>
                <a:cs typeface="Times New Roman"/>
              </a:rPr>
              <a:t>r</a:t>
            </a:r>
            <a:r>
              <a:rPr sz="2000" spc="-5" dirty="0">
                <a:latin typeface="Times New Roman"/>
                <a:cs typeface="Times New Roman"/>
              </a:rPr>
              <a:t>s</a:t>
            </a:r>
            <a:r>
              <a:rPr sz="2000" dirty="0">
                <a:latin typeface="Times New Roman"/>
                <a:cs typeface="Times New Roman"/>
              </a:rPr>
              <a:t>	</a:t>
            </a:r>
            <a:r>
              <a:rPr sz="2000" spc="-5" dirty="0">
                <a:latin typeface="Times New Roman"/>
                <a:cs typeface="Times New Roman"/>
              </a:rPr>
              <a:t>t</a:t>
            </a:r>
            <a:r>
              <a:rPr sz="2000" spc="-25" dirty="0">
                <a:latin typeface="Times New Roman"/>
                <a:cs typeface="Times New Roman"/>
              </a:rPr>
              <a:t>h</a:t>
            </a:r>
            <a:r>
              <a:rPr sz="2000" spc="-5" dirty="0">
                <a:latin typeface="Times New Roman"/>
                <a:cs typeface="Times New Roman"/>
              </a:rPr>
              <a:t>e</a:t>
            </a:r>
            <a:endParaRPr sz="2000" dirty="0">
              <a:latin typeface="Times New Roman"/>
              <a:cs typeface="Times New Roman"/>
            </a:endParaRPr>
          </a:p>
          <a:p>
            <a:pPr marL="338455" algn="just">
              <a:lnSpc>
                <a:spcPct val="100000"/>
              </a:lnSpc>
              <a:spcBef>
                <a:spcPts val="1205"/>
              </a:spcBef>
            </a:pPr>
            <a:r>
              <a:rPr lang="en-US" sz="2000" spc="-130" dirty="0">
                <a:latin typeface="Times New Roman"/>
                <a:cs typeface="Times New Roman"/>
              </a:rPr>
              <a:t>"</a:t>
            </a:r>
            <a:r>
              <a:rPr sz="2000" i="1" spc="-130" dirty="0">
                <a:latin typeface="Times New Roman"/>
                <a:cs typeface="Times New Roman"/>
              </a:rPr>
              <a:t>Completed</a:t>
            </a:r>
            <a:r>
              <a:rPr lang="en-US" sz="2000" i="1" spc="-130" dirty="0">
                <a:latin typeface="Times New Roman"/>
                <a:cs typeface="Times New Roman"/>
              </a:rPr>
              <a:t>"</a:t>
            </a:r>
            <a:r>
              <a:rPr sz="2000" spc="-130" dirty="0">
                <a:latin typeface="Times New Roman"/>
                <a:cs typeface="Times New Roman"/>
              </a:rPr>
              <a:t> </a:t>
            </a:r>
            <a:r>
              <a:rPr lang="en-US" sz="2000" spc="-130" dirty="0">
                <a:latin typeface="Times New Roman"/>
                <a:cs typeface="Times New Roman"/>
              </a:rPr>
              <a:t> </a:t>
            </a:r>
            <a:r>
              <a:rPr sz="2000" spc="-5" dirty="0">
                <a:latin typeface="Times New Roman"/>
                <a:cs typeface="Times New Roman"/>
              </a:rPr>
              <a:t>state) </a:t>
            </a:r>
            <a:r>
              <a:rPr sz="2000" dirty="0">
                <a:solidFill>
                  <a:srgbClr val="6F2F9F"/>
                </a:solidFill>
                <a:latin typeface="Times New Roman"/>
                <a:cs typeface="Times New Roman"/>
              </a:rPr>
              <a:t>or </a:t>
            </a:r>
            <a:r>
              <a:rPr sz="2000" spc="-5" dirty="0">
                <a:solidFill>
                  <a:srgbClr val="6F2F9F"/>
                </a:solidFill>
                <a:latin typeface="Times New Roman"/>
                <a:cs typeface="Times New Roman"/>
              </a:rPr>
              <a:t>enters </a:t>
            </a:r>
            <a:r>
              <a:rPr sz="2000" spc="-10" dirty="0">
                <a:solidFill>
                  <a:srgbClr val="6F2F9F"/>
                </a:solidFill>
                <a:latin typeface="Times New Roman"/>
                <a:cs typeface="Times New Roman"/>
              </a:rPr>
              <a:t>the </a:t>
            </a:r>
            <a:r>
              <a:rPr lang="en-US" sz="2000" spc="-30" dirty="0">
                <a:solidFill>
                  <a:srgbClr val="6F2F9F"/>
                </a:solidFill>
                <a:latin typeface="Times New Roman"/>
                <a:cs typeface="Times New Roman"/>
              </a:rPr>
              <a:t>"</a:t>
            </a:r>
            <a:r>
              <a:rPr sz="2000" i="1" spc="-30" dirty="0">
                <a:solidFill>
                  <a:srgbClr val="6F2F9F"/>
                </a:solidFill>
                <a:latin typeface="Times New Roman"/>
                <a:cs typeface="Times New Roman"/>
              </a:rPr>
              <a:t>Blocked/ </a:t>
            </a:r>
            <a:r>
              <a:rPr sz="2000" i="1" spc="-240" dirty="0">
                <a:solidFill>
                  <a:srgbClr val="6F2F9F"/>
                </a:solidFill>
                <a:latin typeface="Times New Roman"/>
                <a:cs typeface="Times New Roman"/>
              </a:rPr>
              <a:t>Wait</a:t>
            </a:r>
            <a:r>
              <a:rPr lang="en-US" sz="2000" spc="-240" dirty="0">
                <a:solidFill>
                  <a:srgbClr val="6F2F9F"/>
                </a:solidFill>
                <a:latin typeface="Times New Roman"/>
                <a:cs typeface="Times New Roman"/>
              </a:rPr>
              <a:t> “     </a:t>
            </a:r>
            <a:r>
              <a:rPr sz="2000" spc="-5" dirty="0">
                <a:solidFill>
                  <a:srgbClr val="6F2F9F"/>
                </a:solidFill>
                <a:latin typeface="Times New Roman"/>
                <a:cs typeface="Times New Roman"/>
              </a:rPr>
              <a:t>state</a:t>
            </a:r>
            <a:r>
              <a:rPr sz="2000" spc="-5" dirty="0">
                <a:latin typeface="Times New Roman"/>
                <a:cs typeface="Times New Roman"/>
              </a:rPr>
              <a:t>, </a:t>
            </a:r>
            <a:r>
              <a:rPr sz="2000" spc="-15" dirty="0">
                <a:solidFill>
                  <a:srgbClr val="6F2F9F"/>
                </a:solidFill>
                <a:latin typeface="Times New Roman"/>
                <a:cs typeface="Times New Roman"/>
              </a:rPr>
              <a:t>waiting </a:t>
            </a:r>
            <a:r>
              <a:rPr sz="2000" spc="-10" dirty="0">
                <a:solidFill>
                  <a:srgbClr val="6F2F9F"/>
                </a:solidFill>
                <a:latin typeface="Times New Roman"/>
                <a:cs typeface="Times New Roman"/>
              </a:rPr>
              <a:t>for </a:t>
            </a:r>
            <a:r>
              <a:rPr sz="2000" spc="-5" dirty="0">
                <a:solidFill>
                  <a:srgbClr val="6F2F9F"/>
                </a:solidFill>
                <a:latin typeface="Times New Roman"/>
                <a:cs typeface="Times New Roman"/>
              </a:rPr>
              <a:t>an</a:t>
            </a:r>
            <a:r>
              <a:rPr sz="2000" spc="295" dirty="0">
                <a:solidFill>
                  <a:srgbClr val="6F2F9F"/>
                </a:solidFill>
                <a:latin typeface="Times New Roman"/>
                <a:cs typeface="Times New Roman"/>
              </a:rPr>
              <a:t> </a:t>
            </a:r>
            <a:r>
              <a:rPr sz="2000" spc="-5" dirty="0">
                <a:solidFill>
                  <a:srgbClr val="6F2F9F"/>
                </a:solidFill>
                <a:latin typeface="Times New Roman"/>
                <a:cs typeface="Times New Roman"/>
              </a:rPr>
              <a:t>I/O</a:t>
            </a:r>
            <a:r>
              <a:rPr sz="2000" spc="-5" dirty="0">
                <a:latin typeface="Times New Roman"/>
                <a:cs typeface="Times New Roman"/>
              </a:rPr>
              <a:t>.</a:t>
            </a:r>
            <a:endParaRPr sz="2000" dirty="0">
              <a:latin typeface="Times New Roman"/>
              <a:cs typeface="Times New Roman"/>
            </a:endParaRPr>
          </a:p>
          <a:p>
            <a:pPr marL="338455" marR="10795" indent="-326390" algn="just">
              <a:lnSpc>
                <a:spcPct val="150100"/>
              </a:lnSpc>
              <a:spcBef>
                <a:spcPts val="475"/>
              </a:spcBef>
            </a:pPr>
            <a:r>
              <a:rPr sz="2000" spc="-5" dirty="0">
                <a:solidFill>
                  <a:srgbClr val="C00000"/>
                </a:solidFill>
                <a:latin typeface="Times New Roman"/>
                <a:cs typeface="Times New Roman"/>
              </a:rPr>
              <a:t>» </a:t>
            </a:r>
            <a:r>
              <a:rPr sz="2000" dirty="0">
                <a:solidFill>
                  <a:srgbClr val="006FC0"/>
                </a:solidFill>
                <a:latin typeface="Times New Roman"/>
                <a:cs typeface="Times New Roman"/>
              </a:rPr>
              <a:t>The </a:t>
            </a:r>
            <a:r>
              <a:rPr sz="2000" spc="-5" dirty="0">
                <a:solidFill>
                  <a:srgbClr val="006FC0"/>
                </a:solidFill>
                <a:latin typeface="Times New Roman"/>
                <a:cs typeface="Times New Roman"/>
              </a:rPr>
              <a:t>co-operative </a:t>
            </a:r>
            <a:r>
              <a:rPr sz="2000" spc="-10" dirty="0">
                <a:solidFill>
                  <a:srgbClr val="006FC0"/>
                </a:solidFill>
                <a:latin typeface="Times New Roman"/>
                <a:cs typeface="Times New Roman"/>
              </a:rPr>
              <a:t>and non-preemptive multitasking </a:t>
            </a:r>
            <a:r>
              <a:rPr sz="2000" spc="-5" dirty="0">
                <a:solidFill>
                  <a:srgbClr val="006FC0"/>
                </a:solidFill>
                <a:latin typeface="Times New Roman"/>
                <a:cs typeface="Times New Roman"/>
              </a:rPr>
              <a:t>differs </a:t>
            </a:r>
            <a:r>
              <a:rPr sz="2000" spc="-10" dirty="0">
                <a:solidFill>
                  <a:srgbClr val="006FC0"/>
                </a:solidFill>
                <a:latin typeface="Times New Roman"/>
                <a:cs typeface="Times New Roman"/>
              </a:rPr>
              <a:t>in their  </a:t>
            </a:r>
            <a:r>
              <a:rPr sz="2000" spc="-5" dirty="0">
                <a:solidFill>
                  <a:srgbClr val="006FC0"/>
                </a:solidFill>
                <a:latin typeface="Times New Roman"/>
                <a:cs typeface="Times New Roman"/>
              </a:rPr>
              <a:t>behavior </a:t>
            </a:r>
            <a:r>
              <a:rPr sz="2000" spc="-25" dirty="0">
                <a:solidFill>
                  <a:srgbClr val="006FC0"/>
                </a:solidFill>
                <a:latin typeface="Times New Roman"/>
                <a:cs typeface="Times New Roman"/>
              </a:rPr>
              <a:t>when </a:t>
            </a:r>
            <a:r>
              <a:rPr sz="2000" spc="-10" dirty="0">
                <a:solidFill>
                  <a:srgbClr val="006FC0"/>
                </a:solidFill>
                <a:latin typeface="Times New Roman"/>
                <a:cs typeface="Times New Roman"/>
              </a:rPr>
              <a:t>they </a:t>
            </a:r>
            <a:r>
              <a:rPr sz="2000" dirty="0">
                <a:solidFill>
                  <a:srgbClr val="006FC0"/>
                </a:solidFill>
                <a:latin typeface="Times New Roman"/>
                <a:cs typeface="Times New Roman"/>
              </a:rPr>
              <a:t>are </a:t>
            </a:r>
            <a:r>
              <a:rPr sz="2000" spc="-10" dirty="0">
                <a:solidFill>
                  <a:srgbClr val="006FC0"/>
                </a:solidFill>
                <a:latin typeface="Times New Roman"/>
                <a:cs typeface="Times New Roman"/>
              </a:rPr>
              <a:t>in the </a:t>
            </a:r>
            <a:r>
              <a:rPr sz="2000" spc="-95" dirty="0">
                <a:solidFill>
                  <a:srgbClr val="006FC0"/>
                </a:solidFill>
                <a:latin typeface="Times New Roman"/>
                <a:cs typeface="Times New Roman"/>
              </a:rPr>
              <a:t>„Blocked/Wait‟</a:t>
            </a:r>
            <a:r>
              <a:rPr sz="2000" spc="160" dirty="0">
                <a:solidFill>
                  <a:srgbClr val="006FC0"/>
                </a:solidFill>
                <a:latin typeface="Times New Roman"/>
                <a:cs typeface="Times New Roman"/>
              </a:rPr>
              <a:t> </a:t>
            </a:r>
            <a:r>
              <a:rPr sz="2000" spc="-5" dirty="0">
                <a:solidFill>
                  <a:srgbClr val="006FC0"/>
                </a:solidFill>
                <a:latin typeface="Times New Roman"/>
                <a:cs typeface="Times New Roman"/>
              </a:rPr>
              <a:t>state</a:t>
            </a:r>
            <a:r>
              <a:rPr sz="2000" spc="-5" dirty="0">
                <a:latin typeface="Times New Roman"/>
                <a:cs typeface="Times New Roman"/>
              </a:rPr>
              <a:t>.</a:t>
            </a:r>
            <a:endParaRPr sz="2000" dirty="0">
              <a:latin typeface="Times New Roman"/>
              <a:cs typeface="Times New Roman"/>
            </a:endParaRPr>
          </a:p>
          <a:p>
            <a:pPr marL="689610" marR="5080" indent="-351155" algn="just">
              <a:lnSpc>
                <a:spcPct val="150100"/>
              </a:lnSpc>
              <a:spcBef>
                <a:spcPts val="480"/>
              </a:spcBef>
            </a:pPr>
            <a:r>
              <a:rPr sz="2000" spc="-5" dirty="0">
                <a:solidFill>
                  <a:srgbClr val="C00000"/>
                </a:solidFill>
                <a:latin typeface="Times New Roman"/>
                <a:cs typeface="Times New Roman"/>
              </a:rPr>
              <a:t>» </a:t>
            </a:r>
            <a:r>
              <a:rPr sz="2000" dirty="0">
                <a:solidFill>
                  <a:srgbClr val="6F2F9F"/>
                </a:solidFill>
                <a:latin typeface="Times New Roman"/>
                <a:cs typeface="Times New Roman"/>
              </a:rPr>
              <a:t>In </a:t>
            </a:r>
            <a:r>
              <a:rPr sz="2000" spc="-5" dirty="0">
                <a:solidFill>
                  <a:srgbClr val="6F2F9F"/>
                </a:solidFill>
                <a:latin typeface="Times New Roman"/>
                <a:cs typeface="Times New Roman"/>
              </a:rPr>
              <a:t>co-operative </a:t>
            </a:r>
            <a:r>
              <a:rPr sz="2000" spc="-10" dirty="0">
                <a:solidFill>
                  <a:srgbClr val="6F2F9F"/>
                </a:solidFill>
                <a:latin typeface="Times New Roman"/>
                <a:cs typeface="Times New Roman"/>
              </a:rPr>
              <a:t>multitasking, </a:t>
            </a:r>
            <a:r>
              <a:rPr sz="2000" spc="-5" dirty="0">
                <a:solidFill>
                  <a:srgbClr val="6F2F9F"/>
                </a:solidFill>
                <a:latin typeface="Times New Roman"/>
                <a:cs typeface="Times New Roman"/>
              </a:rPr>
              <a:t>the </a:t>
            </a:r>
            <a:r>
              <a:rPr sz="2000" dirty="0">
                <a:solidFill>
                  <a:srgbClr val="6F2F9F"/>
                </a:solidFill>
                <a:latin typeface="Times New Roman"/>
                <a:cs typeface="Times New Roman"/>
              </a:rPr>
              <a:t>currently </a:t>
            </a:r>
            <a:r>
              <a:rPr sz="2000" spc="-5" dirty="0">
                <a:solidFill>
                  <a:srgbClr val="6F2F9F"/>
                </a:solidFill>
                <a:latin typeface="Times New Roman"/>
                <a:cs typeface="Times New Roman"/>
              </a:rPr>
              <a:t>executing process/task </a:t>
            </a:r>
            <a:r>
              <a:rPr sz="2000" spc="-10" dirty="0">
                <a:solidFill>
                  <a:srgbClr val="6F2F9F"/>
                </a:solidFill>
                <a:latin typeface="Times New Roman"/>
                <a:cs typeface="Times New Roman"/>
              </a:rPr>
              <a:t>need  not relinquish the </a:t>
            </a:r>
            <a:r>
              <a:rPr sz="2000" spc="-5" dirty="0">
                <a:solidFill>
                  <a:srgbClr val="6F2F9F"/>
                </a:solidFill>
                <a:latin typeface="Times New Roman"/>
                <a:cs typeface="Times New Roman"/>
              </a:rPr>
              <a:t>CPU </a:t>
            </a:r>
            <a:r>
              <a:rPr sz="2000" spc="-10" dirty="0">
                <a:solidFill>
                  <a:srgbClr val="6F2F9F"/>
                </a:solidFill>
                <a:latin typeface="Times New Roman"/>
                <a:cs typeface="Times New Roman"/>
              </a:rPr>
              <a:t>when </a:t>
            </a:r>
            <a:r>
              <a:rPr sz="2000" spc="5" dirty="0">
                <a:solidFill>
                  <a:srgbClr val="6F2F9F"/>
                </a:solidFill>
                <a:latin typeface="Times New Roman"/>
                <a:cs typeface="Times New Roman"/>
              </a:rPr>
              <a:t>it </a:t>
            </a:r>
            <a:r>
              <a:rPr sz="2000" spc="-5" dirty="0">
                <a:solidFill>
                  <a:srgbClr val="6F2F9F"/>
                </a:solidFill>
                <a:latin typeface="Times New Roman"/>
                <a:cs typeface="Times New Roman"/>
              </a:rPr>
              <a:t>enters </a:t>
            </a:r>
            <a:r>
              <a:rPr sz="2000" spc="-10" dirty="0">
                <a:solidFill>
                  <a:srgbClr val="6F2F9F"/>
                </a:solidFill>
                <a:latin typeface="Times New Roman"/>
                <a:cs typeface="Times New Roman"/>
              </a:rPr>
              <a:t>the </a:t>
            </a:r>
            <a:r>
              <a:rPr lang="en-US" sz="2000" spc="-30" dirty="0">
                <a:solidFill>
                  <a:srgbClr val="6F2F9F"/>
                </a:solidFill>
                <a:latin typeface="Times New Roman"/>
                <a:cs typeface="Times New Roman"/>
              </a:rPr>
              <a:t>"</a:t>
            </a:r>
            <a:r>
              <a:rPr sz="2000" i="1" spc="-30" dirty="0">
                <a:solidFill>
                  <a:srgbClr val="6F2F9F"/>
                </a:solidFill>
                <a:latin typeface="Times New Roman"/>
                <a:cs typeface="Times New Roman"/>
              </a:rPr>
              <a:t>Blocked/ </a:t>
            </a:r>
            <a:r>
              <a:rPr sz="2000" i="1" spc="-240" dirty="0">
                <a:solidFill>
                  <a:srgbClr val="6F2F9F"/>
                </a:solidFill>
                <a:latin typeface="Times New Roman"/>
                <a:cs typeface="Times New Roman"/>
              </a:rPr>
              <a:t>Wait</a:t>
            </a:r>
            <a:r>
              <a:rPr sz="2000" spc="-240" dirty="0">
                <a:solidFill>
                  <a:srgbClr val="6F2F9F"/>
                </a:solidFill>
                <a:latin typeface="Times New Roman"/>
                <a:cs typeface="Times New Roman"/>
              </a:rPr>
              <a:t>‟ </a:t>
            </a:r>
            <a:r>
              <a:rPr sz="2000" spc="-5" dirty="0">
                <a:solidFill>
                  <a:srgbClr val="6F2F9F"/>
                </a:solidFill>
                <a:latin typeface="Times New Roman"/>
                <a:cs typeface="Times New Roman"/>
              </a:rPr>
              <a:t>sate, </a:t>
            </a:r>
            <a:r>
              <a:rPr sz="2000" spc="-25" dirty="0">
                <a:solidFill>
                  <a:srgbClr val="6F2F9F"/>
                </a:solidFill>
                <a:latin typeface="Times New Roman"/>
                <a:cs typeface="Times New Roman"/>
              </a:rPr>
              <a:t>waiting  </a:t>
            </a:r>
            <a:r>
              <a:rPr sz="2000" spc="-10" dirty="0">
                <a:solidFill>
                  <a:srgbClr val="6F2F9F"/>
                </a:solidFill>
                <a:latin typeface="Times New Roman"/>
                <a:cs typeface="Times New Roman"/>
              </a:rPr>
              <a:t>for </a:t>
            </a:r>
            <a:r>
              <a:rPr sz="2000" spc="-5" dirty="0">
                <a:solidFill>
                  <a:srgbClr val="6F2F9F"/>
                </a:solidFill>
                <a:latin typeface="Times New Roman"/>
                <a:cs typeface="Times New Roman"/>
              </a:rPr>
              <a:t>an I/O, </a:t>
            </a:r>
            <a:r>
              <a:rPr sz="2000" dirty="0">
                <a:solidFill>
                  <a:srgbClr val="6F2F9F"/>
                </a:solidFill>
                <a:latin typeface="Times New Roman"/>
                <a:cs typeface="Times New Roman"/>
              </a:rPr>
              <a:t>or </a:t>
            </a:r>
            <a:r>
              <a:rPr sz="2000" spc="-5" dirty="0">
                <a:solidFill>
                  <a:srgbClr val="6F2F9F"/>
                </a:solidFill>
                <a:latin typeface="Times New Roman"/>
                <a:cs typeface="Times New Roman"/>
              </a:rPr>
              <a:t>a shared resource access </a:t>
            </a:r>
            <a:r>
              <a:rPr sz="2000" dirty="0">
                <a:solidFill>
                  <a:srgbClr val="6F2F9F"/>
                </a:solidFill>
                <a:latin typeface="Times New Roman"/>
                <a:cs typeface="Times New Roman"/>
              </a:rPr>
              <a:t>or </a:t>
            </a:r>
            <a:r>
              <a:rPr sz="2000" spc="-5" dirty="0">
                <a:solidFill>
                  <a:srgbClr val="6F2F9F"/>
                </a:solidFill>
                <a:latin typeface="Times New Roman"/>
                <a:cs typeface="Times New Roman"/>
              </a:rPr>
              <a:t>an </a:t>
            </a:r>
            <a:r>
              <a:rPr sz="2000" dirty="0">
                <a:solidFill>
                  <a:srgbClr val="6F2F9F"/>
                </a:solidFill>
                <a:latin typeface="Times New Roman"/>
                <a:cs typeface="Times New Roman"/>
              </a:rPr>
              <a:t>event </a:t>
            </a:r>
            <a:r>
              <a:rPr sz="2000" spc="-10" dirty="0">
                <a:solidFill>
                  <a:srgbClr val="6F2F9F"/>
                </a:solidFill>
                <a:latin typeface="Times New Roman"/>
                <a:cs typeface="Times New Roman"/>
              </a:rPr>
              <a:t>to </a:t>
            </a:r>
            <a:r>
              <a:rPr sz="2000" spc="-5" dirty="0">
                <a:solidFill>
                  <a:srgbClr val="6F2F9F"/>
                </a:solidFill>
                <a:latin typeface="Times New Roman"/>
                <a:cs typeface="Times New Roman"/>
              </a:rPr>
              <a:t>occur </a:t>
            </a:r>
            <a:r>
              <a:rPr sz="2000" spc="-5" dirty="0">
                <a:latin typeface="Times New Roman"/>
                <a:cs typeface="Times New Roman"/>
              </a:rPr>
              <a:t>whereas </a:t>
            </a:r>
            <a:r>
              <a:rPr sz="2000" spc="15" dirty="0">
                <a:solidFill>
                  <a:srgbClr val="6F2F9F"/>
                </a:solidFill>
                <a:latin typeface="Times New Roman"/>
                <a:cs typeface="Times New Roman"/>
              </a:rPr>
              <a:t>in  </a:t>
            </a:r>
            <a:r>
              <a:rPr sz="2000" spc="-10" dirty="0">
                <a:solidFill>
                  <a:srgbClr val="6F2F9F"/>
                </a:solidFill>
                <a:latin typeface="Times New Roman"/>
                <a:cs typeface="Times New Roman"/>
              </a:rPr>
              <a:t>non-preemptive multitasking the </a:t>
            </a:r>
            <a:r>
              <a:rPr sz="2000" spc="-5" dirty="0">
                <a:solidFill>
                  <a:srgbClr val="6F2F9F"/>
                </a:solidFill>
                <a:latin typeface="Times New Roman"/>
                <a:cs typeface="Times New Roman"/>
              </a:rPr>
              <a:t>currently executing task relinquishes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CPU </a:t>
            </a:r>
            <a:r>
              <a:rPr sz="2000" spc="-25" dirty="0">
                <a:solidFill>
                  <a:srgbClr val="6F2F9F"/>
                </a:solidFill>
                <a:latin typeface="Times New Roman"/>
                <a:cs typeface="Times New Roman"/>
              </a:rPr>
              <a:t>when </a:t>
            </a:r>
            <a:r>
              <a:rPr sz="2000" spc="-5" dirty="0">
                <a:solidFill>
                  <a:srgbClr val="6F2F9F"/>
                </a:solidFill>
                <a:latin typeface="Times New Roman"/>
                <a:cs typeface="Times New Roman"/>
              </a:rPr>
              <a:t>it </a:t>
            </a:r>
            <a:r>
              <a:rPr sz="2000" spc="-15" dirty="0">
                <a:solidFill>
                  <a:srgbClr val="6F2F9F"/>
                </a:solidFill>
                <a:latin typeface="Times New Roman"/>
                <a:cs typeface="Times New Roman"/>
              </a:rPr>
              <a:t>waits </a:t>
            </a:r>
            <a:r>
              <a:rPr sz="2000" spc="-10" dirty="0">
                <a:solidFill>
                  <a:srgbClr val="6F2F9F"/>
                </a:solidFill>
                <a:latin typeface="Times New Roman"/>
                <a:cs typeface="Times New Roman"/>
              </a:rPr>
              <a:t>for </a:t>
            </a:r>
            <a:r>
              <a:rPr sz="2000" spc="-5" dirty="0">
                <a:solidFill>
                  <a:srgbClr val="6F2F9F"/>
                </a:solidFill>
                <a:latin typeface="Times New Roman"/>
                <a:cs typeface="Times New Roman"/>
              </a:rPr>
              <a:t>an</a:t>
            </a:r>
            <a:r>
              <a:rPr sz="2000" spc="220" dirty="0">
                <a:solidFill>
                  <a:srgbClr val="6F2F9F"/>
                </a:solidFill>
                <a:latin typeface="Times New Roman"/>
                <a:cs typeface="Times New Roman"/>
              </a:rPr>
              <a:t> </a:t>
            </a:r>
            <a:r>
              <a:rPr sz="2000" spc="-5" dirty="0">
                <a:solidFill>
                  <a:srgbClr val="6F2F9F"/>
                </a:solidFill>
                <a:latin typeface="Times New Roman"/>
                <a:cs typeface="Times New Roman"/>
              </a:rPr>
              <a:t>I/O</a:t>
            </a:r>
            <a:r>
              <a:rPr sz="2000" spc="-5" dirty="0">
                <a:latin typeface="Times New Roman"/>
                <a:cs typeface="Times New Roman"/>
              </a:rPr>
              <a:t>.</a:t>
            </a:r>
            <a:endParaRPr sz="2000" dirty="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57</a:t>
            </a:fld>
            <a:endParaRPr spc="-40"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3" name="object 3"/>
          <p:cNvSpPr txBox="1">
            <a:spLocks noGrp="1"/>
          </p:cNvSpPr>
          <p:nvPr>
            <p:ph type="title"/>
          </p:nvPr>
        </p:nvSpPr>
        <p:spPr>
          <a:xfrm>
            <a:off x="1850898" y="246329"/>
            <a:ext cx="5594985" cy="574675"/>
          </a:xfrm>
          <a:prstGeom prst="rect">
            <a:avLst/>
          </a:prstGeom>
        </p:spPr>
        <p:txBody>
          <a:bodyPr vert="horz" wrap="square" lIns="0" tIns="12700" rIns="0" bIns="0" rtlCol="0">
            <a:spAutoFit/>
          </a:bodyPr>
          <a:lstStyle/>
          <a:p>
            <a:pPr marL="12700">
              <a:lnSpc>
                <a:spcPct val="100000"/>
              </a:lnSpc>
              <a:spcBef>
                <a:spcPts val="100"/>
              </a:spcBef>
            </a:pPr>
            <a:r>
              <a:rPr sz="3600" b="1" spc="-10" dirty="0">
                <a:solidFill>
                  <a:srgbClr val="FF0000"/>
                </a:solidFill>
                <a:latin typeface="Times New Roman"/>
                <a:cs typeface="Times New Roman"/>
              </a:rPr>
              <a:t>TASK</a:t>
            </a:r>
            <a:r>
              <a:rPr sz="3600" b="1" spc="-60" dirty="0">
                <a:solidFill>
                  <a:srgbClr val="FF0000"/>
                </a:solidFill>
                <a:latin typeface="Times New Roman"/>
                <a:cs typeface="Times New Roman"/>
              </a:rPr>
              <a:t> </a:t>
            </a:r>
            <a:r>
              <a:rPr sz="3600" b="1" spc="-5" dirty="0">
                <a:solidFill>
                  <a:srgbClr val="FF0000"/>
                </a:solidFill>
                <a:latin typeface="Times New Roman"/>
                <a:cs typeface="Times New Roman"/>
              </a:rPr>
              <a:t>COMMUNICATION</a:t>
            </a:r>
            <a:endParaRPr sz="3600">
              <a:latin typeface="Times New Roman"/>
              <a:cs typeface="Times New Roman"/>
            </a:endParaRP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58</a:t>
            </a:fld>
            <a:endParaRPr spc="-40" dirty="0"/>
          </a:p>
        </p:txBody>
      </p:sp>
      <p:sp>
        <p:nvSpPr>
          <p:cNvPr id="4" name="object 4"/>
          <p:cNvSpPr txBox="1"/>
          <p:nvPr/>
        </p:nvSpPr>
        <p:spPr>
          <a:xfrm>
            <a:off x="383540" y="962311"/>
            <a:ext cx="8534400" cy="3806825"/>
          </a:xfrm>
          <a:prstGeom prst="rect">
            <a:avLst/>
          </a:prstGeom>
        </p:spPr>
        <p:txBody>
          <a:bodyPr vert="horz" wrap="square" lIns="0" tIns="12700" rIns="0" bIns="0" rtlCol="0">
            <a:spAutoFit/>
          </a:bodyPr>
          <a:lstStyle/>
          <a:p>
            <a:pPr marL="356870" marR="6350" indent="-344805" algn="just">
              <a:lnSpc>
                <a:spcPct val="150000"/>
              </a:lnSpc>
              <a:spcBef>
                <a:spcPts val="100"/>
              </a:spcBef>
            </a:pPr>
            <a:r>
              <a:rPr sz="2000" spc="-5" dirty="0">
                <a:solidFill>
                  <a:srgbClr val="FF0000"/>
                </a:solidFill>
                <a:latin typeface="Times New Roman"/>
                <a:cs typeface="Times New Roman"/>
              </a:rPr>
              <a:t>» </a:t>
            </a:r>
            <a:r>
              <a:rPr sz="2000" dirty="0">
                <a:latin typeface="Times New Roman"/>
                <a:cs typeface="Times New Roman"/>
              </a:rPr>
              <a:t>In </a:t>
            </a:r>
            <a:r>
              <a:rPr sz="2000" spc="-5" dirty="0">
                <a:latin typeface="Times New Roman"/>
                <a:cs typeface="Times New Roman"/>
              </a:rPr>
              <a:t>a </a:t>
            </a:r>
            <a:r>
              <a:rPr sz="2000" spc="-10" dirty="0">
                <a:latin typeface="Times New Roman"/>
                <a:cs typeface="Times New Roman"/>
              </a:rPr>
              <a:t>multitasking system, </a:t>
            </a:r>
            <a:r>
              <a:rPr sz="2000" spc="-5" dirty="0">
                <a:latin typeface="Times New Roman"/>
                <a:cs typeface="Times New Roman"/>
              </a:rPr>
              <a:t>multiple </a:t>
            </a:r>
            <a:r>
              <a:rPr sz="2000" spc="-10" dirty="0">
                <a:latin typeface="Times New Roman"/>
                <a:cs typeface="Times New Roman"/>
              </a:rPr>
              <a:t>tasks/ </a:t>
            </a:r>
            <a:r>
              <a:rPr sz="2000" spc="-5" dirty="0">
                <a:latin typeface="Times New Roman"/>
                <a:cs typeface="Times New Roman"/>
              </a:rPr>
              <a:t>processes run </a:t>
            </a:r>
            <a:r>
              <a:rPr sz="2000" dirty="0">
                <a:latin typeface="Times New Roman"/>
                <a:cs typeface="Times New Roman"/>
              </a:rPr>
              <a:t>concurrently (in pseudo  </a:t>
            </a:r>
            <a:r>
              <a:rPr sz="2000" spc="-5" dirty="0">
                <a:latin typeface="Times New Roman"/>
                <a:cs typeface="Times New Roman"/>
              </a:rPr>
              <a:t>parallelism) and </a:t>
            </a:r>
            <a:r>
              <a:rPr sz="2000" dirty="0">
                <a:latin typeface="Times New Roman"/>
                <a:cs typeface="Times New Roman"/>
              </a:rPr>
              <a:t>each process </a:t>
            </a:r>
            <a:r>
              <a:rPr sz="2000" spc="-10" dirty="0">
                <a:latin typeface="Times New Roman"/>
                <a:cs typeface="Times New Roman"/>
              </a:rPr>
              <a:t>may </a:t>
            </a:r>
            <a:r>
              <a:rPr sz="2000" dirty="0">
                <a:latin typeface="Times New Roman"/>
                <a:cs typeface="Times New Roman"/>
              </a:rPr>
              <a:t>or </a:t>
            </a:r>
            <a:r>
              <a:rPr sz="2000" spc="-10" dirty="0">
                <a:latin typeface="Times New Roman"/>
                <a:cs typeface="Times New Roman"/>
              </a:rPr>
              <a:t>may </a:t>
            </a:r>
            <a:r>
              <a:rPr sz="2000" spc="-5" dirty="0">
                <a:latin typeface="Times New Roman"/>
                <a:cs typeface="Times New Roman"/>
              </a:rPr>
              <a:t>not interact between. Based </a:t>
            </a:r>
            <a:r>
              <a:rPr sz="2000" dirty="0">
                <a:latin typeface="Times New Roman"/>
                <a:cs typeface="Times New Roman"/>
              </a:rPr>
              <a:t>on the  </a:t>
            </a:r>
            <a:r>
              <a:rPr sz="2000" spc="-5" dirty="0">
                <a:latin typeface="Times New Roman"/>
                <a:cs typeface="Times New Roman"/>
              </a:rPr>
              <a:t>degree </a:t>
            </a:r>
            <a:r>
              <a:rPr sz="2000" dirty="0">
                <a:latin typeface="Times New Roman"/>
                <a:cs typeface="Times New Roman"/>
              </a:rPr>
              <a:t>of </a:t>
            </a:r>
            <a:r>
              <a:rPr sz="2000" spc="-5" dirty="0">
                <a:latin typeface="Times New Roman"/>
                <a:cs typeface="Times New Roman"/>
              </a:rPr>
              <a:t>interaction, </a:t>
            </a:r>
            <a:r>
              <a:rPr sz="2000" spc="-10" dirty="0">
                <a:latin typeface="Times New Roman"/>
                <a:cs typeface="Times New Roman"/>
              </a:rPr>
              <a:t>the </a:t>
            </a:r>
            <a:r>
              <a:rPr sz="2000" spc="-5" dirty="0">
                <a:solidFill>
                  <a:srgbClr val="C00000"/>
                </a:solidFill>
                <a:latin typeface="Times New Roman"/>
                <a:cs typeface="Times New Roman"/>
              </a:rPr>
              <a:t>processes/ </a:t>
            </a:r>
            <a:r>
              <a:rPr sz="2000" spc="-10" dirty="0">
                <a:solidFill>
                  <a:srgbClr val="C00000"/>
                </a:solidFill>
                <a:latin typeface="Times New Roman"/>
                <a:cs typeface="Times New Roman"/>
              </a:rPr>
              <a:t>tasks running </a:t>
            </a:r>
            <a:r>
              <a:rPr sz="2000" dirty="0">
                <a:solidFill>
                  <a:srgbClr val="C00000"/>
                </a:solidFill>
                <a:latin typeface="Times New Roman"/>
                <a:cs typeface="Times New Roman"/>
              </a:rPr>
              <a:t>on </a:t>
            </a:r>
            <a:r>
              <a:rPr sz="2000" spc="-5" dirty="0">
                <a:solidFill>
                  <a:srgbClr val="C00000"/>
                </a:solidFill>
                <a:latin typeface="Times New Roman"/>
                <a:cs typeface="Times New Roman"/>
              </a:rPr>
              <a:t>an </a:t>
            </a:r>
            <a:r>
              <a:rPr sz="2000" spc="-10" dirty="0">
                <a:solidFill>
                  <a:srgbClr val="C00000"/>
                </a:solidFill>
                <a:latin typeface="Times New Roman"/>
                <a:cs typeface="Times New Roman"/>
              </a:rPr>
              <a:t>OS </a:t>
            </a:r>
            <a:r>
              <a:rPr sz="2000" dirty="0">
                <a:solidFill>
                  <a:srgbClr val="C00000"/>
                </a:solidFill>
                <a:latin typeface="Times New Roman"/>
                <a:cs typeface="Times New Roman"/>
              </a:rPr>
              <a:t>are </a:t>
            </a:r>
            <a:r>
              <a:rPr sz="2000" spc="-10" dirty="0">
                <a:solidFill>
                  <a:srgbClr val="C00000"/>
                </a:solidFill>
                <a:latin typeface="Times New Roman"/>
                <a:cs typeface="Times New Roman"/>
              </a:rPr>
              <a:t>classified </a:t>
            </a:r>
            <a:r>
              <a:rPr sz="2000" spc="-5" dirty="0">
                <a:solidFill>
                  <a:srgbClr val="C00000"/>
                </a:solidFill>
                <a:latin typeface="Times New Roman"/>
                <a:cs typeface="Times New Roman"/>
              </a:rPr>
              <a:t>as</a:t>
            </a:r>
            <a:r>
              <a:rPr sz="2000" spc="160" dirty="0">
                <a:solidFill>
                  <a:srgbClr val="C00000"/>
                </a:solidFill>
                <a:latin typeface="Times New Roman"/>
                <a:cs typeface="Times New Roman"/>
              </a:rPr>
              <a:t> </a:t>
            </a:r>
            <a:r>
              <a:rPr sz="2000" spc="-5" dirty="0">
                <a:latin typeface="Times New Roman"/>
                <a:cs typeface="Times New Roman"/>
              </a:rPr>
              <a:t>–</a:t>
            </a:r>
            <a:endParaRPr sz="2000" dirty="0">
              <a:latin typeface="Times New Roman"/>
              <a:cs typeface="Times New Roman"/>
            </a:endParaRPr>
          </a:p>
          <a:p>
            <a:pPr marL="356870" indent="-344805" algn="just">
              <a:lnSpc>
                <a:spcPct val="100000"/>
              </a:lnSpc>
              <a:spcBef>
                <a:spcPts val="1680"/>
              </a:spcBef>
              <a:buClr>
                <a:srgbClr val="CC9900"/>
              </a:buClr>
              <a:buSzPct val="65000"/>
              <a:buFont typeface="Wingdings"/>
              <a:buChar char=""/>
              <a:tabLst>
                <a:tab pos="357505" algn="l"/>
              </a:tabLst>
            </a:pPr>
            <a:r>
              <a:rPr sz="2000" b="1" i="1" spc="-5" dirty="0">
                <a:solidFill>
                  <a:srgbClr val="FF0000"/>
                </a:solidFill>
                <a:latin typeface="Times New Roman"/>
                <a:cs typeface="Times New Roman"/>
              </a:rPr>
              <a:t>Co-operating Processes: </a:t>
            </a:r>
            <a:r>
              <a:rPr sz="2000" dirty="0">
                <a:latin typeface="Times New Roman"/>
                <a:cs typeface="Times New Roman"/>
              </a:rPr>
              <a:t>In </a:t>
            </a:r>
            <a:r>
              <a:rPr sz="2000" spc="-10" dirty="0">
                <a:latin typeface="Times New Roman"/>
                <a:cs typeface="Times New Roman"/>
              </a:rPr>
              <a:t>the </a:t>
            </a:r>
            <a:r>
              <a:rPr sz="2000" spc="-5" dirty="0">
                <a:latin typeface="Times New Roman"/>
                <a:cs typeface="Times New Roman"/>
              </a:rPr>
              <a:t>co-operating interaction </a:t>
            </a:r>
            <a:r>
              <a:rPr sz="2000" spc="-10" dirty="0">
                <a:latin typeface="Times New Roman"/>
                <a:cs typeface="Times New Roman"/>
              </a:rPr>
              <a:t>model, </a:t>
            </a:r>
            <a:r>
              <a:rPr sz="2000" spc="-5" dirty="0">
                <a:solidFill>
                  <a:srgbClr val="C00000"/>
                </a:solidFill>
                <a:latin typeface="Times New Roman"/>
                <a:cs typeface="Times New Roman"/>
              </a:rPr>
              <a:t>one</a:t>
            </a:r>
            <a:r>
              <a:rPr sz="2000" spc="285" dirty="0">
                <a:solidFill>
                  <a:srgbClr val="C00000"/>
                </a:solidFill>
                <a:latin typeface="Times New Roman"/>
                <a:cs typeface="Times New Roman"/>
              </a:rPr>
              <a:t> </a:t>
            </a:r>
            <a:r>
              <a:rPr sz="2000" dirty="0">
                <a:solidFill>
                  <a:srgbClr val="C00000"/>
                </a:solidFill>
                <a:latin typeface="Times New Roman"/>
                <a:cs typeface="Times New Roman"/>
              </a:rPr>
              <a:t>process</a:t>
            </a:r>
            <a:endParaRPr sz="2000" dirty="0">
              <a:latin typeface="Times New Roman"/>
              <a:cs typeface="Times New Roman"/>
            </a:endParaRPr>
          </a:p>
          <a:p>
            <a:pPr marL="356870" algn="just">
              <a:lnSpc>
                <a:spcPct val="100000"/>
              </a:lnSpc>
              <a:spcBef>
                <a:spcPts val="1205"/>
              </a:spcBef>
            </a:pPr>
            <a:r>
              <a:rPr sz="2000" spc="-5" dirty="0">
                <a:solidFill>
                  <a:srgbClr val="C00000"/>
                </a:solidFill>
                <a:latin typeface="Times New Roman"/>
                <a:cs typeface="Times New Roman"/>
              </a:rPr>
              <a:t>requires </a:t>
            </a:r>
            <a:r>
              <a:rPr sz="2000" spc="-10" dirty="0">
                <a:solidFill>
                  <a:srgbClr val="C00000"/>
                </a:solidFill>
                <a:latin typeface="Times New Roman"/>
                <a:cs typeface="Times New Roman"/>
              </a:rPr>
              <a:t>the </a:t>
            </a:r>
            <a:r>
              <a:rPr sz="2000" spc="-5" dirty="0">
                <a:solidFill>
                  <a:srgbClr val="C00000"/>
                </a:solidFill>
                <a:latin typeface="Times New Roman"/>
                <a:cs typeface="Times New Roman"/>
              </a:rPr>
              <a:t>inputs from other processes to complete its</a:t>
            </a:r>
            <a:r>
              <a:rPr sz="2000" spc="-10" dirty="0">
                <a:solidFill>
                  <a:srgbClr val="C00000"/>
                </a:solidFill>
                <a:latin typeface="Times New Roman"/>
                <a:cs typeface="Times New Roman"/>
              </a:rPr>
              <a:t> execution</a:t>
            </a:r>
            <a:r>
              <a:rPr sz="2000" spc="-10" dirty="0">
                <a:latin typeface="Times New Roman"/>
                <a:cs typeface="Times New Roman"/>
              </a:rPr>
              <a:t>.</a:t>
            </a:r>
            <a:endParaRPr sz="2000" dirty="0">
              <a:latin typeface="Times New Roman"/>
              <a:cs typeface="Times New Roman"/>
            </a:endParaRPr>
          </a:p>
          <a:p>
            <a:pPr marL="356870" marR="8255" indent="-344805" algn="just">
              <a:lnSpc>
                <a:spcPct val="150100"/>
              </a:lnSpc>
              <a:spcBef>
                <a:spcPts val="480"/>
              </a:spcBef>
              <a:buClr>
                <a:srgbClr val="CC9900"/>
              </a:buClr>
              <a:buSzPct val="65000"/>
              <a:buFont typeface="Wingdings"/>
              <a:buChar char=""/>
              <a:tabLst>
                <a:tab pos="357505" algn="l"/>
              </a:tabLst>
            </a:pPr>
            <a:r>
              <a:rPr sz="2000" b="1" i="1" spc="-5" dirty="0">
                <a:solidFill>
                  <a:srgbClr val="FF0000"/>
                </a:solidFill>
                <a:latin typeface="Times New Roman"/>
                <a:cs typeface="Times New Roman"/>
              </a:rPr>
              <a:t>Competing Processes: </a:t>
            </a:r>
            <a:r>
              <a:rPr sz="2000" dirty="0">
                <a:latin typeface="Times New Roman"/>
                <a:cs typeface="Times New Roman"/>
              </a:rPr>
              <a:t>The </a:t>
            </a:r>
            <a:r>
              <a:rPr sz="2000" spc="-10" dirty="0">
                <a:latin typeface="Times New Roman"/>
                <a:cs typeface="Times New Roman"/>
              </a:rPr>
              <a:t>competing </a:t>
            </a:r>
            <a:r>
              <a:rPr sz="2000" spc="-5" dirty="0">
                <a:latin typeface="Times New Roman"/>
                <a:cs typeface="Times New Roman"/>
              </a:rPr>
              <a:t>processes </a:t>
            </a:r>
            <a:r>
              <a:rPr sz="2000" dirty="0">
                <a:solidFill>
                  <a:srgbClr val="C00000"/>
                </a:solidFill>
                <a:latin typeface="Times New Roman"/>
                <a:cs typeface="Times New Roman"/>
              </a:rPr>
              <a:t>do </a:t>
            </a:r>
            <a:r>
              <a:rPr sz="2000" spc="-5" dirty="0">
                <a:solidFill>
                  <a:srgbClr val="C00000"/>
                </a:solidFill>
                <a:latin typeface="Times New Roman"/>
                <a:cs typeface="Times New Roman"/>
              </a:rPr>
              <a:t>not </a:t>
            </a:r>
            <a:r>
              <a:rPr sz="2000" dirty="0">
                <a:solidFill>
                  <a:srgbClr val="C00000"/>
                </a:solidFill>
                <a:latin typeface="Times New Roman"/>
                <a:cs typeface="Times New Roman"/>
              </a:rPr>
              <a:t>share </a:t>
            </a:r>
            <a:r>
              <a:rPr sz="2000" spc="-5" dirty="0">
                <a:solidFill>
                  <a:srgbClr val="C00000"/>
                </a:solidFill>
                <a:latin typeface="Times New Roman"/>
                <a:cs typeface="Times New Roman"/>
              </a:rPr>
              <a:t>anything among  </a:t>
            </a:r>
            <a:r>
              <a:rPr sz="2000" spc="-10" dirty="0">
                <a:solidFill>
                  <a:srgbClr val="C00000"/>
                </a:solidFill>
                <a:latin typeface="Times New Roman"/>
                <a:cs typeface="Times New Roman"/>
              </a:rPr>
              <a:t>themselves </a:t>
            </a:r>
            <a:r>
              <a:rPr sz="2000" spc="-5" dirty="0">
                <a:solidFill>
                  <a:srgbClr val="C00000"/>
                </a:solidFill>
                <a:latin typeface="Times New Roman"/>
                <a:cs typeface="Times New Roman"/>
              </a:rPr>
              <a:t>but </a:t>
            </a:r>
            <a:r>
              <a:rPr sz="2000" spc="5" dirty="0">
                <a:solidFill>
                  <a:srgbClr val="C00000"/>
                </a:solidFill>
                <a:latin typeface="Times New Roman"/>
                <a:cs typeface="Times New Roman"/>
              </a:rPr>
              <a:t>they </a:t>
            </a:r>
            <a:r>
              <a:rPr sz="2000" spc="-5" dirty="0">
                <a:solidFill>
                  <a:srgbClr val="C00000"/>
                </a:solidFill>
                <a:latin typeface="Times New Roman"/>
                <a:cs typeface="Times New Roman"/>
              </a:rPr>
              <a:t>share </a:t>
            </a:r>
            <a:r>
              <a:rPr sz="2000" dirty="0">
                <a:solidFill>
                  <a:srgbClr val="C00000"/>
                </a:solidFill>
                <a:latin typeface="Times New Roman"/>
                <a:cs typeface="Times New Roman"/>
              </a:rPr>
              <a:t>the system </a:t>
            </a:r>
            <a:r>
              <a:rPr sz="2000" spc="-5" dirty="0">
                <a:solidFill>
                  <a:srgbClr val="C00000"/>
                </a:solidFill>
                <a:latin typeface="Times New Roman"/>
                <a:cs typeface="Times New Roman"/>
              </a:rPr>
              <a:t>resources</a:t>
            </a:r>
            <a:r>
              <a:rPr sz="2000" spc="-5" dirty="0">
                <a:latin typeface="Times New Roman"/>
                <a:cs typeface="Times New Roman"/>
              </a:rPr>
              <a:t>. </a:t>
            </a:r>
            <a:r>
              <a:rPr sz="2000" dirty="0">
                <a:solidFill>
                  <a:srgbClr val="6F2F9F"/>
                </a:solidFill>
                <a:latin typeface="Times New Roman"/>
                <a:cs typeface="Times New Roman"/>
              </a:rPr>
              <a:t>The </a:t>
            </a:r>
            <a:r>
              <a:rPr sz="2000" spc="-5" dirty="0">
                <a:solidFill>
                  <a:srgbClr val="6F2F9F"/>
                </a:solidFill>
                <a:latin typeface="Times New Roman"/>
                <a:cs typeface="Times New Roman"/>
              </a:rPr>
              <a:t>competing processes  </a:t>
            </a:r>
            <a:r>
              <a:rPr sz="2000" spc="-10" dirty="0">
                <a:solidFill>
                  <a:srgbClr val="6F2F9F"/>
                </a:solidFill>
                <a:latin typeface="Times New Roman"/>
                <a:cs typeface="Times New Roman"/>
              </a:rPr>
              <a:t>compete </a:t>
            </a:r>
            <a:r>
              <a:rPr sz="2000" spc="-5" dirty="0">
                <a:solidFill>
                  <a:srgbClr val="6F2F9F"/>
                </a:solidFill>
                <a:latin typeface="Times New Roman"/>
                <a:cs typeface="Times New Roman"/>
              </a:rPr>
              <a:t>for </a:t>
            </a:r>
            <a:r>
              <a:rPr sz="2000" spc="-10" dirty="0">
                <a:solidFill>
                  <a:srgbClr val="6F2F9F"/>
                </a:solidFill>
                <a:latin typeface="Times New Roman"/>
                <a:cs typeface="Times New Roman"/>
              </a:rPr>
              <a:t>the </a:t>
            </a:r>
            <a:r>
              <a:rPr sz="2000" spc="-15" dirty="0">
                <a:solidFill>
                  <a:srgbClr val="6F2F9F"/>
                </a:solidFill>
                <a:latin typeface="Times New Roman"/>
                <a:cs typeface="Times New Roman"/>
              </a:rPr>
              <a:t>system </a:t>
            </a:r>
            <a:r>
              <a:rPr sz="2000" spc="-5" dirty="0">
                <a:solidFill>
                  <a:srgbClr val="6F2F9F"/>
                </a:solidFill>
                <a:latin typeface="Times New Roman"/>
                <a:cs typeface="Times New Roman"/>
              </a:rPr>
              <a:t>resources </a:t>
            </a:r>
            <a:r>
              <a:rPr sz="2000" spc="-10" dirty="0">
                <a:solidFill>
                  <a:srgbClr val="6F2F9F"/>
                </a:solidFill>
                <a:latin typeface="Times New Roman"/>
                <a:cs typeface="Times New Roman"/>
              </a:rPr>
              <a:t>such </a:t>
            </a:r>
            <a:r>
              <a:rPr sz="2000" spc="-5" dirty="0">
                <a:solidFill>
                  <a:srgbClr val="6F2F9F"/>
                </a:solidFill>
                <a:latin typeface="Times New Roman"/>
                <a:cs typeface="Times New Roman"/>
              </a:rPr>
              <a:t>as file, display device,</a:t>
            </a:r>
            <a:r>
              <a:rPr sz="2000" spc="140" dirty="0">
                <a:solidFill>
                  <a:srgbClr val="6F2F9F"/>
                </a:solidFill>
                <a:latin typeface="Times New Roman"/>
                <a:cs typeface="Times New Roman"/>
              </a:rPr>
              <a:t> </a:t>
            </a:r>
            <a:r>
              <a:rPr sz="2000" spc="-5" dirty="0">
                <a:solidFill>
                  <a:srgbClr val="6F2F9F"/>
                </a:solidFill>
                <a:latin typeface="Times New Roman"/>
                <a:cs typeface="Times New Roman"/>
              </a:rPr>
              <a:t>etc</a:t>
            </a:r>
            <a:r>
              <a:rPr sz="2000" spc="-5" dirty="0">
                <a:latin typeface="Times New Roman"/>
                <a:cs typeface="Times New Roman"/>
              </a:rPr>
              <a:t>.</a:t>
            </a:r>
            <a:endParaRPr sz="2000" dirty="0">
              <a:latin typeface="Times New Roman"/>
              <a:cs typeface="Times New Roman"/>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3895" cy="5819775"/>
          </a:xfrm>
          <a:prstGeom prst="rect">
            <a:avLst/>
          </a:prstGeom>
        </p:spPr>
        <p:txBody>
          <a:bodyPr vert="horz" wrap="square" lIns="0" tIns="12700" rIns="0" bIns="0" rtlCol="0">
            <a:spAutoFit/>
          </a:bodyPr>
          <a:lstStyle/>
          <a:p>
            <a:pPr marL="683260" marR="9525" indent="-326390">
              <a:lnSpc>
                <a:spcPct val="150100"/>
              </a:lnSpc>
              <a:spcBef>
                <a:spcPts val="100"/>
              </a:spcBef>
              <a:buClr>
                <a:srgbClr val="3A812E"/>
              </a:buClr>
              <a:buSzPct val="60000"/>
              <a:buFont typeface="Wingdings"/>
              <a:buChar char=""/>
              <a:tabLst>
                <a:tab pos="682625" algn="l"/>
                <a:tab pos="683260" algn="l"/>
                <a:tab pos="1240790" algn="l"/>
                <a:tab pos="2683510" algn="l"/>
                <a:tab pos="3817620" algn="l"/>
                <a:tab pos="5033645" algn="l"/>
                <a:tab pos="6390640" algn="l"/>
                <a:tab pos="6924040" algn="l"/>
              </a:tabLst>
            </a:pPr>
            <a:r>
              <a:rPr sz="2000" spc="20" dirty="0">
                <a:solidFill>
                  <a:srgbClr val="C00000"/>
                </a:solidFill>
                <a:latin typeface="Times New Roman"/>
                <a:cs typeface="Times New Roman"/>
              </a:rPr>
              <a:t>T</a:t>
            </a:r>
            <a:r>
              <a:rPr sz="2000" spc="-20" dirty="0">
                <a:solidFill>
                  <a:srgbClr val="C00000"/>
                </a:solidFill>
                <a:latin typeface="Times New Roman"/>
                <a:cs typeface="Times New Roman"/>
              </a:rPr>
              <a:t>h</a:t>
            </a:r>
            <a:r>
              <a:rPr sz="2000" spc="-5" dirty="0">
                <a:solidFill>
                  <a:srgbClr val="C00000"/>
                </a:solidFill>
                <a:latin typeface="Times New Roman"/>
                <a:cs typeface="Times New Roman"/>
              </a:rPr>
              <a:t>e</a:t>
            </a:r>
            <a:r>
              <a:rPr sz="2000" dirty="0">
                <a:solidFill>
                  <a:srgbClr val="C00000"/>
                </a:solidFill>
                <a:latin typeface="Times New Roman"/>
                <a:cs typeface="Times New Roman"/>
              </a:rPr>
              <a:t>	</a:t>
            </a:r>
            <a:r>
              <a:rPr sz="2000" spc="-5" dirty="0">
                <a:solidFill>
                  <a:srgbClr val="C00000"/>
                </a:solidFill>
                <a:latin typeface="Times New Roman"/>
                <a:cs typeface="Times New Roman"/>
              </a:rPr>
              <a:t>c</a:t>
            </a:r>
            <a:r>
              <a:rPr sz="2000" spc="5" dirty="0">
                <a:solidFill>
                  <a:srgbClr val="C00000"/>
                </a:solidFill>
                <a:latin typeface="Times New Roman"/>
                <a:cs typeface="Times New Roman"/>
              </a:rPr>
              <a:t>o</a:t>
            </a:r>
            <a:r>
              <a:rPr sz="2000" spc="-25" dirty="0">
                <a:solidFill>
                  <a:srgbClr val="C00000"/>
                </a:solidFill>
                <a:latin typeface="Times New Roman"/>
                <a:cs typeface="Times New Roman"/>
              </a:rPr>
              <a:t>-</a:t>
            </a:r>
            <a:r>
              <a:rPr sz="2000" dirty="0">
                <a:solidFill>
                  <a:srgbClr val="C00000"/>
                </a:solidFill>
                <a:latin typeface="Times New Roman"/>
                <a:cs typeface="Times New Roman"/>
              </a:rPr>
              <a:t>op</a:t>
            </a:r>
            <a:r>
              <a:rPr sz="2000" spc="-5" dirty="0">
                <a:solidFill>
                  <a:srgbClr val="C00000"/>
                </a:solidFill>
                <a:latin typeface="Times New Roman"/>
                <a:cs typeface="Times New Roman"/>
              </a:rPr>
              <a:t>e</a:t>
            </a:r>
            <a:r>
              <a:rPr sz="2000" dirty="0">
                <a:solidFill>
                  <a:srgbClr val="C00000"/>
                </a:solidFill>
                <a:latin typeface="Times New Roman"/>
                <a:cs typeface="Times New Roman"/>
              </a:rPr>
              <a:t>r</a:t>
            </a:r>
            <a:r>
              <a:rPr sz="2000" spc="-5" dirty="0">
                <a:solidFill>
                  <a:srgbClr val="C00000"/>
                </a:solidFill>
                <a:latin typeface="Times New Roman"/>
                <a:cs typeface="Times New Roman"/>
              </a:rPr>
              <a:t>ati</a:t>
            </a:r>
            <a:r>
              <a:rPr sz="2000" spc="-25" dirty="0">
                <a:solidFill>
                  <a:srgbClr val="C00000"/>
                </a:solidFill>
                <a:latin typeface="Times New Roman"/>
                <a:cs typeface="Times New Roman"/>
              </a:rPr>
              <a:t>n</a:t>
            </a:r>
            <a:r>
              <a:rPr sz="2000" spc="-5" dirty="0">
                <a:solidFill>
                  <a:srgbClr val="C00000"/>
                </a:solidFill>
                <a:latin typeface="Times New Roman"/>
                <a:cs typeface="Times New Roman"/>
              </a:rPr>
              <a:t>g</a:t>
            </a:r>
            <a:r>
              <a:rPr sz="2000" dirty="0">
                <a:solidFill>
                  <a:srgbClr val="C00000"/>
                </a:solidFill>
                <a:latin typeface="Times New Roman"/>
                <a:cs typeface="Times New Roman"/>
              </a:rPr>
              <a:t>	pro</a:t>
            </a:r>
            <a:r>
              <a:rPr sz="2000" spc="-5" dirty="0">
                <a:solidFill>
                  <a:srgbClr val="C00000"/>
                </a:solidFill>
                <a:latin typeface="Times New Roman"/>
                <a:cs typeface="Times New Roman"/>
              </a:rPr>
              <a:t>ces</a:t>
            </a:r>
            <a:r>
              <a:rPr sz="2000" spc="-15" dirty="0">
                <a:solidFill>
                  <a:srgbClr val="C00000"/>
                </a:solidFill>
                <a:latin typeface="Times New Roman"/>
                <a:cs typeface="Times New Roman"/>
              </a:rPr>
              <a:t>s</a:t>
            </a:r>
            <a:r>
              <a:rPr sz="2000" spc="-5" dirty="0">
                <a:solidFill>
                  <a:srgbClr val="C00000"/>
                </a:solidFill>
                <a:latin typeface="Times New Roman"/>
                <a:cs typeface="Times New Roman"/>
              </a:rPr>
              <a:t>es</a:t>
            </a:r>
            <a:r>
              <a:rPr sz="2000" dirty="0">
                <a:solidFill>
                  <a:srgbClr val="C00000"/>
                </a:solidFill>
                <a:latin typeface="Times New Roman"/>
                <a:cs typeface="Times New Roman"/>
              </a:rPr>
              <a:t>	</a:t>
            </a:r>
            <a:r>
              <a:rPr sz="2000" spc="-5" dirty="0">
                <a:solidFill>
                  <a:srgbClr val="C00000"/>
                </a:solidFill>
                <a:latin typeface="Times New Roman"/>
                <a:cs typeface="Times New Roman"/>
              </a:rPr>
              <a:t>e</a:t>
            </a:r>
            <a:r>
              <a:rPr sz="2000" spc="-15" dirty="0">
                <a:solidFill>
                  <a:srgbClr val="C00000"/>
                </a:solidFill>
                <a:latin typeface="Times New Roman"/>
                <a:cs typeface="Times New Roman"/>
              </a:rPr>
              <a:t>x</a:t>
            </a:r>
            <a:r>
              <a:rPr sz="2000" spc="-5" dirty="0">
                <a:solidFill>
                  <a:srgbClr val="C00000"/>
                </a:solidFill>
                <a:latin typeface="Times New Roman"/>
                <a:cs typeface="Times New Roman"/>
              </a:rPr>
              <a:t>c</a:t>
            </a:r>
            <a:r>
              <a:rPr sz="2000" spc="-15" dirty="0">
                <a:solidFill>
                  <a:srgbClr val="C00000"/>
                </a:solidFill>
                <a:latin typeface="Times New Roman"/>
                <a:cs typeface="Times New Roman"/>
              </a:rPr>
              <a:t>h</a:t>
            </a:r>
            <a:r>
              <a:rPr sz="2000" spc="15" dirty="0">
                <a:solidFill>
                  <a:srgbClr val="C00000"/>
                </a:solidFill>
                <a:latin typeface="Times New Roman"/>
                <a:cs typeface="Times New Roman"/>
              </a:rPr>
              <a:t>a</a:t>
            </a:r>
            <a:r>
              <a:rPr sz="2000" dirty="0">
                <a:solidFill>
                  <a:srgbClr val="C00000"/>
                </a:solidFill>
                <a:latin typeface="Times New Roman"/>
                <a:cs typeface="Times New Roman"/>
              </a:rPr>
              <a:t>n</a:t>
            </a:r>
            <a:r>
              <a:rPr sz="2000" spc="-20" dirty="0">
                <a:solidFill>
                  <a:srgbClr val="C00000"/>
                </a:solidFill>
                <a:latin typeface="Times New Roman"/>
                <a:cs typeface="Times New Roman"/>
              </a:rPr>
              <a:t>g</a:t>
            </a:r>
            <a:r>
              <a:rPr sz="2000" spc="-5" dirty="0">
                <a:solidFill>
                  <a:srgbClr val="C00000"/>
                </a:solidFill>
                <a:latin typeface="Times New Roman"/>
                <a:cs typeface="Times New Roman"/>
              </a:rPr>
              <a:t>es</a:t>
            </a:r>
            <a:r>
              <a:rPr sz="2000" dirty="0">
                <a:solidFill>
                  <a:srgbClr val="C00000"/>
                </a:solidFill>
                <a:latin typeface="Times New Roman"/>
                <a:cs typeface="Times New Roman"/>
              </a:rPr>
              <a:t>	</a:t>
            </a:r>
            <a:r>
              <a:rPr sz="2000" spc="15" dirty="0">
                <a:solidFill>
                  <a:srgbClr val="C00000"/>
                </a:solidFill>
                <a:latin typeface="Times New Roman"/>
                <a:cs typeface="Times New Roman"/>
              </a:rPr>
              <a:t>i</a:t>
            </a:r>
            <a:r>
              <a:rPr sz="2000" spc="-20" dirty="0">
                <a:solidFill>
                  <a:srgbClr val="C00000"/>
                </a:solidFill>
                <a:latin typeface="Times New Roman"/>
                <a:cs typeface="Times New Roman"/>
              </a:rPr>
              <a:t>n</a:t>
            </a:r>
            <a:r>
              <a:rPr sz="2000" spc="-25" dirty="0">
                <a:solidFill>
                  <a:srgbClr val="C00000"/>
                </a:solidFill>
                <a:latin typeface="Times New Roman"/>
                <a:cs typeface="Times New Roman"/>
              </a:rPr>
              <a:t>f</a:t>
            </a:r>
            <a:r>
              <a:rPr sz="2000" dirty="0">
                <a:solidFill>
                  <a:srgbClr val="C00000"/>
                </a:solidFill>
                <a:latin typeface="Times New Roman"/>
                <a:cs typeface="Times New Roman"/>
              </a:rPr>
              <a:t>o</a:t>
            </a:r>
            <a:r>
              <a:rPr sz="2000" spc="20" dirty="0">
                <a:solidFill>
                  <a:srgbClr val="C00000"/>
                </a:solidFill>
                <a:latin typeface="Times New Roman"/>
                <a:cs typeface="Times New Roman"/>
              </a:rPr>
              <a:t>r</a:t>
            </a:r>
            <a:r>
              <a:rPr sz="2000" spc="-45" dirty="0">
                <a:solidFill>
                  <a:srgbClr val="C00000"/>
                </a:solidFill>
                <a:latin typeface="Times New Roman"/>
                <a:cs typeface="Times New Roman"/>
              </a:rPr>
              <a:t>m</a:t>
            </a:r>
            <a:r>
              <a:rPr sz="2000" spc="-5" dirty="0">
                <a:solidFill>
                  <a:srgbClr val="C00000"/>
                </a:solidFill>
                <a:latin typeface="Times New Roman"/>
                <a:cs typeface="Times New Roman"/>
              </a:rPr>
              <a:t>ati</a:t>
            </a:r>
            <a:r>
              <a:rPr sz="2000" dirty="0">
                <a:solidFill>
                  <a:srgbClr val="C00000"/>
                </a:solidFill>
                <a:latin typeface="Times New Roman"/>
                <a:cs typeface="Times New Roman"/>
              </a:rPr>
              <a:t>o</a:t>
            </a:r>
            <a:r>
              <a:rPr sz="2000" spc="-5" dirty="0">
                <a:solidFill>
                  <a:srgbClr val="C00000"/>
                </a:solidFill>
                <a:latin typeface="Times New Roman"/>
                <a:cs typeface="Times New Roman"/>
              </a:rPr>
              <a:t>n</a:t>
            </a:r>
            <a:r>
              <a:rPr sz="2000" dirty="0">
                <a:solidFill>
                  <a:srgbClr val="C00000"/>
                </a:solidFill>
                <a:latin typeface="Times New Roman"/>
                <a:cs typeface="Times New Roman"/>
              </a:rPr>
              <a:t>	</a:t>
            </a:r>
            <a:r>
              <a:rPr sz="2000" spc="15" dirty="0">
                <a:solidFill>
                  <a:srgbClr val="C00000"/>
                </a:solidFill>
                <a:latin typeface="Times New Roman"/>
                <a:cs typeface="Times New Roman"/>
              </a:rPr>
              <a:t>a</a:t>
            </a:r>
            <a:r>
              <a:rPr sz="2000" spc="-20" dirty="0">
                <a:solidFill>
                  <a:srgbClr val="C00000"/>
                </a:solidFill>
                <a:latin typeface="Times New Roman"/>
                <a:cs typeface="Times New Roman"/>
              </a:rPr>
              <a:t>n</a:t>
            </a:r>
            <a:r>
              <a:rPr sz="2000" spc="-5" dirty="0">
                <a:solidFill>
                  <a:srgbClr val="C00000"/>
                </a:solidFill>
                <a:latin typeface="Times New Roman"/>
                <a:cs typeface="Times New Roman"/>
              </a:rPr>
              <a:t>d</a:t>
            </a:r>
            <a:r>
              <a:rPr sz="2000" dirty="0">
                <a:solidFill>
                  <a:srgbClr val="C00000"/>
                </a:solidFill>
                <a:latin typeface="Times New Roman"/>
                <a:cs typeface="Times New Roman"/>
              </a:rPr>
              <a:t>	</a:t>
            </a:r>
            <a:r>
              <a:rPr sz="2000" spc="-5" dirty="0">
                <a:solidFill>
                  <a:srgbClr val="C00000"/>
                </a:solidFill>
                <a:latin typeface="Times New Roman"/>
                <a:cs typeface="Times New Roman"/>
              </a:rPr>
              <a:t>c</a:t>
            </a:r>
            <a:r>
              <a:rPr sz="2000" spc="5" dirty="0">
                <a:solidFill>
                  <a:srgbClr val="C00000"/>
                </a:solidFill>
                <a:latin typeface="Times New Roman"/>
                <a:cs typeface="Times New Roman"/>
              </a:rPr>
              <a:t>o</a:t>
            </a:r>
            <a:r>
              <a:rPr sz="2000" spc="-25" dirty="0">
                <a:solidFill>
                  <a:srgbClr val="C00000"/>
                </a:solidFill>
                <a:latin typeface="Times New Roman"/>
                <a:cs typeface="Times New Roman"/>
              </a:rPr>
              <a:t>mm</a:t>
            </a:r>
            <a:r>
              <a:rPr sz="2000" dirty="0">
                <a:solidFill>
                  <a:srgbClr val="C00000"/>
                </a:solidFill>
                <a:latin typeface="Times New Roman"/>
                <a:cs typeface="Times New Roman"/>
              </a:rPr>
              <a:t>u</a:t>
            </a:r>
            <a:r>
              <a:rPr sz="2000" spc="-20" dirty="0">
                <a:solidFill>
                  <a:srgbClr val="C00000"/>
                </a:solidFill>
                <a:latin typeface="Times New Roman"/>
                <a:cs typeface="Times New Roman"/>
              </a:rPr>
              <a:t>n</a:t>
            </a:r>
            <a:r>
              <a:rPr sz="2000" spc="-5" dirty="0">
                <a:solidFill>
                  <a:srgbClr val="C00000"/>
                </a:solidFill>
                <a:latin typeface="Times New Roman"/>
                <a:cs typeface="Times New Roman"/>
              </a:rPr>
              <a:t>icate  </a:t>
            </a:r>
            <a:r>
              <a:rPr sz="2000" spc="-10" dirty="0">
                <a:solidFill>
                  <a:srgbClr val="C00000"/>
                </a:solidFill>
                <a:latin typeface="Times New Roman"/>
                <a:cs typeface="Times New Roman"/>
              </a:rPr>
              <a:t>through the </a:t>
            </a:r>
            <a:r>
              <a:rPr sz="2000" spc="-15" dirty="0">
                <a:solidFill>
                  <a:srgbClr val="C00000"/>
                </a:solidFill>
                <a:latin typeface="Times New Roman"/>
                <a:cs typeface="Times New Roman"/>
              </a:rPr>
              <a:t>following</a:t>
            </a:r>
            <a:r>
              <a:rPr sz="2000" spc="105" dirty="0">
                <a:solidFill>
                  <a:srgbClr val="C00000"/>
                </a:solidFill>
                <a:latin typeface="Times New Roman"/>
                <a:cs typeface="Times New Roman"/>
              </a:rPr>
              <a:t> </a:t>
            </a:r>
            <a:r>
              <a:rPr sz="2000" spc="-10" dirty="0">
                <a:solidFill>
                  <a:srgbClr val="C00000"/>
                </a:solidFill>
                <a:latin typeface="Times New Roman"/>
                <a:cs typeface="Times New Roman"/>
              </a:rPr>
              <a:t>methods</a:t>
            </a:r>
            <a:r>
              <a:rPr sz="2000" spc="-10" dirty="0">
                <a:latin typeface="Times New Roman"/>
                <a:cs typeface="Times New Roman"/>
              </a:rPr>
              <a:t>:</a:t>
            </a:r>
            <a:endParaRPr sz="2000">
              <a:latin typeface="Times New Roman"/>
              <a:cs typeface="Times New Roman"/>
            </a:endParaRPr>
          </a:p>
          <a:p>
            <a:pPr marL="1033780" marR="10795" lvl="1" indent="-351155">
              <a:lnSpc>
                <a:spcPct val="150100"/>
              </a:lnSpc>
              <a:spcBef>
                <a:spcPts val="480"/>
              </a:spcBef>
              <a:buClr>
                <a:srgbClr val="CC9900"/>
              </a:buClr>
              <a:buSzPct val="65000"/>
              <a:buFont typeface="Wingdings"/>
              <a:buChar char=""/>
              <a:tabLst>
                <a:tab pos="1033780" algn="l"/>
                <a:tab pos="1034415" algn="l"/>
                <a:tab pos="4472940" algn="l"/>
              </a:tabLst>
            </a:pPr>
            <a:r>
              <a:rPr sz="2000" i="1" spc="-5" dirty="0">
                <a:solidFill>
                  <a:srgbClr val="FF0000"/>
                </a:solidFill>
                <a:latin typeface="Times New Roman"/>
                <a:cs typeface="Times New Roman"/>
              </a:rPr>
              <a:t>Co-operation</a:t>
            </a:r>
            <a:r>
              <a:rPr sz="2000" i="1" spc="360" dirty="0">
                <a:solidFill>
                  <a:srgbClr val="FF0000"/>
                </a:solidFill>
                <a:latin typeface="Times New Roman"/>
                <a:cs typeface="Times New Roman"/>
              </a:rPr>
              <a:t> </a:t>
            </a:r>
            <a:r>
              <a:rPr sz="2000" i="1" spc="-10" dirty="0">
                <a:solidFill>
                  <a:srgbClr val="FF0000"/>
                </a:solidFill>
                <a:latin typeface="Times New Roman"/>
                <a:cs typeface="Times New Roman"/>
              </a:rPr>
              <a:t>through</a:t>
            </a:r>
            <a:r>
              <a:rPr sz="2000" i="1" spc="365" dirty="0">
                <a:solidFill>
                  <a:srgbClr val="FF0000"/>
                </a:solidFill>
                <a:latin typeface="Times New Roman"/>
                <a:cs typeface="Times New Roman"/>
              </a:rPr>
              <a:t> </a:t>
            </a:r>
            <a:r>
              <a:rPr sz="2000" i="1" spc="-10" dirty="0">
                <a:solidFill>
                  <a:srgbClr val="FF0000"/>
                </a:solidFill>
                <a:latin typeface="Times New Roman"/>
                <a:cs typeface="Times New Roman"/>
              </a:rPr>
              <a:t>sharing</a:t>
            </a:r>
            <a:r>
              <a:rPr sz="2000" i="1" spc="-10" dirty="0">
                <a:latin typeface="Times New Roman"/>
                <a:cs typeface="Times New Roman"/>
              </a:rPr>
              <a:t>:	</a:t>
            </a:r>
            <a:r>
              <a:rPr sz="2000" spc="-10" dirty="0">
                <a:latin typeface="Times New Roman"/>
                <a:cs typeface="Times New Roman"/>
              </a:rPr>
              <a:t>Exchange </a:t>
            </a:r>
            <a:r>
              <a:rPr sz="2000" spc="-5" dirty="0">
                <a:latin typeface="Times New Roman"/>
                <a:cs typeface="Times New Roman"/>
              </a:rPr>
              <a:t>data </a:t>
            </a:r>
            <a:r>
              <a:rPr sz="2000" spc="-10" dirty="0">
                <a:latin typeface="Times New Roman"/>
                <a:cs typeface="Times New Roman"/>
              </a:rPr>
              <a:t>through </a:t>
            </a:r>
            <a:r>
              <a:rPr sz="2000" spc="-15" dirty="0">
                <a:latin typeface="Times New Roman"/>
                <a:cs typeface="Times New Roman"/>
              </a:rPr>
              <a:t>some </a:t>
            </a:r>
            <a:r>
              <a:rPr sz="2000" spc="-5" dirty="0">
                <a:latin typeface="Times New Roman"/>
                <a:cs typeface="Times New Roman"/>
              </a:rPr>
              <a:t>shared  resources.</a:t>
            </a:r>
            <a:endParaRPr sz="2000">
              <a:latin typeface="Times New Roman"/>
              <a:cs typeface="Times New Roman"/>
            </a:endParaRPr>
          </a:p>
          <a:p>
            <a:pPr marL="1033780" lvl="1" indent="-351155">
              <a:lnSpc>
                <a:spcPct val="100000"/>
              </a:lnSpc>
              <a:spcBef>
                <a:spcPts val="1680"/>
              </a:spcBef>
              <a:buClr>
                <a:srgbClr val="CC9900"/>
              </a:buClr>
              <a:buSzPct val="65000"/>
              <a:buFont typeface="Wingdings"/>
              <a:buChar char=""/>
              <a:tabLst>
                <a:tab pos="1033780" algn="l"/>
                <a:tab pos="1034415" algn="l"/>
              </a:tabLst>
            </a:pPr>
            <a:r>
              <a:rPr sz="2000" i="1" spc="-5" dirty="0">
                <a:solidFill>
                  <a:srgbClr val="FF0000"/>
                </a:solidFill>
                <a:latin typeface="Times New Roman"/>
                <a:cs typeface="Times New Roman"/>
              </a:rPr>
              <a:t>Co-operation through Communication</a:t>
            </a:r>
            <a:r>
              <a:rPr sz="2000" i="1" spc="-5" dirty="0">
                <a:latin typeface="Times New Roman"/>
                <a:cs typeface="Times New Roman"/>
              </a:rPr>
              <a:t>: </a:t>
            </a:r>
            <a:r>
              <a:rPr sz="2000" spc="-5" dirty="0">
                <a:latin typeface="Times New Roman"/>
                <a:cs typeface="Times New Roman"/>
              </a:rPr>
              <a:t>No data is </a:t>
            </a:r>
            <a:r>
              <a:rPr sz="2000" spc="-10" dirty="0">
                <a:latin typeface="Times New Roman"/>
                <a:cs typeface="Times New Roman"/>
              </a:rPr>
              <a:t>shared </a:t>
            </a:r>
            <a:r>
              <a:rPr sz="2000" spc="-5" dirty="0">
                <a:latin typeface="Times New Roman"/>
                <a:cs typeface="Times New Roman"/>
              </a:rPr>
              <a:t>between</a:t>
            </a:r>
            <a:r>
              <a:rPr sz="2000" spc="290" dirty="0">
                <a:latin typeface="Times New Roman"/>
                <a:cs typeface="Times New Roman"/>
              </a:rPr>
              <a:t> </a:t>
            </a:r>
            <a:r>
              <a:rPr sz="2000" spc="-5" dirty="0">
                <a:latin typeface="Times New Roman"/>
                <a:cs typeface="Times New Roman"/>
              </a:rPr>
              <a:t>the</a:t>
            </a:r>
            <a:endParaRPr sz="2000">
              <a:latin typeface="Times New Roman"/>
              <a:cs typeface="Times New Roman"/>
            </a:endParaRPr>
          </a:p>
          <a:p>
            <a:pPr marL="300355" algn="ctr">
              <a:lnSpc>
                <a:spcPct val="100000"/>
              </a:lnSpc>
              <a:spcBef>
                <a:spcPts val="1205"/>
              </a:spcBef>
            </a:pPr>
            <a:r>
              <a:rPr sz="2000" spc="-5" dirty="0">
                <a:latin typeface="Times New Roman"/>
                <a:cs typeface="Times New Roman"/>
              </a:rPr>
              <a:t>processes. </a:t>
            </a:r>
            <a:r>
              <a:rPr sz="2000" spc="-10" dirty="0">
                <a:latin typeface="Times New Roman"/>
                <a:cs typeface="Times New Roman"/>
              </a:rPr>
              <a:t>But they </a:t>
            </a:r>
            <a:r>
              <a:rPr sz="2000" spc="-15" dirty="0">
                <a:latin typeface="Times New Roman"/>
                <a:cs typeface="Times New Roman"/>
              </a:rPr>
              <a:t>communicate </a:t>
            </a:r>
            <a:r>
              <a:rPr sz="2000" spc="-10" dirty="0">
                <a:latin typeface="Times New Roman"/>
                <a:cs typeface="Times New Roman"/>
              </a:rPr>
              <a:t>for execution</a:t>
            </a:r>
            <a:r>
              <a:rPr sz="2000" spc="200" dirty="0">
                <a:latin typeface="Times New Roman"/>
                <a:cs typeface="Times New Roman"/>
              </a:rPr>
              <a:t> </a:t>
            </a:r>
            <a:r>
              <a:rPr sz="2000" spc="-10" dirty="0">
                <a:latin typeface="Times New Roman"/>
                <a:cs typeface="Times New Roman"/>
              </a:rPr>
              <a:t>synchronization.</a:t>
            </a:r>
            <a:endParaRPr sz="2000">
              <a:latin typeface="Times New Roman"/>
              <a:cs typeface="Times New Roman"/>
            </a:endParaRPr>
          </a:p>
          <a:p>
            <a:pPr>
              <a:lnSpc>
                <a:spcPct val="100000"/>
              </a:lnSpc>
            </a:pPr>
            <a:endParaRPr sz="2200">
              <a:latin typeface="Times New Roman"/>
              <a:cs typeface="Times New Roman"/>
            </a:endParaRPr>
          </a:p>
          <a:p>
            <a:pPr>
              <a:lnSpc>
                <a:spcPct val="100000"/>
              </a:lnSpc>
              <a:spcBef>
                <a:spcPts val="10"/>
              </a:spcBef>
            </a:pPr>
            <a:endParaRPr sz="2800">
              <a:latin typeface="Times New Roman"/>
              <a:cs typeface="Times New Roman"/>
            </a:endParaRPr>
          </a:p>
          <a:p>
            <a:pPr marL="12700">
              <a:lnSpc>
                <a:spcPct val="100000"/>
              </a:lnSpc>
              <a:tabLst>
                <a:tab pos="356870" algn="l"/>
              </a:tabLst>
            </a:pPr>
            <a:r>
              <a:rPr sz="2000" spc="-5" dirty="0">
                <a:solidFill>
                  <a:srgbClr val="C00000"/>
                </a:solidFill>
                <a:latin typeface="Times New Roman"/>
                <a:cs typeface="Times New Roman"/>
              </a:rPr>
              <a:t>»	</a:t>
            </a:r>
            <a:r>
              <a:rPr sz="2000" dirty="0">
                <a:solidFill>
                  <a:srgbClr val="AC1285"/>
                </a:solidFill>
                <a:latin typeface="Times New Roman"/>
                <a:cs typeface="Times New Roman"/>
              </a:rPr>
              <a:t>The</a:t>
            </a:r>
            <a:r>
              <a:rPr sz="2000" spc="290" dirty="0">
                <a:solidFill>
                  <a:srgbClr val="AC1285"/>
                </a:solidFill>
                <a:latin typeface="Times New Roman"/>
                <a:cs typeface="Times New Roman"/>
              </a:rPr>
              <a:t> </a:t>
            </a:r>
            <a:r>
              <a:rPr sz="2000" spc="-5" dirty="0">
                <a:solidFill>
                  <a:srgbClr val="AC1285"/>
                </a:solidFill>
                <a:latin typeface="Times New Roman"/>
                <a:cs typeface="Times New Roman"/>
              </a:rPr>
              <a:t>mechanism</a:t>
            </a:r>
            <a:r>
              <a:rPr sz="2000" spc="260" dirty="0">
                <a:solidFill>
                  <a:srgbClr val="AC1285"/>
                </a:solidFill>
                <a:latin typeface="Times New Roman"/>
                <a:cs typeface="Times New Roman"/>
              </a:rPr>
              <a:t> </a:t>
            </a:r>
            <a:r>
              <a:rPr sz="2000" spc="-5" dirty="0">
                <a:solidFill>
                  <a:srgbClr val="AC1285"/>
                </a:solidFill>
                <a:latin typeface="Times New Roman"/>
                <a:cs typeface="Times New Roman"/>
              </a:rPr>
              <a:t>through</a:t>
            </a:r>
            <a:r>
              <a:rPr sz="2000" spc="340" dirty="0">
                <a:solidFill>
                  <a:srgbClr val="AC1285"/>
                </a:solidFill>
                <a:latin typeface="Times New Roman"/>
                <a:cs typeface="Times New Roman"/>
              </a:rPr>
              <a:t> </a:t>
            </a:r>
            <a:r>
              <a:rPr sz="2000" spc="-10" dirty="0">
                <a:solidFill>
                  <a:srgbClr val="AC1285"/>
                </a:solidFill>
                <a:latin typeface="Times New Roman"/>
                <a:cs typeface="Times New Roman"/>
              </a:rPr>
              <a:t>which</a:t>
            </a:r>
            <a:r>
              <a:rPr sz="2000" spc="285" dirty="0">
                <a:solidFill>
                  <a:srgbClr val="AC1285"/>
                </a:solidFill>
                <a:latin typeface="Times New Roman"/>
                <a:cs typeface="Times New Roman"/>
              </a:rPr>
              <a:t> </a:t>
            </a:r>
            <a:r>
              <a:rPr sz="2000" spc="-5" dirty="0">
                <a:solidFill>
                  <a:srgbClr val="AC1285"/>
                </a:solidFill>
                <a:latin typeface="Times New Roman"/>
                <a:cs typeface="Times New Roman"/>
              </a:rPr>
              <a:t>tasks/</a:t>
            </a:r>
            <a:r>
              <a:rPr sz="2000" spc="290" dirty="0">
                <a:solidFill>
                  <a:srgbClr val="AC1285"/>
                </a:solidFill>
                <a:latin typeface="Times New Roman"/>
                <a:cs typeface="Times New Roman"/>
              </a:rPr>
              <a:t> </a:t>
            </a:r>
            <a:r>
              <a:rPr sz="2000" spc="-5" dirty="0">
                <a:solidFill>
                  <a:srgbClr val="AC1285"/>
                </a:solidFill>
                <a:latin typeface="Times New Roman"/>
                <a:cs typeface="Times New Roman"/>
              </a:rPr>
              <a:t>processes</a:t>
            </a:r>
            <a:r>
              <a:rPr sz="2000" spc="290" dirty="0">
                <a:solidFill>
                  <a:srgbClr val="AC1285"/>
                </a:solidFill>
                <a:latin typeface="Times New Roman"/>
                <a:cs typeface="Times New Roman"/>
              </a:rPr>
              <a:t> </a:t>
            </a:r>
            <a:r>
              <a:rPr sz="2000" spc="-5" dirty="0">
                <a:solidFill>
                  <a:srgbClr val="AC1285"/>
                </a:solidFill>
                <a:latin typeface="Times New Roman"/>
                <a:cs typeface="Times New Roman"/>
              </a:rPr>
              <a:t>communicate</a:t>
            </a:r>
            <a:r>
              <a:rPr sz="2000" spc="305" dirty="0">
                <a:solidFill>
                  <a:srgbClr val="AC1285"/>
                </a:solidFill>
                <a:latin typeface="Times New Roman"/>
                <a:cs typeface="Times New Roman"/>
              </a:rPr>
              <a:t> </a:t>
            </a:r>
            <a:r>
              <a:rPr sz="2000" spc="-5" dirty="0">
                <a:solidFill>
                  <a:srgbClr val="AC1285"/>
                </a:solidFill>
                <a:latin typeface="Times New Roman"/>
                <a:cs typeface="Times New Roman"/>
              </a:rPr>
              <a:t>each</a:t>
            </a:r>
            <a:r>
              <a:rPr sz="2000" spc="280" dirty="0">
                <a:solidFill>
                  <a:srgbClr val="AC1285"/>
                </a:solidFill>
                <a:latin typeface="Times New Roman"/>
                <a:cs typeface="Times New Roman"/>
              </a:rPr>
              <a:t> </a:t>
            </a:r>
            <a:r>
              <a:rPr sz="2000" spc="-5" dirty="0">
                <a:solidFill>
                  <a:srgbClr val="AC1285"/>
                </a:solidFill>
                <a:latin typeface="Times New Roman"/>
                <a:cs typeface="Times New Roman"/>
              </a:rPr>
              <a:t>other</a:t>
            </a:r>
            <a:r>
              <a:rPr sz="2000" spc="305" dirty="0">
                <a:solidFill>
                  <a:srgbClr val="AC1285"/>
                </a:solidFill>
                <a:latin typeface="Times New Roman"/>
                <a:cs typeface="Times New Roman"/>
              </a:rPr>
              <a:t> </a:t>
            </a:r>
            <a:r>
              <a:rPr sz="2000" spc="-10" dirty="0">
                <a:solidFill>
                  <a:srgbClr val="AC1285"/>
                </a:solidFill>
                <a:latin typeface="Times New Roman"/>
                <a:cs typeface="Times New Roman"/>
              </a:rPr>
              <a:t>is</a:t>
            </a:r>
            <a:endParaRPr sz="2000">
              <a:latin typeface="Times New Roman"/>
              <a:cs typeface="Times New Roman"/>
            </a:endParaRPr>
          </a:p>
          <a:p>
            <a:pPr marL="356870" algn="just">
              <a:lnSpc>
                <a:spcPct val="100000"/>
              </a:lnSpc>
              <a:spcBef>
                <a:spcPts val="1205"/>
              </a:spcBef>
            </a:pPr>
            <a:r>
              <a:rPr sz="2000" spc="-20" dirty="0">
                <a:solidFill>
                  <a:srgbClr val="AC1285"/>
                </a:solidFill>
                <a:latin typeface="Times New Roman"/>
                <a:cs typeface="Times New Roman"/>
              </a:rPr>
              <a:t>known </a:t>
            </a:r>
            <a:r>
              <a:rPr sz="2000" spc="-5" dirty="0">
                <a:solidFill>
                  <a:srgbClr val="AC1285"/>
                </a:solidFill>
                <a:latin typeface="Times New Roman"/>
                <a:cs typeface="Times New Roman"/>
              </a:rPr>
              <a:t>as </a:t>
            </a:r>
            <a:r>
              <a:rPr sz="2000" b="1" i="1" spc="-10" dirty="0">
                <a:solidFill>
                  <a:srgbClr val="FF0000"/>
                </a:solidFill>
                <a:latin typeface="Times New Roman"/>
                <a:cs typeface="Times New Roman"/>
              </a:rPr>
              <a:t>Inter </a:t>
            </a:r>
            <a:r>
              <a:rPr sz="2000" b="1" i="1" spc="-5" dirty="0">
                <a:solidFill>
                  <a:srgbClr val="FF0000"/>
                </a:solidFill>
                <a:latin typeface="Times New Roman"/>
                <a:cs typeface="Times New Roman"/>
              </a:rPr>
              <a:t>Process/ Task </a:t>
            </a:r>
            <a:r>
              <a:rPr sz="2000" b="1" i="1" dirty="0">
                <a:solidFill>
                  <a:srgbClr val="FF0000"/>
                </a:solidFill>
                <a:latin typeface="Times New Roman"/>
                <a:cs typeface="Times New Roman"/>
              </a:rPr>
              <a:t>Communication</a:t>
            </a:r>
            <a:r>
              <a:rPr sz="2000" b="1" i="1" spc="90" dirty="0">
                <a:solidFill>
                  <a:srgbClr val="FF0000"/>
                </a:solidFill>
                <a:latin typeface="Times New Roman"/>
                <a:cs typeface="Times New Roman"/>
              </a:rPr>
              <a:t> </a:t>
            </a:r>
            <a:r>
              <a:rPr sz="2000" b="1" i="1" spc="-5" dirty="0">
                <a:solidFill>
                  <a:srgbClr val="FF0000"/>
                </a:solidFill>
                <a:latin typeface="Times New Roman"/>
                <a:cs typeface="Times New Roman"/>
              </a:rPr>
              <a:t>(IPC)</a:t>
            </a:r>
            <a:r>
              <a:rPr sz="2000" spc="-5" dirty="0">
                <a:latin typeface="Times New Roman"/>
                <a:cs typeface="Times New Roman"/>
              </a:rPr>
              <a:t>.</a:t>
            </a:r>
            <a:endParaRPr sz="2000">
              <a:latin typeface="Times New Roman"/>
              <a:cs typeface="Times New Roman"/>
            </a:endParaRPr>
          </a:p>
          <a:p>
            <a:pPr marL="356870" marR="5080" indent="-344805" algn="just">
              <a:lnSpc>
                <a:spcPct val="150100"/>
              </a:lnSpc>
              <a:spcBef>
                <a:spcPts val="480"/>
              </a:spcBef>
            </a:pPr>
            <a:r>
              <a:rPr sz="2000" spc="-5" dirty="0">
                <a:solidFill>
                  <a:srgbClr val="C00000"/>
                </a:solidFill>
                <a:latin typeface="Times New Roman"/>
                <a:cs typeface="Times New Roman"/>
              </a:rPr>
              <a:t>» </a:t>
            </a:r>
            <a:r>
              <a:rPr sz="2000" dirty="0">
                <a:solidFill>
                  <a:srgbClr val="C00000"/>
                </a:solidFill>
                <a:latin typeface="Times New Roman"/>
                <a:cs typeface="Times New Roman"/>
              </a:rPr>
              <a:t>IPC </a:t>
            </a:r>
            <a:r>
              <a:rPr sz="2000" spc="-10" dirty="0">
                <a:solidFill>
                  <a:srgbClr val="C00000"/>
                </a:solidFill>
                <a:latin typeface="Times New Roman"/>
                <a:cs typeface="Times New Roman"/>
              </a:rPr>
              <a:t>is essential for </a:t>
            </a:r>
            <a:r>
              <a:rPr sz="2000" spc="-5" dirty="0">
                <a:solidFill>
                  <a:srgbClr val="C00000"/>
                </a:solidFill>
                <a:latin typeface="Times New Roman"/>
                <a:cs typeface="Times New Roman"/>
              </a:rPr>
              <a:t>process co-ordination</a:t>
            </a:r>
            <a:r>
              <a:rPr sz="2000" spc="-5" dirty="0">
                <a:latin typeface="Times New Roman"/>
                <a:cs typeface="Times New Roman"/>
              </a:rPr>
              <a:t>. </a:t>
            </a:r>
            <a:r>
              <a:rPr sz="2000" dirty="0">
                <a:solidFill>
                  <a:srgbClr val="6F2F9F"/>
                </a:solidFill>
                <a:latin typeface="Times New Roman"/>
                <a:cs typeface="Times New Roman"/>
              </a:rPr>
              <a:t>The </a:t>
            </a:r>
            <a:r>
              <a:rPr sz="2000" spc="-10" dirty="0">
                <a:solidFill>
                  <a:srgbClr val="6F2F9F"/>
                </a:solidFill>
                <a:latin typeface="Times New Roman"/>
                <a:cs typeface="Times New Roman"/>
              </a:rPr>
              <a:t>various types </a:t>
            </a:r>
            <a:r>
              <a:rPr sz="2000" dirty="0">
                <a:solidFill>
                  <a:srgbClr val="6F2F9F"/>
                </a:solidFill>
                <a:latin typeface="Times New Roman"/>
                <a:cs typeface="Times New Roman"/>
              </a:rPr>
              <a:t>of IPC  </a:t>
            </a:r>
            <a:r>
              <a:rPr sz="2000" spc="-10" dirty="0">
                <a:solidFill>
                  <a:srgbClr val="6F2F9F"/>
                </a:solidFill>
                <a:latin typeface="Times New Roman"/>
                <a:cs typeface="Times New Roman"/>
              </a:rPr>
              <a:t>mechanisms </a:t>
            </a:r>
            <a:r>
              <a:rPr sz="2000" dirty="0">
                <a:solidFill>
                  <a:srgbClr val="6F2F9F"/>
                </a:solidFill>
                <a:latin typeface="Times New Roman"/>
                <a:cs typeface="Times New Roman"/>
              </a:rPr>
              <a:t>adopted by </a:t>
            </a:r>
            <a:r>
              <a:rPr sz="2000" spc="-5" dirty="0">
                <a:solidFill>
                  <a:srgbClr val="6F2F9F"/>
                </a:solidFill>
                <a:latin typeface="Times New Roman"/>
                <a:cs typeface="Times New Roman"/>
              </a:rPr>
              <a:t>process </a:t>
            </a:r>
            <a:r>
              <a:rPr sz="2000" dirty="0">
                <a:solidFill>
                  <a:srgbClr val="6F2F9F"/>
                </a:solidFill>
                <a:latin typeface="Times New Roman"/>
                <a:cs typeface="Times New Roman"/>
              </a:rPr>
              <a:t>are </a:t>
            </a:r>
            <a:r>
              <a:rPr sz="2000" spc="-10" dirty="0">
                <a:solidFill>
                  <a:srgbClr val="6F2F9F"/>
                </a:solidFill>
                <a:latin typeface="Times New Roman"/>
                <a:cs typeface="Times New Roman"/>
              </a:rPr>
              <a:t>kernel </a:t>
            </a:r>
            <a:r>
              <a:rPr sz="2000" spc="-5" dirty="0">
                <a:solidFill>
                  <a:srgbClr val="6F2F9F"/>
                </a:solidFill>
                <a:latin typeface="Times New Roman"/>
                <a:cs typeface="Times New Roman"/>
              </a:rPr>
              <a:t>(Operating </a:t>
            </a:r>
            <a:r>
              <a:rPr sz="2000" spc="-10" dirty="0">
                <a:solidFill>
                  <a:srgbClr val="6F2F9F"/>
                </a:solidFill>
                <a:latin typeface="Times New Roman"/>
                <a:cs typeface="Times New Roman"/>
              </a:rPr>
              <a:t>System) </a:t>
            </a:r>
            <a:r>
              <a:rPr sz="2000" spc="-5" dirty="0">
                <a:solidFill>
                  <a:srgbClr val="6F2F9F"/>
                </a:solidFill>
                <a:latin typeface="Times New Roman"/>
                <a:cs typeface="Times New Roman"/>
              </a:rPr>
              <a:t>dependent</a:t>
            </a:r>
            <a:r>
              <a:rPr sz="2000" spc="-5" dirty="0">
                <a:latin typeface="Times New Roman"/>
                <a:cs typeface="Times New Roman"/>
              </a:rPr>
              <a:t>.  They are </a:t>
            </a:r>
            <a:r>
              <a:rPr sz="2000" spc="-10" dirty="0">
                <a:latin typeface="Times New Roman"/>
                <a:cs typeface="Times New Roman"/>
              </a:rPr>
              <a:t>explained</a:t>
            </a:r>
            <a:r>
              <a:rPr sz="2000" dirty="0">
                <a:latin typeface="Times New Roman"/>
                <a:cs typeface="Times New Roman"/>
              </a:rPr>
              <a:t> </a:t>
            </a:r>
            <a:r>
              <a:rPr sz="2000" spc="-10" dirty="0">
                <a:latin typeface="Times New Roman"/>
                <a:cs typeface="Times New Roman"/>
              </a:rPr>
              <a:t>below.</a:t>
            </a:r>
            <a:endParaRPr sz="200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59</a:t>
            </a:fld>
            <a:endParaRPr spc="-4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505713"/>
            <a:ext cx="6760209" cy="4476750"/>
          </a:xfrm>
          <a:prstGeom prst="rect">
            <a:avLst/>
          </a:prstGeom>
        </p:spPr>
        <p:txBody>
          <a:bodyPr vert="horz" wrap="square" lIns="0" tIns="11430" rIns="0" bIns="0" rtlCol="0">
            <a:spAutoFit/>
          </a:bodyPr>
          <a:lstStyle/>
          <a:p>
            <a:pPr marL="12700">
              <a:lnSpc>
                <a:spcPct val="100000"/>
              </a:lnSpc>
              <a:spcBef>
                <a:spcPts val="90"/>
              </a:spcBef>
              <a:tabLst>
                <a:tab pos="356870" algn="l"/>
              </a:tabLst>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Process </a:t>
            </a:r>
            <a:r>
              <a:rPr sz="2000" b="1" i="1" dirty="0">
                <a:solidFill>
                  <a:srgbClr val="FF0000"/>
                </a:solidFill>
                <a:latin typeface="Times New Roman"/>
                <a:cs typeface="Times New Roman"/>
              </a:rPr>
              <a:t>Management: </a:t>
            </a:r>
            <a:r>
              <a:rPr sz="2000" spc="-5" dirty="0">
                <a:solidFill>
                  <a:srgbClr val="AC1285"/>
                </a:solidFill>
                <a:latin typeface="Times New Roman"/>
                <a:cs typeface="Times New Roman"/>
              </a:rPr>
              <a:t>deals </a:t>
            </a:r>
            <a:r>
              <a:rPr sz="2000" spc="-20" dirty="0">
                <a:solidFill>
                  <a:srgbClr val="AC1285"/>
                </a:solidFill>
                <a:latin typeface="Times New Roman"/>
                <a:cs typeface="Times New Roman"/>
              </a:rPr>
              <a:t>with </a:t>
            </a:r>
            <a:r>
              <a:rPr sz="2000" spc="-15" dirty="0">
                <a:solidFill>
                  <a:srgbClr val="AC1285"/>
                </a:solidFill>
                <a:latin typeface="Times New Roman"/>
                <a:cs typeface="Times New Roman"/>
              </a:rPr>
              <a:t>managing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process/</a:t>
            </a:r>
            <a:r>
              <a:rPr sz="2000" spc="150" dirty="0">
                <a:solidFill>
                  <a:srgbClr val="AC1285"/>
                </a:solidFill>
                <a:latin typeface="Times New Roman"/>
                <a:cs typeface="Times New Roman"/>
              </a:rPr>
              <a:t> </a:t>
            </a:r>
            <a:r>
              <a:rPr sz="2000" spc="-10" dirty="0">
                <a:solidFill>
                  <a:srgbClr val="AC1285"/>
                </a:solidFill>
                <a:latin typeface="Times New Roman"/>
                <a:cs typeface="Times New Roman"/>
              </a:rPr>
              <a:t>tasks</a:t>
            </a:r>
            <a:r>
              <a:rPr sz="2000" spc="-10" dirty="0">
                <a:latin typeface="Times New Roman"/>
                <a:cs typeface="Times New Roman"/>
              </a:rPr>
              <a:t>.</a:t>
            </a:r>
            <a:endParaRPr sz="2000">
              <a:latin typeface="Times New Roman"/>
              <a:cs typeface="Times New Roman"/>
            </a:endParaRPr>
          </a:p>
          <a:p>
            <a:pPr marL="12700">
              <a:lnSpc>
                <a:spcPct val="100000"/>
              </a:lnSpc>
              <a:spcBef>
                <a:spcPts val="1685"/>
              </a:spcBef>
              <a:tabLst>
                <a:tab pos="356870" algn="l"/>
              </a:tabLst>
            </a:pPr>
            <a:r>
              <a:rPr sz="2000" spc="-5" dirty="0">
                <a:solidFill>
                  <a:srgbClr val="C00000"/>
                </a:solidFill>
                <a:latin typeface="Times New Roman"/>
                <a:cs typeface="Times New Roman"/>
              </a:rPr>
              <a:t>»	</a:t>
            </a:r>
            <a:r>
              <a:rPr sz="2000" dirty="0">
                <a:solidFill>
                  <a:srgbClr val="6F2F9F"/>
                </a:solidFill>
                <a:latin typeface="Times New Roman"/>
                <a:cs typeface="Times New Roman"/>
              </a:rPr>
              <a:t>Process </a:t>
            </a:r>
            <a:r>
              <a:rPr sz="2000" spc="-15" dirty="0">
                <a:solidFill>
                  <a:srgbClr val="6F2F9F"/>
                </a:solidFill>
                <a:latin typeface="Times New Roman"/>
                <a:cs typeface="Times New Roman"/>
              </a:rPr>
              <a:t>management </a:t>
            </a:r>
            <a:r>
              <a:rPr sz="2000" spc="-10" dirty="0">
                <a:solidFill>
                  <a:srgbClr val="6F2F9F"/>
                </a:solidFill>
                <a:latin typeface="Times New Roman"/>
                <a:cs typeface="Times New Roman"/>
              </a:rPr>
              <a:t>includes</a:t>
            </a:r>
            <a:r>
              <a:rPr sz="2000" spc="85" dirty="0">
                <a:solidFill>
                  <a:srgbClr val="6F2F9F"/>
                </a:solidFill>
                <a:latin typeface="Times New Roman"/>
                <a:cs typeface="Times New Roman"/>
              </a:rPr>
              <a:t> </a:t>
            </a:r>
            <a:r>
              <a:rPr sz="2000" spc="-5" dirty="0">
                <a:latin typeface="Times New Roman"/>
                <a:cs typeface="Times New Roman"/>
              </a:rPr>
              <a:t>–</a:t>
            </a:r>
            <a:endParaRPr sz="2000">
              <a:latin typeface="Times New Roman"/>
              <a:cs typeface="Times New Roman"/>
            </a:endParaRPr>
          </a:p>
          <a:p>
            <a:pPr marL="683260">
              <a:lnSpc>
                <a:spcPct val="100000"/>
              </a:lnSpc>
              <a:spcBef>
                <a:spcPts val="1680"/>
              </a:spcBef>
              <a:tabLst>
                <a:tab pos="1033780" algn="l"/>
              </a:tabLst>
            </a:pPr>
            <a:r>
              <a:rPr sz="2000" spc="-5" dirty="0">
                <a:solidFill>
                  <a:srgbClr val="C00000"/>
                </a:solidFill>
                <a:latin typeface="Times New Roman"/>
                <a:cs typeface="Times New Roman"/>
              </a:rPr>
              <a:t>»	</a:t>
            </a:r>
            <a:r>
              <a:rPr sz="2000" spc="-10" dirty="0">
                <a:latin typeface="Times New Roman"/>
                <a:cs typeface="Times New Roman"/>
              </a:rPr>
              <a:t>setting </a:t>
            </a:r>
            <a:r>
              <a:rPr sz="2000" spc="-15" dirty="0">
                <a:latin typeface="Times New Roman"/>
                <a:cs typeface="Times New Roman"/>
              </a:rPr>
              <a:t>up </a:t>
            </a:r>
            <a:r>
              <a:rPr sz="2000" spc="-5" dirty="0">
                <a:latin typeface="Times New Roman"/>
                <a:cs typeface="Times New Roman"/>
              </a:rPr>
              <a:t>a </a:t>
            </a:r>
            <a:r>
              <a:rPr sz="2000" spc="-15" dirty="0">
                <a:latin typeface="Times New Roman"/>
                <a:cs typeface="Times New Roman"/>
              </a:rPr>
              <a:t>memory </a:t>
            </a:r>
            <a:r>
              <a:rPr sz="2000" spc="-10" dirty="0">
                <a:latin typeface="Times New Roman"/>
                <a:cs typeface="Times New Roman"/>
              </a:rPr>
              <a:t>for the</a:t>
            </a:r>
            <a:r>
              <a:rPr sz="2000" spc="145" dirty="0">
                <a:latin typeface="Times New Roman"/>
                <a:cs typeface="Times New Roman"/>
              </a:rPr>
              <a:t> </a:t>
            </a:r>
            <a:r>
              <a:rPr sz="2000" spc="-5" dirty="0">
                <a:latin typeface="Times New Roman"/>
                <a:cs typeface="Times New Roman"/>
              </a:rPr>
              <a:t>process</a:t>
            </a:r>
            <a:endParaRPr sz="2000">
              <a:latin typeface="Times New Roman"/>
              <a:cs typeface="Times New Roman"/>
            </a:endParaRPr>
          </a:p>
          <a:p>
            <a:pPr marL="683260">
              <a:lnSpc>
                <a:spcPct val="100000"/>
              </a:lnSpc>
              <a:spcBef>
                <a:spcPts val="1680"/>
              </a:spcBef>
              <a:tabLst>
                <a:tab pos="1033780" algn="l"/>
              </a:tabLst>
            </a:pPr>
            <a:r>
              <a:rPr sz="2000" spc="-5" dirty="0">
                <a:solidFill>
                  <a:srgbClr val="C00000"/>
                </a:solidFill>
                <a:latin typeface="Times New Roman"/>
                <a:cs typeface="Times New Roman"/>
              </a:rPr>
              <a:t>»	</a:t>
            </a:r>
            <a:r>
              <a:rPr sz="2000" spc="-5" dirty="0">
                <a:latin typeface="Times New Roman"/>
                <a:cs typeface="Times New Roman"/>
              </a:rPr>
              <a:t>loading process </a:t>
            </a:r>
            <a:r>
              <a:rPr sz="2000" dirty="0">
                <a:latin typeface="Times New Roman"/>
                <a:cs typeface="Times New Roman"/>
              </a:rPr>
              <a:t>code </a:t>
            </a:r>
            <a:r>
              <a:rPr sz="2000" spc="-10" dirty="0">
                <a:latin typeface="Times New Roman"/>
                <a:cs typeface="Times New Roman"/>
              </a:rPr>
              <a:t>into</a:t>
            </a:r>
            <a:r>
              <a:rPr sz="2000" spc="-20" dirty="0">
                <a:latin typeface="Times New Roman"/>
                <a:cs typeface="Times New Roman"/>
              </a:rPr>
              <a:t> </a:t>
            </a:r>
            <a:r>
              <a:rPr sz="2000" spc="-15" dirty="0">
                <a:latin typeface="Times New Roman"/>
                <a:cs typeface="Times New Roman"/>
              </a:rPr>
              <a:t>memory</a:t>
            </a:r>
            <a:endParaRPr sz="2000">
              <a:latin typeface="Times New Roman"/>
              <a:cs typeface="Times New Roman"/>
            </a:endParaRPr>
          </a:p>
          <a:p>
            <a:pPr marL="683260">
              <a:lnSpc>
                <a:spcPct val="100000"/>
              </a:lnSpc>
              <a:spcBef>
                <a:spcPts val="1685"/>
              </a:spcBef>
              <a:tabLst>
                <a:tab pos="1033780" algn="l"/>
              </a:tabLst>
            </a:pPr>
            <a:r>
              <a:rPr sz="2000" spc="-5" dirty="0">
                <a:solidFill>
                  <a:srgbClr val="C00000"/>
                </a:solidFill>
                <a:latin typeface="Times New Roman"/>
                <a:cs typeface="Times New Roman"/>
              </a:rPr>
              <a:t>»	</a:t>
            </a:r>
            <a:r>
              <a:rPr sz="2000" spc="-5" dirty="0">
                <a:latin typeface="Times New Roman"/>
                <a:cs typeface="Times New Roman"/>
              </a:rPr>
              <a:t>allocating </a:t>
            </a:r>
            <a:r>
              <a:rPr sz="2000" spc="-15" dirty="0">
                <a:latin typeface="Times New Roman"/>
                <a:cs typeface="Times New Roman"/>
              </a:rPr>
              <a:t>system</a:t>
            </a:r>
            <a:r>
              <a:rPr sz="2000" spc="35" dirty="0">
                <a:latin typeface="Times New Roman"/>
                <a:cs typeface="Times New Roman"/>
              </a:rPr>
              <a:t> </a:t>
            </a:r>
            <a:r>
              <a:rPr sz="2000" spc="-5" dirty="0">
                <a:latin typeface="Times New Roman"/>
                <a:cs typeface="Times New Roman"/>
              </a:rPr>
              <a:t>resources</a:t>
            </a:r>
            <a:endParaRPr sz="2000">
              <a:latin typeface="Times New Roman"/>
              <a:cs typeface="Times New Roman"/>
            </a:endParaRPr>
          </a:p>
          <a:p>
            <a:pPr marL="683260">
              <a:lnSpc>
                <a:spcPct val="100000"/>
              </a:lnSpc>
              <a:spcBef>
                <a:spcPts val="1680"/>
              </a:spcBef>
              <a:tabLst>
                <a:tab pos="1033780" algn="l"/>
              </a:tabLst>
            </a:pPr>
            <a:r>
              <a:rPr sz="2000" spc="-5" dirty="0">
                <a:solidFill>
                  <a:srgbClr val="C00000"/>
                </a:solidFill>
                <a:latin typeface="Times New Roman"/>
                <a:cs typeface="Times New Roman"/>
              </a:rPr>
              <a:t>»	</a:t>
            </a:r>
            <a:r>
              <a:rPr sz="2000" spc="-10" dirty="0">
                <a:latin typeface="Times New Roman"/>
                <a:cs typeface="Times New Roman"/>
              </a:rPr>
              <a:t>scheduling and managing the </a:t>
            </a:r>
            <a:r>
              <a:rPr sz="2000" spc="-5" dirty="0">
                <a:latin typeface="Times New Roman"/>
                <a:cs typeface="Times New Roman"/>
              </a:rPr>
              <a:t>execution </a:t>
            </a:r>
            <a:r>
              <a:rPr sz="2000" dirty="0">
                <a:latin typeface="Times New Roman"/>
                <a:cs typeface="Times New Roman"/>
              </a:rPr>
              <a:t>of </a:t>
            </a:r>
            <a:r>
              <a:rPr sz="2000" spc="-10" dirty="0">
                <a:latin typeface="Times New Roman"/>
                <a:cs typeface="Times New Roman"/>
              </a:rPr>
              <a:t>the</a:t>
            </a:r>
            <a:r>
              <a:rPr sz="2000" spc="204" dirty="0">
                <a:latin typeface="Times New Roman"/>
                <a:cs typeface="Times New Roman"/>
              </a:rPr>
              <a:t> </a:t>
            </a:r>
            <a:r>
              <a:rPr sz="2000" spc="-5" dirty="0">
                <a:latin typeface="Times New Roman"/>
                <a:cs typeface="Times New Roman"/>
              </a:rPr>
              <a:t>process</a:t>
            </a:r>
            <a:endParaRPr sz="2000">
              <a:latin typeface="Times New Roman"/>
              <a:cs typeface="Times New Roman"/>
            </a:endParaRPr>
          </a:p>
          <a:p>
            <a:pPr marL="683260">
              <a:lnSpc>
                <a:spcPct val="100000"/>
              </a:lnSpc>
              <a:spcBef>
                <a:spcPts val="1685"/>
              </a:spcBef>
              <a:tabLst>
                <a:tab pos="1033780" algn="l"/>
              </a:tabLst>
            </a:pPr>
            <a:r>
              <a:rPr sz="2000" spc="-5" dirty="0">
                <a:solidFill>
                  <a:srgbClr val="C00000"/>
                </a:solidFill>
                <a:latin typeface="Times New Roman"/>
                <a:cs typeface="Times New Roman"/>
              </a:rPr>
              <a:t>»	</a:t>
            </a:r>
            <a:r>
              <a:rPr sz="2000" spc="-10" dirty="0">
                <a:latin typeface="Times New Roman"/>
                <a:cs typeface="Times New Roman"/>
              </a:rPr>
              <a:t>setting </a:t>
            </a:r>
            <a:r>
              <a:rPr sz="2000" spc="-15" dirty="0">
                <a:latin typeface="Times New Roman"/>
                <a:cs typeface="Times New Roman"/>
              </a:rPr>
              <a:t>up </a:t>
            </a:r>
            <a:r>
              <a:rPr sz="2000" spc="-10" dirty="0">
                <a:latin typeface="Times New Roman"/>
                <a:cs typeface="Times New Roman"/>
              </a:rPr>
              <a:t>and </a:t>
            </a:r>
            <a:r>
              <a:rPr sz="2000" spc="-15" dirty="0">
                <a:latin typeface="Times New Roman"/>
                <a:cs typeface="Times New Roman"/>
              </a:rPr>
              <a:t>managing </a:t>
            </a:r>
            <a:r>
              <a:rPr sz="2000" dirty="0">
                <a:latin typeface="Times New Roman"/>
                <a:cs typeface="Times New Roman"/>
              </a:rPr>
              <a:t>Process </a:t>
            </a:r>
            <a:r>
              <a:rPr sz="2000" spc="-5" dirty="0">
                <a:latin typeface="Times New Roman"/>
                <a:cs typeface="Times New Roman"/>
              </a:rPr>
              <a:t>Control </a:t>
            </a:r>
            <a:r>
              <a:rPr sz="2000" dirty="0">
                <a:latin typeface="Times New Roman"/>
                <a:cs typeface="Times New Roman"/>
              </a:rPr>
              <a:t>Block</a:t>
            </a:r>
            <a:r>
              <a:rPr sz="2000" spc="125" dirty="0">
                <a:latin typeface="Times New Roman"/>
                <a:cs typeface="Times New Roman"/>
              </a:rPr>
              <a:t> </a:t>
            </a:r>
            <a:r>
              <a:rPr sz="2000" dirty="0">
                <a:latin typeface="Times New Roman"/>
                <a:cs typeface="Times New Roman"/>
              </a:rPr>
              <a:t>(PCB)</a:t>
            </a:r>
            <a:endParaRPr sz="2000">
              <a:latin typeface="Times New Roman"/>
              <a:cs typeface="Times New Roman"/>
            </a:endParaRPr>
          </a:p>
          <a:p>
            <a:pPr marL="683260">
              <a:lnSpc>
                <a:spcPct val="100000"/>
              </a:lnSpc>
              <a:spcBef>
                <a:spcPts val="1680"/>
              </a:spcBef>
              <a:tabLst>
                <a:tab pos="1033780" algn="l"/>
              </a:tabLst>
            </a:pPr>
            <a:r>
              <a:rPr sz="2000" spc="-5" dirty="0">
                <a:solidFill>
                  <a:srgbClr val="C00000"/>
                </a:solidFill>
                <a:latin typeface="Times New Roman"/>
                <a:cs typeface="Times New Roman"/>
              </a:rPr>
              <a:t>»	</a:t>
            </a:r>
            <a:r>
              <a:rPr sz="2000" spc="-10" dirty="0">
                <a:latin typeface="Times New Roman"/>
                <a:cs typeface="Times New Roman"/>
              </a:rPr>
              <a:t>inter </a:t>
            </a:r>
            <a:r>
              <a:rPr sz="2000" spc="-5" dirty="0">
                <a:latin typeface="Times New Roman"/>
                <a:cs typeface="Times New Roman"/>
              </a:rPr>
              <a:t>process </a:t>
            </a:r>
            <a:r>
              <a:rPr sz="2000" spc="-15" dirty="0">
                <a:latin typeface="Times New Roman"/>
                <a:cs typeface="Times New Roman"/>
              </a:rPr>
              <a:t>communication </a:t>
            </a:r>
            <a:r>
              <a:rPr sz="2000" spc="-10" dirty="0">
                <a:latin typeface="Times New Roman"/>
                <a:cs typeface="Times New Roman"/>
              </a:rPr>
              <a:t>and</a:t>
            </a:r>
            <a:r>
              <a:rPr sz="2000" spc="120" dirty="0">
                <a:latin typeface="Times New Roman"/>
                <a:cs typeface="Times New Roman"/>
              </a:rPr>
              <a:t> </a:t>
            </a:r>
            <a:r>
              <a:rPr sz="2000" spc="-10" dirty="0">
                <a:latin typeface="Times New Roman"/>
                <a:cs typeface="Times New Roman"/>
              </a:rPr>
              <a:t>synchronization</a:t>
            </a:r>
            <a:endParaRPr sz="2000">
              <a:latin typeface="Times New Roman"/>
              <a:cs typeface="Times New Roman"/>
            </a:endParaRPr>
          </a:p>
          <a:p>
            <a:pPr marL="683260">
              <a:lnSpc>
                <a:spcPct val="100000"/>
              </a:lnSpc>
              <a:spcBef>
                <a:spcPts val="1680"/>
              </a:spcBef>
              <a:tabLst>
                <a:tab pos="1033780" algn="l"/>
              </a:tabLst>
            </a:pPr>
            <a:r>
              <a:rPr sz="2000" spc="-5" dirty="0">
                <a:solidFill>
                  <a:srgbClr val="C00000"/>
                </a:solidFill>
                <a:latin typeface="Times New Roman"/>
                <a:cs typeface="Times New Roman"/>
              </a:rPr>
              <a:t>»	</a:t>
            </a:r>
            <a:r>
              <a:rPr sz="2000" spc="-5" dirty="0">
                <a:latin typeface="Times New Roman"/>
                <a:cs typeface="Times New Roman"/>
              </a:rPr>
              <a:t>process </a:t>
            </a:r>
            <a:r>
              <a:rPr sz="2000" spc="-10" dirty="0">
                <a:latin typeface="Times New Roman"/>
                <a:cs typeface="Times New Roman"/>
              </a:rPr>
              <a:t>termination/ </a:t>
            </a:r>
            <a:r>
              <a:rPr sz="2000" spc="-5" dirty="0">
                <a:latin typeface="Times New Roman"/>
                <a:cs typeface="Times New Roman"/>
              </a:rPr>
              <a:t>deletion,</a:t>
            </a:r>
            <a:r>
              <a:rPr sz="2000" spc="10" dirty="0">
                <a:latin typeface="Times New Roman"/>
                <a:cs typeface="Times New Roman"/>
              </a:rPr>
              <a:t> </a:t>
            </a:r>
            <a:r>
              <a:rPr sz="2000" spc="-5" dirty="0">
                <a:latin typeface="Times New Roman"/>
                <a:cs typeface="Times New Roman"/>
              </a:rPr>
              <a:t>etc.</a:t>
            </a:r>
            <a:endParaRPr sz="2000">
              <a:latin typeface="Times New Roman"/>
              <a:cs typeface="Times New Roman"/>
            </a:endParaRPr>
          </a:p>
        </p:txBody>
      </p:sp>
      <p:sp>
        <p:nvSpPr>
          <p:cNvPr id="4" name="object 4"/>
          <p:cNvSpPr txBox="1"/>
          <p:nvPr/>
        </p:nvSpPr>
        <p:spPr>
          <a:xfrm>
            <a:off x="8420100" y="6471338"/>
            <a:ext cx="217804"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6</a:t>
            </a:fld>
            <a:endParaRPr sz="1200">
              <a:latin typeface="Times New Roman"/>
              <a:cs typeface="Times New Roman"/>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1355" cy="2374265"/>
          </a:xfrm>
          <a:prstGeom prst="rect">
            <a:avLst/>
          </a:prstGeom>
        </p:spPr>
        <p:txBody>
          <a:bodyPr vert="horz" wrap="square" lIns="0" tIns="12700" rIns="0" bIns="0" rtlCol="0">
            <a:spAutoFit/>
          </a:bodyPr>
          <a:lstStyle/>
          <a:p>
            <a:pPr marL="356870" marR="6350" indent="-344805" algn="just">
              <a:lnSpc>
                <a:spcPct val="150100"/>
              </a:lnSpc>
              <a:spcBef>
                <a:spcPts val="100"/>
              </a:spcBef>
            </a:pPr>
            <a:r>
              <a:rPr sz="2000" spc="-5" dirty="0">
                <a:solidFill>
                  <a:srgbClr val="C00000"/>
                </a:solidFill>
                <a:latin typeface="Times New Roman"/>
                <a:cs typeface="Times New Roman"/>
              </a:rPr>
              <a:t>» </a:t>
            </a:r>
            <a:r>
              <a:rPr sz="2000" b="1" i="1" spc="-10" dirty="0">
                <a:solidFill>
                  <a:srgbClr val="FF0000"/>
                </a:solidFill>
                <a:latin typeface="Times New Roman"/>
                <a:cs typeface="Times New Roman"/>
              </a:rPr>
              <a:t>IPC </a:t>
            </a:r>
            <a:r>
              <a:rPr sz="2000" b="1" i="1" spc="-5" dirty="0">
                <a:solidFill>
                  <a:srgbClr val="FF0000"/>
                </a:solidFill>
                <a:latin typeface="Times New Roman"/>
                <a:cs typeface="Times New Roman"/>
              </a:rPr>
              <a:t>Mechanism - </a:t>
            </a:r>
            <a:r>
              <a:rPr sz="2000" b="1" i="1" spc="-10" dirty="0">
                <a:solidFill>
                  <a:srgbClr val="FF0000"/>
                </a:solidFill>
                <a:latin typeface="Times New Roman"/>
                <a:cs typeface="Times New Roman"/>
              </a:rPr>
              <a:t>Shared </a:t>
            </a:r>
            <a:r>
              <a:rPr sz="2000" b="1" i="1" spc="-5" dirty="0">
                <a:solidFill>
                  <a:srgbClr val="FF0000"/>
                </a:solidFill>
                <a:latin typeface="Times New Roman"/>
                <a:cs typeface="Times New Roman"/>
              </a:rPr>
              <a:t>Memory: </a:t>
            </a:r>
            <a:r>
              <a:rPr sz="2000" spc="-5" dirty="0">
                <a:solidFill>
                  <a:srgbClr val="C00000"/>
                </a:solidFill>
                <a:latin typeface="Times New Roman"/>
                <a:cs typeface="Times New Roman"/>
              </a:rPr>
              <a:t>Processes </a:t>
            </a:r>
            <a:r>
              <a:rPr sz="2000" spc="-10" dirty="0">
                <a:solidFill>
                  <a:srgbClr val="C00000"/>
                </a:solidFill>
                <a:latin typeface="Times New Roman"/>
                <a:cs typeface="Times New Roman"/>
              </a:rPr>
              <a:t>share </a:t>
            </a:r>
            <a:r>
              <a:rPr sz="2000" spc="-15" dirty="0">
                <a:solidFill>
                  <a:srgbClr val="C00000"/>
                </a:solidFill>
                <a:latin typeface="Times New Roman"/>
                <a:cs typeface="Times New Roman"/>
              </a:rPr>
              <a:t>some </a:t>
            </a:r>
            <a:r>
              <a:rPr sz="2000" spc="-5" dirty="0">
                <a:solidFill>
                  <a:srgbClr val="C00000"/>
                </a:solidFill>
                <a:latin typeface="Times New Roman"/>
                <a:cs typeface="Times New Roman"/>
              </a:rPr>
              <a:t>area </a:t>
            </a:r>
            <a:r>
              <a:rPr sz="2000" dirty="0">
                <a:solidFill>
                  <a:srgbClr val="C00000"/>
                </a:solidFill>
                <a:latin typeface="Times New Roman"/>
                <a:cs typeface="Times New Roman"/>
              </a:rPr>
              <a:t>of </a:t>
            </a:r>
            <a:r>
              <a:rPr sz="2000" spc="-5" dirty="0">
                <a:solidFill>
                  <a:srgbClr val="C00000"/>
                </a:solidFill>
                <a:latin typeface="Times New Roman"/>
                <a:cs typeface="Times New Roman"/>
              </a:rPr>
              <a:t>the  </a:t>
            </a:r>
            <a:r>
              <a:rPr sz="2000" spc="-15" dirty="0">
                <a:solidFill>
                  <a:srgbClr val="C00000"/>
                </a:solidFill>
                <a:latin typeface="Times New Roman"/>
                <a:cs typeface="Times New Roman"/>
              </a:rPr>
              <a:t>memory </a:t>
            </a:r>
            <a:r>
              <a:rPr sz="2000" spc="-5" dirty="0">
                <a:solidFill>
                  <a:srgbClr val="C00000"/>
                </a:solidFill>
                <a:latin typeface="Times New Roman"/>
                <a:cs typeface="Times New Roman"/>
              </a:rPr>
              <a:t>to </a:t>
            </a:r>
            <a:r>
              <a:rPr sz="2000" spc="-15" dirty="0">
                <a:solidFill>
                  <a:srgbClr val="C00000"/>
                </a:solidFill>
                <a:latin typeface="Times New Roman"/>
                <a:cs typeface="Times New Roman"/>
              </a:rPr>
              <a:t>communicate among </a:t>
            </a:r>
            <a:r>
              <a:rPr sz="2000" spc="-10" dirty="0">
                <a:solidFill>
                  <a:srgbClr val="C00000"/>
                </a:solidFill>
                <a:latin typeface="Times New Roman"/>
                <a:cs typeface="Times New Roman"/>
              </a:rPr>
              <a:t>them </a:t>
            </a:r>
            <a:r>
              <a:rPr sz="2000" spc="-5" dirty="0">
                <a:latin typeface="Times New Roman"/>
                <a:cs typeface="Times New Roman"/>
              </a:rPr>
              <a:t>(see </a:t>
            </a:r>
            <a:r>
              <a:rPr sz="2000" spc="-10" dirty="0">
                <a:latin typeface="Times New Roman"/>
                <a:cs typeface="Times New Roman"/>
              </a:rPr>
              <a:t>the </a:t>
            </a:r>
            <a:r>
              <a:rPr sz="2000" spc="-15" dirty="0">
                <a:latin typeface="Times New Roman"/>
                <a:cs typeface="Times New Roman"/>
              </a:rPr>
              <a:t>following</a:t>
            </a:r>
            <a:r>
              <a:rPr sz="2000" spc="400" dirty="0">
                <a:latin typeface="Times New Roman"/>
                <a:cs typeface="Times New Roman"/>
              </a:rPr>
              <a:t> </a:t>
            </a:r>
            <a:r>
              <a:rPr sz="2000" spc="-10" dirty="0">
                <a:latin typeface="Times New Roman"/>
                <a:cs typeface="Times New Roman"/>
              </a:rPr>
              <a:t>Figure).</a:t>
            </a:r>
            <a:endParaRPr sz="2000">
              <a:latin typeface="Times New Roman"/>
              <a:cs typeface="Times New Roman"/>
            </a:endParaRPr>
          </a:p>
          <a:p>
            <a:pPr marL="356870" marR="5080" indent="-344805" algn="just">
              <a:lnSpc>
                <a:spcPct val="150100"/>
              </a:lnSpc>
              <a:spcBef>
                <a:spcPts val="480"/>
              </a:spcBef>
            </a:pPr>
            <a:r>
              <a:rPr sz="2000" spc="-5" dirty="0">
                <a:solidFill>
                  <a:srgbClr val="C00000"/>
                </a:solidFill>
                <a:latin typeface="Times New Roman"/>
                <a:cs typeface="Times New Roman"/>
              </a:rPr>
              <a:t>» </a:t>
            </a:r>
            <a:r>
              <a:rPr sz="2000" spc="-10" dirty="0">
                <a:solidFill>
                  <a:srgbClr val="6F2F9F"/>
                </a:solidFill>
                <a:latin typeface="Times New Roman"/>
                <a:cs typeface="Times New Roman"/>
              </a:rPr>
              <a:t>Information to </a:t>
            </a:r>
            <a:r>
              <a:rPr sz="2000" dirty="0">
                <a:solidFill>
                  <a:srgbClr val="6F2F9F"/>
                </a:solidFill>
                <a:latin typeface="Times New Roman"/>
                <a:cs typeface="Times New Roman"/>
              </a:rPr>
              <a:t>be </a:t>
            </a:r>
            <a:r>
              <a:rPr sz="2000" spc="-5" dirty="0">
                <a:solidFill>
                  <a:srgbClr val="6F2F9F"/>
                </a:solidFill>
                <a:latin typeface="Times New Roman"/>
                <a:cs typeface="Times New Roman"/>
              </a:rPr>
              <a:t>communicated </a:t>
            </a:r>
            <a:r>
              <a:rPr sz="2000" dirty="0">
                <a:solidFill>
                  <a:srgbClr val="6F2F9F"/>
                </a:solidFill>
                <a:latin typeface="Times New Roman"/>
                <a:cs typeface="Times New Roman"/>
              </a:rPr>
              <a:t>by </a:t>
            </a:r>
            <a:r>
              <a:rPr sz="2000" spc="-5" dirty="0">
                <a:solidFill>
                  <a:srgbClr val="6F2F9F"/>
                </a:solidFill>
                <a:latin typeface="Times New Roman"/>
                <a:cs typeface="Times New Roman"/>
              </a:rPr>
              <a:t>the process </a:t>
            </a:r>
            <a:r>
              <a:rPr sz="2000" spc="-10" dirty="0">
                <a:solidFill>
                  <a:srgbClr val="6F2F9F"/>
                </a:solidFill>
                <a:latin typeface="Times New Roman"/>
                <a:cs typeface="Times New Roman"/>
              </a:rPr>
              <a:t>is </a:t>
            </a:r>
            <a:r>
              <a:rPr sz="2000" spc="-5" dirty="0">
                <a:solidFill>
                  <a:srgbClr val="6F2F9F"/>
                </a:solidFill>
                <a:latin typeface="Times New Roman"/>
                <a:cs typeface="Times New Roman"/>
              </a:rPr>
              <a:t>written </a:t>
            </a:r>
            <a:r>
              <a:rPr sz="2000" spc="-10" dirty="0">
                <a:solidFill>
                  <a:srgbClr val="6F2F9F"/>
                </a:solidFill>
                <a:latin typeface="Times New Roman"/>
                <a:cs typeface="Times New Roman"/>
              </a:rPr>
              <a:t>to the shared  </a:t>
            </a:r>
            <a:r>
              <a:rPr sz="2000" spc="-5" dirty="0">
                <a:solidFill>
                  <a:srgbClr val="6F2F9F"/>
                </a:solidFill>
                <a:latin typeface="Times New Roman"/>
                <a:cs typeface="Times New Roman"/>
              </a:rPr>
              <a:t>memory </a:t>
            </a:r>
            <a:r>
              <a:rPr sz="2000" dirty="0">
                <a:solidFill>
                  <a:srgbClr val="6F2F9F"/>
                </a:solidFill>
                <a:latin typeface="Times New Roman"/>
                <a:cs typeface="Times New Roman"/>
              </a:rPr>
              <a:t>area</a:t>
            </a:r>
            <a:r>
              <a:rPr sz="2000" dirty="0">
                <a:latin typeface="Times New Roman"/>
                <a:cs typeface="Times New Roman"/>
              </a:rPr>
              <a:t>. </a:t>
            </a:r>
            <a:r>
              <a:rPr sz="2000" spc="-5" dirty="0">
                <a:latin typeface="Times New Roman"/>
                <a:cs typeface="Times New Roman"/>
              </a:rPr>
              <a:t>Processes </a:t>
            </a:r>
            <a:r>
              <a:rPr sz="2000" spc="-10" dirty="0">
                <a:latin typeface="Times New Roman"/>
                <a:cs typeface="Times New Roman"/>
              </a:rPr>
              <a:t>which </a:t>
            </a:r>
            <a:r>
              <a:rPr sz="2000" spc="-5" dirty="0">
                <a:latin typeface="Times New Roman"/>
                <a:cs typeface="Times New Roman"/>
              </a:rPr>
              <a:t>require </a:t>
            </a:r>
            <a:r>
              <a:rPr sz="2000" spc="-10" dirty="0">
                <a:latin typeface="Times New Roman"/>
                <a:cs typeface="Times New Roman"/>
              </a:rPr>
              <a:t>this </a:t>
            </a:r>
            <a:r>
              <a:rPr sz="2000" spc="-5" dirty="0">
                <a:latin typeface="Times New Roman"/>
                <a:cs typeface="Times New Roman"/>
              </a:rPr>
              <a:t>information </a:t>
            </a:r>
            <a:r>
              <a:rPr sz="2000" dirty="0">
                <a:latin typeface="Times New Roman"/>
                <a:cs typeface="Times New Roman"/>
              </a:rPr>
              <a:t>can </a:t>
            </a:r>
            <a:r>
              <a:rPr sz="2000" spc="-5" dirty="0">
                <a:latin typeface="Times New Roman"/>
                <a:cs typeface="Times New Roman"/>
              </a:rPr>
              <a:t>read </a:t>
            </a:r>
            <a:r>
              <a:rPr sz="2000" spc="-10" dirty="0">
                <a:latin typeface="Times New Roman"/>
                <a:cs typeface="Times New Roman"/>
              </a:rPr>
              <a:t>the </a:t>
            </a:r>
            <a:r>
              <a:rPr sz="2000" spc="-15" dirty="0">
                <a:latin typeface="Times New Roman"/>
                <a:cs typeface="Times New Roman"/>
              </a:rPr>
              <a:t>same  </a:t>
            </a:r>
            <a:r>
              <a:rPr sz="2000" spc="-10" dirty="0">
                <a:latin typeface="Times New Roman"/>
                <a:cs typeface="Times New Roman"/>
              </a:rPr>
              <a:t>from the shared </a:t>
            </a:r>
            <a:r>
              <a:rPr sz="2000" spc="-15" dirty="0">
                <a:latin typeface="Times New Roman"/>
                <a:cs typeface="Times New Roman"/>
              </a:rPr>
              <a:t>memory</a:t>
            </a:r>
            <a:r>
              <a:rPr sz="2000" spc="114" dirty="0">
                <a:latin typeface="Times New Roman"/>
                <a:cs typeface="Times New Roman"/>
              </a:rPr>
              <a:t> </a:t>
            </a:r>
            <a:r>
              <a:rPr sz="2000" spc="-5" dirty="0">
                <a:latin typeface="Times New Roman"/>
                <a:cs typeface="Times New Roman"/>
              </a:rPr>
              <a:t>area.</a:t>
            </a:r>
            <a:endParaRPr sz="2000">
              <a:latin typeface="Times New Roman"/>
              <a:cs typeface="Times New Roman"/>
            </a:endParaRPr>
          </a:p>
        </p:txBody>
      </p:sp>
      <p:sp>
        <p:nvSpPr>
          <p:cNvPr id="3" name="object 3"/>
          <p:cNvSpPr txBox="1"/>
          <p:nvPr/>
        </p:nvSpPr>
        <p:spPr>
          <a:xfrm>
            <a:off x="460044" y="3799077"/>
            <a:ext cx="8302625" cy="2341880"/>
          </a:xfrm>
          <a:prstGeom prst="rect">
            <a:avLst/>
          </a:prstGeom>
        </p:spPr>
        <p:txBody>
          <a:bodyPr vert="horz" wrap="square" lIns="0" tIns="11430" rIns="0" bIns="0" rtlCol="0">
            <a:spAutoFit/>
          </a:bodyPr>
          <a:lstStyle/>
          <a:p>
            <a:pPr marL="12700">
              <a:lnSpc>
                <a:spcPct val="100000"/>
              </a:lnSpc>
              <a:spcBef>
                <a:spcPts val="90"/>
              </a:spcBef>
              <a:tabLst>
                <a:tab pos="356870" algn="l"/>
              </a:tabLst>
            </a:pPr>
            <a:r>
              <a:rPr sz="2000" spc="-5" dirty="0">
                <a:solidFill>
                  <a:srgbClr val="C00000"/>
                </a:solidFill>
                <a:latin typeface="Times New Roman"/>
                <a:cs typeface="Times New Roman"/>
              </a:rPr>
              <a:t>»	</a:t>
            </a:r>
            <a:r>
              <a:rPr sz="2000" dirty="0">
                <a:solidFill>
                  <a:srgbClr val="6F2F9F"/>
                </a:solidFill>
                <a:latin typeface="Times New Roman"/>
                <a:cs typeface="Times New Roman"/>
              </a:rPr>
              <a:t>The </a:t>
            </a:r>
            <a:r>
              <a:rPr sz="2000" spc="-10" dirty="0">
                <a:solidFill>
                  <a:srgbClr val="6F2F9F"/>
                </a:solidFill>
                <a:latin typeface="Times New Roman"/>
                <a:cs typeface="Times New Roman"/>
              </a:rPr>
              <a:t>implementation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shared </a:t>
            </a:r>
            <a:r>
              <a:rPr sz="2000" spc="-15" dirty="0">
                <a:solidFill>
                  <a:srgbClr val="6F2F9F"/>
                </a:solidFill>
                <a:latin typeface="Times New Roman"/>
                <a:cs typeface="Times New Roman"/>
              </a:rPr>
              <a:t>memory </a:t>
            </a:r>
            <a:r>
              <a:rPr sz="2000" spc="-10" dirty="0">
                <a:solidFill>
                  <a:srgbClr val="6F2F9F"/>
                </a:solidFill>
                <a:latin typeface="Times New Roman"/>
                <a:cs typeface="Times New Roman"/>
              </a:rPr>
              <a:t>is kernel</a:t>
            </a:r>
            <a:r>
              <a:rPr sz="2000" spc="180" dirty="0">
                <a:solidFill>
                  <a:srgbClr val="6F2F9F"/>
                </a:solidFill>
                <a:latin typeface="Times New Roman"/>
                <a:cs typeface="Times New Roman"/>
              </a:rPr>
              <a:t> </a:t>
            </a:r>
            <a:r>
              <a:rPr sz="2000" spc="-5" dirty="0">
                <a:solidFill>
                  <a:srgbClr val="6F2F9F"/>
                </a:solidFill>
                <a:latin typeface="Times New Roman"/>
                <a:cs typeface="Times New Roman"/>
              </a:rPr>
              <a:t>dependent</a:t>
            </a:r>
            <a:r>
              <a:rPr sz="2000" spc="-5" dirty="0">
                <a:latin typeface="Times New Roman"/>
                <a:cs typeface="Times New Roman"/>
              </a:rPr>
              <a:t>.</a:t>
            </a:r>
            <a:endParaRPr sz="2000">
              <a:latin typeface="Times New Roman"/>
              <a:cs typeface="Times New Roman"/>
            </a:endParaRPr>
          </a:p>
          <a:p>
            <a:pPr marL="12700">
              <a:lnSpc>
                <a:spcPct val="100000"/>
              </a:lnSpc>
              <a:spcBef>
                <a:spcPts val="1685"/>
              </a:spcBef>
              <a:tabLst>
                <a:tab pos="356870" algn="l"/>
              </a:tabLst>
            </a:pPr>
            <a:r>
              <a:rPr sz="2000" spc="-5" dirty="0">
                <a:solidFill>
                  <a:srgbClr val="C00000"/>
                </a:solidFill>
                <a:latin typeface="Times New Roman"/>
                <a:cs typeface="Times New Roman"/>
              </a:rPr>
              <a:t>»	</a:t>
            </a:r>
            <a:r>
              <a:rPr sz="2000" spc="-5" dirty="0">
                <a:solidFill>
                  <a:srgbClr val="6F2F9F"/>
                </a:solidFill>
                <a:latin typeface="Times New Roman"/>
                <a:cs typeface="Times New Roman"/>
              </a:rPr>
              <a:t>Different</a:t>
            </a:r>
            <a:r>
              <a:rPr sz="2000" spc="105" dirty="0">
                <a:solidFill>
                  <a:srgbClr val="6F2F9F"/>
                </a:solidFill>
                <a:latin typeface="Times New Roman"/>
                <a:cs typeface="Times New Roman"/>
              </a:rPr>
              <a:t> </a:t>
            </a:r>
            <a:r>
              <a:rPr sz="2000" spc="-10" dirty="0">
                <a:solidFill>
                  <a:srgbClr val="6F2F9F"/>
                </a:solidFill>
                <a:latin typeface="Times New Roman"/>
                <a:cs typeface="Times New Roman"/>
              </a:rPr>
              <a:t>mechanisms</a:t>
            </a:r>
            <a:r>
              <a:rPr sz="2000" spc="85" dirty="0">
                <a:solidFill>
                  <a:srgbClr val="6F2F9F"/>
                </a:solidFill>
                <a:latin typeface="Times New Roman"/>
                <a:cs typeface="Times New Roman"/>
              </a:rPr>
              <a:t> </a:t>
            </a:r>
            <a:r>
              <a:rPr sz="2000" spc="-5" dirty="0">
                <a:latin typeface="Times New Roman"/>
                <a:cs typeface="Times New Roman"/>
              </a:rPr>
              <a:t>are</a:t>
            </a:r>
            <a:r>
              <a:rPr sz="2000" spc="85" dirty="0">
                <a:latin typeface="Times New Roman"/>
                <a:cs typeface="Times New Roman"/>
              </a:rPr>
              <a:t> </a:t>
            </a:r>
            <a:r>
              <a:rPr sz="2000" dirty="0">
                <a:latin typeface="Times New Roman"/>
                <a:cs typeface="Times New Roman"/>
              </a:rPr>
              <a:t>adopted</a:t>
            </a:r>
            <a:r>
              <a:rPr sz="2000" spc="105" dirty="0">
                <a:latin typeface="Times New Roman"/>
                <a:cs typeface="Times New Roman"/>
              </a:rPr>
              <a:t> </a:t>
            </a:r>
            <a:r>
              <a:rPr sz="2000" dirty="0">
                <a:latin typeface="Times New Roman"/>
                <a:cs typeface="Times New Roman"/>
              </a:rPr>
              <a:t>by</a:t>
            </a:r>
            <a:r>
              <a:rPr sz="2000" spc="40" dirty="0">
                <a:latin typeface="Times New Roman"/>
                <a:cs typeface="Times New Roman"/>
              </a:rPr>
              <a:t> </a:t>
            </a:r>
            <a:r>
              <a:rPr sz="2000" spc="-10" dirty="0">
                <a:latin typeface="Times New Roman"/>
                <a:cs typeface="Times New Roman"/>
              </a:rPr>
              <a:t>different</a:t>
            </a:r>
            <a:r>
              <a:rPr sz="2000" spc="85" dirty="0">
                <a:latin typeface="Times New Roman"/>
                <a:cs typeface="Times New Roman"/>
              </a:rPr>
              <a:t> </a:t>
            </a:r>
            <a:r>
              <a:rPr sz="2000" spc="-5" dirty="0">
                <a:latin typeface="Times New Roman"/>
                <a:cs typeface="Times New Roman"/>
              </a:rPr>
              <a:t>kernels</a:t>
            </a:r>
            <a:r>
              <a:rPr sz="2000" spc="80" dirty="0">
                <a:latin typeface="Times New Roman"/>
                <a:cs typeface="Times New Roman"/>
              </a:rPr>
              <a:t> </a:t>
            </a:r>
            <a:r>
              <a:rPr sz="2000" spc="-10" dirty="0">
                <a:solidFill>
                  <a:srgbClr val="6F2F9F"/>
                </a:solidFill>
                <a:latin typeface="Times New Roman"/>
                <a:cs typeface="Times New Roman"/>
              </a:rPr>
              <a:t>for</a:t>
            </a:r>
            <a:r>
              <a:rPr sz="2000" spc="95" dirty="0">
                <a:solidFill>
                  <a:srgbClr val="6F2F9F"/>
                </a:solidFill>
                <a:latin typeface="Times New Roman"/>
                <a:cs typeface="Times New Roman"/>
              </a:rPr>
              <a:t> </a:t>
            </a:r>
            <a:r>
              <a:rPr sz="2000" spc="-10" dirty="0">
                <a:solidFill>
                  <a:srgbClr val="6F2F9F"/>
                </a:solidFill>
                <a:latin typeface="Times New Roman"/>
                <a:cs typeface="Times New Roman"/>
              </a:rPr>
              <a:t>implementing</a:t>
            </a:r>
            <a:r>
              <a:rPr sz="2000" spc="80" dirty="0">
                <a:solidFill>
                  <a:srgbClr val="6F2F9F"/>
                </a:solidFill>
                <a:latin typeface="Times New Roman"/>
                <a:cs typeface="Times New Roman"/>
              </a:rPr>
              <a:t> </a:t>
            </a:r>
            <a:r>
              <a:rPr sz="2000" spc="-10" dirty="0">
                <a:latin typeface="Times New Roman"/>
                <a:cs typeface="Times New Roman"/>
              </a:rPr>
              <a:t>this,</a:t>
            </a:r>
            <a:endParaRPr sz="2000">
              <a:latin typeface="Times New Roman"/>
              <a:cs typeface="Times New Roman"/>
            </a:endParaRPr>
          </a:p>
          <a:p>
            <a:pPr marL="356870">
              <a:lnSpc>
                <a:spcPct val="100000"/>
              </a:lnSpc>
              <a:spcBef>
                <a:spcPts val="1200"/>
              </a:spcBef>
            </a:pPr>
            <a:r>
              <a:rPr sz="2000" spc="-5" dirty="0">
                <a:latin typeface="Times New Roman"/>
                <a:cs typeface="Times New Roman"/>
              </a:rPr>
              <a:t>a </a:t>
            </a:r>
            <a:r>
              <a:rPr sz="2000" spc="-15" dirty="0">
                <a:latin typeface="Times New Roman"/>
                <a:cs typeface="Times New Roman"/>
              </a:rPr>
              <a:t>few among </a:t>
            </a:r>
            <a:r>
              <a:rPr sz="2000" dirty="0">
                <a:latin typeface="Times New Roman"/>
                <a:cs typeface="Times New Roman"/>
              </a:rPr>
              <a:t>are </a:t>
            </a:r>
            <a:r>
              <a:rPr sz="2000" spc="-5" dirty="0">
                <a:latin typeface="Times New Roman"/>
                <a:cs typeface="Times New Roman"/>
              </a:rPr>
              <a:t>s</a:t>
            </a:r>
            <a:r>
              <a:rPr sz="2000" spc="90" dirty="0">
                <a:latin typeface="Times New Roman"/>
                <a:cs typeface="Times New Roman"/>
              </a:rPr>
              <a:t> </a:t>
            </a:r>
            <a:r>
              <a:rPr sz="2000" spc="-15" dirty="0">
                <a:latin typeface="Times New Roman"/>
                <a:cs typeface="Times New Roman"/>
              </a:rPr>
              <a:t>follows:</a:t>
            </a:r>
            <a:endParaRPr sz="2000">
              <a:latin typeface="Times New Roman"/>
              <a:cs typeface="Times New Roman"/>
            </a:endParaRPr>
          </a:p>
          <a:p>
            <a:pPr marL="1353820">
              <a:lnSpc>
                <a:spcPct val="100000"/>
              </a:lnSpc>
              <a:spcBef>
                <a:spcPts val="1680"/>
              </a:spcBef>
              <a:tabLst>
                <a:tab pos="1695450" algn="l"/>
              </a:tabLst>
            </a:pPr>
            <a:r>
              <a:rPr sz="2000" spc="-5" dirty="0">
                <a:solidFill>
                  <a:srgbClr val="C00000"/>
                </a:solidFill>
                <a:latin typeface="Times New Roman"/>
                <a:cs typeface="Times New Roman"/>
              </a:rPr>
              <a:t>»	</a:t>
            </a:r>
            <a:r>
              <a:rPr sz="2000" dirty="0">
                <a:latin typeface="Times New Roman"/>
                <a:cs typeface="Times New Roman"/>
              </a:rPr>
              <a:t>Pipes</a:t>
            </a:r>
            <a:endParaRPr sz="2000">
              <a:latin typeface="Times New Roman"/>
              <a:cs typeface="Times New Roman"/>
            </a:endParaRPr>
          </a:p>
          <a:p>
            <a:pPr marL="1353820">
              <a:lnSpc>
                <a:spcPct val="100000"/>
              </a:lnSpc>
              <a:spcBef>
                <a:spcPts val="1685"/>
              </a:spcBef>
              <a:tabLst>
                <a:tab pos="1695450" algn="l"/>
              </a:tabLst>
            </a:pPr>
            <a:r>
              <a:rPr sz="2000" spc="-5" dirty="0">
                <a:solidFill>
                  <a:srgbClr val="C00000"/>
                </a:solidFill>
                <a:latin typeface="Times New Roman"/>
                <a:cs typeface="Times New Roman"/>
              </a:rPr>
              <a:t>»	</a:t>
            </a:r>
            <a:r>
              <a:rPr sz="2000" spc="-10" dirty="0">
                <a:latin typeface="Times New Roman"/>
                <a:cs typeface="Times New Roman"/>
              </a:rPr>
              <a:t>Memory </a:t>
            </a:r>
            <a:r>
              <a:rPr sz="2000" spc="-5" dirty="0">
                <a:latin typeface="Times New Roman"/>
                <a:cs typeface="Times New Roman"/>
              </a:rPr>
              <a:t>Mapped</a:t>
            </a:r>
            <a:r>
              <a:rPr sz="2000" spc="10" dirty="0">
                <a:latin typeface="Times New Roman"/>
                <a:cs typeface="Times New Roman"/>
              </a:rPr>
              <a:t> </a:t>
            </a:r>
            <a:r>
              <a:rPr sz="2000" dirty="0">
                <a:latin typeface="Times New Roman"/>
                <a:cs typeface="Times New Roman"/>
              </a:rPr>
              <a:t>Objects</a:t>
            </a:r>
            <a:endParaRPr sz="2000">
              <a:latin typeface="Times New Roman"/>
              <a:cs typeface="Times New Roman"/>
            </a:endParaRPr>
          </a:p>
        </p:txBody>
      </p:sp>
      <p:sp>
        <p:nvSpPr>
          <p:cNvPr id="4" name="object 4"/>
          <p:cNvSpPr/>
          <p:nvPr/>
        </p:nvSpPr>
        <p:spPr>
          <a:xfrm>
            <a:off x="2174340" y="2701977"/>
            <a:ext cx="5391338" cy="979357"/>
          </a:xfrm>
          <a:prstGeom prst="rect">
            <a:avLst/>
          </a:prstGeom>
          <a:blipFill>
            <a:blip r:embed="rId2" cstate="print"/>
            <a:stretch>
              <a:fillRect/>
            </a:stretch>
          </a:blipFill>
        </p:spPr>
        <p:txBody>
          <a:bodyPr wrap="square" lIns="0" tIns="0" rIns="0" bIns="0" rtlCol="0"/>
          <a:lstStyle/>
          <a:p>
            <a:endParaRP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60</a:t>
            </a:fld>
            <a:endParaRPr spc="-40"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4530" cy="6276975"/>
          </a:xfrm>
          <a:prstGeom prst="rect">
            <a:avLst/>
          </a:prstGeom>
        </p:spPr>
        <p:txBody>
          <a:bodyPr vert="horz" wrap="square" lIns="0" tIns="12700" rIns="0" bIns="0" rtlCol="0">
            <a:spAutoFit/>
          </a:bodyPr>
          <a:lstStyle/>
          <a:p>
            <a:pPr marL="356870" marR="6350" indent="-344805" algn="just">
              <a:lnSpc>
                <a:spcPct val="150100"/>
              </a:lnSpc>
              <a:spcBef>
                <a:spcPts val="100"/>
              </a:spcBef>
            </a:pPr>
            <a:r>
              <a:rPr sz="2000" spc="-5" dirty="0">
                <a:solidFill>
                  <a:srgbClr val="C00000"/>
                </a:solidFill>
                <a:latin typeface="Times New Roman"/>
                <a:cs typeface="Times New Roman"/>
              </a:rPr>
              <a:t>» </a:t>
            </a:r>
            <a:r>
              <a:rPr sz="2000" b="1" i="1" dirty="0">
                <a:solidFill>
                  <a:srgbClr val="FF0000"/>
                </a:solidFill>
                <a:latin typeface="Times New Roman"/>
                <a:cs typeface="Times New Roman"/>
              </a:rPr>
              <a:t>1. </a:t>
            </a:r>
            <a:r>
              <a:rPr sz="2000" b="1" i="1" spc="-5" dirty="0">
                <a:solidFill>
                  <a:srgbClr val="FF0000"/>
                </a:solidFill>
                <a:latin typeface="Times New Roman"/>
                <a:cs typeface="Times New Roman"/>
              </a:rPr>
              <a:t>Pipes: </a:t>
            </a:r>
            <a:r>
              <a:rPr lang="en-US" sz="2000" b="1" i="1" spc="-235" dirty="0">
                <a:solidFill>
                  <a:srgbClr val="FF0000"/>
                </a:solidFill>
                <a:latin typeface="Times New Roman"/>
                <a:cs typeface="Times New Roman"/>
              </a:rPr>
              <a:t>"</a:t>
            </a:r>
            <a:r>
              <a:rPr sz="2000" i="1" spc="-235" dirty="0">
                <a:solidFill>
                  <a:srgbClr val="FF0000"/>
                </a:solidFill>
                <a:latin typeface="Times New Roman"/>
                <a:cs typeface="Times New Roman"/>
              </a:rPr>
              <a:t>Pipe</a:t>
            </a:r>
            <a:r>
              <a:rPr sz="2000" spc="-235" dirty="0">
                <a:latin typeface="Times New Roman"/>
                <a:cs typeface="Times New Roman"/>
              </a:rPr>
              <a:t>‟ </a:t>
            </a:r>
            <a:r>
              <a:rPr sz="2000" spc="-5" dirty="0">
                <a:latin typeface="Times New Roman"/>
                <a:cs typeface="Times New Roman"/>
              </a:rPr>
              <a:t>is </a:t>
            </a:r>
            <a:r>
              <a:rPr sz="2000" spc="-5" dirty="0">
                <a:solidFill>
                  <a:srgbClr val="AC1285"/>
                </a:solidFill>
                <a:latin typeface="Times New Roman"/>
                <a:cs typeface="Times New Roman"/>
              </a:rPr>
              <a:t>a </a:t>
            </a:r>
            <a:r>
              <a:rPr sz="2000" spc="-10" dirty="0">
                <a:solidFill>
                  <a:srgbClr val="AC1285"/>
                </a:solidFill>
                <a:latin typeface="Times New Roman"/>
                <a:cs typeface="Times New Roman"/>
              </a:rPr>
              <a:t>section </a:t>
            </a:r>
            <a:r>
              <a:rPr sz="2000" dirty="0">
                <a:solidFill>
                  <a:srgbClr val="AC1285"/>
                </a:solidFill>
                <a:latin typeface="Times New Roman"/>
                <a:cs typeface="Times New Roman"/>
              </a:rPr>
              <a:t>of </a:t>
            </a:r>
            <a:r>
              <a:rPr sz="2000" spc="-10" dirty="0">
                <a:solidFill>
                  <a:srgbClr val="AC1285"/>
                </a:solidFill>
                <a:latin typeface="Times New Roman"/>
                <a:cs typeface="Times New Roman"/>
              </a:rPr>
              <a:t>the shared memory </a:t>
            </a:r>
            <a:r>
              <a:rPr sz="2000" spc="-5" dirty="0">
                <a:solidFill>
                  <a:srgbClr val="AC1285"/>
                </a:solidFill>
                <a:latin typeface="Times New Roman"/>
                <a:cs typeface="Times New Roman"/>
              </a:rPr>
              <a:t>used </a:t>
            </a:r>
            <a:r>
              <a:rPr sz="2000" dirty="0">
                <a:solidFill>
                  <a:srgbClr val="AC1285"/>
                </a:solidFill>
                <a:latin typeface="Times New Roman"/>
                <a:cs typeface="Times New Roman"/>
              </a:rPr>
              <a:t>by </a:t>
            </a:r>
            <a:r>
              <a:rPr sz="2000" spc="-5" dirty="0">
                <a:solidFill>
                  <a:srgbClr val="AC1285"/>
                </a:solidFill>
                <a:latin typeface="Times New Roman"/>
                <a:cs typeface="Times New Roman"/>
              </a:rPr>
              <a:t>processes </a:t>
            </a:r>
            <a:r>
              <a:rPr sz="2000" spc="-50" dirty="0">
                <a:solidFill>
                  <a:srgbClr val="AC1285"/>
                </a:solidFill>
                <a:latin typeface="Times New Roman"/>
                <a:cs typeface="Times New Roman"/>
              </a:rPr>
              <a:t>for  </a:t>
            </a:r>
            <a:r>
              <a:rPr sz="2000" spc="-15" dirty="0">
                <a:solidFill>
                  <a:srgbClr val="AC1285"/>
                </a:solidFill>
                <a:latin typeface="Times New Roman"/>
                <a:cs typeface="Times New Roman"/>
              </a:rPr>
              <a:t>communicating</a:t>
            </a:r>
            <a:r>
              <a:rPr sz="2000" spc="-15" dirty="0">
                <a:latin typeface="Times New Roman"/>
                <a:cs typeface="Times New Roman"/>
              </a:rPr>
              <a:t>. </a:t>
            </a:r>
            <a:r>
              <a:rPr sz="2000" dirty="0">
                <a:solidFill>
                  <a:srgbClr val="6F2F9F"/>
                </a:solidFill>
                <a:latin typeface="Times New Roman"/>
                <a:cs typeface="Times New Roman"/>
              </a:rPr>
              <a:t>Pipes </a:t>
            </a:r>
            <a:r>
              <a:rPr sz="2000" spc="-5" dirty="0">
                <a:solidFill>
                  <a:srgbClr val="6F2F9F"/>
                </a:solidFill>
                <a:latin typeface="Times New Roman"/>
                <a:cs typeface="Times New Roman"/>
              </a:rPr>
              <a:t>follow </a:t>
            </a:r>
            <a:r>
              <a:rPr sz="2000" spc="-10" dirty="0">
                <a:solidFill>
                  <a:srgbClr val="6F2F9F"/>
                </a:solidFill>
                <a:latin typeface="Times New Roman"/>
                <a:cs typeface="Times New Roman"/>
              </a:rPr>
              <a:t>the client-server</a:t>
            </a:r>
            <a:r>
              <a:rPr sz="2000" spc="170" dirty="0">
                <a:solidFill>
                  <a:srgbClr val="6F2F9F"/>
                </a:solidFill>
                <a:latin typeface="Times New Roman"/>
                <a:cs typeface="Times New Roman"/>
              </a:rPr>
              <a:t> </a:t>
            </a:r>
            <a:r>
              <a:rPr sz="2000" spc="-5" dirty="0">
                <a:solidFill>
                  <a:srgbClr val="6F2F9F"/>
                </a:solidFill>
                <a:latin typeface="Times New Roman"/>
                <a:cs typeface="Times New Roman"/>
              </a:rPr>
              <a:t>architecture</a:t>
            </a:r>
            <a:r>
              <a:rPr sz="2000" spc="-5" dirty="0">
                <a:latin typeface="Times New Roman"/>
                <a:cs typeface="Times New Roman"/>
              </a:rPr>
              <a:t>.</a:t>
            </a:r>
            <a:endParaRPr sz="2000" dirty="0">
              <a:latin typeface="Times New Roman"/>
              <a:cs typeface="Times New Roman"/>
            </a:endParaRPr>
          </a:p>
          <a:p>
            <a:pPr marL="356870" marR="6985" indent="-344805" algn="just">
              <a:lnSpc>
                <a:spcPct val="150100"/>
              </a:lnSpc>
              <a:spcBef>
                <a:spcPts val="480"/>
              </a:spcBef>
            </a:pPr>
            <a:r>
              <a:rPr sz="2000" spc="-5" dirty="0">
                <a:solidFill>
                  <a:srgbClr val="C00000"/>
                </a:solidFill>
                <a:latin typeface="Times New Roman"/>
                <a:cs typeface="Times New Roman"/>
              </a:rPr>
              <a:t>» </a:t>
            </a:r>
            <a:r>
              <a:rPr sz="2000" spc="-10" dirty="0">
                <a:solidFill>
                  <a:srgbClr val="001F5F"/>
                </a:solidFill>
                <a:latin typeface="Times New Roman"/>
                <a:cs typeface="Times New Roman"/>
              </a:rPr>
              <a:t>A </a:t>
            </a:r>
            <a:r>
              <a:rPr sz="2000" spc="-5" dirty="0">
                <a:solidFill>
                  <a:srgbClr val="001F5F"/>
                </a:solidFill>
                <a:latin typeface="Times New Roman"/>
                <a:cs typeface="Times New Roman"/>
              </a:rPr>
              <a:t>process which creates a </a:t>
            </a:r>
            <a:r>
              <a:rPr sz="2000" dirty="0">
                <a:solidFill>
                  <a:srgbClr val="001F5F"/>
                </a:solidFill>
                <a:latin typeface="Times New Roman"/>
                <a:cs typeface="Times New Roman"/>
              </a:rPr>
              <a:t>pipe </a:t>
            </a:r>
            <a:r>
              <a:rPr sz="2000" spc="-10" dirty="0">
                <a:solidFill>
                  <a:srgbClr val="001F5F"/>
                </a:solidFill>
                <a:latin typeface="Times New Roman"/>
                <a:cs typeface="Times New Roman"/>
              </a:rPr>
              <a:t>is </a:t>
            </a:r>
            <a:r>
              <a:rPr sz="2000" spc="-5" dirty="0">
                <a:solidFill>
                  <a:srgbClr val="001F5F"/>
                </a:solidFill>
                <a:latin typeface="Times New Roman"/>
                <a:cs typeface="Times New Roman"/>
              </a:rPr>
              <a:t>known </a:t>
            </a:r>
            <a:r>
              <a:rPr sz="2000" spc="5" dirty="0">
                <a:solidFill>
                  <a:srgbClr val="001F5F"/>
                </a:solidFill>
                <a:latin typeface="Times New Roman"/>
                <a:cs typeface="Times New Roman"/>
              </a:rPr>
              <a:t>as </a:t>
            </a:r>
            <a:r>
              <a:rPr sz="2000" i="1" dirty="0">
                <a:solidFill>
                  <a:srgbClr val="FF0000"/>
                </a:solidFill>
                <a:latin typeface="Times New Roman"/>
                <a:cs typeface="Times New Roman"/>
              </a:rPr>
              <a:t>pipe </a:t>
            </a:r>
            <a:r>
              <a:rPr sz="2000" i="1" spc="-10" dirty="0">
                <a:solidFill>
                  <a:srgbClr val="FF0000"/>
                </a:solidFill>
                <a:latin typeface="Times New Roman"/>
                <a:cs typeface="Times New Roman"/>
              </a:rPr>
              <a:t>server </a:t>
            </a:r>
            <a:r>
              <a:rPr sz="2000" spc="-10" dirty="0">
                <a:solidFill>
                  <a:srgbClr val="001F5F"/>
                </a:solidFill>
                <a:latin typeface="Times New Roman"/>
                <a:cs typeface="Times New Roman"/>
              </a:rPr>
              <a:t>and </a:t>
            </a:r>
            <a:r>
              <a:rPr sz="2000" spc="-5" dirty="0">
                <a:solidFill>
                  <a:srgbClr val="001F5F"/>
                </a:solidFill>
                <a:latin typeface="Times New Roman"/>
                <a:cs typeface="Times New Roman"/>
              </a:rPr>
              <a:t>a process </a:t>
            </a:r>
            <a:r>
              <a:rPr sz="2000" spc="-15" dirty="0">
                <a:solidFill>
                  <a:srgbClr val="001F5F"/>
                </a:solidFill>
                <a:latin typeface="Times New Roman"/>
                <a:cs typeface="Times New Roman"/>
              </a:rPr>
              <a:t>which  </a:t>
            </a:r>
            <a:r>
              <a:rPr sz="2000" spc="-10" dirty="0">
                <a:solidFill>
                  <a:srgbClr val="001F5F"/>
                </a:solidFill>
                <a:latin typeface="Times New Roman"/>
                <a:cs typeface="Times New Roman"/>
              </a:rPr>
              <a:t>connects to </a:t>
            </a:r>
            <a:r>
              <a:rPr sz="2000" spc="-5" dirty="0">
                <a:solidFill>
                  <a:srgbClr val="001F5F"/>
                </a:solidFill>
                <a:latin typeface="Times New Roman"/>
                <a:cs typeface="Times New Roman"/>
              </a:rPr>
              <a:t>a </a:t>
            </a:r>
            <a:r>
              <a:rPr sz="2000" dirty="0">
                <a:solidFill>
                  <a:srgbClr val="001F5F"/>
                </a:solidFill>
                <a:latin typeface="Times New Roman"/>
                <a:cs typeface="Times New Roman"/>
              </a:rPr>
              <a:t>pipe </a:t>
            </a:r>
            <a:r>
              <a:rPr sz="2000" spc="-10" dirty="0">
                <a:solidFill>
                  <a:srgbClr val="001F5F"/>
                </a:solidFill>
                <a:latin typeface="Times New Roman"/>
                <a:cs typeface="Times New Roman"/>
              </a:rPr>
              <a:t>is </a:t>
            </a:r>
            <a:r>
              <a:rPr sz="2000" spc="-20" dirty="0">
                <a:solidFill>
                  <a:srgbClr val="001F5F"/>
                </a:solidFill>
                <a:latin typeface="Times New Roman"/>
                <a:cs typeface="Times New Roman"/>
              </a:rPr>
              <a:t>known </a:t>
            </a:r>
            <a:r>
              <a:rPr sz="2000" spc="-5" dirty="0">
                <a:solidFill>
                  <a:srgbClr val="001F5F"/>
                </a:solidFill>
                <a:latin typeface="Times New Roman"/>
                <a:cs typeface="Times New Roman"/>
              </a:rPr>
              <a:t>as </a:t>
            </a:r>
            <a:r>
              <a:rPr sz="2000" i="1" dirty="0">
                <a:solidFill>
                  <a:srgbClr val="FF0000"/>
                </a:solidFill>
                <a:latin typeface="Times New Roman"/>
                <a:cs typeface="Times New Roman"/>
              </a:rPr>
              <a:t>pipe</a:t>
            </a:r>
            <a:r>
              <a:rPr sz="2000" i="1" spc="100" dirty="0">
                <a:solidFill>
                  <a:srgbClr val="FF0000"/>
                </a:solidFill>
                <a:latin typeface="Times New Roman"/>
                <a:cs typeface="Times New Roman"/>
              </a:rPr>
              <a:t> </a:t>
            </a:r>
            <a:r>
              <a:rPr sz="2000" i="1" spc="-5" dirty="0">
                <a:solidFill>
                  <a:srgbClr val="FF0000"/>
                </a:solidFill>
                <a:latin typeface="Times New Roman"/>
                <a:cs typeface="Times New Roman"/>
              </a:rPr>
              <a:t>client</a:t>
            </a:r>
            <a:r>
              <a:rPr sz="2000" spc="-5" dirty="0">
                <a:latin typeface="Times New Roman"/>
                <a:cs typeface="Times New Roman"/>
              </a:rPr>
              <a:t>.</a:t>
            </a:r>
            <a:endParaRPr sz="2000" dirty="0">
              <a:latin typeface="Times New Roman"/>
              <a:cs typeface="Times New Roman"/>
            </a:endParaRPr>
          </a:p>
          <a:p>
            <a:pPr marL="356870" marR="8890" indent="-344805" algn="just">
              <a:lnSpc>
                <a:spcPct val="150000"/>
              </a:lnSpc>
              <a:spcBef>
                <a:spcPts val="480"/>
              </a:spcBef>
            </a:pPr>
            <a:r>
              <a:rPr sz="2000" spc="-5" dirty="0">
                <a:solidFill>
                  <a:srgbClr val="C00000"/>
                </a:solidFill>
                <a:latin typeface="Times New Roman"/>
                <a:cs typeface="Times New Roman"/>
              </a:rPr>
              <a:t>» A </a:t>
            </a:r>
            <a:r>
              <a:rPr sz="2000" dirty="0">
                <a:solidFill>
                  <a:srgbClr val="C00000"/>
                </a:solidFill>
                <a:latin typeface="Times New Roman"/>
                <a:cs typeface="Times New Roman"/>
              </a:rPr>
              <a:t>pipe </a:t>
            </a:r>
            <a:r>
              <a:rPr sz="2000" spc="-5" dirty="0">
                <a:solidFill>
                  <a:srgbClr val="C00000"/>
                </a:solidFill>
                <a:latin typeface="Times New Roman"/>
                <a:cs typeface="Times New Roman"/>
              </a:rPr>
              <a:t>can </a:t>
            </a:r>
            <a:r>
              <a:rPr sz="2000" dirty="0">
                <a:solidFill>
                  <a:srgbClr val="C00000"/>
                </a:solidFill>
                <a:latin typeface="Times New Roman"/>
                <a:cs typeface="Times New Roman"/>
              </a:rPr>
              <a:t>be </a:t>
            </a:r>
            <a:r>
              <a:rPr sz="2000" spc="-5" dirty="0">
                <a:solidFill>
                  <a:srgbClr val="C00000"/>
                </a:solidFill>
                <a:latin typeface="Times New Roman"/>
                <a:cs typeface="Times New Roman"/>
              </a:rPr>
              <a:t>considered as a medium </a:t>
            </a:r>
            <a:r>
              <a:rPr sz="2000" spc="-10" dirty="0">
                <a:solidFill>
                  <a:srgbClr val="C00000"/>
                </a:solidFill>
                <a:latin typeface="Times New Roman"/>
                <a:cs typeface="Times New Roman"/>
              </a:rPr>
              <a:t>for information </a:t>
            </a:r>
            <a:r>
              <a:rPr sz="2000" spc="5" dirty="0">
                <a:solidFill>
                  <a:srgbClr val="C00000"/>
                </a:solidFill>
                <a:latin typeface="Times New Roman"/>
                <a:cs typeface="Times New Roman"/>
              </a:rPr>
              <a:t>flow </a:t>
            </a:r>
            <a:r>
              <a:rPr sz="2000" spc="-5" dirty="0">
                <a:solidFill>
                  <a:srgbClr val="C00000"/>
                </a:solidFill>
                <a:latin typeface="Times New Roman"/>
                <a:cs typeface="Times New Roman"/>
              </a:rPr>
              <a:t>and </a:t>
            </a:r>
            <a:r>
              <a:rPr sz="2000" spc="-10" dirty="0">
                <a:solidFill>
                  <a:srgbClr val="C00000"/>
                </a:solidFill>
                <a:latin typeface="Times New Roman"/>
                <a:cs typeface="Times New Roman"/>
              </a:rPr>
              <a:t>has </a:t>
            </a:r>
            <a:r>
              <a:rPr sz="2000" spc="-5" dirty="0">
                <a:solidFill>
                  <a:srgbClr val="C00000"/>
                </a:solidFill>
                <a:latin typeface="Times New Roman"/>
                <a:cs typeface="Times New Roman"/>
              </a:rPr>
              <a:t>two   conceptual ends</a:t>
            </a:r>
            <a:r>
              <a:rPr sz="2000" spc="-5" dirty="0">
                <a:latin typeface="Times New Roman"/>
                <a:cs typeface="Times New Roman"/>
              </a:rPr>
              <a:t>. </a:t>
            </a:r>
            <a:r>
              <a:rPr sz="2000" dirty="0">
                <a:latin typeface="Times New Roman"/>
                <a:cs typeface="Times New Roman"/>
              </a:rPr>
              <a:t>It </a:t>
            </a:r>
            <a:r>
              <a:rPr sz="2000" spc="-5" dirty="0">
                <a:latin typeface="Times New Roman"/>
                <a:cs typeface="Times New Roman"/>
              </a:rPr>
              <a:t>can </a:t>
            </a:r>
            <a:r>
              <a:rPr sz="2000" dirty="0">
                <a:latin typeface="Times New Roman"/>
                <a:cs typeface="Times New Roman"/>
              </a:rPr>
              <a:t>be </a:t>
            </a:r>
            <a:r>
              <a:rPr sz="2000" i="1" spc="-5" dirty="0">
                <a:solidFill>
                  <a:srgbClr val="FF0000"/>
                </a:solidFill>
                <a:latin typeface="Times New Roman"/>
                <a:cs typeface="Times New Roman"/>
              </a:rPr>
              <a:t>unidirectional</a:t>
            </a:r>
            <a:r>
              <a:rPr sz="2000" spc="-5" dirty="0">
                <a:latin typeface="Times New Roman"/>
                <a:cs typeface="Times New Roman"/>
              </a:rPr>
              <a:t>, allowing information flow </a:t>
            </a:r>
            <a:r>
              <a:rPr sz="2000" spc="5" dirty="0">
                <a:latin typeface="Times New Roman"/>
                <a:cs typeface="Times New Roman"/>
              </a:rPr>
              <a:t>in </a:t>
            </a:r>
            <a:r>
              <a:rPr sz="2000" spc="-10" dirty="0">
                <a:latin typeface="Times New Roman"/>
                <a:cs typeface="Times New Roman"/>
              </a:rPr>
              <a:t>one  </a:t>
            </a:r>
            <a:r>
              <a:rPr sz="2000" spc="-5" dirty="0">
                <a:latin typeface="Times New Roman"/>
                <a:cs typeface="Times New Roman"/>
              </a:rPr>
              <a:t>direction </a:t>
            </a:r>
            <a:r>
              <a:rPr sz="2000" dirty="0">
                <a:latin typeface="Times New Roman"/>
                <a:cs typeface="Times New Roman"/>
              </a:rPr>
              <a:t>or </a:t>
            </a:r>
            <a:r>
              <a:rPr sz="2000" i="1" spc="-5" dirty="0">
                <a:solidFill>
                  <a:srgbClr val="FF0000"/>
                </a:solidFill>
                <a:latin typeface="Times New Roman"/>
                <a:cs typeface="Times New Roman"/>
              </a:rPr>
              <a:t>bidirectional </a:t>
            </a:r>
            <a:r>
              <a:rPr sz="2000" spc="-15" dirty="0">
                <a:latin typeface="Times New Roman"/>
                <a:cs typeface="Times New Roman"/>
              </a:rPr>
              <a:t>allowing </a:t>
            </a:r>
            <a:r>
              <a:rPr sz="2000" spc="-5" dirty="0">
                <a:latin typeface="Times New Roman"/>
                <a:cs typeface="Times New Roman"/>
              </a:rPr>
              <a:t>bi-directional </a:t>
            </a:r>
            <a:r>
              <a:rPr sz="2000" spc="-10" dirty="0">
                <a:latin typeface="Times New Roman"/>
                <a:cs typeface="Times New Roman"/>
              </a:rPr>
              <a:t>information</a:t>
            </a:r>
            <a:r>
              <a:rPr sz="2000" spc="70" dirty="0">
                <a:latin typeface="Times New Roman"/>
                <a:cs typeface="Times New Roman"/>
              </a:rPr>
              <a:t> </a:t>
            </a:r>
            <a:r>
              <a:rPr sz="2000" spc="-20" dirty="0">
                <a:latin typeface="Times New Roman"/>
                <a:cs typeface="Times New Roman"/>
              </a:rPr>
              <a:t>flow.</a:t>
            </a:r>
            <a:endParaRPr sz="2000" dirty="0">
              <a:latin typeface="Times New Roman"/>
              <a:cs typeface="Times New Roman"/>
            </a:endParaRPr>
          </a:p>
          <a:p>
            <a:pPr marL="356870" marR="5080" indent="-344805" algn="just">
              <a:lnSpc>
                <a:spcPct val="150100"/>
              </a:lnSpc>
              <a:spcBef>
                <a:spcPts val="480"/>
              </a:spcBef>
            </a:pPr>
            <a:r>
              <a:rPr sz="2000" spc="-5" dirty="0">
                <a:solidFill>
                  <a:srgbClr val="C00000"/>
                </a:solidFill>
                <a:latin typeface="Times New Roman"/>
                <a:cs typeface="Times New Roman"/>
              </a:rPr>
              <a:t>» </a:t>
            </a:r>
            <a:r>
              <a:rPr sz="2000" spc="-5" dirty="0">
                <a:latin typeface="Times New Roman"/>
                <a:cs typeface="Times New Roman"/>
              </a:rPr>
              <a:t>A unidirectional </a:t>
            </a:r>
            <a:r>
              <a:rPr sz="2000" dirty="0">
                <a:latin typeface="Times New Roman"/>
                <a:cs typeface="Times New Roman"/>
              </a:rPr>
              <a:t>pipe </a:t>
            </a:r>
            <a:r>
              <a:rPr sz="2000" spc="-15" dirty="0">
                <a:latin typeface="Times New Roman"/>
                <a:cs typeface="Times New Roman"/>
              </a:rPr>
              <a:t>allows </a:t>
            </a:r>
            <a:r>
              <a:rPr sz="2000" spc="-5" dirty="0">
                <a:latin typeface="Times New Roman"/>
                <a:cs typeface="Times New Roman"/>
              </a:rPr>
              <a:t>the process connecting at </a:t>
            </a:r>
            <a:r>
              <a:rPr sz="2000" spc="-10" dirty="0">
                <a:latin typeface="Times New Roman"/>
                <a:cs typeface="Times New Roman"/>
              </a:rPr>
              <a:t>one end </a:t>
            </a:r>
            <a:r>
              <a:rPr sz="2000" dirty="0">
                <a:latin typeface="Times New Roman"/>
                <a:cs typeface="Times New Roman"/>
              </a:rPr>
              <a:t>of </a:t>
            </a:r>
            <a:r>
              <a:rPr sz="2000" spc="-10" dirty="0">
                <a:latin typeface="Times New Roman"/>
                <a:cs typeface="Times New Roman"/>
              </a:rPr>
              <a:t>the </a:t>
            </a:r>
            <a:r>
              <a:rPr sz="2000" dirty="0">
                <a:latin typeface="Times New Roman"/>
                <a:cs typeface="Times New Roman"/>
              </a:rPr>
              <a:t>pipe </a:t>
            </a:r>
            <a:r>
              <a:rPr sz="2000" spc="-10" dirty="0">
                <a:latin typeface="Times New Roman"/>
                <a:cs typeface="Times New Roman"/>
              </a:rPr>
              <a:t>to  write </a:t>
            </a:r>
            <a:r>
              <a:rPr sz="2000" spc="-5" dirty="0">
                <a:latin typeface="Times New Roman"/>
                <a:cs typeface="Times New Roman"/>
              </a:rPr>
              <a:t>to </a:t>
            </a:r>
            <a:r>
              <a:rPr sz="2000" spc="-10" dirty="0">
                <a:latin typeface="Times New Roman"/>
                <a:cs typeface="Times New Roman"/>
              </a:rPr>
              <a:t>the </a:t>
            </a:r>
            <a:r>
              <a:rPr sz="2000" dirty="0">
                <a:latin typeface="Times New Roman"/>
                <a:cs typeface="Times New Roman"/>
              </a:rPr>
              <a:t>pipe </a:t>
            </a:r>
            <a:r>
              <a:rPr sz="2000" spc="-10" dirty="0">
                <a:latin typeface="Times New Roman"/>
                <a:cs typeface="Times New Roman"/>
              </a:rPr>
              <a:t>and </a:t>
            </a:r>
            <a:r>
              <a:rPr sz="2000" spc="-5" dirty="0">
                <a:latin typeface="Times New Roman"/>
                <a:cs typeface="Times New Roman"/>
              </a:rPr>
              <a:t>the process connected at </a:t>
            </a:r>
            <a:r>
              <a:rPr sz="2000" spc="-10" dirty="0">
                <a:latin typeface="Times New Roman"/>
                <a:cs typeface="Times New Roman"/>
              </a:rPr>
              <a:t>the other </a:t>
            </a:r>
            <a:r>
              <a:rPr sz="2000" spc="-5" dirty="0">
                <a:latin typeface="Times New Roman"/>
                <a:cs typeface="Times New Roman"/>
              </a:rPr>
              <a:t>end </a:t>
            </a:r>
            <a:r>
              <a:rPr sz="2000" dirty="0">
                <a:latin typeface="Times New Roman"/>
                <a:cs typeface="Times New Roman"/>
              </a:rPr>
              <a:t>of </a:t>
            </a:r>
            <a:r>
              <a:rPr sz="2000" spc="-10" dirty="0">
                <a:latin typeface="Times New Roman"/>
                <a:cs typeface="Times New Roman"/>
              </a:rPr>
              <a:t>the </a:t>
            </a:r>
            <a:r>
              <a:rPr sz="2000" dirty="0">
                <a:latin typeface="Times New Roman"/>
                <a:cs typeface="Times New Roman"/>
              </a:rPr>
              <a:t>pipe </a:t>
            </a:r>
            <a:r>
              <a:rPr sz="2000" spc="-5" dirty="0">
                <a:latin typeface="Times New Roman"/>
                <a:cs typeface="Times New Roman"/>
              </a:rPr>
              <a:t>to read  </a:t>
            </a:r>
            <a:r>
              <a:rPr sz="2000" spc="-10" dirty="0">
                <a:latin typeface="Times New Roman"/>
                <a:cs typeface="Times New Roman"/>
              </a:rPr>
              <a:t>the </a:t>
            </a:r>
            <a:r>
              <a:rPr sz="2000" spc="-5" dirty="0">
                <a:latin typeface="Times New Roman"/>
                <a:cs typeface="Times New Roman"/>
              </a:rPr>
              <a:t>data, </a:t>
            </a:r>
            <a:r>
              <a:rPr sz="2000" spc="-10" dirty="0">
                <a:latin typeface="Times New Roman"/>
                <a:cs typeface="Times New Roman"/>
              </a:rPr>
              <a:t>whereas </a:t>
            </a:r>
            <a:r>
              <a:rPr sz="2000" spc="-5" dirty="0">
                <a:latin typeface="Times New Roman"/>
                <a:cs typeface="Times New Roman"/>
              </a:rPr>
              <a:t>a </a:t>
            </a:r>
            <a:r>
              <a:rPr sz="2000" spc="-10" dirty="0">
                <a:latin typeface="Times New Roman"/>
                <a:cs typeface="Times New Roman"/>
              </a:rPr>
              <a:t>bi-directional </a:t>
            </a:r>
            <a:r>
              <a:rPr sz="2000" dirty="0">
                <a:latin typeface="Times New Roman"/>
                <a:cs typeface="Times New Roman"/>
              </a:rPr>
              <a:t>pipe </a:t>
            </a:r>
            <a:r>
              <a:rPr sz="2000" spc="-10" dirty="0">
                <a:latin typeface="Times New Roman"/>
                <a:cs typeface="Times New Roman"/>
              </a:rPr>
              <a:t>allows </a:t>
            </a:r>
            <a:r>
              <a:rPr sz="2000" dirty="0">
                <a:latin typeface="Times New Roman"/>
                <a:cs typeface="Times New Roman"/>
              </a:rPr>
              <a:t>both </a:t>
            </a:r>
            <a:r>
              <a:rPr sz="2000" spc="-5" dirty="0">
                <a:latin typeface="Times New Roman"/>
                <a:cs typeface="Times New Roman"/>
              </a:rPr>
              <a:t>reading </a:t>
            </a:r>
            <a:r>
              <a:rPr sz="2000" spc="-10" dirty="0">
                <a:latin typeface="Times New Roman"/>
                <a:cs typeface="Times New Roman"/>
              </a:rPr>
              <a:t>and writing </a:t>
            </a:r>
            <a:r>
              <a:rPr sz="2000" spc="-5" dirty="0">
                <a:latin typeface="Times New Roman"/>
                <a:cs typeface="Times New Roman"/>
              </a:rPr>
              <a:t>at </a:t>
            </a:r>
            <a:r>
              <a:rPr sz="2000" spc="-10" dirty="0">
                <a:latin typeface="Times New Roman"/>
                <a:cs typeface="Times New Roman"/>
              </a:rPr>
              <a:t>one  </a:t>
            </a:r>
            <a:r>
              <a:rPr sz="2000" spc="-5" dirty="0">
                <a:latin typeface="Times New Roman"/>
                <a:cs typeface="Times New Roman"/>
              </a:rPr>
              <a:t>end.</a:t>
            </a:r>
            <a:endParaRPr sz="2000" dirty="0">
              <a:latin typeface="Times New Roman"/>
              <a:cs typeface="Times New Roman"/>
            </a:endParaRPr>
          </a:p>
          <a:p>
            <a:pPr marL="12700" algn="just">
              <a:lnSpc>
                <a:spcPct val="100000"/>
              </a:lnSpc>
              <a:spcBef>
                <a:spcPts val="1685"/>
              </a:spcBef>
            </a:pPr>
            <a:r>
              <a:rPr sz="2000" spc="-5" dirty="0">
                <a:solidFill>
                  <a:srgbClr val="C00000"/>
                </a:solidFill>
                <a:latin typeface="Times New Roman"/>
                <a:cs typeface="Times New Roman"/>
              </a:rPr>
              <a:t>» </a:t>
            </a:r>
            <a:r>
              <a:rPr sz="2000" dirty="0">
                <a:latin typeface="Times New Roman"/>
                <a:cs typeface="Times New Roman"/>
              </a:rPr>
              <a:t>The </a:t>
            </a:r>
            <a:r>
              <a:rPr sz="2000" spc="-5" dirty="0">
                <a:latin typeface="Times New Roman"/>
                <a:cs typeface="Times New Roman"/>
              </a:rPr>
              <a:t>unidirectional </a:t>
            </a:r>
            <a:r>
              <a:rPr sz="2000" dirty="0">
                <a:latin typeface="Times New Roman"/>
                <a:cs typeface="Times New Roman"/>
              </a:rPr>
              <a:t>pipe </a:t>
            </a:r>
            <a:r>
              <a:rPr sz="2000" spc="-5" dirty="0">
                <a:latin typeface="Times New Roman"/>
                <a:cs typeface="Times New Roman"/>
              </a:rPr>
              <a:t>can </a:t>
            </a:r>
            <a:r>
              <a:rPr sz="2000" dirty="0">
                <a:latin typeface="Times New Roman"/>
                <a:cs typeface="Times New Roman"/>
              </a:rPr>
              <a:t>be </a:t>
            </a:r>
            <a:r>
              <a:rPr sz="2000" spc="-10" dirty="0">
                <a:latin typeface="Times New Roman"/>
                <a:cs typeface="Times New Roman"/>
              </a:rPr>
              <a:t>visualized</a:t>
            </a:r>
            <a:r>
              <a:rPr sz="2000" spc="-240" dirty="0">
                <a:latin typeface="Times New Roman"/>
                <a:cs typeface="Times New Roman"/>
              </a:rPr>
              <a:t> </a:t>
            </a:r>
            <a:r>
              <a:rPr sz="2000" spc="-5" dirty="0">
                <a:latin typeface="Times New Roman"/>
                <a:cs typeface="Times New Roman"/>
              </a:rPr>
              <a:t>as</a:t>
            </a:r>
            <a:endParaRPr sz="2000" dirty="0">
              <a:latin typeface="Times New Roman"/>
              <a:cs typeface="Times New Roman"/>
            </a:endParaRPr>
          </a:p>
          <a:p>
            <a:pPr marL="12700">
              <a:lnSpc>
                <a:spcPct val="100000"/>
              </a:lnSpc>
              <a:spcBef>
                <a:spcPts val="1680"/>
              </a:spcBef>
            </a:pPr>
            <a:r>
              <a:rPr sz="2000" spc="-5" dirty="0">
                <a:solidFill>
                  <a:srgbClr val="C00000"/>
                </a:solidFill>
                <a:latin typeface="Times New Roman"/>
                <a:cs typeface="Times New Roman"/>
              </a:rPr>
              <a:t>»</a:t>
            </a:r>
            <a:endParaRPr sz="2000" dirty="0">
              <a:latin typeface="Times New Roman"/>
              <a:cs typeface="Times New Roman"/>
            </a:endParaRPr>
          </a:p>
        </p:txBody>
      </p:sp>
      <p:sp>
        <p:nvSpPr>
          <p:cNvPr id="3" name="object 3"/>
          <p:cNvSpPr/>
          <p:nvPr/>
        </p:nvSpPr>
        <p:spPr>
          <a:xfrm>
            <a:off x="4820536" y="5060299"/>
            <a:ext cx="4247263" cy="1219200"/>
          </a:xfrm>
          <a:prstGeom prst="rect">
            <a:avLst/>
          </a:prstGeom>
          <a:blipFill>
            <a:blip r:embed="rId2" cstate="print"/>
            <a:stretch>
              <a:fillRect/>
            </a:stretch>
          </a:blipFill>
        </p:spPr>
        <p:txBody>
          <a:bodyPr wrap="square" lIns="0" tIns="0" rIns="0" bIns="0" rtlCol="0"/>
          <a:lstStyle/>
          <a:p>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61</a:t>
            </a:fld>
            <a:endParaRPr spc="-40"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3" name="object 3"/>
          <p:cNvSpPr txBox="1">
            <a:spLocks noGrp="1"/>
          </p:cNvSpPr>
          <p:nvPr>
            <p:ph type="title"/>
          </p:nvPr>
        </p:nvSpPr>
        <p:spPr>
          <a:xfrm>
            <a:off x="460044" y="353009"/>
            <a:ext cx="5262880" cy="329565"/>
          </a:xfrm>
          <a:prstGeom prst="rect">
            <a:avLst/>
          </a:prstGeom>
        </p:spPr>
        <p:txBody>
          <a:bodyPr vert="horz" wrap="square" lIns="0" tIns="12065" rIns="0" bIns="0" rtlCol="0">
            <a:spAutoFit/>
          </a:bodyPr>
          <a:lstStyle/>
          <a:p>
            <a:pPr marL="12700">
              <a:lnSpc>
                <a:spcPct val="100000"/>
              </a:lnSpc>
              <a:spcBef>
                <a:spcPts val="95"/>
              </a:spcBef>
              <a:tabLst>
                <a:tab pos="356870" algn="l"/>
              </a:tabLst>
            </a:pPr>
            <a:r>
              <a:rPr spc="-5" dirty="0">
                <a:solidFill>
                  <a:srgbClr val="C00000"/>
                </a:solidFill>
              </a:rPr>
              <a:t>»	</a:t>
            </a:r>
            <a:r>
              <a:rPr dirty="0">
                <a:solidFill>
                  <a:srgbClr val="6F2F9F"/>
                </a:solidFill>
              </a:rPr>
              <a:t>The </a:t>
            </a:r>
            <a:r>
              <a:rPr spc="-10" dirty="0">
                <a:solidFill>
                  <a:srgbClr val="6F2F9F"/>
                </a:solidFill>
              </a:rPr>
              <a:t>implementation </a:t>
            </a:r>
            <a:r>
              <a:rPr dirty="0">
                <a:solidFill>
                  <a:srgbClr val="6F2F9F"/>
                </a:solidFill>
              </a:rPr>
              <a:t>of </a:t>
            </a:r>
            <a:r>
              <a:rPr lang="en-US" spc="-180" dirty="0">
                <a:solidFill>
                  <a:srgbClr val="6F2F9F"/>
                </a:solidFill>
              </a:rPr>
              <a:t>"</a:t>
            </a:r>
            <a:r>
              <a:rPr spc="-180" dirty="0">
                <a:solidFill>
                  <a:srgbClr val="6F2F9F"/>
                </a:solidFill>
              </a:rPr>
              <a:t>Pipes</a:t>
            </a:r>
            <a:r>
              <a:rPr lang="en-US" spc="-180" dirty="0">
                <a:solidFill>
                  <a:srgbClr val="6F2F9F"/>
                </a:solidFill>
              </a:rPr>
              <a:t>"   </a:t>
            </a:r>
            <a:r>
              <a:rPr spc="-5" dirty="0">
                <a:solidFill>
                  <a:srgbClr val="6F2F9F"/>
                </a:solidFill>
              </a:rPr>
              <a:t>is OS</a:t>
            </a:r>
            <a:r>
              <a:rPr spc="-90" dirty="0">
                <a:solidFill>
                  <a:srgbClr val="6F2F9F"/>
                </a:solidFill>
              </a:rPr>
              <a:t> </a:t>
            </a:r>
            <a:r>
              <a:rPr spc="-30" dirty="0">
                <a:solidFill>
                  <a:srgbClr val="6F2F9F"/>
                </a:solidFill>
              </a:rPr>
              <a:t>dependent</a:t>
            </a:r>
            <a:r>
              <a:rPr spc="-30" dirty="0"/>
              <a:t>.</a:t>
            </a: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62</a:t>
            </a:fld>
            <a:endParaRPr spc="-40" dirty="0"/>
          </a:p>
        </p:txBody>
      </p:sp>
      <p:sp>
        <p:nvSpPr>
          <p:cNvPr id="4" name="object 4"/>
          <p:cNvSpPr txBox="1"/>
          <p:nvPr/>
        </p:nvSpPr>
        <p:spPr>
          <a:xfrm>
            <a:off x="460044" y="717807"/>
            <a:ext cx="8306434" cy="5802630"/>
          </a:xfrm>
          <a:prstGeom prst="rect">
            <a:avLst/>
          </a:prstGeom>
        </p:spPr>
        <p:txBody>
          <a:bodyPr vert="horz" wrap="square" lIns="0" tIns="165735" rIns="0" bIns="0" rtlCol="0">
            <a:spAutoFit/>
          </a:bodyPr>
          <a:lstStyle/>
          <a:p>
            <a:pPr marL="12700">
              <a:lnSpc>
                <a:spcPct val="100000"/>
              </a:lnSpc>
              <a:spcBef>
                <a:spcPts val="1305"/>
              </a:spcBef>
              <a:tabLst>
                <a:tab pos="356870" algn="l"/>
                <a:tab pos="1695450" algn="l"/>
                <a:tab pos="2814320" algn="l"/>
                <a:tab pos="3811270" algn="l"/>
                <a:tab pos="4970145" algn="l"/>
                <a:tab pos="5960745" algn="l"/>
                <a:tab pos="6872605" algn="l"/>
                <a:tab pos="7397115" algn="l"/>
                <a:tab pos="8074025" algn="l"/>
              </a:tabLst>
            </a:pPr>
            <a:r>
              <a:rPr sz="2000" spc="-5" dirty="0">
                <a:solidFill>
                  <a:srgbClr val="C00000"/>
                </a:solidFill>
                <a:latin typeface="Times New Roman"/>
                <a:cs typeface="Times New Roman"/>
              </a:rPr>
              <a:t>»	</a:t>
            </a:r>
            <a:r>
              <a:rPr sz="2000" spc="-5" dirty="0">
                <a:solidFill>
                  <a:srgbClr val="6F2F9F"/>
                </a:solidFill>
                <a:latin typeface="Times New Roman"/>
                <a:cs typeface="Times New Roman"/>
              </a:rPr>
              <a:t>Microsoft®	Windows	</a:t>
            </a:r>
            <a:r>
              <a:rPr sz="2000" dirty="0">
                <a:solidFill>
                  <a:srgbClr val="6F2F9F"/>
                </a:solidFill>
                <a:latin typeface="Times New Roman"/>
                <a:cs typeface="Times New Roman"/>
              </a:rPr>
              <a:t>Desktop	</a:t>
            </a:r>
            <a:r>
              <a:rPr sz="2000" spc="-5" dirty="0">
                <a:solidFill>
                  <a:srgbClr val="6F2F9F"/>
                </a:solidFill>
                <a:latin typeface="Times New Roman"/>
                <a:cs typeface="Times New Roman"/>
              </a:rPr>
              <a:t>Operating	</a:t>
            </a:r>
            <a:r>
              <a:rPr sz="2000" spc="-10" dirty="0">
                <a:solidFill>
                  <a:srgbClr val="6F2F9F"/>
                </a:solidFill>
                <a:latin typeface="Times New Roman"/>
                <a:cs typeface="Times New Roman"/>
              </a:rPr>
              <a:t>Systems	</a:t>
            </a:r>
            <a:r>
              <a:rPr sz="2000" spc="-5" dirty="0">
                <a:solidFill>
                  <a:srgbClr val="6F2F9F"/>
                </a:solidFill>
                <a:latin typeface="Times New Roman"/>
                <a:cs typeface="Times New Roman"/>
              </a:rPr>
              <a:t>support	</a:t>
            </a:r>
            <a:r>
              <a:rPr sz="2000" u="sng" spc="-15" dirty="0">
                <a:solidFill>
                  <a:srgbClr val="6F2F9F"/>
                </a:solidFill>
                <a:uFill>
                  <a:solidFill>
                    <a:srgbClr val="6F2F9F"/>
                  </a:solidFill>
                </a:uFill>
                <a:latin typeface="Times New Roman"/>
                <a:cs typeface="Times New Roman"/>
              </a:rPr>
              <a:t>two	</a:t>
            </a:r>
            <a:r>
              <a:rPr sz="2000" u="sng" spc="-10" dirty="0">
                <a:solidFill>
                  <a:srgbClr val="6F2F9F"/>
                </a:solidFill>
                <a:uFill>
                  <a:solidFill>
                    <a:srgbClr val="6F2F9F"/>
                  </a:solidFill>
                </a:uFill>
                <a:latin typeface="Times New Roman"/>
                <a:cs typeface="Times New Roman"/>
              </a:rPr>
              <a:t>types	</a:t>
            </a:r>
            <a:r>
              <a:rPr sz="2000" spc="5" dirty="0">
                <a:solidFill>
                  <a:srgbClr val="6F2F9F"/>
                </a:solidFill>
                <a:latin typeface="Times New Roman"/>
                <a:cs typeface="Times New Roman"/>
              </a:rPr>
              <a:t>of</a:t>
            </a:r>
            <a:endParaRPr sz="2000" dirty="0">
              <a:latin typeface="Times New Roman"/>
              <a:cs typeface="Times New Roman"/>
            </a:endParaRPr>
          </a:p>
          <a:p>
            <a:pPr marL="356870">
              <a:lnSpc>
                <a:spcPct val="100000"/>
              </a:lnSpc>
              <a:spcBef>
                <a:spcPts val="1200"/>
              </a:spcBef>
            </a:pPr>
            <a:r>
              <a:rPr lang="en-US" sz="2000" spc="-180" dirty="0">
                <a:solidFill>
                  <a:srgbClr val="6F2F9F"/>
                </a:solidFill>
                <a:latin typeface="Times New Roman"/>
                <a:cs typeface="Times New Roman"/>
              </a:rPr>
              <a:t>"</a:t>
            </a:r>
            <a:r>
              <a:rPr sz="2000" spc="-180" dirty="0">
                <a:solidFill>
                  <a:srgbClr val="6F2F9F"/>
                </a:solidFill>
                <a:latin typeface="Times New Roman"/>
                <a:cs typeface="Times New Roman"/>
              </a:rPr>
              <a:t>Pipes</a:t>
            </a:r>
            <a:r>
              <a:rPr lang="en-US" sz="2000" spc="-180" dirty="0">
                <a:solidFill>
                  <a:srgbClr val="6F2F9F"/>
                </a:solidFill>
                <a:latin typeface="Times New Roman"/>
                <a:cs typeface="Times New Roman"/>
              </a:rPr>
              <a:t>"  </a:t>
            </a:r>
            <a:r>
              <a:rPr sz="2000" spc="-10" dirty="0">
                <a:solidFill>
                  <a:srgbClr val="6F2F9F"/>
                </a:solidFill>
                <a:latin typeface="Times New Roman"/>
                <a:cs typeface="Times New Roman"/>
              </a:rPr>
              <a:t>for </a:t>
            </a:r>
            <a:r>
              <a:rPr sz="2000" spc="-5" dirty="0">
                <a:solidFill>
                  <a:srgbClr val="6F2F9F"/>
                </a:solidFill>
                <a:latin typeface="Times New Roman"/>
                <a:cs typeface="Times New Roman"/>
              </a:rPr>
              <a:t>Inter Process </a:t>
            </a:r>
            <a:r>
              <a:rPr sz="2000" spc="-10" dirty="0">
                <a:solidFill>
                  <a:srgbClr val="6F2F9F"/>
                </a:solidFill>
                <a:latin typeface="Times New Roman"/>
                <a:cs typeface="Times New Roman"/>
              </a:rPr>
              <a:t>Communication</a:t>
            </a:r>
            <a:r>
              <a:rPr sz="2000" spc="-10" dirty="0">
                <a:latin typeface="Times New Roman"/>
                <a:cs typeface="Times New Roman"/>
              </a:rPr>
              <a:t>.</a:t>
            </a:r>
            <a:r>
              <a:rPr sz="2000" spc="-70" dirty="0">
                <a:latin typeface="Times New Roman"/>
                <a:cs typeface="Times New Roman"/>
              </a:rPr>
              <a:t> </a:t>
            </a:r>
            <a:r>
              <a:rPr sz="2000" spc="-15" dirty="0">
                <a:latin typeface="Times New Roman"/>
                <a:cs typeface="Times New Roman"/>
              </a:rPr>
              <a:t>Namely</a:t>
            </a:r>
            <a:r>
              <a:rPr lang="en-US" sz="2000" spc="-15" dirty="0">
                <a:latin typeface="Times New Roman"/>
                <a:cs typeface="Times New Roman"/>
              </a:rPr>
              <a:t>:</a:t>
            </a:r>
            <a:endParaRPr sz="2000" dirty="0">
              <a:latin typeface="Times New Roman"/>
              <a:cs typeface="Times New Roman"/>
            </a:endParaRPr>
          </a:p>
          <a:p>
            <a:pPr marL="356870">
              <a:lnSpc>
                <a:spcPct val="100000"/>
              </a:lnSpc>
              <a:spcBef>
                <a:spcPts val="1545"/>
              </a:spcBef>
              <a:tabLst>
                <a:tab pos="682625" algn="l"/>
              </a:tabLst>
            </a:pPr>
            <a:r>
              <a:rPr sz="1750" spc="10" dirty="0">
                <a:solidFill>
                  <a:srgbClr val="C00000"/>
                </a:solidFill>
                <a:latin typeface="Times New Roman"/>
                <a:cs typeface="Times New Roman"/>
              </a:rPr>
              <a:t>»	</a:t>
            </a:r>
            <a:r>
              <a:rPr sz="1800" b="1" i="1" dirty="0">
                <a:solidFill>
                  <a:srgbClr val="FF0000"/>
                </a:solidFill>
                <a:latin typeface="Times New Roman"/>
                <a:cs typeface="Times New Roman"/>
              </a:rPr>
              <a:t>Anonymous</a:t>
            </a:r>
            <a:r>
              <a:rPr sz="1800" b="1" i="1" spc="105" dirty="0">
                <a:solidFill>
                  <a:srgbClr val="FF0000"/>
                </a:solidFill>
                <a:latin typeface="Times New Roman"/>
                <a:cs typeface="Times New Roman"/>
              </a:rPr>
              <a:t> </a:t>
            </a:r>
            <a:r>
              <a:rPr sz="1800" b="1" i="1" dirty="0">
                <a:solidFill>
                  <a:srgbClr val="FF0000"/>
                </a:solidFill>
                <a:latin typeface="Times New Roman"/>
                <a:cs typeface="Times New Roman"/>
              </a:rPr>
              <a:t>Pipes</a:t>
            </a:r>
            <a:r>
              <a:rPr sz="1800" i="1" dirty="0">
                <a:latin typeface="Times New Roman"/>
                <a:cs typeface="Times New Roman"/>
              </a:rPr>
              <a:t>:</a:t>
            </a:r>
            <a:r>
              <a:rPr sz="1800" i="1" spc="125" dirty="0">
                <a:latin typeface="Times New Roman"/>
                <a:cs typeface="Times New Roman"/>
              </a:rPr>
              <a:t> </a:t>
            </a:r>
            <a:r>
              <a:rPr sz="1800" spc="-5" dirty="0">
                <a:solidFill>
                  <a:srgbClr val="6F2F9F"/>
                </a:solidFill>
                <a:latin typeface="Times New Roman"/>
                <a:cs typeface="Times New Roman"/>
              </a:rPr>
              <a:t>The</a:t>
            </a:r>
            <a:r>
              <a:rPr sz="1800" spc="120" dirty="0">
                <a:solidFill>
                  <a:srgbClr val="6F2F9F"/>
                </a:solidFill>
                <a:latin typeface="Times New Roman"/>
                <a:cs typeface="Times New Roman"/>
              </a:rPr>
              <a:t> </a:t>
            </a:r>
            <a:r>
              <a:rPr sz="1800" spc="-5" dirty="0">
                <a:solidFill>
                  <a:srgbClr val="6F2F9F"/>
                </a:solidFill>
                <a:latin typeface="Times New Roman"/>
                <a:cs typeface="Times New Roman"/>
              </a:rPr>
              <a:t>anonymous</a:t>
            </a:r>
            <a:r>
              <a:rPr sz="1800" spc="105" dirty="0">
                <a:solidFill>
                  <a:srgbClr val="6F2F9F"/>
                </a:solidFill>
                <a:latin typeface="Times New Roman"/>
                <a:cs typeface="Times New Roman"/>
              </a:rPr>
              <a:t> </a:t>
            </a:r>
            <a:r>
              <a:rPr sz="1800" dirty="0">
                <a:solidFill>
                  <a:srgbClr val="6F2F9F"/>
                </a:solidFill>
                <a:latin typeface="Times New Roman"/>
                <a:cs typeface="Times New Roman"/>
              </a:rPr>
              <a:t>pipes</a:t>
            </a:r>
            <a:r>
              <a:rPr sz="1800" spc="125" dirty="0">
                <a:solidFill>
                  <a:srgbClr val="6F2F9F"/>
                </a:solidFill>
                <a:latin typeface="Times New Roman"/>
                <a:cs typeface="Times New Roman"/>
              </a:rPr>
              <a:t> </a:t>
            </a:r>
            <a:r>
              <a:rPr sz="1800" spc="-5" dirty="0">
                <a:solidFill>
                  <a:srgbClr val="6F2F9F"/>
                </a:solidFill>
                <a:latin typeface="Times New Roman"/>
                <a:cs typeface="Times New Roman"/>
              </a:rPr>
              <a:t>are</a:t>
            </a:r>
            <a:r>
              <a:rPr sz="1800" spc="114" dirty="0">
                <a:solidFill>
                  <a:srgbClr val="6F2F9F"/>
                </a:solidFill>
                <a:latin typeface="Times New Roman"/>
                <a:cs typeface="Times New Roman"/>
              </a:rPr>
              <a:t> </a:t>
            </a:r>
            <a:r>
              <a:rPr sz="1800" spc="-5" dirty="0">
                <a:solidFill>
                  <a:srgbClr val="6F2F9F"/>
                </a:solidFill>
                <a:latin typeface="Times New Roman"/>
                <a:cs typeface="Times New Roman"/>
              </a:rPr>
              <a:t>unnamed,</a:t>
            </a:r>
            <a:r>
              <a:rPr sz="1800" spc="135" dirty="0">
                <a:solidFill>
                  <a:srgbClr val="6F2F9F"/>
                </a:solidFill>
                <a:latin typeface="Times New Roman"/>
                <a:cs typeface="Times New Roman"/>
              </a:rPr>
              <a:t> </a:t>
            </a:r>
            <a:r>
              <a:rPr sz="1800" dirty="0">
                <a:solidFill>
                  <a:srgbClr val="6F2F9F"/>
                </a:solidFill>
                <a:latin typeface="Times New Roman"/>
                <a:cs typeface="Times New Roman"/>
              </a:rPr>
              <a:t>unidirectional</a:t>
            </a:r>
            <a:r>
              <a:rPr sz="1800" spc="114" dirty="0">
                <a:solidFill>
                  <a:srgbClr val="6F2F9F"/>
                </a:solidFill>
                <a:latin typeface="Times New Roman"/>
                <a:cs typeface="Times New Roman"/>
              </a:rPr>
              <a:t> </a:t>
            </a:r>
            <a:r>
              <a:rPr sz="1800" dirty="0">
                <a:solidFill>
                  <a:srgbClr val="6F2F9F"/>
                </a:solidFill>
                <a:latin typeface="Times New Roman"/>
                <a:cs typeface="Times New Roman"/>
              </a:rPr>
              <a:t>pipes</a:t>
            </a:r>
            <a:r>
              <a:rPr sz="1800" spc="100" dirty="0">
                <a:solidFill>
                  <a:srgbClr val="6F2F9F"/>
                </a:solidFill>
                <a:latin typeface="Times New Roman"/>
                <a:cs typeface="Times New Roman"/>
              </a:rPr>
              <a:t> </a:t>
            </a:r>
            <a:r>
              <a:rPr sz="1800" spc="-5" dirty="0">
                <a:solidFill>
                  <a:srgbClr val="6F2F9F"/>
                </a:solidFill>
                <a:latin typeface="Times New Roman"/>
                <a:cs typeface="Times New Roman"/>
              </a:rPr>
              <a:t>used</a:t>
            </a:r>
            <a:endParaRPr sz="1800" dirty="0">
              <a:latin typeface="Times New Roman"/>
              <a:cs typeface="Times New Roman"/>
            </a:endParaRPr>
          </a:p>
          <a:p>
            <a:pPr marL="683260">
              <a:lnSpc>
                <a:spcPct val="100000"/>
              </a:lnSpc>
              <a:spcBef>
                <a:spcPts val="1080"/>
              </a:spcBef>
            </a:pPr>
            <a:r>
              <a:rPr sz="1800" spc="-10" dirty="0">
                <a:solidFill>
                  <a:srgbClr val="6F2F9F"/>
                </a:solidFill>
                <a:latin typeface="Times New Roman"/>
                <a:cs typeface="Times New Roman"/>
              </a:rPr>
              <a:t>for </a:t>
            </a:r>
            <a:r>
              <a:rPr sz="1800" spc="-5" dirty="0">
                <a:solidFill>
                  <a:srgbClr val="6F2F9F"/>
                </a:solidFill>
                <a:latin typeface="Times New Roman"/>
                <a:cs typeface="Times New Roman"/>
              </a:rPr>
              <a:t>data transfer </a:t>
            </a:r>
            <a:r>
              <a:rPr sz="1800" spc="-10" dirty="0">
                <a:solidFill>
                  <a:srgbClr val="6F2F9F"/>
                </a:solidFill>
                <a:latin typeface="Times New Roman"/>
                <a:cs typeface="Times New Roman"/>
              </a:rPr>
              <a:t>between two</a:t>
            </a:r>
            <a:r>
              <a:rPr sz="1800" spc="100" dirty="0">
                <a:solidFill>
                  <a:srgbClr val="6F2F9F"/>
                </a:solidFill>
                <a:latin typeface="Times New Roman"/>
                <a:cs typeface="Times New Roman"/>
              </a:rPr>
              <a:t> </a:t>
            </a:r>
            <a:r>
              <a:rPr sz="1800" spc="-5" dirty="0">
                <a:solidFill>
                  <a:srgbClr val="6F2F9F"/>
                </a:solidFill>
                <a:latin typeface="Times New Roman"/>
                <a:cs typeface="Times New Roman"/>
              </a:rPr>
              <a:t>processes</a:t>
            </a:r>
            <a:r>
              <a:rPr sz="1800" spc="-5" dirty="0">
                <a:latin typeface="Times New Roman"/>
                <a:cs typeface="Times New Roman"/>
              </a:rPr>
              <a:t>.</a:t>
            </a:r>
            <a:endParaRPr sz="1800" dirty="0">
              <a:latin typeface="Times New Roman"/>
              <a:cs typeface="Times New Roman"/>
            </a:endParaRPr>
          </a:p>
          <a:p>
            <a:pPr marL="683260" marR="5080" indent="-326390">
              <a:lnSpc>
                <a:spcPct val="150100"/>
              </a:lnSpc>
              <a:spcBef>
                <a:spcPts val="430"/>
              </a:spcBef>
              <a:tabLst>
                <a:tab pos="682625" algn="l"/>
              </a:tabLst>
            </a:pPr>
            <a:r>
              <a:rPr sz="1750" spc="10" dirty="0">
                <a:solidFill>
                  <a:srgbClr val="C00000"/>
                </a:solidFill>
                <a:latin typeface="Times New Roman"/>
                <a:cs typeface="Times New Roman"/>
              </a:rPr>
              <a:t>»	</a:t>
            </a:r>
            <a:r>
              <a:rPr sz="1800" b="1" i="1" dirty="0">
                <a:solidFill>
                  <a:srgbClr val="FF0000"/>
                </a:solidFill>
                <a:latin typeface="Times New Roman"/>
                <a:cs typeface="Times New Roman"/>
              </a:rPr>
              <a:t>Named </a:t>
            </a:r>
            <a:r>
              <a:rPr sz="1800" b="1" i="1" spc="-5" dirty="0">
                <a:solidFill>
                  <a:srgbClr val="FF0000"/>
                </a:solidFill>
                <a:latin typeface="Times New Roman"/>
                <a:cs typeface="Times New Roman"/>
              </a:rPr>
              <a:t>Pipes</a:t>
            </a:r>
            <a:r>
              <a:rPr sz="1800" i="1" spc="-5" dirty="0">
                <a:latin typeface="Times New Roman"/>
                <a:cs typeface="Times New Roman"/>
              </a:rPr>
              <a:t>: </a:t>
            </a:r>
            <a:r>
              <a:rPr sz="1800" spc="-15" dirty="0">
                <a:solidFill>
                  <a:srgbClr val="6F2F9F"/>
                </a:solidFill>
                <a:latin typeface="Times New Roman"/>
                <a:cs typeface="Times New Roman"/>
              </a:rPr>
              <a:t>Named </a:t>
            </a:r>
            <a:r>
              <a:rPr sz="1800" spc="5" dirty="0">
                <a:solidFill>
                  <a:srgbClr val="6F2F9F"/>
                </a:solidFill>
                <a:latin typeface="Times New Roman"/>
                <a:cs typeface="Times New Roman"/>
              </a:rPr>
              <a:t>pipe </a:t>
            </a:r>
            <a:r>
              <a:rPr sz="1800" spc="-5" dirty="0">
                <a:solidFill>
                  <a:srgbClr val="6F2F9F"/>
                </a:solidFill>
                <a:latin typeface="Times New Roman"/>
                <a:cs typeface="Times New Roman"/>
              </a:rPr>
              <a:t>is </a:t>
            </a:r>
            <a:r>
              <a:rPr sz="1800" dirty="0">
                <a:solidFill>
                  <a:srgbClr val="6F2F9F"/>
                </a:solidFill>
                <a:latin typeface="Times New Roman"/>
                <a:cs typeface="Times New Roman"/>
              </a:rPr>
              <a:t>a </a:t>
            </a:r>
            <a:r>
              <a:rPr sz="1800" spc="-10" dirty="0">
                <a:solidFill>
                  <a:srgbClr val="6F2F9F"/>
                </a:solidFill>
                <a:latin typeface="Times New Roman"/>
                <a:cs typeface="Times New Roman"/>
              </a:rPr>
              <a:t>named, </a:t>
            </a:r>
            <a:r>
              <a:rPr sz="1800" spc="-5" dirty="0">
                <a:solidFill>
                  <a:srgbClr val="6F2F9F"/>
                </a:solidFill>
                <a:latin typeface="Times New Roman"/>
                <a:cs typeface="Times New Roman"/>
              </a:rPr>
              <a:t>unidirectional </a:t>
            </a:r>
            <a:r>
              <a:rPr sz="1800" spc="5" dirty="0">
                <a:solidFill>
                  <a:srgbClr val="6F2F9F"/>
                </a:solidFill>
                <a:latin typeface="Times New Roman"/>
                <a:cs typeface="Times New Roman"/>
              </a:rPr>
              <a:t>or </a:t>
            </a:r>
            <a:r>
              <a:rPr sz="1800" spc="-5" dirty="0">
                <a:solidFill>
                  <a:srgbClr val="6F2F9F"/>
                </a:solidFill>
                <a:latin typeface="Times New Roman"/>
                <a:cs typeface="Times New Roman"/>
              </a:rPr>
              <a:t>bi-directional </a:t>
            </a:r>
            <a:r>
              <a:rPr sz="1800" dirty="0">
                <a:solidFill>
                  <a:srgbClr val="6F2F9F"/>
                </a:solidFill>
                <a:latin typeface="Times New Roman"/>
                <a:cs typeface="Times New Roman"/>
              </a:rPr>
              <a:t>pipe </a:t>
            </a:r>
            <a:r>
              <a:rPr sz="1800" spc="-5" dirty="0">
                <a:solidFill>
                  <a:srgbClr val="6F2F9F"/>
                </a:solidFill>
                <a:latin typeface="Times New Roman"/>
                <a:cs typeface="Times New Roman"/>
              </a:rPr>
              <a:t>for  </a:t>
            </a:r>
            <a:r>
              <a:rPr sz="1800" dirty="0">
                <a:solidFill>
                  <a:srgbClr val="6F2F9F"/>
                </a:solidFill>
                <a:latin typeface="Times New Roman"/>
                <a:cs typeface="Times New Roman"/>
              </a:rPr>
              <a:t>data </a:t>
            </a:r>
            <a:r>
              <a:rPr sz="1800" spc="-5" dirty="0">
                <a:solidFill>
                  <a:srgbClr val="6F2F9F"/>
                </a:solidFill>
                <a:latin typeface="Times New Roman"/>
                <a:cs typeface="Times New Roman"/>
              </a:rPr>
              <a:t>exchange </a:t>
            </a:r>
            <a:r>
              <a:rPr sz="1800" spc="-10" dirty="0">
                <a:solidFill>
                  <a:srgbClr val="6F2F9F"/>
                </a:solidFill>
                <a:latin typeface="Times New Roman"/>
                <a:cs typeface="Times New Roman"/>
              </a:rPr>
              <a:t>between</a:t>
            </a:r>
            <a:r>
              <a:rPr sz="1800" spc="50" dirty="0">
                <a:solidFill>
                  <a:srgbClr val="6F2F9F"/>
                </a:solidFill>
                <a:latin typeface="Times New Roman"/>
                <a:cs typeface="Times New Roman"/>
              </a:rPr>
              <a:t> </a:t>
            </a:r>
            <a:r>
              <a:rPr sz="1800" spc="-5" dirty="0">
                <a:solidFill>
                  <a:srgbClr val="6F2F9F"/>
                </a:solidFill>
                <a:latin typeface="Times New Roman"/>
                <a:cs typeface="Times New Roman"/>
              </a:rPr>
              <a:t>processes</a:t>
            </a:r>
            <a:r>
              <a:rPr sz="1800" spc="-5" dirty="0">
                <a:latin typeface="Times New Roman"/>
                <a:cs typeface="Times New Roman"/>
              </a:rPr>
              <a:t>.</a:t>
            </a:r>
            <a:endParaRPr sz="1800" dirty="0">
              <a:latin typeface="Times New Roman"/>
              <a:cs typeface="Times New Roman"/>
            </a:endParaRPr>
          </a:p>
          <a:p>
            <a:pPr marL="356870">
              <a:lnSpc>
                <a:spcPct val="100000"/>
              </a:lnSpc>
              <a:spcBef>
                <a:spcPts val="1515"/>
              </a:spcBef>
              <a:tabLst>
                <a:tab pos="682625" algn="l"/>
              </a:tabLst>
            </a:pPr>
            <a:r>
              <a:rPr sz="1750" spc="10" dirty="0">
                <a:solidFill>
                  <a:srgbClr val="C00000"/>
                </a:solidFill>
                <a:latin typeface="Times New Roman"/>
                <a:cs typeface="Times New Roman"/>
              </a:rPr>
              <a:t>»	</a:t>
            </a:r>
            <a:r>
              <a:rPr sz="1800" spc="-10" dirty="0">
                <a:latin typeface="Times New Roman"/>
                <a:cs typeface="Times New Roman"/>
              </a:rPr>
              <a:t>The </a:t>
            </a:r>
            <a:r>
              <a:rPr sz="1800" spc="-5" dirty="0">
                <a:latin typeface="Times New Roman"/>
                <a:cs typeface="Times New Roman"/>
              </a:rPr>
              <a:t>process which creates </a:t>
            </a:r>
            <a:r>
              <a:rPr sz="1800" dirty="0">
                <a:latin typeface="Times New Roman"/>
                <a:cs typeface="Times New Roman"/>
              </a:rPr>
              <a:t>the </a:t>
            </a:r>
            <a:r>
              <a:rPr sz="1800" spc="-10" dirty="0">
                <a:latin typeface="Times New Roman"/>
                <a:cs typeface="Times New Roman"/>
              </a:rPr>
              <a:t>named </a:t>
            </a:r>
            <a:r>
              <a:rPr sz="1800" dirty="0">
                <a:latin typeface="Times New Roman"/>
                <a:cs typeface="Times New Roman"/>
              </a:rPr>
              <a:t>pipe is </a:t>
            </a:r>
            <a:r>
              <a:rPr sz="1800" spc="-10" dirty="0">
                <a:latin typeface="Times New Roman"/>
                <a:cs typeface="Times New Roman"/>
              </a:rPr>
              <a:t>known </a:t>
            </a:r>
            <a:r>
              <a:rPr sz="1800" spc="-5" dirty="0">
                <a:latin typeface="Times New Roman"/>
                <a:cs typeface="Times New Roman"/>
              </a:rPr>
              <a:t>as </a:t>
            </a:r>
            <a:r>
              <a:rPr sz="1800" dirty="0">
                <a:solidFill>
                  <a:srgbClr val="FF0000"/>
                </a:solidFill>
                <a:latin typeface="Times New Roman"/>
                <a:cs typeface="Times New Roman"/>
              </a:rPr>
              <a:t>pipe</a:t>
            </a:r>
            <a:r>
              <a:rPr sz="1800" spc="65" dirty="0">
                <a:solidFill>
                  <a:srgbClr val="FF0000"/>
                </a:solidFill>
                <a:latin typeface="Times New Roman"/>
                <a:cs typeface="Times New Roman"/>
              </a:rPr>
              <a:t> </a:t>
            </a:r>
            <a:r>
              <a:rPr sz="1800" spc="-10" dirty="0">
                <a:solidFill>
                  <a:srgbClr val="FF0000"/>
                </a:solidFill>
                <a:latin typeface="Times New Roman"/>
                <a:cs typeface="Times New Roman"/>
              </a:rPr>
              <a:t>server</a:t>
            </a:r>
            <a:r>
              <a:rPr sz="1800" spc="-10" dirty="0">
                <a:latin typeface="Times New Roman"/>
                <a:cs typeface="Times New Roman"/>
              </a:rPr>
              <a:t>.</a:t>
            </a:r>
            <a:endParaRPr sz="1800" dirty="0">
              <a:latin typeface="Times New Roman"/>
              <a:cs typeface="Times New Roman"/>
            </a:endParaRPr>
          </a:p>
          <a:p>
            <a:pPr marL="356870">
              <a:lnSpc>
                <a:spcPct val="100000"/>
              </a:lnSpc>
              <a:spcBef>
                <a:spcPts val="1515"/>
              </a:spcBef>
              <a:tabLst>
                <a:tab pos="682625" algn="l"/>
              </a:tabLst>
            </a:pPr>
            <a:r>
              <a:rPr sz="1750" spc="10" dirty="0">
                <a:solidFill>
                  <a:srgbClr val="C00000"/>
                </a:solidFill>
                <a:latin typeface="Times New Roman"/>
                <a:cs typeface="Times New Roman"/>
              </a:rPr>
              <a:t>»	</a:t>
            </a:r>
            <a:r>
              <a:rPr sz="1800" spc="-5" dirty="0">
                <a:latin typeface="Times New Roman"/>
                <a:cs typeface="Times New Roman"/>
              </a:rPr>
              <a:t>A process which </a:t>
            </a:r>
            <a:r>
              <a:rPr sz="1800" dirty="0">
                <a:latin typeface="Times New Roman"/>
                <a:cs typeface="Times New Roman"/>
              </a:rPr>
              <a:t>connects to the </a:t>
            </a:r>
            <a:r>
              <a:rPr sz="1800" spc="-10" dirty="0">
                <a:latin typeface="Times New Roman"/>
                <a:cs typeface="Times New Roman"/>
              </a:rPr>
              <a:t>named </a:t>
            </a:r>
            <a:r>
              <a:rPr sz="1800" spc="5" dirty="0">
                <a:latin typeface="Times New Roman"/>
                <a:cs typeface="Times New Roman"/>
              </a:rPr>
              <a:t>pipe </a:t>
            </a:r>
            <a:r>
              <a:rPr sz="1800" spc="-5" dirty="0">
                <a:latin typeface="Times New Roman"/>
                <a:cs typeface="Times New Roman"/>
              </a:rPr>
              <a:t>is </a:t>
            </a:r>
            <a:r>
              <a:rPr sz="1800" spc="-10" dirty="0">
                <a:latin typeface="Times New Roman"/>
                <a:cs typeface="Times New Roman"/>
              </a:rPr>
              <a:t>known as </a:t>
            </a:r>
            <a:r>
              <a:rPr sz="1800" spc="5" dirty="0">
                <a:solidFill>
                  <a:srgbClr val="FF0000"/>
                </a:solidFill>
                <a:latin typeface="Times New Roman"/>
                <a:cs typeface="Times New Roman"/>
              </a:rPr>
              <a:t>pipe</a:t>
            </a:r>
            <a:r>
              <a:rPr sz="1800" dirty="0">
                <a:solidFill>
                  <a:srgbClr val="FF0000"/>
                </a:solidFill>
                <a:latin typeface="Times New Roman"/>
                <a:cs typeface="Times New Roman"/>
              </a:rPr>
              <a:t> client</a:t>
            </a:r>
            <a:r>
              <a:rPr sz="1800" dirty="0">
                <a:latin typeface="Times New Roman"/>
                <a:cs typeface="Times New Roman"/>
              </a:rPr>
              <a:t>.</a:t>
            </a:r>
          </a:p>
          <a:p>
            <a:pPr marL="356870">
              <a:lnSpc>
                <a:spcPct val="100000"/>
              </a:lnSpc>
              <a:spcBef>
                <a:spcPts val="1515"/>
              </a:spcBef>
              <a:tabLst>
                <a:tab pos="682625" algn="l"/>
              </a:tabLst>
            </a:pPr>
            <a:r>
              <a:rPr sz="1750" spc="10" dirty="0">
                <a:solidFill>
                  <a:srgbClr val="C00000"/>
                </a:solidFill>
                <a:latin typeface="Times New Roman"/>
                <a:cs typeface="Times New Roman"/>
              </a:rPr>
              <a:t>»	</a:t>
            </a:r>
            <a:r>
              <a:rPr sz="1800" spc="-5" dirty="0">
                <a:latin typeface="Times New Roman"/>
                <a:cs typeface="Times New Roman"/>
              </a:rPr>
              <a:t>With</a:t>
            </a:r>
            <a:r>
              <a:rPr sz="1800" spc="75" dirty="0">
                <a:latin typeface="Times New Roman"/>
                <a:cs typeface="Times New Roman"/>
              </a:rPr>
              <a:t> </a:t>
            </a:r>
            <a:r>
              <a:rPr sz="1800" spc="-10" dirty="0">
                <a:latin typeface="Times New Roman"/>
                <a:cs typeface="Times New Roman"/>
              </a:rPr>
              <a:t>named</a:t>
            </a:r>
            <a:r>
              <a:rPr sz="1800" spc="75" dirty="0">
                <a:latin typeface="Times New Roman"/>
                <a:cs typeface="Times New Roman"/>
              </a:rPr>
              <a:t> </a:t>
            </a:r>
            <a:r>
              <a:rPr sz="1800" spc="-5" dirty="0">
                <a:latin typeface="Times New Roman"/>
                <a:cs typeface="Times New Roman"/>
              </a:rPr>
              <a:t>pipes,</a:t>
            </a:r>
            <a:r>
              <a:rPr sz="1800" spc="60" dirty="0">
                <a:latin typeface="Times New Roman"/>
                <a:cs typeface="Times New Roman"/>
              </a:rPr>
              <a:t> </a:t>
            </a:r>
            <a:r>
              <a:rPr sz="1800" dirty="0">
                <a:latin typeface="Times New Roman"/>
                <a:cs typeface="Times New Roman"/>
              </a:rPr>
              <a:t>any</a:t>
            </a:r>
            <a:r>
              <a:rPr sz="1800" spc="30" dirty="0">
                <a:latin typeface="Times New Roman"/>
                <a:cs typeface="Times New Roman"/>
              </a:rPr>
              <a:t> </a:t>
            </a:r>
            <a:r>
              <a:rPr sz="1800" spc="-5" dirty="0">
                <a:latin typeface="Times New Roman"/>
                <a:cs typeface="Times New Roman"/>
              </a:rPr>
              <a:t>process</a:t>
            </a:r>
            <a:r>
              <a:rPr sz="1800" spc="60" dirty="0">
                <a:latin typeface="Times New Roman"/>
                <a:cs typeface="Times New Roman"/>
              </a:rPr>
              <a:t> </a:t>
            </a:r>
            <a:r>
              <a:rPr sz="1800" spc="-15" dirty="0">
                <a:latin typeface="Times New Roman"/>
                <a:cs typeface="Times New Roman"/>
              </a:rPr>
              <a:t>can</a:t>
            </a:r>
            <a:r>
              <a:rPr sz="1800" spc="70" dirty="0">
                <a:latin typeface="Times New Roman"/>
                <a:cs typeface="Times New Roman"/>
              </a:rPr>
              <a:t> </a:t>
            </a:r>
            <a:r>
              <a:rPr sz="1800" spc="-10" dirty="0">
                <a:latin typeface="Times New Roman"/>
                <a:cs typeface="Times New Roman"/>
              </a:rPr>
              <a:t>act</a:t>
            </a:r>
            <a:r>
              <a:rPr sz="1800" spc="65" dirty="0">
                <a:latin typeface="Times New Roman"/>
                <a:cs typeface="Times New Roman"/>
              </a:rPr>
              <a:t> </a:t>
            </a:r>
            <a:r>
              <a:rPr sz="1800" spc="-10" dirty="0">
                <a:latin typeface="Times New Roman"/>
                <a:cs typeface="Times New Roman"/>
              </a:rPr>
              <a:t>as</a:t>
            </a:r>
            <a:r>
              <a:rPr sz="1800" spc="30" dirty="0">
                <a:latin typeface="Times New Roman"/>
                <a:cs typeface="Times New Roman"/>
              </a:rPr>
              <a:t> </a:t>
            </a:r>
            <a:r>
              <a:rPr sz="1800" spc="-5" dirty="0">
                <a:latin typeface="Times New Roman"/>
                <a:cs typeface="Times New Roman"/>
              </a:rPr>
              <a:t>both</a:t>
            </a:r>
            <a:r>
              <a:rPr sz="1800" spc="55" dirty="0">
                <a:latin typeface="Times New Roman"/>
                <a:cs typeface="Times New Roman"/>
              </a:rPr>
              <a:t> </a:t>
            </a:r>
            <a:r>
              <a:rPr sz="1800" spc="-5" dirty="0">
                <a:latin typeface="Times New Roman"/>
                <a:cs typeface="Times New Roman"/>
              </a:rPr>
              <a:t>client</a:t>
            </a:r>
            <a:r>
              <a:rPr sz="1800" spc="50" dirty="0">
                <a:latin typeface="Times New Roman"/>
                <a:cs typeface="Times New Roman"/>
              </a:rPr>
              <a:t> </a:t>
            </a:r>
            <a:r>
              <a:rPr sz="1800" dirty="0">
                <a:latin typeface="Times New Roman"/>
                <a:cs typeface="Times New Roman"/>
              </a:rPr>
              <a:t>and</a:t>
            </a:r>
            <a:r>
              <a:rPr sz="1800" spc="45" dirty="0">
                <a:latin typeface="Times New Roman"/>
                <a:cs typeface="Times New Roman"/>
              </a:rPr>
              <a:t> </a:t>
            </a:r>
            <a:r>
              <a:rPr sz="1800" spc="-10" dirty="0">
                <a:latin typeface="Times New Roman"/>
                <a:cs typeface="Times New Roman"/>
              </a:rPr>
              <a:t>server</a:t>
            </a:r>
            <a:r>
              <a:rPr sz="1800" spc="65" dirty="0">
                <a:latin typeface="Times New Roman"/>
                <a:cs typeface="Times New Roman"/>
              </a:rPr>
              <a:t> </a:t>
            </a:r>
            <a:r>
              <a:rPr sz="1800" spc="-5" dirty="0">
                <a:latin typeface="Times New Roman"/>
                <a:cs typeface="Times New Roman"/>
              </a:rPr>
              <a:t>allowing</a:t>
            </a:r>
            <a:r>
              <a:rPr sz="1800" spc="50" dirty="0">
                <a:latin typeface="Times New Roman"/>
                <a:cs typeface="Times New Roman"/>
              </a:rPr>
              <a:t> </a:t>
            </a:r>
            <a:r>
              <a:rPr sz="1800" spc="-5" dirty="0">
                <a:solidFill>
                  <a:srgbClr val="FF0000"/>
                </a:solidFill>
                <a:latin typeface="Times New Roman"/>
                <a:cs typeface="Times New Roman"/>
              </a:rPr>
              <a:t>point-to-</a:t>
            </a:r>
            <a:endParaRPr sz="1800" dirty="0">
              <a:latin typeface="Times New Roman"/>
              <a:cs typeface="Times New Roman"/>
            </a:endParaRPr>
          </a:p>
          <a:p>
            <a:pPr marL="683260" algn="just">
              <a:lnSpc>
                <a:spcPct val="100000"/>
              </a:lnSpc>
              <a:spcBef>
                <a:spcPts val="1080"/>
              </a:spcBef>
            </a:pPr>
            <a:r>
              <a:rPr sz="1800" spc="5" dirty="0">
                <a:solidFill>
                  <a:srgbClr val="FF0000"/>
                </a:solidFill>
                <a:latin typeface="Times New Roman"/>
                <a:cs typeface="Times New Roman"/>
              </a:rPr>
              <a:t>point</a:t>
            </a:r>
            <a:r>
              <a:rPr sz="1800" spc="-65" dirty="0">
                <a:solidFill>
                  <a:srgbClr val="FF0000"/>
                </a:solidFill>
                <a:latin typeface="Times New Roman"/>
                <a:cs typeface="Times New Roman"/>
              </a:rPr>
              <a:t> </a:t>
            </a:r>
            <a:r>
              <a:rPr sz="1800" spc="-5" dirty="0">
                <a:solidFill>
                  <a:srgbClr val="FF0000"/>
                </a:solidFill>
                <a:latin typeface="Times New Roman"/>
                <a:cs typeface="Times New Roman"/>
              </a:rPr>
              <a:t>communication</a:t>
            </a:r>
            <a:r>
              <a:rPr sz="1800" spc="-5" dirty="0">
                <a:latin typeface="Times New Roman"/>
                <a:cs typeface="Times New Roman"/>
              </a:rPr>
              <a:t>.</a:t>
            </a:r>
            <a:endParaRPr sz="1800" dirty="0">
              <a:latin typeface="Times New Roman"/>
              <a:cs typeface="Times New Roman"/>
            </a:endParaRPr>
          </a:p>
          <a:p>
            <a:pPr marL="683260" marR="6985" indent="-326390" algn="just">
              <a:lnSpc>
                <a:spcPct val="150100"/>
              </a:lnSpc>
              <a:spcBef>
                <a:spcPts val="430"/>
              </a:spcBef>
            </a:pPr>
            <a:r>
              <a:rPr sz="1750" spc="10" dirty="0">
                <a:solidFill>
                  <a:srgbClr val="C00000"/>
                </a:solidFill>
                <a:latin typeface="Times New Roman"/>
                <a:cs typeface="Times New Roman"/>
              </a:rPr>
              <a:t>» </a:t>
            </a:r>
            <a:r>
              <a:rPr sz="1800" spc="-10" dirty="0">
                <a:latin typeface="Times New Roman"/>
                <a:cs typeface="Times New Roman"/>
              </a:rPr>
              <a:t>Named </a:t>
            </a:r>
            <a:r>
              <a:rPr sz="1800" dirty="0">
                <a:latin typeface="Times New Roman"/>
                <a:cs typeface="Times New Roman"/>
              </a:rPr>
              <a:t>pipes </a:t>
            </a:r>
            <a:r>
              <a:rPr sz="1800" spc="-10" dirty="0">
                <a:latin typeface="Times New Roman"/>
                <a:cs typeface="Times New Roman"/>
              </a:rPr>
              <a:t>can </a:t>
            </a:r>
            <a:r>
              <a:rPr sz="1800" spc="5" dirty="0">
                <a:latin typeface="Times New Roman"/>
                <a:cs typeface="Times New Roman"/>
              </a:rPr>
              <a:t>be </a:t>
            </a:r>
            <a:r>
              <a:rPr sz="1800" spc="-5" dirty="0">
                <a:solidFill>
                  <a:srgbClr val="6F2F9F"/>
                </a:solidFill>
                <a:latin typeface="Times New Roman"/>
                <a:cs typeface="Times New Roman"/>
              </a:rPr>
              <a:t>used for communicating between processes </a:t>
            </a:r>
            <a:r>
              <a:rPr sz="1800" dirty="0">
                <a:solidFill>
                  <a:srgbClr val="6F2F9F"/>
                </a:solidFill>
                <a:latin typeface="Times New Roman"/>
                <a:cs typeface="Times New Roman"/>
              </a:rPr>
              <a:t>running </a:t>
            </a:r>
            <a:r>
              <a:rPr sz="1800" spc="-10" dirty="0">
                <a:solidFill>
                  <a:srgbClr val="6F2F9F"/>
                </a:solidFill>
                <a:latin typeface="Times New Roman"/>
                <a:cs typeface="Times New Roman"/>
              </a:rPr>
              <a:t>on </a:t>
            </a:r>
            <a:r>
              <a:rPr sz="1800" spc="-5" dirty="0">
                <a:solidFill>
                  <a:srgbClr val="6F2F9F"/>
                </a:solidFill>
                <a:latin typeface="Times New Roman"/>
                <a:cs typeface="Times New Roman"/>
              </a:rPr>
              <a:t>the  </a:t>
            </a:r>
            <a:r>
              <a:rPr sz="1800" spc="-10" dirty="0">
                <a:solidFill>
                  <a:srgbClr val="6F2F9F"/>
                </a:solidFill>
                <a:latin typeface="Times New Roman"/>
                <a:cs typeface="Times New Roman"/>
              </a:rPr>
              <a:t>same </a:t>
            </a:r>
            <a:r>
              <a:rPr sz="1800" spc="-5" dirty="0">
                <a:solidFill>
                  <a:srgbClr val="6F2F9F"/>
                </a:solidFill>
                <a:latin typeface="Times New Roman"/>
                <a:cs typeface="Times New Roman"/>
              </a:rPr>
              <a:t>machine </a:t>
            </a:r>
            <a:r>
              <a:rPr sz="1800" spc="5" dirty="0">
                <a:solidFill>
                  <a:srgbClr val="6F2F9F"/>
                </a:solidFill>
                <a:latin typeface="Times New Roman"/>
                <a:cs typeface="Times New Roman"/>
              </a:rPr>
              <a:t>or </a:t>
            </a:r>
            <a:r>
              <a:rPr sz="1800" spc="-10" dirty="0">
                <a:solidFill>
                  <a:srgbClr val="6F2F9F"/>
                </a:solidFill>
                <a:latin typeface="Times New Roman"/>
                <a:cs typeface="Times New Roman"/>
              </a:rPr>
              <a:t>between </a:t>
            </a:r>
            <a:r>
              <a:rPr sz="1800" spc="-5" dirty="0">
                <a:solidFill>
                  <a:srgbClr val="6F2F9F"/>
                </a:solidFill>
                <a:latin typeface="Times New Roman"/>
                <a:cs typeface="Times New Roman"/>
              </a:rPr>
              <a:t>processes </a:t>
            </a:r>
            <a:r>
              <a:rPr sz="1800" dirty="0">
                <a:solidFill>
                  <a:srgbClr val="6F2F9F"/>
                </a:solidFill>
                <a:latin typeface="Times New Roman"/>
                <a:cs typeface="Times New Roman"/>
              </a:rPr>
              <a:t>running </a:t>
            </a:r>
            <a:r>
              <a:rPr sz="1800" spc="5" dirty="0">
                <a:solidFill>
                  <a:srgbClr val="6F2F9F"/>
                </a:solidFill>
                <a:latin typeface="Times New Roman"/>
                <a:cs typeface="Times New Roman"/>
              </a:rPr>
              <a:t>on </a:t>
            </a:r>
            <a:r>
              <a:rPr sz="1800" spc="-5" dirty="0">
                <a:solidFill>
                  <a:srgbClr val="6F2F9F"/>
                </a:solidFill>
                <a:latin typeface="Times New Roman"/>
                <a:cs typeface="Times New Roman"/>
              </a:rPr>
              <a:t>different machines </a:t>
            </a:r>
            <a:r>
              <a:rPr sz="1800" dirty="0">
                <a:latin typeface="Times New Roman"/>
                <a:cs typeface="Times New Roman"/>
              </a:rPr>
              <a:t>connected </a:t>
            </a:r>
            <a:r>
              <a:rPr sz="1800" spc="-15" dirty="0">
                <a:latin typeface="Times New Roman"/>
                <a:cs typeface="Times New Roman"/>
              </a:rPr>
              <a:t>to </a:t>
            </a:r>
            <a:r>
              <a:rPr sz="1800" dirty="0">
                <a:latin typeface="Times New Roman"/>
                <a:cs typeface="Times New Roman"/>
              </a:rPr>
              <a:t>a  </a:t>
            </a:r>
            <a:r>
              <a:rPr sz="1800" spc="-5" dirty="0">
                <a:latin typeface="Times New Roman"/>
                <a:cs typeface="Times New Roman"/>
              </a:rPr>
              <a:t>network.</a:t>
            </a:r>
            <a:endParaRPr sz="1800" dirty="0">
              <a:latin typeface="Times New Roman"/>
              <a:cs typeface="Times New Roman"/>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7705" cy="6216015"/>
          </a:xfrm>
          <a:prstGeom prst="rect">
            <a:avLst/>
          </a:prstGeom>
        </p:spPr>
        <p:txBody>
          <a:bodyPr vert="horz" wrap="square" lIns="0" tIns="12700" rIns="0" bIns="0" rtlCol="0">
            <a:spAutoFit/>
          </a:bodyPr>
          <a:lstStyle/>
          <a:p>
            <a:pPr marL="356870" marR="5715" indent="-344805" algn="just">
              <a:lnSpc>
                <a:spcPct val="150100"/>
              </a:lnSpc>
              <a:spcBef>
                <a:spcPts val="100"/>
              </a:spcBef>
            </a:pPr>
            <a:r>
              <a:rPr sz="2000" spc="-5" dirty="0">
                <a:solidFill>
                  <a:srgbClr val="C00000"/>
                </a:solidFill>
                <a:latin typeface="Times New Roman"/>
                <a:cs typeface="Times New Roman"/>
              </a:rPr>
              <a:t>» </a:t>
            </a:r>
            <a:r>
              <a:rPr sz="2000" b="1" i="1" dirty="0">
                <a:solidFill>
                  <a:srgbClr val="FF0000"/>
                </a:solidFill>
                <a:latin typeface="Times New Roman"/>
                <a:cs typeface="Times New Roman"/>
              </a:rPr>
              <a:t>2. </a:t>
            </a:r>
            <a:r>
              <a:rPr sz="2000" b="1" i="1" spc="-10" dirty="0">
                <a:solidFill>
                  <a:srgbClr val="FF0000"/>
                </a:solidFill>
                <a:latin typeface="Times New Roman"/>
                <a:cs typeface="Times New Roman"/>
              </a:rPr>
              <a:t>Memory Mapped </a:t>
            </a:r>
            <a:r>
              <a:rPr sz="2000" b="1" i="1" spc="-5" dirty="0">
                <a:solidFill>
                  <a:srgbClr val="FF0000"/>
                </a:solidFill>
                <a:latin typeface="Times New Roman"/>
                <a:cs typeface="Times New Roman"/>
              </a:rPr>
              <a:t>Objects: </a:t>
            </a:r>
            <a:r>
              <a:rPr sz="2000" spc="-5" dirty="0">
                <a:latin typeface="Times New Roman"/>
                <a:cs typeface="Times New Roman"/>
              </a:rPr>
              <a:t>Memory </a:t>
            </a:r>
            <a:r>
              <a:rPr sz="2000" spc="-10" dirty="0">
                <a:latin typeface="Times New Roman"/>
                <a:cs typeface="Times New Roman"/>
              </a:rPr>
              <a:t>mapped </a:t>
            </a:r>
            <a:r>
              <a:rPr sz="2000" spc="-5" dirty="0">
                <a:latin typeface="Times New Roman"/>
                <a:cs typeface="Times New Roman"/>
              </a:rPr>
              <a:t>object is </a:t>
            </a:r>
            <a:r>
              <a:rPr sz="2000" spc="-5" dirty="0">
                <a:solidFill>
                  <a:srgbClr val="AC1285"/>
                </a:solidFill>
                <a:latin typeface="Times New Roman"/>
                <a:cs typeface="Times New Roman"/>
              </a:rPr>
              <a:t>a </a:t>
            </a:r>
            <a:r>
              <a:rPr sz="2000" spc="-10" dirty="0">
                <a:solidFill>
                  <a:srgbClr val="AC1285"/>
                </a:solidFill>
                <a:latin typeface="Times New Roman"/>
                <a:cs typeface="Times New Roman"/>
              </a:rPr>
              <a:t>shared memory  technique </a:t>
            </a:r>
            <a:r>
              <a:rPr sz="2000" dirty="0">
                <a:solidFill>
                  <a:srgbClr val="AC1285"/>
                </a:solidFill>
                <a:latin typeface="Times New Roman"/>
                <a:cs typeface="Times New Roman"/>
              </a:rPr>
              <a:t>adopted by </a:t>
            </a:r>
            <a:r>
              <a:rPr sz="2000" spc="-5" dirty="0">
                <a:solidFill>
                  <a:srgbClr val="AC1285"/>
                </a:solidFill>
                <a:latin typeface="Times New Roman"/>
                <a:cs typeface="Times New Roman"/>
              </a:rPr>
              <a:t>certain </a:t>
            </a:r>
            <a:r>
              <a:rPr sz="2000" spc="-10" dirty="0">
                <a:solidFill>
                  <a:srgbClr val="AC1285"/>
                </a:solidFill>
                <a:latin typeface="Times New Roman"/>
                <a:cs typeface="Times New Roman"/>
              </a:rPr>
              <a:t>Real Time </a:t>
            </a:r>
            <a:r>
              <a:rPr sz="2000" spc="-5" dirty="0">
                <a:solidFill>
                  <a:srgbClr val="AC1285"/>
                </a:solidFill>
                <a:latin typeface="Times New Roman"/>
                <a:cs typeface="Times New Roman"/>
              </a:rPr>
              <a:t>Operating Systems </a:t>
            </a:r>
            <a:r>
              <a:rPr sz="2000" spc="-10" dirty="0">
                <a:solidFill>
                  <a:srgbClr val="AC1285"/>
                </a:solidFill>
                <a:latin typeface="Times New Roman"/>
                <a:cs typeface="Times New Roman"/>
              </a:rPr>
              <a:t>for </a:t>
            </a:r>
            <a:r>
              <a:rPr sz="2000" spc="-5" dirty="0">
                <a:solidFill>
                  <a:srgbClr val="AC1285"/>
                </a:solidFill>
                <a:latin typeface="Times New Roman"/>
                <a:cs typeface="Times New Roman"/>
              </a:rPr>
              <a:t>allocating a  </a:t>
            </a:r>
            <a:r>
              <a:rPr sz="2000" spc="-10" dirty="0">
                <a:solidFill>
                  <a:srgbClr val="AC1285"/>
                </a:solidFill>
                <a:latin typeface="Times New Roman"/>
                <a:cs typeface="Times New Roman"/>
              </a:rPr>
              <a:t>shared </a:t>
            </a:r>
            <a:r>
              <a:rPr sz="2000" spc="-5" dirty="0">
                <a:solidFill>
                  <a:srgbClr val="AC1285"/>
                </a:solidFill>
                <a:latin typeface="Times New Roman"/>
                <a:cs typeface="Times New Roman"/>
              </a:rPr>
              <a:t>block </a:t>
            </a:r>
            <a:r>
              <a:rPr sz="2000" dirty="0">
                <a:solidFill>
                  <a:srgbClr val="AC1285"/>
                </a:solidFill>
                <a:latin typeface="Times New Roman"/>
                <a:cs typeface="Times New Roman"/>
              </a:rPr>
              <a:t>of </a:t>
            </a:r>
            <a:r>
              <a:rPr sz="2000" spc="-10" dirty="0">
                <a:solidFill>
                  <a:srgbClr val="AC1285"/>
                </a:solidFill>
                <a:latin typeface="Times New Roman"/>
                <a:cs typeface="Times New Roman"/>
              </a:rPr>
              <a:t>memory </a:t>
            </a:r>
            <a:r>
              <a:rPr sz="2000" spc="-5" dirty="0">
                <a:solidFill>
                  <a:srgbClr val="AC1285"/>
                </a:solidFill>
                <a:latin typeface="Times New Roman"/>
                <a:cs typeface="Times New Roman"/>
              </a:rPr>
              <a:t>which can </a:t>
            </a:r>
            <a:r>
              <a:rPr sz="2000" dirty="0">
                <a:solidFill>
                  <a:srgbClr val="AC1285"/>
                </a:solidFill>
                <a:latin typeface="Times New Roman"/>
                <a:cs typeface="Times New Roman"/>
              </a:rPr>
              <a:t>be </a:t>
            </a:r>
            <a:r>
              <a:rPr sz="2000" spc="-5" dirty="0">
                <a:solidFill>
                  <a:srgbClr val="AC1285"/>
                </a:solidFill>
                <a:latin typeface="Times New Roman"/>
                <a:cs typeface="Times New Roman"/>
              </a:rPr>
              <a:t>accessed </a:t>
            </a:r>
            <a:r>
              <a:rPr sz="2000" dirty="0">
                <a:solidFill>
                  <a:srgbClr val="AC1285"/>
                </a:solidFill>
                <a:latin typeface="Times New Roman"/>
                <a:cs typeface="Times New Roman"/>
              </a:rPr>
              <a:t>by </a:t>
            </a:r>
            <a:r>
              <a:rPr sz="2000" spc="-10" dirty="0">
                <a:solidFill>
                  <a:srgbClr val="AC1285"/>
                </a:solidFill>
                <a:latin typeface="Times New Roman"/>
                <a:cs typeface="Times New Roman"/>
              </a:rPr>
              <a:t>multiple </a:t>
            </a:r>
            <a:r>
              <a:rPr sz="2000" spc="-5" dirty="0">
                <a:solidFill>
                  <a:srgbClr val="AC1285"/>
                </a:solidFill>
                <a:latin typeface="Times New Roman"/>
                <a:cs typeface="Times New Roman"/>
              </a:rPr>
              <a:t>process   </a:t>
            </a:r>
            <a:r>
              <a:rPr sz="2000" spc="-15" dirty="0">
                <a:solidFill>
                  <a:srgbClr val="AC1285"/>
                </a:solidFill>
                <a:latin typeface="Times New Roman"/>
                <a:cs typeface="Times New Roman"/>
              </a:rPr>
              <a:t>simultaneously</a:t>
            </a:r>
            <a:r>
              <a:rPr sz="2000" spc="-15" dirty="0">
                <a:latin typeface="Times New Roman"/>
                <a:cs typeface="Times New Roman"/>
              </a:rPr>
              <a:t>.</a:t>
            </a:r>
            <a:endParaRPr sz="2000">
              <a:latin typeface="Times New Roman"/>
              <a:cs typeface="Times New Roman"/>
            </a:endParaRPr>
          </a:p>
          <a:p>
            <a:pPr marL="12700" algn="just">
              <a:lnSpc>
                <a:spcPct val="100000"/>
              </a:lnSpc>
              <a:spcBef>
                <a:spcPts val="1685"/>
              </a:spcBef>
            </a:pPr>
            <a:r>
              <a:rPr sz="2000" spc="-5" dirty="0">
                <a:solidFill>
                  <a:srgbClr val="C00000"/>
                </a:solidFill>
                <a:latin typeface="Times New Roman"/>
                <a:cs typeface="Times New Roman"/>
              </a:rPr>
              <a:t>»</a:t>
            </a:r>
            <a:r>
              <a:rPr sz="2000" spc="225" dirty="0">
                <a:solidFill>
                  <a:srgbClr val="C00000"/>
                </a:solidFill>
                <a:latin typeface="Times New Roman"/>
                <a:cs typeface="Times New Roman"/>
              </a:rPr>
              <a:t> </a:t>
            </a:r>
            <a:r>
              <a:rPr sz="2000" dirty="0">
                <a:latin typeface="Times New Roman"/>
                <a:cs typeface="Times New Roman"/>
              </a:rPr>
              <a:t>In</a:t>
            </a:r>
            <a:r>
              <a:rPr sz="2000" spc="280" dirty="0">
                <a:latin typeface="Times New Roman"/>
                <a:cs typeface="Times New Roman"/>
              </a:rPr>
              <a:t> </a:t>
            </a:r>
            <a:r>
              <a:rPr sz="2000" spc="-10" dirty="0">
                <a:latin typeface="Times New Roman"/>
                <a:cs typeface="Times New Roman"/>
              </a:rPr>
              <a:t>this</a:t>
            </a:r>
            <a:r>
              <a:rPr sz="2000" spc="285" dirty="0">
                <a:latin typeface="Times New Roman"/>
                <a:cs typeface="Times New Roman"/>
              </a:rPr>
              <a:t> </a:t>
            </a:r>
            <a:r>
              <a:rPr sz="2000" spc="-5" dirty="0">
                <a:latin typeface="Times New Roman"/>
                <a:cs typeface="Times New Roman"/>
              </a:rPr>
              <a:t>approach,</a:t>
            </a:r>
            <a:r>
              <a:rPr sz="2000" spc="305" dirty="0">
                <a:latin typeface="Times New Roman"/>
                <a:cs typeface="Times New Roman"/>
              </a:rPr>
              <a:t> </a:t>
            </a:r>
            <a:r>
              <a:rPr sz="2000" spc="-5" dirty="0">
                <a:solidFill>
                  <a:srgbClr val="6F2F9F"/>
                </a:solidFill>
                <a:latin typeface="Times New Roman"/>
                <a:cs typeface="Times New Roman"/>
              </a:rPr>
              <a:t>a</a:t>
            </a:r>
            <a:r>
              <a:rPr sz="2000" spc="295" dirty="0">
                <a:solidFill>
                  <a:srgbClr val="6F2F9F"/>
                </a:solidFill>
                <a:latin typeface="Times New Roman"/>
                <a:cs typeface="Times New Roman"/>
              </a:rPr>
              <a:t> </a:t>
            </a:r>
            <a:r>
              <a:rPr sz="2000" spc="-10" dirty="0">
                <a:solidFill>
                  <a:srgbClr val="6F2F9F"/>
                </a:solidFill>
                <a:latin typeface="Times New Roman"/>
                <a:cs typeface="Times New Roman"/>
              </a:rPr>
              <a:t>mapping</a:t>
            </a:r>
            <a:r>
              <a:rPr sz="2000" spc="315" dirty="0">
                <a:solidFill>
                  <a:srgbClr val="6F2F9F"/>
                </a:solidFill>
                <a:latin typeface="Times New Roman"/>
                <a:cs typeface="Times New Roman"/>
              </a:rPr>
              <a:t> </a:t>
            </a:r>
            <a:r>
              <a:rPr sz="2000" spc="-5" dirty="0">
                <a:solidFill>
                  <a:srgbClr val="6F2F9F"/>
                </a:solidFill>
                <a:latin typeface="Times New Roman"/>
                <a:cs typeface="Times New Roman"/>
              </a:rPr>
              <a:t>object</a:t>
            </a:r>
            <a:r>
              <a:rPr sz="2000" spc="305" dirty="0">
                <a:solidFill>
                  <a:srgbClr val="6F2F9F"/>
                </a:solidFill>
                <a:latin typeface="Times New Roman"/>
                <a:cs typeface="Times New Roman"/>
              </a:rPr>
              <a:t> </a:t>
            </a:r>
            <a:r>
              <a:rPr sz="2000" spc="-5" dirty="0">
                <a:solidFill>
                  <a:srgbClr val="6F2F9F"/>
                </a:solidFill>
                <a:latin typeface="Times New Roman"/>
                <a:cs typeface="Times New Roman"/>
              </a:rPr>
              <a:t>is</a:t>
            </a:r>
            <a:r>
              <a:rPr sz="2000" spc="290" dirty="0">
                <a:solidFill>
                  <a:srgbClr val="6F2F9F"/>
                </a:solidFill>
                <a:latin typeface="Times New Roman"/>
                <a:cs typeface="Times New Roman"/>
              </a:rPr>
              <a:t> </a:t>
            </a:r>
            <a:r>
              <a:rPr sz="2000" spc="-10" dirty="0">
                <a:solidFill>
                  <a:srgbClr val="6F2F9F"/>
                </a:solidFill>
                <a:latin typeface="Times New Roman"/>
                <a:cs typeface="Times New Roman"/>
              </a:rPr>
              <a:t>created</a:t>
            </a:r>
            <a:r>
              <a:rPr sz="2000" spc="285" dirty="0">
                <a:solidFill>
                  <a:srgbClr val="6F2F9F"/>
                </a:solidFill>
                <a:latin typeface="Times New Roman"/>
                <a:cs typeface="Times New Roman"/>
              </a:rPr>
              <a:t> </a:t>
            </a:r>
            <a:r>
              <a:rPr sz="2000" spc="-10" dirty="0">
                <a:solidFill>
                  <a:srgbClr val="6F2F9F"/>
                </a:solidFill>
                <a:latin typeface="Times New Roman"/>
                <a:cs typeface="Times New Roman"/>
              </a:rPr>
              <a:t>and</a:t>
            </a:r>
            <a:r>
              <a:rPr sz="2000" spc="310" dirty="0">
                <a:solidFill>
                  <a:srgbClr val="6F2F9F"/>
                </a:solidFill>
                <a:latin typeface="Times New Roman"/>
                <a:cs typeface="Times New Roman"/>
              </a:rPr>
              <a:t> </a:t>
            </a:r>
            <a:r>
              <a:rPr sz="2000" spc="-5" dirty="0">
                <a:solidFill>
                  <a:srgbClr val="6F2F9F"/>
                </a:solidFill>
                <a:latin typeface="Times New Roman"/>
                <a:cs typeface="Times New Roman"/>
              </a:rPr>
              <a:t>physical</a:t>
            </a:r>
            <a:r>
              <a:rPr sz="2000" spc="305" dirty="0">
                <a:solidFill>
                  <a:srgbClr val="6F2F9F"/>
                </a:solidFill>
                <a:latin typeface="Times New Roman"/>
                <a:cs typeface="Times New Roman"/>
              </a:rPr>
              <a:t> </a:t>
            </a:r>
            <a:r>
              <a:rPr sz="2000" spc="-5" dirty="0">
                <a:solidFill>
                  <a:srgbClr val="6F2F9F"/>
                </a:solidFill>
                <a:latin typeface="Times New Roman"/>
                <a:cs typeface="Times New Roman"/>
              </a:rPr>
              <a:t>storage</a:t>
            </a:r>
            <a:r>
              <a:rPr sz="2000" spc="305" dirty="0">
                <a:solidFill>
                  <a:srgbClr val="6F2F9F"/>
                </a:solidFill>
                <a:latin typeface="Times New Roman"/>
                <a:cs typeface="Times New Roman"/>
              </a:rPr>
              <a:t> </a:t>
            </a:r>
            <a:r>
              <a:rPr sz="2000" spc="-10" dirty="0">
                <a:solidFill>
                  <a:srgbClr val="6F2F9F"/>
                </a:solidFill>
                <a:latin typeface="Times New Roman"/>
                <a:cs typeface="Times New Roman"/>
              </a:rPr>
              <a:t>for</a:t>
            </a:r>
            <a:r>
              <a:rPr sz="2000" spc="300" dirty="0">
                <a:solidFill>
                  <a:srgbClr val="6F2F9F"/>
                </a:solidFill>
                <a:latin typeface="Times New Roman"/>
                <a:cs typeface="Times New Roman"/>
              </a:rPr>
              <a:t> </a:t>
            </a:r>
            <a:r>
              <a:rPr sz="2000" spc="-5" dirty="0">
                <a:solidFill>
                  <a:srgbClr val="6F2F9F"/>
                </a:solidFill>
                <a:latin typeface="Times New Roman"/>
                <a:cs typeface="Times New Roman"/>
              </a:rPr>
              <a:t>it</a:t>
            </a:r>
            <a:r>
              <a:rPr sz="2000" spc="270" dirty="0">
                <a:solidFill>
                  <a:srgbClr val="6F2F9F"/>
                </a:solidFill>
                <a:latin typeface="Times New Roman"/>
                <a:cs typeface="Times New Roman"/>
              </a:rPr>
              <a:t> </a:t>
            </a:r>
            <a:r>
              <a:rPr sz="2000" spc="-10" dirty="0">
                <a:solidFill>
                  <a:srgbClr val="6F2F9F"/>
                </a:solidFill>
                <a:latin typeface="Times New Roman"/>
                <a:cs typeface="Times New Roman"/>
              </a:rPr>
              <a:t>is</a:t>
            </a:r>
            <a:endParaRPr sz="2000">
              <a:latin typeface="Times New Roman"/>
              <a:cs typeface="Times New Roman"/>
            </a:endParaRPr>
          </a:p>
          <a:p>
            <a:pPr marL="356870">
              <a:lnSpc>
                <a:spcPct val="100000"/>
              </a:lnSpc>
              <a:spcBef>
                <a:spcPts val="1200"/>
              </a:spcBef>
            </a:pPr>
            <a:r>
              <a:rPr sz="2000" spc="-5" dirty="0">
                <a:solidFill>
                  <a:srgbClr val="6F2F9F"/>
                </a:solidFill>
                <a:latin typeface="Times New Roman"/>
                <a:cs typeface="Times New Roman"/>
              </a:rPr>
              <a:t>reserved </a:t>
            </a:r>
            <a:r>
              <a:rPr sz="2000" spc="-10" dirty="0">
                <a:solidFill>
                  <a:srgbClr val="6F2F9F"/>
                </a:solidFill>
                <a:latin typeface="Times New Roman"/>
                <a:cs typeface="Times New Roman"/>
              </a:rPr>
              <a:t>and</a:t>
            </a:r>
            <a:r>
              <a:rPr sz="2000" spc="15" dirty="0">
                <a:solidFill>
                  <a:srgbClr val="6F2F9F"/>
                </a:solidFill>
                <a:latin typeface="Times New Roman"/>
                <a:cs typeface="Times New Roman"/>
              </a:rPr>
              <a:t> </a:t>
            </a:r>
            <a:r>
              <a:rPr sz="2000" spc="-10" dirty="0">
                <a:solidFill>
                  <a:srgbClr val="6F2F9F"/>
                </a:solidFill>
                <a:latin typeface="Times New Roman"/>
                <a:cs typeface="Times New Roman"/>
              </a:rPr>
              <a:t>committed</a:t>
            </a:r>
            <a:r>
              <a:rPr sz="2000" spc="-10" dirty="0">
                <a:latin typeface="Times New Roman"/>
                <a:cs typeface="Times New Roman"/>
              </a:rPr>
              <a:t>.</a:t>
            </a:r>
            <a:endParaRPr sz="2000">
              <a:latin typeface="Times New Roman"/>
              <a:cs typeface="Times New Roman"/>
            </a:endParaRPr>
          </a:p>
          <a:p>
            <a:pPr marL="12700" algn="just">
              <a:lnSpc>
                <a:spcPct val="100000"/>
              </a:lnSpc>
              <a:spcBef>
                <a:spcPts val="1680"/>
              </a:spcBef>
            </a:pPr>
            <a:r>
              <a:rPr sz="2000" spc="-5" dirty="0">
                <a:solidFill>
                  <a:srgbClr val="C00000"/>
                </a:solidFill>
                <a:latin typeface="Times New Roman"/>
                <a:cs typeface="Times New Roman"/>
              </a:rPr>
              <a:t>»</a:t>
            </a:r>
            <a:r>
              <a:rPr sz="2000" spc="235" dirty="0">
                <a:solidFill>
                  <a:srgbClr val="C00000"/>
                </a:solidFill>
                <a:latin typeface="Times New Roman"/>
                <a:cs typeface="Times New Roman"/>
              </a:rPr>
              <a:t> </a:t>
            </a:r>
            <a:r>
              <a:rPr sz="2000" spc="-10" dirty="0">
                <a:solidFill>
                  <a:srgbClr val="001F5F"/>
                </a:solidFill>
                <a:latin typeface="Times New Roman"/>
                <a:cs typeface="Times New Roman"/>
              </a:rPr>
              <a:t>A</a:t>
            </a:r>
            <a:r>
              <a:rPr sz="2000" spc="170" dirty="0">
                <a:solidFill>
                  <a:srgbClr val="001F5F"/>
                </a:solidFill>
                <a:latin typeface="Times New Roman"/>
                <a:cs typeface="Times New Roman"/>
              </a:rPr>
              <a:t> </a:t>
            </a:r>
            <a:r>
              <a:rPr sz="2000" spc="-5" dirty="0">
                <a:solidFill>
                  <a:srgbClr val="001F5F"/>
                </a:solidFill>
                <a:latin typeface="Times New Roman"/>
                <a:cs typeface="Times New Roman"/>
              </a:rPr>
              <a:t>process</a:t>
            </a:r>
            <a:r>
              <a:rPr sz="2000" spc="180" dirty="0">
                <a:solidFill>
                  <a:srgbClr val="001F5F"/>
                </a:solidFill>
                <a:latin typeface="Times New Roman"/>
                <a:cs typeface="Times New Roman"/>
              </a:rPr>
              <a:t> </a:t>
            </a:r>
            <a:r>
              <a:rPr sz="2000" spc="-5" dirty="0">
                <a:solidFill>
                  <a:srgbClr val="001F5F"/>
                </a:solidFill>
                <a:latin typeface="Times New Roman"/>
                <a:cs typeface="Times New Roman"/>
              </a:rPr>
              <a:t>can</a:t>
            </a:r>
            <a:r>
              <a:rPr sz="2000" spc="190" dirty="0">
                <a:solidFill>
                  <a:srgbClr val="001F5F"/>
                </a:solidFill>
                <a:latin typeface="Times New Roman"/>
                <a:cs typeface="Times New Roman"/>
              </a:rPr>
              <a:t> </a:t>
            </a:r>
            <a:r>
              <a:rPr sz="2000" spc="-10" dirty="0">
                <a:solidFill>
                  <a:srgbClr val="001F5F"/>
                </a:solidFill>
                <a:latin typeface="Times New Roman"/>
                <a:cs typeface="Times New Roman"/>
              </a:rPr>
              <a:t>map</a:t>
            </a:r>
            <a:r>
              <a:rPr sz="2000" spc="190" dirty="0">
                <a:solidFill>
                  <a:srgbClr val="001F5F"/>
                </a:solidFill>
                <a:latin typeface="Times New Roman"/>
                <a:cs typeface="Times New Roman"/>
              </a:rPr>
              <a:t> </a:t>
            </a:r>
            <a:r>
              <a:rPr sz="2000" spc="-10" dirty="0">
                <a:solidFill>
                  <a:srgbClr val="001F5F"/>
                </a:solidFill>
                <a:latin typeface="Times New Roman"/>
                <a:cs typeface="Times New Roman"/>
              </a:rPr>
              <a:t>the</a:t>
            </a:r>
            <a:r>
              <a:rPr sz="2000" spc="180" dirty="0">
                <a:solidFill>
                  <a:srgbClr val="001F5F"/>
                </a:solidFill>
                <a:latin typeface="Times New Roman"/>
                <a:cs typeface="Times New Roman"/>
              </a:rPr>
              <a:t> </a:t>
            </a:r>
            <a:r>
              <a:rPr sz="2000" spc="-5" dirty="0">
                <a:solidFill>
                  <a:srgbClr val="001F5F"/>
                </a:solidFill>
                <a:latin typeface="Times New Roman"/>
                <a:cs typeface="Times New Roman"/>
              </a:rPr>
              <a:t>entire</a:t>
            </a:r>
            <a:r>
              <a:rPr sz="2000" spc="185" dirty="0">
                <a:solidFill>
                  <a:srgbClr val="001F5F"/>
                </a:solidFill>
                <a:latin typeface="Times New Roman"/>
                <a:cs typeface="Times New Roman"/>
              </a:rPr>
              <a:t> </a:t>
            </a:r>
            <a:r>
              <a:rPr sz="2000" spc="-10" dirty="0">
                <a:solidFill>
                  <a:srgbClr val="001F5F"/>
                </a:solidFill>
                <a:latin typeface="Times New Roman"/>
                <a:cs typeface="Times New Roman"/>
              </a:rPr>
              <a:t>committed</a:t>
            </a:r>
            <a:r>
              <a:rPr sz="2000" spc="185" dirty="0">
                <a:solidFill>
                  <a:srgbClr val="001F5F"/>
                </a:solidFill>
                <a:latin typeface="Times New Roman"/>
                <a:cs typeface="Times New Roman"/>
              </a:rPr>
              <a:t> </a:t>
            </a:r>
            <a:r>
              <a:rPr sz="2000" spc="-5" dirty="0">
                <a:solidFill>
                  <a:srgbClr val="001F5F"/>
                </a:solidFill>
                <a:latin typeface="Times New Roman"/>
                <a:cs typeface="Times New Roman"/>
              </a:rPr>
              <a:t>physical</a:t>
            </a:r>
            <a:r>
              <a:rPr sz="2000" spc="185" dirty="0">
                <a:solidFill>
                  <a:srgbClr val="001F5F"/>
                </a:solidFill>
                <a:latin typeface="Times New Roman"/>
                <a:cs typeface="Times New Roman"/>
              </a:rPr>
              <a:t> </a:t>
            </a:r>
            <a:r>
              <a:rPr sz="2000" spc="-5" dirty="0">
                <a:solidFill>
                  <a:srgbClr val="001F5F"/>
                </a:solidFill>
                <a:latin typeface="Times New Roman"/>
                <a:cs typeface="Times New Roman"/>
              </a:rPr>
              <a:t>area</a:t>
            </a:r>
            <a:r>
              <a:rPr sz="2000" spc="185" dirty="0">
                <a:solidFill>
                  <a:srgbClr val="001F5F"/>
                </a:solidFill>
                <a:latin typeface="Times New Roman"/>
                <a:cs typeface="Times New Roman"/>
              </a:rPr>
              <a:t> </a:t>
            </a:r>
            <a:r>
              <a:rPr sz="2000" dirty="0">
                <a:solidFill>
                  <a:srgbClr val="001F5F"/>
                </a:solidFill>
                <a:latin typeface="Times New Roman"/>
                <a:cs typeface="Times New Roman"/>
              </a:rPr>
              <a:t>or</a:t>
            </a:r>
            <a:r>
              <a:rPr sz="2000" spc="185" dirty="0">
                <a:solidFill>
                  <a:srgbClr val="001F5F"/>
                </a:solidFill>
                <a:latin typeface="Times New Roman"/>
                <a:cs typeface="Times New Roman"/>
              </a:rPr>
              <a:t> </a:t>
            </a:r>
            <a:r>
              <a:rPr sz="2000" spc="-5" dirty="0">
                <a:solidFill>
                  <a:srgbClr val="001F5F"/>
                </a:solidFill>
                <a:latin typeface="Times New Roman"/>
                <a:cs typeface="Times New Roman"/>
              </a:rPr>
              <a:t>a</a:t>
            </a:r>
            <a:r>
              <a:rPr sz="2000" spc="180" dirty="0">
                <a:solidFill>
                  <a:srgbClr val="001F5F"/>
                </a:solidFill>
                <a:latin typeface="Times New Roman"/>
                <a:cs typeface="Times New Roman"/>
              </a:rPr>
              <a:t> </a:t>
            </a:r>
            <a:r>
              <a:rPr sz="2000" spc="-5" dirty="0">
                <a:solidFill>
                  <a:srgbClr val="001F5F"/>
                </a:solidFill>
                <a:latin typeface="Times New Roman"/>
                <a:cs typeface="Times New Roman"/>
              </a:rPr>
              <a:t>block</a:t>
            </a:r>
            <a:r>
              <a:rPr sz="2000" spc="175" dirty="0">
                <a:solidFill>
                  <a:srgbClr val="001F5F"/>
                </a:solidFill>
                <a:latin typeface="Times New Roman"/>
                <a:cs typeface="Times New Roman"/>
              </a:rPr>
              <a:t> </a:t>
            </a:r>
            <a:r>
              <a:rPr sz="2000" dirty="0">
                <a:solidFill>
                  <a:srgbClr val="001F5F"/>
                </a:solidFill>
                <a:latin typeface="Times New Roman"/>
                <a:cs typeface="Times New Roman"/>
              </a:rPr>
              <a:t>of</a:t>
            </a:r>
            <a:r>
              <a:rPr sz="2000" spc="155" dirty="0">
                <a:solidFill>
                  <a:srgbClr val="001F5F"/>
                </a:solidFill>
                <a:latin typeface="Times New Roman"/>
                <a:cs typeface="Times New Roman"/>
              </a:rPr>
              <a:t> </a:t>
            </a:r>
            <a:r>
              <a:rPr sz="2000" spc="-5" dirty="0">
                <a:solidFill>
                  <a:srgbClr val="001F5F"/>
                </a:solidFill>
                <a:latin typeface="Times New Roman"/>
                <a:cs typeface="Times New Roman"/>
              </a:rPr>
              <a:t>it</a:t>
            </a:r>
            <a:r>
              <a:rPr sz="2000" spc="175" dirty="0">
                <a:solidFill>
                  <a:srgbClr val="001F5F"/>
                </a:solidFill>
                <a:latin typeface="Times New Roman"/>
                <a:cs typeface="Times New Roman"/>
              </a:rPr>
              <a:t> </a:t>
            </a:r>
            <a:r>
              <a:rPr sz="2000" spc="-10" dirty="0">
                <a:solidFill>
                  <a:srgbClr val="001F5F"/>
                </a:solidFill>
                <a:latin typeface="Times New Roman"/>
                <a:cs typeface="Times New Roman"/>
              </a:rPr>
              <a:t>to</a:t>
            </a:r>
            <a:r>
              <a:rPr sz="2000" spc="190" dirty="0">
                <a:solidFill>
                  <a:srgbClr val="001F5F"/>
                </a:solidFill>
                <a:latin typeface="Times New Roman"/>
                <a:cs typeface="Times New Roman"/>
              </a:rPr>
              <a:t> </a:t>
            </a:r>
            <a:r>
              <a:rPr sz="2000" spc="-10" dirty="0">
                <a:solidFill>
                  <a:srgbClr val="001F5F"/>
                </a:solidFill>
                <a:latin typeface="Times New Roman"/>
                <a:cs typeface="Times New Roman"/>
              </a:rPr>
              <a:t>its</a:t>
            </a:r>
            <a:endParaRPr sz="2000">
              <a:latin typeface="Times New Roman"/>
              <a:cs typeface="Times New Roman"/>
            </a:endParaRPr>
          </a:p>
          <a:p>
            <a:pPr marL="356870">
              <a:lnSpc>
                <a:spcPct val="100000"/>
              </a:lnSpc>
              <a:spcBef>
                <a:spcPts val="1200"/>
              </a:spcBef>
            </a:pPr>
            <a:r>
              <a:rPr sz="2000" spc="-10" dirty="0">
                <a:solidFill>
                  <a:srgbClr val="001F5F"/>
                </a:solidFill>
                <a:latin typeface="Times New Roman"/>
                <a:cs typeface="Times New Roman"/>
              </a:rPr>
              <a:t>virtual </a:t>
            </a:r>
            <a:r>
              <a:rPr sz="2000" dirty="0">
                <a:solidFill>
                  <a:srgbClr val="001F5F"/>
                </a:solidFill>
                <a:latin typeface="Times New Roman"/>
                <a:cs typeface="Times New Roman"/>
              </a:rPr>
              <a:t>address</a:t>
            </a:r>
            <a:r>
              <a:rPr sz="2000" spc="-20" dirty="0">
                <a:solidFill>
                  <a:srgbClr val="001F5F"/>
                </a:solidFill>
                <a:latin typeface="Times New Roman"/>
                <a:cs typeface="Times New Roman"/>
              </a:rPr>
              <a:t> </a:t>
            </a:r>
            <a:r>
              <a:rPr sz="2000" spc="-5" dirty="0">
                <a:solidFill>
                  <a:srgbClr val="001F5F"/>
                </a:solidFill>
                <a:latin typeface="Times New Roman"/>
                <a:cs typeface="Times New Roman"/>
              </a:rPr>
              <a:t>space</a:t>
            </a:r>
            <a:r>
              <a:rPr sz="2000" spc="-5" dirty="0">
                <a:latin typeface="Times New Roman"/>
                <a:cs typeface="Times New Roman"/>
              </a:rPr>
              <a:t>.</a:t>
            </a:r>
            <a:endParaRPr sz="2000">
              <a:latin typeface="Times New Roman"/>
              <a:cs typeface="Times New Roman"/>
            </a:endParaRPr>
          </a:p>
          <a:p>
            <a:pPr marL="12700" algn="just">
              <a:lnSpc>
                <a:spcPct val="100000"/>
              </a:lnSpc>
              <a:spcBef>
                <a:spcPts val="1685"/>
              </a:spcBef>
            </a:pPr>
            <a:r>
              <a:rPr sz="2000" spc="-5" dirty="0">
                <a:solidFill>
                  <a:srgbClr val="C00000"/>
                </a:solidFill>
                <a:latin typeface="Times New Roman"/>
                <a:cs typeface="Times New Roman"/>
              </a:rPr>
              <a:t>» </a:t>
            </a:r>
            <a:r>
              <a:rPr sz="2000" spc="-15" dirty="0">
                <a:solidFill>
                  <a:srgbClr val="006FC0"/>
                </a:solidFill>
                <a:latin typeface="Times New Roman"/>
                <a:cs typeface="Times New Roman"/>
              </a:rPr>
              <a:t>All </a:t>
            </a:r>
            <a:r>
              <a:rPr sz="2000" spc="-5" dirty="0">
                <a:solidFill>
                  <a:srgbClr val="006FC0"/>
                </a:solidFill>
                <a:latin typeface="Times New Roman"/>
                <a:cs typeface="Times New Roman"/>
              </a:rPr>
              <a:t>read </a:t>
            </a:r>
            <a:r>
              <a:rPr sz="2000" spc="-10" dirty="0">
                <a:solidFill>
                  <a:srgbClr val="006FC0"/>
                </a:solidFill>
                <a:latin typeface="Times New Roman"/>
                <a:cs typeface="Times New Roman"/>
              </a:rPr>
              <a:t>and </a:t>
            </a:r>
            <a:r>
              <a:rPr sz="2000" spc="-15" dirty="0">
                <a:solidFill>
                  <a:srgbClr val="006FC0"/>
                </a:solidFill>
                <a:latin typeface="Times New Roman"/>
                <a:cs typeface="Times New Roman"/>
              </a:rPr>
              <a:t>write </a:t>
            </a:r>
            <a:r>
              <a:rPr sz="2000" spc="-5" dirty="0">
                <a:solidFill>
                  <a:srgbClr val="006FC0"/>
                </a:solidFill>
                <a:latin typeface="Times New Roman"/>
                <a:cs typeface="Times New Roman"/>
              </a:rPr>
              <a:t>operation to </a:t>
            </a:r>
            <a:r>
              <a:rPr sz="2000" spc="-10" dirty="0">
                <a:solidFill>
                  <a:srgbClr val="006FC0"/>
                </a:solidFill>
                <a:latin typeface="Times New Roman"/>
                <a:cs typeface="Times New Roman"/>
              </a:rPr>
              <a:t>this virtual </a:t>
            </a:r>
            <a:r>
              <a:rPr sz="2000" dirty="0">
                <a:solidFill>
                  <a:srgbClr val="006FC0"/>
                </a:solidFill>
                <a:latin typeface="Times New Roman"/>
                <a:cs typeface="Times New Roman"/>
              </a:rPr>
              <a:t>address </a:t>
            </a:r>
            <a:r>
              <a:rPr sz="2000" spc="-5" dirty="0">
                <a:solidFill>
                  <a:srgbClr val="006FC0"/>
                </a:solidFill>
                <a:latin typeface="Times New Roman"/>
                <a:cs typeface="Times New Roman"/>
              </a:rPr>
              <a:t>space </a:t>
            </a:r>
            <a:r>
              <a:rPr sz="2000" dirty="0">
                <a:solidFill>
                  <a:srgbClr val="006FC0"/>
                </a:solidFill>
                <a:latin typeface="Times New Roman"/>
                <a:cs typeface="Times New Roman"/>
              </a:rPr>
              <a:t>by </a:t>
            </a:r>
            <a:r>
              <a:rPr sz="2000" spc="-5" dirty="0">
                <a:solidFill>
                  <a:srgbClr val="006FC0"/>
                </a:solidFill>
                <a:latin typeface="Times New Roman"/>
                <a:cs typeface="Times New Roman"/>
              </a:rPr>
              <a:t>a process</a:t>
            </a:r>
            <a:r>
              <a:rPr sz="2000" spc="-220" dirty="0">
                <a:solidFill>
                  <a:srgbClr val="006FC0"/>
                </a:solidFill>
                <a:latin typeface="Times New Roman"/>
                <a:cs typeface="Times New Roman"/>
              </a:rPr>
              <a:t> </a:t>
            </a:r>
            <a:r>
              <a:rPr sz="2000" spc="-35" dirty="0">
                <a:solidFill>
                  <a:srgbClr val="006FC0"/>
                </a:solidFill>
                <a:latin typeface="Times New Roman"/>
                <a:cs typeface="Times New Roman"/>
              </a:rPr>
              <a:t>is</a:t>
            </a:r>
            <a:endParaRPr sz="2000">
              <a:latin typeface="Times New Roman"/>
              <a:cs typeface="Times New Roman"/>
            </a:endParaRPr>
          </a:p>
          <a:p>
            <a:pPr marL="356870" algn="just">
              <a:lnSpc>
                <a:spcPct val="100000"/>
              </a:lnSpc>
              <a:spcBef>
                <a:spcPts val="1200"/>
              </a:spcBef>
            </a:pPr>
            <a:r>
              <a:rPr sz="2000" spc="-5" dirty="0">
                <a:solidFill>
                  <a:srgbClr val="006FC0"/>
                </a:solidFill>
                <a:latin typeface="Times New Roman"/>
                <a:cs typeface="Times New Roman"/>
              </a:rPr>
              <a:t>directed </a:t>
            </a:r>
            <a:r>
              <a:rPr sz="2000" spc="-10" dirty="0">
                <a:solidFill>
                  <a:srgbClr val="006FC0"/>
                </a:solidFill>
                <a:latin typeface="Times New Roman"/>
                <a:cs typeface="Times New Roman"/>
              </a:rPr>
              <a:t>to its </a:t>
            </a:r>
            <a:r>
              <a:rPr sz="2000" spc="-15" dirty="0">
                <a:solidFill>
                  <a:srgbClr val="006FC0"/>
                </a:solidFill>
                <a:latin typeface="Times New Roman"/>
                <a:cs typeface="Times New Roman"/>
              </a:rPr>
              <a:t>committed physical</a:t>
            </a:r>
            <a:r>
              <a:rPr sz="2000" spc="120" dirty="0">
                <a:solidFill>
                  <a:srgbClr val="006FC0"/>
                </a:solidFill>
                <a:latin typeface="Times New Roman"/>
                <a:cs typeface="Times New Roman"/>
              </a:rPr>
              <a:t> </a:t>
            </a:r>
            <a:r>
              <a:rPr sz="2000" spc="-5" dirty="0">
                <a:solidFill>
                  <a:srgbClr val="006FC0"/>
                </a:solidFill>
                <a:latin typeface="Times New Roman"/>
                <a:cs typeface="Times New Roman"/>
              </a:rPr>
              <a:t>area</a:t>
            </a:r>
            <a:r>
              <a:rPr sz="2000" spc="-5" dirty="0">
                <a:latin typeface="Times New Roman"/>
                <a:cs typeface="Times New Roman"/>
              </a:rPr>
              <a:t>.</a:t>
            </a:r>
            <a:endParaRPr sz="2000">
              <a:latin typeface="Times New Roman"/>
              <a:cs typeface="Times New Roman"/>
            </a:endParaRPr>
          </a:p>
          <a:p>
            <a:pPr marL="356870" marR="9525" indent="-344805" algn="just">
              <a:lnSpc>
                <a:spcPct val="150100"/>
              </a:lnSpc>
              <a:spcBef>
                <a:spcPts val="480"/>
              </a:spcBef>
            </a:pPr>
            <a:r>
              <a:rPr sz="2000" spc="-5" dirty="0">
                <a:solidFill>
                  <a:srgbClr val="C00000"/>
                </a:solidFill>
                <a:latin typeface="Times New Roman"/>
                <a:cs typeface="Times New Roman"/>
              </a:rPr>
              <a:t>» </a:t>
            </a:r>
            <a:r>
              <a:rPr sz="2000" spc="-5" dirty="0">
                <a:solidFill>
                  <a:srgbClr val="6F2F9F"/>
                </a:solidFill>
                <a:latin typeface="Times New Roman"/>
                <a:cs typeface="Times New Roman"/>
              </a:rPr>
              <a:t>Any process </a:t>
            </a:r>
            <a:r>
              <a:rPr sz="2000" spc="-10" dirty="0">
                <a:solidFill>
                  <a:srgbClr val="6F2F9F"/>
                </a:solidFill>
                <a:latin typeface="Times New Roman"/>
                <a:cs typeface="Times New Roman"/>
              </a:rPr>
              <a:t>which wants to share </a:t>
            </a:r>
            <a:r>
              <a:rPr sz="2000" spc="-5" dirty="0">
                <a:solidFill>
                  <a:srgbClr val="6F2F9F"/>
                </a:solidFill>
                <a:latin typeface="Times New Roman"/>
                <a:cs typeface="Times New Roman"/>
              </a:rPr>
              <a:t>data </a:t>
            </a:r>
            <a:r>
              <a:rPr sz="2000" spc="-10" dirty="0">
                <a:solidFill>
                  <a:srgbClr val="6F2F9F"/>
                </a:solidFill>
                <a:latin typeface="Times New Roman"/>
                <a:cs typeface="Times New Roman"/>
              </a:rPr>
              <a:t>with </a:t>
            </a:r>
            <a:r>
              <a:rPr sz="2000" spc="-5" dirty="0">
                <a:solidFill>
                  <a:srgbClr val="6F2F9F"/>
                </a:solidFill>
                <a:latin typeface="Times New Roman"/>
                <a:cs typeface="Times New Roman"/>
              </a:rPr>
              <a:t>other processes </a:t>
            </a:r>
            <a:r>
              <a:rPr sz="2000" spc="5" dirty="0">
                <a:solidFill>
                  <a:srgbClr val="6F2F9F"/>
                </a:solidFill>
                <a:latin typeface="Times New Roman"/>
                <a:cs typeface="Times New Roman"/>
              </a:rPr>
              <a:t>can </a:t>
            </a:r>
            <a:r>
              <a:rPr sz="2000" spc="-20" dirty="0">
                <a:solidFill>
                  <a:srgbClr val="6F2F9F"/>
                </a:solidFill>
                <a:latin typeface="Times New Roman"/>
                <a:cs typeface="Times New Roman"/>
              </a:rPr>
              <a:t>map </a:t>
            </a:r>
            <a:r>
              <a:rPr sz="2000" spc="-5" dirty="0">
                <a:solidFill>
                  <a:srgbClr val="6F2F9F"/>
                </a:solidFill>
                <a:latin typeface="Times New Roman"/>
                <a:cs typeface="Times New Roman"/>
              </a:rPr>
              <a:t>the  </a:t>
            </a:r>
            <a:r>
              <a:rPr sz="2000" spc="-10" dirty="0">
                <a:solidFill>
                  <a:srgbClr val="6F2F9F"/>
                </a:solidFill>
                <a:latin typeface="Times New Roman"/>
                <a:cs typeface="Times New Roman"/>
              </a:rPr>
              <a:t>physical memory </a:t>
            </a:r>
            <a:r>
              <a:rPr sz="2000" spc="-5" dirty="0">
                <a:solidFill>
                  <a:srgbClr val="6F2F9F"/>
                </a:solidFill>
                <a:latin typeface="Times New Roman"/>
                <a:cs typeface="Times New Roman"/>
              </a:rPr>
              <a:t>area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mapped object </a:t>
            </a:r>
            <a:r>
              <a:rPr sz="2000" spc="-20" dirty="0">
                <a:solidFill>
                  <a:srgbClr val="6F2F9F"/>
                </a:solidFill>
                <a:latin typeface="Times New Roman"/>
                <a:cs typeface="Times New Roman"/>
              </a:rPr>
              <a:t>to </a:t>
            </a:r>
            <a:r>
              <a:rPr sz="2000" spc="-10" dirty="0">
                <a:solidFill>
                  <a:srgbClr val="6F2F9F"/>
                </a:solidFill>
                <a:latin typeface="Times New Roman"/>
                <a:cs typeface="Times New Roman"/>
              </a:rPr>
              <a:t>its virtual </a:t>
            </a:r>
            <a:r>
              <a:rPr sz="2000" spc="-5" dirty="0">
                <a:solidFill>
                  <a:srgbClr val="6F2F9F"/>
                </a:solidFill>
                <a:latin typeface="Times New Roman"/>
                <a:cs typeface="Times New Roman"/>
              </a:rPr>
              <a:t>memory space </a:t>
            </a:r>
            <a:r>
              <a:rPr sz="2000" spc="-10" dirty="0">
                <a:solidFill>
                  <a:srgbClr val="6F2F9F"/>
                </a:solidFill>
                <a:latin typeface="Times New Roman"/>
                <a:cs typeface="Times New Roman"/>
              </a:rPr>
              <a:t>and  </a:t>
            </a:r>
            <a:r>
              <a:rPr sz="2000" spc="-15" dirty="0">
                <a:solidFill>
                  <a:srgbClr val="6F2F9F"/>
                </a:solidFill>
                <a:latin typeface="Times New Roman"/>
                <a:cs typeface="Times New Roman"/>
              </a:rPr>
              <a:t>use </a:t>
            </a:r>
            <a:r>
              <a:rPr sz="2000" spc="-5" dirty="0">
                <a:solidFill>
                  <a:srgbClr val="6F2F9F"/>
                </a:solidFill>
                <a:latin typeface="Times New Roman"/>
                <a:cs typeface="Times New Roman"/>
              </a:rPr>
              <a:t>it </a:t>
            </a:r>
            <a:r>
              <a:rPr sz="2000" spc="-10" dirty="0">
                <a:solidFill>
                  <a:srgbClr val="6F2F9F"/>
                </a:solidFill>
                <a:latin typeface="Times New Roman"/>
                <a:cs typeface="Times New Roman"/>
              </a:rPr>
              <a:t>for sharing the</a:t>
            </a:r>
            <a:r>
              <a:rPr sz="2000" spc="80" dirty="0">
                <a:solidFill>
                  <a:srgbClr val="6F2F9F"/>
                </a:solidFill>
                <a:latin typeface="Times New Roman"/>
                <a:cs typeface="Times New Roman"/>
              </a:rPr>
              <a:t> </a:t>
            </a:r>
            <a:r>
              <a:rPr sz="2000" dirty="0">
                <a:solidFill>
                  <a:srgbClr val="6F2F9F"/>
                </a:solidFill>
                <a:latin typeface="Times New Roman"/>
                <a:cs typeface="Times New Roman"/>
              </a:rPr>
              <a:t>data</a:t>
            </a:r>
            <a:r>
              <a:rPr sz="2000" dirty="0">
                <a:latin typeface="Times New Roman"/>
                <a:cs typeface="Times New Roman"/>
              </a:rPr>
              <a:t>.</a:t>
            </a:r>
            <a:endParaRPr sz="200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63</a:t>
            </a:fld>
            <a:endParaRPr spc="-40"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60044" y="353009"/>
            <a:ext cx="6120130" cy="329565"/>
          </a:xfrm>
          <a:prstGeom prst="rect">
            <a:avLst/>
          </a:prstGeom>
        </p:spPr>
        <p:txBody>
          <a:bodyPr vert="horz" wrap="square" lIns="0" tIns="12065" rIns="0" bIns="0" rtlCol="0">
            <a:spAutoFit/>
          </a:bodyPr>
          <a:lstStyle/>
          <a:p>
            <a:pPr marL="12700">
              <a:lnSpc>
                <a:spcPct val="100000"/>
              </a:lnSpc>
              <a:spcBef>
                <a:spcPts val="95"/>
              </a:spcBef>
              <a:tabLst>
                <a:tab pos="356870" algn="l"/>
              </a:tabLst>
            </a:pPr>
            <a:r>
              <a:rPr spc="-5" dirty="0">
                <a:solidFill>
                  <a:srgbClr val="C00000"/>
                </a:solidFill>
              </a:rPr>
              <a:t>»	</a:t>
            </a:r>
            <a:r>
              <a:rPr dirty="0"/>
              <a:t>The </a:t>
            </a:r>
            <a:r>
              <a:rPr spc="-5" dirty="0"/>
              <a:t>concept </a:t>
            </a:r>
            <a:r>
              <a:rPr dirty="0"/>
              <a:t>of </a:t>
            </a:r>
            <a:r>
              <a:rPr spc="-15" dirty="0"/>
              <a:t>memory </a:t>
            </a:r>
            <a:r>
              <a:rPr spc="-10" dirty="0"/>
              <a:t>mapped </a:t>
            </a:r>
            <a:r>
              <a:rPr dirty="0"/>
              <a:t>object </a:t>
            </a:r>
            <a:r>
              <a:rPr spc="-5" dirty="0"/>
              <a:t>is </a:t>
            </a:r>
            <a:r>
              <a:rPr spc="-20" dirty="0"/>
              <a:t>shown</a:t>
            </a:r>
            <a:r>
              <a:rPr spc="114" dirty="0"/>
              <a:t> </a:t>
            </a:r>
            <a:r>
              <a:rPr spc="-10" dirty="0"/>
              <a:t>bellow.</a:t>
            </a:r>
          </a:p>
        </p:txBody>
      </p:sp>
      <p:sp>
        <p:nvSpPr>
          <p:cNvPr id="3" name="object 3"/>
          <p:cNvSpPr/>
          <p:nvPr/>
        </p:nvSpPr>
        <p:spPr>
          <a:xfrm>
            <a:off x="609600" y="838200"/>
            <a:ext cx="8067675" cy="5105400"/>
          </a:xfrm>
          <a:prstGeom prst="rect">
            <a:avLst/>
          </a:prstGeom>
          <a:blipFill>
            <a:blip r:embed="rId2" cstate="print"/>
            <a:stretch>
              <a:fillRect/>
            </a:stretch>
          </a:blipFill>
        </p:spPr>
        <p:txBody>
          <a:bodyPr wrap="square" lIns="0" tIns="0" rIns="0" bIns="0" rtlCol="0"/>
          <a:lstStyle/>
          <a:p>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64</a:t>
            </a:fld>
            <a:endParaRPr spc="-40"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3" name="object 3"/>
          <p:cNvSpPr txBox="1">
            <a:spLocks noGrp="1"/>
          </p:cNvSpPr>
          <p:nvPr>
            <p:ph type="title"/>
          </p:nvPr>
        </p:nvSpPr>
        <p:spPr>
          <a:xfrm>
            <a:off x="460044" y="353009"/>
            <a:ext cx="4159250" cy="329565"/>
          </a:xfrm>
          <a:prstGeom prst="rect">
            <a:avLst/>
          </a:prstGeom>
        </p:spPr>
        <p:txBody>
          <a:bodyPr vert="horz" wrap="square" lIns="0" tIns="12065" rIns="0" bIns="0" rtlCol="0">
            <a:spAutoFit/>
          </a:bodyPr>
          <a:lstStyle/>
          <a:p>
            <a:pPr marL="12700">
              <a:lnSpc>
                <a:spcPct val="100000"/>
              </a:lnSpc>
              <a:spcBef>
                <a:spcPts val="95"/>
              </a:spcBef>
              <a:tabLst>
                <a:tab pos="356870" algn="l"/>
              </a:tabLst>
            </a:pPr>
            <a:r>
              <a:rPr spc="-5" dirty="0">
                <a:solidFill>
                  <a:srgbClr val="C00000"/>
                </a:solidFill>
              </a:rPr>
              <a:t>»	</a:t>
            </a:r>
            <a:r>
              <a:rPr b="1" i="1" spc="-10" dirty="0">
                <a:solidFill>
                  <a:srgbClr val="FF0000"/>
                </a:solidFill>
                <a:latin typeface="Times New Roman"/>
                <a:cs typeface="Times New Roman"/>
              </a:rPr>
              <a:t>IPC </a:t>
            </a:r>
            <a:r>
              <a:rPr b="1" i="1" spc="-5" dirty="0">
                <a:solidFill>
                  <a:srgbClr val="FF0000"/>
                </a:solidFill>
                <a:latin typeface="Times New Roman"/>
                <a:cs typeface="Times New Roman"/>
              </a:rPr>
              <a:t>Mechanism - Message</a:t>
            </a:r>
            <a:r>
              <a:rPr b="1" i="1" spc="-10" dirty="0">
                <a:solidFill>
                  <a:srgbClr val="FF0000"/>
                </a:solidFill>
                <a:latin typeface="Times New Roman"/>
                <a:cs typeface="Times New Roman"/>
              </a:rPr>
              <a:t> </a:t>
            </a:r>
            <a:r>
              <a:rPr b="1" i="1" spc="-5" dirty="0">
                <a:solidFill>
                  <a:srgbClr val="FF0000"/>
                </a:solidFill>
                <a:latin typeface="Times New Roman"/>
                <a:cs typeface="Times New Roman"/>
              </a:rPr>
              <a:t>Passing:</a:t>
            </a: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65</a:t>
            </a:fld>
            <a:endParaRPr spc="-40" dirty="0"/>
          </a:p>
        </p:txBody>
      </p:sp>
      <p:sp>
        <p:nvSpPr>
          <p:cNvPr id="4" name="object 4"/>
          <p:cNvSpPr txBox="1"/>
          <p:nvPr/>
        </p:nvSpPr>
        <p:spPr>
          <a:xfrm>
            <a:off x="460044" y="717807"/>
            <a:ext cx="8306434" cy="5694680"/>
          </a:xfrm>
          <a:prstGeom prst="rect">
            <a:avLst/>
          </a:prstGeom>
        </p:spPr>
        <p:txBody>
          <a:bodyPr vert="horz" wrap="square" lIns="0" tIns="165735" rIns="0" bIns="0" rtlCol="0">
            <a:spAutoFit/>
          </a:bodyPr>
          <a:lstStyle/>
          <a:p>
            <a:pPr marL="12700">
              <a:lnSpc>
                <a:spcPct val="100000"/>
              </a:lnSpc>
              <a:spcBef>
                <a:spcPts val="1305"/>
              </a:spcBef>
              <a:tabLst>
                <a:tab pos="356870" algn="l"/>
              </a:tabLst>
            </a:pPr>
            <a:r>
              <a:rPr sz="2000" spc="-5" dirty="0">
                <a:solidFill>
                  <a:srgbClr val="C00000"/>
                </a:solidFill>
                <a:latin typeface="Times New Roman"/>
                <a:cs typeface="Times New Roman"/>
              </a:rPr>
              <a:t>»	</a:t>
            </a:r>
            <a:r>
              <a:rPr sz="2000" spc="-10" dirty="0">
                <a:latin typeface="Times New Roman"/>
                <a:cs typeface="Times New Roman"/>
              </a:rPr>
              <a:t>Message</a:t>
            </a:r>
            <a:r>
              <a:rPr sz="2000" spc="295" dirty="0">
                <a:latin typeface="Times New Roman"/>
                <a:cs typeface="Times New Roman"/>
              </a:rPr>
              <a:t> </a:t>
            </a:r>
            <a:r>
              <a:rPr sz="2000" spc="-5" dirty="0">
                <a:latin typeface="Times New Roman"/>
                <a:cs typeface="Times New Roman"/>
              </a:rPr>
              <a:t>passing</a:t>
            </a:r>
            <a:r>
              <a:rPr sz="2000" spc="285" dirty="0">
                <a:latin typeface="Times New Roman"/>
                <a:cs typeface="Times New Roman"/>
              </a:rPr>
              <a:t> </a:t>
            </a:r>
            <a:r>
              <a:rPr sz="2000" spc="-5" dirty="0">
                <a:solidFill>
                  <a:srgbClr val="C00000"/>
                </a:solidFill>
                <a:latin typeface="Times New Roman"/>
                <a:cs typeface="Times New Roman"/>
              </a:rPr>
              <a:t>is</a:t>
            </a:r>
            <a:r>
              <a:rPr sz="2000" spc="280" dirty="0">
                <a:solidFill>
                  <a:srgbClr val="C00000"/>
                </a:solidFill>
                <a:latin typeface="Times New Roman"/>
                <a:cs typeface="Times New Roman"/>
              </a:rPr>
              <a:t> </a:t>
            </a:r>
            <a:r>
              <a:rPr sz="2000" spc="-5" dirty="0">
                <a:solidFill>
                  <a:srgbClr val="C00000"/>
                </a:solidFill>
                <a:latin typeface="Times New Roman"/>
                <a:cs typeface="Times New Roman"/>
              </a:rPr>
              <a:t>a/</a:t>
            </a:r>
            <a:r>
              <a:rPr sz="2000" spc="290" dirty="0">
                <a:solidFill>
                  <a:srgbClr val="C00000"/>
                </a:solidFill>
                <a:latin typeface="Times New Roman"/>
                <a:cs typeface="Times New Roman"/>
              </a:rPr>
              <a:t> </a:t>
            </a:r>
            <a:r>
              <a:rPr sz="2000" spc="-5" dirty="0">
                <a:solidFill>
                  <a:srgbClr val="C00000"/>
                </a:solidFill>
                <a:latin typeface="Times New Roman"/>
                <a:cs typeface="Times New Roman"/>
              </a:rPr>
              <a:t>an</a:t>
            </a:r>
            <a:r>
              <a:rPr sz="2000" spc="280" dirty="0">
                <a:solidFill>
                  <a:srgbClr val="C00000"/>
                </a:solidFill>
                <a:latin typeface="Times New Roman"/>
                <a:cs typeface="Times New Roman"/>
              </a:rPr>
              <a:t> </a:t>
            </a:r>
            <a:r>
              <a:rPr sz="2000" spc="-10" dirty="0">
                <a:solidFill>
                  <a:srgbClr val="C00000"/>
                </a:solidFill>
                <a:latin typeface="Times New Roman"/>
                <a:cs typeface="Times New Roman"/>
              </a:rPr>
              <a:t>synchronous/</a:t>
            </a:r>
            <a:r>
              <a:rPr sz="2000" spc="305" dirty="0">
                <a:solidFill>
                  <a:srgbClr val="C00000"/>
                </a:solidFill>
                <a:latin typeface="Times New Roman"/>
                <a:cs typeface="Times New Roman"/>
              </a:rPr>
              <a:t> </a:t>
            </a:r>
            <a:r>
              <a:rPr sz="2000" spc="-5" dirty="0">
                <a:solidFill>
                  <a:srgbClr val="C00000"/>
                </a:solidFill>
                <a:latin typeface="Times New Roman"/>
                <a:cs typeface="Times New Roman"/>
              </a:rPr>
              <a:t>asynchronous</a:t>
            </a:r>
            <a:r>
              <a:rPr sz="2000" spc="300" dirty="0">
                <a:solidFill>
                  <a:srgbClr val="C00000"/>
                </a:solidFill>
                <a:latin typeface="Times New Roman"/>
                <a:cs typeface="Times New Roman"/>
              </a:rPr>
              <a:t> </a:t>
            </a:r>
            <a:r>
              <a:rPr sz="2000" spc="-5" dirty="0">
                <a:solidFill>
                  <a:srgbClr val="C00000"/>
                </a:solidFill>
                <a:latin typeface="Times New Roman"/>
                <a:cs typeface="Times New Roman"/>
              </a:rPr>
              <a:t>information</a:t>
            </a:r>
            <a:r>
              <a:rPr sz="2000" spc="290" dirty="0">
                <a:solidFill>
                  <a:srgbClr val="C00000"/>
                </a:solidFill>
                <a:latin typeface="Times New Roman"/>
                <a:cs typeface="Times New Roman"/>
              </a:rPr>
              <a:t> </a:t>
            </a:r>
            <a:r>
              <a:rPr sz="2000" spc="-5" dirty="0">
                <a:solidFill>
                  <a:srgbClr val="C00000"/>
                </a:solidFill>
                <a:latin typeface="Times New Roman"/>
                <a:cs typeface="Times New Roman"/>
              </a:rPr>
              <a:t>exchange</a:t>
            </a:r>
            <a:endParaRPr sz="2000">
              <a:latin typeface="Times New Roman"/>
              <a:cs typeface="Times New Roman"/>
            </a:endParaRPr>
          </a:p>
          <a:p>
            <a:pPr marL="356870">
              <a:lnSpc>
                <a:spcPct val="100000"/>
              </a:lnSpc>
              <a:spcBef>
                <a:spcPts val="1200"/>
              </a:spcBef>
            </a:pPr>
            <a:r>
              <a:rPr sz="2000" spc="-15" dirty="0">
                <a:solidFill>
                  <a:srgbClr val="C00000"/>
                </a:solidFill>
                <a:latin typeface="Times New Roman"/>
                <a:cs typeface="Times New Roman"/>
              </a:rPr>
              <a:t>mechanism </a:t>
            </a:r>
            <a:r>
              <a:rPr sz="2000" spc="-10" dirty="0">
                <a:solidFill>
                  <a:srgbClr val="C00000"/>
                </a:solidFill>
                <a:latin typeface="Times New Roman"/>
                <a:cs typeface="Times New Roman"/>
              </a:rPr>
              <a:t>for </a:t>
            </a:r>
            <a:r>
              <a:rPr sz="2000" spc="-5" dirty="0">
                <a:solidFill>
                  <a:srgbClr val="C00000"/>
                </a:solidFill>
                <a:latin typeface="Times New Roman"/>
                <a:cs typeface="Times New Roman"/>
              </a:rPr>
              <a:t>Inter Process/ </a:t>
            </a:r>
            <a:r>
              <a:rPr sz="2000" dirty="0">
                <a:solidFill>
                  <a:srgbClr val="C00000"/>
                </a:solidFill>
                <a:latin typeface="Times New Roman"/>
                <a:cs typeface="Times New Roman"/>
              </a:rPr>
              <a:t>Thread</a:t>
            </a:r>
            <a:r>
              <a:rPr sz="2000" spc="60" dirty="0">
                <a:solidFill>
                  <a:srgbClr val="C00000"/>
                </a:solidFill>
                <a:latin typeface="Times New Roman"/>
                <a:cs typeface="Times New Roman"/>
              </a:rPr>
              <a:t> </a:t>
            </a:r>
            <a:r>
              <a:rPr sz="2000" spc="-10" dirty="0">
                <a:solidFill>
                  <a:srgbClr val="C00000"/>
                </a:solidFill>
                <a:latin typeface="Times New Roman"/>
                <a:cs typeface="Times New Roman"/>
              </a:rPr>
              <a:t>Communication</a:t>
            </a:r>
            <a:r>
              <a:rPr sz="2000" spc="-10" dirty="0">
                <a:latin typeface="Times New Roman"/>
                <a:cs typeface="Times New Roman"/>
              </a:rPr>
              <a:t>.</a:t>
            </a:r>
            <a:endParaRPr sz="2000">
              <a:latin typeface="Times New Roman"/>
              <a:cs typeface="Times New Roman"/>
            </a:endParaRPr>
          </a:p>
          <a:p>
            <a:pPr marL="12700">
              <a:lnSpc>
                <a:spcPct val="100000"/>
              </a:lnSpc>
              <a:spcBef>
                <a:spcPts val="1545"/>
              </a:spcBef>
              <a:tabLst>
                <a:tab pos="356870" algn="l"/>
              </a:tabLst>
            </a:pPr>
            <a:r>
              <a:rPr sz="1750" spc="10" dirty="0">
                <a:solidFill>
                  <a:srgbClr val="C00000"/>
                </a:solidFill>
                <a:latin typeface="Times New Roman"/>
                <a:cs typeface="Times New Roman"/>
              </a:rPr>
              <a:t>»	</a:t>
            </a:r>
            <a:r>
              <a:rPr sz="1800" spc="-5" dirty="0">
                <a:latin typeface="Times New Roman"/>
                <a:cs typeface="Times New Roman"/>
              </a:rPr>
              <a:t>The </a:t>
            </a:r>
            <a:r>
              <a:rPr sz="1800" spc="-10" dirty="0">
                <a:latin typeface="Times New Roman"/>
                <a:cs typeface="Times New Roman"/>
              </a:rPr>
              <a:t>major </a:t>
            </a:r>
            <a:r>
              <a:rPr sz="1800" spc="-10" dirty="0">
                <a:solidFill>
                  <a:srgbClr val="C00000"/>
                </a:solidFill>
                <a:latin typeface="Times New Roman"/>
                <a:cs typeface="Times New Roman"/>
              </a:rPr>
              <a:t>difference between </a:t>
            </a:r>
            <a:r>
              <a:rPr sz="1800" spc="-5" dirty="0">
                <a:solidFill>
                  <a:srgbClr val="C00000"/>
                </a:solidFill>
                <a:latin typeface="Times New Roman"/>
                <a:cs typeface="Times New Roman"/>
              </a:rPr>
              <a:t>shared </a:t>
            </a:r>
            <a:r>
              <a:rPr sz="1800" spc="-15" dirty="0">
                <a:solidFill>
                  <a:srgbClr val="C00000"/>
                </a:solidFill>
                <a:latin typeface="Times New Roman"/>
                <a:cs typeface="Times New Roman"/>
              </a:rPr>
              <a:t>memory </a:t>
            </a:r>
            <a:r>
              <a:rPr sz="1800" dirty="0">
                <a:solidFill>
                  <a:srgbClr val="C00000"/>
                </a:solidFill>
                <a:latin typeface="Times New Roman"/>
                <a:cs typeface="Times New Roman"/>
              </a:rPr>
              <a:t>and </a:t>
            </a:r>
            <a:r>
              <a:rPr sz="1800" spc="-15" dirty="0">
                <a:solidFill>
                  <a:srgbClr val="C00000"/>
                </a:solidFill>
                <a:latin typeface="Times New Roman"/>
                <a:cs typeface="Times New Roman"/>
              </a:rPr>
              <a:t>message </a:t>
            </a:r>
            <a:r>
              <a:rPr sz="1800" spc="-5" dirty="0">
                <a:solidFill>
                  <a:srgbClr val="C00000"/>
                </a:solidFill>
                <a:latin typeface="Times New Roman"/>
                <a:cs typeface="Times New Roman"/>
              </a:rPr>
              <a:t>passing </a:t>
            </a:r>
            <a:r>
              <a:rPr sz="1800" dirty="0">
                <a:solidFill>
                  <a:srgbClr val="C00000"/>
                </a:solidFill>
                <a:latin typeface="Times New Roman"/>
                <a:cs typeface="Times New Roman"/>
              </a:rPr>
              <a:t>technique</a:t>
            </a:r>
            <a:r>
              <a:rPr sz="1800" spc="315" dirty="0">
                <a:solidFill>
                  <a:srgbClr val="C00000"/>
                </a:solidFill>
                <a:latin typeface="Times New Roman"/>
                <a:cs typeface="Times New Roman"/>
              </a:rPr>
              <a:t> </a:t>
            </a:r>
            <a:r>
              <a:rPr sz="1800" spc="-5" dirty="0">
                <a:latin typeface="Times New Roman"/>
                <a:cs typeface="Times New Roman"/>
              </a:rPr>
              <a:t>is</a:t>
            </a:r>
            <a:endParaRPr sz="1800">
              <a:latin typeface="Times New Roman"/>
              <a:cs typeface="Times New Roman"/>
            </a:endParaRPr>
          </a:p>
          <a:p>
            <a:pPr marL="12700">
              <a:lnSpc>
                <a:spcPct val="100000"/>
              </a:lnSpc>
              <a:spcBef>
                <a:spcPts val="1515"/>
              </a:spcBef>
              <a:tabLst>
                <a:tab pos="356870" algn="l"/>
              </a:tabLst>
            </a:pPr>
            <a:r>
              <a:rPr sz="1750" spc="10" dirty="0">
                <a:solidFill>
                  <a:srgbClr val="C00000"/>
                </a:solidFill>
                <a:latin typeface="Times New Roman"/>
                <a:cs typeface="Times New Roman"/>
              </a:rPr>
              <a:t>»	</a:t>
            </a:r>
            <a:r>
              <a:rPr sz="1800" spc="-5" dirty="0">
                <a:solidFill>
                  <a:srgbClr val="6F2F9F"/>
                </a:solidFill>
                <a:latin typeface="Times New Roman"/>
                <a:cs typeface="Times New Roman"/>
              </a:rPr>
              <a:t>Through shared memory </a:t>
            </a:r>
            <a:r>
              <a:rPr sz="1800" dirty="0">
                <a:solidFill>
                  <a:srgbClr val="6F2F9F"/>
                </a:solidFill>
                <a:latin typeface="Times New Roman"/>
                <a:cs typeface="Times New Roman"/>
              </a:rPr>
              <a:t>lots </a:t>
            </a:r>
            <a:r>
              <a:rPr sz="1800" spc="5" dirty="0">
                <a:solidFill>
                  <a:srgbClr val="6F2F9F"/>
                </a:solidFill>
                <a:latin typeface="Times New Roman"/>
                <a:cs typeface="Times New Roman"/>
              </a:rPr>
              <a:t>of </a:t>
            </a:r>
            <a:r>
              <a:rPr sz="1800" spc="-5" dirty="0">
                <a:solidFill>
                  <a:srgbClr val="6F2F9F"/>
                </a:solidFill>
                <a:latin typeface="Times New Roman"/>
                <a:cs typeface="Times New Roman"/>
              </a:rPr>
              <a:t>data </a:t>
            </a:r>
            <a:r>
              <a:rPr sz="1800" spc="-10" dirty="0">
                <a:solidFill>
                  <a:srgbClr val="6F2F9F"/>
                </a:solidFill>
                <a:latin typeface="Times New Roman"/>
                <a:cs typeface="Times New Roman"/>
              </a:rPr>
              <a:t>can </a:t>
            </a:r>
            <a:r>
              <a:rPr sz="1800" spc="5" dirty="0">
                <a:solidFill>
                  <a:srgbClr val="6F2F9F"/>
                </a:solidFill>
                <a:latin typeface="Times New Roman"/>
                <a:cs typeface="Times New Roman"/>
              </a:rPr>
              <a:t>be </a:t>
            </a:r>
            <a:r>
              <a:rPr sz="1800" spc="-5" dirty="0">
                <a:solidFill>
                  <a:srgbClr val="6F2F9F"/>
                </a:solidFill>
                <a:latin typeface="Times New Roman"/>
                <a:cs typeface="Times New Roman"/>
              </a:rPr>
              <a:t>shared </a:t>
            </a:r>
            <a:r>
              <a:rPr sz="1800" spc="-5" dirty="0">
                <a:latin typeface="Times New Roman"/>
                <a:cs typeface="Times New Roman"/>
              </a:rPr>
              <a:t>whereas </a:t>
            </a:r>
            <a:r>
              <a:rPr sz="1800" dirty="0">
                <a:solidFill>
                  <a:srgbClr val="006FC0"/>
                </a:solidFill>
                <a:latin typeface="Times New Roman"/>
                <a:cs typeface="Times New Roman"/>
              </a:rPr>
              <a:t>only </a:t>
            </a:r>
            <a:r>
              <a:rPr sz="1800" spc="-10" dirty="0">
                <a:solidFill>
                  <a:srgbClr val="006FC0"/>
                </a:solidFill>
                <a:latin typeface="Times New Roman"/>
                <a:cs typeface="Times New Roman"/>
              </a:rPr>
              <a:t>limited </a:t>
            </a:r>
            <a:r>
              <a:rPr sz="1800" spc="-5" dirty="0">
                <a:solidFill>
                  <a:srgbClr val="006FC0"/>
                </a:solidFill>
                <a:latin typeface="Times New Roman"/>
                <a:cs typeface="Times New Roman"/>
              </a:rPr>
              <a:t>amount</a:t>
            </a:r>
            <a:r>
              <a:rPr sz="1800" spc="55" dirty="0">
                <a:solidFill>
                  <a:srgbClr val="006FC0"/>
                </a:solidFill>
                <a:latin typeface="Times New Roman"/>
                <a:cs typeface="Times New Roman"/>
              </a:rPr>
              <a:t> </a:t>
            </a:r>
            <a:r>
              <a:rPr sz="1800" spc="10" dirty="0">
                <a:solidFill>
                  <a:srgbClr val="006FC0"/>
                </a:solidFill>
                <a:latin typeface="Times New Roman"/>
                <a:cs typeface="Times New Roman"/>
              </a:rPr>
              <a:t>of</a:t>
            </a:r>
            <a:endParaRPr sz="1800">
              <a:latin typeface="Times New Roman"/>
              <a:cs typeface="Times New Roman"/>
            </a:endParaRPr>
          </a:p>
          <a:p>
            <a:pPr marL="356870">
              <a:lnSpc>
                <a:spcPct val="100000"/>
              </a:lnSpc>
              <a:spcBef>
                <a:spcPts val="1080"/>
              </a:spcBef>
            </a:pPr>
            <a:r>
              <a:rPr sz="1800" spc="-5" dirty="0">
                <a:solidFill>
                  <a:srgbClr val="006FC0"/>
                </a:solidFill>
                <a:latin typeface="Times New Roman"/>
                <a:cs typeface="Times New Roman"/>
              </a:rPr>
              <a:t>info/ </a:t>
            </a:r>
            <a:r>
              <a:rPr sz="1800" dirty="0">
                <a:solidFill>
                  <a:srgbClr val="006FC0"/>
                </a:solidFill>
                <a:latin typeface="Times New Roman"/>
                <a:cs typeface="Times New Roman"/>
              </a:rPr>
              <a:t>data </a:t>
            </a:r>
            <a:r>
              <a:rPr sz="1800" spc="-5" dirty="0">
                <a:solidFill>
                  <a:srgbClr val="006FC0"/>
                </a:solidFill>
                <a:latin typeface="Times New Roman"/>
                <a:cs typeface="Times New Roman"/>
              </a:rPr>
              <a:t>is passed </a:t>
            </a:r>
            <a:r>
              <a:rPr sz="1800" dirty="0">
                <a:solidFill>
                  <a:srgbClr val="006FC0"/>
                </a:solidFill>
                <a:latin typeface="Times New Roman"/>
                <a:cs typeface="Times New Roman"/>
              </a:rPr>
              <a:t>through </a:t>
            </a:r>
            <a:r>
              <a:rPr sz="1800" spc="-15" dirty="0">
                <a:solidFill>
                  <a:srgbClr val="006FC0"/>
                </a:solidFill>
                <a:latin typeface="Times New Roman"/>
                <a:cs typeface="Times New Roman"/>
              </a:rPr>
              <a:t>message</a:t>
            </a:r>
            <a:r>
              <a:rPr sz="1800" spc="45" dirty="0">
                <a:solidFill>
                  <a:srgbClr val="006FC0"/>
                </a:solidFill>
                <a:latin typeface="Times New Roman"/>
                <a:cs typeface="Times New Roman"/>
              </a:rPr>
              <a:t> </a:t>
            </a:r>
            <a:r>
              <a:rPr sz="1800" spc="-5" dirty="0">
                <a:solidFill>
                  <a:srgbClr val="006FC0"/>
                </a:solidFill>
                <a:latin typeface="Times New Roman"/>
                <a:cs typeface="Times New Roman"/>
              </a:rPr>
              <a:t>passing</a:t>
            </a:r>
            <a:r>
              <a:rPr sz="1800" spc="-5" dirty="0">
                <a:latin typeface="Times New Roman"/>
                <a:cs typeface="Times New Roman"/>
              </a:rPr>
              <a:t>.</a:t>
            </a:r>
            <a:endParaRPr sz="1800">
              <a:latin typeface="Times New Roman"/>
              <a:cs typeface="Times New Roman"/>
            </a:endParaRPr>
          </a:p>
          <a:p>
            <a:pPr marL="12700">
              <a:lnSpc>
                <a:spcPct val="100000"/>
              </a:lnSpc>
              <a:spcBef>
                <a:spcPts val="1515"/>
              </a:spcBef>
              <a:tabLst>
                <a:tab pos="356870" algn="l"/>
                <a:tab pos="1286510" algn="l"/>
                <a:tab pos="2103755" algn="l"/>
                <a:tab pos="2387600" algn="l"/>
                <a:tab pos="3381375" algn="l"/>
                <a:tab pos="3841750" algn="l"/>
                <a:tab pos="4305300" algn="l"/>
                <a:tab pos="4787265" algn="l"/>
                <a:tab pos="5360670" algn="l"/>
                <a:tab pos="5772150" algn="l"/>
                <a:tab pos="7366634" algn="l"/>
              </a:tabLst>
            </a:pPr>
            <a:r>
              <a:rPr sz="1750" spc="10" dirty="0">
                <a:solidFill>
                  <a:srgbClr val="C00000"/>
                </a:solidFill>
                <a:latin typeface="Times New Roman"/>
                <a:cs typeface="Times New Roman"/>
              </a:rPr>
              <a:t>»	</a:t>
            </a:r>
            <a:r>
              <a:rPr sz="1800" spc="-5" dirty="0">
                <a:solidFill>
                  <a:srgbClr val="006FC0"/>
                </a:solidFill>
                <a:latin typeface="Times New Roman"/>
                <a:cs typeface="Times New Roman"/>
              </a:rPr>
              <a:t>Message	passing	is	relatively	fast	</a:t>
            </a:r>
            <a:r>
              <a:rPr sz="1800" dirty="0">
                <a:solidFill>
                  <a:srgbClr val="006FC0"/>
                </a:solidFill>
                <a:latin typeface="Times New Roman"/>
                <a:cs typeface="Times New Roman"/>
              </a:rPr>
              <a:t>and	</a:t>
            </a:r>
            <a:r>
              <a:rPr sz="1800" spc="-10" dirty="0">
                <a:solidFill>
                  <a:srgbClr val="006FC0"/>
                </a:solidFill>
                <a:latin typeface="Times New Roman"/>
                <a:cs typeface="Times New Roman"/>
              </a:rPr>
              <a:t>free	</a:t>
            </a:r>
            <a:r>
              <a:rPr sz="1800" dirty="0">
                <a:solidFill>
                  <a:srgbClr val="006FC0"/>
                </a:solidFill>
                <a:latin typeface="Times New Roman"/>
                <a:cs typeface="Times New Roman"/>
              </a:rPr>
              <a:t>from	the	synchronization	</a:t>
            </a:r>
            <a:r>
              <a:rPr sz="1800" spc="-5" dirty="0">
                <a:solidFill>
                  <a:srgbClr val="006FC0"/>
                </a:solidFill>
                <a:latin typeface="Times New Roman"/>
                <a:cs typeface="Times New Roman"/>
              </a:rPr>
              <a:t>overheads</a:t>
            </a:r>
            <a:endParaRPr sz="1800">
              <a:latin typeface="Times New Roman"/>
              <a:cs typeface="Times New Roman"/>
            </a:endParaRPr>
          </a:p>
          <a:p>
            <a:pPr marL="356870">
              <a:lnSpc>
                <a:spcPct val="100000"/>
              </a:lnSpc>
              <a:spcBef>
                <a:spcPts val="1080"/>
              </a:spcBef>
            </a:pPr>
            <a:r>
              <a:rPr sz="1800" spc="-10" dirty="0">
                <a:latin typeface="Times New Roman"/>
                <a:cs typeface="Times New Roman"/>
              </a:rPr>
              <a:t>compared </a:t>
            </a:r>
            <a:r>
              <a:rPr sz="1800" dirty="0">
                <a:latin typeface="Times New Roman"/>
                <a:cs typeface="Times New Roman"/>
              </a:rPr>
              <a:t>to </a:t>
            </a:r>
            <a:r>
              <a:rPr sz="1800" spc="-5" dirty="0">
                <a:latin typeface="Times New Roman"/>
                <a:cs typeface="Times New Roman"/>
              </a:rPr>
              <a:t>shared</a:t>
            </a:r>
            <a:r>
              <a:rPr sz="1800" spc="-25" dirty="0">
                <a:latin typeface="Times New Roman"/>
                <a:cs typeface="Times New Roman"/>
              </a:rPr>
              <a:t> </a:t>
            </a:r>
            <a:r>
              <a:rPr sz="1800" spc="-15" dirty="0">
                <a:latin typeface="Times New Roman"/>
                <a:cs typeface="Times New Roman"/>
              </a:rPr>
              <a:t>memory.</a:t>
            </a:r>
            <a:endParaRPr sz="1800">
              <a:latin typeface="Times New Roman"/>
              <a:cs typeface="Times New Roman"/>
            </a:endParaRPr>
          </a:p>
          <a:p>
            <a:pPr marL="356870" marR="11430" indent="-344805">
              <a:lnSpc>
                <a:spcPct val="150000"/>
              </a:lnSpc>
              <a:spcBef>
                <a:spcPts val="450"/>
              </a:spcBef>
              <a:tabLst>
                <a:tab pos="356870" algn="l"/>
                <a:tab pos="1917700" algn="l"/>
                <a:tab pos="7433945" algn="l"/>
              </a:tabLst>
            </a:pPr>
            <a:r>
              <a:rPr sz="2000" spc="-5" dirty="0">
                <a:solidFill>
                  <a:srgbClr val="C00000"/>
                </a:solidFill>
                <a:latin typeface="Times New Roman"/>
                <a:cs typeface="Times New Roman"/>
              </a:rPr>
              <a:t>»	</a:t>
            </a:r>
            <a:r>
              <a:rPr sz="2000" dirty="0">
                <a:latin typeface="Times New Roman"/>
                <a:cs typeface="Times New Roman"/>
              </a:rPr>
              <a:t>B</a:t>
            </a:r>
            <a:r>
              <a:rPr sz="2000" spc="-5" dirty="0">
                <a:latin typeface="Times New Roman"/>
                <a:cs typeface="Times New Roman"/>
              </a:rPr>
              <a:t>ased</a:t>
            </a:r>
            <a:r>
              <a:rPr sz="2000" dirty="0">
                <a:latin typeface="Times New Roman"/>
                <a:cs typeface="Times New Roman"/>
              </a:rPr>
              <a:t>  </a:t>
            </a:r>
            <a:r>
              <a:rPr sz="2000" spc="5" dirty="0">
                <a:latin typeface="Times New Roman"/>
                <a:cs typeface="Times New Roman"/>
              </a:rPr>
              <a:t>o</a:t>
            </a:r>
            <a:r>
              <a:rPr sz="2000" spc="-5" dirty="0">
                <a:latin typeface="Times New Roman"/>
                <a:cs typeface="Times New Roman"/>
              </a:rPr>
              <a:t>n</a:t>
            </a:r>
            <a:r>
              <a:rPr sz="2000" dirty="0">
                <a:latin typeface="Times New Roman"/>
                <a:cs typeface="Times New Roman"/>
              </a:rPr>
              <a:t> </a:t>
            </a:r>
            <a:r>
              <a:rPr sz="2000" spc="-30" dirty="0">
                <a:latin typeface="Times New Roman"/>
                <a:cs typeface="Times New Roman"/>
              </a:rPr>
              <a:t> </a:t>
            </a:r>
            <a:r>
              <a:rPr sz="2000" spc="-5" dirty="0">
                <a:latin typeface="Times New Roman"/>
                <a:cs typeface="Times New Roman"/>
              </a:rPr>
              <a:t>t</a:t>
            </a:r>
            <a:r>
              <a:rPr sz="2000" spc="-20" dirty="0">
                <a:latin typeface="Times New Roman"/>
                <a:cs typeface="Times New Roman"/>
              </a:rPr>
              <a:t>h</a:t>
            </a:r>
            <a:r>
              <a:rPr sz="2000" spc="-5" dirty="0">
                <a:latin typeface="Times New Roman"/>
                <a:cs typeface="Times New Roman"/>
              </a:rPr>
              <a:t>e</a:t>
            </a:r>
            <a:r>
              <a:rPr sz="2000" dirty="0">
                <a:latin typeface="Times New Roman"/>
                <a:cs typeface="Times New Roman"/>
              </a:rPr>
              <a:t>	</a:t>
            </a:r>
            <a:r>
              <a:rPr sz="2000" spc="-50" dirty="0">
                <a:latin typeface="Times New Roman"/>
                <a:cs typeface="Times New Roman"/>
              </a:rPr>
              <a:t>m</a:t>
            </a:r>
            <a:r>
              <a:rPr sz="2000" spc="-5" dirty="0">
                <a:latin typeface="Times New Roman"/>
                <a:cs typeface="Times New Roman"/>
              </a:rPr>
              <a:t>es</a:t>
            </a:r>
            <a:r>
              <a:rPr sz="2000" spc="-15" dirty="0">
                <a:latin typeface="Times New Roman"/>
                <a:cs typeface="Times New Roman"/>
              </a:rPr>
              <a:t>s</a:t>
            </a:r>
            <a:r>
              <a:rPr sz="2000" spc="20" dirty="0">
                <a:latin typeface="Times New Roman"/>
                <a:cs typeface="Times New Roman"/>
              </a:rPr>
              <a:t>a</a:t>
            </a:r>
            <a:r>
              <a:rPr sz="2000" spc="-20" dirty="0">
                <a:latin typeface="Times New Roman"/>
                <a:cs typeface="Times New Roman"/>
              </a:rPr>
              <a:t>g</a:t>
            </a:r>
            <a:r>
              <a:rPr sz="2000" spc="-5" dirty="0">
                <a:latin typeface="Times New Roman"/>
                <a:cs typeface="Times New Roman"/>
              </a:rPr>
              <a:t>e</a:t>
            </a:r>
            <a:r>
              <a:rPr sz="2000" dirty="0">
                <a:latin typeface="Times New Roman"/>
                <a:cs typeface="Times New Roman"/>
              </a:rPr>
              <a:t> </a:t>
            </a:r>
            <a:r>
              <a:rPr sz="2000" spc="-10" dirty="0">
                <a:latin typeface="Times New Roman"/>
                <a:cs typeface="Times New Roman"/>
              </a:rPr>
              <a:t> </a:t>
            </a:r>
            <a:r>
              <a:rPr sz="2000" spc="5" dirty="0">
                <a:latin typeface="Times New Roman"/>
                <a:cs typeface="Times New Roman"/>
              </a:rPr>
              <a:t>p</a:t>
            </a:r>
            <a:r>
              <a:rPr sz="2000" spc="-5" dirty="0">
                <a:latin typeface="Times New Roman"/>
                <a:cs typeface="Times New Roman"/>
              </a:rPr>
              <a:t>as</a:t>
            </a:r>
            <a:r>
              <a:rPr sz="2000" spc="-15" dirty="0">
                <a:latin typeface="Times New Roman"/>
                <a:cs typeface="Times New Roman"/>
              </a:rPr>
              <a:t>s</a:t>
            </a:r>
            <a:r>
              <a:rPr sz="2000" spc="15" dirty="0">
                <a:latin typeface="Times New Roman"/>
                <a:cs typeface="Times New Roman"/>
              </a:rPr>
              <a:t>i</a:t>
            </a:r>
            <a:r>
              <a:rPr sz="2000" spc="-20" dirty="0">
                <a:latin typeface="Times New Roman"/>
                <a:cs typeface="Times New Roman"/>
              </a:rPr>
              <a:t>n</a:t>
            </a:r>
            <a:r>
              <a:rPr sz="2000" spc="-5" dirty="0">
                <a:latin typeface="Times New Roman"/>
                <a:cs typeface="Times New Roman"/>
              </a:rPr>
              <a:t>g</a:t>
            </a:r>
            <a:r>
              <a:rPr sz="2000" dirty="0">
                <a:latin typeface="Times New Roman"/>
                <a:cs typeface="Times New Roman"/>
              </a:rPr>
              <a:t> </a:t>
            </a:r>
            <a:r>
              <a:rPr sz="2000" spc="-25" dirty="0">
                <a:latin typeface="Times New Roman"/>
                <a:cs typeface="Times New Roman"/>
              </a:rPr>
              <a:t> </a:t>
            </a:r>
            <a:r>
              <a:rPr sz="2000" spc="5" dirty="0">
                <a:latin typeface="Times New Roman"/>
                <a:cs typeface="Times New Roman"/>
              </a:rPr>
              <a:t>op</a:t>
            </a:r>
            <a:r>
              <a:rPr sz="2000" spc="-5" dirty="0">
                <a:latin typeface="Times New Roman"/>
                <a:cs typeface="Times New Roman"/>
              </a:rPr>
              <a:t>e</a:t>
            </a:r>
            <a:r>
              <a:rPr sz="2000" spc="5" dirty="0">
                <a:latin typeface="Times New Roman"/>
                <a:cs typeface="Times New Roman"/>
              </a:rPr>
              <a:t>r</a:t>
            </a:r>
            <a:r>
              <a:rPr sz="2000" spc="-5" dirty="0">
                <a:latin typeface="Times New Roman"/>
                <a:cs typeface="Times New Roman"/>
              </a:rPr>
              <a:t>ati</a:t>
            </a:r>
            <a:r>
              <a:rPr sz="2000" spc="5" dirty="0">
                <a:latin typeface="Times New Roman"/>
                <a:cs typeface="Times New Roman"/>
              </a:rPr>
              <a:t>o</a:t>
            </a:r>
            <a:r>
              <a:rPr sz="2000" spc="-5" dirty="0">
                <a:latin typeface="Times New Roman"/>
                <a:cs typeface="Times New Roman"/>
              </a:rPr>
              <a:t>n</a:t>
            </a:r>
            <a:r>
              <a:rPr sz="2000" dirty="0">
                <a:latin typeface="Times New Roman"/>
                <a:cs typeface="Times New Roman"/>
              </a:rPr>
              <a:t> </a:t>
            </a:r>
            <a:r>
              <a:rPr sz="2000" spc="-20" dirty="0">
                <a:latin typeface="Times New Roman"/>
                <a:cs typeface="Times New Roman"/>
              </a:rPr>
              <a:t> </a:t>
            </a:r>
            <a:r>
              <a:rPr sz="2000" spc="5" dirty="0">
                <a:latin typeface="Times New Roman"/>
                <a:cs typeface="Times New Roman"/>
              </a:rPr>
              <a:t>b</a:t>
            </a:r>
            <a:r>
              <a:rPr sz="2000" spc="-5" dirty="0">
                <a:latin typeface="Times New Roman"/>
                <a:cs typeface="Times New Roman"/>
              </a:rPr>
              <a:t>e</a:t>
            </a:r>
            <a:r>
              <a:rPr sz="2000" spc="15" dirty="0">
                <a:latin typeface="Times New Roman"/>
                <a:cs typeface="Times New Roman"/>
              </a:rPr>
              <a:t>t</a:t>
            </a:r>
            <a:r>
              <a:rPr sz="2000" spc="-60" dirty="0">
                <a:latin typeface="Times New Roman"/>
                <a:cs typeface="Times New Roman"/>
              </a:rPr>
              <a:t>w</a:t>
            </a:r>
            <a:r>
              <a:rPr sz="2000" spc="-5" dirty="0">
                <a:latin typeface="Times New Roman"/>
                <a:cs typeface="Times New Roman"/>
              </a:rPr>
              <a:t>e</a:t>
            </a:r>
            <a:r>
              <a:rPr sz="2000" spc="25" dirty="0">
                <a:latin typeface="Times New Roman"/>
                <a:cs typeface="Times New Roman"/>
              </a:rPr>
              <a:t>e</a:t>
            </a:r>
            <a:r>
              <a:rPr sz="2000" spc="-5" dirty="0">
                <a:latin typeface="Times New Roman"/>
                <a:cs typeface="Times New Roman"/>
              </a:rPr>
              <a:t>n</a:t>
            </a:r>
            <a:r>
              <a:rPr sz="2000" dirty="0">
                <a:latin typeface="Times New Roman"/>
                <a:cs typeface="Times New Roman"/>
              </a:rPr>
              <a:t> </a:t>
            </a:r>
            <a:r>
              <a:rPr sz="2000" spc="-20" dirty="0">
                <a:latin typeface="Times New Roman"/>
                <a:cs typeface="Times New Roman"/>
              </a:rPr>
              <a:t> </a:t>
            </a:r>
            <a:r>
              <a:rPr sz="2000" spc="-5" dirty="0">
                <a:latin typeface="Times New Roman"/>
                <a:cs typeface="Times New Roman"/>
              </a:rPr>
              <a:t>t</a:t>
            </a:r>
            <a:r>
              <a:rPr sz="2000" spc="-20" dirty="0">
                <a:latin typeface="Times New Roman"/>
                <a:cs typeface="Times New Roman"/>
              </a:rPr>
              <a:t>h</a:t>
            </a:r>
            <a:r>
              <a:rPr sz="2000" spc="-5" dirty="0">
                <a:latin typeface="Times New Roman"/>
                <a:cs typeface="Times New Roman"/>
              </a:rPr>
              <a:t>e</a:t>
            </a:r>
            <a:r>
              <a:rPr sz="2000" dirty="0">
                <a:latin typeface="Times New Roman"/>
                <a:cs typeface="Times New Roman"/>
              </a:rPr>
              <a:t> </a:t>
            </a:r>
            <a:r>
              <a:rPr sz="2000" spc="-10" dirty="0">
                <a:latin typeface="Times New Roman"/>
                <a:cs typeface="Times New Roman"/>
              </a:rPr>
              <a:t> </a:t>
            </a:r>
            <a:r>
              <a:rPr sz="2000" spc="5" dirty="0">
                <a:latin typeface="Times New Roman"/>
                <a:cs typeface="Times New Roman"/>
              </a:rPr>
              <a:t>p</a:t>
            </a:r>
            <a:r>
              <a:rPr sz="2000" dirty="0">
                <a:latin typeface="Times New Roman"/>
                <a:cs typeface="Times New Roman"/>
              </a:rPr>
              <a:t>r</a:t>
            </a:r>
            <a:r>
              <a:rPr sz="2000" spc="5" dirty="0">
                <a:latin typeface="Times New Roman"/>
                <a:cs typeface="Times New Roman"/>
              </a:rPr>
              <a:t>o</a:t>
            </a:r>
            <a:r>
              <a:rPr sz="2000" spc="-5" dirty="0">
                <a:latin typeface="Times New Roman"/>
                <a:cs typeface="Times New Roman"/>
              </a:rPr>
              <a:t>c</a:t>
            </a:r>
            <a:r>
              <a:rPr sz="2000" dirty="0">
                <a:latin typeface="Times New Roman"/>
                <a:cs typeface="Times New Roman"/>
              </a:rPr>
              <a:t>e</a:t>
            </a:r>
            <a:r>
              <a:rPr sz="2000" spc="-15" dirty="0">
                <a:latin typeface="Times New Roman"/>
                <a:cs typeface="Times New Roman"/>
              </a:rPr>
              <a:t>ss</a:t>
            </a:r>
            <a:r>
              <a:rPr sz="2000" spc="-5" dirty="0">
                <a:latin typeface="Times New Roman"/>
                <a:cs typeface="Times New Roman"/>
              </a:rPr>
              <a:t>es,</a:t>
            </a:r>
            <a:r>
              <a:rPr sz="2000" dirty="0">
                <a:latin typeface="Times New Roman"/>
                <a:cs typeface="Times New Roman"/>
              </a:rPr>
              <a:t>	</a:t>
            </a:r>
            <a:r>
              <a:rPr sz="2000" spc="-50" dirty="0">
                <a:solidFill>
                  <a:srgbClr val="FF0000"/>
                </a:solidFill>
                <a:latin typeface="Times New Roman"/>
                <a:cs typeface="Times New Roman"/>
              </a:rPr>
              <a:t>m</a:t>
            </a:r>
            <a:r>
              <a:rPr sz="2000" spc="-5" dirty="0">
                <a:solidFill>
                  <a:srgbClr val="FF0000"/>
                </a:solidFill>
                <a:latin typeface="Times New Roman"/>
                <a:cs typeface="Times New Roman"/>
              </a:rPr>
              <a:t>es</a:t>
            </a:r>
            <a:r>
              <a:rPr sz="2000" spc="-15" dirty="0">
                <a:solidFill>
                  <a:srgbClr val="FF0000"/>
                </a:solidFill>
                <a:latin typeface="Times New Roman"/>
                <a:cs typeface="Times New Roman"/>
              </a:rPr>
              <a:t>s</a:t>
            </a:r>
            <a:r>
              <a:rPr sz="2000" spc="20" dirty="0">
                <a:solidFill>
                  <a:srgbClr val="FF0000"/>
                </a:solidFill>
                <a:latin typeface="Times New Roman"/>
                <a:cs typeface="Times New Roman"/>
              </a:rPr>
              <a:t>a</a:t>
            </a:r>
            <a:r>
              <a:rPr sz="2000" spc="-20" dirty="0">
                <a:solidFill>
                  <a:srgbClr val="FF0000"/>
                </a:solidFill>
                <a:latin typeface="Times New Roman"/>
                <a:cs typeface="Times New Roman"/>
              </a:rPr>
              <a:t>g</a:t>
            </a:r>
            <a:r>
              <a:rPr sz="2000" spc="-5" dirty="0">
                <a:solidFill>
                  <a:srgbClr val="FF0000"/>
                </a:solidFill>
                <a:latin typeface="Times New Roman"/>
                <a:cs typeface="Times New Roman"/>
              </a:rPr>
              <a:t>e  </a:t>
            </a:r>
            <a:r>
              <a:rPr sz="2000" spc="-10" dirty="0">
                <a:solidFill>
                  <a:srgbClr val="FF0000"/>
                </a:solidFill>
                <a:latin typeface="Times New Roman"/>
                <a:cs typeface="Times New Roman"/>
              </a:rPr>
              <a:t>passing is classified </a:t>
            </a:r>
            <a:r>
              <a:rPr sz="2000" spc="-10" dirty="0">
                <a:latin typeface="Times New Roman"/>
                <a:cs typeface="Times New Roman"/>
              </a:rPr>
              <a:t>into</a:t>
            </a:r>
            <a:r>
              <a:rPr sz="2000" spc="70" dirty="0">
                <a:latin typeface="Times New Roman"/>
                <a:cs typeface="Times New Roman"/>
              </a:rPr>
              <a:t> </a:t>
            </a:r>
            <a:r>
              <a:rPr sz="2000" spc="-5" dirty="0">
                <a:latin typeface="Times New Roman"/>
                <a:cs typeface="Times New Roman"/>
              </a:rPr>
              <a:t>–</a:t>
            </a:r>
            <a:endParaRPr sz="2000">
              <a:latin typeface="Times New Roman"/>
              <a:cs typeface="Times New Roman"/>
            </a:endParaRPr>
          </a:p>
          <a:p>
            <a:pPr marL="1353820">
              <a:lnSpc>
                <a:spcPct val="100000"/>
              </a:lnSpc>
              <a:spcBef>
                <a:spcPts val="1685"/>
              </a:spcBef>
              <a:tabLst>
                <a:tab pos="1695450" algn="l"/>
              </a:tabLst>
            </a:pPr>
            <a:r>
              <a:rPr sz="2000" spc="-5" dirty="0">
                <a:solidFill>
                  <a:srgbClr val="C00000"/>
                </a:solidFill>
                <a:latin typeface="Times New Roman"/>
                <a:cs typeface="Times New Roman"/>
              </a:rPr>
              <a:t>»	</a:t>
            </a:r>
            <a:r>
              <a:rPr sz="2000" spc="-10" dirty="0">
                <a:latin typeface="Times New Roman"/>
                <a:cs typeface="Times New Roman"/>
              </a:rPr>
              <a:t>Message</a:t>
            </a:r>
            <a:r>
              <a:rPr sz="2000" spc="5" dirty="0">
                <a:latin typeface="Times New Roman"/>
                <a:cs typeface="Times New Roman"/>
              </a:rPr>
              <a:t> </a:t>
            </a:r>
            <a:r>
              <a:rPr sz="2000" spc="-10" dirty="0">
                <a:latin typeface="Times New Roman"/>
                <a:cs typeface="Times New Roman"/>
              </a:rPr>
              <a:t>Queue</a:t>
            </a:r>
            <a:endParaRPr sz="2000">
              <a:latin typeface="Times New Roman"/>
              <a:cs typeface="Times New Roman"/>
            </a:endParaRPr>
          </a:p>
          <a:p>
            <a:pPr marL="1353820">
              <a:lnSpc>
                <a:spcPct val="100000"/>
              </a:lnSpc>
              <a:spcBef>
                <a:spcPts val="1680"/>
              </a:spcBef>
              <a:tabLst>
                <a:tab pos="1695450" algn="l"/>
              </a:tabLst>
            </a:pPr>
            <a:r>
              <a:rPr sz="2000" spc="-5" dirty="0">
                <a:solidFill>
                  <a:srgbClr val="C00000"/>
                </a:solidFill>
                <a:latin typeface="Times New Roman"/>
                <a:cs typeface="Times New Roman"/>
              </a:rPr>
              <a:t>»	</a:t>
            </a:r>
            <a:r>
              <a:rPr sz="2000" spc="-5" dirty="0">
                <a:latin typeface="Times New Roman"/>
                <a:cs typeface="Times New Roman"/>
              </a:rPr>
              <a:t>Mailbox</a:t>
            </a:r>
            <a:endParaRPr sz="2000">
              <a:latin typeface="Times New Roman"/>
              <a:cs typeface="Times New Roman"/>
            </a:endParaRPr>
          </a:p>
          <a:p>
            <a:pPr marL="1353820">
              <a:lnSpc>
                <a:spcPct val="100000"/>
              </a:lnSpc>
              <a:spcBef>
                <a:spcPts val="1685"/>
              </a:spcBef>
              <a:tabLst>
                <a:tab pos="1695450" algn="l"/>
              </a:tabLst>
            </a:pPr>
            <a:r>
              <a:rPr sz="2000" spc="-5" dirty="0">
                <a:solidFill>
                  <a:srgbClr val="C00000"/>
                </a:solidFill>
                <a:latin typeface="Times New Roman"/>
                <a:cs typeface="Times New Roman"/>
              </a:rPr>
              <a:t>»	</a:t>
            </a:r>
            <a:r>
              <a:rPr sz="2000" spc="-10" dirty="0">
                <a:latin typeface="Times New Roman"/>
                <a:cs typeface="Times New Roman"/>
              </a:rPr>
              <a:t>Signalling</a:t>
            </a:r>
            <a:endParaRPr sz="2000">
              <a:latin typeface="Times New Roman"/>
              <a:cs typeface="Times New Roman"/>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495800" y="3581400"/>
            <a:ext cx="4470400" cy="2819400"/>
          </a:xfrm>
          <a:prstGeom prst="rect">
            <a:avLst/>
          </a:prstGeom>
          <a:blipFill>
            <a:blip r:embed="rId2" cstate="print"/>
            <a:stretch>
              <a:fillRect/>
            </a:stretch>
          </a:blipFill>
        </p:spPr>
        <p:txBody>
          <a:bodyPr wrap="square" lIns="0" tIns="0" rIns="0" bIns="0" rtlCol="0"/>
          <a:lstStyle/>
          <a:p>
            <a:endParaRPr/>
          </a:p>
        </p:txBody>
      </p:sp>
      <p:sp>
        <p:nvSpPr>
          <p:cNvPr id="3" name="object 3"/>
          <p:cNvSpPr txBox="1"/>
          <p:nvPr/>
        </p:nvSpPr>
        <p:spPr>
          <a:xfrm>
            <a:off x="460044" y="199374"/>
            <a:ext cx="8307070" cy="5880735"/>
          </a:xfrm>
          <a:prstGeom prst="rect">
            <a:avLst/>
          </a:prstGeom>
        </p:spPr>
        <p:txBody>
          <a:bodyPr vert="horz" wrap="square" lIns="0" tIns="12700" rIns="0" bIns="0" rtlCol="0">
            <a:spAutoFit/>
          </a:bodyPr>
          <a:lstStyle/>
          <a:p>
            <a:pPr marL="356870" marR="5080" indent="-344805" algn="just">
              <a:lnSpc>
                <a:spcPct val="150100"/>
              </a:lnSpc>
              <a:spcBef>
                <a:spcPts val="100"/>
              </a:spcBef>
            </a:pPr>
            <a:r>
              <a:rPr sz="2000" spc="-5" dirty="0">
                <a:solidFill>
                  <a:srgbClr val="C00000"/>
                </a:solidFill>
                <a:latin typeface="Times New Roman"/>
                <a:cs typeface="Times New Roman"/>
              </a:rPr>
              <a:t>» </a:t>
            </a:r>
            <a:r>
              <a:rPr sz="2000" b="1" i="1" dirty="0">
                <a:solidFill>
                  <a:srgbClr val="FF0000"/>
                </a:solidFill>
                <a:latin typeface="Times New Roman"/>
                <a:cs typeface="Times New Roman"/>
              </a:rPr>
              <a:t>1. </a:t>
            </a:r>
            <a:r>
              <a:rPr sz="2000" b="1" i="1" spc="-5" dirty="0">
                <a:solidFill>
                  <a:srgbClr val="FF0000"/>
                </a:solidFill>
                <a:latin typeface="Times New Roman"/>
                <a:cs typeface="Times New Roman"/>
              </a:rPr>
              <a:t>Message </a:t>
            </a:r>
            <a:r>
              <a:rPr sz="2000" b="1" i="1" spc="-10" dirty="0">
                <a:solidFill>
                  <a:srgbClr val="FF0000"/>
                </a:solidFill>
                <a:latin typeface="Times New Roman"/>
                <a:cs typeface="Times New Roman"/>
              </a:rPr>
              <a:t>Queues: </a:t>
            </a:r>
            <a:r>
              <a:rPr sz="2000" dirty="0">
                <a:solidFill>
                  <a:srgbClr val="AC1285"/>
                </a:solidFill>
                <a:latin typeface="Times New Roman"/>
                <a:cs typeface="Times New Roman"/>
              </a:rPr>
              <a:t>Process </a:t>
            </a:r>
            <a:r>
              <a:rPr sz="2000" spc="-5" dirty="0">
                <a:solidFill>
                  <a:srgbClr val="AC1285"/>
                </a:solidFill>
                <a:latin typeface="Times New Roman"/>
                <a:cs typeface="Times New Roman"/>
              </a:rPr>
              <a:t>which </a:t>
            </a:r>
            <a:r>
              <a:rPr sz="2000" spc="-10" dirty="0">
                <a:solidFill>
                  <a:srgbClr val="AC1285"/>
                </a:solidFill>
                <a:latin typeface="Times New Roman"/>
                <a:cs typeface="Times New Roman"/>
              </a:rPr>
              <a:t>wants </a:t>
            </a:r>
            <a:r>
              <a:rPr sz="2000" spc="-5" dirty="0">
                <a:solidFill>
                  <a:srgbClr val="AC1285"/>
                </a:solidFill>
                <a:latin typeface="Times New Roman"/>
                <a:cs typeface="Times New Roman"/>
              </a:rPr>
              <a:t>to talk to another process posts </a:t>
            </a:r>
            <a:r>
              <a:rPr sz="2000" spc="-10" dirty="0">
                <a:solidFill>
                  <a:srgbClr val="AC1285"/>
                </a:solidFill>
                <a:latin typeface="Times New Roman"/>
                <a:cs typeface="Times New Roman"/>
              </a:rPr>
              <a:t>the  message </a:t>
            </a:r>
            <a:r>
              <a:rPr sz="2000" spc="-5" dirty="0">
                <a:solidFill>
                  <a:srgbClr val="AC1285"/>
                </a:solidFill>
                <a:latin typeface="Times New Roman"/>
                <a:cs typeface="Times New Roman"/>
              </a:rPr>
              <a:t>to a First-In-First-Out (FIFO) </a:t>
            </a:r>
            <a:r>
              <a:rPr sz="2000" spc="-10" dirty="0">
                <a:solidFill>
                  <a:srgbClr val="AC1285"/>
                </a:solidFill>
                <a:latin typeface="Times New Roman"/>
                <a:cs typeface="Times New Roman"/>
              </a:rPr>
              <a:t>queue </a:t>
            </a:r>
            <a:r>
              <a:rPr sz="2000" spc="-5" dirty="0">
                <a:solidFill>
                  <a:srgbClr val="AC1285"/>
                </a:solidFill>
                <a:latin typeface="Times New Roman"/>
                <a:cs typeface="Times New Roman"/>
              </a:rPr>
              <a:t>called </a:t>
            </a:r>
            <a:r>
              <a:rPr lang="en-US" sz="2000" spc="-30" dirty="0">
                <a:solidFill>
                  <a:srgbClr val="AC1285"/>
                </a:solidFill>
                <a:latin typeface="Times New Roman"/>
                <a:cs typeface="Times New Roman"/>
              </a:rPr>
              <a:t>"</a:t>
            </a:r>
            <a:r>
              <a:rPr sz="2000" i="1" spc="-30" dirty="0">
                <a:solidFill>
                  <a:srgbClr val="FF0000"/>
                </a:solidFill>
                <a:latin typeface="Times New Roman"/>
                <a:cs typeface="Times New Roman"/>
              </a:rPr>
              <a:t>Message </a:t>
            </a:r>
            <a:r>
              <a:rPr sz="2000" i="1" spc="-160" dirty="0">
                <a:solidFill>
                  <a:srgbClr val="FF0000"/>
                </a:solidFill>
                <a:latin typeface="Times New Roman"/>
                <a:cs typeface="Times New Roman"/>
              </a:rPr>
              <a:t>queue</a:t>
            </a:r>
            <a:r>
              <a:rPr sz="2000" spc="-160" dirty="0">
                <a:latin typeface="Times New Roman"/>
                <a:cs typeface="Times New Roman"/>
              </a:rPr>
              <a:t>‟, </a:t>
            </a:r>
            <a:r>
              <a:rPr sz="2000" spc="-50" dirty="0">
                <a:solidFill>
                  <a:srgbClr val="AC1285"/>
                </a:solidFill>
                <a:latin typeface="Times New Roman"/>
                <a:cs typeface="Times New Roman"/>
              </a:rPr>
              <a:t>which  </a:t>
            </a:r>
            <a:r>
              <a:rPr sz="2000" spc="-5" dirty="0">
                <a:solidFill>
                  <a:srgbClr val="AC1285"/>
                </a:solidFill>
                <a:latin typeface="Times New Roman"/>
                <a:cs typeface="Times New Roman"/>
              </a:rPr>
              <a:t>stores </a:t>
            </a:r>
            <a:r>
              <a:rPr sz="2000" spc="-10" dirty="0">
                <a:solidFill>
                  <a:srgbClr val="AC1285"/>
                </a:solidFill>
                <a:latin typeface="Times New Roman"/>
                <a:cs typeface="Times New Roman"/>
              </a:rPr>
              <a:t>the messages </a:t>
            </a:r>
            <a:r>
              <a:rPr sz="2000" spc="-5" dirty="0">
                <a:solidFill>
                  <a:srgbClr val="AC1285"/>
                </a:solidFill>
                <a:latin typeface="Times New Roman"/>
                <a:cs typeface="Times New Roman"/>
              </a:rPr>
              <a:t>temporarily </a:t>
            </a:r>
            <a:r>
              <a:rPr sz="2000" spc="5" dirty="0">
                <a:solidFill>
                  <a:srgbClr val="AC1285"/>
                </a:solidFill>
                <a:latin typeface="Times New Roman"/>
                <a:cs typeface="Times New Roman"/>
              </a:rPr>
              <a:t>in </a:t>
            </a:r>
            <a:r>
              <a:rPr sz="2000" spc="-5" dirty="0">
                <a:solidFill>
                  <a:srgbClr val="AC1285"/>
                </a:solidFill>
                <a:latin typeface="Times New Roman"/>
                <a:cs typeface="Times New Roman"/>
              </a:rPr>
              <a:t>a </a:t>
            </a:r>
            <a:r>
              <a:rPr sz="2000" spc="-10" dirty="0">
                <a:solidFill>
                  <a:srgbClr val="AC1285"/>
                </a:solidFill>
                <a:latin typeface="Times New Roman"/>
                <a:cs typeface="Times New Roman"/>
              </a:rPr>
              <a:t>system defined memory </a:t>
            </a:r>
            <a:r>
              <a:rPr sz="2000" spc="-5" dirty="0">
                <a:solidFill>
                  <a:srgbClr val="AC1285"/>
                </a:solidFill>
                <a:latin typeface="Times New Roman"/>
                <a:cs typeface="Times New Roman"/>
              </a:rPr>
              <a:t>object, </a:t>
            </a:r>
            <a:r>
              <a:rPr sz="2000" spc="-20" dirty="0">
                <a:solidFill>
                  <a:srgbClr val="AC1285"/>
                </a:solidFill>
                <a:latin typeface="Times New Roman"/>
                <a:cs typeface="Times New Roman"/>
              </a:rPr>
              <a:t>to </a:t>
            </a:r>
            <a:r>
              <a:rPr sz="2000" spc="-5" dirty="0">
                <a:solidFill>
                  <a:srgbClr val="AC1285"/>
                </a:solidFill>
                <a:latin typeface="Times New Roman"/>
                <a:cs typeface="Times New Roman"/>
              </a:rPr>
              <a:t>pass </a:t>
            </a:r>
            <a:r>
              <a:rPr sz="2000" spc="-10" dirty="0">
                <a:solidFill>
                  <a:srgbClr val="AC1285"/>
                </a:solidFill>
                <a:latin typeface="Times New Roman"/>
                <a:cs typeface="Times New Roman"/>
              </a:rPr>
              <a:t>it  to the </a:t>
            </a:r>
            <a:r>
              <a:rPr sz="2000" spc="-5" dirty="0">
                <a:solidFill>
                  <a:srgbClr val="AC1285"/>
                </a:solidFill>
                <a:latin typeface="Times New Roman"/>
                <a:cs typeface="Times New Roman"/>
              </a:rPr>
              <a:t>desired</a:t>
            </a:r>
            <a:r>
              <a:rPr sz="2000" spc="5" dirty="0">
                <a:solidFill>
                  <a:srgbClr val="AC1285"/>
                </a:solidFill>
                <a:latin typeface="Times New Roman"/>
                <a:cs typeface="Times New Roman"/>
              </a:rPr>
              <a:t> </a:t>
            </a:r>
            <a:r>
              <a:rPr sz="2000" spc="-5" dirty="0">
                <a:solidFill>
                  <a:srgbClr val="AC1285"/>
                </a:solidFill>
                <a:latin typeface="Times New Roman"/>
                <a:cs typeface="Times New Roman"/>
              </a:rPr>
              <a:t>process</a:t>
            </a:r>
            <a:r>
              <a:rPr sz="2000" spc="-5" dirty="0">
                <a:latin typeface="Times New Roman"/>
                <a:cs typeface="Times New Roman"/>
              </a:rPr>
              <a:t>.</a:t>
            </a:r>
            <a:endParaRPr sz="2000" dirty="0">
              <a:latin typeface="Times New Roman"/>
              <a:cs typeface="Times New Roman"/>
            </a:endParaRPr>
          </a:p>
          <a:p>
            <a:pPr marL="356870" marR="5080" indent="-344805" algn="just">
              <a:lnSpc>
                <a:spcPct val="150000"/>
              </a:lnSpc>
              <a:spcBef>
                <a:spcPts val="484"/>
              </a:spcBef>
            </a:pPr>
            <a:r>
              <a:rPr sz="2000" spc="-5" dirty="0">
                <a:solidFill>
                  <a:srgbClr val="C00000"/>
                </a:solidFill>
                <a:latin typeface="Times New Roman"/>
                <a:cs typeface="Times New Roman"/>
              </a:rPr>
              <a:t>» </a:t>
            </a:r>
            <a:r>
              <a:rPr sz="2000" spc="-10" dirty="0">
                <a:solidFill>
                  <a:srgbClr val="6F2F9F"/>
                </a:solidFill>
                <a:latin typeface="Times New Roman"/>
                <a:cs typeface="Times New Roman"/>
              </a:rPr>
              <a:t>Messages </a:t>
            </a:r>
            <a:r>
              <a:rPr sz="2000" spc="-5" dirty="0">
                <a:solidFill>
                  <a:srgbClr val="6F2F9F"/>
                </a:solidFill>
                <a:latin typeface="Times New Roman"/>
                <a:cs typeface="Times New Roman"/>
              </a:rPr>
              <a:t>are sent </a:t>
            </a:r>
            <a:r>
              <a:rPr sz="2000" spc="-10" dirty="0">
                <a:solidFill>
                  <a:srgbClr val="6F2F9F"/>
                </a:solidFill>
                <a:latin typeface="Times New Roman"/>
                <a:cs typeface="Times New Roman"/>
              </a:rPr>
              <a:t>and </a:t>
            </a:r>
            <a:r>
              <a:rPr sz="2000" spc="-5" dirty="0">
                <a:solidFill>
                  <a:srgbClr val="6F2F9F"/>
                </a:solidFill>
                <a:latin typeface="Times New Roman"/>
                <a:cs typeface="Times New Roman"/>
              </a:rPr>
              <a:t>received </a:t>
            </a:r>
            <a:r>
              <a:rPr sz="2000" spc="-10" dirty="0">
                <a:solidFill>
                  <a:srgbClr val="6F2F9F"/>
                </a:solidFill>
                <a:latin typeface="Times New Roman"/>
                <a:cs typeface="Times New Roman"/>
              </a:rPr>
              <a:t>through </a:t>
            </a:r>
            <a:r>
              <a:rPr sz="2000" i="1" spc="-5" dirty="0">
                <a:solidFill>
                  <a:srgbClr val="C00000"/>
                </a:solidFill>
                <a:latin typeface="Times New Roman"/>
                <a:cs typeface="Times New Roman"/>
              </a:rPr>
              <a:t>send </a:t>
            </a:r>
            <a:r>
              <a:rPr sz="2000" i="1" spc="-10" dirty="0">
                <a:latin typeface="Times New Roman"/>
                <a:cs typeface="Times New Roman"/>
              </a:rPr>
              <a:t>(Name </a:t>
            </a:r>
            <a:r>
              <a:rPr sz="2000" i="1" dirty="0">
                <a:latin typeface="Times New Roman"/>
                <a:cs typeface="Times New Roman"/>
              </a:rPr>
              <a:t>of </a:t>
            </a:r>
            <a:r>
              <a:rPr sz="2000" i="1" spc="-5" dirty="0">
                <a:latin typeface="Times New Roman"/>
                <a:cs typeface="Times New Roman"/>
              </a:rPr>
              <a:t>the process to which  the message </a:t>
            </a:r>
            <a:r>
              <a:rPr sz="2000" i="1" spc="-10" dirty="0">
                <a:latin typeface="Times New Roman"/>
                <a:cs typeface="Times New Roman"/>
              </a:rPr>
              <a:t>is to </a:t>
            </a:r>
            <a:r>
              <a:rPr sz="2000" i="1" dirty="0">
                <a:latin typeface="Times New Roman"/>
                <a:cs typeface="Times New Roman"/>
              </a:rPr>
              <a:t>be </a:t>
            </a:r>
            <a:r>
              <a:rPr sz="2000" i="1" spc="-5" dirty="0">
                <a:latin typeface="Times New Roman"/>
                <a:cs typeface="Times New Roman"/>
              </a:rPr>
              <a:t>sent, message</a:t>
            </a:r>
            <a:r>
              <a:rPr sz="2000" spc="-5" dirty="0">
                <a:latin typeface="Times New Roman"/>
                <a:cs typeface="Times New Roman"/>
              </a:rPr>
              <a:t>) </a:t>
            </a:r>
            <a:r>
              <a:rPr sz="2000" spc="-10" dirty="0">
                <a:solidFill>
                  <a:srgbClr val="6F2F9F"/>
                </a:solidFill>
                <a:latin typeface="Times New Roman"/>
                <a:cs typeface="Times New Roman"/>
              </a:rPr>
              <a:t>and </a:t>
            </a:r>
            <a:r>
              <a:rPr sz="2000" i="1" spc="-5" dirty="0">
                <a:solidFill>
                  <a:srgbClr val="C00000"/>
                </a:solidFill>
                <a:latin typeface="Times New Roman"/>
                <a:cs typeface="Times New Roman"/>
              </a:rPr>
              <a:t>receive </a:t>
            </a:r>
            <a:r>
              <a:rPr sz="2000" spc="-5" dirty="0">
                <a:latin typeface="Times New Roman"/>
                <a:cs typeface="Times New Roman"/>
              </a:rPr>
              <a:t>(</a:t>
            </a:r>
            <a:r>
              <a:rPr sz="2000" i="1" spc="-5" dirty="0">
                <a:latin typeface="Times New Roman"/>
                <a:cs typeface="Times New Roman"/>
              </a:rPr>
              <a:t>Name </a:t>
            </a:r>
            <a:r>
              <a:rPr sz="2000" i="1" dirty="0">
                <a:latin typeface="Times New Roman"/>
                <a:cs typeface="Times New Roman"/>
              </a:rPr>
              <a:t>of </a:t>
            </a:r>
            <a:r>
              <a:rPr sz="2000" i="1" spc="-5" dirty="0">
                <a:latin typeface="Times New Roman"/>
                <a:cs typeface="Times New Roman"/>
              </a:rPr>
              <a:t>the process from  which the message </a:t>
            </a:r>
            <a:r>
              <a:rPr sz="2000" i="1" spc="-10" dirty="0">
                <a:latin typeface="Times New Roman"/>
                <a:cs typeface="Times New Roman"/>
              </a:rPr>
              <a:t>is to </a:t>
            </a:r>
            <a:r>
              <a:rPr sz="2000" i="1" dirty="0">
                <a:latin typeface="Times New Roman"/>
                <a:cs typeface="Times New Roman"/>
              </a:rPr>
              <a:t>be </a:t>
            </a:r>
            <a:r>
              <a:rPr sz="2000" i="1" spc="-5" dirty="0">
                <a:latin typeface="Times New Roman"/>
                <a:cs typeface="Times New Roman"/>
              </a:rPr>
              <a:t>received, message</a:t>
            </a:r>
            <a:r>
              <a:rPr sz="2000" spc="-5" dirty="0">
                <a:latin typeface="Times New Roman"/>
                <a:cs typeface="Times New Roman"/>
              </a:rPr>
              <a:t>)</a:t>
            </a:r>
            <a:r>
              <a:rPr sz="2000" spc="20" dirty="0">
                <a:latin typeface="Times New Roman"/>
                <a:cs typeface="Times New Roman"/>
              </a:rPr>
              <a:t> </a:t>
            </a:r>
            <a:r>
              <a:rPr sz="2000" spc="-10" dirty="0">
                <a:solidFill>
                  <a:srgbClr val="6F2F9F"/>
                </a:solidFill>
                <a:latin typeface="Times New Roman"/>
                <a:cs typeface="Times New Roman"/>
              </a:rPr>
              <a:t>methods</a:t>
            </a:r>
            <a:r>
              <a:rPr sz="2000" spc="-10" dirty="0">
                <a:latin typeface="Times New Roman"/>
                <a:cs typeface="Times New Roman"/>
              </a:rPr>
              <a:t>.</a:t>
            </a:r>
            <a:endParaRPr sz="2000" dirty="0">
              <a:latin typeface="Times New Roman"/>
              <a:cs typeface="Times New Roman"/>
            </a:endParaRPr>
          </a:p>
          <a:p>
            <a:pPr>
              <a:lnSpc>
                <a:spcPct val="100000"/>
              </a:lnSpc>
              <a:spcBef>
                <a:spcPts val="15"/>
              </a:spcBef>
            </a:pPr>
            <a:endParaRPr sz="2700" dirty="0">
              <a:latin typeface="Times New Roman"/>
              <a:cs typeface="Times New Roman"/>
            </a:endParaRPr>
          </a:p>
          <a:p>
            <a:pPr marL="12700">
              <a:lnSpc>
                <a:spcPct val="100000"/>
              </a:lnSpc>
              <a:tabLst>
                <a:tab pos="356870" algn="l"/>
              </a:tabLst>
            </a:pPr>
            <a:r>
              <a:rPr sz="2000" spc="-5" dirty="0">
                <a:solidFill>
                  <a:srgbClr val="C00000"/>
                </a:solidFill>
                <a:latin typeface="Times New Roman"/>
                <a:cs typeface="Times New Roman"/>
              </a:rPr>
              <a:t>»	</a:t>
            </a:r>
            <a:r>
              <a:rPr sz="2000" dirty="0">
                <a:solidFill>
                  <a:srgbClr val="6F2F9F"/>
                </a:solidFill>
                <a:latin typeface="Times New Roman"/>
                <a:cs typeface="Times New Roman"/>
              </a:rPr>
              <a:t>The </a:t>
            </a:r>
            <a:r>
              <a:rPr sz="2000" spc="-10" dirty="0">
                <a:solidFill>
                  <a:srgbClr val="6F2F9F"/>
                </a:solidFill>
                <a:latin typeface="Times New Roman"/>
                <a:cs typeface="Times New Roman"/>
              </a:rPr>
              <a:t>messages </a:t>
            </a:r>
            <a:r>
              <a:rPr sz="2000" dirty="0">
                <a:solidFill>
                  <a:srgbClr val="6F2F9F"/>
                </a:solidFill>
                <a:latin typeface="Times New Roman"/>
                <a:cs typeface="Times New Roman"/>
              </a:rPr>
              <a:t>are </a:t>
            </a:r>
            <a:r>
              <a:rPr sz="2000" spc="-5" dirty="0">
                <a:solidFill>
                  <a:srgbClr val="6F2F9F"/>
                </a:solidFill>
                <a:latin typeface="Times New Roman"/>
                <a:cs typeface="Times New Roman"/>
              </a:rPr>
              <a:t>exchanged</a:t>
            </a:r>
            <a:r>
              <a:rPr sz="2000" spc="235" dirty="0">
                <a:solidFill>
                  <a:srgbClr val="6F2F9F"/>
                </a:solidFill>
                <a:latin typeface="Times New Roman"/>
                <a:cs typeface="Times New Roman"/>
              </a:rPr>
              <a:t> </a:t>
            </a:r>
            <a:r>
              <a:rPr sz="2000" spc="-5" dirty="0">
                <a:solidFill>
                  <a:srgbClr val="6F2F9F"/>
                </a:solidFill>
                <a:latin typeface="Times New Roman"/>
                <a:cs typeface="Times New Roman"/>
              </a:rPr>
              <a:t>through</a:t>
            </a:r>
            <a:endParaRPr sz="2000" dirty="0">
              <a:latin typeface="Times New Roman"/>
              <a:cs typeface="Times New Roman"/>
            </a:endParaRPr>
          </a:p>
          <a:p>
            <a:pPr marL="356870" algn="just">
              <a:lnSpc>
                <a:spcPct val="100000"/>
              </a:lnSpc>
              <a:spcBef>
                <a:spcPts val="1205"/>
              </a:spcBef>
            </a:pPr>
            <a:r>
              <a:rPr sz="2000" spc="-5" dirty="0">
                <a:solidFill>
                  <a:srgbClr val="6F2F9F"/>
                </a:solidFill>
                <a:latin typeface="Times New Roman"/>
                <a:cs typeface="Times New Roman"/>
              </a:rPr>
              <a:t>a </a:t>
            </a:r>
            <a:r>
              <a:rPr sz="2000" spc="-15" dirty="0">
                <a:solidFill>
                  <a:srgbClr val="6F2F9F"/>
                </a:solidFill>
                <a:latin typeface="Times New Roman"/>
                <a:cs typeface="Times New Roman"/>
              </a:rPr>
              <a:t>message</a:t>
            </a:r>
            <a:r>
              <a:rPr sz="2000" spc="35" dirty="0">
                <a:solidFill>
                  <a:srgbClr val="6F2F9F"/>
                </a:solidFill>
                <a:latin typeface="Times New Roman"/>
                <a:cs typeface="Times New Roman"/>
              </a:rPr>
              <a:t> </a:t>
            </a:r>
            <a:r>
              <a:rPr sz="2000" spc="-5" dirty="0">
                <a:solidFill>
                  <a:srgbClr val="6F2F9F"/>
                </a:solidFill>
                <a:latin typeface="Times New Roman"/>
                <a:cs typeface="Times New Roman"/>
              </a:rPr>
              <a:t>queue</a:t>
            </a:r>
            <a:r>
              <a:rPr sz="2000" spc="-5" dirty="0">
                <a:latin typeface="Times New Roman"/>
                <a:cs typeface="Times New Roman"/>
              </a:rPr>
              <a:t>.</a:t>
            </a:r>
            <a:endParaRPr sz="2000" dirty="0">
              <a:latin typeface="Times New Roman"/>
              <a:cs typeface="Times New Roman"/>
            </a:endParaRPr>
          </a:p>
          <a:p>
            <a:pPr marL="356870" marR="4121785" indent="-344805" algn="just">
              <a:lnSpc>
                <a:spcPct val="150100"/>
              </a:lnSpc>
              <a:spcBef>
                <a:spcPts val="480"/>
              </a:spcBef>
            </a:pPr>
            <a:r>
              <a:rPr sz="2000" spc="-5" dirty="0">
                <a:solidFill>
                  <a:srgbClr val="C00000"/>
                </a:solidFill>
                <a:latin typeface="Times New Roman"/>
                <a:cs typeface="Times New Roman"/>
              </a:rPr>
              <a:t>» </a:t>
            </a:r>
            <a:r>
              <a:rPr sz="2000" dirty="0">
                <a:latin typeface="Times New Roman"/>
                <a:cs typeface="Times New Roman"/>
              </a:rPr>
              <a:t>The </a:t>
            </a:r>
            <a:r>
              <a:rPr sz="2000" spc="-10" dirty="0">
                <a:latin typeface="Times New Roman"/>
                <a:cs typeface="Times New Roman"/>
              </a:rPr>
              <a:t>implementation </a:t>
            </a:r>
            <a:r>
              <a:rPr sz="2000" spc="10" dirty="0">
                <a:latin typeface="Times New Roman"/>
                <a:cs typeface="Times New Roman"/>
              </a:rPr>
              <a:t>of </a:t>
            </a:r>
            <a:r>
              <a:rPr sz="2000" spc="-10" dirty="0">
                <a:latin typeface="Times New Roman"/>
                <a:cs typeface="Times New Roman"/>
              </a:rPr>
              <a:t>the message  queue, </a:t>
            </a:r>
            <a:r>
              <a:rPr sz="2000" spc="-5" dirty="0">
                <a:latin typeface="Times New Roman"/>
                <a:cs typeface="Times New Roman"/>
              </a:rPr>
              <a:t>send </a:t>
            </a:r>
            <a:r>
              <a:rPr sz="2000" spc="-10" dirty="0">
                <a:latin typeface="Times New Roman"/>
                <a:cs typeface="Times New Roman"/>
              </a:rPr>
              <a:t>and </a:t>
            </a:r>
            <a:r>
              <a:rPr sz="2000" spc="-5" dirty="0">
                <a:latin typeface="Times New Roman"/>
                <a:cs typeface="Times New Roman"/>
              </a:rPr>
              <a:t>receive methods </a:t>
            </a:r>
            <a:r>
              <a:rPr sz="2000" dirty="0">
                <a:latin typeface="Times New Roman"/>
                <a:cs typeface="Times New Roman"/>
              </a:rPr>
              <a:t>are  </a:t>
            </a:r>
            <a:r>
              <a:rPr sz="2000" spc="-10" dirty="0">
                <a:latin typeface="Times New Roman"/>
                <a:cs typeface="Times New Roman"/>
              </a:rPr>
              <a:t>OS kernel</a:t>
            </a:r>
            <a:r>
              <a:rPr sz="2000" spc="15" dirty="0">
                <a:latin typeface="Times New Roman"/>
                <a:cs typeface="Times New Roman"/>
              </a:rPr>
              <a:t> </a:t>
            </a:r>
            <a:r>
              <a:rPr sz="2000" spc="-5" dirty="0">
                <a:latin typeface="Times New Roman"/>
                <a:cs typeface="Times New Roman"/>
              </a:rPr>
              <a:t>dependent.</a:t>
            </a:r>
            <a:endParaRPr sz="2000" dirty="0">
              <a:latin typeface="Times New Roman"/>
              <a:cs typeface="Times New Roman"/>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66</a:t>
            </a:fld>
            <a:endParaRPr spc="-40"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381000" y="228600"/>
            <a:ext cx="8229600" cy="609600"/>
          </a:xfrm>
          <a:custGeom>
            <a:avLst/>
            <a:gdLst/>
            <a:ahLst/>
            <a:cxnLst/>
            <a:rect l="l" t="t" r="r" b="b"/>
            <a:pathLst>
              <a:path w="8229600" h="609600">
                <a:moveTo>
                  <a:pt x="0" y="609600"/>
                </a:moveTo>
                <a:lnTo>
                  <a:pt x="0" y="0"/>
                </a:lnTo>
                <a:lnTo>
                  <a:pt x="8229600" y="0"/>
                </a:lnTo>
              </a:path>
            </a:pathLst>
          </a:custGeom>
          <a:ln w="19050">
            <a:solidFill>
              <a:srgbClr val="CC9900"/>
            </a:solidFill>
          </a:ln>
        </p:spPr>
        <p:txBody>
          <a:bodyPr wrap="square" lIns="0" tIns="0" rIns="0" bIns="0" rtlCol="0"/>
          <a:lstStyle/>
          <a:p>
            <a:endParaRPr/>
          </a:p>
        </p:txBody>
      </p:sp>
      <p:sp>
        <p:nvSpPr>
          <p:cNvPr id="3" name="object 3"/>
          <p:cNvSpPr txBox="1"/>
          <p:nvPr/>
        </p:nvSpPr>
        <p:spPr>
          <a:xfrm>
            <a:off x="460044" y="353009"/>
            <a:ext cx="8304530" cy="5818505"/>
          </a:xfrm>
          <a:prstGeom prst="rect">
            <a:avLst/>
          </a:prstGeom>
        </p:spPr>
        <p:txBody>
          <a:bodyPr vert="horz" wrap="square" lIns="0" tIns="12065" rIns="0" bIns="0" rtlCol="0">
            <a:spAutoFit/>
          </a:bodyPr>
          <a:lstStyle/>
          <a:p>
            <a:pPr marL="12700" algn="just">
              <a:lnSpc>
                <a:spcPct val="100000"/>
              </a:lnSpc>
              <a:spcBef>
                <a:spcPts val="95"/>
              </a:spcBef>
            </a:pPr>
            <a:r>
              <a:rPr sz="2000" spc="-5" dirty="0">
                <a:solidFill>
                  <a:srgbClr val="C00000"/>
                </a:solidFill>
                <a:latin typeface="Times New Roman"/>
                <a:cs typeface="Times New Roman"/>
              </a:rPr>
              <a:t>» </a:t>
            </a:r>
            <a:r>
              <a:rPr sz="2000" b="1" i="1" dirty="0">
                <a:solidFill>
                  <a:srgbClr val="FF0000"/>
                </a:solidFill>
                <a:latin typeface="Times New Roman"/>
                <a:cs typeface="Times New Roman"/>
              </a:rPr>
              <a:t>2. Mailbox: </a:t>
            </a:r>
            <a:r>
              <a:rPr sz="2000" i="1" spc="-5" dirty="0">
                <a:solidFill>
                  <a:srgbClr val="FF0000"/>
                </a:solidFill>
                <a:latin typeface="Times New Roman"/>
                <a:cs typeface="Times New Roman"/>
              </a:rPr>
              <a:t>Mailbox </a:t>
            </a:r>
            <a:r>
              <a:rPr sz="2000" spc="-5" dirty="0">
                <a:latin typeface="Times New Roman"/>
                <a:cs typeface="Times New Roman"/>
              </a:rPr>
              <a:t>is </a:t>
            </a:r>
            <a:r>
              <a:rPr sz="2000" spc="-5" dirty="0">
                <a:solidFill>
                  <a:srgbClr val="AC1285"/>
                </a:solidFill>
                <a:latin typeface="Times New Roman"/>
                <a:cs typeface="Times New Roman"/>
              </a:rPr>
              <a:t>a special </a:t>
            </a:r>
            <a:r>
              <a:rPr sz="2000" spc="-10" dirty="0">
                <a:solidFill>
                  <a:srgbClr val="AC1285"/>
                </a:solidFill>
                <a:latin typeface="Times New Roman"/>
                <a:cs typeface="Times New Roman"/>
              </a:rPr>
              <a:t>implementation </a:t>
            </a:r>
            <a:r>
              <a:rPr sz="2000" dirty="0">
                <a:solidFill>
                  <a:srgbClr val="AC1285"/>
                </a:solidFill>
                <a:latin typeface="Times New Roman"/>
                <a:cs typeface="Times New Roman"/>
              </a:rPr>
              <a:t>of </a:t>
            </a:r>
            <a:r>
              <a:rPr sz="2000" spc="-15" dirty="0">
                <a:solidFill>
                  <a:srgbClr val="AC1285"/>
                </a:solidFill>
                <a:latin typeface="Times New Roman"/>
                <a:cs typeface="Times New Roman"/>
              </a:rPr>
              <a:t>message</a:t>
            </a:r>
            <a:r>
              <a:rPr sz="2000" spc="-210" dirty="0">
                <a:solidFill>
                  <a:srgbClr val="AC1285"/>
                </a:solidFill>
                <a:latin typeface="Times New Roman"/>
                <a:cs typeface="Times New Roman"/>
              </a:rPr>
              <a:t> </a:t>
            </a:r>
            <a:r>
              <a:rPr sz="2000" spc="-5" dirty="0">
                <a:solidFill>
                  <a:srgbClr val="AC1285"/>
                </a:solidFill>
                <a:latin typeface="Times New Roman"/>
                <a:cs typeface="Times New Roman"/>
              </a:rPr>
              <a:t>queue</a:t>
            </a:r>
            <a:r>
              <a:rPr sz="2000" spc="-5" dirty="0">
                <a:latin typeface="Times New Roman"/>
                <a:cs typeface="Times New Roman"/>
              </a:rPr>
              <a:t>.</a:t>
            </a:r>
            <a:endParaRPr sz="2000" dirty="0">
              <a:latin typeface="Times New Roman"/>
              <a:cs typeface="Times New Roman"/>
            </a:endParaRPr>
          </a:p>
          <a:p>
            <a:pPr marL="356870" marR="5080" indent="-344805" algn="just">
              <a:lnSpc>
                <a:spcPct val="150000"/>
              </a:lnSpc>
              <a:spcBef>
                <a:spcPts val="480"/>
              </a:spcBef>
            </a:pPr>
            <a:r>
              <a:rPr sz="2000" spc="-5" dirty="0">
                <a:solidFill>
                  <a:srgbClr val="C00000"/>
                </a:solidFill>
                <a:latin typeface="Times New Roman"/>
                <a:cs typeface="Times New Roman"/>
              </a:rPr>
              <a:t>» </a:t>
            </a:r>
            <a:r>
              <a:rPr sz="2000" spc="-5" dirty="0">
                <a:latin typeface="Times New Roman"/>
                <a:cs typeface="Times New Roman"/>
              </a:rPr>
              <a:t>Usually </a:t>
            </a:r>
            <a:r>
              <a:rPr sz="2000" spc="-10" dirty="0">
                <a:solidFill>
                  <a:srgbClr val="6F2F9F"/>
                </a:solidFill>
                <a:latin typeface="Times New Roman"/>
                <a:cs typeface="Times New Roman"/>
              </a:rPr>
              <a:t>used for one </a:t>
            </a:r>
            <a:r>
              <a:rPr sz="2000" spc="-15" dirty="0">
                <a:solidFill>
                  <a:srgbClr val="6F2F9F"/>
                </a:solidFill>
                <a:latin typeface="Times New Roman"/>
                <a:cs typeface="Times New Roman"/>
              </a:rPr>
              <a:t>way </a:t>
            </a:r>
            <a:r>
              <a:rPr sz="2000" spc="-10" dirty="0">
                <a:solidFill>
                  <a:srgbClr val="6F2F9F"/>
                </a:solidFill>
                <a:latin typeface="Times New Roman"/>
                <a:cs typeface="Times New Roman"/>
              </a:rPr>
              <a:t>communication, </a:t>
            </a:r>
            <a:r>
              <a:rPr sz="2000" dirty="0">
                <a:solidFill>
                  <a:srgbClr val="6F2F9F"/>
                </a:solidFill>
                <a:latin typeface="Times New Roman"/>
                <a:cs typeface="Times New Roman"/>
              </a:rPr>
              <a:t>only </a:t>
            </a:r>
            <a:r>
              <a:rPr sz="2000" spc="-5" dirty="0">
                <a:solidFill>
                  <a:srgbClr val="6F2F9F"/>
                </a:solidFill>
                <a:latin typeface="Times New Roman"/>
                <a:cs typeface="Times New Roman"/>
              </a:rPr>
              <a:t>a </a:t>
            </a:r>
            <a:r>
              <a:rPr sz="2000" spc="-10" dirty="0">
                <a:solidFill>
                  <a:srgbClr val="6F2F9F"/>
                </a:solidFill>
                <a:latin typeface="Times New Roman"/>
                <a:cs typeface="Times New Roman"/>
              </a:rPr>
              <a:t>single message is  </a:t>
            </a:r>
            <a:r>
              <a:rPr sz="2000" spc="-5" dirty="0">
                <a:solidFill>
                  <a:srgbClr val="6F2F9F"/>
                </a:solidFill>
                <a:latin typeface="Times New Roman"/>
                <a:cs typeface="Times New Roman"/>
              </a:rPr>
              <a:t>exchanged </a:t>
            </a:r>
            <a:r>
              <a:rPr sz="2000" spc="-10" dirty="0">
                <a:solidFill>
                  <a:srgbClr val="6F2F9F"/>
                </a:solidFill>
                <a:latin typeface="Times New Roman"/>
                <a:cs typeface="Times New Roman"/>
              </a:rPr>
              <a:t>through mailbox </a:t>
            </a:r>
            <a:r>
              <a:rPr sz="2000" spc="-15" dirty="0">
                <a:latin typeface="Times New Roman"/>
                <a:cs typeface="Times New Roman"/>
              </a:rPr>
              <a:t>whereas </a:t>
            </a:r>
            <a:r>
              <a:rPr lang="en-US" sz="2000" spc="-35" dirty="0">
                <a:solidFill>
                  <a:srgbClr val="006FC0"/>
                </a:solidFill>
                <a:latin typeface="Times New Roman"/>
                <a:cs typeface="Times New Roman"/>
              </a:rPr>
              <a:t>"</a:t>
            </a:r>
            <a:r>
              <a:rPr sz="2000" spc="-35" dirty="0">
                <a:solidFill>
                  <a:srgbClr val="006FC0"/>
                </a:solidFill>
                <a:latin typeface="Times New Roman"/>
                <a:cs typeface="Times New Roman"/>
              </a:rPr>
              <a:t>message </a:t>
            </a:r>
            <a:r>
              <a:rPr sz="2000" spc="-195" dirty="0">
                <a:solidFill>
                  <a:srgbClr val="006FC0"/>
                </a:solidFill>
                <a:latin typeface="Times New Roman"/>
                <a:cs typeface="Times New Roman"/>
              </a:rPr>
              <a:t>queue‟ </a:t>
            </a:r>
            <a:r>
              <a:rPr sz="2000" spc="-5" dirty="0">
                <a:solidFill>
                  <a:srgbClr val="006FC0"/>
                </a:solidFill>
                <a:latin typeface="Times New Roman"/>
                <a:cs typeface="Times New Roman"/>
              </a:rPr>
              <a:t>can </a:t>
            </a:r>
            <a:r>
              <a:rPr sz="2000" dirty="0">
                <a:solidFill>
                  <a:srgbClr val="006FC0"/>
                </a:solidFill>
                <a:latin typeface="Times New Roman"/>
                <a:cs typeface="Times New Roman"/>
              </a:rPr>
              <a:t>be </a:t>
            </a:r>
            <a:r>
              <a:rPr sz="2000" spc="-10" dirty="0">
                <a:solidFill>
                  <a:srgbClr val="006FC0"/>
                </a:solidFill>
                <a:latin typeface="Times New Roman"/>
                <a:cs typeface="Times New Roman"/>
              </a:rPr>
              <a:t>used </a:t>
            </a:r>
            <a:r>
              <a:rPr sz="2000" spc="-55" dirty="0">
                <a:solidFill>
                  <a:srgbClr val="006FC0"/>
                </a:solidFill>
                <a:latin typeface="Times New Roman"/>
                <a:cs typeface="Times New Roman"/>
              </a:rPr>
              <a:t>for  </a:t>
            </a:r>
            <a:r>
              <a:rPr sz="2000" spc="-10" dirty="0">
                <a:solidFill>
                  <a:srgbClr val="006FC0"/>
                </a:solidFill>
                <a:latin typeface="Times New Roman"/>
                <a:cs typeface="Times New Roman"/>
              </a:rPr>
              <a:t>exchanging </a:t>
            </a:r>
            <a:r>
              <a:rPr sz="2000" spc="-15" dirty="0">
                <a:solidFill>
                  <a:srgbClr val="006FC0"/>
                </a:solidFill>
                <a:latin typeface="Times New Roman"/>
                <a:cs typeface="Times New Roman"/>
              </a:rPr>
              <a:t>multiple</a:t>
            </a:r>
            <a:r>
              <a:rPr sz="2000" spc="105" dirty="0">
                <a:solidFill>
                  <a:srgbClr val="006FC0"/>
                </a:solidFill>
                <a:latin typeface="Times New Roman"/>
                <a:cs typeface="Times New Roman"/>
              </a:rPr>
              <a:t> </a:t>
            </a:r>
            <a:r>
              <a:rPr sz="2000" spc="-15" dirty="0">
                <a:solidFill>
                  <a:srgbClr val="006FC0"/>
                </a:solidFill>
                <a:latin typeface="Times New Roman"/>
                <a:cs typeface="Times New Roman"/>
              </a:rPr>
              <a:t>messages</a:t>
            </a:r>
            <a:r>
              <a:rPr sz="2000" spc="-15" dirty="0">
                <a:latin typeface="Times New Roman"/>
                <a:cs typeface="Times New Roman"/>
              </a:rPr>
              <a:t>.</a:t>
            </a:r>
            <a:endParaRPr sz="2000" dirty="0">
              <a:latin typeface="Times New Roman"/>
              <a:cs typeface="Times New Roman"/>
            </a:endParaRPr>
          </a:p>
          <a:p>
            <a:pPr marL="12700" algn="just">
              <a:lnSpc>
                <a:spcPct val="100000"/>
              </a:lnSpc>
              <a:spcBef>
                <a:spcPts val="725"/>
              </a:spcBef>
            </a:pPr>
            <a:r>
              <a:rPr sz="2000" spc="-15" dirty="0">
                <a:solidFill>
                  <a:srgbClr val="C00000"/>
                </a:solidFill>
                <a:latin typeface="Times New Roman"/>
                <a:cs typeface="Times New Roman"/>
              </a:rPr>
              <a:t>»</a:t>
            </a:r>
            <a:r>
              <a:rPr sz="2000" spc="-15" dirty="0">
                <a:solidFill>
                  <a:srgbClr val="006FC0"/>
                </a:solidFill>
                <a:latin typeface="Times New Roman"/>
                <a:cs typeface="Times New Roman"/>
              </a:rPr>
              <a:t>One </a:t>
            </a:r>
            <a:r>
              <a:rPr sz="2000" spc="-5" dirty="0">
                <a:solidFill>
                  <a:srgbClr val="006FC0"/>
                </a:solidFill>
                <a:latin typeface="Times New Roman"/>
                <a:cs typeface="Times New Roman"/>
              </a:rPr>
              <a:t>task/process creates </a:t>
            </a:r>
            <a:r>
              <a:rPr sz="2000" spc="-10" dirty="0">
                <a:solidFill>
                  <a:srgbClr val="006FC0"/>
                </a:solidFill>
                <a:latin typeface="Times New Roman"/>
                <a:cs typeface="Times New Roman"/>
              </a:rPr>
              <a:t>the</a:t>
            </a:r>
            <a:r>
              <a:rPr sz="2000" spc="275" dirty="0">
                <a:solidFill>
                  <a:srgbClr val="006FC0"/>
                </a:solidFill>
                <a:latin typeface="Times New Roman"/>
                <a:cs typeface="Times New Roman"/>
              </a:rPr>
              <a:t> </a:t>
            </a:r>
            <a:r>
              <a:rPr sz="2000" spc="-10" dirty="0">
                <a:solidFill>
                  <a:srgbClr val="006FC0"/>
                </a:solidFill>
                <a:latin typeface="Times New Roman"/>
                <a:cs typeface="Times New Roman"/>
              </a:rPr>
              <a:t>mailbox</a:t>
            </a:r>
            <a:endParaRPr sz="2000" dirty="0">
              <a:latin typeface="Times New Roman"/>
              <a:cs typeface="Times New Roman"/>
            </a:endParaRPr>
          </a:p>
          <a:p>
            <a:pPr marL="12700" marR="4123690" algn="just">
              <a:lnSpc>
                <a:spcPts val="3600"/>
              </a:lnSpc>
              <a:spcBef>
                <a:spcPts val="320"/>
              </a:spcBef>
            </a:pPr>
            <a:r>
              <a:rPr sz="2000" spc="-10" dirty="0">
                <a:solidFill>
                  <a:srgbClr val="006FC0"/>
                </a:solidFill>
                <a:latin typeface="Times New Roman"/>
                <a:cs typeface="Times New Roman"/>
              </a:rPr>
              <a:t>and </a:t>
            </a:r>
            <a:r>
              <a:rPr sz="2000" spc="-5" dirty="0">
                <a:solidFill>
                  <a:srgbClr val="006FC0"/>
                </a:solidFill>
                <a:latin typeface="Times New Roman"/>
                <a:cs typeface="Times New Roman"/>
              </a:rPr>
              <a:t>other tasks/process can subscribe </a:t>
            </a:r>
            <a:r>
              <a:rPr sz="2000" spc="-10" dirty="0">
                <a:solidFill>
                  <a:srgbClr val="006FC0"/>
                </a:solidFill>
                <a:latin typeface="Times New Roman"/>
                <a:cs typeface="Times New Roman"/>
              </a:rPr>
              <a:t>to  this mailbox for </a:t>
            </a:r>
            <a:r>
              <a:rPr sz="2000" spc="-5" dirty="0">
                <a:solidFill>
                  <a:srgbClr val="006FC0"/>
                </a:solidFill>
                <a:latin typeface="Times New Roman"/>
                <a:cs typeface="Times New Roman"/>
              </a:rPr>
              <a:t>getting </a:t>
            </a:r>
            <a:r>
              <a:rPr sz="2000" spc="-10" dirty="0">
                <a:solidFill>
                  <a:srgbClr val="006FC0"/>
                </a:solidFill>
                <a:latin typeface="Times New Roman"/>
                <a:cs typeface="Times New Roman"/>
              </a:rPr>
              <a:t>message  </a:t>
            </a:r>
            <a:r>
              <a:rPr sz="2000" spc="-5" dirty="0">
                <a:solidFill>
                  <a:srgbClr val="006FC0"/>
                </a:solidFill>
                <a:latin typeface="Times New Roman"/>
                <a:cs typeface="Times New Roman"/>
              </a:rPr>
              <a:t>notification</a:t>
            </a:r>
            <a:r>
              <a:rPr sz="2000" spc="-5" dirty="0">
                <a:latin typeface="Times New Roman"/>
                <a:cs typeface="Times New Roman"/>
              </a:rPr>
              <a:t>.</a:t>
            </a:r>
            <a:endParaRPr sz="2000" dirty="0">
              <a:latin typeface="Times New Roman"/>
              <a:cs typeface="Times New Roman"/>
            </a:endParaRPr>
          </a:p>
          <a:p>
            <a:pPr marL="12700" marR="4124325" algn="just">
              <a:lnSpc>
                <a:spcPts val="3600"/>
              </a:lnSpc>
              <a:spcBef>
                <a:spcPts val="5"/>
              </a:spcBef>
            </a:pPr>
            <a:r>
              <a:rPr sz="2000" spc="-5" dirty="0">
                <a:solidFill>
                  <a:srgbClr val="C00000"/>
                </a:solidFill>
                <a:latin typeface="Times New Roman"/>
                <a:cs typeface="Times New Roman"/>
              </a:rPr>
              <a:t>»</a:t>
            </a:r>
            <a:r>
              <a:rPr sz="2000" spc="-5" dirty="0">
                <a:latin typeface="Times New Roman"/>
                <a:cs typeface="Times New Roman"/>
              </a:rPr>
              <a:t>The </a:t>
            </a:r>
            <a:r>
              <a:rPr sz="2000" spc="-10" dirty="0">
                <a:latin typeface="Times New Roman"/>
                <a:cs typeface="Times New Roman"/>
              </a:rPr>
              <a:t>implementation </a:t>
            </a:r>
            <a:r>
              <a:rPr sz="2000" dirty="0">
                <a:latin typeface="Times New Roman"/>
                <a:cs typeface="Times New Roman"/>
              </a:rPr>
              <a:t>of </a:t>
            </a:r>
            <a:r>
              <a:rPr sz="2000" spc="-10" dirty="0">
                <a:latin typeface="Times New Roman"/>
                <a:cs typeface="Times New Roman"/>
              </a:rPr>
              <a:t>the </a:t>
            </a:r>
            <a:r>
              <a:rPr sz="2000" spc="-5" dirty="0">
                <a:latin typeface="Times New Roman"/>
                <a:cs typeface="Times New Roman"/>
              </a:rPr>
              <a:t>mailbox </a:t>
            </a:r>
            <a:r>
              <a:rPr sz="2000" spc="-10" dirty="0">
                <a:latin typeface="Times New Roman"/>
                <a:cs typeface="Times New Roman"/>
              </a:rPr>
              <a:t>is  OS kernel</a:t>
            </a:r>
            <a:r>
              <a:rPr sz="2000" spc="15" dirty="0">
                <a:latin typeface="Times New Roman"/>
                <a:cs typeface="Times New Roman"/>
              </a:rPr>
              <a:t> </a:t>
            </a:r>
            <a:r>
              <a:rPr sz="2000" spc="-5" dirty="0">
                <a:latin typeface="Times New Roman"/>
                <a:cs typeface="Times New Roman"/>
              </a:rPr>
              <a:t>dependent.</a:t>
            </a:r>
            <a:endParaRPr sz="2000" dirty="0">
              <a:latin typeface="Times New Roman"/>
              <a:cs typeface="Times New Roman"/>
            </a:endParaRPr>
          </a:p>
          <a:p>
            <a:pPr marL="12700" algn="just">
              <a:lnSpc>
                <a:spcPct val="100000"/>
              </a:lnSpc>
              <a:spcBef>
                <a:spcPts val="885"/>
              </a:spcBef>
            </a:pPr>
            <a:r>
              <a:rPr sz="2000" spc="-5" dirty="0">
                <a:solidFill>
                  <a:srgbClr val="C00000"/>
                </a:solidFill>
                <a:latin typeface="Times New Roman"/>
                <a:cs typeface="Times New Roman"/>
              </a:rPr>
              <a:t>»</a:t>
            </a:r>
            <a:r>
              <a:rPr sz="2000" spc="-5" dirty="0">
                <a:latin typeface="Times New Roman"/>
                <a:cs typeface="Times New Roman"/>
              </a:rPr>
              <a:t>The </a:t>
            </a:r>
            <a:r>
              <a:rPr sz="2000" spc="-5" dirty="0">
                <a:solidFill>
                  <a:srgbClr val="006FC0"/>
                </a:solidFill>
                <a:latin typeface="Times New Roman"/>
                <a:cs typeface="Times New Roman"/>
              </a:rPr>
              <a:t>MicroC/ </a:t>
            </a:r>
            <a:r>
              <a:rPr sz="2000" spc="-10" dirty="0">
                <a:solidFill>
                  <a:srgbClr val="006FC0"/>
                </a:solidFill>
                <a:latin typeface="Times New Roman"/>
                <a:cs typeface="Times New Roman"/>
              </a:rPr>
              <a:t>OS-II  </a:t>
            </a:r>
            <a:r>
              <a:rPr sz="2000" spc="-45" dirty="0">
                <a:solidFill>
                  <a:srgbClr val="006FC0"/>
                </a:solidFill>
                <a:latin typeface="Times New Roman"/>
                <a:cs typeface="Times New Roman"/>
              </a:rPr>
              <a:t>RTOS </a:t>
            </a:r>
            <a:r>
              <a:rPr sz="2000" spc="114" dirty="0">
                <a:solidFill>
                  <a:srgbClr val="006FC0"/>
                </a:solidFill>
                <a:latin typeface="Times New Roman"/>
                <a:cs typeface="Times New Roman"/>
              </a:rPr>
              <a:t> </a:t>
            </a:r>
            <a:r>
              <a:rPr sz="2000" spc="-5" dirty="0">
                <a:latin typeface="Times New Roman"/>
                <a:cs typeface="Times New Roman"/>
              </a:rPr>
              <a:t>implements</a:t>
            </a:r>
            <a:endParaRPr sz="2000" dirty="0">
              <a:latin typeface="Times New Roman"/>
              <a:cs typeface="Times New Roman"/>
            </a:endParaRPr>
          </a:p>
          <a:p>
            <a:pPr marL="12700" algn="just">
              <a:lnSpc>
                <a:spcPct val="100000"/>
              </a:lnSpc>
              <a:spcBef>
                <a:spcPts val="1200"/>
              </a:spcBef>
            </a:pPr>
            <a:r>
              <a:rPr sz="2000" spc="-5" dirty="0">
                <a:latin typeface="Times New Roman"/>
                <a:cs typeface="Times New Roman"/>
              </a:rPr>
              <a:t>mailbox  as  a  </a:t>
            </a:r>
            <a:r>
              <a:rPr sz="2000" spc="-10" dirty="0">
                <a:latin typeface="Times New Roman"/>
                <a:cs typeface="Times New Roman"/>
              </a:rPr>
              <a:t>mechanism  for  inter</a:t>
            </a:r>
            <a:r>
              <a:rPr sz="2000" spc="15" dirty="0">
                <a:latin typeface="Times New Roman"/>
                <a:cs typeface="Times New Roman"/>
              </a:rPr>
              <a:t> </a:t>
            </a:r>
            <a:r>
              <a:rPr sz="2000" spc="-5" dirty="0">
                <a:latin typeface="Times New Roman"/>
                <a:cs typeface="Times New Roman"/>
              </a:rPr>
              <a:t>task</a:t>
            </a:r>
            <a:endParaRPr sz="2000" dirty="0">
              <a:latin typeface="Times New Roman"/>
              <a:cs typeface="Times New Roman"/>
            </a:endParaRPr>
          </a:p>
          <a:p>
            <a:pPr marL="12700">
              <a:lnSpc>
                <a:spcPct val="100000"/>
              </a:lnSpc>
              <a:spcBef>
                <a:spcPts val="1200"/>
              </a:spcBef>
              <a:tabLst>
                <a:tab pos="8226425" algn="l"/>
              </a:tabLst>
            </a:pPr>
            <a:r>
              <a:rPr sz="2000" u="heavy" spc="-15" dirty="0">
                <a:uFill>
                  <a:solidFill>
                    <a:srgbClr val="CC9900"/>
                  </a:solidFill>
                </a:uFill>
                <a:latin typeface="Times New Roman"/>
                <a:cs typeface="Times New Roman"/>
              </a:rPr>
              <a:t>communication	</a:t>
            </a:r>
            <a:endParaRPr sz="2000" dirty="0">
              <a:latin typeface="Times New Roman"/>
              <a:cs typeface="Times New Roman"/>
            </a:endParaRPr>
          </a:p>
        </p:txBody>
      </p:sp>
      <p:sp>
        <p:nvSpPr>
          <p:cNvPr id="4" name="object 4"/>
          <p:cNvSpPr/>
          <p:nvPr/>
        </p:nvSpPr>
        <p:spPr>
          <a:xfrm>
            <a:off x="4813257" y="1806688"/>
            <a:ext cx="4149789" cy="4191779"/>
          </a:xfrm>
          <a:prstGeom prst="rect">
            <a:avLst/>
          </a:prstGeom>
          <a:blipFill>
            <a:blip r:embed="rId2" cstate="print"/>
            <a:stretch>
              <a:fillRect/>
            </a:stretch>
          </a:blipFill>
        </p:spPr>
        <p:txBody>
          <a:bodyPr wrap="square" lIns="0" tIns="0" rIns="0" bIns="0" rtlCol="0"/>
          <a:lstStyle/>
          <a:p>
            <a:endParaRP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67</a:t>
            </a:fld>
            <a:endParaRPr spc="-40"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810590"/>
            <a:ext cx="8300720" cy="2799080"/>
          </a:xfrm>
          <a:prstGeom prst="rect">
            <a:avLst/>
          </a:prstGeom>
        </p:spPr>
        <p:txBody>
          <a:bodyPr vert="horz" wrap="square" lIns="0" tIns="12065" rIns="0" bIns="0" rtlCol="0">
            <a:spAutoFit/>
          </a:bodyPr>
          <a:lstStyle/>
          <a:p>
            <a:pPr marL="12700">
              <a:lnSpc>
                <a:spcPct val="100000"/>
              </a:lnSpc>
              <a:spcBef>
                <a:spcPts val="95"/>
              </a:spcBef>
              <a:tabLst>
                <a:tab pos="356870" algn="l"/>
              </a:tabLst>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Signalling: </a:t>
            </a:r>
            <a:r>
              <a:rPr sz="2000" spc="-10" dirty="0">
                <a:solidFill>
                  <a:srgbClr val="6F2F9F"/>
                </a:solidFill>
                <a:latin typeface="Times New Roman"/>
                <a:cs typeface="Times New Roman"/>
              </a:rPr>
              <a:t>Signals </a:t>
            </a:r>
            <a:r>
              <a:rPr sz="2000" spc="-5" dirty="0">
                <a:solidFill>
                  <a:srgbClr val="6F2F9F"/>
                </a:solidFill>
                <a:latin typeface="Times New Roman"/>
                <a:cs typeface="Times New Roman"/>
              </a:rPr>
              <a:t>are </a:t>
            </a:r>
            <a:r>
              <a:rPr sz="2000" spc="-10" dirty="0">
                <a:solidFill>
                  <a:srgbClr val="6F2F9F"/>
                </a:solidFill>
                <a:latin typeface="Times New Roman"/>
                <a:cs typeface="Times New Roman"/>
              </a:rPr>
              <a:t>used for </a:t>
            </a:r>
            <a:r>
              <a:rPr sz="2000" spc="-5" dirty="0">
                <a:solidFill>
                  <a:srgbClr val="6F2F9F"/>
                </a:solidFill>
                <a:latin typeface="Times New Roman"/>
                <a:cs typeface="Times New Roman"/>
              </a:rPr>
              <a:t>an </a:t>
            </a:r>
            <a:r>
              <a:rPr sz="2000" spc="-10" dirty="0">
                <a:solidFill>
                  <a:srgbClr val="6F2F9F"/>
                </a:solidFill>
                <a:latin typeface="Times New Roman"/>
                <a:cs typeface="Times New Roman"/>
              </a:rPr>
              <a:t>asynchronous </a:t>
            </a:r>
            <a:r>
              <a:rPr sz="2000" spc="-5" dirty="0">
                <a:solidFill>
                  <a:srgbClr val="6F2F9F"/>
                </a:solidFill>
                <a:latin typeface="Times New Roman"/>
                <a:cs typeface="Times New Roman"/>
              </a:rPr>
              <a:t>notification</a:t>
            </a:r>
            <a:r>
              <a:rPr sz="2000" spc="190" dirty="0">
                <a:solidFill>
                  <a:srgbClr val="6F2F9F"/>
                </a:solidFill>
                <a:latin typeface="Times New Roman"/>
                <a:cs typeface="Times New Roman"/>
              </a:rPr>
              <a:t> </a:t>
            </a:r>
            <a:r>
              <a:rPr sz="2000" spc="-15" dirty="0">
                <a:solidFill>
                  <a:srgbClr val="6F2F9F"/>
                </a:solidFill>
                <a:latin typeface="Times New Roman"/>
                <a:cs typeface="Times New Roman"/>
              </a:rPr>
              <a:t>mechanism</a:t>
            </a:r>
            <a:r>
              <a:rPr sz="2000" spc="-15" dirty="0">
                <a:latin typeface="Times New Roman"/>
                <a:cs typeface="Times New Roman"/>
              </a:rPr>
              <a:t>.</a:t>
            </a:r>
            <a:endParaRPr sz="2000" dirty="0">
              <a:latin typeface="Times New Roman"/>
              <a:cs typeface="Times New Roman"/>
            </a:endParaRPr>
          </a:p>
          <a:p>
            <a:pPr marL="356870" marR="5715" indent="-344805">
              <a:lnSpc>
                <a:spcPct val="150100"/>
              </a:lnSpc>
              <a:spcBef>
                <a:spcPts val="475"/>
              </a:spcBef>
              <a:tabLst>
                <a:tab pos="356870" algn="l"/>
              </a:tabLst>
            </a:pPr>
            <a:r>
              <a:rPr sz="2000" spc="-5" dirty="0">
                <a:solidFill>
                  <a:srgbClr val="C00000"/>
                </a:solidFill>
                <a:latin typeface="Times New Roman"/>
                <a:cs typeface="Times New Roman"/>
              </a:rPr>
              <a:t>»	</a:t>
            </a:r>
            <a:r>
              <a:rPr sz="2000" dirty="0">
                <a:solidFill>
                  <a:srgbClr val="6F2F9F"/>
                </a:solidFill>
                <a:latin typeface="Times New Roman"/>
                <a:cs typeface="Times New Roman"/>
              </a:rPr>
              <a:t>The </a:t>
            </a:r>
            <a:r>
              <a:rPr sz="2000" spc="-10" dirty="0">
                <a:solidFill>
                  <a:srgbClr val="6F2F9F"/>
                </a:solidFill>
                <a:latin typeface="Times New Roman"/>
                <a:cs typeface="Times New Roman"/>
              </a:rPr>
              <a:t>signal </a:t>
            </a:r>
            <a:r>
              <a:rPr sz="2000" spc="-5" dirty="0">
                <a:solidFill>
                  <a:srgbClr val="6F2F9F"/>
                </a:solidFill>
                <a:latin typeface="Times New Roman"/>
                <a:cs typeface="Times New Roman"/>
              </a:rPr>
              <a:t>mainly used </a:t>
            </a:r>
            <a:r>
              <a:rPr sz="2000" spc="-10" dirty="0">
                <a:solidFill>
                  <a:srgbClr val="6F2F9F"/>
                </a:solidFill>
                <a:latin typeface="Times New Roman"/>
                <a:cs typeface="Times New Roman"/>
              </a:rPr>
              <a:t>for the </a:t>
            </a:r>
            <a:r>
              <a:rPr sz="2000" spc="-5" dirty="0">
                <a:solidFill>
                  <a:srgbClr val="6F2F9F"/>
                </a:solidFill>
                <a:latin typeface="Times New Roman"/>
                <a:cs typeface="Times New Roman"/>
              </a:rPr>
              <a:t>execution synchronization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tasks </a:t>
            </a:r>
            <a:r>
              <a:rPr sz="2000" spc="-5" dirty="0">
                <a:solidFill>
                  <a:srgbClr val="6F2F9F"/>
                </a:solidFill>
                <a:latin typeface="Times New Roman"/>
                <a:cs typeface="Times New Roman"/>
              </a:rPr>
              <a:t>process/  </a:t>
            </a:r>
            <a:r>
              <a:rPr sz="2000" spc="-10" dirty="0">
                <a:solidFill>
                  <a:srgbClr val="6F2F9F"/>
                </a:solidFill>
                <a:latin typeface="Times New Roman"/>
                <a:cs typeface="Times New Roman"/>
              </a:rPr>
              <a:t>tasks</a:t>
            </a:r>
            <a:r>
              <a:rPr sz="2000" spc="-10" dirty="0">
                <a:latin typeface="Times New Roman"/>
                <a:cs typeface="Times New Roman"/>
              </a:rPr>
              <a:t>.</a:t>
            </a:r>
            <a:endParaRPr sz="2000" dirty="0">
              <a:latin typeface="Times New Roman"/>
              <a:cs typeface="Times New Roman"/>
            </a:endParaRPr>
          </a:p>
          <a:p>
            <a:pPr marL="12700">
              <a:lnSpc>
                <a:spcPct val="100000"/>
              </a:lnSpc>
              <a:spcBef>
                <a:spcPts val="1685"/>
              </a:spcBef>
              <a:tabLst>
                <a:tab pos="356870" algn="l"/>
              </a:tabLst>
            </a:pPr>
            <a:r>
              <a:rPr sz="2000" spc="-5" dirty="0">
                <a:solidFill>
                  <a:srgbClr val="C00000"/>
                </a:solidFill>
                <a:latin typeface="Times New Roman"/>
                <a:cs typeface="Times New Roman"/>
              </a:rPr>
              <a:t>»	</a:t>
            </a:r>
            <a:r>
              <a:rPr sz="2000" spc="-10" dirty="0">
                <a:solidFill>
                  <a:srgbClr val="6F2F9F"/>
                </a:solidFill>
                <a:latin typeface="Times New Roman"/>
                <a:cs typeface="Times New Roman"/>
              </a:rPr>
              <a:t>Signals </a:t>
            </a:r>
            <a:r>
              <a:rPr sz="2000" dirty="0">
                <a:solidFill>
                  <a:srgbClr val="6F2F9F"/>
                </a:solidFill>
                <a:latin typeface="Times New Roman"/>
                <a:cs typeface="Times New Roman"/>
              </a:rPr>
              <a:t>do </a:t>
            </a:r>
            <a:r>
              <a:rPr sz="2000" spc="-10" dirty="0">
                <a:solidFill>
                  <a:srgbClr val="6F2F9F"/>
                </a:solidFill>
                <a:latin typeface="Times New Roman"/>
                <a:cs typeface="Times New Roman"/>
              </a:rPr>
              <a:t>not </a:t>
            </a:r>
            <a:r>
              <a:rPr sz="2000" dirty="0">
                <a:solidFill>
                  <a:srgbClr val="6F2F9F"/>
                </a:solidFill>
                <a:latin typeface="Times New Roman"/>
                <a:cs typeface="Times New Roman"/>
              </a:rPr>
              <a:t>carry </a:t>
            </a:r>
            <a:r>
              <a:rPr sz="2000" spc="-10" dirty="0">
                <a:solidFill>
                  <a:srgbClr val="6F2F9F"/>
                </a:solidFill>
                <a:latin typeface="Times New Roman"/>
                <a:cs typeface="Times New Roman"/>
              </a:rPr>
              <a:t>any </a:t>
            </a:r>
            <a:r>
              <a:rPr sz="2000" spc="-5" dirty="0">
                <a:solidFill>
                  <a:srgbClr val="6F2F9F"/>
                </a:solidFill>
                <a:latin typeface="Times New Roman"/>
                <a:cs typeface="Times New Roman"/>
              </a:rPr>
              <a:t>data </a:t>
            </a:r>
            <a:r>
              <a:rPr sz="2000" spc="-10" dirty="0">
                <a:solidFill>
                  <a:srgbClr val="6F2F9F"/>
                </a:solidFill>
                <a:latin typeface="Times New Roman"/>
                <a:cs typeface="Times New Roman"/>
              </a:rPr>
              <a:t>and </a:t>
            </a:r>
            <a:r>
              <a:rPr sz="2000" spc="-5" dirty="0">
                <a:solidFill>
                  <a:srgbClr val="6F2F9F"/>
                </a:solidFill>
                <a:latin typeface="Times New Roman"/>
                <a:cs typeface="Times New Roman"/>
              </a:rPr>
              <a:t>are </a:t>
            </a:r>
            <a:r>
              <a:rPr sz="2000" spc="-10" dirty="0">
                <a:solidFill>
                  <a:srgbClr val="6F2F9F"/>
                </a:solidFill>
                <a:latin typeface="Times New Roman"/>
                <a:cs typeface="Times New Roman"/>
              </a:rPr>
              <a:t>not</a:t>
            </a:r>
            <a:r>
              <a:rPr sz="2000" spc="90" dirty="0">
                <a:solidFill>
                  <a:srgbClr val="6F2F9F"/>
                </a:solidFill>
                <a:latin typeface="Times New Roman"/>
                <a:cs typeface="Times New Roman"/>
              </a:rPr>
              <a:t> </a:t>
            </a:r>
            <a:r>
              <a:rPr sz="2000" spc="-5" dirty="0">
                <a:solidFill>
                  <a:srgbClr val="6F2F9F"/>
                </a:solidFill>
                <a:latin typeface="Times New Roman"/>
                <a:cs typeface="Times New Roman"/>
              </a:rPr>
              <a:t>queued</a:t>
            </a:r>
            <a:r>
              <a:rPr sz="2000" spc="-5" dirty="0">
                <a:latin typeface="Times New Roman"/>
                <a:cs typeface="Times New Roman"/>
              </a:rPr>
              <a:t>.</a:t>
            </a:r>
            <a:endParaRPr sz="2000" dirty="0">
              <a:latin typeface="Times New Roman"/>
              <a:cs typeface="Times New Roman"/>
            </a:endParaRPr>
          </a:p>
          <a:p>
            <a:pPr marL="356870" marR="5080" indent="-344805">
              <a:lnSpc>
                <a:spcPct val="150000"/>
              </a:lnSpc>
              <a:spcBef>
                <a:spcPts val="480"/>
              </a:spcBef>
              <a:tabLst>
                <a:tab pos="356870" algn="l"/>
              </a:tabLst>
            </a:pPr>
            <a:r>
              <a:rPr sz="2000" spc="-5" dirty="0">
                <a:solidFill>
                  <a:srgbClr val="C00000"/>
                </a:solidFill>
                <a:latin typeface="Times New Roman"/>
                <a:cs typeface="Times New Roman"/>
              </a:rPr>
              <a:t>»	</a:t>
            </a:r>
            <a:r>
              <a:rPr sz="2000" dirty="0">
                <a:solidFill>
                  <a:srgbClr val="6F2F9F"/>
                </a:solidFill>
                <a:latin typeface="Times New Roman"/>
                <a:cs typeface="Times New Roman"/>
              </a:rPr>
              <a:t>The </a:t>
            </a:r>
            <a:r>
              <a:rPr sz="2000" spc="-10" dirty="0">
                <a:solidFill>
                  <a:srgbClr val="6F2F9F"/>
                </a:solidFill>
                <a:latin typeface="Times New Roman"/>
                <a:cs typeface="Times New Roman"/>
              </a:rPr>
              <a:t>implementation </a:t>
            </a:r>
            <a:r>
              <a:rPr sz="2000" spc="10" dirty="0">
                <a:solidFill>
                  <a:srgbClr val="6F2F9F"/>
                </a:solidFill>
                <a:latin typeface="Times New Roman"/>
                <a:cs typeface="Times New Roman"/>
              </a:rPr>
              <a:t>of </a:t>
            </a:r>
            <a:r>
              <a:rPr sz="2000" spc="-5" dirty="0">
                <a:solidFill>
                  <a:srgbClr val="6F2F9F"/>
                </a:solidFill>
                <a:latin typeface="Times New Roman"/>
                <a:cs typeface="Times New Roman"/>
              </a:rPr>
              <a:t>signals </a:t>
            </a:r>
            <a:r>
              <a:rPr sz="2000" spc="-10" dirty="0">
                <a:solidFill>
                  <a:srgbClr val="6F2F9F"/>
                </a:solidFill>
                <a:latin typeface="Times New Roman"/>
                <a:cs typeface="Times New Roman"/>
              </a:rPr>
              <a:t>is </a:t>
            </a:r>
            <a:r>
              <a:rPr sz="2000" spc="5" dirty="0">
                <a:solidFill>
                  <a:srgbClr val="6F2F9F"/>
                </a:solidFill>
                <a:latin typeface="Times New Roman"/>
                <a:cs typeface="Times New Roman"/>
              </a:rPr>
              <a:t>OS </a:t>
            </a:r>
            <a:r>
              <a:rPr sz="2000" spc="-5" dirty="0">
                <a:solidFill>
                  <a:srgbClr val="6F2F9F"/>
                </a:solidFill>
                <a:latin typeface="Times New Roman"/>
                <a:cs typeface="Times New Roman"/>
              </a:rPr>
              <a:t>kernel dependent </a:t>
            </a:r>
            <a:r>
              <a:rPr sz="2000" spc="-5" dirty="0">
                <a:latin typeface="Times New Roman"/>
                <a:cs typeface="Times New Roman"/>
              </a:rPr>
              <a:t>and </a:t>
            </a:r>
            <a:r>
              <a:rPr sz="2000" spc="-5" dirty="0">
                <a:solidFill>
                  <a:srgbClr val="006FC0"/>
                </a:solidFill>
                <a:latin typeface="Times New Roman"/>
                <a:cs typeface="Times New Roman"/>
              </a:rPr>
              <a:t>VxWorks RTOS  </a:t>
            </a:r>
            <a:r>
              <a:rPr sz="2000" spc="-10" dirty="0">
                <a:latin typeface="Times New Roman"/>
                <a:cs typeface="Times New Roman"/>
              </a:rPr>
              <a:t>kernel </a:t>
            </a:r>
            <a:r>
              <a:rPr sz="2000" spc="-15" dirty="0">
                <a:latin typeface="Times New Roman"/>
                <a:cs typeface="Times New Roman"/>
              </a:rPr>
              <a:t>implements </a:t>
            </a:r>
            <a:r>
              <a:rPr lang="en-US" sz="2000" spc="-145" dirty="0">
                <a:latin typeface="Times New Roman"/>
                <a:cs typeface="Times New Roman"/>
              </a:rPr>
              <a:t>"</a:t>
            </a:r>
            <a:r>
              <a:rPr lang="en-IN" sz="2000" spc="-145" dirty="0" err="1">
                <a:latin typeface="Times New Roman"/>
                <a:cs typeface="Times New Roman"/>
              </a:rPr>
              <a:t>si</a:t>
            </a:r>
            <a:r>
              <a:rPr sz="2000" spc="-145" dirty="0" err="1">
                <a:latin typeface="Times New Roman"/>
                <a:cs typeface="Times New Roman"/>
              </a:rPr>
              <a:t>gnals</a:t>
            </a:r>
            <a:r>
              <a:rPr sz="2000" spc="-145" dirty="0">
                <a:latin typeface="Times New Roman"/>
                <a:cs typeface="Times New Roman"/>
              </a:rPr>
              <a:t>‟ </a:t>
            </a:r>
            <a:r>
              <a:rPr sz="2000" spc="-10" dirty="0">
                <a:latin typeface="Times New Roman"/>
                <a:cs typeface="Times New Roman"/>
              </a:rPr>
              <a:t>for inter </a:t>
            </a:r>
            <a:r>
              <a:rPr sz="2000" spc="-5" dirty="0">
                <a:latin typeface="Times New Roman"/>
                <a:cs typeface="Times New Roman"/>
              </a:rPr>
              <a:t>process</a:t>
            </a:r>
            <a:r>
              <a:rPr sz="2000" spc="-15" dirty="0">
                <a:latin typeface="Times New Roman"/>
                <a:cs typeface="Times New Roman"/>
              </a:rPr>
              <a:t> communication.</a:t>
            </a:r>
            <a:r>
              <a:rPr lang="en-US" sz="2000" spc="-15" dirty="0">
                <a:latin typeface="Times New Roman"/>
                <a:cs typeface="Times New Roman"/>
              </a:rPr>
              <a:t> (</a:t>
            </a:r>
            <a:r>
              <a:rPr lang="en-US" sz="2000" spc="-15" dirty="0" err="1">
                <a:latin typeface="Times New Roman"/>
                <a:cs typeface="Times New Roman"/>
              </a:rPr>
              <a:t>cmds</a:t>
            </a:r>
            <a:r>
              <a:rPr lang="en-US" sz="2000" spc="-15" dirty="0">
                <a:latin typeface="Times New Roman"/>
                <a:cs typeface="Times New Roman"/>
              </a:rPr>
              <a:t>)</a:t>
            </a:r>
            <a:endParaRPr sz="2000" dirty="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68</a:t>
            </a:fld>
            <a:endParaRPr spc="-40"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9609" cy="4325620"/>
          </a:xfrm>
          <a:prstGeom prst="rect">
            <a:avLst/>
          </a:prstGeom>
        </p:spPr>
        <p:txBody>
          <a:bodyPr vert="horz" wrap="square" lIns="0" tIns="12700" rIns="0" bIns="0" rtlCol="0">
            <a:spAutoFit/>
          </a:bodyPr>
          <a:lstStyle/>
          <a:p>
            <a:pPr marL="356870" marR="5080" indent="-344805" algn="just">
              <a:lnSpc>
                <a:spcPct val="150100"/>
              </a:lnSpc>
              <a:spcBef>
                <a:spcPts val="100"/>
              </a:spcBef>
            </a:pPr>
            <a:r>
              <a:rPr sz="2000" spc="-5" dirty="0">
                <a:solidFill>
                  <a:srgbClr val="C00000"/>
                </a:solidFill>
                <a:latin typeface="Times New Roman"/>
                <a:cs typeface="Times New Roman"/>
              </a:rPr>
              <a:t>» </a:t>
            </a:r>
            <a:r>
              <a:rPr sz="2000" b="1" i="1" spc="-10" dirty="0">
                <a:solidFill>
                  <a:srgbClr val="FF0000"/>
                </a:solidFill>
                <a:latin typeface="Times New Roman"/>
                <a:cs typeface="Times New Roman"/>
              </a:rPr>
              <a:t>IPC </a:t>
            </a:r>
            <a:r>
              <a:rPr sz="2000" b="1" i="1" spc="-5" dirty="0">
                <a:solidFill>
                  <a:srgbClr val="FF0000"/>
                </a:solidFill>
                <a:latin typeface="Times New Roman"/>
                <a:cs typeface="Times New Roman"/>
              </a:rPr>
              <a:t>Mechanism - Remote Procedure Call (IPC) and Sockets: </a:t>
            </a:r>
            <a:r>
              <a:rPr sz="2000" spc="-10" dirty="0">
                <a:solidFill>
                  <a:srgbClr val="AC1285"/>
                </a:solidFill>
                <a:latin typeface="Times New Roman"/>
                <a:cs typeface="Times New Roman"/>
              </a:rPr>
              <a:t>Remote  </a:t>
            </a:r>
            <a:r>
              <a:rPr sz="2000" spc="-5" dirty="0">
                <a:solidFill>
                  <a:srgbClr val="AC1285"/>
                </a:solidFill>
                <a:latin typeface="Times New Roman"/>
                <a:cs typeface="Times New Roman"/>
              </a:rPr>
              <a:t>Procedure Call is the Inter </a:t>
            </a:r>
            <a:r>
              <a:rPr sz="2000" dirty="0">
                <a:solidFill>
                  <a:srgbClr val="AC1285"/>
                </a:solidFill>
                <a:latin typeface="Times New Roman"/>
                <a:cs typeface="Times New Roman"/>
              </a:rPr>
              <a:t>Process </a:t>
            </a:r>
            <a:r>
              <a:rPr sz="2000" spc="-5" dirty="0">
                <a:solidFill>
                  <a:srgbClr val="AC1285"/>
                </a:solidFill>
                <a:latin typeface="Times New Roman"/>
                <a:cs typeface="Times New Roman"/>
              </a:rPr>
              <a:t>Communication </a:t>
            </a:r>
            <a:r>
              <a:rPr sz="2000" dirty="0">
                <a:solidFill>
                  <a:srgbClr val="AC1285"/>
                </a:solidFill>
                <a:latin typeface="Times New Roman"/>
                <a:cs typeface="Times New Roman"/>
              </a:rPr>
              <a:t>(IPC) </a:t>
            </a:r>
            <a:r>
              <a:rPr sz="2000" spc="-10" dirty="0">
                <a:solidFill>
                  <a:srgbClr val="AC1285"/>
                </a:solidFill>
                <a:latin typeface="Times New Roman"/>
                <a:cs typeface="Times New Roman"/>
              </a:rPr>
              <a:t>mechanism used </a:t>
            </a:r>
            <a:r>
              <a:rPr sz="2000" spc="25" dirty="0">
                <a:solidFill>
                  <a:srgbClr val="AC1285"/>
                </a:solidFill>
                <a:latin typeface="Times New Roman"/>
                <a:cs typeface="Times New Roman"/>
              </a:rPr>
              <a:t>by  </a:t>
            </a:r>
            <a:r>
              <a:rPr sz="2000" spc="-5" dirty="0">
                <a:solidFill>
                  <a:srgbClr val="AC1285"/>
                </a:solidFill>
                <a:latin typeface="Times New Roman"/>
                <a:cs typeface="Times New Roman"/>
              </a:rPr>
              <a:t>a process, </a:t>
            </a:r>
            <a:r>
              <a:rPr sz="2000" spc="-10" dirty="0">
                <a:solidFill>
                  <a:srgbClr val="AC1285"/>
                </a:solidFill>
                <a:latin typeface="Times New Roman"/>
                <a:cs typeface="Times New Roman"/>
              </a:rPr>
              <a:t>to </a:t>
            </a:r>
            <a:r>
              <a:rPr sz="2000" spc="-5" dirty="0">
                <a:solidFill>
                  <a:srgbClr val="AC1285"/>
                </a:solidFill>
                <a:latin typeface="Times New Roman"/>
                <a:cs typeface="Times New Roman"/>
              </a:rPr>
              <a:t>call a procedure </a:t>
            </a:r>
            <a:r>
              <a:rPr sz="2000" dirty="0">
                <a:solidFill>
                  <a:srgbClr val="AC1285"/>
                </a:solidFill>
                <a:latin typeface="Times New Roman"/>
                <a:cs typeface="Times New Roman"/>
              </a:rPr>
              <a:t>of </a:t>
            </a:r>
            <a:r>
              <a:rPr sz="2000" spc="-10" dirty="0">
                <a:solidFill>
                  <a:srgbClr val="AC1285"/>
                </a:solidFill>
                <a:latin typeface="Times New Roman"/>
                <a:cs typeface="Times New Roman"/>
              </a:rPr>
              <a:t>another </a:t>
            </a:r>
            <a:r>
              <a:rPr sz="2000" spc="-5" dirty="0">
                <a:solidFill>
                  <a:srgbClr val="AC1285"/>
                </a:solidFill>
                <a:latin typeface="Times New Roman"/>
                <a:cs typeface="Times New Roman"/>
              </a:rPr>
              <a:t>process running </a:t>
            </a:r>
            <a:r>
              <a:rPr sz="2000" spc="10" dirty="0">
                <a:solidFill>
                  <a:srgbClr val="AC1285"/>
                </a:solidFill>
                <a:latin typeface="Times New Roman"/>
                <a:cs typeface="Times New Roman"/>
              </a:rPr>
              <a:t>on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same CPU </a:t>
            </a:r>
            <a:r>
              <a:rPr sz="2000" spc="5" dirty="0">
                <a:solidFill>
                  <a:srgbClr val="AC1285"/>
                </a:solidFill>
                <a:latin typeface="Times New Roman"/>
                <a:cs typeface="Times New Roman"/>
              </a:rPr>
              <a:t>or  </a:t>
            </a:r>
            <a:r>
              <a:rPr sz="2000" dirty="0">
                <a:solidFill>
                  <a:srgbClr val="AC1285"/>
                </a:solidFill>
                <a:latin typeface="Times New Roman"/>
                <a:cs typeface="Times New Roman"/>
              </a:rPr>
              <a:t>on </a:t>
            </a:r>
            <a:r>
              <a:rPr sz="2000" spc="-5" dirty="0">
                <a:solidFill>
                  <a:srgbClr val="AC1285"/>
                </a:solidFill>
                <a:latin typeface="Times New Roman"/>
                <a:cs typeface="Times New Roman"/>
              </a:rPr>
              <a:t>a </a:t>
            </a:r>
            <a:r>
              <a:rPr sz="2000" spc="-10" dirty="0">
                <a:solidFill>
                  <a:srgbClr val="AC1285"/>
                </a:solidFill>
                <a:latin typeface="Times New Roman"/>
                <a:cs typeface="Times New Roman"/>
              </a:rPr>
              <a:t>different </a:t>
            </a:r>
            <a:r>
              <a:rPr sz="2000" spc="-5" dirty="0">
                <a:solidFill>
                  <a:srgbClr val="AC1285"/>
                </a:solidFill>
                <a:latin typeface="Times New Roman"/>
                <a:cs typeface="Times New Roman"/>
              </a:rPr>
              <a:t>CPU </a:t>
            </a:r>
            <a:r>
              <a:rPr sz="2000" spc="-20" dirty="0">
                <a:solidFill>
                  <a:srgbClr val="AC1285"/>
                </a:solidFill>
                <a:latin typeface="Times New Roman"/>
                <a:cs typeface="Times New Roman"/>
              </a:rPr>
              <a:t>which </a:t>
            </a:r>
            <a:r>
              <a:rPr sz="2000" spc="-10" dirty="0">
                <a:solidFill>
                  <a:srgbClr val="AC1285"/>
                </a:solidFill>
                <a:latin typeface="Times New Roman"/>
                <a:cs typeface="Times New Roman"/>
              </a:rPr>
              <a:t>is interconnected in </a:t>
            </a:r>
            <a:r>
              <a:rPr sz="2000" spc="-5" dirty="0">
                <a:solidFill>
                  <a:srgbClr val="AC1285"/>
                </a:solidFill>
                <a:latin typeface="Times New Roman"/>
                <a:cs typeface="Times New Roman"/>
              </a:rPr>
              <a:t>a</a:t>
            </a:r>
            <a:r>
              <a:rPr sz="2000" spc="190" dirty="0">
                <a:solidFill>
                  <a:srgbClr val="AC1285"/>
                </a:solidFill>
                <a:latin typeface="Times New Roman"/>
                <a:cs typeface="Times New Roman"/>
              </a:rPr>
              <a:t> </a:t>
            </a:r>
            <a:r>
              <a:rPr sz="2000" spc="-10" dirty="0">
                <a:solidFill>
                  <a:srgbClr val="AC1285"/>
                </a:solidFill>
                <a:latin typeface="Times New Roman"/>
                <a:cs typeface="Times New Roman"/>
              </a:rPr>
              <a:t>network</a:t>
            </a:r>
            <a:r>
              <a:rPr sz="2000" spc="-10" dirty="0">
                <a:latin typeface="Times New Roman"/>
                <a:cs typeface="Times New Roman"/>
              </a:rPr>
              <a:t>.</a:t>
            </a:r>
            <a:endParaRPr sz="2000">
              <a:latin typeface="Times New Roman"/>
              <a:cs typeface="Times New Roman"/>
            </a:endParaRPr>
          </a:p>
          <a:p>
            <a:pPr marL="12700" algn="just">
              <a:lnSpc>
                <a:spcPct val="100000"/>
              </a:lnSpc>
              <a:spcBef>
                <a:spcPts val="1685"/>
              </a:spcBef>
            </a:pPr>
            <a:r>
              <a:rPr sz="2000" spc="-5" dirty="0">
                <a:solidFill>
                  <a:srgbClr val="C00000"/>
                </a:solidFill>
                <a:latin typeface="Times New Roman"/>
                <a:cs typeface="Times New Roman"/>
              </a:rPr>
              <a:t>»</a:t>
            </a:r>
            <a:r>
              <a:rPr sz="2000" spc="229" dirty="0">
                <a:solidFill>
                  <a:srgbClr val="C00000"/>
                </a:solidFill>
                <a:latin typeface="Times New Roman"/>
                <a:cs typeface="Times New Roman"/>
              </a:rPr>
              <a:t> </a:t>
            </a:r>
            <a:r>
              <a:rPr sz="2000" dirty="0">
                <a:latin typeface="Times New Roman"/>
                <a:cs typeface="Times New Roman"/>
              </a:rPr>
              <a:t>In</a:t>
            </a:r>
            <a:r>
              <a:rPr sz="2000" spc="235" dirty="0">
                <a:latin typeface="Times New Roman"/>
                <a:cs typeface="Times New Roman"/>
              </a:rPr>
              <a:t> </a:t>
            </a:r>
            <a:r>
              <a:rPr sz="2000" spc="-10" dirty="0">
                <a:latin typeface="Times New Roman"/>
                <a:cs typeface="Times New Roman"/>
              </a:rPr>
              <a:t>the</a:t>
            </a:r>
            <a:r>
              <a:rPr sz="2000" spc="250" dirty="0">
                <a:latin typeface="Times New Roman"/>
                <a:cs typeface="Times New Roman"/>
              </a:rPr>
              <a:t> </a:t>
            </a:r>
            <a:r>
              <a:rPr sz="2000" spc="-5" dirty="0">
                <a:latin typeface="Times New Roman"/>
                <a:cs typeface="Times New Roman"/>
              </a:rPr>
              <a:t>object</a:t>
            </a:r>
            <a:r>
              <a:rPr sz="2000" spc="235" dirty="0">
                <a:latin typeface="Times New Roman"/>
                <a:cs typeface="Times New Roman"/>
              </a:rPr>
              <a:t> </a:t>
            </a:r>
            <a:r>
              <a:rPr sz="2000" spc="-10" dirty="0">
                <a:latin typeface="Times New Roman"/>
                <a:cs typeface="Times New Roman"/>
              </a:rPr>
              <a:t>oriented</a:t>
            </a:r>
            <a:r>
              <a:rPr sz="2000" spc="265" dirty="0">
                <a:latin typeface="Times New Roman"/>
                <a:cs typeface="Times New Roman"/>
              </a:rPr>
              <a:t> </a:t>
            </a:r>
            <a:r>
              <a:rPr sz="2000" spc="-10" dirty="0">
                <a:latin typeface="Times New Roman"/>
                <a:cs typeface="Times New Roman"/>
              </a:rPr>
              <a:t>language</a:t>
            </a:r>
            <a:r>
              <a:rPr sz="2000" spc="254" dirty="0">
                <a:latin typeface="Times New Roman"/>
                <a:cs typeface="Times New Roman"/>
              </a:rPr>
              <a:t> </a:t>
            </a:r>
            <a:r>
              <a:rPr sz="2000" spc="-10" dirty="0">
                <a:latin typeface="Times New Roman"/>
                <a:cs typeface="Times New Roman"/>
              </a:rPr>
              <a:t>terminology,</a:t>
            </a:r>
            <a:r>
              <a:rPr sz="2000" spc="270" dirty="0">
                <a:latin typeface="Times New Roman"/>
                <a:cs typeface="Times New Roman"/>
              </a:rPr>
              <a:t> </a:t>
            </a:r>
            <a:r>
              <a:rPr sz="2000" spc="-5" dirty="0">
                <a:solidFill>
                  <a:srgbClr val="AC1285"/>
                </a:solidFill>
                <a:latin typeface="Times New Roman"/>
                <a:cs typeface="Times New Roman"/>
              </a:rPr>
              <a:t>RPC</a:t>
            </a:r>
            <a:r>
              <a:rPr sz="2000" spc="240" dirty="0">
                <a:solidFill>
                  <a:srgbClr val="AC1285"/>
                </a:solidFill>
                <a:latin typeface="Times New Roman"/>
                <a:cs typeface="Times New Roman"/>
              </a:rPr>
              <a:t> </a:t>
            </a:r>
            <a:r>
              <a:rPr sz="2000" spc="-5" dirty="0">
                <a:solidFill>
                  <a:srgbClr val="AC1285"/>
                </a:solidFill>
                <a:latin typeface="Times New Roman"/>
                <a:cs typeface="Times New Roman"/>
              </a:rPr>
              <a:t>is</a:t>
            </a:r>
            <a:r>
              <a:rPr sz="2000" spc="240" dirty="0">
                <a:solidFill>
                  <a:srgbClr val="AC1285"/>
                </a:solidFill>
                <a:latin typeface="Times New Roman"/>
                <a:cs typeface="Times New Roman"/>
              </a:rPr>
              <a:t> </a:t>
            </a:r>
            <a:r>
              <a:rPr sz="2000" spc="-5" dirty="0">
                <a:solidFill>
                  <a:srgbClr val="AC1285"/>
                </a:solidFill>
                <a:latin typeface="Times New Roman"/>
                <a:cs typeface="Times New Roman"/>
              </a:rPr>
              <a:t>also</a:t>
            </a:r>
            <a:r>
              <a:rPr sz="2000" spc="260" dirty="0">
                <a:solidFill>
                  <a:srgbClr val="AC1285"/>
                </a:solidFill>
                <a:latin typeface="Times New Roman"/>
                <a:cs typeface="Times New Roman"/>
              </a:rPr>
              <a:t> </a:t>
            </a:r>
            <a:r>
              <a:rPr sz="2000" spc="-10" dirty="0">
                <a:solidFill>
                  <a:srgbClr val="AC1285"/>
                </a:solidFill>
                <a:latin typeface="Times New Roman"/>
                <a:cs typeface="Times New Roman"/>
              </a:rPr>
              <a:t>known</a:t>
            </a:r>
            <a:r>
              <a:rPr sz="2000" spc="265" dirty="0">
                <a:solidFill>
                  <a:srgbClr val="AC1285"/>
                </a:solidFill>
                <a:latin typeface="Times New Roman"/>
                <a:cs typeface="Times New Roman"/>
              </a:rPr>
              <a:t> </a:t>
            </a:r>
            <a:r>
              <a:rPr sz="2000" spc="-5" dirty="0">
                <a:solidFill>
                  <a:srgbClr val="AC1285"/>
                </a:solidFill>
                <a:latin typeface="Times New Roman"/>
                <a:cs typeface="Times New Roman"/>
              </a:rPr>
              <a:t>as</a:t>
            </a:r>
            <a:r>
              <a:rPr sz="2000" spc="240" dirty="0">
                <a:solidFill>
                  <a:srgbClr val="AC1285"/>
                </a:solidFill>
                <a:latin typeface="Times New Roman"/>
                <a:cs typeface="Times New Roman"/>
              </a:rPr>
              <a:t> </a:t>
            </a:r>
            <a:r>
              <a:rPr sz="2000" i="1" spc="-5" dirty="0">
                <a:solidFill>
                  <a:srgbClr val="AC1285"/>
                </a:solidFill>
                <a:latin typeface="Times New Roman"/>
                <a:cs typeface="Times New Roman"/>
              </a:rPr>
              <a:t>Remote</a:t>
            </a:r>
            <a:endParaRPr sz="2000">
              <a:latin typeface="Times New Roman"/>
              <a:cs typeface="Times New Roman"/>
            </a:endParaRPr>
          </a:p>
          <a:p>
            <a:pPr marL="356870">
              <a:lnSpc>
                <a:spcPct val="100000"/>
              </a:lnSpc>
              <a:spcBef>
                <a:spcPts val="1200"/>
              </a:spcBef>
            </a:pPr>
            <a:r>
              <a:rPr sz="2000" i="1" dirty="0">
                <a:solidFill>
                  <a:srgbClr val="AC1285"/>
                </a:solidFill>
                <a:latin typeface="Times New Roman"/>
                <a:cs typeface="Times New Roman"/>
              </a:rPr>
              <a:t>Invocation </a:t>
            </a:r>
            <a:r>
              <a:rPr sz="2000" dirty="0">
                <a:solidFill>
                  <a:srgbClr val="AC1285"/>
                </a:solidFill>
                <a:latin typeface="Times New Roman"/>
                <a:cs typeface="Times New Roman"/>
              </a:rPr>
              <a:t>or </a:t>
            </a:r>
            <a:r>
              <a:rPr sz="2000" i="1" spc="-5" dirty="0">
                <a:solidFill>
                  <a:srgbClr val="AC1285"/>
                </a:solidFill>
                <a:latin typeface="Times New Roman"/>
                <a:cs typeface="Times New Roman"/>
              </a:rPr>
              <a:t>Remote Method </a:t>
            </a:r>
            <a:r>
              <a:rPr sz="2000" i="1" dirty="0">
                <a:solidFill>
                  <a:srgbClr val="AC1285"/>
                </a:solidFill>
                <a:latin typeface="Times New Roman"/>
                <a:cs typeface="Times New Roman"/>
              </a:rPr>
              <a:t>Invocation</a:t>
            </a:r>
            <a:r>
              <a:rPr sz="2000" i="1" spc="-85" dirty="0">
                <a:solidFill>
                  <a:srgbClr val="AC1285"/>
                </a:solidFill>
                <a:latin typeface="Times New Roman"/>
                <a:cs typeface="Times New Roman"/>
              </a:rPr>
              <a:t> </a:t>
            </a:r>
            <a:r>
              <a:rPr sz="2000" spc="-5" dirty="0">
                <a:solidFill>
                  <a:srgbClr val="AC1285"/>
                </a:solidFill>
                <a:latin typeface="Times New Roman"/>
                <a:cs typeface="Times New Roman"/>
              </a:rPr>
              <a:t>(</a:t>
            </a:r>
            <a:r>
              <a:rPr sz="2000" i="1" spc="-5" dirty="0">
                <a:solidFill>
                  <a:srgbClr val="AC1285"/>
                </a:solidFill>
                <a:latin typeface="Times New Roman"/>
                <a:cs typeface="Times New Roman"/>
              </a:rPr>
              <a:t>RMI</a:t>
            </a:r>
            <a:r>
              <a:rPr sz="2000" spc="-5" dirty="0">
                <a:solidFill>
                  <a:srgbClr val="AC1285"/>
                </a:solidFill>
                <a:latin typeface="Times New Roman"/>
                <a:cs typeface="Times New Roman"/>
              </a:rPr>
              <a:t>)</a:t>
            </a:r>
            <a:r>
              <a:rPr sz="2000" spc="-5" dirty="0">
                <a:latin typeface="Times New Roman"/>
                <a:cs typeface="Times New Roman"/>
              </a:rPr>
              <a:t>.</a:t>
            </a:r>
            <a:endParaRPr sz="2000">
              <a:latin typeface="Times New Roman"/>
              <a:cs typeface="Times New Roman"/>
            </a:endParaRPr>
          </a:p>
          <a:p>
            <a:pPr marL="12700" algn="just">
              <a:lnSpc>
                <a:spcPct val="100000"/>
              </a:lnSpc>
              <a:spcBef>
                <a:spcPts val="1680"/>
              </a:spcBef>
            </a:pPr>
            <a:r>
              <a:rPr sz="2000" spc="-5" dirty="0">
                <a:solidFill>
                  <a:srgbClr val="C00000"/>
                </a:solidFill>
                <a:latin typeface="Times New Roman"/>
                <a:cs typeface="Times New Roman"/>
              </a:rPr>
              <a:t>»</a:t>
            </a:r>
            <a:r>
              <a:rPr sz="2000" spc="229" dirty="0">
                <a:solidFill>
                  <a:srgbClr val="C00000"/>
                </a:solidFill>
                <a:latin typeface="Times New Roman"/>
                <a:cs typeface="Times New Roman"/>
              </a:rPr>
              <a:t> </a:t>
            </a:r>
            <a:r>
              <a:rPr sz="2000" dirty="0">
                <a:solidFill>
                  <a:srgbClr val="6F2F9F"/>
                </a:solidFill>
                <a:latin typeface="Times New Roman"/>
                <a:cs typeface="Times New Roman"/>
              </a:rPr>
              <a:t>The</a:t>
            </a:r>
            <a:r>
              <a:rPr sz="2000" spc="90" dirty="0">
                <a:solidFill>
                  <a:srgbClr val="6F2F9F"/>
                </a:solidFill>
                <a:latin typeface="Times New Roman"/>
                <a:cs typeface="Times New Roman"/>
              </a:rPr>
              <a:t> </a:t>
            </a:r>
            <a:r>
              <a:rPr sz="2000" spc="-5" dirty="0">
                <a:solidFill>
                  <a:srgbClr val="6F2F9F"/>
                </a:solidFill>
                <a:latin typeface="Times New Roman"/>
                <a:cs typeface="Times New Roman"/>
              </a:rPr>
              <a:t>CPU/</a:t>
            </a:r>
            <a:r>
              <a:rPr sz="2000" spc="90" dirty="0">
                <a:solidFill>
                  <a:srgbClr val="6F2F9F"/>
                </a:solidFill>
                <a:latin typeface="Times New Roman"/>
                <a:cs typeface="Times New Roman"/>
              </a:rPr>
              <a:t> </a:t>
            </a:r>
            <a:r>
              <a:rPr sz="2000" spc="-5" dirty="0">
                <a:solidFill>
                  <a:srgbClr val="6F2F9F"/>
                </a:solidFill>
                <a:latin typeface="Times New Roman"/>
                <a:cs typeface="Times New Roman"/>
              </a:rPr>
              <a:t>process</a:t>
            </a:r>
            <a:r>
              <a:rPr sz="2000" spc="90" dirty="0">
                <a:solidFill>
                  <a:srgbClr val="6F2F9F"/>
                </a:solidFill>
                <a:latin typeface="Times New Roman"/>
                <a:cs typeface="Times New Roman"/>
              </a:rPr>
              <a:t> </a:t>
            </a:r>
            <a:r>
              <a:rPr sz="2000" spc="-10" dirty="0">
                <a:solidFill>
                  <a:srgbClr val="6F2F9F"/>
                </a:solidFill>
                <a:latin typeface="Times New Roman"/>
                <a:cs typeface="Times New Roman"/>
              </a:rPr>
              <a:t>containing</a:t>
            </a:r>
            <a:r>
              <a:rPr sz="2000" spc="85" dirty="0">
                <a:solidFill>
                  <a:srgbClr val="6F2F9F"/>
                </a:solidFill>
                <a:latin typeface="Times New Roman"/>
                <a:cs typeface="Times New Roman"/>
              </a:rPr>
              <a:t> </a:t>
            </a:r>
            <a:r>
              <a:rPr sz="2000" spc="-10" dirty="0">
                <a:solidFill>
                  <a:srgbClr val="6F2F9F"/>
                </a:solidFill>
                <a:latin typeface="Times New Roman"/>
                <a:cs typeface="Times New Roman"/>
              </a:rPr>
              <a:t>the</a:t>
            </a:r>
            <a:r>
              <a:rPr sz="2000" spc="95" dirty="0">
                <a:solidFill>
                  <a:srgbClr val="6F2F9F"/>
                </a:solidFill>
                <a:latin typeface="Times New Roman"/>
                <a:cs typeface="Times New Roman"/>
              </a:rPr>
              <a:t> </a:t>
            </a:r>
            <a:r>
              <a:rPr sz="2000" spc="-5" dirty="0">
                <a:solidFill>
                  <a:srgbClr val="6F2F9F"/>
                </a:solidFill>
                <a:latin typeface="Times New Roman"/>
                <a:cs typeface="Times New Roman"/>
              </a:rPr>
              <a:t>procedure</a:t>
            </a:r>
            <a:r>
              <a:rPr sz="2000" spc="135" dirty="0">
                <a:solidFill>
                  <a:srgbClr val="6F2F9F"/>
                </a:solidFill>
                <a:latin typeface="Times New Roman"/>
                <a:cs typeface="Times New Roman"/>
              </a:rPr>
              <a:t> </a:t>
            </a:r>
            <a:r>
              <a:rPr sz="2000" spc="-15" dirty="0">
                <a:solidFill>
                  <a:srgbClr val="6F2F9F"/>
                </a:solidFill>
                <a:latin typeface="Times New Roman"/>
                <a:cs typeface="Times New Roman"/>
              </a:rPr>
              <a:t>which</a:t>
            </a:r>
            <a:r>
              <a:rPr sz="2000" spc="85" dirty="0">
                <a:solidFill>
                  <a:srgbClr val="6F2F9F"/>
                </a:solidFill>
                <a:latin typeface="Times New Roman"/>
                <a:cs typeface="Times New Roman"/>
              </a:rPr>
              <a:t> </a:t>
            </a:r>
            <a:r>
              <a:rPr sz="2000" dirty="0">
                <a:solidFill>
                  <a:srgbClr val="6F2F9F"/>
                </a:solidFill>
                <a:latin typeface="Times New Roman"/>
                <a:cs typeface="Times New Roman"/>
              </a:rPr>
              <a:t>needs</a:t>
            </a:r>
            <a:r>
              <a:rPr sz="2000" spc="80" dirty="0">
                <a:solidFill>
                  <a:srgbClr val="6F2F9F"/>
                </a:solidFill>
                <a:latin typeface="Times New Roman"/>
                <a:cs typeface="Times New Roman"/>
              </a:rPr>
              <a:t> </a:t>
            </a:r>
            <a:r>
              <a:rPr sz="2000" spc="-10" dirty="0">
                <a:solidFill>
                  <a:srgbClr val="6F2F9F"/>
                </a:solidFill>
                <a:latin typeface="Times New Roman"/>
                <a:cs typeface="Times New Roman"/>
              </a:rPr>
              <a:t>to</a:t>
            </a:r>
            <a:r>
              <a:rPr sz="2000" spc="110" dirty="0">
                <a:solidFill>
                  <a:srgbClr val="6F2F9F"/>
                </a:solidFill>
                <a:latin typeface="Times New Roman"/>
                <a:cs typeface="Times New Roman"/>
              </a:rPr>
              <a:t> </a:t>
            </a:r>
            <a:r>
              <a:rPr sz="2000" dirty="0">
                <a:solidFill>
                  <a:srgbClr val="6F2F9F"/>
                </a:solidFill>
                <a:latin typeface="Times New Roman"/>
                <a:cs typeface="Times New Roman"/>
              </a:rPr>
              <a:t>be</a:t>
            </a:r>
            <a:r>
              <a:rPr sz="2000" spc="85" dirty="0">
                <a:solidFill>
                  <a:srgbClr val="6F2F9F"/>
                </a:solidFill>
                <a:latin typeface="Times New Roman"/>
                <a:cs typeface="Times New Roman"/>
              </a:rPr>
              <a:t> </a:t>
            </a:r>
            <a:r>
              <a:rPr sz="2000" spc="-10" dirty="0">
                <a:solidFill>
                  <a:srgbClr val="6F2F9F"/>
                </a:solidFill>
                <a:latin typeface="Times New Roman"/>
                <a:cs typeface="Times New Roman"/>
              </a:rPr>
              <a:t>invoked</a:t>
            </a:r>
            <a:endParaRPr sz="2000">
              <a:latin typeface="Times New Roman"/>
              <a:cs typeface="Times New Roman"/>
            </a:endParaRPr>
          </a:p>
          <a:p>
            <a:pPr marL="356870">
              <a:lnSpc>
                <a:spcPct val="100000"/>
              </a:lnSpc>
              <a:spcBef>
                <a:spcPts val="1200"/>
              </a:spcBef>
            </a:pPr>
            <a:r>
              <a:rPr sz="2000" spc="-10" dirty="0">
                <a:solidFill>
                  <a:srgbClr val="6F2F9F"/>
                </a:solidFill>
                <a:latin typeface="Times New Roman"/>
                <a:cs typeface="Times New Roman"/>
              </a:rPr>
              <a:t>remotely </a:t>
            </a:r>
            <a:r>
              <a:rPr sz="2000" spc="-5" dirty="0">
                <a:solidFill>
                  <a:srgbClr val="6F2F9F"/>
                </a:solidFill>
                <a:latin typeface="Times New Roman"/>
                <a:cs typeface="Times New Roman"/>
              </a:rPr>
              <a:t>is </a:t>
            </a:r>
            <a:r>
              <a:rPr sz="2000" spc="-20" dirty="0">
                <a:solidFill>
                  <a:srgbClr val="6F2F9F"/>
                </a:solidFill>
                <a:latin typeface="Times New Roman"/>
                <a:cs typeface="Times New Roman"/>
              </a:rPr>
              <a:t>known </a:t>
            </a:r>
            <a:r>
              <a:rPr sz="2000" spc="-5" dirty="0">
                <a:solidFill>
                  <a:srgbClr val="6F2F9F"/>
                </a:solidFill>
                <a:latin typeface="Times New Roman"/>
                <a:cs typeface="Times New Roman"/>
              </a:rPr>
              <a:t>as</a:t>
            </a:r>
            <a:r>
              <a:rPr sz="2000" spc="105" dirty="0">
                <a:solidFill>
                  <a:srgbClr val="6F2F9F"/>
                </a:solidFill>
                <a:latin typeface="Times New Roman"/>
                <a:cs typeface="Times New Roman"/>
              </a:rPr>
              <a:t> </a:t>
            </a:r>
            <a:r>
              <a:rPr sz="2000" spc="-5" dirty="0">
                <a:solidFill>
                  <a:srgbClr val="FF0000"/>
                </a:solidFill>
                <a:latin typeface="Times New Roman"/>
                <a:cs typeface="Times New Roman"/>
              </a:rPr>
              <a:t>server</a:t>
            </a:r>
            <a:r>
              <a:rPr sz="2000" spc="-5" dirty="0">
                <a:latin typeface="Times New Roman"/>
                <a:cs typeface="Times New Roman"/>
              </a:rPr>
              <a:t>.</a:t>
            </a:r>
            <a:endParaRPr sz="2000">
              <a:latin typeface="Times New Roman"/>
              <a:cs typeface="Times New Roman"/>
            </a:endParaRPr>
          </a:p>
          <a:p>
            <a:pPr marL="12700" algn="just">
              <a:lnSpc>
                <a:spcPct val="100000"/>
              </a:lnSpc>
              <a:spcBef>
                <a:spcPts val="1685"/>
              </a:spcBef>
            </a:pPr>
            <a:r>
              <a:rPr sz="2000" spc="-5" dirty="0">
                <a:solidFill>
                  <a:srgbClr val="C00000"/>
                </a:solidFill>
                <a:latin typeface="Times New Roman"/>
                <a:cs typeface="Times New Roman"/>
              </a:rPr>
              <a:t>» </a:t>
            </a:r>
            <a:r>
              <a:rPr sz="2000" dirty="0">
                <a:solidFill>
                  <a:srgbClr val="6F2F9F"/>
                </a:solidFill>
                <a:latin typeface="Times New Roman"/>
                <a:cs typeface="Times New Roman"/>
              </a:rPr>
              <a:t>The </a:t>
            </a:r>
            <a:r>
              <a:rPr sz="2000" spc="-5" dirty="0">
                <a:solidFill>
                  <a:srgbClr val="6F2F9F"/>
                </a:solidFill>
                <a:latin typeface="Times New Roman"/>
                <a:cs typeface="Times New Roman"/>
              </a:rPr>
              <a:t>CPU/ process </a:t>
            </a:r>
            <a:r>
              <a:rPr sz="2000" spc="-20" dirty="0">
                <a:solidFill>
                  <a:srgbClr val="6F2F9F"/>
                </a:solidFill>
                <a:latin typeface="Times New Roman"/>
                <a:cs typeface="Times New Roman"/>
              </a:rPr>
              <a:t>which </a:t>
            </a:r>
            <a:r>
              <a:rPr sz="2000" spc="-10" dirty="0">
                <a:solidFill>
                  <a:srgbClr val="6F2F9F"/>
                </a:solidFill>
                <a:latin typeface="Times New Roman"/>
                <a:cs typeface="Times New Roman"/>
              </a:rPr>
              <a:t>initiates </a:t>
            </a:r>
            <a:r>
              <a:rPr sz="2000" spc="-5" dirty="0">
                <a:solidFill>
                  <a:srgbClr val="6F2F9F"/>
                </a:solidFill>
                <a:latin typeface="Times New Roman"/>
                <a:cs typeface="Times New Roman"/>
              </a:rPr>
              <a:t>an RPC request is </a:t>
            </a:r>
            <a:r>
              <a:rPr sz="2000" spc="-20" dirty="0">
                <a:solidFill>
                  <a:srgbClr val="6F2F9F"/>
                </a:solidFill>
                <a:latin typeface="Times New Roman"/>
                <a:cs typeface="Times New Roman"/>
              </a:rPr>
              <a:t>known </a:t>
            </a:r>
            <a:r>
              <a:rPr sz="2000" spc="-5" dirty="0">
                <a:solidFill>
                  <a:srgbClr val="6F2F9F"/>
                </a:solidFill>
                <a:latin typeface="Times New Roman"/>
                <a:cs typeface="Times New Roman"/>
              </a:rPr>
              <a:t>as</a:t>
            </a:r>
            <a:r>
              <a:rPr sz="2000" spc="-20" dirty="0">
                <a:solidFill>
                  <a:srgbClr val="6F2F9F"/>
                </a:solidFill>
                <a:latin typeface="Times New Roman"/>
                <a:cs typeface="Times New Roman"/>
              </a:rPr>
              <a:t> </a:t>
            </a:r>
            <a:r>
              <a:rPr sz="2000" spc="-5" dirty="0">
                <a:solidFill>
                  <a:srgbClr val="FF0000"/>
                </a:solidFill>
                <a:latin typeface="Times New Roman"/>
                <a:cs typeface="Times New Roman"/>
              </a:rPr>
              <a:t>client</a:t>
            </a:r>
            <a:r>
              <a:rPr sz="2000" spc="-5" dirty="0">
                <a:latin typeface="Times New Roman"/>
                <a:cs typeface="Times New Roman"/>
              </a:rPr>
              <a:t>.</a:t>
            </a:r>
            <a:endParaRPr sz="200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69</a:t>
            </a:fld>
            <a:endParaRPr spc="-4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428403"/>
            <a:ext cx="8312784" cy="2952750"/>
          </a:xfrm>
          <a:prstGeom prst="rect">
            <a:avLst/>
          </a:prstGeom>
        </p:spPr>
        <p:txBody>
          <a:bodyPr vert="horz" wrap="square" lIns="0" tIns="165100" rIns="0" bIns="0" rtlCol="0">
            <a:spAutoFit/>
          </a:bodyPr>
          <a:lstStyle/>
          <a:p>
            <a:pPr marL="12700">
              <a:lnSpc>
                <a:spcPct val="100000"/>
              </a:lnSpc>
              <a:spcBef>
                <a:spcPts val="1300"/>
              </a:spcBef>
              <a:tabLst>
                <a:tab pos="356870" algn="l"/>
              </a:tabLst>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Primary</a:t>
            </a:r>
            <a:r>
              <a:rPr sz="2000" b="1" i="1" spc="204" dirty="0">
                <a:solidFill>
                  <a:srgbClr val="FF0000"/>
                </a:solidFill>
                <a:latin typeface="Times New Roman"/>
                <a:cs typeface="Times New Roman"/>
              </a:rPr>
              <a:t> </a:t>
            </a:r>
            <a:r>
              <a:rPr sz="2000" b="1" i="1" spc="-5" dirty="0">
                <a:solidFill>
                  <a:srgbClr val="FF0000"/>
                </a:solidFill>
                <a:latin typeface="Times New Roman"/>
                <a:cs typeface="Times New Roman"/>
              </a:rPr>
              <a:t>Memory</a:t>
            </a:r>
            <a:r>
              <a:rPr sz="2000" b="1" i="1" spc="204" dirty="0">
                <a:solidFill>
                  <a:srgbClr val="FF0000"/>
                </a:solidFill>
                <a:latin typeface="Times New Roman"/>
                <a:cs typeface="Times New Roman"/>
              </a:rPr>
              <a:t> </a:t>
            </a:r>
            <a:r>
              <a:rPr sz="2000" b="1" i="1" spc="-5" dirty="0">
                <a:solidFill>
                  <a:srgbClr val="FF0000"/>
                </a:solidFill>
                <a:latin typeface="Times New Roman"/>
                <a:cs typeface="Times New Roman"/>
              </a:rPr>
              <a:t>Management:</a:t>
            </a:r>
            <a:r>
              <a:rPr sz="2000" b="1" i="1" spc="225" dirty="0">
                <a:solidFill>
                  <a:srgbClr val="FF0000"/>
                </a:solidFill>
                <a:latin typeface="Times New Roman"/>
                <a:cs typeface="Times New Roman"/>
              </a:rPr>
              <a:t> </a:t>
            </a:r>
            <a:r>
              <a:rPr sz="2000" spc="-5" dirty="0">
                <a:solidFill>
                  <a:srgbClr val="AC1285"/>
                </a:solidFill>
                <a:latin typeface="Times New Roman"/>
                <a:cs typeface="Times New Roman"/>
              </a:rPr>
              <a:t>refers</a:t>
            </a:r>
            <a:r>
              <a:rPr sz="2000" spc="220" dirty="0">
                <a:solidFill>
                  <a:srgbClr val="AC1285"/>
                </a:solidFill>
                <a:latin typeface="Times New Roman"/>
                <a:cs typeface="Times New Roman"/>
              </a:rPr>
              <a:t> </a:t>
            </a:r>
            <a:r>
              <a:rPr sz="2000" spc="-10" dirty="0">
                <a:solidFill>
                  <a:srgbClr val="AC1285"/>
                </a:solidFill>
                <a:latin typeface="Times New Roman"/>
                <a:cs typeface="Times New Roman"/>
              </a:rPr>
              <a:t>to</a:t>
            </a:r>
            <a:r>
              <a:rPr sz="2000" spc="204" dirty="0">
                <a:solidFill>
                  <a:srgbClr val="AC1285"/>
                </a:solidFill>
                <a:latin typeface="Times New Roman"/>
                <a:cs typeface="Times New Roman"/>
              </a:rPr>
              <a:t> </a:t>
            </a:r>
            <a:r>
              <a:rPr sz="2000" spc="-5" dirty="0">
                <a:solidFill>
                  <a:srgbClr val="AC1285"/>
                </a:solidFill>
                <a:latin typeface="Times New Roman"/>
                <a:cs typeface="Times New Roman"/>
              </a:rPr>
              <a:t>a</a:t>
            </a:r>
            <a:r>
              <a:rPr sz="2000" spc="220" dirty="0">
                <a:solidFill>
                  <a:srgbClr val="AC1285"/>
                </a:solidFill>
                <a:latin typeface="Times New Roman"/>
                <a:cs typeface="Times New Roman"/>
              </a:rPr>
              <a:t> </a:t>
            </a:r>
            <a:r>
              <a:rPr sz="2000" spc="-5" dirty="0">
                <a:solidFill>
                  <a:srgbClr val="AC1285"/>
                </a:solidFill>
                <a:latin typeface="Times New Roman"/>
                <a:cs typeface="Times New Roman"/>
              </a:rPr>
              <a:t>volatile</a:t>
            </a:r>
            <a:r>
              <a:rPr sz="2000" spc="225" dirty="0">
                <a:solidFill>
                  <a:srgbClr val="AC1285"/>
                </a:solidFill>
                <a:latin typeface="Times New Roman"/>
                <a:cs typeface="Times New Roman"/>
              </a:rPr>
              <a:t> </a:t>
            </a:r>
            <a:r>
              <a:rPr sz="2000" spc="-15" dirty="0">
                <a:solidFill>
                  <a:srgbClr val="AC1285"/>
                </a:solidFill>
                <a:latin typeface="Times New Roman"/>
                <a:cs typeface="Times New Roman"/>
              </a:rPr>
              <a:t>memory</a:t>
            </a:r>
            <a:r>
              <a:rPr sz="2000" spc="195" dirty="0">
                <a:solidFill>
                  <a:srgbClr val="AC1285"/>
                </a:solidFill>
                <a:latin typeface="Times New Roman"/>
                <a:cs typeface="Times New Roman"/>
              </a:rPr>
              <a:t> </a:t>
            </a:r>
            <a:r>
              <a:rPr sz="2000" dirty="0">
                <a:solidFill>
                  <a:srgbClr val="AC1285"/>
                </a:solidFill>
                <a:latin typeface="Times New Roman"/>
                <a:cs typeface="Times New Roman"/>
              </a:rPr>
              <a:t>(RAM)</a:t>
            </a:r>
            <a:r>
              <a:rPr sz="2000" dirty="0">
                <a:latin typeface="Times New Roman"/>
                <a:cs typeface="Times New Roman"/>
              </a:rPr>
              <a:t>,</a:t>
            </a:r>
            <a:r>
              <a:rPr sz="2000" spc="250" dirty="0">
                <a:latin typeface="Times New Roman"/>
                <a:cs typeface="Times New Roman"/>
              </a:rPr>
              <a:t> </a:t>
            </a:r>
            <a:r>
              <a:rPr sz="2000" spc="-10" dirty="0">
                <a:solidFill>
                  <a:srgbClr val="C00000"/>
                </a:solidFill>
                <a:latin typeface="Times New Roman"/>
                <a:cs typeface="Times New Roman"/>
              </a:rPr>
              <a:t>where</a:t>
            </a:r>
            <a:endParaRPr sz="2000">
              <a:latin typeface="Times New Roman"/>
              <a:cs typeface="Times New Roman"/>
            </a:endParaRPr>
          </a:p>
          <a:p>
            <a:pPr marL="356870">
              <a:lnSpc>
                <a:spcPct val="100000"/>
              </a:lnSpc>
              <a:spcBef>
                <a:spcPts val="1200"/>
              </a:spcBef>
            </a:pPr>
            <a:r>
              <a:rPr sz="2000" spc="-5" dirty="0">
                <a:solidFill>
                  <a:srgbClr val="C00000"/>
                </a:solidFill>
                <a:latin typeface="Times New Roman"/>
                <a:cs typeface="Times New Roman"/>
              </a:rPr>
              <a:t>processes are </a:t>
            </a:r>
            <a:r>
              <a:rPr sz="2000" dirty="0">
                <a:solidFill>
                  <a:srgbClr val="C00000"/>
                </a:solidFill>
                <a:latin typeface="Times New Roman"/>
                <a:cs typeface="Times New Roman"/>
              </a:rPr>
              <a:t>loaded </a:t>
            </a:r>
            <a:r>
              <a:rPr sz="2000" spc="-10" dirty="0">
                <a:solidFill>
                  <a:srgbClr val="C00000"/>
                </a:solidFill>
                <a:latin typeface="Times New Roman"/>
                <a:cs typeface="Times New Roman"/>
              </a:rPr>
              <a:t>and </a:t>
            </a:r>
            <a:r>
              <a:rPr sz="2000" spc="-5" dirty="0">
                <a:solidFill>
                  <a:srgbClr val="C00000"/>
                </a:solidFill>
                <a:latin typeface="Times New Roman"/>
                <a:cs typeface="Times New Roman"/>
              </a:rPr>
              <a:t>variables </a:t>
            </a:r>
            <a:r>
              <a:rPr sz="2000" spc="-10" dirty="0">
                <a:solidFill>
                  <a:srgbClr val="C00000"/>
                </a:solidFill>
                <a:latin typeface="Times New Roman"/>
                <a:cs typeface="Times New Roman"/>
              </a:rPr>
              <a:t>and shared </a:t>
            </a:r>
            <a:r>
              <a:rPr sz="2000" spc="-5" dirty="0">
                <a:solidFill>
                  <a:srgbClr val="C00000"/>
                </a:solidFill>
                <a:latin typeface="Times New Roman"/>
                <a:cs typeface="Times New Roman"/>
              </a:rPr>
              <a:t>data are</a:t>
            </a:r>
            <a:r>
              <a:rPr sz="2000" spc="60" dirty="0">
                <a:solidFill>
                  <a:srgbClr val="C00000"/>
                </a:solidFill>
                <a:latin typeface="Times New Roman"/>
                <a:cs typeface="Times New Roman"/>
              </a:rPr>
              <a:t> </a:t>
            </a:r>
            <a:r>
              <a:rPr sz="2000" spc="-5" dirty="0">
                <a:solidFill>
                  <a:srgbClr val="C00000"/>
                </a:solidFill>
                <a:latin typeface="Times New Roman"/>
                <a:cs typeface="Times New Roman"/>
              </a:rPr>
              <a:t>stored</a:t>
            </a:r>
            <a:r>
              <a:rPr sz="2000" spc="-5" dirty="0">
                <a:latin typeface="Times New Roman"/>
                <a:cs typeface="Times New Roman"/>
              </a:rPr>
              <a:t>.</a:t>
            </a:r>
            <a:endParaRPr sz="2000">
              <a:latin typeface="Times New Roman"/>
              <a:cs typeface="Times New Roman"/>
            </a:endParaRPr>
          </a:p>
          <a:p>
            <a:pPr marL="12700">
              <a:lnSpc>
                <a:spcPct val="100000"/>
              </a:lnSpc>
              <a:spcBef>
                <a:spcPts val="1685"/>
              </a:spcBef>
              <a:tabLst>
                <a:tab pos="356870" algn="l"/>
              </a:tabLst>
            </a:pPr>
            <a:r>
              <a:rPr sz="2000" spc="-5" dirty="0">
                <a:solidFill>
                  <a:srgbClr val="C00000"/>
                </a:solidFill>
                <a:latin typeface="Times New Roman"/>
                <a:cs typeface="Times New Roman"/>
              </a:rPr>
              <a:t>»	</a:t>
            </a:r>
            <a:r>
              <a:rPr sz="2000" dirty="0">
                <a:solidFill>
                  <a:srgbClr val="C00000"/>
                </a:solidFill>
                <a:latin typeface="Times New Roman"/>
                <a:cs typeface="Times New Roman"/>
              </a:rPr>
              <a:t>The </a:t>
            </a:r>
            <a:r>
              <a:rPr sz="2000" spc="-10" dirty="0">
                <a:solidFill>
                  <a:srgbClr val="C00000"/>
                </a:solidFill>
                <a:latin typeface="Times New Roman"/>
                <a:cs typeface="Times New Roman"/>
              </a:rPr>
              <a:t>Memory Management Unit </a:t>
            </a:r>
            <a:r>
              <a:rPr sz="2000" spc="-5" dirty="0">
                <a:solidFill>
                  <a:srgbClr val="C00000"/>
                </a:solidFill>
                <a:latin typeface="Times New Roman"/>
                <a:cs typeface="Times New Roman"/>
              </a:rPr>
              <a:t>(MMU)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the kernel </a:t>
            </a:r>
            <a:r>
              <a:rPr sz="2000" spc="-5" dirty="0">
                <a:solidFill>
                  <a:srgbClr val="6F2F9F"/>
                </a:solidFill>
                <a:latin typeface="Times New Roman"/>
                <a:cs typeface="Times New Roman"/>
              </a:rPr>
              <a:t>is responsible </a:t>
            </a:r>
            <a:r>
              <a:rPr sz="2000" spc="-10" dirty="0">
                <a:solidFill>
                  <a:srgbClr val="6F2F9F"/>
                </a:solidFill>
                <a:latin typeface="Times New Roman"/>
                <a:cs typeface="Times New Roman"/>
              </a:rPr>
              <a:t>for</a:t>
            </a:r>
            <a:r>
              <a:rPr sz="2000" spc="200" dirty="0">
                <a:solidFill>
                  <a:srgbClr val="6F2F9F"/>
                </a:solidFill>
                <a:latin typeface="Times New Roman"/>
                <a:cs typeface="Times New Roman"/>
              </a:rPr>
              <a:t> </a:t>
            </a:r>
            <a:r>
              <a:rPr sz="2000" spc="-5" dirty="0">
                <a:latin typeface="Times New Roman"/>
                <a:cs typeface="Times New Roman"/>
              </a:rPr>
              <a:t>–</a:t>
            </a:r>
            <a:endParaRPr sz="2000">
              <a:latin typeface="Times New Roman"/>
              <a:cs typeface="Times New Roman"/>
            </a:endParaRPr>
          </a:p>
          <a:p>
            <a:pPr marL="1033780" marR="5080" indent="-351155">
              <a:lnSpc>
                <a:spcPct val="150000"/>
              </a:lnSpc>
              <a:spcBef>
                <a:spcPts val="480"/>
              </a:spcBef>
              <a:tabLst>
                <a:tab pos="1033780" algn="l"/>
              </a:tabLst>
            </a:pPr>
            <a:r>
              <a:rPr sz="2000" spc="-5" dirty="0">
                <a:solidFill>
                  <a:srgbClr val="C00000"/>
                </a:solidFill>
                <a:latin typeface="Times New Roman"/>
                <a:cs typeface="Times New Roman"/>
              </a:rPr>
              <a:t>»	</a:t>
            </a:r>
            <a:r>
              <a:rPr sz="2000" spc="-5" dirty="0">
                <a:latin typeface="Times New Roman"/>
                <a:cs typeface="Times New Roman"/>
              </a:rPr>
              <a:t>Keeping a track </a:t>
            </a:r>
            <a:r>
              <a:rPr sz="2000" dirty="0">
                <a:latin typeface="Times New Roman"/>
                <a:cs typeface="Times New Roman"/>
              </a:rPr>
              <a:t>of </a:t>
            </a:r>
            <a:r>
              <a:rPr sz="2000" spc="-10" dirty="0">
                <a:latin typeface="Times New Roman"/>
                <a:cs typeface="Times New Roman"/>
              </a:rPr>
              <a:t>which </a:t>
            </a:r>
            <a:r>
              <a:rPr sz="2000" dirty="0">
                <a:latin typeface="Times New Roman"/>
                <a:cs typeface="Times New Roman"/>
              </a:rPr>
              <a:t>part of </a:t>
            </a:r>
            <a:r>
              <a:rPr sz="2000" spc="-10" dirty="0">
                <a:latin typeface="Times New Roman"/>
                <a:cs typeface="Times New Roman"/>
              </a:rPr>
              <a:t>the </a:t>
            </a:r>
            <a:r>
              <a:rPr sz="2000" spc="-5" dirty="0">
                <a:latin typeface="Times New Roman"/>
                <a:cs typeface="Times New Roman"/>
              </a:rPr>
              <a:t>memory area </a:t>
            </a:r>
            <a:r>
              <a:rPr sz="2000" spc="-10" dirty="0">
                <a:latin typeface="Times New Roman"/>
                <a:cs typeface="Times New Roman"/>
              </a:rPr>
              <a:t>is </a:t>
            </a:r>
            <a:r>
              <a:rPr sz="2000" dirty="0">
                <a:latin typeface="Times New Roman"/>
                <a:cs typeface="Times New Roman"/>
              </a:rPr>
              <a:t>currently </a:t>
            </a:r>
            <a:r>
              <a:rPr sz="2000" spc="-5" dirty="0">
                <a:latin typeface="Times New Roman"/>
                <a:cs typeface="Times New Roman"/>
              </a:rPr>
              <a:t>used </a:t>
            </a:r>
            <a:r>
              <a:rPr sz="2000" spc="55" dirty="0">
                <a:latin typeface="Times New Roman"/>
                <a:cs typeface="Times New Roman"/>
              </a:rPr>
              <a:t>by  </a:t>
            </a:r>
            <a:r>
              <a:rPr sz="2000" spc="-20" dirty="0">
                <a:latin typeface="Times New Roman"/>
                <a:cs typeface="Times New Roman"/>
              </a:rPr>
              <a:t>which</a:t>
            </a:r>
            <a:r>
              <a:rPr sz="2000" spc="35" dirty="0">
                <a:latin typeface="Times New Roman"/>
                <a:cs typeface="Times New Roman"/>
              </a:rPr>
              <a:t> </a:t>
            </a:r>
            <a:r>
              <a:rPr sz="2000" spc="-5" dirty="0">
                <a:latin typeface="Times New Roman"/>
                <a:cs typeface="Times New Roman"/>
              </a:rPr>
              <a:t>process</a:t>
            </a:r>
            <a:endParaRPr sz="2000">
              <a:latin typeface="Times New Roman"/>
              <a:cs typeface="Times New Roman"/>
            </a:endParaRPr>
          </a:p>
          <a:p>
            <a:pPr marL="683260">
              <a:lnSpc>
                <a:spcPct val="100000"/>
              </a:lnSpc>
              <a:spcBef>
                <a:spcPts val="1685"/>
              </a:spcBef>
              <a:tabLst>
                <a:tab pos="1033780" algn="l"/>
              </a:tabLst>
            </a:pPr>
            <a:r>
              <a:rPr sz="2000" spc="-5" dirty="0">
                <a:solidFill>
                  <a:srgbClr val="C00000"/>
                </a:solidFill>
                <a:latin typeface="Times New Roman"/>
                <a:cs typeface="Times New Roman"/>
              </a:rPr>
              <a:t>»	</a:t>
            </a:r>
            <a:r>
              <a:rPr sz="2000" spc="-10" dirty="0">
                <a:latin typeface="Times New Roman"/>
                <a:cs typeface="Times New Roman"/>
              </a:rPr>
              <a:t>Allocating and </a:t>
            </a:r>
            <a:r>
              <a:rPr sz="2000" spc="-5" dirty="0">
                <a:latin typeface="Times New Roman"/>
                <a:cs typeface="Times New Roman"/>
              </a:rPr>
              <a:t>De-allocating </a:t>
            </a:r>
            <a:r>
              <a:rPr sz="2000" spc="-15" dirty="0">
                <a:latin typeface="Times New Roman"/>
                <a:cs typeface="Times New Roman"/>
              </a:rPr>
              <a:t>memory </a:t>
            </a:r>
            <a:r>
              <a:rPr sz="2000" spc="-5" dirty="0">
                <a:latin typeface="Times New Roman"/>
                <a:cs typeface="Times New Roman"/>
              </a:rPr>
              <a:t>space </a:t>
            </a:r>
            <a:r>
              <a:rPr sz="2000" dirty="0">
                <a:latin typeface="Times New Roman"/>
                <a:cs typeface="Times New Roman"/>
              </a:rPr>
              <a:t>on </a:t>
            </a:r>
            <a:r>
              <a:rPr sz="2000" spc="-5" dirty="0">
                <a:latin typeface="Times New Roman"/>
                <a:cs typeface="Times New Roman"/>
              </a:rPr>
              <a:t>a </a:t>
            </a:r>
            <a:r>
              <a:rPr sz="2000" spc="-10" dirty="0">
                <a:latin typeface="Times New Roman"/>
                <a:cs typeface="Times New Roman"/>
              </a:rPr>
              <a:t>need</a:t>
            </a:r>
            <a:r>
              <a:rPr sz="2000" spc="175" dirty="0">
                <a:latin typeface="Times New Roman"/>
                <a:cs typeface="Times New Roman"/>
              </a:rPr>
              <a:t> </a:t>
            </a:r>
            <a:r>
              <a:rPr sz="2000" spc="-5" dirty="0">
                <a:latin typeface="Times New Roman"/>
                <a:cs typeface="Times New Roman"/>
              </a:rPr>
              <a:t>basis.</a:t>
            </a:r>
            <a:endParaRPr sz="2000">
              <a:latin typeface="Times New Roman"/>
              <a:cs typeface="Times New Roman"/>
            </a:endParaRPr>
          </a:p>
        </p:txBody>
      </p:sp>
      <p:sp>
        <p:nvSpPr>
          <p:cNvPr id="4" name="object 4"/>
          <p:cNvSpPr txBox="1"/>
          <p:nvPr/>
        </p:nvSpPr>
        <p:spPr>
          <a:xfrm>
            <a:off x="8420100" y="6471338"/>
            <a:ext cx="217804"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7</a:t>
            </a:fld>
            <a:endParaRPr sz="1200">
              <a:latin typeface="Times New Roman"/>
              <a:cs typeface="Times New Roman"/>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490597" y="2715135"/>
            <a:ext cx="1471930" cy="940435"/>
          </a:xfrm>
          <a:prstGeom prst="rect">
            <a:avLst/>
          </a:prstGeom>
        </p:spPr>
        <p:txBody>
          <a:bodyPr vert="horz" wrap="square" lIns="0" tIns="165735" rIns="0" bIns="0" rtlCol="0">
            <a:spAutoFit/>
          </a:bodyPr>
          <a:lstStyle/>
          <a:p>
            <a:pPr marR="5080" algn="r">
              <a:lnSpc>
                <a:spcPct val="100000"/>
              </a:lnSpc>
              <a:spcBef>
                <a:spcPts val="1305"/>
              </a:spcBef>
            </a:pPr>
            <a:r>
              <a:rPr sz="2000" spc="-25" dirty="0">
                <a:solidFill>
                  <a:srgbClr val="6F2F9F"/>
                </a:solidFill>
                <a:latin typeface="Times New Roman"/>
                <a:cs typeface="Times New Roman"/>
              </a:rPr>
              <a:t>f</a:t>
            </a:r>
            <a:r>
              <a:rPr sz="2000" dirty="0">
                <a:solidFill>
                  <a:srgbClr val="6F2F9F"/>
                </a:solidFill>
                <a:latin typeface="Times New Roman"/>
                <a:cs typeface="Times New Roman"/>
              </a:rPr>
              <a:t>r</a:t>
            </a:r>
            <a:r>
              <a:rPr sz="2000" spc="25" dirty="0">
                <a:solidFill>
                  <a:srgbClr val="6F2F9F"/>
                </a:solidFill>
                <a:latin typeface="Times New Roman"/>
                <a:cs typeface="Times New Roman"/>
              </a:rPr>
              <a:t>o</a:t>
            </a:r>
            <a:r>
              <a:rPr sz="2000" spc="-5" dirty="0">
                <a:solidFill>
                  <a:srgbClr val="6F2F9F"/>
                </a:solidFill>
                <a:latin typeface="Times New Roman"/>
                <a:cs typeface="Times New Roman"/>
              </a:rPr>
              <a:t>m</a:t>
            </a:r>
            <a:endParaRPr sz="2000">
              <a:latin typeface="Times New Roman"/>
              <a:cs typeface="Times New Roman"/>
            </a:endParaRPr>
          </a:p>
          <a:p>
            <a:pPr marR="7620" algn="r">
              <a:lnSpc>
                <a:spcPct val="100000"/>
              </a:lnSpc>
              <a:spcBef>
                <a:spcPts val="1200"/>
              </a:spcBef>
              <a:tabLst>
                <a:tab pos="447675" algn="l"/>
              </a:tabLst>
            </a:pPr>
            <a:r>
              <a:rPr sz="2000" spc="-5" dirty="0">
                <a:solidFill>
                  <a:srgbClr val="6F2F9F"/>
                </a:solidFill>
                <a:latin typeface="Times New Roman"/>
                <a:cs typeface="Times New Roman"/>
              </a:rPr>
              <a:t>all	Mic</a:t>
            </a:r>
            <a:r>
              <a:rPr sz="2000" dirty="0">
                <a:solidFill>
                  <a:srgbClr val="6F2F9F"/>
                </a:solidFill>
                <a:latin typeface="Times New Roman"/>
                <a:cs typeface="Times New Roman"/>
              </a:rPr>
              <a:t>r</a:t>
            </a:r>
            <a:r>
              <a:rPr sz="2000" spc="5" dirty="0">
                <a:solidFill>
                  <a:srgbClr val="6F2F9F"/>
                </a:solidFill>
                <a:latin typeface="Times New Roman"/>
                <a:cs typeface="Times New Roman"/>
              </a:rPr>
              <a:t>o</a:t>
            </a:r>
            <a:r>
              <a:rPr sz="2000" spc="-15" dirty="0">
                <a:solidFill>
                  <a:srgbClr val="6F2F9F"/>
                </a:solidFill>
                <a:latin typeface="Times New Roman"/>
                <a:cs typeface="Times New Roman"/>
              </a:rPr>
              <a:t>s</a:t>
            </a:r>
            <a:r>
              <a:rPr sz="2000" spc="5" dirty="0">
                <a:solidFill>
                  <a:srgbClr val="6F2F9F"/>
                </a:solidFill>
                <a:latin typeface="Times New Roman"/>
                <a:cs typeface="Times New Roman"/>
              </a:rPr>
              <a:t>o</a:t>
            </a:r>
            <a:r>
              <a:rPr sz="2000" spc="-45" dirty="0">
                <a:solidFill>
                  <a:srgbClr val="6F2F9F"/>
                </a:solidFill>
                <a:latin typeface="Times New Roman"/>
                <a:cs typeface="Times New Roman"/>
              </a:rPr>
              <a:t>f</a:t>
            </a:r>
            <a:r>
              <a:rPr sz="2000" spc="-5" dirty="0">
                <a:solidFill>
                  <a:srgbClr val="6F2F9F"/>
                </a:solidFill>
                <a:latin typeface="Times New Roman"/>
                <a:cs typeface="Times New Roman"/>
              </a:rPr>
              <a:t>t</a:t>
            </a:r>
            <a:endParaRPr sz="2000">
              <a:latin typeface="Times New Roman"/>
              <a:cs typeface="Times New Roman"/>
            </a:endParaRPr>
          </a:p>
        </p:txBody>
      </p:sp>
      <p:sp>
        <p:nvSpPr>
          <p:cNvPr id="3" name="object 3"/>
          <p:cNvSpPr txBox="1"/>
          <p:nvPr/>
        </p:nvSpPr>
        <p:spPr>
          <a:xfrm>
            <a:off x="804468" y="2715135"/>
            <a:ext cx="1610360" cy="1398270"/>
          </a:xfrm>
          <a:prstGeom prst="rect">
            <a:avLst/>
          </a:prstGeom>
        </p:spPr>
        <p:txBody>
          <a:bodyPr vert="horz" wrap="square" lIns="0" tIns="13335" rIns="0" bIns="0" rtlCol="0">
            <a:spAutoFit/>
          </a:bodyPr>
          <a:lstStyle/>
          <a:p>
            <a:pPr marL="12700" marR="5080">
              <a:lnSpc>
                <a:spcPct val="150000"/>
              </a:lnSpc>
              <a:spcBef>
                <a:spcPts val="105"/>
              </a:spcBef>
              <a:tabLst>
                <a:tab pos="1207770" algn="l"/>
              </a:tabLst>
            </a:pPr>
            <a:r>
              <a:rPr sz="2000" spc="15" dirty="0">
                <a:solidFill>
                  <a:srgbClr val="6F2F9F"/>
                </a:solidFill>
                <a:latin typeface="Times New Roman"/>
                <a:cs typeface="Times New Roman"/>
              </a:rPr>
              <a:t>i</a:t>
            </a:r>
            <a:r>
              <a:rPr sz="2000" spc="-45" dirty="0">
                <a:solidFill>
                  <a:srgbClr val="6F2F9F"/>
                </a:solidFill>
                <a:latin typeface="Times New Roman"/>
                <a:cs typeface="Times New Roman"/>
              </a:rPr>
              <a:t>m</a:t>
            </a:r>
            <a:r>
              <a:rPr sz="2000" dirty="0">
                <a:solidFill>
                  <a:srgbClr val="6F2F9F"/>
                </a:solidFill>
                <a:latin typeface="Times New Roman"/>
                <a:cs typeface="Times New Roman"/>
              </a:rPr>
              <a:t>p</a:t>
            </a:r>
            <a:r>
              <a:rPr sz="2000" spc="-5" dirty="0">
                <a:solidFill>
                  <a:srgbClr val="6F2F9F"/>
                </a:solidFill>
                <a:latin typeface="Times New Roman"/>
                <a:cs typeface="Times New Roman"/>
              </a:rPr>
              <a:t>l</a:t>
            </a:r>
            <a:r>
              <a:rPr sz="2000" spc="15" dirty="0">
                <a:solidFill>
                  <a:srgbClr val="6F2F9F"/>
                </a:solidFill>
                <a:latin typeface="Times New Roman"/>
                <a:cs typeface="Times New Roman"/>
              </a:rPr>
              <a:t>e</a:t>
            </a:r>
            <a:r>
              <a:rPr sz="2000" spc="-45" dirty="0">
                <a:solidFill>
                  <a:srgbClr val="6F2F9F"/>
                </a:solidFill>
                <a:latin typeface="Times New Roman"/>
                <a:cs typeface="Times New Roman"/>
              </a:rPr>
              <a:t>m</a:t>
            </a:r>
            <a:r>
              <a:rPr sz="2000" spc="-5" dirty="0">
                <a:solidFill>
                  <a:srgbClr val="6F2F9F"/>
                </a:solidFill>
                <a:latin typeface="Times New Roman"/>
                <a:cs typeface="Times New Roman"/>
              </a:rPr>
              <a:t>e</a:t>
            </a:r>
            <a:r>
              <a:rPr sz="2000" spc="-15" dirty="0">
                <a:solidFill>
                  <a:srgbClr val="6F2F9F"/>
                </a:solidFill>
                <a:latin typeface="Times New Roman"/>
                <a:cs typeface="Times New Roman"/>
              </a:rPr>
              <a:t>n</a:t>
            </a:r>
            <a:r>
              <a:rPr sz="2000" spc="-5" dirty="0">
                <a:solidFill>
                  <a:srgbClr val="6F2F9F"/>
                </a:solidFill>
                <a:latin typeface="Times New Roman"/>
                <a:cs typeface="Times New Roman"/>
              </a:rPr>
              <a:t>tation  Microsoft	</a:t>
            </a:r>
            <a:r>
              <a:rPr sz="2000" spc="-10" dirty="0">
                <a:solidFill>
                  <a:srgbClr val="6F2F9F"/>
                </a:solidFill>
                <a:latin typeface="Times New Roman"/>
                <a:cs typeface="Times New Roman"/>
              </a:rPr>
              <a:t>for  platforms</a:t>
            </a:r>
            <a:r>
              <a:rPr sz="2000" spc="-10" dirty="0">
                <a:latin typeface="Times New Roman"/>
                <a:cs typeface="Times New Roman"/>
              </a:rPr>
              <a:t>.</a:t>
            </a:r>
            <a:endParaRPr sz="2000">
              <a:latin typeface="Times New Roman"/>
              <a:cs typeface="Times New Roman"/>
            </a:endParaRPr>
          </a:p>
        </p:txBody>
      </p:sp>
      <p:sp>
        <p:nvSpPr>
          <p:cNvPr id="4" name="object 4"/>
          <p:cNvSpPr txBox="1"/>
          <p:nvPr/>
        </p:nvSpPr>
        <p:spPr>
          <a:xfrm>
            <a:off x="460044" y="4302074"/>
            <a:ext cx="3500120" cy="329565"/>
          </a:xfrm>
          <a:prstGeom prst="rect">
            <a:avLst/>
          </a:prstGeom>
        </p:spPr>
        <p:txBody>
          <a:bodyPr vert="horz" wrap="square" lIns="0" tIns="12065" rIns="0" bIns="0" rtlCol="0">
            <a:spAutoFit/>
          </a:bodyPr>
          <a:lstStyle/>
          <a:p>
            <a:pPr marL="12700">
              <a:lnSpc>
                <a:spcPct val="100000"/>
              </a:lnSpc>
              <a:spcBef>
                <a:spcPts val="95"/>
              </a:spcBef>
              <a:tabLst>
                <a:tab pos="356870" algn="l"/>
              </a:tabLst>
            </a:pPr>
            <a:r>
              <a:rPr sz="2000" spc="-5" dirty="0">
                <a:solidFill>
                  <a:srgbClr val="C00000"/>
                </a:solidFill>
                <a:latin typeface="Times New Roman"/>
                <a:cs typeface="Times New Roman"/>
              </a:rPr>
              <a:t>»	</a:t>
            </a:r>
            <a:r>
              <a:rPr sz="2000" dirty="0">
                <a:solidFill>
                  <a:srgbClr val="6F2F9F"/>
                </a:solidFill>
                <a:latin typeface="Times New Roman"/>
                <a:cs typeface="Times New Roman"/>
              </a:rPr>
              <a:t>The </a:t>
            </a:r>
            <a:r>
              <a:rPr sz="2000" spc="-5" dirty="0">
                <a:solidFill>
                  <a:srgbClr val="6F2F9F"/>
                </a:solidFill>
                <a:latin typeface="Times New Roman"/>
                <a:cs typeface="Times New Roman"/>
              </a:rPr>
              <a:t>RPC </a:t>
            </a:r>
            <a:r>
              <a:rPr sz="2000" spc="-10" dirty="0">
                <a:solidFill>
                  <a:srgbClr val="6F2F9F"/>
                </a:solidFill>
                <a:latin typeface="Times New Roman"/>
                <a:cs typeface="Times New Roman"/>
              </a:rPr>
              <a:t>communication</a:t>
            </a:r>
            <a:r>
              <a:rPr sz="2000" spc="65" dirty="0">
                <a:solidFill>
                  <a:srgbClr val="6F2F9F"/>
                </a:solidFill>
                <a:latin typeface="Times New Roman"/>
                <a:cs typeface="Times New Roman"/>
              </a:rPr>
              <a:t> </a:t>
            </a:r>
            <a:r>
              <a:rPr sz="2000" spc="-5" dirty="0">
                <a:solidFill>
                  <a:srgbClr val="6F2F9F"/>
                </a:solidFill>
                <a:latin typeface="Times New Roman"/>
                <a:cs typeface="Times New Roman"/>
              </a:rPr>
              <a:t>can</a:t>
            </a:r>
            <a:endParaRPr sz="2000">
              <a:latin typeface="Times New Roman"/>
              <a:cs typeface="Times New Roman"/>
            </a:endParaRPr>
          </a:p>
        </p:txBody>
      </p:sp>
      <p:sp>
        <p:nvSpPr>
          <p:cNvPr id="5" name="object 5"/>
          <p:cNvSpPr txBox="1"/>
          <p:nvPr/>
        </p:nvSpPr>
        <p:spPr>
          <a:xfrm>
            <a:off x="2469260" y="4606213"/>
            <a:ext cx="1490980" cy="939800"/>
          </a:xfrm>
          <a:prstGeom prst="rect">
            <a:avLst/>
          </a:prstGeom>
        </p:spPr>
        <p:txBody>
          <a:bodyPr vert="horz" wrap="square" lIns="0" tIns="12700" rIns="0" bIns="0" rtlCol="0">
            <a:spAutoFit/>
          </a:bodyPr>
          <a:lstStyle/>
          <a:p>
            <a:pPr marL="12700" marR="5080" indent="139700">
              <a:lnSpc>
                <a:spcPct val="150000"/>
              </a:lnSpc>
              <a:spcBef>
                <a:spcPts val="100"/>
              </a:spcBef>
            </a:pPr>
            <a:r>
              <a:rPr sz="2000" spc="10" dirty="0">
                <a:solidFill>
                  <a:srgbClr val="6F2F9F"/>
                </a:solidFill>
                <a:latin typeface="Times New Roman"/>
                <a:cs typeface="Times New Roman"/>
              </a:rPr>
              <a:t>S</a:t>
            </a:r>
            <a:r>
              <a:rPr sz="2000" spc="-20" dirty="0">
                <a:solidFill>
                  <a:srgbClr val="6F2F9F"/>
                </a:solidFill>
                <a:latin typeface="Times New Roman"/>
                <a:cs typeface="Times New Roman"/>
              </a:rPr>
              <a:t>yn</a:t>
            </a:r>
            <a:r>
              <a:rPr sz="2000" spc="20" dirty="0">
                <a:solidFill>
                  <a:srgbClr val="6F2F9F"/>
                </a:solidFill>
                <a:latin typeface="Times New Roman"/>
                <a:cs typeface="Times New Roman"/>
              </a:rPr>
              <a:t>c</a:t>
            </a:r>
            <a:r>
              <a:rPr sz="2000" spc="-20" dirty="0">
                <a:solidFill>
                  <a:srgbClr val="6F2F9F"/>
                </a:solidFill>
                <a:latin typeface="Times New Roman"/>
                <a:cs typeface="Times New Roman"/>
              </a:rPr>
              <a:t>h</a:t>
            </a:r>
            <a:r>
              <a:rPr sz="2000" dirty="0">
                <a:solidFill>
                  <a:srgbClr val="6F2F9F"/>
                </a:solidFill>
                <a:latin typeface="Times New Roman"/>
                <a:cs typeface="Times New Roman"/>
              </a:rPr>
              <a:t>r</a:t>
            </a:r>
            <a:r>
              <a:rPr sz="2000" spc="5" dirty="0">
                <a:solidFill>
                  <a:srgbClr val="6F2F9F"/>
                </a:solidFill>
                <a:latin typeface="Times New Roman"/>
                <a:cs typeface="Times New Roman"/>
              </a:rPr>
              <a:t>o</a:t>
            </a:r>
            <a:r>
              <a:rPr sz="2000" spc="-20" dirty="0">
                <a:solidFill>
                  <a:srgbClr val="6F2F9F"/>
                </a:solidFill>
                <a:latin typeface="Times New Roman"/>
                <a:cs typeface="Times New Roman"/>
              </a:rPr>
              <a:t>n</a:t>
            </a:r>
            <a:r>
              <a:rPr sz="2000" spc="5" dirty="0">
                <a:solidFill>
                  <a:srgbClr val="6F2F9F"/>
                </a:solidFill>
                <a:latin typeface="Times New Roman"/>
                <a:cs typeface="Times New Roman"/>
              </a:rPr>
              <a:t>ou</a:t>
            </a:r>
            <a:r>
              <a:rPr sz="2000" spc="-5" dirty="0">
                <a:solidFill>
                  <a:srgbClr val="6F2F9F"/>
                </a:solidFill>
                <a:latin typeface="Times New Roman"/>
                <a:cs typeface="Times New Roman"/>
              </a:rPr>
              <a:t>s  </a:t>
            </a:r>
            <a:r>
              <a:rPr sz="2000" spc="-10" dirty="0">
                <a:solidFill>
                  <a:srgbClr val="6F2F9F"/>
                </a:solidFill>
                <a:latin typeface="Times New Roman"/>
                <a:cs typeface="Times New Roman"/>
              </a:rPr>
              <a:t>A</a:t>
            </a:r>
            <a:r>
              <a:rPr sz="2000" spc="10" dirty="0">
                <a:solidFill>
                  <a:srgbClr val="6F2F9F"/>
                </a:solidFill>
                <a:latin typeface="Times New Roman"/>
                <a:cs typeface="Times New Roman"/>
              </a:rPr>
              <a:t>s</a:t>
            </a:r>
            <a:r>
              <a:rPr sz="2000" spc="-20" dirty="0">
                <a:solidFill>
                  <a:srgbClr val="6F2F9F"/>
                </a:solidFill>
                <a:latin typeface="Times New Roman"/>
                <a:cs typeface="Times New Roman"/>
              </a:rPr>
              <a:t>yn</a:t>
            </a:r>
            <a:r>
              <a:rPr sz="2000" spc="20" dirty="0">
                <a:solidFill>
                  <a:srgbClr val="6F2F9F"/>
                </a:solidFill>
                <a:latin typeface="Times New Roman"/>
                <a:cs typeface="Times New Roman"/>
              </a:rPr>
              <a:t>c</a:t>
            </a:r>
            <a:r>
              <a:rPr sz="2000" spc="-20" dirty="0">
                <a:solidFill>
                  <a:srgbClr val="6F2F9F"/>
                </a:solidFill>
                <a:latin typeface="Times New Roman"/>
                <a:cs typeface="Times New Roman"/>
              </a:rPr>
              <a:t>h</a:t>
            </a:r>
            <a:r>
              <a:rPr sz="2000" dirty="0">
                <a:solidFill>
                  <a:srgbClr val="6F2F9F"/>
                </a:solidFill>
                <a:latin typeface="Times New Roman"/>
                <a:cs typeface="Times New Roman"/>
              </a:rPr>
              <a:t>r</a:t>
            </a:r>
            <a:r>
              <a:rPr sz="2000" spc="5" dirty="0">
                <a:solidFill>
                  <a:srgbClr val="6F2F9F"/>
                </a:solidFill>
                <a:latin typeface="Times New Roman"/>
                <a:cs typeface="Times New Roman"/>
              </a:rPr>
              <a:t>o</a:t>
            </a:r>
            <a:r>
              <a:rPr sz="2000" spc="-20" dirty="0">
                <a:solidFill>
                  <a:srgbClr val="6F2F9F"/>
                </a:solidFill>
                <a:latin typeface="Times New Roman"/>
                <a:cs typeface="Times New Roman"/>
              </a:rPr>
              <a:t>n</a:t>
            </a:r>
            <a:r>
              <a:rPr sz="2000" spc="5" dirty="0">
                <a:solidFill>
                  <a:srgbClr val="6F2F9F"/>
                </a:solidFill>
                <a:latin typeface="Times New Roman"/>
                <a:cs typeface="Times New Roman"/>
              </a:rPr>
              <a:t>ou</a:t>
            </a:r>
            <a:r>
              <a:rPr sz="2000" spc="-5" dirty="0">
                <a:solidFill>
                  <a:srgbClr val="6F2F9F"/>
                </a:solidFill>
                <a:latin typeface="Times New Roman"/>
                <a:cs typeface="Times New Roman"/>
              </a:rPr>
              <a:t>s</a:t>
            </a:r>
            <a:endParaRPr sz="2000">
              <a:latin typeface="Times New Roman"/>
              <a:cs typeface="Times New Roman"/>
            </a:endParaRPr>
          </a:p>
        </p:txBody>
      </p:sp>
      <p:sp>
        <p:nvSpPr>
          <p:cNvPr id="6" name="object 6"/>
          <p:cNvSpPr txBox="1"/>
          <p:nvPr/>
        </p:nvSpPr>
        <p:spPr>
          <a:xfrm>
            <a:off x="804468" y="4606213"/>
            <a:ext cx="1662430" cy="1397635"/>
          </a:xfrm>
          <a:prstGeom prst="rect">
            <a:avLst/>
          </a:prstGeom>
        </p:spPr>
        <p:txBody>
          <a:bodyPr vert="horz" wrap="square" lIns="0" tIns="12700" rIns="0" bIns="0" rtlCol="0">
            <a:spAutoFit/>
          </a:bodyPr>
          <a:lstStyle/>
          <a:p>
            <a:pPr marL="12700" marR="5080">
              <a:lnSpc>
                <a:spcPct val="150100"/>
              </a:lnSpc>
              <a:spcBef>
                <a:spcPts val="100"/>
              </a:spcBef>
              <a:tabLst>
                <a:tab pos="747395" algn="l"/>
                <a:tab pos="1286510" algn="l"/>
              </a:tabLst>
            </a:pPr>
            <a:r>
              <a:rPr sz="2000" dirty="0">
                <a:solidFill>
                  <a:srgbClr val="6F2F9F"/>
                </a:solidFill>
                <a:latin typeface="Times New Roman"/>
                <a:cs typeface="Times New Roman"/>
              </a:rPr>
              <a:t>be	</a:t>
            </a:r>
            <a:r>
              <a:rPr sz="2000" spc="-10" dirty="0">
                <a:solidFill>
                  <a:srgbClr val="6F2F9F"/>
                </a:solidFill>
                <a:latin typeface="Times New Roman"/>
                <a:cs typeface="Times New Roman"/>
              </a:rPr>
              <a:t>either  (Blocking)	</a:t>
            </a:r>
            <a:r>
              <a:rPr sz="2000" spc="5" dirty="0">
                <a:solidFill>
                  <a:srgbClr val="6F2F9F"/>
                </a:solidFill>
                <a:latin typeface="Times New Roman"/>
                <a:cs typeface="Times New Roman"/>
              </a:rPr>
              <a:t>or  </a:t>
            </a:r>
            <a:r>
              <a:rPr sz="2000" dirty="0">
                <a:solidFill>
                  <a:srgbClr val="6F2F9F"/>
                </a:solidFill>
                <a:latin typeface="Times New Roman"/>
                <a:cs typeface="Times New Roman"/>
              </a:rPr>
              <a:t>(</a:t>
            </a:r>
            <a:r>
              <a:rPr sz="2000" spc="-5" dirty="0">
                <a:solidFill>
                  <a:srgbClr val="6F2F9F"/>
                </a:solidFill>
                <a:latin typeface="Times New Roman"/>
                <a:cs typeface="Times New Roman"/>
              </a:rPr>
              <a:t>N</a:t>
            </a:r>
            <a:r>
              <a:rPr sz="2000" dirty="0">
                <a:solidFill>
                  <a:srgbClr val="6F2F9F"/>
                </a:solidFill>
                <a:latin typeface="Times New Roman"/>
                <a:cs typeface="Times New Roman"/>
              </a:rPr>
              <a:t>o</a:t>
            </a:r>
            <a:r>
              <a:rPr sz="2000" spc="-15" dirty="0">
                <a:solidFill>
                  <a:srgbClr val="6F2F9F"/>
                </a:solidFill>
                <a:latin typeface="Times New Roman"/>
                <a:cs typeface="Times New Roman"/>
              </a:rPr>
              <a:t>n</a:t>
            </a:r>
            <a:r>
              <a:rPr sz="2000" spc="-25" dirty="0">
                <a:solidFill>
                  <a:srgbClr val="6F2F9F"/>
                </a:solidFill>
                <a:latin typeface="Times New Roman"/>
                <a:cs typeface="Times New Roman"/>
              </a:rPr>
              <a:t>-</a:t>
            </a:r>
            <a:r>
              <a:rPr sz="2000" dirty="0">
                <a:solidFill>
                  <a:srgbClr val="6F2F9F"/>
                </a:solidFill>
                <a:latin typeface="Times New Roman"/>
                <a:cs typeface="Times New Roman"/>
              </a:rPr>
              <a:t>b</a:t>
            </a:r>
            <a:r>
              <a:rPr sz="2000" spc="-5" dirty="0">
                <a:solidFill>
                  <a:srgbClr val="6F2F9F"/>
                </a:solidFill>
                <a:latin typeface="Times New Roman"/>
                <a:cs typeface="Times New Roman"/>
              </a:rPr>
              <a:t>l</a:t>
            </a:r>
            <a:r>
              <a:rPr sz="2000" dirty="0">
                <a:solidFill>
                  <a:srgbClr val="6F2F9F"/>
                </a:solidFill>
                <a:latin typeface="Times New Roman"/>
                <a:cs typeface="Times New Roman"/>
              </a:rPr>
              <a:t>o</a:t>
            </a:r>
            <a:r>
              <a:rPr sz="2000" spc="-5" dirty="0">
                <a:solidFill>
                  <a:srgbClr val="6F2F9F"/>
                </a:solidFill>
                <a:latin typeface="Times New Roman"/>
                <a:cs typeface="Times New Roman"/>
              </a:rPr>
              <a:t>c</a:t>
            </a:r>
            <a:r>
              <a:rPr sz="2000" spc="-15" dirty="0">
                <a:solidFill>
                  <a:srgbClr val="6F2F9F"/>
                </a:solidFill>
                <a:latin typeface="Times New Roman"/>
                <a:cs typeface="Times New Roman"/>
              </a:rPr>
              <a:t>k</a:t>
            </a:r>
            <a:r>
              <a:rPr sz="2000" spc="-5" dirty="0">
                <a:solidFill>
                  <a:srgbClr val="6F2F9F"/>
                </a:solidFill>
                <a:latin typeface="Times New Roman"/>
                <a:cs typeface="Times New Roman"/>
              </a:rPr>
              <a:t>i</a:t>
            </a:r>
            <a:r>
              <a:rPr sz="2000" spc="-25" dirty="0">
                <a:solidFill>
                  <a:srgbClr val="6F2F9F"/>
                </a:solidFill>
                <a:latin typeface="Times New Roman"/>
                <a:cs typeface="Times New Roman"/>
              </a:rPr>
              <a:t>n</a:t>
            </a:r>
            <a:r>
              <a:rPr sz="2000" spc="-20" dirty="0">
                <a:solidFill>
                  <a:srgbClr val="6F2F9F"/>
                </a:solidFill>
                <a:latin typeface="Times New Roman"/>
                <a:cs typeface="Times New Roman"/>
              </a:rPr>
              <a:t>g</a:t>
            </a:r>
            <a:r>
              <a:rPr sz="2000" spc="10" dirty="0">
                <a:solidFill>
                  <a:srgbClr val="6F2F9F"/>
                </a:solidFill>
                <a:latin typeface="Times New Roman"/>
                <a:cs typeface="Times New Roman"/>
              </a:rPr>
              <a:t>)</a:t>
            </a:r>
            <a:r>
              <a:rPr sz="2000" spc="-5" dirty="0">
                <a:latin typeface="Times New Roman"/>
                <a:cs typeface="Times New Roman"/>
              </a:rPr>
              <a:t>.</a:t>
            </a:r>
            <a:endParaRPr sz="2000">
              <a:latin typeface="Times New Roman"/>
              <a:cs typeface="Times New Roman"/>
            </a:endParaRPr>
          </a:p>
        </p:txBody>
      </p:sp>
      <p:sp>
        <p:nvSpPr>
          <p:cNvPr id="7" name="object 7"/>
          <p:cNvSpPr/>
          <p:nvPr/>
        </p:nvSpPr>
        <p:spPr>
          <a:xfrm>
            <a:off x="4174920" y="2175513"/>
            <a:ext cx="4665332" cy="3648195"/>
          </a:xfrm>
          <a:prstGeom prst="rect">
            <a:avLst/>
          </a:prstGeom>
          <a:blipFill>
            <a:blip r:embed="rId2" cstate="print"/>
            <a:stretch>
              <a:fillRect/>
            </a:stretch>
          </a:blipFill>
        </p:spPr>
        <p:txBody>
          <a:bodyPr wrap="square" lIns="0" tIns="0" rIns="0" bIns="0" rtlCol="0"/>
          <a:lstStyle/>
          <a:p>
            <a:endParaRPr/>
          </a:p>
        </p:txBody>
      </p:sp>
      <p:sp>
        <p:nvSpPr>
          <p:cNvPr id="8" name="object 8"/>
          <p:cNvSpPr txBox="1"/>
          <p:nvPr/>
        </p:nvSpPr>
        <p:spPr>
          <a:xfrm>
            <a:off x="460044" y="199374"/>
            <a:ext cx="8151495" cy="2541905"/>
          </a:xfrm>
          <a:prstGeom prst="rect">
            <a:avLst/>
          </a:prstGeom>
        </p:spPr>
        <p:txBody>
          <a:bodyPr vert="horz" wrap="square" lIns="0" tIns="12700" rIns="0" bIns="0" rtlCol="0">
            <a:spAutoFit/>
          </a:bodyPr>
          <a:lstStyle/>
          <a:p>
            <a:pPr marL="356870" marR="5080" indent="-344805">
              <a:lnSpc>
                <a:spcPct val="150100"/>
              </a:lnSpc>
              <a:spcBef>
                <a:spcPts val="100"/>
              </a:spcBef>
              <a:tabLst>
                <a:tab pos="356870" algn="l"/>
              </a:tabLst>
            </a:pPr>
            <a:r>
              <a:rPr sz="2000" spc="-5" dirty="0">
                <a:solidFill>
                  <a:srgbClr val="C00000"/>
                </a:solidFill>
                <a:latin typeface="Times New Roman"/>
                <a:cs typeface="Times New Roman"/>
              </a:rPr>
              <a:t>»	</a:t>
            </a:r>
            <a:r>
              <a:rPr sz="2000" dirty="0">
                <a:latin typeface="Times New Roman"/>
                <a:cs typeface="Times New Roman"/>
              </a:rPr>
              <a:t>In order </a:t>
            </a:r>
            <a:r>
              <a:rPr sz="2000" spc="-20" dirty="0">
                <a:latin typeface="Times New Roman"/>
                <a:cs typeface="Times New Roman"/>
              </a:rPr>
              <a:t>to make </a:t>
            </a:r>
            <a:r>
              <a:rPr sz="2000" spc="-5" dirty="0">
                <a:latin typeface="Times New Roman"/>
                <a:cs typeface="Times New Roman"/>
              </a:rPr>
              <a:t>the </a:t>
            </a:r>
            <a:r>
              <a:rPr sz="2000" spc="5" dirty="0">
                <a:latin typeface="Times New Roman"/>
                <a:cs typeface="Times New Roman"/>
              </a:rPr>
              <a:t>RPC </a:t>
            </a:r>
            <a:r>
              <a:rPr sz="2000" spc="-5" dirty="0">
                <a:latin typeface="Times New Roman"/>
                <a:cs typeface="Times New Roman"/>
              </a:rPr>
              <a:t>communication compatible across all </a:t>
            </a:r>
            <a:r>
              <a:rPr sz="2000" spc="-10" dirty="0">
                <a:latin typeface="Times New Roman"/>
                <a:cs typeface="Times New Roman"/>
              </a:rPr>
              <a:t>platforms, it  should </a:t>
            </a:r>
            <a:r>
              <a:rPr sz="2000" spc="-5" dirty="0">
                <a:latin typeface="Times New Roman"/>
                <a:cs typeface="Times New Roman"/>
              </a:rPr>
              <a:t>stick </a:t>
            </a:r>
            <a:r>
              <a:rPr sz="2000" dirty="0">
                <a:latin typeface="Times New Roman"/>
                <a:cs typeface="Times New Roman"/>
              </a:rPr>
              <a:t>on </a:t>
            </a:r>
            <a:r>
              <a:rPr sz="2000" spc="-5" dirty="0">
                <a:latin typeface="Times New Roman"/>
                <a:cs typeface="Times New Roman"/>
              </a:rPr>
              <a:t>to certain standard</a:t>
            </a:r>
            <a:r>
              <a:rPr sz="2000" spc="10" dirty="0">
                <a:latin typeface="Times New Roman"/>
                <a:cs typeface="Times New Roman"/>
              </a:rPr>
              <a:t> </a:t>
            </a:r>
            <a:r>
              <a:rPr sz="2000" spc="-10" dirty="0">
                <a:latin typeface="Times New Roman"/>
                <a:cs typeface="Times New Roman"/>
              </a:rPr>
              <a:t>formats.</a:t>
            </a:r>
            <a:endParaRPr sz="2000">
              <a:latin typeface="Times New Roman"/>
              <a:cs typeface="Times New Roman"/>
            </a:endParaRPr>
          </a:p>
          <a:p>
            <a:pPr marL="12700">
              <a:lnSpc>
                <a:spcPct val="100000"/>
              </a:lnSpc>
              <a:spcBef>
                <a:spcPts val="1680"/>
              </a:spcBef>
              <a:tabLst>
                <a:tab pos="356870" algn="l"/>
              </a:tabLst>
            </a:pPr>
            <a:r>
              <a:rPr sz="2000" spc="-5" dirty="0">
                <a:solidFill>
                  <a:srgbClr val="C00000"/>
                </a:solidFill>
                <a:latin typeface="Times New Roman"/>
                <a:cs typeface="Times New Roman"/>
              </a:rPr>
              <a:t>»	</a:t>
            </a:r>
            <a:r>
              <a:rPr sz="2000" spc="-10" dirty="0">
                <a:solidFill>
                  <a:srgbClr val="FF0000"/>
                </a:solidFill>
                <a:latin typeface="Times New Roman"/>
                <a:cs typeface="Times New Roman"/>
              </a:rPr>
              <a:t>Interface Definition </a:t>
            </a:r>
            <a:r>
              <a:rPr sz="2000" spc="-15" dirty="0">
                <a:solidFill>
                  <a:srgbClr val="FF0000"/>
                </a:solidFill>
                <a:latin typeface="Times New Roman"/>
                <a:cs typeface="Times New Roman"/>
              </a:rPr>
              <a:t>Language </a:t>
            </a:r>
            <a:r>
              <a:rPr sz="2000" spc="-10" dirty="0">
                <a:solidFill>
                  <a:srgbClr val="FF0000"/>
                </a:solidFill>
                <a:latin typeface="Times New Roman"/>
                <a:cs typeface="Times New Roman"/>
              </a:rPr>
              <a:t>(IDL) </a:t>
            </a:r>
            <a:r>
              <a:rPr sz="2000" spc="-10" dirty="0">
                <a:solidFill>
                  <a:srgbClr val="C00000"/>
                </a:solidFill>
                <a:latin typeface="Times New Roman"/>
                <a:cs typeface="Times New Roman"/>
              </a:rPr>
              <a:t>defines the interfaces for</a:t>
            </a:r>
            <a:r>
              <a:rPr sz="2000" spc="330" dirty="0">
                <a:solidFill>
                  <a:srgbClr val="C00000"/>
                </a:solidFill>
                <a:latin typeface="Times New Roman"/>
                <a:cs typeface="Times New Roman"/>
              </a:rPr>
              <a:t> </a:t>
            </a:r>
            <a:r>
              <a:rPr sz="2000" spc="-5" dirty="0">
                <a:solidFill>
                  <a:srgbClr val="C00000"/>
                </a:solidFill>
                <a:latin typeface="Times New Roman"/>
                <a:cs typeface="Times New Roman"/>
              </a:rPr>
              <a:t>RPC</a:t>
            </a:r>
            <a:r>
              <a:rPr sz="2000" spc="-5" dirty="0">
                <a:latin typeface="Times New Roman"/>
                <a:cs typeface="Times New Roman"/>
              </a:rPr>
              <a:t>.</a:t>
            </a:r>
            <a:endParaRPr sz="2000">
              <a:latin typeface="Times New Roman"/>
              <a:cs typeface="Times New Roman"/>
            </a:endParaRPr>
          </a:p>
          <a:p>
            <a:pPr marL="356870" marR="4656455" indent="-344805">
              <a:lnSpc>
                <a:spcPct val="150100"/>
              </a:lnSpc>
              <a:spcBef>
                <a:spcPts val="1320"/>
              </a:spcBef>
              <a:tabLst>
                <a:tab pos="356870" algn="l"/>
              </a:tabLst>
            </a:pPr>
            <a:r>
              <a:rPr sz="2000" spc="-5" dirty="0">
                <a:solidFill>
                  <a:srgbClr val="C00000"/>
                </a:solidFill>
                <a:latin typeface="Times New Roman"/>
                <a:cs typeface="Times New Roman"/>
              </a:rPr>
              <a:t>»	Microsoft </a:t>
            </a:r>
            <a:r>
              <a:rPr sz="2000" spc="-10" dirty="0">
                <a:solidFill>
                  <a:srgbClr val="C00000"/>
                </a:solidFill>
                <a:latin typeface="Times New Roman"/>
                <a:cs typeface="Times New Roman"/>
              </a:rPr>
              <a:t>Interface </a:t>
            </a:r>
            <a:r>
              <a:rPr sz="2000" spc="-5" dirty="0">
                <a:solidFill>
                  <a:srgbClr val="C00000"/>
                </a:solidFill>
                <a:latin typeface="Times New Roman"/>
                <a:cs typeface="Times New Roman"/>
              </a:rPr>
              <a:t>Definition  Language </a:t>
            </a:r>
            <a:r>
              <a:rPr sz="2000" spc="-10" dirty="0">
                <a:solidFill>
                  <a:srgbClr val="C00000"/>
                </a:solidFill>
                <a:latin typeface="Times New Roman"/>
                <a:cs typeface="Times New Roman"/>
              </a:rPr>
              <a:t>(MIDL) </a:t>
            </a:r>
            <a:r>
              <a:rPr sz="2000" spc="-10" dirty="0">
                <a:solidFill>
                  <a:srgbClr val="6F2F9F"/>
                </a:solidFill>
                <a:latin typeface="Times New Roman"/>
                <a:cs typeface="Times New Roman"/>
              </a:rPr>
              <a:t>is the</a:t>
            </a:r>
            <a:r>
              <a:rPr sz="2000" spc="-215" dirty="0">
                <a:solidFill>
                  <a:srgbClr val="6F2F9F"/>
                </a:solidFill>
                <a:latin typeface="Times New Roman"/>
                <a:cs typeface="Times New Roman"/>
              </a:rPr>
              <a:t> </a:t>
            </a:r>
            <a:r>
              <a:rPr sz="2000" spc="-5" dirty="0">
                <a:solidFill>
                  <a:srgbClr val="6F2F9F"/>
                </a:solidFill>
                <a:latin typeface="Times New Roman"/>
                <a:cs typeface="Times New Roman"/>
              </a:rPr>
              <a:t>IDL</a:t>
            </a:r>
            <a:endParaRPr sz="2000">
              <a:latin typeface="Times New Roman"/>
              <a:cs typeface="Times New Roman"/>
            </a:endParaRPr>
          </a:p>
        </p:txBody>
      </p:sp>
      <p:sp>
        <p:nvSpPr>
          <p:cNvPr id="10" name="object 10"/>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70</a:t>
            </a:fld>
            <a:endParaRPr spc="-40"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5800" cy="6276975"/>
          </a:xfrm>
          <a:prstGeom prst="rect">
            <a:avLst/>
          </a:prstGeom>
        </p:spPr>
        <p:txBody>
          <a:bodyPr vert="horz" wrap="square" lIns="0" tIns="12700" rIns="0" bIns="0" rtlCol="0">
            <a:spAutoFit/>
          </a:bodyPr>
          <a:lstStyle/>
          <a:p>
            <a:pPr marL="356870" marR="7620" indent="-344805" algn="just">
              <a:lnSpc>
                <a:spcPct val="150100"/>
              </a:lnSpc>
              <a:spcBef>
                <a:spcPts val="100"/>
              </a:spcBef>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Sockets </a:t>
            </a:r>
            <a:r>
              <a:rPr sz="2000" spc="-5" dirty="0">
                <a:solidFill>
                  <a:srgbClr val="AC1285"/>
                </a:solidFill>
                <a:latin typeface="Times New Roman"/>
                <a:cs typeface="Times New Roman"/>
              </a:rPr>
              <a:t>are </a:t>
            </a:r>
            <a:r>
              <a:rPr sz="2000" spc="-10" dirty="0">
                <a:solidFill>
                  <a:srgbClr val="AC1285"/>
                </a:solidFill>
                <a:latin typeface="Times New Roman"/>
                <a:cs typeface="Times New Roman"/>
              </a:rPr>
              <a:t>used for </a:t>
            </a:r>
            <a:r>
              <a:rPr sz="2000" spc="-5" dirty="0">
                <a:solidFill>
                  <a:srgbClr val="AC1285"/>
                </a:solidFill>
                <a:latin typeface="Times New Roman"/>
                <a:cs typeface="Times New Roman"/>
              </a:rPr>
              <a:t>RPC communication</a:t>
            </a:r>
            <a:r>
              <a:rPr sz="2000" spc="-5" dirty="0">
                <a:latin typeface="Times New Roman"/>
                <a:cs typeface="Times New Roman"/>
              </a:rPr>
              <a:t>. </a:t>
            </a:r>
            <a:r>
              <a:rPr sz="2000" b="1" i="1" spc="-5" dirty="0">
                <a:solidFill>
                  <a:srgbClr val="FF0000"/>
                </a:solidFill>
                <a:latin typeface="Times New Roman"/>
                <a:cs typeface="Times New Roman"/>
              </a:rPr>
              <a:t>Socket </a:t>
            </a:r>
            <a:r>
              <a:rPr sz="2000" spc="-5" dirty="0">
                <a:latin typeface="Times New Roman"/>
                <a:cs typeface="Times New Roman"/>
              </a:rPr>
              <a:t>is </a:t>
            </a:r>
            <a:r>
              <a:rPr sz="2000" spc="-5" dirty="0">
                <a:solidFill>
                  <a:srgbClr val="AC1285"/>
                </a:solidFill>
                <a:latin typeface="Times New Roman"/>
                <a:cs typeface="Times New Roman"/>
              </a:rPr>
              <a:t>a logical endpoint in a  two-way communication </a:t>
            </a:r>
            <a:r>
              <a:rPr sz="2000" dirty="0">
                <a:solidFill>
                  <a:srgbClr val="AC1285"/>
                </a:solidFill>
                <a:latin typeface="Times New Roman"/>
                <a:cs typeface="Times New Roman"/>
              </a:rPr>
              <a:t>link </a:t>
            </a:r>
            <a:r>
              <a:rPr sz="2000" spc="-5" dirty="0">
                <a:solidFill>
                  <a:srgbClr val="AC1285"/>
                </a:solidFill>
                <a:latin typeface="Times New Roman"/>
                <a:cs typeface="Times New Roman"/>
              </a:rPr>
              <a:t>between </a:t>
            </a:r>
            <a:r>
              <a:rPr sz="2000" spc="-10" dirty="0">
                <a:solidFill>
                  <a:srgbClr val="AC1285"/>
                </a:solidFill>
                <a:latin typeface="Times New Roman"/>
                <a:cs typeface="Times New Roman"/>
              </a:rPr>
              <a:t>two </a:t>
            </a:r>
            <a:r>
              <a:rPr sz="2000" spc="-5" dirty="0">
                <a:solidFill>
                  <a:srgbClr val="AC1285"/>
                </a:solidFill>
                <a:latin typeface="Times New Roman"/>
                <a:cs typeface="Times New Roman"/>
              </a:rPr>
              <a:t>applications running </a:t>
            </a:r>
            <a:r>
              <a:rPr sz="2000" spc="10" dirty="0">
                <a:solidFill>
                  <a:srgbClr val="AC1285"/>
                </a:solidFill>
                <a:latin typeface="Times New Roman"/>
                <a:cs typeface="Times New Roman"/>
              </a:rPr>
              <a:t>on </a:t>
            </a:r>
            <a:r>
              <a:rPr sz="2000" spc="-5" dirty="0">
                <a:solidFill>
                  <a:srgbClr val="AC1285"/>
                </a:solidFill>
                <a:latin typeface="Times New Roman"/>
                <a:cs typeface="Times New Roman"/>
              </a:rPr>
              <a:t>a  network</a:t>
            </a:r>
            <a:r>
              <a:rPr sz="2000" spc="-5" dirty="0">
                <a:latin typeface="Times New Roman"/>
                <a:cs typeface="Times New Roman"/>
              </a:rPr>
              <a:t>. </a:t>
            </a:r>
            <a:r>
              <a:rPr sz="2000" spc="-10" dirty="0">
                <a:solidFill>
                  <a:srgbClr val="6F2F9F"/>
                </a:solidFill>
                <a:latin typeface="Times New Roman"/>
                <a:cs typeface="Times New Roman"/>
              </a:rPr>
              <a:t>A </a:t>
            </a:r>
            <a:r>
              <a:rPr sz="2000" dirty="0">
                <a:solidFill>
                  <a:srgbClr val="6F2F9F"/>
                </a:solidFill>
                <a:latin typeface="Times New Roman"/>
                <a:cs typeface="Times New Roman"/>
              </a:rPr>
              <a:t>port </a:t>
            </a:r>
            <a:r>
              <a:rPr sz="2000" spc="-10" dirty="0">
                <a:solidFill>
                  <a:srgbClr val="6F2F9F"/>
                </a:solidFill>
                <a:latin typeface="Times New Roman"/>
                <a:cs typeface="Times New Roman"/>
              </a:rPr>
              <a:t>number is </a:t>
            </a:r>
            <a:r>
              <a:rPr sz="2000" spc="-5" dirty="0">
                <a:solidFill>
                  <a:srgbClr val="6F2F9F"/>
                </a:solidFill>
                <a:latin typeface="Times New Roman"/>
                <a:cs typeface="Times New Roman"/>
              </a:rPr>
              <a:t>associated </a:t>
            </a:r>
            <a:r>
              <a:rPr sz="2000" spc="-20" dirty="0">
                <a:solidFill>
                  <a:srgbClr val="6F2F9F"/>
                </a:solidFill>
                <a:latin typeface="Times New Roman"/>
                <a:cs typeface="Times New Roman"/>
              </a:rPr>
              <a:t>with </a:t>
            </a:r>
            <a:r>
              <a:rPr sz="2000" spc="-5" dirty="0">
                <a:solidFill>
                  <a:srgbClr val="6F2F9F"/>
                </a:solidFill>
                <a:latin typeface="Times New Roman"/>
                <a:cs typeface="Times New Roman"/>
              </a:rPr>
              <a:t>a </a:t>
            </a:r>
            <a:r>
              <a:rPr sz="2000" spc="-10" dirty="0">
                <a:solidFill>
                  <a:srgbClr val="6F2F9F"/>
                </a:solidFill>
                <a:latin typeface="Times New Roman"/>
                <a:cs typeface="Times New Roman"/>
              </a:rPr>
              <a:t>socket so that the </a:t>
            </a:r>
            <a:r>
              <a:rPr sz="2000" spc="-5" dirty="0">
                <a:solidFill>
                  <a:srgbClr val="6F2F9F"/>
                </a:solidFill>
                <a:latin typeface="Times New Roman"/>
                <a:cs typeface="Times New Roman"/>
              </a:rPr>
              <a:t>network </a:t>
            </a:r>
            <a:r>
              <a:rPr sz="2000" spc="-10" dirty="0">
                <a:solidFill>
                  <a:srgbClr val="6F2F9F"/>
                </a:solidFill>
                <a:latin typeface="Times New Roman"/>
                <a:cs typeface="Times New Roman"/>
              </a:rPr>
              <a:t>layer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communication channel can deliver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data </a:t>
            </a:r>
            <a:r>
              <a:rPr sz="2000" spc="-20" dirty="0">
                <a:solidFill>
                  <a:srgbClr val="6F2F9F"/>
                </a:solidFill>
                <a:latin typeface="Times New Roman"/>
                <a:cs typeface="Times New Roman"/>
              </a:rPr>
              <a:t>to </a:t>
            </a:r>
            <a:r>
              <a:rPr sz="2000" spc="-10" dirty="0">
                <a:solidFill>
                  <a:srgbClr val="6F2F9F"/>
                </a:solidFill>
                <a:latin typeface="Times New Roman"/>
                <a:cs typeface="Times New Roman"/>
              </a:rPr>
              <a:t>the designated  </a:t>
            </a:r>
            <a:r>
              <a:rPr sz="2000" spc="-5" dirty="0">
                <a:solidFill>
                  <a:srgbClr val="6F2F9F"/>
                </a:solidFill>
                <a:latin typeface="Times New Roman"/>
                <a:cs typeface="Times New Roman"/>
              </a:rPr>
              <a:t>application</a:t>
            </a:r>
            <a:r>
              <a:rPr sz="2000" spc="-5" dirty="0">
                <a:latin typeface="Times New Roman"/>
                <a:cs typeface="Times New Roman"/>
              </a:rPr>
              <a:t>.</a:t>
            </a:r>
            <a:endParaRPr sz="2000">
              <a:latin typeface="Times New Roman"/>
              <a:cs typeface="Times New Roman"/>
            </a:endParaRPr>
          </a:p>
          <a:p>
            <a:pPr marL="356870" marR="5080" indent="-344805" algn="just">
              <a:lnSpc>
                <a:spcPct val="150100"/>
              </a:lnSpc>
              <a:spcBef>
                <a:spcPts val="480"/>
              </a:spcBef>
            </a:pPr>
            <a:r>
              <a:rPr sz="2000" spc="-5" dirty="0">
                <a:solidFill>
                  <a:srgbClr val="C00000"/>
                </a:solidFill>
                <a:latin typeface="Times New Roman"/>
                <a:cs typeface="Times New Roman"/>
              </a:rPr>
              <a:t>» </a:t>
            </a:r>
            <a:r>
              <a:rPr sz="2000" spc="-5" dirty="0">
                <a:latin typeface="Times New Roman"/>
                <a:cs typeface="Times New Roman"/>
              </a:rPr>
              <a:t>Sockets </a:t>
            </a:r>
            <a:r>
              <a:rPr sz="2000" dirty="0">
                <a:latin typeface="Times New Roman"/>
                <a:cs typeface="Times New Roman"/>
              </a:rPr>
              <a:t>are of </a:t>
            </a:r>
            <a:r>
              <a:rPr sz="2000" spc="-10" dirty="0">
                <a:latin typeface="Times New Roman"/>
                <a:cs typeface="Times New Roman"/>
              </a:rPr>
              <a:t>different </a:t>
            </a:r>
            <a:r>
              <a:rPr sz="2000" spc="-5" dirty="0">
                <a:latin typeface="Times New Roman"/>
                <a:cs typeface="Times New Roman"/>
              </a:rPr>
              <a:t>types </a:t>
            </a:r>
            <a:r>
              <a:rPr sz="2000" spc="-10" dirty="0">
                <a:latin typeface="Times New Roman"/>
                <a:cs typeface="Times New Roman"/>
              </a:rPr>
              <a:t>namely; </a:t>
            </a:r>
            <a:r>
              <a:rPr sz="2000" spc="-10" dirty="0">
                <a:solidFill>
                  <a:srgbClr val="006FC0"/>
                </a:solidFill>
                <a:latin typeface="Times New Roman"/>
                <a:cs typeface="Times New Roman"/>
              </a:rPr>
              <a:t>Internet </a:t>
            </a:r>
            <a:r>
              <a:rPr sz="2000" dirty="0">
                <a:solidFill>
                  <a:srgbClr val="006FC0"/>
                </a:solidFill>
                <a:latin typeface="Times New Roman"/>
                <a:cs typeface="Times New Roman"/>
              </a:rPr>
              <a:t>sockets </a:t>
            </a:r>
            <a:r>
              <a:rPr sz="2000" spc="-5" dirty="0">
                <a:solidFill>
                  <a:srgbClr val="006FC0"/>
                </a:solidFill>
                <a:latin typeface="Times New Roman"/>
                <a:cs typeface="Times New Roman"/>
              </a:rPr>
              <a:t>(INET), UNIX  </a:t>
            </a:r>
            <a:r>
              <a:rPr sz="2000" spc="-10" dirty="0">
                <a:solidFill>
                  <a:srgbClr val="006FC0"/>
                </a:solidFill>
                <a:latin typeface="Times New Roman"/>
                <a:cs typeface="Times New Roman"/>
              </a:rPr>
              <a:t>sockets</a:t>
            </a:r>
            <a:r>
              <a:rPr sz="2000" spc="-10" dirty="0">
                <a:latin typeface="Times New Roman"/>
                <a:cs typeface="Times New Roman"/>
              </a:rPr>
              <a:t>,</a:t>
            </a:r>
            <a:r>
              <a:rPr sz="2000" spc="-20" dirty="0">
                <a:latin typeface="Times New Roman"/>
                <a:cs typeface="Times New Roman"/>
              </a:rPr>
              <a:t> </a:t>
            </a:r>
            <a:r>
              <a:rPr sz="2000" spc="-5" dirty="0">
                <a:latin typeface="Times New Roman"/>
                <a:cs typeface="Times New Roman"/>
              </a:rPr>
              <a:t>etc.</a:t>
            </a:r>
            <a:endParaRPr sz="2000">
              <a:latin typeface="Times New Roman"/>
              <a:cs typeface="Times New Roman"/>
            </a:endParaRPr>
          </a:p>
          <a:p>
            <a:pPr marL="356870" marR="5080" indent="-344805" algn="just">
              <a:lnSpc>
                <a:spcPct val="150100"/>
              </a:lnSpc>
              <a:spcBef>
                <a:spcPts val="475"/>
              </a:spcBef>
            </a:pPr>
            <a:r>
              <a:rPr sz="2000" spc="-5" dirty="0">
                <a:solidFill>
                  <a:srgbClr val="C00000"/>
                </a:solidFill>
                <a:latin typeface="Times New Roman"/>
                <a:cs typeface="Times New Roman"/>
              </a:rPr>
              <a:t>» </a:t>
            </a:r>
            <a:r>
              <a:rPr sz="2000" dirty="0">
                <a:latin typeface="Times New Roman"/>
                <a:cs typeface="Times New Roman"/>
              </a:rPr>
              <a:t>The </a:t>
            </a:r>
            <a:r>
              <a:rPr sz="2000" i="1" spc="-5" dirty="0">
                <a:solidFill>
                  <a:srgbClr val="C00000"/>
                </a:solidFill>
                <a:latin typeface="Times New Roman"/>
                <a:cs typeface="Times New Roman"/>
              </a:rPr>
              <a:t>INET </a:t>
            </a:r>
            <a:r>
              <a:rPr sz="2000" i="1" dirty="0">
                <a:solidFill>
                  <a:srgbClr val="C00000"/>
                </a:solidFill>
                <a:latin typeface="Times New Roman"/>
                <a:cs typeface="Times New Roman"/>
              </a:rPr>
              <a:t>Socket </a:t>
            </a:r>
            <a:r>
              <a:rPr sz="2000" spc="-15" dirty="0">
                <a:latin typeface="Times New Roman"/>
                <a:cs typeface="Times New Roman"/>
              </a:rPr>
              <a:t>works </a:t>
            </a:r>
            <a:r>
              <a:rPr sz="2000" dirty="0">
                <a:latin typeface="Times New Roman"/>
                <a:cs typeface="Times New Roman"/>
              </a:rPr>
              <a:t>on </a:t>
            </a:r>
            <a:r>
              <a:rPr sz="2000" spc="-5" dirty="0">
                <a:latin typeface="Times New Roman"/>
                <a:cs typeface="Times New Roman"/>
              </a:rPr>
              <a:t>Internet Communication protocol. </a:t>
            </a:r>
            <a:r>
              <a:rPr sz="2000" dirty="0">
                <a:latin typeface="Times New Roman"/>
                <a:cs typeface="Times New Roman"/>
              </a:rPr>
              <a:t>TCP/ IP, UDP,  </a:t>
            </a:r>
            <a:r>
              <a:rPr sz="2000" spc="-5" dirty="0">
                <a:latin typeface="Times New Roman"/>
                <a:cs typeface="Times New Roman"/>
              </a:rPr>
              <a:t>etc., are </a:t>
            </a:r>
            <a:r>
              <a:rPr sz="2000" spc="-10" dirty="0">
                <a:latin typeface="Times New Roman"/>
                <a:cs typeface="Times New Roman"/>
              </a:rPr>
              <a:t>the communication </a:t>
            </a:r>
            <a:r>
              <a:rPr sz="2000" dirty="0">
                <a:latin typeface="Times New Roman"/>
                <a:cs typeface="Times New Roman"/>
              </a:rPr>
              <a:t>protocols </a:t>
            </a:r>
            <a:r>
              <a:rPr sz="2000" spc="-10" dirty="0">
                <a:latin typeface="Times New Roman"/>
                <a:cs typeface="Times New Roman"/>
              </a:rPr>
              <a:t>used </a:t>
            </a:r>
            <a:r>
              <a:rPr sz="2000" dirty="0">
                <a:latin typeface="Times New Roman"/>
                <a:cs typeface="Times New Roman"/>
              </a:rPr>
              <a:t>by </a:t>
            </a:r>
            <a:r>
              <a:rPr sz="2000" spc="-5" dirty="0">
                <a:latin typeface="Times New Roman"/>
                <a:cs typeface="Times New Roman"/>
              </a:rPr>
              <a:t>INET</a:t>
            </a:r>
            <a:r>
              <a:rPr sz="2000" spc="105" dirty="0">
                <a:latin typeface="Times New Roman"/>
                <a:cs typeface="Times New Roman"/>
              </a:rPr>
              <a:t> </a:t>
            </a:r>
            <a:r>
              <a:rPr sz="2000" spc="-5" dirty="0">
                <a:latin typeface="Times New Roman"/>
                <a:cs typeface="Times New Roman"/>
              </a:rPr>
              <a:t>sockets.</a:t>
            </a:r>
            <a:endParaRPr sz="2000">
              <a:latin typeface="Times New Roman"/>
              <a:cs typeface="Times New Roman"/>
            </a:endParaRPr>
          </a:p>
          <a:p>
            <a:pPr marL="12700" algn="just">
              <a:lnSpc>
                <a:spcPct val="100000"/>
              </a:lnSpc>
              <a:spcBef>
                <a:spcPts val="1680"/>
              </a:spcBef>
            </a:pPr>
            <a:r>
              <a:rPr sz="2000" spc="-5" dirty="0">
                <a:solidFill>
                  <a:srgbClr val="C00000"/>
                </a:solidFill>
                <a:latin typeface="Times New Roman"/>
                <a:cs typeface="Times New Roman"/>
              </a:rPr>
              <a:t>» </a:t>
            </a:r>
            <a:r>
              <a:rPr sz="2000" spc="-5" dirty="0">
                <a:latin typeface="Times New Roman"/>
                <a:cs typeface="Times New Roman"/>
              </a:rPr>
              <a:t>INET sockets </a:t>
            </a:r>
            <a:r>
              <a:rPr sz="2000" dirty="0">
                <a:latin typeface="Times New Roman"/>
                <a:cs typeface="Times New Roman"/>
              </a:rPr>
              <a:t>are </a:t>
            </a:r>
            <a:r>
              <a:rPr sz="2000" spc="-10" dirty="0">
                <a:latin typeface="Times New Roman"/>
                <a:cs typeface="Times New Roman"/>
              </a:rPr>
              <a:t>classified</a:t>
            </a:r>
            <a:r>
              <a:rPr sz="2000" spc="-235" dirty="0">
                <a:latin typeface="Times New Roman"/>
                <a:cs typeface="Times New Roman"/>
              </a:rPr>
              <a:t> </a:t>
            </a:r>
            <a:r>
              <a:rPr sz="2000" spc="-5" dirty="0">
                <a:latin typeface="Times New Roman"/>
                <a:cs typeface="Times New Roman"/>
              </a:rPr>
              <a:t>into:</a:t>
            </a:r>
            <a:endParaRPr sz="2000">
              <a:latin typeface="Times New Roman"/>
              <a:cs typeface="Times New Roman"/>
            </a:endParaRPr>
          </a:p>
          <a:p>
            <a:pPr marL="683260" indent="-326390">
              <a:lnSpc>
                <a:spcPct val="100000"/>
              </a:lnSpc>
              <a:spcBef>
                <a:spcPts val="1685"/>
              </a:spcBef>
              <a:buClr>
                <a:srgbClr val="3A812E"/>
              </a:buClr>
              <a:buSzPct val="60000"/>
              <a:buFont typeface="Wingdings"/>
              <a:buChar char=""/>
              <a:tabLst>
                <a:tab pos="682625" algn="l"/>
                <a:tab pos="683260" algn="l"/>
              </a:tabLst>
            </a:pPr>
            <a:r>
              <a:rPr sz="2000" i="1" spc="-5" dirty="0">
                <a:solidFill>
                  <a:srgbClr val="C00000"/>
                </a:solidFill>
                <a:latin typeface="Times New Roman"/>
                <a:cs typeface="Times New Roman"/>
              </a:rPr>
              <a:t>Stream Sockets</a:t>
            </a:r>
            <a:r>
              <a:rPr sz="2000" i="1" spc="-5" dirty="0">
                <a:latin typeface="Times New Roman"/>
                <a:cs typeface="Times New Roman"/>
              </a:rPr>
              <a:t>: </a:t>
            </a:r>
            <a:r>
              <a:rPr sz="2000" spc="-10" dirty="0">
                <a:latin typeface="Times New Roman"/>
                <a:cs typeface="Times New Roman"/>
              </a:rPr>
              <a:t>are connection </a:t>
            </a:r>
            <a:r>
              <a:rPr sz="2000" spc="-5" dirty="0">
                <a:latin typeface="Times New Roman"/>
                <a:cs typeface="Times New Roman"/>
              </a:rPr>
              <a:t>oriented </a:t>
            </a:r>
            <a:r>
              <a:rPr sz="2000" spc="-10" dirty="0">
                <a:latin typeface="Times New Roman"/>
                <a:cs typeface="Times New Roman"/>
              </a:rPr>
              <a:t>and they </a:t>
            </a:r>
            <a:r>
              <a:rPr sz="2000" spc="-5" dirty="0">
                <a:latin typeface="Times New Roman"/>
                <a:cs typeface="Times New Roman"/>
              </a:rPr>
              <a:t>use </a:t>
            </a:r>
            <a:r>
              <a:rPr sz="2000" dirty="0">
                <a:latin typeface="Times New Roman"/>
                <a:cs typeface="Times New Roman"/>
              </a:rPr>
              <a:t>TCP </a:t>
            </a:r>
            <a:r>
              <a:rPr sz="2000" spc="-20" dirty="0">
                <a:latin typeface="Times New Roman"/>
                <a:cs typeface="Times New Roman"/>
              </a:rPr>
              <a:t>to </a:t>
            </a:r>
            <a:r>
              <a:rPr sz="2000" spc="-10" dirty="0">
                <a:latin typeface="Times New Roman"/>
                <a:cs typeface="Times New Roman"/>
              </a:rPr>
              <a:t>establish</a:t>
            </a:r>
            <a:r>
              <a:rPr sz="2000" spc="110" dirty="0">
                <a:latin typeface="Times New Roman"/>
                <a:cs typeface="Times New Roman"/>
              </a:rPr>
              <a:t> </a:t>
            </a:r>
            <a:r>
              <a:rPr sz="2000" spc="-5" dirty="0">
                <a:latin typeface="Times New Roman"/>
                <a:cs typeface="Times New Roman"/>
              </a:rPr>
              <a:t>a</a:t>
            </a:r>
            <a:endParaRPr sz="2000">
              <a:latin typeface="Times New Roman"/>
              <a:cs typeface="Times New Roman"/>
            </a:endParaRPr>
          </a:p>
          <a:p>
            <a:pPr marL="683260">
              <a:lnSpc>
                <a:spcPct val="100000"/>
              </a:lnSpc>
              <a:spcBef>
                <a:spcPts val="1200"/>
              </a:spcBef>
            </a:pPr>
            <a:r>
              <a:rPr sz="2000" spc="-5" dirty="0">
                <a:latin typeface="Times New Roman"/>
                <a:cs typeface="Times New Roman"/>
              </a:rPr>
              <a:t>reliable</a:t>
            </a:r>
            <a:r>
              <a:rPr sz="2000" spc="-45" dirty="0">
                <a:latin typeface="Times New Roman"/>
                <a:cs typeface="Times New Roman"/>
              </a:rPr>
              <a:t> </a:t>
            </a:r>
            <a:r>
              <a:rPr sz="2000" spc="-5" dirty="0">
                <a:latin typeface="Times New Roman"/>
                <a:cs typeface="Times New Roman"/>
              </a:rPr>
              <a:t>connection.</a:t>
            </a:r>
            <a:endParaRPr sz="2000">
              <a:latin typeface="Times New Roman"/>
              <a:cs typeface="Times New Roman"/>
            </a:endParaRPr>
          </a:p>
          <a:p>
            <a:pPr marL="683260" indent="-326390">
              <a:lnSpc>
                <a:spcPct val="100000"/>
              </a:lnSpc>
              <a:spcBef>
                <a:spcPts val="1685"/>
              </a:spcBef>
              <a:buClr>
                <a:srgbClr val="3A812E"/>
              </a:buClr>
              <a:buSzPct val="60000"/>
              <a:buFont typeface="Wingdings"/>
              <a:buChar char=""/>
              <a:tabLst>
                <a:tab pos="682625" algn="l"/>
                <a:tab pos="683260" algn="l"/>
              </a:tabLst>
            </a:pPr>
            <a:r>
              <a:rPr sz="2000" i="1" spc="-5" dirty="0">
                <a:solidFill>
                  <a:srgbClr val="C00000"/>
                </a:solidFill>
                <a:latin typeface="Times New Roman"/>
                <a:cs typeface="Times New Roman"/>
              </a:rPr>
              <a:t>Datagram Sockets</a:t>
            </a:r>
            <a:r>
              <a:rPr sz="2000" i="1" spc="-5" dirty="0">
                <a:latin typeface="Times New Roman"/>
                <a:cs typeface="Times New Roman"/>
              </a:rPr>
              <a:t>: </a:t>
            </a:r>
            <a:r>
              <a:rPr sz="2000" spc="-5" dirty="0">
                <a:latin typeface="Times New Roman"/>
                <a:cs typeface="Times New Roman"/>
              </a:rPr>
              <a:t>rely </a:t>
            </a:r>
            <a:r>
              <a:rPr sz="2000" dirty="0">
                <a:latin typeface="Times New Roman"/>
                <a:cs typeface="Times New Roman"/>
              </a:rPr>
              <a:t>on </a:t>
            </a:r>
            <a:r>
              <a:rPr sz="2000" spc="-10" dirty="0">
                <a:latin typeface="Times New Roman"/>
                <a:cs typeface="Times New Roman"/>
              </a:rPr>
              <a:t>UDP for establishing </a:t>
            </a:r>
            <a:r>
              <a:rPr sz="2000" spc="-5" dirty="0">
                <a:latin typeface="Times New Roman"/>
                <a:cs typeface="Times New Roman"/>
              </a:rPr>
              <a:t>a</a:t>
            </a:r>
            <a:r>
              <a:rPr sz="2000" spc="90" dirty="0">
                <a:latin typeface="Times New Roman"/>
                <a:cs typeface="Times New Roman"/>
              </a:rPr>
              <a:t> </a:t>
            </a:r>
            <a:r>
              <a:rPr sz="2000" spc="-5" dirty="0">
                <a:latin typeface="Times New Roman"/>
                <a:cs typeface="Times New Roman"/>
              </a:rPr>
              <a:t>connection.</a:t>
            </a:r>
            <a:endParaRPr sz="200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71</a:t>
            </a:fld>
            <a:endParaRPr spc="-40"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03378" y="202381"/>
            <a:ext cx="8537244" cy="3740576"/>
          </a:xfrm>
          <a:prstGeom prst="rect">
            <a:avLst/>
          </a:prstGeom>
        </p:spPr>
        <p:txBody>
          <a:bodyPr vert="horz" wrap="square" lIns="0" tIns="12700" rIns="0" bIns="0" rtlCol="0">
            <a:spAutoFit/>
          </a:bodyPr>
          <a:lstStyle/>
          <a:p>
            <a:pPr marL="356870" marR="7620" indent="-344805" algn="just">
              <a:lnSpc>
                <a:spcPct val="150100"/>
              </a:lnSpc>
              <a:spcBef>
                <a:spcPts val="100"/>
              </a:spcBef>
            </a:pPr>
            <a:r>
              <a:rPr lang="en-IN" sz="2000" spc="-5" dirty="0">
                <a:latin typeface="Times New Roman"/>
                <a:cs typeface="Times New Roman"/>
              </a:rPr>
              <a:t>                                                                </a:t>
            </a:r>
            <a:r>
              <a:rPr lang="en-IN" sz="2000" b="1" spc="-5" dirty="0">
                <a:solidFill>
                  <a:srgbClr val="FF0000"/>
                </a:solidFill>
                <a:latin typeface="Times New Roman"/>
                <a:cs typeface="Times New Roman"/>
              </a:rPr>
              <a:t>IPC</a:t>
            </a:r>
          </a:p>
          <a:p>
            <a:pPr marL="356870" marR="7620" indent="-344805" algn="just">
              <a:lnSpc>
                <a:spcPct val="150100"/>
              </a:lnSpc>
              <a:spcBef>
                <a:spcPts val="100"/>
              </a:spcBef>
            </a:pPr>
            <a:endParaRPr lang="en-IN" sz="2000" spc="-5" dirty="0">
              <a:latin typeface="Times New Roman"/>
              <a:cs typeface="Times New Roman"/>
            </a:endParaRPr>
          </a:p>
          <a:p>
            <a:pPr marL="356870" marR="7620" indent="-344805" algn="just">
              <a:lnSpc>
                <a:spcPct val="150100"/>
              </a:lnSpc>
              <a:spcBef>
                <a:spcPts val="100"/>
              </a:spcBef>
            </a:pPr>
            <a:r>
              <a:rPr lang="en-IN" sz="2000" spc="-5" dirty="0">
                <a:solidFill>
                  <a:srgbClr val="00B050"/>
                </a:solidFill>
                <a:latin typeface="Times New Roman"/>
                <a:cs typeface="Times New Roman"/>
              </a:rPr>
              <a:t>Shared memory                                  Message Passing              RPC and Sockets</a:t>
            </a:r>
          </a:p>
          <a:p>
            <a:pPr marL="356870" marR="7620" indent="-344805" algn="just">
              <a:lnSpc>
                <a:spcPct val="150100"/>
              </a:lnSpc>
              <a:spcBef>
                <a:spcPts val="100"/>
              </a:spcBef>
            </a:pPr>
            <a:endParaRPr lang="en-IN" sz="2000" spc="-5" dirty="0">
              <a:latin typeface="Times New Roman"/>
              <a:cs typeface="Times New Roman"/>
            </a:endParaRPr>
          </a:p>
          <a:p>
            <a:pPr marL="356870" marR="7620" indent="-344805" algn="just">
              <a:lnSpc>
                <a:spcPct val="150100"/>
              </a:lnSpc>
              <a:spcBef>
                <a:spcPts val="100"/>
              </a:spcBef>
            </a:pPr>
            <a:r>
              <a:rPr lang="en-IN" sz="2000" spc="-5" dirty="0">
                <a:latin typeface="Times New Roman"/>
                <a:cs typeface="Times New Roman"/>
              </a:rPr>
              <a:t> </a:t>
            </a:r>
          </a:p>
          <a:p>
            <a:pPr marL="356870" marR="7620" indent="-344805" algn="just">
              <a:lnSpc>
                <a:spcPct val="150100"/>
              </a:lnSpc>
              <a:spcBef>
                <a:spcPts val="100"/>
              </a:spcBef>
            </a:pPr>
            <a:r>
              <a:rPr lang="en-IN" sz="2000" spc="-5" dirty="0">
                <a:solidFill>
                  <a:schemeClr val="tx2">
                    <a:lumMod val="60000"/>
                    <a:lumOff val="40000"/>
                  </a:schemeClr>
                </a:solidFill>
                <a:latin typeface="Times New Roman"/>
                <a:cs typeface="Times New Roman"/>
              </a:rPr>
              <a:t>Pipes                Memory mapped objects    </a:t>
            </a:r>
            <a:r>
              <a:rPr lang="en-IN" sz="2000" spc="-5" dirty="0">
                <a:solidFill>
                  <a:schemeClr val="accent6">
                    <a:lumMod val="75000"/>
                  </a:schemeClr>
                </a:solidFill>
                <a:latin typeface="Times New Roman"/>
                <a:cs typeface="Times New Roman"/>
              </a:rPr>
              <a:t>Message Queue      Mailbox    Signalling</a:t>
            </a:r>
          </a:p>
          <a:p>
            <a:pPr marL="356870" marR="7620" indent="-344805" algn="just">
              <a:lnSpc>
                <a:spcPct val="150100"/>
              </a:lnSpc>
              <a:spcBef>
                <a:spcPts val="100"/>
              </a:spcBef>
            </a:pPr>
            <a:endParaRPr lang="en-IN" sz="2000" spc="-5" dirty="0">
              <a:latin typeface="Times New Roman"/>
              <a:cs typeface="Times New Roman"/>
            </a:endParaRPr>
          </a:p>
          <a:p>
            <a:pPr marL="356870" marR="7620" indent="-344805" algn="just">
              <a:lnSpc>
                <a:spcPct val="150100"/>
              </a:lnSpc>
              <a:spcBef>
                <a:spcPts val="100"/>
              </a:spcBef>
            </a:pPr>
            <a:r>
              <a:rPr lang="en-IN" sz="2000" spc="-5" dirty="0">
                <a:solidFill>
                  <a:srgbClr val="7030A0"/>
                </a:solidFill>
                <a:latin typeface="Times New Roman"/>
                <a:cs typeface="Times New Roman"/>
              </a:rPr>
              <a:t>Anonymous Pipes     Named Pipes</a:t>
            </a:r>
            <a:endParaRPr sz="2000" dirty="0">
              <a:solidFill>
                <a:srgbClr val="7030A0"/>
              </a:solidFill>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72</a:t>
            </a:fld>
            <a:endParaRPr spc="-40" dirty="0"/>
          </a:p>
        </p:txBody>
      </p:sp>
      <p:cxnSp>
        <p:nvCxnSpPr>
          <p:cNvPr id="5" name="Straight Connector 4">
            <a:extLst>
              <a:ext uri="{FF2B5EF4-FFF2-40B4-BE49-F238E27FC236}">
                <a16:creationId xmlns:a16="http://schemas.microsoft.com/office/drawing/2014/main" id="{330C5813-3AD5-CED6-0933-D9741032F803}"/>
              </a:ext>
            </a:extLst>
          </p:cNvPr>
          <p:cNvCxnSpPr>
            <a:cxnSpLocks/>
          </p:cNvCxnSpPr>
          <p:nvPr/>
        </p:nvCxnSpPr>
        <p:spPr>
          <a:xfrm flipH="1">
            <a:off x="1295400" y="609600"/>
            <a:ext cx="3352800" cy="76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DFBA83C-E94B-1D7D-1662-9CCEB97228E9}"/>
              </a:ext>
            </a:extLst>
          </p:cNvPr>
          <p:cNvCxnSpPr/>
          <p:nvPr/>
        </p:nvCxnSpPr>
        <p:spPr>
          <a:xfrm>
            <a:off x="4648200" y="609600"/>
            <a:ext cx="76200" cy="76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2B3374-AFD7-7825-855A-91009632E4CC}"/>
              </a:ext>
            </a:extLst>
          </p:cNvPr>
          <p:cNvCxnSpPr/>
          <p:nvPr/>
        </p:nvCxnSpPr>
        <p:spPr>
          <a:xfrm>
            <a:off x="4648200" y="609600"/>
            <a:ext cx="281940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C531895-CBE4-6A48-3D67-B3BB13B6E6D6}"/>
              </a:ext>
            </a:extLst>
          </p:cNvPr>
          <p:cNvCxnSpPr/>
          <p:nvPr/>
        </p:nvCxnSpPr>
        <p:spPr>
          <a:xfrm flipH="1">
            <a:off x="609600" y="1524000"/>
            <a:ext cx="304800" cy="1143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E0FEF42-717B-064F-E29C-985A2E3DDD17}"/>
              </a:ext>
            </a:extLst>
          </p:cNvPr>
          <p:cNvCxnSpPr>
            <a:cxnSpLocks/>
          </p:cNvCxnSpPr>
          <p:nvPr/>
        </p:nvCxnSpPr>
        <p:spPr>
          <a:xfrm>
            <a:off x="914400" y="1524000"/>
            <a:ext cx="1295400" cy="1219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08F81D0-0FE5-60DC-7E34-476A9C089178}"/>
              </a:ext>
            </a:extLst>
          </p:cNvPr>
          <p:cNvCxnSpPr>
            <a:cxnSpLocks/>
          </p:cNvCxnSpPr>
          <p:nvPr/>
        </p:nvCxnSpPr>
        <p:spPr>
          <a:xfrm>
            <a:off x="533400" y="2971800"/>
            <a:ext cx="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DD9F86A-7CDE-B991-EDD1-A3DDE3C21C77}"/>
              </a:ext>
            </a:extLst>
          </p:cNvPr>
          <p:cNvCxnSpPr>
            <a:cxnSpLocks/>
          </p:cNvCxnSpPr>
          <p:nvPr/>
        </p:nvCxnSpPr>
        <p:spPr>
          <a:xfrm>
            <a:off x="533400" y="2971800"/>
            <a:ext cx="213360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0CD0DF76-BE00-ED25-EB88-2076DE06E568}"/>
              </a:ext>
            </a:extLst>
          </p:cNvPr>
          <p:cNvCxnSpPr/>
          <p:nvPr/>
        </p:nvCxnSpPr>
        <p:spPr>
          <a:xfrm>
            <a:off x="5105400" y="1524000"/>
            <a:ext cx="76200" cy="1219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A0FF2A6-50E1-A77D-FFB0-7AEFB637F662}"/>
              </a:ext>
            </a:extLst>
          </p:cNvPr>
          <p:cNvCxnSpPr/>
          <p:nvPr/>
        </p:nvCxnSpPr>
        <p:spPr>
          <a:xfrm>
            <a:off x="5105400" y="1524000"/>
            <a:ext cx="1828800" cy="1219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B30AC218-EE9A-5D53-6A0A-C38E3092599A}"/>
              </a:ext>
            </a:extLst>
          </p:cNvPr>
          <p:cNvCxnSpPr>
            <a:cxnSpLocks/>
          </p:cNvCxnSpPr>
          <p:nvPr/>
        </p:nvCxnSpPr>
        <p:spPr>
          <a:xfrm>
            <a:off x="5143500" y="1524000"/>
            <a:ext cx="2933700" cy="115526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562931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3" name="object 3"/>
          <p:cNvSpPr txBox="1">
            <a:spLocks noGrp="1"/>
          </p:cNvSpPr>
          <p:nvPr>
            <p:ph type="title"/>
          </p:nvPr>
        </p:nvSpPr>
        <p:spPr>
          <a:xfrm>
            <a:off x="1664970" y="246329"/>
            <a:ext cx="5968365" cy="574675"/>
          </a:xfrm>
          <a:prstGeom prst="rect">
            <a:avLst/>
          </a:prstGeom>
        </p:spPr>
        <p:txBody>
          <a:bodyPr vert="horz" wrap="square" lIns="0" tIns="12700" rIns="0" bIns="0" rtlCol="0">
            <a:spAutoFit/>
          </a:bodyPr>
          <a:lstStyle/>
          <a:p>
            <a:pPr marL="12700">
              <a:lnSpc>
                <a:spcPct val="100000"/>
              </a:lnSpc>
              <a:spcBef>
                <a:spcPts val="100"/>
              </a:spcBef>
            </a:pPr>
            <a:r>
              <a:rPr sz="3600" b="1" spc="-10" dirty="0">
                <a:solidFill>
                  <a:srgbClr val="FF0000"/>
                </a:solidFill>
                <a:latin typeface="Times New Roman"/>
                <a:cs typeface="Times New Roman"/>
              </a:rPr>
              <a:t>TASK</a:t>
            </a:r>
            <a:r>
              <a:rPr sz="3600" b="1" spc="-50" dirty="0">
                <a:solidFill>
                  <a:srgbClr val="FF0000"/>
                </a:solidFill>
                <a:latin typeface="Times New Roman"/>
                <a:cs typeface="Times New Roman"/>
              </a:rPr>
              <a:t> </a:t>
            </a:r>
            <a:r>
              <a:rPr sz="3600" b="1" spc="-10" dirty="0">
                <a:solidFill>
                  <a:srgbClr val="FF0000"/>
                </a:solidFill>
                <a:latin typeface="Times New Roman"/>
                <a:cs typeface="Times New Roman"/>
              </a:rPr>
              <a:t>SYNCHRONIZATION</a:t>
            </a:r>
            <a:endParaRPr sz="3600">
              <a:latin typeface="Times New Roman"/>
              <a:cs typeface="Times New Roman"/>
            </a:endParaRP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73</a:t>
            </a:fld>
            <a:endParaRPr spc="-40" dirty="0"/>
          </a:p>
        </p:txBody>
      </p:sp>
      <p:sp>
        <p:nvSpPr>
          <p:cNvPr id="4" name="object 4"/>
          <p:cNvSpPr txBox="1"/>
          <p:nvPr/>
        </p:nvSpPr>
        <p:spPr>
          <a:xfrm>
            <a:off x="383540" y="1114221"/>
            <a:ext cx="8535035" cy="4325620"/>
          </a:xfrm>
          <a:prstGeom prst="rect">
            <a:avLst/>
          </a:prstGeom>
        </p:spPr>
        <p:txBody>
          <a:bodyPr vert="horz" wrap="square" lIns="0" tIns="12700" rIns="0" bIns="0" rtlCol="0">
            <a:spAutoFit/>
          </a:bodyPr>
          <a:lstStyle/>
          <a:p>
            <a:pPr marL="356870" marR="10160" indent="-344805" algn="just">
              <a:lnSpc>
                <a:spcPct val="150100"/>
              </a:lnSpc>
              <a:spcBef>
                <a:spcPts val="100"/>
              </a:spcBef>
            </a:pPr>
            <a:r>
              <a:rPr sz="2000" spc="-5" dirty="0">
                <a:solidFill>
                  <a:srgbClr val="FF0000"/>
                </a:solidFill>
                <a:latin typeface="Times New Roman"/>
                <a:cs typeface="Times New Roman"/>
              </a:rPr>
              <a:t>» </a:t>
            </a:r>
            <a:r>
              <a:rPr sz="2000" dirty="0">
                <a:solidFill>
                  <a:srgbClr val="C00000"/>
                </a:solidFill>
                <a:latin typeface="Times New Roman"/>
                <a:cs typeface="Times New Roman"/>
              </a:rPr>
              <a:t>In </a:t>
            </a:r>
            <a:r>
              <a:rPr sz="2000" spc="-5" dirty="0">
                <a:solidFill>
                  <a:srgbClr val="C00000"/>
                </a:solidFill>
                <a:latin typeface="Times New Roman"/>
                <a:cs typeface="Times New Roman"/>
              </a:rPr>
              <a:t>a </a:t>
            </a:r>
            <a:r>
              <a:rPr sz="2000" spc="-10" dirty="0">
                <a:solidFill>
                  <a:srgbClr val="C00000"/>
                </a:solidFill>
                <a:latin typeface="Times New Roman"/>
                <a:cs typeface="Times New Roman"/>
              </a:rPr>
              <a:t>multitasking </a:t>
            </a:r>
            <a:r>
              <a:rPr sz="2000" spc="-5" dirty="0">
                <a:solidFill>
                  <a:srgbClr val="C00000"/>
                </a:solidFill>
                <a:latin typeface="Times New Roman"/>
                <a:cs typeface="Times New Roman"/>
              </a:rPr>
              <a:t>environment</a:t>
            </a:r>
            <a:r>
              <a:rPr sz="2000" spc="-5" dirty="0">
                <a:latin typeface="Times New Roman"/>
                <a:cs typeface="Times New Roman"/>
              </a:rPr>
              <a:t>, </a:t>
            </a:r>
            <a:r>
              <a:rPr sz="2000" spc="-10" dirty="0">
                <a:solidFill>
                  <a:srgbClr val="6F2F9F"/>
                </a:solidFill>
                <a:latin typeface="Times New Roman"/>
                <a:cs typeface="Times New Roman"/>
              </a:rPr>
              <a:t>multiple </a:t>
            </a:r>
            <a:r>
              <a:rPr sz="2000" spc="-5" dirty="0">
                <a:solidFill>
                  <a:srgbClr val="6F2F9F"/>
                </a:solidFill>
                <a:latin typeface="Times New Roman"/>
                <a:cs typeface="Times New Roman"/>
              </a:rPr>
              <a:t>processes run </a:t>
            </a:r>
            <a:r>
              <a:rPr sz="2000" dirty="0">
                <a:solidFill>
                  <a:srgbClr val="6F2F9F"/>
                </a:solidFill>
                <a:latin typeface="Times New Roman"/>
                <a:cs typeface="Times New Roman"/>
              </a:rPr>
              <a:t>concurrently </a:t>
            </a:r>
            <a:r>
              <a:rPr sz="2000" spc="-5" dirty="0">
                <a:solidFill>
                  <a:srgbClr val="6F2F9F"/>
                </a:solidFill>
                <a:latin typeface="Times New Roman"/>
                <a:cs typeface="Times New Roman"/>
              </a:rPr>
              <a:t>and share  </a:t>
            </a:r>
            <a:r>
              <a:rPr sz="2000" spc="-10" dirty="0">
                <a:solidFill>
                  <a:srgbClr val="6F2F9F"/>
                </a:solidFill>
                <a:latin typeface="Times New Roman"/>
                <a:cs typeface="Times New Roman"/>
              </a:rPr>
              <a:t>the </a:t>
            </a:r>
            <a:r>
              <a:rPr sz="2000" spc="-15" dirty="0">
                <a:solidFill>
                  <a:srgbClr val="6F2F9F"/>
                </a:solidFill>
                <a:latin typeface="Times New Roman"/>
                <a:cs typeface="Times New Roman"/>
              </a:rPr>
              <a:t>system</a:t>
            </a:r>
            <a:r>
              <a:rPr sz="2000" spc="40" dirty="0">
                <a:solidFill>
                  <a:srgbClr val="6F2F9F"/>
                </a:solidFill>
                <a:latin typeface="Times New Roman"/>
                <a:cs typeface="Times New Roman"/>
              </a:rPr>
              <a:t> </a:t>
            </a:r>
            <a:r>
              <a:rPr sz="2000" spc="-5" dirty="0">
                <a:solidFill>
                  <a:srgbClr val="6F2F9F"/>
                </a:solidFill>
                <a:latin typeface="Times New Roman"/>
                <a:cs typeface="Times New Roman"/>
              </a:rPr>
              <a:t>resources</a:t>
            </a:r>
            <a:r>
              <a:rPr sz="2000" spc="-5" dirty="0">
                <a:latin typeface="Times New Roman"/>
                <a:cs typeface="Times New Roman"/>
              </a:rPr>
              <a:t>.</a:t>
            </a:r>
            <a:endParaRPr sz="2000">
              <a:latin typeface="Times New Roman"/>
              <a:cs typeface="Times New Roman"/>
            </a:endParaRPr>
          </a:p>
          <a:p>
            <a:pPr marL="12700" algn="just">
              <a:lnSpc>
                <a:spcPct val="100000"/>
              </a:lnSpc>
              <a:spcBef>
                <a:spcPts val="1685"/>
              </a:spcBef>
            </a:pPr>
            <a:r>
              <a:rPr sz="2000" spc="-5" dirty="0">
                <a:solidFill>
                  <a:srgbClr val="FF0000"/>
                </a:solidFill>
                <a:latin typeface="Times New Roman"/>
                <a:cs typeface="Times New Roman"/>
              </a:rPr>
              <a:t>» </a:t>
            </a:r>
            <a:r>
              <a:rPr sz="2000" spc="-5" dirty="0">
                <a:latin typeface="Times New Roman"/>
                <a:cs typeface="Times New Roman"/>
              </a:rPr>
              <a:t>Also, </a:t>
            </a:r>
            <a:r>
              <a:rPr sz="2000" dirty="0">
                <a:solidFill>
                  <a:srgbClr val="6F2F9F"/>
                </a:solidFill>
                <a:latin typeface="Times New Roman"/>
                <a:cs typeface="Times New Roman"/>
              </a:rPr>
              <a:t>each process </a:t>
            </a:r>
            <a:r>
              <a:rPr sz="2000" spc="-10" dirty="0">
                <a:solidFill>
                  <a:srgbClr val="6F2F9F"/>
                </a:solidFill>
                <a:latin typeface="Times New Roman"/>
                <a:cs typeface="Times New Roman"/>
              </a:rPr>
              <a:t>may </a:t>
            </a:r>
            <a:r>
              <a:rPr sz="2000" spc="-5" dirty="0">
                <a:solidFill>
                  <a:srgbClr val="6F2F9F"/>
                </a:solidFill>
                <a:latin typeface="Times New Roman"/>
                <a:cs typeface="Times New Roman"/>
              </a:rPr>
              <a:t>communicate </a:t>
            </a:r>
            <a:r>
              <a:rPr sz="2000" spc="-10" dirty="0">
                <a:solidFill>
                  <a:srgbClr val="6F2F9F"/>
                </a:solidFill>
                <a:latin typeface="Times New Roman"/>
                <a:cs typeface="Times New Roman"/>
              </a:rPr>
              <a:t>with </a:t>
            </a:r>
            <a:r>
              <a:rPr sz="2000" dirty="0">
                <a:solidFill>
                  <a:srgbClr val="6F2F9F"/>
                </a:solidFill>
                <a:latin typeface="Times New Roman"/>
                <a:cs typeface="Times New Roman"/>
              </a:rPr>
              <a:t>each </a:t>
            </a:r>
            <a:r>
              <a:rPr sz="2000" spc="-5" dirty="0">
                <a:solidFill>
                  <a:srgbClr val="6F2F9F"/>
                </a:solidFill>
                <a:latin typeface="Times New Roman"/>
                <a:cs typeface="Times New Roman"/>
              </a:rPr>
              <a:t>other </a:t>
            </a:r>
            <a:r>
              <a:rPr sz="2000" spc="-15" dirty="0">
                <a:solidFill>
                  <a:srgbClr val="6F2F9F"/>
                </a:solidFill>
                <a:latin typeface="Times New Roman"/>
                <a:cs typeface="Times New Roman"/>
              </a:rPr>
              <a:t>with </a:t>
            </a:r>
            <a:r>
              <a:rPr sz="2000" spc="-5" dirty="0">
                <a:solidFill>
                  <a:srgbClr val="6F2F9F"/>
                </a:solidFill>
                <a:latin typeface="Times New Roman"/>
                <a:cs typeface="Times New Roman"/>
              </a:rPr>
              <a:t>different</a:t>
            </a:r>
            <a:r>
              <a:rPr sz="2000" spc="170" dirty="0">
                <a:solidFill>
                  <a:srgbClr val="6F2F9F"/>
                </a:solidFill>
                <a:latin typeface="Times New Roman"/>
                <a:cs typeface="Times New Roman"/>
              </a:rPr>
              <a:t> </a:t>
            </a:r>
            <a:r>
              <a:rPr sz="2000" dirty="0">
                <a:solidFill>
                  <a:srgbClr val="6F2F9F"/>
                </a:solidFill>
                <a:latin typeface="Times New Roman"/>
                <a:cs typeface="Times New Roman"/>
              </a:rPr>
              <a:t>IPC</a:t>
            </a:r>
            <a:endParaRPr sz="2000">
              <a:latin typeface="Times New Roman"/>
              <a:cs typeface="Times New Roman"/>
            </a:endParaRPr>
          </a:p>
          <a:p>
            <a:pPr marL="356870">
              <a:lnSpc>
                <a:spcPct val="100000"/>
              </a:lnSpc>
              <a:spcBef>
                <a:spcPts val="1200"/>
              </a:spcBef>
            </a:pPr>
            <a:r>
              <a:rPr sz="2000" spc="-15" dirty="0">
                <a:solidFill>
                  <a:srgbClr val="6F2F9F"/>
                </a:solidFill>
                <a:latin typeface="Times New Roman"/>
                <a:cs typeface="Times New Roman"/>
              </a:rPr>
              <a:t>mechanisms</a:t>
            </a:r>
            <a:r>
              <a:rPr sz="2000" spc="-15" dirty="0">
                <a:latin typeface="Times New Roman"/>
                <a:cs typeface="Times New Roman"/>
              </a:rPr>
              <a:t>.</a:t>
            </a:r>
            <a:endParaRPr sz="2000">
              <a:latin typeface="Times New Roman"/>
              <a:cs typeface="Times New Roman"/>
            </a:endParaRPr>
          </a:p>
          <a:p>
            <a:pPr marL="356870" marR="5080" indent="-344805" algn="just">
              <a:lnSpc>
                <a:spcPct val="150100"/>
              </a:lnSpc>
              <a:spcBef>
                <a:spcPts val="475"/>
              </a:spcBef>
            </a:pPr>
            <a:r>
              <a:rPr sz="2000" spc="-5" dirty="0">
                <a:solidFill>
                  <a:srgbClr val="FF0000"/>
                </a:solidFill>
                <a:latin typeface="Times New Roman"/>
                <a:cs typeface="Times New Roman"/>
              </a:rPr>
              <a:t>» </a:t>
            </a:r>
            <a:r>
              <a:rPr sz="2000" spc="-5" dirty="0">
                <a:latin typeface="Times New Roman"/>
                <a:cs typeface="Times New Roman"/>
              </a:rPr>
              <a:t>Hence, </a:t>
            </a:r>
            <a:r>
              <a:rPr sz="2000" spc="-5" dirty="0">
                <a:solidFill>
                  <a:srgbClr val="C00000"/>
                </a:solidFill>
                <a:latin typeface="Times New Roman"/>
                <a:cs typeface="Times New Roman"/>
              </a:rPr>
              <a:t>there </a:t>
            </a:r>
            <a:r>
              <a:rPr sz="2000" spc="-10" dirty="0">
                <a:solidFill>
                  <a:srgbClr val="C00000"/>
                </a:solidFill>
                <a:latin typeface="Times New Roman"/>
                <a:cs typeface="Times New Roman"/>
              </a:rPr>
              <a:t>may </a:t>
            </a:r>
            <a:r>
              <a:rPr sz="2000" dirty="0">
                <a:solidFill>
                  <a:srgbClr val="C00000"/>
                </a:solidFill>
                <a:latin typeface="Times New Roman"/>
                <a:cs typeface="Times New Roman"/>
              </a:rPr>
              <a:t>be </a:t>
            </a:r>
            <a:r>
              <a:rPr sz="2000" spc="-5" dirty="0">
                <a:solidFill>
                  <a:srgbClr val="C00000"/>
                </a:solidFill>
                <a:latin typeface="Times New Roman"/>
                <a:cs typeface="Times New Roman"/>
              </a:rPr>
              <a:t>situations </a:t>
            </a:r>
            <a:r>
              <a:rPr sz="2000" spc="-10" dirty="0">
                <a:solidFill>
                  <a:srgbClr val="C00000"/>
                </a:solidFill>
                <a:latin typeface="Times New Roman"/>
                <a:cs typeface="Times New Roman"/>
              </a:rPr>
              <a:t>that</a:t>
            </a:r>
            <a:r>
              <a:rPr sz="2000" spc="-10" dirty="0">
                <a:latin typeface="Times New Roman"/>
                <a:cs typeface="Times New Roman"/>
              </a:rPr>
              <a:t>; </a:t>
            </a:r>
            <a:r>
              <a:rPr sz="2000" spc="-15" dirty="0">
                <a:solidFill>
                  <a:srgbClr val="6F2F9F"/>
                </a:solidFill>
                <a:latin typeface="Times New Roman"/>
                <a:cs typeface="Times New Roman"/>
              </a:rPr>
              <a:t>two </a:t>
            </a:r>
            <a:r>
              <a:rPr sz="2000" spc="-5" dirty="0">
                <a:solidFill>
                  <a:srgbClr val="6F2F9F"/>
                </a:solidFill>
                <a:latin typeface="Times New Roman"/>
                <a:cs typeface="Times New Roman"/>
              </a:rPr>
              <a:t>processes </a:t>
            </a:r>
            <a:r>
              <a:rPr sz="2000" dirty="0">
                <a:solidFill>
                  <a:srgbClr val="6F2F9F"/>
                </a:solidFill>
                <a:latin typeface="Times New Roman"/>
                <a:cs typeface="Times New Roman"/>
              </a:rPr>
              <a:t>try </a:t>
            </a:r>
            <a:r>
              <a:rPr sz="2000" spc="-5" dirty="0">
                <a:solidFill>
                  <a:srgbClr val="6F2F9F"/>
                </a:solidFill>
                <a:latin typeface="Times New Roman"/>
                <a:cs typeface="Times New Roman"/>
              </a:rPr>
              <a:t>to access a </a:t>
            </a:r>
            <a:r>
              <a:rPr sz="2000" spc="-10" dirty="0">
                <a:solidFill>
                  <a:srgbClr val="6F2F9F"/>
                </a:solidFill>
                <a:latin typeface="Times New Roman"/>
                <a:cs typeface="Times New Roman"/>
              </a:rPr>
              <a:t>shared  </a:t>
            </a:r>
            <a:r>
              <a:rPr sz="2000" spc="-5" dirty="0">
                <a:solidFill>
                  <a:srgbClr val="6F2F9F"/>
                </a:solidFill>
                <a:latin typeface="Times New Roman"/>
                <a:cs typeface="Times New Roman"/>
              </a:rPr>
              <a:t>memory area</a:t>
            </a:r>
            <a:r>
              <a:rPr sz="2000" spc="-5" dirty="0">
                <a:latin typeface="Times New Roman"/>
                <a:cs typeface="Times New Roman"/>
              </a:rPr>
              <a:t>, </a:t>
            </a:r>
            <a:r>
              <a:rPr sz="2000" spc="-10" dirty="0">
                <a:solidFill>
                  <a:srgbClr val="006FC0"/>
                </a:solidFill>
                <a:latin typeface="Times New Roman"/>
                <a:cs typeface="Times New Roman"/>
              </a:rPr>
              <a:t>where </a:t>
            </a:r>
            <a:r>
              <a:rPr sz="2000" spc="-5" dirty="0">
                <a:solidFill>
                  <a:srgbClr val="006FC0"/>
                </a:solidFill>
                <a:latin typeface="Times New Roman"/>
                <a:cs typeface="Times New Roman"/>
              </a:rPr>
              <a:t>one process tries to </a:t>
            </a:r>
            <a:r>
              <a:rPr sz="2000" spc="-15" dirty="0">
                <a:solidFill>
                  <a:srgbClr val="006FC0"/>
                </a:solidFill>
                <a:latin typeface="Times New Roman"/>
                <a:cs typeface="Times New Roman"/>
              </a:rPr>
              <a:t>write </a:t>
            </a:r>
            <a:r>
              <a:rPr sz="2000" spc="-5" dirty="0">
                <a:solidFill>
                  <a:srgbClr val="006FC0"/>
                </a:solidFill>
                <a:latin typeface="Times New Roman"/>
                <a:cs typeface="Times New Roman"/>
              </a:rPr>
              <a:t>to </a:t>
            </a:r>
            <a:r>
              <a:rPr sz="2000" spc="-10" dirty="0">
                <a:solidFill>
                  <a:srgbClr val="006FC0"/>
                </a:solidFill>
                <a:latin typeface="Times New Roman"/>
                <a:cs typeface="Times New Roman"/>
              </a:rPr>
              <a:t>the memory </a:t>
            </a:r>
            <a:r>
              <a:rPr sz="2000" dirty="0">
                <a:solidFill>
                  <a:srgbClr val="006FC0"/>
                </a:solidFill>
                <a:latin typeface="Times New Roman"/>
                <a:cs typeface="Times New Roman"/>
              </a:rPr>
              <a:t>location </a:t>
            </a:r>
            <a:r>
              <a:rPr sz="2000" spc="-5" dirty="0">
                <a:solidFill>
                  <a:srgbClr val="006FC0"/>
                </a:solidFill>
                <a:latin typeface="Times New Roman"/>
                <a:cs typeface="Times New Roman"/>
              </a:rPr>
              <a:t>when </a:t>
            </a:r>
            <a:r>
              <a:rPr sz="2000" spc="-10" dirty="0">
                <a:solidFill>
                  <a:srgbClr val="006FC0"/>
                </a:solidFill>
                <a:latin typeface="Times New Roman"/>
                <a:cs typeface="Times New Roman"/>
              </a:rPr>
              <a:t>the  </a:t>
            </a:r>
            <a:r>
              <a:rPr sz="2000" spc="-5" dirty="0">
                <a:solidFill>
                  <a:srgbClr val="006FC0"/>
                </a:solidFill>
                <a:latin typeface="Times New Roman"/>
                <a:cs typeface="Times New Roman"/>
              </a:rPr>
              <a:t>other process is </a:t>
            </a:r>
            <a:r>
              <a:rPr sz="2000" spc="-10" dirty="0">
                <a:solidFill>
                  <a:srgbClr val="006FC0"/>
                </a:solidFill>
                <a:latin typeface="Times New Roman"/>
                <a:cs typeface="Times New Roman"/>
              </a:rPr>
              <a:t>trying </a:t>
            </a:r>
            <a:r>
              <a:rPr sz="2000" spc="-5" dirty="0">
                <a:solidFill>
                  <a:srgbClr val="006FC0"/>
                </a:solidFill>
                <a:latin typeface="Times New Roman"/>
                <a:cs typeface="Times New Roman"/>
              </a:rPr>
              <a:t>to read from </a:t>
            </a:r>
            <a:r>
              <a:rPr sz="2000" dirty="0">
                <a:solidFill>
                  <a:srgbClr val="006FC0"/>
                </a:solidFill>
                <a:latin typeface="Times New Roman"/>
                <a:cs typeface="Times New Roman"/>
              </a:rPr>
              <a:t>the </a:t>
            </a:r>
            <a:r>
              <a:rPr sz="2000" spc="-10" dirty="0">
                <a:solidFill>
                  <a:srgbClr val="006FC0"/>
                </a:solidFill>
                <a:latin typeface="Times New Roman"/>
                <a:cs typeface="Times New Roman"/>
              </a:rPr>
              <a:t>same memory </a:t>
            </a:r>
            <a:r>
              <a:rPr sz="2000" spc="-5" dirty="0">
                <a:solidFill>
                  <a:srgbClr val="006FC0"/>
                </a:solidFill>
                <a:latin typeface="Times New Roman"/>
                <a:cs typeface="Times New Roman"/>
              </a:rPr>
              <a:t>location</a:t>
            </a:r>
            <a:r>
              <a:rPr sz="2000" spc="-5" dirty="0">
                <a:latin typeface="Times New Roman"/>
                <a:cs typeface="Times New Roman"/>
              </a:rPr>
              <a:t>. </a:t>
            </a:r>
            <a:r>
              <a:rPr sz="2000" dirty="0">
                <a:solidFill>
                  <a:srgbClr val="FF0000"/>
                </a:solidFill>
                <a:latin typeface="Times New Roman"/>
                <a:cs typeface="Times New Roman"/>
              </a:rPr>
              <a:t>This </a:t>
            </a:r>
            <a:r>
              <a:rPr sz="2000" spc="-15" dirty="0">
                <a:solidFill>
                  <a:srgbClr val="FF0000"/>
                </a:solidFill>
                <a:latin typeface="Times New Roman"/>
                <a:cs typeface="Times New Roman"/>
              </a:rPr>
              <a:t>will </a:t>
            </a:r>
            <a:r>
              <a:rPr sz="2000" spc="-5" dirty="0">
                <a:solidFill>
                  <a:srgbClr val="FF0000"/>
                </a:solidFill>
                <a:latin typeface="Times New Roman"/>
                <a:cs typeface="Times New Roman"/>
              </a:rPr>
              <a:t>lead to  unexpected</a:t>
            </a:r>
            <a:r>
              <a:rPr sz="2000" dirty="0">
                <a:solidFill>
                  <a:srgbClr val="FF0000"/>
                </a:solidFill>
                <a:latin typeface="Times New Roman"/>
                <a:cs typeface="Times New Roman"/>
              </a:rPr>
              <a:t> </a:t>
            </a:r>
            <a:r>
              <a:rPr sz="2000" spc="-10" dirty="0">
                <a:solidFill>
                  <a:srgbClr val="FF0000"/>
                </a:solidFill>
                <a:latin typeface="Times New Roman"/>
                <a:cs typeface="Times New Roman"/>
              </a:rPr>
              <a:t>results</a:t>
            </a:r>
            <a:r>
              <a:rPr sz="2000" spc="-10" dirty="0">
                <a:latin typeface="Times New Roman"/>
                <a:cs typeface="Times New Roman"/>
              </a:rPr>
              <a:t>.</a:t>
            </a:r>
            <a:endParaRPr sz="2000">
              <a:latin typeface="Times New Roman"/>
              <a:cs typeface="Times New Roman"/>
            </a:endParaRPr>
          </a:p>
          <a:p>
            <a:pPr marL="12700" algn="just">
              <a:lnSpc>
                <a:spcPct val="100000"/>
              </a:lnSpc>
              <a:spcBef>
                <a:spcPts val="1685"/>
              </a:spcBef>
            </a:pPr>
            <a:r>
              <a:rPr sz="2000" spc="-5" dirty="0">
                <a:solidFill>
                  <a:srgbClr val="FF0000"/>
                </a:solidFill>
                <a:latin typeface="Times New Roman"/>
                <a:cs typeface="Times New Roman"/>
              </a:rPr>
              <a:t>» </a:t>
            </a:r>
            <a:r>
              <a:rPr sz="2000" dirty="0">
                <a:solidFill>
                  <a:srgbClr val="C00000"/>
                </a:solidFill>
                <a:latin typeface="Times New Roman"/>
                <a:cs typeface="Times New Roman"/>
              </a:rPr>
              <a:t>The </a:t>
            </a:r>
            <a:r>
              <a:rPr sz="2000" spc="-5" dirty="0">
                <a:solidFill>
                  <a:srgbClr val="C00000"/>
                </a:solidFill>
                <a:latin typeface="Times New Roman"/>
                <a:cs typeface="Times New Roman"/>
              </a:rPr>
              <a:t>solution </a:t>
            </a:r>
            <a:r>
              <a:rPr sz="2000" spc="-10" dirty="0">
                <a:solidFill>
                  <a:srgbClr val="C00000"/>
                </a:solidFill>
                <a:latin typeface="Times New Roman"/>
                <a:cs typeface="Times New Roman"/>
              </a:rPr>
              <a:t>is</a:t>
            </a:r>
            <a:r>
              <a:rPr sz="2000" spc="-10" dirty="0">
                <a:latin typeface="Times New Roman"/>
                <a:cs typeface="Times New Roman"/>
              </a:rPr>
              <a:t>, </a:t>
            </a:r>
            <a:r>
              <a:rPr sz="2000" spc="-15" dirty="0">
                <a:solidFill>
                  <a:srgbClr val="AC1285"/>
                </a:solidFill>
                <a:latin typeface="Times New Roman"/>
                <a:cs typeface="Times New Roman"/>
              </a:rPr>
              <a:t>make </a:t>
            </a:r>
            <a:r>
              <a:rPr sz="2000" dirty="0">
                <a:solidFill>
                  <a:srgbClr val="AC1285"/>
                </a:solidFill>
                <a:latin typeface="Times New Roman"/>
                <a:cs typeface="Times New Roman"/>
              </a:rPr>
              <a:t>each process </a:t>
            </a:r>
            <a:r>
              <a:rPr sz="2000" spc="-10" dirty="0">
                <a:solidFill>
                  <a:srgbClr val="AC1285"/>
                </a:solidFill>
                <a:latin typeface="Times New Roman"/>
                <a:cs typeface="Times New Roman"/>
              </a:rPr>
              <a:t>aware </a:t>
            </a:r>
            <a:r>
              <a:rPr sz="2000" dirty="0">
                <a:solidFill>
                  <a:srgbClr val="AC1285"/>
                </a:solidFill>
                <a:latin typeface="Times New Roman"/>
                <a:cs typeface="Times New Roman"/>
              </a:rPr>
              <a:t>of </a:t>
            </a:r>
            <a:r>
              <a:rPr sz="2000" spc="-5" dirty="0">
                <a:solidFill>
                  <a:srgbClr val="AC1285"/>
                </a:solidFill>
                <a:latin typeface="Times New Roman"/>
                <a:cs typeface="Times New Roman"/>
              </a:rPr>
              <a:t>access </a:t>
            </a:r>
            <a:r>
              <a:rPr sz="2000" dirty="0">
                <a:solidFill>
                  <a:srgbClr val="AC1285"/>
                </a:solidFill>
                <a:latin typeface="Times New Roman"/>
                <a:cs typeface="Times New Roman"/>
              </a:rPr>
              <a:t>of </a:t>
            </a:r>
            <a:r>
              <a:rPr sz="2000" spc="-5" dirty="0">
                <a:solidFill>
                  <a:srgbClr val="AC1285"/>
                </a:solidFill>
                <a:latin typeface="Times New Roman"/>
                <a:cs typeface="Times New Roman"/>
              </a:rPr>
              <a:t>a shared</a:t>
            </a:r>
            <a:r>
              <a:rPr sz="2000" spc="-195" dirty="0">
                <a:solidFill>
                  <a:srgbClr val="AC1285"/>
                </a:solidFill>
                <a:latin typeface="Times New Roman"/>
                <a:cs typeface="Times New Roman"/>
              </a:rPr>
              <a:t> </a:t>
            </a:r>
            <a:r>
              <a:rPr sz="2000" spc="-5" dirty="0">
                <a:solidFill>
                  <a:srgbClr val="AC1285"/>
                </a:solidFill>
                <a:latin typeface="Times New Roman"/>
                <a:cs typeface="Times New Roman"/>
              </a:rPr>
              <a:t>resource</a:t>
            </a:r>
            <a:r>
              <a:rPr sz="2000" spc="-5" dirty="0">
                <a:latin typeface="Times New Roman"/>
                <a:cs typeface="Times New Roman"/>
              </a:rPr>
              <a:t>.</a:t>
            </a:r>
            <a:endParaRPr sz="2000">
              <a:latin typeface="Times New Roman"/>
              <a:cs typeface="Times New Roman"/>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3" name="object 3"/>
          <p:cNvSpPr txBox="1">
            <a:spLocks noGrp="1"/>
          </p:cNvSpPr>
          <p:nvPr>
            <p:ph type="title"/>
          </p:nvPr>
        </p:nvSpPr>
        <p:spPr>
          <a:xfrm>
            <a:off x="460044" y="199374"/>
            <a:ext cx="8307070" cy="1398270"/>
          </a:xfrm>
          <a:prstGeom prst="rect">
            <a:avLst/>
          </a:prstGeom>
        </p:spPr>
        <p:txBody>
          <a:bodyPr vert="horz" wrap="square" lIns="0" tIns="12700" rIns="0" bIns="0" rtlCol="0">
            <a:spAutoFit/>
          </a:bodyPr>
          <a:lstStyle/>
          <a:p>
            <a:pPr marL="356870" marR="5080" indent="-344805" algn="just">
              <a:lnSpc>
                <a:spcPct val="150100"/>
              </a:lnSpc>
              <a:spcBef>
                <a:spcPts val="100"/>
              </a:spcBef>
            </a:pPr>
            <a:r>
              <a:rPr spc="-5" dirty="0">
                <a:solidFill>
                  <a:srgbClr val="C00000"/>
                </a:solidFill>
              </a:rPr>
              <a:t>» </a:t>
            </a:r>
            <a:r>
              <a:rPr dirty="0">
                <a:solidFill>
                  <a:srgbClr val="AC1285"/>
                </a:solidFill>
              </a:rPr>
              <a:t>The </a:t>
            </a:r>
            <a:r>
              <a:rPr spc="-5" dirty="0">
                <a:solidFill>
                  <a:srgbClr val="AC1285"/>
                </a:solidFill>
              </a:rPr>
              <a:t>act </a:t>
            </a:r>
            <a:r>
              <a:rPr dirty="0">
                <a:solidFill>
                  <a:srgbClr val="AC1285"/>
                </a:solidFill>
              </a:rPr>
              <a:t>of </a:t>
            </a:r>
            <a:r>
              <a:rPr spc="-10" dirty="0">
                <a:solidFill>
                  <a:srgbClr val="AC1285"/>
                </a:solidFill>
              </a:rPr>
              <a:t>making the processes aware </a:t>
            </a:r>
            <a:r>
              <a:rPr dirty="0">
                <a:solidFill>
                  <a:srgbClr val="AC1285"/>
                </a:solidFill>
              </a:rPr>
              <a:t>of </a:t>
            </a:r>
            <a:r>
              <a:rPr spc="-10" dirty="0">
                <a:solidFill>
                  <a:srgbClr val="AC1285"/>
                </a:solidFill>
              </a:rPr>
              <a:t>the </a:t>
            </a:r>
            <a:r>
              <a:rPr spc="-5" dirty="0">
                <a:solidFill>
                  <a:srgbClr val="AC1285"/>
                </a:solidFill>
              </a:rPr>
              <a:t>access </a:t>
            </a:r>
            <a:r>
              <a:rPr dirty="0">
                <a:solidFill>
                  <a:srgbClr val="AC1285"/>
                </a:solidFill>
              </a:rPr>
              <a:t>of </a:t>
            </a:r>
            <a:r>
              <a:rPr spc="-5" dirty="0">
                <a:solidFill>
                  <a:srgbClr val="AC1285"/>
                </a:solidFill>
              </a:rPr>
              <a:t>shared resources </a:t>
            </a:r>
            <a:r>
              <a:rPr spc="5" dirty="0">
                <a:solidFill>
                  <a:srgbClr val="AC1285"/>
                </a:solidFill>
              </a:rPr>
              <a:t>by  </a:t>
            </a:r>
            <a:r>
              <a:rPr spc="-5" dirty="0">
                <a:solidFill>
                  <a:srgbClr val="AC1285"/>
                </a:solidFill>
              </a:rPr>
              <a:t>each process to avoid conflicts is </a:t>
            </a:r>
            <a:r>
              <a:rPr spc="-10" dirty="0">
                <a:solidFill>
                  <a:srgbClr val="AC1285"/>
                </a:solidFill>
              </a:rPr>
              <a:t>known </a:t>
            </a:r>
            <a:r>
              <a:rPr spc="-5" dirty="0">
                <a:solidFill>
                  <a:srgbClr val="AC1285"/>
                </a:solidFill>
              </a:rPr>
              <a:t>as </a:t>
            </a:r>
            <a:r>
              <a:rPr spc="-10" dirty="0"/>
              <a:t>“</a:t>
            </a:r>
            <a:r>
              <a:rPr b="1" i="1" spc="-10" dirty="0">
                <a:solidFill>
                  <a:srgbClr val="FF0000"/>
                </a:solidFill>
                <a:latin typeface="Times New Roman"/>
                <a:cs typeface="Times New Roman"/>
              </a:rPr>
              <a:t>Task/ </a:t>
            </a:r>
            <a:r>
              <a:rPr b="1" i="1" spc="-5" dirty="0">
                <a:solidFill>
                  <a:srgbClr val="FF0000"/>
                </a:solidFill>
                <a:latin typeface="Times New Roman"/>
                <a:cs typeface="Times New Roman"/>
              </a:rPr>
              <a:t>Process  Synchronization</a:t>
            </a:r>
            <a:r>
              <a:rPr spc="-5" dirty="0"/>
              <a:t>”.</a:t>
            </a: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74</a:t>
            </a:fld>
            <a:endParaRPr spc="-40" dirty="0"/>
          </a:p>
        </p:txBody>
      </p:sp>
      <p:sp>
        <p:nvSpPr>
          <p:cNvPr id="4" name="object 4"/>
          <p:cNvSpPr txBox="1"/>
          <p:nvPr/>
        </p:nvSpPr>
        <p:spPr>
          <a:xfrm>
            <a:off x="460044" y="1786508"/>
            <a:ext cx="8304530" cy="4092575"/>
          </a:xfrm>
          <a:prstGeom prst="rect">
            <a:avLst/>
          </a:prstGeom>
        </p:spPr>
        <p:txBody>
          <a:bodyPr vert="horz" wrap="square" lIns="0" tIns="11430" rIns="0" bIns="0" rtlCol="0">
            <a:spAutoFit/>
          </a:bodyPr>
          <a:lstStyle/>
          <a:p>
            <a:pPr marL="12700">
              <a:lnSpc>
                <a:spcPct val="100000"/>
              </a:lnSpc>
              <a:spcBef>
                <a:spcPts val="90"/>
              </a:spcBef>
              <a:tabLst>
                <a:tab pos="356870" algn="l"/>
              </a:tabLst>
            </a:pPr>
            <a:r>
              <a:rPr sz="2000" spc="-5" dirty="0">
                <a:solidFill>
                  <a:srgbClr val="C00000"/>
                </a:solidFill>
                <a:latin typeface="Times New Roman"/>
                <a:cs typeface="Times New Roman"/>
              </a:rPr>
              <a:t>»	Task/ Process </a:t>
            </a:r>
            <a:r>
              <a:rPr sz="2000" spc="-10" dirty="0">
                <a:solidFill>
                  <a:srgbClr val="C00000"/>
                </a:solidFill>
                <a:latin typeface="Times New Roman"/>
                <a:cs typeface="Times New Roman"/>
              </a:rPr>
              <a:t>Synchronization is essential for</a:t>
            </a:r>
            <a:r>
              <a:rPr sz="2000" spc="90" dirty="0">
                <a:solidFill>
                  <a:srgbClr val="C00000"/>
                </a:solidFill>
                <a:latin typeface="Times New Roman"/>
                <a:cs typeface="Times New Roman"/>
              </a:rPr>
              <a:t> </a:t>
            </a:r>
            <a:r>
              <a:rPr sz="2000" spc="-5" dirty="0">
                <a:latin typeface="Times New Roman"/>
                <a:cs typeface="Times New Roman"/>
              </a:rPr>
              <a:t>–</a:t>
            </a:r>
            <a:endParaRPr sz="2000" dirty="0">
              <a:latin typeface="Times New Roman"/>
              <a:cs typeface="Times New Roman"/>
            </a:endParaRPr>
          </a:p>
          <a:p>
            <a:pPr marL="698500" indent="-341630">
              <a:lnSpc>
                <a:spcPct val="100000"/>
              </a:lnSpc>
              <a:spcBef>
                <a:spcPts val="1550"/>
              </a:spcBef>
              <a:buClr>
                <a:srgbClr val="C00000"/>
              </a:buClr>
              <a:buSzPct val="97222"/>
              <a:buAutoNum type="arabicPeriod"/>
              <a:tabLst>
                <a:tab pos="697865" algn="l"/>
                <a:tab pos="698500" algn="l"/>
              </a:tabLst>
            </a:pPr>
            <a:r>
              <a:rPr sz="1800" dirty="0">
                <a:latin typeface="Times New Roman"/>
                <a:cs typeface="Times New Roman"/>
              </a:rPr>
              <a:t>Avoiding</a:t>
            </a:r>
            <a:r>
              <a:rPr sz="1800" spc="55" dirty="0">
                <a:latin typeface="Times New Roman"/>
                <a:cs typeface="Times New Roman"/>
              </a:rPr>
              <a:t> </a:t>
            </a:r>
            <a:r>
              <a:rPr sz="1800" spc="-5" dirty="0">
                <a:latin typeface="Times New Roman"/>
                <a:cs typeface="Times New Roman"/>
              </a:rPr>
              <a:t>conflicts</a:t>
            </a:r>
            <a:r>
              <a:rPr sz="1800" spc="80" dirty="0">
                <a:latin typeface="Times New Roman"/>
                <a:cs typeface="Times New Roman"/>
              </a:rPr>
              <a:t> </a:t>
            </a:r>
            <a:r>
              <a:rPr sz="1800" dirty="0">
                <a:latin typeface="Times New Roman"/>
                <a:cs typeface="Times New Roman"/>
              </a:rPr>
              <a:t>in</a:t>
            </a:r>
            <a:r>
              <a:rPr sz="1800" spc="55" dirty="0">
                <a:latin typeface="Times New Roman"/>
                <a:cs typeface="Times New Roman"/>
              </a:rPr>
              <a:t> </a:t>
            </a:r>
            <a:r>
              <a:rPr sz="1800" spc="-5" dirty="0">
                <a:latin typeface="Times New Roman"/>
                <a:cs typeface="Times New Roman"/>
              </a:rPr>
              <a:t>resource</a:t>
            </a:r>
            <a:r>
              <a:rPr sz="1800" spc="50" dirty="0">
                <a:latin typeface="Times New Roman"/>
                <a:cs typeface="Times New Roman"/>
              </a:rPr>
              <a:t> </a:t>
            </a:r>
            <a:r>
              <a:rPr sz="1800" spc="-5" dirty="0">
                <a:latin typeface="Times New Roman"/>
                <a:cs typeface="Times New Roman"/>
              </a:rPr>
              <a:t>access</a:t>
            </a:r>
            <a:r>
              <a:rPr sz="1800" spc="70" dirty="0">
                <a:latin typeface="Times New Roman"/>
                <a:cs typeface="Times New Roman"/>
              </a:rPr>
              <a:t> </a:t>
            </a:r>
            <a:r>
              <a:rPr sz="1800" spc="-5" dirty="0">
                <a:latin typeface="Times New Roman"/>
                <a:cs typeface="Times New Roman"/>
              </a:rPr>
              <a:t>(racing,</a:t>
            </a:r>
            <a:r>
              <a:rPr sz="1800" spc="80" dirty="0">
                <a:latin typeface="Times New Roman"/>
                <a:cs typeface="Times New Roman"/>
              </a:rPr>
              <a:t> </a:t>
            </a:r>
            <a:r>
              <a:rPr sz="1800" spc="-5" dirty="0">
                <a:latin typeface="Times New Roman"/>
                <a:cs typeface="Times New Roman"/>
              </a:rPr>
              <a:t>deadlock,</a:t>
            </a:r>
            <a:r>
              <a:rPr sz="1800" spc="85" dirty="0">
                <a:latin typeface="Times New Roman"/>
                <a:cs typeface="Times New Roman"/>
              </a:rPr>
              <a:t> </a:t>
            </a:r>
            <a:r>
              <a:rPr sz="1800" spc="-5" dirty="0">
                <a:latin typeface="Times New Roman"/>
                <a:cs typeface="Times New Roman"/>
              </a:rPr>
              <a:t>etc.)</a:t>
            </a:r>
            <a:r>
              <a:rPr sz="1800" spc="70" dirty="0">
                <a:latin typeface="Times New Roman"/>
                <a:cs typeface="Times New Roman"/>
              </a:rPr>
              <a:t> </a:t>
            </a:r>
            <a:r>
              <a:rPr sz="1800" dirty="0">
                <a:latin typeface="Times New Roman"/>
                <a:cs typeface="Times New Roman"/>
              </a:rPr>
              <a:t>in</a:t>
            </a:r>
            <a:r>
              <a:rPr sz="1800" spc="75" dirty="0">
                <a:latin typeface="Times New Roman"/>
                <a:cs typeface="Times New Roman"/>
              </a:rPr>
              <a:t> </a:t>
            </a:r>
            <a:r>
              <a:rPr sz="1800" spc="-5" dirty="0">
                <a:latin typeface="Times New Roman"/>
                <a:cs typeface="Times New Roman"/>
              </a:rPr>
              <a:t>multitasking</a:t>
            </a:r>
            <a:endParaRPr sz="1800" dirty="0">
              <a:latin typeface="Times New Roman"/>
              <a:cs typeface="Times New Roman"/>
            </a:endParaRPr>
          </a:p>
          <a:p>
            <a:pPr marL="698500">
              <a:lnSpc>
                <a:spcPct val="100000"/>
              </a:lnSpc>
              <a:spcBef>
                <a:spcPts val="1075"/>
              </a:spcBef>
            </a:pPr>
            <a:r>
              <a:rPr sz="1800" spc="-5" dirty="0">
                <a:latin typeface="Times New Roman"/>
                <a:cs typeface="Times New Roman"/>
              </a:rPr>
              <a:t>environment.</a:t>
            </a:r>
            <a:endParaRPr sz="1800" dirty="0">
              <a:latin typeface="Times New Roman"/>
              <a:cs typeface="Times New Roman"/>
            </a:endParaRPr>
          </a:p>
          <a:p>
            <a:pPr marL="698500" indent="-341630">
              <a:lnSpc>
                <a:spcPct val="100000"/>
              </a:lnSpc>
              <a:spcBef>
                <a:spcPts val="1515"/>
              </a:spcBef>
              <a:buClr>
                <a:srgbClr val="C00000"/>
              </a:buClr>
              <a:buSzPct val="97222"/>
              <a:buAutoNum type="arabicPeriod" startAt="2"/>
              <a:tabLst>
                <a:tab pos="697865" algn="l"/>
                <a:tab pos="698500" algn="l"/>
              </a:tabLst>
            </a:pPr>
            <a:r>
              <a:rPr sz="1800" dirty="0">
                <a:latin typeface="Times New Roman"/>
                <a:cs typeface="Times New Roman"/>
              </a:rPr>
              <a:t>Ensuring proper </a:t>
            </a:r>
            <a:r>
              <a:rPr sz="1800" spc="-5" dirty="0">
                <a:latin typeface="Times New Roman"/>
                <a:cs typeface="Times New Roman"/>
              </a:rPr>
              <a:t>sequence </a:t>
            </a:r>
            <a:r>
              <a:rPr sz="1800" spc="5" dirty="0">
                <a:latin typeface="Times New Roman"/>
                <a:cs typeface="Times New Roman"/>
              </a:rPr>
              <a:t>of </a:t>
            </a:r>
            <a:r>
              <a:rPr sz="1800" dirty="0">
                <a:latin typeface="Times New Roman"/>
                <a:cs typeface="Times New Roman"/>
              </a:rPr>
              <a:t>operation </a:t>
            </a:r>
            <a:r>
              <a:rPr sz="1800" spc="-5" dirty="0">
                <a:latin typeface="Times New Roman"/>
                <a:cs typeface="Times New Roman"/>
              </a:rPr>
              <a:t>across</a:t>
            </a:r>
            <a:r>
              <a:rPr sz="1800" spc="-100" dirty="0">
                <a:latin typeface="Times New Roman"/>
                <a:cs typeface="Times New Roman"/>
              </a:rPr>
              <a:t> </a:t>
            </a:r>
            <a:r>
              <a:rPr sz="1800" spc="-5" dirty="0">
                <a:latin typeface="Times New Roman"/>
                <a:cs typeface="Times New Roman"/>
              </a:rPr>
              <a:t>processes.</a:t>
            </a:r>
            <a:endParaRPr sz="1800" dirty="0">
              <a:latin typeface="Times New Roman"/>
              <a:cs typeface="Times New Roman"/>
            </a:endParaRPr>
          </a:p>
          <a:p>
            <a:pPr marL="698500" indent="-341630">
              <a:lnSpc>
                <a:spcPct val="100000"/>
              </a:lnSpc>
              <a:spcBef>
                <a:spcPts val="1515"/>
              </a:spcBef>
              <a:buClr>
                <a:srgbClr val="C00000"/>
              </a:buClr>
              <a:buSzPct val="97222"/>
              <a:buAutoNum type="arabicPeriod" startAt="2"/>
              <a:tabLst>
                <a:tab pos="697865" algn="l"/>
                <a:tab pos="698500" algn="l"/>
              </a:tabLst>
            </a:pPr>
            <a:r>
              <a:rPr sz="1800" dirty="0">
                <a:latin typeface="Times New Roman"/>
                <a:cs typeface="Times New Roman"/>
              </a:rPr>
              <a:t>Establish proper </a:t>
            </a:r>
            <a:r>
              <a:rPr sz="1800" spc="-5" dirty="0">
                <a:latin typeface="Times New Roman"/>
                <a:cs typeface="Times New Roman"/>
              </a:rPr>
              <a:t>communication </a:t>
            </a:r>
            <a:r>
              <a:rPr sz="1800" spc="-10" dirty="0">
                <a:latin typeface="Times New Roman"/>
                <a:cs typeface="Times New Roman"/>
              </a:rPr>
              <a:t>between</a:t>
            </a:r>
            <a:r>
              <a:rPr sz="1800" spc="35" dirty="0">
                <a:latin typeface="Times New Roman"/>
                <a:cs typeface="Times New Roman"/>
              </a:rPr>
              <a:t> </a:t>
            </a:r>
            <a:r>
              <a:rPr sz="1800" spc="-5" dirty="0">
                <a:latin typeface="Times New Roman"/>
                <a:cs typeface="Times New Roman"/>
              </a:rPr>
              <a:t>processes.</a:t>
            </a:r>
            <a:endParaRPr sz="1800" dirty="0">
              <a:latin typeface="Times New Roman"/>
              <a:cs typeface="Times New Roman"/>
            </a:endParaRPr>
          </a:p>
          <a:p>
            <a:pPr marL="356870" marR="5080" indent="-344805">
              <a:lnSpc>
                <a:spcPct val="150000"/>
              </a:lnSpc>
              <a:spcBef>
                <a:spcPts val="450"/>
              </a:spcBef>
              <a:tabLst>
                <a:tab pos="356870" algn="l"/>
              </a:tabLst>
            </a:pPr>
            <a:r>
              <a:rPr sz="2000" spc="-5" dirty="0">
                <a:solidFill>
                  <a:srgbClr val="C00000"/>
                </a:solidFill>
                <a:latin typeface="Times New Roman"/>
                <a:cs typeface="Times New Roman"/>
              </a:rPr>
              <a:t>»	</a:t>
            </a:r>
            <a:r>
              <a:rPr sz="2000" dirty="0">
                <a:solidFill>
                  <a:srgbClr val="6F2F9F"/>
                </a:solidFill>
                <a:latin typeface="Times New Roman"/>
                <a:cs typeface="Times New Roman"/>
              </a:rPr>
              <a:t>The code </a:t>
            </a:r>
            <a:r>
              <a:rPr sz="2000" spc="-10" dirty="0">
                <a:solidFill>
                  <a:srgbClr val="6F2F9F"/>
                </a:solidFill>
                <a:latin typeface="Times New Roman"/>
                <a:cs typeface="Times New Roman"/>
              </a:rPr>
              <a:t>memory </a:t>
            </a:r>
            <a:r>
              <a:rPr sz="2000" spc="-5" dirty="0">
                <a:solidFill>
                  <a:srgbClr val="6F2F9F"/>
                </a:solidFill>
                <a:latin typeface="Times New Roman"/>
                <a:cs typeface="Times New Roman"/>
              </a:rPr>
              <a:t>area </a:t>
            </a:r>
            <a:r>
              <a:rPr sz="2000" spc="-10" dirty="0">
                <a:solidFill>
                  <a:srgbClr val="6F2F9F"/>
                </a:solidFill>
                <a:latin typeface="Times New Roman"/>
                <a:cs typeface="Times New Roman"/>
              </a:rPr>
              <a:t>which </a:t>
            </a:r>
            <a:r>
              <a:rPr sz="2000" spc="-5" dirty="0">
                <a:solidFill>
                  <a:srgbClr val="6F2F9F"/>
                </a:solidFill>
                <a:latin typeface="Times New Roman"/>
                <a:cs typeface="Times New Roman"/>
              </a:rPr>
              <a:t>holds </a:t>
            </a:r>
            <a:r>
              <a:rPr sz="2000" spc="-10" dirty="0">
                <a:solidFill>
                  <a:srgbClr val="6F2F9F"/>
                </a:solidFill>
                <a:latin typeface="Times New Roman"/>
                <a:cs typeface="Times New Roman"/>
              </a:rPr>
              <a:t>the </a:t>
            </a:r>
            <a:r>
              <a:rPr sz="2000" dirty="0">
                <a:solidFill>
                  <a:srgbClr val="6F2F9F"/>
                </a:solidFill>
                <a:latin typeface="Times New Roman"/>
                <a:cs typeface="Times New Roman"/>
              </a:rPr>
              <a:t>program </a:t>
            </a:r>
            <a:r>
              <a:rPr sz="2000" spc="-5" dirty="0">
                <a:solidFill>
                  <a:srgbClr val="6F2F9F"/>
                </a:solidFill>
                <a:latin typeface="Times New Roman"/>
                <a:cs typeface="Times New Roman"/>
              </a:rPr>
              <a:t>instructions (piece </a:t>
            </a:r>
            <a:r>
              <a:rPr sz="2000" dirty="0">
                <a:solidFill>
                  <a:srgbClr val="6F2F9F"/>
                </a:solidFill>
                <a:latin typeface="Times New Roman"/>
                <a:cs typeface="Times New Roman"/>
              </a:rPr>
              <a:t>of code)  </a:t>
            </a:r>
            <a:r>
              <a:rPr sz="2000" spc="-10" dirty="0">
                <a:solidFill>
                  <a:srgbClr val="6F2F9F"/>
                </a:solidFill>
                <a:latin typeface="Times New Roman"/>
                <a:cs typeface="Times New Roman"/>
              </a:rPr>
              <a:t>for accessing </a:t>
            </a:r>
            <a:r>
              <a:rPr sz="2000" spc="-5" dirty="0">
                <a:solidFill>
                  <a:srgbClr val="6F2F9F"/>
                </a:solidFill>
                <a:latin typeface="Times New Roman"/>
                <a:cs typeface="Times New Roman"/>
              </a:rPr>
              <a:t>a </a:t>
            </a:r>
            <a:r>
              <a:rPr sz="2000" spc="-10" dirty="0">
                <a:solidFill>
                  <a:srgbClr val="6F2F9F"/>
                </a:solidFill>
                <a:latin typeface="Times New Roman"/>
                <a:cs typeface="Times New Roman"/>
              </a:rPr>
              <a:t>shared </a:t>
            </a:r>
            <a:r>
              <a:rPr sz="2000" spc="-5" dirty="0">
                <a:solidFill>
                  <a:srgbClr val="6F2F9F"/>
                </a:solidFill>
                <a:latin typeface="Times New Roman"/>
                <a:cs typeface="Times New Roman"/>
              </a:rPr>
              <a:t>resource </a:t>
            </a:r>
            <a:r>
              <a:rPr sz="2000" spc="-10" dirty="0">
                <a:solidFill>
                  <a:srgbClr val="6F2F9F"/>
                </a:solidFill>
                <a:latin typeface="Times New Roman"/>
                <a:cs typeface="Times New Roman"/>
              </a:rPr>
              <a:t>is </a:t>
            </a:r>
            <a:r>
              <a:rPr sz="2000" spc="-20" dirty="0">
                <a:solidFill>
                  <a:srgbClr val="6F2F9F"/>
                </a:solidFill>
                <a:latin typeface="Times New Roman"/>
                <a:cs typeface="Times New Roman"/>
              </a:rPr>
              <a:t>known </a:t>
            </a:r>
            <a:r>
              <a:rPr sz="2000" spc="-5" dirty="0">
                <a:solidFill>
                  <a:srgbClr val="6F2F9F"/>
                </a:solidFill>
                <a:latin typeface="Times New Roman"/>
                <a:cs typeface="Times New Roman"/>
              </a:rPr>
              <a:t>as </a:t>
            </a:r>
            <a:r>
              <a:rPr lang="en-US" sz="2000" spc="-35" dirty="0">
                <a:solidFill>
                  <a:srgbClr val="6F2F9F"/>
                </a:solidFill>
                <a:latin typeface="Times New Roman"/>
                <a:cs typeface="Times New Roman"/>
              </a:rPr>
              <a:t>"</a:t>
            </a:r>
            <a:r>
              <a:rPr sz="2000" spc="-35" dirty="0">
                <a:solidFill>
                  <a:srgbClr val="FF0000"/>
                </a:solidFill>
                <a:latin typeface="Times New Roman"/>
                <a:cs typeface="Times New Roman"/>
              </a:rPr>
              <a:t>Critical</a:t>
            </a:r>
            <a:r>
              <a:rPr sz="2000" spc="235" dirty="0">
                <a:solidFill>
                  <a:srgbClr val="FF0000"/>
                </a:solidFill>
                <a:latin typeface="Times New Roman"/>
                <a:cs typeface="Times New Roman"/>
              </a:rPr>
              <a:t> </a:t>
            </a:r>
            <a:r>
              <a:rPr sz="2000" spc="-135" dirty="0">
                <a:solidFill>
                  <a:srgbClr val="FF0000"/>
                </a:solidFill>
                <a:latin typeface="Times New Roman"/>
                <a:cs typeface="Times New Roman"/>
              </a:rPr>
              <a:t>Section</a:t>
            </a:r>
            <a:r>
              <a:rPr sz="2000" spc="-135" dirty="0">
                <a:latin typeface="Times New Roman"/>
                <a:cs typeface="Times New Roman"/>
              </a:rPr>
              <a:t>‟.</a:t>
            </a:r>
            <a:endParaRPr sz="2000" dirty="0">
              <a:latin typeface="Times New Roman"/>
              <a:cs typeface="Times New Roman"/>
            </a:endParaRPr>
          </a:p>
          <a:p>
            <a:pPr marL="356870" marR="8890" indent="-344805">
              <a:lnSpc>
                <a:spcPct val="150100"/>
              </a:lnSpc>
              <a:spcBef>
                <a:spcPts val="480"/>
              </a:spcBef>
              <a:tabLst>
                <a:tab pos="356870" algn="l"/>
              </a:tabLst>
            </a:pPr>
            <a:r>
              <a:rPr sz="2000" spc="-5" dirty="0">
                <a:solidFill>
                  <a:srgbClr val="C00000"/>
                </a:solidFill>
                <a:latin typeface="Times New Roman"/>
                <a:cs typeface="Times New Roman"/>
              </a:rPr>
              <a:t>»	</a:t>
            </a:r>
            <a:r>
              <a:rPr sz="2000" dirty="0">
                <a:solidFill>
                  <a:srgbClr val="6F2F9F"/>
                </a:solidFill>
                <a:latin typeface="Times New Roman"/>
                <a:cs typeface="Times New Roman"/>
              </a:rPr>
              <a:t>In order </a:t>
            </a:r>
            <a:r>
              <a:rPr sz="2000" spc="-20" dirty="0">
                <a:solidFill>
                  <a:srgbClr val="6F2F9F"/>
                </a:solidFill>
                <a:latin typeface="Times New Roman"/>
                <a:cs typeface="Times New Roman"/>
              </a:rPr>
              <a:t>to </a:t>
            </a:r>
            <a:r>
              <a:rPr sz="2000" spc="-10" dirty="0">
                <a:solidFill>
                  <a:srgbClr val="6F2F9F"/>
                </a:solidFill>
                <a:latin typeface="Times New Roman"/>
                <a:cs typeface="Times New Roman"/>
              </a:rPr>
              <a:t>synchronize the </a:t>
            </a:r>
            <a:r>
              <a:rPr sz="2000" spc="-5" dirty="0">
                <a:solidFill>
                  <a:srgbClr val="6F2F9F"/>
                </a:solidFill>
                <a:latin typeface="Times New Roman"/>
                <a:cs typeface="Times New Roman"/>
              </a:rPr>
              <a:t>access to </a:t>
            </a:r>
            <a:r>
              <a:rPr sz="2000" spc="-10" dirty="0">
                <a:solidFill>
                  <a:srgbClr val="6F2F9F"/>
                </a:solidFill>
                <a:latin typeface="Times New Roman"/>
                <a:cs typeface="Times New Roman"/>
              </a:rPr>
              <a:t>shared </a:t>
            </a:r>
            <a:r>
              <a:rPr sz="2000" spc="-5" dirty="0">
                <a:solidFill>
                  <a:srgbClr val="6F2F9F"/>
                </a:solidFill>
                <a:latin typeface="Times New Roman"/>
                <a:cs typeface="Times New Roman"/>
              </a:rPr>
              <a:t>resources</a:t>
            </a:r>
            <a:r>
              <a:rPr sz="2000" spc="-5" dirty="0">
                <a:latin typeface="Times New Roman"/>
                <a:cs typeface="Times New Roman"/>
              </a:rPr>
              <a:t>, </a:t>
            </a:r>
            <a:r>
              <a:rPr sz="2000" spc="-10" dirty="0">
                <a:solidFill>
                  <a:srgbClr val="C00000"/>
                </a:solidFill>
                <a:latin typeface="Times New Roman"/>
                <a:cs typeface="Times New Roman"/>
              </a:rPr>
              <a:t>the </a:t>
            </a:r>
            <a:r>
              <a:rPr sz="2000" spc="-5" dirty="0">
                <a:solidFill>
                  <a:srgbClr val="C00000"/>
                </a:solidFill>
                <a:latin typeface="Times New Roman"/>
                <a:cs typeface="Times New Roman"/>
              </a:rPr>
              <a:t>access to </a:t>
            </a:r>
            <a:r>
              <a:rPr sz="2000" spc="-10" dirty="0">
                <a:solidFill>
                  <a:srgbClr val="C00000"/>
                </a:solidFill>
                <a:latin typeface="Times New Roman"/>
                <a:cs typeface="Times New Roman"/>
              </a:rPr>
              <a:t>the  </a:t>
            </a:r>
            <a:r>
              <a:rPr sz="2000" spc="-5" dirty="0">
                <a:solidFill>
                  <a:srgbClr val="C00000"/>
                </a:solidFill>
                <a:latin typeface="Times New Roman"/>
                <a:cs typeface="Times New Roman"/>
              </a:rPr>
              <a:t>critical section </a:t>
            </a:r>
            <a:r>
              <a:rPr sz="2000" spc="-10" dirty="0">
                <a:solidFill>
                  <a:srgbClr val="C00000"/>
                </a:solidFill>
                <a:latin typeface="Times New Roman"/>
                <a:cs typeface="Times New Roman"/>
              </a:rPr>
              <a:t>should </a:t>
            </a:r>
            <a:r>
              <a:rPr sz="2000" dirty="0">
                <a:solidFill>
                  <a:srgbClr val="C00000"/>
                </a:solidFill>
                <a:latin typeface="Times New Roman"/>
                <a:cs typeface="Times New Roman"/>
              </a:rPr>
              <a:t>be</a:t>
            </a:r>
            <a:r>
              <a:rPr sz="2000" spc="-5" dirty="0">
                <a:solidFill>
                  <a:srgbClr val="C00000"/>
                </a:solidFill>
                <a:latin typeface="Times New Roman"/>
                <a:cs typeface="Times New Roman"/>
              </a:rPr>
              <a:t> </a:t>
            </a:r>
            <a:r>
              <a:rPr sz="2000" spc="-10" dirty="0">
                <a:solidFill>
                  <a:srgbClr val="C00000"/>
                </a:solidFill>
                <a:latin typeface="Times New Roman"/>
                <a:cs typeface="Times New Roman"/>
              </a:rPr>
              <a:t>exclusive</a:t>
            </a:r>
            <a:r>
              <a:rPr sz="2000" spc="-10" dirty="0">
                <a:latin typeface="Times New Roman"/>
                <a:cs typeface="Times New Roman"/>
              </a:rPr>
              <a:t>.</a:t>
            </a:r>
            <a:endParaRPr sz="2000" dirty="0">
              <a:latin typeface="Times New Roman"/>
              <a:cs typeface="Times New Roman"/>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353009"/>
            <a:ext cx="8305800" cy="2756524"/>
          </a:xfrm>
          <a:prstGeom prst="rect">
            <a:avLst/>
          </a:prstGeom>
        </p:spPr>
        <p:txBody>
          <a:bodyPr vert="horz" wrap="square" lIns="0" tIns="12065" rIns="0" bIns="0" rtlCol="0">
            <a:spAutoFit/>
          </a:bodyPr>
          <a:lstStyle/>
          <a:p>
            <a:pPr marL="12700">
              <a:lnSpc>
                <a:spcPct val="100000"/>
              </a:lnSpc>
              <a:spcBef>
                <a:spcPts val="95"/>
              </a:spcBef>
              <a:tabLst>
                <a:tab pos="356870" algn="l"/>
              </a:tabLst>
            </a:pPr>
            <a:r>
              <a:rPr sz="2000" spc="-5" dirty="0">
                <a:solidFill>
                  <a:srgbClr val="C00000"/>
                </a:solidFill>
                <a:latin typeface="Times New Roman"/>
                <a:cs typeface="Times New Roman"/>
              </a:rPr>
              <a:t>»	</a:t>
            </a:r>
            <a:r>
              <a:rPr sz="2000" b="1" i="1" u="heavy" spc="-5" dirty="0">
                <a:solidFill>
                  <a:srgbClr val="FF0000"/>
                </a:solidFill>
                <a:uFill>
                  <a:solidFill>
                    <a:srgbClr val="FF0000"/>
                  </a:solidFill>
                </a:uFill>
                <a:latin typeface="Times New Roman"/>
                <a:cs typeface="Times New Roman"/>
              </a:rPr>
              <a:t>Task </a:t>
            </a:r>
            <a:r>
              <a:rPr sz="2000" b="1" i="1" u="heavy" dirty="0">
                <a:solidFill>
                  <a:srgbClr val="FF0000"/>
                </a:solidFill>
                <a:uFill>
                  <a:solidFill>
                    <a:srgbClr val="FF0000"/>
                  </a:solidFill>
                </a:uFill>
                <a:latin typeface="Times New Roman"/>
                <a:cs typeface="Times New Roman"/>
              </a:rPr>
              <a:t>Communication/ </a:t>
            </a:r>
            <a:r>
              <a:rPr sz="2000" b="1" i="1" u="heavy" spc="-5" dirty="0">
                <a:solidFill>
                  <a:srgbClr val="FF0000"/>
                </a:solidFill>
                <a:uFill>
                  <a:solidFill>
                    <a:srgbClr val="FF0000"/>
                  </a:solidFill>
                </a:uFill>
                <a:latin typeface="Times New Roman"/>
                <a:cs typeface="Times New Roman"/>
              </a:rPr>
              <a:t>Synchronization</a:t>
            </a:r>
            <a:r>
              <a:rPr sz="2000" b="1" i="1" u="heavy" spc="-20" dirty="0">
                <a:solidFill>
                  <a:srgbClr val="FF0000"/>
                </a:solidFill>
                <a:uFill>
                  <a:solidFill>
                    <a:srgbClr val="FF0000"/>
                  </a:solidFill>
                </a:uFill>
                <a:latin typeface="Times New Roman"/>
                <a:cs typeface="Times New Roman"/>
              </a:rPr>
              <a:t> </a:t>
            </a:r>
            <a:r>
              <a:rPr sz="2000" b="1" i="1" u="heavy" spc="-10" dirty="0">
                <a:solidFill>
                  <a:srgbClr val="FF0000"/>
                </a:solidFill>
                <a:uFill>
                  <a:solidFill>
                    <a:srgbClr val="FF0000"/>
                  </a:solidFill>
                </a:uFill>
                <a:latin typeface="Times New Roman"/>
                <a:cs typeface="Times New Roman"/>
              </a:rPr>
              <a:t>Issues:</a:t>
            </a:r>
            <a:endParaRPr sz="2000" dirty="0">
              <a:latin typeface="Times New Roman"/>
              <a:cs typeface="Times New Roman"/>
            </a:endParaRPr>
          </a:p>
          <a:p>
            <a:pPr marL="12700">
              <a:lnSpc>
                <a:spcPct val="100000"/>
              </a:lnSpc>
              <a:spcBef>
                <a:spcPts val="1680"/>
              </a:spcBef>
              <a:tabLst>
                <a:tab pos="356870" algn="l"/>
              </a:tabLst>
            </a:pPr>
            <a:r>
              <a:rPr sz="2000" spc="-5" dirty="0">
                <a:solidFill>
                  <a:srgbClr val="C00000"/>
                </a:solidFill>
                <a:latin typeface="Times New Roman"/>
                <a:cs typeface="Times New Roman"/>
              </a:rPr>
              <a:t>»	Various</a:t>
            </a:r>
            <a:r>
              <a:rPr sz="2000" spc="290" dirty="0">
                <a:solidFill>
                  <a:srgbClr val="C00000"/>
                </a:solidFill>
                <a:latin typeface="Times New Roman"/>
                <a:cs typeface="Times New Roman"/>
              </a:rPr>
              <a:t> </a:t>
            </a:r>
            <a:r>
              <a:rPr sz="2000" spc="-5" dirty="0">
                <a:solidFill>
                  <a:srgbClr val="C00000"/>
                </a:solidFill>
                <a:latin typeface="Times New Roman"/>
                <a:cs typeface="Times New Roman"/>
              </a:rPr>
              <a:t>synchronization</a:t>
            </a:r>
            <a:r>
              <a:rPr sz="2000" spc="300" dirty="0">
                <a:solidFill>
                  <a:srgbClr val="C00000"/>
                </a:solidFill>
                <a:latin typeface="Times New Roman"/>
                <a:cs typeface="Times New Roman"/>
              </a:rPr>
              <a:t> </a:t>
            </a:r>
            <a:r>
              <a:rPr sz="2000" spc="-5" dirty="0">
                <a:solidFill>
                  <a:srgbClr val="C00000"/>
                </a:solidFill>
                <a:latin typeface="Times New Roman"/>
                <a:cs typeface="Times New Roman"/>
              </a:rPr>
              <a:t>issues</a:t>
            </a:r>
            <a:r>
              <a:rPr sz="2000" spc="320" dirty="0">
                <a:solidFill>
                  <a:srgbClr val="C00000"/>
                </a:solidFill>
                <a:latin typeface="Times New Roman"/>
                <a:cs typeface="Times New Roman"/>
              </a:rPr>
              <a:t> </a:t>
            </a:r>
            <a:r>
              <a:rPr sz="2000" spc="-10" dirty="0">
                <a:solidFill>
                  <a:srgbClr val="C00000"/>
                </a:solidFill>
                <a:latin typeface="Times New Roman"/>
                <a:cs typeface="Times New Roman"/>
              </a:rPr>
              <a:t>may</a:t>
            </a:r>
            <a:r>
              <a:rPr sz="2000" spc="285" dirty="0">
                <a:solidFill>
                  <a:srgbClr val="C00000"/>
                </a:solidFill>
                <a:latin typeface="Times New Roman"/>
                <a:cs typeface="Times New Roman"/>
              </a:rPr>
              <a:t> </a:t>
            </a:r>
            <a:r>
              <a:rPr sz="2000" spc="-5" dirty="0">
                <a:solidFill>
                  <a:srgbClr val="C00000"/>
                </a:solidFill>
                <a:latin typeface="Times New Roman"/>
                <a:cs typeface="Times New Roman"/>
              </a:rPr>
              <a:t>arise</a:t>
            </a:r>
            <a:r>
              <a:rPr sz="2000" spc="300" dirty="0">
                <a:solidFill>
                  <a:srgbClr val="C00000"/>
                </a:solidFill>
                <a:latin typeface="Times New Roman"/>
                <a:cs typeface="Times New Roman"/>
              </a:rPr>
              <a:t> </a:t>
            </a:r>
            <a:r>
              <a:rPr sz="2000" spc="-5" dirty="0">
                <a:solidFill>
                  <a:srgbClr val="C00000"/>
                </a:solidFill>
                <a:latin typeface="Times New Roman"/>
                <a:cs typeface="Times New Roman"/>
              </a:rPr>
              <a:t>in</a:t>
            </a:r>
            <a:r>
              <a:rPr sz="2000" spc="300" dirty="0">
                <a:solidFill>
                  <a:srgbClr val="C00000"/>
                </a:solidFill>
                <a:latin typeface="Times New Roman"/>
                <a:cs typeface="Times New Roman"/>
              </a:rPr>
              <a:t> </a:t>
            </a:r>
            <a:r>
              <a:rPr sz="2000" spc="-5" dirty="0">
                <a:solidFill>
                  <a:srgbClr val="C00000"/>
                </a:solidFill>
                <a:latin typeface="Times New Roman"/>
                <a:cs typeface="Times New Roman"/>
              </a:rPr>
              <a:t>a</a:t>
            </a:r>
            <a:r>
              <a:rPr sz="2000" spc="325" dirty="0">
                <a:solidFill>
                  <a:srgbClr val="C00000"/>
                </a:solidFill>
                <a:latin typeface="Times New Roman"/>
                <a:cs typeface="Times New Roman"/>
              </a:rPr>
              <a:t> </a:t>
            </a:r>
            <a:r>
              <a:rPr sz="2000" spc="-10" dirty="0">
                <a:solidFill>
                  <a:srgbClr val="C00000"/>
                </a:solidFill>
                <a:latin typeface="Times New Roman"/>
                <a:cs typeface="Times New Roman"/>
              </a:rPr>
              <a:t>multitasking</a:t>
            </a:r>
            <a:r>
              <a:rPr sz="2000" spc="290" dirty="0">
                <a:solidFill>
                  <a:srgbClr val="C00000"/>
                </a:solidFill>
                <a:latin typeface="Times New Roman"/>
                <a:cs typeface="Times New Roman"/>
              </a:rPr>
              <a:t> </a:t>
            </a:r>
            <a:r>
              <a:rPr sz="2000" spc="-5" dirty="0">
                <a:solidFill>
                  <a:srgbClr val="C00000"/>
                </a:solidFill>
                <a:latin typeface="Times New Roman"/>
                <a:cs typeface="Times New Roman"/>
              </a:rPr>
              <a:t>environment</a:t>
            </a:r>
            <a:r>
              <a:rPr sz="2000" spc="-5" dirty="0">
                <a:latin typeface="Times New Roman"/>
                <a:cs typeface="Times New Roman"/>
              </a:rPr>
              <a:t>;</a:t>
            </a:r>
            <a:r>
              <a:rPr sz="2000" spc="290" dirty="0">
                <a:latin typeface="Times New Roman"/>
                <a:cs typeface="Times New Roman"/>
              </a:rPr>
              <a:t> </a:t>
            </a:r>
            <a:r>
              <a:rPr sz="2000" spc="15" dirty="0">
                <a:latin typeface="Times New Roman"/>
                <a:cs typeface="Times New Roman"/>
              </a:rPr>
              <a:t>if</a:t>
            </a:r>
            <a:endParaRPr sz="2000" dirty="0">
              <a:latin typeface="Times New Roman"/>
              <a:cs typeface="Times New Roman"/>
            </a:endParaRPr>
          </a:p>
          <a:p>
            <a:pPr marL="356870">
              <a:lnSpc>
                <a:spcPct val="100000"/>
              </a:lnSpc>
              <a:spcBef>
                <a:spcPts val="1200"/>
              </a:spcBef>
            </a:pPr>
            <a:r>
              <a:rPr sz="2000" spc="-5" dirty="0">
                <a:latin typeface="Times New Roman"/>
                <a:cs typeface="Times New Roman"/>
              </a:rPr>
              <a:t>processes </a:t>
            </a:r>
            <a:r>
              <a:rPr sz="2000" dirty="0">
                <a:latin typeface="Times New Roman"/>
                <a:cs typeface="Times New Roman"/>
              </a:rPr>
              <a:t>are </a:t>
            </a:r>
            <a:r>
              <a:rPr sz="2000" spc="-10" dirty="0">
                <a:latin typeface="Times New Roman"/>
                <a:cs typeface="Times New Roman"/>
              </a:rPr>
              <a:t>not synchronized </a:t>
            </a:r>
            <a:r>
              <a:rPr sz="2000" dirty="0">
                <a:latin typeface="Times New Roman"/>
                <a:cs typeface="Times New Roman"/>
              </a:rPr>
              <a:t>properly </a:t>
            </a:r>
            <a:r>
              <a:rPr sz="2000" spc="-10" dirty="0">
                <a:latin typeface="Times New Roman"/>
                <a:cs typeface="Times New Roman"/>
              </a:rPr>
              <a:t>in shared </a:t>
            </a:r>
            <a:r>
              <a:rPr sz="2000" spc="-5" dirty="0">
                <a:latin typeface="Times New Roman"/>
                <a:cs typeface="Times New Roman"/>
              </a:rPr>
              <a:t>resource access, </a:t>
            </a:r>
            <a:r>
              <a:rPr sz="2000" spc="-10" dirty="0">
                <a:latin typeface="Times New Roman"/>
                <a:cs typeface="Times New Roman"/>
              </a:rPr>
              <a:t>such</a:t>
            </a:r>
            <a:r>
              <a:rPr sz="2000" spc="160" dirty="0">
                <a:latin typeface="Times New Roman"/>
                <a:cs typeface="Times New Roman"/>
              </a:rPr>
              <a:t> </a:t>
            </a:r>
            <a:r>
              <a:rPr sz="2000" spc="-5" dirty="0">
                <a:latin typeface="Times New Roman"/>
                <a:cs typeface="Times New Roman"/>
              </a:rPr>
              <a:t>as:</a:t>
            </a:r>
            <a:endParaRPr sz="2000" dirty="0">
              <a:latin typeface="Times New Roman"/>
              <a:cs typeface="Times New Roman"/>
            </a:endParaRPr>
          </a:p>
          <a:p>
            <a:pPr marL="12700" algn="just">
              <a:lnSpc>
                <a:spcPct val="100000"/>
              </a:lnSpc>
              <a:spcBef>
                <a:spcPts val="1685"/>
              </a:spcBef>
              <a:tabLst>
                <a:tab pos="356870" algn="l"/>
              </a:tabLst>
            </a:pPr>
            <a:r>
              <a:rPr sz="2000" spc="-5" dirty="0">
                <a:solidFill>
                  <a:srgbClr val="C00000"/>
                </a:solidFill>
                <a:latin typeface="Times New Roman"/>
                <a:cs typeface="Times New Roman"/>
              </a:rPr>
              <a:t>»	</a:t>
            </a:r>
            <a:r>
              <a:rPr sz="2000" b="1" i="1" dirty="0">
                <a:solidFill>
                  <a:srgbClr val="FF0000"/>
                </a:solidFill>
                <a:latin typeface="Times New Roman"/>
                <a:cs typeface="Times New Roman"/>
              </a:rPr>
              <a:t>1. </a:t>
            </a:r>
            <a:r>
              <a:rPr sz="2000" b="1" i="1" spc="-5" dirty="0">
                <a:solidFill>
                  <a:srgbClr val="FF0000"/>
                </a:solidFill>
                <a:latin typeface="Times New Roman"/>
                <a:cs typeface="Times New Roman"/>
              </a:rPr>
              <a:t>Racing: </a:t>
            </a:r>
            <a:r>
              <a:rPr lang="en-IN" sz="2000" spc="-5" dirty="0">
                <a:latin typeface="Times New Roman"/>
                <a:cs typeface="Times New Roman"/>
              </a:rPr>
              <a:t>Situation in which multiple processes compete(race) each other to access and manipulate shared data concurrently. In this the final value of the shared data depends on the process which acted on the data finally. </a:t>
            </a:r>
            <a:r>
              <a:rPr sz="2000" spc="-5" dirty="0">
                <a:latin typeface="Times New Roman"/>
                <a:cs typeface="Times New Roman"/>
              </a:rPr>
              <a:t>Look </a:t>
            </a:r>
            <a:r>
              <a:rPr sz="2000" spc="-10" dirty="0">
                <a:latin typeface="Times New Roman"/>
                <a:cs typeface="Times New Roman"/>
              </a:rPr>
              <a:t>into the </a:t>
            </a:r>
            <a:r>
              <a:rPr sz="2000" spc="-15" dirty="0">
                <a:latin typeface="Times New Roman"/>
                <a:cs typeface="Times New Roman"/>
              </a:rPr>
              <a:t>following </a:t>
            </a:r>
            <a:r>
              <a:rPr sz="2000" spc="-5" dirty="0">
                <a:latin typeface="Times New Roman"/>
                <a:cs typeface="Times New Roman"/>
              </a:rPr>
              <a:t>piece </a:t>
            </a:r>
            <a:r>
              <a:rPr sz="2000" dirty="0">
                <a:latin typeface="Times New Roman"/>
                <a:cs typeface="Times New Roman"/>
              </a:rPr>
              <a:t>of</a:t>
            </a:r>
            <a:r>
              <a:rPr sz="2000" spc="130" dirty="0">
                <a:latin typeface="Times New Roman"/>
                <a:cs typeface="Times New Roman"/>
              </a:rPr>
              <a:t> </a:t>
            </a:r>
            <a:r>
              <a:rPr sz="2000" dirty="0">
                <a:latin typeface="Times New Roman"/>
                <a:cs typeface="Times New Roman"/>
              </a:rPr>
              <a:t>code:</a:t>
            </a:r>
          </a:p>
        </p:txBody>
      </p:sp>
      <p:sp>
        <p:nvSpPr>
          <p:cNvPr id="3" name="object 3"/>
          <p:cNvSpPr/>
          <p:nvPr/>
        </p:nvSpPr>
        <p:spPr>
          <a:xfrm>
            <a:off x="1600200" y="3123877"/>
            <a:ext cx="6617202" cy="3048324"/>
          </a:xfrm>
          <a:prstGeom prst="rect">
            <a:avLst/>
          </a:prstGeom>
          <a:blipFill>
            <a:blip r:embed="rId2" cstate="print"/>
            <a:stretch>
              <a:fillRect/>
            </a:stretch>
          </a:blipFill>
        </p:spPr>
        <p:txBody>
          <a:bodyPr wrap="square" lIns="0" tIns="0" rIns="0" bIns="0" rtlCol="0"/>
          <a:lstStyle/>
          <a:p>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75</a:t>
            </a:fld>
            <a:endParaRPr spc="-40"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685800" y="838200"/>
            <a:ext cx="7848600" cy="4419600"/>
          </a:xfrm>
          <a:prstGeom prst="rect">
            <a:avLst/>
          </a:prstGeom>
          <a:blipFill>
            <a:blip r:embed="rId2" cstate="print"/>
            <a:stretch>
              <a:fillRect/>
            </a:stretch>
          </a:blipFill>
        </p:spPr>
        <p:txBody>
          <a:bodyPr wrap="square" lIns="0" tIns="0" rIns="0" bIns="0" rtlCol="0"/>
          <a:lstStyle/>
          <a:p>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76</a:t>
            </a:fld>
            <a:endParaRPr spc="-40"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38200" y="609600"/>
            <a:ext cx="7315200" cy="5257800"/>
          </a:xfrm>
          <a:prstGeom prst="rect">
            <a:avLst/>
          </a:prstGeom>
          <a:blipFill>
            <a:blip r:embed="rId2" cstate="print"/>
            <a:stretch>
              <a:fillRect/>
            </a:stretch>
          </a:blipFill>
        </p:spPr>
        <p:txBody>
          <a:bodyPr wrap="square" lIns="0" tIns="0" rIns="0" bIns="0" rtlCol="0"/>
          <a:lstStyle/>
          <a:p>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77</a:t>
            </a:fld>
            <a:endParaRPr spc="-40"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38200" y="533400"/>
            <a:ext cx="7467600" cy="5257800"/>
          </a:xfrm>
          <a:prstGeom prst="rect">
            <a:avLst/>
          </a:prstGeom>
          <a:blipFill>
            <a:blip r:embed="rId2" cstate="print"/>
            <a:stretch>
              <a:fillRect/>
            </a:stretch>
          </a:blipFill>
        </p:spPr>
        <p:txBody>
          <a:bodyPr wrap="square" lIns="0" tIns="0" rIns="0" bIns="0" rtlCol="0"/>
          <a:lstStyle/>
          <a:p>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78</a:t>
            </a:fld>
            <a:endParaRPr spc="-40"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7070" cy="4325620"/>
          </a:xfrm>
          <a:prstGeom prst="rect">
            <a:avLst/>
          </a:prstGeom>
        </p:spPr>
        <p:txBody>
          <a:bodyPr vert="horz" wrap="square" lIns="0" tIns="12700" rIns="0" bIns="0" rtlCol="0">
            <a:spAutoFit/>
          </a:bodyPr>
          <a:lstStyle/>
          <a:p>
            <a:pPr marL="356870" marR="5080" indent="-344805">
              <a:lnSpc>
                <a:spcPct val="150100"/>
              </a:lnSpc>
              <a:spcBef>
                <a:spcPts val="100"/>
              </a:spcBef>
              <a:tabLst>
                <a:tab pos="356870" algn="l"/>
              </a:tabLst>
            </a:pPr>
            <a:r>
              <a:rPr sz="2000" spc="-5" dirty="0">
                <a:solidFill>
                  <a:srgbClr val="C00000"/>
                </a:solidFill>
                <a:latin typeface="Times New Roman"/>
                <a:cs typeface="Times New Roman"/>
              </a:rPr>
              <a:t>»	</a:t>
            </a:r>
            <a:r>
              <a:rPr sz="2000" spc="-5" dirty="0">
                <a:solidFill>
                  <a:srgbClr val="FF0000"/>
                </a:solidFill>
                <a:latin typeface="Times New Roman"/>
                <a:cs typeface="Times New Roman"/>
              </a:rPr>
              <a:t>From a </a:t>
            </a:r>
            <a:r>
              <a:rPr sz="2000" spc="-10" dirty="0">
                <a:solidFill>
                  <a:srgbClr val="FF0000"/>
                </a:solidFill>
                <a:latin typeface="Times New Roman"/>
                <a:cs typeface="Times New Roman"/>
              </a:rPr>
              <a:t>programmer perspective, the </a:t>
            </a:r>
            <a:r>
              <a:rPr sz="2000" spc="-5" dirty="0">
                <a:solidFill>
                  <a:srgbClr val="FF0000"/>
                </a:solidFill>
                <a:latin typeface="Times New Roman"/>
                <a:cs typeface="Times New Roman"/>
              </a:rPr>
              <a:t>value </a:t>
            </a:r>
            <a:r>
              <a:rPr sz="2000" dirty="0">
                <a:solidFill>
                  <a:srgbClr val="FF0000"/>
                </a:solidFill>
                <a:latin typeface="Times New Roman"/>
                <a:cs typeface="Times New Roman"/>
              </a:rPr>
              <a:t>of </a:t>
            </a:r>
            <a:r>
              <a:rPr sz="2000" spc="-10" dirty="0">
                <a:solidFill>
                  <a:srgbClr val="FF0000"/>
                </a:solidFill>
                <a:latin typeface="Times New Roman"/>
                <a:cs typeface="Times New Roman"/>
              </a:rPr>
              <a:t>counter will </a:t>
            </a:r>
            <a:r>
              <a:rPr sz="2000" dirty="0">
                <a:solidFill>
                  <a:srgbClr val="FF0000"/>
                </a:solidFill>
                <a:latin typeface="Times New Roman"/>
                <a:cs typeface="Times New Roman"/>
              </a:rPr>
              <a:t>be 10 </a:t>
            </a:r>
            <a:r>
              <a:rPr sz="2000" spc="-5" dirty="0">
                <a:solidFill>
                  <a:srgbClr val="FF0000"/>
                </a:solidFill>
                <a:latin typeface="Times New Roman"/>
                <a:cs typeface="Times New Roman"/>
              </a:rPr>
              <a:t>at </a:t>
            </a:r>
            <a:r>
              <a:rPr sz="2000" spc="-10" dirty="0">
                <a:solidFill>
                  <a:srgbClr val="FF0000"/>
                </a:solidFill>
                <a:latin typeface="Times New Roman"/>
                <a:cs typeface="Times New Roman"/>
              </a:rPr>
              <a:t>the end </a:t>
            </a:r>
            <a:r>
              <a:rPr sz="2000" spc="5" dirty="0">
                <a:solidFill>
                  <a:srgbClr val="FF0000"/>
                </a:solidFill>
                <a:latin typeface="Times New Roman"/>
                <a:cs typeface="Times New Roman"/>
              </a:rPr>
              <a:t>of  </a:t>
            </a:r>
            <a:r>
              <a:rPr sz="2000" spc="-5" dirty="0">
                <a:solidFill>
                  <a:srgbClr val="FF0000"/>
                </a:solidFill>
                <a:latin typeface="Times New Roman"/>
                <a:cs typeface="Times New Roman"/>
              </a:rPr>
              <a:t>execution </a:t>
            </a:r>
            <a:r>
              <a:rPr sz="2000" dirty="0">
                <a:solidFill>
                  <a:srgbClr val="FF0000"/>
                </a:solidFill>
                <a:latin typeface="Times New Roman"/>
                <a:cs typeface="Times New Roman"/>
              </a:rPr>
              <a:t>of </a:t>
            </a:r>
            <a:r>
              <a:rPr sz="2000" spc="-5" dirty="0">
                <a:solidFill>
                  <a:srgbClr val="FF0000"/>
                </a:solidFill>
                <a:latin typeface="Times New Roman"/>
                <a:cs typeface="Times New Roman"/>
              </a:rPr>
              <a:t>processes A &amp; </a:t>
            </a:r>
            <a:r>
              <a:rPr sz="2000" dirty="0">
                <a:solidFill>
                  <a:srgbClr val="FF0000"/>
                </a:solidFill>
                <a:latin typeface="Times New Roman"/>
                <a:cs typeface="Times New Roman"/>
              </a:rPr>
              <a:t>B. </a:t>
            </a:r>
            <a:r>
              <a:rPr sz="2000" spc="-5" dirty="0">
                <a:solidFill>
                  <a:srgbClr val="FF0000"/>
                </a:solidFill>
                <a:latin typeface="Times New Roman"/>
                <a:cs typeface="Times New Roman"/>
              </a:rPr>
              <a:t>But it </a:t>
            </a:r>
            <a:r>
              <a:rPr sz="2000" spc="-10" dirty="0">
                <a:solidFill>
                  <a:srgbClr val="FF0000"/>
                </a:solidFill>
                <a:latin typeface="Times New Roman"/>
                <a:cs typeface="Times New Roman"/>
              </a:rPr>
              <a:t>need not </a:t>
            </a:r>
            <a:r>
              <a:rPr sz="2000" dirty="0">
                <a:solidFill>
                  <a:srgbClr val="FF0000"/>
                </a:solidFill>
                <a:latin typeface="Times New Roman"/>
                <a:cs typeface="Times New Roman"/>
              </a:rPr>
              <a:t>be</a:t>
            </a:r>
            <a:r>
              <a:rPr sz="2000" spc="65" dirty="0">
                <a:solidFill>
                  <a:srgbClr val="FF0000"/>
                </a:solidFill>
                <a:latin typeface="Times New Roman"/>
                <a:cs typeface="Times New Roman"/>
              </a:rPr>
              <a:t> </a:t>
            </a:r>
            <a:r>
              <a:rPr sz="2000" spc="-20" dirty="0">
                <a:solidFill>
                  <a:srgbClr val="FF0000"/>
                </a:solidFill>
                <a:latin typeface="Times New Roman"/>
                <a:cs typeface="Times New Roman"/>
              </a:rPr>
              <a:t>always</a:t>
            </a:r>
            <a:r>
              <a:rPr sz="2000" spc="-20" dirty="0">
                <a:latin typeface="Times New Roman"/>
                <a:cs typeface="Times New Roman"/>
              </a:rPr>
              <a:t>.</a:t>
            </a:r>
            <a:endParaRPr sz="2000">
              <a:latin typeface="Times New Roman"/>
              <a:cs typeface="Times New Roman"/>
            </a:endParaRPr>
          </a:p>
          <a:p>
            <a:pPr marL="356870" marR="10160" indent="-344805">
              <a:lnSpc>
                <a:spcPct val="150100"/>
              </a:lnSpc>
              <a:spcBef>
                <a:spcPts val="480"/>
              </a:spcBef>
              <a:tabLst>
                <a:tab pos="356870" algn="l"/>
              </a:tabLst>
            </a:pPr>
            <a:r>
              <a:rPr sz="2000" spc="-5" dirty="0">
                <a:solidFill>
                  <a:srgbClr val="C00000"/>
                </a:solidFill>
                <a:latin typeface="Times New Roman"/>
                <a:cs typeface="Times New Roman"/>
              </a:rPr>
              <a:t>»	</a:t>
            </a:r>
            <a:r>
              <a:rPr sz="2000" dirty="0">
                <a:latin typeface="Times New Roman"/>
                <a:cs typeface="Times New Roman"/>
              </a:rPr>
              <a:t>The </a:t>
            </a:r>
            <a:r>
              <a:rPr sz="2000" spc="-10" dirty="0">
                <a:latin typeface="Times New Roman"/>
                <a:cs typeface="Times New Roman"/>
              </a:rPr>
              <a:t>program </a:t>
            </a:r>
            <a:r>
              <a:rPr sz="2000" spc="-5" dirty="0">
                <a:latin typeface="Times New Roman"/>
                <a:cs typeface="Times New Roman"/>
              </a:rPr>
              <a:t>statement </a:t>
            </a:r>
            <a:r>
              <a:rPr sz="2000" i="1" spc="-5" dirty="0">
                <a:solidFill>
                  <a:srgbClr val="FF0000"/>
                </a:solidFill>
                <a:latin typeface="Times New Roman"/>
                <a:cs typeface="Times New Roman"/>
              </a:rPr>
              <a:t>counter++; </a:t>
            </a:r>
            <a:r>
              <a:rPr sz="2000" spc="-5" dirty="0">
                <a:latin typeface="Times New Roman"/>
                <a:cs typeface="Times New Roman"/>
              </a:rPr>
              <a:t>looks </a:t>
            </a:r>
            <a:r>
              <a:rPr sz="2000" spc="-10" dirty="0">
                <a:latin typeface="Times New Roman"/>
                <a:cs typeface="Times New Roman"/>
              </a:rPr>
              <a:t>like </a:t>
            </a:r>
            <a:r>
              <a:rPr sz="2000" spc="-5" dirty="0">
                <a:latin typeface="Times New Roman"/>
                <a:cs typeface="Times New Roman"/>
              </a:rPr>
              <a:t>a </a:t>
            </a:r>
            <a:r>
              <a:rPr sz="2000" spc="-10" dirty="0">
                <a:latin typeface="Times New Roman"/>
                <a:cs typeface="Times New Roman"/>
              </a:rPr>
              <a:t>single statement from </a:t>
            </a:r>
            <a:r>
              <a:rPr sz="2000" spc="-5" dirty="0">
                <a:latin typeface="Times New Roman"/>
                <a:cs typeface="Times New Roman"/>
              </a:rPr>
              <a:t>a </a:t>
            </a:r>
            <a:r>
              <a:rPr sz="2000" spc="-10" dirty="0">
                <a:latin typeface="Times New Roman"/>
                <a:cs typeface="Times New Roman"/>
              </a:rPr>
              <a:t>high  level </a:t>
            </a:r>
            <a:r>
              <a:rPr sz="2000" spc="-15" dirty="0">
                <a:latin typeface="Times New Roman"/>
                <a:cs typeface="Times New Roman"/>
              </a:rPr>
              <a:t>programming </a:t>
            </a:r>
            <a:r>
              <a:rPr sz="2000" spc="-10" dirty="0">
                <a:latin typeface="Times New Roman"/>
                <a:cs typeface="Times New Roman"/>
              </a:rPr>
              <a:t>language </a:t>
            </a:r>
            <a:r>
              <a:rPr sz="2000" spc="-5" dirty="0">
                <a:latin typeface="Times New Roman"/>
                <a:cs typeface="Times New Roman"/>
              </a:rPr>
              <a:t>(</a:t>
            </a:r>
            <a:r>
              <a:rPr sz="2000" i="1" spc="-5" dirty="0">
                <a:solidFill>
                  <a:srgbClr val="FF0000"/>
                </a:solidFill>
                <a:latin typeface="Times New Roman"/>
                <a:cs typeface="Times New Roman"/>
              </a:rPr>
              <a:t>C </a:t>
            </a:r>
            <a:r>
              <a:rPr sz="2000" spc="-15" dirty="0">
                <a:latin typeface="Times New Roman"/>
                <a:cs typeface="Times New Roman"/>
              </a:rPr>
              <a:t>Language)</a:t>
            </a:r>
            <a:r>
              <a:rPr sz="2000" spc="260" dirty="0">
                <a:latin typeface="Times New Roman"/>
                <a:cs typeface="Times New Roman"/>
              </a:rPr>
              <a:t> </a:t>
            </a:r>
            <a:r>
              <a:rPr sz="2000" spc="-5" dirty="0">
                <a:latin typeface="Times New Roman"/>
                <a:cs typeface="Times New Roman"/>
              </a:rPr>
              <a:t>perspective.</a:t>
            </a:r>
            <a:endParaRPr sz="2000">
              <a:latin typeface="Times New Roman"/>
              <a:cs typeface="Times New Roman"/>
            </a:endParaRPr>
          </a:p>
          <a:p>
            <a:pPr marL="12700">
              <a:lnSpc>
                <a:spcPct val="100000"/>
              </a:lnSpc>
              <a:spcBef>
                <a:spcPts val="1680"/>
              </a:spcBef>
              <a:tabLst>
                <a:tab pos="356870" algn="l"/>
                <a:tab pos="930275" algn="l"/>
                <a:tab pos="1482090" algn="l"/>
                <a:tab pos="2149475" algn="l"/>
                <a:tab pos="3917950" algn="l"/>
                <a:tab pos="4305300" algn="l"/>
                <a:tab pos="4845050" algn="l"/>
                <a:tab pos="5988050" algn="l"/>
                <a:tab pos="6332855" algn="l"/>
                <a:tab pos="7552690" algn="l"/>
                <a:tab pos="7982584" algn="l"/>
              </a:tabLst>
            </a:pPr>
            <a:r>
              <a:rPr sz="2000" spc="-5" dirty="0">
                <a:solidFill>
                  <a:srgbClr val="C00000"/>
                </a:solidFill>
                <a:latin typeface="Times New Roman"/>
                <a:cs typeface="Times New Roman"/>
              </a:rPr>
              <a:t>»	</a:t>
            </a:r>
            <a:r>
              <a:rPr sz="2000" spc="20" dirty="0">
                <a:latin typeface="Times New Roman"/>
                <a:cs typeface="Times New Roman"/>
              </a:rPr>
              <a:t>T</a:t>
            </a:r>
            <a:r>
              <a:rPr sz="2000" spc="-20" dirty="0">
                <a:latin typeface="Times New Roman"/>
                <a:cs typeface="Times New Roman"/>
              </a:rPr>
              <a:t>h</a:t>
            </a:r>
            <a:r>
              <a:rPr sz="2000" spc="-5" dirty="0">
                <a:latin typeface="Times New Roman"/>
                <a:cs typeface="Times New Roman"/>
              </a:rPr>
              <a:t>e</a:t>
            </a:r>
            <a:r>
              <a:rPr sz="2000" dirty="0">
                <a:latin typeface="Times New Roman"/>
                <a:cs typeface="Times New Roman"/>
              </a:rPr>
              <a:t>	</a:t>
            </a:r>
            <a:r>
              <a:rPr sz="2000" spc="-5" dirty="0">
                <a:latin typeface="Times New Roman"/>
                <a:cs typeface="Times New Roman"/>
              </a:rPr>
              <a:t>l</a:t>
            </a:r>
            <a:r>
              <a:rPr sz="2000" dirty="0">
                <a:latin typeface="Times New Roman"/>
                <a:cs typeface="Times New Roman"/>
              </a:rPr>
              <a:t>o</a:t>
            </a:r>
            <a:r>
              <a:rPr sz="2000" spc="-5" dirty="0">
                <a:latin typeface="Times New Roman"/>
                <a:cs typeface="Times New Roman"/>
              </a:rPr>
              <a:t>w</a:t>
            </a:r>
            <a:r>
              <a:rPr sz="2000" dirty="0">
                <a:latin typeface="Times New Roman"/>
                <a:cs typeface="Times New Roman"/>
              </a:rPr>
              <a:t>	</a:t>
            </a:r>
            <a:r>
              <a:rPr sz="2000" spc="-5" dirty="0">
                <a:latin typeface="Times New Roman"/>
                <a:cs typeface="Times New Roman"/>
              </a:rPr>
              <a:t>le</a:t>
            </a:r>
            <a:r>
              <a:rPr sz="2000" spc="-20" dirty="0">
                <a:latin typeface="Times New Roman"/>
                <a:cs typeface="Times New Roman"/>
              </a:rPr>
              <a:t>v</a:t>
            </a:r>
            <a:r>
              <a:rPr sz="2000" spc="-5" dirty="0">
                <a:latin typeface="Times New Roman"/>
                <a:cs typeface="Times New Roman"/>
              </a:rPr>
              <a:t>el</a:t>
            </a:r>
            <a:r>
              <a:rPr sz="2000" dirty="0">
                <a:latin typeface="Times New Roman"/>
                <a:cs typeface="Times New Roman"/>
              </a:rPr>
              <a:t>	</a:t>
            </a:r>
            <a:r>
              <a:rPr sz="2000" spc="15" dirty="0">
                <a:latin typeface="Times New Roman"/>
                <a:cs typeface="Times New Roman"/>
              </a:rPr>
              <a:t>i</a:t>
            </a:r>
            <a:r>
              <a:rPr sz="2000" spc="-45" dirty="0">
                <a:latin typeface="Times New Roman"/>
                <a:cs typeface="Times New Roman"/>
              </a:rPr>
              <a:t>m</a:t>
            </a:r>
            <a:r>
              <a:rPr sz="2000" dirty="0">
                <a:latin typeface="Times New Roman"/>
                <a:cs typeface="Times New Roman"/>
              </a:rPr>
              <a:t>p</a:t>
            </a:r>
            <a:r>
              <a:rPr sz="2000" spc="-5" dirty="0">
                <a:latin typeface="Times New Roman"/>
                <a:cs typeface="Times New Roman"/>
              </a:rPr>
              <a:t>l</a:t>
            </a:r>
            <a:r>
              <a:rPr sz="2000" spc="15" dirty="0">
                <a:latin typeface="Times New Roman"/>
                <a:cs typeface="Times New Roman"/>
              </a:rPr>
              <a:t>e</a:t>
            </a:r>
            <a:r>
              <a:rPr sz="2000" spc="-45" dirty="0">
                <a:latin typeface="Times New Roman"/>
                <a:cs typeface="Times New Roman"/>
              </a:rPr>
              <a:t>m</a:t>
            </a:r>
            <a:r>
              <a:rPr sz="2000" spc="15" dirty="0">
                <a:latin typeface="Times New Roman"/>
                <a:cs typeface="Times New Roman"/>
              </a:rPr>
              <a:t>e</a:t>
            </a:r>
            <a:r>
              <a:rPr sz="2000" spc="-20" dirty="0">
                <a:latin typeface="Times New Roman"/>
                <a:cs typeface="Times New Roman"/>
              </a:rPr>
              <a:t>n</a:t>
            </a:r>
            <a:r>
              <a:rPr sz="2000" spc="-5" dirty="0">
                <a:latin typeface="Times New Roman"/>
                <a:cs typeface="Times New Roman"/>
              </a:rPr>
              <a:t>ta</a:t>
            </a:r>
            <a:r>
              <a:rPr sz="2000" spc="15" dirty="0">
                <a:latin typeface="Times New Roman"/>
                <a:cs typeface="Times New Roman"/>
              </a:rPr>
              <a:t>t</a:t>
            </a:r>
            <a:r>
              <a:rPr sz="2000" spc="-5" dirty="0">
                <a:latin typeface="Times New Roman"/>
                <a:cs typeface="Times New Roman"/>
              </a:rPr>
              <a:t>i</a:t>
            </a:r>
            <a:r>
              <a:rPr sz="2000" dirty="0">
                <a:latin typeface="Times New Roman"/>
                <a:cs typeface="Times New Roman"/>
              </a:rPr>
              <a:t>o</a:t>
            </a:r>
            <a:r>
              <a:rPr sz="2000" spc="-5" dirty="0">
                <a:latin typeface="Times New Roman"/>
                <a:cs typeface="Times New Roman"/>
              </a:rPr>
              <a:t>n</a:t>
            </a:r>
            <a:r>
              <a:rPr sz="2000" dirty="0">
                <a:latin typeface="Times New Roman"/>
                <a:cs typeface="Times New Roman"/>
              </a:rPr>
              <a:t>	</a:t>
            </a:r>
            <a:r>
              <a:rPr sz="2000" spc="5" dirty="0">
                <a:latin typeface="Times New Roman"/>
                <a:cs typeface="Times New Roman"/>
              </a:rPr>
              <a:t>o</a:t>
            </a:r>
            <a:r>
              <a:rPr sz="2000" spc="-5" dirty="0">
                <a:latin typeface="Times New Roman"/>
                <a:cs typeface="Times New Roman"/>
              </a:rPr>
              <a:t>f</a:t>
            </a:r>
            <a:r>
              <a:rPr sz="2000" dirty="0">
                <a:latin typeface="Times New Roman"/>
                <a:cs typeface="Times New Roman"/>
              </a:rPr>
              <a:t>	</a:t>
            </a:r>
            <a:r>
              <a:rPr sz="2000" spc="-5" dirty="0">
                <a:latin typeface="Times New Roman"/>
                <a:cs typeface="Times New Roman"/>
              </a:rPr>
              <a:t>t</a:t>
            </a:r>
            <a:r>
              <a:rPr sz="2000" spc="-25" dirty="0">
                <a:latin typeface="Times New Roman"/>
                <a:cs typeface="Times New Roman"/>
              </a:rPr>
              <a:t>h</a:t>
            </a:r>
            <a:r>
              <a:rPr sz="2000" spc="-5" dirty="0">
                <a:latin typeface="Times New Roman"/>
                <a:cs typeface="Times New Roman"/>
              </a:rPr>
              <a:t>is</a:t>
            </a:r>
            <a:r>
              <a:rPr sz="2000" dirty="0">
                <a:latin typeface="Times New Roman"/>
                <a:cs typeface="Times New Roman"/>
              </a:rPr>
              <a:t>	</a:t>
            </a:r>
            <a:r>
              <a:rPr sz="2000" spc="-15" dirty="0">
                <a:latin typeface="Times New Roman"/>
                <a:cs typeface="Times New Roman"/>
              </a:rPr>
              <a:t>s</a:t>
            </a:r>
            <a:r>
              <a:rPr sz="2000" spc="-5" dirty="0">
                <a:latin typeface="Times New Roman"/>
                <a:cs typeface="Times New Roman"/>
              </a:rPr>
              <a:t>tate</a:t>
            </a:r>
            <a:r>
              <a:rPr sz="2000" spc="-45" dirty="0">
                <a:latin typeface="Times New Roman"/>
                <a:cs typeface="Times New Roman"/>
              </a:rPr>
              <a:t>m</a:t>
            </a:r>
            <a:r>
              <a:rPr sz="2000" spc="15" dirty="0">
                <a:latin typeface="Times New Roman"/>
                <a:cs typeface="Times New Roman"/>
              </a:rPr>
              <a:t>e</a:t>
            </a:r>
            <a:r>
              <a:rPr sz="2000" spc="-20" dirty="0">
                <a:latin typeface="Times New Roman"/>
                <a:cs typeface="Times New Roman"/>
              </a:rPr>
              <a:t>n</a:t>
            </a:r>
            <a:r>
              <a:rPr sz="2000" spc="-5" dirty="0">
                <a:latin typeface="Times New Roman"/>
                <a:cs typeface="Times New Roman"/>
              </a:rPr>
              <a:t>t</a:t>
            </a:r>
            <a:r>
              <a:rPr sz="2000" dirty="0">
                <a:latin typeface="Times New Roman"/>
                <a:cs typeface="Times New Roman"/>
              </a:rPr>
              <a:t>	</a:t>
            </a:r>
            <a:r>
              <a:rPr sz="2000" spc="-10" dirty="0">
                <a:latin typeface="Times New Roman"/>
                <a:cs typeface="Times New Roman"/>
              </a:rPr>
              <a:t>i</a:t>
            </a:r>
            <a:r>
              <a:rPr sz="2000" spc="-5" dirty="0">
                <a:latin typeface="Times New Roman"/>
                <a:cs typeface="Times New Roman"/>
              </a:rPr>
              <a:t>s</a:t>
            </a:r>
            <a:r>
              <a:rPr sz="2000" dirty="0">
                <a:latin typeface="Times New Roman"/>
                <a:cs typeface="Times New Roman"/>
              </a:rPr>
              <a:t>	d</a:t>
            </a:r>
            <a:r>
              <a:rPr sz="2000" spc="-5" dirty="0">
                <a:latin typeface="Times New Roman"/>
                <a:cs typeface="Times New Roman"/>
              </a:rPr>
              <a:t>e</a:t>
            </a:r>
            <a:r>
              <a:rPr sz="2000" spc="5" dirty="0">
                <a:latin typeface="Times New Roman"/>
                <a:cs typeface="Times New Roman"/>
              </a:rPr>
              <a:t>p</a:t>
            </a:r>
            <a:r>
              <a:rPr sz="2000" spc="-5" dirty="0">
                <a:latin typeface="Times New Roman"/>
                <a:cs typeface="Times New Roman"/>
              </a:rPr>
              <a:t>e</a:t>
            </a:r>
            <a:r>
              <a:rPr sz="2000" spc="-15" dirty="0">
                <a:latin typeface="Times New Roman"/>
                <a:cs typeface="Times New Roman"/>
              </a:rPr>
              <a:t>n</a:t>
            </a:r>
            <a:r>
              <a:rPr sz="2000" dirty="0">
                <a:latin typeface="Times New Roman"/>
                <a:cs typeface="Times New Roman"/>
              </a:rPr>
              <a:t>d</a:t>
            </a:r>
            <a:r>
              <a:rPr sz="2000" spc="-5" dirty="0">
                <a:latin typeface="Times New Roman"/>
                <a:cs typeface="Times New Roman"/>
              </a:rPr>
              <a:t>e</a:t>
            </a:r>
            <a:r>
              <a:rPr sz="2000" spc="-15" dirty="0">
                <a:latin typeface="Times New Roman"/>
                <a:cs typeface="Times New Roman"/>
              </a:rPr>
              <a:t>n</a:t>
            </a:r>
            <a:r>
              <a:rPr sz="2000" spc="-5" dirty="0">
                <a:latin typeface="Times New Roman"/>
                <a:cs typeface="Times New Roman"/>
              </a:rPr>
              <a:t>t</a:t>
            </a:r>
            <a:r>
              <a:rPr sz="2000" dirty="0">
                <a:latin typeface="Times New Roman"/>
                <a:cs typeface="Times New Roman"/>
              </a:rPr>
              <a:t>	</a:t>
            </a:r>
            <a:r>
              <a:rPr sz="2000" spc="5" dirty="0">
                <a:latin typeface="Times New Roman"/>
                <a:cs typeface="Times New Roman"/>
              </a:rPr>
              <a:t>o</a:t>
            </a:r>
            <a:r>
              <a:rPr sz="2000" spc="-5" dirty="0">
                <a:latin typeface="Times New Roman"/>
                <a:cs typeface="Times New Roman"/>
              </a:rPr>
              <a:t>n</a:t>
            </a:r>
            <a:r>
              <a:rPr sz="2000" dirty="0">
                <a:latin typeface="Times New Roman"/>
                <a:cs typeface="Times New Roman"/>
              </a:rPr>
              <a:t>	</a:t>
            </a:r>
            <a:r>
              <a:rPr sz="2000" spc="-5" dirty="0">
                <a:latin typeface="Times New Roman"/>
                <a:cs typeface="Times New Roman"/>
              </a:rPr>
              <a:t>t</a:t>
            </a:r>
            <a:r>
              <a:rPr sz="2000" spc="-25" dirty="0">
                <a:latin typeface="Times New Roman"/>
                <a:cs typeface="Times New Roman"/>
              </a:rPr>
              <a:t>h</a:t>
            </a:r>
            <a:r>
              <a:rPr sz="2000" spc="-5" dirty="0">
                <a:latin typeface="Times New Roman"/>
                <a:cs typeface="Times New Roman"/>
              </a:rPr>
              <a:t>e</a:t>
            </a:r>
            <a:endParaRPr sz="2000">
              <a:latin typeface="Times New Roman"/>
              <a:cs typeface="Times New Roman"/>
            </a:endParaRPr>
          </a:p>
          <a:p>
            <a:pPr marL="356870" algn="just">
              <a:lnSpc>
                <a:spcPct val="100000"/>
              </a:lnSpc>
              <a:spcBef>
                <a:spcPts val="1205"/>
              </a:spcBef>
            </a:pPr>
            <a:r>
              <a:rPr sz="2000" spc="-10" dirty="0">
                <a:latin typeface="Times New Roman"/>
                <a:cs typeface="Times New Roman"/>
              </a:rPr>
              <a:t>underlying </a:t>
            </a:r>
            <a:r>
              <a:rPr sz="2000" spc="-5" dirty="0">
                <a:latin typeface="Times New Roman"/>
                <a:cs typeface="Times New Roman"/>
              </a:rPr>
              <a:t>processor </a:t>
            </a:r>
            <a:r>
              <a:rPr sz="2000" spc="-10" dirty="0">
                <a:latin typeface="Times New Roman"/>
                <a:cs typeface="Times New Roman"/>
              </a:rPr>
              <a:t>instruction set and the </a:t>
            </a:r>
            <a:r>
              <a:rPr sz="2000" spc="-5" dirty="0">
                <a:latin typeface="Times New Roman"/>
                <a:cs typeface="Times New Roman"/>
              </a:rPr>
              <a:t>(cross) </a:t>
            </a:r>
            <a:r>
              <a:rPr sz="2000" spc="-10" dirty="0">
                <a:latin typeface="Times New Roman"/>
                <a:cs typeface="Times New Roman"/>
              </a:rPr>
              <a:t>compiler in</a:t>
            </a:r>
            <a:r>
              <a:rPr sz="2000" spc="204" dirty="0">
                <a:latin typeface="Times New Roman"/>
                <a:cs typeface="Times New Roman"/>
              </a:rPr>
              <a:t> </a:t>
            </a:r>
            <a:r>
              <a:rPr sz="2000" spc="-10" dirty="0">
                <a:latin typeface="Times New Roman"/>
                <a:cs typeface="Times New Roman"/>
              </a:rPr>
              <a:t>use.</a:t>
            </a:r>
            <a:endParaRPr sz="2000">
              <a:latin typeface="Times New Roman"/>
              <a:cs typeface="Times New Roman"/>
            </a:endParaRPr>
          </a:p>
          <a:p>
            <a:pPr marL="356870" marR="8890" indent="-344805" algn="just">
              <a:lnSpc>
                <a:spcPct val="150100"/>
              </a:lnSpc>
              <a:spcBef>
                <a:spcPts val="475"/>
              </a:spcBef>
            </a:pPr>
            <a:r>
              <a:rPr sz="2000" spc="-5" dirty="0">
                <a:solidFill>
                  <a:srgbClr val="C00000"/>
                </a:solidFill>
                <a:latin typeface="Times New Roman"/>
                <a:cs typeface="Times New Roman"/>
              </a:rPr>
              <a:t>» </a:t>
            </a:r>
            <a:r>
              <a:rPr sz="2000" dirty="0">
                <a:latin typeface="Times New Roman"/>
                <a:cs typeface="Times New Roman"/>
              </a:rPr>
              <a:t>The </a:t>
            </a:r>
            <a:r>
              <a:rPr sz="2000" spc="5" dirty="0">
                <a:latin typeface="Times New Roman"/>
                <a:cs typeface="Times New Roman"/>
              </a:rPr>
              <a:t>low </a:t>
            </a:r>
            <a:r>
              <a:rPr sz="2000" spc="-10" dirty="0">
                <a:latin typeface="Times New Roman"/>
                <a:cs typeface="Times New Roman"/>
              </a:rPr>
              <a:t>level </a:t>
            </a:r>
            <a:r>
              <a:rPr sz="2000" spc="-5" dirty="0">
                <a:latin typeface="Times New Roman"/>
                <a:cs typeface="Times New Roman"/>
              </a:rPr>
              <a:t>implementation </a:t>
            </a:r>
            <a:r>
              <a:rPr sz="2000" dirty="0">
                <a:latin typeface="Times New Roman"/>
                <a:cs typeface="Times New Roman"/>
              </a:rPr>
              <a:t>of </a:t>
            </a:r>
            <a:r>
              <a:rPr sz="2000" spc="-10" dirty="0">
                <a:latin typeface="Times New Roman"/>
                <a:cs typeface="Times New Roman"/>
              </a:rPr>
              <a:t>the </a:t>
            </a:r>
            <a:r>
              <a:rPr sz="2000" dirty="0">
                <a:latin typeface="Times New Roman"/>
                <a:cs typeface="Times New Roman"/>
              </a:rPr>
              <a:t>high </a:t>
            </a:r>
            <a:r>
              <a:rPr sz="2000" spc="-10" dirty="0">
                <a:latin typeface="Times New Roman"/>
                <a:cs typeface="Times New Roman"/>
              </a:rPr>
              <a:t>level </a:t>
            </a:r>
            <a:r>
              <a:rPr sz="2000" dirty="0">
                <a:latin typeface="Times New Roman"/>
                <a:cs typeface="Times New Roman"/>
              </a:rPr>
              <a:t>program </a:t>
            </a:r>
            <a:r>
              <a:rPr sz="2000" spc="-10" dirty="0">
                <a:latin typeface="Times New Roman"/>
                <a:cs typeface="Times New Roman"/>
              </a:rPr>
              <a:t>statement  </a:t>
            </a:r>
            <a:r>
              <a:rPr sz="2000" i="1" spc="-5" dirty="0">
                <a:solidFill>
                  <a:srgbClr val="FF0000"/>
                </a:solidFill>
                <a:latin typeface="Times New Roman"/>
                <a:cs typeface="Times New Roman"/>
              </a:rPr>
              <a:t>counter++; </a:t>
            </a:r>
            <a:r>
              <a:rPr sz="2000" spc="-10" dirty="0">
                <a:latin typeface="Times New Roman"/>
                <a:cs typeface="Times New Roman"/>
              </a:rPr>
              <a:t>under Windows XP </a:t>
            </a:r>
            <a:r>
              <a:rPr sz="2000" spc="-5" dirty="0">
                <a:latin typeface="Times New Roman"/>
                <a:cs typeface="Times New Roman"/>
              </a:rPr>
              <a:t>operating </a:t>
            </a:r>
            <a:r>
              <a:rPr sz="2000" spc="-10" dirty="0">
                <a:latin typeface="Times New Roman"/>
                <a:cs typeface="Times New Roman"/>
              </a:rPr>
              <a:t>system </a:t>
            </a:r>
            <a:r>
              <a:rPr sz="2000" spc="-5" dirty="0">
                <a:latin typeface="Times New Roman"/>
                <a:cs typeface="Times New Roman"/>
              </a:rPr>
              <a:t>running </a:t>
            </a:r>
            <a:r>
              <a:rPr sz="2000" dirty="0">
                <a:latin typeface="Times New Roman"/>
                <a:cs typeface="Times New Roman"/>
              </a:rPr>
              <a:t>on </a:t>
            </a:r>
            <a:r>
              <a:rPr sz="2000" spc="5" dirty="0">
                <a:latin typeface="Times New Roman"/>
                <a:cs typeface="Times New Roman"/>
              </a:rPr>
              <a:t>an </a:t>
            </a:r>
            <a:r>
              <a:rPr sz="2000" spc="-5" dirty="0">
                <a:latin typeface="Times New Roman"/>
                <a:cs typeface="Times New Roman"/>
              </a:rPr>
              <a:t>Intel  </a:t>
            </a:r>
            <a:r>
              <a:rPr sz="2000" spc="-10" dirty="0">
                <a:latin typeface="Times New Roman"/>
                <a:cs typeface="Times New Roman"/>
              </a:rPr>
              <a:t>Centrino Duo </a:t>
            </a:r>
            <a:r>
              <a:rPr sz="2000" spc="-5" dirty="0">
                <a:latin typeface="Times New Roman"/>
                <a:cs typeface="Times New Roman"/>
              </a:rPr>
              <a:t>processor is </a:t>
            </a:r>
            <a:r>
              <a:rPr sz="2000" spc="-10" dirty="0">
                <a:latin typeface="Times New Roman"/>
                <a:cs typeface="Times New Roman"/>
              </a:rPr>
              <a:t>given</a:t>
            </a:r>
            <a:r>
              <a:rPr sz="2000" spc="90" dirty="0">
                <a:latin typeface="Times New Roman"/>
                <a:cs typeface="Times New Roman"/>
              </a:rPr>
              <a:t> </a:t>
            </a:r>
            <a:r>
              <a:rPr sz="2000" spc="-10" dirty="0">
                <a:latin typeface="Times New Roman"/>
                <a:cs typeface="Times New Roman"/>
              </a:rPr>
              <a:t>below.</a:t>
            </a:r>
            <a:endParaRPr sz="2000">
              <a:latin typeface="Times New Roman"/>
              <a:cs typeface="Times New Roman"/>
            </a:endParaRPr>
          </a:p>
        </p:txBody>
      </p:sp>
      <p:sp>
        <p:nvSpPr>
          <p:cNvPr id="3" name="object 3"/>
          <p:cNvSpPr/>
          <p:nvPr/>
        </p:nvSpPr>
        <p:spPr>
          <a:xfrm>
            <a:off x="1992841" y="4736122"/>
            <a:ext cx="6192837" cy="1230923"/>
          </a:xfrm>
          <a:prstGeom prst="rect">
            <a:avLst/>
          </a:prstGeom>
          <a:blipFill>
            <a:blip r:embed="rId2" cstate="print"/>
            <a:stretch>
              <a:fillRect/>
            </a:stretch>
          </a:blipFill>
        </p:spPr>
        <p:txBody>
          <a:bodyPr wrap="square" lIns="0" tIns="0" rIns="0" bIns="0" rtlCol="0"/>
          <a:lstStyle/>
          <a:p>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79</a:t>
            </a:fld>
            <a:endParaRPr spc="-4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352203"/>
            <a:ext cx="8307070" cy="4965700"/>
          </a:xfrm>
          <a:prstGeom prst="rect">
            <a:avLst/>
          </a:prstGeom>
        </p:spPr>
        <p:txBody>
          <a:bodyPr vert="horz" wrap="square" lIns="0" tIns="12065" rIns="0" bIns="0" rtlCol="0">
            <a:spAutoFit/>
          </a:bodyPr>
          <a:lstStyle/>
          <a:p>
            <a:pPr marL="356870" marR="8255" indent="-344805" algn="just">
              <a:lnSpc>
                <a:spcPct val="150100"/>
              </a:lnSpc>
              <a:spcBef>
                <a:spcPts val="95"/>
              </a:spcBef>
            </a:pPr>
            <a:r>
              <a:rPr sz="2000" spc="-5" dirty="0">
                <a:solidFill>
                  <a:srgbClr val="C00000"/>
                </a:solidFill>
                <a:latin typeface="Times New Roman"/>
                <a:cs typeface="Times New Roman"/>
              </a:rPr>
              <a:t>» </a:t>
            </a:r>
            <a:r>
              <a:rPr sz="2000" b="1" i="1" spc="-10" dirty="0">
                <a:solidFill>
                  <a:srgbClr val="FF0000"/>
                </a:solidFill>
                <a:latin typeface="Times New Roman"/>
                <a:cs typeface="Times New Roman"/>
              </a:rPr>
              <a:t>File System </a:t>
            </a:r>
            <a:r>
              <a:rPr sz="2000" b="1" i="1" dirty="0">
                <a:solidFill>
                  <a:srgbClr val="FF0000"/>
                </a:solidFill>
                <a:latin typeface="Times New Roman"/>
                <a:cs typeface="Times New Roman"/>
              </a:rPr>
              <a:t>Management: </a:t>
            </a:r>
            <a:r>
              <a:rPr sz="2000" i="1" spc="-15" dirty="0">
                <a:solidFill>
                  <a:srgbClr val="FF0000"/>
                </a:solidFill>
                <a:latin typeface="Times New Roman"/>
                <a:cs typeface="Times New Roman"/>
              </a:rPr>
              <a:t>File </a:t>
            </a:r>
            <a:r>
              <a:rPr sz="2000" spc="-10" dirty="0">
                <a:latin typeface="Times New Roman"/>
                <a:cs typeface="Times New Roman"/>
              </a:rPr>
              <a:t>is </a:t>
            </a:r>
            <a:r>
              <a:rPr sz="2000" spc="-5" dirty="0">
                <a:solidFill>
                  <a:srgbClr val="C00000"/>
                </a:solidFill>
                <a:latin typeface="Times New Roman"/>
                <a:cs typeface="Times New Roman"/>
              </a:rPr>
              <a:t>a collection </a:t>
            </a:r>
            <a:r>
              <a:rPr sz="2000" dirty="0">
                <a:solidFill>
                  <a:srgbClr val="C00000"/>
                </a:solidFill>
                <a:latin typeface="Times New Roman"/>
                <a:cs typeface="Times New Roman"/>
              </a:rPr>
              <a:t>of </a:t>
            </a:r>
            <a:r>
              <a:rPr sz="2000" spc="-5" dirty="0">
                <a:solidFill>
                  <a:srgbClr val="C00000"/>
                </a:solidFill>
                <a:latin typeface="Times New Roman"/>
                <a:cs typeface="Times New Roman"/>
              </a:rPr>
              <a:t>related information</a:t>
            </a:r>
            <a:r>
              <a:rPr sz="2000" spc="-5" dirty="0">
                <a:latin typeface="Times New Roman"/>
                <a:cs typeface="Times New Roman"/>
              </a:rPr>
              <a:t>. </a:t>
            </a:r>
            <a:r>
              <a:rPr sz="2000" spc="-10" dirty="0">
                <a:solidFill>
                  <a:srgbClr val="6F2F9F"/>
                </a:solidFill>
                <a:latin typeface="Times New Roman"/>
                <a:cs typeface="Times New Roman"/>
              </a:rPr>
              <a:t>A file  </a:t>
            </a:r>
            <a:r>
              <a:rPr sz="2000" spc="-5" dirty="0">
                <a:solidFill>
                  <a:srgbClr val="6F2F9F"/>
                </a:solidFill>
                <a:latin typeface="Times New Roman"/>
                <a:cs typeface="Times New Roman"/>
              </a:rPr>
              <a:t>could </a:t>
            </a:r>
            <a:r>
              <a:rPr sz="2000" dirty="0">
                <a:solidFill>
                  <a:srgbClr val="6F2F9F"/>
                </a:solidFill>
                <a:latin typeface="Times New Roman"/>
                <a:cs typeface="Times New Roman"/>
              </a:rPr>
              <a:t>be </a:t>
            </a:r>
            <a:r>
              <a:rPr sz="2000" spc="-5" dirty="0">
                <a:solidFill>
                  <a:srgbClr val="6F2F9F"/>
                </a:solidFill>
                <a:latin typeface="Times New Roman"/>
                <a:cs typeface="Times New Roman"/>
              </a:rPr>
              <a:t>a program </a:t>
            </a:r>
            <a:r>
              <a:rPr sz="2000" spc="-5" dirty="0">
                <a:latin typeface="Times New Roman"/>
                <a:cs typeface="Times New Roman"/>
              </a:rPr>
              <a:t>(source </a:t>
            </a:r>
            <a:r>
              <a:rPr sz="2000" dirty="0">
                <a:latin typeface="Times New Roman"/>
                <a:cs typeface="Times New Roman"/>
              </a:rPr>
              <a:t>code </a:t>
            </a:r>
            <a:r>
              <a:rPr sz="2000" spc="-10" dirty="0">
                <a:latin typeface="Times New Roman"/>
                <a:cs typeface="Times New Roman"/>
              </a:rPr>
              <a:t>or </a:t>
            </a:r>
            <a:r>
              <a:rPr sz="2000" spc="-5" dirty="0">
                <a:latin typeface="Times New Roman"/>
                <a:cs typeface="Times New Roman"/>
              </a:rPr>
              <a:t>executable), </a:t>
            </a:r>
            <a:r>
              <a:rPr sz="2000" spc="-10" dirty="0">
                <a:solidFill>
                  <a:srgbClr val="6F2F9F"/>
                </a:solidFill>
                <a:latin typeface="Times New Roman"/>
                <a:cs typeface="Times New Roman"/>
              </a:rPr>
              <a:t>text files</a:t>
            </a:r>
            <a:r>
              <a:rPr sz="2000" spc="-10" dirty="0">
                <a:latin typeface="Times New Roman"/>
                <a:cs typeface="Times New Roman"/>
              </a:rPr>
              <a:t>, </a:t>
            </a:r>
            <a:r>
              <a:rPr sz="2000" spc="-10" dirty="0">
                <a:solidFill>
                  <a:srgbClr val="6F2F9F"/>
                </a:solidFill>
                <a:latin typeface="Times New Roman"/>
                <a:cs typeface="Times New Roman"/>
              </a:rPr>
              <a:t>image files</a:t>
            </a:r>
            <a:r>
              <a:rPr sz="2000" spc="-10" dirty="0">
                <a:latin typeface="Times New Roman"/>
                <a:cs typeface="Times New Roman"/>
              </a:rPr>
              <a:t>, </a:t>
            </a:r>
            <a:r>
              <a:rPr sz="2000" spc="-10" dirty="0">
                <a:solidFill>
                  <a:srgbClr val="6F2F9F"/>
                </a:solidFill>
                <a:latin typeface="Times New Roman"/>
                <a:cs typeface="Times New Roman"/>
              </a:rPr>
              <a:t>word  documents</a:t>
            </a:r>
            <a:r>
              <a:rPr sz="2000" spc="-10" dirty="0">
                <a:latin typeface="Times New Roman"/>
                <a:cs typeface="Times New Roman"/>
              </a:rPr>
              <a:t>, </a:t>
            </a:r>
            <a:r>
              <a:rPr sz="2000" spc="-5" dirty="0">
                <a:solidFill>
                  <a:srgbClr val="6F2F9F"/>
                </a:solidFill>
                <a:latin typeface="Times New Roman"/>
                <a:cs typeface="Times New Roman"/>
              </a:rPr>
              <a:t>audio/ </a:t>
            </a:r>
            <a:r>
              <a:rPr sz="2000" spc="-10" dirty="0">
                <a:solidFill>
                  <a:srgbClr val="6F2F9F"/>
                </a:solidFill>
                <a:latin typeface="Times New Roman"/>
                <a:cs typeface="Times New Roman"/>
              </a:rPr>
              <a:t>video files</a:t>
            </a:r>
            <a:r>
              <a:rPr sz="2000" spc="-10" dirty="0">
                <a:latin typeface="Times New Roman"/>
                <a:cs typeface="Times New Roman"/>
              </a:rPr>
              <a:t>,</a:t>
            </a:r>
            <a:r>
              <a:rPr sz="2000" spc="85" dirty="0">
                <a:latin typeface="Times New Roman"/>
                <a:cs typeface="Times New Roman"/>
              </a:rPr>
              <a:t> </a:t>
            </a:r>
            <a:r>
              <a:rPr sz="2000" spc="-5" dirty="0">
                <a:latin typeface="Times New Roman"/>
                <a:cs typeface="Times New Roman"/>
              </a:rPr>
              <a:t>etc.</a:t>
            </a:r>
            <a:endParaRPr sz="2000">
              <a:latin typeface="Times New Roman"/>
              <a:cs typeface="Times New Roman"/>
            </a:endParaRPr>
          </a:p>
          <a:p>
            <a:pPr marL="12700" algn="just">
              <a:lnSpc>
                <a:spcPct val="100000"/>
              </a:lnSpc>
              <a:spcBef>
                <a:spcPts val="1680"/>
              </a:spcBef>
            </a:pPr>
            <a:r>
              <a:rPr sz="2000" spc="-5" dirty="0">
                <a:solidFill>
                  <a:srgbClr val="C00000"/>
                </a:solidFill>
                <a:latin typeface="Times New Roman"/>
                <a:cs typeface="Times New Roman"/>
              </a:rPr>
              <a:t>» </a:t>
            </a:r>
            <a:r>
              <a:rPr sz="2000" spc="-10" dirty="0">
                <a:solidFill>
                  <a:srgbClr val="6F2F9F"/>
                </a:solidFill>
                <a:latin typeface="Times New Roman"/>
                <a:cs typeface="Times New Roman"/>
              </a:rPr>
              <a:t>A file </a:t>
            </a:r>
            <a:r>
              <a:rPr sz="2000" spc="-15" dirty="0">
                <a:solidFill>
                  <a:srgbClr val="6F2F9F"/>
                </a:solidFill>
                <a:latin typeface="Times New Roman"/>
                <a:cs typeface="Times New Roman"/>
              </a:rPr>
              <a:t>system management </a:t>
            </a:r>
            <a:r>
              <a:rPr sz="2000" spc="-10" dirty="0">
                <a:solidFill>
                  <a:srgbClr val="6F2F9F"/>
                </a:solidFill>
                <a:latin typeface="Times New Roman"/>
                <a:cs typeface="Times New Roman"/>
              </a:rPr>
              <a:t>service </a:t>
            </a:r>
            <a:r>
              <a:rPr sz="2000" dirty="0">
                <a:solidFill>
                  <a:srgbClr val="6F2F9F"/>
                </a:solidFill>
                <a:latin typeface="Times New Roman"/>
                <a:cs typeface="Times New Roman"/>
              </a:rPr>
              <a:t>of </a:t>
            </a:r>
            <a:r>
              <a:rPr sz="2000" spc="-10" dirty="0">
                <a:solidFill>
                  <a:srgbClr val="6F2F9F"/>
                </a:solidFill>
                <a:latin typeface="Times New Roman"/>
                <a:cs typeface="Times New Roman"/>
              </a:rPr>
              <a:t>kernel is </a:t>
            </a:r>
            <a:r>
              <a:rPr sz="2000" spc="-5" dirty="0">
                <a:solidFill>
                  <a:srgbClr val="6F2F9F"/>
                </a:solidFill>
                <a:latin typeface="Times New Roman"/>
                <a:cs typeface="Times New Roman"/>
              </a:rPr>
              <a:t>responsible </a:t>
            </a:r>
            <a:r>
              <a:rPr sz="2000" spc="-10" dirty="0">
                <a:solidFill>
                  <a:srgbClr val="6F2F9F"/>
                </a:solidFill>
                <a:latin typeface="Times New Roman"/>
                <a:cs typeface="Times New Roman"/>
              </a:rPr>
              <a:t>for</a:t>
            </a:r>
            <a:r>
              <a:rPr sz="2000" spc="10" dirty="0">
                <a:solidFill>
                  <a:srgbClr val="6F2F9F"/>
                </a:solidFill>
                <a:latin typeface="Times New Roman"/>
                <a:cs typeface="Times New Roman"/>
              </a:rPr>
              <a:t> </a:t>
            </a:r>
            <a:r>
              <a:rPr sz="2000" spc="-5" dirty="0">
                <a:latin typeface="Times New Roman"/>
                <a:cs typeface="Times New Roman"/>
              </a:rPr>
              <a:t>–</a:t>
            </a:r>
            <a:endParaRPr sz="2000">
              <a:latin typeface="Times New Roman"/>
              <a:cs typeface="Times New Roman"/>
            </a:endParaRPr>
          </a:p>
          <a:p>
            <a:pPr marL="683260">
              <a:lnSpc>
                <a:spcPct val="100000"/>
              </a:lnSpc>
              <a:spcBef>
                <a:spcPts val="1685"/>
              </a:spcBef>
              <a:tabLst>
                <a:tab pos="1033780" algn="l"/>
              </a:tabLst>
            </a:pPr>
            <a:r>
              <a:rPr sz="2000" spc="-5" dirty="0">
                <a:solidFill>
                  <a:srgbClr val="C00000"/>
                </a:solidFill>
                <a:latin typeface="Times New Roman"/>
                <a:cs typeface="Times New Roman"/>
              </a:rPr>
              <a:t>»	</a:t>
            </a:r>
            <a:r>
              <a:rPr sz="2000" dirty="0">
                <a:latin typeface="Times New Roman"/>
                <a:cs typeface="Times New Roman"/>
              </a:rPr>
              <a:t>The </a:t>
            </a:r>
            <a:r>
              <a:rPr sz="2000" spc="-5" dirty="0">
                <a:latin typeface="Times New Roman"/>
                <a:cs typeface="Times New Roman"/>
              </a:rPr>
              <a:t>creation, deletion </a:t>
            </a:r>
            <a:r>
              <a:rPr sz="2000" spc="-10" dirty="0">
                <a:latin typeface="Times New Roman"/>
                <a:cs typeface="Times New Roman"/>
              </a:rPr>
              <a:t>and </a:t>
            </a:r>
            <a:r>
              <a:rPr sz="2000" spc="-5" dirty="0">
                <a:latin typeface="Times New Roman"/>
                <a:cs typeface="Times New Roman"/>
              </a:rPr>
              <a:t>alteration </a:t>
            </a:r>
            <a:r>
              <a:rPr sz="2000" dirty="0">
                <a:latin typeface="Times New Roman"/>
                <a:cs typeface="Times New Roman"/>
              </a:rPr>
              <a:t>of</a:t>
            </a:r>
            <a:r>
              <a:rPr sz="2000" spc="-25" dirty="0">
                <a:latin typeface="Times New Roman"/>
                <a:cs typeface="Times New Roman"/>
              </a:rPr>
              <a:t> </a:t>
            </a:r>
            <a:r>
              <a:rPr sz="2000" spc="-10" dirty="0">
                <a:latin typeface="Times New Roman"/>
                <a:cs typeface="Times New Roman"/>
              </a:rPr>
              <a:t>files</a:t>
            </a:r>
            <a:endParaRPr sz="2000">
              <a:latin typeface="Times New Roman"/>
              <a:cs typeface="Times New Roman"/>
            </a:endParaRPr>
          </a:p>
          <a:p>
            <a:pPr marL="683260">
              <a:lnSpc>
                <a:spcPct val="100000"/>
              </a:lnSpc>
              <a:spcBef>
                <a:spcPts val="1680"/>
              </a:spcBef>
              <a:tabLst>
                <a:tab pos="1033780" algn="l"/>
              </a:tabLst>
            </a:pPr>
            <a:r>
              <a:rPr sz="2000" spc="-5" dirty="0">
                <a:solidFill>
                  <a:srgbClr val="C00000"/>
                </a:solidFill>
                <a:latin typeface="Times New Roman"/>
                <a:cs typeface="Times New Roman"/>
              </a:rPr>
              <a:t>»	</a:t>
            </a:r>
            <a:r>
              <a:rPr sz="2000" spc="-5" dirty="0">
                <a:latin typeface="Times New Roman"/>
                <a:cs typeface="Times New Roman"/>
              </a:rPr>
              <a:t>Creation, deletion, </a:t>
            </a:r>
            <a:r>
              <a:rPr sz="2000" spc="-10" dirty="0">
                <a:latin typeface="Times New Roman"/>
                <a:cs typeface="Times New Roman"/>
              </a:rPr>
              <a:t>and </a:t>
            </a:r>
            <a:r>
              <a:rPr sz="2000" spc="-5" dirty="0">
                <a:latin typeface="Times New Roman"/>
                <a:cs typeface="Times New Roman"/>
              </a:rPr>
              <a:t>alteration </a:t>
            </a:r>
            <a:r>
              <a:rPr sz="2000" dirty="0">
                <a:latin typeface="Times New Roman"/>
                <a:cs typeface="Times New Roman"/>
              </a:rPr>
              <a:t>of </a:t>
            </a:r>
            <a:r>
              <a:rPr sz="2000" spc="-5" dirty="0">
                <a:latin typeface="Times New Roman"/>
                <a:cs typeface="Times New Roman"/>
              </a:rPr>
              <a:t>directories</a:t>
            </a:r>
            <a:endParaRPr sz="2000">
              <a:latin typeface="Times New Roman"/>
              <a:cs typeface="Times New Roman"/>
            </a:endParaRPr>
          </a:p>
          <a:p>
            <a:pPr marL="683260">
              <a:lnSpc>
                <a:spcPct val="100000"/>
              </a:lnSpc>
              <a:spcBef>
                <a:spcPts val="1685"/>
              </a:spcBef>
              <a:tabLst>
                <a:tab pos="1033780" algn="l"/>
              </a:tabLst>
            </a:pPr>
            <a:r>
              <a:rPr sz="2000" spc="-5" dirty="0">
                <a:solidFill>
                  <a:srgbClr val="C00000"/>
                </a:solidFill>
                <a:latin typeface="Times New Roman"/>
                <a:cs typeface="Times New Roman"/>
              </a:rPr>
              <a:t>»	</a:t>
            </a:r>
            <a:r>
              <a:rPr sz="2000" spc="-10" dirty="0">
                <a:latin typeface="Times New Roman"/>
                <a:cs typeface="Times New Roman"/>
              </a:rPr>
              <a:t>Saving </a:t>
            </a:r>
            <a:r>
              <a:rPr sz="2000" dirty="0">
                <a:latin typeface="Times New Roman"/>
                <a:cs typeface="Times New Roman"/>
              </a:rPr>
              <a:t>of </a:t>
            </a:r>
            <a:r>
              <a:rPr sz="2000" spc="-10" dirty="0">
                <a:latin typeface="Times New Roman"/>
                <a:cs typeface="Times New Roman"/>
              </a:rPr>
              <a:t>files in the </a:t>
            </a:r>
            <a:r>
              <a:rPr sz="2000" spc="-5" dirty="0">
                <a:latin typeface="Times New Roman"/>
                <a:cs typeface="Times New Roman"/>
              </a:rPr>
              <a:t>secondary storage</a:t>
            </a:r>
            <a:r>
              <a:rPr sz="2000" spc="90" dirty="0">
                <a:latin typeface="Times New Roman"/>
                <a:cs typeface="Times New Roman"/>
              </a:rPr>
              <a:t> </a:t>
            </a:r>
            <a:r>
              <a:rPr sz="2000" spc="-15" dirty="0">
                <a:latin typeface="Times New Roman"/>
                <a:cs typeface="Times New Roman"/>
              </a:rPr>
              <a:t>memory</a:t>
            </a:r>
            <a:endParaRPr sz="2000">
              <a:latin typeface="Times New Roman"/>
              <a:cs typeface="Times New Roman"/>
            </a:endParaRPr>
          </a:p>
          <a:p>
            <a:pPr marL="1033780" marR="5080" indent="-351155">
              <a:lnSpc>
                <a:spcPct val="150100"/>
              </a:lnSpc>
              <a:spcBef>
                <a:spcPts val="475"/>
              </a:spcBef>
              <a:tabLst>
                <a:tab pos="1033780" algn="l"/>
              </a:tabLst>
            </a:pPr>
            <a:r>
              <a:rPr sz="2000" spc="-5" dirty="0">
                <a:solidFill>
                  <a:srgbClr val="C00000"/>
                </a:solidFill>
                <a:latin typeface="Times New Roman"/>
                <a:cs typeface="Times New Roman"/>
              </a:rPr>
              <a:t>»	</a:t>
            </a:r>
            <a:r>
              <a:rPr sz="2000" spc="-5" dirty="0">
                <a:latin typeface="Times New Roman"/>
                <a:cs typeface="Times New Roman"/>
              </a:rPr>
              <a:t>Providing </a:t>
            </a:r>
            <a:r>
              <a:rPr sz="2000" spc="-10" dirty="0">
                <a:latin typeface="Times New Roman"/>
                <a:cs typeface="Times New Roman"/>
              </a:rPr>
              <a:t>automatic </a:t>
            </a:r>
            <a:r>
              <a:rPr sz="2000" spc="-5" dirty="0">
                <a:latin typeface="Times New Roman"/>
                <a:cs typeface="Times New Roman"/>
              </a:rPr>
              <a:t>allocation </a:t>
            </a:r>
            <a:r>
              <a:rPr sz="2000" dirty="0">
                <a:latin typeface="Times New Roman"/>
                <a:cs typeface="Times New Roman"/>
              </a:rPr>
              <a:t>of </a:t>
            </a:r>
            <a:r>
              <a:rPr sz="2000" spc="-10" dirty="0">
                <a:latin typeface="Times New Roman"/>
                <a:cs typeface="Times New Roman"/>
              </a:rPr>
              <a:t>file </a:t>
            </a:r>
            <a:r>
              <a:rPr sz="2000" spc="-5" dirty="0">
                <a:latin typeface="Times New Roman"/>
                <a:cs typeface="Times New Roman"/>
              </a:rPr>
              <a:t>space based </a:t>
            </a:r>
            <a:r>
              <a:rPr sz="2000" dirty="0">
                <a:latin typeface="Times New Roman"/>
                <a:cs typeface="Times New Roman"/>
              </a:rPr>
              <a:t>on </a:t>
            </a:r>
            <a:r>
              <a:rPr sz="2000" spc="-10" dirty="0">
                <a:latin typeface="Times New Roman"/>
                <a:cs typeface="Times New Roman"/>
              </a:rPr>
              <a:t>the amount </a:t>
            </a:r>
            <a:r>
              <a:rPr sz="2000" spc="30" dirty="0">
                <a:latin typeface="Times New Roman"/>
                <a:cs typeface="Times New Roman"/>
              </a:rPr>
              <a:t>of  </a:t>
            </a:r>
            <a:r>
              <a:rPr sz="2000" spc="-10" dirty="0">
                <a:latin typeface="Times New Roman"/>
                <a:cs typeface="Times New Roman"/>
              </a:rPr>
              <a:t>free </a:t>
            </a:r>
            <a:r>
              <a:rPr sz="2000" spc="-15" dirty="0">
                <a:latin typeface="Times New Roman"/>
                <a:cs typeface="Times New Roman"/>
              </a:rPr>
              <a:t>running </a:t>
            </a:r>
            <a:r>
              <a:rPr sz="2000" spc="-5" dirty="0">
                <a:latin typeface="Times New Roman"/>
                <a:cs typeface="Times New Roman"/>
              </a:rPr>
              <a:t>space</a:t>
            </a:r>
            <a:r>
              <a:rPr sz="2000" spc="60" dirty="0">
                <a:latin typeface="Times New Roman"/>
                <a:cs typeface="Times New Roman"/>
              </a:rPr>
              <a:t> </a:t>
            </a:r>
            <a:r>
              <a:rPr sz="2000" spc="-5" dirty="0">
                <a:latin typeface="Times New Roman"/>
                <a:cs typeface="Times New Roman"/>
              </a:rPr>
              <a:t>available</a:t>
            </a:r>
            <a:endParaRPr sz="2000">
              <a:latin typeface="Times New Roman"/>
              <a:cs typeface="Times New Roman"/>
            </a:endParaRPr>
          </a:p>
          <a:p>
            <a:pPr marL="683260">
              <a:lnSpc>
                <a:spcPct val="100000"/>
              </a:lnSpc>
              <a:spcBef>
                <a:spcPts val="1685"/>
              </a:spcBef>
              <a:tabLst>
                <a:tab pos="1033780" algn="l"/>
              </a:tabLst>
            </a:pPr>
            <a:r>
              <a:rPr sz="2000" spc="-5" dirty="0">
                <a:solidFill>
                  <a:srgbClr val="C00000"/>
                </a:solidFill>
                <a:latin typeface="Times New Roman"/>
                <a:cs typeface="Times New Roman"/>
              </a:rPr>
              <a:t>»	</a:t>
            </a:r>
            <a:r>
              <a:rPr sz="2000" spc="-5" dirty="0">
                <a:latin typeface="Times New Roman"/>
                <a:cs typeface="Times New Roman"/>
              </a:rPr>
              <a:t>Providing </a:t>
            </a:r>
            <a:r>
              <a:rPr sz="2000" spc="-10" dirty="0">
                <a:latin typeface="Times New Roman"/>
                <a:cs typeface="Times New Roman"/>
              </a:rPr>
              <a:t>flexible </a:t>
            </a:r>
            <a:r>
              <a:rPr sz="2000" spc="-20" dirty="0">
                <a:latin typeface="Times New Roman"/>
                <a:cs typeface="Times New Roman"/>
              </a:rPr>
              <a:t>naming </a:t>
            </a:r>
            <a:r>
              <a:rPr sz="2000" spc="-5" dirty="0">
                <a:latin typeface="Times New Roman"/>
                <a:cs typeface="Times New Roman"/>
              </a:rPr>
              <a:t>conversion </a:t>
            </a:r>
            <a:r>
              <a:rPr sz="2000" spc="-10" dirty="0">
                <a:latin typeface="Times New Roman"/>
                <a:cs typeface="Times New Roman"/>
              </a:rPr>
              <a:t>for the</a:t>
            </a:r>
            <a:r>
              <a:rPr sz="2000" spc="165" dirty="0">
                <a:latin typeface="Times New Roman"/>
                <a:cs typeface="Times New Roman"/>
              </a:rPr>
              <a:t> </a:t>
            </a:r>
            <a:r>
              <a:rPr sz="2000" spc="-10" dirty="0">
                <a:latin typeface="Times New Roman"/>
                <a:cs typeface="Times New Roman"/>
              </a:rPr>
              <a:t>files.</a:t>
            </a:r>
            <a:endParaRPr sz="2000">
              <a:latin typeface="Times New Roman"/>
              <a:cs typeface="Times New Roman"/>
            </a:endParaRPr>
          </a:p>
        </p:txBody>
      </p:sp>
      <p:sp>
        <p:nvSpPr>
          <p:cNvPr id="4" name="object 4"/>
          <p:cNvSpPr txBox="1"/>
          <p:nvPr/>
        </p:nvSpPr>
        <p:spPr>
          <a:xfrm>
            <a:off x="8420100" y="6471338"/>
            <a:ext cx="217804"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8</a:t>
            </a:fld>
            <a:endParaRPr sz="1200">
              <a:latin typeface="Times New Roman"/>
              <a:cs typeface="Times New Roman"/>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3895" cy="5300980"/>
          </a:xfrm>
          <a:prstGeom prst="rect">
            <a:avLst/>
          </a:prstGeom>
        </p:spPr>
        <p:txBody>
          <a:bodyPr vert="horz" wrap="square" lIns="0" tIns="12700" rIns="0" bIns="0" rtlCol="0">
            <a:spAutoFit/>
          </a:bodyPr>
          <a:lstStyle/>
          <a:p>
            <a:pPr marL="356870" marR="7620" indent="-344805" algn="just">
              <a:lnSpc>
                <a:spcPct val="150100"/>
              </a:lnSpc>
              <a:spcBef>
                <a:spcPts val="100"/>
              </a:spcBef>
            </a:pPr>
            <a:r>
              <a:rPr sz="2000" spc="-5" dirty="0">
                <a:solidFill>
                  <a:srgbClr val="C00000"/>
                </a:solidFill>
                <a:latin typeface="Times New Roman"/>
                <a:cs typeface="Times New Roman"/>
              </a:rPr>
              <a:t>» </a:t>
            </a:r>
            <a:r>
              <a:rPr sz="2000" spc="-20" dirty="0">
                <a:latin typeface="Times New Roman"/>
                <a:cs typeface="Times New Roman"/>
              </a:rPr>
              <a:t>At </a:t>
            </a:r>
            <a:r>
              <a:rPr sz="2000" spc="-10" dirty="0">
                <a:latin typeface="Times New Roman"/>
                <a:cs typeface="Times New Roman"/>
              </a:rPr>
              <a:t>the </a:t>
            </a:r>
            <a:r>
              <a:rPr sz="2000" spc="-5" dirty="0">
                <a:latin typeface="Times New Roman"/>
                <a:cs typeface="Times New Roman"/>
              </a:rPr>
              <a:t>processor </a:t>
            </a:r>
            <a:r>
              <a:rPr sz="2000" spc="-10" dirty="0">
                <a:latin typeface="Times New Roman"/>
                <a:cs typeface="Times New Roman"/>
              </a:rPr>
              <a:t>instruction </a:t>
            </a:r>
            <a:r>
              <a:rPr sz="2000" spc="-5" dirty="0">
                <a:latin typeface="Times New Roman"/>
                <a:cs typeface="Times New Roman"/>
              </a:rPr>
              <a:t>level, </a:t>
            </a:r>
            <a:r>
              <a:rPr sz="2000" spc="-10" dirty="0">
                <a:latin typeface="Times New Roman"/>
                <a:cs typeface="Times New Roman"/>
              </a:rPr>
              <a:t>the </a:t>
            </a:r>
            <a:r>
              <a:rPr sz="2000" spc="-5" dirty="0">
                <a:latin typeface="Times New Roman"/>
                <a:cs typeface="Times New Roman"/>
              </a:rPr>
              <a:t>value </a:t>
            </a:r>
            <a:r>
              <a:rPr sz="2000" dirty="0">
                <a:latin typeface="Times New Roman"/>
                <a:cs typeface="Times New Roman"/>
              </a:rPr>
              <a:t>of </a:t>
            </a:r>
            <a:r>
              <a:rPr sz="2000" spc="-5" dirty="0">
                <a:latin typeface="Times New Roman"/>
                <a:cs typeface="Times New Roman"/>
              </a:rPr>
              <a:t>the variable </a:t>
            </a:r>
            <a:r>
              <a:rPr sz="2000" spc="-10" dirty="0">
                <a:latin typeface="Times New Roman"/>
                <a:cs typeface="Times New Roman"/>
              </a:rPr>
              <a:t>counter </a:t>
            </a:r>
            <a:r>
              <a:rPr sz="2000" spc="-5" dirty="0">
                <a:latin typeface="Times New Roman"/>
                <a:cs typeface="Times New Roman"/>
              </a:rPr>
              <a:t>is </a:t>
            </a:r>
            <a:r>
              <a:rPr sz="2000" dirty="0">
                <a:latin typeface="Times New Roman"/>
                <a:cs typeface="Times New Roman"/>
              </a:rPr>
              <a:t>loaded  </a:t>
            </a:r>
            <a:r>
              <a:rPr sz="2000" spc="-5" dirty="0">
                <a:latin typeface="Times New Roman"/>
                <a:cs typeface="Times New Roman"/>
              </a:rPr>
              <a:t>to </a:t>
            </a:r>
            <a:r>
              <a:rPr sz="2000" spc="-10" dirty="0">
                <a:latin typeface="Times New Roman"/>
                <a:cs typeface="Times New Roman"/>
              </a:rPr>
              <a:t>the </a:t>
            </a:r>
            <a:r>
              <a:rPr sz="2000" spc="-15" dirty="0">
                <a:latin typeface="Times New Roman"/>
                <a:cs typeface="Times New Roman"/>
              </a:rPr>
              <a:t>Accumulator </a:t>
            </a:r>
            <a:r>
              <a:rPr sz="2000" spc="-5" dirty="0">
                <a:latin typeface="Times New Roman"/>
                <a:cs typeface="Times New Roman"/>
              </a:rPr>
              <a:t>register </a:t>
            </a:r>
            <a:r>
              <a:rPr sz="2000" spc="-10" dirty="0">
                <a:latin typeface="Times New Roman"/>
                <a:cs typeface="Times New Roman"/>
              </a:rPr>
              <a:t>(EAX</a:t>
            </a:r>
            <a:r>
              <a:rPr sz="2000" spc="155" dirty="0">
                <a:latin typeface="Times New Roman"/>
                <a:cs typeface="Times New Roman"/>
              </a:rPr>
              <a:t> </a:t>
            </a:r>
            <a:r>
              <a:rPr sz="2000" spc="-5" dirty="0">
                <a:latin typeface="Times New Roman"/>
                <a:cs typeface="Times New Roman"/>
              </a:rPr>
              <a:t>Register).</a:t>
            </a:r>
            <a:endParaRPr sz="2000">
              <a:latin typeface="Times New Roman"/>
              <a:cs typeface="Times New Roman"/>
            </a:endParaRPr>
          </a:p>
          <a:p>
            <a:pPr marL="12700">
              <a:lnSpc>
                <a:spcPct val="100000"/>
              </a:lnSpc>
              <a:spcBef>
                <a:spcPts val="1680"/>
              </a:spcBef>
              <a:tabLst>
                <a:tab pos="356870" algn="l"/>
              </a:tabLst>
            </a:pPr>
            <a:r>
              <a:rPr sz="2000" spc="-5" dirty="0">
                <a:solidFill>
                  <a:srgbClr val="C00000"/>
                </a:solidFill>
                <a:latin typeface="Times New Roman"/>
                <a:cs typeface="Times New Roman"/>
              </a:rPr>
              <a:t>»	</a:t>
            </a:r>
            <a:r>
              <a:rPr sz="2000" dirty="0">
                <a:latin typeface="Times New Roman"/>
                <a:cs typeface="Times New Roman"/>
              </a:rPr>
              <a:t>The </a:t>
            </a:r>
            <a:r>
              <a:rPr sz="2000" spc="-15" dirty="0">
                <a:latin typeface="Times New Roman"/>
                <a:cs typeface="Times New Roman"/>
              </a:rPr>
              <a:t>memory </a:t>
            </a:r>
            <a:r>
              <a:rPr sz="2000" spc="-5" dirty="0">
                <a:latin typeface="Times New Roman"/>
                <a:cs typeface="Times New Roman"/>
              </a:rPr>
              <a:t>variable </a:t>
            </a:r>
            <a:r>
              <a:rPr sz="2000" spc="-10" dirty="0">
                <a:latin typeface="Times New Roman"/>
                <a:cs typeface="Times New Roman"/>
              </a:rPr>
              <a:t>counter is </a:t>
            </a:r>
            <a:r>
              <a:rPr sz="2000" spc="-5" dirty="0">
                <a:latin typeface="Times New Roman"/>
                <a:cs typeface="Times New Roman"/>
              </a:rPr>
              <a:t>represented </a:t>
            </a:r>
            <a:r>
              <a:rPr sz="2000" spc="-15" dirty="0">
                <a:latin typeface="Times New Roman"/>
                <a:cs typeface="Times New Roman"/>
              </a:rPr>
              <a:t>using </a:t>
            </a:r>
            <a:r>
              <a:rPr sz="2000" spc="-5" dirty="0">
                <a:latin typeface="Times New Roman"/>
                <a:cs typeface="Times New Roman"/>
              </a:rPr>
              <a:t>a</a:t>
            </a:r>
            <a:r>
              <a:rPr sz="2000" spc="155" dirty="0">
                <a:latin typeface="Times New Roman"/>
                <a:cs typeface="Times New Roman"/>
              </a:rPr>
              <a:t> </a:t>
            </a:r>
            <a:r>
              <a:rPr sz="2000" spc="-5" dirty="0">
                <a:latin typeface="Times New Roman"/>
                <a:cs typeface="Times New Roman"/>
              </a:rPr>
              <a:t>pointer.</a:t>
            </a:r>
            <a:endParaRPr sz="2000">
              <a:latin typeface="Times New Roman"/>
              <a:cs typeface="Times New Roman"/>
            </a:endParaRPr>
          </a:p>
          <a:p>
            <a:pPr marL="12700">
              <a:lnSpc>
                <a:spcPct val="100000"/>
              </a:lnSpc>
              <a:spcBef>
                <a:spcPts val="1680"/>
              </a:spcBef>
              <a:tabLst>
                <a:tab pos="356870" algn="l"/>
              </a:tabLst>
            </a:pPr>
            <a:r>
              <a:rPr sz="2000" spc="-5" dirty="0">
                <a:solidFill>
                  <a:srgbClr val="C00000"/>
                </a:solidFill>
                <a:latin typeface="Times New Roman"/>
                <a:cs typeface="Times New Roman"/>
              </a:rPr>
              <a:t>»	</a:t>
            </a:r>
            <a:r>
              <a:rPr sz="2000" dirty="0">
                <a:latin typeface="Times New Roman"/>
                <a:cs typeface="Times New Roman"/>
              </a:rPr>
              <a:t>The</a:t>
            </a:r>
            <a:r>
              <a:rPr sz="2000" spc="175" dirty="0">
                <a:latin typeface="Times New Roman"/>
                <a:cs typeface="Times New Roman"/>
              </a:rPr>
              <a:t> </a:t>
            </a:r>
            <a:r>
              <a:rPr sz="2000" spc="-5" dirty="0">
                <a:latin typeface="Times New Roman"/>
                <a:cs typeface="Times New Roman"/>
              </a:rPr>
              <a:t>base</a:t>
            </a:r>
            <a:r>
              <a:rPr sz="2000" spc="155" dirty="0">
                <a:latin typeface="Times New Roman"/>
                <a:cs typeface="Times New Roman"/>
              </a:rPr>
              <a:t> </a:t>
            </a:r>
            <a:r>
              <a:rPr sz="2000" spc="-5" dirty="0">
                <a:latin typeface="Times New Roman"/>
                <a:cs typeface="Times New Roman"/>
              </a:rPr>
              <a:t>pointer</a:t>
            </a:r>
            <a:r>
              <a:rPr sz="2000" spc="170" dirty="0">
                <a:latin typeface="Times New Roman"/>
                <a:cs typeface="Times New Roman"/>
              </a:rPr>
              <a:t> </a:t>
            </a:r>
            <a:r>
              <a:rPr sz="2000" spc="-5" dirty="0">
                <a:latin typeface="Times New Roman"/>
                <a:cs typeface="Times New Roman"/>
              </a:rPr>
              <a:t>register</a:t>
            </a:r>
            <a:r>
              <a:rPr sz="2000" spc="165" dirty="0">
                <a:latin typeface="Times New Roman"/>
                <a:cs typeface="Times New Roman"/>
              </a:rPr>
              <a:t> </a:t>
            </a:r>
            <a:r>
              <a:rPr sz="2000" spc="-10" dirty="0">
                <a:latin typeface="Times New Roman"/>
                <a:cs typeface="Times New Roman"/>
              </a:rPr>
              <a:t>(EBP</a:t>
            </a:r>
            <a:r>
              <a:rPr sz="2000" spc="195" dirty="0">
                <a:latin typeface="Times New Roman"/>
                <a:cs typeface="Times New Roman"/>
              </a:rPr>
              <a:t> </a:t>
            </a:r>
            <a:r>
              <a:rPr sz="2000" spc="-10" dirty="0">
                <a:latin typeface="Times New Roman"/>
                <a:cs typeface="Times New Roman"/>
              </a:rPr>
              <a:t>Register)</a:t>
            </a:r>
            <a:r>
              <a:rPr sz="2000" spc="185" dirty="0">
                <a:latin typeface="Times New Roman"/>
                <a:cs typeface="Times New Roman"/>
              </a:rPr>
              <a:t> </a:t>
            </a:r>
            <a:r>
              <a:rPr sz="2000" spc="-10" dirty="0">
                <a:latin typeface="Times New Roman"/>
                <a:cs typeface="Times New Roman"/>
              </a:rPr>
              <a:t>is</a:t>
            </a:r>
            <a:r>
              <a:rPr sz="2000" spc="170" dirty="0">
                <a:latin typeface="Times New Roman"/>
                <a:cs typeface="Times New Roman"/>
              </a:rPr>
              <a:t> </a:t>
            </a:r>
            <a:r>
              <a:rPr sz="2000" spc="-10" dirty="0">
                <a:latin typeface="Times New Roman"/>
                <a:cs typeface="Times New Roman"/>
              </a:rPr>
              <a:t>used</a:t>
            </a:r>
            <a:r>
              <a:rPr sz="2000" spc="190" dirty="0">
                <a:latin typeface="Times New Roman"/>
                <a:cs typeface="Times New Roman"/>
              </a:rPr>
              <a:t> </a:t>
            </a:r>
            <a:r>
              <a:rPr sz="2000" spc="-10" dirty="0">
                <a:latin typeface="Times New Roman"/>
                <a:cs typeface="Times New Roman"/>
              </a:rPr>
              <a:t>for</a:t>
            </a:r>
            <a:r>
              <a:rPr sz="2000" spc="160" dirty="0">
                <a:latin typeface="Times New Roman"/>
                <a:cs typeface="Times New Roman"/>
              </a:rPr>
              <a:t> </a:t>
            </a:r>
            <a:r>
              <a:rPr sz="2000" spc="-10" dirty="0">
                <a:latin typeface="Times New Roman"/>
                <a:cs typeface="Times New Roman"/>
              </a:rPr>
              <a:t>pointing</a:t>
            </a:r>
            <a:r>
              <a:rPr sz="2000" spc="160" dirty="0">
                <a:latin typeface="Times New Roman"/>
                <a:cs typeface="Times New Roman"/>
              </a:rPr>
              <a:t> </a:t>
            </a:r>
            <a:r>
              <a:rPr sz="2000" spc="-10" dirty="0">
                <a:latin typeface="Times New Roman"/>
                <a:cs typeface="Times New Roman"/>
              </a:rPr>
              <a:t>to</a:t>
            </a:r>
            <a:r>
              <a:rPr sz="2000" spc="190" dirty="0">
                <a:latin typeface="Times New Roman"/>
                <a:cs typeface="Times New Roman"/>
              </a:rPr>
              <a:t> </a:t>
            </a:r>
            <a:r>
              <a:rPr sz="2000" spc="-10" dirty="0">
                <a:latin typeface="Times New Roman"/>
                <a:cs typeface="Times New Roman"/>
              </a:rPr>
              <a:t>the</a:t>
            </a:r>
            <a:r>
              <a:rPr sz="2000" spc="204" dirty="0">
                <a:latin typeface="Times New Roman"/>
                <a:cs typeface="Times New Roman"/>
              </a:rPr>
              <a:t> </a:t>
            </a:r>
            <a:r>
              <a:rPr sz="2000" spc="-10" dirty="0">
                <a:latin typeface="Times New Roman"/>
                <a:cs typeface="Times New Roman"/>
              </a:rPr>
              <a:t>memory</a:t>
            </a:r>
            <a:endParaRPr sz="2000">
              <a:latin typeface="Times New Roman"/>
              <a:cs typeface="Times New Roman"/>
            </a:endParaRPr>
          </a:p>
          <a:p>
            <a:pPr marL="356870" algn="just">
              <a:lnSpc>
                <a:spcPct val="100000"/>
              </a:lnSpc>
              <a:spcBef>
                <a:spcPts val="1205"/>
              </a:spcBef>
            </a:pPr>
            <a:r>
              <a:rPr sz="2000" spc="-5" dirty="0">
                <a:latin typeface="Times New Roman"/>
                <a:cs typeface="Times New Roman"/>
              </a:rPr>
              <a:t>variable</a:t>
            </a:r>
            <a:r>
              <a:rPr sz="2000" spc="-20" dirty="0">
                <a:latin typeface="Times New Roman"/>
                <a:cs typeface="Times New Roman"/>
              </a:rPr>
              <a:t> </a:t>
            </a:r>
            <a:r>
              <a:rPr sz="2000" spc="-5" dirty="0">
                <a:latin typeface="Times New Roman"/>
                <a:cs typeface="Times New Roman"/>
              </a:rPr>
              <a:t>counter.</a:t>
            </a:r>
            <a:endParaRPr sz="2000">
              <a:latin typeface="Times New Roman"/>
              <a:cs typeface="Times New Roman"/>
            </a:endParaRPr>
          </a:p>
          <a:p>
            <a:pPr marL="356870" marR="8890" indent="-344805" algn="just">
              <a:lnSpc>
                <a:spcPct val="150000"/>
              </a:lnSpc>
              <a:spcBef>
                <a:spcPts val="480"/>
              </a:spcBef>
            </a:pPr>
            <a:r>
              <a:rPr sz="2000" spc="-5" dirty="0">
                <a:solidFill>
                  <a:srgbClr val="C00000"/>
                </a:solidFill>
                <a:latin typeface="Times New Roman"/>
                <a:cs typeface="Times New Roman"/>
              </a:rPr>
              <a:t>» </a:t>
            </a:r>
            <a:r>
              <a:rPr sz="2000" spc="-10" dirty="0">
                <a:latin typeface="Times New Roman"/>
                <a:cs typeface="Times New Roman"/>
              </a:rPr>
              <a:t>After </a:t>
            </a:r>
            <a:r>
              <a:rPr sz="2000" spc="-5" dirty="0">
                <a:latin typeface="Times New Roman"/>
                <a:cs typeface="Times New Roman"/>
              </a:rPr>
              <a:t>loading the contents </a:t>
            </a:r>
            <a:r>
              <a:rPr sz="2000" dirty="0">
                <a:latin typeface="Times New Roman"/>
                <a:cs typeface="Times New Roman"/>
              </a:rPr>
              <a:t>of </a:t>
            </a:r>
            <a:r>
              <a:rPr sz="2000" spc="-10" dirty="0">
                <a:latin typeface="Times New Roman"/>
                <a:cs typeface="Times New Roman"/>
              </a:rPr>
              <a:t>the </a:t>
            </a:r>
            <a:r>
              <a:rPr sz="2000" spc="-5" dirty="0">
                <a:latin typeface="Times New Roman"/>
                <a:cs typeface="Times New Roman"/>
              </a:rPr>
              <a:t>variable </a:t>
            </a:r>
            <a:r>
              <a:rPr sz="2000" spc="-10" dirty="0">
                <a:latin typeface="Times New Roman"/>
                <a:cs typeface="Times New Roman"/>
              </a:rPr>
              <a:t>counter to the </a:t>
            </a:r>
            <a:r>
              <a:rPr sz="2000" spc="-5" dirty="0">
                <a:latin typeface="Times New Roman"/>
                <a:cs typeface="Times New Roman"/>
              </a:rPr>
              <a:t>Accumulator, </a:t>
            </a:r>
            <a:r>
              <a:rPr sz="2000" spc="-10" dirty="0">
                <a:latin typeface="Times New Roman"/>
                <a:cs typeface="Times New Roman"/>
              </a:rPr>
              <a:t>the  </a:t>
            </a:r>
            <a:r>
              <a:rPr sz="2000" spc="-15" dirty="0">
                <a:latin typeface="Times New Roman"/>
                <a:cs typeface="Times New Roman"/>
              </a:rPr>
              <a:t>Accumulator </a:t>
            </a:r>
            <a:r>
              <a:rPr sz="2000" spc="-10" dirty="0">
                <a:latin typeface="Times New Roman"/>
                <a:cs typeface="Times New Roman"/>
              </a:rPr>
              <a:t>content is incremented </a:t>
            </a:r>
            <a:r>
              <a:rPr sz="2000" dirty="0">
                <a:latin typeface="Times New Roman"/>
                <a:cs typeface="Times New Roman"/>
              </a:rPr>
              <a:t>by </a:t>
            </a:r>
            <a:r>
              <a:rPr sz="2000" spc="-10" dirty="0">
                <a:latin typeface="Times New Roman"/>
                <a:cs typeface="Times New Roman"/>
              </a:rPr>
              <a:t>one </a:t>
            </a:r>
            <a:r>
              <a:rPr sz="2000" spc="-15" dirty="0">
                <a:latin typeface="Times New Roman"/>
                <a:cs typeface="Times New Roman"/>
              </a:rPr>
              <a:t>using </a:t>
            </a:r>
            <a:r>
              <a:rPr sz="2000" spc="-10" dirty="0">
                <a:latin typeface="Times New Roman"/>
                <a:cs typeface="Times New Roman"/>
              </a:rPr>
              <a:t>the </a:t>
            </a:r>
            <a:r>
              <a:rPr sz="2000" spc="-5" dirty="0">
                <a:latin typeface="Times New Roman"/>
                <a:cs typeface="Times New Roman"/>
              </a:rPr>
              <a:t>add</a:t>
            </a:r>
            <a:r>
              <a:rPr sz="2000" spc="335" dirty="0">
                <a:latin typeface="Times New Roman"/>
                <a:cs typeface="Times New Roman"/>
              </a:rPr>
              <a:t> </a:t>
            </a:r>
            <a:r>
              <a:rPr sz="2000" spc="-10" dirty="0">
                <a:latin typeface="Times New Roman"/>
                <a:cs typeface="Times New Roman"/>
              </a:rPr>
              <a:t>instruction.</a:t>
            </a:r>
            <a:endParaRPr sz="2000">
              <a:latin typeface="Times New Roman"/>
              <a:cs typeface="Times New Roman"/>
            </a:endParaRPr>
          </a:p>
          <a:p>
            <a:pPr marL="356870" marR="6985" indent="-344805" algn="just">
              <a:lnSpc>
                <a:spcPct val="150100"/>
              </a:lnSpc>
              <a:spcBef>
                <a:spcPts val="480"/>
              </a:spcBef>
            </a:pPr>
            <a:r>
              <a:rPr sz="2000" spc="-5" dirty="0">
                <a:solidFill>
                  <a:srgbClr val="C00000"/>
                </a:solidFill>
                <a:latin typeface="Times New Roman"/>
                <a:cs typeface="Times New Roman"/>
              </a:rPr>
              <a:t>» </a:t>
            </a:r>
            <a:r>
              <a:rPr sz="2000" spc="-5" dirty="0">
                <a:latin typeface="Times New Roman"/>
                <a:cs typeface="Times New Roman"/>
              </a:rPr>
              <a:t>Finally the </a:t>
            </a:r>
            <a:r>
              <a:rPr sz="2000" spc="-10" dirty="0">
                <a:latin typeface="Times New Roman"/>
                <a:cs typeface="Times New Roman"/>
              </a:rPr>
              <a:t>content </a:t>
            </a:r>
            <a:r>
              <a:rPr sz="2000" dirty="0">
                <a:latin typeface="Times New Roman"/>
                <a:cs typeface="Times New Roman"/>
              </a:rPr>
              <a:t>of </a:t>
            </a:r>
            <a:r>
              <a:rPr sz="2000" spc="-5" dirty="0">
                <a:latin typeface="Times New Roman"/>
                <a:cs typeface="Times New Roman"/>
              </a:rPr>
              <a:t>Accumulator </a:t>
            </a:r>
            <a:r>
              <a:rPr sz="2000" spc="-10" dirty="0">
                <a:latin typeface="Times New Roman"/>
                <a:cs typeface="Times New Roman"/>
              </a:rPr>
              <a:t>is </a:t>
            </a:r>
            <a:r>
              <a:rPr sz="2000" spc="-5" dirty="0">
                <a:latin typeface="Times New Roman"/>
                <a:cs typeface="Times New Roman"/>
              </a:rPr>
              <a:t>loaded </a:t>
            </a:r>
            <a:r>
              <a:rPr sz="2000" spc="-10" dirty="0">
                <a:latin typeface="Times New Roman"/>
                <a:cs typeface="Times New Roman"/>
              </a:rPr>
              <a:t>to the </a:t>
            </a:r>
            <a:r>
              <a:rPr sz="2000" spc="-15" dirty="0">
                <a:latin typeface="Times New Roman"/>
                <a:cs typeface="Times New Roman"/>
              </a:rPr>
              <a:t>memory </a:t>
            </a:r>
            <a:r>
              <a:rPr sz="2000" spc="-5" dirty="0">
                <a:latin typeface="Times New Roman"/>
                <a:cs typeface="Times New Roman"/>
              </a:rPr>
              <a:t>location </a:t>
            </a:r>
            <a:r>
              <a:rPr sz="2000" spc="-10" dirty="0">
                <a:latin typeface="Times New Roman"/>
                <a:cs typeface="Times New Roman"/>
              </a:rPr>
              <a:t>which  </a:t>
            </a:r>
            <a:r>
              <a:rPr sz="2000" spc="-5" dirty="0">
                <a:latin typeface="Times New Roman"/>
                <a:cs typeface="Times New Roman"/>
              </a:rPr>
              <a:t>represents </a:t>
            </a:r>
            <a:r>
              <a:rPr sz="2000" spc="-10" dirty="0">
                <a:latin typeface="Times New Roman"/>
                <a:cs typeface="Times New Roman"/>
              </a:rPr>
              <a:t>the </a:t>
            </a:r>
            <a:r>
              <a:rPr sz="2000" spc="-5" dirty="0">
                <a:latin typeface="Times New Roman"/>
                <a:cs typeface="Times New Roman"/>
              </a:rPr>
              <a:t>variable counter. </a:t>
            </a:r>
            <a:r>
              <a:rPr sz="2000" dirty="0">
                <a:latin typeface="Times New Roman"/>
                <a:cs typeface="Times New Roman"/>
              </a:rPr>
              <a:t>Both </a:t>
            </a:r>
            <a:r>
              <a:rPr sz="2000" spc="-10" dirty="0">
                <a:latin typeface="Times New Roman"/>
                <a:cs typeface="Times New Roman"/>
              </a:rPr>
              <a:t>the </a:t>
            </a:r>
            <a:r>
              <a:rPr sz="2000" spc="-5" dirty="0">
                <a:latin typeface="Times New Roman"/>
                <a:cs typeface="Times New Roman"/>
              </a:rPr>
              <a:t>processes; Process A </a:t>
            </a:r>
            <a:r>
              <a:rPr sz="2000" spc="-10" dirty="0">
                <a:latin typeface="Times New Roman"/>
                <a:cs typeface="Times New Roman"/>
              </a:rPr>
              <a:t>and </a:t>
            </a:r>
            <a:r>
              <a:rPr sz="2000" dirty="0">
                <a:latin typeface="Times New Roman"/>
                <a:cs typeface="Times New Roman"/>
              </a:rPr>
              <a:t>Process </a:t>
            </a:r>
            <a:r>
              <a:rPr sz="2000" spc="-5" dirty="0">
                <a:latin typeface="Times New Roman"/>
                <a:cs typeface="Times New Roman"/>
              </a:rPr>
              <a:t>B  contain </a:t>
            </a:r>
            <a:r>
              <a:rPr sz="2000" spc="-10" dirty="0">
                <a:latin typeface="Times New Roman"/>
                <a:cs typeface="Times New Roman"/>
              </a:rPr>
              <a:t>the </a:t>
            </a:r>
            <a:r>
              <a:rPr sz="2000" dirty="0">
                <a:latin typeface="Times New Roman"/>
                <a:cs typeface="Times New Roman"/>
              </a:rPr>
              <a:t>program </a:t>
            </a:r>
            <a:r>
              <a:rPr sz="2000" spc="-5" dirty="0">
                <a:latin typeface="Times New Roman"/>
                <a:cs typeface="Times New Roman"/>
              </a:rPr>
              <a:t>statement </a:t>
            </a:r>
            <a:r>
              <a:rPr sz="2000" i="1" spc="-5" dirty="0">
                <a:solidFill>
                  <a:srgbClr val="FF0000"/>
                </a:solidFill>
                <a:latin typeface="Times New Roman"/>
                <a:cs typeface="Times New Roman"/>
              </a:rPr>
              <a:t>counter++; </a:t>
            </a:r>
            <a:r>
              <a:rPr sz="2000" spc="-5" dirty="0">
                <a:latin typeface="Times New Roman"/>
                <a:cs typeface="Times New Roman"/>
              </a:rPr>
              <a:t>Translating </a:t>
            </a:r>
            <a:r>
              <a:rPr sz="2000" spc="-10" dirty="0">
                <a:latin typeface="Times New Roman"/>
                <a:cs typeface="Times New Roman"/>
              </a:rPr>
              <a:t>this into the </a:t>
            </a:r>
            <a:r>
              <a:rPr sz="2000" spc="-15" dirty="0">
                <a:latin typeface="Times New Roman"/>
                <a:cs typeface="Times New Roman"/>
              </a:rPr>
              <a:t>machine  </a:t>
            </a:r>
            <a:r>
              <a:rPr sz="2000" spc="-10" dirty="0">
                <a:latin typeface="Times New Roman"/>
                <a:cs typeface="Times New Roman"/>
              </a:rPr>
              <a:t>instruc</a:t>
            </a:r>
            <a:endParaRPr sz="2000">
              <a:latin typeface="Times New Roman"/>
              <a:cs typeface="Times New Roman"/>
            </a:endParaRPr>
          </a:p>
        </p:txBody>
      </p:sp>
      <p:grpSp>
        <p:nvGrpSpPr>
          <p:cNvPr id="3" name="object 3"/>
          <p:cNvGrpSpPr/>
          <p:nvPr/>
        </p:nvGrpSpPr>
        <p:grpSpPr>
          <a:xfrm>
            <a:off x="2809875" y="5105400"/>
            <a:ext cx="5419725" cy="1235710"/>
            <a:chOff x="2809875" y="5105400"/>
            <a:chExt cx="5419725" cy="1235710"/>
          </a:xfrm>
        </p:grpSpPr>
        <p:sp>
          <p:nvSpPr>
            <p:cNvPr id="4" name="object 4"/>
            <p:cNvSpPr/>
            <p:nvPr/>
          </p:nvSpPr>
          <p:spPr>
            <a:xfrm>
              <a:off x="2809875" y="5105400"/>
              <a:ext cx="5419725" cy="1235456"/>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2809875" y="5105400"/>
              <a:ext cx="5419725" cy="1235710"/>
            </a:xfrm>
            <a:custGeom>
              <a:avLst/>
              <a:gdLst/>
              <a:ahLst/>
              <a:cxnLst/>
              <a:rect l="l" t="t" r="r" b="b"/>
              <a:pathLst>
                <a:path w="5419725" h="1235710">
                  <a:moveTo>
                    <a:pt x="2830703" y="0"/>
                  </a:moveTo>
                  <a:lnTo>
                    <a:pt x="2830703" y="1235456"/>
                  </a:lnTo>
                </a:path>
                <a:path w="5419725" h="1235710">
                  <a:moveTo>
                    <a:pt x="0" y="245363"/>
                  </a:moveTo>
                  <a:lnTo>
                    <a:pt x="5419725" y="245363"/>
                  </a:lnTo>
                </a:path>
              </a:pathLst>
            </a:custGeom>
            <a:ln w="28575">
              <a:solidFill>
                <a:srgbClr val="FFFFFF"/>
              </a:solidFill>
            </a:ln>
          </p:spPr>
          <p:txBody>
            <a:bodyPr wrap="square" lIns="0" tIns="0" rIns="0" bIns="0" rtlCol="0"/>
            <a:lstStyle/>
            <a:p>
              <a:endParaRPr/>
            </a:p>
          </p:txBody>
        </p:sp>
      </p:grpSp>
      <p:graphicFrame>
        <p:nvGraphicFramePr>
          <p:cNvPr id="6" name="object 6"/>
          <p:cNvGraphicFramePr>
            <a:graphicFrameLocks noGrp="1"/>
          </p:cNvGraphicFramePr>
          <p:nvPr/>
        </p:nvGraphicFramePr>
        <p:xfrm>
          <a:off x="1541335" y="5133158"/>
          <a:ext cx="6761480" cy="1188228"/>
        </p:xfrm>
        <a:graphic>
          <a:graphicData uri="http://schemas.openxmlformats.org/drawingml/2006/table">
            <a:tbl>
              <a:tblPr firstRow="1" bandRow="1">
                <a:tableStyleId>{2D5ABB26-0587-4C30-8999-92F81FD0307C}</a:tableStyleId>
              </a:tblPr>
              <a:tblGrid>
                <a:gridCol w="3754120">
                  <a:extLst>
                    <a:ext uri="{9D8B030D-6E8A-4147-A177-3AD203B41FA5}">
                      <a16:colId xmlns:a16="http://schemas.microsoft.com/office/drawing/2014/main" val="20000"/>
                    </a:ext>
                  </a:extLst>
                </a:gridCol>
                <a:gridCol w="3007360">
                  <a:extLst>
                    <a:ext uri="{9D8B030D-6E8A-4147-A177-3AD203B41FA5}">
                      <a16:colId xmlns:a16="http://schemas.microsoft.com/office/drawing/2014/main" val="20001"/>
                    </a:ext>
                  </a:extLst>
                </a:gridCol>
              </a:tblGrid>
              <a:tr h="220569">
                <a:tc>
                  <a:txBody>
                    <a:bodyPr/>
                    <a:lstStyle/>
                    <a:p>
                      <a:pPr>
                        <a:lnSpc>
                          <a:spcPts val="1635"/>
                        </a:lnSpc>
                        <a:tabLst>
                          <a:tab pos="2317115" algn="l"/>
                        </a:tabLst>
                      </a:pPr>
                      <a:r>
                        <a:rPr sz="3000" spc="-7" baseline="-31944" dirty="0">
                          <a:latin typeface="Times New Roman"/>
                          <a:cs typeface="Times New Roman"/>
                        </a:rPr>
                        <a:t>tion.	</a:t>
                      </a:r>
                      <a:r>
                        <a:rPr sz="1400" b="1" spc="-10" dirty="0">
                          <a:latin typeface="Times New Roman"/>
                          <a:cs typeface="Times New Roman"/>
                        </a:rPr>
                        <a:t>Process</a:t>
                      </a:r>
                      <a:r>
                        <a:rPr sz="1400" b="1" spc="-85" dirty="0">
                          <a:latin typeface="Times New Roman"/>
                          <a:cs typeface="Times New Roman"/>
                        </a:rPr>
                        <a:t> </a:t>
                      </a:r>
                      <a:r>
                        <a:rPr sz="1400" b="1" spc="-10" dirty="0">
                          <a:latin typeface="Times New Roman"/>
                          <a:cs typeface="Times New Roman"/>
                        </a:rPr>
                        <a:t>A</a:t>
                      </a:r>
                      <a:endParaRPr sz="1400">
                        <a:latin typeface="Times New Roman"/>
                        <a:cs typeface="Times New Roman"/>
                      </a:endParaRPr>
                    </a:p>
                  </a:txBody>
                  <a:tcPr marL="0" marR="0" marT="0" marB="0"/>
                </a:tc>
                <a:tc>
                  <a:txBody>
                    <a:bodyPr/>
                    <a:lstStyle/>
                    <a:p>
                      <a:pPr marL="273050" algn="ctr">
                        <a:lnSpc>
                          <a:spcPts val="1520"/>
                        </a:lnSpc>
                      </a:pPr>
                      <a:r>
                        <a:rPr sz="1400" b="1" spc="-10" dirty="0">
                          <a:latin typeface="Times New Roman"/>
                          <a:cs typeface="Times New Roman"/>
                        </a:rPr>
                        <a:t>Process B</a:t>
                      </a:r>
                      <a:endParaRPr sz="1400">
                        <a:latin typeface="Times New Roman"/>
                        <a:cs typeface="Times New Roman"/>
                      </a:endParaRPr>
                    </a:p>
                  </a:txBody>
                  <a:tcPr marL="0" marR="0" marT="0" marB="0"/>
                </a:tc>
                <a:extLst>
                  <a:ext uri="{0D108BD9-81ED-4DB2-BD59-A6C34878D82A}">
                    <a16:rowId xmlns:a16="http://schemas.microsoft.com/office/drawing/2014/main" val="10000"/>
                  </a:ext>
                </a:extLst>
              </a:tr>
              <a:tr h="967659">
                <a:tc>
                  <a:txBody>
                    <a:bodyPr/>
                    <a:lstStyle/>
                    <a:p>
                      <a:pPr marL="1337945">
                        <a:lnSpc>
                          <a:spcPct val="100000"/>
                        </a:lnSpc>
                        <a:spcBef>
                          <a:spcPts val="35"/>
                        </a:spcBef>
                      </a:pPr>
                      <a:r>
                        <a:rPr sz="1400" spc="-25" dirty="0">
                          <a:latin typeface="Times New Roman"/>
                          <a:cs typeface="Times New Roman"/>
                        </a:rPr>
                        <a:t>mov </a:t>
                      </a:r>
                      <a:r>
                        <a:rPr sz="1400" spc="-10" dirty="0">
                          <a:latin typeface="Times New Roman"/>
                          <a:cs typeface="Times New Roman"/>
                        </a:rPr>
                        <a:t>eax,dword </a:t>
                      </a:r>
                      <a:r>
                        <a:rPr sz="1400" spc="-5" dirty="0">
                          <a:latin typeface="Times New Roman"/>
                          <a:cs typeface="Times New Roman"/>
                        </a:rPr>
                        <a:t>ptr</a:t>
                      </a:r>
                      <a:r>
                        <a:rPr sz="1400" spc="114" dirty="0">
                          <a:latin typeface="Times New Roman"/>
                          <a:cs typeface="Times New Roman"/>
                        </a:rPr>
                        <a:t> </a:t>
                      </a:r>
                      <a:r>
                        <a:rPr sz="1400" spc="-10" dirty="0">
                          <a:latin typeface="Times New Roman"/>
                          <a:cs typeface="Times New Roman"/>
                        </a:rPr>
                        <a:t>[ebp-4]</a:t>
                      </a:r>
                      <a:endParaRPr sz="1400">
                        <a:latin typeface="Times New Roman"/>
                        <a:cs typeface="Times New Roman"/>
                      </a:endParaRPr>
                    </a:p>
                    <a:p>
                      <a:pPr marL="1337945">
                        <a:lnSpc>
                          <a:spcPct val="100000"/>
                        </a:lnSpc>
                        <a:spcBef>
                          <a:spcPts val="1275"/>
                        </a:spcBef>
                      </a:pPr>
                      <a:r>
                        <a:rPr sz="1400" spc="-5" dirty="0">
                          <a:latin typeface="Times New Roman"/>
                          <a:cs typeface="Times New Roman"/>
                        </a:rPr>
                        <a:t>add </a:t>
                      </a:r>
                      <a:r>
                        <a:rPr sz="1400" spc="-10" dirty="0">
                          <a:latin typeface="Times New Roman"/>
                          <a:cs typeface="Times New Roman"/>
                        </a:rPr>
                        <a:t>eax,</a:t>
                      </a:r>
                      <a:r>
                        <a:rPr sz="1400" spc="5" dirty="0">
                          <a:latin typeface="Times New Roman"/>
                          <a:cs typeface="Times New Roman"/>
                        </a:rPr>
                        <a:t> </a:t>
                      </a:r>
                      <a:r>
                        <a:rPr sz="1400" spc="-5" dirty="0">
                          <a:latin typeface="Times New Roman"/>
                          <a:cs typeface="Times New Roman"/>
                        </a:rPr>
                        <a:t>1</a:t>
                      </a:r>
                      <a:endParaRPr sz="1400">
                        <a:latin typeface="Times New Roman"/>
                        <a:cs typeface="Times New Roman"/>
                      </a:endParaRPr>
                    </a:p>
                    <a:p>
                      <a:pPr marL="1337945">
                        <a:lnSpc>
                          <a:spcPts val="1600"/>
                        </a:lnSpc>
                        <a:spcBef>
                          <a:spcPts val="1245"/>
                        </a:spcBef>
                      </a:pPr>
                      <a:r>
                        <a:rPr sz="1400" spc="-25" dirty="0">
                          <a:latin typeface="Times New Roman"/>
                          <a:cs typeface="Times New Roman"/>
                        </a:rPr>
                        <a:t>mov </a:t>
                      </a:r>
                      <a:r>
                        <a:rPr sz="1400" spc="-10" dirty="0">
                          <a:latin typeface="Times New Roman"/>
                          <a:cs typeface="Times New Roman"/>
                        </a:rPr>
                        <a:t>dword </a:t>
                      </a:r>
                      <a:r>
                        <a:rPr sz="1400" spc="-5" dirty="0">
                          <a:latin typeface="Times New Roman"/>
                          <a:cs typeface="Times New Roman"/>
                        </a:rPr>
                        <a:t>ptr </a:t>
                      </a:r>
                      <a:r>
                        <a:rPr sz="1400" spc="-10" dirty="0">
                          <a:latin typeface="Times New Roman"/>
                          <a:cs typeface="Times New Roman"/>
                        </a:rPr>
                        <a:t>[e bp-4],</a:t>
                      </a:r>
                      <a:r>
                        <a:rPr sz="1400" spc="130" dirty="0">
                          <a:latin typeface="Times New Roman"/>
                          <a:cs typeface="Times New Roman"/>
                        </a:rPr>
                        <a:t> </a:t>
                      </a:r>
                      <a:r>
                        <a:rPr sz="1400" dirty="0">
                          <a:latin typeface="Times New Roman"/>
                          <a:cs typeface="Times New Roman"/>
                        </a:rPr>
                        <a:t>eax</a:t>
                      </a:r>
                      <a:endParaRPr sz="1400">
                        <a:latin typeface="Times New Roman"/>
                        <a:cs typeface="Times New Roman"/>
                      </a:endParaRPr>
                    </a:p>
                  </a:txBody>
                  <a:tcPr marL="0" marR="0" marT="4445" marB="0"/>
                </a:tc>
                <a:tc>
                  <a:txBody>
                    <a:bodyPr/>
                    <a:lstStyle/>
                    <a:p>
                      <a:pPr marL="415290">
                        <a:lnSpc>
                          <a:spcPct val="100000"/>
                        </a:lnSpc>
                        <a:spcBef>
                          <a:spcPts val="35"/>
                        </a:spcBef>
                      </a:pPr>
                      <a:r>
                        <a:rPr sz="1400" spc="-25" dirty="0">
                          <a:latin typeface="Times New Roman"/>
                          <a:cs typeface="Times New Roman"/>
                        </a:rPr>
                        <a:t>mov </a:t>
                      </a:r>
                      <a:r>
                        <a:rPr sz="1400" spc="-10" dirty="0">
                          <a:latin typeface="Times New Roman"/>
                          <a:cs typeface="Times New Roman"/>
                        </a:rPr>
                        <a:t>eax, dword </a:t>
                      </a:r>
                      <a:r>
                        <a:rPr sz="1400" spc="-5" dirty="0">
                          <a:latin typeface="Times New Roman"/>
                          <a:cs typeface="Times New Roman"/>
                        </a:rPr>
                        <a:t>ptr</a:t>
                      </a:r>
                      <a:r>
                        <a:rPr sz="1400" spc="114" dirty="0">
                          <a:latin typeface="Times New Roman"/>
                          <a:cs typeface="Times New Roman"/>
                        </a:rPr>
                        <a:t> </a:t>
                      </a:r>
                      <a:r>
                        <a:rPr sz="1400" spc="-10" dirty="0">
                          <a:latin typeface="Times New Roman"/>
                          <a:cs typeface="Times New Roman"/>
                        </a:rPr>
                        <a:t>[ebp-4]</a:t>
                      </a:r>
                      <a:endParaRPr sz="1400">
                        <a:latin typeface="Times New Roman"/>
                        <a:cs typeface="Times New Roman"/>
                      </a:endParaRPr>
                    </a:p>
                    <a:p>
                      <a:pPr marL="415290">
                        <a:lnSpc>
                          <a:spcPct val="100000"/>
                        </a:lnSpc>
                        <a:spcBef>
                          <a:spcPts val="1275"/>
                        </a:spcBef>
                      </a:pPr>
                      <a:r>
                        <a:rPr sz="1400" spc="-5" dirty="0">
                          <a:latin typeface="Times New Roman"/>
                          <a:cs typeface="Times New Roman"/>
                        </a:rPr>
                        <a:t>add </a:t>
                      </a:r>
                      <a:r>
                        <a:rPr sz="1400" spc="-10" dirty="0">
                          <a:latin typeface="Times New Roman"/>
                          <a:cs typeface="Times New Roman"/>
                        </a:rPr>
                        <a:t>eax,</a:t>
                      </a:r>
                      <a:r>
                        <a:rPr sz="1400" spc="5" dirty="0">
                          <a:latin typeface="Times New Roman"/>
                          <a:cs typeface="Times New Roman"/>
                        </a:rPr>
                        <a:t> </a:t>
                      </a:r>
                      <a:r>
                        <a:rPr sz="1400" spc="-5" dirty="0">
                          <a:latin typeface="Times New Roman"/>
                          <a:cs typeface="Times New Roman"/>
                        </a:rPr>
                        <a:t>1</a:t>
                      </a:r>
                      <a:endParaRPr sz="1400">
                        <a:latin typeface="Times New Roman"/>
                        <a:cs typeface="Times New Roman"/>
                      </a:endParaRPr>
                    </a:p>
                    <a:p>
                      <a:pPr marL="415290">
                        <a:lnSpc>
                          <a:spcPts val="1600"/>
                        </a:lnSpc>
                        <a:spcBef>
                          <a:spcPts val="1245"/>
                        </a:spcBef>
                      </a:pPr>
                      <a:r>
                        <a:rPr sz="1400" spc="-25" dirty="0">
                          <a:latin typeface="Times New Roman"/>
                          <a:cs typeface="Times New Roman"/>
                        </a:rPr>
                        <a:t>mov </a:t>
                      </a:r>
                      <a:r>
                        <a:rPr sz="1400" spc="-10" dirty="0">
                          <a:latin typeface="Times New Roman"/>
                          <a:cs typeface="Times New Roman"/>
                        </a:rPr>
                        <a:t>dword </a:t>
                      </a:r>
                      <a:r>
                        <a:rPr sz="1400" spc="-5" dirty="0">
                          <a:latin typeface="Times New Roman"/>
                          <a:cs typeface="Times New Roman"/>
                        </a:rPr>
                        <a:t>ptr </a:t>
                      </a:r>
                      <a:r>
                        <a:rPr sz="1400" spc="-10" dirty="0">
                          <a:latin typeface="Times New Roman"/>
                          <a:cs typeface="Times New Roman"/>
                        </a:rPr>
                        <a:t>[ebp-4],</a:t>
                      </a:r>
                      <a:r>
                        <a:rPr sz="1400" spc="110" dirty="0">
                          <a:latin typeface="Times New Roman"/>
                          <a:cs typeface="Times New Roman"/>
                        </a:rPr>
                        <a:t> </a:t>
                      </a:r>
                      <a:r>
                        <a:rPr sz="1400" dirty="0">
                          <a:latin typeface="Times New Roman"/>
                          <a:cs typeface="Times New Roman"/>
                        </a:rPr>
                        <a:t>eax</a:t>
                      </a:r>
                      <a:endParaRPr sz="1400">
                        <a:latin typeface="Times New Roman"/>
                        <a:cs typeface="Times New Roman"/>
                      </a:endParaRPr>
                    </a:p>
                  </a:txBody>
                  <a:tcPr marL="0" marR="0" marT="4445" marB="0"/>
                </a:tc>
                <a:extLst>
                  <a:ext uri="{0D108BD9-81ED-4DB2-BD59-A6C34878D82A}">
                    <a16:rowId xmlns:a16="http://schemas.microsoft.com/office/drawing/2014/main" val="10001"/>
                  </a:ext>
                </a:extLst>
              </a:tr>
            </a:tbl>
          </a:graphicData>
        </a:graphic>
      </p:graphicFrame>
      <p:sp>
        <p:nvSpPr>
          <p:cNvPr id="8" name="object 8"/>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80</a:t>
            </a:fld>
            <a:endParaRPr spc="-40"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7070" cy="3745865"/>
          </a:xfrm>
          <a:prstGeom prst="rect">
            <a:avLst/>
          </a:prstGeom>
        </p:spPr>
        <p:txBody>
          <a:bodyPr vert="horz" wrap="square" lIns="0" tIns="12700" rIns="0" bIns="0" rtlCol="0">
            <a:spAutoFit/>
          </a:bodyPr>
          <a:lstStyle/>
          <a:p>
            <a:pPr marL="356870" marR="8255" indent="-344805" algn="just">
              <a:lnSpc>
                <a:spcPct val="150100"/>
              </a:lnSpc>
              <a:spcBef>
                <a:spcPts val="100"/>
              </a:spcBef>
            </a:pPr>
            <a:r>
              <a:rPr sz="2000" spc="-5" dirty="0">
                <a:solidFill>
                  <a:srgbClr val="C00000"/>
                </a:solidFill>
                <a:latin typeface="Times New Roman"/>
                <a:cs typeface="Times New Roman"/>
              </a:rPr>
              <a:t>» </a:t>
            </a:r>
            <a:r>
              <a:rPr sz="2000" spc="-10" dirty="0">
                <a:latin typeface="Times New Roman"/>
                <a:cs typeface="Times New Roman"/>
              </a:rPr>
              <a:t>Imagine </a:t>
            </a:r>
            <a:r>
              <a:rPr sz="2000" spc="-5" dirty="0">
                <a:latin typeface="Times New Roman"/>
                <a:cs typeface="Times New Roman"/>
              </a:rPr>
              <a:t>a situation </a:t>
            </a:r>
            <a:r>
              <a:rPr sz="2000" spc="-10" dirty="0">
                <a:latin typeface="Times New Roman"/>
                <a:cs typeface="Times New Roman"/>
              </a:rPr>
              <a:t>where </a:t>
            </a:r>
            <a:r>
              <a:rPr sz="2000" spc="-5" dirty="0">
                <a:latin typeface="Times New Roman"/>
                <a:cs typeface="Times New Roman"/>
              </a:rPr>
              <a:t>a process </a:t>
            </a:r>
            <a:r>
              <a:rPr sz="2000" spc="-10" dirty="0">
                <a:latin typeface="Times New Roman"/>
                <a:cs typeface="Times New Roman"/>
              </a:rPr>
              <a:t>switching </a:t>
            </a:r>
            <a:r>
              <a:rPr sz="2000" spc="-5" dirty="0">
                <a:latin typeface="Times New Roman"/>
                <a:cs typeface="Times New Roman"/>
              </a:rPr>
              <a:t>(context switching) happens   </a:t>
            </a:r>
            <a:r>
              <a:rPr sz="2000" spc="-10" dirty="0">
                <a:latin typeface="Times New Roman"/>
                <a:cs typeface="Times New Roman"/>
              </a:rPr>
              <a:t>from </a:t>
            </a:r>
            <a:r>
              <a:rPr sz="2000" dirty="0">
                <a:latin typeface="Times New Roman"/>
                <a:cs typeface="Times New Roman"/>
              </a:rPr>
              <a:t>Process </a:t>
            </a:r>
            <a:r>
              <a:rPr sz="2000" spc="-5" dirty="0">
                <a:latin typeface="Times New Roman"/>
                <a:cs typeface="Times New Roman"/>
              </a:rPr>
              <a:t>A to Process B </a:t>
            </a:r>
            <a:r>
              <a:rPr sz="2000" spc="-10" dirty="0">
                <a:latin typeface="Times New Roman"/>
                <a:cs typeface="Times New Roman"/>
              </a:rPr>
              <a:t>when </a:t>
            </a:r>
            <a:r>
              <a:rPr sz="2000" dirty="0">
                <a:latin typeface="Times New Roman"/>
                <a:cs typeface="Times New Roman"/>
              </a:rPr>
              <a:t>Process </a:t>
            </a:r>
            <a:r>
              <a:rPr sz="2000" spc="-5" dirty="0">
                <a:latin typeface="Times New Roman"/>
                <a:cs typeface="Times New Roman"/>
              </a:rPr>
              <a:t>A is executing </a:t>
            </a:r>
            <a:r>
              <a:rPr sz="2000" spc="-10" dirty="0">
                <a:latin typeface="Times New Roman"/>
                <a:cs typeface="Times New Roman"/>
              </a:rPr>
              <a:t>the </a:t>
            </a:r>
            <a:r>
              <a:rPr sz="2000" i="1" spc="-5" dirty="0">
                <a:solidFill>
                  <a:srgbClr val="FF0000"/>
                </a:solidFill>
                <a:latin typeface="Times New Roman"/>
                <a:cs typeface="Times New Roman"/>
              </a:rPr>
              <a:t>counter++;  </a:t>
            </a:r>
            <a:r>
              <a:rPr sz="2000" spc="-10" dirty="0">
                <a:latin typeface="Times New Roman"/>
                <a:cs typeface="Times New Roman"/>
              </a:rPr>
              <a:t>statement. </a:t>
            </a:r>
            <a:r>
              <a:rPr sz="2000" spc="-5" dirty="0">
                <a:latin typeface="Times New Roman"/>
                <a:cs typeface="Times New Roman"/>
              </a:rPr>
              <a:t>Process </a:t>
            </a:r>
            <a:r>
              <a:rPr sz="2000" spc="-10" dirty="0">
                <a:latin typeface="Times New Roman"/>
                <a:cs typeface="Times New Roman"/>
              </a:rPr>
              <a:t>A </a:t>
            </a:r>
            <a:r>
              <a:rPr sz="2000" spc="-5" dirty="0">
                <a:latin typeface="Times New Roman"/>
                <a:cs typeface="Times New Roman"/>
              </a:rPr>
              <a:t>accomplishes </a:t>
            </a:r>
            <a:r>
              <a:rPr sz="2000" spc="-10" dirty="0">
                <a:latin typeface="Times New Roman"/>
                <a:cs typeface="Times New Roman"/>
              </a:rPr>
              <a:t>the </a:t>
            </a:r>
            <a:r>
              <a:rPr sz="2000" i="1" spc="-5" dirty="0">
                <a:solidFill>
                  <a:srgbClr val="FF0000"/>
                </a:solidFill>
                <a:latin typeface="Times New Roman"/>
                <a:cs typeface="Times New Roman"/>
              </a:rPr>
              <a:t>counter++; </a:t>
            </a:r>
            <a:r>
              <a:rPr sz="2000" spc="-5" dirty="0">
                <a:latin typeface="Times New Roman"/>
                <a:cs typeface="Times New Roman"/>
              </a:rPr>
              <a:t>statement through </a:t>
            </a:r>
            <a:r>
              <a:rPr sz="2000" spc="-10" dirty="0">
                <a:latin typeface="Times New Roman"/>
                <a:cs typeface="Times New Roman"/>
              </a:rPr>
              <a:t>three  different </a:t>
            </a:r>
            <a:r>
              <a:rPr sz="2000" spc="-5" dirty="0">
                <a:latin typeface="Times New Roman"/>
                <a:cs typeface="Times New Roman"/>
              </a:rPr>
              <a:t>low </a:t>
            </a:r>
            <a:r>
              <a:rPr sz="2000" spc="-10" dirty="0">
                <a:latin typeface="Times New Roman"/>
                <a:cs typeface="Times New Roman"/>
              </a:rPr>
              <a:t>level</a:t>
            </a:r>
            <a:r>
              <a:rPr sz="2000" spc="40" dirty="0">
                <a:latin typeface="Times New Roman"/>
                <a:cs typeface="Times New Roman"/>
              </a:rPr>
              <a:t> </a:t>
            </a:r>
            <a:r>
              <a:rPr sz="2000" spc="-10" dirty="0">
                <a:latin typeface="Times New Roman"/>
                <a:cs typeface="Times New Roman"/>
              </a:rPr>
              <a:t>instructions.</a:t>
            </a:r>
            <a:endParaRPr sz="2000">
              <a:latin typeface="Times New Roman"/>
              <a:cs typeface="Times New Roman"/>
            </a:endParaRPr>
          </a:p>
          <a:p>
            <a:pPr marL="356870" marR="5080" indent="-344805" algn="just">
              <a:lnSpc>
                <a:spcPct val="150100"/>
              </a:lnSpc>
              <a:spcBef>
                <a:spcPts val="480"/>
              </a:spcBef>
            </a:pPr>
            <a:r>
              <a:rPr sz="2000" spc="-5" dirty="0">
                <a:solidFill>
                  <a:srgbClr val="C00000"/>
                </a:solidFill>
                <a:latin typeface="Times New Roman"/>
                <a:cs typeface="Times New Roman"/>
              </a:rPr>
              <a:t>» </a:t>
            </a:r>
            <a:r>
              <a:rPr sz="2000" spc="5" dirty="0">
                <a:latin typeface="Times New Roman"/>
                <a:cs typeface="Times New Roman"/>
              </a:rPr>
              <a:t>Now </a:t>
            </a:r>
            <a:r>
              <a:rPr sz="2000" spc="-10" dirty="0">
                <a:latin typeface="Times New Roman"/>
                <a:cs typeface="Times New Roman"/>
              </a:rPr>
              <a:t>imagine </a:t>
            </a:r>
            <a:r>
              <a:rPr sz="2000" spc="-5" dirty="0">
                <a:latin typeface="Times New Roman"/>
                <a:cs typeface="Times New Roman"/>
              </a:rPr>
              <a:t>that </a:t>
            </a:r>
            <a:r>
              <a:rPr sz="2000" spc="-10" dirty="0">
                <a:latin typeface="Times New Roman"/>
                <a:cs typeface="Times New Roman"/>
              </a:rPr>
              <a:t>the </a:t>
            </a:r>
            <a:r>
              <a:rPr sz="2000" spc="-5" dirty="0">
                <a:latin typeface="Times New Roman"/>
                <a:cs typeface="Times New Roman"/>
              </a:rPr>
              <a:t>process </a:t>
            </a:r>
            <a:r>
              <a:rPr sz="2000" spc="-10" dirty="0">
                <a:latin typeface="Times New Roman"/>
                <a:cs typeface="Times New Roman"/>
              </a:rPr>
              <a:t>switching </a:t>
            </a:r>
            <a:r>
              <a:rPr sz="2000" spc="-5" dirty="0">
                <a:latin typeface="Times New Roman"/>
                <a:cs typeface="Times New Roman"/>
              </a:rPr>
              <a:t>happened at </a:t>
            </a:r>
            <a:r>
              <a:rPr sz="2000" spc="-10" dirty="0">
                <a:latin typeface="Times New Roman"/>
                <a:cs typeface="Times New Roman"/>
              </a:rPr>
              <a:t>the </a:t>
            </a:r>
            <a:r>
              <a:rPr sz="2000" dirty="0">
                <a:latin typeface="Times New Roman"/>
                <a:cs typeface="Times New Roman"/>
              </a:rPr>
              <a:t>point, </a:t>
            </a:r>
            <a:r>
              <a:rPr sz="2000" spc="-10" dirty="0">
                <a:latin typeface="Times New Roman"/>
                <a:cs typeface="Times New Roman"/>
              </a:rPr>
              <a:t>where </a:t>
            </a:r>
            <a:r>
              <a:rPr sz="2000" dirty="0">
                <a:latin typeface="Times New Roman"/>
                <a:cs typeface="Times New Roman"/>
              </a:rPr>
              <a:t>Process  </a:t>
            </a:r>
            <a:r>
              <a:rPr sz="2000" spc="-10" dirty="0">
                <a:latin typeface="Times New Roman"/>
                <a:cs typeface="Times New Roman"/>
              </a:rPr>
              <a:t>A </a:t>
            </a:r>
            <a:r>
              <a:rPr sz="2000" spc="-5" dirty="0">
                <a:latin typeface="Times New Roman"/>
                <a:cs typeface="Times New Roman"/>
              </a:rPr>
              <a:t>executed </a:t>
            </a:r>
            <a:r>
              <a:rPr sz="2000" spc="-10" dirty="0">
                <a:latin typeface="Times New Roman"/>
                <a:cs typeface="Times New Roman"/>
              </a:rPr>
              <a:t>the </a:t>
            </a:r>
            <a:r>
              <a:rPr sz="2000" spc="5" dirty="0">
                <a:latin typeface="Times New Roman"/>
                <a:cs typeface="Times New Roman"/>
              </a:rPr>
              <a:t>low </a:t>
            </a:r>
            <a:r>
              <a:rPr sz="2000" spc="-10" dirty="0">
                <a:latin typeface="Times New Roman"/>
                <a:cs typeface="Times New Roman"/>
              </a:rPr>
              <a:t>level </a:t>
            </a:r>
            <a:r>
              <a:rPr sz="2000" spc="-5" dirty="0">
                <a:latin typeface="Times New Roman"/>
                <a:cs typeface="Times New Roman"/>
              </a:rPr>
              <a:t>instruction </a:t>
            </a:r>
            <a:r>
              <a:rPr sz="2000" i="1" spc="-5" dirty="0">
                <a:solidFill>
                  <a:srgbClr val="FF0000"/>
                </a:solidFill>
                <a:latin typeface="Times New Roman"/>
                <a:cs typeface="Times New Roman"/>
              </a:rPr>
              <a:t>mov eax, dword </a:t>
            </a:r>
            <a:r>
              <a:rPr sz="2000" i="1" dirty="0">
                <a:solidFill>
                  <a:srgbClr val="FF0000"/>
                </a:solidFill>
                <a:latin typeface="Times New Roman"/>
                <a:cs typeface="Times New Roman"/>
              </a:rPr>
              <a:t>ptr </a:t>
            </a:r>
            <a:r>
              <a:rPr sz="2000" i="1" spc="-5" dirty="0">
                <a:solidFill>
                  <a:srgbClr val="FF0000"/>
                </a:solidFill>
                <a:latin typeface="Times New Roman"/>
                <a:cs typeface="Times New Roman"/>
              </a:rPr>
              <a:t>[ebp-4] </a:t>
            </a:r>
            <a:r>
              <a:rPr sz="2000" spc="-10" dirty="0">
                <a:latin typeface="Times New Roman"/>
                <a:cs typeface="Times New Roman"/>
              </a:rPr>
              <a:t>and is </a:t>
            </a:r>
            <a:r>
              <a:rPr sz="2000" spc="-5" dirty="0">
                <a:latin typeface="Times New Roman"/>
                <a:cs typeface="Times New Roman"/>
              </a:rPr>
              <a:t>about  </a:t>
            </a:r>
            <a:r>
              <a:rPr sz="2000" spc="-10" dirty="0">
                <a:latin typeface="Times New Roman"/>
                <a:cs typeface="Times New Roman"/>
              </a:rPr>
              <a:t>to execute the </a:t>
            </a:r>
            <a:r>
              <a:rPr sz="2000" spc="-5" dirty="0">
                <a:latin typeface="Times New Roman"/>
                <a:cs typeface="Times New Roman"/>
              </a:rPr>
              <a:t>next instruction </a:t>
            </a:r>
            <a:r>
              <a:rPr sz="2000" i="1" dirty="0">
                <a:solidFill>
                  <a:srgbClr val="FF0000"/>
                </a:solidFill>
                <a:latin typeface="Times New Roman"/>
                <a:cs typeface="Times New Roman"/>
              </a:rPr>
              <a:t>add </a:t>
            </a:r>
            <a:r>
              <a:rPr sz="2000" i="1" spc="-5" dirty="0">
                <a:solidFill>
                  <a:srgbClr val="FF0000"/>
                </a:solidFill>
                <a:latin typeface="Times New Roman"/>
                <a:cs typeface="Times New Roman"/>
              </a:rPr>
              <a:t>eax, </a:t>
            </a:r>
            <a:r>
              <a:rPr sz="2000" i="1" dirty="0">
                <a:solidFill>
                  <a:srgbClr val="FF0000"/>
                </a:solidFill>
                <a:latin typeface="Times New Roman"/>
                <a:cs typeface="Times New Roman"/>
              </a:rPr>
              <a:t>1</a:t>
            </a:r>
            <a:r>
              <a:rPr sz="2000" dirty="0">
                <a:latin typeface="Times New Roman"/>
                <a:cs typeface="Times New Roman"/>
              </a:rPr>
              <a:t>. The </a:t>
            </a:r>
            <a:r>
              <a:rPr sz="2000" spc="-5" dirty="0">
                <a:latin typeface="Times New Roman"/>
                <a:cs typeface="Times New Roman"/>
              </a:rPr>
              <a:t>scenario </a:t>
            </a:r>
            <a:r>
              <a:rPr sz="2000" spc="-10" dirty="0">
                <a:latin typeface="Times New Roman"/>
                <a:cs typeface="Times New Roman"/>
              </a:rPr>
              <a:t>is illustrated in the  </a:t>
            </a:r>
            <a:r>
              <a:rPr sz="2000" spc="-15" dirty="0">
                <a:latin typeface="Times New Roman"/>
                <a:cs typeface="Times New Roman"/>
              </a:rPr>
              <a:t>following</a:t>
            </a:r>
            <a:r>
              <a:rPr sz="2000" spc="35" dirty="0">
                <a:latin typeface="Times New Roman"/>
                <a:cs typeface="Times New Roman"/>
              </a:rPr>
              <a:t> </a:t>
            </a:r>
            <a:r>
              <a:rPr sz="2000" spc="-10" dirty="0">
                <a:latin typeface="Times New Roman"/>
                <a:cs typeface="Times New Roman"/>
              </a:rPr>
              <a:t>Figure.</a:t>
            </a:r>
            <a:endParaRPr sz="2000">
              <a:latin typeface="Times New Roman"/>
              <a:cs typeface="Times New Roman"/>
            </a:endParaRPr>
          </a:p>
        </p:txBody>
      </p:sp>
      <p:sp>
        <p:nvSpPr>
          <p:cNvPr id="3" name="object 3"/>
          <p:cNvSpPr/>
          <p:nvPr/>
        </p:nvSpPr>
        <p:spPr>
          <a:xfrm>
            <a:off x="2879725" y="3581400"/>
            <a:ext cx="5654675" cy="2590800"/>
          </a:xfrm>
          <a:prstGeom prst="rect">
            <a:avLst/>
          </a:prstGeom>
          <a:blipFill>
            <a:blip r:embed="rId2" cstate="print"/>
            <a:stretch>
              <a:fillRect/>
            </a:stretch>
          </a:blipFill>
        </p:spPr>
        <p:txBody>
          <a:bodyPr wrap="square" lIns="0" tIns="0" rIns="0" bIns="0" rtlCol="0"/>
          <a:lstStyle/>
          <a:p>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81</a:t>
            </a:fld>
            <a:endParaRPr spc="-40"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352203"/>
            <a:ext cx="8307070" cy="5179060"/>
          </a:xfrm>
          <a:prstGeom prst="rect">
            <a:avLst/>
          </a:prstGeom>
        </p:spPr>
        <p:txBody>
          <a:bodyPr vert="horz" wrap="square" lIns="0" tIns="12065" rIns="0" bIns="0" rtlCol="0">
            <a:spAutoFit/>
          </a:bodyPr>
          <a:lstStyle/>
          <a:p>
            <a:pPr marL="356870" marR="5080" indent="-344805" algn="just">
              <a:lnSpc>
                <a:spcPct val="150100"/>
              </a:lnSpc>
              <a:spcBef>
                <a:spcPts val="95"/>
              </a:spcBef>
            </a:pPr>
            <a:r>
              <a:rPr sz="2000" spc="-5" dirty="0">
                <a:solidFill>
                  <a:srgbClr val="C00000"/>
                </a:solidFill>
                <a:latin typeface="Times New Roman"/>
                <a:cs typeface="Times New Roman"/>
              </a:rPr>
              <a:t>» </a:t>
            </a:r>
            <a:r>
              <a:rPr sz="2000" spc="-5" dirty="0">
                <a:latin typeface="Times New Roman"/>
                <a:cs typeface="Times New Roman"/>
              </a:rPr>
              <a:t>Process </a:t>
            </a:r>
            <a:r>
              <a:rPr sz="2000" spc="-10" dirty="0">
                <a:latin typeface="Times New Roman"/>
                <a:cs typeface="Times New Roman"/>
              </a:rPr>
              <a:t>B increments the </a:t>
            </a:r>
            <a:r>
              <a:rPr sz="2000" dirty="0">
                <a:latin typeface="Times New Roman"/>
                <a:cs typeface="Times New Roman"/>
              </a:rPr>
              <a:t>shared </a:t>
            </a:r>
            <a:r>
              <a:rPr sz="2000" spc="-5" dirty="0">
                <a:latin typeface="Times New Roman"/>
                <a:cs typeface="Times New Roman"/>
              </a:rPr>
              <a:t>variable </a:t>
            </a:r>
            <a:r>
              <a:rPr sz="2000" spc="-160" dirty="0">
                <a:latin typeface="Times New Roman"/>
                <a:cs typeface="Times New Roman"/>
              </a:rPr>
              <a:t>„counter‟ </a:t>
            </a:r>
            <a:r>
              <a:rPr sz="2000" spc="-10" dirty="0">
                <a:latin typeface="Times New Roman"/>
                <a:cs typeface="Times New Roman"/>
              </a:rPr>
              <a:t>in </a:t>
            </a:r>
            <a:r>
              <a:rPr sz="2000" spc="-5" dirty="0">
                <a:latin typeface="Times New Roman"/>
                <a:cs typeface="Times New Roman"/>
              </a:rPr>
              <a:t>the </a:t>
            </a:r>
            <a:r>
              <a:rPr sz="2000" spc="-10" dirty="0">
                <a:latin typeface="Times New Roman"/>
                <a:cs typeface="Times New Roman"/>
              </a:rPr>
              <a:t>middle </a:t>
            </a:r>
            <a:r>
              <a:rPr sz="2000" dirty="0">
                <a:latin typeface="Times New Roman"/>
                <a:cs typeface="Times New Roman"/>
              </a:rPr>
              <a:t>of </a:t>
            </a:r>
            <a:r>
              <a:rPr sz="2000" spc="-50" dirty="0">
                <a:latin typeface="Times New Roman"/>
                <a:cs typeface="Times New Roman"/>
              </a:rPr>
              <a:t>the  </a:t>
            </a:r>
            <a:r>
              <a:rPr sz="2000" spc="-5" dirty="0">
                <a:latin typeface="Times New Roman"/>
                <a:cs typeface="Times New Roman"/>
              </a:rPr>
              <a:t>operation </a:t>
            </a:r>
            <a:r>
              <a:rPr sz="2000" spc="-10" dirty="0">
                <a:latin typeface="Times New Roman"/>
                <a:cs typeface="Times New Roman"/>
              </a:rPr>
              <a:t>where </a:t>
            </a:r>
            <a:r>
              <a:rPr sz="2000" spc="-5" dirty="0">
                <a:latin typeface="Times New Roman"/>
                <a:cs typeface="Times New Roman"/>
              </a:rPr>
              <a:t>Process A tries to </a:t>
            </a:r>
            <a:r>
              <a:rPr sz="2000" spc="-10" dirty="0">
                <a:latin typeface="Times New Roman"/>
                <a:cs typeface="Times New Roman"/>
              </a:rPr>
              <a:t>increment </a:t>
            </a:r>
            <a:r>
              <a:rPr sz="2000" spc="-5" dirty="0">
                <a:latin typeface="Times New Roman"/>
                <a:cs typeface="Times New Roman"/>
              </a:rPr>
              <a:t>it. When Process A gets </a:t>
            </a:r>
            <a:r>
              <a:rPr sz="2000" spc="-10" dirty="0">
                <a:latin typeface="Times New Roman"/>
                <a:cs typeface="Times New Roman"/>
              </a:rPr>
              <a:t>the  </a:t>
            </a:r>
            <a:r>
              <a:rPr sz="2000" spc="-5" dirty="0">
                <a:latin typeface="Times New Roman"/>
                <a:cs typeface="Times New Roman"/>
              </a:rPr>
              <a:t>CPU </a:t>
            </a:r>
            <a:r>
              <a:rPr sz="2000" spc="-10" dirty="0">
                <a:latin typeface="Times New Roman"/>
                <a:cs typeface="Times New Roman"/>
              </a:rPr>
              <a:t>time for </a:t>
            </a:r>
            <a:r>
              <a:rPr sz="2000" spc="-5" dirty="0">
                <a:latin typeface="Times New Roman"/>
                <a:cs typeface="Times New Roman"/>
              </a:rPr>
              <a:t>execution, it </a:t>
            </a:r>
            <a:r>
              <a:rPr sz="2000" dirty="0">
                <a:latin typeface="Times New Roman"/>
                <a:cs typeface="Times New Roman"/>
              </a:rPr>
              <a:t>starts </a:t>
            </a:r>
            <a:r>
              <a:rPr sz="2000" spc="-5" dirty="0">
                <a:latin typeface="Times New Roman"/>
                <a:cs typeface="Times New Roman"/>
              </a:rPr>
              <a:t>from </a:t>
            </a:r>
            <a:r>
              <a:rPr sz="2000" spc="-10" dirty="0">
                <a:latin typeface="Times New Roman"/>
                <a:cs typeface="Times New Roman"/>
              </a:rPr>
              <a:t>the </a:t>
            </a:r>
            <a:r>
              <a:rPr sz="2000" spc="-5" dirty="0">
                <a:latin typeface="Times New Roman"/>
                <a:cs typeface="Times New Roman"/>
              </a:rPr>
              <a:t>point where it </a:t>
            </a:r>
            <a:r>
              <a:rPr sz="2000" spc="-10" dirty="0">
                <a:latin typeface="Times New Roman"/>
                <a:cs typeface="Times New Roman"/>
              </a:rPr>
              <a:t>got </a:t>
            </a:r>
            <a:r>
              <a:rPr sz="2000" spc="-5" dirty="0">
                <a:latin typeface="Times New Roman"/>
                <a:cs typeface="Times New Roman"/>
              </a:rPr>
              <a:t>interrupted </a:t>
            </a:r>
            <a:r>
              <a:rPr sz="2000" dirty="0">
                <a:latin typeface="Times New Roman"/>
                <a:cs typeface="Times New Roman"/>
              </a:rPr>
              <a:t>(If  </a:t>
            </a:r>
            <a:r>
              <a:rPr sz="2000" spc="-5" dirty="0">
                <a:latin typeface="Times New Roman"/>
                <a:cs typeface="Times New Roman"/>
              </a:rPr>
              <a:t>Process </a:t>
            </a:r>
            <a:r>
              <a:rPr sz="2000" spc="-10" dirty="0">
                <a:latin typeface="Times New Roman"/>
                <a:cs typeface="Times New Roman"/>
              </a:rPr>
              <a:t>B is </a:t>
            </a:r>
            <a:r>
              <a:rPr sz="2000" spc="-5" dirty="0">
                <a:latin typeface="Times New Roman"/>
                <a:cs typeface="Times New Roman"/>
              </a:rPr>
              <a:t>also </a:t>
            </a:r>
            <a:r>
              <a:rPr sz="2000" spc="-15" dirty="0">
                <a:latin typeface="Times New Roman"/>
                <a:cs typeface="Times New Roman"/>
              </a:rPr>
              <a:t>using </a:t>
            </a:r>
            <a:r>
              <a:rPr sz="2000" spc="-5" dirty="0">
                <a:latin typeface="Times New Roman"/>
                <a:cs typeface="Times New Roman"/>
              </a:rPr>
              <a:t>the </a:t>
            </a:r>
            <a:r>
              <a:rPr sz="2000" spc="-20" dirty="0">
                <a:latin typeface="Times New Roman"/>
                <a:cs typeface="Times New Roman"/>
              </a:rPr>
              <a:t>same </a:t>
            </a:r>
            <a:r>
              <a:rPr sz="2000" spc="-5" dirty="0">
                <a:latin typeface="Times New Roman"/>
                <a:cs typeface="Times New Roman"/>
              </a:rPr>
              <a:t>registers </a:t>
            </a:r>
            <a:r>
              <a:rPr sz="2000" i="1" spc="-5" dirty="0">
                <a:solidFill>
                  <a:srgbClr val="FF0000"/>
                </a:solidFill>
                <a:latin typeface="Times New Roman"/>
                <a:cs typeface="Times New Roman"/>
              </a:rPr>
              <a:t>eax </a:t>
            </a:r>
            <a:r>
              <a:rPr sz="2000" spc="-10" dirty="0">
                <a:latin typeface="Times New Roman"/>
                <a:cs typeface="Times New Roman"/>
              </a:rPr>
              <a:t>and </a:t>
            </a:r>
            <a:r>
              <a:rPr sz="2000" i="1" spc="-10" dirty="0">
                <a:solidFill>
                  <a:srgbClr val="FF0000"/>
                </a:solidFill>
                <a:latin typeface="Times New Roman"/>
                <a:cs typeface="Times New Roman"/>
              </a:rPr>
              <a:t>ebp </a:t>
            </a:r>
            <a:r>
              <a:rPr sz="2000" spc="-10" dirty="0">
                <a:latin typeface="Times New Roman"/>
                <a:cs typeface="Times New Roman"/>
              </a:rPr>
              <a:t>for executing  </a:t>
            </a:r>
            <a:r>
              <a:rPr sz="2000" i="1" spc="-5" dirty="0">
                <a:solidFill>
                  <a:srgbClr val="FF0000"/>
                </a:solidFill>
                <a:latin typeface="Times New Roman"/>
                <a:cs typeface="Times New Roman"/>
              </a:rPr>
              <a:t>counter++; </a:t>
            </a:r>
            <a:r>
              <a:rPr sz="2000" spc="-10" dirty="0">
                <a:latin typeface="Times New Roman"/>
                <a:cs typeface="Times New Roman"/>
              </a:rPr>
              <a:t>instruction, the original </a:t>
            </a:r>
            <a:r>
              <a:rPr sz="2000" spc="-5" dirty="0">
                <a:latin typeface="Times New Roman"/>
                <a:cs typeface="Times New Roman"/>
              </a:rPr>
              <a:t>content </a:t>
            </a:r>
            <a:r>
              <a:rPr sz="2000" dirty="0">
                <a:latin typeface="Times New Roman"/>
                <a:cs typeface="Times New Roman"/>
              </a:rPr>
              <a:t>of </a:t>
            </a:r>
            <a:r>
              <a:rPr sz="2000" spc="-10" dirty="0">
                <a:latin typeface="Times New Roman"/>
                <a:cs typeface="Times New Roman"/>
              </a:rPr>
              <a:t>these </a:t>
            </a:r>
            <a:r>
              <a:rPr sz="2000" spc="-5" dirty="0">
                <a:latin typeface="Times New Roman"/>
                <a:cs typeface="Times New Roman"/>
              </a:rPr>
              <a:t>registers </a:t>
            </a:r>
            <a:r>
              <a:rPr sz="2000" spc="-15" dirty="0">
                <a:latin typeface="Times New Roman"/>
                <a:cs typeface="Times New Roman"/>
              </a:rPr>
              <a:t>will </a:t>
            </a:r>
            <a:r>
              <a:rPr sz="2000" dirty="0">
                <a:latin typeface="Times New Roman"/>
                <a:cs typeface="Times New Roman"/>
              </a:rPr>
              <a:t>be </a:t>
            </a:r>
            <a:r>
              <a:rPr sz="2000" spc="-10" dirty="0">
                <a:latin typeface="Times New Roman"/>
                <a:cs typeface="Times New Roman"/>
              </a:rPr>
              <a:t>saved </a:t>
            </a:r>
            <a:r>
              <a:rPr sz="2000" spc="-5" dirty="0">
                <a:latin typeface="Times New Roman"/>
                <a:cs typeface="Times New Roman"/>
              </a:rPr>
              <a:t>as  </a:t>
            </a:r>
            <a:r>
              <a:rPr sz="2000" dirty="0">
                <a:latin typeface="Times New Roman"/>
                <a:cs typeface="Times New Roman"/>
              </a:rPr>
              <a:t>part of </a:t>
            </a:r>
            <a:r>
              <a:rPr sz="2000" spc="-10" dirty="0">
                <a:latin typeface="Times New Roman"/>
                <a:cs typeface="Times New Roman"/>
              </a:rPr>
              <a:t>context saving and </a:t>
            </a:r>
            <a:r>
              <a:rPr sz="2000" spc="-5" dirty="0">
                <a:latin typeface="Times New Roman"/>
                <a:cs typeface="Times New Roman"/>
              </a:rPr>
              <a:t>it </a:t>
            </a:r>
            <a:r>
              <a:rPr sz="2000" spc="-20" dirty="0">
                <a:latin typeface="Times New Roman"/>
                <a:cs typeface="Times New Roman"/>
              </a:rPr>
              <a:t>will </a:t>
            </a:r>
            <a:r>
              <a:rPr sz="2000" dirty="0">
                <a:latin typeface="Times New Roman"/>
                <a:cs typeface="Times New Roman"/>
              </a:rPr>
              <a:t>be </a:t>
            </a:r>
            <a:r>
              <a:rPr sz="2000" spc="-5" dirty="0">
                <a:latin typeface="Times New Roman"/>
                <a:cs typeface="Times New Roman"/>
              </a:rPr>
              <a:t>retrieved </a:t>
            </a:r>
            <a:r>
              <a:rPr sz="2000" dirty="0">
                <a:latin typeface="Times New Roman"/>
                <a:cs typeface="Times New Roman"/>
              </a:rPr>
              <a:t>back </a:t>
            </a:r>
            <a:r>
              <a:rPr sz="2000" spc="-5" dirty="0">
                <a:latin typeface="Times New Roman"/>
                <a:cs typeface="Times New Roman"/>
              </a:rPr>
              <a:t>as part </a:t>
            </a:r>
            <a:r>
              <a:rPr sz="2000" dirty="0">
                <a:latin typeface="Times New Roman"/>
                <a:cs typeface="Times New Roman"/>
              </a:rPr>
              <a:t>of </a:t>
            </a:r>
            <a:r>
              <a:rPr sz="2000" spc="-10" dirty="0">
                <a:latin typeface="Times New Roman"/>
                <a:cs typeface="Times New Roman"/>
              </a:rPr>
              <a:t>the context  </a:t>
            </a:r>
            <a:r>
              <a:rPr sz="2000" spc="-5" dirty="0">
                <a:latin typeface="Times New Roman"/>
                <a:cs typeface="Times New Roman"/>
              </a:rPr>
              <a:t>retrieval, </a:t>
            </a:r>
            <a:r>
              <a:rPr sz="2000" spc="-25" dirty="0">
                <a:latin typeface="Times New Roman"/>
                <a:cs typeface="Times New Roman"/>
              </a:rPr>
              <a:t>when </a:t>
            </a:r>
            <a:r>
              <a:rPr sz="2000" spc="-5" dirty="0">
                <a:latin typeface="Times New Roman"/>
                <a:cs typeface="Times New Roman"/>
              </a:rPr>
              <a:t>Process </a:t>
            </a:r>
            <a:r>
              <a:rPr sz="2000" spc="-10" dirty="0">
                <a:latin typeface="Times New Roman"/>
                <a:cs typeface="Times New Roman"/>
              </a:rPr>
              <a:t>A gets the </a:t>
            </a:r>
            <a:r>
              <a:rPr sz="2000" spc="-5" dirty="0">
                <a:latin typeface="Times New Roman"/>
                <a:cs typeface="Times New Roman"/>
              </a:rPr>
              <a:t>CPU </a:t>
            </a:r>
            <a:r>
              <a:rPr sz="2000" spc="-10" dirty="0">
                <a:latin typeface="Times New Roman"/>
                <a:cs typeface="Times New Roman"/>
              </a:rPr>
              <a:t>for</a:t>
            </a:r>
            <a:r>
              <a:rPr sz="2000" spc="170" dirty="0">
                <a:latin typeface="Times New Roman"/>
                <a:cs typeface="Times New Roman"/>
              </a:rPr>
              <a:t> </a:t>
            </a:r>
            <a:r>
              <a:rPr sz="2000" spc="-10" dirty="0">
                <a:latin typeface="Times New Roman"/>
                <a:cs typeface="Times New Roman"/>
              </a:rPr>
              <a:t>execution.</a:t>
            </a:r>
            <a:endParaRPr sz="2000">
              <a:latin typeface="Times New Roman"/>
              <a:cs typeface="Times New Roman"/>
            </a:endParaRPr>
          </a:p>
          <a:p>
            <a:pPr marL="356870" marR="5080" indent="-344805" algn="just">
              <a:lnSpc>
                <a:spcPct val="150100"/>
              </a:lnSpc>
              <a:spcBef>
                <a:spcPts val="480"/>
              </a:spcBef>
            </a:pPr>
            <a:r>
              <a:rPr sz="2000" spc="-5" dirty="0">
                <a:solidFill>
                  <a:srgbClr val="C00000"/>
                </a:solidFill>
                <a:latin typeface="Times New Roman"/>
                <a:cs typeface="Times New Roman"/>
              </a:rPr>
              <a:t>» </a:t>
            </a:r>
            <a:r>
              <a:rPr sz="2000" spc="-5" dirty="0">
                <a:latin typeface="Times New Roman"/>
                <a:cs typeface="Times New Roman"/>
              </a:rPr>
              <a:t>Hence </a:t>
            </a:r>
            <a:r>
              <a:rPr sz="2000" spc="-10" dirty="0">
                <a:latin typeface="Times New Roman"/>
                <a:cs typeface="Times New Roman"/>
              </a:rPr>
              <a:t>the </a:t>
            </a:r>
            <a:r>
              <a:rPr sz="2000" spc="-5" dirty="0">
                <a:latin typeface="Times New Roman"/>
                <a:cs typeface="Times New Roman"/>
              </a:rPr>
              <a:t>content </a:t>
            </a:r>
            <a:r>
              <a:rPr sz="2000" dirty="0">
                <a:latin typeface="Times New Roman"/>
                <a:cs typeface="Times New Roman"/>
              </a:rPr>
              <a:t>of </a:t>
            </a:r>
            <a:r>
              <a:rPr sz="2000" i="1" dirty="0">
                <a:solidFill>
                  <a:srgbClr val="FF0000"/>
                </a:solidFill>
                <a:latin typeface="Times New Roman"/>
                <a:cs typeface="Times New Roman"/>
              </a:rPr>
              <a:t>eax </a:t>
            </a:r>
            <a:r>
              <a:rPr sz="2000" spc="-20" dirty="0">
                <a:latin typeface="Times New Roman"/>
                <a:cs typeface="Times New Roman"/>
              </a:rPr>
              <a:t>and </a:t>
            </a:r>
            <a:r>
              <a:rPr sz="2000" i="1" dirty="0">
                <a:solidFill>
                  <a:srgbClr val="FF0000"/>
                </a:solidFill>
                <a:latin typeface="Times New Roman"/>
                <a:cs typeface="Times New Roman"/>
              </a:rPr>
              <a:t>ebp </a:t>
            </a:r>
            <a:r>
              <a:rPr sz="2000" spc="-10" dirty="0">
                <a:latin typeface="Times New Roman"/>
                <a:cs typeface="Times New Roman"/>
              </a:rPr>
              <a:t>remains intact </a:t>
            </a:r>
            <a:r>
              <a:rPr sz="2000" spc="-5" dirty="0">
                <a:latin typeface="Times New Roman"/>
                <a:cs typeface="Times New Roman"/>
              </a:rPr>
              <a:t>irrespective </a:t>
            </a:r>
            <a:r>
              <a:rPr sz="2000" dirty="0">
                <a:latin typeface="Times New Roman"/>
                <a:cs typeface="Times New Roman"/>
              </a:rPr>
              <a:t>of </a:t>
            </a:r>
            <a:r>
              <a:rPr sz="2000" spc="-10" dirty="0">
                <a:latin typeface="Times New Roman"/>
                <a:cs typeface="Times New Roman"/>
              </a:rPr>
              <a:t>context  switching). </a:t>
            </a:r>
            <a:r>
              <a:rPr sz="2000" spc="-5" dirty="0">
                <a:latin typeface="Times New Roman"/>
                <a:cs typeface="Times New Roman"/>
              </a:rPr>
              <a:t>Though </a:t>
            </a:r>
            <a:r>
              <a:rPr sz="2000" spc="-10" dirty="0">
                <a:latin typeface="Times New Roman"/>
                <a:cs typeface="Times New Roman"/>
              </a:rPr>
              <a:t>the </a:t>
            </a:r>
            <a:r>
              <a:rPr sz="2000" spc="-5" dirty="0">
                <a:latin typeface="Times New Roman"/>
                <a:cs typeface="Times New Roman"/>
              </a:rPr>
              <a:t>variable </a:t>
            </a:r>
            <a:r>
              <a:rPr sz="2000" spc="-10" dirty="0">
                <a:latin typeface="Times New Roman"/>
                <a:cs typeface="Times New Roman"/>
              </a:rPr>
              <a:t>counter </a:t>
            </a:r>
            <a:r>
              <a:rPr sz="2000" spc="-5" dirty="0">
                <a:latin typeface="Times New Roman"/>
                <a:cs typeface="Times New Roman"/>
              </a:rPr>
              <a:t>is </a:t>
            </a:r>
            <a:r>
              <a:rPr sz="2000" spc="-10" dirty="0">
                <a:latin typeface="Times New Roman"/>
                <a:cs typeface="Times New Roman"/>
              </a:rPr>
              <a:t>incremented </a:t>
            </a:r>
            <a:r>
              <a:rPr sz="2000" spc="10" dirty="0">
                <a:latin typeface="Times New Roman"/>
                <a:cs typeface="Times New Roman"/>
              </a:rPr>
              <a:t>by </a:t>
            </a:r>
            <a:r>
              <a:rPr sz="2000" dirty="0">
                <a:latin typeface="Times New Roman"/>
                <a:cs typeface="Times New Roman"/>
              </a:rPr>
              <a:t>Process B, Process  </a:t>
            </a:r>
            <a:r>
              <a:rPr sz="2000" spc="-10" dirty="0">
                <a:latin typeface="Times New Roman"/>
                <a:cs typeface="Times New Roman"/>
              </a:rPr>
              <a:t>A is </a:t>
            </a:r>
            <a:r>
              <a:rPr sz="2000" spc="-15" dirty="0">
                <a:latin typeface="Times New Roman"/>
                <a:cs typeface="Times New Roman"/>
              </a:rPr>
              <a:t>unaware </a:t>
            </a:r>
            <a:r>
              <a:rPr sz="2000" dirty="0">
                <a:latin typeface="Times New Roman"/>
                <a:cs typeface="Times New Roman"/>
              </a:rPr>
              <a:t>of </a:t>
            </a:r>
            <a:r>
              <a:rPr sz="2000" spc="-5" dirty="0">
                <a:latin typeface="Times New Roman"/>
                <a:cs typeface="Times New Roman"/>
              </a:rPr>
              <a:t>it </a:t>
            </a:r>
            <a:r>
              <a:rPr sz="2000" spc="-10" dirty="0">
                <a:latin typeface="Times New Roman"/>
                <a:cs typeface="Times New Roman"/>
              </a:rPr>
              <a:t>and </a:t>
            </a:r>
            <a:r>
              <a:rPr sz="2000" spc="-5" dirty="0">
                <a:latin typeface="Times New Roman"/>
                <a:cs typeface="Times New Roman"/>
              </a:rPr>
              <a:t>it </a:t>
            </a:r>
            <a:r>
              <a:rPr sz="2000" spc="-10" dirty="0">
                <a:latin typeface="Times New Roman"/>
                <a:cs typeface="Times New Roman"/>
              </a:rPr>
              <a:t>increments the </a:t>
            </a:r>
            <a:r>
              <a:rPr sz="2000" spc="-5" dirty="0">
                <a:latin typeface="Times New Roman"/>
                <a:cs typeface="Times New Roman"/>
              </a:rPr>
              <a:t>variable </a:t>
            </a:r>
            <a:r>
              <a:rPr sz="2000" spc="-20" dirty="0">
                <a:latin typeface="Times New Roman"/>
                <a:cs typeface="Times New Roman"/>
              </a:rPr>
              <a:t>with </a:t>
            </a:r>
            <a:r>
              <a:rPr sz="2000" spc="-10" dirty="0">
                <a:latin typeface="Times New Roman"/>
                <a:cs typeface="Times New Roman"/>
              </a:rPr>
              <a:t>the </a:t>
            </a:r>
            <a:r>
              <a:rPr sz="2000" spc="-5" dirty="0">
                <a:latin typeface="Times New Roman"/>
                <a:cs typeface="Times New Roman"/>
              </a:rPr>
              <a:t>old</a:t>
            </a:r>
            <a:r>
              <a:rPr sz="2000" spc="320" dirty="0">
                <a:latin typeface="Times New Roman"/>
                <a:cs typeface="Times New Roman"/>
              </a:rPr>
              <a:t> </a:t>
            </a:r>
            <a:r>
              <a:rPr sz="2000" spc="-10" dirty="0">
                <a:latin typeface="Times New Roman"/>
                <a:cs typeface="Times New Roman"/>
              </a:rPr>
              <a:t>value.</a:t>
            </a:r>
            <a:endParaRPr sz="2000">
              <a:latin typeface="Times New Roman"/>
              <a:cs typeface="Times New Roman"/>
            </a:endParaRPr>
          </a:p>
          <a:p>
            <a:pPr marL="12700" algn="just">
              <a:lnSpc>
                <a:spcPct val="100000"/>
              </a:lnSpc>
              <a:spcBef>
                <a:spcPts val="1685"/>
              </a:spcBef>
            </a:pPr>
            <a:r>
              <a:rPr sz="2000" spc="-5" dirty="0">
                <a:solidFill>
                  <a:srgbClr val="C00000"/>
                </a:solidFill>
                <a:latin typeface="Times New Roman"/>
                <a:cs typeface="Times New Roman"/>
              </a:rPr>
              <a:t>» </a:t>
            </a:r>
            <a:r>
              <a:rPr sz="2000" dirty="0">
                <a:latin typeface="Times New Roman"/>
                <a:cs typeface="Times New Roman"/>
              </a:rPr>
              <a:t>This </a:t>
            </a:r>
            <a:r>
              <a:rPr sz="2000" spc="-5" dirty="0">
                <a:latin typeface="Times New Roman"/>
                <a:cs typeface="Times New Roman"/>
              </a:rPr>
              <a:t>leads </a:t>
            </a:r>
            <a:r>
              <a:rPr sz="2000" spc="-10" dirty="0">
                <a:latin typeface="Times New Roman"/>
                <a:cs typeface="Times New Roman"/>
              </a:rPr>
              <a:t>to the </a:t>
            </a:r>
            <a:r>
              <a:rPr sz="2000" spc="-5" dirty="0">
                <a:latin typeface="Times New Roman"/>
                <a:cs typeface="Times New Roman"/>
              </a:rPr>
              <a:t>loss </a:t>
            </a:r>
            <a:r>
              <a:rPr sz="2000" dirty="0">
                <a:latin typeface="Times New Roman"/>
                <a:cs typeface="Times New Roman"/>
              </a:rPr>
              <a:t>of </a:t>
            </a:r>
            <a:r>
              <a:rPr sz="2000" spc="-10" dirty="0">
                <a:latin typeface="Times New Roman"/>
                <a:cs typeface="Times New Roman"/>
              </a:rPr>
              <a:t>one increment for the </a:t>
            </a:r>
            <a:r>
              <a:rPr sz="2000" spc="-5" dirty="0">
                <a:latin typeface="Times New Roman"/>
                <a:cs typeface="Times New Roman"/>
              </a:rPr>
              <a:t>variable</a:t>
            </a:r>
            <a:r>
              <a:rPr sz="2000" spc="-155" dirty="0">
                <a:latin typeface="Times New Roman"/>
                <a:cs typeface="Times New Roman"/>
              </a:rPr>
              <a:t> </a:t>
            </a:r>
            <a:r>
              <a:rPr sz="2000" spc="-5" dirty="0">
                <a:latin typeface="Times New Roman"/>
                <a:cs typeface="Times New Roman"/>
              </a:rPr>
              <a:t>counter.</a:t>
            </a:r>
            <a:endParaRPr sz="200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82</a:t>
            </a:fld>
            <a:endParaRPr spc="-40"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8975" cy="3745865"/>
          </a:xfrm>
          <a:prstGeom prst="rect">
            <a:avLst/>
          </a:prstGeom>
        </p:spPr>
        <p:txBody>
          <a:bodyPr vert="horz" wrap="square" lIns="0" tIns="12700" rIns="0" bIns="0" rtlCol="0">
            <a:spAutoFit/>
          </a:bodyPr>
          <a:lstStyle/>
          <a:p>
            <a:pPr marL="356870" marR="8255" indent="-344805" algn="just">
              <a:lnSpc>
                <a:spcPct val="150100"/>
              </a:lnSpc>
              <a:spcBef>
                <a:spcPts val="100"/>
              </a:spcBef>
            </a:pPr>
            <a:r>
              <a:rPr sz="2000" spc="-5" dirty="0">
                <a:solidFill>
                  <a:srgbClr val="C00000"/>
                </a:solidFill>
                <a:latin typeface="Times New Roman"/>
                <a:cs typeface="Times New Roman"/>
              </a:rPr>
              <a:t>» </a:t>
            </a:r>
            <a:r>
              <a:rPr sz="2000" b="1" i="1" dirty="0">
                <a:solidFill>
                  <a:srgbClr val="FF0000"/>
                </a:solidFill>
                <a:latin typeface="Times New Roman"/>
                <a:cs typeface="Times New Roman"/>
              </a:rPr>
              <a:t>2. </a:t>
            </a:r>
            <a:r>
              <a:rPr sz="2000" b="1" i="1" spc="-5" dirty="0">
                <a:solidFill>
                  <a:srgbClr val="FF0000"/>
                </a:solidFill>
                <a:latin typeface="Times New Roman"/>
                <a:cs typeface="Times New Roman"/>
              </a:rPr>
              <a:t>Deadlock: </a:t>
            </a:r>
            <a:r>
              <a:rPr sz="2000" i="1" spc="-5" dirty="0">
                <a:solidFill>
                  <a:srgbClr val="FF0000"/>
                </a:solidFill>
                <a:latin typeface="Times New Roman"/>
                <a:cs typeface="Times New Roman"/>
              </a:rPr>
              <a:t>Deadlock </a:t>
            </a:r>
            <a:r>
              <a:rPr sz="2000" spc="-5" dirty="0">
                <a:latin typeface="Times New Roman"/>
                <a:cs typeface="Times New Roman"/>
              </a:rPr>
              <a:t>is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condition in which a process is </a:t>
            </a:r>
            <a:r>
              <a:rPr sz="2000" spc="-10" dirty="0">
                <a:solidFill>
                  <a:srgbClr val="AC1285"/>
                </a:solidFill>
                <a:latin typeface="Times New Roman"/>
                <a:cs typeface="Times New Roman"/>
              </a:rPr>
              <a:t>waiting for </a:t>
            </a:r>
            <a:r>
              <a:rPr sz="2000" spc="-5" dirty="0">
                <a:solidFill>
                  <a:srgbClr val="AC1285"/>
                </a:solidFill>
                <a:latin typeface="Times New Roman"/>
                <a:cs typeface="Times New Roman"/>
              </a:rPr>
              <a:t>a   resource </a:t>
            </a:r>
            <a:r>
              <a:rPr sz="2000" spc="-10" dirty="0">
                <a:solidFill>
                  <a:srgbClr val="AC1285"/>
                </a:solidFill>
                <a:latin typeface="Times New Roman"/>
                <a:cs typeface="Times New Roman"/>
              </a:rPr>
              <a:t>held </a:t>
            </a:r>
            <a:r>
              <a:rPr sz="2000" dirty="0">
                <a:solidFill>
                  <a:srgbClr val="AC1285"/>
                </a:solidFill>
                <a:latin typeface="Times New Roman"/>
                <a:cs typeface="Times New Roman"/>
              </a:rPr>
              <a:t>by </a:t>
            </a:r>
            <a:r>
              <a:rPr sz="2000" spc="-10" dirty="0">
                <a:solidFill>
                  <a:srgbClr val="AC1285"/>
                </a:solidFill>
                <a:latin typeface="Times New Roman"/>
                <a:cs typeface="Times New Roman"/>
              </a:rPr>
              <a:t>another </a:t>
            </a:r>
            <a:r>
              <a:rPr sz="2000" spc="-5" dirty="0">
                <a:solidFill>
                  <a:srgbClr val="AC1285"/>
                </a:solidFill>
                <a:latin typeface="Times New Roman"/>
                <a:cs typeface="Times New Roman"/>
              </a:rPr>
              <a:t>process </a:t>
            </a:r>
            <a:r>
              <a:rPr sz="2000" spc="-10" dirty="0">
                <a:solidFill>
                  <a:srgbClr val="AC1285"/>
                </a:solidFill>
                <a:latin typeface="Times New Roman"/>
                <a:cs typeface="Times New Roman"/>
              </a:rPr>
              <a:t>which </a:t>
            </a:r>
            <a:r>
              <a:rPr sz="2000" spc="-5" dirty="0">
                <a:solidFill>
                  <a:srgbClr val="AC1285"/>
                </a:solidFill>
                <a:latin typeface="Times New Roman"/>
                <a:cs typeface="Times New Roman"/>
              </a:rPr>
              <a:t>is </a:t>
            </a:r>
            <a:r>
              <a:rPr sz="2000" spc="-10" dirty="0">
                <a:solidFill>
                  <a:srgbClr val="AC1285"/>
                </a:solidFill>
                <a:latin typeface="Times New Roman"/>
                <a:cs typeface="Times New Roman"/>
              </a:rPr>
              <a:t>waiting for </a:t>
            </a:r>
            <a:r>
              <a:rPr sz="2000" spc="-5" dirty="0">
                <a:solidFill>
                  <a:srgbClr val="AC1285"/>
                </a:solidFill>
                <a:latin typeface="Times New Roman"/>
                <a:cs typeface="Times New Roman"/>
              </a:rPr>
              <a:t>a </a:t>
            </a:r>
            <a:r>
              <a:rPr sz="2000" spc="-10" dirty="0">
                <a:solidFill>
                  <a:srgbClr val="AC1285"/>
                </a:solidFill>
                <a:latin typeface="Times New Roman"/>
                <a:cs typeface="Times New Roman"/>
              </a:rPr>
              <a:t>resource held </a:t>
            </a:r>
            <a:r>
              <a:rPr sz="2000" dirty="0">
                <a:solidFill>
                  <a:srgbClr val="AC1285"/>
                </a:solidFill>
                <a:latin typeface="Times New Roman"/>
                <a:cs typeface="Times New Roman"/>
              </a:rPr>
              <a:t>by </a:t>
            </a:r>
            <a:r>
              <a:rPr sz="2000" spc="-10" dirty="0">
                <a:solidFill>
                  <a:srgbClr val="AC1285"/>
                </a:solidFill>
                <a:latin typeface="Times New Roman"/>
                <a:cs typeface="Times New Roman"/>
              </a:rPr>
              <a:t>the  first </a:t>
            </a:r>
            <a:r>
              <a:rPr sz="2000" spc="-5" dirty="0">
                <a:solidFill>
                  <a:srgbClr val="AC1285"/>
                </a:solidFill>
                <a:latin typeface="Times New Roman"/>
                <a:cs typeface="Times New Roman"/>
              </a:rPr>
              <a:t>process</a:t>
            </a:r>
            <a:r>
              <a:rPr sz="2000" spc="-5" dirty="0">
                <a:latin typeface="Times New Roman"/>
                <a:cs typeface="Times New Roman"/>
              </a:rPr>
              <a:t>; </a:t>
            </a:r>
            <a:r>
              <a:rPr sz="2000" spc="-10" dirty="0">
                <a:solidFill>
                  <a:srgbClr val="AC1285"/>
                </a:solidFill>
                <a:latin typeface="Times New Roman"/>
                <a:cs typeface="Times New Roman"/>
              </a:rPr>
              <a:t>hence, none </a:t>
            </a:r>
            <a:r>
              <a:rPr sz="2000" dirty="0">
                <a:solidFill>
                  <a:srgbClr val="AC1285"/>
                </a:solidFill>
                <a:latin typeface="Times New Roman"/>
                <a:cs typeface="Times New Roman"/>
              </a:rPr>
              <a:t>of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processes </a:t>
            </a:r>
            <a:r>
              <a:rPr sz="2000" dirty="0">
                <a:solidFill>
                  <a:srgbClr val="AC1285"/>
                </a:solidFill>
                <a:latin typeface="Times New Roman"/>
                <a:cs typeface="Times New Roman"/>
              </a:rPr>
              <a:t>are </a:t>
            </a:r>
            <a:r>
              <a:rPr sz="2000" spc="-5" dirty="0">
                <a:solidFill>
                  <a:srgbClr val="AC1285"/>
                </a:solidFill>
                <a:latin typeface="Times New Roman"/>
                <a:cs typeface="Times New Roman"/>
              </a:rPr>
              <a:t>able </a:t>
            </a:r>
            <a:r>
              <a:rPr sz="2000" spc="-10" dirty="0">
                <a:solidFill>
                  <a:srgbClr val="AC1285"/>
                </a:solidFill>
                <a:latin typeface="Times New Roman"/>
                <a:cs typeface="Times New Roman"/>
              </a:rPr>
              <a:t>to make </a:t>
            </a:r>
            <a:r>
              <a:rPr sz="2000" spc="-5" dirty="0">
                <a:solidFill>
                  <a:srgbClr val="AC1285"/>
                </a:solidFill>
                <a:latin typeface="Times New Roman"/>
                <a:cs typeface="Times New Roman"/>
              </a:rPr>
              <a:t>any progress </a:t>
            </a:r>
            <a:r>
              <a:rPr sz="2000" spc="15" dirty="0">
                <a:solidFill>
                  <a:srgbClr val="AC1285"/>
                </a:solidFill>
                <a:latin typeface="Times New Roman"/>
                <a:cs typeface="Times New Roman"/>
              </a:rPr>
              <a:t>in  </a:t>
            </a:r>
            <a:r>
              <a:rPr sz="2000" spc="-10" dirty="0">
                <a:solidFill>
                  <a:srgbClr val="AC1285"/>
                </a:solidFill>
                <a:latin typeface="Times New Roman"/>
                <a:cs typeface="Times New Roman"/>
              </a:rPr>
              <a:t>their</a:t>
            </a:r>
            <a:r>
              <a:rPr sz="2000" spc="-15" dirty="0">
                <a:solidFill>
                  <a:srgbClr val="AC1285"/>
                </a:solidFill>
                <a:latin typeface="Times New Roman"/>
                <a:cs typeface="Times New Roman"/>
              </a:rPr>
              <a:t> </a:t>
            </a:r>
            <a:r>
              <a:rPr sz="2000" spc="-10" dirty="0">
                <a:solidFill>
                  <a:srgbClr val="AC1285"/>
                </a:solidFill>
                <a:latin typeface="Times New Roman"/>
                <a:cs typeface="Times New Roman"/>
              </a:rPr>
              <a:t>execution</a:t>
            </a:r>
            <a:r>
              <a:rPr sz="2000" spc="-10" dirty="0">
                <a:latin typeface="Times New Roman"/>
                <a:cs typeface="Times New Roman"/>
              </a:rPr>
              <a:t>.</a:t>
            </a:r>
            <a:endParaRPr sz="2000" dirty="0">
              <a:latin typeface="Times New Roman"/>
              <a:cs typeface="Times New Roman"/>
            </a:endParaRPr>
          </a:p>
          <a:p>
            <a:pPr marL="356870" marR="5080" indent="-344805" algn="just">
              <a:lnSpc>
                <a:spcPct val="150100"/>
              </a:lnSpc>
              <a:spcBef>
                <a:spcPts val="480"/>
              </a:spcBef>
            </a:pPr>
            <a:r>
              <a:rPr sz="2000" spc="-5" dirty="0">
                <a:solidFill>
                  <a:srgbClr val="C00000"/>
                </a:solidFill>
                <a:latin typeface="Times New Roman"/>
                <a:cs typeface="Times New Roman"/>
              </a:rPr>
              <a:t>» </a:t>
            </a:r>
            <a:r>
              <a:rPr sz="2000" dirty="0">
                <a:latin typeface="Times New Roman"/>
                <a:cs typeface="Times New Roman"/>
              </a:rPr>
              <a:t>Process </a:t>
            </a:r>
            <a:r>
              <a:rPr sz="2000" spc="-5" dirty="0">
                <a:latin typeface="Times New Roman"/>
                <a:cs typeface="Times New Roman"/>
              </a:rPr>
              <a:t>A holds a resource </a:t>
            </a:r>
            <a:r>
              <a:rPr lang="en-US" sz="2000" spc="-5" dirty="0">
                <a:latin typeface="Times New Roman"/>
                <a:cs typeface="Times New Roman"/>
              </a:rPr>
              <a:t> “</a:t>
            </a:r>
            <a:r>
              <a:rPr lang="en-IN" sz="2000" i="1" spc="-465" dirty="0">
                <a:solidFill>
                  <a:srgbClr val="FF0000"/>
                </a:solidFill>
                <a:latin typeface="Times New Roman"/>
                <a:cs typeface="Times New Roman"/>
              </a:rPr>
              <a:t>x“  </a:t>
            </a:r>
            <a:r>
              <a:rPr lang="en-IN" sz="2000" spc="-10" dirty="0">
                <a:latin typeface="Times New Roman"/>
                <a:cs typeface="Times New Roman"/>
              </a:rPr>
              <a:t>a</a:t>
            </a:r>
            <a:r>
              <a:rPr sz="2000" spc="-10" dirty="0" err="1">
                <a:latin typeface="Times New Roman"/>
                <a:cs typeface="Times New Roman"/>
              </a:rPr>
              <a:t>nd</a:t>
            </a:r>
            <a:r>
              <a:rPr sz="2000" spc="-10" dirty="0">
                <a:latin typeface="Times New Roman"/>
                <a:cs typeface="Times New Roman"/>
              </a:rPr>
              <a:t> </a:t>
            </a:r>
            <a:r>
              <a:rPr sz="2000" spc="-5" dirty="0">
                <a:latin typeface="Times New Roman"/>
                <a:cs typeface="Times New Roman"/>
              </a:rPr>
              <a:t>it </a:t>
            </a:r>
            <a:r>
              <a:rPr sz="2000" spc="-15" dirty="0">
                <a:latin typeface="Times New Roman"/>
                <a:cs typeface="Times New Roman"/>
              </a:rPr>
              <a:t>wants </a:t>
            </a:r>
            <a:r>
              <a:rPr sz="2000" spc="-5" dirty="0">
                <a:latin typeface="Times New Roman"/>
                <a:cs typeface="Times New Roman"/>
              </a:rPr>
              <a:t>a resource </a:t>
            </a:r>
            <a:r>
              <a:rPr lang="en-US" sz="2000" spc="-465" dirty="0">
                <a:latin typeface="Times New Roman"/>
                <a:cs typeface="Times New Roman"/>
              </a:rPr>
              <a:t>" </a:t>
            </a:r>
            <a:r>
              <a:rPr lang="en-IN" sz="2000" i="1" spc="-465" dirty="0">
                <a:solidFill>
                  <a:srgbClr val="FF0000"/>
                </a:solidFill>
                <a:latin typeface="Times New Roman"/>
                <a:cs typeface="Times New Roman"/>
              </a:rPr>
              <a:t>y</a:t>
            </a:r>
            <a:r>
              <a:rPr sz="2000" spc="-465" dirty="0">
                <a:latin typeface="Times New Roman"/>
                <a:cs typeface="Times New Roman"/>
              </a:rPr>
              <a:t>‟ </a:t>
            </a:r>
            <a:r>
              <a:rPr lang="en-US" sz="2000" spc="-465" dirty="0">
                <a:latin typeface="Times New Roman"/>
                <a:cs typeface="Times New Roman"/>
              </a:rPr>
              <a:t>    </a:t>
            </a:r>
            <a:r>
              <a:rPr sz="2000" spc="-10" dirty="0">
                <a:latin typeface="Times New Roman"/>
                <a:cs typeface="Times New Roman"/>
              </a:rPr>
              <a:t>held </a:t>
            </a:r>
            <a:r>
              <a:rPr sz="2000" dirty="0">
                <a:latin typeface="Times New Roman"/>
                <a:cs typeface="Times New Roman"/>
              </a:rPr>
              <a:t>by Process </a:t>
            </a:r>
            <a:r>
              <a:rPr sz="2000" spc="-155" dirty="0">
                <a:latin typeface="Times New Roman"/>
                <a:cs typeface="Times New Roman"/>
              </a:rPr>
              <a:t>B.  </a:t>
            </a:r>
            <a:r>
              <a:rPr sz="2000" spc="-5" dirty="0">
                <a:latin typeface="Times New Roman"/>
                <a:cs typeface="Times New Roman"/>
              </a:rPr>
              <a:t>Process </a:t>
            </a:r>
            <a:r>
              <a:rPr sz="2000" spc="-10" dirty="0">
                <a:latin typeface="Times New Roman"/>
                <a:cs typeface="Times New Roman"/>
              </a:rPr>
              <a:t>B is </a:t>
            </a:r>
            <a:r>
              <a:rPr sz="2000" spc="-5" dirty="0">
                <a:latin typeface="Times New Roman"/>
                <a:cs typeface="Times New Roman"/>
              </a:rPr>
              <a:t>currently holding resource </a:t>
            </a:r>
            <a:r>
              <a:rPr lang="en-US" sz="2000" spc="-465" dirty="0">
                <a:latin typeface="Times New Roman"/>
                <a:cs typeface="Times New Roman"/>
              </a:rPr>
              <a:t>" </a:t>
            </a:r>
            <a:r>
              <a:rPr sz="2000" i="1" spc="-465" dirty="0">
                <a:solidFill>
                  <a:srgbClr val="FF0000"/>
                </a:solidFill>
                <a:latin typeface="Times New Roman"/>
                <a:cs typeface="Times New Roman"/>
              </a:rPr>
              <a:t>y</a:t>
            </a:r>
            <a:r>
              <a:rPr sz="2000" spc="-465" dirty="0">
                <a:latin typeface="Times New Roman"/>
                <a:cs typeface="Times New Roman"/>
              </a:rPr>
              <a:t>‟ </a:t>
            </a:r>
            <a:r>
              <a:rPr sz="2000" spc="-10" dirty="0">
                <a:latin typeface="Times New Roman"/>
                <a:cs typeface="Times New Roman"/>
              </a:rPr>
              <a:t>and </a:t>
            </a:r>
            <a:r>
              <a:rPr sz="2000" spc="-5" dirty="0">
                <a:latin typeface="Times New Roman"/>
                <a:cs typeface="Times New Roman"/>
              </a:rPr>
              <a:t>it </a:t>
            </a:r>
            <a:r>
              <a:rPr sz="2000" spc="-15" dirty="0">
                <a:latin typeface="Times New Roman"/>
                <a:cs typeface="Times New Roman"/>
              </a:rPr>
              <a:t>wants </a:t>
            </a:r>
            <a:r>
              <a:rPr sz="2000" spc="-10" dirty="0">
                <a:latin typeface="Times New Roman"/>
                <a:cs typeface="Times New Roman"/>
              </a:rPr>
              <a:t>the </a:t>
            </a:r>
            <a:r>
              <a:rPr sz="2000" spc="-5" dirty="0">
                <a:latin typeface="Times New Roman"/>
                <a:cs typeface="Times New Roman"/>
              </a:rPr>
              <a:t>resource </a:t>
            </a:r>
            <a:r>
              <a:rPr lang="en-US" sz="2000" spc="-5" dirty="0">
                <a:latin typeface="Times New Roman"/>
                <a:cs typeface="Times New Roman"/>
              </a:rPr>
              <a:t>"</a:t>
            </a:r>
            <a:r>
              <a:rPr lang="en-IN" sz="2000" i="1" spc="-570" dirty="0">
                <a:solidFill>
                  <a:srgbClr val="FF0000"/>
                </a:solidFill>
                <a:latin typeface="Times New Roman"/>
                <a:cs typeface="Times New Roman"/>
              </a:rPr>
              <a:t>x</a:t>
            </a:r>
            <a:r>
              <a:rPr sz="2000" spc="-570" dirty="0">
                <a:latin typeface="Times New Roman"/>
                <a:cs typeface="Times New Roman"/>
              </a:rPr>
              <a:t>‟ </a:t>
            </a:r>
            <a:r>
              <a:rPr sz="2000" spc="745" dirty="0">
                <a:latin typeface="Times New Roman"/>
                <a:cs typeface="Times New Roman"/>
              </a:rPr>
              <a:t> </a:t>
            </a:r>
            <a:r>
              <a:rPr sz="2000" spc="-5" dirty="0">
                <a:latin typeface="Times New Roman"/>
                <a:cs typeface="Times New Roman"/>
              </a:rPr>
              <a:t>which </a:t>
            </a:r>
            <a:r>
              <a:rPr sz="2000" spc="-10" dirty="0">
                <a:latin typeface="Times New Roman"/>
                <a:cs typeface="Times New Roman"/>
              </a:rPr>
              <a:t>is </a:t>
            </a:r>
            <a:r>
              <a:rPr sz="2000" spc="-5" dirty="0">
                <a:latin typeface="Times New Roman"/>
                <a:cs typeface="Times New Roman"/>
              </a:rPr>
              <a:t>currently </a:t>
            </a:r>
            <a:r>
              <a:rPr sz="2000" spc="-10" dirty="0">
                <a:latin typeface="Times New Roman"/>
                <a:cs typeface="Times New Roman"/>
              </a:rPr>
              <a:t>held </a:t>
            </a:r>
            <a:r>
              <a:rPr sz="2000" spc="10" dirty="0">
                <a:latin typeface="Times New Roman"/>
                <a:cs typeface="Times New Roman"/>
              </a:rPr>
              <a:t>by </a:t>
            </a:r>
            <a:r>
              <a:rPr sz="2000" spc="-5" dirty="0">
                <a:latin typeface="Times New Roman"/>
                <a:cs typeface="Times New Roman"/>
              </a:rPr>
              <a:t>Process </a:t>
            </a:r>
            <a:r>
              <a:rPr sz="2000" spc="-20" dirty="0">
                <a:latin typeface="Times New Roman"/>
                <a:cs typeface="Times New Roman"/>
              </a:rPr>
              <a:t>A. </a:t>
            </a:r>
            <a:r>
              <a:rPr sz="2000" dirty="0">
                <a:latin typeface="Times New Roman"/>
                <a:cs typeface="Times New Roman"/>
              </a:rPr>
              <a:t>Both </a:t>
            </a:r>
            <a:r>
              <a:rPr sz="2000" spc="-5" dirty="0">
                <a:latin typeface="Times New Roman"/>
                <a:cs typeface="Times New Roman"/>
              </a:rPr>
              <a:t>hold </a:t>
            </a:r>
            <a:r>
              <a:rPr sz="2000" spc="-10" dirty="0">
                <a:latin typeface="Times New Roman"/>
                <a:cs typeface="Times New Roman"/>
              </a:rPr>
              <a:t>the </a:t>
            </a:r>
            <a:r>
              <a:rPr sz="2000" spc="-5" dirty="0">
                <a:latin typeface="Times New Roman"/>
                <a:cs typeface="Times New Roman"/>
              </a:rPr>
              <a:t>respective resources </a:t>
            </a:r>
            <a:r>
              <a:rPr sz="2000" spc="-10" dirty="0">
                <a:latin typeface="Times New Roman"/>
                <a:cs typeface="Times New Roman"/>
              </a:rPr>
              <a:t>and  they compete </a:t>
            </a:r>
            <a:r>
              <a:rPr sz="2000" spc="-5" dirty="0">
                <a:latin typeface="Times New Roman"/>
                <a:cs typeface="Times New Roman"/>
              </a:rPr>
              <a:t>each </a:t>
            </a:r>
            <a:r>
              <a:rPr sz="2000" spc="-10" dirty="0">
                <a:latin typeface="Times New Roman"/>
                <a:cs typeface="Times New Roman"/>
              </a:rPr>
              <a:t>other </a:t>
            </a:r>
            <a:r>
              <a:rPr sz="2000" spc="-5" dirty="0">
                <a:latin typeface="Times New Roman"/>
                <a:cs typeface="Times New Roman"/>
              </a:rPr>
              <a:t>to </a:t>
            </a:r>
            <a:r>
              <a:rPr sz="2000" spc="-10" dirty="0">
                <a:latin typeface="Times New Roman"/>
                <a:cs typeface="Times New Roman"/>
              </a:rPr>
              <a:t>get the </a:t>
            </a:r>
            <a:r>
              <a:rPr sz="2000" spc="-5" dirty="0">
                <a:latin typeface="Times New Roman"/>
                <a:cs typeface="Times New Roman"/>
              </a:rPr>
              <a:t>resource </a:t>
            </a:r>
            <a:r>
              <a:rPr sz="2000" spc="-10" dirty="0">
                <a:latin typeface="Times New Roman"/>
                <a:cs typeface="Times New Roman"/>
              </a:rPr>
              <a:t>held </a:t>
            </a:r>
            <a:r>
              <a:rPr sz="2000" dirty="0">
                <a:latin typeface="Times New Roman"/>
                <a:cs typeface="Times New Roman"/>
              </a:rPr>
              <a:t>by </a:t>
            </a:r>
            <a:r>
              <a:rPr sz="2000" spc="-10" dirty="0">
                <a:latin typeface="Times New Roman"/>
                <a:cs typeface="Times New Roman"/>
              </a:rPr>
              <a:t>the </a:t>
            </a:r>
            <a:r>
              <a:rPr sz="2000" spc="-5" dirty="0">
                <a:latin typeface="Times New Roman"/>
                <a:cs typeface="Times New Roman"/>
              </a:rPr>
              <a:t>respective</a:t>
            </a:r>
            <a:r>
              <a:rPr sz="2000" spc="250" dirty="0">
                <a:latin typeface="Times New Roman"/>
                <a:cs typeface="Times New Roman"/>
              </a:rPr>
              <a:t> </a:t>
            </a:r>
            <a:r>
              <a:rPr sz="2000" spc="-5" dirty="0">
                <a:latin typeface="Times New Roman"/>
                <a:cs typeface="Times New Roman"/>
              </a:rPr>
              <a:t>processes.</a:t>
            </a:r>
            <a:endParaRPr sz="2000" dirty="0">
              <a:latin typeface="Times New Roman"/>
              <a:cs typeface="Times New Roman"/>
            </a:endParaRPr>
          </a:p>
        </p:txBody>
      </p:sp>
      <p:sp>
        <p:nvSpPr>
          <p:cNvPr id="3" name="object 3"/>
          <p:cNvSpPr/>
          <p:nvPr/>
        </p:nvSpPr>
        <p:spPr>
          <a:xfrm>
            <a:off x="2286000" y="3962400"/>
            <a:ext cx="5715000" cy="2743200"/>
          </a:xfrm>
          <a:prstGeom prst="rect">
            <a:avLst/>
          </a:prstGeom>
          <a:blipFill>
            <a:blip r:embed="rId2" cstate="print"/>
            <a:stretch>
              <a:fillRect/>
            </a:stretch>
          </a:blipFill>
        </p:spPr>
        <p:txBody>
          <a:bodyPr wrap="square" lIns="0" tIns="0" rIns="0" bIns="0" rtlCol="0"/>
          <a:lstStyle/>
          <a:p>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83</a:t>
            </a:fld>
            <a:endParaRPr spc="-40"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445500" y="6450279"/>
            <a:ext cx="165735" cy="208279"/>
          </a:xfrm>
          <a:prstGeom prst="rect">
            <a:avLst/>
          </a:prstGeom>
        </p:spPr>
        <p:txBody>
          <a:bodyPr vert="horz" wrap="square" lIns="0" tIns="12700" rIns="0" bIns="0" rtlCol="0">
            <a:spAutoFit/>
          </a:bodyPr>
          <a:lstStyle/>
          <a:p>
            <a:pPr marL="12700">
              <a:lnSpc>
                <a:spcPct val="100000"/>
              </a:lnSpc>
              <a:spcBef>
                <a:spcPts val="100"/>
              </a:spcBef>
            </a:pPr>
            <a:r>
              <a:rPr sz="1200" spc="-55" dirty="0">
                <a:latin typeface="Times New Roman"/>
                <a:cs typeface="Times New Roman"/>
              </a:rPr>
              <a:t>80</a:t>
            </a:r>
            <a:endParaRPr sz="1200">
              <a:latin typeface="Times New Roman"/>
              <a:cs typeface="Times New Roman"/>
            </a:endParaRPr>
          </a:p>
        </p:txBody>
      </p:sp>
      <p:sp>
        <p:nvSpPr>
          <p:cNvPr id="3" name="object 3"/>
          <p:cNvSpPr txBox="1">
            <a:spLocks noGrp="1"/>
          </p:cNvSpPr>
          <p:nvPr>
            <p:ph type="title"/>
          </p:nvPr>
        </p:nvSpPr>
        <p:spPr>
          <a:xfrm>
            <a:off x="460044" y="353009"/>
            <a:ext cx="3683635" cy="329565"/>
          </a:xfrm>
          <a:prstGeom prst="rect">
            <a:avLst/>
          </a:prstGeom>
        </p:spPr>
        <p:txBody>
          <a:bodyPr vert="horz" wrap="square" lIns="0" tIns="12065" rIns="0" bIns="0" rtlCol="0">
            <a:spAutoFit/>
          </a:bodyPr>
          <a:lstStyle/>
          <a:p>
            <a:pPr marL="12700">
              <a:lnSpc>
                <a:spcPct val="100000"/>
              </a:lnSpc>
              <a:spcBef>
                <a:spcPts val="95"/>
              </a:spcBef>
              <a:tabLst>
                <a:tab pos="356870" algn="l"/>
              </a:tabLst>
            </a:pPr>
            <a:r>
              <a:rPr spc="-5" dirty="0">
                <a:solidFill>
                  <a:srgbClr val="C00000"/>
                </a:solidFill>
              </a:rPr>
              <a:t>»	</a:t>
            </a:r>
            <a:r>
              <a:rPr b="1" i="1" spc="-5" dirty="0">
                <a:solidFill>
                  <a:srgbClr val="FF0000"/>
                </a:solidFill>
                <a:latin typeface="Times New Roman"/>
                <a:cs typeface="Times New Roman"/>
              </a:rPr>
              <a:t>Conditions Favoring</a:t>
            </a:r>
            <a:r>
              <a:rPr b="1" i="1" spc="-55" dirty="0">
                <a:solidFill>
                  <a:srgbClr val="FF0000"/>
                </a:solidFill>
                <a:latin typeface="Times New Roman"/>
                <a:cs typeface="Times New Roman"/>
              </a:rPr>
              <a:t> </a:t>
            </a:r>
            <a:r>
              <a:rPr b="1" i="1" dirty="0">
                <a:solidFill>
                  <a:srgbClr val="FF0000"/>
                </a:solidFill>
                <a:latin typeface="Times New Roman"/>
                <a:cs typeface="Times New Roman"/>
              </a:rPr>
              <a:t>Deadlock:</a:t>
            </a:r>
          </a:p>
        </p:txBody>
      </p:sp>
      <p:sp>
        <p:nvSpPr>
          <p:cNvPr id="4" name="object 4"/>
          <p:cNvSpPr txBox="1"/>
          <p:nvPr/>
        </p:nvSpPr>
        <p:spPr>
          <a:xfrm>
            <a:off x="444500" y="716406"/>
            <a:ext cx="8323580" cy="5541645"/>
          </a:xfrm>
          <a:prstGeom prst="rect">
            <a:avLst/>
          </a:prstGeom>
        </p:spPr>
        <p:txBody>
          <a:bodyPr vert="horz" wrap="square" lIns="0" tIns="12700" rIns="0" bIns="0" rtlCol="0">
            <a:spAutoFit/>
          </a:bodyPr>
          <a:lstStyle/>
          <a:p>
            <a:pPr marL="698500" marR="12700" indent="-326390" algn="just">
              <a:lnSpc>
                <a:spcPct val="150000"/>
              </a:lnSpc>
              <a:spcBef>
                <a:spcPts val="100"/>
              </a:spcBef>
              <a:buClr>
                <a:srgbClr val="3A812E"/>
              </a:buClr>
              <a:buSzPct val="58333"/>
              <a:buFont typeface="Wingdings"/>
              <a:buChar char=""/>
              <a:tabLst>
                <a:tab pos="699135" algn="l"/>
              </a:tabLst>
            </a:pPr>
            <a:r>
              <a:rPr sz="1800" i="1" dirty="0">
                <a:solidFill>
                  <a:srgbClr val="FF0000"/>
                </a:solidFill>
                <a:latin typeface="Times New Roman"/>
                <a:cs typeface="Times New Roman"/>
              </a:rPr>
              <a:t>Mutual </a:t>
            </a:r>
            <a:r>
              <a:rPr sz="1800" i="1" spc="-5" dirty="0">
                <a:solidFill>
                  <a:srgbClr val="FF0000"/>
                </a:solidFill>
                <a:latin typeface="Times New Roman"/>
                <a:cs typeface="Times New Roman"/>
              </a:rPr>
              <a:t>Exclusion</a:t>
            </a:r>
            <a:r>
              <a:rPr sz="1800" i="1" spc="-5" dirty="0">
                <a:latin typeface="Times New Roman"/>
                <a:cs typeface="Times New Roman"/>
              </a:rPr>
              <a:t>: </a:t>
            </a:r>
            <a:r>
              <a:rPr sz="1800" spc="-5" dirty="0">
                <a:latin typeface="Times New Roman"/>
                <a:cs typeface="Times New Roman"/>
              </a:rPr>
              <a:t>The </a:t>
            </a:r>
            <a:r>
              <a:rPr sz="1800" spc="-5" dirty="0">
                <a:solidFill>
                  <a:srgbClr val="6F2F9F"/>
                </a:solidFill>
                <a:latin typeface="Times New Roman"/>
                <a:cs typeface="Times New Roman"/>
              </a:rPr>
              <a:t>criteria </a:t>
            </a:r>
            <a:r>
              <a:rPr sz="1800" spc="-15" dirty="0">
                <a:solidFill>
                  <a:srgbClr val="6F2F9F"/>
                </a:solidFill>
                <a:latin typeface="Times New Roman"/>
                <a:cs typeface="Times New Roman"/>
              </a:rPr>
              <a:t>that </a:t>
            </a:r>
            <a:r>
              <a:rPr sz="1800" spc="-5" dirty="0">
                <a:solidFill>
                  <a:srgbClr val="6F2F9F"/>
                </a:solidFill>
                <a:latin typeface="Times New Roman"/>
                <a:cs typeface="Times New Roman"/>
              </a:rPr>
              <a:t>only </a:t>
            </a:r>
            <a:r>
              <a:rPr sz="1800" spc="5" dirty="0">
                <a:solidFill>
                  <a:srgbClr val="6F2F9F"/>
                </a:solidFill>
                <a:latin typeface="Times New Roman"/>
                <a:cs typeface="Times New Roman"/>
              </a:rPr>
              <a:t>one </a:t>
            </a:r>
            <a:r>
              <a:rPr sz="1800" spc="-5" dirty="0">
                <a:solidFill>
                  <a:srgbClr val="6F2F9F"/>
                </a:solidFill>
                <a:latin typeface="Times New Roman"/>
                <a:cs typeface="Times New Roman"/>
              </a:rPr>
              <a:t>process </a:t>
            </a:r>
            <a:r>
              <a:rPr sz="1800" spc="-10" dirty="0">
                <a:solidFill>
                  <a:srgbClr val="6F2F9F"/>
                </a:solidFill>
                <a:latin typeface="Times New Roman"/>
                <a:cs typeface="Times New Roman"/>
              </a:rPr>
              <a:t>can </a:t>
            </a:r>
            <a:r>
              <a:rPr sz="1800" spc="-5" dirty="0">
                <a:solidFill>
                  <a:srgbClr val="6F2F9F"/>
                </a:solidFill>
                <a:latin typeface="Times New Roman"/>
                <a:cs typeface="Times New Roman"/>
              </a:rPr>
              <a:t>hold </a:t>
            </a:r>
            <a:r>
              <a:rPr sz="1800" dirty="0">
                <a:solidFill>
                  <a:srgbClr val="6F2F9F"/>
                </a:solidFill>
                <a:latin typeface="Times New Roman"/>
                <a:cs typeface="Times New Roman"/>
              </a:rPr>
              <a:t>a </a:t>
            </a:r>
            <a:r>
              <a:rPr sz="1800" spc="-5" dirty="0">
                <a:solidFill>
                  <a:srgbClr val="6F2F9F"/>
                </a:solidFill>
                <a:latin typeface="Times New Roman"/>
                <a:cs typeface="Times New Roman"/>
              </a:rPr>
              <a:t>resource at </a:t>
            </a:r>
            <a:r>
              <a:rPr sz="1800" dirty="0">
                <a:solidFill>
                  <a:srgbClr val="6F2F9F"/>
                </a:solidFill>
                <a:latin typeface="Times New Roman"/>
                <a:cs typeface="Times New Roman"/>
              </a:rPr>
              <a:t>a </a:t>
            </a:r>
            <a:r>
              <a:rPr sz="1800" spc="-10" dirty="0">
                <a:solidFill>
                  <a:srgbClr val="6F2F9F"/>
                </a:solidFill>
                <a:latin typeface="Times New Roman"/>
                <a:cs typeface="Times New Roman"/>
              </a:rPr>
              <a:t>time</a:t>
            </a:r>
            <a:r>
              <a:rPr sz="1800" spc="-10" dirty="0">
                <a:latin typeface="Times New Roman"/>
                <a:cs typeface="Times New Roman"/>
              </a:rPr>
              <a:t>.  </a:t>
            </a:r>
            <a:r>
              <a:rPr sz="1800" dirty="0">
                <a:latin typeface="Times New Roman"/>
                <a:cs typeface="Times New Roman"/>
              </a:rPr>
              <a:t>Meaning </a:t>
            </a:r>
            <a:r>
              <a:rPr sz="1800" spc="-5" dirty="0">
                <a:latin typeface="Times New Roman"/>
                <a:cs typeface="Times New Roman"/>
              </a:rPr>
              <a:t>processes </a:t>
            </a:r>
            <a:r>
              <a:rPr sz="1800" dirty="0">
                <a:latin typeface="Times New Roman"/>
                <a:cs typeface="Times New Roman"/>
              </a:rPr>
              <a:t>should </a:t>
            </a:r>
            <a:r>
              <a:rPr sz="1800" spc="-10" dirty="0">
                <a:latin typeface="Times New Roman"/>
                <a:cs typeface="Times New Roman"/>
              </a:rPr>
              <a:t>access </a:t>
            </a:r>
            <a:r>
              <a:rPr sz="1800" spc="-5" dirty="0">
                <a:latin typeface="Times New Roman"/>
                <a:cs typeface="Times New Roman"/>
              </a:rPr>
              <a:t>shared resources </a:t>
            </a:r>
            <a:r>
              <a:rPr sz="1800" spc="-10" dirty="0">
                <a:latin typeface="Times New Roman"/>
                <a:cs typeface="Times New Roman"/>
              </a:rPr>
              <a:t>with </a:t>
            </a:r>
            <a:r>
              <a:rPr sz="1800" spc="-5" dirty="0">
                <a:latin typeface="Times New Roman"/>
                <a:cs typeface="Times New Roman"/>
              </a:rPr>
              <a:t>mutual</a:t>
            </a:r>
            <a:r>
              <a:rPr sz="1800" spc="90" dirty="0">
                <a:latin typeface="Times New Roman"/>
                <a:cs typeface="Times New Roman"/>
              </a:rPr>
              <a:t> </a:t>
            </a:r>
            <a:r>
              <a:rPr sz="1800" spc="-5" dirty="0">
                <a:latin typeface="Times New Roman"/>
                <a:cs typeface="Times New Roman"/>
              </a:rPr>
              <a:t>exclusion.</a:t>
            </a:r>
            <a:endParaRPr sz="1800" dirty="0">
              <a:latin typeface="Times New Roman"/>
              <a:cs typeface="Times New Roman"/>
            </a:endParaRPr>
          </a:p>
          <a:p>
            <a:pPr marL="698500" marR="5715" indent="-326390" algn="just">
              <a:lnSpc>
                <a:spcPct val="150100"/>
              </a:lnSpc>
              <a:spcBef>
                <a:spcPts val="430"/>
              </a:spcBef>
              <a:buClr>
                <a:srgbClr val="3A812E"/>
              </a:buClr>
              <a:buSzPct val="58333"/>
              <a:buFont typeface="Wingdings"/>
              <a:buChar char=""/>
              <a:tabLst>
                <a:tab pos="699135" algn="l"/>
              </a:tabLst>
            </a:pPr>
            <a:r>
              <a:rPr sz="1800" i="1" dirty="0">
                <a:solidFill>
                  <a:srgbClr val="FF0000"/>
                </a:solidFill>
                <a:latin typeface="Times New Roman"/>
                <a:cs typeface="Times New Roman"/>
              </a:rPr>
              <a:t>Hold &amp; Wait</a:t>
            </a:r>
            <a:r>
              <a:rPr sz="1800" i="1" dirty="0">
                <a:latin typeface="Times New Roman"/>
                <a:cs typeface="Times New Roman"/>
              </a:rPr>
              <a:t>: </a:t>
            </a:r>
            <a:r>
              <a:rPr sz="1800" spc="-10" dirty="0">
                <a:latin typeface="Times New Roman"/>
                <a:cs typeface="Times New Roman"/>
              </a:rPr>
              <a:t>The </a:t>
            </a:r>
            <a:r>
              <a:rPr sz="1800" spc="-5" dirty="0">
                <a:solidFill>
                  <a:srgbClr val="6F2F9F"/>
                </a:solidFill>
                <a:latin typeface="Times New Roman"/>
                <a:cs typeface="Times New Roman"/>
              </a:rPr>
              <a:t>condition </a:t>
            </a:r>
            <a:r>
              <a:rPr sz="1800" spc="-15" dirty="0">
                <a:solidFill>
                  <a:srgbClr val="6F2F9F"/>
                </a:solidFill>
                <a:latin typeface="Times New Roman"/>
                <a:cs typeface="Times New Roman"/>
              </a:rPr>
              <a:t>in </a:t>
            </a:r>
            <a:r>
              <a:rPr sz="1800" spc="-5" dirty="0">
                <a:solidFill>
                  <a:srgbClr val="6F2F9F"/>
                </a:solidFill>
                <a:latin typeface="Times New Roman"/>
                <a:cs typeface="Times New Roman"/>
              </a:rPr>
              <a:t>which </a:t>
            </a:r>
            <a:r>
              <a:rPr sz="1800" dirty="0">
                <a:solidFill>
                  <a:srgbClr val="6F2F9F"/>
                </a:solidFill>
                <a:latin typeface="Times New Roman"/>
                <a:cs typeface="Times New Roman"/>
              </a:rPr>
              <a:t>a </a:t>
            </a:r>
            <a:r>
              <a:rPr sz="1800" spc="-5" dirty="0">
                <a:solidFill>
                  <a:srgbClr val="6F2F9F"/>
                </a:solidFill>
                <a:latin typeface="Times New Roman"/>
                <a:cs typeface="Times New Roman"/>
              </a:rPr>
              <a:t>process holds </a:t>
            </a:r>
            <a:r>
              <a:rPr sz="1800" dirty="0">
                <a:solidFill>
                  <a:srgbClr val="6F2F9F"/>
                </a:solidFill>
                <a:latin typeface="Times New Roman"/>
                <a:cs typeface="Times New Roman"/>
              </a:rPr>
              <a:t>a </a:t>
            </a:r>
            <a:r>
              <a:rPr sz="1800" spc="-10" dirty="0">
                <a:solidFill>
                  <a:srgbClr val="6F2F9F"/>
                </a:solidFill>
                <a:latin typeface="Times New Roman"/>
                <a:cs typeface="Times New Roman"/>
              </a:rPr>
              <a:t>shared </a:t>
            </a:r>
            <a:r>
              <a:rPr sz="1800" spc="-5" dirty="0">
                <a:solidFill>
                  <a:srgbClr val="6F2F9F"/>
                </a:solidFill>
                <a:latin typeface="Times New Roman"/>
                <a:cs typeface="Times New Roman"/>
              </a:rPr>
              <a:t>resource </a:t>
            </a:r>
            <a:r>
              <a:rPr sz="1800" spc="10" dirty="0">
                <a:solidFill>
                  <a:srgbClr val="6F2F9F"/>
                </a:solidFill>
                <a:latin typeface="Times New Roman"/>
                <a:cs typeface="Times New Roman"/>
              </a:rPr>
              <a:t>by  </a:t>
            </a:r>
            <a:r>
              <a:rPr sz="1800" dirty="0">
                <a:solidFill>
                  <a:srgbClr val="6F2F9F"/>
                </a:solidFill>
                <a:latin typeface="Times New Roman"/>
                <a:cs typeface="Times New Roman"/>
              </a:rPr>
              <a:t>acquiring the lock </a:t>
            </a:r>
            <a:r>
              <a:rPr sz="1800" spc="-5" dirty="0">
                <a:solidFill>
                  <a:srgbClr val="6F2F9F"/>
                </a:solidFill>
                <a:latin typeface="Times New Roman"/>
                <a:cs typeface="Times New Roman"/>
              </a:rPr>
              <a:t>controlling </a:t>
            </a:r>
            <a:r>
              <a:rPr sz="1800" dirty="0">
                <a:solidFill>
                  <a:srgbClr val="6F2F9F"/>
                </a:solidFill>
                <a:latin typeface="Times New Roman"/>
                <a:cs typeface="Times New Roman"/>
              </a:rPr>
              <a:t>the </a:t>
            </a:r>
            <a:r>
              <a:rPr sz="1800" spc="-5" dirty="0">
                <a:solidFill>
                  <a:srgbClr val="6F2F9F"/>
                </a:solidFill>
                <a:latin typeface="Times New Roman"/>
                <a:cs typeface="Times New Roman"/>
              </a:rPr>
              <a:t>shared </a:t>
            </a:r>
            <a:r>
              <a:rPr sz="1800" spc="-10" dirty="0">
                <a:solidFill>
                  <a:srgbClr val="6F2F9F"/>
                </a:solidFill>
                <a:latin typeface="Times New Roman"/>
                <a:cs typeface="Times New Roman"/>
              </a:rPr>
              <a:t>access </a:t>
            </a:r>
            <a:r>
              <a:rPr sz="1800" dirty="0">
                <a:solidFill>
                  <a:srgbClr val="6F2F9F"/>
                </a:solidFill>
                <a:latin typeface="Times New Roman"/>
                <a:cs typeface="Times New Roman"/>
              </a:rPr>
              <a:t>and waiting </a:t>
            </a:r>
            <a:r>
              <a:rPr sz="1800" spc="-5" dirty="0">
                <a:solidFill>
                  <a:srgbClr val="6F2F9F"/>
                </a:solidFill>
                <a:latin typeface="Times New Roman"/>
                <a:cs typeface="Times New Roman"/>
              </a:rPr>
              <a:t>for </a:t>
            </a:r>
            <a:r>
              <a:rPr sz="1800" dirty="0">
                <a:solidFill>
                  <a:srgbClr val="6F2F9F"/>
                </a:solidFill>
                <a:latin typeface="Times New Roman"/>
                <a:cs typeface="Times New Roman"/>
              </a:rPr>
              <a:t>additional  </a:t>
            </a:r>
            <a:r>
              <a:rPr sz="1800" spc="-5" dirty="0">
                <a:solidFill>
                  <a:srgbClr val="6F2F9F"/>
                </a:solidFill>
                <a:latin typeface="Times New Roman"/>
                <a:cs typeface="Times New Roman"/>
              </a:rPr>
              <a:t>resources </a:t>
            </a:r>
            <a:r>
              <a:rPr sz="1800" dirty="0">
                <a:solidFill>
                  <a:srgbClr val="6F2F9F"/>
                </a:solidFill>
                <a:latin typeface="Times New Roman"/>
                <a:cs typeface="Times New Roman"/>
              </a:rPr>
              <a:t>held </a:t>
            </a:r>
            <a:r>
              <a:rPr sz="1800" spc="5" dirty="0">
                <a:solidFill>
                  <a:srgbClr val="6F2F9F"/>
                </a:solidFill>
                <a:latin typeface="Times New Roman"/>
                <a:cs typeface="Times New Roman"/>
              </a:rPr>
              <a:t>by </a:t>
            </a:r>
            <a:r>
              <a:rPr sz="1800" dirty="0">
                <a:solidFill>
                  <a:srgbClr val="6F2F9F"/>
                </a:solidFill>
                <a:latin typeface="Times New Roman"/>
                <a:cs typeface="Times New Roman"/>
              </a:rPr>
              <a:t>other</a:t>
            </a:r>
            <a:r>
              <a:rPr sz="1800" spc="-45" dirty="0">
                <a:solidFill>
                  <a:srgbClr val="6F2F9F"/>
                </a:solidFill>
                <a:latin typeface="Times New Roman"/>
                <a:cs typeface="Times New Roman"/>
              </a:rPr>
              <a:t> </a:t>
            </a:r>
            <a:r>
              <a:rPr sz="1800" spc="-5" dirty="0">
                <a:solidFill>
                  <a:srgbClr val="6F2F9F"/>
                </a:solidFill>
                <a:latin typeface="Times New Roman"/>
                <a:cs typeface="Times New Roman"/>
              </a:rPr>
              <a:t>processes</a:t>
            </a:r>
            <a:r>
              <a:rPr sz="1800" spc="-5" dirty="0">
                <a:latin typeface="Times New Roman"/>
                <a:cs typeface="Times New Roman"/>
              </a:rPr>
              <a:t>.</a:t>
            </a:r>
            <a:endParaRPr sz="1800" dirty="0">
              <a:latin typeface="Times New Roman"/>
              <a:cs typeface="Times New Roman"/>
            </a:endParaRPr>
          </a:p>
          <a:p>
            <a:pPr marL="698500" marR="6350" indent="-326390" algn="just">
              <a:lnSpc>
                <a:spcPct val="150000"/>
              </a:lnSpc>
              <a:spcBef>
                <a:spcPts val="434"/>
              </a:spcBef>
              <a:buClr>
                <a:srgbClr val="3A812E"/>
              </a:buClr>
              <a:buSzPct val="58333"/>
              <a:buFont typeface="Wingdings"/>
              <a:buChar char=""/>
              <a:tabLst>
                <a:tab pos="699135" algn="l"/>
              </a:tabLst>
            </a:pPr>
            <a:r>
              <a:rPr sz="1800" i="1" spc="-5" dirty="0">
                <a:solidFill>
                  <a:srgbClr val="FF0000"/>
                </a:solidFill>
                <a:latin typeface="Times New Roman"/>
                <a:cs typeface="Times New Roman"/>
              </a:rPr>
              <a:t>No Resource </a:t>
            </a:r>
            <a:r>
              <a:rPr sz="1800" i="1" dirty="0">
                <a:solidFill>
                  <a:srgbClr val="FF0000"/>
                </a:solidFill>
                <a:latin typeface="Times New Roman"/>
                <a:cs typeface="Times New Roman"/>
              </a:rPr>
              <a:t>Preemption</a:t>
            </a:r>
            <a:r>
              <a:rPr sz="1800" i="1" dirty="0">
                <a:latin typeface="Times New Roman"/>
                <a:cs typeface="Times New Roman"/>
              </a:rPr>
              <a:t>: </a:t>
            </a:r>
            <a:r>
              <a:rPr sz="1800" spc="-10" dirty="0">
                <a:latin typeface="Times New Roman"/>
                <a:cs typeface="Times New Roman"/>
              </a:rPr>
              <a:t>The </a:t>
            </a:r>
            <a:r>
              <a:rPr sz="1800" spc="-5" dirty="0">
                <a:solidFill>
                  <a:srgbClr val="6F2F9F"/>
                </a:solidFill>
                <a:latin typeface="Times New Roman"/>
                <a:cs typeface="Times New Roman"/>
              </a:rPr>
              <a:t>criteria </a:t>
            </a:r>
            <a:r>
              <a:rPr sz="1800" dirty="0">
                <a:solidFill>
                  <a:srgbClr val="6F2F9F"/>
                </a:solidFill>
                <a:latin typeface="Times New Roman"/>
                <a:cs typeface="Times New Roman"/>
              </a:rPr>
              <a:t>that </a:t>
            </a:r>
            <a:r>
              <a:rPr sz="1800" spc="-5" dirty="0">
                <a:solidFill>
                  <a:srgbClr val="6F2F9F"/>
                </a:solidFill>
                <a:latin typeface="Times New Roman"/>
                <a:cs typeface="Times New Roman"/>
              </a:rPr>
              <a:t>Operating System </a:t>
            </a:r>
            <a:r>
              <a:rPr sz="1800" dirty="0">
                <a:solidFill>
                  <a:srgbClr val="6F2F9F"/>
                </a:solidFill>
                <a:latin typeface="Times New Roman"/>
                <a:cs typeface="Times New Roman"/>
              </a:rPr>
              <a:t>cannot </a:t>
            </a:r>
            <a:r>
              <a:rPr sz="1800" spc="-5" dirty="0">
                <a:solidFill>
                  <a:srgbClr val="6F2F9F"/>
                </a:solidFill>
                <a:latin typeface="Times New Roman"/>
                <a:cs typeface="Times New Roman"/>
              </a:rPr>
              <a:t>take back </a:t>
            </a:r>
            <a:r>
              <a:rPr sz="1800" dirty="0">
                <a:solidFill>
                  <a:srgbClr val="6F2F9F"/>
                </a:solidFill>
                <a:latin typeface="Times New Roman"/>
                <a:cs typeface="Times New Roman"/>
              </a:rPr>
              <a:t>a  </a:t>
            </a:r>
            <a:r>
              <a:rPr sz="1800" spc="-5" dirty="0">
                <a:solidFill>
                  <a:srgbClr val="6F2F9F"/>
                </a:solidFill>
                <a:latin typeface="Times New Roman"/>
                <a:cs typeface="Times New Roman"/>
              </a:rPr>
              <a:t>resource from </a:t>
            </a:r>
            <a:r>
              <a:rPr sz="1800" dirty="0">
                <a:solidFill>
                  <a:srgbClr val="6F2F9F"/>
                </a:solidFill>
                <a:latin typeface="Times New Roman"/>
                <a:cs typeface="Times New Roman"/>
              </a:rPr>
              <a:t>a </a:t>
            </a:r>
            <a:r>
              <a:rPr sz="1800" spc="-5" dirty="0">
                <a:solidFill>
                  <a:srgbClr val="6F2F9F"/>
                </a:solidFill>
                <a:latin typeface="Times New Roman"/>
                <a:cs typeface="Times New Roman"/>
              </a:rPr>
              <a:t>process which is </a:t>
            </a:r>
            <a:r>
              <a:rPr sz="1800" dirty="0">
                <a:solidFill>
                  <a:srgbClr val="6F2F9F"/>
                </a:solidFill>
                <a:latin typeface="Times New Roman"/>
                <a:cs typeface="Times New Roman"/>
              </a:rPr>
              <a:t>currently holding </a:t>
            </a:r>
            <a:r>
              <a:rPr sz="1800" spc="-15" dirty="0">
                <a:latin typeface="Times New Roman"/>
                <a:cs typeface="Times New Roman"/>
              </a:rPr>
              <a:t>it </a:t>
            </a:r>
            <a:r>
              <a:rPr sz="1800" spc="-10" dirty="0">
                <a:latin typeface="Times New Roman"/>
                <a:cs typeface="Times New Roman"/>
              </a:rPr>
              <a:t>and </a:t>
            </a:r>
            <a:r>
              <a:rPr sz="1800" dirty="0">
                <a:latin typeface="Times New Roman"/>
                <a:cs typeface="Times New Roman"/>
              </a:rPr>
              <a:t>the </a:t>
            </a:r>
            <a:r>
              <a:rPr sz="1800" spc="-5" dirty="0">
                <a:latin typeface="Times New Roman"/>
                <a:cs typeface="Times New Roman"/>
              </a:rPr>
              <a:t>resource </a:t>
            </a:r>
            <a:r>
              <a:rPr sz="1800" spc="-10" dirty="0">
                <a:latin typeface="Times New Roman"/>
                <a:cs typeface="Times New Roman"/>
              </a:rPr>
              <a:t>can </a:t>
            </a:r>
            <a:r>
              <a:rPr sz="1800" spc="-5" dirty="0">
                <a:latin typeface="Times New Roman"/>
                <a:cs typeface="Times New Roman"/>
              </a:rPr>
              <a:t>only </a:t>
            </a:r>
            <a:r>
              <a:rPr sz="1800" spc="10" dirty="0">
                <a:latin typeface="Times New Roman"/>
                <a:cs typeface="Times New Roman"/>
              </a:rPr>
              <a:t>be  </a:t>
            </a:r>
            <a:r>
              <a:rPr sz="1800" spc="-5" dirty="0">
                <a:latin typeface="Times New Roman"/>
                <a:cs typeface="Times New Roman"/>
              </a:rPr>
              <a:t>released </a:t>
            </a:r>
            <a:r>
              <a:rPr sz="1800" dirty="0">
                <a:latin typeface="Times New Roman"/>
                <a:cs typeface="Times New Roman"/>
              </a:rPr>
              <a:t>voluntarily </a:t>
            </a:r>
            <a:r>
              <a:rPr sz="1800" spc="5" dirty="0">
                <a:latin typeface="Times New Roman"/>
                <a:cs typeface="Times New Roman"/>
              </a:rPr>
              <a:t>by </a:t>
            </a:r>
            <a:r>
              <a:rPr sz="1800" dirty="0">
                <a:latin typeface="Times New Roman"/>
                <a:cs typeface="Times New Roman"/>
              </a:rPr>
              <a:t>the </a:t>
            </a:r>
            <a:r>
              <a:rPr sz="1800" spc="-5" dirty="0">
                <a:latin typeface="Times New Roman"/>
                <a:cs typeface="Times New Roman"/>
              </a:rPr>
              <a:t>process </a:t>
            </a:r>
            <a:r>
              <a:rPr sz="1800" spc="5" dirty="0">
                <a:latin typeface="Times New Roman"/>
                <a:cs typeface="Times New Roman"/>
              </a:rPr>
              <a:t>holding</a:t>
            </a:r>
            <a:r>
              <a:rPr sz="1800" spc="-105" dirty="0">
                <a:latin typeface="Times New Roman"/>
                <a:cs typeface="Times New Roman"/>
              </a:rPr>
              <a:t> </a:t>
            </a:r>
            <a:r>
              <a:rPr sz="1800" dirty="0">
                <a:latin typeface="Times New Roman"/>
                <a:cs typeface="Times New Roman"/>
              </a:rPr>
              <a:t>it.</a:t>
            </a:r>
          </a:p>
          <a:p>
            <a:pPr marL="698500" marR="5080" indent="-326390" algn="just">
              <a:lnSpc>
                <a:spcPct val="150100"/>
              </a:lnSpc>
              <a:spcBef>
                <a:spcPts val="430"/>
              </a:spcBef>
              <a:buClr>
                <a:srgbClr val="3A812E"/>
              </a:buClr>
              <a:buSzPct val="58333"/>
              <a:buFont typeface="Wingdings"/>
              <a:buChar char=""/>
              <a:tabLst>
                <a:tab pos="699135" algn="l"/>
              </a:tabLst>
            </a:pPr>
            <a:r>
              <a:rPr sz="1800" i="1" dirty="0">
                <a:solidFill>
                  <a:srgbClr val="FF0000"/>
                </a:solidFill>
                <a:latin typeface="Times New Roman"/>
                <a:cs typeface="Times New Roman"/>
              </a:rPr>
              <a:t>Circular </a:t>
            </a:r>
            <a:r>
              <a:rPr sz="1800" i="1" spc="-5" dirty="0">
                <a:solidFill>
                  <a:srgbClr val="FF0000"/>
                </a:solidFill>
                <a:latin typeface="Times New Roman"/>
                <a:cs typeface="Times New Roman"/>
              </a:rPr>
              <a:t>Wait</a:t>
            </a:r>
            <a:r>
              <a:rPr sz="1800" i="1" spc="-5" dirty="0">
                <a:latin typeface="Times New Roman"/>
                <a:cs typeface="Times New Roman"/>
              </a:rPr>
              <a:t>: </a:t>
            </a:r>
            <a:r>
              <a:rPr sz="1800" dirty="0">
                <a:latin typeface="Times New Roman"/>
                <a:cs typeface="Times New Roman"/>
              </a:rPr>
              <a:t>A </a:t>
            </a:r>
            <a:r>
              <a:rPr sz="1800" spc="-5" dirty="0">
                <a:solidFill>
                  <a:srgbClr val="6F2F9F"/>
                </a:solidFill>
                <a:latin typeface="Times New Roman"/>
                <a:cs typeface="Times New Roman"/>
              </a:rPr>
              <a:t>process </a:t>
            </a:r>
            <a:r>
              <a:rPr sz="1800" dirty="0">
                <a:solidFill>
                  <a:srgbClr val="6F2F9F"/>
                </a:solidFill>
                <a:latin typeface="Times New Roman"/>
                <a:cs typeface="Times New Roman"/>
              </a:rPr>
              <a:t>is </a:t>
            </a:r>
            <a:r>
              <a:rPr sz="1800" spc="-5" dirty="0">
                <a:solidFill>
                  <a:srgbClr val="6F2F9F"/>
                </a:solidFill>
                <a:latin typeface="Times New Roman"/>
                <a:cs typeface="Times New Roman"/>
              </a:rPr>
              <a:t>waiting </a:t>
            </a:r>
            <a:r>
              <a:rPr sz="1800" spc="-10" dirty="0">
                <a:solidFill>
                  <a:srgbClr val="6F2F9F"/>
                </a:solidFill>
                <a:latin typeface="Times New Roman"/>
                <a:cs typeface="Times New Roman"/>
              </a:rPr>
              <a:t>for </a:t>
            </a:r>
            <a:r>
              <a:rPr sz="1800" dirty="0">
                <a:solidFill>
                  <a:srgbClr val="6F2F9F"/>
                </a:solidFill>
                <a:latin typeface="Times New Roman"/>
                <a:cs typeface="Times New Roman"/>
              </a:rPr>
              <a:t>a </a:t>
            </a:r>
            <a:r>
              <a:rPr sz="1800" spc="-5" dirty="0">
                <a:solidFill>
                  <a:srgbClr val="6F2F9F"/>
                </a:solidFill>
                <a:latin typeface="Times New Roman"/>
                <a:cs typeface="Times New Roman"/>
              </a:rPr>
              <a:t>resource which </a:t>
            </a:r>
            <a:r>
              <a:rPr sz="1800" dirty="0">
                <a:solidFill>
                  <a:srgbClr val="6F2F9F"/>
                </a:solidFill>
                <a:latin typeface="Times New Roman"/>
                <a:cs typeface="Times New Roman"/>
              </a:rPr>
              <a:t>is </a:t>
            </a:r>
            <a:r>
              <a:rPr sz="1800" spc="-5" dirty="0">
                <a:solidFill>
                  <a:srgbClr val="6F2F9F"/>
                </a:solidFill>
                <a:latin typeface="Times New Roman"/>
                <a:cs typeface="Times New Roman"/>
              </a:rPr>
              <a:t>currently held </a:t>
            </a:r>
            <a:r>
              <a:rPr sz="1800" spc="10" dirty="0">
                <a:solidFill>
                  <a:srgbClr val="6F2F9F"/>
                </a:solidFill>
                <a:latin typeface="Times New Roman"/>
                <a:cs typeface="Times New Roman"/>
              </a:rPr>
              <a:t>by  </a:t>
            </a:r>
            <a:r>
              <a:rPr sz="1800" dirty="0">
                <a:solidFill>
                  <a:srgbClr val="6F2F9F"/>
                </a:solidFill>
                <a:latin typeface="Times New Roman"/>
                <a:cs typeface="Times New Roman"/>
              </a:rPr>
              <a:t>another </a:t>
            </a:r>
            <a:r>
              <a:rPr sz="1800" spc="-5" dirty="0">
                <a:solidFill>
                  <a:srgbClr val="6F2F9F"/>
                </a:solidFill>
                <a:latin typeface="Times New Roman"/>
                <a:cs typeface="Times New Roman"/>
              </a:rPr>
              <a:t>process which </a:t>
            </a:r>
            <a:r>
              <a:rPr sz="1800" dirty="0">
                <a:solidFill>
                  <a:srgbClr val="6F2F9F"/>
                </a:solidFill>
                <a:latin typeface="Times New Roman"/>
                <a:cs typeface="Times New Roman"/>
              </a:rPr>
              <a:t>in </a:t>
            </a:r>
            <a:r>
              <a:rPr sz="1800" spc="-5" dirty="0">
                <a:solidFill>
                  <a:srgbClr val="6F2F9F"/>
                </a:solidFill>
                <a:latin typeface="Times New Roman"/>
                <a:cs typeface="Times New Roman"/>
              </a:rPr>
              <a:t>turn is </a:t>
            </a:r>
            <a:r>
              <a:rPr sz="1800" dirty="0">
                <a:solidFill>
                  <a:srgbClr val="6F2F9F"/>
                </a:solidFill>
                <a:latin typeface="Times New Roman"/>
                <a:cs typeface="Times New Roman"/>
              </a:rPr>
              <a:t>waiting </a:t>
            </a:r>
            <a:r>
              <a:rPr sz="1800" spc="-5" dirty="0">
                <a:solidFill>
                  <a:srgbClr val="6F2F9F"/>
                </a:solidFill>
                <a:latin typeface="Times New Roman"/>
                <a:cs typeface="Times New Roman"/>
              </a:rPr>
              <a:t>for </a:t>
            </a:r>
            <a:r>
              <a:rPr sz="1800" dirty="0">
                <a:solidFill>
                  <a:srgbClr val="6F2F9F"/>
                </a:solidFill>
                <a:latin typeface="Times New Roman"/>
                <a:cs typeface="Times New Roman"/>
              </a:rPr>
              <a:t>a </a:t>
            </a:r>
            <a:r>
              <a:rPr sz="1800" spc="-5" dirty="0">
                <a:solidFill>
                  <a:srgbClr val="6F2F9F"/>
                </a:solidFill>
                <a:latin typeface="Times New Roman"/>
                <a:cs typeface="Times New Roman"/>
              </a:rPr>
              <a:t>resource </a:t>
            </a:r>
            <a:r>
              <a:rPr sz="1800" dirty="0">
                <a:solidFill>
                  <a:srgbClr val="6F2F9F"/>
                </a:solidFill>
                <a:latin typeface="Times New Roman"/>
                <a:cs typeface="Times New Roman"/>
              </a:rPr>
              <a:t>held </a:t>
            </a:r>
            <a:r>
              <a:rPr sz="1800" spc="5" dirty="0">
                <a:solidFill>
                  <a:srgbClr val="6F2F9F"/>
                </a:solidFill>
                <a:latin typeface="Times New Roman"/>
                <a:cs typeface="Times New Roman"/>
              </a:rPr>
              <a:t>by </a:t>
            </a:r>
            <a:r>
              <a:rPr sz="1800" dirty="0">
                <a:solidFill>
                  <a:srgbClr val="6F2F9F"/>
                </a:solidFill>
                <a:latin typeface="Times New Roman"/>
                <a:cs typeface="Times New Roman"/>
              </a:rPr>
              <a:t>the </a:t>
            </a:r>
            <a:r>
              <a:rPr sz="1800" spc="-10" dirty="0">
                <a:solidFill>
                  <a:srgbClr val="6F2F9F"/>
                </a:solidFill>
                <a:latin typeface="Times New Roman"/>
                <a:cs typeface="Times New Roman"/>
              </a:rPr>
              <a:t>first </a:t>
            </a:r>
            <a:r>
              <a:rPr sz="1800" spc="-5" dirty="0">
                <a:solidFill>
                  <a:srgbClr val="6F2F9F"/>
                </a:solidFill>
                <a:latin typeface="Times New Roman"/>
                <a:cs typeface="Times New Roman"/>
              </a:rPr>
              <a:t>process</a:t>
            </a:r>
            <a:r>
              <a:rPr sz="1800" spc="-5" dirty="0">
                <a:latin typeface="Times New Roman"/>
                <a:cs typeface="Times New Roman"/>
              </a:rPr>
              <a:t>. </a:t>
            </a:r>
            <a:r>
              <a:rPr sz="1800" dirty="0">
                <a:latin typeface="Times New Roman"/>
                <a:cs typeface="Times New Roman"/>
              </a:rPr>
              <a:t>In  </a:t>
            </a:r>
            <a:r>
              <a:rPr sz="1800" spc="-5" dirty="0">
                <a:latin typeface="Times New Roman"/>
                <a:cs typeface="Times New Roman"/>
              </a:rPr>
              <a:t>general </a:t>
            </a:r>
            <a:r>
              <a:rPr sz="1800" dirty="0">
                <a:latin typeface="Times New Roman"/>
                <a:cs typeface="Times New Roman"/>
              </a:rPr>
              <a:t>there </a:t>
            </a:r>
            <a:r>
              <a:rPr sz="1800" spc="-5" dirty="0">
                <a:latin typeface="Times New Roman"/>
                <a:cs typeface="Times New Roman"/>
              </a:rPr>
              <a:t>exists </a:t>
            </a:r>
            <a:r>
              <a:rPr sz="1800" dirty="0">
                <a:latin typeface="Times New Roman"/>
                <a:cs typeface="Times New Roman"/>
              </a:rPr>
              <a:t>a </a:t>
            </a:r>
            <a:r>
              <a:rPr sz="1800" spc="-10" dirty="0">
                <a:latin typeface="Times New Roman"/>
                <a:cs typeface="Times New Roman"/>
              </a:rPr>
              <a:t>set </a:t>
            </a:r>
            <a:r>
              <a:rPr sz="1800" spc="5" dirty="0">
                <a:latin typeface="Times New Roman"/>
                <a:cs typeface="Times New Roman"/>
              </a:rPr>
              <a:t>of </a:t>
            </a:r>
            <a:r>
              <a:rPr sz="1800" dirty="0">
                <a:latin typeface="Times New Roman"/>
                <a:cs typeface="Times New Roman"/>
              </a:rPr>
              <a:t>waiting </a:t>
            </a:r>
            <a:r>
              <a:rPr sz="1800" spc="-5" dirty="0">
                <a:latin typeface="Times New Roman"/>
                <a:cs typeface="Times New Roman"/>
              </a:rPr>
              <a:t>process </a:t>
            </a:r>
            <a:r>
              <a:rPr sz="1800" dirty="0">
                <a:latin typeface="Times New Roman"/>
                <a:cs typeface="Times New Roman"/>
              </a:rPr>
              <a:t>P0, </a:t>
            </a:r>
            <a:r>
              <a:rPr sz="1800" spc="10" dirty="0">
                <a:latin typeface="Times New Roman"/>
                <a:cs typeface="Times New Roman"/>
              </a:rPr>
              <a:t>P1 </a:t>
            </a:r>
            <a:r>
              <a:rPr sz="1800" dirty="0">
                <a:latin typeface="Times New Roman"/>
                <a:cs typeface="Times New Roman"/>
              </a:rPr>
              <a:t>…. </a:t>
            </a:r>
            <a:r>
              <a:rPr sz="1800" spc="10" dirty="0">
                <a:latin typeface="Times New Roman"/>
                <a:cs typeface="Times New Roman"/>
              </a:rPr>
              <a:t>Pn </a:t>
            </a:r>
            <a:r>
              <a:rPr sz="1800" spc="-10" dirty="0">
                <a:latin typeface="Times New Roman"/>
                <a:cs typeface="Times New Roman"/>
              </a:rPr>
              <a:t>with </a:t>
            </a:r>
            <a:r>
              <a:rPr sz="1800" dirty="0">
                <a:latin typeface="Times New Roman"/>
                <a:cs typeface="Times New Roman"/>
              </a:rPr>
              <a:t>P0 </a:t>
            </a:r>
            <a:r>
              <a:rPr sz="1800" spc="-5" dirty="0">
                <a:latin typeface="Times New Roman"/>
                <a:cs typeface="Times New Roman"/>
              </a:rPr>
              <a:t>is waiting for </a:t>
            </a:r>
            <a:r>
              <a:rPr sz="1800" dirty="0">
                <a:latin typeface="Times New Roman"/>
                <a:cs typeface="Times New Roman"/>
              </a:rPr>
              <a:t>a  </a:t>
            </a:r>
            <a:r>
              <a:rPr sz="1800" spc="-5" dirty="0">
                <a:latin typeface="Times New Roman"/>
                <a:cs typeface="Times New Roman"/>
              </a:rPr>
              <a:t>resource held </a:t>
            </a:r>
            <a:r>
              <a:rPr sz="1800" spc="5" dirty="0">
                <a:latin typeface="Times New Roman"/>
                <a:cs typeface="Times New Roman"/>
              </a:rPr>
              <a:t>by </a:t>
            </a:r>
            <a:r>
              <a:rPr sz="1800" dirty="0">
                <a:latin typeface="Times New Roman"/>
                <a:cs typeface="Times New Roman"/>
              </a:rPr>
              <a:t>P1 </a:t>
            </a:r>
            <a:r>
              <a:rPr sz="1800" spc="-10" dirty="0">
                <a:latin typeface="Times New Roman"/>
                <a:cs typeface="Times New Roman"/>
              </a:rPr>
              <a:t>and </a:t>
            </a:r>
            <a:r>
              <a:rPr sz="1800" dirty="0">
                <a:latin typeface="Times New Roman"/>
                <a:cs typeface="Times New Roman"/>
              </a:rPr>
              <a:t>P1 is waiting </a:t>
            </a:r>
            <a:r>
              <a:rPr sz="1800" spc="-10" dirty="0">
                <a:latin typeface="Times New Roman"/>
                <a:cs typeface="Times New Roman"/>
              </a:rPr>
              <a:t>for </a:t>
            </a:r>
            <a:r>
              <a:rPr sz="1800" dirty="0">
                <a:latin typeface="Times New Roman"/>
                <a:cs typeface="Times New Roman"/>
              </a:rPr>
              <a:t>a </a:t>
            </a:r>
            <a:r>
              <a:rPr sz="1800" spc="-5" dirty="0">
                <a:latin typeface="Times New Roman"/>
                <a:cs typeface="Times New Roman"/>
              </a:rPr>
              <a:t>resource held </a:t>
            </a:r>
            <a:r>
              <a:rPr sz="1800" spc="5" dirty="0">
                <a:latin typeface="Times New Roman"/>
                <a:cs typeface="Times New Roman"/>
              </a:rPr>
              <a:t>by P0, </a:t>
            </a:r>
            <a:r>
              <a:rPr sz="1800" spc="-5" dirty="0">
                <a:latin typeface="Times New Roman"/>
                <a:cs typeface="Times New Roman"/>
              </a:rPr>
              <a:t>……,Pn</a:t>
            </a:r>
            <a:r>
              <a:rPr sz="1800" spc="409" dirty="0">
                <a:latin typeface="Times New Roman"/>
                <a:cs typeface="Times New Roman"/>
              </a:rPr>
              <a:t> </a:t>
            </a:r>
            <a:r>
              <a:rPr sz="1800" dirty="0">
                <a:latin typeface="Times New Roman"/>
                <a:cs typeface="Times New Roman"/>
              </a:rPr>
              <a:t>is</a:t>
            </a:r>
          </a:p>
          <a:p>
            <a:pPr marL="12700" algn="just">
              <a:lnSpc>
                <a:spcPct val="100000"/>
              </a:lnSpc>
              <a:spcBef>
                <a:spcPts val="1080"/>
              </a:spcBef>
              <a:tabLst>
                <a:tab pos="698500" algn="l"/>
              </a:tabLst>
            </a:pPr>
            <a:r>
              <a:rPr sz="1800" strike="sngStrike" dirty="0">
                <a:latin typeface="Times New Roman"/>
                <a:cs typeface="Times New Roman"/>
              </a:rPr>
              <a:t> 	waiting</a:t>
            </a:r>
            <a:r>
              <a:rPr sz="1800" strike="sngStrike" spc="95" dirty="0">
                <a:latin typeface="Times New Roman"/>
                <a:cs typeface="Times New Roman"/>
              </a:rPr>
              <a:t> </a:t>
            </a:r>
            <a:r>
              <a:rPr sz="1800" strike="sngStrike" spc="-5" dirty="0">
                <a:latin typeface="Times New Roman"/>
                <a:cs typeface="Times New Roman"/>
              </a:rPr>
              <a:t>for</a:t>
            </a:r>
            <a:r>
              <a:rPr sz="1800" strike="sngStrike" spc="105" dirty="0">
                <a:latin typeface="Times New Roman"/>
                <a:cs typeface="Times New Roman"/>
              </a:rPr>
              <a:t> </a:t>
            </a:r>
            <a:r>
              <a:rPr sz="1800" strike="sngStrike" dirty="0">
                <a:latin typeface="Times New Roman"/>
                <a:cs typeface="Times New Roman"/>
              </a:rPr>
              <a:t>a</a:t>
            </a:r>
            <a:r>
              <a:rPr sz="1800" strike="sngStrike" spc="95" dirty="0">
                <a:latin typeface="Times New Roman"/>
                <a:cs typeface="Times New Roman"/>
              </a:rPr>
              <a:t> </a:t>
            </a:r>
            <a:r>
              <a:rPr sz="1800" strike="sngStrike" spc="-5" dirty="0">
                <a:latin typeface="Times New Roman"/>
                <a:cs typeface="Times New Roman"/>
              </a:rPr>
              <a:t>resource</a:t>
            </a:r>
            <a:r>
              <a:rPr sz="1800" strike="sngStrike" spc="75" dirty="0">
                <a:latin typeface="Times New Roman"/>
                <a:cs typeface="Times New Roman"/>
              </a:rPr>
              <a:t> </a:t>
            </a:r>
            <a:r>
              <a:rPr sz="1800" strike="sngStrike" dirty="0">
                <a:latin typeface="Times New Roman"/>
                <a:cs typeface="Times New Roman"/>
              </a:rPr>
              <a:t>held</a:t>
            </a:r>
            <a:r>
              <a:rPr sz="1800" strike="sngStrike" spc="95" dirty="0">
                <a:latin typeface="Times New Roman"/>
                <a:cs typeface="Times New Roman"/>
              </a:rPr>
              <a:t> </a:t>
            </a:r>
            <a:r>
              <a:rPr sz="1800" strike="sngStrike" spc="5" dirty="0">
                <a:latin typeface="Times New Roman"/>
                <a:cs typeface="Times New Roman"/>
              </a:rPr>
              <a:t>by</a:t>
            </a:r>
            <a:r>
              <a:rPr sz="1800" strike="sngStrike" spc="65" dirty="0">
                <a:latin typeface="Times New Roman"/>
                <a:cs typeface="Times New Roman"/>
              </a:rPr>
              <a:t> </a:t>
            </a:r>
            <a:r>
              <a:rPr sz="1800" strike="sngStrike" dirty="0">
                <a:latin typeface="Times New Roman"/>
                <a:cs typeface="Times New Roman"/>
              </a:rPr>
              <a:t>P0</a:t>
            </a:r>
            <a:r>
              <a:rPr sz="1800" strike="sngStrike" spc="90" dirty="0">
                <a:latin typeface="Times New Roman"/>
                <a:cs typeface="Times New Roman"/>
              </a:rPr>
              <a:t> </a:t>
            </a:r>
            <a:r>
              <a:rPr sz="1800" strike="sngStrike" dirty="0">
                <a:latin typeface="Times New Roman"/>
                <a:cs typeface="Times New Roman"/>
              </a:rPr>
              <a:t>and</a:t>
            </a:r>
            <a:r>
              <a:rPr sz="1800" strike="sngStrike" spc="65" dirty="0">
                <a:latin typeface="Times New Roman"/>
                <a:cs typeface="Times New Roman"/>
              </a:rPr>
              <a:t> </a:t>
            </a:r>
            <a:r>
              <a:rPr sz="1800" strike="sngStrike" dirty="0">
                <a:latin typeface="Times New Roman"/>
                <a:cs typeface="Times New Roman"/>
              </a:rPr>
              <a:t>P0</a:t>
            </a:r>
            <a:r>
              <a:rPr sz="1800" strike="sngStrike" spc="110" dirty="0">
                <a:latin typeface="Times New Roman"/>
                <a:cs typeface="Times New Roman"/>
              </a:rPr>
              <a:t> </a:t>
            </a:r>
            <a:r>
              <a:rPr sz="1800" strike="sngStrike" spc="-5" dirty="0">
                <a:latin typeface="Times New Roman"/>
                <a:cs typeface="Times New Roman"/>
              </a:rPr>
              <a:t>is</a:t>
            </a:r>
            <a:r>
              <a:rPr sz="1800" strike="sngStrike" spc="70" dirty="0">
                <a:latin typeface="Times New Roman"/>
                <a:cs typeface="Times New Roman"/>
              </a:rPr>
              <a:t> </a:t>
            </a:r>
            <a:r>
              <a:rPr sz="1800" strike="sngStrike" spc="-5" dirty="0">
                <a:latin typeface="Times New Roman"/>
                <a:cs typeface="Times New Roman"/>
              </a:rPr>
              <a:t>waiting</a:t>
            </a:r>
            <a:r>
              <a:rPr sz="1800" strike="sngStrike" spc="95" dirty="0">
                <a:latin typeface="Times New Roman"/>
                <a:cs typeface="Times New Roman"/>
              </a:rPr>
              <a:t> </a:t>
            </a:r>
            <a:r>
              <a:rPr sz="1800" strike="sngStrike" spc="-5" dirty="0">
                <a:latin typeface="Times New Roman"/>
                <a:cs typeface="Times New Roman"/>
              </a:rPr>
              <a:t>for</a:t>
            </a:r>
            <a:r>
              <a:rPr sz="1800" strike="sngStrike" spc="105" dirty="0">
                <a:latin typeface="Times New Roman"/>
                <a:cs typeface="Times New Roman"/>
              </a:rPr>
              <a:t> </a:t>
            </a:r>
            <a:r>
              <a:rPr sz="1800" strike="sngStrike" dirty="0">
                <a:latin typeface="Times New Roman"/>
                <a:cs typeface="Times New Roman"/>
              </a:rPr>
              <a:t>a</a:t>
            </a:r>
            <a:r>
              <a:rPr sz="1800" strike="sngStrike" spc="95" dirty="0">
                <a:latin typeface="Times New Roman"/>
                <a:cs typeface="Times New Roman"/>
              </a:rPr>
              <a:t> </a:t>
            </a:r>
            <a:r>
              <a:rPr sz="1800" strike="sngStrike" spc="-5" dirty="0">
                <a:latin typeface="Times New Roman"/>
                <a:cs typeface="Times New Roman"/>
              </a:rPr>
              <a:t>resource</a:t>
            </a:r>
            <a:r>
              <a:rPr sz="1800" strike="sngStrike" spc="75" dirty="0">
                <a:latin typeface="Times New Roman"/>
                <a:cs typeface="Times New Roman"/>
              </a:rPr>
              <a:t> </a:t>
            </a:r>
            <a:r>
              <a:rPr sz="1800" strike="sngStrike" dirty="0">
                <a:latin typeface="Times New Roman"/>
                <a:cs typeface="Times New Roman"/>
              </a:rPr>
              <a:t>held</a:t>
            </a:r>
            <a:r>
              <a:rPr sz="1800" strike="sngStrike" spc="95" dirty="0">
                <a:latin typeface="Times New Roman"/>
                <a:cs typeface="Times New Roman"/>
              </a:rPr>
              <a:t> </a:t>
            </a:r>
            <a:r>
              <a:rPr sz="1800" strike="sngStrike" spc="5" dirty="0">
                <a:latin typeface="Times New Roman"/>
                <a:cs typeface="Times New Roman"/>
              </a:rPr>
              <a:t>by</a:t>
            </a:r>
            <a:r>
              <a:rPr sz="1800" strike="sngStrike" spc="65" dirty="0">
                <a:latin typeface="Times New Roman"/>
                <a:cs typeface="Times New Roman"/>
              </a:rPr>
              <a:t> </a:t>
            </a:r>
            <a:r>
              <a:rPr sz="1800" strike="sngStrike" dirty="0">
                <a:latin typeface="Times New Roman"/>
                <a:cs typeface="Times New Roman"/>
              </a:rPr>
              <a:t>Pn</a:t>
            </a:r>
            <a:r>
              <a:rPr sz="1800" strike="sngStrike" spc="114" dirty="0">
                <a:latin typeface="Times New Roman"/>
                <a:cs typeface="Times New Roman"/>
              </a:rPr>
              <a:t> </a:t>
            </a:r>
            <a:r>
              <a:rPr sz="1800" strike="sngStrike" spc="-10" dirty="0">
                <a:latin typeface="Times New Roman"/>
                <a:cs typeface="Times New Roman"/>
              </a:rPr>
              <a:t>and</a:t>
            </a:r>
            <a:endParaRPr sz="1800" dirty="0">
              <a:latin typeface="Times New Roman"/>
              <a:cs typeface="Times New Roman"/>
            </a:endParaRPr>
          </a:p>
        </p:txBody>
      </p:sp>
      <p:sp>
        <p:nvSpPr>
          <p:cNvPr id="5" name="object 5"/>
          <p:cNvSpPr txBox="1"/>
          <p:nvPr/>
        </p:nvSpPr>
        <p:spPr>
          <a:xfrm>
            <a:off x="1143000" y="6149663"/>
            <a:ext cx="3952240" cy="428322"/>
          </a:xfrm>
          <a:prstGeom prst="rect">
            <a:avLst/>
          </a:prstGeom>
        </p:spPr>
        <p:txBody>
          <a:bodyPr vert="horz" wrap="square" lIns="0" tIns="12700" rIns="0" bIns="0" rtlCol="0">
            <a:spAutoFit/>
          </a:bodyPr>
          <a:lstStyle/>
          <a:p>
            <a:pPr marL="12700">
              <a:lnSpc>
                <a:spcPct val="100000"/>
              </a:lnSpc>
              <a:spcBef>
                <a:spcPts val="100"/>
              </a:spcBef>
            </a:pPr>
            <a:r>
              <a:rPr sz="2700" spc="-7" baseline="1543" dirty="0">
                <a:latin typeface="Times New Roman"/>
                <a:cs typeface="Times New Roman"/>
              </a:rPr>
              <a:t>so </a:t>
            </a:r>
            <a:r>
              <a:rPr sz="2700" spc="7" baseline="1543" dirty="0">
                <a:latin typeface="Times New Roman"/>
                <a:cs typeface="Times New Roman"/>
              </a:rPr>
              <a:t>on… </a:t>
            </a:r>
            <a:r>
              <a:rPr sz="2700" spc="-7" baseline="1543" dirty="0">
                <a:latin typeface="Times New Roman"/>
                <a:cs typeface="Times New Roman"/>
              </a:rPr>
              <a:t>This </a:t>
            </a:r>
            <a:r>
              <a:rPr sz="2700" spc="-22" baseline="1543" dirty="0">
                <a:latin typeface="Times New Roman"/>
                <a:cs typeface="Times New Roman"/>
              </a:rPr>
              <a:t>forms </a:t>
            </a:r>
            <a:r>
              <a:rPr sz="2700" baseline="1543" dirty="0">
                <a:latin typeface="Times New Roman"/>
                <a:cs typeface="Times New Roman"/>
              </a:rPr>
              <a:t>a </a:t>
            </a:r>
            <a:r>
              <a:rPr sz="2700" spc="-7" baseline="1543" dirty="0">
                <a:latin typeface="Times New Roman"/>
                <a:cs typeface="Times New Roman"/>
              </a:rPr>
              <a:t>circular</a:t>
            </a:r>
            <a:r>
              <a:rPr lang="en-US" sz="2700" spc="-7" baseline="1543" dirty="0">
                <a:latin typeface="Times New Roman"/>
                <a:cs typeface="Times New Roman"/>
              </a:rPr>
              <a:t> wait.</a:t>
            </a:r>
            <a:endParaRPr sz="1200" dirty="0">
              <a:latin typeface="Times New Roman"/>
              <a:cs typeface="Times New Roman"/>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3" name="object 3"/>
          <p:cNvSpPr txBox="1"/>
          <p:nvPr/>
        </p:nvSpPr>
        <p:spPr>
          <a:xfrm>
            <a:off x="8445500" y="6450279"/>
            <a:ext cx="165735" cy="208279"/>
          </a:xfrm>
          <a:prstGeom prst="rect">
            <a:avLst/>
          </a:prstGeom>
        </p:spPr>
        <p:txBody>
          <a:bodyPr vert="horz" wrap="square" lIns="0" tIns="12700" rIns="0" bIns="0" rtlCol="0">
            <a:spAutoFit/>
          </a:bodyPr>
          <a:lstStyle/>
          <a:p>
            <a:pPr marL="12700">
              <a:lnSpc>
                <a:spcPct val="100000"/>
              </a:lnSpc>
              <a:spcBef>
                <a:spcPts val="100"/>
              </a:spcBef>
            </a:pPr>
            <a:r>
              <a:rPr sz="1200" spc="-55" dirty="0">
                <a:latin typeface="Times New Roman"/>
                <a:cs typeface="Times New Roman"/>
              </a:rPr>
              <a:t>81</a:t>
            </a:r>
            <a:endParaRPr sz="1200">
              <a:latin typeface="Times New Roman"/>
              <a:cs typeface="Times New Roman"/>
            </a:endParaRPr>
          </a:p>
        </p:txBody>
      </p:sp>
      <p:sp>
        <p:nvSpPr>
          <p:cNvPr id="4" name="object 4"/>
          <p:cNvSpPr txBox="1">
            <a:spLocks noGrp="1"/>
          </p:cNvSpPr>
          <p:nvPr>
            <p:ph type="title"/>
          </p:nvPr>
        </p:nvSpPr>
        <p:spPr>
          <a:prstGeom prst="rect">
            <a:avLst/>
          </a:prstGeom>
        </p:spPr>
        <p:txBody>
          <a:bodyPr vert="horz" wrap="square" lIns="0" tIns="317340" rIns="0" bIns="0" rtlCol="0">
            <a:spAutoFit/>
          </a:bodyPr>
          <a:lstStyle/>
          <a:p>
            <a:pPr marL="90170">
              <a:lnSpc>
                <a:spcPct val="100000"/>
              </a:lnSpc>
              <a:spcBef>
                <a:spcPts val="90"/>
              </a:spcBef>
              <a:tabLst>
                <a:tab pos="434975" algn="l"/>
              </a:tabLst>
            </a:pPr>
            <a:r>
              <a:rPr spc="-5" dirty="0">
                <a:solidFill>
                  <a:srgbClr val="C00000"/>
                </a:solidFill>
              </a:rPr>
              <a:t>»	</a:t>
            </a:r>
            <a:r>
              <a:rPr b="1" i="1" spc="-5" dirty="0">
                <a:solidFill>
                  <a:srgbClr val="FF0000"/>
                </a:solidFill>
                <a:latin typeface="Times New Roman"/>
                <a:cs typeface="Times New Roman"/>
              </a:rPr>
              <a:t>Handling</a:t>
            </a:r>
            <a:r>
              <a:rPr b="1" i="1" spc="215" dirty="0">
                <a:solidFill>
                  <a:srgbClr val="FF0000"/>
                </a:solidFill>
                <a:latin typeface="Times New Roman"/>
                <a:cs typeface="Times New Roman"/>
              </a:rPr>
              <a:t> </a:t>
            </a:r>
            <a:r>
              <a:rPr b="1" i="1" spc="-5" dirty="0">
                <a:solidFill>
                  <a:srgbClr val="FF0000"/>
                </a:solidFill>
                <a:latin typeface="Times New Roman"/>
                <a:cs typeface="Times New Roman"/>
              </a:rPr>
              <a:t>Deadlock:</a:t>
            </a:r>
            <a:r>
              <a:rPr b="1" i="1" spc="185" dirty="0">
                <a:solidFill>
                  <a:srgbClr val="FF0000"/>
                </a:solidFill>
                <a:latin typeface="Times New Roman"/>
                <a:cs typeface="Times New Roman"/>
              </a:rPr>
              <a:t> </a:t>
            </a:r>
            <a:r>
              <a:rPr dirty="0">
                <a:solidFill>
                  <a:srgbClr val="FF0000"/>
                </a:solidFill>
              </a:rPr>
              <a:t>The</a:t>
            </a:r>
            <a:r>
              <a:rPr spc="229" dirty="0">
                <a:solidFill>
                  <a:srgbClr val="FF0000"/>
                </a:solidFill>
              </a:rPr>
              <a:t> </a:t>
            </a:r>
            <a:r>
              <a:rPr spc="-10" dirty="0">
                <a:solidFill>
                  <a:srgbClr val="FF0000"/>
                </a:solidFill>
              </a:rPr>
              <a:t>OS</a:t>
            </a:r>
            <a:r>
              <a:rPr spc="220" dirty="0">
                <a:solidFill>
                  <a:srgbClr val="FF0000"/>
                </a:solidFill>
              </a:rPr>
              <a:t> </a:t>
            </a:r>
            <a:r>
              <a:rPr spc="-10" dirty="0">
                <a:solidFill>
                  <a:srgbClr val="FF0000"/>
                </a:solidFill>
              </a:rPr>
              <a:t>may</a:t>
            </a:r>
            <a:r>
              <a:rPr spc="190" dirty="0">
                <a:solidFill>
                  <a:srgbClr val="FF0000"/>
                </a:solidFill>
              </a:rPr>
              <a:t> </a:t>
            </a:r>
            <a:r>
              <a:rPr dirty="0">
                <a:solidFill>
                  <a:srgbClr val="FF0000"/>
                </a:solidFill>
              </a:rPr>
              <a:t>adopt</a:t>
            </a:r>
            <a:r>
              <a:rPr spc="229" dirty="0">
                <a:solidFill>
                  <a:srgbClr val="FF0000"/>
                </a:solidFill>
              </a:rPr>
              <a:t> </a:t>
            </a:r>
            <a:r>
              <a:rPr spc="-5" dirty="0">
                <a:solidFill>
                  <a:srgbClr val="FF0000"/>
                </a:solidFill>
              </a:rPr>
              <a:t>any</a:t>
            </a:r>
            <a:r>
              <a:rPr spc="190" dirty="0">
                <a:solidFill>
                  <a:srgbClr val="FF0000"/>
                </a:solidFill>
              </a:rPr>
              <a:t> </a:t>
            </a:r>
            <a:r>
              <a:rPr dirty="0">
                <a:solidFill>
                  <a:srgbClr val="FF0000"/>
                </a:solidFill>
              </a:rPr>
              <a:t>of</a:t>
            </a:r>
            <a:r>
              <a:rPr spc="204" dirty="0">
                <a:solidFill>
                  <a:srgbClr val="FF0000"/>
                </a:solidFill>
              </a:rPr>
              <a:t> </a:t>
            </a:r>
            <a:r>
              <a:rPr spc="-10" dirty="0">
                <a:solidFill>
                  <a:srgbClr val="FF0000"/>
                </a:solidFill>
              </a:rPr>
              <a:t>the</a:t>
            </a:r>
            <a:r>
              <a:rPr spc="225" dirty="0">
                <a:solidFill>
                  <a:srgbClr val="FF0000"/>
                </a:solidFill>
              </a:rPr>
              <a:t> </a:t>
            </a:r>
            <a:r>
              <a:rPr spc="-10" dirty="0">
                <a:solidFill>
                  <a:srgbClr val="FF0000"/>
                </a:solidFill>
              </a:rPr>
              <a:t>following</a:t>
            </a:r>
            <a:r>
              <a:rPr spc="220" dirty="0">
                <a:solidFill>
                  <a:srgbClr val="FF0000"/>
                </a:solidFill>
              </a:rPr>
              <a:t> </a:t>
            </a:r>
            <a:r>
              <a:rPr spc="-5" dirty="0">
                <a:solidFill>
                  <a:srgbClr val="FF0000"/>
                </a:solidFill>
              </a:rPr>
              <a:t>techniques</a:t>
            </a:r>
            <a:r>
              <a:rPr spc="229" dirty="0">
                <a:solidFill>
                  <a:srgbClr val="FF0000"/>
                </a:solidFill>
              </a:rPr>
              <a:t> </a:t>
            </a:r>
            <a:r>
              <a:rPr spc="-10" dirty="0">
                <a:solidFill>
                  <a:srgbClr val="FF0000"/>
                </a:solidFill>
              </a:rPr>
              <a:t>to</a:t>
            </a:r>
          </a:p>
        </p:txBody>
      </p:sp>
      <p:sp>
        <p:nvSpPr>
          <p:cNvPr id="5" name="object 5"/>
          <p:cNvSpPr txBox="1"/>
          <p:nvPr/>
        </p:nvSpPr>
        <p:spPr>
          <a:xfrm>
            <a:off x="804468" y="1039190"/>
            <a:ext cx="7960995" cy="3317875"/>
          </a:xfrm>
          <a:prstGeom prst="rect">
            <a:avLst/>
          </a:prstGeom>
        </p:spPr>
        <p:txBody>
          <a:bodyPr vert="horz" wrap="square" lIns="0" tIns="12065" rIns="0" bIns="0" rtlCol="0">
            <a:spAutoFit/>
          </a:bodyPr>
          <a:lstStyle/>
          <a:p>
            <a:pPr marL="12700">
              <a:lnSpc>
                <a:spcPct val="100000"/>
              </a:lnSpc>
              <a:spcBef>
                <a:spcPts val="95"/>
              </a:spcBef>
            </a:pPr>
            <a:r>
              <a:rPr sz="2000" spc="-5" dirty="0">
                <a:solidFill>
                  <a:srgbClr val="FF0000"/>
                </a:solidFill>
                <a:latin typeface="Times New Roman"/>
                <a:cs typeface="Times New Roman"/>
              </a:rPr>
              <a:t>detect </a:t>
            </a:r>
            <a:r>
              <a:rPr sz="2000" spc="-10" dirty="0">
                <a:solidFill>
                  <a:srgbClr val="FF0000"/>
                </a:solidFill>
                <a:latin typeface="Times New Roman"/>
                <a:cs typeface="Times New Roman"/>
              </a:rPr>
              <a:t>and </a:t>
            </a:r>
            <a:r>
              <a:rPr sz="2000" spc="-5" dirty="0">
                <a:solidFill>
                  <a:srgbClr val="FF0000"/>
                </a:solidFill>
                <a:latin typeface="Times New Roman"/>
                <a:cs typeface="Times New Roman"/>
              </a:rPr>
              <a:t>prevent </a:t>
            </a:r>
            <a:r>
              <a:rPr sz="2000" dirty="0">
                <a:solidFill>
                  <a:srgbClr val="FF0000"/>
                </a:solidFill>
                <a:latin typeface="Times New Roman"/>
                <a:cs typeface="Times New Roman"/>
              </a:rPr>
              <a:t>deadlock</a:t>
            </a:r>
            <a:r>
              <a:rPr sz="2000" spc="-5" dirty="0">
                <a:solidFill>
                  <a:srgbClr val="FF0000"/>
                </a:solidFill>
                <a:latin typeface="Times New Roman"/>
                <a:cs typeface="Times New Roman"/>
              </a:rPr>
              <a:t> conditions</a:t>
            </a:r>
            <a:r>
              <a:rPr sz="2000" spc="-5" dirty="0">
                <a:latin typeface="Times New Roman"/>
                <a:cs typeface="Times New Roman"/>
              </a:rPr>
              <a:t>.</a:t>
            </a:r>
            <a:endParaRPr sz="2000">
              <a:latin typeface="Times New Roman"/>
              <a:cs typeface="Times New Roman"/>
            </a:endParaRPr>
          </a:p>
          <a:p>
            <a:pPr marL="338455" indent="-326390">
              <a:lnSpc>
                <a:spcPct val="100000"/>
              </a:lnSpc>
              <a:spcBef>
                <a:spcPts val="1680"/>
              </a:spcBef>
              <a:buClr>
                <a:srgbClr val="3A812E"/>
              </a:buClr>
              <a:buSzPct val="60000"/>
              <a:buFont typeface="Wingdings"/>
              <a:buChar char=""/>
              <a:tabLst>
                <a:tab pos="338455" algn="l"/>
                <a:tab pos="339090" algn="l"/>
              </a:tabLst>
            </a:pPr>
            <a:r>
              <a:rPr sz="2000" i="1" spc="-5" dirty="0">
                <a:solidFill>
                  <a:srgbClr val="FF0000"/>
                </a:solidFill>
                <a:latin typeface="Times New Roman"/>
                <a:cs typeface="Times New Roman"/>
              </a:rPr>
              <a:t>Ignore Deadlocks</a:t>
            </a:r>
            <a:r>
              <a:rPr sz="2000" i="1" spc="-5" dirty="0">
                <a:latin typeface="Times New Roman"/>
                <a:cs typeface="Times New Roman"/>
              </a:rPr>
              <a:t>: </a:t>
            </a:r>
            <a:r>
              <a:rPr sz="2000" spc="-20" dirty="0">
                <a:solidFill>
                  <a:srgbClr val="6F2F9F"/>
                </a:solidFill>
                <a:latin typeface="Times New Roman"/>
                <a:cs typeface="Times New Roman"/>
              </a:rPr>
              <a:t>Always </a:t>
            </a:r>
            <a:r>
              <a:rPr sz="2000" spc="-15" dirty="0">
                <a:solidFill>
                  <a:srgbClr val="6F2F9F"/>
                </a:solidFill>
                <a:latin typeface="Times New Roman"/>
                <a:cs typeface="Times New Roman"/>
              </a:rPr>
              <a:t>assume </a:t>
            </a:r>
            <a:r>
              <a:rPr sz="2000" spc="-10" dirty="0">
                <a:solidFill>
                  <a:srgbClr val="6F2F9F"/>
                </a:solidFill>
                <a:latin typeface="Times New Roman"/>
                <a:cs typeface="Times New Roman"/>
              </a:rPr>
              <a:t>that the </a:t>
            </a:r>
            <a:r>
              <a:rPr sz="2000" spc="-15" dirty="0">
                <a:solidFill>
                  <a:srgbClr val="6F2F9F"/>
                </a:solidFill>
                <a:latin typeface="Times New Roman"/>
                <a:cs typeface="Times New Roman"/>
              </a:rPr>
              <a:t>system </a:t>
            </a:r>
            <a:r>
              <a:rPr sz="2000" spc="-10" dirty="0">
                <a:solidFill>
                  <a:srgbClr val="6F2F9F"/>
                </a:solidFill>
                <a:latin typeface="Times New Roman"/>
                <a:cs typeface="Times New Roman"/>
              </a:rPr>
              <a:t>design </a:t>
            </a:r>
            <a:r>
              <a:rPr sz="2000" spc="-5" dirty="0">
                <a:solidFill>
                  <a:srgbClr val="6F2F9F"/>
                </a:solidFill>
                <a:latin typeface="Times New Roman"/>
                <a:cs typeface="Times New Roman"/>
              </a:rPr>
              <a:t>is </a:t>
            </a:r>
            <a:r>
              <a:rPr sz="2000" dirty="0">
                <a:solidFill>
                  <a:srgbClr val="6F2F9F"/>
                </a:solidFill>
                <a:latin typeface="Times New Roman"/>
                <a:cs typeface="Times New Roman"/>
              </a:rPr>
              <a:t>deadlock</a:t>
            </a:r>
            <a:r>
              <a:rPr sz="2000" spc="355" dirty="0">
                <a:solidFill>
                  <a:srgbClr val="6F2F9F"/>
                </a:solidFill>
                <a:latin typeface="Times New Roman"/>
                <a:cs typeface="Times New Roman"/>
              </a:rPr>
              <a:t> </a:t>
            </a:r>
            <a:r>
              <a:rPr sz="2000" spc="-5" dirty="0">
                <a:solidFill>
                  <a:srgbClr val="6F2F9F"/>
                </a:solidFill>
                <a:latin typeface="Times New Roman"/>
                <a:cs typeface="Times New Roman"/>
              </a:rPr>
              <a:t>free</a:t>
            </a:r>
            <a:r>
              <a:rPr sz="2000" spc="-5" dirty="0">
                <a:latin typeface="Times New Roman"/>
                <a:cs typeface="Times New Roman"/>
              </a:rPr>
              <a:t>.</a:t>
            </a:r>
            <a:endParaRPr sz="2000">
              <a:latin typeface="Times New Roman"/>
              <a:cs typeface="Times New Roman"/>
            </a:endParaRPr>
          </a:p>
          <a:p>
            <a:pPr marL="689610" marR="8890" lvl="1" indent="-351155">
              <a:lnSpc>
                <a:spcPct val="150000"/>
              </a:lnSpc>
              <a:spcBef>
                <a:spcPts val="484"/>
              </a:spcBef>
              <a:buClr>
                <a:srgbClr val="CC9900"/>
              </a:buClr>
              <a:buSzPct val="65000"/>
              <a:buFont typeface="Wingdings"/>
              <a:buChar char=""/>
              <a:tabLst>
                <a:tab pos="689610" algn="l"/>
                <a:tab pos="690245" algn="l"/>
              </a:tabLst>
            </a:pPr>
            <a:r>
              <a:rPr sz="2000" dirty="0">
                <a:solidFill>
                  <a:srgbClr val="001F5F"/>
                </a:solidFill>
                <a:latin typeface="Times New Roman"/>
                <a:cs typeface="Times New Roman"/>
              </a:rPr>
              <a:t>This </a:t>
            </a:r>
            <a:r>
              <a:rPr sz="2000" spc="-10" dirty="0">
                <a:solidFill>
                  <a:srgbClr val="001F5F"/>
                </a:solidFill>
                <a:latin typeface="Times New Roman"/>
                <a:cs typeface="Times New Roman"/>
              </a:rPr>
              <a:t>is </a:t>
            </a:r>
            <a:r>
              <a:rPr sz="2000" spc="-5" dirty="0">
                <a:solidFill>
                  <a:srgbClr val="001F5F"/>
                </a:solidFill>
                <a:latin typeface="Times New Roman"/>
                <a:cs typeface="Times New Roman"/>
              </a:rPr>
              <a:t>acceptable </a:t>
            </a:r>
            <a:r>
              <a:rPr sz="2000" spc="-10" dirty="0">
                <a:solidFill>
                  <a:srgbClr val="001F5F"/>
                </a:solidFill>
                <a:latin typeface="Times New Roman"/>
                <a:cs typeface="Times New Roman"/>
              </a:rPr>
              <a:t>for the reason the </a:t>
            </a:r>
            <a:r>
              <a:rPr sz="2000" spc="-5" dirty="0">
                <a:solidFill>
                  <a:srgbClr val="001F5F"/>
                </a:solidFill>
                <a:latin typeface="Times New Roman"/>
                <a:cs typeface="Times New Roman"/>
              </a:rPr>
              <a:t>cost </a:t>
            </a:r>
            <a:r>
              <a:rPr sz="2000" dirty="0">
                <a:solidFill>
                  <a:srgbClr val="001F5F"/>
                </a:solidFill>
                <a:latin typeface="Times New Roman"/>
                <a:cs typeface="Times New Roman"/>
              </a:rPr>
              <a:t>of </a:t>
            </a:r>
            <a:r>
              <a:rPr sz="2000" spc="-10" dirty="0">
                <a:solidFill>
                  <a:srgbClr val="001F5F"/>
                </a:solidFill>
                <a:latin typeface="Times New Roman"/>
                <a:cs typeface="Times New Roman"/>
              </a:rPr>
              <a:t>removing </a:t>
            </a:r>
            <a:r>
              <a:rPr sz="2000" spc="-5" dirty="0">
                <a:solidFill>
                  <a:srgbClr val="001F5F"/>
                </a:solidFill>
                <a:latin typeface="Times New Roman"/>
                <a:cs typeface="Times New Roman"/>
              </a:rPr>
              <a:t>a </a:t>
            </a:r>
            <a:r>
              <a:rPr sz="2000" dirty="0">
                <a:solidFill>
                  <a:srgbClr val="001F5F"/>
                </a:solidFill>
                <a:latin typeface="Times New Roman"/>
                <a:cs typeface="Times New Roman"/>
              </a:rPr>
              <a:t>deadlock </a:t>
            </a:r>
            <a:r>
              <a:rPr sz="2000" spc="-10" dirty="0">
                <a:solidFill>
                  <a:srgbClr val="001F5F"/>
                </a:solidFill>
                <a:latin typeface="Times New Roman"/>
                <a:cs typeface="Times New Roman"/>
              </a:rPr>
              <a:t>is  large compared to the chance </a:t>
            </a:r>
            <a:r>
              <a:rPr sz="2000" dirty="0">
                <a:solidFill>
                  <a:srgbClr val="001F5F"/>
                </a:solidFill>
                <a:latin typeface="Times New Roman"/>
                <a:cs typeface="Times New Roman"/>
              </a:rPr>
              <a:t>of </a:t>
            </a:r>
            <a:r>
              <a:rPr sz="2000" spc="-10" dirty="0">
                <a:solidFill>
                  <a:srgbClr val="001F5F"/>
                </a:solidFill>
                <a:latin typeface="Times New Roman"/>
                <a:cs typeface="Times New Roman"/>
              </a:rPr>
              <a:t>happening </a:t>
            </a:r>
            <a:r>
              <a:rPr sz="2000" spc="-5" dirty="0">
                <a:solidFill>
                  <a:srgbClr val="001F5F"/>
                </a:solidFill>
                <a:latin typeface="Times New Roman"/>
                <a:cs typeface="Times New Roman"/>
              </a:rPr>
              <a:t>a</a:t>
            </a:r>
            <a:r>
              <a:rPr sz="2000" spc="155" dirty="0">
                <a:solidFill>
                  <a:srgbClr val="001F5F"/>
                </a:solidFill>
                <a:latin typeface="Times New Roman"/>
                <a:cs typeface="Times New Roman"/>
              </a:rPr>
              <a:t> </a:t>
            </a:r>
            <a:r>
              <a:rPr sz="2000" spc="-5" dirty="0">
                <a:solidFill>
                  <a:srgbClr val="001F5F"/>
                </a:solidFill>
                <a:latin typeface="Times New Roman"/>
                <a:cs typeface="Times New Roman"/>
              </a:rPr>
              <a:t>deadlock</a:t>
            </a:r>
            <a:r>
              <a:rPr sz="2000" spc="-5" dirty="0">
                <a:latin typeface="Times New Roman"/>
                <a:cs typeface="Times New Roman"/>
              </a:rPr>
              <a:t>.</a:t>
            </a:r>
            <a:endParaRPr sz="2000">
              <a:latin typeface="Times New Roman"/>
              <a:cs typeface="Times New Roman"/>
            </a:endParaRPr>
          </a:p>
          <a:p>
            <a:pPr marL="689610" lvl="1" indent="-351790">
              <a:lnSpc>
                <a:spcPct val="100000"/>
              </a:lnSpc>
              <a:spcBef>
                <a:spcPts val="1680"/>
              </a:spcBef>
              <a:buClr>
                <a:srgbClr val="CC9900"/>
              </a:buClr>
              <a:buSzPct val="65000"/>
              <a:buFont typeface="Wingdings"/>
              <a:buChar char=""/>
              <a:tabLst>
                <a:tab pos="689610" algn="l"/>
                <a:tab pos="690245" algn="l"/>
              </a:tabLst>
            </a:pPr>
            <a:r>
              <a:rPr sz="2000" spc="-5" dirty="0">
                <a:solidFill>
                  <a:srgbClr val="006FC0"/>
                </a:solidFill>
                <a:latin typeface="Times New Roman"/>
                <a:cs typeface="Times New Roman"/>
              </a:rPr>
              <a:t>UNIX </a:t>
            </a:r>
            <a:r>
              <a:rPr sz="2000" spc="-5" dirty="0">
                <a:latin typeface="Times New Roman"/>
                <a:cs typeface="Times New Roman"/>
              </a:rPr>
              <a:t>is an </a:t>
            </a:r>
            <a:r>
              <a:rPr sz="2000" spc="-10" dirty="0">
                <a:latin typeface="Times New Roman"/>
                <a:cs typeface="Times New Roman"/>
              </a:rPr>
              <a:t>example for </a:t>
            </a:r>
            <a:r>
              <a:rPr sz="2000" spc="-5" dirty="0">
                <a:latin typeface="Times New Roman"/>
                <a:cs typeface="Times New Roman"/>
              </a:rPr>
              <a:t>an OS </a:t>
            </a:r>
            <a:r>
              <a:rPr sz="2000" spc="-15" dirty="0">
                <a:latin typeface="Times New Roman"/>
                <a:cs typeface="Times New Roman"/>
              </a:rPr>
              <a:t>following </a:t>
            </a:r>
            <a:r>
              <a:rPr sz="2000" spc="-10" dirty="0">
                <a:latin typeface="Times New Roman"/>
                <a:cs typeface="Times New Roman"/>
              </a:rPr>
              <a:t>this</a:t>
            </a:r>
            <a:r>
              <a:rPr sz="2000" spc="215" dirty="0">
                <a:latin typeface="Times New Roman"/>
                <a:cs typeface="Times New Roman"/>
              </a:rPr>
              <a:t> </a:t>
            </a:r>
            <a:r>
              <a:rPr sz="2000" spc="-5" dirty="0">
                <a:latin typeface="Times New Roman"/>
                <a:cs typeface="Times New Roman"/>
              </a:rPr>
              <a:t>principle.</a:t>
            </a:r>
            <a:endParaRPr sz="2000">
              <a:latin typeface="Times New Roman"/>
              <a:cs typeface="Times New Roman"/>
            </a:endParaRPr>
          </a:p>
          <a:p>
            <a:pPr marL="689610" lvl="1" indent="-351790">
              <a:lnSpc>
                <a:spcPct val="100000"/>
              </a:lnSpc>
              <a:spcBef>
                <a:spcPts val="1680"/>
              </a:spcBef>
              <a:buClr>
                <a:srgbClr val="CC9900"/>
              </a:buClr>
              <a:buSzPct val="65000"/>
              <a:buFont typeface="Wingdings"/>
              <a:buChar char=""/>
              <a:tabLst>
                <a:tab pos="689610" algn="l"/>
                <a:tab pos="690245" algn="l"/>
              </a:tabLst>
            </a:pPr>
            <a:r>
              <a:rPr sz="2000" spc="-5" dirty="0">
                <a:latin typeface="Times New Roman"/>
                <a:cs typeface="Times New Roman"/>
              </a:rPr>
              <a:t>A </a:t>
            </a:r>
            <a:r>
              <a:rPr sz="2000" spc="-10" dirty="0">
                <a:latin typeface="Times New Roman"/>
                <a:cs typeface="Times New Roman"/>
              </a:rPr>
              <a:t>life </a:t>
            </a:r>
            <a:r>
              <a:rPr sz="2000" spc="-5" dirty="0">
                <a:latin typeface="Times New Roman"/>
                <a:cs typeface="Times New Roman"/>
              </a:rPr>
              <a:t>critical </a:t>
            </a:r>
            <a:r>
              <a:rPr sz="2000" spc="-10" dirty="0">
                <a:latin typeface="Times New Roman"/>
                <a:cs typeface="Times New Roman"/>
              </a:rPr>
              <a:t>system </a:t>
            </a:r>
            <a:r>
              <a:rPr sz="2000" dirty="0">
                <a:latin typeface="Times New Roman"/>
                <a:cs typeface="Times New Roman"/>
              </a:rPr>
              <a:t>cannot </a:t>
            </a:r>
            <a:r>
              <a:rPr sz="2000" spc="-5" dirty="0">
                <a:latin typeface="Times New Roman"/>
                <a:cs typeface="Times New Roman"/>
              </a:rPr>
              <a:t>pretend </a:t>
            </a:r>
            <a:r>
              <a:rPr sz="2000" spc="-10" dirty="0">
                <a:latin typeface="Times New Roman"/>
                <a:cs typeface="Times New Roman"/>
              </a:rPr>
              <a:t>that </a:t>
            </a:r>
            <a:r>
              <a:rPr sz="2000" spc="-5" dirty="0">
                <a:latin typeface="Times New Roman"/>
                <a:cs typeface="Times New Roman"/>
              </a:rPr>
              <a:t>it is deadlock </a:t>
            </a:r>
            <a:r>
              <a:rPr sz="2000" spc="-10" dirty="0">
                <a:latin typeface="Times New Roman"/>
                <a:cs typeface="Times New Roman"/>
              </a:rPr>
              <a:t>free for</a:t>
            </a:r>
            <a:r>
              <a:rPr sz="2000" spc="-130" dirty="0">
                <a:latin typeface="Times New Roman"/>
                <a:cs typeface="Times New Roman"/>
              </a:rPr>
              <a:t> </a:t>
            </a:r>
            <a:r>
              <a:rPr sz="2000" dirty="0">
                <a:latin typeface="Times New Roman"/>
                <a:cs typeface="Times New Roman"/>
              </a:rPr>
              <a:t>any</a:t>
            </a:r>
            <a:endParaRPr sz="2000">
              <a:latin typeface="Times New Roman"/>
              <a:cs typeface="Times New Roman"/>
            </a:endParaRPr>
          </a:p>
          <a:p>
            <a:pPr marL="689610">
              <a:lnSpc>
                <a:spcPct val="100000"/>
              </a:lnSpc>
              <a:spcBef>
                <a:spcPts val="1200"/>
              </a:spcBef>
            </a:pPr>
            <a:r>
              <a:rPr sz="2000" spc="-5" dirty="0">
                <a:latin typeface="Times New Roman"/>
                <a:cs typeface="Times New Roman"/>
              </a:rPr>
              <a:t>reason.</a:t>
            </a:r>
            <a:endParaRPr sz="2000">
              <a:latin typeface="Times New Roman"/>
              <a:cs typeface="Times New Roman"/>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381000" y="228600"/>
            <a:ext cx="8229600" cy="609600"/>
          </a:xfrm>
          <a:custGeom>
            <a:avLst/>
            <a:gdLst/>
            <a:ahLst/>
            <a:cxnLst/>
            <a:rect l="l" t="t" r="r" b="b"/>
            <a:pathLst>
              <a:path w="8229600" h="609600">
                <a:moveTo>
                  <a:pt x="0" y="609600"/>
                </a:moveTo>
                <a:lnTo>
                  <a:pt x="0" y="0"/>
                </a:lnTo>
                <a:lnTo>
                  <a:pt x="8229600" y="0"/>
                </a:lnTo>
              </a:path>
            </a:pathLst>
          </a:custGeom>
          <a:ln w="19050">
            <a:solidFill>
              <a:srgbClr val="CC9900"/>
            </a:solidFill>
          </a:ln>
        </p:spPr>
        <p:txBody>
          <a:bodyPr wrap="square" lIns="0" tIns="0" rIns="0" bIns="0" rtlCol="0"/>
          <a:lstStyle/>
          <a:p>
            <a:endParaRPr/>
          </a:p>
        </p:txBody>
      </p:sp>
      <p:sp>
        <p:nvSpPr>
          <p:cNvPr id="3" name="object 3"/>
          <p:cNvSpPr txBox="1"/>
          <p:nvPr/>
        </p:nvSpPr>
        <p:spPr>
          <a:xfrm>
            <a:off x="8445500" y="6450279"/>
            <a:ext cx="165735" cy="208279"/>
          </a:xfrm>
          <a:prstGeom prst="rect">
            <a:avLst/>
          </a:prstGeom>
        </p:spPr>
        <p:txBody>
          <a:bodyPr vert="horz" wrap="square" lIns="0" tIns="12700" rIns="0" bIns="0" rtlCol="0">
            <a:spAutoFit/>
          </a:bodyPr>
          <a:lstStyle/>
          <a:p>
            <a:pPr marL="12700">
              <a:lnSpc>
                <a:spcPct val="100000"/>
              </a:lnSpc>
              <a:spcBef>
                <a:spcPts val="100"/>
              </a:spcBef>
            </a:pPr>
            <a:r>
              <a:rPr sz="1200" spc="-55" dirty="0">
                <a:latin typeface="Times New Roman"/>
                <a:cs typeface="Times New Roman"/>
              </a:rPr>
              <a:t>82</a:t>
            </a:r>
            <a:endParaRPr sz="1200">
              <a:latin typeface="Times New Roman"/>
              <a:cs typeface="Times New Roman"/>
            </a:endParaRPr>
          </a:p>
        </p:txBody>
      </p:sp>
      <p:sp>
        <p:nvSpPr>
          <p:cNvPr id="4" name="object 4"/>
          <p:cNvSpPr txBox="1"/>
          <p:nvPr/>
        </p:nvSpPr>
        <p:spPr>
          <a:xfrm>
            <a:off x="444500" y="199374"/>
            <a:ext cx="8320405" cy="7030130"/>
          </a:xfrm>
          <a:prstGeom prst="rect">
            <a:avLst/>
          </a:prstGeom>
        </p:spPr>
        <p:txBody>
          <a:bodyPr vert="horz" wrap="square" lIns="0" tIns="12700" rIns="0" bIns="0" rtlCol="0">
            <a:spAutoFit/>
          </a:bodyPr>
          <a:lstStyle/>
          <a:p>
            <a:pPr marL="698500" marR="5715" indent="-326390">
              <a:lnSpc>
                <a:spcPct val="150100"/>
              </a:lnSpc>
              <a:spcBef>
                <a:spcPts val="100"/>
              </a:spcBef>
              <a:buClr>
                <a:srgbClr val="3A812E"/>
              </a:buClr>
              <a:buSzPct val="60000"/>
              <a:buFont typeface="Wingdings"/>
              <a:buChar char=""/>
              <a:tabLst>
                <a:tab pos="698500" algn="l"/>
                <a:tab pos="699135" algn="l"/>
              </a:tabLst>
            </a:pPr>
            <a:r>
              <a:rPr sz="2000" i="1" spc="-5" dirty="0">
                <a:solidFill>
                  <a:srgbClr val="FF0000"/>
                </a:solidFill>
                <a:latin typeface="Times New Roman"/>
                <a:cs typeface="Times New Roman"/>
              </a:rPr>
              <a:t>Detect </a:t>
            </a:r>
            <a:r>
              <a:rPr sz="2000" i="1" dirty="0">
                <a:solidFill>
                  <a:srgbClr val="FF0000"/>
                </a:solidFill>
                <a:latin typeface="Times New Roman"/>
                <a:cs typeface="Times New Roman"/>
              </a:rPr>
              <a:t>and </a:t>
            </a:r>
            <a:r>
              <a:rPr sz="2000" i="1" spc="-5" dirty="0">
                <a:solidFill>
                  <a:srgbClr val="FF0000"/>
                </a:solidFill>
                <a:latin typeface="Times New Roman"/>
                <a:cs typeface="Times New Roman"/>
              </a:rPr>
              <a:t>Recover</a:t>
            </a:r>
            <a:r>
              <a:rPr sz="2000" i="1" spc="-5" dirty="0">
                <a:latin typeface="Times New Roman"/>
                <a:cs typeface="Times New Roman"/>
              </a:rPr>
              <a:t>: </a:t>
            </a:r>
            <a:r>
              <a:rPr sz="2000" spc="-5" dirty="0">
                <a:solidFill>
                  <a:srgbClr val="6F2F9F"/>
                </a:solidFill>
                <a:latin typeface="Times New Roman"/>
                <a:cs typeface="Times New Roman"/>
              </a:rPr>
              <a:t>This approach </a:t>
            </a:r>
            <a:r>
              <a:rPr sz="2000" spc="-10" dirty="0">
                <a:solidFill>
                  <a:srgbClr val="6F2F9F"/>
                </a:solidFill>
                <a:latin typeface="Times New Roman"/>
                <a:cs typeface="Times New Roman"/>
              </a:rPr>
              <a:t>suggests the </a:t>
            </a:r>
            <a:r>
              <a:rPr sz="2000" spc="-5" dirty="0">
                <a:solidFill>
                  <a:srgbClr val="6F2F9F"/>
                </a:solidFill>
                <a:latin typeface="Times New Roman"/>
                <a:cs typeface="Times New Roman"/>
              </a:rPr>
              <a:t>detection </a:t>
            </a:r>
            <a:r>
              <a:rPr sz="2000" dirty="0">
                <a:solidFill>
                  <a:srgbClr val="6F2F9F"/>
                </a:solidFill>
                <a:latin typeface="Times New Roman"/>
                <a:cs typeface="Times New Roman"/>
              </a:rPr>
              <a:t>of </a:t>
            </a:r>
            <a:r>
              <a:rPr sz="2000" spc="-5" dirty="0">
                <a:solidFill>
                  <a:srgbClr val="6F2F9F"/>
                </a:solidFill>
                <a:latin typeface="Times New Roman"/>
                <a:cs typeface="Times New Roman"/>
              </a:rPr>
              <a:t>a deadlock  situation </a:t>
            </a:r>
            <a:r>
              <a:rPr sz="2000" spc="-10" dirty="0">
                <a:solidFill>
                  <a:srgbClr val="6F2F9F"/>
                </a:solidFill>
                <a:latin typeface="Times New Roman"/>
                <a:cs typeface="Times New Roman"/>
              </a:rPr>
              <a:t>and </a:t>
            </a:r>
            <a:r>
              <a:rPr sz="2000" spc="-5" dirty="0">
                <a:solidFill>
                  <a:srgbClr val="6F2F9F"/>
                </a:solidFill>
                <a:latin typeface="Times New Roman"/>
                <a:cs typeface="Times New Roman"/>
              </a:rPr>
              <a:t>recovery </a:t>
            </a:r>
            <a:r>
              <a:rPr sz="2000" spc="-10" dirty="0">
                <a:solidFill>
                  <a:srgbClr val="6F2F9F"/>
                </a:solidFill>
                <a:latin typeface="Times New Roman"/>
                <a:cs typeface="Times New Roman"/>
              </a:rPr>
              <a:t>from</a:t>
            </a:r>
            <a:r>
              <a:rPr sz="2000" spc="20" dirty="0">
                <a:solidFill>
                  <a:srgbClr val="6F2F9F"/>
                </a:solidFill>
                <a:latin typeface="Times New Roman"/>
                <a:cs typeface="Times New Roman"/>
              </a:rPr>
              <a:t> </a:t>
            </a:r>
            <a:r>
              <a:rPr sz="2000" spc="-5" dirty="0">
                <a:solidFill>
                  <a:srgbClr val="6F2F9F"/>
                </a:solidFill>
                <a:latin typeface="Times New Roman"/>
                <a:cs typeface="Times New Roman"/>
              </a:rPr>
              <a:t>it</a:t>
            </a:r>
            <a:r>
              <a:rPr sz="2000" spc="-5" dirty="0">
                <a:latin typeface="Times New Roman"/>
                <a:cs typeface="Times New Roman"/>
              </a:rPr>
              <a:t>.</a:t>
            </a:r>
            <a:endParaRPr sz="2000" dirty="0">
              <a:latin typeface="Times New Roman"/>
              <a:cs typeface="Times New Roman"/>
            </a:endParaRPr>
          </a:p>
          <a:p>
            <a:pPr marL="1049655" marR="5080" lvl="1" indent="-351155" algn="just">
              <a:lnSpc>
                <a:spcPct val="150100"/>
              </a:lnSpc>
              <a:spcBef>
                <a:spcPts val="470"/>
              </a:spcBef>
              <a:buClr>
                <a:srgbClr val="CC9900"/>
              </a:buClr>
              <a:buSzPct val="62500"/>
              <a:buFont typeface="Wingdings"/>
              <a:buChar char=""/>
              <a:tabLst>
                <a:tab pos="1049655" algn="l"/>
              </a:tabLst>
            </a:pPr>
            <a:r>
              <a:rPr sz="1600" spc="-5" dirty="0">
                <a:latin typeface="Times New Roman"/>
                <a:cs typeface="Times New Roman"/>
              </a:rPr>
              <a:t>This </a:t>
            </a:r>
            <a:r>
              <a:rPr sz="1600" spc="5" dirty="0">
                <a:latin typeface="Times New Roman"/>
                <a:cs typeface="Times New Roman"/>
              </a:rPr>
              <a:t>is </a:t>
            </a:r>
            <a:r>
              <a:rPr sz="1600" dirty="0">
                <a:latin typeface="Times New Roman"/>
                <a:cs typeface="Times New Roman"/>
              </a:rPr>
              <a:t>similar </a:t>
            </a:r>
            <a:r>
              <a:rPr sz="1600" spc="5" dirty="0">
                <a:latin typeface="Times New Roman"/>
                <a:cs typeface="Times New Roman"/>
              </a:rPr>
              <a:t>to </a:t>
            </a:r>
            <a:r>
              <a:rPr sz="1600" spc="-5" dirty="0">
                <a:latin typeface="Times New Roman"/>
                <a:cs typeface="Times New Roman"/>
              </a:rPr>
              <a:t>the deadlock condition that </a:t>
            </a:r>
            <a:r>
              <a:rPr sz="1600" dirty="0">
                <a:latin typeface="Times New Roman"/>
                <a:cs typeface="Times New Roman"/>
              </a:rPr>
              <a:t>may arise </a:t>
            </a:r>
            <a:r>
              <a:rPr sz="1600" spc="5" dirty="0">
                <a:latin typeface="Times New Roman"/>
                <a:cs typeface="Times New Roman"/>
              </a:rPr>
              <a:t>at </a:t>
            </a:r>
            <a:r>
              <a:rPr sz="1600" dirty="0">
                <a:latin typeface="Times New Roman"/>
                <a:cs typeface="Times New Roman"/>
              </a:rPr>
              <a:t>a </a:t>
            </a:r>
            <a:r>
              <a:rPr sz="1600" spc="-5" dirty="0">
                <a:latin typeface="Times New Roman"/>
                <a:cs typeface="Times New Roman"/>
              </a:rPr>
              <a:t>traffic junction. </a:t>
            </a:r>
            <a:r>
              <a:rPr sz="1600" spc="-10" dirty="0">
                <a:latin typeface="Times New Roman"/>
                <a:cs typeface="Times New Roman"/>
              </a:rPr>
              <a:t>When </a:t>
            </a:r>
            <a:r>
              <a:rPr sz="1600" spc="-5" dirty="0">
                <a:latin typeface="Times New Roman"/>
                <a:cs typeface="Times New Roman"/>
              </a:rPr>
              <a:t>the  vehicles </a:t>
            </a:r>
            <a:r>
              <a:rPr sz="1600" dirty="0">
                <a:latin typeface="Times New Roman"/>
                <a:cs typeface="Times New Roman"/>
              </a:rPr>
              <a:t>from different directions </a:t>
            </a:r>
            <a:r>
              <a:rPr sz="1600" spc="-5" dirty="0">
                <a:latin typeface="Times New Roman"/>
                <a:cs typeface="Times New Roman"/>
              </a:rPr>
              <a:t>compete </a:t>
            </a:r>
            <a:r>
              <a:rPr sz="1600" spc="5" dirty="0">
                <a:latin typeface="Times New Roman"/>
                <a:cs typeface="Times New Roman"/>
              </a:rPr>
              <a:t>to </a:t>
            </a:r>
            <a:r>
              <a:rPr sz="1600" spc="-5" dirty="0">
                <a:latin typeface="Times New Roman"/>
                <a:cs typeface="Times New Roman"/>
              </a:rPr>
              <a:t>cross </a:t>
            </a:r>
            <a:r>
              <a:rPr sz="1600" spc="5" dirty="0">
                <a:latin typeface="Times New Roman"/>
                <a:cs typeface="Times New Roman"/>
              </a:rPr>
              <a:t>the </a:t>
            </a:r>
            <a:r>
              <a:rPr sz="1600" dirty="0">
                <a:latin typeface="Times New Roman"/>
                <a:cs typeface="Times New Roman"/>
              </a:rPr>
              <a:t>junction, </a:t>
            </a:r>
            <a:r>
              <a:rPr sz="1600" spc="-5" dirty="0">
                <a:latin typeface="Times New Roman"/>
                <a:cs typeface="Times New Roman"/>
              </a:rPr>
              <a:t>deadlock (traffic </a:t>
            </a:r>
            <a:r>
              <a:rPr sz="1600" dirty="0">
                <a:latin typeface="Times New Roman"/>
                <a:cs typeface="Times New Roman"/>
              </a:rPr>
              <a:t>jam)  condition </a:t>
            </a:r>
            <a:r>
              <a:rPr sz="1600" spc="5" dirty="0">
                <a:latin typeface="Times New Roman"/>
                <a:cs typeface="Times New Roman"/>
              </a:rPr>
              <a:t>is </a:t>
            </a:r>
            <a:r>
              <a:rPr sz="1600" spc="-5" dirty="0">
                <a:latin typeface="Times New Roman"/>
                <a:cs typeface="Times New Roman"/>
              </a:rPr>
              <a:t>resulted. </a:t>
            </a:r>
            <a:r>
              <a:rPr sz="1600" dirty="0">
                <a:latin typeface="Times New Roman"/>
                <a:cs typeface="Times New Roman"/>
              </a:rPr>
              <a:t>Once a </a:t>
            </a:r>
            <a:r>
              <a:rPr sz="1600" spc="-5" dirty="0">
                <a:latin typeface="Times New Roman"/>
                <a:cs typeface="Times New Roman"/>
              </a:rPr>
              <a:t>deadlock (traffic </a:t>
            </a:r>
            <a:r>
              <a:rPr sz="1600" dirty="0">
                <a:latin typeface="Times New Roman"/>
                <a:cs typeface="Times New Roman"/>
              </a:rPr>
              <a:t>jam) </a:t>
            </a:r>
            <a:r>
              <a:rPr sz="1600" spc="5" dirty="0">
                <a:latin typeface="Times New Roman"/>
                <a:cs typeface="Times New Roman"/>
              </a:rPr>
              <a:t>is </a:t>
            </a:r>
            <a:r>
              <a:rPr sz="1600" spc="-5" dirty="0">
                <a:latin typeface="Times New Roman"/>
                <a:cs typeface="Times New Roman"/>
              </a:rPr>
              <a:t>happened </a:t>
            </a:r>
            <a:r>
              <a:rPr sz="1600" spc="-10" dirty="0">
                <a:latin typeface="Times New Roman"/>
                <a:cs typeface="Times New Roman"/>
              </a:rPr>
              <a:t>at </a:t>
            </a:r>
            <a:r>
              <a:rPr sz="1600" spc="-5" dirty="0">
                <a:latin typeface="Times New Roman"/>
                <a:cs typeface="Times New Roman"/>
              </a:rPr>
              <a:t>the </a:t>
            </a:r>
            <a:r>
              <a:rPr sz="1600" dirty="0">
                <a:latin typeface="Times New Roman"/>
                <a:cs typeface="Times New Roman"/>
              </a:rPr>
              <a:t>junction, </a:t>
            </a:r>
            <a:r>
              <a:rPr sz="1600" spc="-5" dirty="0">
                <a:latin typeface="Times New Roman"/>
                <a:cs typeface="Times New Roman"/>
              </a:rPr>
              <a:t>the </a:t>
            </a:r>
            <a:r>
              <a:rPr sz="1600" dirty="0">
                <a:latin typeface="Times New Roman"/>
                <a:cs typeface="Times New Roman"/>
              </a:rPr>
              <a:t>only  </a:t>
            </a:r>
            <a:r>
              <a:rPr sz="1600" spc="-5" dirty="0">
                <a:latin typeface="Times New Roman"/>
                <a:cs typeface="Times New Roman"/>
              </a:rPr>
              <a:t>solution </a:t>
            </a:r>
            <a:r>
              <a:rPr sz="1600" spc="5" dirty="0">
                <a:latin typeface="Times New Roman"/>
                <a:cs typeface="Times New Roman"/>
              </a:rPr>
              <a:t>is to </a:t>
            </a:r>
            <a:r>
              <a:rPr sz="1600" dirty="0">
                <a:latin typeface="Times New Roman"/>
                <a:cs typeface="Times New Roman"/>
              </a:rPr>
              <a:t>back </a:t>
            </a:r>
            <a:r>
              <a:rPr sz="1600" spc="5" dirty="0">
                <a:latin typeface="Times New Roman"/>
                <a:cs typeface="Times New Roman"/>
              </a:rPr>
              <a:t>up the </a:t>
            </a:r>
            <a:r>
              <a:rPr sz="1600" spc="-5" dirty="0">
                <a:latin typeface="Times New Roman"/>
                <a:cs typeface="Times New Roman"/>
              </a:rPr>
              <a:t>vehicles from </a:t>
            </a:r>
            <a:r>
              <a:rPr sz="1600" dirty="0">
                <a:latin typeface="Times New Roman"/>
                <a:cs typeface="Times New Roman"/>
              </a:rPr>
              <a:t>one direction </a:t>
            </a:r>
            <a:r>
              <a:rPr sz="1600" spc="5" dirty="0">
                <a:latin typeface="Times New Roman"/>
                <a:cs typeface="Times New Roman"/>
              </a:rPr>
              <a:t>and </a:t>
            </a:r>
            <a:r>
              <a:rPr sz="1600" spc="-5" dirty="0">
                <a:latin typeface="Times New Roman"/>
                <a:cs typeface="Times New Roman"/>
              </a:rPr>
              <a:t>allow </a:t>
            </a:r>
            <a:r>
              <a:rPr sz="1600" spc="5" dirty="0">
                <a:latin typeface="Times New Roman"/>
                <a:cs typeface="Times New Roman"/>
              </a:rPr>
              <a:t>the </a:t>
            </a:r>
            <a:r>
              <a:rPr sz="1600" spc="-5" dirty="0">
                <a:latin typeface="Times New Roman"/>
                <a:cs typeface="Times New Roman"/>
              </a:rPr>
              <a:t>vehicles </a:t>
            </a:r>
            <a:r>
              <a:rPr sz="1600" spc="5" dirty="0">
                <a:latin typeface="Times New Roman"/>
                <a:cs typeface="Times New Roman"/>
              </a:rPr>
              <a:t>from  </a:t>
            </a:r>
            <a:r>
              <a:rPr sz="1600" dirty="0">
                <a:latin typeface="Times New Roman"/>
                <a:cs typeface="Times New Roman"/>
              </a:rPr>
              <a:t>opposite direction </a:t>
            </a:r>
            <a:r>
              <a:rPr sz="1600" spc="5" dirty="0">
                <a:latin typeface="Times New Roman"/>
                <a:cs typeface="Times New Roman"/>
              </a:rPr>
              <a:t>to </a:t>
            </a:r>
            <a:r>
              <a:rPr sz="1600" spc="-5" dirty="0">
                <a:latin typeface="Times New Roman"/>
                <a:cs typeface="Times New Roman"/>
              </a:rPr>
              <a:t>cross the junction. </a:t>
            </a:r>
            <a:r>
              <a:rPr sz="1600" spc="-30" dirty="0">
                <a:latin typeface="Times New Roman"/>
                <a:cs typeface="Times New Roman"/>
              </a:rPr>
              <a:t>If </a:t>
            </a:r>
            <a:r>
              <a:rPr sz="1600" spc="5" dirty="0">
                <a:latin typeface="Times New Roman"/>
                <a:cs typeface="Times New Roman"/>
              </a:rPr>
              <a:t>the </a:t>
            </a:r>
            <a:r>
              <a:rPr sz="1600" spc="-5" dirty="0">
                <a:latin typeface="Times New Roman"/>
                <a:cs typeface="Times New Roman"/>
              </a:rPr>
              <a:t>traffic </a:t>
            </a:r>
            <a:r>
              <a:rPr sz="1600" spc="5" dirty="0">
                <a:latin typeface="Times New Roman"/>
                <a:cs typeface="Times New Roman"/>
              </a:rPr>
              <a:t>is </a:t>
            </a:r>
            <a:r>
              <a:rPr sz="1600" dirty="0">
                <a:latin typeface="Times New Roman"/>
                <a:cs typeface="Times New Roman"/>
              </a:rPr>
              <a:t>too </a:t>
            </a:r>
            <a:r>
              <a:rPr sz="1600" spc="-5" dirty="0">
                <a:latin typeface="Times New Roman"/>
                <a:cs typeface="Times New Roman"/>
              </a:rPr>
              <a:t>high, lots of vehicles </a:t>
            </a:r>
            <a:r>
              <a:rPr sz="1600" spc="10" dirty="0">
                <a:latin typeface="Times New Roman"/>
                <a:cs typeface="Times New Roman"/>
              </a:rPr>
              <a:t>may  </a:t>
            </a:r>
            <a:r>
              <a:rPr sz="1600" dirty="0">
                <a:latin typeface="Times New Roman"/>
                <a:cs typeface="Times New Roman"/>
              </a:rPr>
              <a:t>have </a:t>
            </a:r>
            <a:r>
              <a:rPr sz="1600" spc="5" dirty="0">
                <a:latin typeface="Times New Roman"/>
                <a:cs typeface="Times New Roman"/>
              </a:rPr>
              <a:t>to be </a:t>
            </a:r>
            <a:r>
              <a:rPr sz="1600" spc="-5" dirty="0">
                <a:latin typeface="Times New Roman"/>
                <a:cs typeface="Times New Roman"/>
              </a:rPr>
              <a:t>backed up </a:t>
            </a:r>
            <a:r>
              <a:rPr sz="1600" spc="5" dirty="0">
                <a:latin typeface="Times New Roman"/>
                <a:cs typeface="Times New Roman"/>
              </a:rPr>
              <a:t>to </a:t>
            </a:r>
            <a:r>
              <a:rPr sz="1600" spc="-5" dirty="0">
                <a:latin typeface="Times New Roman"/>
                <a:cs typeface="Times New Roman"/>
              </a:rPr>
              <a:t>resolve </a:t>
            </a:r>
            <a:r>
              <a:rPr sz="1600" spc="5" dirty="0">
                <a:latin typeface="Times New Roman"/>
                <a:cs typeface="Times New Roman"/>
              </a:rPr>
              <a:t>the </a:t>
            </a:r>
            <a:r>
              <a:rPr sz="1600" dirty="0">
                <a:latin typeface="Times New Roman"/>
                <a:cs typeface="Times New Roman"/>
              </a:rPr>
              <a:t>traffic jam. </a:t>
            </a:r>
            <a:r>
              <a:rPr sz="1600" spc="-5" dirty="0">
                <a:latin typeface="Times New Roman"/>
                <a:cs typeface="Times New Roman"/>
              </a:rPr>
              <a:t>This technique </a:t>
            </a:r>
            <a:r>
              <a:rPr sz="1600" spc="5" dirty="0">
                <a:latin typeface="Times New Roman"/>
                <a:cs typeface="Times New Roman"/>
              </a:rPr>
              <a:t>is </a:t>
            </a:r>
            <a:r>
              <a:rPr sz="1600" spc="-5" dirty="0">
                <a:latin typeface="Times New Roman"/>
                <a:cs typeface="Times New Roman"/>
              </a:rPr>
              <a:t>also </a:t>
            </a:r>
            <a:r>
              <a:rPr sz="1600" dirty="0">
                <a:latin typeface="Times New Roman"/>
                <a:cs typeface="Times New Roman"/>
              </a:rPr>
              <a:t>known </a:t>
            </a:r>
            <a:r>
              <a:rPr sz="1600" spc="5" dirty="0">
                <a:latin typeface="Times New Roman"/>
                <a:cs typeface="Times New Roman"/>
              </a:rPr>
              <a:t>as </a:t>
            </a:r>
            <a:r>
              <a:rPr lang="en-US" sz="1600" spc="-40" dirty="0">
                <a:latin typeface="Times New Roman"/>
                <a:cs typeface="Times New Roman"/>
              </a:rPr>
              <a:t>"</a:t>
            </a:r>
            <a:r>
              <a:rPr sz="1600" i="1" spc="-40" dirty="0">
                <a:latin typeface="Times New Roman"/>
                <a:cs typeface="Times New Roman"/>
              </a:rPr>
              <a:t>back </a:t>
            </a:r>
            <a:r>
              <a:rPr sz="1600" i="1" spc="-15" dirty="0">
                <a:latin typeface="Times New Roman"/>
                <a:cs typeface="Times New Roman"/>
              </a:rPr>
              <a:t>up  </a:t>
            </a:r>
            <a:r>
              <a:rPr sz="1600" i="1" spc="-180" dirty="0">
                <a:latin typeface="Times New Roman"/>
                <a:cs typeface="Times New Roman"/>
              </a:rPr>
              <a:t>cars</a:t>
            </a:r>
            <a:r>
              <a:rPr sz="1600" spc="-180" dirty="0">
                <a:latin typeface="Times New Roman"/>
                <a:cs typeface="Times New Roman"/>
              </a:rPr>
              <a:t>‟</a:t>
            </a:r>
            <a:r>
              <a:rPr sz="1600" spc="-55" dirty="0">
                <a:latin typeface="Times New Roman"/>
                <a:cs typeface="Times New Roman"/>
              </a:rPr>
              <a:t> </a:t>
            </a:r>
            <a:r>
              <a:rPr sz="1600" dirty="0">
                <a:latin typeface="Times New Roman"/>
                <a:cs typeface="Times New Roman"/>
              </a:rPr>
              <a:t>technique.</a:t>
            </a:r>
          </a:p>
          <a:p>
            <a:pPr marL="1049655" marR="10160" lvl="1" indent="-351155" algn="just">
              <a:lnSpc>
                <a:spcPct val="150100"/>
              </a:lnSpc>
              <a:spcBef>
                <a:spcPts val="390"/>
              </a:spcBef>
              <a:buClr>
                <a:srgbClr val="CC9900"/>
              </a:buClr>
              <a:buSzPct val="65000"/>
              <a:buFont typeface="Wingdings"/>
              <a:buChar char=""/>
              <a:tabLst>
                <a:tab pos="1049655" algn="l"/>
              </a:tabLst>
            </a:pPr>
            <a:r>
              <a:rPr sz="2000" spc="-5" dirty="0">
                <a:solidFill>
                  <a:srgbClr val="6F2F9F"/>
                </a:solidFill>
                <a:latin typeface="Times New Roman"/>
                <a:cs typeface="Times New Roman"/>
              </a:rPr>
              <a:t>Operating Systems </a:t>
            </a:r>
            <a:r>
              <a:rPr sz="2000" spc="-10" dirty="0">
                <a:solidFill>
                  <a:srgbClr val="6F2F9F"/>
                </a:solidFill>
                <a:latin typeface="Times New Roman"/>
                <a:cs typeface="Times New Roman"/>
              </a:rPr>
              <a:t>keep </a:t>
            </a:r>
            <a:r>
              <a:rPr sz="2000" spc="-5" dirty="0">
                <a:solidFill>
                  <a:srgbClr val="6F2F9F"/>
                </a:solidFill>
                <a:latin typeface="Times New Roman"/>
                <a:cs typeface="Times New Roman"/>
              </a:rPr>
              <a:t>a resource graph </a:t>
            </a:r>
            <a:r>
              <a:rPr sz="2000" spc="-10" dirty="0">
                <a:solidFill>
                  <a:srgbClr val="6F2F9F"/>
                </a:solidFill>
                <a:latin typeface="Times New Roman"/>
                <a:cs typeface="Times New Roman"/>
              </a:rPr>
              <a:t>in </a:t>
            </a:r>
            <a:r>
              <a:rPr sz="2000" spc="-5" dirty="0">
                <a:solidFill>
                  <a:srgbClr val="6F2F9F"/>
                </a:solidFill>
                <a:latin typeface="Times New Roman"/>
                <a:cs typeface="Times New Roman"/>
              </a:rPr>
              <a:t>their </a:t>
            </a:r>
            <a:r>
              <a:rPr sz="2000" spc="-15" dirty="0">
                <a:solidFill>
                  <a:srgbClr val="6F2F9F"/>
                </a:solidFill>
                <a:latin typeface="Times New Roman"/>
                <a:cs typeface="Times New Roman"/>
              </a:rPr>
              <a:t>memory</a:t>
            </a:r>
            <a:r>
              <a:rPr sz="2000" spc="-15" dirty="0">
                <a:latin typeface="Times New Roman"/>
                <a:cs typeface="Times New Roman"/>
              </a:rPr>
              <a:t>. </a:t>
            </a:r>
            <a:r>
              <a:rPr sz="2000" spc="5" dirty="0">
                <a:solidFill>
                  <a:srgbClr val="001F5F"/>
                </a:solidFill>
                <a:latin typeface="Times New Roman"/>
                <a:cs typeface="Times New Roman"/>
              </a:rPr>
              <a:t>The  </a:t>
            </a:r>
            <a:r>
              <a:rPr sz="2000" spc="-5" dirty="0">
                <a:solidFill>
                  <a:srgbClr val="001F5F"/>
                </a:solidFill>
                <a:latin typeface="Times New Roman"/>
                <a:cs typeface="Times New Roman"/>
              </a:rPr>
              <a:t>resource graph </a:t>
            </a:r>
            <a:r>
              <a:rPr sz="2000" spc="-10" dirty="0">
                <a:solidFill>
                  <a:srgbClr val="001F5F"/>
                </a:solidFill>
                <a:latin typeface="Times New Roman"/>
                <a:cs typeface="Times New Roman"/>
              </a:rPr>
              <a:t>is </a:t>
            </a:r>
            <a:r>
              <a:rPr sz="2000" spc="-5" dirty="0">
                <a:solidFill>
                  <a:srgbClr val="001F5F"/>
                </a:solidFill>
                <a:latin typeface="Times New Roman"/>
                <a:cs typeface="Times New Roman"/>
              </a:rPr>
              <a:t>updated </a:t>
            </a:r>
            <a:r>
              <a:rPr sz="2000" dirty="0">
                <a:solidFill>
                  <a:srgbClr val="001F5F"/>
                </a:solidFill>
                <a:latin typeface="Times New Roman"/>
                <a:cs typeface="Times New Roman"/>
              </a:rPr>
              <a:t>on </a:t>
            </a:r>
            <a:r>
              <a:rPr sz="2000" spc="-5" dirty="0">
                <a:solidFill>
                  <a:srgbClr val="001F5F"/>
                </a:solidFill>
                <a:latin typeface="Times New Roman"/>
                <a:cs typeface="Times New Roman"/>
              </a:rPr>
              <a:t>each resource request </a:t>
            </a:r>
            <a:r>
              <a:rPr sz="2000" spc="-10" dirty="0">
                <a:solidFill>
                  <a:srgbClr val="001F5F"/>
                </a:solidFill>
                <a:latin typeface="Times New Roman"/>
                <a:cs typeface="Times New Roman"/>
              </a:rPr>
              <a:t>and</a:t>
            </a:r>
            <a:r>
              <a:rPr sz="2000" spc="75" dirty="0">
                <a:solidFill>
                  <a:srgbClr val="001F5F"/>
                </a:solidFill>
                <a:latin typeface="Times New Roman"/>
                <a:cs typeface="Times New Roman"/>
              </a:rPr>
              <a:t> </a:t>
            </a:r>
            <a:r>
              <a:rPr sz="2000" spc="-5" dirty="0">
                <a:solidFill>
                  <a:srgbClr val="001F5F"/>
                </a:solidFill>
                <a:latin typeface="Times New Roman"/>
                <a:cs typeface="Times New Roman"/>
              </a:rPr>
              <a:t>release</a:t>
            </a:r>
            <a:r>
              <a:rPr sz="2000" spc="-5" dirty="0">
                <a:latin typeface="Times New Roman"/>
                <a:cs typeface="Times New Roman"/>
              </a:rPr>
              <a:t>.</a:t>
            </a:r>
            <a:endParaRPr sz="2000" dirty="0">
              <a:latin typeface="Times New Roman"/>
              <a:cs typeface="Times New Roman"/>
            </a:endParaRPr>
          </a:p>
          <a:p>
            <a:pPr marL="1049655" lvl="1" indent="-351155">
              <a:lnSpc>
                <a:spcPct val="100000"/>
              </a:lnSpc>
              <a:spcBef>
                <a:spcPts val="1680"/>
              </a:spcBef>
              <a:buClr>
                <a:srgbClr val="CC9900"/>
              </a:buClr>
              <a:buSzPct val="65000"/>
              <a:buFont typeface="Wingdings"/>
              <a:buChar char=""/>
              <a:tabLst>
                <a:tab pos="1049020" algn="l"/>
                <a:tab pos="1049655" algn="l"/>
              </a:tabLst>
            </a:pPr>
            <a:r>
              <a:rPr sz="2000" spc="-5" dirty="0">
                <a:solidFill>
                  <a:srgbClr val="6F2F9F"/>
                </a:solidFill>
                <a:latin typeface="Times New Roman"/>
                <a:cs typeface="Times New Roman"/>
              </a:rPr>
              <a:t>A</a:t>
            </a:r>
            <a:r>
              <a:rPr sz="2000" spc="100" dirty="0">
                <a:solidFill>
                  <a:srgbClr val="6F2F9F"/>
                </a:solidFill>
                <a:latin typeface="Times New Roman"/>
                <a:cs typeface="Times New Roman"/>
              </a:rPr>
              <a:t> </a:t>
            </a:r>
            <a:r>
              <a:rPr sz="2000" dirty="0">
                <a:solidFill>
                  <a:srgbClr val="6F2F9F"/>
                </a:solidFill>
                <a:latin typeface="Times New Roman"/>
                <a:cs typeface="Times New Roman"/>
              </a:rPr>
              <a:t>deadlock</a:t>
            </a:r>
            <a:r>
              <a:rPr sz="2000" spc="95" dirty="0">
                <a:solidFill>
                  <a:srgbClr val="6F2F9F"/>
                </a:solidFill>
                <a:latin typeface="Times New Roman"/>
                <a:cs typeface="Times New Roman"/>
              </a:rPr>
              <a:t> </a:t>
            </a:r>
            <a:r>
              <a:rPr sz="2000" spc="-5" dirty="0">
                <a:solidFill>
                  <a:srgbClr val="6F2F9F"/>
                </a:solidFill>
                <a:latin typeface="Times New Roman"/>
                <a:cs typeface="Times New Roman"/>
              </a:rPr>
              <a:t>condition</a:t>
            </a:r>
            <a:r>
              <a:rPr sz="2000" spc="100" dirty="0">
                <a:solidFill>
                  <a:srgbClr val="6F2F9F"/>
                </a:solidFill>
                <a:latin typeface="Times New Roman"/>
                <a:cs typeface="Times New Roman"/>
              </a:rPr>
              <a:t> </a:t>
            </a:r>
            <a:r>
              <a:rPr sz="2000" spc="5" dirty="0">
                <a:solidFill>
                  <a:srgbClr val="6F2F9F"/>
                </a:solidFill>
                <a:latin typeface="Times New Roman"/>
                <a:cs typeface="Times New Roman"/>
              </a:rPr>
              <a:t>can</a:t>
            </a:r>
            <a:r>
              <a:rPr sz="2000" spc="90" dirty="0">
                <a:solidFill>
                  <a:srgbClr val="6F2F9F"/>
                </a:solidFill>
                <a:latin typeface="Times New Roman"/>
                <a:cs typeface="Times New Roman"/>
              </a:rPr>
              <a:t> </a:t>
            </a:r>
            <a:r>
              <a:rPr sz="2000" dirty="0">
                <a:solidFill>
                  <a:srgbClr val="6F2F9F"/>
                </a:solidFill>
                <a:latin typeface="Times New Roman"/>
                <a:cs typeface="Times New Roman"/>
              </a:rPr>
              <a:t>be</a:t>
            </a:r>
            <a:r>
              <a:rPr sz="2000" spc="130" dirty="0">
                <a:solidFill>
                  <a:srgbClr val="6F2F9F"/>
                </a:solidFill>
                <a:latin typeface="Times New Roman"/>
                <a:cs typeface="Times New Roman"/>
              </a:rPr>
              <a:t> </a:t>
            </a:r>
            <a:r>
              <a:rPr sz="2000" spc="-5" dirty="0">
                <a:solidFill>
                  <a:srgbClr val="6F2F9F"/>
                </a:solidFill>
                <a:latin typeface="Times New Roman"/>
                <a:cs typeface="Times New Roman"/>
              </a:rPr>
              <a:t>detected</a:t>
            </a:r>
            <a:r>
              <a:rPr sz="2000" spc="120" dirty="0">
                <a:solidFill>
                  <a:srgbClr val="6F2F9F"/>
                </a:solidFill>
                <a:latin typeface="Times New Roman"/>
                <a:cs typeface="Times New Roman"/>
              </a:rPr>
              <a:t> </a:t>
            </a:r>
            <a:r>
              <a:rPr sz="2000" dirty="0">
                <a:solidFill>
                  <a:srgbClr val="6F2F9F"/>
                </a:solidFill>
                <a:latin typeface="Times New Roman"/>
                <a:cs typeface="Times New Roman"/>
              </a:rPr>
              <a:t>by</a:t>
            </a:r>
            <a:r>
              <a:rPr sz="2000" spc="65" dirty="0">
                <a:solidFill>
                  <a:srgbClr val="6F2F9F"/>
                </a:solidFill>
                <a:latin typeface="Times New Roman"/>
                <a:cs typeface="Times New Roman"/>
              </a:rPr>
              <a:t> </a:t>
            </a:r>
            <a:r>
              <a:rPr sz="2000" spc="-5" dirty="0">
                <a:solidFill>
                  <a:srgbClr val="6F2F9F"/>
                </a:solidFill>
                <a:latin typeface="Times New Roman"/>
                <a:cs typeface="Times New Roman"/>
              </a:rPr>
              <a:t>analyzing</a:t>
            </a:r>
            <a:r>
              <a:rPr sz="2000" spc="125" dirty="0">
                <a:solidFill>
                  <a:srgbClr val="6F2F9F"/>
                </a:solidFill>
                <a:latin typeface="Times New Roman"/>
                <a:cs typeface="Times New Roman"/>
              </a:rPr>
              <a:t> </a:t>
            </a:r>
            <a:r>
              <a:rPr sz="2000" spc="-10" dirty="0">
                <a:solidFill>
                  <a:srgbClr val="6F2F9F"/>
                </a:solidFill>
                <a:latin typeface="Times New Roman"/>
                <a:cs typeface="Times New Roman"/>
              </a:rPr>
              <a:t>the</a:t>
            </a:r>
            <a:r>
              <a:rPr sz="2000" spc="125" dirty="0">
                <a:solidFill>
                  <a:srgbClr val="6F2F9F"/>
                </a:solidFill>
                <a:latin typeface="Times New Roman"/>
                <a:cs typeface="Times New Roman"/>
              </a:rPr>
              <a:t> </a:t>
            </a:r>
            <a:r>
              <a:rPr sz="2000" spc="-5" dirty="0">
                <a:solidFill>
                  <a:srgbClr val="6F2F9F"/>
                </a:solidFill>
                <a:latin typeface="Times New Roman"/>
                <a:cs typeface="Times New Roman"/>
              </a:rPr>
              <a:t>resource</a:t>
            </a:r>
            <a:r>
              <a:rPr sz="2000" spc="120" dirty="0">
                <a:solidFill>
                  <a:srgbClr val="6F2F9F"/>
                </a:solidFill>
                <a:latin typeface="Times New Roman"/>
                <a:cs typeface="Times New Roman"/>
              </a:rPr>
              <a:t> </a:t>
            </a:r>
            <a:r>
              <a:rPr sz="2000" spc="-5" dirty="0">
                <a:solidFill>
                  <a:srgbClr val="6F2F9F"/>
                </a:solidFill>
                <a:latin typeface="Times New Roman"/>
                <a:cs typeface="Times New Roman"/>
              </a:rPr>
              <a:t>graph</a:t>
            </a:r>
            <a:endParaRPr sz="2000" dirty="0">
              <a:latin typeface="Times New Roman"/>
              <a:cs typeface="Times New Roman"/>
            </a:endParaRPr>
          </a:p>
          <a:p>
            <a:pPr marL="1049655">
              <a:lnSpc>
                <a:spcPct val="100000"/>
              </a:lnSpc>
              <a:spcBef>
                <a:spcPts val="1205"/>
              </a:spcBef>
            </a:pPr>
            <a:r>
              <a:rPr sz="2000" dirty="0">
                <a:solidFill>
                  <a:srgbClr val="6F2F9F"/>
                </a:solidFill>
                <a:latin typeface="Times New Roman"/>
                <a:cs typeface="Times New Roman"/>
              </a:rPr>
              <a:t>by </a:t>
            </a:r>
            <a:r>
              <a:rPr sz="2000" spc="-5" dirty="0">
                <a:solidFill>
                  <a:srgbClr val="6F2F9F"/>
                </a:solidFill>
                <a:latin typeface="Times New Roman"/>
                <a:cs typeface="Times New Roman"/>
              </a:rPr>
              <a:t>graph </a:t>
            </a:r>
            <a:r>
              <a:rPr sz="2000" spc="-10" dirty="0">
                <a:solidFill>
                  <a:srgbClr val="6F2F9F"/>
                </a:solidFill>
                <a:latin typeface="Times New Roman"/>
                <a:cs typeface="Times New Roman"/>
              </a:rPr>
              <a:t>analyzer</a:t>
            </a:r>
            <a:r>
              <a:rPr sz="2000" spc="25" dirty="0">
                <a:solidFill>
                  <a:srgbClr val="6F2F9F"/>
                </a:solidFill>
                <a:latin typeface="Times New Roman"/>
                <a:cs typeface="Times New Roman"/>
              </a:rPr>
              <a:t> </a:t>
            </a:r>
            <a:r>
              <a:rPr sz="2000" spc="-10" dirty="0">
                <a:solidFill>
                  <a:srgbClr val="6F2F9F"/>
                </a:solidFill>
                <a:latin typeface="Times New Roman"/>
                <a:cs typeface="Times New Roman"/>
              </a:rPr>
              <a:t>algorithms</a:t>
            </a:r>
            <a:r>
              <a:rPr sz="2000" spc="-10" dirty="0">
                <a:latin typeface="Times New Roman"/>
                <a:cs typeface="Times New Roman"/>
              </a:rPr>
              <a:t>.</a:t>
            </a:r>
            <a:endParaRPr sz="2000" dirty="0">
              <a:latin typeface="Times New Roman"/>
              <a:cs typeface="Times New Roman"/>
            </a:endParaRPr>
          </a:p>
          <a:p>
            <a:pPr marL="12700">
              <a:spcBef>
                <a:spcPts val="1680"/>
              </a:spcBef>
              <a:tabLst>
                <a:tab pos="698500" algn="l"/>
                <a:tab pos="1049020" algn="l"/>
              </a:tabLst>
            </a:pPr>
            <a:r>
              <a:rPr sz="1300" u="heavy" spc="-5" dirty="0">
                <a:solidFill>
                  <a:srgbClr val="CC9900"/>
                </a:solidFill>
                <a:uFill>
                  <a:solidFill>
                    <a:srgbClr val="CC9900"/>
                  </a:solidFill>
                </a:uFill>
                <a:latin typeface="Times New Roman"/>
                <a:cs typeface="Times New Roman"/>
              </a:rPr>
              <a:t> 	</a:t>
            </a:r>
            <a:r>
              <a:rPr sz="1300" u="heavy" spc="-5" dirty="0">
                <a:solidFill>
                  <a:srgbClr val="CC9900"/>
                </a:solidFill>
                <a:uFill>
                  <a:solidFill>
                    <a:srgbClr val="CC9900"/>
                  </a:solidFill>
                </a:uFill>
                <a:latin typeface="Wingdings"/>
                <a:cs typeface="Wingdings"/>
              </a:rPr>
              <a:t></a:t>
            </a:r>
            <a:r>
              <a:rPr sz="1300" u="heavy" spc="-5" dirty="0">
                <a:solidFill>
                  <a:srgbClr val="CC9900"/>
                </a:solidFill>
                <a:uFill>
                  <a:solidFill>
                    <a:srgbClr val="CC9900"/>
                  </a:solidFill>
                </a:uFill>
                <a:latin typeface="Times New Roman"/>
                <a:cs typeface="Times New Roman"/>
              </a:rPr>
              <a:t>	</a:t>
            </a:r>
            <a:r>
              <a:rPr sz="2000" u="heavy" spc="-10" dirty="0">
                <a:solidFill>
                  <a:srgbClr val="C00000"/>
                </a:solidFill>
                <a:uFill>
                  <a:solidFill>
                    <a:srgbClr val="CC9900"/>
                  </a:solidFill>
                </a:uFill>
                <a:latin typeface="Times New Roman"/>
                <a:cs typeface="Times New Roman"/>
              </a:rPr>
              <a:t>Once </a:t>
            </a:r>
            <a:r>
              <a:rPr sz="2000" u="heavy" spc="-5" dirty="0">
                <a:solidFill>
                  <a:srgbClr val="C00000"/>
                </a:solidFill>
                <a:uFill>
                  <a:solidFill>
                    <a:srgbClr val="CC9900"/>
                  </a:solidFill>
                </a:uFill>
                <a:latin typeface="Times New Roman"/>
                <a:cs typeface="Times New Roman"/>
              </a:rPr>
              <a:t>a </a:t>
            </a:r>
            <a:r>
              <a:rPr sz="2000" u="heavy" dirty="0">
                <a:solidFill>
                  <a:srgbClr val="C00000"/>
                </a:solidFill>
                <a:uFill>
                  <a:solidFill>
                    <a:srgbClr val="CC9900"/>
                  </a:solidFill>
                </a:uFill>
                <a:latin typeface="Times New Roman"/>
                <a:cs typeface="Times New Roman"/>
              </a:rPr>
              <a:t>deadlock </a:t>
            </a:r>
            <a:r>
              <a:rPr sz="2000" u="heavy" spc="-5" dirty="0">
                <a:solidFill>
                  <a:srgbClr val="C00000"/>
                </a:solidFill>
                <a:uFill>
                  <a:solidFill>
                    <a:srgbClr val="CC9900"/>
                  </a:solidFill>
                </a:uFill>
                <a:latin typeface="Times New Roman"/>
                <a:cs typeface="Times New Roman"/>
              </a:rPr>
              <a:t>condition </a:t>
            </a:r>
            <a:r>
              <a:rPr sz="2000" u="heavy" spc="5" dirty="0">
                <a:solidFill>
                  <a:srgbClr val="C00000"/>
                </a:solidFill>
                <a:uFill>
                  <a:solidFill>
                    <a:srgbClr val="CC9900"/>
                  </a:solidFill>
                </a:uFill>
                <a:latin typeface="Times New Roman"/>
                <a:cs typeface="Times New Roman"/>
              </a:rPr>
              <a:t>is </a:t>
            </a:r>
            <a:r>
              <a:rPr sz="2000" u="heavy" spc="-5" dirty="0">
                <a:solidFill>
                  <a:srgbClr val="C00000"/>
                </a:solidFill>
                <a:uFill>
                  <a:solidFill>
                    <a:srgbClr val="CC9900"/>
                  </a:solidFill>
                </a:uFill>
                <a:latin typeface="Times New Roman"/>
                <a:cs typeface="Times New Roman"/>
              </a:rPr>
              <a:t>detected, </a:t>
            </a:r>
            <a:r>
              <a:rPr sz="2000" u="heavy" spc="-10" dirty="0">
                <a:solidFill>
                  <a:srgbClr val="C00000"/>
                </a:solidFill>
                <a:uFill>
                  <a:solidFill>
                    <a:srgbClr val="CC9900"/>
                  </a:solidFill>
                </a:uFill>
                <a:latin typeface="Times New Roman"/>
                <a:cs typeface="Times New Roman"/>
              </a:rPr>
              <a:t>the system </a:t>
            </a:r>
            <a:r>
              <a:rPr sz="2000" u="heavy" spc="-5" dirty="0">
                <a:solidFill>
                  <a:srgbClr val="C00000"/>
                </a:solidFill>
                <a:uFill>
                  <a:solidFill>
                    <a:srgbClr val="CC9900"/>
                  </a:solidFill>
                </a:uFill>
                <a:latin typeface="Times New Roman"/>
                <a:cs typeface="Times New Roman"/>
              </a:rPr>
              <a:t>can terminate</a:t>
            </a:r>
            <a:r>
              <a:rPr sz="2000" u="heavy" spc="215" dirty="0">
                <a:solidFill>
                  <a:srgbClr val="C00000"/>
                </a:solidFill>
                <a:uFill>
                  <a:solidFill>
                    <a:srgbClr val="CC9900"/>
                  </a:solidFill>
                </a:uFill>
                <a:latin typeface="Times New Roman"/>
                <a:cs typeface="Times New Roman"/>
              </a:rPr>
              <a:t> </a:t>
            </a:r>
            <a:r>
              <a:rPr sz="2000" u="heavy" spc="-5" dirty="0">
                <a:solidFill>
                  <a:srgbClr val="C00000"/>
                </a:solidFill>
                <a:uFill>
                  <a:solidFill>
                    <a:srgbClr val="CC9900"/>
                  </a:solidFill>
                </a:uFill>
                <a:latin typeface="Times New Roman"/>
                <a:cs typeface="Times New Roman"/>
              </a:rPr>
              <a:t>a</a:t>
            </a:r>
            <a:r>
              <a:rPr lang="en-US" sz="2000" u="heavy" spc="-5" dirty="0">
                <a:solidFill>
                  <a:srgbClr val="C00000"/>
                </a:solidFill>
                <a:uFill>
                  <a:solidFill>
                    <a:srgbClr val="CC9900"/>
                  </a:solidFill>
                </a:uFill>
                <a:latin typeface="Times New Roman"/>
                <a:cs typeface="Times New Roman"/>
              </a:rPr>
              <a:t>    </a:t>
            </a:r>
            <a:r>
              <a:rPr lang="en-IN" sz="2800" kern="1200" spc="-5" baseline="300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process or </a:t>
            </a:r>
            <a:r>
              <a:rPr lang="en-IN" sz="2800" kern="1200" spc="-15" baseline="30000" dirty="0" err="1">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preempt</a:t>
            </a:r>
            <a:r>
              <a:rPr lang="en-IN" sz="2800" kern="1200" spc="-15" baseline="300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the resource to break the deadlocking cycle.</a:t>
            </a:r>
            <a:endParaRPr lang="en-IN" sz="2800" dirty="0">
              <a:effectLst/>
              <a:latin typeface="Times New Roman" panose="02020603050405020304" pitchFamily="18" charset="0"/>
              <a:ea typeface="Calibri" panose="020F0502020204030204" pitchFamily="34" charset="0"/>
              <a:cs typeface="Times New Roman" panose="02020603050405020304" pitchFamily="18" charset="0"/>
            </a:endParaRPr>
          </a:p>
          <a:p>
            <a:pPr marL="12700">
              <a:lnSpc>
                <a:spcPct val="100000"/>
              </a:lnSpc>
              <a:spcBef>
                <a:spcPts val="1680"/>
              </a:spcBef>
              <a:tabLst>
                <a:tab pos="698500" algn="l"/>
                <a:tab pos="1049020" algn="l"/>
              </a:tabLst>
            </a:pPr>
            <a:endParaRPr sz="2000" dirty="0">
              <a:latin typeface="Times New Roman"/>
              <a:cs typeface="Times New Roman"/>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60044" y="199374"/>
            <a:ext cx="8307705" cy="1398270"/>
          </a:xfrm>
          <a:prstGeom prst="rect">
            <a:avLst/>
          </a:prstGeom>
        </p:spPr>
        <p:txBody>
          <a:bodyPr vert="horz" wrap="square" lIns="0" tIns="12700" rIns="0" bIns="0" rtlCol="0">
            <a:spAutoFit/>
          </a:bodyPr>
          <a:lstStyle/>
          <a:p>
            <a:pPr marL="356870" marR="5080" indent="-344805" algn="just">
              <a:lnSpc>
                <a:spcPct val="150100"/>
              </a:lnSpc>
              <a:spcBef>
                <a:spcPts val="100"/>
              </a:spcBef>
            </a:pPr>
            <a:r>
              <a:rPr spc="-5" dirty="0">
                <a:solidFill>
                  <a:srgbClr val="C00000"/>
                </a:solidFill>
              </a:rPr>
              <a:t>» </a:t>
            </a:r>
            <a:r>
              <a:rPr b="1" i="1" spc="-5" dirty="0">
                <a:solidFill>
                  <a:srgbClr val="FF0000"/>
                </a:solidFill>
                <a:latin typeface="Times New Roman"/>
                <a:cs typeface="Times New Roman"/>
              </a:rPr>
              <a:t>Avoid Deadlocks: </a:t>
            </a:r>
            <a:r>
              <a:rPr spc="-5" dirty="0">
                <a:solidFill>
                  <a:srgbClr val="AC1285"/>
                </a:solidFill>
              </a:rPr>
              <a:t>Deadlock is avoided </a:t>
            </a:r>
            <a:r>
              <a:rPr dirty="0">
                <a:solidFill>
                  <a:srgbClr val="AC1285"/>
                </a:solidFill>
              </a:rPr>
              <a:t>by </a:t>
            </a:r>
            <a:r>
              <a:rPr spc="-10" dirty="0">
                <a:solidFill>
                  <a:srgbClr val="AC1285"/>
                </a:solidFill>
              </a:rPr>
              <a:t>the careful </a:t>
            </a:r>
            <a:r>
              <a:rPr spc="-5" dirty="0">
                <a:solidFill>
                  <a:srgbClr val="AC1285"/>
                </a:solidFill>
              </a:rPr>
              <a:t>resource allocation  techniques </a:t>
            </a:r>
            <a:r>
              <a:rPr spc="10" dirty="0">
                <a:solidFill>
                  <a:srgbClr val="AC1285"/>
                </a:solidFill>
              </a:rPr>
              <a:t>by </a:t>
            </a:r>
            <a:r>
              <a:rPr spc="-5" dirty="0">
                <a:solidFill>
                  <a:srgbClr val="AC1285"/>
                </a:solidFill>
              </a:rPr>
              <a:t>the Operating </a:t>
            </a:r>
            <a:r>
              <a:rPr spc="-10" dirty="0">
                <a:solidFill>
                  <a:srgbClr val="AC1285"/>
                </a:solidFill>
              </a:rPr>
              <a:t>System</a:t>
            </a:r>
            <a:r>
              <a:rPr spc="-10" dirty="0"/>
              <a:t>. </a:t>
            </a:r>
            <a:r>
              <a:rPr dirty="0">
                <a:solidFill>
                  <a:srgbClr val="C00000"/>
                </a:solidFill>
              </a:rPr>
              <a:t>It </a:t>
            </a:r>
            <a:r>
              <a:rPr spc="-5" dirty="0">
                <a:solidFill>
                  <a:srgbClr val="C00000"/>
                </a:solidFill>
              </a:rPr>
              <a:t>is </a:t>
            </a:r>
            <a:r>
              <a:rPr spc="-10" dirty="0">
                <a:solidFill>
                  <a:srgbClr val="C00000"/>
                </a:solidFill>
              </a:rPr>
              <a:t>similar </a:t>
            </a:r>
            <a:r>
              <a:rPr spc="-5" dirty="0">
                <a:solidFill>
                  <a:srgbClr val="C00000"/>
                </a:solidFill>
              </a:rPr>
              <a:t>to </a:t>
            </a:r>
            <a:r>
              <a:rPr spc="-10" dirty="0">
                <a:solidFill>
                  <a:srgbClr val="C00000"/>
                </a:solidFill>
              </a:rPr>
              <a:t>the traffic </a:t>
            </a:r>
            <a:r>
              <a:rPr spc="-5" dirty="0">
                <a:solidFill>
                  <a:srgbClr val="C00000"/>
                </a:solidFill>
              </a:rPr>
              <a:t>light  </a:t>
            </a:r>
            <a:r>
              <a:rPr spc="-15" dirty="0">
                <a:solidFill>
                  <a:srgbClr val="C00000"/>
                </a:solidFill>
              </a:rPr>
              <a:t>mechanism </a:t>
            </a:r>
            <a:r>
              <a:rPr spc="-5" dirty="0">
                <a:solidFill>
                  <a:srgbClr val="C00000"/>
                </a:solidFill>
              </a:rPr>
              <a:t>at junctions </a:t>
            </a:r>
            <a:r>
              <a:rPr spc="-10" dirty="0">
                <a:solidFill>
                  <a:srgbClr val="C00000"/>
                </a:solidFill>
              </a:rPr>
              <a:t>to </a:t>
            </a:r>
            <a:r>
              <a:rPr spc="-5" dirty="0">
                <a:solidFill>
                  <a:srgbClr val="C00000"/>
                </a:solidFill>
              </a:rPr>
              <a:t>avoid </a:t>
            </a:r>
            <a:r>
              <a:rPr spc="-10" dirty="0">
                <a:solidFill>
                  <a:srgbClr val="C00000"/>
                </a:solidFill>
              </a:rPr>
              <a:t>the traffic</a:t>
            </a:r>
            <a:r>
              <a:rPr spc="155" dirty="0">
                <a:solidFill>
                  <a:srgbClr val="C00000"/>
                </a:solidFill>
              </a:rPr>
              <a:t> </a:t>
            </a:r>
            <a:r>
              <a:rPr spc="-10" dirty="0">
                <a:solidFill>
                  <a:srgbClr val="C00000"/>
                </a:solidFill>
              </a:rPr>
              <a:t>jams</a:t>
            </a:r>
            <a:r>
              <a:rPr spc="-10" dirty="0"/>
              <a:t>.</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87</a:t>
            </a:fld>
            <a:endParaRPr spc="-40" dirty="0"/>
          </a:p>
        </p:txBody>
      </p:sp>
      <p:sp>
        <p:nvSpPr>
          <p:cNvPr id="3" name="object 3"/>
          <p:cNvSpPr txBox="1"/>
          <p:nvPr/>
        </p:nvSpPr>
        <p:spPr>
          <a:xfrm>
            <a:off x="444500" y="1632998"/>
            <a:ext cx="8322309" cy="4591685"/>
          </a:xfrm>
          <a:prstGeom prst="rect">
            <a:avLst/>
          </a:prstGeom>
        </p:spPr>
        <p:txBody>
          <a:bodyPr vert="horz" wrap="square" lIns="0" tIns="12065" rIns="0" bIns="0" rtlCol="0">
            <a:spAutoFit/>
          </a:bodyPr>
          <a:lstStyle/>
          <a:p>
            <a:pPr marL="372110" marR="8255" indent="-344805" algn="just">
              <a:lnSpc>
                <a:spcPct val="150100"/>
              </a:lnSpc>
              <a:spcBef>
                <a:spcPts val="95"/>
              </a:spcBef>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Prevent </a:t>
            </a:r>
            <a:r>
              <a:rPr sz="2000" b="1" i="1" dirty="0">
                <a:solidFill>
                  <a:srgbClr val="FF0000"/>
                </a:solidFill>
                <a:latin typeface="Times New Roman"/>
                <a:cs typeface="Times New Roman"/>
              </a:rPr>
              <a:t>Deadlocks: </a:t>
            </a:r>
            <a:r>
              <a:rPr sz="2000" spc="-5" dirty="0">
                <a:solidFill>
                  <a:srgbClr val="C00000"/>
                </a:solidFill>
                <a:latin typeface="Times New Roman"/>
                <a:cs typeface="Times New Roman"/>
              </a:rPr>
              <a:t>Prevent </a:t>
            </a:r>
            <a:r>
              <a:rPr sz="2000" spc="-20" dirty="0">
                <a:solidFill>
                  <a:srgbClr val="C00000"/>
                </a:solidFill>
                <a:latin typeface="Times New Roman"/>
                <a:cs typeface="Times New Roman"/>
              </a:rPr>
              <a:t>the </a:t>
            </a:r>
            <a:r>
              <a:rPr sz="2000" dirty="0">
                <a:solidFill>
                  <a:srgbClr val="C00000"/>
                </a:solidFill>
                <a:latin typeface="Times New Roman"/>
                <a:cs typeface="Times New Roman"/>
              </a:rPr>
              <a:t>deadlock </a:t>
            </a:r>
            <a:r>
              <a:rPr sz="2000" spc="-5" dirty="0">
                <a:solidFill>
                  <a:srgbClr val="C00000"/>
                </a:solidFill>
                <a:latin typeface="Times New Roman"/>
                <a:cs typeface="Times New Roman"/>
              </a:rPr>
              <a:t>condition </a:t>
            </a:r>
            <a:r>
              <a:rPr sz="2000" dirty="0">
                <a:solidFill>
                  <a:srgbClr val="C00000"/>
                </a:solidFill>
                <a:latin typeface="Times New Roman"/>
                <a:cs typeface="Times New Roman"/>
              </a:rPr>
              <a:t>by </a:t>
            </a:r>
            <a:r>
              <a:rPr sz="2000" spc="-5" dirty="0">
                <a:solidFill>
                  <a:srgbClr val="C00000"/>
                </a:solidFill>
                <a:latin typeface="Times New Roman"/>
                <a:cs typeface="Times New Roman"/>
              </a:rPr>
              <a:t>negating </a:t>
            </a:r>
            <a:r>
              <a:rPr sz="2000" spc="-10" dirty="0">
                <a:solidFill>
                  <a:srgbClr val="C00000"/>
                </a:solidFill>
                <a:latin typeface="Times New Roman"/>
                <a:cs typeface="Times New Roman"/>
              </a:rPr>
              <a:t>one </a:t>
            </a:r>
            <a:r>
              <a:rPr sz="2000" dirty="0">
                <a:solidFill>
                  <a:srgbClr val="C00000"/>
                </a:solidFill>
                <a:latin typeface="Times New Roman"/>
                <a:cs typeface="Times New Roman"/>
              </a:rPr>
              <a:t>of </a:t>
            </a:r>
            <a:r>
              <a:rPr sz="2000" spc="-10" dirty="0">
                <a:solidFill>
                  <a:srgbClr val="C00000"/>
                </a:solidFill>
                <a:latin typeface="Times New Roman"/>
                <a:cs typeface="Times New Roman"/>
              </a:rPr>
              <a:t>the  four </a:t>
            </a:r>
            <a:r>
              <a:rPr sz="2000" spc="-5" dirty="0">
                <a:solidFill>
                  <a:srgbClr val="C00000"/>
                </a:solidFill>
                <a:latin typeface="Times New Roman"/>
                <a:cs typeface="Times New Roman"/>
              </a:rPr>
              <a:t>conditions favoring the </a:t>
            </a:r>
            <a:r>
              <a:rPr sz="2000" dirty="0">
                <a:solidFill>
                  <a:srgbClr val="C00000"/>
                </a:solidFill>
                <a:latin typeface="Times New Roman"/>
                <a:cs typeface="Times New Roman"/>
              </a:rPr>
              <a:t>deadlock </a:t>
            </a:r>
            <a:r>
              <a:rPr sz="2000" spc="-5" dirty="0">
                <a:solidFill>
                  <a:srgbClr val="C00000"/>
                </a:solidFill>
                <a:latin typeface="Times New Roman"/>
                <a:cs typeface="Times New Roman"/>
              </a:rPr>
              <a:t>situation (Mutual Exclusion, No  </a:t>
            </a:r>
            <a:r>
              <a:rPr sz="2000" spc="-10" dirty="0">
                <a:solidFill>
                  <a:srgbClr val="C00000"/>
                </a:solidFill>
                <a:latin typeface="Times New Roman"/>
                <a:cs typeface="Times New Roman"/>
              </a:rPr>
              <a:t>Resource </a:t>
            </a:r>
            <a:r>
              <a:rPr sz="2000" spc="-5" dirty="0">
                <a:solidFill>
                  <a:srgbClr val="C00000"/>
                </a:solidFill>
                <a:latin typeface="Times New Roman"/>
                <a:cs typeface="Times New Roman"/>
              </a:rPr>
              <a:t>Preemption, </a:t>
            </a:r>
            <a:r>
              <a:rPr sz="2000" spc="-10" dirty="0">
                <a:solidFill>
                  <a:srgbClr val="C00000"/>
                </a:solidFill>
                <a:latin typeface="Times New Roman"/>
                <a:cs typeface="Times New Roman"/>
              </a:rPr>
              <a:t>Circular</a:t>
            </a:r>
            <a:r>
              <a:rPr sz="2000" spc="65" dirty="0">
                <a:solidFill>
                  <a:srgbClr val="C00000"/>
                </a:solidFill>
                <a:latin typeface="Times New Roman"/>
                <a:cs typeface="Times New Roman"/>
              </a:rPr>
              <a:t> </a:t>
            </a:r>
            <a:r>
              <a:rPr sz="2000" dirty="0">
                <a:solidFill>
                  <a:srgbClr val="C00000"/>
                </a:solidFill>
                <a:latin typeface="Times New Roman"/>
                <a:cs typeface="Times New Roman"/>
              </a:rPr>
              <a:t>Wait)</a:t>
            </a:r>
            <a:r>
              <a:rPr sz="2000" dirty="0">
                <a:latin typeface="Times New Roman"/>
                <a:cs typeface="Times New Roman"/>
              </a:rPr>
              <a:t>.</a:t>
            </a:r>
            <a:endParaRPr sz="2000">
              <a:latin typeface="Times New Roman"/>
              <a:cs typeface="Times New Roman"/>
            </a:endParaRPr>
          </a:p>
          <a:p>
            <a:pPr marL="372110" marR="5080" indent="-344805" algn="just">
              <a:lnSpc>
                <a:spcPct val="150100"/>
              </a:lnSpc>
              <a:spcBef>
                <a:spcPts val="480"/>
              </a:spcBef>
            </a:pPr>
            <a:r>
              <a:rPr sz="2000" spc="-5" dirty="0">
                <a:solidFill>
                  <a:srgbClr val="C00000"/>
                </a:solidFill>
                <a:latin typeface="Times New Roman"/>
                <a:cs typeface="Times New Roman"/>
              </a:rPr>
              <a:t>» </a:t>
            </a:r>
            <a:r>
              <a:rPr sz="2000" spc="-10" dirty="0">
                <a:solidFill>
                  <a:srgbClr val="6F2F9F"/>
                </a:solidFill>
                <a:latin typeface="Times New Roman"/>
                <a:cs typeface="Times New Roman"/>
              </a:rPr>
              <a:t>Ensure that </a:t>
            </a:r>
            <a:r>
              <a:rPr sz="2000" spc="-5" dirty="0">
                <a:solidFill>
                  <a:srgbClr val="6F2F9F"/>
                </a:solidFill>
                <a:latin typeface="Times New Roman"/>
                <a:cs typeface="Times New Roman"/>
              </a:rPr>
              <a:t>a process does </a:t>
            </a:r>
            <a:r>
              <a:rPr sz="2000" spc="-10" dirty="0">
                <a:solidFill>
                  <a:srgbClr val="6F2F9F"/>
                </a:solidFill>
                <a:latin typeface="Times New Roman"/>
                <a:cs typeface="Times New Roman"/>
              </a:rPr>
              <a:t>not </a:t>
            </a:r>
            <a:r>
              <a:rPr sz="2000" spc="-5" dirty="0">
                <a:solidFill>
                  <a:srgbClr val="6F2F9F"/>
                </a:solidFill>
                <a:latin typeface="Times New Roman"/>
                <a:cs typeface="Times New Roman"/>
              </a:rPr>
              <a:t>hold </a:t>
            </a:r>
            <a:r>
              <a:rPr sz="2000" spc="-10" dirty="0">
                <a:solidFill>
                  <a:srgbClr val="6F2F9F"/>
                </a:solidFill>
                <a:latin typeface="Times New Roman"/>
                <a:cs typeface="Times New Roman"/>
              </a:rPr>
              <a:t>any </a:t>
            </a:r>
            <a:r>
              <a:rPr sz="2000" spc="-5" dirty="0">
                <a:solidFill>
                  <a:srgbClr val="6F2F9F"/>
                </a:solidFill>
                <a:latin typeface="Times New Roman"/>
                <a:cs typeface="Times New Roman"/>
              </a:rPr>
              <a:t>other resources when it requests a  resource</a:t>
            </a:r>
            <a:r>
              <a:rPr sz="2000" spc="-5" dirty="0">
                <a:latin typeface="Times New Roman"/>
                <a:cs typeface="Times New Roman"/>
              </a:rPr>
              <a:t>. This can </a:t>
            </a:r>
            <a:r>
              <a:rPr sz="2000" dirty="0">
                <a:latin typeface="Times New Roman"/>
                <a:cs typeface="Times New Roman"/>
              </a:rPr>
              <a:t>be </a:t>
            </a:r>
            <a:r>
              <a:rPr sz="2000" spc="-10" dirty="0">
                <a:latin typeface="Times New Roman"/>
                <a:cs typeface="Times New Roman"/>
              </a:rPr>
              <a:t>achieved </a:t>
            </a:r>
            <a:r>
              <a:rPr sz="2000" dirty="0">
                <a:latin typeface="Times New Roman"/>
                <a:cs typeface="Times New Roman"/>
              </a:rPr>
              <a:t>by </a:t>
            </a:r>
            <a:r>
              <a:rPr sz="2000" spc="-10" dirty="0">
                <a:latin typeface="Times New Roman"/>
                <a:cs typeface="Times New Roman"/>
              </a:rPr>
              <a:t>implementing the </a:t>
            </a:r>
            <a:r>
              <a:rPr sz="2000" spc="-5" dirty="0">
                <a:latin typeface="Times New Roman"/>
                <a:cs typeface="Times New Roman"/>
              </a:rPr>
              <a:t>following </a:t>
            </a:r>
            <a:r>
              <a:rPr sz="2000" spc="-10" dirty="0">
                <a:latin typeface="Times New Roman"/>
                <a:cs typeface="Times New Roman"/>
              </a:rPr>
              <a:t>set </a:t>
            </a:r>
            <a:r>
              <a:rPr sz="2000" dirty="0">
                <a:latin typeface="Times New Roman"/>
                <a:cs typeface="Times New Roman"/>
              </a:rPr>
              <a:t>of </a:t>
            </a:r>
            <a:r>
              <a:rPr sz="2000" spc="-10" dirty="0">
                <a:latin typeface="Times New Roman"/>
                <a:cs typeface="Times New Roman"/>
              </a:rPr>
              <a:t>rules/  guidelines </a:t>
            </a:r>
            <a:r>
              <a:rPr sz="2000" spc="-5" dirty="0">
                <a:latin typeface="Times New Roman"/>
                <a:cs typeface="Times New Roman"/>
              </a:rPr>
              <a:t>in allocating resources to</a:t>
            </a:r>
            <a:r>
              <a:rPr sz="2000" spc="60" dirty="0">
                <a:latin typeface="Times New Roman"/>
                <a:cs typeface="Times New Roman"/>
              </a:rPr>
              <a:t> </a:t>
            </a:r>
            <a:r>
              <a:rPr sz="2000" spc="-5" dirty="0">
                <a:latin typeface="Times New Roman"/>
                <a:cs typeface="Times New Roman"/>
              </a:rPr>
              <a:t>processes.</a:t>
            </a:r>
            <a:endParaRPr sz="2000">
              <a:latin typeface="Times New Roman"/>
              <a:cs typeface="Times New Roman"/>
            </a:endParaRPr>
          </a:p>
          <a:p>
            <a:pPr marL="713740" marR="5080" indent="-341630" algn="just">
              <a:lnSpc>
                <a:spcPct val="150100"/>
              </a:lnSpc>
              <a:spcBef>
                <a:spcPts val="464"/>
              </a:spcBef>
              <a:buClr>
                <a:srgbClr val="C00000"/>
              </a:buClr>
              <a:buSzPct val="97222"/>
              <a:buAutoNum type="arabicPeriod"/>
              <a:tabLst>
                <a:tab pos="714375" algn="l"/>
              </a:tabLst>
            </a:pPr>
            <a:r>
              <a:rPr sz="1800" spc="-5" dirty="0">
                <a:latin typeface="Times New Roman"/>
                <a:cs typeface="Times New Roman"/>
              </a:rPr>
              <a:t>A process </a:t>
            </a:r>
            <a:r>
              <a:rPr sz="1800" spc="-10" dirty="0">
                <a:latin typeface="Times New Roman"/>
                <a:cs typeface="Times New Roman"/>
              </a:rPr>
              <a:t>must </a:t>
            </a:r>
            <a:r>
              <a:rPr sz="1800" dirty="0">
                <a:latin typeface="Times New Roman"/>
                <a:cs typeface="Times New Roman"/>
              </a:rPr>
              <a:t>request </a:t>
            </a:r>
            <a:r>
              <a:rPr sz="1800" spc="-5" dirty="0">
                <a:latin typeface="Times New Roman"/>
                <a:cs typeface="Times New Roman"/>
              </a:rPr>
              <a:t>all its </a:t>
            </a:r>
            <a:r>
              <a:rPr sz="1800" dirty="0">
                <a:latin typeface="Times New Roman"/>
                <a:cs typeface="Times New Roman"/>
              </a:rPr>
              <a:t>required </a:t>
            </a:r>
            <a:r>
              <a:rPr sz="1800" spc="-5" dirty="0">
                <a:latin typeface="Times New Roman"/>
                <a:cs typeface="Times New Roman"/>
              </a:rPr>
              <a:t>resource </a:t>
            </a:r>
            <a:r>
              <a:rPr sz="1800" dirty="0">
                <a:latin typeface="Times New Roman"/>
                <a:cs typeface="Times New Roman"/>
              </a:rPr>
              <a:t>and the </a:t>
            </a:r>
            <a:r>
              <a:rPr sz="1800" spc="-5" dirty="0">
                <a:latin typeface="Times New Roman"/>
                <a:cs typeface="Times New Roman"/>
              </a:rPr>
              <a:t>resources </a:t>
            </a:r>
            <a:r>
              <a:rPr sz="1800" dirty="0">
                <a:latin typeface="Times New Roman"/>
                <a:cs typeface="Times New Roman"/>
              </a:rPr>
              <a:t>should </a:t>
            </a:r>
            <a:r>
              <a:rPr sz="1800" spc="10" dirty="0">
                <a:latin typeface="Times New Roman"/>
                <a:cs typeface="Times New Roman"/>
              </a:rPr>
              <a:t>be  </a:t>
            </a:r>
            <a:r>
              <a:rPr sz="1800" spc="-5" dirty="0">
                <a:latin typeface="Times New Roman"/>
                <a:cs typeface="Times New Roman"/>
              </a:rPr>
              <a:t>allocated before </a:t>
            </a:r>
            <a:r>
              <a:rPr sz="1800" dirty="0">
                <a:latin typeface="Times New Roman"/>
                <a:cs typeface="Times New Roman"/>
              </a:rPr>
              <a:t>the </a:t>
            </a:r>
            <a:r>
              <a:rPr sz="1800" spc="-5" dirty="0">
                <a:latin typeface="Times New Roman"/>
                <a:cs typeface="Times New Roman"/>
              </a:rPr>
              <a:t>process begins its</a:t>
            </a:r>
            <a:r>
              <a:rPr sz="1800" spc="-25" dirty="0">
                <a:latin typeface="Times New Roman"/>
                <a:cs typeface="Times New Roman"/>
              </a:rPr>
              <a:t> </a:t>
            </a:r>
            <a:r>
              <a:rPr sz="1800" spc="-5" dirty="0">
                <a:latin typeface="Times New Roman"/>
                <a:cs typeface="Times New Roman"/>
              </a:rPr>
              <a:t>execution.</a:t>
            </a:r>
            <a:endParaRPr sz="1800">
              <a:latin typeface="Times New Roman"/>
              <a:cs typeface="Times New Roman"/>
            </a:endParaRPr>
          </a:p>
          <a:p>
            <a:pPr marL="713740" indent="-342265" algn="just">
              <a:lnSpc>
                <a:spcPct val="100000"/>
              </a:lnSpc>
              <a:spcBef>
                <a:spcPts val="1515"/>
              </a:spcBef>
              <a:buClr>
                <a:srgbClr val="C00000"/>
              </a:buClr>
              <a:buSzPct val="97222"/>
              <a:buAutoNum type="arabicPeriod"/>
              <a:tabLst>
                <a:tab pos="714375" algn="l"/>
              </a:tabLst>
            </a:pPr>
            <a:r>
              <a:rPr sz="1800" spc="-5" dirty="0">
                <a:latin typeface="Times New Roman"/>
                <a:cs typeface="Times New Roman"/>
              </a:rPr>
              <a:t>Grant resource </a:t>
            </a:r>
            <a:r>
              <a:rPr sz="1800" dirty="0">
                <a:latin typeface="Times New Roman"/>
                <a:cs typeface="Times New Roman"/>
              </a:rPr>
              <a:t>allocation </a:t>
            </a:r>
            <a:r>
              <a:rPr sz="1800" spc="-5" dirty="0">
                <a:latin typeface="Times New Roman"/>
                <a:cs typeface="Times New Roman"/>
              </a:rPr>
              <a:t>requests </a:t>
            </a:r>
            <a:r>
              <a:rPr sz="1800" dirty="0">
                <a:latin typeface="Times New Roman"/>
                <a:cs typeface="Times New Roman"/>
              </a:rPr>
              <a:t>from </a:t>
            </a:r>
            <a:r>
              <a:rPr sz="1800" spc="-5" dirty="0">
                <a:latin typeface="Times New Roman"/>
                <a:cs typeface="Times New Roman"/>
              </a:rPr>
              <a:t>processes </a:t>
            </a:r>
            <a:r>
              <a:rPr sz="1800" spc="5" dirty="0">
                <a:latin typeface="Times New Roman"/>
                <a:cs typeface="Times New Roman"/>
              </a:rPr>
              <a:t>only </a:t>
            </a:r>
            <a:r>
              <a:rPr sz="1800" spc="10" dirty="0">
                <a:latin typeface="Times New Roman"/>
                <a:cs typeface="Times New Roman"/>
              </a:rPr>
              <a:t>if </a:t>
            </a:r>
            <a:r>
              <a:rPr sz="1800" dirty="0">
                <a:latin typeface="Times New Roman"/>
                <a:cs typeface="Times New Roman"/>
              </a:rPr>
              <a:t>the process does </a:t>
            </a:r>
            <a:r>
              <a:rPr sz="1800" spc="-5" dirty="0">
                <a:latin typeface="Times New Roman"/>
                <a:cs typeface="Times New Roman"/>
              </a:rPr>
              <a:t>not</a:t>
            </a:r>
            <a:r>
              <a:rPr sz="1800" spc="25" dirty="0">
                <a:latin typeface="Times New Roman"/>
                <a:cs typeface="Times New Roman"/>
              </a:rPr>
              <a:t> </a:t>
            </a:r>
            <a:r>
              <a:rPr sz="1800" spc="-5" dirty="0">
                <a:latin typeface="Times New Roman"/>
                <a:cs typeface="Times New Roman"/>
              </a:rPr>
              <a:t>hold</a:t>
            </a:r>
            <a:endParaRPr sz="1800">
              <a:latin typeface="Times New Roman"/>
              <a:cs typeface="Times New Roman"/>
            </a:endParaRPr>
          </a:p>
          <a:p>
            <a:pPr marL="12700">
              <a:lnSpc>
                <a:spcPct val="100000"/>
              </a:lnSpc>
              <a:spcBef>
                <a:spcPts val="1080"/>
              </a:spcBef>
              <a:tabLst>
                <a:tab pos="713740" algn="l"/>
                <a:tab pos="8241665" algn="l"/>
              </a:tabLst>
            </a:pPr>
            <a:r>
              <a:rPr sz="1800" u="heavy" dirty="0">
                <a:uFill>
                  <a:solidFill>
                    <a:srgbClr val="CC9900"/>
                  </a:solidFill>
                </a:uFill>
                <a:latin typeface="Times New Roman"/>
                <a:cs typeface="Times New Roman"/>
              </a:rPr>
              <a:t> 	a </a:t>
            </a:r>
            <a:r>
              <a:rPr sz="1800" u="heavy" spc="-5" dirty="0">
                <a:uFill>
                  <a:solidFill>
                    <a:srgbClr val="CC9900"/>
                  </a:solidFill>
                </a:uFill>
                <a:latin typeface="Times New Roman"/>
                <a:cs typeface="Times New Roman"/>
              </a:rPr>
              <a:t>resource</a:t>
            </a:r>
            <a:r>
              <a:rPr sz="1800" u="heavy" spc="-70" dirty="0">
                <a:uFill>
                  <a:solidFill>
                    <a:srgbClr val="CC9900"/>
                  </a:solidFill>
                </a:uFill>
                <a:latin typeface="Times New Roman"/>
                <a:cs typeface="Times New Roman"/>
              </a:rPr>
              <a:t> </a:t>
            </a:r>
            <a:r>
              <a:rPr sz="1800" u="heavy" spc="-5" dirty="0">
                <a:uFill>
                  <a:solidFill>
                    <a:srgbClr val="CC9900"/>
                  </a:solidFill>
                </a:uFill>
                <a:latin typeface="Times New Roman"/>
                <a:cs typeface="Times New Roman"/>
              </a:rPr>
              <a:t>currently.	</a:t>
            </a:r>
            <a:endParaRPr sz="1800">
              <a:latin typeface="Times New Roman"/>
              <a:cs typeface="Times New Roman"/>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3" name="object 3"/>
          <p:cNvSpPr txBox="1">
            <a:spLocks noGrp="1"/>
          </p:cNvSpPr>
          <p:nvPr>
            <p:ph type="title"/>
          </p:nvPr>
        </p:nvSpPr>
        <p:spPr>
          <a:xfrm>
            <a:off x="460044" y="199374"/>
            <a:ext cx="8303895" cy="1398270"/>
          </a:xfrm>
          <a:prstGeom prst="rect">
            <a:avLst/>
          </a:prstGeom>
        </p:spPr>
        <p:txBody>
          <a:bodyPr vert="horz" wrap="square" lIns="0" tIns="12700" rIns="0" bIns="0" rtlCol="0">
            <a:spAutoFit/>
          </a:bodyPr>
          <a:lstStyle/>
          <a:p>
            <a:pPr marL="356870" marR="5080" indent="-344805" algn="just">
              <a:lnSpc>
                <a:spcPct val="150100"/>
              </a:lnSpc>
              <a:spcBef>
                <a:spcPts val="100"/>
              </a:spcBef>
            </a:pPr>
            <a:r>
              <a:rPr spc="-5" dirty="0">
                <a:solidFill>
                  <a:srgbClr val="C00000"/>
                </a:solidFill>
              </a:rPr>
              <a:t>» </a:t>
            </a:r>
            <a:r>
              <a:rPr spc="-5" dirty="0">
                <a:solidFill>
                  <a:srgbClr val="AC1285"/>
                </a:solidFill>
              </a:rPr>
              <a:t>Ensure </a:t>
            </a:r>
            <a:r>
              <a:rPr spc="-10" dirty="0">
                <a:solidFill>
                  <a:srgbClr val="AC1285"/>
                </a:solidFill>
              </a:rPr>
              <a:t>that </a:t>
            </a:r>
            <a:r>
              <a:rPr spc="-5" dirty="0">
                <a:solidFill>
                  <a:srgbClr val="AC1285"/>
                </a:solidFill>
              </a:rPr>
              <a:t>resource </a:t>
            </a:r>
            <a:r>
              <a:rPr spc="-10" dirty="0">
                <a:solidFill>
                  <a:srgbClr val="AC1285"/>
                </a:solidFill>
              </a:rPr>
              <a:t>preemption </a:t>
            </a:r>
            <a:r>
              <a:rPr spc="-5" dirty="0">
                <a:solidFill>
                  <a:srgbClr val="AC1285"/>
                </a:solidFill>
              </a:rPr>
              <a:t>(resource </a:t>
            </a:r>
            <a:r>
              <a:rPr spc="-10" dirty="0">
                <a:solidFill>
                  <a:srgbClr val="AC1285"/>
                </a:solidFill>
              </a:rPr>
              <a:t>releasing) </a:t>
            </a:r>
            <a:r>
              <a:rPr spc="-5" dirty="0">
                <a:solidFill>
                  <a:srgbClr val="AC1285"/>
                </a:solidFill>
              </a:rPr>
              <a:t>is </a:t>
            </a:r>
            <a:r>
              <a:rPr spc="-10" dirty="0">
                <a:solidFill>
                  <a:srgbClr val="AC1285"/>
                </a:solidFill>
              </a:rPr>
              <a:t>possible </a:t>
            </a:r>
            <a:r>
              <a:rPr spc="-5" dirty="0">
                <a:solidFill>
                  <a:srgbClr val="AC1285"/>
                </a:solidFill>
              </a:rPr>
              <a:t>at </a:t>
            </a:r>
            <a:r>
              <a:rPr spc="-10" dirty="0">
                <a:solidFill>
                  <a:srgbClr val="AC1285"/>
                </a:solidFill>
              </a:rPr>
              <a:t>operating  system </a:t>
            </a:r>
            <a:r>
              <a:rPr spc="-5" dirty="0">
                <a:solidFill>
                  <a:srgbClr val="AC1285"/>
                </a:solidFill>
              </a:rPr>
              <a:t>level</a:t>
            </a:r>
            <a:r>
              <a:rPr spc="-5" dirty="0"/>
              <a:t>. This </a:t>
            </a:r>
            <a:r>
              <a:rPr spc="5" dirty="0"/>
              <a:t>can </a:t>
            </a:r>
            <a:r>
              <a:rPr dirty="0"/>
              <a:t>be </a:t>
            </a:r>
            <a:r>
              <a:rPr spc="-5" dirty="0"/>
              <a:t>achieved </a:t>
            </a:r>
            <a:r>
              <a:rPr spc="10" dirty="0"/>
              <a:t>by </a:t>
            </a:r>
            <a:r>
              <a:rPr spc="-10" dirty="0"/>
              <a:t>implementing </a:t>
            </a:r>
            <a:r>
              <a:rPr spc="-5" dirty="0"/>
              <a:t>the </a:t>
            </a:r>
            <a:r>
              <a:rPr spc="-10" dirty="0"/>
              <a:t>following set </a:t>
            </a:r>
            <a:r>
              <a:rPr spc="5" dirty="0"/>
              <a:t>of  </a:t>
            </a:r>
            <a:r>
              <a:rPr spc="-5" dirty="0"/>
              <a:t>rules/ </a:t>
            </a:r>
            <a:r>
              <a:rPr spc="-10" dirty="0"/>
              <a:t>guidelines in </a:t>
            </a:r>
            <a:r>
              <a:rPr spc="-5" dirty="0"/>
              <a:t>resources allocation </a:t>
            </a:r>
            <a:r>
              <a:rPr spc="-10" dirty="0"/>
              <a:t>and</a:t>
            </a:r>
            <a:r>
              <a:rPr spc="70" dirty="0"/>
              <a:t> </a:t>
            </a:r>
            <a:r>
              <a:rPr spc="-10" dirty="0"/>
              <a:t>releasing:</a:t>
            </a: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88</a:t>
            </a:fld>
            <a:endParaRPr spc="-40" dirty="0"/>
          </a:p>
        </p:txBody>
      </p:sp>
      <p:sp>
        <p:nvSpPr>
          <p:cNvPr id="4" name="object 4"/>
          <p:cNvSpPr txBox="1"/>
          <p:nvPr/>
        </p:nvSpPr>
        <p:spPr>
          <a:xfrm>
            <a:off x="804468" y="1631167"/>
            <a:ext cx="7960359" cy="2605405"/>
          </a:xfrm>
          <a:prstGeom prst="rect">
            <a:avLst/>
          </a:prstGeom>
        </p:spPr>
        <p:txBody>
          <a:bodyPr vert="horz" wrap="square" lIns="0" tIns="149860" rIns="0" bIns="0" rtlCol="0">
            <a:spAutoFit/>
          </a:bodyPr>
          <a:lstStyle/>
          <a:p>
            <a:pPr marL="353695" indent="-341630">
              <a:lnSpc>
                <a:spcPct val="100000"/>
              </a:lnSpc>
              <a:spcBef>
                <a:spcPts val="1180"/>
              </a:spcBef>
              <a:buClr>
                <a:srgbClr val="C00000"/>
              </a:buClr>
              <a:buSzPct val="97222"/>
              <a:buAutoNum type="arabicPeriod"/>
              <a:tabLst>
                <a:tab pos="353695" algn="l"/>
                <a:tab pos="354330" algn="l"/>
              </a:tabLst>
            </a:pPr>
            <a:r>
              <a:rPr sz="1800" spc="-5" dirty="0">
                <a:latin typeface="Times New Roman"/>
                <a:cs typeface="Times New Roman"/>
              </a:rPr>
              <a:t>Release all </a:t>
            </a:r>
            <a:r>
              <a:rPr sz="1800" dirty="0">
                <a:latin typeface="Times New Roman"/>
                <a:cs typeface="Times New Roman"/>
              </a:rPr>
              <a:t>the </a:t>
            </a:r>
            <a:r>
              <a:rPr sz="1800" spc="-5" dirty="0">
                <a:latin typeface="Times New Roman"/>
                <a:cs typeface="Times New Roman"/>
              </a:rPr>
              <a:t>resources </a:t>
            </a:r>
            <a:r>
              <a:rPr sz="1800" dirty="0">
                <a:latin typeface="Times New Roman"/>
                <a:cs typeface="Times New Roman"/>
              </a:rPr>
              <a:t>currently held </a:t>
            </a:r>
            <a:r>
              <a:rPr sz="1800" spc="5" dirty="0">
                <a:latin typeface="Times New Roman"/>
                <a:cs typeface="Times New Roman"/>
              </a:rPr>
              <a:t>by </a:t>
            </a:r>
            <a:r>
              <a:rPr sz="1800" dirty="0">
                <a:latin typeface="Times New Roman"/>
                <a:cs typeface="Times New Roman"/>
              </a:rPr>
              <a:t>a </a:t>
            </a:r>
            <a:r>
              <a:rPr sz="1800" spc="-5" dirty="0">
                <a:latin typeface="Times New Roman"/>
                <a:cs typeface="Times New Roman"/>
              </a:rPr>
              <a:t>process </a:t>
            </a:r>
            <a:r>
              <a:rPr sz="1800" spc="10" dirty="0">
                <a:latin typeface="Times New Roman"/>
                <a:cs typeface="Times New Roman"/>
              </a:rPr>
              <a:t>if </a:t>
            </a:r>
            <a:r>
              <a:rPr sz="1800" dirty="0">
                <a:latin typeface="Times New Roman"/>
                <a:cs typeface="Times New Roman"/>
              </a:rPr>
              <a:t>a request </a:t>
            </a:r>
            <a:r>
              <a:rPr sz="1800" spc="-5" dirty="0">
                <a:latin typeface="Times New Roman"/>
                <a:cs typeface="Times New Roman"/>
              </a:rPr>
              <a:t>made </a:t>
            </a:r>
            <a:r>
              <a:rPr sz="1800" spc="15" dirty="0">
                <a:latin typeface="Times New Roman"/>
                <a:cs typeface="Times New Roman"/>
              </a:rPr>
              <a:t>by</a:t>
            </a:r>
            <a:r>
              <a:rPr sz="1800" spc="-75" dirty="0">
                <a:latin typeface="Times New Roman"/>
                <a:cs typeface="Times New Roman"/>
              </a:rPr>
              <a:t> </a:t>
            </a:r>
            <a:r>
              <a:rPr sz="1800" dirty="0">
                <a:latin typeface="Times New Roman"/>
                <a:cs typeface="Times New Roman"/>
              </a:rPr>
              <a:t>the</a:t>
            </a:r>
            <a:endParaRPr sz="1800">
              <a:latin typeface="Times New Roman"/>
              <a:cs typeface="Times New Roman"/>
            </a:endParaRPr>
          </a:p>
          <a:p>
            <a:pPr marL="353695">
              <a:lnSpc>
                <a:spcPct val="100000"/>
              </a:lnSpc>
              <a:spcBef>
                <a:spcPts val="1080"/>
              </a:spcBef>
            </a:pPr>
            <a:r>
              <a:rPr sz="1800" spc="-5" dirty="0">
                <a:latin typeface="Times New Roman"/>
                <a:cs typeface="Times New Roman"/>
              </a:rPr>
              <a:t>process </a:t>
            </a:r>
            <a:r>
              <a:rPr sz="1800" spc="-10" dirty="0">
                <a:latin typeface="Times New Roman"/>
                <a:cs typeface="Times New Roman"/>
              </a:rPr>
              <a:t>for </a:t>
            </a:r>
            <a:r>
              <a:rPr sz="1800" dirty="0">
                <a:latin typeface="Times New Roman"/>
                <a:cs typeface="Times New Roman"/>
              </a:rPr>
              <a:t>a </a:t>
            </a:r>
            <a:r>
              <a:rPr sz="1800" spc="-5" dirty="0">
                <a:latin typeface="Times New Roman"/>
                <a:cs typeface="Times New Roman"/>
              </a:rPr>
              <a:t>new resource </a:t>
            </a:r>
            <a:r>
              <a:rPr sz="1800" dirty="0">
                <a:latin typeface="Times New Roman"/>
                <a:cs typeface="Times New Roman"/>
              </a:rPr>
              <a:t>is </a:t>
            </a:r>
            <a:r>
              <a:rPr sz="1800" spc="5" dirty="0">
                <a:latin typeface="Times New Roman"/>
                <a:cs typeface="Times New Roman"/>
              </a:rPr>
              <a:t>not </a:t>
            </a:r>
            <a:r>
              <a:rPr sz="1800" spc="-5" dirty="0">
                <a:latin typeface="Times New Roman"/>
                <a:cs typeface="Times New Roman"/>
              </a:rPr>
              <a:t>able </a:t>
            </a:r>
            <a:r>
              <a:rPr sz="1800" dirty="0">
                <a:latin typeface="Times New Roman"/>
                <a:cs typeface="Times New Roman"/>
              </a:rPr>
              <a:t>to </a:t>
            </a:r>
            <a:r>
              <a:rPr sz="1800" spc="-10" dirty="0">
                <a:latin typeface="Times New Roman"/>
                <a:cs typeface="Times New Roman"/>
              </a:rPr>
              <a:t>fulfill</a:t>
            </a:r>
            <a:r>
              <a:rPr sz="1800" spc="5" dirty="0">
                <a:latin typeface="Times New Roman"/>
                <a:cs typeface="Times New Roman"/>
              </a:rPr>
              <a:t> </a:t>
            </a:r>
            <a:r>
              <a:rPr sz="1800" spc="-10" dirty="0">
                <a:latin typeface="Times New Roman"/>
                <a:cs typeface="Times New Roman"/>
              </a:rPr>
              <a:t>immediately.</a:t>
            </a:r>
            <a:endParaRPr sz="1800">
              <a:latin typeface="Times New Roman"/>
              <a:cs typeface="Times New Roman"/>
            </a:endParaRPr>
          </a:p>
          <a:p>
            <a:pPr marL="353695" marR="5080" indent="-341630">
              <a:lnSpc>
                <a:spcPct val="150100"/>
              </a:lnSpc>
              <a:spcBef>
                <a:spcPts val="430"/>
              </a:spcBef>
              <a:buClr>
                <a:srgbClr val="C00000"/>
              </a:buClr>
              <a:buSzPct val="97222"/>
              <a:buAutoNum type="arabicPeriod" startAt="2"/>
              <a:tabLst>
                <a:tab pos="353695" algn="l"/>
                <a:tab pos="354330" algn="l"/>
              </a:tabLst>
            </a:pPr>
            <a:r>
              <a:rPr sz="1800" spc="-10" dirty="0">
                <a:latin typeface="Times New Roman"/>
                <a:cs typeface="Times New Roman"/>
              </a:rPr>
              <a:t>Add </a:t>
            </a:r>
            <a:r>
              <a:rPr sz="1800" dirty="0">
                <a:latin typeface="Times New Roman"/>
                <a:cs typeface="Times New Roman"/>
              </a:rPr>
              <a:t>the </a:t>
            </a:r>
            <a:r>
              <a:rPr sz="1800" spc="-5" dirty="0">
                <a:latin typeface="Times New Roman"/>
                <a:cs typeface="Times New Roman"/>
              </a:rPr>
              <a:t>resources which are preempted (released) </a:t>
            </a:r>
            <a:r>
              <a:rPr sz="1800" dirty="0">
                <a:latin typeface="Times New Roman"/>
                <a:cs typeface="Times New Roman"/>
              </a:rPr>
              <a:t>to a </a:t>
            </a:r>
            <a:r>
              <a:rPr sz="1800" spc="-5" dirty="0">
                <a:latin typeface="Times New Roman"/>
                <a:cs typeface="Times New Roman"/>
              </a:rPr>
              <a:t>resource </a:t>
            </a:r>
            <a:r>
              <a:rPr sz="1800" spc="-10" dirty="0">
                <a:latin typeface="Times New Roman"/>
                <a:cs typeface="Times New Roman"/>
              </a:rPr>
              <a:t>list </a:t>
            </a:r>
            <a:r>
              <a:rPr sz="1800" spc="-5" dirty="0">
                <a:latin typeface="Times New Roman"/>
                <a:cs typeface="Times New Roman"/>
              </a:rPr>
              <a:t>describing the  resources which </a:t>
            </a:r>
            <a:r>
              <a:rPr sz="1800" dirty="0">
                <a:latin typeface="Times New Roman"/>
                <a:cs typeface="Times New Roman"/>
              </a:rPr>
              <a:t>the </a:t>
            </a:r>
            <a:r>
              <a:rPr sz="1800" spc="-5" dirty="0">
                <a:latin typeface="Times New Roman"/>
                <a:cs typeface="Times New Roman"/>
              </a:rPr>
              <a:t>process </a:t>
            </a:r>
            <a:r>
              <a:rPr sz="1800" dirty="0">
                <a:latin typeface="Times New Roman"/>
                <a:cs typeface="Times New Roman"/>
              </a:rPr>
              <a:t>requires to </a:t>
            </a:r>
            <a:r>
              <a:rPr sz="1800" spc="-5" dirty="0">
                <a:latin typeface="Times New Roman"/>
                <a:cs typeface="Times New Roman"/>
              </a:rPr>
              <a:t>complete its</a:t>
            </a:r>
            <a:r>
              <a:rPr sz="1800" dirty="0">
                <a:latin typeface="Times New Roman"/>
                <a:cs typeface="Times New Roman"/>
              </a:rPr>
              <a:t> </a:t>
            </a:r>
            <a:r>
              <a:rPr sz="1800" spc="-5" dirty="0">
                <a:latin typeface="Times New Roman"/>
                <a:cs typeface="Times New Roman"/>
              </a:rPr>
              <a:t>execution.</a:t>
            </a:r>
            <a:endParaRPr sz="1800">
              <a:latin typeface="Times New Roman"/>
              <a:cs typeface="Times New Roman"/>
            </a:endParaRPr>
          </a:p>
          <a:p>
            <a:pPr marL="353695" marR="8890" indent="-341630">
              <a:lnSpc>
                <a:spcPct val="150000"/>
              </a:lnSpc>
              <a:spcBef>
                <a:spcPts val="434"/>
              </a:spcBef>
              <a:buClr>
                <a:srgbClr val="C00000"/>
              </a:buClr>
              <a:buSzPct val="97222"/>
              <a:buAutoNum type="arabicPeriod" startAt="2"/>
              <a:tabLst>
                <a:tab pos="353695" algn="l"/>
                <a:tab pos="354330" algn="l"/>
              </a:tabLst>
            </a:pPr>
            <a:r>
              <a:rPr sz="1800" spc="-5" dirty="0">
                <a:latin typeface="Times New Roman"/>
                <a:cs typeface="Times New Roman"/>
              </a:rPr>
              <a:t>Reschedule </a:t>
            </a:r>
            <a:r>
              <a:rPr sz="1800" dirty="0">
                <a:latin typeface="Times New Roman"/>
                <a:cs typeface="Times New Roman"/>
              </a:rPr>
              <a:t>the </a:t>
            </a:r>
            <a:r>
              <a:rPr sz="1800" spc="-5" dirty="0">
                <a:latin typeface="Times New Roman"/>
                <a:cs typeface="Times New Roman"/>
              </a:rPr>
              <a:t>process for </a:t>
            </a:r>
            <a:r>
              <a:rPr sz="1800" dirty="0">
                <a:latin typeface="Times New Roman"/>
                <a:cs typeface="Times New Roman"/>
              </a:rPr>
              <a:t>execution </a:t>
            </a:r>
            <a:r>
              <a:rPr sz="1800" spc="5" dirty="0">
                <a:latin typeface="Times New Roman"/>
                <a:cs typeface="Times New Roman"/>
              </a:rPr>
              <a:t>only </a:t>
            </a:r>
            <a:r>
              <a:rPr sz="1800" spc="-10" dirty="0">
                <a:latin typeface="Times New Roman"/>
                <a:cs typeface="Times New Roman"/>
              </a:rPr>
              <a:t>when </a:t>
            </a:r>
            <a:r>
              <a:rPr sz="1800" dirty="0">
                <a:latin typeface="Times New Roman"/>
                <a:cs typeface="Times New Roman"/>
              </a:rPr>
              <a:t>the </a:t>
            </a:r>
            <a:r>
              <a:rPr sz="1800" spc="-5" dirty="0">
                <a:latin typeface="Times New Roman"/>
                <a:cs typeface="Times New Roman"/>
              </a:rPr>
              <a:t>process </a:t>
            </a:r>
            <a:r>
              <a:rPr sz="1800" spc="-10" dirty="0">
                <a:latin typeface="Times New Roman"/>
                <a:cs typeface="Times New Roman"/>
              </a:rPr>
              <a:t>gets </a:t>
            </a:r>
            <a:r>
              <a:rPr sz="1800" spc="5" dirty="0">
                <a:latin typeface="Times New Roman"/>
                <a:cs typeface="Times New Roman"/>
              </a:rPr>
              <a:t>its </a:t>
            </a:r>
            <a:r>
              <a:rPr sz="1800" dirty="0">
                <a:latin typeface="Times New Roman"/>
                <a:cs typeface="Times New Roman"/>
              </a:rPr>
              <a:t>old </a:t>
            </a:r>
            <a:r>
              <a:rPr sz="1800" spc="-5" dirty="0">
                <a:latin typeface="Times New Roman"/>
                <a:cs typeface="Times New Roman"/>
              </a:rPr>
              <a:t>resources  </a:t>
            </a:r>
            <a:r>
              <a:rPr sz="1800" dirty="0">
                <a:latin typeface="Times New Roman"/>
                <a:cs typeface="Times New Roman"/>
              </a:rPr>
              <a:t>and the </a:t>
            </a:r>
            <a:r>
              <a:rPr sz="1800" spc="-5" dirty="0">
                <a:latin typeface="Times New Roman"/>
                <a:cs typeface="Times New Roman"/>
              </a:rPr>
              <a:t>new resource which is requested </a:t>
            </a:r>
            <a:r>
              <a:rPr sz="1800" spc="5" dirty="0">
                <a:latin typeface="Times New Roman"/>
                <a:cs typeface="Times New Roman"/>
              </a:rPr>
              <a:t>by </a:t>
            </a:r>
            <a:r>
              <a:rPr sz="1800" dirty="0">
                <a:latin typeface="Times New Roman"/>
                <a:cs typeface="Times New Roman"/>
              </a:rPr>
              <a:t>the</a:t>
            </a:r>
            <a:r>
              <a:rPr sz="1800" spc="-45" dirty="0">
                <a:latin typeface="Times New Roman"/>
                <a:cs typeface="Times New Roman"/>
              </a:rPr>
              <a:t> </a:t>
            </a:r>
            <a:r>
              <a:rPr sz="1800" spc="-5" dirty="0">
                <a:latin typeface="Times New Roman"/>
                <a:cs typeface="Times New Roman"/>
              </a:rPr>
              <a:t>process.</a:t>
            </a:r>
            <a:endParaRPr sz="1800">
              <a:latin typeface="Times New Roman"/>
              <a:cs typeface="Times New Roman"/>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353009"/>
            <a:ext cx="8307705" cy="6062345"/>
          </a:xfrm>
          <a:prstGeom prst="rect">
            <a:avLst/>
          </a:prstGeom>
        </p:spPr>
        <p:txBody>
          <a:bodyPr vert="horz" wrap="square" lIns="0" tIns="12065" rIns="0" bIns="0" rtlCol="0">
            <a:spAutoFit/>
          </a:bodyPr>
          <a:lstStyle/>
          <a:p>
            <a:pPr marL="12700">
              <a:lnSpc>
                <a:spcPct val="100000"/>
              </a:lnSpc>
              <a:spcBef>
                <a:spcPts val="95"/>
              </a:spcBef>
              <a:tabLst>
                <a:tab pos="356870" algn="l"/>
              </a:tabLst>
            </a:pPr>
            <a:r>
              <a:rPr sz="2000" spc="-5" dirty="0">
                <a:solidFill>
                  <a:srgbClr val="C00000"/>
                </a:solidFill>
                <a:latin typeface="Times New Roman"/>
                <a:cs typeface="Times New Roman"/>
              </a:rPr>
              <a:t>»	</a:t>
            </a:r>
            <a:r>
              <a:rPr sz="2000" b="1" i="1" u="heavy" spc="-5" dirty="0">
                <a:solidFill>
                  <a:srgbClr val="FF0000"/>
                </a:solidFill>
                <a:uFill>
                  <a:solidFill>
                    <a:srgbClr val="FF0000"/>
                  </a:solidFill>
                </a:uFill>
                <a:latin typeface="Times New Roman"/>
                <a:cs typeface="Times New Roman"/>
              </a:rPr>
              <a:t>Task Synchronization</a:t>
            </a:r>
            <a:r>
              <a:rPr sz="2000" b="1" i="1" u="heavy" spc="10" dirty="0">
                <a:solidFill>
                  <a:srgbClr val="FF0000"/>
                </a:solidFill>
                <a:uFill>
                  <a:solidFill>
                    <a:srgbClr val="FF0000"/>
                  </a:solidFill>
                </a:uFill>
                <a:latin typeface="Times New Roman"/>
                <a:cs typeface="Times New Roman"/>
              </a:rPr>
              <a:t> </a:t>
            </a:r>
            <a:r>
              <a:rPr sz="2000" b="1" i="1" u="heavy" spc="-5" dirty="0">
                <a:solidFill>
                  <a:srgbClr val="FF0000"/>
                </a:solidFill>
                <a:uFill>
                  <a:solidFill>
                    <a:srgbClr val="FF0000"/>
                  </a:solidFill>
                </a:uFill>
                <a:latin typeface="Times New Roman"/>
                <a:cs typeface="Times New Roman"/>
              </a:rPr>
              <a:t>Techniques:</a:t>
            </a:r>
            <a:endParaRPr sz="2000">
              <a:latin typeface="Times New Roman"/>
              <a:cs typeface="Times New Roman"/>
            </a:endParaRPr>
          </a:p>
          <a:p>
            <a:pPr marL="12700">
              <a:lnSpc>
                <a:spcPct val="100000"/>
              </a:lnSpc>
              <a:spcBef>
                <a:spcPts val="1680"/>
              </a:spcBef>
              <a:tabLst>
                <a:tab pos="356870" algn="l"/>
              </a:tabLst>
            </a:pPr>
            <a:r>
              <a:rPr sz="2000" spc="-5" dirty="0">
                <a:solidFill>
                  <a:srgbClr val="C00000"/>
                </a:solidFill>
                <a:latin typeface="Times New Roman"/>
                <a:cs typeface="Times New Roman"/>
              </a:rPr>
              <a:t>»	</a:t>
            </a:r>
            <a:r>
              <a:rPr sz="2000" dirty="0">
                <a:latin typeface="Times New Roman"/>
                <a:cs typeface="Times New Roman"/>
              </a:rPr>
              <a:t>The</a:t>
            </a:r>
            <a:r>
              <a:rPr sz="2000" spc="80" dirty="0">
                <a:latin typeface="Times New Roman"/>
                <a:cs typeface="Times New Roman"/>
              </a:rPr>
              <a:t> </a:t>
            </a:r>
            <a:r>
              <a:rPr sz="2000" spc="-10" dirty="0">
                <a:solidFill>
                  <a:srgbClr val="C00000"/>
                </a:solidFill>
                <a:latin typeface="Times New Roman"/>
                <a:cs typeface="Times New Roman"/>
              </a:rPr>
              <a:t>technique</a:t>
            </a:r>
            <a:r>
              <a:rPr sz="2000" spc="114" dirty="0">
                <a:solidFill>
                  <a:srgbClr val="C00000"/>
                </a:solidFill>
                <a:latin typeface="Times New Roman"/>
                <a:cs typeface="Times New Roman"/>
              </a:rPr>
              <a:t> </a:t>
            </a:r>
            <a:r>
              <a:rPr sz="2000" spc="-5" dirty="0">
                <a:solidFill>
                  <a:srgbClr val="C00000"/>
                </a:solidFill>
                <a:latin typeface="Times New Roman"/>
                <a:cs typeface="Times New Roman"/>
              </a:rPr>
              <a:t>used</a:t>
            </a:r>
            <a:r>
              <a:rPr sz="2000" spc="95" dirty="0">
                <a:solidFill>
                  <a:srgbClr val="C00000"/>
                </a:solidFill>
                <a:latin typeface="Times New Roman"/>
                <a:cs typeface="Times New Roman"/>
              </a:rPr>
              <a:t> </a:t>
            </a:r>
            <a:r>
              <a:rPr sz="2000" spc="-10" dirty="0">
                <a:solidFill>
                  <a:srgbClr val="C00000"/>
                </a:solidFill>
                <a:latin typeface="Times New Roman"/>
                <a:cs typeface="Times New Roman"/>
              </a:rPr>
              <a:t>for</a:t>
            </a:r>
            <a:r>
              <a:rPr sz="2000" spc="85" dirty="0">
                <a:solidFill>
                  <a:srgbClr val="C00000"/>
                </a:solidFill>
                <a:latin typeface="Times New Roman"/>
                <a:cs typeface="Times New Roman"/>
              </a:rPr>
              <a:t> </a:t>
            </a:r>
            <a:r>
              <a:rPr sz="2000" spc="-5" dirty="0">
                <a:solidFill>
                  <a:srgbClr val="C00000"/>
                </a:solidFill>
                <a:latin typeface="Times New Roman"/>
                <a:cs typeface="Times New Roman"/>
              </a:rPr>
              <a:t>task</a:t>
            </a:r>
            <a:r>
              <a:rPr sz="2000" spc="90" dirty="0">
                <a:solidFill>
                  <a:srgbClr val="C00000"/>
                </a:solidFill>
                <a:latin typeface="Times New Roman"/>
                <a:cs typeface="Times New Roman"/>
              </a:rPr>
              <a:t> </a:t>
            </a:r>
            <a:r>
              <a:rPr sz="2000" spc="-5" dirty="0">
                <a:solidFill>
                  <a:srgbClr val="C00000"/>
                </a:solidFill>
                <a:latin typeface="Times New Roman"/>
                <a:cs typeface="Times New Roman"/>
              </a:rPr>
              <a:t>synchronization</a:t>
            </a:r>
            <a:r>
              <a:rPr sz="2000" spc="80" dirty="0">
                <a:solidFill>
                  <a:srgbClr val="C00000"/>
                </a:solidFill>
                <a:latin typeface="Times New Roman"/>
                <a:cs typeface="Times New Roman"/>
              </a:rPr>
              <a:t> </a:t>
            </a:r>
            <a:r>
              <a:rPr sz="2000" spc="5" dirty="0">
                <a:solidFill>
                  <a:srgbClr val="C00000"/>
                </a:solidFill>
                <a:latin typeface="Times New Roman"/>
                <a:cs typeface="Times New Roman"/>
              </a:rPr>
              <a:t>in</a:t>
            </a:r>
            <a:r>
              <a:rPr sz="2000" spc="65" dirty="0">
                <a:solidFill>
                  <a:srgbClr val="C00000"/>
                </a:solidFill>
                <a:latin typeface="Times New Roman"/>
                <a:cs typeface="Times New Roman"/>
              </a:rPr>
              <a:t> </a:t>
            </a:r>
            <a:r>
              <a:rPr sz="2000" spc="-5" dirty="0">
                <a:solidFill>
                  <a:srgbClr val="C00000"/>
                </a:solidFill>
                <a:latin typeface="Times New Roman"/>
                <a:cs typeface="Times New Roman"/>
              </a:rPr>
              <a:t>a</a:t>
            </a:r>
            <a:r>
              <a:rPr sz="2000" spc="110" dirty="0">
                <a:solidFill>
                  <a:srgbClr val="C00000"/>
                </a:solidFill>
                <a:latin typeface="Times New Roman"/>
                <a:cs typeface="Times New Roman"/>
              </a:rPr>
              <a:t> </a:t>
            </a:r>
            <a:r>
              <a:rPr sz="2000" spc="-10" dirty="0">
                <a:solidFill>
                  <a:srgbClr val="C00000"/>
                </a:solidFill>
                <a:latin typeface="Times New Roman"/>
                <a:cs typeface="Times New Roman"/>
              </a:rPr>
              <a:t>multitasking</a:t>
            </a:r>
            <a:r>
              <a:rPr sz="2000" spc="95" dirty="0">
                <a:solidFill>
                  <a:srgbClr val="C00000"/>
                </a:solidFill>
                <a:latin typeface="Times New Roman"/>
                <a:cs typeface="Times New Roman"/>
              </a:rPr>
              <a:t> </a:t>
            </a:r>
            <a:r>
              <a:rPr sz="2000" spc="-5" dirty="0">
                <a:solidFill>
                  <a:srgbClr val="C00000"/>
                </a:solidFill>
                <a:latin typeface="Times New Roman"/>
                <a:cs typeface="Times New Roman"/>
              </a:rPr>
              <a:t>environment</a:t>
            </a:r>
            <a:r>
              <a:rPr sz="2000" spc="90" dirty="0">
                <a:solidFill>
                  <a:srgbClr val="C00000"/>
                </a:solidFill>
                <a:latin typeface="Times New Roman"/>
                <a:cs typeface="Times New Roman"/>
              </a:rPr>
              <a:t> </a:t>
            </a:r>
            <a:r>
              <a:rPr sz="2000" spc="-10" dirty="0">
                <a:solidFill>
                  <a:srgbClr val="C00000"/>
                </a:solidFill>
                <a:latin typeface="Times New Roman"/>
                <a:cs typeface="Times New Roman"/>
              </a:rPr>
              <a:t>is</a:t>
            </a:r>
            <a:endParaRPr sz="2000">
              <a:latin typeface="Times New Roman"/>
              <a:cs typeface="Times New Roman"/>
            </a:endParaRPr>
          </a:p>
          <a:p>
            <a:pPr marL="356870" algn="just">
              <a:lnSpc>
                <a:spcPct val="100000"/>
              </a:lnSpc>
              <a:spcBef>
                <a:spcPts val="1200"/>
              </a:spcBef>
            </a:pPr>
            <a:r>
              <a:rPr sz="2000" b="1" i="1" dirty="0">
                <a:solidFill>
                  <a:srgbClr val="FF0000"/>
                </a:solidFill>
                <a:latin typeface="Times New Roman"/>
                <a:cs typeface="Times New Roman"/>
              </a:rPr>
              <a:t>mutual</a:t>
            </a:r>
            <a:r>
              <a:rPr sz="2000" b="1" i="1" spc="-45" dirty="0">
                <a:solidFill>
                  <a:srgbClr val="FF0000"/>
                </a:solidFill>
                <a:latin typeface="Times New Roman"/>
                <a:cs typeface="Times New Roman"/>
              </a:rPr>
              <a:t> </a:t>
            </a:r>
            <a:r>
              <a:rPr sz="2000" b="1" i="1" spc="-5" dirty="0">
                <a:solidFill>
                  <a:srgbClr val="FF0000"/>
                </a:solidFill>
                <a:latin typeface="Times New Roman"/>
                <a:cs typeface="Times New Roman"/>
              </a:rPr>
              <a:t>exclusion</a:t>
            </a:r>
            <a:r>
              <a:rPr sz="2000" spc="-5" dirty="0">
                <a:latin typeface="Times New Roman"/>
                <a:cs typeface="Times New Roman"/>
              </a:rPr>
              <a:t>.</a:t>
            </a:r>
            <a:endParaRPr sz="2000">
              <a:latin typeface="Times New Roman"/>
              <a:cs typeface="Times New Roman"/>
            </a:endParaRPr>
          </a:p>
          <a:p>
            <a:pPr marL="356870" marR="6985" indent="-344805" algn="just">
              <a:lnSpc>
                <a:spcPct val="150100"/>
              </a:lnSpc>
              <a:spcBef>
                <a:spcPts val="480"/>
              </a:spcBef>
            </a:pPr>
            <a:r>
              <a:rPr sz="2000" spc="-5" dirty="0">
                <a:solidFill>
                  <a:srgbClr val="C00000"/>
                </a:solidFill>
                <a:latin typeface="Times New Roman"/>
                <a:cs typeface="Times New Roman"/>
              </a:rPr>
              <a:t>» </a:t>
            </a:r>
            <a:r>
              <a:rPr sz="2000" spc="-10" dirty="0">
                <a:latin typeface="Times New Roman"/>
                <a:cs typeface="Times New Roman"/>
              </a:rPr>
              <a:t>Mutual </a:t>
            </a:r>
            <a:r>
              <a:rPr sz="2000" spc="-5" dirty="0">
                <a:latin typeface="Times New Roman"/>
                <a:cs typeface="Times New Roman"/>
              </a:rPr>
              <a:t>exclusion </a:t>
            </a:r>
            <a:r>
              <a:rPr sz="2000" spc="-5" dirty="0">
                <a:solidFill>
                  <a:srgbClr val="AC1285"/>
                </a:solidFill>
                <a:latin typeface="Times New Roman"/>
                <a:cs typeface="Times New Roman"/>
              </a:rPr>
              <a:t>blocks a process</a:t>
            </a:r>
            <a:r>
              <a:rPr sz="2000" spc="-5" dirty="0">
                <a:latin typeface="Times New Roman"/>
                <a:cs typeface="Times New Roman"/>
              </a:rPr>
              <a:t>. </a:t>
            </a:r>
            <a:r>
              <a:rPr sz="2000" spc="-5" dirty="0">
                <a:solidFill>
                  <a:srgbClr val="6F2F9F"/>
                </a:solidFill>
                <a:latin typeface="Times New Roman"/>
                <a:cs typeface="Times New Roman"/>
              </a:rPr>
              <a:t>Based </a:t>
            </a:r>
            <a:r>
              <a:rPr sz="2000" dirty="0">
                <a:solidFill>
                  <a:srgbClr val="6F2F9F"/>
                </a:solidFill>
                <a:latin typeface="Times New Roman"/>
                <a:cs typeface="Times New Roman"/>
              </a:rPr>
              <a:t>on </a:t>
            </a:r>
            <a:r>
              <a:rPr sz="2000" spc="-10" dirty="0">
                <a:solidFill>
                  <a:srgbClr val="6F2F9F"/>
                </a:solidFill>
                <a:latin typeface="Times New Roman"/>
                <a:cs typeface="Times New Roman"/>
              </a:rPr>
              <a:t>the </a:t>
            </a:r>
            <a:r>
              <a:rPr sz="2000" spc="-5" dirty="0">
                <a:solidFill>
                  <a:srgbClr val="6F2F9F"/>
                </a:solidFill>
                <a:latin typeface="Times New Roman"/>
                <a:cs typeface="Times New Roman"/>
              </a:rPr>
              <a:t>behavior </a:t>
            </a:r>
            <a:r>
              <a:rPr sz="2000" dirty="0">
                <a:solidFill>
                  <a:srgbClr val="6F2F9F"/>
                </a:solidFill>
                <a:latin typeface="Times New Roman"/>
                <a:cs typeface="Times New Roman"/>
              </a:rPr>
              <a:t>of </a:t>
            </a:r>
            <a:r>
              <a:rPr sz="2000" spc="-5" dirty="0">
                <a:solidFill>
                  <a:srgbClr val="6F2F9F"/>
                </a:solidFill>
                <a:latin typeface="Times New Roman"/>
                <a:cs typeface="Times New Roman"/>
              </a:rPr>
              <a:t>blocked </a:t>
            </a:r>
            <a:r>
              <a:rPr sz="2000" spc="-10" dirty="0">
                <a:solidFill>
                  <a:srgbClr val="6F2F9F"/>
                </a:solidFill>
                <a:latin typeface="Times New Roman"/>
                <a:cs typeface="Times New Roman"/>
              </a:rPr>
              <a:t>process,  mutual </a:t>
            </a:r>
            <a:r>
              <a:rPr sz="2000" spc="-5" dirty="0">
                <a:solidFill>
                  <a:srgbClr val="6F2F9F"/>
                </a:solidFill>
                <a:latin typeface="Times New Roman"/>
                <a:cs typeface="Times New Roman"/>
              </a:rPr>
              <a:t>exclusion </a:t>
            </a:r>
            <a:r>
              <a:rPr sz="2000" spc="-10" dirty="0">
                <a:solidFill>
                  <a:srgbClr val="6F2F9F"/>
                </a:solidFill>
                <a:latin typeface="Times New Roman"/>
                <a:cs typeface="Times New Roman"/>
              </a:rPr>
              <a:t>methods </a:t>
            </a:r>
            <a:r>
              <a:rPr sz="2000" spc="-5" dirty="0">
                <a:solidFill>
                  <a:srgbClr val="6F2F9F"/>
                </a:solidFill>
                <a:latin typeface="Times New Roman"/>
                <a:cs typeface="Times New Roman"/>
              </a:rPr>
              <a:t>can </a:t>
            </a:r>
            <a:r>
              <a:rPr sz="2000" dirty="0">
                <a:solidFill>
                  <a:srgbClr val="6F2F9F"/>
                </a:solidFill>
                <a:latin typeface="Times New Roman"/>
                <a:cs typeface="Times New Roman"/>
              </a:rPr>
              <a:t>be </a:t>
            </a:r>
            <a:r>
              <a:rPr sz="2000" spc="-10" dirty="0">
                <a:solidFill>
                  <a:srgbClr val="6F2F9F"/>
                </a:solidFill>
                <a:latin typeface="Times New Roman"/>
                <a:cs typeface="Times New Roman"/>
              </a:rPr>
              <a:t>classified into </a:t>
            </a:r>
            <a:r>
              <a:rPr sz="2000" spc="-20" dirty="0">
                <a:solidFill>
                  <a:srgbClr val="6F2F9F"/>
                </a:solidFill>
                <a:latin typeface="Times New Roman"/>
                <a:cs typeface="Times New Roman"/>
              </a:rPr>
              <a:t>two </a:t>
            </a:r>
            <a:r>
              <a:rPr sz="2000" spc="-5" dirty="0">
                <a:solidFill>
                  <a:srgbClr val="6F2F9F"/>
                </a:solidFill>
                <a:latin typeface="Times New Roman"/>
                <a:cs typeface="Times New Roman"/>
              </a:rPr>
              <a:t>categories</a:t>
            </a:r>
            <a:r>
              <a:rPr sz="2000" spc="-5" dirty="0">
                <a:latin typeface="Times New Roman"/>
                <a:cs typeface="Times New Roman"/>
              </a:rPr>
              <a:t>: </a:t>
            </a:r>
            <a:r>
              <a:rPr sz="2000" u="sng" spc="-10" dirty="0">
                <a:uFill>
                  <a:solidFill>
                    <a:srgbClr val="000000"/>
                  </a:solidFill>
                </a:uFill>
                <a:latin typeface="Times New Roman"/>
                <a:cs typeface="Times New Roman"/>
              </a:rPr>
              <a:t>Mutual </a:t>
            </a:r>
            <a:r>
              <a:rPr sz="2000" spc="-10" dirty="0">
                <a:latin typeface="Times New Roman"/>
                <a:cs typeface="Times New Roman"/>
              </a:rPr>
              <a:t> </a:t>
            </a:r>
            <a:r>
              <a:rPr sz="2000" u="sng" spc="-5" dirty="0">
                <a:uFill>
                  <a:solidFill>
                    <a:srgbClr val="000000"/>
                  </a:solidFill>
                </a:uFill>
                <a:latin typeface="Times New Roman"/>
                <a:cs typeface="Times New Roman"/>
              </a:rPr>
              <a:t>exclusion through busy waiting/ spin lock</a:t>
            </a:r>
            <a:r>
              <a:rPr sz="2000" spc="-5" dirty="0">
                <a:latin typeface="Times New Roman"/>
                <a:cs typeface="Times New Roman"/>
              </a:rPr>
              <a:t> </a:t>
            </a:r>
            <a:r>
              <a:rPr sz="2000" spc="-10" dirty="0">
                <a:latin typeface="Times New Roman"/>
                <a:cs typeface="Times New Roman"/>
              </a:rPr>
              <a:t>&amp; </a:t>
            </a:r>
            <a:r>
              <a:rPr sz="2000" u="sng" spc="-5" dirty="0">
                <a:uFill>
                  <a:solidFill>
                    <a:srgbClr val="000000"/>
                  </a:solidFill>
                </a:uFill>
                <a:latin typeface="Times New Roman"/>
                <a:cs typeface="Times New Roman"/>
              </a:rPr>
              <a:t>Mutual exclusion through </a:t>
            </a:r>
            <a:r>
              <a:rPr sz="2000" u="sng" spc="-10" dirty="0">
                <a:uFill>
                  <a:solidFill>
                    <a:srgbClr val="000000"/>
                  </a:solidFill>
                </a:uFill>
                <a:latin typeface="Times New Roman"/>
                <a:cs typeface="Times New Roman"/>
              </a:rPr>
              <a:t>sleep </a:t>
            </a:r>
            <a:r>
              <a:rPr sz="2000" spc="-10" dirty="0">
                <a:latin typeface="Times New Roman"/>
                <a:cs typeface="Times New Roman"/>
              </a:rPr>
              <a:t> </a:t>
            </a:r>
            <a:r>
              <a:rPr sz="2000" u="sng" spc="-10" dirty="0">
                <a:uFill>
                  <a:solidFill>
                    <a:srgbClr val="000000"/>
                  </a:solidFill>
                </a:uFill>
                <a:latin typeface="Times New Roman"/>
                <a:cs typeface="Times New Roman"/>
              </a:rPr>
              <a:t>&amp;</a:t>
            </a:r>
            <a:r>
              <a:rPr sz="2000" u="sng" spc="-40" dirty="0">
                <a:uFill>
                  <a:solidFill>
                    <a:srgbClr val="000000"/>
                  </a:solidFill>
                </a:uFill>
                <a:latin typeface="Times New Roman"/>
                <a:cs typeface="Times New Roman"/>
              </a:rPr>
              <a:t> </a:t>
            </a:r>
            <a:r>
              <a:rPr sz="2000" u="sng" spc="-15" dirty="0">
                <a:uFill>
                  <a:solidFill>
                    <a:srgbClr val="000000"/>
                  </a:solidFill>
                </a:uFill>
                <a:latin typeface="Times New Roman"/>
                <a:cs typeface="Times New Roman"/>
              </a:rPr>
              <a:t>wakeup</a:t>
            </a:r>
            <a:r>
              <a:rPr sz="2000" spc="-15" dirty="0">
                <a:latin typeface="Times New Roman"/>
                <a:cs typeface="Times New Roman"/>
              </a:rPr>
              <a:t>.</a:t>
            </a:r>
            <a:endParaRPr sz="2000">
              <a:latin typeface="Times New Roman"/>
              <a:cs typeface="Times New Roman"/>
            </a:endParaRPr>
          </a:p>
          <a:p>
            <a:pPr marL="356870" marR="10795" indent="-344805" algn="just">
              <a:lnSpc>
                <a:spcPct val="150100"/>
              </a:lnSpc>
              <a:spcBef>
                <a:spcPts val="480"/>
              </a:spcBef>
            </a:pPr>
            <a:r>
              <a:rPr sz="2000" spc="-5" dirty="0">
                <a:solidFill>
                  <a:srgbClr val="C00000"/>
                </a:solidFill>
                <a:latin typeface="Times New Roman"/>
                <a:cs typeface="Times New Roman"/>
              </a:rPr>
              <a:t>» </a:t>
            </a:r>
            <a:r>
              <a:rPr sz="2000" b="1" i="1" spc="-5" dirty="0">
                <a:solidFill>
                  <a:srgbClr val="FF0000"/>
                </a:solidFill>
                <a:latin typeface="Times New Roman"/>
                <a:cs typeface="Times New Roman"/>
              </a:rPr>
              <a:t>Semaphore: </a:t>
            </a:r>
            <a:r>
              <a:rPr sz="2000" i="1" spc="-5" dirty="0">
                <a:solidFill>
                  <a:srgbClr val="FF0000"/>
                </a:solidFill>
                <a:latin typeface="Times New Roman"/>
                <a:cs typeface="Times New Roman"/>
              </a:rPr>
              <a:t>Semaphore </a:t>
            </a:r>
            <a:r>
              <a:rPr sz="2000" spc="-5" dirty="0">
                <a:latin typeface="Times New Roman"/>
                <a:cs typeface="Times New Roman"/>
              </a:rPr>
              <a:t>is </a:t>
            </a:r>
            <a:r>
              <a:rPr sz="2000" spc="-5" dirty="0">
                <a:solidFill>
                  <a:srgbClr val="AC1285"/>
                </a:solidFill>
                <a:latin typeface="Times New Roman"/>
                <a:cs typeface="Times New Roman"/>
              </a:rPr>
              <a:t>a sleep </a:t>
            </a:r>
            <a:r>
              <a:rPr sz="2000" spc="-10" dirty="0">
                <a:solidFill>
                  <a:srgbClr val="AC1285"/>
                </a:solidFill>
                <a:latin typeface="Times New Roman"/>
                <a:cs typeface="Times New Roman"/>
              </a:rPr>
              <a:t>and </a:t>
            </a:r>
            <a:r>
              <a:rPr sz="2000" spc="-15" dirty="0">
                <a:solidFill>
                  <a:srgbClr val="AC1285"/>
                </a:solidFill>
                <a:latin typeface="Times New Roman"/>
                <a:cs typeface="Times New Roman"/>
              </a:rPr>
              <a:t>wakeup </a:t>
            </a:r>
            <a:r>
              <a:rPr sz="2000" spc="-5" dirty="0">
                <a:solidFill>
                  <a:srgbClr val="AC1285"/>
                </a:solidFill>
                <a:latin typeface="Times New Roman"/>
                <a:cs typeface="Times New Roman"/>
              </a:rPr>
              <a:t>based </a:t>
            </a:r>
            <a:r>
              <a:rPr sz="2000" spc="-10" dirty="0">
                <a:solidFill>
                  <a:srgbClr val="AC1285"/>
                </a:solidFill>
                <a:latin typeface="Times New Roman"/>
                <a:cs typeface="Times New Roman"/>
              </a:rPr>
              <a:t>mutual </a:t>
            </a:r>
            <a:r>
              <a:rPr sz="2000" spc="-5" dirty="0">
                <a:solidFill>
                  <a:srgbClr val="AC1285"/>
                </a:solidFill>
                <a:latin typeface="Times New Roman"/>
                <a:cs typeface="Times New Roman"/>
              </a:rPr>
              <a:t>exclusion  </a:t>
            </a:r>
            <a:r>
              <a:rPr sz="2000" spc="-10" dirty="0">
                <a:solidFill>
                  <a:srgbClr val="AC1285"/>
                </a:solidFill>
                <a:latin typeface="Times New Roman"/>
                <a:cs typeface="Times New Roman"/>
              </a:rPr>
              <a:t>implementation for shared </a:t>
            </a:r>
            <a:r>
              <a:rPr sz="2000" spc="-5" dirty="0">
                <a:solidFill>
                  <a:srgbClr val="AC1285"/>
                </a:solidFill>
                <a:latin typeface="Times New Roman"/>
                <a:cs typeface="Times New Roman"/>
              </a:rPr>
              <a:t>resource</a:t>
            </a:r>
            <a:r>
              <a:rPr sz="2000" spc="120" dirty="0">
                <a:solidFill>
                  <a:srgbClr val="AC1285"/>
                </a:solidFill>
                <a:latin typeface="Times New Roman"/>
                <a:cs typeface="Times New Roman"/>
              </a:rPr>
              <a:t> </a:t>
            </a:r>
            <a:r>
              <a:rPr sz="2000" spc="-5" dirty="0">
                <a:solidFill>
                  <a:srgbClr val="AC1285"/>
                </a:solidFill>
                <a:latin typeface="Times New Roman"/>
                <a:cs typeface="Times New Roman"/>
              </a:rPr>
              <a:t>access</a:t>
            </a:r>
            <a:r>
              <a:rPr sz="2000" spc="-5" dirty="0">
                <a:latin typeface="Times New Roman"/>
                <a:cs typeface="Times New Roman"/>
              </a:rPr>
              <a:t>.</a:t>
            </a:r>
            <a:endParaRPr sz="2000">
              <a:latin typeface="Times New Roman"/>
              <a:cs typeface="Times New Roman"/>
            </a:endParaRPr>
          </a:p>
          <a:p>
            <a:pPr marL="356870" marR="5080" indent="-344805" algn="just">
              <a:lnSpc>
                <a:spcPct val="150100"/>
              </a:lnSpc>
              <a:spcBef>
                <a:spcPts val="480"/>
              </a:spcBef>
            </a:pPr>
            <a:r>
              <a:rPr sz="2000" spc="-5" dirty="0">
                <a:solidFill>
                  <a:srgbClr val="C00000"/>
                </a:solidFill>
                <a:latin typeface="Times New Roman"/>
                <a:cs typeface="Times New Roman"/>
              </a:rPr>
              <a:t>» </a:t>
            </a:r>
            <a:r>
              <a:rPr sz="2000" spc="-10" dirty="0">
                <a:latin typeface="Times New Roman"/>
                <a:cs typeface="Times New Roman"/>
              </a:rPr>
              <a:t>Semaphore is </a:t>
            </a:r>
            <a:r>
              <a:rPr sz="2000" spc="-5" dirty="0">
                <a:latin typeface="Times New Roman"/>
                <a:cs typeface="Times New Roman"/>
              </a:rPr>
              <a:t>a </a:t>
            </a:r>
            <a:r>
              <a:rPr sz="2000" spc="-10" dirty="0">
                <a:latin typeface="Times New Roman"/>
                <a:cs typeface="Times New Roman"/>
              </a:rPr>
              <a:t>system </a:t>
            </a:r>
            <a:r>
              <a:rPr sz="2000" dirty="0">
                <a:latin typeface="Times New Roman"/>
                <a:cs typeface="Times New Roman"/>
              </a:rPr>
              <a:t>resource; </a:t>
            </a:r>
            <a:r>
              <a:rPr sz="2000" spc="-10" dirty="0">
                <a:latin typeface="Times New Roman"/>
                <a:cs typeface="Times New Roman"/>
              </a:rPr>
              <a:t>and </a:t>
            </a:r>
            <a:r>
              <a:rPr sz="2000" spc="-5" dirty="0">
                <a:latin typeface="Times New Roman"/>
                <a:cs typeface="Times New Roman"/>
              </a:rPr>
              <a:t>a process </a:t>
            </a:r>
            <a:r>
              <a:rPr sz="2000" spc="-15" dirty="0">
                <a:latin typeface="Times New Roman"/>
                <a:cs typeface="Times New Roman"/>
              </a:rPr>
              <a:t>which </a:t>
            </a:r>
            <a:r>
              <a:rPr sz="2000" spc="-10" dirty="0">
                <a:latin typeface="Times New Roman"/>
                <a:cs typeface="Times New Roman"/>
              </a:rPr>
              <a:t>wants to </a:t>
            </a:r>
            <a:r>
              <a:rPr sz="2000" spc="-5" dirty="0">
                <a:latin typeface="Times New Roman"/>
                <a:cs typeface="Times New Roman"/>
              </a:rPr>
              <a:t>access </a:t>
            </a:r>
            <a:r>
              <a:rPr sz="2000" spc="-10" dirty="0">
                <a:latin typeface="Times New Roman"/>
                <a:cs typeface="Times New Roman"/>
              </a:rPr>
              <a:t>the  shared </a:t>
            </a:r>
            <a:r>
              <a:rPr sz="2000" spc="-5" dirty="0">
                <a:latin typeface="Times New Roman"/>
                <a:cs typeface="Times New Roman"/>
              </a:rPr>
              <a:t>resource can </a:t>
            </a:r>
            <a:r>
              <a:rPr sz="2000" spc="-10" dirty="0">
                <a:latin typeface="Times New Roman"/>
                <a:cs typeface="Times New Roman"/>
              </a:rPr>
              <a:t>first acquire this system </a:t>
            </a:r>
            <a:r>
              <a:rPr sz="2000" dirty="0">
                <a:latin typeface="Times New Roman"/>
                <a:cs typeface="Times New Roman"/>
              </a:rPr>
              <a:t>object </a:t>
            </a:r>
            <a:r>
              <a:rPr sz="2000" spc="-10" dirty="0">
                <a:latin typeface="Times New Roman"/>
                <a:cs typeface="Times New Roman"/>
              </a:rPr>
              <a:t>to indicate the </a:t>
            </a:r>
            <a:r>
              <a:rPr sz="2000" spc="-5" dirty="0">
                <a:latin typeface="Times New Roman"/>
                <a:cs typeface="Times New Roman"/>
              </a:rPr>
              <a:t>other  processes </a:t>
            </a:r>
            <a:r>
              <a:rPr sz="2000" spc="-15" dirty="0">
                <a:latin typeface="Times New Roman"/>
                <a:cs typeface="Times New Roman"/>
              </a:rPr>
              <a:t>which </a:t>
            </a:r>
            <a:r>
              <a:rPr sz="2000" spc="-10" dirty="0">
                <a:latin typeface="Times New Roman"/>
                <a:cs typeface="Times New Roman"/>
              </a:rPr>
              <a:t>wants the shared </a:t>
            </a:r>
            <a:r>
              <a:rPr sz="2000" spc="-5" dirty="0">
                <a:latin typeface="Times New Roman"/>
                <a:cs typeface="Times New Roman"/>
              </a:rPr>
              <a:t>resource </a:t>
            </a:r>
            <a:r>
              <a:rPr sz="2000" spc="-10" dirty="0">
                <a:latin typeface="Times New Roman"/>
                <a:cs typeface="Times New Roman"/>
              </a:rPr>
              <a:t>that the shared </a:t>
            </a:r>
            <a:r>
              <a:rPr sz="2000" spc="-5" dirty="0">
                <a:latin typeface="Times New Roman"/>
                <a:cs typeface="Times New Roman"/>
              </a:rPr>
              <a:t>resource </a:t>
            </a:r>
            <a:r>
              <a:rPr sz="2000" spc="-10" dirty="0">
                <a:latin typeface="Times New Roman"/>
                <a:cs typeface="Times New Roman"/>
              </a:rPr>
              <a:t>is  </a:t>
            </a:r>
            <a:r>
              <a:rPr sz="2000" spc="-5" dirty="0">
                <a:latin typeface="Times New Roman"/>
                <a:cs typeface="Times New Roman"/>
              </a:rPr>
              <a:t>currently </a:t>
            </a:r>
            <a:r>
              <a:rPr sz="2000" spc="-10" dirty="0">
                <a:latin typeface="Times New Roman"/>
                <a:cs typeface="Times New Roman"/>
              </a:rPr>
              <a:t>in </a:t>
            </a:r>
            <a:r>
              <a:rPr sz="2000" spc="-15" dirty="0">
                <a:latin typeface="Times New Roman"/>
                <a:cs typeface="Times New Roman"/>
              </a:rPr>
              <a:t>use </a:t>
            </a:r>
            <a:r>
              <a:rPr sz="2000" dirty="0">
                <a:latin typeface="Times New Roman"/>
                <a:cs typeface="Times New Roman"/>
              </a:rPr>
              <a:t>by</a:t>
            </a:r>
            <a:r>
              <a:rPr sz="2000" spc="30" dirty="0">
                <a:latin typeface="Times New Roman"/>
                <a:cs typeface="Times New Roman"/>
              </a:rPr>
              <a:t> </a:t>
            </a:r>
            <a:r>
              <a:rPr sz="2000" spc="-10" dirty="0">
                <a:latin typeface="Times New Roman"/>
                <a:cs typeface="Times New Roman"/>
              </a:rPr>
              <a:t>it.</a:t>
            </a:r>
            <a:endParaRPr sz="200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89</a:t>
            </a:fld>
            <a:endParaRPr spc="-4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5165" cy="5880735"/>
          </a:xfrm>
          <a:prstGeom prst="rect">
            <a:avLst/>
          </a:prstGeom>
        </p:spPr>
        <p:txBody>
          <a:bodyPr vert="horz" wrap="square" lIns="0" tIns="12700" rIns="0" bIns="0" rtlCol="0">
            <a:spAutoFit/>
          </a:bodyPr>
          <a:lstStyle/>
          <a:p>
            <a:pPr marL="356870" marR="5715" indent="-344805" algn="just">
              <a:lnSpc>
                <a:spcPct val="150100"/>
              </a:lnSpc>
              <a:spcBef>
                <a:spcPts val="100"/>
              </a:spcBef>
            </a:pPr>
            <a:r>
              <a:rPr sz="2000" spc="-5" dirty="0">
                <a:solidFill>
                  <a:srgbClr val="C00000"/>
                </a:solidFill>
                <a:latin typeface="Times New Roman"/>
                <a:cs typeface="Times New Roman"/>
              </a:rPr>
              <a:t>» </a:t>
            </a:r>
            <a:r>
              <a:rPr sz="2000" b="1" i="1" spc="-10" dirty="0">
                <a:solidFill>
                  <a:srgbClr val="FF0000"/>
                </a:solidFill>
                <a:latin typeface="Times New Roman"/>
                <a:cs typeface="Times New Roman"/>
              </a:rPr>
              <a:t>I/O </a:t>
            </a:r>
            <a:r>
              <a:rPr sz="2000" b="1" i="1" spc="-5" dirty="0">
                <a:solidFill>
                  <a:srgbClr val="FF0000"/>
                </a:solidFill>
                <a:latin typeface="Times New Roman"/>
                <a:cs typeface="Times New Roman"/>
              </a:rPr>
              <a:t>System (Device) Management: </a:t>
            </a:r>
            <a:r>
              <a:rPr sz="2000" spc="-5" dirty="0">
                <a:solidFill>
                  <a:srgbClr val="FF0000"/>
                </a:solidFill>
                <a:latin typeface="Times New Roman"/>
                <a:cs typeface="Times New Roman"/>
              </a:rPr>
              <a:t>Kernel </a:t>
            </a:r>
            <a:r>
              <a:rPr sz="2000" spc="-5" dirty="0">
                <a:latin typeface="Times New Roman"/>
                <a:cs typeface="Times New Roman"/>
              </a:rPr>
              <a:t>is </a:t>
            </a:r>
            <a:r>
              <a:rPr sz="2000" spc="-5" dirty="0">
                <a:solidFill>
                  <a:srgbClr val="C00000"/>
                </a:solidFill>
                <a:latin typeface="Times New Roman"/>
                <a:cs typeface="Times New Roman"/>
              </a:rPr>
              <a:t>responsible </a:t>
            </a:r>
            <a:r>
              <a:rPr sz="2000" spc="-10" dirty="0">
                <a:solidFill>
                  <a:srgbClr val="C00000"/>
                </a:solidFill>
                <a:latin typeface="Times New Roman"/>
                <a:cs typeface="Times New Roman"/>
              </a:rPr>
              <a:t>for routing </a:t>
            </a:r>
            <a:r>
              <a:rPr sz="2000" spc="-5" dirty="0">
                <a:solidFill>
                  <a:srgbClr val="C00000"/>
                </a:solidFill>
                <a:latin typeface="Times New Roman"/>
                <a:cs typeface="Times New Roman"/>
              </a:rPr>
              <a:t>the I/O  requests </a:t>
            </a:r>
            <a:r>
              <a:rPr sz="2000" spc="-10" dirty="0">
                <a:solidFill>
                  <a:srgbClr val="C00000"/>
                </a:solidFill>
                <a:latin typeface="Times New Roman"/>
                <a:cs typeface="Times New Roman"/>
              </a:rPr>
              <a:t>coming from </a:t>
            </a:r>
            <a:r>
              <a:rPr sz="2000" spc="-5" dirty="0">
                <a:solidFill>
                  <a:srgbClr val="C00000"/>
                </a:solidFill>
                <a:latin typeface="Times New Roman"/>
                <a:cs typeface="Times New Roman"/>
              </a:rPr>
              <a:t>different </a:t>
            </a:r>
            <a:r>
              <a:rPr sz="2000" spc="-10" dirty="0">
                <a:solidFill>
                  <a:srgbClr val="C00000"/>
                </a:solidFill>
                <a:latin typeface="Times New Roman"/>
                <a:cs typeface="Times New Roman"/>
              </a:rPr>
              <a:t>user </a:t>
            </a:r>
            <a:r>
              <a:rPr sz="2000" spc="-5" dirty="0">
                <a:solidFill>
                  <a:srgbClr val="C00000"/>
                </a:solidFill>
                <a:latin typeface="Times New Roman"/>
                <a:cs typeface="Times New Roman"/>
              </a:rPr>
              <a:t>applications to </a:t>
            </a:r>
            <a:r>
              <a:rPr sz="2000" spc="-10" dirty="0">
                <a:solidFill>
                  <a:srgbClr val="C00000"/>
                </a:solidFill>
                <a:latin typeface="Times New Roman"/>
                <a:cs typeface="Times New Roman"/>
              </a:rPr>
              <a:t>the </a:t>
            </a:r>
            <a:r>
              <a:rPr sz="2000" spc="-5" dirty="0">
                <a:solidFill>
                  <a:srgbClr val="C00000"/>
                </a:solidFill>
                <a:latin typeface="Times New Roman"/>
                <a:cs typeface="Times New Roman"/>
              </a:rPr>
              <a:t>appropriate I/O  devices </a:t>
            </a:r>
            <a:r>
              <a:rPr sz="2000" dirty="0">
                <a:solidFill>
                  <a:srgbClr val="C00000"/>
                </a:solidFill>
                <a:latin typeface="Times New Roman"/>
                <a:cs typeface="Times New Roman"/>
              </a:rPr>
              <a:t>of </a:t>
            </a:r>
            <a:r>
              <a:rPr sz="2000" spc="-10" dirty="0">
                <a:solidFill>
                  <a:srgbClr val="C00000"/>
                </a:solidFill>
                <a:latin typeface="Times New Roman"/>
                <a:cs typeface="Times New Roman"/>
              </a:rPr>
              <a:t>the</a:t>
            </a:r>
            <a:r>
              <a:rPr sz="2000" spc="-5" dirty="0">
                <a:solidFill>
                  <a:srgbClr val="C00000"/>
                </a:solidFill>
                <a:latin typeface="Times New Roman"/>
                <a:cs typeface="Times New Roman"/>
              </a:rPr>
              <a:t> </a:t>
            </a:r>
            <a:r>
              <a:rPr sz="2000" spc="-20" dirty="0">
                <a:solidFill>
                  <a:srgbClr val="C00000"/>
                </a:solidFill>
                <a:latin typeface="Times New Roman"/>
                <a:cs typeface="Times New Roman"/>
              </a:rPr>
              <a:t>system</a:t>
            </a:r>
            <a:r>
              <a:rPr sz="2000" spc="-20" dirty="0">
                <a:latin typeface="Times New Roman"/>
                <a:cs typeface="Times New Roman"/>
              </a:rPr>
              <a:t>.</a:t>
            </a:r>
            <a:endParaRPr sz="2000">
              <a:latin typeface="Times New Roman"/>
              <a:cs typeface="Times New Roman"/>
            </a:endParaRPr>
          </a:p>
          <a:p>
            <a:pPr marL="12700" algn="just">
              <a:lnSpc>
                <a:spcPct val="100000"/>
              </a:lnSpc>
              <a:spcBef>
                <a:spcPts val="1680"/>
              </a:spcBef>
            </a:pPr>
            <a:r>
              <a:rPr sz="2000" spc="-5" dirty="0">
                <a:solidFill>
                  <a:srgbClr val="C00000"/>
                </a:solidFill>
                <a:latin typeface="Times New Roman"/>
                <a:cs typeface="Times New Roman"/>
              </a:rPr>
              <a:t>»</a:t>
            </a:r>
            <a:r>
              <a:rPr sz="2000" spc="229" dirty="0">
                <a:solidFill>
                  <a:srgbClr val="C00000"/>
                </a:solidFill>
                <a:latin typeface="Times New Roman"/>
                <a:cs typeface="Times New Roman"/>
              </a:rPr>
              <a:t> </a:t>
            </a:r>
            <a:r>
              <a:rPr sz="2000" spc="-5" dirty="0">
                <a:solidFill>
                  <a:srgbClr val="6F2F9F"/>
                </a:solidFill>
                <a:latin typeface="Times New Roman"/>
                <a:cs typeface="Times New Roman"/>
              </a:rPr>
              <a:t>In</a:t>
            </a:r>
            <a:r>
              <a:rPr sz="2000" spc="85" dirty="0">
                <a:solidFill>
                  <a:srgbClr val="6F2F9F"/>
                </a:solidFill>
                <a:latin typeface="Times New Roman"/>
                <a:cs typeface="Times New Roman"/>
              </a:rPr>
              <a:t> </a:t>
            </a:r>
            <a:r>
              <a:rPr sz="2000" spc="-5" dirty="0">
                <a:solidFill>
                  <a:srgbClr val="6F2F9F"/>
                </a:solidFill>
                <a:latin typeface="Times New Roman"/>
                <a:cs typeface="Times New Roman"/>
              </a:rPr>
              <a:t>a</a:t>
            </a:r>
            <a:r>
              <a:rPr sz="2000" spc="105" dirty="0">
                <a:solidFill>
                  <a:srgbClr val="6F2F9F"/>
                </a:solidFill>
                <a:latin typeface="Times New Roman"/>
                <a:cs typeface="Times New Roman"/>
              </a:rPr>
              <a:t> </a:t>
            </a:r>
            <a:r>
              <a:rPr sz="2000" spc="-20" dirty="0">
                <a:solidFill>
                  <a:srgbClr val="6F2F9F"/>
                </a:solidFill>
                <a:latin typeface="Times New Roman"/>
                <a:cs typeface="Times New Roman"/>
              </a:rPr>
              <a:t>well</a:t>
            </a:r>
            <a:r>
              <a:rPr sz="2000" spc="100" dirty="0">
                <a:solidFill>
                  <a:srgbClr val="6F2F9F"/>
                </a:solidFill>
                <a:latin typeface="Times New Roman"/>
                <a:cs typeface="Times New Roman"/>
              </a:rPr>
              <a:t> </a:t>
            </a:r>
            <a:r>
              <a:rPr sz="2000" spc="-5" dirty="0">
                <a:solidFill>
                  <a:srgbClr val="6F2F9F"/>
                </a:solidFill>
                <a:latin typeface="Times New Roman"/>
                <a:cs typeface="Times New Roman"/>
              </a:rPr>
              <a:t>structured</a:t>
            </a:r>
            <a:r>
              <a:rPr sz="2000" spc="125" dirty="0">
                <a:solidFill>
                  <a:srgbClr val="6F2F9F"/>
                </a:solidFill>
                <a:latin typeface="Times New Roman"/>
                <a:cs typeface="Times New Roman"/>
              </a:rPr>
              <a:t> </a:t>
            </a:r>
            <a:r>
              <a:rPr sz="2000" spc="-5" dirty="0">
                <a:solidFill>
                  <a:srgbClr val="6F2F9F"/>
                </a:solidFill>
                <a:latin typeface="Times New Roman"/>
                <a:cs typeface="Times New Roman"/>
              </a:rPr>
              <a:t>OS,</a:t>
            </a:r>
            <a:r>
              <a:rPr sz="2000" spc="105" dirty="0">
                <a:solidFill>
                  <a:srgbClr val="6F2F9F"/>
                </a:solidFill>
                <a:latin typeface="Times New Roman"/>
                <a:cs typeface="Times New Roman"/>
              </a:rPr>
              <a:t> </a:t>
            </a:r>
            <a:r>
              <a:rPr sz="2000" spc="-5" dirty="0">
                <a:solidFill>
                  <a:srgbClr val="6F2F9F"/>
                </a:solidFill>
                <a:latin typeface="Times New Roman"/>
                <a:cs typeface="Times New Roman"/>
              </a:rPr>
              <a:t>direct</a:t>
            </a:r>
            <a:r>
              <a:rPr sz="2000" spc="85" dirty="0">
                <a:solidFill>
                  <a:srgbClr val="6F2F9F"/>
                </a:solidFill>
                <a:latin typeface="Times New Roman"/>
                <a:cs typeface="Times New Roman"/>
              </a:rPr>
              <a:t> </a:t>
            </a:r>
            <a:r>
              <a:rPr sz="2000" spc="-5" dirty="0">
                <a:solidFill>
                  <a:srgbClr val="6F2F9F"/>
                </a:solidFill>
                <a:latin typeface="Times New Roman"/>
                <a:cs typeface="Times New Roman"/>
              </a:rPr>
              <a:t>access</a:t>
            </a:r>
            <a:r>
              <a:rPr sz="2000" spc="95" dirty="0">
                <a:solidFill>
                  <a:srgbClr val="6F2F9F"/>
                </a:solidFill>
                <a:latin typeface="Times New Roman"/>
                <a:cs typeface="Times New Roman"/>
              </a:rPr>
              <a:t> </a:t>
            </a:r>
            <a:r>
              <a:rPr sz="2000" spc="-10" dirty="0">
                <a:solidFill>
                  <a:srgbClr val="6F2F9F"/>
                </a:solidFill>
                <a:latin typeface="Times New Roman"/>
                <a:cs typeface="Times New Roman"/>
              </a:rPr>
              <a:t>to</a:t>
            </a:r>
            <a:r>
              <a:rPr sz="2000" spc="95" dirty="0">
                <a:solidFill>
                  <a:srgbClr val="6F2F9F"/>
                </a:solidFill>
                <a:latin typeface="Times New Roman"/>
                <a:cs typeface="Times New Roman"/>
              </a:rPr>
              <a:t> </a:t>
            </a:r>
            <a:r>
              <a:rPr sz="2000" spc="-5" dirty="0">
                <a:solidFill>
                  <a:srgbClr val="6F2F9F"/>
                </a:solidFill>
                <a:latin typeface="Times New Roman"/>
                <a:cs typeface="Times New Roman"/>
              </a:rPr>
              <a:t>I/O</a:t>
            </a:r>
            <a:r>
              <a:rPr sz="2000" spc="75" dirty="0">
                <a:solidFill>
                  <a:srgbClr val="6F2F9F"/>
                </a:solidFill>
                <a:latin typeface="Times New Roman"/>
                <a:cs typeface="Times New Roman"/>
              </a:rPr>
              <a:t> </a:t>
            </a:r>
            <a:r>
              <a:rPr sz="2000" spc="-5" dirty="0">
                <a:solidFill>
                  <a:srgbClr val="6F2F9F"/>
                </a:solidFill>
                <a:latin typeface="Times New Roman"/>
                <a:cs typeface="Times New Roman"/>
              </a:rPr>
              <a:t>devices</a:t>
            </a:r>
            <a:r>
              <a:rPr sz="2000" spc="100" dirty="0">
                <a:solidFill>
                  <a:srgbClr val="6F2F9F"/>
                </a:solidFill>
                <a:latin typeface="Times New Roman"/>
                <a:cs typeface="Times New Roman"/>
              </a:rPr>
              <a:t> </a:t>
            </a:r>
            <a:r>
              <a:rPr sz="2000" spc="-10" dirty="0">
                <a:solidFill>
                  <a:srgbClr val="6F2F9F"/>
                </a:solidFill>
                <a:latin typeface="Times New Roman"/>
                <a:cs typeface="Times New Roman"/>
              </a:rPr>
              <a:t>is</a:t>
            </a:r>
            <a:r>
              <a:rPr sz="2000" spc="95" dirty="0">
                <a:solidFill>
                  <a:srgbClr val="6F2F9F"/>
                </a:solidFill>
                <a:latin typeface="Times New Roman"/>
                <a:cs typeface="Times New Roman"/>
              </a:rPr>
              <a:t> </a:t>
            </a:r>
            <a:r>
              <a:rPr sz="2000" spc="-10" dirty="0">
                <a:solidFill>
                  <a:srgbClr val="6F2F9F"/>
                </a:solidFill>
                <a:latin typeface="Times New Roman"/>
                <a:cs typeface="Times New Roman"/>
              </a:rPr>
              <a:t>not</a:t>
            </a:r>
            <a:r>
              <a:rPr sz="2000" spc="100" dirty="0">
                <a:solidFill>
                  <a:srgbClr val="6F2F9F"/>
                </a:solidFill>
                <a:latin typeface="Times New Roman"/>
                <a:cs typeface="Times New Roman"/>
              </a:rPr>
              <a:t> </a:t>
            </a:r>
            <a:r>
              <a:rPr sz="2000" spc="-10" dirty="0">
                <a:solidFill>
                  <a:srgbClr val="6F2F9F"/>
                </a:solidFill>
                <a:latin typeface="Times New Roman"/>
                <a:cs typeface="Times New Roman"/>
              </a:rPr>
              <a:t>allowed</a:t>
            </a:r>
            <a:r>
              <a:rPr sz="2000" spc="-10" dirty="0">
                <a:latin typeface="Times New Roman"/>
                <a:cs typeface="Times New Roman"/>
              </a:rPr>
              <a:t>;</a:t>
            </a:r>
            <a:r>
              <a:rPr sz="2000" spc="100" dirty="0">
                <a:latin typeface="Times New Roman"/>
                <a:cs typeface="Times New Roman"/>
              </a:rPr>
              <a:t> </a:t>
            </a:r>
            <a:r>
              <a:rPr sz="2000" spc="-5" dirty="0">
                <a:solidFill>
                  <a:srgbClr val="006FC0"/>
                </a:solidFill>
                <a:latin typeface="Times New Roman"/>
                <a:cs typeface="Times New Roman"/>
              </a:rPr>
              <a:t>access</a:t>
            </a:r>
            <a:r>
              <a:rPr sz="2000" spc="95" dirty="0">
                <a:solidFill>
                  <a:srgbClr val="006FC0"/>
                </a:solidFill>
                <a:latin typeface="Times New Roman"/>
                <a:cs typeface="Times New Roman"/>
              </a:rPr>
              <a:t> </a:t>
            </a:r>
            <a:r>
              <a:rPr sz="2000" spc="-10" dirty="0">
                <a:solidFill>
                  <a:srgbClr val="006FC0"/>
                </a:solidFill>
                <a:latin typeface="Times New Roman"/>
                <a:cs typeface="Times New Roman"/>
              </a:rPr>
              <a:t>to</a:t>
            </a:r>
            <a:endParaRPr sz="2000">
              <a:latin typeface="Times New Roman"/>
              <a:cs typeface="Times New Roman"/>
            </a:endParaRPr>
          </a:p>
          <a:p>
            <a:pPr marL="356870">
              <a:lnSpc>
                <a:spcPct val="100000"/>
              </a:lnSpc>
              <a:spcBef>
                <a:spcPts val="1205"/>
              </a:spcBef>
            </a:pPr>
            <a:r>
              <a:rPr sz="2000" spc="-10" dirty="0">
                <a:solidFill>
                  <a:srgbClr val="006FC0"/>
                </a:solidFill>
                <a:latin typeface="Times New Roman"/>
                <a:cs typeface="Times New Roman"/>
              </a:rPr>
              <a:t>them </a:t>
            </a:r>
            <a:r>
              <a:rPr sz="2000" spc="-5" dirty="0">
                <a:solidFill>
                  <a:srgbClr val="006FC0"/>
                </a:solidFill>
                <a:latin typeface="Times New Roman"/>
                <a:cs typeface="Times New Roman"/>
              </a:rPr>
              <a:t>is establish </a:t>
            </a:r>
            <a:r>
              <a:rPr sz="2000" spc="-10" dirty="0">
                <a:solidFill>
                  <a:srgbClr val="006FC0"/>
                </a:solidFill>
                <a:latin typeface="Times New Roman"/>
                <a:cs typeface="Times New Roman"/>
              </a:rPr>
              <a:t>through </a:t>
            </a:r>
            <a:r>
              <a:rPr sz="2000" spc="-5" dirty="0">
                <a:solidFill>
                  <a:srgbClr val="006FC0"/>
                </a:solidFill>
                <a:latin typeface="Times New Roman"/>
                <a:cs typeface="Times New Roman"/>
              </a:rPr>
              <a:t>Application </a:t>
            </a:r>
            <a:r>
              <a:rPr sz="2000" spc="-15" dirty="0">
                <a:solidFill>
                  <a:srgbClr val="006FC0"/>
                </a:solidFill>
                <a:latin typeface="Times New Roman"/>
                <a:cs typeface="Times New Roman"/>
              </a:rPr>
              <a:t>Programming </a:t>
            </a:r>
            <a:r>
              <a:rPr sz="2000" spc="-5" dirty="0">
                <a:solidFill>
                  <a:srgbClr val="006FC0"/>
                </a:solidFill>
                <a:latin typeface="Times New Roman"/>
                <a:cs typeface="Times New Roman"/>
              </a:rPr>
              <a:t>Interface</a:t>
            </a:r>
            <a:r>
              <a:rPr sz="2000" spc="180" dirty="0">
                <a:solidFill>
                  <a:srgbClr val="006FC0"/>
                </a:solidFill>
                <a:latin typeface="Times New Roman"/>
                <a:cs typeface="Times New Roman"/>
              </a:rPr>
              <a:t> </a:t>
            </a:r>
            <a:r>
              <a:rPr sz="2000" dirty="0">
                <a:solidFill>
                  <a:srgbClr val="006FC0"/>
                </a:solidFill>
                <a:latin typeface="Times New Roman"/>
                <a:cs typeface="Times New Roman"/>
              </a:rPr>
              <a:t>(API)</a:t>
            </a:r>
            <a:r>
              <a:rPr sz="2000" dirty="0">
                <a:latin typeface="Times New Roman"/>
                <a:cs typeface="Times New Roman"/>
              </a:rPr>
              <a:t>.</a:t>
            </a:r>
            <a:endParaRPr sz="2000">
              <a:latin typeface="Times New Roman"/>
              <a:cs typeface="Times New Roman"/>
            </a:endParaRPr>
          </a:p>
          <a:p>
            <a:pPr marL="12700">
              <a:lnSpc>
                <a:spcPct val="100000"/>
              </a:lnSpc>
              <a:spcBef>
                <a:spcPts val="1680"/>
              </a:spcBef>
              <a:tabLst>
                <a:tab pos="356870" algn="l"/>
              </a:tabLst>
            </a:pPr>
            <a:r>
              <a:rPr sz="2000" spc="-5" dirty="0">
                <a:solidFill>
                  <a:srgbClr val="C00000"/>
                </a:solidFill>
                <a:latin typeface="Times New Roman"/>
                <a:cs typeface="Times New Roman"/>
              </a:rPr>
              <a:t>»	</a:t>
            </a:r>
            <a:r>
              <a:rPr sz="2000" dirty="0">
                <a:latin typeface="Times New Roman"/>
                <a:cs typeface="Times New Roman"/>
              </a:rPr>
              <a:t>The </a:t>
            </a:r>
            <a:r>
              <a:rPr sz="2000" spc="-10" dirty="0">
                <a:solidFill>
                  <a:srgbClr val="006FC0"/>
                </a:solidFill>
                <a:latin typeface="Times New Roman"/>
                <a:cs typeface="Times New Roman"/>
              </a:rPr>
              <a:t>kernel </a:t>
            </a:r>
            <a:r>
              <a:rPr sz="2000" spc="-15" dirty="0">
                <a:solidFill>
                  <a:srgbClr val="006FC0"/>
                </a:solidFill>
                <a:latin typeface="Times New Roman"/>
                <a:cs typeface="Times New Roman"/>
              </a:rPr>
              <a:t>maintains </a:t>
            </a:r>
            <a:r>
              <a:rPr sz="2000" spc="-5" dirty="0">
                <a:solidFill>
                  <a:srgbClr val="006FC0"/>
                </a:solidFill>
                <a:latin typeface="Times New Roman"/>
                <a:cs typeface="Times New Roman"/>
              </a:rPr>
              <a:t>list </a:t>
            </a:r>
            <a:r>
              <a:rPr sz="2000" dirty="0">
                <a:solidFill>
                  <a:srgbClr val="006FC0"/>
                </a:solidFill>
                <a:latin typeface="Times New Roman"/>
                <a:cs typeface="Times New Roman"/>
              </a:rPr>
              <a:t>of </a:t>
            </a:r>
            <a:r>
              <a:rPr sz="2000" spc="-5" dirty="0">
                <a:solidFill>
                  <a:srgbClr val="006FC0"/>
                </a:solidFill>
                <a:latin typeface="Times New Roman"/>
                <a:cs typeface="Times New Roman"/>
              </a:rPr>
              <a:t>all </a:t>
            </a:r>
            <a:r>
              <a:rPr sz="2000" spc="-10" dirty="0">
                <a:solidFill>
                  <a:srgbClr val="006FC0"/>
                </a:solidFill>
                <a:latin typeface="Times New Roman"/>
                <a:cs typeface="Times New Roman"/>
              </a:rPr>
              <a:t>the </a:t>
            </a:r>
            <a:r>
              <a:rPr sz="2000" spc="-5" dirty="0">
                <a:solidFill>
                  <a:srgbClr val="006FC0"/>
                </a:solidFill>
                <a:latin typeface="Times New Roman"/>
                <a:cs typeface="Times New Roman"/>
              </a:rPr>
              <a:t>I/O devices </a:t>
            </a:r>
            <a:r>
              <a:rPr sz="2000" dirty="0">
                <a:solidFill>
                  <a:srgbClr val="006FC0"/>
                </a:solidFill>
                <a:latin typeface="Times New Roman"/>
                <a:cs typeface="Times New Roman"/>
              </a:rPr>
              <a:t>of </a:t>
            </a:r>
            <a:r>
              <a:rPr sz="2000" spc="-10" dirty="0">
                <a:solidFill>
                  <a:srgbClr val="006FC0"/>
                </a:solidFill>
                <a:latin typeface="Times New Roman"/>
                <a:cs typeface="Times New Roman"/>
              </a:rPr>
              <a:t>the</a:t>
            </a:r>
            <a:r>
              <a:rPr sz="2000" spc="150" dirty="0">
                <a:solidFill>
                  <a:srgbClr val="006FC0"/>
                </a:solidFill>
                <a:latin typeface="Times New Roman"/>
                <a:cs typeface="Times New Roman"/>
              </a:rPr>
              <a:t> </a:t>
            </a:r>
            <a:r>
              <a:rPr sz="2000" spc="-20" dirty="0">
                <a:solidFill>
                  <a:srgbClr val="006FC0"/>
                </a:solidFill>
                <a:latin typeface="Times New Roman"/>
                <a:cs typeface="Times New Roman"/>
              </a:rPr>
              <a:t>system</a:t>
            </a:r>
            <a:r>
              <a:rPr sz="2000" spc="-20" dirty="0">
                <a:latin typeface="Times New Roman"/>
                <a:cs typeface="Times New Roman"/>
              </a:rPr>
              <a:t>.</a:t>
            </a:r>
            <a:endParaRPr sz="2000">
              <a:latin typeface="Times New Roman"/>
              <a:cs typeface="Times New Roman"/>
            </a:endParaRPr>
          </a:p>
          <a:p>
            <a:pPr marL="356870" marR="5080" indent="-344805">
              <a:lnSpc>
                <a:spcPct val="150100"/>
              </a:lnSpc>
              <a:spcBef>
                <a:spcPts val="480"/>
              </a:spcBef>
              <a:tabLst>
                <a:tab pos="356870" algn="l"/>
              </a:tabLst>
            </a:pPr>
            <a:r>
              <a:rPr sz="2000" spc="-5" dirty="0">
                <a:solidFill>
                  <a:srgbClr val="C00000"/>
                </a:solidFill>
                <a:latin typeface="Times New Roman"/>
                <a:cs typeface="Times New Roman"/>
              </a:rPr>
              <a:t>»	</a:t>
            </a:r>
            <a:r>
              <a:rPr sz="2000" spc="-40" dirty="0">
                <a:latin typeface="Times New Roman"/>
                <a:cs typeface="Times New Roman"/>
              </a:rPr>
              <a:t>„</a:t>
            </a:r>
            <a:r>
              <a:rPr sz="2000" i="1" spc="-40" dirty="0">
                <a:solidFill>
                  <a:srgbClr val="FF0000"/>
                </a:solidFill>
                <a:latin typeface="Times New Roman"/>
                <a:cs typeface="Times New Roman"/>
              </a:rPr>
              <a:t>Device </a:t>
            </a:r>
            <a:r>
              <a:rPr sz="2000" i="1" spc="-145" dirty="0">
                <a:solidFill>
                  <a:srgbClr val="FF0000"/>
                </a:solidFill>
                <a:latin typeface="Times New Roman"/>
                <a:cs typeface="Times New Roman"/>
              </a:rPr>
              <a:t>Manager</a:t>
            </a:r>
            <a:r>
              <a:rPr sz="2000" spc="-145" dirty="0">
                <a:latin typeface="Times New Roman"/>
                <a:cs typeface="Times New Roman"/>
              </a:rPr>
              <a:t>‟ </a:t>
            </a:r>
            <a:r>
              <a:rPr sz="2000" dirty="0">
                <a:solidFill>
                  <a:srgbClr val="AC1285"/>
                </a:solidFill>
                <a:latin typeface="Times New Roman"/>
                <a:cs typeface="Times New Roman"/>
              </a:rPr>
              <a:t>of </a:t>
            </a:r>
            <a:r>
              <a:rPr sz="2000" spc="-10" dirty="0">
                <a:solidFill>
                  <a:srgbClr val="AC1285"/>
                </a:solidFill>
                <a:latin typeface="Times New Roman"/>
                <a:cs typeface="Times New Roman"/>
              </a:rPr>
              <a:t>the kernel is </a:t>
            </a:r>
            <a:r>
              <a:rPr sz="2000" spc="-5" dirty="0">
                <a:solidFill>
                  <a:srgbClr val="AC1285"/>
                </a:solidFill>
                <a:latin typeface="Times New Roman"/>
                <a:cs typeface="Times New Roman"/>
              </a:rPr>
              <a:t>responsible </a:t>
            </a:r>
            <a:r>
              <a:rPr sz="2000" spc="-10" dirty="0">
                <a:solidFill>
                  <a:srgbClr val="AC1285"/>
                </a:solidFill>
                <a:latin typeface="Times New Roman"/>
                <a:cs typeface="Times New Roman"/>
              </a:rPr>
              <a:t>for handling </a:t>
            </a:r>
            <a:r>
              <a:rPr sz="2000" spc="-5" dirty="0">
                <a:solidFill>
                  <a:srgbClr val="AC1285"/>
                </a:solidFill>
                <a:latin typeface="Times New Roman"/>
                <a:cs typeface="Times New Roman"/>
              </a:rPr>
              <a:t>all I/O </a:t>
            </a:r>
            <a:r>
              <a:rPr sz="2000" spc="-35" dirty="0">
                <a:solidFill>
                  <a:srgbClr val="AC1285"/>
                </a:solidFill>
                <a:latin typeface="Times New Roman"/>
                <a:cs typeface="Times New Roman"/>
              </a:rPr>
              <a:t>related  </a:t>
            </a:r>
            <a:r>
              <a:rPr sz="2000" spc="-5" dirty="0">
                <a:solidFill>
                  <a:srgbClr val="AC1285"/>
                </a:solidFill>
                <a:latin typeface="Times New Roman"/>
                <a:cs typeface="Times New Roman"/>
              </a:rPr>
              <a:t>operations</a:t>
            </a:r>
            <a:r>
              <a:rPr sz="2000" spc="-5" dirty="0">
                <a:latin typeface="Times New Roman"/>
                <a:cs typeface="Times New Roman"/>
              </a:rPr>
              <a:t>.</a:t>
            </a:r>
            <a:endParaRPr sz="2000">
              <a:latin typeface="Times New Roman"/>
              <a:cs typeface="Times New Roman"/>
            </a:endParaRPr>
          </a:p>
          <a:p>
            <a:pPr marL="12700">
              <a:lnSpc>
                <a:spcPct val="100000"/>
              </a:lnSpc>
              <a:spcBef>
                <a:spcPts val="1685"/>
              </a:spcBef>
              <a:tabLst>
                <a:tab pos="356870" algn="l"/>
              </a:tabLst>
            </a:pPr>
            <a:r>
              <a:rPr sz="2000" spc="-5" dirty="0">
                <a:solidFill>
                  <a:srgbClr val="C00000"/>
                </a:solidFill>
                <a:latin typeface="Times New Roman"/>
                <a:cs typeface="Times New Roman"/>
              </a:rPr>
              <a:t>»	</a:t>
            </a:r>
            <a:r>
              <a:rPr sz="2000" dirty="0">
                <a:solidFill>
                  <a:srgbClr val="6F2F9F"/>
                </a:solidFill>
                <a:latin typeface="Times New Roman"/>
                <a:cs typeface="Times New Roman"/>
              </a:rPr>
              <a:t>The </a:t>
            </a:r>
            <a:r>
              <a:rPr sz="2000" spc="-5" dirty="0">
                <a:solidFill>
                  <a:srgbClr val="6F2F9F"/>
                </a:solidFill>
                <a:latin typeface="Times New Roman"/>
                <a:cs typeface="Times New Roman"/>
              </a:rPr>
              <a:t>Device </a:t>
            </a:r>
            <a:r>
              <a:rPr sz="2000" spc="-10" dirty="0">
                <a:solidFill>
                  <a:srgbClr val="6F2F9F"/>
                </a:solidFill>
                <a:latin typeface="Times New Roman"/>
                <a:cs typeface="Times New Roman"/>
              </a:rPr>
              <a:t>Manager </a:t>
            </a:r>
            <a:r>
              <a:rPr sz="2000" spc="-5" dirty="0">
                <a:solidFill>
                  <a:srgbClr val="6F2F9F"/>
                </a:solidFill>
                <a:latin typeface="Times New Roman"/>
                <a:cs typeface="Times New Roman"/>
              </a:rPr>
              <a:t>is responsible </a:t>
            </a:r>
            <a:r>
              <a:rPr sz="2000" spc="-10" dirty="0">
                <a:solidFill>
                  <a:srgbClr val="6F2F9F"/>
                </a:solidFill>
                <a:latin typeface="Times New Roman"/>
                <a:cs typeface="Times New Roman"/>
              </a:rPr>
              <a:t>for</a:t>
            </a:r>
            <a:r>
              <a:rPr sz="2000" spc="35" dirty="0">
                <a:solidFill>
                  <a:srgbClr val="6F2F9F"/>
                </a:solidFill>
                <a:latin typeface="Times New Roman"/>
                <a:cs typeface="Times New Roman"/>
              </a:rPr>
              <a:t> </a:t>
            </a:r>
            <a:r>
              <a:rPr sz="2000" spc="-5" dirty="0">
                <a:latin typeface="Times New Roman"/>
                <a:cs typeface="Times New Roman"/>
              </a:rPr>
              <a:t>–</a:t>
            </a:r>
            <a:endParaRPr sz="2000">
              <a:latin typeface="Times New Roman"/>
              <a:cs typeface="Times New Roman"/>
            </a:endParaRPr>
          </a:p>
          <a:p>
            <a:pPr marL="683260">
              <a:lnSpc>
                <a:spcPct val="100000"/>
              </a:lnSpc>
              <a:spcBef>
                <a:spcPts val="1680"/>
              </a:spcBef>
              <a:tabLst>
                <a:tab pos="1033780" algn="l"/>
              </a:tabLst>
            </a:pPr>
            <a:r>
              <a:rPr sz="2000" spc="-5" dirty="0">
                <a:solidFill>
                  <a:srgbClr val="C00000"/>
                </a:solidFill>
                <a:latin typeface="Times New Roman"/>
                <a:cs typeface="Times New Roman"/>
              </a:rPr>
              <a:t>»	</a:t>
            </a:r>
            <a:r>
              <a:rPr sz="2000" spc="-10" dirty="0">
                <a:latin typeface="Times New Roman"/>
                <a:cs typeface="Times New Roman"/>
              </a:rPr>
              <a:t>Loading and unloading </a:t>
            </a:r>
            <a:r>
              <a:rPr sz="2000" dirty="0">
                <a:latin typeface="Times New Roman"/>
                <a:cs typeface="Times New Roman"/>
              </a:rPr>
              <a:t>of </a:t>
            </a:r>
            <a:r>
              <a:rPr sz="2000" spc="-5" dirty="0">
                <a:latin typeface="Times New Roman"/>
                <a:cs typeface="Times New Roman"/>
              </a:rPr>
              <a:t>device</a:t>
            </a:r>
            <a:r>
              <a:rPr sz="2000" spc="80" dirty="0">
                <a:latin typeface="Times New Roman"/>
                <a:cs typeface="Times New Roman"/>
              </a:rPr>
              <a:t> </a:t>
            </a:r>
            <a:r>
              <a:rPr sz="2000" spc="-5" dirty="0">
                <a:latin typeface="Times New Roman"/>
                <a:cs typeface="Times New Roman"/>
              </a:rPr>
              <a:t>drivers</a:t>
            </a:r>
            <a:endParaRPr sz="2000">
              <a:latin typeface="Times New Roman"/>
              <a:cs typeface="Times New Roman"/>
            </a:endParaRPr>
          </a:p>
          <a:p>
            <a:pPr marL="1033780" marR="10795" indent="-351155">
              <a:lnSpc>
                <a:spcPct val="150100"/>
              </a:lnSpc>
              <a:spcBef>
                <a:spcPts val="475"/>
              </a:spcBef>
              <a:tabLst>
                <a:tab pos="1033780" algn="l"/>
              </a:tabLst>
            </a:pPr>
            <a:r>
              <a:rPr sz="2000" spc="-5" dirty="0">
                <a:solidFill>
                  <a:srgbClr val="C00000"/>
                </a:solidFill>
                <a:latin typeface="Times New Roman"/>
                <a:cs typeface="Times New Roman"/>
              </a:rPr>
              <a:t>»	</a:t>
            </a:r>
            <a:r>
              <a:rPr sz="2000" spc="-5" dirty="0">
                <a:latin typeface="Times New Roman"/>
                <a:cs typeface="Times New Roman"/>
              </a:rPr>
              <a:t>Exchanging information </a:t>
            </a:r>
            <a:r>
              <a:rPr sz="2000" spc="-10" dirty="0">
                <a:latin typeface="Times New Roman"/>
                <a:cs typeface="Times New Roman"/>
              </a:rPr>
              <a:t>and </a:t>
            </a:r>
            <a:r>
              <a:rPr sz="2000" spc="-5" dirty="0">
                <a:latin typeface="Times New Roman"/>
                <a:cs typeface="Times New Roman"/>
              </a:rPr>
              <a:t>the system specific </a:t>
            </a:r>
            <a:r>
              <a:rPr sz="2000" dirty="0">
                <a:latin typeface="Times New Roman"/>
                <a:cs typeface="Times New Roman"/>
              </a:rPr>
              <a:t>control </a:t>
            </a:r>
            <a:r>
              <a:rPr sz="2000" spc="-10" dirty="0">
                <a:latin typeface="Times New Roman"/>
                <a:cs typeface="Times New Roman"/>
              </a:rPr>
              <a:t>signals to </a:t>
            </a:r>
            <a:r>
              <a:rPr sz="2000" spc="-5" dirty="0">
                <a:latin typeface="Times New Roman"/>
                <a:cs typeface="Times New Roman"/>
              </a:rPr>
              <a:t>and  </a:t>
            </a:r>
            <a:r>
              <a:rPr sz="2000" spc="-10" dirty="0">
                <a:latin typeface="Times New Roman"/>
                <a:cs typeface="Times New Roman"/>
              </a:rPr>
              <a:t>from the</a:t>
            </a:r>
            <a:r>
              <a:rPr sz="2000" spc="5" dirty="0">
                <a:latin typeface="Times New Roman"/>
                <a:cs typeface="Times New Roman"/>
              </a:rPr>
              <a:t> </a:t>
            </a:r>
            <a:r>
              <a:rPr sz="2000" spc="-5" dirty="0">
                <a:latin typeface="Times New Roman"/>
                <a:cs typeface="Times New Roman"/>
              </a:rPr>
              <a:t>device.</a:t>
            </a:r>
            <a:endParaRPr sz="2000">
              <a:latin typeface="Times New Roman"/>
              <a:cs typeface="Times New Roman"/>
            </a:endParaRPr>
          </a:p>
        </p:txBody>
      </p:sp>
      <p:sp>
        <p:nvSpPr>
          <p:cNvPr id="4" name="object 4"/>
          <p:cNvSpPr txBox="1"/>
          <p:nvPr/>
        </p:nvSpPr>
        <p:spPr>
          <a:xfrm>
            <a:off x="8420100" y="6471338"/>
            <a:ext cx="217804" cy="196850"/>
          </a:xfrm>
          <a:prstGeom prst="rect">
            <a:avLst/>
          </a:prstGeom>
        </p:spPr>
        <p:txBody>
          <a:bodyPr vert="horz" wrap="square" lIns="0" tIns="0" rIns="0" bIns="0" rtlCol="0">
            <a:spAutoFit/>
          </a:bodyPr>
          <a:lstStyle/>
          <a:p>
            <a:pPr marL="38100">
              <a:lnSpc>
                <a:spcPts val="1375"/>
              </a:lnSpc>
            </a:pPr>
            <a:fld id="{81D60167-4931-47E6-BA6A-407CBD079E47}" type="slidenum">
              <a:rPr sz="1200" spc="-40" dirty="0">
                <a:latin typeface="Times New Roman"/>
                <a:cs typeface="Times New Roman"/>
              </a:rPr>
              <a:t>9</a:t>
            </a:fld>
            <a:endParaRPr sz="1200">
              <a:latin typeface="Times New Roman"/>
              <a:cs typeface="Times New Roman"/>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7070" cy="5819775"/>
          </a:xfrm>
          <a:prstGeom prst="rect">
            <a:avLst/>
          </a:prstGeom>
        </p:spPr>
        <p:txBody>
          <a:bodyPr vert="horz" wrap="square" lIns="0" tIns="12700" rIns="0" bIns="0" rtlCol="0">
            <a:spAutoFit/>
          </a:bodyPr>
          <a:lstStyle/>
          <a:p>
            <a:pPr marL="356870" marR="11430" indent="-344805">
              <a:lnSpc>
                <a:spcPct val="150100"/>
              </a:lnSpc>
              <a:spcBef>
                <a:spcPts val="100"/>
              </a:spcBef>
              <a:tabLst>
                <a:tab pos="356870" algn="l"/>
              </a:tabLst>
            </a:pPr>
            <a:r>
              <a:rPr sz="2000" spc="-5" dirty="0">
                <a:solidFill>
                  <a:srgbClr val="C00000"/>
                </a:solidFill>
                <a:latin typeface="Times New Roman"/>
                <a:cs typeface="Times New Roman"/>
              </a:rPr>
              <a:t>»	</a:t>
            </a:r>
            <a:r>
              <a:rPr sz="2000" dirty="0">
                <a:latin typeface="Times New Roman"/>
                <a:cs typeface="Times New Roman"/>
              </a:rPr>
              <a:t>The </a:t>
            </a:r>
            <a:r>
              <a:rPr sz="2000" spc="-5" dirty="0">
                <a:latin typeface="Times New Roman"/>
                <a:cs typeface="Times New Roman"/>
              </a:rPr>
              <a:t>resources </a:t>
            </a:r>
            <a:r>
              <a:rPr sz="2000" spc="-15" dirty="0">
                <a:latin typeface="Times New Roman"/>
                <a:cs typeface="Times New Roman"/>
              </a:rPr>
              <a:t>which </a:t>
            </a:r>
            <a:r>
              <a:rPr sz="2000" spc="-5" dirty="0">
                <a:latin typeface="Times New Roman"/>
                <a:cs typeface="Times New Roman"/>
              </a:rPr>
              <a:t>are </a:t>
            </a:r>
            <a:r>
              <a:rPr sz="2000" spc="-10" dirty="0">
                <a:latin typeface="Times New Roman"/>
                <a:cs typeface="Times New Roman"/>
              </a:rPr>
              <a:t>shared among </a:t>
            </a:r>
            <a:r>
              <a:rPr sz="2000" spc="-5" dirty="0">
                <a:latin typeface="Times New Roman"/>
                <a:cs typeface="Times New Roman"/>
              </a:rPr>
              <a:t>a process can </a:t>
            </a:r>
            <a:r>
              <a:rPr sz="2000" dirty="0">
                <a:latin typeface="Times New Roman"/>
                <a:cs typeface="Times New Roman"/>
              </a:rPr>
              <a:t>be </a:t>
            </a:r>
            <a:r>
              <a:rPr sz="2000" spc="-10" dirty="0">
                <a:latin typeface="Times New Roman"/>
                <a:cs typeface="Times New Roman"/>
              </a:rPr>
              <a:t>either for exclusive  </a:t>
            </a:r>
            <a:r>
              <a:rPr sz="2000" spc="-15" dirty="0">
                <a:latin typeface="Times New Roman"/>
                <a:cs typeface="Times New Roman"/>
              </a:rPr>
              <a:t>use </a:t>
            </a:r>
            <a:r>
              <a:rPr sz="2000" dirty="0">
                <a:latin typeface="Times New Roman"/>
                <a:cs typeface="Times New Roman"/>
              </a:rPr>
              <a:t>by </a:t>
            </a:r>
            <a:r>
              <a:rPr sz="2000" spc="-5" dirty="0">
                <a:latin typeface="Times New Roman"/>
                <a:cs typeface="Times New Roman"/>
              </a:rPr>
              <a:t>a process </a:t>
            </a:r>
            <a:r>
              <a:rPr sz="2000" dirty="0">
                <a:latin typeface="Times New Roman"/>
                <a:cs typeface="Times New Roman"/>
              </a:rPr>
              <a:t>or </a:t>
            </a:r>
            <a:r>
              <a:rPr sz="2000" spc="-10" dirty="0">
                <a:latin typeface="Times New Roman"/>
                <a:cs typeface="Times New Roman"/>
              </a:rPr>
              <a:t>for </a:t>
            </a:r>
            <a:r>
              <a:rPr sz="2000" spc="-15" dirty="0">
                <a:latin typeface="Times New Roman"/>
                <a:cs typeface="Times New Roman"/>
              </a:rPr>
              <a:t>using </a:t>
            </a:r>
            <a:r>
              <a:rPr sz="2000" dirty="0">
                <a:latin typeface="Times New Roman"/>
                <a:cs typeface="Times New Roman"/>
              </a:rPr>
              <a:t>by </a:t>
            </a:r>
            <a:r>
              <a:rPr sz="2000" spc="-5" dirty="0">
                <a:latin typeface="Times New Roman"/>
                <a:cs typeface="Times New Roman"/>
              </a:rPr>
              <a:t>a </a:t>
            </a:r>
            <a:r>
              <a:rPr sz="2000" spc="-15" dirty="0">
                <a:latin typeface="Times New Roman"/>
                <a:cs typeface="Times New Roman"/>
              </a:rPr>
              <a:t>number </a:t>
            </a:r>
            <a:r>
              <a:rPr sz="2000" dirty="0">
                <a:latin typeface="Times New Roman"/>
                <a:cs typeface="Times New Roman"/>
              </a:rPr>
              <a:t>of </a:t>
            </a:r>
            <a:r>
              <a:rPr sz="2000" spc="-5" dirty="0">
                <a:latin typeface="Times New Roman"/>
                <a:cs typeface="Times New Roman"/>
              </a:rPr>
              <a:t>processes at a</a:t>
            </a:r>
            <a:r>
              <a:rPr sz="2000" spc="150" dirty="0">
                <a:latin typeface="Times New Roman"/>
                <a:cs typeface="Times New Roman"/>
              </a:rPr>
              <a:t> </a:t>
            </a:r>
            <a:r>
              <a:rPr sz="2000" spc="-15" dirty="0">
                <a:latin typeface="Times New Roman"/>
                <a:cs typeface="Times New Roman"/>
              </a:rPr>
              <a:t>time.</a:t>
            </a:r>
            <a:endParaRPr sz="2000" dirty="0">
              <a:latin typeface="Times New Roman"/>
              <a:cs typeface="Times New Roman"/>
            </a:endParaRPr>
          </a:p>
          <a:p>
            <a:pPr marL="356870" marR="10160" indent="-344805">
              <a:lnSpc>
                <a:spcPct val="150100"/>
              </a:lnSpc>
              <a:spcBef>
                <a:spcPts val="480"/>
              </a:spcBef>
              <a:tabLst>
                <a:tab pos="356870" algn="l"/>
              </a:tabLst>
            </a:pPr>
            <a:r>
              <a:rPr sz="2000" spc="-5" dirty="0">
                <a:solidFill>
                  <a:srgbClr val="C00000"/>
                </a:solidFill>
                <a:latin typeface="Times New Roman"/>
                <a:cs typeface="Times New Roman"/>
              </a:rPr>
              <a:t>»	</a:t>
            </a:r>
            <a:r>
              <a:rPr sz="2000" dirty="0">
                <a:latin typeface="Times New Roman"/>
                <a:cs typeface="Times New Roman"/>
              </a:rPr>
              <a:t>The </a:t>
            </a:r>
            <a:r>
              <a:rPr sz="2000" spc="-5" dirty="0">
                <a:solidFill>
                  <a:srgbClr val="006FC0"/>
                </a:solidFill>
                <a:latin typeface="Times New Roman"/>
                <a:cs typeface="Times New Roman"/>
              </a:rPr>
              <a:t>display device </a:t>
            </a:r>
            <a:r>
              <a:rPr sz="2000" dirty="0">
                <a:solidFill>
                  <a:srgbClr val="006FC0"/>
                </a:solidFill>
                <a:latin typeface="Times New Roman"/>
                <a:cs typeface="Times New Roman"/>
              </a:rPr>
              <a:t>of </a:t>
            </a:r>
            <a:r>
              <a:rPr sz="2000" spc="-5" dirty="0">
                <a:solidFill>
                  <a:srgbClr val="006FC0"/>
                </a:solidFill>
                <a:latin typeface="Times New Roman"/>
                <a:cs typeface="Times New Roman"/>
              </a:rPr>
              <a:t>an embedded </a:t>
            </a:r>
            <a:r>
              <a:rPr sz="2000" spc="-10" dirty="0">
                <a:solidFill>
                  <a:srgbClr val="006FC0"/>
                </a:solidFill>
                <a:latin typeface="Times New Roman"/>
                <a:cs typeface="Times New Roman"/>
              </a:rPr>
              <a:t>system </a:t>
            </a:r>
            <a:r>
              <a:rPr sz="2000" spc="-10" dirty="0">
                <a:latin typeface="Times New Roman"/>
                <a:cs typeface="Times New Roman"/>
              </a:rPr>
              <a:t>is </a:t>
            </a:r>
            <a:r>
              <a:rPr sz="2000" spc="-5" dirty="0">
                <a:latin typeface="Times New Roman"/>
                <a:cs typeface="Times New Roman"/>
              </a:rPr>
              <a:t>a typical </a:t>
            </a:r>
            <a:r>
              <a:rPr sz="2000" spc="-10" dirty="0">
                <a:latin typeface="Times New Roman"/>
                <a:cs typeface="Times New Roman"/>
              </a:rPr>
              <a:t>example </a:t>
            </a:r>
            <a:r>
              <a:rPr sz="2000" dirty="0">
                <a:latin typeface="Times New Roman"/>
                <a:cs typeface="Times New Roman"/>
              </a:rPr>
              <a:t>of </a:t>
            </a:r>
            <a:r>
              <a:rPr sz="2000" spc="-5" dirty="0">
                <a:latin typeface="Times New Roman"/>
                <a:cs typeface="Times New Roman"/>
              </a:rPr>
              <a:t>a </a:t>
            </a:r>
            <a:r>
              <a:rPr sz="2000" spc="-10" dirty="0">
                <a:latin typeface="Times New Roman"/>
                <a:cs typeface="Times New Roman"/>
              </a:rPr>
              <a:t>shared  </a:t>
            </a:r>
            <a:r>
              <a:rPr sz="2000" spc="-5" dirty="0">
                <a:latin typeface="Times New Roman"/>
                <a:cs typeface="Times New Roman"/>
              </a:rPr>
              <a:t>resource </a:t>
            </a:r>
            <a:r>
              <a:rPr sz="2000" spc="-20" dirty="0">
                <a:latin typeface="Times New Roman"/>
                <a:cs typeface="Times New Roman"/>
              </a:rPr>
              <a:t>which </a:t>
            </a:r>
            <a:r>
              <a:rPr sz="2000" spc="-5" dirty="0">
                <a:latin typeface="Times New Roman"/>
                <a:cs typeface="Times New Roman"/>
              </a:rPr>
              <a:t>needs </a:t>
            </a:r>
            <a:r>
              <a:rPr sz="2000" spc="-10" dirty="0">
                <a:latin typeface="Times New Roman"/>
                <a:cs typeface="Times New Roman"/>
              </a:rPr>
              <a:t>exclusive </a:t>
            </a:r>
            <a:r>
              <a:rPr sz="2000" spc="-5" dirty="0">
                <a:latin typeface="Times New Roman"/>
                <a:cs typeface="Times New Roman"/>
              </a:rPr>
              <a:t>access </a:t>
            </a:r>
            <a:r>
              <a:rPr sz="2000" dirty="0">
                <a:latin typeface="Times New Roman"/>
                <a:cs typeface="Times New Roman"/>
              </a:rPr>
              <a:t>by </a:t>
            </a:r>
            <a:r>
              <a:rPr sz="2000" spc="-5" dirty="0">
                <a:latin typeface="Times New Roman"/>
                <a:cs typeface="Times New Roman"/>
              </a:rPr>
              <a:t>a</a:t>
            </a:r>
            <a:r>
              <a:rPr sz="2000" spc="170" dirty="0">
                <a:latin typeface="Times New Roman"/>
                <a:cs typeface="Times New Roman"/>
              </a:rPr>
              <a:t> </a:t>
            </a:r>
            <a:r>
              <a:rPr sz="2000" spc="-5" dirty="0">
                <a:latin typeface="Times New Roman"/>
                <a:cs typeface="Times New Roman"/>
              </a:rPr>
              <a:t>process.</a:t>
            </a:r>
            <a:endParaRPr sz="2000" dirty="0">
              <a:latin typeface="Times New Roman"/>
              <a:cs typeface="Times New Roman"/>
            </a:endParaRPr>
          </a:p>
          <a:p>
            <a:pPr marL="12700">
              <a:lnSpc>
                <a:spcPct val="100000"/>
              </a:lnSpc>
              <a:spcBef>
                <a:spcPts val="1680"/>
              </a:spcBef>
              <a:tabLst>
                <a:tab pos="356870" algn="l"/>
                <a:tab pos="881380" algn="l"/>
                <a:tab pos="4250055" algn="l"/>
                <a:tab pos="4829810" algn="l"/>
                <a:tab pos="6192520" algn="l"/>
                <a:tab pos="7009765" algn="l"/>
                <a:tab pos="7994650" algn="l"/>
              </a:tabLst>
            </a:pPr>
            <a:r>
              <a:rPr sz="2000" spc="-5" dirty="0">
                <a:solidFill>
                  <a:srgbClr val="C00000"/>
                </a:solidFill>
                <a:latin typeface="Times New Roman"/>
                <a:cs typeface="Times New Roman"/>
              </a:rPr>
              <a:t>»	</a:t>
            </a:r>
            <a:r>
              <a:rPr sz="2000" dirty="0">
                <a:latin typeface="Times New Roman"/>
                <a:cs typeface="Times New Roman"/>
              </a:rPr>
              <a:t>The	</a:t>
            </a:r>
            <a:r>
              <a:rPr sz="2000" spc="-5" dirty="0">
                <a:solidFill>
                  <a:srgbClr val="006FC0"/>
                </a:solidFill>
                <a:latin typeface="Times New Roman"/>
                <a:cs typeface="Times New Roman"/>
              </a:rPr>
              <a:t>Hard  disk </a:t>
            </a:r>
            <a:r>
              <a:rPr sz="2000" spc="40" dirty="0">
                <a:solidFill>
                  <a:srgbClr val="006FC0"/>
                </a:solidFill>
                <a:latin typeface="Times New Roman"/>
                <a:cs typeface="Times New Roman"/>
              </a:rPr>
              <a:t> </a:t>
            </a:r>
            <a:r>
              <a:rPr sz="2000" spc="-5" dirty="0">
                <a:solidFill>
                  <a:srgbClr val="006FC0"/>
                </a:solidFill>
                <a:latin typeface="Times New Roman"/>
                <a:cs typeface="Times New Roman"/>
              </a:rPr>
              <a:t>(secondary </a:t>
            </a:r>
            <a:r>
              <a:rPr sz="2000" spc="5" dirty="0">
                <a:solidFill>
                  <a:srgbClr val="006FC0"/>
                </a:solidFill>
                <a:latin typeface="Times New Roman"/>
                <a:cs typeface="Times New Roman"/>
              </a:rPr>
              <a:t> </a:t>
            </a:r>
            <a:r>
              <a:rPr sz="2000" spc="-5" dirty="0">
                <a:solidFill>
                  <a:srgbClr val="006FC0"/>
                </a:solidFill>
                <a:latin typeface="Times New Roman"/>
                <a:cs typeface="Times New Roman"/>
              </a:rPr>
              <a:t>storage)	</a:t>
            </a:r>
            <a:r>
              <a:rPr sz="2000" dirty="0">
                <a:solidFill>
                  <a:srgbClr val="006FC0"/>
                </a:solidFill>
                <a:latin typeface="Times New Roman"/>
                <a:cs typeface="Times New Roman"/>
              </a:rPr>
              <a:t>of</a:t>
            </a:r>
            <a:r>
              <a:rPr sz="2000" spc="490" dirty="0">
                <a:solidFill>
                  <a:srgbClr val="006FC0"/>
                </a:solidFill>
                <a:latin typeface="Times New Roman"/>
                <a:cs typeface="Times New Roman"/>
              </a:rPr>
              <a:t> </a:t>
            </a:r>
            <a:r>
              <a:rPr sz="2000" spc="-5" dirty="0">
                <a:solidFill>
                  <a:srgbClr val="006FC0"/>
                </a:solidFill>
                <a:latin typeface="Times New Roman"/>
                <a:cs typeface="Times New Roman"/>
              </a:rPr>
              <a:t>a	</a:t>
            </a:r>
            <a:r>
              <a:rPr sz="2000" spc="-10" dirty="0">
                <a:solidFill>
                  <a:srgbClr val="006FC0"/>
                </a:solidFill>
                <a:latin typeface="Times New Roman"/>
                <a:cs typeface="Times New Roman"/>
              </a:rPr>
              <a:t>system  </a:t>
            </a:r>
            <a:r>
              <a:rPr sz="2000" spc="5" dirty="0">
                <a:latin typeface="Times New Roman"/>
                <a:cs typeface="Times New Roman"/>
              </a:rPr>
              <a:t>is</a:t>
            </a:r>
            <a:r>
              <a:rPr sz="2000" spc="505" dirty="0">
                <a:latin typeface="Times New Roman"/>
                <a:cs typeface="Times New Roman"/>
              </a:rPr>
              <a:t> </a:t>
            </a:r>
            <a:r>
              <a:rPr sz="2000" spc="-5" dirty="0">
                <a:latin typeface="Times New Roman"/>
                <a:cs typeface="Times New Roman"/>
              </a:rPr>
              <a:t>a	typical	</a:t>
            </a:r>
            <a:r>
              <a:rPr sz="2000" spc="-10" dirty="0">
                <a:latin typeface="Times New Roman"/>
                <a:cs typeface="Times New Roman"/>
              </a:rPr>
              <a:t>example	for</a:t>
            </a:r>
            <a:endParaRPr sz="2000" dirty="0">
              <a:latin typeface="Times New Roman"/>
              <a:cs typeface="Times New Roman"/>
            </a:endParaRPr>
          </a:p>
          <a:p>
            <a:pPr marL="356870" algn="just">
              <a:lnSpc>
                <a:spcPct val="100000"/>
              </a:lnSpc>
              <a:spcBef>
                <a:spcPts val="1205"/>
              </a:spcBef>
            </a:pPr>
            <a:r>
              <a:rPr sz="2000" spc="-10" dirty="0">
                <a:latin typeface="Times New Roman"/>
                <a:cs typeface="Times New Roman"/>
              </a:rPr>
              <a:t>sharing the </a:t>
            </a:r>
            <a:r>
              <a:rPr sz="2000" spc="-5" dirty="0">
                <a:latin typeface="Times New Roman"/>
                <a:cs typeface="Times New Roman"/>
              </a:rPr>
              <a:t>resource </a:t>
            </a:r>
            <a:r>
              <a:rPr sz="2000" spc="-15" dirty="0">
                <a:latin typeface="Times New Roman"/>
                <a:cs typeface="Times New Roman"/>
              </a:rPr>
              <a:t>among </a:t>
            </a:r>
            <a:r>
              <a:rPr sz="2000" spc="-5" dirty="0">
                <a:latin typeface="Times New Roman"/>
                <a:cs typeface="Times New Roman"/>
              </a:rPr>
              <a:t>a </a:t>
            </a:r>
            <a:r>
              <a:rPr sz="2000" spc="-10" dirty="0">
                <a:latin typeface="Times New Roman"/>
                <a:cs typeface="Times New Roman"/>
              </a:rPr>
              <a:t>limited </a:t>
            </a:r>
            <a:r>
              <a:rPr sz="2000" spc="-15" dirty="0">
                <a:latin typeface="Times New Roman"/>
                <a:cs typeface="Times New Roman"/>
              </a:rPr>
              <a:t>number </a:t>
            </a:r>
            <a:r>
              <a:rPr sz="2000" dirty="0">
                <a:latin typeface="Times New Roman"/>
                <a:cs typeface="Times New Roman"/>
              </a:rPr>
              <a:t>of </a:t>
            </a:r>
            <a:r>
              <a:rPr sz="2000" spc="-15" dirty="0">
                <a:latin typeface="Times New Roman"/>
                <a:cs typeface="Times New Roman"/>
              </a:rPr>
              <a:t>multiple</a:t>
            </a:r>
            <a:r>
              <a:rPr sz="2000" spc="305" dirty="0">
                <a:latin typeface="Times New Roman"/>
                <a:cs typeface="Times New Roman"/>
              </a:rPr>
              <a:t> </a:t>
            </a:r>
            <a:r>
              <a:rPr sz="2000" spc="-5" dirty="0">
                <a:latin typeface="Times New Roman"/>
                <a:cs typeface="Times New Roman"/>
              </a:rPr>
              <a:t>processes.</a:t>
            </a:r>
            <a:endParaRPr sz="2000" dirty="0">
              <a:latin typeface="Times New Roman"/>
              <a:cs typeface="Times New Roman"/>
            </a:endParaRPr>
          </a:p>
          <a:p>
            <a:pPr marL="356870" marR="6350" indent="-344805" algn="just">
              <a:lnSpc>
                <a:spcPct val="150100"/>
              </a:lnSpc>
              <a:spcBef>
                <a:spcPts val="475"/>
              </a:spcBef>
            </a:pPr>
            <a:r>
              <a:rPr sz="2000" spc="-5" dirty="0">
                <a:solidFill>
                  <a:srgbClr val="C00000"/>
                </a:solidFill>
                <a:latin typeface="Times New Roman"/>
                <a:cs typeface="Times New Roman"/>
              </a:rPr>
              <a:t>» </a:t>
            </a:r>
            <a:r>
              <a:rPr sz="2000" spc="-5" dirty="0">
                <a:latin typeface="Times New Roman"/>
                <a:cs typeface="Times New Roman"/>
              </a:rPr>
              <a:t>Based </a:t>
            </a:r>
            <a:r>
              <a:rPr sz="2000" dirty="0">
                <a:latin typeface="Times New Roman"/>
                <a:cs typeface="Times New Roman"/>
              </a:rPr>
              <a:t>on </a:t>
            </a:r>
            <a:r>
              <a:rPr sz="2000" spc="-10" dirty="0">
                <a:latin typeface="Times New Roman"/>
                <a:cs typeface="Times New Roman"/>
              </a:rPr>
              <a:t>the implementation, </a:t>
            </a:r>
            <a:r>
              <a:rPr sz="2000" spc="-5" dirty="0">
                <a:latin typeface="Times New Roman"/>
                <a:cs typeface="Times New Roman"/>
              </a:rPr>
              <a:t>Semaphores can </a:t>
            </a:r>
            <a:r>
              <a:rPr sz="2000" dirty="0">
                <a:latin typeface="Times New Roman"/>
                <a:cs typeface="Times New Roman"/>
              </a:rPr>
              <a:t>be </a:t>
            </a:r>
            <a:r>
              <a:rPr sz="2000" spc="-10" dirty="0">
                <a:latin typeface="Times New Roman"/>
                <a:cs typeface="Times New Roman"/>
              </a:rPr>
              <a:t>classified into </a:t>
            </a:r>
            <a:r>
              <a:rPr sz="2000" i="1" u="sng" spc="-5" dirty="0">
                <a:solidFill>
                  <a:srgbClr val="C00000"/>
                </a:solidFill>
                <a:uFill>
                  <a:solidFill>
                    <a:srgbClr val="C00000"/>
                  </a:solidFill>
                </a:uFill>
                <a:latin typeface="Times New Roman"/>
                <a:cs typeface="Times New Roman"/>
              </a:rPr>
              <a:t>Binary </a:t>
            </a:r>
            <a:r>
              <a:rPr sz="2000" i="1" spc="-5" dirty="0">
                <a:solidFill>
                  <a:srgbClr val="C00000"/>
                </a:solidFill>
                <a:latin typeface="Times New Roman"/>
                <a:cs typeface="Times New Roman"/>
              </a:rPr>
              <a:t> </a:t>
            </a:r>
            <a:r>
              <a:rPr sz="2000" i="1" u="sng" dirty="0">
                <a:solidFill>
                  <a:srgbClr val="C00000"/>
                </a:solidFill>
                <a:uFill>
                  <a:solidFill>
                    <a:srgbClr val="C00000"/>
                  </a:solidFill>
                </a:uFill>
                <a:latin typeface="Times New Roman"/>
                <a:cs typeface="Times New Roman"/>
              </a:rPr>
              <a:t>Semaphore</a:t>
            </a:r>
            <a:r>
              <a:rPr sz="2000" i="1" dirty="0">
                <a:solidFill>
                  <a:srgbClr val="C00000"/>
                </a:solidFill>
                <a:latin typeface="Times New Roman"/>
                <a:cs typeface="Times New Roman"/>
              </a:rPr>
              <a:t> </a:t>
            </a:r>
            <a:r>
              <a:rPr sz="2000" spc="-10" dirty="0">
                <a:latin typeface="Times New Roman"/>
                <a:cs typeface="Times New Roman"/>
              </a:rPr>
              <a:t>and </a:t>
            </a:r>
            <a:r>
              <a:rPr sz="2000" i="1" u="sng" spc="-5" dirty="0">
                <a:solidFill>
                  <a:srgbClr val="C00000"/>
                </a:solidFill>
                <a:uFill>
                  <a:solidFill>
                    <a:srgbClr val="C00000"/>
                  </a:solidFill>
                </a:uFill>
                <a:latin typeface="Times New Roman"/>
                <a:cs typeface="Times New Roman"/>
              </a:rPr>
              <a:t>Counting</a:t>
            </a:r>
            <a:r>
              <a:rPr sz="2000" i="1" u="sng" spc="-10" dirty="0">
                <a:solidFill>
                  <a:srgbClr val="C00000"/>
                </a:solidFill>
                <a:uFill>
                  <a:solidFill>
                    <a:srgbClr val="C00000"/>
                  </a:solidFill>
                </a:uFill>
                <a:latin typeface="Times New Roman"/>
                <a:cs typeface="Times New Roman"/>
              </a:rPr>
              <a:t> </a:t>
            </a:r>
            <a:r>
              <a:rPr sz="2000" i="1" u="sng" dirty="0">
                <a:solidFill>
                  <a:srgbClr val="C00000"/>
                </a:solidFill>
                <a:uFill>
                  <a:solidFill>
                    <a:srgbClr val="C00000"/>
                  </a:solidFill>
                </a:uFill>
                <a:latin typeface="Times New Roman"/>
                <a:cs typeface="Times New Roman"/>
              </a:rPr>
              <a:t>Semaphore</a:t>
            </a:r>
            <a:r>
              <a:rPr sz="2000" dirty="0">
                <a:latin typeface="Times New Roman"/>
                <a:cs typeface="Times New Roman"/>
              </a:rPr>
              <a:t>.</a:t>
            </a:r>
          </a:p>
          <a:p>
            <a:pPr marL="683260" marR="5080" indent="-326390" algn="just">
              <a:lnSpc>
                <a:spcPct val="150000"/>
              </a:lnSpc>
              <a:spcBef>
                <a:spcPts val="484"/>
              </a:spcBef>
              <a:buClr>
                <a:srgbClr val="3A812E"/>
              </a:buClr>
              <a:buSzPct val="60000"/>
              <a:buFont typeface="Wingdings"/>
              <a:buChar char=""/>
              <a:tabLst>
                <a:tab pos="683260" algn="l"/>
              </a:tabLst>
            </a:pPr>
            <a:r>
              <a:rPr sz="2000" b="1" i="1" spc="-10" dirty="0">
                <a:solidFill>
                  <a:srgbClr val="FF0000"/>
                </a:solidFill>
                <a:latin typeface="Times New Roman"/>
                <a:cs typeface="Times New Roman"/>
              </a:rPr>
              <a:t>Binary </a:t>
            </a:r>
            <a:r>
              <a:rPr sz="2000" b="1" i="1" dirty="0">
                <a:solidFill>
                  <a:srgbClr val="FF0000"/>
                </a:solidFill>
                <a:latin typeface="Times New Roman"/>
                <a:cs typeface="Times New Roman"/>
              </a:rPr>
              <a:t>Semaphore: </a:t>
            </a:r>
            <a:r>
              <a:rPr sz="2000" spc="-10" dirty="0">
                <a:solidFill>
                  <a:srgbClr val="AC1285"/>
                </a:solidFill>
                <a:latin typeface="Times New Roman"/>
                <a:cs typeface="Times New Roman"/>
              </a:rPr>
              <a:t>Implements </a:t>
            </a:r>
            <a:r>
              <a:rPr sz="2000" spc="-5" dirty="0">
                <a:solidFill>
                  <a:srgbClr val="AC1285"/>
                </a:solidFill>
                <a:latin typeface="Times New Roman"/>
                <a:cs typeface="Times New Roman"/>
              </a:rPr>
              <a:t>exclusive access to </a:t>
            </a:r>
            <a:r>
              <a:rPr sz="2000" spc="-10" dirty="0">
                <a:solidFill>
                  <a:srgbClr val="AC1285"/>
                </a:solidFill>
                <a:latin typeface="Times New Roman"/>
                <a:cs typeface="Times New Roman"/>
              </a:rPr>
              <a:t>shared </a:t>
            </a:r>
            <a:r>
              <a:rPr sz="2000" spc="-5" dirty="0">
                <a:solidFill>
                  <a:srgbClr val="AC1285"/>
                </a:solidFill>
                <a:latin typeface="Times New Roman"/>
                <a:cs typeface="Times New Roman"/>
              </a:rPr>
              <a:t>resource </a:t>
            </a:r>
            <a:r>
              <a:rPr sz="2000" spc="5" dirty="0">
                <a:solidFill>
                  <a:srgbClr val="AC1285"/>
                </a:solidFill>
                <a:latin typeface="Times New Roman"/>
                <a:cs typeface="Times New Roman"/>
              </a:rPr>
              <a:t>by  </a:t>
            </a:r>
            <a:r>
              <a:rPr sz="2000" spc="-5" dirty="0">
                <a:solidFill>
                  <a:srgbClr val="AC1285"/>
                </a:solidFill>
                <a:latin typeface="Times New Roman"/>
                <a:cs typeface="Times New Roman"/>
              </a:rPr>
              <a:t>allocating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resource </a:t>
            </a:r>
            <a:r>
              <a:rPr sz="2000" spc="-10" dirty="0">
                <a:solidFill>
                  <a:srgbClr val="AC1285"/>
                </a:solidFill>
                <a:latin typeface="Times New Roman"/>
                <a:cs typeface="Times New Roman"/>
              </a:rPr>
              <a:t>to </a:t>
            </a:r>
            <a:r>
              <a:rPr sz="2000" spc="-5" dirty="0">
                <a:solidFill>
                  <a:srgbClr val="AC1285"/>
                </a:solidFill>
                <a:latin typeface="Times New Roman"/>
                <a:cs typeface="Times New Roman"/>
              </a:rPr>
              <a:t>a </a:t>
            </a:r>
            <a:r>
              <a:rPr sz="2000" spc="-15" dirty="0">
                <a:solidFill>
                  <a:srgbClr val="AC1285"/>
                </a:solidFill>
                <a:latin typeface="Times New Roman"/>
                <a:cs typeface="Times New Roman"/>
              </a:rPr>
              <a:t>single </a:t>
            </a:r>
            <a:r>
              <a:rPr sz="2000" spc="-5" dirty="0">
                <a:solidFill>
                  <a:srgbClr val="AC1285"/>
                </a:solidFill>
                <a:latin typeface="Times New Roman"/>
                <a:cs typeface="Times New Roman"/>
              </a:rPr>
              <a:t>process at a </a:t>
            </a:r>
            <a:r>
              <a:rPr sz="2000" spc="-15" dirty="0">
                <a:solidFill>
                  <a:srgbClr val="AC1285"/>
                </a:solidFill>
                <a:latin typeface="Times New Roman"/>
                <a:cs typeface="Times New Roman"/>
              </a:rPr>
              <a:t>time </a:t>
            </a:r>
            <a:r>
              <a:rPr sz="2000" spc="-10" dirty="0">
                <a:solidFill>
                  <a:srgbClr val="AC1285"/>
                </a:solidFill>
                <a:latin typeface="Times New Roman"/>
                <a:cs typeface="Times New Roman"/>
              </a:rPr>
              <a:t>and not </a:t>
            </a:r>
            <a:r>
              <a:rPr sz="2000" spc="-5" dirty="0">
                <a:solidFill>
                  <a:srgbClr val="AC1285"/>
                </a:solidFill>
                <a:latin typeface="Times New Roman"/>
                <a:cs typeface="Times New Roman"/>
              </a:rPr>
              <a:t>allowing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other processes </a:t>
            </a:r>
            <a:r>
              <a:rPr sz="2000" spc="-10" dirty="0">
                <a:solidFill>
                  <a:srgbClr val="AC1285"/>
                </a:solidFill>
                <a:latin typeface="Times New Roman"/>
                <a:cs typeface="Times New Roman"/>
              </a:rPr>
              <a:t>to </a:t>
            </a:r>
            <a:r>
              <a:rPr sz="2000" spc="-5" dirty="0">
                <a:solidFill>
                  <a:srgbClr val="AC1285"/>
                </a:solidFill>
                <a:latin typeface="Times New Roman"/>
                <a:cs typeface="Times New Roman"/>
              </a:rPr>
              <a:t>access it </a:t>
            </a:r>
            <a:r>
              <a:rPr sz="2000" spc="-25" dirty="0">
                <a:solidFill>
                  <a:srgbClr val="AC1285"/>
                </a:solidFill>
                <a:latin typeface="Times New Roman"/>
                <a:cs typeface="Times New Roman"/>
              </a:rPr>
              <a:t>when </a:t>
            </a:r>
            <a:r>
              <a:rPr sz="2000" spc="-5" dirty="0">
                <a:solidFill>
                  <a:srgbClr val="AC1285"/>
                </a:solidFill>
                <a:latin typeface="Times New Roman"/>
                <a:cs typeface="Times New Roman"/>
              </a:rPr>
              <a:t>it </a:t>
            </a:r>
            <a:r>
              <a:rPr sz="2000" spc="-10" dirty="0">
                <a:solidFill>
                  <a:srgbClr val="AC1285"/>
                </a:solidFill>
                <a:latin typeface="Times New Roman"/>
                <a:cs typeface="Times New Roman"/>
              </a:rPr>
              <a:t>is </a:t>
            </a:r>
            <a:r>
              <a:rPr sz="2000" spc="-5" dirty="0">
                <a:solidFill>
                  <a:srgbClr val="AC1285"/>
                </a:solidFill>
                <a:latin typeface="Times New Roman"/>
                <a:cs typeface="Times New Roman"/>
              </a:rPr>
              <a:t>being </a:t>
            </a:r>
            <a:r>
              <a:rPr sz="2000" spc="-10" dirty="0">
                <a:solidFill>
                  <a:srgbClr val="AC1285"/>
                </a:solidFill>
                <a:latin typeface="Times New Roman"/>
                <a:cs typeface="Times New Roman"/>
              </a:rPr>
              <a:t>used </a:t>
            </a:r>
            <a:r>
              <a:rPr sz="2000" dirty="0">
                <a:solidFill>
                  <a:srgbClr val="AC1285"/>
                </a:solidFill>
                <a:latin typeface="Times New Roman"/>
                <a:cs typeface="Times New Roman"/>
              </a:rPr>
              <a:t>by </a:t>
            </a:r>
            <a:r>
              <a:rPr sz="2000" spc="-5" dirty="0">
                <a:solidFill>
                  <a:srgbClr val="AC1285"/>
                </a:solidFill>
                <a:latin typeface="Times New Roman"/>
                <a:cs typeface="Times New Roman"/>
              </a:rPr>
              <a:t>a</a:t>
            </a:r>
            <a:r>
              <a:rPr sz="2000" spc="175" dirty="0">
                <a:solidFill>
                  <a:srgbClr val="AC1285"/>
                </a:solidFill>
                <a:latin typeface="Times New Roman"/>
                <a:cs typeface="Times New Roman"/>
              </a:rPr>
              <a:t> </a:t>
            </a:r>
            <a:r>
              <a:rPr sz="2000" spc="-5" dirty="0">
                <a:solidFill>
                  <a:srgbClr val="AC1285"/>
                </a:solidFill>
                <a:latin typeface="Times New Roman"/>
                <a:cs typeface="Times New Roman"/>
              </a:rPr>
              <a:t>process</a:t>
            </a:r>
            <a:r>
              <a:rPr sz="2000" spc="-5" dirty="0">
                <a:latin typeface="Times New Roman"/>
                <a:cs typeface="Times New Roman"/>
              </a:rPr>
              <a:t>.</a:t>
            </a:r>
            <a:endParaRPr sz="2000" dirty="0">
              <a:latin typeface="Times New Roman"/>
              <a:cs typeface="Times New Roman"/>
            </a:endParaRPr>
          </a:p>
          <a:p>
            <a:pPr marL="1033780" lvl="1" indent="-351155" algn="just">
              <a:lnSpc>
                <a:spcPct val="100000"/>
              </a:lnSpc>
              <a:spcBef>
                <a:spcPts val="1680"/>
              </a:spcBef>
              <a:buClr>
                <a:srgbClr val="CC9900"/>
              </a:buClr>
              <a:buSzPct val="65000"/>
              <a:buFont typeface="Wingdings"/>
              <a:buChar char=""/>
              <a:tabLst>
                <a:tab pos="1034415" algn="l"/>
              </a:tabLst>
            </a:pPr>
            <a:r>
              <a:rPr lang="en-US" sz="2000" spc="-50" dirty="0">
                <a:latin typeface="Times New Roman"/>
                <a:cs typeface="Times New Roman"/>
              </a:rPr>
              <a:t>"</a:t>
            </a:r>
            <a:r>
              <a:rPr sz="1800" spc="-50" dirty="0">
                <a:latin typeface="Times New Roman"/>
                <a:cs typeface="Times New Roman"/>
              </a:rPr>
              <a:t>Only </a:t>
            </a:r>
            <a:r>
              <a:rPr sz="1800" spc="5" dirty="0">
                <a:latin typeface="Times New Roman"/>
                <a:cs typeface="Times New Roman"/>
              </a:rPr>
              <a:t>one </a:t>
            </a:r>
            <a:r>
              <a:rPr sz="1800" spc="-5" dirty="0">
                <a:latin typeface="Times New Roman"/>
                <a:cs typeface="Times New Roman"/>
              </a:rPr>
              <a:t>process/ </a:t>
            </a:r>
            <a:r>
              <a:rPr sz="1800" spc="-150" dirty="0">
                <a:latin typeface="Times New Roman"/>
                <a:cs typeface="Times New Roman"/>
              </a:rPr>
              <a:t>thread‟ </a:t>
            </a:r>
            <a:r>
              <a:rPr sz="1800" spc="-10" dirty="0">
                <a:latin typeface="Times New Roman"/>
                <a:cs typeface="Times New Roman"/>
              </a:rPr>
              <a:t>can own </a:t>
            </a:r>
            <a:r>
              <a:rPr sz="1800" dirty="0">
                <a:latin typeface="Times New Roman"/>
                <a:cs typeface="Times New Roman"/>
              </a:rPr>
              <a:t>the binary </a:t>
            </a:r>
            <a:r>
              <a:rPr sz="1800" spc="-5" dirty="0">
                <a:latin typeface="Times New Roman"/>
                <a:cs typeface="Times New Roman"/>
              </a:rPr>
              <a:t>semaphore at </a:t>
            </a:r>
            <a:r>
              <a:rPr sz="1800" dirty="0">
                <a:latin typeface="Times New Roman"/>
                <a:cs typeface="Times New Roman"/>
              </a:rPr>
              <a:t>a</a:t>
            </a:r>
            <a:r>
              <a:rPr sz="1800" spc="-85" dirty="0">
                <a:latin typeface="Times New Roman"/>
                <a:cs typeface="Times New Roman"/>
              </a:rPr>
              <a:t> </a:t>
            </a:r>
            <a:r>
              <a:rPr sz="1800" spc="-10" dirty="0">
                <a:latin typeface="Times New Roman"/>
                <a:cs typeface="Times New Roman"/>
              </a:rPr>
              <a:t>time.</a:t>
            </a:r>
            <a:endParaRPr sz="1800" dirty="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90</a:t>
            </a:fld>
            <a:endParaRPr spc="-40"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2743200" y="1447798"/>
            <a:ext cx="6096000" cy="3505202"/>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460044" y="203153"/>
            <a:ext cx="8305165" cy="4585335"/>
          </a:xfrm>
          <a:prstGeom prst="rect">
            <a:avLst/>
          </a:prstGeom>
        </p:spPr>
        <p:txBody>
          <a:bodyPr vert="horz" wrap="square" lIns="0" tIns="13335" rIns="0" bIns="0" rtlCol="0">
            <a:spAutoFit/>
          </a:bodyPr>
          <a:lstStyle/>
          <a:p>
            <a:pPr marL="1033780" marR="5080" indent="-351155" algn="just">
              <a:lnSpc>
                <a:spcPct val="150100"/>
              </a:lnSpc>
              <a:spcBef>
                <a:spcPts val="105"/>
              </a:spcBef>
              <a:buClr>
                <a:srgbClr val="CC9900"/>
              </a:buClr>
              <a:buSzPct val="63888"/>
              <a:buFont typeface="Wingdings"/>
              <a:buChar char=""/>
              <a:tabLst>
                <a:tab pos="1034415" algn="l"/>
              </a:tabLst>
            </a:pPr>
            <a:r>
              <a:rPr sz="1800" spc="-10" dirty="0">
                <a:latin typeface="Times New Roman"/>
                <a:cs typeface="Times New Roman"/>
              </a:rPr>
              <a:t>The </a:t>
            </a:r>
            <a:r>
              <a:rPr sz="1800" spc="-5" dirty="0">
                <a:latin typeface="Times New Roman"/>
                <a:cs typeface="Times New Roman"/>
              </a:rPr>
              <a:t>state </a:t>
            </a:r>
            <a:r>
              <a:rPr sz="1800" spc="5" dirty="0">
                <a:latin typeface="Times New Roman"/>
                <a:cs typeface="Times New Roman"/>
              </a:rPr>
              <a:t>of </a:t>
            </a:r>
            <a:r>
              <a:rPr sz="1800" dirty="0">
                <a:latin typeface="Times New Roman"/>
                <a:cs typeface="Times New Roman"/>
              </a:rPr>
              <a:t>a </a:t>
            </a:r>
            <a:r>
              <a:rPr lang="en-US" spc="-30" dirty="0">
                <a:latin typeface="Times New Roman"/>
                <a:cs typeface="Times New Roman"/>
              </a:rPr>
              <a:t>"</a:t>
            </a:r>
            <a:r>
              <a:rPr sz="1800" spc="-30" dirty="0">
                <a:latin typeface="Times New Roman"/>
                <a:cs typeface="Times New Roman"/>
              </a:rPr>
              <a:t>binary </a:t>
            </a:r>
            <a:r>
              <a:rPr sz="1800" spc="-105" dirty="0">
                <a:latin typeface="Times New Roman"/>
                <a:cs typeface="Times New Roman"/>
              </a:rPr>
              <a:t>semaphore‟ </a:t>
            </a:r>
            <a:r>
              <a:rPr sz="1800" dirty="0">
                <a:latin typeface="Times New Roman"/>
                <a:cs typeface="Times New Roman"/>
              </a:rPr>
              <a:t>object is </a:t>
            </a:r>
            <a:r>
              <a:rPr sz="1800" spc="-5" dirty="0">
                <a:latin typeface="Times New Roman"/>
                <a:cs typeface="Times New Roman"/>
              </a:rPr>
              <a:t>set </a:t>
            </a:r>
            <a:r>
              <a:rPr sz="1800" dirty="0">
                <a:latin typeface="Times New Roman"/>
                <a:cs typeface="Times New Roman"/>
              </a:rPr>
              <a:t>to </a:t>
            </a:r>
            <a:r>
              <a:rPr sz="1800" spc="-5" dirty="0">
                <a:latin typeface="Times New Roman"/>
                <a:cs typeface="Times New Roman"/>
              </a:rPr>
              <a:t>signaled </a:t>
            </a:r>
            <a:r>
              <a:rPr sz="1800" spc="-10" dirty="0">
                <a:latin typeface="Times New Roman"/>
                <a:cs typeface="Times New Roman"/>
              </a:rPr>
              <a:t>when </a:t>
            </a:r>
            <a:r>
              <a:rPr sz="1800" dirty="0">
                <a:latin typeface="Times New Roman"/>
                <a:cs typeface="Times New Roman"/>
              </a:rPr>
              <a:t>it is</a:t>
            </a:r>
            <a:r>
              <a:rPr sz="1800" spc="-50" dirty="0">
                <a:latin typeface="Times New Roman"/>
                <a:cs typeface="Times New Roman"/>
              </a:rPr>
              <a:t> </a:t>
            </a:r>
            <a:r>
              <a:rPr sz="1800" spc="5" dirty="0">
                <a:latin typeface="Times New Roman"/>
                <a:cs typeface="Times New Roman"/>
              </a:rPr>
              <a:t>not </a:t>
            </a:r>
            <a:r>
              <a:rPr sz="1800" spc="-5" dirty="0">
                <a:latin typeface="Times New Roman"/>
                <a:cs typeface="Times New Roman"/>
              </a:rPr>
              <a:t>owned </a:t>
            </a:r>
            <a:r>
              <a:rPr sz="1800" dirty="0">
                <a:latin typeface="Times New Roman"/>
                <a:cs typeface="Times New Roman"/>
              </a:rPr>
              <a:t> </a:t>
            </a:r>
            <a:r>
              <a:rPr sz="1800" spc="5" dirty="0">
                <a:latin typeface="Times New Roman"/>
                <a:cs typeface="Times New Roman"/>
              </a:rPr>
              <a:t>by any </a:t>
            </a:r>
            <a:r>
              <a:rPr sz="1800" spc="-5" dirty="0">
                <a:latin typeface="Times New Roman"/>
                <a:cs typeface="Times New Roman"/>
              </a:rPr>
              <a:t>process/ </a:t>
            </a:r>
            <a:r>
              <a:rPr sz="1800" dirty="0">
                <a:latin typeface="Times New Roman"/>
                <a:cs typeface="Times New Roman"/>
              </a:rPr>
              <a:t>thread, and </a:t>
            </a:r>
            <a:r>
              <a:rPr sz="1800" spc="-10" dirty="0">
                <a:latin typeface="Times New Roman"/>
                <a:cs typeface="Times New Roman"/>
              </a:rPr>
              <a:t>set </a:t>
            </a:r>
            <a:r>
              <a:rPr sz="1800" dirty="0">
                <a:latin typeface="Times New Roman"/>
                <a:cs typeface="Times New Roman"/>
              </a:rPr>
              <a:t>to </a:t>
            </a:r>
            <a:r>
              <a:rPr sz="1800" spc="-5" dirty="0">
                <a:latin typeface="Times New Roman"/>
                <a:cs typeface="Times New Roman"/>
              </a:rPr>
              <a:t>non-signaled </a:t>
            </a:r>
            <a:r>
              <a:rPr sz="1800" spc="-10" dirty="0">
                <a:latin typeface="Times New Roman"/>
                <a:cs typeface="Times New Roman"/>
              </a:rPr>
              <a:t>when </a:t>
            </a:r>
            <a:r>
              <a:rPr sz="1800" dirty="0">
                <a:latin typeface="Times New Roman"/>
                <a:cs typeface="Times New Roman"/>
              </a:rPr>
              <a:t>it </a:t>
            </a:r>
            <a:r>
              <a:rPr sz="1800" spc="-5" dirty="0">
                <a:latin typeface="Times New Roman"/>
                <a:cs typeface="Times New Roman"/>
              </a:rPr>
              <a:t>is owned </a:t>
            </a:r>
            <a:r>
              <a:rPr sz="1800" spc="5" dirty="0">
                <a:latin typeface="Times New Roman"/>
                <a:cs typeface="Times New Roman"/>
              </a:rPr>
              <a:t>by </a:t>
            </a:r>
            <a:r>
              <a:rPr sz="1800" spc="15" dirty="0">
                <a:latin typeface="Times New Roman"/>
                <a:cs typeface="Times New Roman"/>
              </a:rPr>
              <a:t>any  </a:t>
            </a:r>
            <a:r>
              <a:rPr sz="1800" spc="-5" dirty="0">
                <a:latin typeface="Times New Roman"/>
                <a:cs typeface="Times New Roman"/>
              </a:rPr>
              <a:t>process/</a:t>
            </a:r>
            <a:r>
              <a:rPr sz="1800" spc="-15" dirty="0">
                <a:latin typeface="Times New Roman"/>
                <a:cs typeface="Times New Roman"/>
              </a:rPr>
              <a:t> </a:t>
            </a:r>
            <a:r>
              <a:rPr sz="1800" dirty="0">
                <a:latin typeface="Times New Roman"/>
                <a:cs typeface="Times New Roman"/>
              </a:rPr>
              <a:t>thread.</a:t>
            </a:r>
          </a:p>
          <a:p>
            <a:pPr>
              <a:lnSpc>
                <a:spcPct val="100000"/>
              </a:lnSpc>
            </a:pPr>
            <a:endParaRPr sz="2000" dirty="0">
              <a:latin typeface="Times New Roman"/>
              <a:cs typeface="Times New Roman"/>
            </a:endParaRPr>
          </a:p>
          <a:p>
            <a:pPr marL="119380" marR="6179185" indent="-106680">
              <a:lnSpc>
                <a:spcPct val="150100"/>
              </a:lnSpc>
              <a:spcBef>
                <a:spcPts val="1180"/>
              </a:spcBef>
              <a:buClr>
                <a:srgbClr val="CC9900"/>
              </a:buClr>
              <a:buSzPct val="63888"/>
              <a:buFont typeface="Wingdings"/>
              <a:buChar char=""/>
              <a:tabLst>
                <a:tab pos="362585" algn="l"/>
                <a:tab pos="363220" algn="l"/>
                <a:tab pos="835025" algn="l"/>
                <a:tab pos="948690" algn="l"/>
                <a:tab pos="1823720" algn="l"/>
                <a:tab pos="1924050" algn="l"/>
                <a:tab pos="1963420" algn="l"/>
              </a:tabLst>
            </a:pPr>
            <a:r>
              <a:rPr sz="1800" spc="-5" dirty="0">
                <a:latin typeface="Times New Roman"/>
                <a:cs typeface="Times New Roman"/>
              </a:rPr>
              <a:t>The  </a:t>
            </a:r>
            <a:r>
              <a:rPr sz="1800" dirty="0">
                <a:latin typeface="Times New Roman"/>
                <a:cs typeface="Times New Roman"/>
              </a:rPr>
              <a:t>i</a:t>
            </a:r>
            <a:r>
              <a:rPr sz="1800" spc="-30" dirty="0">
                <a:latin typeface="Times New Roman"/>
                <a:cs typeface="Times New Roman"/>
              </a:rPr>
              <a:t>m</a:t>
            </a:r>
            <a:r>
              <a:rPr sz="1800" spc="10" dirty="0">
                <a:latin typeface="Times New Roman"/>
                <a:cs typeface="Times New Roman"/>
              </a:rPr>
              <a:t>p</a:t>
            </a:r>
            <a:r>
              <a:rPr sz="1800" dirty="0">
                <a:latin typeface="Times New Roman"/>
                <a:cs typeface="Times New Roman"/>
              </a:rPr>
              <a:t>l</a:t>
            </a:r>
            <a:r>
              <a:rPr sz="1800" spc="15" dirty="0">
                <a:latin typeface="Times New Roman"/>
                <a:cs typeface="Times New Roman"/>
              </a:rPr>
              <a:t>e</a:t>
            </a:r>
            <a:r>
              <a:rPr sz="1800" spc="-10" dirty="0">
                <a:latin typeface="Times New Roman"/>
                <a:cs typeface="Times New Roman"/>
              </a:rPr>
              <a:t>me</a:t>
            </a:r>
            <a:r>
              <a:rPr sz="1800" spc="10" dirty="0">
                <a:latin typeface="Times New Roman"/>
                <a:cs typeface="Times New Roman"/>
              </a:rPr>
              <a:t>n</a:t>
            </a:r>
            <a:r>
              <a:rPr sz="1800" dirty="0">
                <a:latin typeface="Times New Roman"/>
                <a:cs typeface="Times New Roman"/>
              </a:rPr>
              <a:t>tati</a:t>
            </a:r>
            <a:r>
              <a:rPr sz="1800" spc="10" dirty="0">
                <a:latin typeface="Times New Roman"/>
                <a:cs typeface="Times New Roman"/>
              </a:rPr>
              <a:t>o</a:t>
            </a:r>
            <a:r>
              <a:rPr sz="1800" dirty="0">
                <a:latin typeface="Times New Roman"/>
                <a:cs typeface="Times New Roman"/>
              </a:rPr>
              <a:t>n		</a:t>
            </a:r>
            <a:r>
              <a:rPr sz="1800" spc="10" dirty="0">
                <a:latin typeface="Times New Roman"/>
                <a:cs typeface="Times New Roman"/>
              </a:rPr>
              <a:t>of  </a:t>
            </a:r>
            <a:r>
              <a:rPr sz="1800" spc="5" dirty="0">
                <a:latin typeface="Times New Roman"/>
                <a:cs typeface="Times New Roman"/>
              </a:rPr>
              <a:t>b</a:t>
            </a:r>
            <a:r>
              <a:rPr sz="1800" dirty="0">
                <a:latin typeface="Times New Roman"/>
                <a:cs typeface="Times New Roman"/>
              </a:rPr>
              <a:t>i</a:t>
            </a:r>
            <a:r>
              <a:rPr sz="1800" spc="10" dirty="0">
                <a:latin typeface="Times New Roman"/>
                <a:cs typeface="Times New Roman"/>
              </a:rPr>
              <a:t>n</a:t>
            </a:r>
            <a:r>
              <a:rPr sz="1800" spc="-10" dirty="0">
                <a:latin typeface="Times New Roman"/>
                <a:cs typeface="Times New Roman"/>
              </a:rPr>
              <a:t>a</a:t>
            </a:r>
            <a:r>
              <a:rPr sz="1800" dirty="0">
                <a:latin typeface="Times New Roman"/>
                <a:cs typeface="Times New Roman"/>
              </a:rPr>
              <a:t>ry	s</a:t>
            </a:r>
            <a:r>
              <a:rPr sz="1800" spc="5" dirty="0">
                <a:latin typeface="Times New Roman"/>
                <a:cs typeface="Times New Roman"/>
              </a:rPr>
              <a:t>e</a:t>
            </a:r>
            <a:r>
              <a:rPr sz="1800" spc="-15" dirty="0">
                <a:latin typeface="Times New Roman"/>
                <a:cs typeface="Times New Roman"/>
              </a:rPr>
              <a:t>m</a:t>
            </a:r>
            <a:r>
              <a:rPr sz="1800" spc="-10" dirty="0">
                <a:latin typeface="Times New Roman"/>
                <a:cs typeface="Times New Roman"/>
              </a:rPr>
              <a:t>a</a:t>
            </a:r>
            <a:r>
              <a:rPr sz="1800" spc="5" dirty="0">
                <a:latin typeface="Times New Roman"/>
                <a:cs typeface="Times New Roman"/>
              </a:rPr>
              <a:t>pho</a:t>
            </a:r>
            <a:r>
              <a:rPr sz="1800" dirty="0">
                <a:latin typeface="Times New Roman"/>
                <a:cs typeface="Times New Roman"/>
              </a:rPr>
              <a:t>re		is  </a:t>
            </a:r>
            <a:r>
              <a:rPr sz="1800" spc="-5" dirty="0">
                <a:latin typeface="Times New Roman"/>
                <a:cs typeface="Times New Roman"/>
              </a:rPr>
              <a:t>OS kernel </a:t>
            </a:r>
            <a:r>
              <a:rPr sz="1800" dirty="0">
                <a:latin typeface="Times New Roman"/>
                <a:cs typeface="Times New Roman"/>
              </a:rPr>
              <a:t>dependent.  Un</a:t>
            </a:r>
            <a:r>
              <a:rPr sz="1800" spc="5" dirty="0">
                <a:latin typeface="Times New Roman"/>
                <a:cs typeface="Times New Roman"/>
              </a:rPr>
              <a:t>d</a:t>
            </a:r>
            <a:r>
              <a:rPr sz="1800" spc="-10" dirty="0">
                <a:latin typeface="Times New Roman"/>
                <a:cs typeface="Times New Roman"/>
              </a:rPr>
              <a:t>e</a:t>
            </a:r>
            <a:r>
              <a:rPr sz="1800" dirty="0">
                <a:latin typeface="Times New Roman"/>
                <a:cs typeface="Times New Roman"/>
              </a:rPr>
              <a:t>r		</a:t>
            </a:r>
            <a:r>
              <a:rPr sz="1800" spc="-10" dirty="0">
                <a:latin typeface="Times New Roman"/>
                <a:cs typeface="Times New Roman"/>
              </a:rPr>
              <a:t>ce</a:t>
            </a:r>
            <a:r>
              <a:rPr sz="1800" dirty="0">
                <a:latin typeface="Times New Roman"/>
                <a:cs typeface="Times New Roman"/>
              </a:rPr>
              <a:t>rt</a:t>
            </a:r>
            <a:r>
              <a:rPr sz="1800" spc="-10" dirty="0">
                <a:latin typeface="Times New Roman"/>
                <a:cs typeface="Times New Roman"/>
              </a:rPr>
              <a:t>a</a:t>
            </a:r>
            <a:r>
              <a:rPr sz="1800" dirty="0">
                <a:latin typeface="Times New Roman"/>
                <a:cs typeface="Times New Roman"/>
              </a:rPr>
              <a:t>in	</a:t>
            </a:r>
            <a:r>
              <a:rPr sz="1800" spc="-10" dirty="0">
                <a:latin typeface="Times New Roman"/>
                <a:cs typeface="Times New Roman"/>
              </a:rPr>
              <a:t>OS  </a:t>
            </a:r>
            <a:r>
              <a:rPr sz="1800" spc="-5" dirty="0">
                <a:latin typeface="Times New Roman"/>
                <a:cs typeface="Times New Roman"/>
              </a:rPr>
              <a:t>kernel </a:t>
            </a:r>
            <a:r>
              <a:rPr sz="1800" dirty="0">
                <a:latin typeface="Times New Roman"/>
                <a:cs typeface="Times New Roman"/>
              </a:rPr>
              <a:t>it </a:t>
            </a:r>
            <a:r>
              <a:rPr sz="1800" spc="-5" dirty="0">
                <a:latin typeface="Times New Roman"/>
                <a:cs typeface="Times New Roman"/>
              </a:rPr>
              <a:t>is </a:t>
            </a:r>
            <a:r>
              <a:rPr sz="1800" spc="-10" dirty="0">
                <a:latin typeface="Times New Roman"/>
                <a:cs typeface="Times New Roman"/>
              </a:rPr>
              <a:t>referred </a:t>
            </a:r>
            <a:r>
              <a:rPr sz="1800" spc="-15" dirty="0">
                <a:latin typeface="Times New Roman"/>
                <a:cs typeface="Times New Roman"/>
              </a:rPr>
              <a:t>as  </a:t>
            </a:r>
            <a:r>
              <a:rPr sz="1800" spc="-10" dirty="0">
                <a:latin typeface="Times New Roman"/>
                <a:cs typeface="Times New Roman"/>
              </a:rPr>
              <a:t>mutex.</a:t>
            </a:r>
            <a:endParaRPr sz="1800" dirty="0">
              <a:latin typeface="Times New Roman"/>
              <a:cs typeface="Times New Roman"/>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04468" y="276003"/>
            <a:ext cx="7960995" cy="6149975"/>
          </a:xfrm>
          <a:prstGeom prst="rect">
            <a:avLst/>
          </a:prstGeom>
        </p:spPr>
        <p:txBody>
          <a:bodyPr vert="horz" wrap="square" lIns="0" tIns="12065" rIns="0" bIns="0" rtlCol="0">
            <a:spAutoFit/>
          </a:bodyPr>
          <a:lstStyle/>
          <a:p>
            <a:pPr marL="338455" marR="6985" indent="-326390" algn="just">
              <a:lnSpc>
                <a:spcPct val="150100"/>
              </a:lnSpc>
              <a:spcBef>
                <a:spcPts val="95"/>
              </a:spcBef>
              <a:buClr>
                <a:srgbClr val="3A812E"/>
              </a:buClr>
              <a:buSzPct val="60000"/>
              <a:buFont typeface="Wingdings"/>
              <a:buChar char=""/>
              <a:tabLst>
                <a:tab pos="339090" algn="l"/>
              </a:tabLst>
            </a:pPr>
            <a:r>
              <a:rPr sz="2000" b="1" i="1" spc="-10" dirty="0">
                <a:solidFill>
                  <a:srgbClr val="FF0000"/>
                </a:solidFill>
                <a:latin typeface="Times New Roman"/>
                <a:cs typeface="Times New Roman"/>
              </a:rPr>
              <a:t>Counting </a:t>
            </a:r>
            <a:r>
              <a:rPr sz="2000" b="1" i="1" dirty="0">
                <a:solidFill>
                  <a:srgbClr val="FF0000"/>
                </a:solidFill>
                <a:latin typeface="Times New Roman"/>
                <a:cs typeface="Times New Roman"/>
              </a:rPr>
              <a:t>Semaphore: </a:t>
            </a:r>
            <a:r>
              <a:rPr sz="2000" spc="-10" dirty="0">
                <a:solidFill>
                  <a:srgbClr val="AC1285"/>
                </a:solidFill>
                <a:latin typeface="Times New Roman"/>
                <a:cs typeface="Times New Roman"/>
              </a:rPr>
              <a:t>Maintains </a:t>
            </a:r>
            <a:r>
              <a:rPr sz="2000" spc="-5" dirty="0">
                <a:solidFill>
                  <a:srgbClr val="AC1285"/>
                </a:solidFill>
                <a:latin typeface="Times New Roman"/>
                <a:cs typeface="Times New Roman"/>
              </a:rPr>
              <a:t>a </a:t>
            </a:r>
            <a:r>
              <a:rPr sz="2000" spc="-10" dirty="0">
                <a:solidFill>
                  <a:srgbClr val="AC1285"/>
                </a:solidFill>
                <a:latin typeface="Times New Roman"/>
                <a:cs typeface="Times New Roman"/>
              </a:rPr>
              <a:t>count </a:t>
            </a:r>
            <a:r>
              <a:rPr sz="2000" spc="-5" dirty="0">
                <a:solidFill>
                  <a:srgbClr val="AC1285"/>
                </a:solidFill>
                <a:latin typeface="Times New Roman"/>
                <a:cs typeface="Times New Roman"/>
              </a:rPr>
              <a:t>between zero and a </a:t>
            </a:r>
            <a:r>
              <a:rPr sz="2000" spc="-10" dirty="0">
                <a:solidFill>
                  <a:srgbClr val="AC1285"/>
                </a:solidFill>
                <a:latin typeface="Times New Roman"/>
                <a:cs typeface="Times New Roman"/>
              </a:rPr>
              <a:t>maximum  value</a:t>
            </a:r>
            <a:r>
              <a:rPr sz="2000" spc="-10" dirty="0">
                <a:latin typeface="Times New Roman"/>
                <a:cs typeface="Times New Roman"/>
              </a:rPr>
              <a:t>. </a:t>
            </a:r>
            <a:r>
              <a:rPr sz="2000" dirty="0">
                <a:solidFill>
                  <a:srgbClr val="AC1285"/>
                </a:solidFill>
                <a:latin typeface="Times New Roman"/>
                <a:cs typeface="Times New Roman"/>
              </a:rPr>
              <a:t>It </a:t>
            </a:r>
            <a:r>
              <a:rPr sz="2000" spc="-10" dirty="0">
                <a:solidFill>
                  <a:srgbClr val="AC1285"/>
                </a:solidFill>
                <a:latin typeface="Times New Roman"/>
                <a:cs typeface="Times New Roman"/>
              </a:rPr>
              <a:t>limits </a:t>
            </a:r>
            <a:r>
              <a:rPr sz="2000" spc="-5" dirty="0">
                <a:solidFill>
                  <a:srgbClr val="AC1285"/>
                </a:solidFill>
                <a:latin typeface="Times New Roman"/>
                <a:cs typeface="Times New Roman"/>
              </a:rPr>
              <a:t>the </a:t>
            </a:r>
            <a:r>
              <a:rPr sz="2000" spc="-10" dirty="0">
                <a:solidFill>
                  <a:srgbClr val="AC1285"/>
                </a:solidFill>
                <a:latin typeface="Times New Roman"/>
                <a:cs typeface="Times New Roman"/>
              </a:rPr>
              <a:t>usage </a:t>
            </a:r>
            <a:r>
              <a:rPr sz="2000" spc="10" dirty="0">
                <a:solidFill>
                  <a:srgbClr val="AC1285"/>
                </a:solidFill>
                <a:latin typeface="Times New Roman"/>
                <a:cs typeface="Times New Roman"/>
              </a:rPr>
              <a:t>of </a:t>
            </a:r>
            <a:r>
              <a:rPr sz="2000" spc="-5" dirty="0">
                <a:solidFill>
                  <a:srgbClr val="AC1285"/>
                </a:solidFill>
                <a:latin typeface="Times New Roman"/>
                <a:cs typeface="Times New Roman"/>
              </a:rPr>
              <a:t>resource </a:t>
            </a:r>
            <a:r>
              <a:rPr sz="2000" dirty="0">
                <a:solidFill>
                  <a:srgbClr val="AC1285"/>
                </a:solidFill>
                <a:latin typeface="Times New Roman"/>
                <a:cs typeface="Times New Roman"/>
              </a:rPr>
              <a:t>by </a:t>
            </a:r>
            <a:r>
              <a:rPr sz="2000" spc="-5" dirty="0">
                <a:solidFill>
                  <a:srgbClr val="AC1285"/>
                </a:solidFill>
                <a:latin typeface="Times New Roman"/>
                <a:cs typeface="Times New Roman"/>
              </a:rPr>
              <a:t>a </a:t>
            </a:r>
            <a:r>
              <a:rPr sz="2000" spc="-15" dirty="0">
                <a:solidFill>
                  <a:srgbClr val="AC1285"/>
                </a:solidFill>
                <a:latin typeface="Times New Roman"/>
                <a:cs typeface="Times New Roman"/>
              </a:rPr>
              <a:t>fixed </a:t>
            </a:r>
            <a:r>
              <a:rPr sz="2000" spc="-10" dirty="0">
                <a:solidFill>
                  <a:srgbClr val="AC1285"/>
                </a:solidFill>
                <a:latin typeface="Times New Roman"/>
                <a:cs typeface="Times New Roman"/>
              </a:rPr>
              <a:t>number </a:t>
            </a:r>
            <a:r>
              <a:rPr sz="2000" dirty="0">
                <a:solidFill>
                  <a:srgbClr val="AC1285"/>
                </a:solidFill>
                <a:latin typeface="Times New Roman"/>
                <a:cs typeface="Times New Roman"/>
              </a:rPr>
              <a:t>of </a:t>
            </a:r>
            <a:r>
              <a:rPr sz="2000" spc="-5" dirty="0">
                <a:solidFill>
                  <a:srgbClr val="AC1285"/>
                </a:solidFill>
                <a:latin typeface="Times New Roman"/>
                <a:cs typeface="Times New Roman"/>
              </a:rPr>
              <a:t>processes/  threads</a:t>
            </a:r>
            <a:r>
              <a:rPr sz="2000" spc="-5" dirty="0">
                <a:latin typeface="Times New Roman"/>
                <a:cs typeface="Times New Roman"/>
              </a:rPr>
              <a:t>.</a:t>
            </a:r>
            <a:r>
              <a:rPr lang="en-US" sz="2000" spc="-5" dirty="0">
                <a:latin typeface="Times New Roman"/>
                <a:cs typeface="Times New Roman"/>
              </a:rPr>
              <a:t> Ex: dormitory system for accommodation.</a:t>
            </a:r>
            <a:endParaRPr sz="2000" dirty="0">
              <a:latin typeface="Times New Roman"/>
              <a:cs typeface="Times New Roman"/>
            </a:endParaRPr>
          </a:p>
          <a:p>
            <a:pPr marL="689610" marR="5715" lvl="1" indent="-351155" algn="just">
              <a:lnSpc>
                <a:spcPct val="150100"/>
              </a:lnSpc>
              <a:spcBef>
                <a:spcPts val="465"/>
              </a:spcBef>
              <a:buClr>
                <a:srgbClr val="CC9900"/>
              </a:buClr>
              <a:buSzPct val="63888"/>
              <a:buFont typeface="Wingdings"/>
              <a:buChar char=""/>
              <a:tabLst>
                <a:tab pos="690245" algn="l"/>
              </a:tabLst>
            </a:pPr>
            <a:r>
              <a:rPr sz="1800" spc="-5" dirty="0">
                <a:latin typeface="Times New Roman"/>
                <a:cs typeface="Times New Roman"/>
              </a:rPr>
              <a:t>The </a:t>
            </a:r>
            <a:r>
              <a:rPr sz="1800" dirty="0">
                <a:latin typeface="Times New Roman"/>
                <a:cs typeface="Times New Roman"/>
              </a:rPr>
              <a:t>count </a:t>
            </a:r>
            <a:r>
              <a:rPr sz="1800" spc="-5" dirty="0">
                <a:latin typeface="Times New Roman"/>
                <a:cs typeface="Times New Roman"/>
              </a:rPr>
              <a:t>associated </a:t>
            </a:r>
            <a:r>
              <a:rPr sz="1800" spc="-10" dirty="0">
                <a:latin typeface="Times New Roman"/>
                <a:cs typeface="Times New Roman"/>
              </a:rPr>
              <a:t>with </a:t>
            </a:r>
            <a:r>
              <a:rPr sz="1800" dirty="0">
                <a:latin typeface="Times New Roman"/>
                <a:cs typeface="Times New Roman"/>
              </a:rPr>
              <a:t>a </a:t>
            </a:r>
            <a:r>
              <a:rPr lang="en-US" spc="-25" dirty="0">
                <a:latin typeface="Times New Roman"/>
                <a:cs typeface="Times New Roman"/>
              </a:rPr>
              <a:t>"</a:t>
            </a:r>
            <a:r>
              <a:rPr sz="1800" i="1" spc="-25" dirty="0">
                <a:latin typeface="Times New Roman"/>
                <a:cs typeface="Times New Roman"/>
              </a:rPr>
              <a:t>Semaphore </a:t>
            </a:r>
            <a:r>
              <a:rPr sz="1800" i="1" spc="-150" dirty="0">
                <a:latin typeface="Times New Roman"/>
                <a:cs typeface="Times New Roman"/>
              </a:rPr>
              <a:t>object</a:t>
            </a:r>
            <a:r>
              <a:rPr sz="1800" spc="-150" dirty="0">
                <a:latin typeface="Times New Roman"/>
                <a:cs typeface="Times New Roman"/>
              </a:rPr>
              <a:t>‟ </a:t>
            </a:r>
            <a:r>
              <a:rPr sz="1800" spc="-5" dirty="0">
                <a:latin typeface="Times New Roman"/>
                <a:cs typeface="Times New Roman"/>
              </a:rPr>
              <a:t>is decremented </a:t>
            </a:r>
            <a:r>
              <a:rPr sz="1800" spc="5" dirty="0">
                <a:latin typeface="Times New Roman"/>
                <a:cs typeface="Times New Roman"/>
              </a:rPr>
              <a:t>by one </a:t>
            </a:r>
            <a:r>
              <a:rPr sz="1800" spc="-10" dirty="0">
                <a:latin typeface="Times New Roman"/>
                <a:cs typeface="Times New Roman"/>
              </a:rPr>
              <a:t>when </a:t>
            </a:r>
            <a:r>
              <a:rPr sz="1800" spc="-70" dirty="0">
                <a:latin typeface="Times New Roman"/>
                <a:cs typeface="Times New Roman"/>
              </a:rPr>
              <a:t>a  </a:t>
            </a:r>
            <a:r>
              <a:rPr sz="1800" spc="-5" dirty="0">
                <a:latin typeface="Times New Roman"/>
                <a:cs typeface="Times New Roman"/>
              </a:rPr>
              <a:t>process/ thread acquires </a:t>
            </a:r>
            <a:r>
              <a:rPr sz="1800" dirty="0">
                <a:latin typeface="Times New Roman"/>
                <a:cs typeface="Times New Roman"/>
              </a:rPr>
              <a:t>it </a:t>
            </a:r>
            <a:r>
              <a:rPr sz="1800" spc="-10" dirty="0">
                <a:latin typeface="Times New Roman"/>
                <a:cs typeface="Times New Roman"/>
              </a:rPr>
              <a:t>and </a:t>
            </a:r>
            <a:r>
              <a:rPr sz="1800" dirty="0">
                <a:latin typeface="Times New Roman"/>
                <a:cs typeface="Times New Roman"/>
              </a:rPr>
              <a:t>the </a:t>
            </a:r>
            <a:r>
              <a:rPr sz="1800" spc="-5" dirty="0">
                <a:latin typeface="Times New Roman"/>
                <a:cs typeface="Times New Roman"/>
              </a:rPr>
              <a:t>count </a:t>
            </a:r>
            <a:r>
              <a:rPr sz="1800" dirty="0">
                <a:latin typeface="Times New Roman"/>
                <a:cs typeface="Times New Roman"/>
              </a:rPr>
              <a:t>is </a:t>
            </a:r>
            <a:r>
              <a:rPr sz="1800" spc="-5" dirty="0">
                <a:latin typeface="Times New Roman"/>
                <a:cs typeface="Times New Roman"/>
              </a:rPr>
              <a:t>incremented </a:t>
            </a:r>
            <a:r>
              <a:rPr sz="1800" spc="5" dirty="0">
                <a:latin typeface="Times New Roman"/>
                <a:cs typeface="Times New Roman"/>
              </a:rPr>
              <a:t>by one </a:t>
            </a:r>
            <a:r>
              <a:rPr sz="1800" spc="-10" dirty="0">
                <a:latin typeface="Times New Roman"/>
                <a:cs typeface="Times New Roman"/>
              </a:rPr>
              <a:t>when </a:t>
            </a:r>
            <a:r>
              <a:rPr sz="1800" dirty="0">
                <a:latin typeface="Times New Roman"/>
                <a:cs typeface="Times New Roman"/>
              </a:rPr>
              <a:t>a  </a:t>
            </a:r>
            <a:r>
              <a:rPr sz="1800" spc="-5" dirty="0">
                <a:latin typeface="Times New Roman"/>
                <a:cs typeface="Times New Roman"/>
              </a:rPr>
              <a:t>process/ thread </a:t>
            </a:r>
            <a:r>
              <a:rPr sz="1800" spc="-10" dirty="0">
                <a:latin typeface="Times New Roman"/>
                <a:cs typeface="Times New Roman"/>
              </a:rPr>
              <a:t>releases </a:t>
            </a:r>
            <a:r>
              <a:rPr sz="1800" dirty="0">
                <a:latin typeface="Times New Roman"/>
                <a:cs typeface="Times New Roman"/>
              </a:rPr>
              <a:t>the </a:t>
            </a:r>
            <a:r>
              <a:rPr lang="en-US" sz="1800" dirty="0">
                <a:latin typeface="Times New Roman"/>
                <a:cs typeface="Times New Roman"/>
              </a:rPr>
              <a:t>"</a:t>
            </a:r>
            <a:r>
              <a:rPr sz="1800" spc="-25" dirty="0">
                <a:latin typeface="Times New Roman"/>
                <a:cs typeface="Times New Roman"/>
              </a:rPr>
              <a:t>Semaphore</a:t>
            </a:r>
            <a:r>
              <a:rPr sz="1800" spc="35" dirty="0">
                <a:latin typeface="Times New Roman"/>
                <a:cs typeface="Times New Roman"/>
              </a:rPr>
              <a:t> </a:t>
            </a:r>
            <a:r>
              <a:rPr sz="1800" spc="-120" dirty="0">
                <a:latin typeface="Times New Roman"/>
                <a:cs typeface="Times New Roman"/>
              </a:rPr>
              <a:t>object‟.</a:t>
            </a:r>
            <a:endParaRPr sz="1800" dirty="0">
              <a:latin typeface="Times New Roman"/>
              <a:cs typeface="Times New Roman"/>
            </a:endParaRPr>
          </a:p>
          <a:p>
            <a:pPr marL="689610" lvl="1" indent="-351790" algn="just">
              <a:lnSpc>
                <a:spcPct val="100000"/>
              </a:lnSpc>
              <a:spcBef>
                <a:spcPts val="1515"/>
              </a:spcBef>
              <a:buClr>
                <a:srgbClr val="CC9900"/>
              </a:buClr>
              <a:buSzPct val="63888"/>
              <a:buFont typeface="Wingdings"/>
              <a:buChar char=""/>
              <a:tabLst>
                <a:tab pos="690245" algn="l"/>
              </a:tabLst>
            </a:pPr>
            <a:r>
              <a:rPr sz="1800" spc="-5" dirty="0">
                <a:latin typeface="Times New Roman"/>
                <a:cs typeface="Times New Roman"/>
              </a:rPr>
              <a:t>The</a:t>
            </a:r>
            <a:r>
              <a:rPr sz="1800" spc="75" dirty="0">
                <a:latin typeface="Times New Roman"/>
                <a:cs typeface="Times New Roman"/>
              </a:rPr>
              <a:t> </a:t>
            </a:r>
            <a:r>
              <a:rPr sz="1800" spc="-5" dirty="0">
                <a:latin typeface="Times New Roman"/>
                <a:cs typeface="Times New Roman"/>
              </a:rPr>
              <a:t>state</a:t>
            </a:r>
            <a:r>
              <a:rPr sz="1800" spc="80" dirty="0">
                <a:latin typeface="Times New Roman"/>
                <a:cs typeface="Times New Roman"/>
              </a:rPr>
              <a:t> </a:t>
            </a:r>
            <a:r>
              <a:rPr sz="1800" spc="15" dirty="0">
                <a:latin typeface="Times New Roman"/>
                <a:cs typeface="Times New Roman"/>
              </a:rPr>
              <a:t>of</a:t>
            </a:r>
            <a:r>
              <a:rPr sz="1800" spc="60" dirty="0">
                <a:latin typeface="Times New Roman"/>
                <a:cs typeface="Times New Roman"/>
              </a:rPr>
              <a:t> </a:t>
            </a:r>
            <a:r>
              <a:rPr sz="1800" dirty="0">
                <a:latin typeface="Times New Roman"/>
                <a:cs typeface="Times New Roman"/>
              </a:rPr>
              <a:t>the</a:t>
            </a:r>
            <a:r>
              <a:rPr sz="1800" spc="75" dirty="0">
                <a:latin typeface="Times New Roman"/>
                <a:cs typeface="Times New Roman"/>
              </a:rPr>
              <a:t> </a:t>
            </a:r>
            <a:r>
              <a:rPr sz="1800" dirty="0">
                <a:latin typeface="Times New Roman"/>
                <a:cs typeface="Times New Roman"/>
              </a:rPr>
              <a:t>counting</a:t>
            </a:r>
            <a:r>
              <a:rPr sz="1800" spc="80" dirty="0">
                <a:latin typeface="Times New Roman"/>
                <a:cs typeface="Times New Roman"/>
              </a:rPr>
              <a:t> </a:t>
            </a:r>
            <a:r>
              <a:rPr sz="1800" spc="-5" dirty="0">
                <a:latin typeface="Times New Roman"/>
                <a:cs typeface="Times New Roman"/>
              </a:rPr>
              <a:t>semaphore</a:t>
            </a:r>
            <a:r>
              <a:rPr sz="1800" spc="85" dirty="0">
                <a:latin typeface="Times New Roman"/>
                <a:cs typeface="Times New Roman"/>
              </a:rPr>
              <a:t> </a:t>
            </a:r>
            <a:r>
              <a:rPr sz="1800" dirty="0">
                <a:latin typeface="Times New Roman"/>
                <a:cs typeface="Times New Roman"/>
              </a:rPr>
              <a:t>object</a:t>
            </a:r>
            <a:r>
              <a:rPr sz="1800" spc="85" dirty="0">
                <a:latin typeface="Times New Roman"/>
                <a:cs typeface="Times New Roman"/>
              </a:rPr>
              <a:t> </a:t>
            </a:r>
            <a:r>
              <a:rPr sz="1800" spc="-5" dirty="0">
                <a:latin typeface="Times New Roman"/>
                <a:cs typeface="Times New Roman"/>
              </a:rPr>
              <a:t>is</a:t>
            </a:r>
            <a:r>
              <a:rPr sz="1800" spc="80" dirty="0">
                <a:latin typeface="Times New Roman"/>
                <a:cs typeface="Times New Roman"/>
              </a:rPr>
              <a:t> </a:t>
            </a:r>
            <a:r>
              <a:rPr sz="1800" spc="-10" dirty="0">
                <a:latin typeface="Times New Roman"/>
                <a:cs typeface="Times New Roman"/>
              </a:rPr>
              <a:t>set</a:t>
            </a:r>
            <a:r>
              <a:rPr sz="1800" spc="90" dirty="0">
                <a:latin typeface="Times New Roman"/>
                <a:cs typeface="Times New Roman"/>
              </a:rPr>
              <a:t> </a:t>
            </a:r>
            <a:r>
              <a:rPr sz="1800" dirty="0">
                <a:latin typeface="Times New Roman"/>
                <a:cs typeface="Times New Roman"/>
              </a:rPr>
              <a:t>to</a:t>
            </a:r>
            <a:r>
              <a:rPr sz="1800" spc="95" dirty="0">
                <a:latin typeface="Times New Roman"/>
                <a:cs typeface="Times New Roman"/>
              </a:rPr>
              <a:t> </a:t>
            </a:r>
            <a:r>
              <a:rPr lang="en-IN" spc="-125" dirty="0">
                <a:latin typeface="Times New Roman"/>
                <a:cs typeface="Times New Roman"/>
              </a:rPr>
              <a:t>"</a:t>
            </a:r>
            <a:r>
              <a:rPr lang="en-IN" sz="1800" spc="-125" dirty="0">
                <a:latin typeface="Times New Roman"/>
                <a:cs typeface="Times New Roman"/>
              </a:rPr>
              <a:t>s</a:t>
            </a:r>
            <a:r>
              <a:rPr sz="1800" spc="-125" dirty="0" err="1">
                <a:latin typeface="Times New Roman"/>
                <a:cs typeface="Times New Roman"/>
              </a:rPr>
              <a:t>ignaled</a:t>
            </a:r>
            <a:r>
              <a:rPr sz="1800" spc="-125" dirty="0">
                <a:latin typeface="Times New Roman"/>
                <a:cs typeface="Times New Roman"/>
              </a:rPr>
              <a:t>‟</a:t>
            </a:r>
            <a:r>
              <a:rPr sz="1800" spc="90" dirty="0">
                <a:latin typeface="Times New Roman"/>
                <a:cs typeface="Times New Roman"/>
              </a:rPr>
              <a:t> </a:t>
            </a:r>
            <a:r>
              <a:rPr sz="1800" spc="-10" dirty="0">
                <a:latin typeface="Times New Roman"/>
                <a:cs typeface="Times New Roman"/>
              </a:rPr>
              <a:t>when</a:t>
            </a:r>
            <a:r>
              <a:rPr sz="1800" spc="95" dirty="0">
                <a:latin typeface="Times New Roman"/>
                <a:cs typeface="Times New Roman"/>
              </a:rPr>
              <a:t> </a:t>
            </a:r>
            <a:r>
              <a:rPr sz="1800" dirty="0">
                <a:latin typeface="Times New Roman"/>
                <a:cs typeface="Times New Roman"/>
              </a:rPr>
              <a:t>the</a:t>
            </a:r>
            <a:r>
              <a:rPr sz="1800" spc="75" dirty="0">
                <a:latin typeface="Times New Roman"/>
                <a:cs typeface="Times New Roman"/>
              </a:rPr>
              <a:t> </a:t>
            </a:r>
            <a:r>
              <a:rPr sz="1800" spc="-5" dirty="0">
                <a:latin typeface="Times New Roman"/>
                <a:cs typeface="Times New Roman"/>
              </a:rPr>
              <a:t>count</a:t>
            </a:r>
            <a:endParaRPr sz="1800" dirty="0">
              <a:latin typeface="Times New Roman"/>
              <a:cs typeface="Times New Roman"/>
            </a:endParaRPr>
          </a:p>
          <a:p>
            <a:pPr marL="689610" algn="just">
              <a:lnSpc>
                <a:spcPct val="100000"/>
              </a:lnSpc>
              <a:spcBef>
                <a:spcPts val="1080"/>
              </a:spcBef>
            </a:pPr>
            <a:r>
              <a:rPr sz="1800" spc="5" dirty="0">
                <a:latin typeface="Times New Roman"/>
                <a:cs typeface="Times New Roman"/>
              </a:rPr>
              <a:t>of </a:t>
            </a:r>
            <a:r>
              <a:rPr sz="1800" dirty="0">
                <a:latin typeface="Times New Roman"/>
                <a:cs typeface="Times New Roman"/>
              </a:rPr>
              <a:t>the object is </a:t>
            </a:r>
            <a:r>
              <a:rPr sz="1800" spc="-5" dirty="0">
                <a:latin typeface="Times New Roman"/>
                <a:cs typeface="Times New Roman"/>
              </a:rPr>
              <a:t>greater </a:t>
            </a:r>
            <a:r>
              <a:rPr sz="1800" dirty="0">
                <a:latin typeface="Times New Roman"/>
                <a:cs typeface="Times New Roman"/>
              </a:rPr>
              <a:t>than</a:t>
            </a:r>
            <a:r>
              <a:rPr sz="1800" spc="-45" dirty="0">
                <a:latin typeface="Times New Roman"/>
                <a:cs typeface="Times New Roman"/>
              </a:rPr>
              <a:t> </a:t>
            </a:r>
            <a:r>
              <a:rPr sz="1800" spc="-5" dirty="0">
                <a:latin typeface="Times New Roman"/>
                <a:cs typeface="Times New Roman"/>
              </a:rPr>
              <a:t>zero.</a:t>
            </a:r>
            <a:endParaRPr sz="1800" dirty="0">
              <a:latin typeface="Times New Roman"/>
              <a:cs typeface="Times New Roman"/>
            </a:endParaRPr>
          </a:p>
          <a:p>
            <a:pPr marL="689610" marR="5080" lvl="1" indent="-351155" algn="just">
              <a:lnSpc>
                <a:spcPct val="150100"/>
              </a:lnSpc>
              <a:spcBef>
                <a:spcPts val="430"/>
              </a:spcBef>
              <a:buClr>
                <a:srgbClr val="CC9900"/>
              </a:buClr>
              <a:buSzPct val="63888"/>
              <a:buFont typeface="Wingdings"/>
              <a:buChar char=""/>
              <a:tabLst>
                <a:tab pos="690245" algn="l"/>
              </a:tabLst>
            </a:pPr>
            <a:r>
              <a:rPr sz="1800" spc="-5" dirty="0">
                <a:latin typeface="Times New Roman"/>
                <a:cs typeface="Times New Roman"/>
              </a:rPr>
              <a:t>The state </a:t>
            </a:r>
            <a:r>
              <a:rPr sz="1800" spc="15" dirty="0">
                <a:latin typeface="Times New Roman"/>
                <a:cs typeface="Times New Roman"/>
              </a:rPr>
              <a:t>of </a:t>
            </a:r>
            <a:r>
              <a:rPr sz="1800" dirty="0">
                <a:latin typeface="Times New Roman"/>
                <a:cs typeface="Times New Roman"/>
              </a:rPr>
              <a:t>the </a:t>
            </a:r>
            <a:r>
              <a:rPr lang="en-US" spc="-20" dirty="0">
                <a:latin typeface="Times New Roman"/>
                <a:cs typeface="Times New Roman"/>
              </a:rPr>
              <a:t>"</a:t>
            </a:r>
            <a:r>
              <a:rPr sz="1800" spc="-20" dirty="0">
                <a:latin typeface="Times New Roman"/>
                <a:cs typeface="Times New Roman"/>
              </a:rPr>
              <a:t>Semaphore </a:t>
            </a:r>
            <a:r>
              <a:rPr sz="1800" spc="-145" dirty="0">
                <a:latin typeface="Times New Roman"/>
                <a:cs typeface="Times New Roman"/>
              </a:rPr>
              <a:t>object‟ </a:t>
            </a:r>
            <a:r>
              <a:rPr sz="1800" spc="-5" dirty="0">
                <a:latin typeface="Times New Roman"/>
                <a:cs typeface="Times New Roman"/>
              </a:rPr>
              <a:t>is </a:t>
            </a:r>
            <a:r>
              <a:rPr sz="1800" spc="-10" dirty="0">
                <a:latin typeface="Times New Roman"/>
                <a:cs typeface="Times New Roman"/>
              </a:rPr>
              <a:t>set </a:t>
            </a:r>
            <a:r>
              <a:rPr sz="1800" dirty="0">
                <a:latin typeface="Times New Roman"/>
                <a:cs typeface="Times New Roman"/>
              </a:rPr>
              <a:t>to non-signaled </a:t>
            </a:r>
            <a:r>
              <a:rPr sz="1800" spc="-10" dirty="0">
                <a:latin typeface="Times New Roman"/>
                <a:cs typeface="Times New Roman"/>
              </a:rPr>
              <a:t>when </a:t>
            </a:r>
            <a:r>
              <a:rPr sz="1800" spc="-5" dirty="0">
                <a:latin typeface="Times New Roman"/>
                <a:cs typeface="Times New Roman"/>
              </a:rPr>
              <a:t>the </a:t>
            </a:r>
            <a:r>
              <a:rPr sz="1800" spc="-20" dirty="0">
                <a:latin typeface="Times New Roman"/>
                <a:cs typeface="Times New Roman"/>
              </a:rPr>
              <a:t>semaphore  </a:t>
            </a:r>
            <a:r>
              <a:rPr sz="1800" spc="-5" dirty="0">
                <a:latin typeface="Times New Roman"/>
                <a:cs typeface="Times New Roman"/>
              </a:rPr>
              <a:t>is </a:t>
            </a:r>
            <a:r>
              <a:rPr sz="1800" dirty="0">
                <a:latin typeface="Times New Roman"/>
                <a:cs typeface="Times New Roman"/>
              </a:rPr>
              <a:t>acquired </a:t>
            </a:r>
            <a:r>
              <a:rPr sz="1800" spc="5" dirty="0">
                <a:latin typeface="Times New Roman"/>
                <a:cs typeface="Times New Roman"/>
              </a:rPr>
              <a:t>by </a:t>
            </a:r>
            <a:r>
              <a:rPr sz="1800" dirty="0">
                <a:latin typeface="Times New Roman"/>
                <a:cs typeface="Times New Roman"/>
              </a:rPr>
              <a:t>the </a:t>
            </a:r>
            <a:r>
              <a:rPr sz="1800" spc="-5" dirty="0">
                <a:latin typeface="Times New Roman"/>
                <a:cs typeface="Times New Roman"/>
              </a:rPr>
              <a:t>maximum number </a:t>
            </a:r>
            <a:r>
              <a:rPr sz="1800" spc="15" dirty="0">
                <a:latin typeface="Times New Roman"/>
                <a:cs typeface="Times New Roman"/>
              </a:rPr>
              <a:t>of </a:t>
            </a:r>
            <a:r>
              <a:rPr sz="1800" spc="-5" dirty="0">
                <a:latin typeface="Times New Roman"/>
                <a:cs typeface="Times New Roman"/>
              </a:rPr>
              <a:t>processes/ </a:t>
            </a:r>
            <a:r>
              <a:rPr sz="1800" dirty="0">
                <a:latin typeface="Times New Roman"/>
                <a:cs typeface="Times New Roman"/>
              </a:rPr>
              <a:t>threads that </a:t>
            </a:r>
            <a:r>
              <a:rPr sz="1800" spc="10" dirty="0">
                <a:latin typeface="Times New Roman"/>
                <a:cs typeface="Times New Roman"/>
              </a:rPr>
              <a:t>the </a:t>
            </a:r>
            <a:r>
              <a:rPr sz="1800" spc="-5" dirty="0">
                <a:latin typeface="Times New Roman"/>
                <a:cs typeface="Times New Roman"/>
              </a:rPr>
              <a:t>semaphore  </a:t>
            </a:r>
            <a:r>
              <a:rPr sz="1800" spc="-10" dirty="0">
                <a:latin typeface="Times New Roman"/>
                <a:cs typeface="Times New Roman"/>
              </a:rPr>
              <a:t>can </a:t>
            </a:r>
            <a:r>
              <a:rPr sz="1800" dirty="0">
                <a:latin typeface="Times New Roman"/>
                <a:cs typeface="Times New Roman"/>
              </a:rPr>
              <a:t>support </a:t>
            </a:r>
            <a:r>
              <a:rPr sz="1800" spc="-10" dirty="0">
                <a:latin typeface="Times New Roman"/>
                <a:cs typeface="Times New Roman"/>
              </a:rPr>
              <a:t>(i.e. when </a:t>
            </a:r>
            <a:r>
              <a:rPr sz="1800" dirty="0">
                <a:latin typeface="Times New Roman"/>
                <a:cs typeface="Times New Roman"/>
              </a:rPr>
              <a:t>the </a:t>
            </a:r>
            <a:r>
              <a:rPr sz="1800" spc="-5" dirty="0">
                <a:latin typeface="Times New Roman"/>
                <a:cs typeface="Times New Roman"/>
              </a:rPr>
              <a:t>count associated </a:t>
            </a:r>
            <a:r>
              <a:rPr sz="1800" spc="-10" dirty="0">
                <a:latin typeface="Times New Roman"/>
                <a:cs typeface="Times New Roman"/>
              </a:rPr>
              <a:t>with </a:t>
            </a:r>
            <a:r>
              <a:rPr sz="1800" dirty="0">
                <a:latin typeface="Times New Roman"/>
                <a:cs typeface="Times New Roman"/>
              </a:rPr>
              <a:t>the </a:t>
            </a:r>
            <a:r>
              <a:rPr lang="en-US" spc="-25" dirty="0">
                <a:latin typeface="Times New Roman"/>
                <a:cs typeface="Times New Roman"/>
              </a:rPr>
              <a:t>"</a:t>
            </a:r>
            <a:r>
              <a:rPr sz="1800" spc="-25" dirty="0">
                <a:latin typeface="Times New Roman"/>
                <a:cs typeface="Times New Roman"/>
              </a:rPr>
              <a:t>Semaphore </a:t>
            </a:r>
            <a:r>
              <a:rPr sz="1800" spc="-165" dirty="0">
                <a:latin typeface="Times New Roman"/>
                <a:cs typeface="Times New Roman"/>
              </a:rPr>
              <a:t>object‟  </a:t>
            </a:r>
            <a:r>
              <a:rPr sz="1800" spc="-10" dirty="0">
                <a:latin typeface="Times New Roman"/>
                <a:cs typeface="Times New Roman"/>
              </a:rPr>
              <a:t>becomes</a:t>
            </a:r>
            <a:r>
              <a:rPr sz="1800" dirty="0">
                <a:latin typeface="Times New Roman"/>
                <a:cs typeface="Times New Roman"/>
              </a:rPr>
              <a:t> </a:t>
            </a:r>
            <a:r>
              <a:rPr sz="1800" spc="-5" dirty="0">
                <a:latin typeface="Times New Roman"/>
                <a:cs typeface="Times New Roman"/>
              </a:rPr>
              <a:t>zero).</a:t>
            </a:r>
            <a:endParaRPr sz="1800" dirty="0">
              <a:latin typeface="Times New Roman"/>
              <a:cs typeface="Times New Roman"/>
            </a:endParaRPr>
          </a:p>
          <a:p>
            <a:pPr marL="689610" lvl="1" indent="-351790" algn="just">
              <a:lnSpc>
                <a:spcPct val="100000"/>
              </a:lnSpc>
              <a:spcBef>
                <a:spcPts val="1515"/>
              </a:spcBef>
              <a:buClr>
                <a:srgbClr val="CC9900"/>
              </a:buClr>
              <a:buSzPct val="63888"/>
              <a:buFont typeface="Wingdings"/>
              <a:buChar char=""/>
              <a:tabLst>
                <a:tab pos="690245" algn="l"/>
              </a:tabLst>
            </a:pPr>
            <a:r>
              <a:rPr sz="1800" spc="-10" dirty="0">
                <a:latin typeface="Times New Roman"/>
                <a:cs typeface="Times New Roman"/>
              </a:rPr>
              <a:t>The </a:t>
            </a:r>
            <a:r>
              <a:rPr sz="1800" spc="-5" dirty="0">
                <a:latin typeface="Times New Roman"/>
                <a:cs typeface="Times New Roman"/>
              </a:rPr>
              <a:t>creation and usage </a:t>
            </a:r>
            <a:r>
              <a:rPr sz="1800" spc="5" dirty="0">
                <a:latin typeface="Times New Roman"/>
                <a:cs typeface="Times New Roman"/>
              </a:rPr>
              <a:t>of </a:t>
            </a:r>
            <a:r>
              <a:rPr lang="en-US" sz="1800" spc="5" dirty="0">
                <a:latin typeface="Times New Roman"/>
                <a:cs typeface="Times New Roman"/>
              </a:rPr>
              <a:t> </a:t>
            </a:r>
            <a:r>
              <a:rPr lang="en-US" spc="-25" dirty="0">
                <a:latin typeface="Times New Roman"/>
                <a:cs typeface="Times New Roman"/>
              </a:rPr>
              <a:t>"</a:t>
            </a:r>
            <a:r>
              <a:rPr lang="en-IN" sz="1800" spc="-25" dirty="0">
                <a:latin typeface="Times New Roman"/>
                <a:cs typeface="Times New Roman"/>
              </a:rPr>
              <a:t>c</a:t>
            </a:r>
            <a:r>
              <a:rPr sz="1800" spc="-25" dirty="0" err="1">
                <a:latin typeface="Times New Roman"/>
                <a:cs typeface="Times New Roman"/>
              </a:rPr>
              <a:t>ounting</a:t>
            </a:r>
            <a:r>
              <a:rPr sz="1800" spc="-25" dirty="0">
                <a:latin typeface="Times New Roman"/>
                <a:cs typeface="Times New Roman"/>
              </a:rPr>
              <a:t> </a:t>
            </a:r>
            <a:r>
              <a:rPr sz="1800" spc="-5" dirty="0">
                <a:latin typeface="Times New Roman"/>
                <a:cs typeface="Times New Roman"/>
              </a:rPr>
              <a:t>semaphore </a:t>
            </a:r>
            <a:r>
              <a:rPr sz="1800" spc="-145" dirty="0">
                <a:latin typeface="Times New Roman"/>
                <a:cs typeface="Times New Roman"/>
              </a:rPr>
              <a:t>object‟ </a:t>
            </a:r>
            <a:r>
              <a:rPr sz="1800" dirty="0">
                <a:latin typeface="Times New Roman"/>
                <a:cs typeface="Times New Roman"/>
              </a:rPr>
              <a:t>is </a:t>
            </a:r>
            <a:r>
              <a:rPr sz="1800" spc="-5" dirty="0">
                <a:latin typeface="Times New Roman"/>
                <a:cs typeface="Times New Roman"/>
              </a:rPr>
              <a:t>OS</a:t>
            </a:r>
            <a:r>
              <a:rPr sz="1800" spc="360" dirty="0">
                <a:latin typeface="Times New Roman"/>
                <a:cs typeface="Times New Roman"/>
              </a:rPr>
              <a:t> </a:t>
            </a:r>
            <a:r>
              <a:rPr sz="1800" spc="-5" dirty="0">
                <a:latin typeface="Times New Roman"/>
                <a:cs typeface="Times New Roman"/>
              </a:rPr>
              <a:t>kernel</a:t>
            </a:r>
            <a:endParaRPr sz="1800" dirty="0">
              <a:latin typeface="Times New Roman"/>
              <a:cs typeface="Times New Roman"/>
            </a:endParaRPr>
          </a:p>
          <a:p>
            <a:pPr marL="689610">
              <a:lnSpc>
                <a:spcPct val="100000"/>
              </a:lnSpc>
              <a:spcBef>
                <a:spcPts val="1085"/>
              </a:spcBef>
            </a:pPr>
            <a:r>
              <a:rPr sz="1800" dirty="0">
                <a:latin typeface="Times New Roman"/>
                <a:cs typeface="Times New Roman"/>
              </a:rPr>
              <a:t>dependent.</a:t>
            </a: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92</a:t>
            </a:fld>
            <a:endParaRPr spc="-40"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762000" y="381000"/>
            <a:ext cx="7696200" cy="5715000"/>
          </a:xfrm>
          <a:prstGeom prst="rect">
            <a:avLst/>
          </a:prstGeom>
          <a:blipFill>
            <a:blip r:embed="rId2" cstate="print"/>
            <a:stretch>
              <a:fillRect/>
            </a:stretch>
          </a:blipFill>
        </p:spPr>
        <p:txBody>
          <a:bodyPr wrap="square" lIns="0" tIns="0" rIns="0" bIns="0" rtlCol="0"/>
          <a:lstStyle/>
          <a:p>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93</a:t>
            </a:fld>
            <a:endParaRPr spc="-40"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3" name="object 3"/>
          <p:cNvSpPr txBox="1">
            <a:spLocks noGrp="1"/>
          </p:cNvSpPr>
          <p:nvPr>
            <p:ph type="title"/>
          </p:nvPr>
        </p:nvSpPr>
        <p:spPr>
          <a:xfrm>
            <a:off x="1564386" y="246329"/>
            <a:ext cx="6167120" cy="574675"/>
          </a:xfrm>
          <a:prstGeom prst="rect">
            <a:avLst/>
          </a:prstGeom>
        </p:spPr>
        <p:txBody>
          <a:bodyPr vert="horz" wrap="square" lIns="0" tIns="12700" rIns="0" bIns="0" rtlCol="0">
            <a:spAutoFit/>
          </a:bodyPr>
          <a:lstStyle/>
          <a:p>
            <a:pPr marL="12700">
              <a:lnSpc>
                <a:spcPct val="100000"/>
              </a:lnSpc>
              <a:spcBef>
                <a:spcPts val="100"/>
              </a:spcBef>
            </a:pPr>
            <a:r>
              <a:rPr sz="3600" b="1" dirty="0">
                <a:solidFill>
                  <a:srgbClr val="FF0000"/>
                </a:solidFill>
                <a:latin typeface="Times New Roman"/>
                <a:cs typeface="Times New Roman"/>
              </a:rPr>
              <a:t>HOW TO </a:t>
            </a:r>
            <a:r>
              <a:rPr sz="3600" b="1" spc="-5" dirty="0">
                <a:solidFill>
                  <a:srgbClr val="FF0000"/>
                </a:solidFill>
                <a:latin typeface="Times New Roman"/>
                <a:cs typeface="Times New Roman"/>
              </a:rPr>
              <a:t>CHOOSE </a:t>
            </a:r>
            <a:r>
              <a:rPr sz="3600" b="1" dirty="0">
                <a:solidFill>
                  <a:srgbClr val="FF0000"/>
                </a:solidFill>
                <a:latin typeface="Times New Roman"/>
                <a:cs typeface="Times New Roman"/>
              </a:rPr>
              <a:t>AN</a:t>
            </a:r>
            <a:r>
              <a:rPr sz="3600" b="1" spc="-120" dirty="0">
                <a:solidFill>
                  <a:srgbClr val="FF0000"/>
                </a:solidFill>
                <a:latin typeface="Times New Roman"/>
                <a:cs typeface="Times New Roman"/>
              </a:rPr>
              <a:t> </a:t>
            </a:r>
            <a:r>
              <a:rPr sz="3600" b="1" spc="-5" dirty="0">
                <a:solidFill>
                  <a:srgbClr val="FF0000"/>
                </a:solidFill>
                <a:latin typeface="Times New Roman"/>
                <a:cs typeface="Times New Roman"/>
              </a:rPr>
              <a:t>RTOS</a:t>
            </a:r>
            <a:endParaRPr sz="3600">
              <a:latin typeface="Times New Roman"/>
              <a:cs typeface="Times New Roman"/>
            </a:endParaRP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94</a:t>
            </a:fld>
            <a:endParaRPr spc="-40" dirty="0"/>
          </a:p>
        </p:txBody>
      </p:sp>
      <p:sp>
        <p:nvSpPr>
          <p:cNvPr id="4" name="object 4"/>
          <p:cNvSpPr txBox="1">
            <a:spLocks noGrp="1"/>
          </p:cNvSpPr>
          <p:nvPr>
            <p:ph type="body" idx="1"/>
          </p:nvPr>
        </p:nvSpPr>
        <p:spPr>
          <a:prstGeom prst="rect">
            <a:avLst/>
          </a:prstGeom>
        </p:spPr>
        <p:txBody>
          <a:bodyPr vert="horz" wrap="square" lIns="0" tIns="12065" rIns="0" bIns="0" rtlCol="0">
            <a:spAutoFit/>
          </a:bodyPr>
          <a:lstStyle/>
          <a:p>
            <a:pPr marL="168275">
              <a:lnSpc>
                <a:spcPct val="100000"/>
              </a:lnSpc>
              <a:spcBef>
                <a:spcPts val="95"/>
              </a:spcBef>
              <a:tabLst>
                <a:tab pos="512445" algn="l"/>
              </a:tabLst>
            </a:pPr>
            <a:r>
              <a:rPr spc="-5" dirty="0">
                <a:solidFill>
                  <a:srgbClr val="FF0000"/>
                </a:solidFill>
              </a:rPr>
              <a:t>»	</a:t>
            </a:r>
            <a:r>
              <a:rPr dirty="0"/>
              <a:t>The decision of </a:t>
            </a:r>
            <a:r>
              <a:rPr spc="-5" dirty="0"/>
              <a:t>choosing an </a:t>
            </a:r>
            <a:r>
              <a:rPr dirty="0"/>
              <a:t>RTOS </a:t>
            </a:r>
            <a:r>
              <a:rPr spc="-5" dirty="0"/>
              <a:t>for an embedded design is very</a:t>
            </a:r>
            <a:r>
              <a:rPr spc="-10" dirty="0"/>
              <a:t> </a:t>
            </a:r>
            <a:r>
              <a:rPr spc="-5" dirty="0"/>
              <a:t>crucial</a:t>
            </a:r>
            <a:r>
              <a:rPr spc="-5" dirty="0">
                <a:solidFill>
                  <a:srgbClr val="000000"/>
                </a:solidFill>
              </a:rPr>
              <a:t>.</a:t>
            </a:r>
          </a:p>
          <a:p>
            <a:pPr marL="512445" marR="5080" indent="-344805">
              <a:lnSpc>
                <a:spcPct val="150100"/>
              </a:lnSpc>
              <a:spcBef>
                <a:spcPts val="475"/>
              </a:spcBef>
              <a:tabLst>
                <a:tab pos="512445" algn="l"/>
              </a:tabLst>
            </a:pPr>
            <a:r>
              <a:rPr spc="-5" dirty="0">
                <a:solidFill>
                  <a:srgbClr val="FF0000"/>
                </a:solidFill>
              </a:rPr>
              <a:t>»	</a:t>
            </a:r>
            <a:r>
              <a:rPr spc="-10" dirty="0">
                <a:solidFill>
                  <a:srgbClr val="6F2F9F"/>
                </a:solidFill>
              </a:rPr>
              <a:t>A </a:t>
            </a:r>
            <a:r>
              <a:rPr dirty="0">
                <a:solidFill>
                  <a:srgbClr val="6F2F9F"/>
                </a:solidFill>
              </a:rPr>
              <a:t>lot of </a:t>
            </a:r>
            <a:r>
              <a:rPr spc="-5" dirty="0">
                <a:solidFill>
                  <a:srgbClr val="6F2F9F"/>
                </a:solidFill>
              </a:rPr>
              <a:t>factors need to </a:t>
            </a:r>
            <a:r>
              <a:rPr dirty="0">
                <a:solidFill>
                  <a:srgbClr val="6F2F9F"/>
                </a:solidFill>
              </a:rPr>
              <a:t>be </a:t>
            </a:r>
            <a:r>
              <a:rPr spc="-5" dirty="0">
                <a:solidFill>
                  <a:srgbClr val="6F2F9F"/>
                </a:solidFill>
              </a:rPr>
              <a:t>analyzed carefully before making a </a:t>
            </a:r>
            <a:r>
              <a:rPr dirty="0">
                <a:solidFill>
                  <a:srgbClr val="6F2F9F"/>
                </a:solidFill>
              </a:rPr>
              <a:t>decision </a:t>
            </a:r>
            <a:r>
              <a:rPr spc="10" dirty="0">
                <a:solidFill>
                  <a:srgbClr val="6F2F9F"/>
                </a:solidFill>
              </a:rPr>
              <a:t>on </a:t>
            </a:r>
            <a:r>
              <a:rPr dirty="0">
                <a:solidFill>
                  <a:srgbClr val="6F2F9F"/>
                </a:solidFill>
              </a:rPr>
              <a:t>the  </a:t>
            </a:r>
            <a:r>
              <a:rPr spc="-5" dirty="0">
                <a:solidFill>
                  <a:srgbClr val="6F2F9F"/>
                </a:solidFill>
              </a:rPr>
              <a:t>selection </a:t>
            </a:r>
            <a:r>
              <a:rPr dirty="0">
                <a:solidFill>
                  <a:srgbClr val="6F2F9F"/>
                </a:solidFill>
              </a:rPr>
              <a:t>of </a:t>
            </a:r>
            <a:r>
              <a:rPr spc="-5" dirty="0">
                <a:solidFill>
                  <a:srgbClr val="6F2F9F"/>
                </a:solidFill>
              </a:rPr>
              <a:t>an</a:t>
            </a:r>
            <a:r>
              <a:rPr spc="-45" dirty="0">
                <a:solidFill>
                  <a:srgbClr val="6F2F9F"/>
                </a:solidFill>
              </a:rPr>
              <a:t> </a:t>
            </a:r>
            <a:r>
              <a:rPr spc="-5" dirty="0">
                <a:solidFill>
                  <a:srgbClr val="6F2F9F"/>
                </a:solidFill>
              </a:rPr>
              <a:t>RTOS</a:t>
            </a:r>
            <a:r>
              <a:rPr spc="-5" dirty="0">
                <a:solidFill>
                  <a:srgbClr val="000000"/>
                </a:solidFill>
              </a:rPr>
              <a:t>.</a:t>
            </a:r>
          </a:p>
          <a:p>
            <a:pPr marL="168275">
              <a:lnSpc>
                <a:spcPct val="100000"/>
              </a:lnSpc>
              <a:spcBef>
                <a:spcPts val="1680"/>
              </a:spcBef>
              <a:tabLst>
                <a:tab pos="512445" algn="l"/>
              </a:tabLst>
            </a:pPr>
            <a:r>
              <a:rPr spc="-5" dirty="0">
                <a:solidFill>
                  <a:srgbClr val="FF0000"/>
                </a:solidFill>
              </a:rPr>
              <a:t>»	</a:t>
            </a:r>
            <a:r>
              <a:rPr dirty="0">
                <a:solidFill>
                  <a:srgbClr val="000000"/>
                </a:solidFill>
              </a:rPr>
              <a:t>These </a:t>
            </a:r>
            <a:r>
              <a:rPr spc="-5" dirty="0">
                <a:solidFill>
                  <a:srgbClr val="000000"/>
                </a:solidFill>
              </a:rPr>
              <a:t>factors </a:t>
            </a:r>
            <a:r>
              <a:rPr dirty="0">
                <a:solidFill>
                  <a:srgbClr val="000000"/>
                </a:solidFill>
              </a:rPr>
              <a:t>can be </a:t>
            </a:r>
            <a:r>
              <a:rPr spc="-5" dirty="0">
                <a:solidFill>
                  <a:srgbClr val="000000"/>
                </a:solidFill>
              </a:rPr>
              <a:t>either </a:t>
            </a:r>
            <a:r>
              <a:rPr i="1" dirty="0">
                <a:solidFill>
                  <a:srgbClr val="FF0000"/>
                </a:solidFill>
                <a:latin typeface="Times New Roman"/>
                <a:cs typeface="Times New Roman"/>
              </a:rPr>
              <a:t>functional </a:t>
            </a:r>
            <a:r>
              <a:rPr dirty="0">
                <a:solidFill>
                  <a:srgbClr val="000000"/>
                </a:solidFill>
              </a:rPr>
              <a:t>or</a:t>
            </a:r>
            <a:r>
              <a:rPr spc="-140" dirty="0">
                <a:solidFill>
                  <a:srgbClr val="000000"/>
                </a:solidFill>
              </a:rPr>
              <a:t> </a:t>
            </a:r>
            <a:r>
              <a:rPr i="1" dirty="0">
                <a:solidFill>
                  <a:srgbClr val="FF0000"/>
                </a:solidFill>
                <a:latin typeface="Times New Roman"/>
                <a:cs typeface="Times New Roman"/>
              </a:rPr>
              <a:t>non-functional</a:t>
            </a:r>
            <a:r>
              <a:rPr dirty="0">
                <a:solidFill>
                  <a:srgbClr val="000000"/>
                </a:solidFill>
              </a:rPr>
              <a:t>.</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3" name="object 3"/>
          <p:cNvSpPr txBox="1">
            <a:spLocks noGrp="1"/>
          </p:cNvSpPr>
          <p:nvPr>
            <p:ph type="title"/>
          </p:nvPr>
        </p:nvSpPr>
        <p:spPr>
          <a:xfrm>
            <a:off x="460044" y="353009"/>
            <a:ext cx="3137535" cy="329565"/>
          </a:xfrm>
          <a:prstGeom prst="rect">
            <a:avLst/>
          </a:prstGeom>
        </p:spPr>
        <p:txBody>
          <a:bodyPr vert="horz" wrap="square" lIns="0" tIns="12065" rIns="0" bIns="0" rtlCol="0">
            <a:spAutoFit/>
          </a:bodyPr>
          <a:lstStyle/>
          <a:p>
            <a:pPr marL="12700">
              <a:lnSpc>
                <a:spcPct val="100000"/>
              </a:lnSpc>
              <a:spcBef>
                <a:spcPts val="95"/>
              </a:spcBef>
              <a:tabLst>
                <a:tab pos="356870" algn="l"/>
              </a:tabLst>
            </a:pPr>
            <a:r>
              <a:rPr spc="-5" dirty="0">
                <a:solidFill>
                  <a:srgbClr val="C00000"/>
                </a:solidFill>
              </a:rPr>
              <a:t>»	</a:t>
            </a:r>
            <a:r>
              <a:rPr b="1" i="1" spc="-5" dirty="0">
                <a:solidFill>
                  <a:srgbClr val="FF0000"/>
                </a:solidFill>
                <a:latin typeface="Times New Roman"/>
                <a:cs typeface="Times New Roman"/>
              </a:rPr>
              <a:t>Functional</a:t>
            </a:r>
            <a:r>
              <a:rPr b="1" i="1" spc="-40" dirty="0">
                <a:solidFill>
                  <a:srgbClr val="FF0000"/>
                </a:solidFill>
                <a:latin typeface="Times New Roman"/>
                <a:cs typeface="Times New Roman"/>
              </a:rPr>
              <a:t> </a:t>
            </a:r>
            <a:r>
              <a:rPr b="1" i="1" spc="-5" dirty="0">
                <a:solidFill>
                  <a:srgbClr val="FF0000"/>
                </a:solidFill>
                <a:latin typeface="Times New Roman"/>
                <a:cs typeface="Times New Roman"/>
              </a:rPr>
              <a:t>Requirements:</a:t>
            </a: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95</a:t>
            </a:fld>
            <a:endParaRPr spc="-40" dirty="0"/>
          </a:p>
        </p:txBody>
      </p:sp>
      <p:sp>
        <p:nvSpPr>
          <p:cNvPr id="4" name="object 4"/>
          <p:cNvSpPr txBox="1"/>
          <p:nvPr/>
        </p:nvSpPr>
        <p:spPr>
          <a:xfrm>
            <a:off x="460044" y="716406"/>
            <a:ext cx="8305800" cy="5075555"/>
          </a:xfrm>
          <a:prstGeom prst="rect">
            <a:avLst/>
          </a:prstGeom>
        </p:spPr>
        <p:txBody>
          <a:bodyPr vert="horz" wrap="square" lIns="0" tIns="12700" rIns="0" bIns="0" rtlCol="0">
            <a:spAutoFit/>
          </a:bodyPr>
          <a:lstStyle/>
          <a:p>
            <a:pPr marL="356870" marR="5080" indent="-344805" algn="just">
              <a:lnSpc>
                <a:spcPct val="150000"/>
              </a:lnSpc>
              <a:spcBef>
                <a:spcPts val="100"/>
              </a:spcBef>
            </a:pPr>
            <a:r>
              <a:rPr sz="1750" spc="10" dirty="0">
                <a:solidFill>
                  <a:srgbClr val="C00000"/>
                </a:solidFill>
                <a:latin typeface="Times New Roman"/>
                <a:cs typeface="Times New Roman"/>
              </a:rPr>
              <a:t>» </a:t>
            </a:r>
            <a:r>
              <a:rPr sz="1800" i="1" spc="-5" dirty="0">
                <a:solidFill>
                  <a:srgbClr val="FF0000"/>
                </a:solidFill>
                <a:latin typeface="Times New Roman"/>
                <a:cs typeface="Times New Roman"/>
              </a:rPr>
              <a:t>Processor </a:t>
            </a:r>
            <a:r>
              <a:rPr sz="1800" i="1" dirty="0">
                <a:solidFill>
                  <a:srgbClr val="FF0000"/>
                </a:solidFill>
                <a:latin typeface="Times New Roman"/>
                <a:cs typeface="Times New Roman"/>
              </a:rPr>
              <a:t>Support: </a:t>
            </a:r>
            <a:r>
              <a:rPr sz="1800" dirty="0">
                <a:latin typeface="Times New Roman"/>
                <a:cs typeface="Times New Roman"/>
              </a:rPr>
              <a:t>It </a:t>
            </a:r>
            <a:r>
              <a:rPr sz="1800" spc="-5" dirty="0">
                <a:latin typeface="Times New Roman"/>
                <a:cs typeface="Times New Roman"/>
              </a:rPr>
              <a:t>is </a:t>
            </a:r>
            <a:r>
              <a:rPr sz="1800" spc="5" dirty="0">
                <a:latin typeface="Times New Roman"/>
                <a:cs typeface="Times New Roman"/>
              </a:rPr>
              <a:t>not </a:t>
            </a:r>
            <a:r>
              <a:rPr sz="1800" spc="-5" dirty="0">
                <a:latin typeface="Times New Roman"/>
                <a:cs typeface="Times New Roman"/>
              </a:rPr>
              <a:t>necessary </a:t>
            </a:r>
            <a:r>
              <a:rPr sz="1800" dirty="0">
                <a:latin typeface="Times New Roman"/>
                <a:cs typeface="Times New Roman"/>
              </a:rPr>
              <a:t>that </a:t>
            </a:r>
            <a:r>
              <a:rPr sz="1800" spc="-5" dirty="0">
                <a:latin typeface="Times New Roman"/>
                <a:cs typeface="Times New Roman"/>
              </a:rPr>
              <a:t>all </a:t>
            </a:r>
            <a:r>
              <a:rPr sz="1800" spc="-155" dirty="0">
                <a:latin typeface="Times New Roman"/>
                <a:cs typeface="Times New Roman"/>
              </a:rPr>
              <a:t>RTOS‟s </a:t>
            </a:r>
            <a:r>
              <a:rPr sz="1800" dirty="0">
                <a:latin typeface="Times New Roman"/>
                <a:cs typeface="Times New Roman"/>
              </a:rPr>
              <a:t>support </a:t>
            </a:r>
            <a:r>
              <a:rPr sz="1800" spc="-5" dirty="0">
                <a:latin typeface="Times New Roman"/>
                <a:cs typeface="Times New Roman"/>
              </a:rPr>
              <a:t>all </a:t>
            </a:r>
            <a:r>
              <a:rPr sz="1800" dirty="0">
                <a:latin typeface="Times New Roman"/>
                <a:cs typeface="Times New Roman"/>
              </a:rPr>
              <a:t>kinds </a:t>
            </a:r>
            <a:r>
              <a:rPr sz="1800" spc="5" dirty="0">
                <a:latin typeface="Times New Roman"/>
                <a:cs typeface="Times New Roman"/>
              </a:rPr>
              <a:t>of </a:t>
            </a:r>
            <a:r>
              <a:rPr sz="1800" spc="-35" dirty="0">
                <a:latin typeface="Times New Roman"/>
                <a:cs typeface="Times New Roman"/>
              </a:rPr>
              <a:t>processor  </a:t>
            </a:r>
            <a:r>
              <a:rPr sz="1800" spc="-5" dirty="0">
                <a:latin typeface="Times New Roman"/>
                <a:cs typeface="Times New Roman"/>
              </a:rPr>
              <a:t>architecture. </a:t>
            </a:r>
            <a:r>
              <a:rPr sz="1800" dirty="0">
                <a:latin typeface="Times New Roman"/>
                <a:cs typeface="Times New Roman"/>
              </a:rPr>
              <a:t>It </a:t>
            </a:r>
            <a:r>
              <a:rPr sz="1800" spc="-5" dirty="0">
                <a:latin typeface="Times New Roman"/>
                <a:cs typeface="Times New Roman"/>
              </a:rPr>
              <a:t>is </a:t>
            </a:r>
            <a:r>
              <a:rPr sz="1800" spc="-5" dirty="0">
                <a:solidFill>
                  <a:srgbClr val="AC1285"/>
                </a:solidFill>
                <a:latin typeface="Times New Roman"/>
                <a:cs typeface="Times New Roman"/>
              </a:rPr>
              <a:t>essential </a:t>
            </a:r>
            <a:r>
              <a:rPr sz="1800" dirty="0">
                <a:solidFill>
                  <a:srgbClr val="AC1285"/>
                </a:solidFill>
                <a:latin typeface="Times New Roman"/>
                <a:cs typeface="Times New Roman"/>
              </a:rPr>
              <a:t>to ensure the </a:t>
            </a:r>
            <a:r>
              <a:rPr sz="1800" spc="-5" dirty="0">
                <a:solidFill>
                  <a:srgbClr val="AC1285"/>
                </a:solidFill>
                <a:latin typeface="Times New Roman"/>
                <a:cs typeface="Times New Roman"/>
              </a:rPr>
              <a:t>processor </a:t>
            </a:r>
            <a:r>
              <a:rPr sz="1800" spc="5" dirty="0">
                <a:solidFill>
                  <a:srgbClr val="AC1285"/>
                </a:solidFill>
                <a:latin typeface="Times New Roman"/>
                <a:cs typeface="Times New Roman"/>
              </a:rPr>
              <a:t>support by </a:t>
            </a:r>
            <a:r>
              <a:rPr sz="1800" dirty="0">
                <a:solidFill>
                  <a:srgbClr val="AC1285"/>
                </a:solidFill>
                <a:latin typeface="Times New Roman"/>
                <a:cs typeface="Times New Roman"/>
              </a:rPr>
              <a:t>the</a:t>
            </a:r>
            <a:r>
              <a:rPr sz="1800" spc="-100" dirty="0">
                <a:solidFill>
                  <a:srgbClr val="AC1285"/>
                </a:solidFill>
                <a:latin typeface="Times New Roman"/>
                <a:cs typeface="Times New Roman"/>
              </a:rPr>
              <a:t> </a:t>
            </a:r>
            <a:r>
              <a:rPr sz="1800" spc="-5" dirty="0">
                <a:solidFill>
                  <a:srgbClr val="AC1285"/>
                </a:solidFill>
                <a:latin typeface="Times New Roman"/>
                <a:cs typeface="Times New Roman"/>
              </a:rPr>
              <a:t>RTOS</a:t>
            </a:r>
            <a:r>
              <a:rPr sz="1800" spc="-5" dirty="0">
                <a:latin typeface="Times New Roman"/>
                <a:cs typeface="Times New Roman"/>
              </a:rPr>
              <a:t>.</a:t>
            </a:r>
            <a:endParaRPr sz="1800">
              <a:latin typeface="Times New Roman"/>
              <a:cs typeface="Times New Roman"/>
            </a:endParaRPr>
          </a:p>
          <a:p>
            <a:pPr marL="356870" marR="5715" indent="-344805" algn="just">
              <a:lnSpc>
                <a:spcPct val="150100"/>
              </a:lnSpc>
              <a:spcBef>
                <a:spcPts val="430"/>
              </a:spcBef>
            </a:pPr>
            <a:r>
              <a:rPr sz="1750" spc="10" dirty="0">
                <a:solidFill>
                  <a:srgbClr val="C00000"/>
                </a:solidFill>
                <a:latin typeface="Times New Roman"/>
                <a:cs typeface="Times New Roman"/>
              </a:rPr>
              <a:t>» </a:t>
            </a:r>
            <a:r>
              <a:rPr sz="1800" i="1" spc="-5" dirty="0">
                <a:solidFill>
                  <a:srgbClr val="FF0000"/>
                </a:solidFill>
                <a:latin typeface="Times New Roman"/>
                <a:cs typeface="Times New Roman"/>
              </a:rPr>
              <a:t>Memory Requirements: </a:t>
            </a:r>
            <a:r>
              <a:rPr sz="1800" spc="-10" dirty="0">
                <a:latin typeface="Times New Roman"/>
                <a:cs typeface="Times New Roman"/>
              </a:rPr>
              <a:t>The </a:t>
            </a:r>
            <a:r>
              <a:rPr sz="1800" spc="-5" dirty="0">
                <a:solidFill>
                  <a:srgbClr val="AC1285"/>
                </a:solidFill>
                <a:latin typeface="Times New Roman"/>
                <a:cs typeface="Times New Roman"/>
              </a:rPr>
              <a:t>OS requires ROM memory </a:t>
            </a:r>
            <a:r>
              <a:rPr sz="1800" spc="-10" dirty="0">
                <a:solidFill>
                  <a:srgbClr val="6F2F9F"/>
                </a:solidFill>
                <a:latin typeface="Times New Roman"/>
                <a:cs typeface="Times New Roman"/>
              </a:rPr>
              <a:t>for </a:t>
            </a:r>
            <a:r>
              <a:rPr sz="1800" spc="-5" dirty="0">
                <a:solidFill>
                  <a:srgbClr val="6F2F9F"/>
                </a:solidFill>
                <a:latin typeface="Times New Roman"/>
                <a:cs typeface="Times New Roman"/>
              </a:rPr>
              <a:t>holding </a:t>
            </a:r>
            <a:r>
              <a:rPr sz="1800" dirty="0">
                <a:solidFill>
                  <a:srgbClr val="6F2F9F"/>
                </a:solidFill>
                <a:latin typeface="Times New Roman"/>
                <a:cs typeface="Times New Roman"/>
              </a:rPr>
              <a:t>the </a:t>
            </a:r>
            <a:r>
              <a:rPr sz="1800" spc="-5" dirty="0">
                <a:solidFill>
                  <a:srgbClr val="6F2F9F"/>
                </a:solidFill>
                <a:latin typeface="Times New Roman"/>
                <a:cs typeface="Times New Roman"/>
              </a:rPr>
              <a:t>OS </a:t>
            </a:r>
            <a:r>
              <a:rPr sz="1800" spc="-10" dirty="0">
                <a:solidFill>
                  <a:srgbClr val="6F2F9F"/>
                </a:solidFill>
                <a:latin typeface="Times New Roman"/>
                <a:cs typeface="Times New Roman"/>
              </a:rPr>
              <a:t>files </a:t>
            </a:r>
            <a:r>
              <a:rPr sz="1800" spc="-5" dirty="0">
                <a:latin typeface="Times New Roman"/>
                <a:cs typeface="Times New Roman"/>
              </a:rPr>
              <a:t>and </a:t>
            </a:r>
            <a:r>
              <a:rPr sz="1800" spc="-25" dirty="0">
                <a:latin typeface="Times New Roman"/>
                <a:cs typeface="Times New Roman"/>
              </a:rPr>
              <a:t>it  </a:t>
            </a:r>
            <a:r>
              <a:rPr sz="1800" spc="-5" dirty="0">
                <a:latin typeface="Times New Roman"/>
                <a:cs typeface="Times New Roman"/>
              </a:rPr>
              <a:t>is normally stored </a:t>
            </a:r>
            <a:r>
              <a:rPr sz="1800" dirty="0">
                <a:latin typeface="Times New Roman"/>
                <a:cs typeface="Times New Roman"/>
              </a:rPr>
              <a:t>in a </a:t>
            </a:r>
            <a:r>
              <a:rPr sz="1800" spc="-5" dirty="0">
                <a:latin typeface="Times New Roman"/>
                <a:cs typeface="Times New Roman"/>
              </a:rPr>
              <a:t>non-volatile memory like FLASH. </a:t>
            </a:r>
            <a:r>
              <a:rPr sz="1800" spc="-5" dirty="0">
                <a:solidFill>
                  <a:srgbClr val="AC1285"/>
                </a:solidFill>
                <a:latin typeface="Times New Roman"/>
                <a:cs typeface="Times New Roman"/>
              </a:rPr>
              <a:t>OS also requires working  memory RAM </a:t>
            </a:r>
            <a:r>
              <a:rPr sz="1800" spc="-5" dirty="0">
                <a:solidFill>
                  <a:srgbClr val="6F2F9F"/>
                </a:solidFill>
                <a:latin typeface="Times New Roman"/>
                <a:cs typeface="Times New Roman"/>
              </a:rPr>
              <a:t>for loading the OS </a:t>
            </a:r>
            <a:r>
              <a:rPr sz="1800" spc="-10" dirty="0">
                <a:solidFill>
                  <a:srgbClr val="6F2F9F"/>
                </a:solidFill>
                <a:latin typeface="Times New Roman"/>
                <a:cs typeface="Times New Roman"/>
              </a:rPr>
              <a:t>services</a:t>
            </a:r>
            <a:r>
              <a:rPr sz="1800" spc="-10" dirty="0">
                <a:latin typeface="Times New Roman"/>
                <a:cs typeface="Times New Roman"/>
              </a:rPr>
              <a:t>. </a:t>
            </a:r>
            <a:r>
              <a:rPr sz="1800" dirty="0">
                <a:latin typeface="Times New Roman"/>
                <a:cs typeface="Times New Roman"/>
              </a:rPr>
              <a:t>Since </a:t>
            </a:r>
            <a:r>
              <a:rPr sz="1800" spc="-5" dirty="0">
                <a:latin typeface="Times New Roman"/>
                <a:cs typeface="Times New Roman"/>
              </a:rPr>
              <a:t>embedded </a:t>
            </a:r>
            <a:r>
              <a:rPr sz="1800" spc="-15" dirty="0">
                <a:latin typeface="Times New Roman"/>
                <a:cs typeface="Times New Roman"/>
              </a:rPr>
              <a:t>systems </a:t>
            </a:r>
            <a:r>
              <a:rPr sz="1800" spc="-5" dirty="0">
                <a:latin typeface="Times New Roman"/>
                <a:cs typeface="Times New Roman"/>
              </a:rPr>
              <a:t>are memory  </a:t>
            </a:r>
            <a:r>
              <a:rPr sz="1800" dirty="0">
                <a:latin typeface="Times New Roman"/>
                <a:cs typeface="Times New Roman"/>
              </a:rPr>
              <a:t>constrained, it is </a:t>
            </a:r>
            <a:r>
              <a:rPr sz="1800" spc="-5" dirty="0">
                <a:latin typeface="Times New Roman"/>
                <a:cs typeface="Times New Roman"/>
              </a:rPr>
              <a:t>essential </a:t>
            </a:r>
            <a:r>
              <a:rPr sz="1800" dirty="0">
                <a:latin typeface="Times New Roman"/>
                <a:cs typeface="Times New Roman"/>
              </a:rPr>
              <a:t>to </a:t>
            </a:r>
            <a:r>
              <a:rPr sz="1800" spc="-5" dirty="0">
                <a:latin typeface="Times New Roman"/>
                <a:cs typeface="Times New Roman"/>
              </a:rPr>
              <a:t>evaluate </a:t>
            </a:r>
            <a:r>
              <a:rPr sz="1800" dirty="0">
                <a:latin typeface="Times New Roman"/>
                <a:cs typeface="Times New Roman"/>
              </a:rPr>
              <a:t>the </a:t>
            </a:r>
            <a:r>
              <a:rPr sz="1800" spc="-10" dirty="0">
                <a:latin typeface="Times New Roman"/>
                <a:cs typeface="Times New Roman"/>
              </a:rPr>
              <a:t>minimal </a:t>
            </a:r>
            <a:r>
              <a:rPr sz="1800" spc="-5" dirty="0">
                <a:latin typeface="Times New Roman"/>
                <a:cs typeface="Times New Roman"/>
              </a:rPr>
              <a:t>ROM and </a:t>
            </a:r>
            <a:r>
              <a:rPr sz="1800" spc="-10" dirty="0">
                <a:latin typeface="Times New Roman"/>
                <a:cs typeface="Times New Roman"/>
              </a:rPr>
              <a:t>RAM </a:t>
            </a:r>
            <a:r>
              <a:rPr sz="1800" spc="-5" dirty="0">
                <a:latin typeface="Times New Roman"/>
                <a:cs typeface="Times New Roman"/>
              </a:rPr>
              <a:t>requirements </a:t>
            </a:r>
            <a:r>
              <a:rPr sz="1800" spc="-10" dirty="0">
                <a:latin typeface="Times New Roman"/>
                <a:cs typeface="Times New Roman"/>
              </a:rPr>
              <a:t>for  </a:t>
            </a:r>
            <a:r>
              <a:rPr sz="1800" dirty="0">
                <a:latin typeface="Times New Roman"/>
                <a:cs typeface="Times New Roman"/>
              </a:rPr>
              <a:t>the </a:t>
            </a:r>
            <a:r>
              <a:rPr sz="1800" spc="-5" dirty="0">
                <a:latin typeface="Times New Roman"/>
                <a:cs typeface="Times New Roman"/>
              </a:rPr>
              <a:t>OS </a:t>
            </a:r>
            <a:r>
              <a:rPr sz="1800" dirty="0">
                <a:latin typeface="Times New Roman"/>
                <a:cs typeface="Times New Roman"/>
              </a:rPr>
              <a:t>under</a:t>
            </a:r>
            <a:r>
              <a:rPr sz="1800" spc="-50" dirty="0">
                <a:latin typeface="Times New Roman"/>
                <a:cs typeface="Times New Roman"/>
              </a:rPr>
              <a:t> </a:t>
            </a:r>
            <a:r>
              <a:rPr sz="1800" dirty="0">
                <a:latin typeface="Times New Roman"/>
                <a:cs typeface="Times New Roman"/>
              </a:rPr>
              <a:t>consideration.</a:t>
            </a:r>
            <a:endParaRPr sz="1800">
              <a:latin typeface="Times New Roman"/>
              <a:cs typeface="Times New Roman"/>
            </a:endParaRPr>
          </a:p>
          <a:p>
            <a:pPr marL="356870" marR="5080" indent="-344805" algn="just">
              <a:lnSpc>
                <a:spcPct val="150100"/>
              </a:lnSpc>
              <a:spcBef>
                <a:spcPts val="430"/>
              </a:spcBef>
            </a:pPr>
            <a:r>
              <a:rPr sz="1750" spc="10" dirty="0">
                <a:solidFill>
                  <a:srgbClr val="C00000"/>
                </a:solidFill>
                <a:latin typeface="Times New Roman"/>
                <a:cs typeface="Times New Roman"/>
              </a:rPr>
              <a:t>» </a:t>
            </a:r>
            <a:r>
              <a:rPr sz="1800" i="1" dirty="0">
                <a:solidFill>
                  <a:srgbClr val="FF0000"/>
                </a:solidFill>
                <a:latin typeface="Times New Roman"/>
                <a:cs typeface="Times New Roman"/>
              </a:rPr>
              <a:t>Real-time </a:t>
            </a:r>
            <a:r>
              <a:rPr sz="1800" i="1" spc="-5" dirty="0">
                <a:solidFill>
                  <a:srgbClr val="FF0000"/>
                </a:solidFill>
                <a:latin typeface="Times New Roman"/>
                <a:cs typeface="Times New Roman"/>
              </a:rPr>
              <a:t>Capabilities: </a:t>
            </a:r>
            <a:r>
              <a:rPr sz="1800" dirty="0">
                <a:latin typeface="Times New Roman"/>
                <a:cs typeface="Times New Roman"/>
              </a:rPr>
              <a:t>It </a:t>
            </a:r>
            <a:r>
              <a:rPr sz="1800" spc="-5" dirty="0">
                <a:latin typeface="Times New Roman"/>
                <a:cs typeface="Times New Roman"/>
              </a:rPr>
              <a:t>is </a:t>
            </a:r>
            <a:r>
              <a:rPr sz="1800" spc="-5" dirty="0">
                <a:solidFill>
                  <a:srgbClr val="AC1285"/>
                </a:solidFill>
                <a:latin typeface="Times New Roman"/>
                <a:cs typeface="Times New Roman"/>
              </a:rPr>
              <a:t>not </a:t>
            </a:r>
            <a:r>
              <a:rPr sz="1800" dirty="0">
                <a:solidFill>
                  <a:srgbClr val="AC1285"/>
                </a:solidFill>
                <a:latin typeface="Times New Roman"/>
                <a:cs typeface="Times New Roman"/>
              </a:rPr>
              <a:t>mandatory that the operating </a:t>
            </a:r>
            <a:r>
              <a:rPr sz="1800" spc="-5" dirty="0">
                <a:solidFill>
                  <a:srgbClr val="AC1285"/>
                </a:solidFill>
                <a:latin typeface="Times New Roman"/>
                <a:cs typeface="Times New Roman"/>
              </a:rPr>
              <a:t>system for all embedded  systems need </a:t>
            </a:r>
            <a:r>
              <a:rPr sz="1800" dirty="0">
                <a:solidFill>
                  <a:srgbClr val="AC1285"/>
                </a:solidFill>
                <a:latin typeface="Times New Roman"/>
                <a:cs typeface="Times New Roman"/>
              </a:rPr>
              <a:t>to </a:t>
            </a:r>
            <a:r>
              <a:rPr sz="1800" spc="5" dirty="0">
                <a:solidFill>
                  <a:srgbClr val="AC1285"/>
                </a:solidFill>
                <a:latin typeface="Times New Roman"/>
                <a:cs typeface="Times New Roman"/>
              </a:rPr>
              <a:t>be </a:t>
            </a:r>
            <a:r>
              <a:rPr sz="1800" spc="-10" dirty="0">
                <a:solidFill>
                  <a:srgbClr val="AC1285"/>
                </a:solidFill>
                <a:latin typeface="Times New Roman"/>
                <a:cs typeface="Times New Roman"/>
              </a:rPr>
              <a:t>Real-time </a:t>
            </a:r>
            <a:r>
              <a:rPr sz="1800" spc="-5" dirty="0">
                <a:solidFill>
                  <a:srgbClr val="AC1285"/>
                </a:solidFill>
                <a:latin typeface="Times New Roman"/>
                <a:cs typeface="Times New Roman"/>
              </a:rPr>
              <a:t>and all embedded Operating </a:t>
            </a:r>
            <a:r>
              <a:rPr sz="1800" spc="-10" dirty="0">
                <a:solidFill>
                  <a:srgbClr val="AC1285"/>
                </a:solidFill>
                <a:latin typeface="Times New Roman"/>
                <a:cs typeface="Times New Roman"/>
              </a:rPr>
              <a:t>systems-are </a:t>
            </a:r>
            <a:r>
              <a:rPr sz="1800" spc="-5" dirty="0">
                <a:solidFill>
                  <a:srgbClr val="AC1285"/>
                </a:solidFill>
                <a:latin typeface="Times New Roman"/>
                <a:cs typeface="Times New Roman"/>
              </a:rPr>
              <a:t>'Real-time' </a:t>
            </a:r>
            <a:r>
              <a:rPr sz="1800" dirty="0">
                <a:solidFill>
                  <a:srgbClr val="AC1285"/>
                </a:solidFill>
                <a:latin typeface="Times New Roman"/>
                <a:cs typeface="Times New Roman"/>
              </a:rPr>
              <a:t>in  behavior</a:t>
            </a:r>
            <a:r>
              <a:rPr sz="1800" dirty="0">
                <a:latin typeface="Times New Roman"/>
                <a:cs typeface="Times New Roman"/>
              </a:rPr>
              <a:t>. </a:t>
            </a:r>
            <a:r>
              <a:rPr sz="1800" spc="-5" dirty="0">
                <a:latin typeface="Times New Roman"/>
                <a:cs typeface="Times New Roman"/>
              </a:rPr>
              <a:t>The </a:t>
            </a:r>
            <a:r>
              <a:rPr sz="1800" spc="-10" dirty="0">
                <a:latin typeface="Times New Roman"/>
                <a:cs typeface="Times New Roman"/>
              </a:rPr>
              <a:t>task/ </a:t>
            </a:r>
            <a:r>
              <a:rPr sz="1800" spc="-5" dirty="0">
                <a:latin typeface="Times New Roman"/>
                <a:cs typeface="Times New Roman"/>
              </a:rPr>
              <a:t>process scheduling policies </a:t>
            </a:r>
            <a:r>
              <a:rPr sz="1800" dirty="0">
                <a:latin typeface="Times New Roman"/>
                <a:cs typeface="Times New Roman"/>
              </a:rPr>
              <a:t>play </a:t>
            </a:r>
            <a:r>
              <a:rPr sz="1800" spc="-5" dirty="0">
                <a:latin typeface="Times New Roman"/>
                <a:cs typeface="Times New Roman"/>
              </a:rPr>
              <a:t>an important </a:t>
            </a:r>
            <a:r>
              <a:rPr sz="1800" dirty="0">
                <a:latin typeface="Times New Roman"/>
                <a:cs typeface="Times New Roman"/>
              </a:rPr>
              <a:t>role </a:t>
            </a:r>
            <a:r>
              <a:rPr sz="1800" spc="-15" dirty="0">
                <a:latin typeface="Times New Roman"/>
                <a:cs typeface="Times New Roman"/>
              </a:rPr>
              <a:t>in </a:t>
            </a:r>
            <a:r>
              <a:rPr sz="1800" spc="-5" dirty="0">
                <a:latin typeface="Times New Roman"/>
                <a:cs typeface="Times New Roman"/>
              </a:rPr>
              <a:t>the </a:t>
            </a:r>
            <a:r>
              <a:rPr sz="1800" spc="-10" dirty="0">
                <a:latin typeface="Times New Roman"/>
                <a:cs typeface="Times New Roman"/>
              </a:rPr>
              <a:t>'Real-  </a:t>
            </a:r>
            <a:r>
              <a:rPr sz="1800" spc="-5" dirty="0">
                <a:latin typeface="Times New Roman"/>
                <a:cs typeface="Times New Roman"/>
              </a:rPr>
              <a:t>time' behavior </a:t>
            </a:r>
            <a:r>
              <a:rPr sz="1800" spc="5" dirty="0">
                <a:latin typeface="Times New Roman"/>
                <a:cs typeface="Times New Roman"/>
              </a:rPr>
              <a:t>of </a:t>
            </a:r>
            <a:r>
              <a:rPr sz="1800" spc="-5" dirty="0">
                <a:latin typeface="Times New Roman"/>
                <a:cs typeface="Times New Roman"/>
              </a:rPr>
              <a:t>an </a:t>
            </a:r>
            <a:r>
              <a:rPr sz="1800" spc="-10" dirty="0">
                <a:latin typeface="Times New Roman"/>
                <a:cs typeface="Times New Roman"/>
              </a:rPr>
              <a:t>OS. Analyze </a:t>
            </a:r>
            <a:r>
              <a:rPr sz="1800" dirty="0">
                <a:latin typeface="Times New Roman"/>
                <a:cs typeface="Times New Roman"/>
              </a:rPr>
              <a:t>the </a:t>
            </a:r>
            <a:r>
              <a:rPr sz="1800" spc="-10" dirty="0">
                <a:latin typeface="Times New Roman"/>
                <a:cs typeface="Times New Roman"/>
              </a:rPr>
              <a:t>real-time </a:t>
            </a:r>
            <a:r>
              <a:rPr sz="1800" dirty="0">
                <a:latin typeface="Times New Roman"/>
                <a:cs typeface="Times New Roman"/>
              </a:rPr>
              <a:t>capabilities </a:t>
            </a:r>
            <a:r>
              <a:rPr sz="1800" spc="5" dirty="0">
                <a:latin typeface="Times New Roman"/>
                <a:cs typeface="Times New Roman"/>
              </a:rPr>
              <a:t>of </a:t>
            </a:r>
            <a:r>
              <a:rPr sz="1800" dirty="0">
                <a:latin typeface="Times New Roman"/>
                <a:cs typeface="Times New Roman"/>
              </a:rPr>
              <a:t>the </a:t>
            </a:r>
            <a:r>
              <a:rPr sz="1800" spc="-5" dirty="0">
                <a:latin typeface="Times New Roman"/>
                <a:cs typeface="Times New Roman"/>
              </a:rPr>
              <a:t>OS under  </a:t>
            </a:r>
            <a:r>
              <a:rPr sz="1800" dirty="0">
                <a:latin typeface="Times New Roman"/>
                <a:cs typeface="Times New Roman"/>
              </a:rPr>
              <a:t>consideration </a:t>
            </a:r>
            <a:r>
              <a:rPr sz="1800" spc="-5" dirty="0">
                <a:latin typeface="Times New Roman"/>
                <a:cs typeface="Times New Roman"/>
              </a:rPr>
              <a:t>and </a:t>
            </a:r>
            <a:r>
              <a:rPr sz="1800" dirty="0">
                <a:latin typeface="Times New Roman"/>
                <a:cs typeface="Times New Roman"/>
              </a:rPr>
              <a:t>the </a:t>
            </a:r>
            <a:r>
              <a:rPr sz="1800" spc="-5" dirty="0">
                <a:latin typeface="Times New Roman"/>
                <a:cs typeface="Times New Roman"/>
              </a:rPr>
              <a:t>standards </a:t>
            </a:r>
            <a:r>
              <a:rPr sz="1800" spc="-15" dirty="0">
                <a:latin typeface="Times New Roman"/>
                <a:cs typeface="Times New Roman"/>
              </a:rPr>
              <a:t>met </a:t>
            </a:r>
            <a:r>
              <a:rPr sz="1800" spc="5" dirty="0">
                <a:latin typeface="Times New Roman"/>
                <a:cs typeface="Times New Roman"/>
              </a:rPr>
              <a:t>by </a:t>
            </a:r>
            <a:r>
              <a:rPr sz="1800" dirty="0">
                <a:latin typeface="Times New Roman"/>
                <a:cs typeface="Times New Roman"/>
              </a:rPr>
              <a:t>the operating </a:t>
            </a:r>
            <a:r>
              <a:rPr sz="1800" spc="-10" dirty="0">
                <a:latin typeface="Times New Roman"/>
                <a:cs typeface="Times New Roman"/>
              </a:rPr>
              <a:t>system for real-time</a:t>
            </a:r>
            <a:r>
              <a:rPr sz="1800" spc="150" dirty="0">
                <a:latin typeface="Times New Roman"/>
                <a:cs typeface="Times New Roman"/>
              </a:rPr>
              <a:t> </a:t>
            </a:r>
            <a:r>
              <a:rPr sz="1800" spc="-5" dirty="0">
                <a:latin typeface="Times New Roman"/>
                <a:cs typeface="Times New Roman"/>
              </a:rPr>
              <a:t>capabilities.</a:t>
            </a:r>
            <a:endParaRPr sz="1800">
              <a:latin typeface="Times New Roman"/>
              <a:cs typeface="Times New Roman"/>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60044" y="122684"/>
            <a:ext cx="8307070" cy="1856105"/>
          </a:xfrm>
          <a:prstGeom prst="rect">
            <a:avLst/>
          </a:prstGeom>
        </p:spPr>
        <p:txBody>
          <a:bodyPr vert="horz" wrap="square" lIns="0" tIns="13335" rIns="0" bIns="0" rtlCol="0">
            <a:spAutoFit/>
          </a:bodyPr>
          <a:lstStyle/>
          <a:p>
            <a:pPr marL="356870" marR="5080" indent="-344805" algn="just">
              <a:lnSpc>
                <a:spcPct val="150100"/>
              </a:lnSpc>
              <a:spcBef>
                <a:spcPts val="105"/>
              </a:spcBef>
            </a:pPr>
            <a:r>
              <a:rPr spc="-5" dirty="0">
                <a:solidFill>
                  <a:srgbClr val="C00000"/>
                </a:solidFill>
              </a:rPr>
              <a:t>» </a:t>
            </a:r>
            <a:r>
              <a:rPr i="1" spc="-5" dirty="0">
                <a:solidFill>
                  <a:srgbClr val="FF0000"/>
                </a:solidFill>
                <a:latin typeface="Times New Roman"/>
                <a:cs typeface="Times New Roman"/>
              </a:rPr>
              <a:t>Kernel </a:t>
            </a:r>
            <a:r>
              <a:rPr i="1" dirty="0">
                <a:solidFill>
                  <a:srgbClr val="FF0000"/>
                </a:solidFill>
                <a:latin typeface="Times New Roman"/>
                <a:cs typeface="Times New Roman"/>
              </a:rPr>
              <a:t>and </a:t>
            </a:r>
            <a:r>
              <a:rPr i="1" spc="-5" dirty="0">
                <a:solidFill>
                  <a:srgbClr val="FF0000"/>
                </a:solidFill>
                <a:latin typeface="Times New Roman"/>
                <a:cs typeface="Times New Roman"/>
              </a:rPr>
              <a:t>Interrupt Latency: </a:t>
            </a:r>
            <a:r>
              <a:rPr dirty="0"/>
              <a:t>The </a:t>
            </a:r>
            <a:r>
              <a:rPr spc="-10" dirty="0">
                <a:solidFill>
                  <a:srgbClr val="AC1285"/>
                </a:solidFill>
              </a:rPr>
              <a:t>kernel </a:t>
            </a:r>
            <a:r>
              <a:rPr dirty="0">
                <a:solidFill>
                  <a:srgbClr val="AC1285"/>
                </a:solidFill>
              </a:rPr>
              <a:t>of </a:t>
            </a:r>
            <a:r>
              <a:rPr spc="-10" dirty="0">
                <a:solidFill>
                  <a:srgbClr val="AC1285"/>
                </a:solidFill>
              </a:rPr>
              <a:t>the </a:t>
            </a:r>
            <a:r>
              <a:rPr spc="-5" dirty="0">
                <a:solidFill>
                  <a:srgbClr val="AC1285"/>
                </a:solidFill>
              </a:rPr>
              <a:t>OS </a:t>
            </a:r>
            <a:r>
              <a:rPr spc="-10" dirty="0">
                <a:solidFill>
                  <a:srgbClr val="AC1285"/>
                </a:solidFill>
              </a:rPr>
              <a:t>may </a:t>
            </a:r>
            <a:r>
              <a:rPr spc="-5" dirty="0">
                <a:solidFill>
                  <a:srgbClr val="AC1285"/>
                </a:solidFill>
              </a:rPr>
              <a:t>disable interrupts  </a:t>
            </a:r>
            <a:r>
              <a:rPr spc="-10" dirty="0">
                <a:solidFill>
                  <a:srgbClr val="AC1285"/>
                </a:solidFill>
              </a:rPr>
              <a:t>while </a:t>
            </a:r>
            <a:r>
              <a:rPr spc="-5" dirty="0">
                <a:solidFill>
                  <a:srgbClr val="AC1285"/>
                </a:solidFill>
              </a:rPr>
              <a:t>executing certain services </a:t>
            </a:r>
            <a:r>
              <a:rPr spc="-10" dirty="0">
                <a:solidFill>
                  <a:srgbClr val="AC1285"/>
                </a:solidFill>
              </a:rPr>
              <a:t>and </a:t>
            </a:r>
            <a:r>
              <a:rPr spc="-5" dirty="0">
                <a:solidFill>
                  <a:srgbClr val="AC1285"/>
                </a:solidFill>
              </a:rPr>
              <a:t>it </a:t>
            </a:r>
            <a:r>
              <a:rPr spc="-10" dirty="0">
                <a:solidFill>
                  <a:srgbClr val="AC1285"/>
                </a:solidFill>
              </a:rPr>
              <a:t>may </a:t>
            </a:r>
            <a:r>
              <a:rPr spc="-5" dirty="0">
                <a:solidFill>
                  <a:srgbClr val="AC1285"/>
                </a:solidFill>
              </a:rPr>
              <a:t>lead </a:t>
            </a:r>
            <a:r>
              <a:rPr spc="-10" dirty="0">
                <a:solidFill>
                  <a:srgbClr val="AC1285"/>
                </a:solidFill>
              </a:rPr>
              <a:t>to </a:t>
            </a:r>
            <a:r>
              <a:rPr spc="-5" dirty="0">
                <a:solidFill>
                  <a:srgbClr val="AC1285"/>
                </a:solidFill>
              </a:rPr>
              <a:t>interrupt </a:t>
            </a:r>
            <a:r>
              <a:rPr spc="-10" dirty="0">
                <a:solidFill>
                  <a:srgbClr val="AC1285"/>
                </a:solidFill>
              </a:rPr>
              <a:t>latency</a:t>
            </a:r>
            <a:r>
              <a:rPr spc="-10" dirty="0"/>
              <a:t>. </a:t>
            </a:r>
            <a:r>
              <a:rPr spc="-5" dirty="0"/>
              <a:t>For an  </a:t>
            </a:r>
            <a:r>
              <a:rPr spc="-5" dirty="0">
                <a:solidFill>
                  <a:srgbClr val="6F2F9F"/>
                </a:solidFill>
              </a:rPr>
              <a:t>embedded </a:t>
            </a:r>
            <a:r>
              <a:rPr spc="-15" dirty="0">
                <a:solidFill>
                  <a:srgbClr val="6F2F9F"/>
                </a:solidFill>
              </a:rPr>
              <a:t>system </a:t>
            </a:r>
            <a:r>
              <a:rPr spc="-10" dirty="0">
                <a:solidFill>
                  <a:srgbClr val="6F2F9F"/>
                </a:solidFill>
              </a:rPr>
              <a:t>whose </a:t>
            </a:r>
            <a:r>
              <a:rPr spc="-5" dirty="0">
                <a:solidFill>
                  <a:srgbClr val="6F2F9F"/>
                </a:solidFill>
              </a:rPr>
              <a:t>response </a:t>
            </a:r>
            <a:r>
              <a:rPr spc="-10" dirty="0">
                <a:solidFill>
                  <a:srgbClr val="6F2F9F"/>
                </a:solidFill>
              </a:rPr>
              <a:t>requirements </a:t>
            </a:r>
            <a:r>
              <a:rPr dirty="0">
                <a:solidFill>
                  <a:srgbClr val="6F2F9F"/>
                </a:solidFill>
              </a:rPr>
              <a:t>are </a:t>
            </a:r>
            <a:r>
              <a:rPr spc="-10" dirty="0">
                <a:solidFill>
                  <a:srgbClr val="6F2F9F"/>
                </a:solidFill>
              </a:rPr>
              <a:t>high, this </a:t>
            </a:r>
            <a:r>
              <a:rPr spc="-5" dirty="0">
                <a:solidFill>
                  <a:srgbClr val="6F2F9F"/>
                </a:solidFill>
              </a:rPr>
              <a:t>latency should  </a:t>
            </a:r>
            <a:r>
              <a:rPr dirty="0">
                <a:solidFill>
                  <a:srgbClr val="6F2F9F"/>
                </a:solidFill>
              </a:rPr>
              <a:t>be</a:t>
            </a:r>
            <a:r>
              <a:rPr spc="-50" dirty="0">
                <a:solidFill>
                  <a:srgbClr val="6F2F9F"/>
                </a:solidFill>
              </a:rPr>
              <a:t> </a:t>
            </a:r>
            <a:r>
              <a:rPr spc="-20" dirty="0">
                <a:solidFill>
                  <a:srgbClr val="6F2F9F"/>
                </a:solidFill>
              </a:rPr>
              <a:t>minimal</a:t>
            </a:r>
            <a:r>
              <a:rPr spc="-20" dirty="0"/>
              <a:t>.</a:t>
            </a:r>
          </a:p>
        </p:txBody>
      </p:sp>
      <p:sp>
        <p:nvSpPr>
          <p:cNvPr id="4" name="object 4"/>
          <p:cNvSpPr txBox="1"/>
          <p:nvPr/>
        </p:nvSpPr>
        <p:spPr>
          <a:xfrm>
            <a:off x="444500" y="2014270"/>
            <a:ext cx="8321675" cy="4203065"/>
          </a:xfrm>
          <a:prstGeom prst="rect">
            <a:avLst/>
          </a:prstGeom>
        </p:spPr>
        <p:txBody>
          <a:bodyPr vert="horz" wrap="square" lIns="0" tIns="12700" rIns="0" bIns="0" rtlCol="0">
            <a:spAutoFit/>
          </a:bodyPr>
          <a:lstStyle/>
          <a:p>
            <a:pPr marL="372110" marR="5080" indent="-344805" algn="just">
              <a:lnSpc>
                <a:spcPct val="150000"/>
              </a:lnSpc>
              <a:spcBef>
                <a:spcPts val="100"/>
              </a:spcBef>
            </a:pPr>
            <a:r>
              <a:rPr sz="2000" spc="-5" dirty="0">
                <a:solidFill>
                  <a:srgbClr val="C00000"/>
                </a:solidFill>
                <a:latin typeface="Times New Roman"/>
                <a:cs typeface="Times New Roman"/>
              </a:rPr>
              <a:t>» </a:t>
            </a:r>
            <a:r>
              <a:rPr sz="2000" i="1" spc="-5" dirty="0">
                <a:solidFill>
                  <a:srgbClr val="FF0000"/>
                </a:solidFill>
                <a:latin typeface="Times New Roman"/>
                <a:cs typeface="Times New Roman"/>
              </a:rPr>
              <a:t>Inter Process Communication </a:t>
            </a:r>
            <a:r>
              <a:rPr sz="2000" i="1" dirty="0">
                <a:solidFill>
                  <a:srgbClr val="FF0000"/>
                </a:solidFill>
                <a:latin typeface="Times New Roman"/>
                <a:cs typeface="Times New Roman"/>
              </a:rPr>
              <a:t>and </a:t>
            </a:r>
            <a:r>
              <a:rPr sz="2000" i="1" spc="-10" dirty="0">
                <a:solidFill>
                  <a:srgbClr val="FF0000"/>
                </a:solidFill>
                <a:latin typeface="Times New Roman"/>
                <a:cs typeface="Times New Roman"/>
              </a:rPr>
              <a:t>Task </a:t>
            </a:r>
            <a:r>
              <a:rPr sz="2000" i="1" spc="-5" dirty="0">
                <a:solidFill>
                  <a:srgbClr val="FF0000"/>
                </a:solidFill>
                <a:latin typeface="Times New Roman"/>
                <a:cs typeface="Times New Roman"/>
              </a:rPr>
              <a:t>Synchronization: </a:t>
            </a:r>
            <a:r>
              <a:rPr sz="2000" dirty="0">
                <a:latin typeface="Times New Roman"/>
                <a:cs typeface="Times New Roman"/>
              </a:rPr>
              <a:t>The  </a:t>
            </a:r>
            <a:r>
              <a:rPr sz="2000" spc="-10" dirty="0">
                <a:latin typeface="Times New Roman"/>
                <a:cs typeface="Times New Roman"/>
              </a:rPr>
              <a:t>implementation </a:t>
            </a:r>
            <a:r>
              <a:rPr sz="2000" dirty="0">
                <a:latin typeface="Times New Roman"/>
                <a:cs typeface="Times New Roman"/>
              </a:rPr>
              <a:t>of </a:t>
            </a:r>
            <a:r>
              <a:rPr sz="2000" spc="-5" dirty="0">
                <a:latin typeface="Times New Roman"/>
                <a:cs typeface="Times New Roman"/>
              </a:rPr>
              <a:t>Inter Process Communication </a:t>
            </a:r>
            <a:r>
              <a:rPr sz="2000" spc="-10" dirty="0">
                <a:latin typeface="Times New Roman"/>
                <a:cs typeface="Times New Roman"/>
              </a:rPr>
              <a:t>and </a:t>
            </a:r>
            <a:r>
              <a:rPr sz="2000" spc="-5" dirty="0">
                <a:latin typeface="Times New Roman"/>
                <a:cs typeface="Times New Roman"/>
              </a:rPr>
              <a:t>Synchronization </a:t>
            </a:r>
            <a:r>
              <a:rPr sz="2000" spc="-10" dirty="0">
                <a:latin typeface="Times New Roman"/>
                <a:cs typeface="Times New Roman"/>
              </a:rPr>
              <a:t>is OS  kernel </a:t>
            </a:r>
            <a:r>
              <a:rPr sz="2000" spc="-5" dirty="0">
                <a:latin typeface="Times New Roman"/>
                <a:cs typeface="Times New Roman"/>
              </a:rPr>
              <a:t>dependent. Certain </a:t>
            </a:r>
            <a:r>
              <a:rPr sz="2000" spc="-10" dirty="0">
                <a:latin typeface="Times New Roman"/>
                <a:cs typeface="Times New Roman"/>
              </a:rPr>
              <a:t>kernels </a:t>
            </a:r>
            <a:r>
              <a:rPr sz="2000" spc="-5" dirty="0">
                <a:latin typeface="Times New Roman"/>
                <a:cs typeface="Times New Roman"/>
              </a:rPr>
              <a:t>may provide a bunch </a:t>
            </a:r>
            <a:r>
              <a:rPr sz="2000" dirty="0">
                <a:latin typeface="Times New Roman"/>
                <a:cs typeface="Times New Roman"/>
              </a:rPr>
              <a:t>of </a:t>
            </a:r>
            <a:r>
              <a:rPr sz="2000" spc="-5" dirty="0">
                <a:latin typeface="Times New Roman"/>
                <a:cs typeface="Times New Roman"/>
              </a:rPr>
              <a:t>options </a:t>
            </a:r>
            <a:r>
              <a:rPr sz="2000" spc="-10" dirty="0">
                <a:latin typeface="Times New Roman"/>
                <a:cs typeface="Times New Roman"/>
              </a:rPr>
              <a:t>whereas  </a:t>
            </a:r>
            <a:r>
              <a:rPr sz="2000" spc="-5" dirty="0">
                <a:latin typeface="Times New Roman"/>
                <a:cs typeface="Times New Roman"/>
              </a:rPr>
              <a:t>others provide very </a:t>
            </a:r>
            <a:r>
              <a:rPr sz="2000" spc="-10" dirty="0">
                <a:latin typeface="Times New Roman"/>
                <a:cs typeface="Times New Roman"/>
              </a:rPr>
              <a:t>limited </a:t>
            </a:r>
            <a:r>
              <a:rPr sz="2000" spc="-5" dirty="0">
                <a:latin typeface="Times New Roman"/>
                <a:cs typeface="Times New Roman"/>
              </a:rPr>
              <a:t>options. Certain </a:t>
            </a:r>
            <a:r>
              <a:rPr sz="2000" spc="-10" dirty="0">
                <a:latin typeface="Times New Roman"/>
                <a:cs typeface="Times New Roman"/>
              </a:rPr>
              <a:t>kernels implement </a:t>
            </a:r>
            <a:r>
              <a:rPr sz="2000" spc="-5" dirty="0">
                <a:latin typeface="Times New Roman"/>
                <a:cs typeface="Times New Roman"/>
              </a:rPr>
              <a:t>policies </a:t>
            </a:r>
            <a:r>
              <a:rPr sz="2000" spc="-10" dirty="0">
                <a:latin typeface="Times New Roman"/>
                <a:cs typeface="Times New Roman"/>
              </a:rPr>
              <a:t>for  </a:t>
            </a:r>
            <a:r>
              <a:rPr sz="2000" spc="-5" dirty="0">
                <a:latin typeface="Times New Roman"/>
                <a:cs typeface="Times New Roman"/>
              </a:rPr>
              <a:t>avoiding </a:t>
            </a:r>
            <a:r>
              <a:rPr sz="2000" dirty="0">
                <a:latin typeface="Times New Roman"/>
                <a:cs typeface="Times New Roman"/>
              </a:rPr>
              <a:t>priority </a:t>
            </a:r>
            <a:r>
              <a:rPr sz="2000" spc="-10" dirty="0">
                <a:latin typeface="Times New Roman"/>
                <a:cs typeface="Times New Roman"/>
              </a:rPr>
              <a:t>inversion issues in </a:t>
            </a:r>
            <a:r>
              <a:rPr sz="2000" spc="-5" dirty="0">
                <a:latin typeface="Times New Roman"/>
                <a:cs typeface="Times New Roman"/>
              </a:rPr>
              <a:t>resource</a:t>
            </a:r>
            <a:r>
              <a:rPr sz="2000" spc="55" dirty="0">
                <a:latin typeface="Times New Roman"/>
                <a:cs typeface="Times New Roman"/>
              </a:rPr>
              <a:t> </a:t>
            </a:r>
            <a:r>
              <a:rPr sz="2000" spc="-10" dirty="0">
                <a:latin typeface="Times New Roman"/>
                <a:cs typeface="Times New Roman"/>
              </a:rPr>
              <a:t>sharing.</a:t>
            </a:r>
            <a:endParaRPr sz="2000">
              <a:latin typeface="Times New Roman"/>
              <a:cs typeface="Times New Roman"/>
            </a:endParaRPr>
          </a:p>
          <a:p>
            <a:pPr marL="372110" marR="6350" indent="-344805" algn="just">
              <a:lnSpc>
                <a:spcPct val="150100"/>
              </a:lnSpc>
              <a:spcBef>
                <a:spcPts val="480"/>
              </a:spcBef>
            </a:pPr>
            <a:r>
              <a:rPr sz="2000" spc="-5" dirty="0">
                <a:solidFill>
                  <a:srgbClr val="C00000"/>
                </a:solidFill>
                <a:latin typeface="Times New Roman"/>
                <a:cs typeface="Times New Roman"/>
              </a:rPr>
              <a:t>» </a:t>
            </a:r>
            <a:r>
              <a:rPr sz="2000" i="1" spc="-5" dirty="0">
                <a:solidFill>
                  <a:srgbClr val="FF0000"/>
                </a:solidFill>
                <a:latin typeface="Times New Roman"/>
                <a:cs typeface="Times New Roman"/>
              </a:rPr>
              <a:t>Modularization Support: </a:t>
            </a:r>
            <a:r>
              <a:rPr sz="2000" spc="-10" dirty="0">
                <a:latin typeface="Times New Roman"/>
                <a:cs typeface="Times New Roman"/>
              </a:rPr>
              <a:t>Most </a:t>
            </a:r>
            <a:r>
              <a:rPr sz="2000" dirty="0">
                <a:latin typeface="Times New Roman"/>
                <a:cs typeface="Times New Roman"/>
              </a:rPr>
              <a:t>of </a:t>
            </a:r>
            <a:r>
              <a:rPr sz="2000" spc="-10" dirty="0">
                <a:latin typeface="Times New Roman"/>
                <a:cs typeface="Times New Roman"/>
              </a:rPr>
              <a:t>the </a:t>
            </a:r>
            <a:r>
              <a:rPr sz="2000" spc="-5" dirty="0">
                <a:latin typeface="Times New Roman"/>
                <a:cs typeface="Times New Roman"/>
              </a:rPr>
              <a:t>operating systems </a:t>
            </a:r>
            <a:r>
              <a:rPr sz="2000" dirty="0">
                <a:latin typeface="Times New Roman"/>
                <a:cs typeface="Times New Roman"/>
              </a:rPr>
              <a:t>provide </a:t>
            </a:r>
            <a:r>
              <a:rPr sz="2000" spc="-5" dirty="0">
                <a:latin typeface="Times New Roman"/>
                <a:cs typeface="Times New Roman"/>
              </a:rPr>
              <a:t>a bunch </a:t>
            </a:r>
            <a:r>
              <a:rPr sz="2000" spc="5" dirty="0">
                <a:latin typeface="Times New Roman"/>
                <a:cs typeface="Times New Roman"/>
              </a:rPr>
              <a:t>of  </a:t>
            </a:r>
            <a:r>
              <a:rPr sz="2000" spc="-10" dirty="0">
                <a:latin typeface="Times New Roman"/>
                <a:cs typeface="Times New Roman"/>
              </a:rPr>
              <a:t>features. </a:t>
            </a:r>
            <a:r>
              <a:rPr sz="2000" spc="-20" dirty="0">
                <a:latin typeface="Times New Roman"/>
                <a:cs typeface="Times New Roman"/>
              </a:rPr>
              <a:t>At </a:t>
            </a:r>
            <a:r>
              <a:rPr sz="2000" spc="-10" dirty="0">
                <a:latin typeface="Times New Roman"/>
                <a:cs typeface="Times New Roman"/>
              </a:rPr>
              <a:t>times </a:t>
            </a:r>
            <a:r>
              <a:rPr sz="2000" spc="-5" dirty="0">
                <a:latin typeface="Times New Roman"/>
                <a:cs typeface="Times New Roman"/>
              </a:rPr>
              <a:t>it </a:t>
            </a:r>
            <a:r>
              <a:rPr sz="2000" spc="-10" dirty="0">
                <a:latin typeface="Times New Roman"/>
                <a:cs typeface="Times New Roman"/>
              </a:rPr>
              <a:t>may not </a:t>
            </a:r>
            <a:r>
              <a:rPr sz="2000" dirty="0">
                <a:latin typeface="Times New Roman"/>
                <a:cs typeface="Times New Roman"/>
              </a:rPr>
              <a:t>be </a:t>
            </a:r>
            <a:r>
              <a:rPr sz="2000" spc="-10" dirty="0">
                <a:latin typeface="Times New Roman"/>
                <a:cs typeface="Times New Roman"/>
              </a:rPr>
              <a:t>necessary for </a:t>
            </a:r>
            <a:r>
              <a:rPr sz="2000" spc="-5" dirty="0">
                <a:latin typeface="Times New Roman"/>
                <a:cs typeface="Times New Roman"/>
              </a:rPr>
              <a:t>an </a:t>
            </a:r>
            <a:r>
              <a:rPr sz="2000" spc="-10" dirty="0">
                <a:latin typeface="Times New Roman"/>
                <a:cs typeface="Times New Roman"/>
              </a:rPr>
              <a:t>embedded product for its  functioning.  </a:t>
            </a:r>
            <a:r>
              <a:rPr sz="2000" dirty="0">
                <a:latin typeface="Times New Roman"/>
                <a:cs typeface="Times New Roman"/>
              </a:rPr>
              <a:t>It </a:t>
            </a:r>
            <a:r>
              <a:rPr sz="2000" spc="-10" dirty="0">
                <a:latin typeface="Times New Roman"/>
                <a:cs typeface="Times New Roman"/>
              </a:rPr>
              <a:t>is  </a:t>
            </a:r>
            <a:r>
              <a:rPr sz="2000" dirty="0">
                <a:latin typeface="Times New Roman"/>
                <a:cs typeface="Times New Roman"/>
              </a:rPr>
              <a:t>very </a:t>
            </a:r>
            <a:r>
              <a:rPr sz="2000" spc="-10" dirty="0">
                <a:latin typeface="Times New Roman"/>
                <a:cs typeface="Times New Roman"/>
              </a:rPr>
              <a:t>useful  </a:t>
            </a:r>
            <a:r>
              <a:rPr sz="2000" spc="-5" dirty="0">
                <a:latin typeface="Times New Roman"/>
                <a:cs typeface="Times New Roman"/>
              </a:rPr>
              <a:t>if </a:t>
            </a:r>
            <a:r>
              <a:rPr sz="2000" spc="-10" dirty="0">
                <a:latin typeface="Times New Roman"/>
                <a:cs typeface="Times New Roman"/>
              </a:rPr>
              <a:t>the  OS  </a:t>
            </a:r>
            <a:r>
              <a:rPr sz="2000" dirty="0">
                <a:latin typeface="Times New Roman"/>
                <a:cs typeface="Times New Roman"/>
              </a:rPr>
              <a:t>supports  </a:t>
            </a:r>
            <a:r>
              <a:rPr sz="2000" spc="195" dirty="0">
                <a:latin typeface="Times New Roman"/>
                <a:cs typeface="Times New Roman"/>
              </a:rPr>
              <a:t> </a:t>
            </a:r>
            <a:r>
              <a:rPr sz="2000" spc="-5" dirty="0">
                <a:latin typeface="Times New Roman"/>
                <a:cs typeface="Times New Roman"/>
              </a:rPr>
              <a:t>moclularisation  </a:t>
            </a:r>
            <a:r>
              <a:rPr sz="2000" spc="-10" dirty="0">
                <a:latin typeface="Times New Roman"/>
                <a:cs typeface="Times New Roman"/>
              </a:rPr>
              <a:t>where  in</a:t>
            </a:r>
            <a:endParaRPr sz="2000">
              <a:latin typeface="Times New Roman"/>
              <a:cs typeface="Times New Roman"/>
            </a:endParaRPr>
          </a:p>
          <a:p>
            <a:pPr marL="12700" algn="just">
              <a:lnSpc>
                <a:spcPct val="100000"/>
              </a:lnSpc>
              <a:spcBef>
                <a:spcPts val="1200"/>
              </a:spcBef>
            </a:pPr>
            <a:r>
              <a:rPr sz="2000" u="heavy" spc="-5" dirty="0">
                <a:uFill>
                  <a:solidFill>
                    <a:srgbClr val="CC9900"/>
                  </a:solidFill>
                </a:uFill>
                <a:latin typeface="Times New Roman"/>
                <a:cs typeface="Times New Roman"/>
              </a:rPr>
              <a:t>     </a:t>
            </a:r>
            <a:r>
              <a:rPr sz="2000" u="heavy" spc="-165" dirty="0">
                <a:uFill>
                  <a:solidFill>
                    <a:srgbClr val="CC9900"/>
                  </a:solidFill>
                </a:uFill>
                <a:latin typeface="Times New Roman"/>
                <a:cs typeface="Times New Roman"/>
              </a:rPr>
              <a:t> </a:t>
            </a:r>
            <a:r>
              <a:rPr sz="2000" u="heavy" spc="-5" dirty="0">
                <a:uFill>
                  <a:solidFill>
                    <a:srgbClr val="CC9900"/>
                  </a:solidFill>
                </a:uFill>
                <a:latin typeface="Times New Roman"/>
                <a:cs typeface="Times New Roman"/>
              </a:rPr>
              <a:t>which</a:t>
            </a:r>
            <a:r>
              <a:rPr sz="2000" u="heavy" spc="70" dirty="0">
                <a:uFill>
                  <a:solidFill>
                    <a:srgbClr val="CC9900"/>
                  </a:solidFill>
                </a:uFill>
                <a:latin typeface="Times New Roman"/>
                <a:cs typeface="Times New Roman"/>
              </a:rPr>
              <a:t> </a:t>
            </a:r>
            <a:r>
              <a:rPr sz="2000" u="heavy" spc="-10" dirty="0">
                <a:uFill>
                  <a:solidFill>
                    <a:srgbClr val="CC9900"/>
                  </a:solidFill>
                </a:uFill>
                <a:latin typeface="Times New Roman"/>
                <a:cs typeface="Times New Roman"/>
              </a:rPr>
              <a:t>the</a:t>
            </a:r>
            <a:r>
              <a:rPr sz="2000" u="heavy" spc="80" dirty="0">
                <a:uFill>
                  <a:solidFill>
                    <a:srgbClr val="CC9900"/>
                  </a:solidFill>
                </a:uFill>
                <a:latin typeface="Times New Roman"/>
                <a:cs typeface="Times New Roman"/>
              </a:rPr>
              <a:t> </a:t>
            </a:r>
            <a:r>
              <a:rPr sz="2000" u="heavy" dirty="0">
                <a:uFill>
                  <a:solidFill>
                    <a:srgbClr val="CC9900"/>
                  </a:solidFill>
                </a:uFill>
                <a:latin typeface="Times New Roman"/>
                <a:cs typeface="Times New Roman"/>
              </a:rPr>
              <a:t>developer</a:t>
            </a:r>
            <a:r>
              <a:rPr sz="2000" u="heavy" spc="95" dirty="0">
                <a:uFill>
                  <a:solidFill>
                    <a:srgbClr val="CC9900"/>
                  </a:solidFill>
                </a:uFill>
                <a:latin typeface="Times New Roman"/>
                <a:cs typeface="Times New Roman"/>
              </a:rPr>
              <a:t> </a:t>
            </a:r>
            <a:r>
              <a:rPr sz="2000" u="heavy" spc="-5" dirty="0">
                <a:uFill>
                  <a:solidFill>
                    <a:srgbClr val="CC9900"/>
                  </a:solidFill>
                </a:uFill>
                <a:latin typeface="Times New Roman"/>
                <a:cs typeface="Times New Roman"/>
              </a:rPr>
              <a:t>can</a:t>
            </a:r>
            <a:r>
              <a:rPr sz="2000" u="heavy" spc="65" dirty="0">
                <a:uFill>
                  <a:solidFill>
                    <a:srgbClr val="CC9900"/>
                  </a:solidFill>
                </a:uFill>
                <a:latin typeface="Times New Roman"/>
                <a:cs typeface="Times New Roman"/>
              </a:rPr>
              <a:t> </a:t>
            </a:r>
            <a:r>
              <a:rPr sz="2000" u="heavy" spc="-5" dirty="0">
                <a:uFill>
                  <a:solidFill>
                    <a:srgbClr val="CC9900"/>
                  </a:solidFill>
                </a:uFill>
                <a:latin typeface="Times New Roman"/>
                <a:cs typeface="Times New Roman"/>
              </a:rPr>
              <a:t>choose</a:t>
            </a:r>
            <a:r>
              <a:rPr sz="2000" u="heavy" spc="85" dirty="0">
                <a:uFill>
                  <a:solidFill>
                    <a:srgbClr val="CC9900"/>
                  </a:solidFill>
                </a:uFill>
                <a:latin typeface="Times New Roman"/>
                <a:cs typeface="Times New Roman"/>
              </a:rPr>
              <a:t> </a:t>
            </a:r>
            <a:r>
              <a:rPr sz="2000" u="heavy" spc="-10" dirty="0">
                <a:uFill>
                  <a:solidFill>
                    <a:srgbClr val="CC9900"/>
                  </a:solidFill>
                </a:uFill>
                <a:latin typeface="Times New Roman"/>
                <a:cs typeface="Times New Roman"/>
              </a:rPr>
              <a:t>the</a:t>
            </a:r>
            <a:r>
              <a:rPr sz="2000" u="heavy" spc="80" dirty="0">
                <a:uFill>
                  <a:solidFill>
                    <a:srgbClr val="CC9900"/>
                  </a:solidFill>
                </a:uFill>
                <a:latin typeface="Times New Roman"/>
                <a:cs typeface="Times New Roman"/>
              </a:rPr>
              <a:t> </a:t>
            </a:r>
            <a:r>
              <a:rPr sz="2000" u="heavy" spc="-5" dirty="0">
                <a:uFill>
                  <a:solidFill>
                    <a:srgbClr val="CC9900"/>
                  </a:solidFill>
                </a:uFill>
                <a:latin typeface="Times New Roman"/>
                <a:cs typeface="Times New Roman"/>
              </a:rPr>
              <a:t>essential</a:t>
            </a:r>
            <a:r>
              <a:rPr sz="2000" u="heavy" spc="100" dirty="0">
                <a:uFill>
                  <a:solidFill>
                    <a:srgbClr val="CC9900"/>
                  </a:solidFill>
                </a:uFill>
                <a:latin typeface="Times New Roman"/>
                <a:cs typeface="Times New Roman"/>
              </a:rPr>
              <a:t> </a:t>
            </a:r>
            <a:r>
              <a:rPr sz="2000" u="heavy" spc="-10" dirty="0">
                <a:uFill>
                  <a:solidFill>
                    <a:srgbClr val="CC9900"/>
                  </a:solidFill>
                </a:uFill>
                <a:latin typeface="Times New Roman"/>
                <a:cs typeface="Times New Roman"/>
              </a:rPr>
              <a:t>modules</a:t>
            </a:r>
            <a:r>
              <a:rPr sz="2000" u="heavy" spc="75" dirty="0">
                <a:uFill>
                  <a:solidFill>
                    <a:srgbClr val="CC9900"/>
                  </a:solidFill>
                </a:uFill>
                <a:latin typeface="Times New Roman"/>
                <a:cs typeface="Times New Roman"/>
              </a:rPr>
              <a:t> </a:t>
            </a:r>
            <a:r>
              <a:rPr sz="2000" u="heavy" spc="-10" dirty="0">
                <a:uFill>
                  <a:solidFill>
                    <a:srgbClr val="CC9900"/>
                  </a:solidFill>
                </a:uFill>
                <a:latin typeface="Times New Roman"/>
                <a:cs typeface="Times New Roman"/>
              </a:rPr>
              <a:t>and</a:t>
            </a:r>
            <a:r>
              <a:rPr sz="2000" u="heavy" spc="90" dirty="0">
                <a:uFill>
                  <a:solidFill>
                    <a:srgbClr val="CC9900"/>
                  </a:solidFill>
                </a:uFill>
                <a:latin typeface="Times New Roman"/>
                <a:cs typeface="Times New Roman"/>
              </a:rPr>
              <a:t> </a:t>
            </a:r>
            <a:r>
              <a:rPr sz="2000" u="heavy" spc="-5" dirty="0">
                <a:uFill>
                  <a:solidFill>
                    <a:srgbClr val="CC9900"/>
                  </a:solidFill>
                </a:uFill>
                <a:latin typeface="Times New Roman"/>
                <a:cs typeface="Times New Roman"/>
              </a:rPr>
              <a:t>re-compile</a:t>
            </a:r>
            <a:r>
              <a:rPr sz="2000" u="heavy" spc="80" dirty="0">
                <a:uFill>
                  <a:solidFill>
                    <a:srgbClr val="CC9900"/>
                  </a:solidFill>
                </a:uFill>
                <a:latin typeface="Times New Roman"/>
                <a:cs typeface="Times New Roman"/>
              </a:rPr>
              <a:t> </a:t>
            </a:r>
            <a:r>
              <a:rPr sz="2000" u="heavy" spc="-10" dirty="0">
                <a:uFill>
                  <a:solidFill>
                    <a:srgbClr val="CC9900"/>
                  </a:solidFill>
                </a:uFill>
                <a:latin typeface="Times New Roman"/>
                <a:cs typeface="Times New Roman"/>
              </a:rPr>
              <a:t>the</a:t>
            </a:r>
            <a:r>
              <a:rPr sz="2000" u="heavy" spc="80" dirty="0">
                <a:uFill>
                  <a:solidFill>
                    <a:srgbClr val="CC9900"/>
                  </a:solidFill>
                </a:uFill>
                <a:latin typeface="Times New Roman"/>
                <a:cs typeface="Times New Roman"/>
              </a:rPr>
              <a:t> </a:t>
            </a:r>
            <a:r>
              <a:rPr sz="2000" u="heavy" spc="15" dirty="0">
                <a:uFill>
                  <a:solidFill>
                    <a:srgbClr val="CC9900"/>
                  </a:solidFill>
                </a:uFill>
                <a:latin typeface="Times New Roman"/>
                <a:cs typeface="Times New Roman"/>
              </a:rPr>
              <a:t>OS</a:t>
            </a:r>
            <a:endParaRPr sz="2000">
              <a:latin typeface="Times New Roman"/>
              <a:cs typeface="Times New Roman"/>
            </a:endParaRPr>
          </a:p>
        </p:txBody>
      </p:sp>
      <p:sp>
        <p:nvSpPr>
          <p:cNvPr id="5" name="object 5"/>
          <p:cNvSpPr txBox="1"/>
          <p:nvPr/>
        </p:nvSpPr>
        <p:spPr>
          <a:xfrm>
            <a:off x="804468" y="6345123"/>
            <a:ext cx="2287270" cy="329565"/>
          </a:xfrm>
          <a:prstGeom prst="rect">
            <a:avLst/>
          </a:prstGeom>
        </p:spPr>
        <p:txBody>
          <a:bodyPr vert="horz" wrap="square" lIns="0" tIns="12065" rIns="0" bIns="0" rtlCol="0">
            <a:spAutoFit/>
          </a:bodyPr>
          <a:lstStyle/>
          <a:p>
            <a:pPr marL="12700">
              <a:lnSpc>
                <a:spcPct val="100000"/>
              </a:lnSpc>
              <a:spcBef>
                <a:spcPts val="95"/>
              </a:spcBef>
            </a:pPr>
            <a:r>
              <a:rPr sz="2000" spc="-15" dirty="0">
                <a:latin typeface="Times New Roman"/>
                <a:cs typeface="Times New Roman"/>
              </a:rPr>
              <a:t>image </a:t>
            </a:r>
            <a:r>
              <a:rPr sz="2000" spc="-10" dirty="0">
                <a:latin typeface="Times New Roman"/>
                <a:cs typeface="Times New Roman"/>
              </a:rPr>
              <a:t>for</a:t>
            </a:r>
            <a:r>
              <a:rPr sz="2000" spc="-20" dirty="0">
                <a:latin typeface="Times New Roman"/>
                <a:cs typeface="Times New Roman"/>
              </a:rPr>
              <a:t> </a:t>
            </a:r>
            <a:r>
              <a:rPr sz="2000" spc="-10" dirty="0">
                <a:latin typeface="Times New Roman"/>
                <a:cs typeface="Times New Roman"/>
              </a:rPr>
              <a:t>functioning.</a:t>
            </a:r>
            <a:endParaRPr sz="2000">
              <a:latin typeface="Times New Roman"/>
              <a:cs typeface="Times New Roman"/>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04468" y="340817"/>
            <a:ext cx="6494780" cy="300355"/>
          </a:xfrm>
          <a:prstGeom prst="rect">
            <a:avLst/>
          </a:prstGeom>
        </p:spPr>
        <p:txBody>
          <a:bodyPr vert="horz" wrap="square" lIns="0" tIns="12700" rIns="0" bIns="0" rtlCol="0">
            <a:spAutoFit/>
          </a:bodyPr>
          <a:lstStyle/>
          <a:p>
            <a:pPr marL="12700">
              <a:lnSpc>
                <a:spcPct val="100000"/>
              </a:lnSpc>
              <a:spcBef>
                <a:spcPts val="100"/>
              </a:spcBef>
              <a:tabLst>
                <a:tab pos="338455" algn="l"/>
              </a:tabLst>
            </a:pPr>
            <a:r>
              <a:rPr sz="1750" spc="10" dirty="0">
                <a:solidFill>
                  <a:srgbClr val="C00000"/>
                </a:solidFill>
                <a:latin typeface="Times New Roman"/>
                <a:cs typeface="Times New Roman"/>
              </a:rPr>
              <a:t>»	</a:t>
            </a:r>
            <a:r>
              <a:rPr sz="1800" spc="-5" dirty="0">
                <a:latin typeface="Times New Roman"/>
                <a:cs typeface="Times New Roman"/>
              </a:rPr>
              <a:t>Windows CE </a:t>
            </a:r>
            <a:r>
              <a:rPr sz="1800" dirty="0">
                <a:latin typeface="Times New Roman"/>
                <a:cs typeface="Times New Roman"/>
              </a:rPr>
              <a:t>is </a:t>
            </a:r>
            <a:r>
              <a:rPr sz="1800" spc="-5" dirty="0">
                <a:latin typeface="Times New Roman"/>
                <a:cs typeface="Times New Roman"/>
              </a:rPr>
              <a:t>an </a:t>
            </a:r>
            <a:r>
              <a:rPr sz="1800" spc="-10" dirty="0">
                <a:latin typeface="Times New Roman"/>
                <a:cs typeface="Times New Roman"/>
              </a:rPr>
              <a:t>example for </a:t>
            </a:r>
            <a:r>
              <a:rPr sz="1800" dirty="0">
                <a:latin typeface="Times New Roman"/>
                <a:cs typeface="Times New Roman"/>
              </a:rPr>
              <a:t>a highly </a:t>
            </a:r>
            <a:r>
              <a:rPr sz="1800" spc="-5" dirty="0">
                <a:latin typeface="Times New Roman"/>
                <a:cs typeface="Times New Roman"/>
              </a:rPr>
              <a:t>modular </a:t>
            </a:r>
            <a:r>
              <a:rPr sz="1800" dirty="0">
                <a:latin typeface="Times New Roman"/>
                <a:cs typeface="Times New Roman"/>
              </a:rPr>
              <a:t>operating</a:t>
            </a:r>
            <a:r>
              <a:rPr sz="1800" spc="50" dirty="0">
                <a:latin typeface="Times New Roman"/>
                <a:cs typeface="Times New Roman"/>
              </a:rPr>
              <a:t> </a:t>
            </a:r>
            <a:r>
              <a:rPr sz="1800" spc="-15" dirty="0">
                <a:latin typeface="Times New Roman"/>
                <a:cs typeface="Times New Roman"/>
              </a:rPr>
              <a:t>system.</a:t>
            </a:r>
            <a:endParaRPr sz="1800">
              <a:latin typeface="Times New Roman"/>
              <a:cs typeface="Times New Roman"/>
            </a:endParaRP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97</a:t>
            </a:fld>
            <a:endParaRPr spc="-40" dirty="0"/>
          </a:p>
        </p:txBody>
      </p:sp>
      <p:sp>
        <p:nvSpPr>
          <p:cNvPr id="3" name="object 3"/>
          <p:cNvSpPr txBox="1">
            <a:spLocks noGrp="1"/>
          </p:cNvSpPr>
          <p:nvPr>
            <p:ph type="title"/>
          </p:nvPr>
        </p:nvSpPr>
        <p:spPr>
          <a:xfrm>
            <a:off x="460044" y="672515"/>
            <a:ext cx="8305800" cy="1855470"/>
          </a:xfrm>
          <a:prstGeom prst="rect">
            <a:avLst/>
          </a:prstGeom>
        </p:spPr>
        <p:txBody>
          <a:bodyPr vert="horz" wrap="square" lIns="0" tIns="12700" rIns="0" bIns="0" rtlCol="0">
            <a:spAutoFit/>
          </a:bodyPr>
          <a:lstStyle/>
          <a:p>
            <a:pPr marL="356870" marR="5080" indent="-344805" algn="just">
              <a:lnSpc>
                <a:spcPct val="150100"/>
              </a:lnSpc>
              <a:spcBef>
                <a:spcPts val="100"/>
              </a:spcBef>
            </a:pPr>
            <a:r>
              <a:rPr spc="-5" dirty="0">
                <a:solidFill>
                  <a:srgbClr val="C00000"/>
                </a:solidFill>
              </a:rPr>
              <a:t>» </a:t>
            </a:r>
            <a:r>
              <a:rPr i="1" spc="-5" dirty="0">
                <a:solidFill>
                  <a:srgbClr val="FF0000"/>
                </a:solidFill>
                <a:latin typeface="Times New Roman"/>
                <a:cs typeface="Times New Roman"/>
              </a:rPr>
              <a:t>Support for Networking </a:t>
            </a:r>
            <a:r>
              <a:rPr i="1" dirty="0">
                <a:solidFill>
                  <a:srgbClr val="FF0000"/>
                </a:solidFill>
                <a:latin typeface="Times New Roman"/>
                <a:cs typeface="Times New Roman"/>
              </a:rPr>
              <a:t>and Communication: </a:t>
            </a:r>
            <a:r>
              <a:rPr dirty="0"/>
              <a:t>The </a:t>
            </a:r>
            <a:r>
              <a:rPr spc="-10" dirty="0"/>
              <a:t>OS kernel may </a:t>
            </a:r>
            <a:r>
              <a:rPr spc="-5" dirty="0"/>
              <a:t>provide  </a:t>
            </a:r>
            <a:r>
              <a:rPr spc="-10" dirty="0"/>
              <a:t>stack </a:t>
            </a:r>
            <a:r>
              <a:rPr spc="-5" dirty="0"/>
              <a:t>implementation </a:t>
            </a:r>
            <a:r>
              <a:rPr spc="-10" dirty="0"/>
              <a:t>and driver </a:t>
            </a:r>
            <a:r>
              <a:rPr spc="-5" dirty="0"/>
              <a:t>support </a:t>
            </a:r>
            <a:r>
              <a:rPr spc="-10" dirty="0"/>
              <a:t>for </a:t>
            </a:r>
            <a:r>
              <a:rPr spc="-5" dirty="0"/>
              <a:t>a </a:t>
            </a:r>
            <a:r>
              <a:rPr spc="-10" dirty="0"/>
              <a:t>bunch </a:t>
            </a:r>
            <a:r>
              <a:rPr dirty="0"/>
              <a:t>of </a:t>
            </a:r>
            <a:r>
              <a:rPr spc="-5" dirty="0"/>
              <a:t>communication  </a:t>
            </a:r>
            <a:r>
              <a:rPr spc="-10" dirty="0"/>
              <a:t>interfaces </a:t>
            </a:r>
            <a:r>
              <a:rPr spc="-5" dirty="0"/>
              <a:t>and networking. </a:t>
            </a:r>
            <a:r>
              <a:rPr spc="-5" dirty="0">
                <a:solidFill>
                  <a:srgbClr val="AC1285"/>
                </a:solidFill>
              </a:rPr>
              <a:t>Ensure </a:t>
            </a:r>
            <a:r>
              <a:rPr spc="-10" dirty="0">
                <a:solidFill>
                  <a:srgbClr val="AC1285"/>
                </a:solidFill>
              </a:rPr>
              <a:t>that the OS </a:t>
            </a:r>
            <a:r>
              <a:rPr spc="-5" dirty="0">
                <a:solidFill>
                  <a:srgbClr val="AC1285"/>
                </a:solidFill>
              </a:rPr>
              <a:t>under consideration provides  support </a:t>
            </a:r>
            <a:r>
              <a:rPr spc="-10" dirty="0">
                <a:solidFill>
                  <a:srgbClr val="AC1285"/>
                </a:solidFill>
              </a:rPr>
              <a:t>for </a:t>
            </a:r>
            <a:r>
              <a:rPr spc="-5" dirty="0">
                <a:solidFill>
                  <a:srgbClr val="AC1285"/>
                </a:solidFill>
              </a:rPr>
              <a:t>all </a:t>
            </a:r>
            <a:r>
              <a:rPr spc="-10" dirty="0">
                <a:solidFill>
                  <a:srgbClr val="AC1285"/>
                </a:solidFill>
              </a:rPr>
              <a:t>the interfaces </a:t>
            </a:r>
            <a:r>
              <a:rPr spc="-5" dirty="0">
                <a:solidFill>
                  <a:srgbClr val="AC1285"/>
                </a:solidFill>
              </a:rPr>
              <a:t>required </a:t>
            </a:r>
            <a:r>
              <a:rPr dirty="0">
                <a:solidFill>
                  <a:srgbClr val="AC1285"/>
                </a:solidFill>
              </a:rPr>
              <a:t>by </a:t>
            </a:r>
            <a:r>
              <a:rPr spc="-10" dirty="0">
                <a:solidFill>
                  <a:srgbClr val="AC1285"/>
                </a:solidFill>
              </a:rPr>
              <a:t>the embedded</a:t>
            </a:r>
            <a:r>
              <a:rPr spc="95" dirty="0">
                <a:solidFill>
                  <a:srgbClr val="AC1285"/>
                </a:solidFill>
              </a:rPr>
              <a:t> </a:t>
            </a:r>
            <a:r>
              <a:rPr spc="-5" dirty="0">
                <a:solidFill>
                  <a:srgbClr val="AC1285"/>
                </a:solidFill>
              </a:rPr>
              <a:t>product</a:t>
            </a:r>
            <a:r>
              <a:rPr spc="-5" dirty="0"/>
              <a:t>.</a:t>
            </a:r>
          </a:p>
        </p:txBody>
      </p:sp>
      <p:sp>
        <p:nvSpPr>
          <p:cNvPr id="4" name="object 4"/>
          <p:cNvSpPr txBox="1"/>
          <p:nvPr/>
        </p:nvSpPr>
        <p:spPr>
          <a:xfrm>
            <a:off x="444500" y="2562656"/>
            <a:ext cx="8320405" cy="3684904"/>
          </a:xfrm>
          <a:prstGeom prst="rect">
            <a:avLst/>
          </a:prstGeom>
        </p:spPr>
        <p:txBody>
          <a:bodyPr vert="horz" wrap="square" lIns="0" tIns="12700" rIns="0" bIns="0" rtlCol="0">
            <a:spAutoFit/>
          </a:bodyPr>
          <a:lstStyle/>
          <a:p>
            <a:pPr marL="372110" marR="5080" indent="-344805" algn="just">
              <a:lnSpc>
                <a:spcPct val="150100"/>
              </a:lnSpc>
              <a:spcBef>
                <a:spcPts val="100"/>
              </a:spcBef>
            </a:pPr>
            <a:r>
              <a:rPr sz="2000" spc="-5" dirty="0">
                <a:solidFill>
                  <a:srgbClr val="C00000"/>
                </a:solidFill>
                <a:latin typeface="Times New Roman"/>
                <a:cs typeface="Times New Roman"/>
              </a:rPr>
              <a:t>» </a:t>
            </a:r>
            <a:r>
              <a:rPr sz="2000" i="1" spc="-5" dirty="0">
                <a:solidFill>
                  <a:srgbClr val="FF0000"/>
                </a:solidFill>
                <a:latin typeface="Times New Roman"/>
                <a:cs typeface="Times New Roman"/>
              </a:rPr>
              <a:t>Development Language Support: </a:t>
            </a:r>
            <a:r>
              <a:rPr sz="2000" spc="-5" dirty="0">
                <a:solidFill>
                  <a:srgbClr val="AC1285"/>
                </a:solidFill>
                <a:latin typeface="Times New Roman"/>
                <a:cs typeface="Times New Roman"/>
              </a:rPr>
              <a:t>Certain operating </a:t>
            </a:r>
            <a:r>
              <a:rPr sz="2000" spc="-10" dirty="0">
                <a:solidFill>
                  <a:srgbClr val="AC1285"/>
                </a:solidFill>
                <a:latin typeface="Times New Roman"/>
                <a:cs typeface="Times New Roman"/>
              </a:rPr>
              <a:t>systems include the run  </a:t>
            </a:r>
            <a:r>
              <a:rPr sz="2000" spc="-15" dirty="0">
                <a:solidFill>
                  <a:srgbClr val="AC1285"/>
                </a:solidFill>
                <a:latin typeface="Times New Roman"/>
                <a:cs typeface="Times New Roman"/>
              </a:rPr>
              <a:t>time </a:t>
            </a:r>
            <a:r>
              <a:rPr sz="2000" spc="-5" dirty="0">
                <a:solidFill>
                  <a:srgbClr val="AC1285"/>
                </a:solidFill>
                <a:latin typeface="Times New Roman"/>
                <a:cs typeface="Times New Roman"/>
              </a:rPr>
              <a:t>libraries required </a:t>
            </a:r>
            <a:r>
              <a:rPr sz="2000" spc="-10" dirty="0">
                <a:solidFill>
                  <a:srgbClr val="AC1285"/>
                </a:solidFill>
                <a:latin typeface="Times New Roman"/>
                <a:cs typeface="Times New Roman"/>
              </a:rPr>
              <a:t>for running </a:t>
            </a:r>
            <a:r>
              <a:rPr sz="2000" spc="-5" dirty="0">
                <a:solidFill>
                  <a:srgbClr val="AC1285"/>
                </a:solidFill>
                <a:latin typeface="Times New Roman"/>
                <a:cs typeface="Times New Roman"/>
              </a:rPr>
              <a:t>applications </a:t>
            </a:r>
            <a:r>
              <a:rPr sz="2000" spc="-10" dirty="0">
                <a:solidFill>
                  <a:srgbClr val="AC1285"/>
                </a:solidFill>
                <a:latin typeface="Times New Roman"/>
                <a:cs typeface="Times New Roman"/>
              </a:rPr>
              <a:t>written in </a:t>
            </a:r>
            <a:r>
              <a:rPr sz="2000" spc="-5" dirty="0">
                <a:solidFill>
                  <a:srgbClr val="AC1285"/>
                </a:solidFill>
                <a:latin typeface="Times New Roman"/>
                <a:cs typeface="Times New Roman"/>
              </a:rPr>
              <a:t>languages </a:t>
            </a:r>
            <a:r>
              <a:rPr sz="2000" spc="-10" dirty="0">
                <a:solidFill>
                  <a:srgbClr val="AC1285"/>
                </a:solidFill>
                <a:latin typeface="Times New Roman"/>
                <a:cs typeface="Times New Roman"/>
              </a:rPr>
              <a:t>like </a:t>
            </a:r>
            <a:r>
              <a:rPr sz="2000" spc="-5" dirty="0">
                <a:solidFill>
                  <a:srgbClr val="AC1285"/>
                </a:solidFill>
                <a:latin typeface="Times New Roman"/>
                <a:cs typeface="Times New Roman"/>
              </a:rPr>
              <a:t>Java  </a:t>
            </a:r>
            <a:r>
              <a:rPr sz="2000" spc="-10" dirty="0">
                <a:solidFill>
                  <a:srgbClr val="AC1285"/>
                </a:solidFill>
                <a:latin typeface="Times New Roman"/>
                <a:cs typeface="Times New Roman"/>
              </a:rPr>
              <a:t>and </a:t>
            </a:r>
            <a:r>
              <a:rPr sz="2000" spc="-5" dirty="0">
                <a:solidFill>
                  <a:srgbClr val="AC1285"/>
                </a:solidFill>
                <a:latin typeface="Times New Roman"/>
                <a:cs typeface="Times New Roman"/>
              </a:rPr>
              <a:t>C#</a:t>
            </a:r>
            <a:r>
              <a:rPr sz="2000" spc="-5" dirty="0">
                <a:latin typeface="Times New Roman"/>
                <a:cs typeface="Times New Roman"/>
              </a:rPr>
              <a:t>. A Java Virtual Machine (JVM) </a:t>
            </a:r>
            <a:r>
              <a:rPr sz="2000" spc="-10" dirty="0">
                <a:latin typeface="Times New Roman"/>
                <a:cs typeface="Times New Roman"/>
              </a:rPr>
              <a:t>customized for the </a:t>
            </a:r>
            <a:r>
              <a:rPr sz="2000" spc="-5" dirty="0">
                <a:latin typeface="Times New Roman"/>
                <a:cs typeface="Times New Roman"/>
              </a:rPr>
              <a:t>Operating </a:t>
            </a:r>
            <a:r>
              <a:rPr sz="2000" dirty="0">
                <a:latin typeface="Times New Roman"/>
                <a:cs typeface="Times New Roman"/>
              </a:rPr>
              <a:t>System  </a:t>
            </a:r>
            <a:r>
              <a:rPr sz="2000" spc="-10" dirty="0">
                <a:latin typeface="Times New Roman"/>
                <a:cs typeface="Times New Roman"/>
              </a:rPr>
              <a:t>is essential for </a:t>
            </a:r>
            <a:r>
              <a:rPr sz="2000" spc="-5" dirty="0">
                <a:latin typeface="Times New Roman"/>
                <a:cs typeface="Times New Roman"/>
              </a:rPr>
              <a:t>running java applications. </a:t>
            </a:r>
            <a:r>
              <a:rPr sz="2000" spc="-10" dirty="0">
                <a:latin typeface="Times New Roman"/>
                <a:cs typeface="Times New Roman"/>
              </a:rPr>
              <a:t>Similarly </a:t>
            </a:r>
            <a:r>
              <a:rPr sz="2000" spc="-5" dirty="0">
                <a:latin typeface="Times New Roman"/>
                <a:cs typeface="Times New Roman"/>
              </a:rPr>
              <a:t>the .NET </a:t>
            </a:r>
            <a:r>
              <a:rPr sz="2000" spc="-10" dirty="0">
                <a:latin typeface="Times New Roman"/>
                <a:cs typeface="Times New Roman"/>
              </a:rPr>
              <a:t>Compact  </a:t>
            </a:r>
            <a:r>
              <a:rPr sz="2000" spc="-5" dirty="0">
                <a:latin typeface="Times New Roman"/>
                <a:cs typeface="Times New Roman"/>
              </a:rPr>
              <a:t>Framework </a:t>
            </a:r>
            <a:r>
              <a:rPr sz="2000" dirty="0">
                <a:latin typeface="Times New Roman"/>
                <a:cs typeface="Times New Roman"/>
              </a:rPr>
              <a:t>(.NETCF) </a:t>
            </a:r>
            <a:r>
              <a:rPr sz="2000" spc="-10" dirty="0">
                <a:latin typeface="Times New Roman"/>
                <a:cs typeface="Times New Roman"/>
              </a:rPr>
              <a:t>is required for running </a:t>
            </a:r>
            <a:r>
              <a:rPr sz="2000" spc="-5" dirty="0">
                <a:latin typeface="Times New Roman"/>
                <a:cs typeface="Times New Roman"/>
              </a:rPr>
              <a:t>Microsoft .NET applications  </a:t>
            </a:r>
            <a:r>
              <a:rPr sz="2000" dirty="0">
                <a:latin typeface="Times New Roman"/>
                <a:cs typeface="Times New Roman"/>
              </a:rPr>
              <a:t>on </a:t>
            </a:r>
            <a:r>
              <a:rPr sz="2000" spc="-5" dirty="0">
                <a:latin typeface="Times New Roman"/>
                <a:cs typeface="Times New Roman"/>
              </a:rPr>
              <a:t>top </a:t>
            </a:r>
            <a:r>
              <a:rPr sz="2000" dirty="0">
                <a:latin typeface="Times New Roman"/>
                <a:cs typeface="Times New Roman"/>
              </a:rPr>
              <a:t>of </a:t>
            </a:r>
            <a:r>
              <a:rPr sz="2000" spc="-10" dirty="0">
                <a:latin typeface="Times New Roman"/>
                <a:cs typeface="Times New Roman"/>
              </a:rPr>
              <a:t>the Operating System. </a:t>
            </a:r>
            <a:r>
              <a:rPr sz="2000" dirty="0">
                <a:latin typeface="Times New Roman"/>
                <a:cs typeface="Times New Roman"/>
              </a:rPr>
              <a:t>The </a:t>
            </a:r>
            <a:r>
              <a:rPr sz="2000" spc="-5" dirty="0">
                <a:latin typeface="Times New Roman"/>
                <a:cs typeface="Times New Roman"/>
              </a:rPr>
              <a:t>OS </a:t>
            </a:r>
            <a:r>
              <a:rPr sz="2000" spc="-10" dirty="0">
                <a:latin typeface="Times New Roman"/>
                <a:cs typeface="Times New Roman"/>
              </a:rPr>
              <a:t>may </a:t>
            </a:r>
            <a:r>
              <a:rPr sz="2000" spc="-5" dirty="0">
                <a:latin typeface="Times New Roman"/>
                <a:cs typeface="Times New Roman"/>
              </a:rPr>
              <a:t>include </a:t>
            </a:r>
            <a:r>
              <a:rPr sz="2000" spc="-10" dirty="0">
                <a:latin typeface="Times New Roman"/>
                <a:cs typeface="Times New Roman"/>
              </a:rPr>
              <a:t>these components </a:t>
            </a:r>
            <a:r>
              <a:rPr sz="2000" spc="-5" dirty="0">
                <a:latin typeface="Times New Roman"/>
                <a:cs typeface="Times New Roman"/>
              </a:rPr>
              <a:t>as   </a:t>
            </a:r>
            <a:r>
              <a:rPr sz="2000" spc="-10" dirty="0">
                <a:latin typeface="Times New Roman"/>
                <a:cs typeface="Times New Roman"/>
              </a:rPr>
              <a:t>built-in </a:t>
            </a:r>
            <a:r>
              <a:rPr sz="2000" spc="-5" dirty="0">
                <a:latin typeface="Times New Roman"/>
                <a:cs typeface="Times New Roman"/>
              </a:rPr>
              <a:t>component, </a:t>
            </a:r>
            <a:r>
              <a:rPr sz="2000" spc="5" dirty="0">
                <a:latin typeface="Times New Roman"/>
                <a:cs typeface="Times New Roman"/>
              </a:rPr>
              <a:t>if </a:t>
            </a:r>
            <a:r>
              <a:rPr sz="2000" spc="-5" dirty="0">
                <a:latin typeface="Times New Roman"/>
                <a:cs typeface="Times New Roman"/>
              </a:rPr>
              <a:t>not; check the availability </a:t>
            </a:r>
            <a:r>
              <a:rPr sz="2000" dirty="0">
                <a:latin typeface="Times New Roman"/>
                <a:cs typeface="Times New Roman"/>
              </a:rPr>
              <a:t>of </a:t>
            </a:r>
            <a:r>
              <a:rPr sz="2000" spc="-5" dirty="0">
                <a:latin typeface="Times New Roman"/>
                <a:cs typeface="Times New Roman"/>
              </a:rPr>
              <a:t>the </a:t>
            </a:r>
            <a:r>
              <a:rPr sz="2000" spc="-10" dirty="0">
                <a:latin typeface="Times New Roman"/>
                <a:cs typeface="Times New Roman"/>
              </a:rPr>
              <a:t>same </a:t>
            </a:r>
            <a:r>
              <a:rPr sz="2000" dirty="0">
                <a:latin typeface="Times New Roman"/>
                <a:cs typeface="Times New Roman"/>
              </a:rPr>
              <a:t>from </a:t>
            </a:r>
            <a:r>
              <a:rPr sz="2000" spc="-5" dirty="0">
                <a:latin typeface="Times New Roman"/>
                <a:cs typeface="Times New Roman"/>
              </a:rPr>
              <a:t>a</a:t>
            </a:r>
            <a:r>
              <a:rPr sz="2000" spc="190" dirty="0">
                <a:latin typeface="Times New Roman"/>
                <a:cs typeface="Times New Roman"/>
              </a:rPr>
              <a:t> </a:t>
            </a:r>
            <a:r>
              <a:rPr sz="2000" spc="-5" dirty="0">
                <a:latin typeface="Times New Roman"/>
                <a:cs typeface="Times New Roman"/>
              </a:rPr>
              <a:t>third</a:t>
            </a:r>
            <a:endParaRPr sz="2000">
              <a:latin typeface="Times New Roman"/>
              <a:cs typeface="Times New Roman"/>
            </a:endParaRPr>
          </a:p>
          <a:p>
            <a:pPr marL="12700" algn="just">
              <a:lnSpc>
                <a:spcPct val="100000"/>
              </a:lnSpc>
              <a:spcBef>
                <a:spcPts val="1200"/>
              </a:spcBef>
              <a:tabLst>
                <a:tab pos="8241665" algn="l"/>
              </a:tabLst>
            </a:pPr>
            <a:r>
              <a:rPr sz="2000" u="heavy" spc="-5" dirty="0">
                <a:uFill>
                  <a:solidFill>
                    <a:srgbClr val="CC9900"/>
                  </a:solidFill>
                </a:uFill>
                <a:latin typeface="Times New Roman"/>
                <a:cs typeface="Times New Roman"/>
              </a:rPr>
              <a:t>     </a:t>
            </a:r>
            <a:r>
              <a:rPr sz="2000" u="heavy" spc="-165" dirty="0">
                <a:uFill>
                  <a:solidFill>
                    <a:srgbClr val="CC9900"/>
                  </a:solidFill>
                </a:uFill>
                <a:latin typeface="Times New Roman"/>
                <a:cs typeface="Times New Roman"/>
              </a:rPr>
              <a:t> </a:t>
            </a:r>
            <a:r>
              <a:rPr sz="2000" u="heavy" dirty="0">
                <a:uFill>
                  <a:solidFill>
                    <a:srgbClr val="CC9900"/>
                  </a:solidFill>
                </a:uFill>
                <a:latin typeface="Times New Roman"/>
                <a:cs typeface="Times New Roman"/>
              </a:rPr>
              <a:t>party </a:t>
            </a:r>
            <a:r>
              <a:rPr sz="2000" u="heavy" spc="-5" dirty="0">
                <a:uFill>
                  <a:solidFill>
                    <a:srgbClr val="CC9900"/>
                  </a:solidFill>
                </a:uFill>
                <a:latin typeface="Times New Roman"/>
                <a:cs typeface="Times New Roman"/>
              </a:rPr>
              <a:t>vendor </a:t>
            </a:r>
            <a:r>
              <a:rPr sz="2000" u="heavy" dirty="0">
                <a:uFill>
                  <a:solidFill>
                    <a:srgbClr val="CC9900"/>
                  </a:solidFill>
                </a:uFill>
                <a:latin typeface="Times New Roman"/>
                <a:cs typeface="Times New Roman"/>
              </a:rPr>
              <a:t>or </a:t>
            </a:r>
            <a:r>
              <a:rPr sz="2000" u="heavy" spc="-10" dirty="0">
                <a:uFill>
                  <a:solidFill>
                    <a:srgbClr val="CC9900"/>
                  </a:solidFill>
                </a:uFill>
                <a:latin typeface="Times New Roman"/>
                <a:cs typeface="Times New Roman"/>
              </a:rPr>
              <a:t>the OS under</a:t>
            </a:r>
            <a:r>
              <a:rPr sz="2000" u="heavy" spc="10" dirty="0">
                <a:uFill>
                  <a:solidFill>
                    <a:srgbClr val="CC9900"/>
                  </a:solidFill>
                </a:uFill>
                <a:latin typeface="Times New Roman"/>
                <a:cs typeface="Times New Roman"/>
              </a:rPr>
              <a:t> </a:t>
            </a:r>
            <a:r>
              <a:rPr sz="2000" u="heavy" spc="-5" dirty="0">
                <a:uFill>
                  <a:solidFill>
                    <a:srgbClr val="CC9900"/>
                  </a:solidFill>
                </a:uFill>
                <a:latin typeface="Times New Roman"/>
                <a:cs typeface="Times New Roman"/>
              </a:rPr>
              <a:t>consideration.	</a:t>
            </a:r>
            <a:endParaRPr sz="2000">
              <a:latin typeface="Times New Roman"/>
              <a:cs typeface="Times New Roman"/>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6172200"/>
            <a:ext cx="8229600" cy="0"/>
          </a:xfrm>
          <a:custGeom>
            <a:avLst/>
            <a:gdLst/>
            <a:ahLst/>
            <a:cxnLst/>
            <a:rect l="l" t="t" r="r" b="b"/>
            <a:pathLst>
              <a:path w="8229600">
                <a:moveTo>
                  <a:pt x="0" y="0"/>
                </a:moveTo>
                <a:lnTo>
                  <a:pt x="8229600" y="0"/>
                </a:lnTo>
              </a:path>
            </a:pathLst>
          </a:custGeom>
          <a:ln w="19050">
            <a:solidFill>
              <a:srgbClr val="CC9900"/>
            </a:solidFill>
          </a:ln>
        </p:spPr>
        <p:txBody>
          <a:bodyPr wrap="square" lIns="0" tIns="0" rIns="0" bIns="0" rtlCol="0"/>
          <a:lstStyle/>
          <a:p>
            <a:endParaRPr/>
          </a:p>
        </p:txBody>
      </p:sp>
      <p:sp>
        <p:nvSpPr>
          <p:cNvPr id="3" name="object 3"/>
          <p:cNvSpPr txBox="1">
            <a:spLocks noGrp="1"/>
          </p:cNvSpPr>
          <p:nvPr>
            <p:ph type="title"/>
          </p:nvPr>
        </p:nvSpPr>
        <p:spPr>
          <a:xfrm>
            <a:off x="460044" y="353009"/>
            <a:ext cx="3589020" cy="329565"/>
          </a:xfrm>
          <a:prstGeom prst="rect">
            <a:avLst/>
          </a:prstGeom>
        </p:spPr>
        <p:txBody>
          <a:bodyPr vert="horz" wrap="square" lIns="0" tIns="12065" rIns="0" bIns="0" rtlCol="0">
            <a:spAutoFit/>
          </a:bodyPr>
          <a:lstStyle/>
          <a:p>
            <a:pPr marL="12700">
              <a:lnSpc>
                <a:spcPct val="100000"/>
              </a:lnSpc>
              <a:spcBef>
                <a:spcPts val="95"/>
              </a:spcBef>
              <a:tabLst>
                <a:tab pos="356870" algn="l"/>
              </a:tabLst>
            </a:pPr>
            <a:r>
              <a:rPr spc="-5" dirty="0">
                <a:solidFill>
                  <a:srgbClr val="C00000"/>
                </a:solidFill>
              </a:rPr>
              <a:t>»	</a:t>
            </a:r>
            <a:r>
              <a:rPr b="1" i="1" spc="-5" dirty="0">
                <a:solidFill>
                  <a:srgbClr val="FF0000"/>
                </a:solidFill>
                <a:latin typeface="Times New Roman"/>
                <a:cs typeface="Times New Roman"/>
              </a:rPr>
              <a:t>Non-functional</a:t>
            </a:r>
            <a:r>
              <a:rPr b="1" i="1" spc="-30" dirty="0">
                <a:solidFill>
                  <a:srgbClr val="FF0000"/>
                </a:solidFill>
                <a:latin typeface="Times New Roman"/>
                <a:cs typeface="Times New Roman"/>
              </a:rPr>
              <a:t> </a:t>
            </a:r>
            <a:r>
              <a:rPr b="1" i="1" spc="-5" dirty="0">
                <a:solidFill>
                  <a:srgbClr val="FF0000"/>
                </a:solidFill>
                <a:latin typeface="Times New Roman"/>
                <a:cs typeface="Times New Roman"/>
              </a:rPr>
              <a:t>Requirements:</a:t>
            </a: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98</a:t>
            </a:fld>
            <a:endParaRPr spc="-40" dirty="0"/>
          </a:p>
        </p:txBody>
      </p:sp>
      <p:sp>
        <p:nvSpPr>
          <p:cNvPr id="4" name="object 4"/>
          <p:cNvSpPr txBox="1"/>
          <p:nvPr/>
        </p:nvSpPr>
        <p:spPr>
          <a:xfrm>
            <a:off x="460044" y="716406"/>
            <a:ext cx="8308340" cy="4608830"/>
          </a:xfrm>
          <a:prstGeom prst="rect">
            <a:avLst/>
          </a:prstGeom>
        </p:spPr>
        <p:txBody>
          <a:bodyPr vert="horz" wrap="square" lIns="0" tIns="12065" rIns="0" bIns="0" rtlCol="0">
            <a:spAutoFit/>
          </a:bodyPr>
          <a:lstStyle/>
          <a:p>
            <a:pPr marL="356870" marR="6350" indent="-344805" algn="just">
              <a:lnSpc>
                <a:spcPct val="150100"/>
              </a:lnSpc>
              <a:spcBef>
                <a:spcPts val="95"/>
              </a:spcBef>
            </a:pPr>
            <a:r>
              <a:rPr sz="1750" spc="10" dirty="0">
                <a:solidFill>
                  <a:srgbClr val="C00000"/>
                </a:solidFill>
                <a:latin typeface="Times New Roman"/>
                <a:cs typeface="Times New Roman"/>
              </a:rPr>
              <a:t>» </a:t>
            </a:r>
            <a:r>
              <a:rPr sz="1800" i="1" dirty="0">
                <a:solidFill>
                  <a:srgbClr val="FF0000"/>
                </a:solidFill>
                <a:latin typeface="Times New Roman"/>
                <a:cs typeface="Times New Roman"/>
              </a:rPr>
              <a:t>Custom </a:t>
            </a:r>
            <a:r>
              <a:rPr sz="1800" i="1" spc="-5" dirty="0">
                <a:solidFill>
                  <a:srgbClr val="FF0000"/>
                </a:solidFill>
                <a:latin typeface="Times New Roman"/>
                <a:cs typeface="Times New Roman"/>
              </a:rPr>
              <a:t>Developed </a:t>
            </a:r>
            <a:r>
              <a:rPr sz="1800" i="1" dirty="0">
                <a:solidFill>
                  <a:srgbClr val="FF0000"/>
                </a:solidFill>
                <a:latin typeface="Times New Roman"/>
                <a:cs typeface="Times New Roman"/>
              </a:rPr>
              <a:t>or </a:t>
            </a:r>
            <a:r>
              <a:rPr sz="1800" i="1" spc="-10" dirty="0">
                <a:solidFill>
                  <a:srgbClr val="FF0000"/>
                </a:solidFill>
                <a:latin typeface="Times New Roman"/>
                <a:cs typeface="Times New Roman"/>
              </a:rPr>
              <a:t>Off </a:t>
            </a:r>
            <a:r>
              <a:rPr sz="1800" i="1" spc="-5" dirty="0">
                <a:solidFill>
                  <a:srgbClr val="FF0000"/>
                </a:solidFill>
                <a:latin typeface="Times New Roman"/>
                <a:cs typeface="Times New Roman"/>
              </a:rPr>
              <a:t>the Shelf: </a:t>
            </a:r>
            <a:r>
              <a:rPr sz="1800" spc="-5" dirty="0">
                <a:solidFill>
                  <a:srgbClr val="AC1285"/>
                </a:solidFill>
                <a:latin typeface="Times New Roman"/>
                <a:cs typeface="Times New Roman"/>
              </a:rPr>
              <a:t>Depending </a:t>
            </a:r>
            <a:r>
              <a:rPr sz="1800" spc="-10" dirty="0">
                <a:solidFill>
                  <a:srgbClr val="AC1285"/>
                </a:solidFill>
                <a:latin typeface="Times New Roman"/>
                <a:cs typeface="Times New Roman"/>
              </a:rPr>
              <a:t>on </a:t>
            </a:r>
            <a:r>
              <a:rPr sz="1800" dirty="0">
                <a:solidFill>
                  <a:srgbClr val="AC1285"/>
                </a:solidFill>
                <a:latin typeface="Times New Roman"/>
                <a:cs typeface="Times New Roman"/>
              </a:rPr>
              <a:t>the </a:t>
            </a:r>
            <a:r>
              <a:rPr sz="1800" spc="-5" dirty="0">
                <a:solidFill>
                  <a:srgbClr val="AC1285"/>
                </a:solidFill>
                <a:latin typeface="Times New Roman"/>
                <a:cs typeface="Times New Roman"/>
              </a:rPr>
              <a:t>OS requirement, </a:t>
            </a:r>
            <a:r>
              <a:rPr sz="1800" dirty="0">
                <a:solidFill>
                  <a:srgbClr val="AC1285"/>
                </a:solidFill>
                <a:latin typeface="Times New Roman"/>
                <a:cs typeface="Times New Roman"/>
              </a:rPr>
              <a:t>it </a:t>
            </a:r>
            <a:r>
              <a:rPr sz="1800" spc="-5" dirty="0">
                <a:solidFill>
                  <a:srgbClr val="AC1285"/>
                </a:solidFill>
                <a:latin typeface="Times New Roman"/>
                <a:cs typeface="Times New Roman"/>
              </a:rPr>
              <a:t>is possible  </a:t>
            </a:r>
            <a:r>
              <a:rPr sz="1800" dirty="0">
                <a:solidFill>
                  <a:srgbClr val="AC1285"/>
                </a:solidFill>
                <a:latin typeface="Times New Roman"/>
                <a:cs typeface="Times New Roman"/>
              </a:rPr>
              <a:t>to </a:t>
            </a:r>
            <a:r>
              <a:rPr sz="1800" spc="-10" dirty="0">
                <a:solidFill>
                  <a:srgbClr val="AC1285"/>
                </a:solidFill>
                <a:latin typeface="Times New Roman"/>
                <a:cs typeface="Times New Roman"/>
              </a:rPr>
              <a:t>go </a:t>
            </a:r>
            <a:r>
              <a:rPr sz="1800" spc="-5" dirty="0">
                <a:solidFill>
                  <a:srgbClr val="AC1285"/>
                </a:solidFill>
                <a:latin typeface="Times New Roman"/>
                <a:cs typeface="Times New Roman"/>
              </a:rPr>
              <a:t>for </a:t>
            </a:r>
            <a:r>
              <a:rPr sz="1800" dirty="0">
                <a:solidFill>
                  <a:srgbClr val="AC1285"/>
                </a:solidFill>
                <a:latin typeface="Times New Roman"/>
                <a:cs typeface="Times New Roman"/>
              </a:rPr>
              <a:t>the </a:t>
            </a:r>
            <a:r>
              <a:rPr sz="1800" spc="-5" dirty="0">
                <a:solidFill>
                  <a:srgbClr val="AC1285"/>
                </a:solidFill>
                <a:latin typeface="Times New Roman"/>
                <a:cs typeface="Times New Roman"/>
              </a:rPr>
              <a:t>complete </a:t>
            </a:r>
            <a:r>
              <a:rPr sz="1800" dirty="0">
                <a:solidFill>
                  <a:srgbClr val="AC1285"/>
                </a:solidFill>
                <a:latin typeface="Times New Roman"/>
                <a:cs typeface="Times New Roman"/>
              </a:rPr>
              <a:t>development </a:t>
            </a:r>
            <a:r>
              <a:rPr sz="1800" spc="5" dirty="0">
                <a:solidFill>
                  <a:srgbClr val="AC1285"/>
                </a:solidFill>
                <a:latin typeface="Times New Roman"/>
                <a:cs typeface="Times New Roman"/>
              </a:rPr>
              <a:t>of </a:t>
            </a:r>
            <a:r>
              <a:rPr sz="1800" spc="-5" dirty="0">
                <a:solidFill>
                  <a:srgbClr val="AC1285"/>
                </a:solidFill>
                <a:latin typeface="Times New Roman"/>
                <a:cs typeface="Times New Roman"/>
              </a:rPr>
              <a:t>an </a:t>
            </a:r>
            <a:r>
              <a:rPr sz="1800" dirty="0">
                <a:solidFill>
                  <a:srgbClr val="AC1285"/>
                </a:solidFill>
                <a:latin typeface="Times New Roman"/>
                <a:cs typeface="Times New Roman"/>
              </a:rPr>
              <a:t>operating </a:t>
            </a:r>
            <a:r>
              <a:rPr sz="1800" spc="-5" dirty="0">
                <a:solidFill>
                  <a:srgbClr val="AC1285"/>
                </a:solidFill>
                <a:latin typeface="Times New Roman"/>
                <a:cs typeface="Times New Roman"/>
              </a:rPr>
              <a:t>system </a:t>
            </a:r>
            <a:r>
              <a:rPr sz="1800" spc="5" dirty="0">
                <a:solidFill>
                  <a:srgbClr val="AC1285"/>
                </a:solidFill>
                <a:latin typeface="Times New Roman"/>
                <a:cs typeface="Times New Roman"/>
              </a:rPr>
              <a:t>suiting </a:t>
            </a:r>
            <a:r>
              <a:rPr sz="1800" dirty="0">
                <a:solidFill>
                  <a:srgbClr val="AC1285"/>
                </a:solidFill>
                <a:latin typeface="Times New Roman"/>
                <a:cs typeface="Times New Roman"/>
              </a:rPr>
              <a:t>the </a:t>
            </a:r>
            <a:r>
              <a:rPr sz="1800" spc="-5" dirty="0">
                <a:solidFill>
                  <a:srgbClr val="AC1285"/>
                </a:solidFill>
                <a:latin typeface="Times New Roman"/>
                <a:cs typeface="Times New Roman"/>
              </a:rPr>
              <a:t>embedded  system needs </a:t>
            </a:r>
            <a:r>
              <a:rPr sz="1800" spc="5" dirty="0">
                <a:solidFill>
                  <a:srgbClr val="AC1285"/>
                </a:solidFill>
                <a:latin typeface="Times New Roman"/>
                <a:cs typeface="Times New Roman"/>
              </a:rPr>
              <a:t>or </a:t>
            </a:r>
            <a:r>
              <a:rPr sz="1800" dirty="0">
                <a:solidFill>
                  <a:srgbClr val="AC1285"/>
                </a:solidFill>
                <a:latin typeface="Times New Roman"/>
                <a:cs typeface="Times New Roman"/>
              </a:rPr>
              <a:t>use </a:t>
            </a:r>
            <a:r>
              <a:rPr sz="1800" spc="-5" dirty="0">
                <a:solidFill>
                  <a:srgbClr val="AC1285"/>
                </a:solidFill>
                <a:latin typeface="Times New Roman"/>
                <a:cs typeface="Times New Roman"/>
              </a:rPr>
              <a:t>an </a:t>
            </a:r>
            <a:r>
              <a:rPr sz="1800" spc="-10" dirty="0">
                <a:solidFill>
                  <a:srgbClr val="AC1285"/>
                </a:solidFill>
                <a:latin typeface="Times New Roman"/>
                <a:cs typeface="Times New Roman"/>
              </a:rPr>
              <a:t>off </a:t>
            </a:r>
            <a:r>
              <a:rPr sz="1800" dirty="0">
                <a:solidFill>
                  <a:srgbClr val="AC1285"/>
                </a:solidFill>
                <a:latin typeface="Times New Roman"/>
                <a:cs typeface="Times New Roman"/>
              </a:rPr>
              <a:t>the </a:t>
            </a:r>
            <a:r>
              <a:rPr sz="1800" spc="-5" dirty="0">
                <a:solidFill>
                  <a:srgbClr val="AC1285"/>
                </a:solidFill>
                <a:latin typeface="Times New Roman"/>
                <a:cs typeface="Times New Roman"/>
              </a:rPr>
              <a:t>shelf, readily available operating </a:t>
            </a:r>
            <a:r>
              <a:rPr sz="1800" spc="-10" dirty="0">
                <a:solidFill>
                  <a:srgbClr val="AC1285"/>
                </a:solidFill>
                <a:latin typeface="Times New Roman"/>
                <a:cs typeface="Times New Roman"/>
              </a:rPr>
              <a:t>system, </a:t>
            </a:r>
            <a:r>
              <a:rPr sz="1800" spc="-5" dirty="0">
                <a:solidFill>
                  <a:srgbClr val="AC1285"/>
                </a:solidFill>
                <a:latin typeface="Times New Roman"/>
                <a:cs typeface="Times New Roman"/>
              </a:rPr>
              <a:t>which </a:t>
            </a:r>
            <a:r>
              <a:rPr sz="1800" dirty="0">
                <a:solidFill>
                  <a:srgbClr val="AC1285"/>
                </a:solidFill>
                <a:latin typeface="Times New Roman"/>
                <a:cs typeface="Times New Roman"/>
              </a:rPr>
              <a:t>is  </a:t>
            </a:r>
            <a:r>
              <a:rPr sz="1800" spc="-5" dirty="0">
                <a:solidFill>
                  <a:srgbClr val="AC1285"/>
                </a:solidFill>
                <a:latin typeface="Times New Roman"/>
                <a:cs typeface="Times New Roman"/>
              </a:rPr>
              <a:t>either </a:t>
            </a:r>
            <a:r>
              <a:rPr sz="1800" dirty="0">
                <a:solidFill>
                  <a:srgbClr val="AC1285"/>
                </a:solidFill>
                <a:latin typeface="Times New Roman"/>
                <a:cs typeface="Times New Roman"/>
              </a:rPr>
              <a:t>a </a:t>
            </a:r>
            <a:r>
              <a:rPr sz="1800" spc="-10" dirty="0">
                <a:solidFill>
                  <a:srgbClr val="AC1285"/>
                </a:solidFill>
                <a:latin typeface="Times New Roman"/>
                <a:cs typeface="Times New Roman"/>
              </a:rPr>
              <a:t>commercial </a:t>
            </a:r>
            <a:r>
              <a:rPr sz="1800" dirty="0">
                <a:solidFill>
                  <a:srgbClr val="AC1285"/>
                </a:solidFill>
                <a:latin typeface="Times New Roman"/>
                <a:cs typeface="Times New Roman"/>
              </a:rPr>
              <a:t>product </a:t>
            </a:r>
            <a:r>
              <a:rPr sz="1800" spc="5" dirty="0">
                <a:solidFill>
                  <a:srgbClr val="AC1285"/>
                </a:solidFill>
                <a:latin typeface="Times New Roman"/>
                <a:cs typeface="Times New Roman"/>
              </a:rPr>
              <a:t>or </a:t>
            </a:r>
            <a:r>
              <a:rPr sz="1800" spc="-20" dirty="0">
                <a:solidFill>
                  <a:srgbClr val="AC1285"/>
                </a:solidFill>
                <a:latin typeface="Times New Roman"/>
                <a:cs typeface="Times New Roman"/>
              </a:rPr>
              <a:t>an </a:t>
            </a:r>
            <a:r>
              <a:rPr sz="1800" spc="-10" dirty="0">
                <a:solidFill>
                  <a:srgbClr val="AC1285"/>
                </a:solidFill>
                <a:latin typeface="Times New Roman"/>
                <a:cs typeface="Times New Roman"/>
              </a:rPr>
              <a:t>Open </a:t>
            </a:r>
            <a:r>
              <a:rPr sz="1800" spc="-5" dirty="0">
                <a:solidFill>
                  <a:srgbClr val="AC1285"/>
                </a:solidFill>
                <a:latin typeface="Times New Roman"/>
                <a:cs typeface="Times New Roman"/>
              </a:rPr>
              <a:t>Source </a:t>
            </a:r>
            <a:r>
              <a:rPr sz="1800" dirty="0">
                <a:solidFill>
                  <a:srgbClr val="AC1285"/>
                </a:solidFill>
                <a:latin typeface="Times New Roman"/>
                <a:cs typeface="Times New Roman"/>
              </a:rPr>
              <a:t>product, </a:t>
            </a:r>
            <a:r>
              <a:rPr sz="1800" spc="-5" dirty="0">
                <a:solidFill>
                  <a:srgbClr val="AC1285"/>
                </a:solidFill>
                <a:latin typeface="Times New Roman"/>
                <a:cs typeface="Times New Roman"/>
              </a:rPr>
              <a:t>which is </a:t>
            </a:r>
            <a:r>
              <a:rPr sz="1800" dirty="0">
                <a:solidFill>
                  <a:srgbClr val="AC1285"/>
                </a:solidFill>
                <a:latin typeface="Times New Roman"/>
                <a:cs typeface="Times New Roman"/>
              </a:rPr>
              <a:t>in </a:t>
            </a:r>
            <a:r>
              <a:rPr sz="1800" spc="-5" dirty="0">
                <a:solidFill>
                  <a:srgbClr val="AC1285"/>
                </a:solidFill>
                <a:latin typeface="Times New Roman"/>
                <a:cs typeface="Times New Roman"/>
              </a:rPr>
              <a:t>close </a:t>
            </a:r>
            <a:r>
              <a:rPr sz="1800" spc="-10" dirty="0">
                <a:solidFill>
                  <a:srgbClr val="AC1285"/>
                </a:solidFill>
                <a:latin typeface="Times New Roman"/>
                <a:cs typeface="Times New Roman"/>
              </a:rPr>
              <a:t>match with  </a:t>
            </a:r>
            <a:r>
              <a:rPr sz="1800" dirty="0">
                <a:solidFill>
                  <a:srgbClr val="AC1285"/>
                </a:solidFill>
                <a:latin typeface="Times New Roman"/>
                <a:cs typeface="Times New Roman"/>
              </a:rPr>
              <a:t>the </a:t>
            </a:r>
            <a:r>
              <a:rPr sz="1800" spc="-10" dirty="0">
                <a:solidFill>
                  <a:srgbClr val="AC1285"/>
                </a:solidFill>
                <a:latin typeface="Times New Roman"/>
                <a:cs typeface="Times New Roman"/>
              </a:rPr>
              <a:t>system </a:t>
            </a:r>
            <a:r>
              <a:rPr sz="1800" dirty="0">
                <a:solidFill>
                  <a:srgbClr val="AC1285"/>
                </a:solidFill>
                <a:latin typeface="Times New Roman"/>
                <a:cs typeface="Times New Roman"/>
              </a:rPr>
              <a:t>requirements</a:t>
            </a:r>
            <a:r>
              <a:rPr sz="1800" dirty="0">
                <a:latin typeface="Times New Roman"/>
                <a:cs typeface="Times New Roman"/>
              </a:rPr>
              <a:t>. </a:t>
            </a:r>
            <a:r>
              <a:rPr sz="1800" spc="-10" dirty="0">
                <a:latin typeface="Times New Roman"/>
                <a:cs typeface="Times New Roman"/>
              </a:rPr>
              <a:t>Sometimes </a:t>
            </a:r>
            <a:r>
              <a:rPr sz="1800" dirty="0">
                <a:latin typeface="Times New Roman"/>
                <a:cs typeface="Times New Roman"/>
              </a:rPr>
              <a:t>it </a:t>
            </a:r>
            <a:r>
              <a:rPr sz="1800" spc="-10" dirty="0">
                <a:latin typeface="Times New Roman"/>
                <a:cs typeface="Times New Roman"/>
              </a:rPr>
              <a:t>may </a:t>
            </a:r>
            <a:r>
              <a:rPr sz="1800" spc="5" dirty="0">
                <a:latin typeface="Times New Roman"/>
                <a:cs typeface="Times New Roman"/>
              </a:rPr>
              <a:t>be </a:t>
            </a:r>
            <a:r>
              <a:rPr sz="1800" spc="-5" dirty="0">
                <a:latin typeface="Times New Roman"/>
                <a:cs typeface="Times New Roman"/>
              </a:rPr>
              <a:t>possible </a:t>
            </a:r>
            <a:r>
              <a:rPr sz="1800" spc="-15" dirty="0">
                <a:latin typeface="Times New Roman"/>
                <a:cs typeface="Times New Roman"/>
              </a:rPr>
              <a:t>to </a:t>
            </a:r>
            <a:r>
              <a:rPr sz="1800" spc="-5" dirty="0">
                <a:latin typeface="Times New Roman"/>
                <a:cs typeface="Times New Roman"/>
              </a:rPr>
              <a:t>build the required </a:t>
            </a:r>
            <a:r>
              <a:rPr sz="1800" spc="-10" dirty="0">
                <a:latin typeface="Times New Roman"/>
                <a:cs typeface="Times New Roman"/>
              </a:rPr>
              <a:t>features  </a:t>
            </a:r>
            <a:r>
              <a:rPr sz="1800" spc="5" dirty="0">
                <a:latin typeface="Times New Roman"/>
                <a:cs typeface="Times New Roman"/>
              </a:rPr>
              <a:t>by </a:t>
            </a:r>
            <a:r>
              <a:rPr sz="1800" spc="-5" dirty="0">
                <a:latin typeface="Times New Roman"/>
                <a:cs typeface="Times New Roman"/>
              </a:rPr>
              <a:t>customizing an Open </a:t>
            </a:r>
            <a:r>
              <a:rPr sz="1800" dirty="0">
                <a:latin typeface="Times New Roman"/>
                <a:cs typeface="Times New Roman"/>
              </a:rPr>
              <a:t>source </a:t>
            </a:r>
            <a:r>
              <a:rPr sz="1800" spc="-5" dirty="0">
                <a:latin typeface="Times New Roman"/>
                <a:cs typeface="Times New Roman"/>
              </a:rPr>
              <a:t>OS. </a:t>
            </a:r>
            <a:r>
              <a:rPr sz="1800" spc="-10" dirty="0">
                <a:latin typeface="Times New Roman"/>
                <a:cs typeface="Times New Roman"/>
              </a:rPr>
              <a:t>The </a:t>
            </a:r>
            <a:r>
              <a:rPr sz="1800" spc="-5" dirty="0">
                <a:latin typeface="Times New Roman"/>
                <a:cs typeface="Times New Roman"/>
              </a:rPr>
              <a:t>decision </a:t>
            </a:r>
            <a:r>
              <a:rPr sz="1800" spc="-10" dirty="0">
                <a:latin typeface="Times New Roman"/>
                <a:cs typeface="Times New Roman"/>
              </a:rPr>
              <a:t>on </a:t>
            </a:r>
            <a:r>
              <a:rPr sz="1800" spc="-5" dirty="0">
                <a:latin typeface="Times New Roman"/>
                <a:cs typeface="Times New Roman"/>
              </a:rPr>
              <a:t>which </a:t>
            </a:r>
            <a:r>
              <a:rPr sz="1800" dirty="0">
                <a:latin typeface="Times New Roman"/>
                <a:cs typeface="Times New Roman"/>
              </a:rPr>
              <a:t>to </a:t>
            </a:r>
            <a:r>
              <a:rPr sz="1800" spc="-10" dirty="0">
                <a:latin typeface="Times New Roman"/>
                <a:cs typeface="Times New Roman"/>
              </a:rPr>
              <a:t>select </a:t>
            </a:r>
            <a:r>
              <a:rPr sz="1800" dirty="0">
                <a:latin typeface="Times New Roman"/>
                <a:cs typeface="Times New Roman"/>
              </a:rPr>
              <a:t>is </a:t>
            </a:r>
            <a:r>
              <a:rPr sz="1800" spc="-5" dirty="0">
                <a:latin typeface="Times New Roman"/>
                <a:cs typeface="Times New Roman"/>
              </a:rPr>
              <a:t>purely </a:t>
            </a:r>
            <a:r>
              <a:rPr sz="1800" spc="-15" dirty="0">
                <a:latin typeface="Times New Roman"/>
                <a:cs typeface="Times New Roman"/>
              </a:rPr>
              <a:t>de•  </a:t>
            </a:r>
            <a:r>
              <a:rPr sz="1800" dirty="0">
                <a:latin typeface="Times New Roman"/>
                <a:cs typeface="Times New Roman"/>
              </a:rPr>
              <a:t>pendent </a:t>
            </a:r>
            <a:r>
              <a:rPr sz="1800" spc="-10" dirty="0">
                <a:latin typeface="Times New Roman"/>
                <a:cs typeface="Times New Roman"/>
              </a:rPr>
              <a:t>on </a:t>
            </a:r>
            <a:r>
              <a:rPr sz="1800" spc="-5" dirty="0">
                <a:latin typeface="Times New Roman"/>
                <a:cs typeface="Times New Roman"/>
              </a:rPr>
              <a:t>the development </a:t>
            </a:r>
            <a:r>
              <a:rPr sz="1800" spc="-10" dirty="0">
                <a:latin typeface="Times New Roman"/>
                <a:cs typeface="Times New Roman"/>
              </a:rPr>
              <a:t>cost, </a:t>
            </a:r>
            <a:r>
              <a:rPr sz="1800" dirty="0">
                <a:latin typeface="Times New Roman"/>
                <a:cs typeface="Times New Roman"/>
              </a:rPr>
              <a:t>licensing </a:t>
            </a:r>
            <a:r>
              <a:rPr sz="1800" spc="-15" dirty="0">
                <a:latin typeface="Times New Roman"/>
                <a:cs typeface="Times New Roman"/>
              </a:rPr>
              <a:t>fees </a:t>
            </a:r>
            <a:r>
              <a:rPr sz="1800" spc="-5" dirty="0">
                <a:latin typeface="Times New Roman"/>
                <a:cs typeface="Times New Roman"/>
              </a:rPr>
              <a:t>for </a:t>
            </a:r>
            <a:r>
              <a:rPr sz="1800" dirty="0">
                <a:latin typeface="Times New Roman"/>
                <a:cs typeface="Times New Roman"/>
              </a:rPr>
              <a:t>the </a:t>
            </a:r>
            <a:r>
              <a:rPr sz="1800" spc="-5" dirty="0">
                <a:latin typeface="Times New Roman"/>
                <a:cs typeface="Times New Roman"/>
              </a:rPr>
              <a:t>OS, </a:t>
            </a:r>
            <a:r>
              <a:rPr sz="1800" spc="-10" dirty="0">
                <a:latin typeface="Times New Roman"/>
                <a:cs typeface="Times New Roman"/>
              </a:rPr>
              <a:t>development time </a:t>
            </a:r>
            <a:r>
              <a:rPr sz="1800" dirty="0">
                <a:latin typeface="Times New Roman"/>
                <a:cs typeface="Times New Roman"/>
              </a:rPr>
              <a:t>and  </a:t>
            </a:r>
            <a:r>
              <a:rPr sz="1800" spc="-5" dirty="0">
                <a:latin typeface="Times New Roman"/>
                <a:cs typeface="Times New Roman"/>
              </a:rPr>
              <a:t>availability </a:t>
            </a:r>
            <a:r>
              <a:rPr sz="1800" spc="5" dirty="0">
                <a:latin typeface="Times New Roman"/>
                <a:cs typeface="Times New Roman"/>
              </a:rPr>
              <a:t>of </a:t>
            </a:r>
            <a:r>
              <a:rPr sz="1800" spc="-5" dirty="0">
                <a:latin typeface="Times New Roman"/>
                <a:cs typeface="Times New Roman"/>
              </a:rPr>
              <a:t>skilled</a:t>
            </a:r>
            <a:r>
              <a:rPr sz="1800" spc="-30" dirty="0">
                <a:latin typeface="Times New Roman"/>
                <a:cs typeface="Times New Roman"/>
              </a:rPr>
              <a:t> </a:t>
            </a:r>
            <a:r>
              <a:rPr sz="1800" spc="-5" dirty="0">
                <a:latin typeface="Times New Roman"/>
                <a:cs typeface="Times New Roman"/>
              </a:rPr>
              <a:t>resources.</a:t>
            </a:r>
            <a:endParaRPr sz="1800">
              <a:latin typeface="Times New Roman"/>
              <a:cs typeface="Times New Roman"/>
            </a:endParaRPr>
          </a:p>
          <a:p>
            <a:pPr marL="356870" marR="5080" indent="-344805" algn="just">
              <a:lnSpc>
                <a:spcPct val="150000"/>
              </a:lnSpc>
              <a:spcBef>
                <a:spcPts val="434"/>
              </a:spcBef>
            </a:pPr>
            <a:r>
              <a:rPr sz="1750" spc="10" dirty="0">
                <a:solidFill>
                  <a:srgbClr val="C00000"/>
                </a:solidFill>
                <a:latin typeface="Times New Roman"/>
                <a:cs typeface="Times New Roman"/>
              </a:rPr>
              <a:t>» </a:t>
            </a:r>
            <a:r>
              <a:rPr sz="1800" i="1" dirty="0">
                <a:solidFill>
                  <a:srgbClr val="FF0000"/>
                </a:solidFill>
                <a:latin typeface="Times New Roman"/>
                <a:cs typeface="Times New Roman"/>
              </a:rPr>
              <a:t>Cost</a:t>
            </a:r>
            <a:r>
              <a:rPr sz="1800" dirty="0">
                <a:solidFill>
                  <a:srgbClr val="FF0000"/>
                </a:solidFill>
                <a:latin typeface="Times New Roman"/>
                <a:cs typeface="Times New Roman"/>
              </a:rPr>
              <a:t>: </a:t>
            </a:r>
            <a:r>
              <a:rPr sz="1800" spc="-5" dirty="0">
                <a:solidFill>
                  <a:srgbClr val="AC1285"/>
                </a:solidFill>
                <a:latin typeface="Times New Roman"/>
                <a:cs typeface="Times New Roman"/>
              </a:rPr>
              <a:t>The total cost for developing </a:t>
            </a:r>
            <a:r>
              <a:rPr sz="1800" spc="5" dirty="0">
                <a:solidFill>
                  <a:srgbClr val="AC1285"/>
                </a:solidFill>
                <a:latin typeface="Times New Roman"/>
                <a:cs typeface="Times New Roman"/>
              </a:rPr>
              <a:t>or </a:t>
            </a:r>
            <a:r>
              <a:rPr sz="1800" spc="-5" dirty="0">
                <a:solidFill>
                  <a:srgbClr val="AC1285"/>
                </a:solidFill>
                <a:latin typeface="Times New Roman"/>
                <a:cs typeface="Times New Roman"/>
              </a:rPr>
              <a:t>buying </a:t>
            </a:r>
            <a:r>
              <a:rPr sz="1800" dirty="0">
                <a:solidFill>
                  <a:srgbClr val="AC1285"/>
                </a:solidFill>
                <a:latin typeface="Times New Roman"/>
                <a:cs typeface="Times New Roman"/>
              </a:rPr>
              <a:t>the </a:t>
            </a:r>
            <a:r>
              <a:rPr sz="1800" spc="-20" dirty="0">
                <a:solidFill>
                  <a:srgbClr val="AC1285"/>
                </a:solidFill>
                <a:latin typeface="Times New Roman"/>
                <a:cs typeface="Times New Roman"/>
              </a:rPr>
              <a:t>OS </a:t>
            </a:r>
            <a:r>
              <a:rPr sz="1800" spc="-10" dirty="0">
                <a:solidFill>
                  <a:srgbClr val="AC1285"/>
                </a:solidFill>
                <a:latin typeface="Times New Roman"/>
                <a:cs typeface="Times New Roman"/>
              </a:rPr>
              <a:t>and </a:t>
            </a:r>
            <a:r>
              <a:rPr sz="1800" spc="-5" dirty="0">
                <a:solidFill>
                  <a:srgbClr val="AC1285"/>
                </a:solidFill>
                <a:latin typeface="Times New Roman"/>
                <a:cs typeface="Times New Roman"/>
              </a:rPr>
              <a:t>maintaining </a:t>
            </a:r>
            <a:r>
              <a:rPr sz="1800" spc="-15" dirty="0">
                <a:solidFill>
                  <a:srgbClr val="AC1285"/>
                </a:solidFill>
                <a:latin typeface="Times New Roman"/>
                <a:cs typeface="Times New Roman"/>
              </a:rPr>
              <a:t>it in </a:t>
            </a:r>
            <a:r>
              <a:rPr sz="1800" spc="-10" dirty="0">
                <a:solidFill>
                  <a:srgbClr val="AC1285"/>
                </a:solidFill>
                <a:latin typeface="Times New Roman"/>
                <a:cs typeface="Times New Roman"/>
              </a:rPr>
              <a:t>terms </a:t>
            </a:r>
            <a:r>
              <a:rPr sz="1800" spc="10" dirty="0">
                <a:solidFill>
                  <a:srgbClr val="AC1285"/>
                </a:solidFill>
                <a:latin typeface="Times New Roman"/>
                <a:cs typeface="Times New Roman"/>
              </a:rPr>
              <a:t>of  </a:t>
            </a:r>
            <a:r>
              <a:rPr sz="1800" spc="-5" dirty="0">
                <a:solidFill>
                  <a:srgbClr val="AC1285"/>
                </a:solidFill>
                <a:latin typeface="Times New Roman"/>
                <a:cs typeface="Times New Roman"/>
              </a:rPr>
              <a:t>commercial </a:t>
            </a:r>
            <a:r>
              <a:rPr sz="1800" dirty="0">
                <a:solidFill>
                  <a:srgbClr val="AC1285"/>
                </a:solidFill>
                <a:latin typeface="Times New Roman"/>
                <a:cs typeface="Times New Roman"/>
              </a:rPr>
              <a:t>product and </a:t>
            </a:r>
            <a:r>
              <a:rPr sz="1800" spc="-5" dirty="0">
                <a:solidFill>
                  <a:srgbClr val="AC1285"/>
                </a:solidFill>
                <a:latin typeface="Times New Roman"/>
                <a:cs typeface="Times New Roman"/>
              </a:rPr>
              <a:t>custom </a:t>
            </a:r>
            <a:r>
              <a:rPr sz="1800" dirty="0">
                <a:solidFill>
                  <a:srgbClr val="AC1285"/>
                </a:solidFill>
                <a:latin typeface="Times New Roman"/>
                <a:cs typeface="Times New Roman"/>
              </a:rPr>
              <a:t>build </a:t>
            </a:r>
            <a:r>
              <a:rPr sz="1800" spc="-5" dirty="0">
                <a:solidFill>
                  <a:srgbClr val="AC1285"/>
                </a:solidFill>
                <a:latin typeface="Times New Roman"/>
                <a:cs typeface="Times New Roman"/>
              </a:rPr>
              <a:t>needs </a:t>
            </a:r>
            <a:r>
              <a:rPr sz="1800" dirty="0">
                <a:solidFill>
                  <a:srgbClr val="AC1285"/>
                </a:solidFill>
                <a:latin typeface="Times New Roman"/>
                <a:cs typeface="Times New Roman"/>
              </a:rPr>
              <a:t>to </a:t>
            </a:r>
            <a:r>
              <a:rPr sz="1800" spc="5" dirty="0">
                <a:solidFill>
                  <a:srgbClr val="AC1285"/>
                </a:solidFill>
                <a:latin typeface="Times New Roman"/>
                <a:cs typeface="Times New Roman"/>
              </a:rPr>
              <a:t>be </a:t>
            </a:r>
            <a:r>
              <a:rPr sz="1800" spc="-5" dirty="0">
                <a:solidFill>
                  <a:srgbClr val="AC1285"/>
                </a:solidFill>
                <a:latin typeface="Times New Roman"/>
                <a:cs typeface="Times New Roman"/>
              </a:rPr>
              <a:t>evaluated </a:t>
            </a:r>
            <a:r>
              <a:rPr sz="1800" dirty="0">
                <a:solidFill>
                  <a:srgbClr val="AC1285"/>
                </a:solidFill>
                <a:latin typeface="Times New Roman"/>
                <a:cs typeface="Times New Roman"/>
              </a:rPr>
              <a:t>before </a:t>
            </a:r>
            <a:r>
              <a:rPr sz="1800" spc="-5" dirty="0">
                <a:solidFill>
                  <a:srgbClr val="AC1285"/>
                </a:solidFill>
                <a:latin typeface="Times New Roman"/>
                <a:cs typeface="Times New Roman"/>
              </a:rPr>
              <a:t>taking </a:t>
            </a:r>
            <a:r>
              <a:rPr sz="1800" dirty="0">
                <a:solidFill>
                  <a:srgbClr val="AC1285"/>
                </a:solidFill>
                <a:latin typeface="Times New Roman"/>
                <a:cs typeface="Times New Roman"/>
              </a:rPr>
              <a:t>a decision  </a:t>
            </a:r>
            <a:r>
              <a:rPr sz="1800" spc="5" dirty="0">
                <a:solidFill>
                  <a:srgbClr val="AC1285"/>
                </a:solidFill>
                <a:latin typeface="Times New Roman"/>
                <a:cs typeface="Times New Roman"/>
              </a:rPr>
              <a:t>on </a:t>
            </a:r>
            <a:r>
              <a:rPr sz="1800" dirty="0">
                <a:solidFill>
                  <a:srgbClr val="AC1285"/>
                </a:solidFill>
                <a:latin typeface="Times New Roman"/>
                <a:cs typeface="Times New Roman"/>
              </a:rPr>
              <a:t>the </a:t>
            </a:r>
            <a:r>
              <a:rPr sz="1800" spc="-5" dirty="0">
                <a:solidFill>
                  <a:srgbClr val="AC1285"/>
                </a:solidFill>
                <a:latin typeface="Times New Roman"/>
                <a:cs typeface="Times New Roman"/>
              </a:rPr>
              <a:t>selection </a:t>
            </a:r>
            <a:r>
              <a:rPr sz="1800" spc="5" dirty="0">
                <a:solidFill>
                  <a:srgbClr val="AC1285"/>
                </a:solidFill>
                <a:latin typeface="Times New Roman"/>
                <a:cs typeface="Times New Roman"/>
              </a:rPr>
              <a:t>of</a:t>
            </a:r>
            <a:r>
              <a:rPr sz="1800" spc="-65" dirty="0">
                <a:solidFill>
                  <a:srgbClr val="AC1285"/>
                </a:solidFill>
                <a:latin typeface="Times New Roman"/>
                <a:cs typeface="Times New Roman"/>
              </a:rPr>
              <a:t> </a:t>
            </a:r>
            <a:r>
              <a:rPr sz="1800" spc="-5" dirty="0">
                <a:solidFill>
                  <a:srgbClr val="AC1285"/>
                </a:solidFill>
                <a:latin typeface="Times New Roman"/>
                <a:cs typeface="Times New Roman"/>
              </a:rPr>
              <a:t>OS</a:t>
            </a:r>
            <a:r>
              <a:rPr sz="1800" spc="-5" dirty="0">
                <a:latin typeface="Times New Roman"/>
                <a:cs typeface="Times New Roman"/>
              </a:rPr>
              <a:t>.</a:t>
            </a:r>
            <a:endParaRPr sz="1800">
              <a:latin typeface="Times New Roman"/>
              <a:cs typeface="Times New Roman"/>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60044" y="199374"/>
            <a:ext cx="8305165" cy="5179060"/>
          </a:xfrm>
          <a:prstGeom prst="rect">
            <a:avLst/>
          </a:prstGeom>
        </p:spPr>
        <p:txBody>
          <a:bodyPr vert="horz" wrap="square" lIns="0" tIns="12700" rIns="0" bIns="0" rtlCol="0">
            <a:spAutoFit/>
          </a:bodyPr>
          <a:lstStyle/>
          <a:p>
            <a:pPr marL="356870" marR="5715" indent="-344805" algn="just">
              <a:lnSpc>
                <a:spcPct val="150100"/>
              </a:lnSpc>
              <a:spcBef>
                <a:spcPts val="100"/>
              </a:spcBef>
            </a:pPr>
            <a:r>
              <a:rPr sz="2000" spc="-5" dirty="0">
                <a:solidFill>
                  <a:srgbClr val="C00000"/>
                </a:solidFill>
                <a:latin typeface="Times New Roman"/>
                <a:cs typeface="Times New Roman"/>
              </a:rPr>
              <a:t>» </a:t>
            </a:r>
            <a:r>
              <a:rPr sz="2000" i="1" spc="-5" dirty="0">
                <a:solidFill>
                  <a:srgbClr val="FF0000"/>
                </a:solidFill>
                <a:latin typeface="Times New Roman"/>
                <a:cs typeface="Times New Roman"/>
              </a:rPr>
              <a:t>Development </a:t>
            </a:r>
            <a:r>
              <a:rPr sz="2000" i="1" spc="-10" dirty="0">
                <a:solidFill>
                  <a:srgbClr val="FF0000"/>
                </a:solidFill>
                <a:latin typeface="Times New Roman"/>
                <a:cs typeface="Times New Roman"/>
              </a:rPr>
              <a:t>and </a:t>
            </a:r>
            <a:r>
              <a:rPr sz="2000" i="1" spc="-5" dirty="0">
                <a:solidFill>
                  <a:srgbClr val="FF0000"/>
                </a:solidFill>
                <a:latin typeface="Times New Roman"/>
                <a:cs typeface="Times New Roman"/>
              </a:rPr>
              <a:t>Debugging Tools Availability: </a:t>
            </a:r>
            <a:r>
              <a:rPr sz="2000" dirty="0">
                <a:solidFill>
                  <a:srgbClr val="AC1285"/>
                </a:solidFill>
                <a:latin typeface="Times New Roman"/>
                <a:cs typeface="Times New Roman"/>
              </a:rPr>
              <a:t>The </a:t>
            </a:r>
            <a:r>
              <a:rPr sz="2000" spc="-5" dirty="0">
                <a:solidFill>
                  <a:srgbClr val="AC1285"/>
                </a:solidFill>
                <a:latin typeface="Times New Roman"/>
                <a:cs typeface="Times New Roman"/>
              </a:rPr>
              <a:t>availability </a:t>
            </a:r>
            <a:r>
              <a:rPr sz="2000" spc="5" dirty="0">
                <a:solidFill>
                  <a:srgbClr val="AC1285"/>
                </a:solidFill>
                <a:latin typeface="Times New Roman"/>
                <a:cs typeface="Times New Roman"/>
              </a:rPr>
              <a:t>of  </a:t>
            </a:r>
            <a:r>
              <a:rPr sz="2000" spc="-10" dirty="0">
                <a:solidFill>
                  <a:srgbClr val="AC1285"/>
                </a:solidFill>
                <a:latin typeface="Times New Roman"/>
                <a:cs typeface="Times New Roman"/>
              </a:rPr>
              <a:t>development and </a:t>
            </a:r>
            <a:r>
              <a:rPr sz="2000" spc="-5" dirty="0">
                <a:solidFill>
                  <a:srgbClr val="AC1285"/>
                </a:solidFill>
                <a:latin typeface="Times New Roman"/>
                <a:cs typeface="Times New Roman"/>
              </a:rPr>
              <a:t>debugging </a:t>
            </a:r>
            <a:r>
              <a:rPr sz="2000" dirty="0">
                <a:solidFill>
                  <a:srgbClr val="AC1285"/>
                </a:solidFill>
                <a:latin typeface="Times New Roman"/>
                <a:cs typeface="Times New Roman"/>
              </a:rPr>
              <a:t>tools </a:t>
            </a:r>
            <a:r>
              <a:rPr sz="2000" spc="-5" dirty="0">
                <a:solidFill>
                  <a:srgbClr val="AC1285"/>
                </a:solidFill>
                <a:latin typeface="Times New Roman"/>
                <a:cs typeface="Times New Roman"/>
              </a:rPr>
              <a:t>is a critical </a:t>
            </a:r>
            <a:r>
              <a:rPr sz="2000" spc="-10" dirty="0">
                <a:solidFill>
                  <a:srgbClr val="AC1285"/>
                </a:solidFill>
                <a:latin typeface="Times New Roman"/>
                <a:cs typeface="Times New Roman"/>
              </a:rPr>
              <a:t>decision making </a:t>
            </a:r>
            <a:r>
              <a:rPr sz="2000" spc="-5" dirty="0">
                <a:solidFill>
                  <a:srgbClr val="AC1285"/>
                </a:solidFill>
                <a:latin typeface="Times New Roman"/>
                <a:cs typeface="Times New Roman"/>
              </a:rPr>
              <a:t>factor in </a:t>
            </a:r>
            <a:r>
              <a:rPr sz="2000" spc="-10" dirty="0">
                <a:solidFill>
                  <a:srgbClr val="AC1285"/>
                </a:solidFill>
                <a:latin typeface="Times New Roman"/>
                <a:cs typeface="Times New Roman"/>
              </a:rPr>
              <a:t>the  </a:t>
            </a:r>
            <a:r>
              <a:rPr sz="2000" spc="-5" dirty="0">
                <a:solidFill>
                  <a:srgbClr val="AC1285"/>
                </a:solidFill>
                <a:latin typeface="Times New Roman"/>
                <a:cs typeface="Times New Roman"/>
              </a:rPr>
              <a:t>selection </a:t>
            </a:r>
            <a:r>
              <a:rPr sz="2000" dirty="0">
                <a:solidFill>
                  <a:srgbClr val="AC1285"/>
                </a:solidFill>
                <a:latin typeface="Times New Roman"/>
                <a:cs typeface="Times New Roman"/>
              </a:rPr>
              <a:t>of </a:t>
            </a:r>
            <a:r>
              <a:rPr sz="2000" spc="-5" dirty="0">
                <a:solidFill>
                  <a:srgbClr val="AC1285"/>
                </a:solidFill>
                <a:latin typeface="Times New Roman"/>
                <a:cs typeface="Times New Roman"/>
              </a:rPr>
              <a:t>an </a:t>
            </a:r>
            <a:r>
              <a:rPr sz="2000" spc="-10" dirty="0">
                <a:solidFill>
                  <a:srgbClr val="AC1285"/>
                </a:solidFill>
                <a:latin typeface="Times New Roman"/>
                <a:cs typeface="Times New Roman"/>
              </a:rPr>
              <a:t>OS for </a:t>
            </a:r>
            <a:r>
              <a:rPr sz="2000" spc="-5" dirty="0">
                <a:solidFill>
                  <a:srgbClr val="AC1285"/>
                </a:solidFill>
                <a:latin typeface="Times New Roman"/>
                <a:cs typeface="Times New Roman"/>
              </a:rPr>
              <a:t>embedded </a:t>
            </a:r>
            <a:r>
              <a:rPr sz="2000" spc="-10" dirty="0">
                <a:solidFill>
                  <a:srgbClr val="AC1285"/>
                </a:solidFill>
                <a:latin typeface="Times New Roman"/>
                <a:cs typeface="Times New Roman"/>
              </a:rPr>
              <a:t>design</a:t>
            </a:r>
            <a:r>
              <a:rPr sz="2000" spc="-10" dirty="0">
                <a:latin typeface="Times New Roman"/>
                <a:cs typeface="Times New Roman"/>
              </a:rPr>
              <a:t>. </a:t>
            </a:r>
            <a:r>
              <a:rPr sz="2000" spc="-5" dirty="0">
                <a:latin typeface="Times New Roman"/>
                <a:cs typeface="Times New Roman"/>
              </a:rPr>
              <a:t>Certain Operating </a:t>
            </a:r>
            <a:r>
              <a:rPr sz="2000" spc="-10" dirty="0">
                <a:latin typeface="Times New Roman"/>
                <a:cs typeface="Times New Roman"/>
              </a:rPr>
              <a:t>Systems </a:t>
            </a:r>
            <a:r>
              <a:rPr sz="2000" spc="-5" dirty="0">
                <a:latin typeface="Times New Roman"/>
                <a:cs typeface="Times New Roman"/>
              </a:rPr>
              <a:t>may </a:t>
            </a:r>
            <a:r>
              <a:rPr sz="2000" spc="5" dirty="0">
                <a:latin typeface="Times New Roman"/>
                <a:cs typeface="Times New Roman"/>
              </a:rPr>
              <a:t>be  </a:t>
            </a:r>
            <a:r>
              <a:rPr sz="2000" spc="-5" dirty="0">
                <a:latin typeface="Times New Roman"/>
                <a:cs typeface="Times New Roman"/>
              </a:rPr>
              <a:t>superior </a:t>
            </a:r>
            <a:r>
              <a:rPr sz="2000" spc="-10" dirty="0">
                <a:latin typeface="Times New Roman"/>
                <a:cs typeface="Times New Roman"/>
              </a:rPr>
              <a:t>in performance, but the </a:t>
            </a:r>
            <a:r>
              <a:rPr sz="2000" spc="-5" dirty="0">
                <a:latin typeface="Times New Roman"/>
                <a:cs typeface="Times New Roman"/>
              </a:rPr>
              <a:t>availability </a:t>
            </a:r>
            <a:r>
              <a:rPr sz="2000" dirty="0">
                <a:latin typeface="Times New Roman"/>
                <a:cs typeface="Times New Roman"/>
              </a:rPr>
              <a:t>of </a:t>
            </a:r>
            <a:r>
              <a:rPr sz="2000" spc="-5" dirty="0">
                <a:latin typeface="Times New Roman"/>
                <a:cs typeface="Times New Roman"/>
              </a:rPr>
              <a:t>tools </a:t>
            </a:r>
            <a:r>
              <a:rPr sz="2000" spc="-10" dirty="0">
                <a:latin typeface="Times New Roman"/>
                <a:cs typeface="Times New Roman"/>
              </a:rPr>
              <a:t>for </a:t>
            </a:r>
            <a:r>
              <a:rPr sz="2000" spc="-5" dirty="0">
                <a:latin typeface="Times New Roman"/>
                <a:cs typeface="Times New Roman"/>
              </a:rPr>
              <a:t>supporting </a:t>
            </a:r>
            <a:r>
              <a:rPr sz="2000" spc="-10" dirty="0">
                <a:latin typeface="Times New Roman"/>
                <a:cs typeface="Times New Roman"/>
              </a:rPr>
              <a:t>the  development may </a:t>
            </a:r>
            <a:r>
              <a:rPr sz="2000" dirty="0">
                <a:latin typeface="Times New Roman"/>
                <a:cs typeface="Times New Roman"/>
              </a:rPr>
              <a:t>be </a:t>
            </a:r>
            <a:r>
              <a:rPr sz="2000" spc="-5" dirty="0">
                <a:latin typeface="Times New Roman"/>
                <a:cs typeface="Times New Roman"/>
              </a:rPr>
              <a:t>limited. Explore </a:t>
            </a:r>
            <a:r>
              <a:rPr sz="2000" spc="-10" dirty="0">
                <a:latin typeface="Times New Roman"/>
                <a:cs typeface="Times New Roman"/>
              </a:rPr>
              <a:t>the </a:t>
            </a:r>
            <a:r>
              <a:rPr sz="2000" spc="-5" dirty="0">
                <a:latin typeface="Times New Roman"/>
                <a:cs typeface="Times New Roman"/>
              </a:rPr>
              <a:t>different tools available </a:t>
            </a:r>
            <a:r>
              <a:rPr sz="2000" spc="-10" dirty="0">
                <a:latin typeface="Times New Roman"/>
                <a:cs typeface="Times New Roman"/>
              </a:rPr>
              <a:t>for the </a:t>
            </a:r>
            <a:r>
              <a:rPr sz="2000" spc="-5" dirty="0">
                <a:latin typeface="Times New Roman"/>
                <a:cs typeface="Times New Roman"/>
              </a:rPr>
              <a:t>OS  </a:t>
            </a:r>
            <a:r>
              <a:rPr sz="2000" spc="-10" dirty="0">
                <a:latin typeface="Times New Roman"/>
                <a:cs typeface="Times New Roman"/>
              </a:rPr>
              <a:t>under </a:t>
            </a:r>
            <a:r>
              <a:rPr sz="2000" spc="-5" dirty="0">
                <a:latin typeface="Times New Roman"/>
                <a:cs typeface="Times New Roman"/>
              </a:rPr>
              <a:t>consideration.</a:t>
            </a:r>
            <a:endParaRPr sz="2000">
              <a:latin typeface="Times New Roman"/>
              <a:cs typeface="Times New Roman"/>
            </a:endParaRPr>
          </a:p>
          <a:p>
            <a:pPr marL="12700" algn="just">
              <a:lnSpc>
                <a:spcPct val="100000"/>
              </a:lnSpc>
              <a:spcBef>
                <a:spcPts val="1680"/>
              </a:spcBef>
            </a:pPr>
            <a:r>
              <a:rPr sz="2000" spc="-5" dirty="0">
                <a:solidFill>
                  <a:srgbClr val="C00000"/>
                </a:solidFill>
                <a:latin typeface="Times New Roman"/>
                <a:cs typeface="Times New Roman"/>
              </a:rPr>
              <a:t>»</a:t>
            </a:r>
            <a:r>
              <a:rPr sz="2000" spc="229" dirty="0">
                <a:solidFill>
                  <a:srgbClr val="C00000"/>
                </a:solidFill>
                <a:latin typeface="Times New Roman"/>
                <a:cs typeface="Times New Roman"/>
              </a:rPr>
              <a:t> </a:t>
            </a:r>
            <a:r>
              <a:rPr sz="2000" i="1" spc="-5" dirty="0">
                <a:solidFill>
                  <a:srgbClr val="FF0000"/>
                </a:solidFill>
                <a:latin typeface="Times New Roman"/>
                <a:cs typeface="Times New Roman"/>
              </a:rPr>
              <a:t>Ease</a:t>
            </a:r>
            <a:r>
              <a:rPr sz="2000" i="1" spc="130" dirty="0">
                <a:solidFill>
                  <a:srgbClr val="FF0000"/>
                </a:solidFill>
                <a:latin typeface="Times New Roman"/>
                <a:cs typeface="Times New Roman"/>
              </a:rPr>
              <a:t> </a:t>
            </a:r>
            <a:r>
              <a:rPr sz="2000" i="1" dirty="0">
                <a:solidFill>
                  <a:srgbClr val="FF0000"/>
                </a:solidFill>
                <a:latin typeface="Times New Roman"/>
                <a:cs typeface="Times New Roman"/>
              </a:rPr>
              <a:t>of</a:t>
            </a:r>
            <a:r>
              <a:rPr sz="2000" i="1" spc="120" dirty="0">
                <a:solidFill>
                  <a:srgbClr val="FF0000"/>
                </a:solidFill>
                <a:latin typeface="Times New Roman"/>
                <a:cs typeface="Times New Roman"/>
              </a:rPr>
              <a:t> </a:t>
            </a:r>
            <a:r>
              <a:rPr sz="2000" i="1" spc="-10" dirty="0">
                <a:solidFill>
                  <a:srgbClr val="FF0000"/>
                </a:solidFill>
                <a:latin typeface="Times New Roman"/>
                <a:cs typeface="Times New Roman"/>
              </a:rPr>
              <a:t>Use:</a:t>
            </a:r>
            <a:r>
              <a:rPr sz="2000" i="1" spc="135" dirty="0">
                <a:solidFill>
                  <a:srgbClr val="FF0000"/>
                </a:solidFill>
                <a:latin typeface="Times New Roman"/>
                <a:cs typeface="Times New Roman"/>
              </a:rPr>
              <a:t> </a:t>
            </a:r>
            <a:r>
              <a:rPr sz="2000" spc="5" dirty="0">
                <a:solidFill>
                  <a:srgbClr val="AC1285"/>
                </a:solidFill>
                <a:latin typeface="Times New Roman"/>
                <a:cs typeface="Times New Roman"/>
              </a:rPr>
              <a:t>How</a:t>
            </a:r>
            <a:r>
              <a:rPr sz="2000" spc="75" dirty="0">
                <a:solidFill>
                  <a:srgbClr val="AC1285"/>
                </a:solidFill>
                <a:latin typeface="Times New Roman"/>
                <a:cs typeface="Times New Roman"/>
              </a:rPr>
              <a:t> </a:t>
            </a:r>
            <a:r>
              <a:rPr sz="2000" dirty="0">
                <a:solidFill>
                  <a:srgbClr val="AC1285"/>
                </a:solidFill>
                <a:latin typeface="Times New Roman"/>
                <a:cs typeface="Times New Roman"/>
              </a:rPr>
              <a:t>easy</a:t>
            </a:r>
            <a:r>
              <a:rPr sz="2000" spc="90" dirty="0">
                <a:solidFill>
                  <a:srgbClr val="AC1285"/>
                </a:solidFill>
                <a:latin typeface="Times New Roman"/>
                <a:cs typeface="Times New Roman"/>
              </a:rPr>
              <a:t> </a:t>
            </a:r>
            <a:r>
              <a:rPr sz="2000" spc="-5" dirty="0">
                <a:solidFill>
                  <a:srgbClr val="AC1285"/>
                </a:solidFill>
                <a:latin typeface="Times New Roman"/>
                <a:cs typeface="Times New Roman"/>
              </a:rPr>
              <a:t>it</a:t>
            </a:r>
            <a:r>
              <a:rPr sz="2000" spc="125" dirty="0">
                <a:solidFill>
                  <a:srgbClr val="AC1285"/>
                </a:solidFill>
                <a:latin typeface="Times New Roman"/>
                <a:cs typeface="Times New Roman"/>
              </a:rPr>
              <a:t> </a:t>
            </a:r>
            <a:r>
              <a:rPr sz="2000" spc="-10" dirty="0">
                <a:solidFill>
                  <a:srgbClr val="AC1285"/>
                </a:solidFill>
                <a:latin typeface="Times New Roman"/>
                <a:cs typeface="Times New Roman"/>
              </a:rPr>
              <a:t>is</a:t>
            </a:r>
            <a:r>
              <a:rPr sz="2000" spc="114" dirty="0">
                <a:solidFill>
                  <a:srgbClr val="AC1285"/>
                </a:solidFill>
                <a:latin typeface="Times New Roman"/>
                <a:cs typeface="Times New Roman"/>
              </a:rPr>
              <a:t> </a:t>
            </a:r>
            <a:r>
              <a:rPr sz="2000" spc="5" dirty="0">
                <a:solidFill>
                  <a:srgbClr val="AC1285"/>
                </a:solidFill>
                <a:latin typeface="Times New Roman"/>
                <a:cs typeface="Times New Roman"/>
              </a:rPr>
              <a:t>to</a:t>
            </a:r>
            <a:r>
              <a:rPr sz="2000" spc="140" dirty="0">
                <a:solidFill>
                  <a:srgbClr val="AC1285"/>
                </a:solidFill>
                <a:latin typeface="Times New Roman"/>
                <a:cs typeface="Times New Roman"/>
              </a:rPr>
              <a:t> </a:t>
            </a:r>
            <a:r>
              <a:rPr sz="2000" spc="-15" dirty="0">
                <a:solidFill>
                  <a:srgbClr val="AC1285"/>
                </a:solidFill>
                <a:latin typeface="Times New Roman"/>
                <a:cs typeface="Times New Roman"/>
              </a:rPr>
              <a:t>use</a:t>
            </a:r>
            <a:r>
              <a:rPr sz="2000" spc="125" dirty="0">
                <a:solidFill>
                  <a:srgbClr val="AC1285"/>
                </a:solidFill>
                <a:latin typeface="Times New Roman"/>
                <a:cs typeface="Times New Roman"/>
              </a:rPr>
              <a:t> </a:t>
            </a:r>
            <a:r>
              <a:rPr sz="2000" spc="-5" dirty="0">
                <a:solidFill>
                  <a:srgbClr val="AC1285"/>
                </a:solidFill>
                <a:latin typeface="Times New Roman"/>
                <a:cs typeface="Times New Roman"/>
              </a:rPr>
              <a:t>a</a:t>
            </a:r>
            <a:r>
              <a:rPr sz="2000" spc="125" dirty="0">
                <a:solidFill>
                  <a:srgbClr val="AC1285"/>
                </a:solidFill>
                <a:latin typeface="Times New Roman"/>
                <a:cs typeface="Times New Roman"/>
              </a:rPr>
              <a:t> </a:t>
            </a:r>
            <a:r>
              <a:rPr sz="2000" spc="-5" dirty="0">
                <a:solidFill>
                  <a:srgbClr val="AC1285"/>
                </a:solidFill>
                <a:latin typeface="Times New Roman"/>
                <a:cs typeface="Times New Roman"/>
              </a:rPr>
              <a:t>commercial</a:t>
            </a:r>
            <a:r>
              <a:rPr sz="2000" spc="140" dirty="0">
                <a:solidFill>
                  <a:srgbClr val="AC1285"/>
                </a:solidFill>
                <a:latin typeface="Times New Roman"/>
                <a:cs typeface="Times New Roman"/>
              </a:rPr>
              <a:t> </a:t>
            </a:r>
            <a:r>
              <a:rPr sz="2000" spc="-5" dirty="0">
                <a:solidFill>
                  <a:srgbClr val="AC1285"/>
                </a:solidFill>
                <a:latin typeface="Times New Roman"/>
                <a:cs typeface="Times New Roman"/>
              </a:rPr>
              <a:t>RTOS</a:t>
            </a:r>
            <a:r>
              <a:rPr sz="2000" spc="120" dirty="0">
                <a:solidFill>
                  <a:srgbClr val="AC1285"/>
                </a:solidFill>
                <a:latin typeface="Times New Roman"/>
                <a:cs typeface="Times New Roman"/>
              </a:rPr>
              <a:t> </a:t>
            </a:r>
            <a:r>
              <a:rPr sz="2000" spc="-10" dirty="0">
                <a:solidFill>
                  <a:srgbClr val="AC1285"/>
                </a:solidFill>
                <a:latin typeface="Times New Roman"/>
                <a:cs typeface="Times New Roman"/>
              </a:rPr>
              <a:t>is</a:t>
            </a:r>
            <a:r>
              <a:rPr sz="2000" spc="114" dirty="0">
                <a:solidFill>
                  <a:srgbClr val="AC1285"/>
                </a:solidFill>
                <a:latin typeface="Times New Roman"/>
                <a:cs typeface="Times New Roman"/>
              </a:rPr>
              <a:t> </a:t>
            </a:r>
            <a:r>
              <a:rPr sz="2000" spc="-10" dirty="0">
                <a:solidFill>
                  <a:srgbClr val="AC1285"/>
                </a:solidFill>
                <a:latin typeface="Times New Roman"/>
                <a:cs typeface="Times New Roman"/>
              </a:rPr>
              <a:t>another</a:t>
            </a:r>
            <a:r>
              <a:rPr sz="2000" spc="145" dirty="0">
                <a:solidFill>
                  <a:srgbClr val="AC1285"/>
                </a:solidFill>
                <a:latin typeface="Times New Roman"/>
                <a:cs typeface="Times New Roman"/>
              </a:rPr>
              <a:t> </a:t>
            </a:r>
            <a:r>
              <a:rPr sz="2000" spc="-5" dirty="0">
                <a:solidFill>
                  <a:srgbClr val="AC1285"/>
                </a:solidFill>
                <a:latin typeface="Times New Roman"/>
                <a:cs typeface="Times New Roman"/>
              </a:rPr>
              <a:t>important</a:t>
            </a:r>
            <a:endParaRPr sz="2000">
              <a:latin typeface="Times New Roman"/>
              <a:cs typeface="Times New Roman"/>
            </a:endParaRPr>
          </a:p>
          <a:p>
            <a:pPr marL="356870" algn="just">
              <a:lnSpc>
                <a:spcPct val="100000"/>
              </a:lnSpc>
              <a:spcBef>
                <a:spcPts val="1205"/>
              </a:spcBef>
            </a:pPr>
            <a:r>
              <a:rPr sz="2000" spc="-10" dirty="0">
                <a:solidFill>
                  <a:srgbClr val="AC1285"/>
                </a:solidFill>
                <a:latin typeface="Times New Roman"/>
                <a:cs typeface="Times New Roman"/>
              </a:rPr>
              <a:t>feature that </a:t>
            </a:r>
            <a:r>
              <a:rPr sz="2000" spc="-5" dirty="0">
                <a:solidFill>
                  <a:srgbClr val="AC1285"/>
                </a:solidFill>
                <a:latin typeface="Times New Roman"/>
                <a:cs typeface="Times New Roman"/>
              </a:rPr>
              <a:t>needs to </a:t>
            </a:r>
            <a:r>
              <a:rPr sz="2000" dirty="0">
                <a:solidFill>
                  <a:srgbClr val="AC1285"/>
                </a:solidFill>
                <a:latin typeface="Times New Roman"/>
                <a:cs typeface="Times New Roman"/>
              </a:rPr>
              <a:t>be </a:t>
            </a:r>
            <a:r>
              <a:rPr sz="2000" spc="-5" dirty="0">
                <a:solidFill>
                  <a:srgbClr val="AC1285"/>
                </a:solidFill>
                <a:latin typeface="Times New Roman"/>
                <a:cs typeface="Times New Roman"/>
              </a:rPr>
              <a:t>considered in </a:t>
            </a:r>
            <a:r>
              <a:rPr sz="2000" spc="-10" dirty="0">
                <a:solidFill>
                  <a:srgbClr val="AC1285"/>
                </a:solidFill>
                <a:latin typeface="Times New Roman"/>
                <a:cs typeface="Times New Roman"/>
              </a:rPr>
              <a:t>the </a:t>
            </a:r>
            <a:r>
              <a:rPr sz="2000" dirty="0">
                <a:solidFill>
                  <a:srgbClr val="AC1285"/>
                </a:solidFill>
                <a:latin typeface="Times New Roman"/>
                <a:cs typeface="Times New Roman"/>
              </a:rPr>
              <a:t>RTOS</a:t>
            </a:r>
            <a:r>
              <a:rPr sz="2000" spc="100" dirty="0">
                <a:solidFill>
                  <a:srgbClr val="AC1285"/>
                </a:solidFill>
                <a:latin typeface="Times New Roman"/>
                <a:cs typeface="Times New Roman"/>
              </a:rPr>
              <a:t> </a:t>
            </a:r>
            <a:r>
              <a:rPr sz="2000" spc="-5" dirty="0">
                <a:solidFill>
                  <a:srgbClr val="AC1285"/>
                </a:solidFill>
                <a:latin typeface="Times New Roman"/>
                <a:cs typeface="Times New Roman"/>
              </a:rPr>
              <a:t>selection</a:t>
            </a:r>
            <a:r>
              <a:rPr sz="2000" spc="-5" dirty="0">
                <a:latin typeface="Times New Roman"/>
                <a:cs typeface="Times New Roman"/>
              </a:rPr>
              <a:t>.</a:t>
            </a:r>
            <a:endParaRPr sz="2000">
              <a:latin typeface="Times New Roman"/>
              <a:cs typeface="Times New Roman"/>
            </a:endParaRPr>
          </a:p>
          <a:p>
            <a:pPr marL="356870" marR="5080" indent="-344805" algn="just">
              <a:lnSpc>
                <a:spcPct val="150000"/>
              </a:lnSpc>
              <a:spcBef>
                <a:spcPts val="480"/>
              </a:spcBef>
            </a:pPr>
            <a:r>
              <a:rPr sz="2000" spc="-5" dirty="0">
                <a:solidFill>
                  <a:srgbClr val="C00000"/>
                </a:solidFill>
                <a:latin typeface="Times New Roman"/>
                <a:cs typeface="Times New Roman"/>
              </a:rPr>
              <a:t>» </a:t>
            </a:r>
            <a:r>
              <a:rPr sz="2000" i="1" spc="-5" dirty="0">
                <a:solidFill>
                  <a:srgbClr val="FF0000"/>
                </a:solidFill>
                <a:latin typeface="Times New Roman"/>
                <a:cs typeface="Times New Roman"/>
              </a:rPr>
              <a:t>After Sales: </a:t>
            </a:r>
            <a:r>
              <a:rPr sz="2000" spc="-15" dirty="0">
                <a:solidFill>
                  <a:srgbClr val="AC1285"/>
                </a:solidFill>
                <a:latin typeface="Times New Roman"/>
                <a:cs typeface="Times New Roman"/>
              </a:rPr>
              <a:t>For </a:t>
            </a:r>
            <a:r>
              <a:rPr sz="2000" spc="-5" dirty="0">
                <a:solidFill>
                  <a:srgbClr val="AC1285"/>
                </a:solidFill>
                <a:latin typeface="Times New Roman"/>
                <a:cs typeface="Times New Roman"/>
              </a:rPr>
              <a:t>a </a:t>
            </a:r>
            <a:r>
              <a:rPr sz="2000" spc="-10" dirty="0">
                <a:solidFill>
                  <a:srgbClr val="AC1285"/>
                </a:solidFill>
                <a:latin typeface="Times New Roman"/>
                <a:cs typeface="Times New Roman"/>
              </a:rPr>
              <a:t>commercial </a:t>
            </a:r>
            <a:r>
              <a:rPr sz="2000" spc="-5" dirty="0">
                <a:solidFill>
                  <a:srgbClr val="AC1285"/>
                </a:solidFill>
                <a:latin typeface="Times New Roman"/>
                <a:cs typeface="Times New Roman"/>
              </a:rPr>
              <a:t>embedded RTOS, </a:t>
            </a:r>
            <a:r>
              <a:rPr sz="2000" spc="-10" dirty="0">
                <a:solidFill>
                  <a:srgbClr val="AC1285"/>
                </a:solidFill>
                <a:latin typeface="Times New Roman"/>
                <a:cs typeface="Times New Roman"/>
              </a:rPr>
              <a:t>after sales in the </a:t>
            </a:r>
            <a:r>
              <a:rPr sz="2000" spc="-15" dirty="0">
                <a:solidFill>
                  <a:srgbClr val="AC1285"/>
                </a:solidFill>
                <a:latin typeface="Times New Roman"/>
                <a:cs typeface="Times New Roman"/>
              </a:rPr>
              <a:t>fom1 </a:t>
            </a:r>
            <a:r>
              <a:rPr sz="2000" dirty="0">
                <a:solidFill>
                  <a:srgbClr val="AC1285"/>
                </a:solidFill>
                <a:latin typeface="Times New Roman"/>
                <a:cs typeface="Times New Roman"/>
              </a:rPr>
              <a:t>of </a:t>
            </a:r>
            <a:r>
              <a:rPr sz="2000" spc="5" dirty="0">
                <a:solidFill>
                  <a:srgbClr val="AC1285"/>
                </a:solidFill>
                <a:latin typeface="Times New Roman"/>
                <a:cs typeface="Times New Roman"/>
              </a:rPr>
              <a:t>e-  </a:t>
            </a:r>
            <a:r>
              <a:rPr sz="2000" spc="-10" dirty="0">
                <a:solidFill>
                  <a:srgbClr val="AC1285"/>
                </a:solidFill>
                <a:latin typeface="Times New Roman"/>
                <a:cs typeface="Times New Roman"/>
              </a:rPr>
              <a:t>mail, on-call services </a:t>
            </a:r>
            <a:r>
              <a:rPr sz="2000" spc="-5" dirty="0">
                <a:solidFill>
                  <a:srgbClr val="AC1285"/>
                </a:solidFill>
                <a:latin typeface="Times New Roman"/>
                <a:cs typeface="Times New Roman"/>
              </a:rPr>
              <a:t>etc., </a:t>
            </a:r>
            <a:r>
              <a:rPr sz="2000" spc="-10" dirty="0">
                <a:solidFill>
                  <a:srgbClr val="AC1285"/>
                </a:solidFill>
                <a:latin typeface="Times New Roman"/>
                <a:cs typeface="Times New Roman"/>
              </a:rPr>
              <a:t>for bug fixes, </a:t>
            </a:r>
            <a:r>
              <a:rPr sz="2000" spc="-5" dirty="0">
                <a:solidFill>
                  <a:srgbClr val="AC1285"/>
                </a:solidFill>
                <a:latin typeface="Times New Roman"/>
                <a:cs typeface="Times New Roman"/>
              </a:rPr>
              <a:t>critical patch updates </a:t>
            </a:r>
            <a:r>
              <a:rPr sz="2000" spc="-10" dirty="0">
                <a:solidFill>
                  <a:srgbClr val="AC1285"/>
                </a:solidFill>
                <a:latin typeface="Times New Roman"/>
                <a:cs typeface="Times New Roman"/>
              </a:rPr>
              <a:t>and </a:t>
            </a:r>
            <a:r>
              <a:rPr sz="2000" spc="-5" dirty="0">
                <a:solidFill>
                  <a:srgbClr val="AC1285"/>
                </a:solidFill>
                <a:latin typeface="Times New Roman"/>
                <a:cs typeface="Times New Roman"/>
              </a:rPr>
              <a:t>support </a:t>
            </a:r>
            <a:r>
              <a:rPr sz="2000" spc="-10" dirty="0">
                <a:solidFill>
                  <a:srgbClr val="AC1285"/>
                </a:solidFill>
                <a:latin typeface="Times New Roman"/>
                <a:cs typeface="Times New Roman"/>
              </a:rPr>
              <a:t>for  </a:t>
            </a:r>
            <a:r>
              <a:rPr sz="2000" spc="-5" dirty="0">
                <a:solidFill>
                  <a:srgbClr val="AC1285"/>
                </a:solidFill>
                <a:latin typeface="Times New Roman"/>
                <a:cs typeface="Times New Roman"/>
              </a:rPr>
              <a:t>production </a:t>
            </a:r>
            <a:r>
              <a:rPr sz="2000" spc="-10" dirty="0">
                <a:solidFill>
                  <a:srgbClr val="AC1285"/>
                </a:solidFill>
                <a:latin typeface="Times New Roman"/>
                <a:cs typeface="Times New Roman"/>
              </a:rPr>
              <a:t>issues, </a:t>
            </a:r>
            <a:r>
              <a:rPr sz="2000" spc="-5" dirty="0">
                <a:solidFill>
                  <a:srgbClr val="AC1285"/>
                </a:solidFill>
                <a:latin typeface="Times New Roman"/>
                <a:cs typeface="Times New Roman"/>
              </a:rPr>
              <a:t>etc., </a:t>
            </a:r>
            <a:r>
              <a:rPr sz="2000" spc="-10" dirty="0">
                <a:solidFill>
                  <a:srgbClr val="AC1285"/>
                </a:solidFill>
                <a:latin typeface="Times New Roman"/>
                <a:cs typeface="Times New Roman"/>
              </a:rPr>
              <a:t>should </a:t>
            </a:r>
            <a:r>
              <a:rPr sz="2000" dirty="0">
                <a:solidFill>
                  <a:srgbClr val="AC1285"/>
                </a:solidFill>
                <a:latin typeface="Times New Roman"/>
                <a:cs typeface="Times New Roman"/>
              </a:rPr>
              <a:t>be </a:t>
            </a:r>
            <a:r>
              <a:rPr sz="2000" spc="-10" dirty="0">
                <a:solidFill>
                  <a:srgbClr val="AC1285"/>
                </a:solidFill>
                <a:latin typeface="Times New Roman"/>
                <a:cs typeface="Times New Roman"/>
              </a:rPr>
              <a:t>analyzed</a:t>
            </a:r>
            <a:r>
              <a:rPr sz="2000" spc="110" dirty="0">
                <a:solidFill>
                  <a:srgbClr val="AC1285"/>
                </a:solidFill>
                <a:latin typeface="Times New Roman"/>
                <a:cs typeface="Times New Roman"/>
              </a:rPr>
              <a:t> </a:t>
            </a:r>
            <a:r>
              <a:rPr sz="2000" spc="-10" dirty="0">
                <a:solidFill>
                  <a:srgbClr val="AC1285"/>
                </a:solidFill>
                <a:latin typeface="Times New Roman"/>
                <a:cs typeface="Times New Roman"/>
              </a:rPr>
              <a:t>thoroughly</a:t>
            </a:r>
            <a:r>
              <a:rPr sz="2000" spc="-10" dirty="0">
                <a:latin typeface="Times New Roman"/>
                <a:cs typeface="Times New Roman"/>
              </a:rPr>
              <a:t>.</a:t>
            </a:r>
            <a:endParaRPr sz="2000">
              <a:latin typeface="Times New Roman"/>
              <a:cs typeface="Times New Roman"/>
            </a:endParaRP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375"/>
              </a:lnSpc>
            </a:pPr>
            <a:fld id="{81D60167-4931-47E6-BA6A-407CBD079E47}" type="slidenum">
              <a:rPr spc="-40" dirty="0"/>
              <a:t>99</a:t>
            </a:fld>
            <a:endParaRPr spc="-4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594</TotalTime>
  <Words>16067</Words>
  <Application>Microsoft Office PowerPoint</Application>
  <PresentationFormat>On-screen Show (4:3)</PresentationFormat>
  <Paragraphs>987</Paragraphs>
  <Slides>150</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150</vt:i4>
      </vt:variant>
    </vt:vector>
  </HeadingPairs>
  <TitlesOfParts>
    <vt:vector size="159" baseType="lpstr">
      <vt:lpstr>Arial</vt:lpstr>
      <vt:lpstr>Calibri</vt:lpstr>
      <vt:lpstr>Carlito</vt:lpstr>
      <vt:lpstr>Comic Sans MS</vt:lpstr>
      <vt:lpstr>Courier New</vt:lpstr>
      <vt:lpstr>Times New Roman</vt:lpstr>
      <vt:lpstr>Verdana</vt:lpstr>
      <vt:lpstr>Wingdings</vt:lpstr>
      <vt:lpstr>Office Theme</vt:lpstr>
      <vt:lpstr>18CS44</vt:lpstr>
      <vt:lpstr>» The super loop based task execution model for firmware executes the tasks  sequentially in order in which the tasks are listed within the loop. Here every  task is repeated at regular intervals and the task execution is non-real time.</vt:lpstr>
      <vt:lpstr>OPERATING SYSTEM BASICS</vt:lpstr>
      <vt:lpstr>User Applications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TYPES OF OPERATING SYSTEMS</vt:lpstr>
      <vt:lpstr>PowerPoint Presentation</vt:lpstr>
      <vt:lpstr>» The Real-Time kernel: The kernel of a Real-Time OS is referred as Real-  Time kernel.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Interrupt Handling: Deals with the handling of various interrupts. Interrupts  inform the processor that an external device or an associated task requires  immediate attention of the CPU.</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TASKS, PROCESS AND THREADS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MULTIPROCESSING AND  MULTITASKING</vt:lpstr>
      <vt:lpstr>PowerPoint Presentation</vt:lpstr>
      <vt:lpstr>PowerPoint Presentation</vt:lpstr>
      <vt:lpstr>PowerPoint Presentation</vt:lpstr>
      <vt:lpstr>PowerPoint Presentation</vt:lpstr>
      <vt:lpstr>PowerPoint Presentation</vt:lpstr>
      <vt:lpstr>TASK COMMUNICATION</vt:lpstr>
      <vt:lpstr>PowerPoint Presentation</vt:lpstr>
      <vt:lpstr>PowerPoint Presentation</vt:lpstr>
      <vt:lpstr>PowerPoint Presentation</vt:lpstr>
      <vt:lpstr>» The implementation of "Pipes"   is OS dependent.</vt:lpstr>
      <vt:lpstr>PowerPoint Presentation</vt:lpstr>
      <vt:lpstr>» The concept of memory mapped object is shown bellow.</vt:lpstr>
      <vt:lpstr>» IPC Mechanism - Message Passing: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TASK SYNCHRONIZATION</vt:lpstr>
      <vt:lpstr>» The act of making the processes aware of the access of shared resources by  each process to avoid conflicts is known as “Task/ Process  Synchronization”.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Conditions Favoring Deadlock:</vt:lpstr>
      <vt:lpstr>» Handling Deadlock: The OS may adopt any of the following techniques to</vt:lpstr>
      <vt:lpstr>PowerPoint Presentation</vt:lpstr>
      <vt:lpstr>» Avoid Deadlocks: Deadlock is avoided by the careful resource allocation  techniques by the Operating System. It is similar to the traffic light  mechanism at junctions to avoid the traffic jams.</vt:lpstr>
      <vt:lpstr>» Ensure that resource preemption (resource releasing) is possible at operating  system level. This can be achieved by implementing the following set of  rules/ guidelines in resources allocation and releasing:</vt:lpstr>
      <vt:lpstr>PowerPoint Presentation</vt:lpstr>
      <vt:lpstr>PowerPoint Presentation</vt:lpstr>
      <vt:lpstr>PowerPoint Presentation</vt:lpstr>
      <vt:lpstr>PowerPoint Presentation</vt:lpstr>
      <vt:lpstr>PowerPoint Presentation</vt:lpstr>
      <vt:lpstr>HOW TO CHOOSE AN RTOS</vt:lpstr>
      <vt:lpstr>» Functional Requirements:</vt:lpstr>
      <vt:lpstr>» Kernel and Interrupt Latency: The kernel of the OS may disable interrupts  while executing certain services and it may lead to interrupt latency. For an  embedded system whose response requirements are high, this latency should  be minimal.</vt:lpstr>
      <vt:lpstr>» Support for Networking and Communication: The OS kernel may provide  stack implementation and driver support for a bunch of communication  interfaces and networking. Ensure that the OS under consideration provides  support for all the interfaces required by the embedded product.</vt:lpstr>
      <vt:lpstr>» Non-functional Requirements:</vt:lpstr>
      <vt:lpstr>PowerPoint Presentation</vt:lpstr>
      <vt:lpstr>18CS44</vt:lpstr>
      <vt:lpstr>PowerPoint Presentation</vt:lpstr>
      <vt:lpstr>PowerPoint Presentation</vt:lpstr>
      <vt:lpstr>INTEGRATION OF  HARDWARE AND FIRMWARE</vt:lpstr>
      <vt:lpstr>PowerPoint Presentation</vt:lpstr>
      <vt:lpstr>PowerPoint Presentation</vt:lpstr>
      <vt:lpstr>» The commands to control the programmer are sent from the utility program to  the programmer through the interface (see the following Figure).</vt:lpstr>
      <vt:lpstr>PowerPoint Presentation</vt:lpstr>
      <vt:lpstr>PowerPoint Presentation</vt:lpstr>
      <vt:lpstr>PowerPoint Presentation</vt:lpstr>
      <vt:lpstr>» In System Programming with SPI Protocol: Devices with SPI (Serial  Peripheral Interface) ISP (In System Programming) support contains a built-  in SPI interface and the on-chip EEPROM or FLASH memory. The primary  I/O lines involved in SPI-In System Programming are listed below:</vt:lpstr>
      <vt:lpstr>PowerPoint Presentation</vt:lpstr>
      <vt:lpstr>PowerPoint Presentation</vt:lpstr>
      <vt:lpstr>PowerPoint Presentation</vt:lpstr>
      <vt:lpstr>PowerPoint Presentation</vt:lpstr>
      <vt:lpstr>PowerPoint Presentation</vt:lpstr>
      <vt:lpstr>PowerPoint Presentation</vt:lpstr>
      <vt:lpstr>» Once a communication link is established between the host and target  machine, the OS image can be directly downloaded to the FLASH memory of  the target device.</vt:lpstr>
      <vt:lpstr>BOARD BRING UP</vt:lpstr>
      <vt:lpstr>» The prototype/ evaluation/ production version must pass through a varied set  of tests to verify that embedded hardware and firmware functions as  expected. Bring up process includes –</vt:lpstr>
      <vt:lpstr>18CS44</vt:lpstr>
      <vt:lpstr>PowerPoint Presentation</vt:lpstr>
      <vt:lpstr>THE INTEGRATED DEVELOPMENT  ENVIRONMENT (IDE)</vt:lpstr>
      <vt:lpstr>» IDE is a software package which bundles –</vt:lpstr>
      <vt:lpstr>DISASSEMBLER/ DECOMPLIER</vt:lpstr>
      <vt:lpstr>» Disassemblers/ Decompilers are deployed in reverse engineering.</vt:lpstr>
      <vt:lpstr>SIMULATORS,  EMULATORS AND DEBUGGING</vt:lpstr>
      <vt:lpstr>PowerPoint Presentation</vt:lpstr>
      <vt:lpstr>PowerPoint Presentation</vt:lpstr>
      <vt:lpstr>» Advantages of Simulator Based Debugging: Simulator based debugging  techniques are simple and straightforward .The major advantages of simulator  based firmware debugging techniques are explained below.</vt:lpstr>
      <vt:lpstr>PowerPoint Presentation</vt:lpstr>
      <vt:lpstr>PowerPoint Presentation</vt:lpstr>
      <vt:lpstr>PowerPoint Presentation</vt:lpstr>
      <vt:lpstr>PowerPoint Presentation</vt:lpstr>
      <vt:lpstr>PowerPoint Presentation</vt:lpstr>
      <vt:lpstr>PowerPoint Presentation</vt:lpstr>
      <vt:lpstr>» In Circuit</vt:lpstr>
      <vt:lpstr>PowerPoint Presentation</vt:lpstr>
      <vt:lpstr>PowerPoint Presentation</vt:lpstr>
      <vt:lpstr>PowerPoint Presentation</vt:lpstr>
      <vt:lpstr>PowerPoint Presentation</vt:lpstr>
      <vt:lpstr>TARGET HARDWARE DEBUGGING</vt:lpstr>
      <vt:lpstr>PowerPoint Presentation</vt:lpstr>
      <vt:lpstr>PowerPoint Presentation</vt:lpstr>
      <vt:lpstr>PowerPoint Presentation</vt:lpstr>
      <vt:lpstr>» Logic Analyzer:</vt:lpstr>
      <vt:lpstr>PowerPoint Presentation</vt:lpstr>
      <vt:lpstr>BOUNDARY SCAN</vt:lpstr>
      <vt:lpstr>PowerPoint Presentation</vt:lpstr>
      <vt:lpstr>PowerPoint Presentation</vt:lpstr>
      <vt:lpstr>» The following Figure illustrates the same.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Image Processing</dc:title>
  <dc:creator>god</dc:creator>
  <cp:lastModifiedBy>Pavithra DS</cp:lastModifiedBy>
  <cp:revision>35</cp:revision>
  <dcterms:created xsi:type="dcterms:W3CDTF">2022-08-04T10:27:41Z</dcterms:created>
  <dcterms:modified xsi:type="dcterms:W3CDTF">2022-08-23T10:33:58Z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2020-03-31T00:00:00Z</vt:filetime>
  </property>
  <property fmtid="{D5CDD505-2E9C-101B-9397-08002B2CF9AE}" pid="3" name="Creator">
    <vt:lpwstr>Microsoft® Office PowerPoint® 2007</vt:lpwstr>
  </property>
  <property fmtid="{D5CDD505-2E9C-101B-9397-08002B2CF9AE}" pid="4" name="LastSaved">
    <vt:filetime>2022-08-04T00:00:00Z</vt:filetime>
  </property>
</Properties>
</file>