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  <p:sldId id="365" r:id="rId111"/>
    <p:sldId id="366" r:id="rId112"/>
    <p:sldId id="367" r:id="rId113"/>
    <p:sldId id="368" r:id="rId114"/>
    <p:sldId id="369" r:id="rId115"/>
    <p:sldId id="370" r:id="rId116"/>
    <p:sldId id="371" r:id="rId117"/>
    <p:sldId id="372" r:id="rId118"/>
    <p:sldId id="373" r:id="rId119"/>
    <p:sldId id="374" r:id="rId120"/>
    <p:sldId id="375" r:id="rId121"/>
    <p:sldId id="376" r:id="rId122"/>
    <p:sldId id="377" r:id="rId123"/>
    <p:sldId id="378" r:id="rId124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theme" Target="theme/theme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tableStyles" Target="tableStyle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AA9D25-BA48-47E0-B8B8-C0040D8FF68E}" type="datetimeFigureOut">
              <a:rPr lang="en-IN" smtClean="0"/>
              <a:t>30-07-2022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A88CB-4DE1-4B5F-9B95-29EA9954A8D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70273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CA88CB-4DE1-4B5F-9B95-29EA9954A8DE}" type="slidenum">
              <a:rPr lang="en-IN" smtClean="0"/>
              <a:t>65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9372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375"/>
              </a:lnSpc>
            </a:pPr>
            <a:r>
              <a:rPr spc="-85" dirty="0"/>
              <a:t>MP, </a:t>
            </a:r>
            <a:r>
              <a:rPr spc="-30" dirty="0"/>
              <a:t>CSE, </a:t>
            </a:r>
            <a:r>
              <a:rPr spc="-15" dirty="0"/>
              <a:t>VCET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7/30/2022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‹#›</a:t>
            </a:fld>
            <a:endParaRPr spc="-4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81000" y="228600"/>
            <a:ext cx="8229600" cy="609600"/>
          </a:xfrm>
          <a:custGeom>
            <a:avLst/>
            <a:gdLst/>
            <a:ahLst/>
            <a:cxnLst/>
            <a:rect l="l" t="t" r="r" b="b"/>
            <a:pathLst>
              <a:path w="8229600" h="609600">
                <a:moveTo>
                  <a:pt x="0" y="609600"/>
                </a:moveTo>
                <a:lnTo>
                  <a:pt x="0" y="0"/>
                </a:lnTo>
                <a:lnTo>
                  <a:pt x="8229600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0" i="1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375"/>
              </a:lnSpc>
            </a:pPr>
            <a:r>
              <a:rPr spc="-85" dirty="0"/>
              <a:t>MP, </a:t>
            </a:r>
            <a:r>
              <a:rPr spc="-30" dirty="0"/>
              <a:t>CSE, </a:t>
            </a:r>
            <a:r>
              <a:rPr spc="-15" dirty="0"/>
              <a:t>VCET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7/30/2022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‹#›</a:t>
            </a:fld>
            <a:endParaRPr spc="-4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0" i="1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375"/>
              </a:lnSpc>
            </a:pPr>
            <a:r>
              <a:rPr spc="-85" dirty="0"/>
              <a:t>MP, </a:t>
            </a:r>
            <a:r>
              <a:rPr spc="-30" dirty="0"/>
              <a:t>CSE, </a:t>
            </a:r>
            <a:r>
              <a:rPr spc="-15" dirty="0"/>
              <a:t>VCET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7/30/2022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‹#›</a:t>
            </a:fld>
            <a:endParaRPr spc="-4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81000" y="228600"/>
            <a:ext cx="8229600" cy="609600"/>
          </a:xfrm>
          <a:custGeom>
            <a:avLst/>
            <a:gdLst/>
            <a:ahLst/>
            <a:cxnLst/>
            <a:rect l="l" t="t" r="r" b="b"/>
            <a:pathLst>
              <a:path w="8229600" h="609600">
                <a:moveTo>
                  <a:pt x="0" y="609600"/>
                </a:moveTo>
                <a:lnTo>
                  <a:pt x="0" y="0"/>
                </a:lnTo>
                <a:lnTo>
                  <a:pt x="8229600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0" i="1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375"/>
              </a:lnSpc>
            </a:pPr>
            <a:r>
              <a:rPr spc="-85" dirty="0"/>
              <a:t>MP, </a:t>
            </a:r>
            <a:r>
              <a:rPr spc="-30" dirty="0"/>
              <a:t>CSE, </a:t>
            </a:r>
            <a:r>
              <a:rPr spc="-15" dirty="0"/>
              <a:t>VCET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7/30/2022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‹#›</a:t>
            </a:fld>
            <a:endParaRPr spc="-4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375"/>
              </a:lnSpc>
            </a:pPr>
            <a:r>
              <a:rPr spc="-85" dirty="0"/>
              <a:t>MP, </a:t>
            </a:r>
            <a:r>
              <a:rPr spc="-30" dirty="0"/>
              <a:t>CSE, </a:t>
            </a:r>
            <a:r>
              <a:rPr spc="-15" dirty="0"/>
              <a:t>VCET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7/30/2022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‹#›</a:t>
            </a:fld>
            <a:endParaRPr spc="-4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81000" y="228600"/>
            <a:ext cx="8229600" cy="609600"/>
          </a:xfrm>
          <a:custGeom>
            <a:avLst/>
            <a:gdLst/>
            <a:ahLst/>
            <a:cxnLst/>
            <a:rect l="l" t="t" r="r" b="b"/>
            <a:pathLst>
              <a:path w="8229600" h="609600">
                <a:moveTo>
                  <a:pt x="0" y="609600"/>
                </a:moveTo>
                <a:lnTo>
                  <a:pt x="0" y="0"/>
                </a:lnTo>
                <a:lnTo>
                  <a:pt x="8229600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457200" y="6172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6250" y="199374"/>
            <a:ext cx="8391499" cy="1398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1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267129"/>
            <a:ext cx="8533765" cy="13976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061586" y="6476215"/>
            <a:ext cx="1021079" cy="196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375"/>
              </a:lnSpc>
            </a:pPr>
            <a:r>
              <a:rPr spc="-85" dirty="0"/>
              <a:t>MP, </a:t>
            </a:r>
            <a:r>
              <a:rPr spc="-30" dirty="0"/>
              <a:t>CSE, </a:t>
            </a:r>
            <a:r>
              <a:rPr spc="-15" dirty="0"/>
              <a:t>VCET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7/30/2022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420100" y="6471338"/>
            <a:ext cx="216534" cy="196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‹#›</a:t>
            </a:fld>
            <a:endParaRPr spc="-4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1219200"/>
            <a:ext cx="7924800" cy="914400"/>
          </a:xfrm>
          <a:custGeom>
            <a:avLst/>
            <a:gdLst/>
            <a:ahLst/>
            <a:cxnLst/>
            <a:rect l="l" t="t" r="r" b="b"/>
            <a:pathLst>
              <a:path w="7924800" h="914400">
                <a:moveTo>
                  <a:pt x="0" y="914400"/>
                </a:moveTo>
                <a:lnTo>
                  <a:pt x="0" y="0"/>
                </a:lnTo>
                <a:lnTo>
                  <a:pt x="7924800" y="0"/>
                </a:lnTo>
              </a:path>
            </a:pathLst>
          </a:custGeom>
          <a:ln w="2540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981200" y="3962400"/>
            <a:ext cx="6511925" cy="0"/>
          </a:xfrm>
          <a:custGeom>
            <a:avLst/>
            <a:gdLst/>
            <a:ahLst/>
            <a:cxnLst/>
            <a:rect l="l" t="t" r="r" b="b"/>
            <a:pathLst>
              <a:path w="6511925">
                <a:moveTo>
                  <a:pt x="0" y="0"/>
                </a:moveTo>
                <a:lnTo>
                  <a:pt x="6511925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463397" y="1246708"/>
            <a:ext cx="8272145" cy="4830445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854075" marR="5080" indent="-668020">
              <a:lnSpc>
                <a:spcPct val="100000"/>
              </a:lnSpc>
              <a:spcBef>
                <a:spcPts val="115"/>
              </a:spcBef>
            </a:pPr>
            <a:r>
              <a:rPr sz="4500" b="1" spc="5" dirty="0">
                <a:solidFill>
                  <a:srgbClr val="92D050"/>
                </a:solidFill>
                <a:latin typeface="Verdana"/>
                <a:cs typeface="Verdana"/>
              </a:rPr>
              <a:t>MICROCONTROLLER</a:t>
            </a:r>
            <a:r>
              <a:rPr sz="4500" b="1" spc="-190" dirty="0">
                <a:solidFill>
                  <a:srgbClr val="92D050"/>
                </a:solidFill>
                <a:latin typeface="Verdana"/>
                <a:cs typeface="Verdana"/>
              </a:rPr>
              <a:t> </a:t>
            </a:r>
            <a:r>
              <a:rPr sz="4500" b="1" spc="5" dirty="0">
                <a:solidFill>
                  <a:srgbClr val="92D050"/>
                </a:solidFill>
                <a:latin typeface="Verdana"/>
                <a:cs typeface="Verdana"/>
              </a:rPr>
              <a:t>AND  </a:t>
            </a:r>
            <a:r>
              <a:rPr sz="4500" b="1" dirty="0">
                <a:solidFill>
                  <a:srgbClr val="92D050"/>
                </a:solidFill>
                <a:latin typeface="Verdana"/>
                <a:cs typeface="Verdana"/>
              </a:rPr>
              <a:t>EMBEDDED</a:t>
            </a:r>
            <a:r>
              <a:rPr sz="4500" b="1" spc="-75" dirty="0">
                <a:solidFill>
                  <a:srgbClr val="92D050"/>
                </a:solidFill>
                <a:latin typeface="Verdana"/>
                <a:cs typeface="Verdana"/>
              </a:rPr>
              <a:t> </a:t>
            </a:r>
            <a:r>
              <a:rPr sz="4500" b="1" spc="5" dirty="0">
                <a:solidFill>
                  <a:srgbClr val="92D050"/>
                </a:solidFill>
                <a:latin typeface="Verdana"/>
                <a:cs typeface="Verdana"/>
              </a:rPr>
              <a:t>SYSTEMS</a:t>
            </a:r>
            <a:endParaRPr sz="4500">
              <a:latin typeface="Verdana"/>
              <a:cs typeface="Verdana"/>
            </a:endParaRPr>
          </a:p>
          <a:p>
            <a:pPr marR="45085" algn="ctr">
              <a:lnSpc>
                <a:spcPct val="100000"/>
              </a:lnSpc>
              <a:spcBef>
                <a:spcPts val="4205"/>
              </a:spcBef>
            </a:pPr>
            <a:r>
              <a:rPr sz="4500" b="1" spc="10" dirty="0">
                <a:solidFill>
                  <a:srgbClr val="00AFEF"/>
                </a:solidFill>
                <a:latin typeface="Verdana"/>
                <a:cs typeface="Verdana"/>
              </a:rPr>
              <a:t>MODULE</a:t>
            </a:r>
            <a:r>
              <a:rPr sz="4500" b="1" spc="-105" dirty="0">
                <a:solidFill>
                  <a:srgbClr val="00AFEF"/>
                </a:solidFill>
                <a:latin typeface="Verdana"/>
                <a:cs typeface="Verdana"/>
              </a:rPr>
              <a:t> </a:t>
            </a:r>
            <a:r>
              <a:rPr sz="4500" b="1" spc="10" dirty="0">
                <a:solidFill>
                  <a:srgbClr val="00AFEF"/>
                </a:solidFill>
                <a:latin typeface="Verdana"/>
                <a:cs typeface="Verdana"/>
              </a:rPr>
              <a:t>4</a:t>
            </a:r>
            <a:endParaRPr sz="4500">
              <a:latin typeface="Verdana"/>
              <a:cs typeface="Verdana"/>
            </a:endParaRPr>
          </a:p>
          <a:p>
            <a:pPr marL="12700" marR="61594" indent="3175" algn="ctr">
              <a:lnSpc>
                <a:spcPct val="100000"/>
              </a:lnSpc>
              <a:spcBef>
                <a:spcPts val="1205"/>
              </a:spcBef>
            </a:pPr>
            <a:r>
              <a:rPr sz="4500" b="1" spc="5" dirty="0">
                <a:solidFill>
                  <a:srgbClr val="FF0000"/>
                </a:solidFill>
                <a:latin typeface="Verdana"/>
                <a:cs typeface="Verdana"/>
              </a:rPr>
              <a:t>CHARACTERISTICS AND  QUALITY ATTRIBUTES</a:t>
            </a:r>
            <a:r>
              <a:rPr sz="4500" b="1" spc="-295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4500" b="1" spc="5" dirty="0">
                <a:solidFill>
                  <a:srgbClr val="FF0000"/>
                </a:solidFill>
                <a:latin typeface="Verdana"/>
                <a:cs typeface="Verdana"/>
              </a:rPr>
              <a:t>OF  EMBEDDED</a:t>
            </a:r>
            <a:r>
              <a:rPr sz="4500" b="1" spc="-85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4500" b="1" spc="5" dirty="0">
                <a:solidFill>
                  <a:srgbClr val="FF0000"/>
                </a:solidFill>
                <a:latin typeface="Verdana"/>
                <a:cs typeface="Verdana"/>
              </a:rPr>
              <a:t>SYSTEMS</a:t>
            </a:r>
            <a:endParaRPr sz="4500">
              <a:latin typeface="Verdana"/>
              <a:cs typeface="Verdana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3600450" y="167081"/>
            <a:ext cx="2098675" cy="71374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4500" b="1" i="0" spc="5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  <a:r>
              <a:rPr sz="4500" b="1" i="0" spc="15" dirty="0">
                <a:solidFill>
                  <a:srgbClr val="000000"/>
                </a:solidFill>
                <a:latin typeface="Arial"/>
                <a:cs typeface="Arial"/>
              </a:rPr>
              <a:t>8</a:t>
            </a:r>
            <a:r>
              <a:rPr sz="4500" b="1" i="0" spc="5" dirty="0">
                <a:solidFill>
                  <a:srgbClr val="000000"/>
                </a:solidFill>
                <a:latin typeface="Arial"/>
                <a:cs typeface="Arial"/>
              </a:rPr>
              <a:t>CS44</a:t>
            </a:r>
            <a:endParaRPr sz="45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04468" y="734694"/>
            <a:ext cx="7955280" cy="3295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38455" indent="-326390">
              <a:lnSpc>
                <a:spcPct val="100000"/>
              </a:lnSpc>
              <a:spcBef>
                <a:spcPts val="90"/>
              </a:spcBef>
              <a:buClr>
                <a:srgbClr val="3A812E"/>
              </a:buClr>
              <a:buSzPct val="60000"/>
              <a:buFont typeface="Wingdings"/>
              <a:buChar char=""/>
              <a:tabLst>
                <a:tab pos="338455" algn="l"/>
                <a:tab pos="339090" algn="l"/>
                <a:tab pos="1301750" algn="l"/>
                <a:tab pos="2296160" algn="l"/>
                <a:tab pos="2597785" algn="l"/>
                <a:tab pos="3042920" algn="l"/>
                <a:tab pos="4241165" algn="l"/>
                <a:tab pos="4985385" algn="l"/>
                <a:tab pos="6003925" algn="l"/>
                <a:tab pos="6936740" algn="l"/>
                <a:tab pos="7378700" algn="l"/>
              </a:tabLst>
            </a:pPr>
            <a:r>
              <a:rPr sz="2000" spc="-10" dirty="0">
                <a:latin typeface="Times New Roman"/>
                <a:cs typeface="Times New Roman"/>
              </a:rPr>
              <a:t>A</a:t>
            </a:r>
            <a:r>
              <a:rPr sz="2000" spc="-15" dirty="0">
                <a:latin typeface="Times New Roman"/>
                <a:cs typeface="Times New Roman"/>
              </a:rPr>
              <a:t>n</a:t>
            </a:r>
            <a:r>
              <a:rPr sz="2000" spc="5" dirty="0">
                <a:latin typeface="Times New Roman"/>
                <a:cs typeface="Times New Roman"/>
              </a:rPr>
              <a:t>o</a:t>
            </a:r>
            <a:r>
              <a:rPr sz="2000" spc="-5" dirty="0">
                <a:latin typeface="Times New Roman"/>
                <a:cs typeface="Times New Roman"/>
              </a:rPr>
              <a:t>t</a:t>
            </a:r>
            <a:r>
              <a:rPr sz="2000" spc="-20" dirty="0">
                <a:latin typeface="Times New Roman"/>
                <a:cs typeface="Times New Roman"/>
              </a:rPr>
              <a:t>h</a:t>
            </a:r>
            <a:r>
              <a:rPr sz="2000" spc="-5" dirty="0">
                <a:latin typeface="Times New Roman"/>
                <a:cs typeface="Times New Roman"/>
              </a:rPr>
              <a:t>er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" dirty="0">
                <a:latin typeface="Times New Roman"/>
                <a:cs typeface="Times New Roman"/>
              </a:rPr>
              <a:t>e</a:t>
            </a:r>
            <a:r>
              <a:rPr sz="2000" spc="-15" dirty="0">
                <a:latin typeface="Times New Roman"/>
                <a:cs typeface="Times New Roman"/>
              </a:rPr>
              <a:t>x</a:t>
            </a:r>
            <a:r>
              <a:rPr sz="2000" spc="20" dirty="0">
                <a:latin typeface="Times New Roman"/>
                <a:cs typeface="Times New Roman"/>
              </a:rPr>
              <a:t>a</a:t>
            </a:r>
            <a:r>
              <a:rPr sz="2000" spc="-25" dirty="0">
                <a:latin typeface="Times New Roman"/>
                <a:cs typeface="Times New Roman"/>
              </a:rPr>
              <a:t>m</a:t>
            </a:r>
            <a:r>
              <a:rPr sz="2000" spc="5" dirty="0">
                <a:latin typeface="Times New Roman"/>
                <a:cs typeface="Times New Roman"/>
              </a:rPr>
              <a:t>p</a:t>
            </a:r>
            <a:r>
              <a:rPr sz="2000" spc="-5" dirty="0">
                <a:latin typeface="Times New Roman"/>
                <a:cs typeface="Times New Roman"/>
              </a:rPr>
              <a:t>le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i</a:t>
            </a:r>
            <a:r>
              <a:rPr sz="2000" spc="-5" dirty="0">
                <a:latin typeface="Times New Roman"/>
                <a:cs typeface="Times New Roman"/>
              </a:rPr>
              <a:t>s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" dirty="0">
                <a:latin typeface="Times New Roman"/>
                <a:cs typeface="Times New Roman"/>
              </a:rPr>
              <a:t>t</a:t>
            </a:r>
            <a:r>
              <a:rPr sz="2000" spc="-20" dirty="0">
                <a:latin typeface="Times New Roman"/>
                <a:cs typeface="Times New Roman"/>
              </a:rPr>
              <a:t>h</a:t>
            </a:r>
            <a:r>
              <a:rPr sz="2000" spc="-5" dirty="0">
                <a:latin typeface="Times New Roman"/>
                <a:cs typeface="Times New Roman"/>
              </a:rPr>
              <a:t>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A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u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t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o</a:t>
            </a:r>
            <a:r>
              <a:rPr sz="2000" spc="-50" dirty="0">
                <a:solidFill>
                  <a:srgbClr val="006FC0"/>
                </a:solidFill>
                <a:latin typeface="Times New Roman"/>
                <a:cs typeface="Times New Roman"/>
              </a:rPr>
              <a:t>m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atic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	</a:t>
            </a:r>
            <a:r>
              <a:rPr sz="2000" spc="25" dirty="0">
                <a:solidFill>
                  <a:srgbClr val="006FC0"/>
                </a:solidFill>
                <a:latin typeface="Times New Roman"/>
                <a:cs typeface="Times New Roman"/>
              </a:rPr>
              <a:t>T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eller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	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M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a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h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i</a:t>
            </a:r>
            <a:r>
              <a:rPr sz="2000" spc="-20" dirty="0">
                <a:solidFill>
                  <a:srgbClr val="006FC0"/>
                </a:solidFill>
                <a:latin typeface="Times New Roman"/>
                <a:cs typeface="Times New Roman"/>
              </a:rPr>
              <a:t>n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e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	(</a:t>
            </a:r>
            <a:r>
              <a:rPr sz="2000" spc="-35" dirty="0">
                <a:solidFill>
                  <a:srgbClr val="006FC0"/>
                </a:solidFill>
                <a:latin typeface="Times New Roman"/>
                <a:cs typeface="Times New Roman"/>
              </a:rPr>
              <a:t>A</a:t>
            </a:r>
            <a:r>
              <a:rPr sz="2000" spc="25" dirty="0">
                <a:solidFill>
                  <a:srgbClr val="006FC0"/>
                </a:solidFill>
                <a:latin typeface="Times New Roman"/>
                <a:cs typeface="Times New Roman"/>
              </a:rPr>
              <a:t>T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M</a:t>
            </a:r>
            <a:r>
              <a:rPr sz="2000" spc="15" dirty="0">
                <a:solidFill>
                  <a:srgbClr val="006FC0"/>
                </a:solidFill>
                <a:latin typeface="Times New Roman"/>
                <a:cs typeface="Times New Roman"/>
              </a:rPr>
              <a:t>)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35" dirty="0">
                <a:latin typeface="Times New Roman"/>
                <a:cs typeface="Times New Roman"/>
              </a:rPr>
              <a:t>A</a:t>
            </a:r>
            <a:r>
              <a:rPr sz="2000" spc="-5" dirty="0">
                <a:latin typeface="Times New Roman"/>
                <a:cs typeface="Times New Roman"/>
              </a:rPr>
              <a:t>n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35" dirty="0">
                <a:latin typeface="Times New Roman"/>
                <a:cs typeface="Times New Roman"/>
              </a:rPr>
              <a:t>A</a:t>
            </a:r>
            <a:r>
              <a:rPr sz="2000" spc="25" dirty="0">
                <a:latin typeface="Times New Roman"/>
                <a:cs typeface="Times New Roman"/>
              </a:rPr>
              <a:t>T</a:t>
            </a:r>
            <a:r>
              <a:rPr sz="2000" spc="-10" dirty="0">
                <a:latin typeface="Times New Roman"/>
                <a:cs typeface="Times New Roman"/>
              </a:rPr>
              <a:t>M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420100" y="6471338"/>
            <a:ext cx="217804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10</a:t>
            </a:fld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30604" y="1038511"/>
            <a:ext cx="1752600" cy="940435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0"/>
              </a:spcBef>
              <a:tabLst>
                <a:tab pos="1021715" algn="l"/>
                <a:tab pos="1302385" algn="l"/>
              </a:tabLst>
            </a:pPr>
            <a:r>
              <a:rPr sz="2000" spc="-5" dirty="0">
                <a:latin typeface="Times New Roman"/>
                <a:cs typeface="Times New Roman"/>
              </a:rPr>
              <a:t>c</a:t>
            </a:r>
            <a:r>
              <a:rPr sz="2000" spc="5" dirty="0">
                <a:latin typeface="Times New Roman"/>
                <a:cs typeface="Times New Roman"/>
              </a:rPr>
              <a:t>o</a:t>
            </a:r>
            <a:r>
              <a:rPr sz="2000" spc="-20" dirty="0">
                <a:latin typeface="Times New Roman"/>
                <a:cs typeface="Times New Roman"/>
              </a:rPr>
              <a:t>n</a:t>
            </a:r>
            <a:r>
              <a:rPr sz="2000" spc="-5" dirty="0">
                <a:latin typeface="Times New Roman"/>
                <a:cs typeface="Times New Roman"/>
              </a:rPr>
              <a:t>tai</a:t>
            </a:r>
            <a:r>
              <a:rPr sz="2000" spc="-20" dirty="0">
                <a:latin typeface="Times New Roman"/>
                <a:cs typeface="Times New Roman"/>
              </a:rPr>
              <a:t>n</a:t>
            </a:r>
            <a:r>
              <a:rPr sz="2000" spc="-5" dirty="0">
                <a:latin typeface="Times New Roman"/>
                <a:cs typeface="Times New Roman"/>
              </a:rPr>
              <a:t>s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a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	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c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ar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d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  <a:tabLst>
                <a:tab pos="1244600" algn="l"/>
              </a:tabLst>
            </a:pPr>
            <a:r>
              <a:rPr sz="2000" spc="-10" dirty="0">
                <a:latin typeface="Times New Roman"/>
                <a:cs typeface="Times New Roman"/>
              </a:rPr>
              <a:t>validating	</a:t>
            </a:r>
            <a:r>
              <a:rPr sz="2000" spc="-5" dirty="0">
                <a:latin typeface="Times New Roman"/>
                <a:cs typeface="Times New Roman"/>
              </a:rPr>
              <a:t>the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899029" y="1038511"/>
            <a:ext cx="5861685" cy="940435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140335">
              <a:lnSpc>
                <a:spcPct val="100000"/>
              </a:lnSpc>
              <a:spcBef>
                <a:spcPts val="1300"/>
              </a:spcBef>
              <a:tabLst>
                <a:tab pos="942340" algn="l"/>
                <a:tab pos="2150110" algn="l"/>
                <a:tab pos="2771775" algn="l"/>
                <a:tab pos="4095115" algn="l"/>
                <a:tab pos="4558665" algn="l"/>
                <a:tab pos="5482590" algn="l"/>
              </a:tabLst>
            </a:pP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r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e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a</a:t>
            </a:r>
            <a:r>
              <a:rPr sz="2000" spc="5" dirty="0">
                <a:solidFill>
                  <a:srgbClr val="001F5F"/>
                </a:solidFill>
                <a:latin typeface="Times New Roman"/>
                <a:cs typeface="Times New Roman"/>
              </a:rPr>
              <a:t>d</a:t>
            </a:r>
            <a:r>
              <a:rPr sz="2000" spc="-25" dirty="0">
                <a:solidFill>
                  <a:srgbClr val="001F5F"/>
                </a:solidFill>
                <a:latin typeface="Times New Roman"/>
                <a:cs typeface="Times New Roman"/>
              </a:rPr>
              <a:t>e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r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	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e</a:t>
            </a:r>
            <a:r>
              <a:rPr sz="2000" spc="-45" dirty="0">
                <a:solidFill>
                  <a:srgbClr val="001F5F"/>
                </a:solidFill>
                <a:latin typeface="Times New Roman"/>
                <a:cs typeface="Times New Roman"/>
              </a:rPr>
              <a:t>m</a:t>
            </a:r>
            <a:r>
              <a:rPr sz="2000" spc="5" dirty="0">
                <a:solidFill>
                  <a:srgbClr val="001F5F"/>
                </a:solidFill>
                <a:latin typeface="Times New Roman"/>
                <a:cs typeface="Times New Roman"/>
              </a:rPr>
              <a:t>b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e</a:t>
            </a:r>
            <a:r>
              <a:rPr sz="2000" spc="5" dirty="0">
                <a:solidFill>
                  <a:srgbClr val="001F5F"/>
                </a:solidFill>
                <a:latin typeface="Times New Roman"/>
                <a:cs typeface="Times New Roman"/>
              </a:rPr>
              <a:t>dd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ed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	</a:t>
            </a:r>
            <a:r>
              <a:rPr sz="2000" spc="-20" dirty="0">
                <a:solidFill>
                  <a:srgbClr val="001F5F"/>
                </a:solidFill>
                <a:latin typeface="Times New Roman"/>
                <a:cs typeface="Times New Roman"/>
              </a:rPr>
              <a:t>un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i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t</a:t>
            </a:r>
            <a:r>
              <a:rPr sz="2000" spc="-5" dirty="0">
                <a:latin typeface="Times New Roman"/>
                <a:cs typeface="Times New Roman"/>
              </a:rPr>
              <a:t>,</a:t>
            </a:r>
            <a:r>
              <a:rPr sz="2000" dirty="0">
                <a:latin typeface="Times New Roman"/>
                <a:cs typeface="Times New Roman"/>
              </a:rPr>
              <a:t>	r</a:t>
            </a:r>
            <a:r>
              <a:rPr sz="2000" spc="-5" dirty="0">
                <a:latin typeface="Times New Roman"/>
                <a:cs typeface="Times New Roman"/>
              </a:rPr>
              <a:t>es</a:t>
            </a:r>
            <a:r>
              <a:rPr sz="2000" dirty="0">
                <a:latin typeface="Times New Roman"/>
                <a:cs typeface="Times New Roman"/>
              </a:rPr>
              <a:t>p</a:t>
            </a:r>
            <a:r>
              <a:rPr sz="2000" spc="5" dirty="0">
                <a:latin typeface="Times New Roman"/>
                <a:cs typeface="Times New Roman"/>
              </a:rPr>
              <a:t>o</a:t>
            </a:r>
            <a:r>
              <a:rPr sz="2000" spc="-20" dirty="0">
                <a:latin typeface="Times New Roman"/>
                <a:cs typeface="Times New Roman"/>
              </a:rPr>
              <a:t>n</a:t>
            </a:r>
            <a:r>
              <a:rPr sz="2000" spc="-15" dirty="0">
                <a:latin typeface="Times New Roman"/>
                <a:cs typeface="Times New Roman"/>
              </a:rPr>
              <a:t>s</a:t>
            </a:r>
            <a:r>
              <a:rPr sz="2000" spc="-5" dirty="0">
                <a:latin typeface="Times New Roman"/>
                <a:cs typeface="Times New Roman"/>
              </a:rPr>
              <a:t>i</a:t>
            </a:r>
            <a:r>
              <a:rPr sz="2000" dirty="0">
                <a:latin typeface="Times New Roman"/>
                <a:cs typeface="Times New Roman"/>
              </a:rPr>
              <a:t>b</a:t>
            </a:r>
            <a:r>
              <a:rPr sz="2000" spc="-5" dirty="0">
                <a:latin typeface="Times New Roman"/>
                <a:cs typeface="Times New Roman"/>
              </a:rPr>
              <a:t>le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f</a:t>
            </a:r>
            <a:r>
              <a:rPr sz="2000" spc="5" dirty="0">
                <a:latin typeface="Times New Roman"/>
                <a:cs typeface="Times New Roman"/>
              </a:rPr>
              <a:t>o</a:t>
            </a:r>
            <a:r>
              <a:rPr sz="2000" spc="-5" dirty="0">
                <a:latin typeface="Times New Roman"/>
                <a:cs typeface="Times New Roman"/>
              </a:rPr>
              <a:t>r</a:t>
            </a:r>
            <a:r>
              <a:rPr sz="2000" dirty="0">
                <a:latin typeface="Times New Roman"/>
                <a:cs typeface="Times New Roman"/>
              </a:rPr>
              <a:t>	r</a:t>
            </a:r>
            <a:r>
              <a:rPr sz="2000" spc="-5" dirty="0">
                <a:latin typeface="Times New Roman"/>
                <a:cs typeface="Times New Roman"/>
              </a:rPr>
              <a:t>e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-20" dirty="0">
                <a:latin typeface="Times New Roman"/>
                <a:cs typeface="Times New Roman"/>
              </a:rPr>
              <a:t>d</a:t>
            </a:r>
            <a:r>
              <a:rPr sz="2000" spc="-5" dirty="0">
                <a:latin typeface="Times New Roman"/>
                <a:cs typeface="Times New Roman"/>
              </a:rPr>
              <a:t>i</a:t>
            </a:r>
            <a:r>
              <a:rPr sz="2000" spc="-20" dirty="0">
                <a:latin typeface="Times New Roman"/>
                <a:cs typeface="Times New Roman"/>
              </a:rPr>
              <a:t>n</a:t>
            </a:r>
            <a:r>
              <a:rPr sz="2000" spc="-5" dirty="0">
                <a:latin typeface="Times New Roman"/>
                <a:cs typeface="Times New Roman"/>
              </a:rPr>
              <a:t>g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" dirty="0">
                <a:latin typeface="Times New Roman"/>
                <a:cs typeface="Times New Roman"/>
              </a:rPr>
              <a:t>a</a:t>
            </a:r>
            <a:r>
              <a:rPr sz="2000" spc="-15" dirty="0">
                <a:latin typeface="Times New Roman"/>
                <a:cs typeface="Times New Roman"/>
              </a:rPr>
              <a:t>n</a:t>
            </a:r>
            <a:r>
              <a:rPr sz="2000" spc="-5" dirty="0">
                <a:latin typeface="Times New Roman"/>
                <a:cs typeface="Times New Roman"/>
              </a:rPr>
              <a:t>d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  <a:tabLst>
                <a:tab pos="802005" algn="l"/>
                <a:tab pos="1518920" algn="l"/>
                <a:tab pos="2244090" algn="l"/>
                <a:tab pos="3576954" algn="l"/>
                <a:tab pos="4192904" algn="l"/>
                <a:tab pos="4711065" algn="l"/>
              </a:tabLst>
            </a:pPr>
            <a:r>
              <a:rPr sz="2000" spc="-10" dirty="0">
                <a:latin typeface="Times New Roman"/>
                <a:cs typeface="Times New Roman"/>
              </a:rPr>
              <a:t>user's	</a:t>
            </a:r>
            <a:r>
              <a:rPr sz="2000" spc="-15" dirty="0">
                <a:latin typeface="Times New Roman"/>
                <a:cs typeface="Times New Roman"/>
              </a:rPr>
              <a:t>AIM	</a:t>
            </a:r>
            <a:r>
              <a:rPr sz="2000" dirty="0">
                <a:latin typeface="Times New Roman"/>
                <a:cs typeface="Times New Roman"/>
              </a:rPr>
              <a:t>card,	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transaction	</a:t>
            </a:r>
            <a:r>
              <a:rPr sz="2000" spc="-10" dirty="0">
                <a:latin typeface="Times New Roman"/>
                <a:cs typeface="Times New Roman"/>
              </a:rPr>
              <a:t>unit	for	performing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04468" y="1953310"/>
            <a:ext cx="7960995" cy="32880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38455" marR="10160" algn="just">
              <a:lnSpc>
                <a:spcPct val="150000"/>
              </a:lnSpc>
              <a:spcBef>
                <a:spcPts val="100"/>
              </a:spcBef>
            </a:pPr>
            <a:r>
              <a:rPr sz="2000" spc="-10" dirty="0">
                <a:latin typeface="Times New Roman"/>
                <a:cs typeface="Times New Roman"/>
              </a:rPr>
              <a:t>transactions,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a 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currency counter </a:t>
            </a:r>
            <a:r>
              <a:rPr sz="2000" spc="-10" dirty="0">
                <a:latin typeface="Times New Roman"/>
                <a:cs typeface="Times New Roman"/>
              </a:rPr>
              <a:t>for dispatching/ vending </a:t>
            </a:r>
            <a:r>
              <a:rPr sz="2000" dirty="0">
                <a:latin typeface="Times New Roman"/>
                <a:cs typeface="Times New Roman"/>
              </a:rPr>
              <a:t>currency </a:t>
            </a:r>
            <a:r>
              <a:rPr sz="2000" spc="-10" dirty="0">
                <a:latin typeface="Times New Roman"/>
                <a:cs typeface="Times New Roman"/>
              </a:rPr>
              <a:t>to </a:t>
            </a:r>
            <a:r>
              <a:rPr sz="2000" spc="-5" dirty="0">
                <a:latin typeface="Times New Roman"/>
                <a:cs typeface="Times New Roman"/>
              </a:rPr>
              <a:t>the  authorized person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a printer </a:t>
            </a:r>
            <a:r>
              <a:rPr sz="2000" spc="-15" dirty="0">
                <a:solidFill>
                  <a:srgbClr val="001F5F"/>
                </a:solidFill>
                <a:latin typeface="Times New Roman"/>
                <a:cs typeface="Times New Roman"/>
              </a:rPr>
              <a:t>unit </a:t>
            </a:r>
            <a:r>
              <a:rPr sz="2000" spc="-10" dirty="0">
                <a:latin typeface="Times New Roman"/>
                <a:cs typeface="Times New Roman"/>
              </a:rPr>
              <a:t>for printing the </a:t>
            </a:r>
            <a:r>
              <a:rPr sz="2000" spc="-5" dirty="0">
                <a:latin typeface="Times New Roman"/>
                <a:cs typeface="Times New Roman"/>
              </a:rPr>
              <a:t>transaction</a:t>
            </a:r>
            <a:r>
              <a:rPr sz="2000" spc="18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details.</a:t>
            </a:r>
            <a:endParaRPr sz="2000">
              <a:latin typeface="Times New Roman"/>
              <a:cs typeface="Times New Roman"/>
            </a:endParaRPr>
          </a:p>
          <a:p>
            <a:pPr marL="338455" marR="5080" indent="-326390" algn="just">
              <a:lnSpc>
                <a:spcPct val="150100"/>
              </a:lnSpc>
              <a:spcBef>
                <a:spcPts val="480"/>
              </a:spcBef>
              <a:buClr>
                <a:srgbClr val="3A812E"/>
              </a:buClr>
              <a:buSzPct val="60000"/>
              <a:buFont typeface="Wingdings"/>
              <a:buChar char=""/>
              <a:tabLst>
                <a:tab pos="339090" algn="l"/>
              </a:tabLst>
            </a:pPr>
            <a:r>
              <a:rPr sz="2000" spc="-10" dirty="0">
                <a:latin typeface="Times New Roman"/>
                <a:cs typeface="Times New Roman"/>
              </a:rPr>
              <a:t>Another </a:t>
            </a:r>
            <a:r>
              <a:rPr sz="2000" spc="-5" dirty="0">
                <a:latin typeface="Times New Roman"/>
                <a:cs typeface="Times New Roman"/>
              </a:rPr>
              <a:t>typical example </a:t>
            </a:r>
            <a:r>
              <a:rPr sz="2000" spc="1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a distributed embedded </a:t>
            </a:r>
            <a:r>
              <a:rPr sz="2000" spc="-10" dirty="0">
                <a:latin typeface="Times New Roman"/>
                <a:cs typeface="Times New Roman"/>
              </a:rPr>
              <a:t>system </a:t>
            </a:r>
            <a:r>
              <a:rPr sz="2000" spc="-5" dirty="0">
                <a:latin typeface="Times New Roman"/>
                <a:cs typeface="Times New Roman"/>
              </a:rPr>
              <a:t>is the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 Supervisory Control </a:t>
            </a:r>
            <a:r>
              <a:rPr sz="2000" spc="-20" dirty="0">
                <a:solidFill>
                  <a:srgbClr val="006FC0"/>
                </a:solidFill>
                <a:latin typeface="Times New Roman"/>
                <a:cs typeface="Times New Roman"/>
              </a:rPr>
              <a:t>And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Data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Acquisition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(SCADA) system </a:t>
            </a:r>
            <a:r>
              <a:rPr sz="2000" spc="-5" dirty="0">
                <a:latin typeface="Times New Roman"/>
                <a:cs typeface="Times New Roman"/>
              </a:rPr>
              <a:t>used </a:t>
            </a:r>
            <a:r>
              <a:rPr sz="2000" spc="-10" dirty="0">
                <a:latin typeface="Times New Roman"/>
                <a:cs typeface="Times New Roman"/>
              </a:rPr>
              <a:t>in  </a:t>
            </a:r>
            <a:r>
              <a:rPr sz="2000" spc="-5" dirty="0">
                <a:latin typeface="Times New Roman"/>
                <a:cs typeface="Times New Roman"/>
              </a:rPr>
              <a:t>Control </a:t>
            </a:r>
            <a:r>
              <a:rPr sz="2000" spc="-10" dirty="0">
                <a:latin typeface="Times New Roman"/>
                <a:cs typeface="Times New Roman"/>
              </a:rPr>
              <a:t>&amp; Instrumentation applications, </a:t>
            </a:r>
            <a:r>
              <a:rPr sz="2000" spc="-15" dirty="0">
                <a:latin typeface="Times New Roman"/>
                <a:cs typeface="Times New Roman"/>
              </a:rPr>
              <a:t>which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contains physically  distributed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individual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embedded control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units connected to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a supervisory 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module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6172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9654" rIns="0" bIns="0" rtlCol="0">
            <a:spAutoFit/>
          </a:bodyPr>
          <a:lstStyle/>
          <a:p>
            <a:pPr marL="977900" marR="5080" indent="596900">
              <a:lnSpc>
                <a:spcPct val="100000"/>
              </a:lnSpc>
              <a:spcBef>
                <a:spcPts val="100"/>
              </a:spcBef>
            </a:pPr>
            <a:r>
              <a:rPr sz="3600" b="1" i="0" spc="-5" dirty="0">
                <a:latin typeface="Times New Roman"/>
                <a:cs typeface="Times New Roman"/>
              </a:rPr>
              <a:t>EMBEDDED FIRMWARE  DEVELOPMENT</a:t>
            </a:r>
            <a:r>
              <a:rPr sz="3600" b="1" i="0" spc="-50" dirty="0">
                <a:latin typeface="Times New Roman"/>
                <a:cs typeface="Times New Roman"/>
              </a:rPr>
              <a:t> </a:t>
            </a:r>
            <a:r>
              <a:rPr sz="3600" b="1" i="0" spc="-5" dirty="0">
                <a:latin typeface="Times New Roman"/>
                <a:cs typeface="Times New Roman"/>
              </a:rPr>
              <a:t>LANGUAGES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349742" y="6471338"/>
            <a:ext cx="287020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100</a:t>
            </a:fld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540" y="1954149"/>
            <a:ext cx="8532495" cy="279971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000" spc="-5" dirty="0">
                <a:latin typeface="Times New Roman"/>
                <a:cs typeface="Times New Roman"/>
              </a:rPr>
              <a:t>Embedded </a:t>
            </a:r>
            <a:r>
              <a:rPr sz="2000" spc="-15" dirty="0">
                <a:latin typeface="Times New Roman"/>
                <a:cs typeface="Times New Roman"/>
              </a:rPr>
              <a:t>firmware </a:t>
            </a:r>
            <a:r>
              <a:rPr sz="2000" spc="-5" dirty="0">
                <a:latin typeface="Times New Roman"/>
                <a:cs typeface="Times New Roman"/>
              </a:rPr>
              <a:t>can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9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–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5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»	</a:t>
            </a:r>
            <a:r>
              <a:rPr sz="2000" spc="-5" dirty="0">
                <a:latin typeface="Times New Roman"/>
                <a:cs typeface="Times New Roman"/>
              </a:rPr>
              <a:t>a target </a:t>
            </a:r>
            <a:r>
              <a:rPr sz="2000" dirty="0">
                <a:latin typeface="Times New Roman"/>
                <a:cs typeface="Times New Roman"/>
              </a:rPr>
              <a:t>processor/ </a:t>
            </a:r>
            <a:r>
              <a:rPr sz="2000" spc="-5" dirty="0">
                <a:latin typeface="Times New Roman"/>
                <a:cs typeface="Times New Roman"/>
              </a:rPr>
              <a:t>controller specific language (Assembly language </a:t>
            </a:r>
            <a:r>
              <a:rPr sz="2000" dirty="0">
                <a:latin typeface="Times New Roman"/>
                <a:cs typeface="Times New Roman"/>
              </a:rPr>
              <a:t>or</a:t>
            </a:r>
            <a:r>
              <a:rPr sz="2000" spc="-204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Low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spc="-5" dirty="0">
                <a:latin typeface="Times New Roman"/>
                <a:cs typeface="Times New Roman"/>
              </a:rPr>
              <a:t>level </a:t>
            </a:r>
            <a:r>
              <a:rPr sz="2000" spc="-10" dirty="0">
                <a:latin typeface="Times New Roman"/>
                <a:cs typeface="Times New Roman"/>
              </a:rPr>
              <a:t>language)</a:t>
            </a:r>
            <a:r>
              <a:rPr sz="2000" spc="5" dirty="0">
                <a:latin typeface="Times New Roman"/>
                <a:cs typeface="Times New Roman"/>
              </a:rPr>
              <a:t> or</a:t>
            </a:r>
            <a:endParaRPr sz="2000">
              <a:latin typeface="Times New Roman"/>
              <a:cs typeface="Times New Roman"/>
            </a:endParaRPr>
          </a:p>
          <a:p>
            <a:pPr marL="356870" marR="5715" indent="-344805">
              <a:lnSpc>
                <a:spcPct val="150000"/>
              </a:lnSpc>
              <a:spcBef>
                <a:spcPts val="480"/>
              </a:spcBef>
              <a:tabLst>
                <a:tab pos="356870" algn="l"/>
                <a:tab pos="612775" algn="l"/>
                <a:tab pos="1332865" algn="l"/>
                <a:tab pos="2521585" algn="l"/>
                <a:tab pos="3649979" algn="l"/>
                <a:tab pos="5031105" algn="l"/>
                <a:tab pos="6092190" algn="l"/>
                <a:tab pos="6555740" algn="l"/>
                <a:tab pos="7217409" algn="l"/>
                <a:tab pos="8074025" algn="l"/>
              </a:tabLst>
            </a:pP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»	</a:t>
            </a:r>
            <a:r>
              <a:rPr sz="2000" spc="-5" dirty="0">
                <a:latin typeface="Times New Roman"/>
                <a:cs typeface="Times New Roman"/>
              </a:rPr>
              <a:t>a	ta</a:t>
            </a:r>
            <a:r>
              <a:rPr sz="2000" spc="5" dirty="0">
                <a:latin typeface="Times New Roman"/>
                <a:cs typeface="Times New Roman"/>
              </a:rPr>
              <a:t>r</a:t>
            </a:r>
            <a:r>
              <a:rPr sz="2000" spc="-15" dirty="0">
                <a:latin typeface="Times New Roman"/>
                <a:cs typeface="Times New Roman"/>
              </a:rPr>
              <a:t>g</a:t>
            </a:r>
            <a:r>
              <a:rPr sz="2000" spc="-5" dirty="0">
                <a:latin typeface="Times New Roman"/>
                <a:cs typeface="Times New Roman"/>
              </a:rPr>
              <a:t>et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5" dirty="0">
                <a:latin typeface="Times New Roman"/>
                <a:cs typeface="Times New Roman"/>
              </a:rPr>
              <a:t>pro</a:t>
            </a:r>
            <a:r>
              <a:rPr sz="2000" spc="-5" dirty="0">
                <a:latin typeface="Times New Roman"/>
                <a:cs typeface="Times New Roman"/>
              </a:rPr>
              <a:t>c</a:t>
            </a:r>
            <a:r>
              <a:rPr sz="2000" spc="5" dirty="0">
                <a:latin typeface="Times New Roman"/>
                <a:cs typeface="Times New Roman"/>
              </a:rPr>
              <a:t>e</a:t>
            </a:r>
            <a:r>
              <a:rPr sz="2000" spc="-5" dirty="0">
                <a:latin typeface="Times New Roman"/>
                <a:cs typeface="Times New Roman"/>
              </a:rPr>
              <a:t>s</a:t>
            </a:r>
            <a:r>
              <a:rPr sz="2000" spc="-15" dirty="0">
                <a:latin typeface="Times New Roman"/>
                <a:cs typeface="Times New Roman"/>
              </a:rPr>
              <a:t>s</a:t>
            </a:r>
            <a:r>
              <a:rPr sz="2000" spc="5" dirty="0">
                <a:latin typeface="Times New Roman"/>
                <a:cs typeface="Times New Roman"/>
              </a:rPr>
              <a:t>or</a:t>
            </a:r>
            <a:r>
              <a:rPr sz="2000" spc="-5" dirty="0">
                <a:latin typeface="Times New Roman"/>
                <a:cs typeface="Times New Roman"/>
              </a:rPr>
              <a:t>/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" dirty="0">
                <a:latin typeface="Times New Roman"/>
                <a:cs typeface="Times New Roman"/>
              </a:rPr>
              <a:t>c</a:t>
            </a:r>
            <a:r>
              <a:rPr sz="2000" spc="10" dirty="0">
                <a:latin typeface="Times New Roman"/>
                <a:cs typeface="Times New Roman"/>
              </a:rPr>
              <a:t>o</a:t>
            </a:r>
            <a:r>
              <a:rPr sz="2000" spc="-15" dirty="0">
                <a:latin typeface="Times New Roman"/>
                <a:cs typeface="Times New Roman"/>
              </a:rPr>
              <a:t>n</a:t>
            </a:r>
            <a:r>
              <a:rPr sz="2000" spc="-5" dirty="0">
                <a:latin typeface="Times New Roman"/>
                <a:cs typeface="Times New Roman"/>
              </a:rPr>
              <a:t>t</a:t>
            </a:r>
            <a:r>
              <a:rPr sz="2000" spc="5" dirty="0">
                <a:latin typeface="Times New Roman"/>
                <a:cs typeface="Times New Roman"/>
              </a:rPr>
              <a:t>ro</a:t>
            </a:r>
            <a:r>
              <a:rPr sz="2000" spc="-5" dirty="0">
                <a:latin typeface="Times New Roman"/>
                <a:cs typeface="Times New Roman"/>
              </a:rPr>
              <a:t>ll</a:t>
            </a:r>
            <a:r>
              <a:rPr sz="2000" spc="-25" dirty="0">
                <a:latin typeface="Times New Roman"/>
                <a:cs typeface="Times New Roman"/>
              </a:rPr>
              <a:t>e</a:t>
            </a:r>
            <a:r>
              <a:rPr sz="2000" spc="-5" dirty="0">
                <a:latin typeface="Times New Roman"/>
                <a:cs typeface="Times New Roman"/>
              </a:rPr>
              <a:t>r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" dirty="0">
                <a:latin typeface="Times New Roman"/>
                <a:cs typeface="Times New Roman"/>
              </a:rPr>
              <a:t>i</a:t>
            </a:r>
            <a:r>
              <a:rPr sz="2000" spc="-15" dirty="0">
                <a:latin typeface="Times New Roman"/>
                <a:cs typeface="Times New Roman"/>
              </a:rPr>
              <a:t>n</a:t>
            </a:r>
            <a:r>
              <a:rPr sz="2000" spc="5" dirty="0">
                <a:latin typeface="Times New Roman"/>
                <a:cs typeface="Times New Roman"/>
              </a:rPr>
              <a:t>d</a:t>
            </a:r>
            <a:r>
              <a:rPr sz="2000" spc="-5" dirty="0">
                <a:latin typeface="Times New Roman"/>
                <a:cs typeface="Times New Roman"/>
              </a:rPr>
              <a:t>e</a:t>
            </a:r>
            <a:r>
              <a:rPr sz="2000" spc="10" dirty="0">
                <a:latin typeface="Times New Roman"/>
                <a:cs typeface="Times New Roman"/>
              </a:rPr>
              <a:t>p</a:t>
            </a:r>
            <a:r>
              <a:rPr sz="2000" spc="-5" dirty="0">
                <a:latin typeface="Times New Roman"/>
                <a:cs typeface="Times New Roman"/>
              </a:rPr>
              <a:t>en</a:t>
            </a:r>
            <a:r>
              <a:rPr sz="2000" dirty="0">
                <a:latin typeface="Times New Roman"/>
                <a:cs typeface="Times New Roman"/>
              </a:rPr>
              <a:t>d</a:t>
            </a:r>
            <a:r>
              <a:rPr sz="2000" spc="-5" dirty="0">
                <a:latin typeface="Times New Roman"/>
                <a:cs typeface="Times New Roman"/>
              </a:rPr>
              <a:t>ent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" dirty="0">
                <a:latin typeface="Times New Roman"/>
                <a:cs typeface="Times New Roman"/>
              </a:rPr>
              <a:t>la</a:t>
            </a:r>
            <a:r>
              <a:rPr sz="2000" spc="5" dirty="0">
                <a:latin typeface="Times New Roman"/>
                <a:cs typeface="Times New Roman"/>
              </a:rPr>
              <a:t>ng</a:t>
            </a:r>
            <a:r>
              <a:rPr sz="2000" spc="-15" dirty="0">
                <a:latin typeface="Times New Roman"/>
                <a:cs typeface="Times New Roman"/>
              </a:rPr>
              <a:t>u</a:t>
            </a:r>
            <a:r>
              <a:rPr sz="2000" spc="-5" dirty="0">
                <a:latin typeface="Times New Roman"/>
                <a:cs typeface="Times New Roman"/>
              </a:rPr>
              <a:t>age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5" dirty="0">
                <a:latin typeface="Times New Roman"/>
                <a:cs typeface="Times New Roman"/>
              </a:rPr>
              <a:t>(</a:t>
            </a:r>
            <a:r>
              <a:rPr sz="2000" spc="-20" dirty="0">
                <a:latin typeface="Times New Roman"/>
                <a:cs typeface="Times New Roman"/>
              </a:rPr>
              <a:t>C</a:t>
            </a:r>
            <a:r>
              <a:rPr sz="2000" spc="-5" dirty="0">
                <a:latin typeface="Times New Roman"/>
                <a:cs typeface="Times New Roman"/>
              </a:rPr>
              <a:t>,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0" dirty="0">
                <a:latin typeface="Times New Roman"/>
                <a:cs typeface="Times New Roman"/>
              </a:rPr>
              <a:t>C</a:t>
            </a:r>
            <a:r>
              <a:rPr sz="2000" spc="-5" dirty="0">
                <a:latin typeface="Times New Roman"/>
                <a:cs typeface="Times New Roman"/>
              </a:rPr>
              <a:t>++,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10" dirty="0">
                <a:latin typeface="Times New Roman"/>
                <a:cs typeface="Times New Roman"/>
              </a:rPr>
              <a:t>J</a:t>
            </a:r>
            <a:r>
              <a:rPr sz="2000" spc="-10" dirty="0">
                <a:latin typeface="Times New Roman"/>
                <a:cs typeface="Times New Roman"/>
              </a:rPr>
              <a:t>A</a:t>
            </a:r>
            <a:r>
              <a:rPr sz="2000" spc="15" dirty="0">
                <a:latin typeface="Times New Roman"/>
                <a:cs typeface="Times New Roman"/>
              </a:rPr>
              <a:t>V</a:t>
            </a:r>
            <a:r>
              <a:rPr sz="2000" spc="-30" dirty="0">
                <a:latin typeface="Times New Roman"/>
                <a:cs typeface="Times New Roman"/>
              </a:rPr>
              <a:t>A</a:t>
            </a:r>
            <a:r>
              <a:rPr sz="2000" spc="-5" dirty="0">
                <a:latin typeface="Times New Roman"/>
                <a:cs typeface="Times New Roman"/>
              </a:rPr>
              <a:t>,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" dirty="0">
                <a:latin typeface="Times New Roman"/>
                <a:cs typeface="Times New Roman"/>
              </a:rPr>
              <a:t>etc</a:t>
            </a:r>
            <a:r>
              <a:rPr sz="2000" dirty="0">
                <a:latin typeface="Times New Roman"/>
                <a:cs typeface="Times New Roman"/>
              </a:rPr>
              <a:t>.</a:t>
            </a:r>
            <a:r>
              <a:rPr sz="2000" spc="-5" dirty="0">
                <a:latin typeface="Times New Roman"/>
                <a:cs typeface="Times New Roman"/>
              </a:rPr>
              <a:t>)  </a:t>
            </a:r>
            <a:r>
              <a:rPr sz="2000" spc="-15" dirty="0">
                <a:latin typeface="Times New Roman"/>
                <a:cs typeface="Times New Roman"/>
              </a:rPr>
              <a:t>commonly </a:t>
            </a:r>
            <a:r>
              <a:rPr sz="2000" spc="-20" dirty="0">
                <a:latin typeface="Times New Roman"/>
                <a:cs typeface="Times New Roman"/>
              </a:rPr>
              <a:t>known </a:t>
            </a:r>
            <a:r>
              <a:rPr sz="2000" spc="-5" dirty="0">
                <a:latin typeface="Times New Roman"/>
                <a:cs typeface="Times New Roman"/>
              </a:rPr>
              <a:t>as High </a:t>
            </a:r>
            <a:r>
              <a:rPr sz="2000" spc="-10" dirty="0">
                <a:latin typeface="Times New Roman"/>
                <a:cs typeface="Times New Roman"/>
              </a:rPr>
              <a:t>Level Language</a:t>
            </a:r>
            <a:r>
              <a:rPr sz="2000" spc="280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or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5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»	</a:t>
            </a:r>
            <a:r>
              <a:rPr sz="2000" spc="-5" dirty="0">
                <a:latin typeface="Times New Roman"/>
                <a:cs typeface="Times New Roman"/>
              </a:rPr>
              <a:t>a combination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Assembly </a:t>
            </a:r>
            <a:r>
              <a:rPr sz="2000" spc="-5" dirty="0">
                <a:latin typeface="Times New Roman"/>
                <a:cs typeface="Times New Roman"/>
              </a:rPr>
              <a:t>and </a:t>
            </a:r>
            <a:r>
              <a:rPr sz="2000" spc="-10" dirty="0">
                <a:latin typeface="Times New Roman"/>
                <a:cs typeface="Times New Roman"/>
              </a:rPr>
              <a:t>High </a:t>
            </a:r>
            <a:r>
              <a:rPr sz="2000" spc="-5" dirty="0">
                <a:latin typeface="Times New Roman"/>
                <a:cs typeface="Times New Roman"/>
              </a:rPr>
              <a:t>level</a:t>
            </a:r>
            <a:r>
              <a:rPr sz="2000" spc="7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Language.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353009"/>
            <a:ext cx="8308975" cy="56051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b="1" i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Assembly </a:t>
            </a:r>
            <a:r>
              <a:rPr sz="2000" b="1" i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Language </a:t>
            </a:r>
            <a:r>
              <a:rPr sz="2000" b="1" i="1" u="heavy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Based</a:t>
            </a:r>
            <a:r>
              <a:rPr sz="2000" b="1" i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Development: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'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Assembly</a:t>
            </a:r>
            <a:r>
              <a:rPr sz="2000" i="1" spc="29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language</a:t>
            </a:r>
            <a:r>
              <a:rPr sz="2000" dirty="0">
                <a:latin typeface="Times New Roman"/>
                <a:cs typeface="Times New Roman"/>
              </a:rPr>
              <a:t>'</a:t>
            </a:r>
            <a:r>
              <a:rPr sz="2000" spc="26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is</a:t>
            </a:r>
            <a:r>
              <a:rPr sz="2000" spc="28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the</a:t>
            </a:r>
            <a:r>
              <a:rPr sz="2000" spc="295" dirty="0"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human</a:t>
            </a:r>
            <a:r>
              <a:rPr sz="2000" spc="28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readable</a:t>
            </a:r>
            <a:r>
              <a:rPr sz="2000" spc="29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notation</a:t>
            </a:r>
            <a:r>
              <a:rPr sz="2000" spc="29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of</a:t>
            </a:r>
            <a:r>
              <a:rPr sz="2000" spc="300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'</a:t>
            </a:r>
            <a:r>
              <a:rPr sz="2000" i="1" spc="-5" dirty="0">
                <a:solidFill>
                  <a:srgbClr val="C00000"/>
                </a:solidFill>
                <a:latin typeface="Times New Roman"/>
                <a:cs typeface="Times New Roman"/>
              </a:rPr>
              <a:t>machine</a:t>
            </a:r>
            <a:r>
              <a:rPr sz="2000" i="1" spc="30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i="1" spc="-5" dirty="0">
                <a:solidFill>
                  <a:srgbClr val="C00000"/>
                </a:solidFill>
                <a:latin typeface="Times New Roman"/>
                <a:cs typeface="Times New Roman"/>
              </a:rPr>
              <a:t>language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'</a:t>
            </a:r>
            <a:r>
              <a:rPr sz="2000" spc="-5" dirty="0">
                <a:latin typeface="Times New Roman"/>
                <a:cs typeface="Times New Roman"/>
              </a:rPr>
              <a:t>,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spc="-15" dirty="0">
                <a:latin typeface="Times New Roman"/>
                <a:cs typeface="Times New Roman"/>
              </a:rPr>
              <a:t>whereas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'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machine </a:t>
            </a:r>
            <a:r>
              <a:rPr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language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'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a processor understandable</a:t>
            </a:r>
            <a:r>
              <a:rPr sz="2000" spc="8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language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5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5" dirty="0">
                <a:latin typeface="Times New Roman"/>
                <a:cs typeface="Times New Roman"/>
              </a:rPr>
              <a:t>Processors</a:t>
            </a:r>
            <a:r>
              <a:rPr sz="2000" spc="1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deal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only</a:t>
            </a:r>
            <a:r>
              <a:rPr sz="2000" spc="1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with</a:t>
            </a:r>
            <a:r>
              <a:rPr sz="2000" spc="1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binaries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(</a:t>
            </a:r>
            <a:r>
              <a:rPr sz="2000" i="1" dirty="0">
                <a:latin typeface="Times New Roman"/>
                <a:cs typeface="Times New Roman"/>
              </a:rPr>
              <a:t>1</a:t>
            </a:r>
            <a:r>
              <a:rPr sz="2000" dirty="0">
                <a:latin typeface="Times New Roman"/>
                <a:cs typeface="Times New Roman"/>
              </a:rPr>
              <a:t>s</a:t>
            </a:r>
            <a:r>
              <a:rPr sz="2000" spc="1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and</a:t>
            </a:r>
            <a:r>
              <a:rPr sz="2000" spc="114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0</a:t>
            </a:r>
            <a:r>
              <a:rPr sz="2000" spc="-5" dirty="0">
                <a:latin typeface="Times New Roman"/>
                <a:cs typeface="Times New Roman"/>
              </a:rPr>
              <a:t>s).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Machine</a:t>
            </a:r>
            <a:r>
              <a:rPr sz="2000" spc="14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language</a:t>
            </a:r>
            <a:r>
              <a:rPr sz="2000" spc="13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is</a:t>
            </a:r>
            <a:r>
              <a:rPr sz="2000" spc="12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</a:t>
            </a:r>
            <a:r>
              <a:rPr sz="2000" spc="12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binary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representation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8890" indent="-344805" algn="just">
              <a:lnSpc>
                <a:spcPct val="150000"/>
              </a:lnSpc>
              <a:spcBef>
                <a:spcPts val="484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Assembly language and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machine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languages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are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processor/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controller 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dependent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5" dirty="0">
                <a:latin typeface="Times New Roman"/>
                <a:cs typeface="Times New Roman"/>
              </a:rPr>
              <a:t>an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assembly program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written for one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processor/ controller 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family 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will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not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work 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with</a:t>
            </a:r>
            <a:r>
              <a:rPr sz="2000" spc="24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others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Assembly </a:t>
            </a:r>
            <a:r>
              <a:rPr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language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programming </a:t>
            </a:r>
            <a:r>
              <a:rPr sz="2000" spc="-5" dirty="0">
                <a:latin typeface="Times New Roman"/>
                <a:cs typeface="Times New Roman"/>
              </a:rPr>
              <a:t>is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task </a:t>
            </a:r>
            <a:r>
              <a:rPr sz="2000" spc="10" dirty="0">
                <a:solidFill>
                  <a:srgbClr val="C00000"/>
                </a:solidFill>
                <a:latin typeface="Times New Roman"/>
                <a:cs typeface="Times New Roman"/>
              </a:rPr>
              <a:t>of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writing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processor specific 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machine 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code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in mnemonic form</a:t>
            </a:r>
            <a:r>
              <a:rPr sz="2000" spc="-10" dirty="0">
                <a:latin typeface="Times New Roman"/>
                <a:cs typeface="Times New Roman"/>
              </a:rPr>
              <a:t>,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converting the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mnemonics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into actual  processor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instructions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(machine language)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associated data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using </a:t>
            </a:r>
            <a:r>
              <a:rPr sz="2000" spc="20" dirty="0">
                <a:solidFill>
                  <a:srgbClr val="AC1285"/>
                </a:solidFill>
                <a:latin typeface="Times New Roman"/>
                <a:cs typeface="Times New Roman"/>
              </a:rPr>
              <a:t>an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assembler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349742" y="6471338"/>
            <a:ext cx="287020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101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6172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60044" y="199374"/>
            <a:ext cx="8301990" cy="9410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>
              <a:lnSpc>
                <a:spcPct val="150100"/>
              </a:lnSpc>
              <a:spcBef>
                <a:spcPts val="100"/>
              </a:spcBef>
              <a:tabLst>
                <a:tab pos="356870" algn="l"/>
                <a:tab pos="905510" algn="l"/>
                <a:tab pos="1802130" algn="l"/>
                <a:tab pos="2628265" algn="l"/>
                <a:tab pos="2991485" algn="l"/>
                <a:tab pos="3387725" algn="l"/>
                <a:tab pos="4479290" algn="l"/>
                <a:tab pos="5549265" algn="l"/>
                <a:tab pos="6784340" algn="l"/>
                <a:tab pos="7104380" algn="l"/>
                <a:tab pos="7497445" algn="l"/>
              </a:tabLst>
            </a:pPr>
            <a:r>
              <a:rPr i="0" spc="-5" dirty="0">
                <a:solidFill>
                  <a:srgbClr val="C00000"/>
                </a:solidFill>
              </a:rPr>
              <a:t>»	</a:t>
            </a:r>
            <a:r>
              <a:rPr i="0" spc="20" dirty="0">
                <a:solidFill>
                  <a:srgbClr val="000000"/>
                </a:solidFill>
              </a:rPr>
              <a:t>T</a:t>
            </a:r>
            <a:r>
              <a:rPr i="0" spc="-20" dirty="0">
                <a:solidFill>
                  <a:srgbClr val="000000"/>
                </a:solidFill>
              </a:rPr>
              <a:t>h</a:t>
            </a:r>
            <a:r>
              <a:rPr i="0" spc="-5" dirty="0">
                <a:solidFill>
                  <a:srgbClr val="000000"/>
                </a:solidFill>
              </a:rPr>
              <a:t>e</a:t>
            </a:r>
            <a:r>
              <a:rPr i="0" dirty="0">
                <a:solidFill>
                  <a:srgbClr val="000000"/>
                </a:solidFill>
              </a:rPr>
              <a:t>	</a:t>
            </a:r>
            <a:r>
              <a:rPr i="0" spc="-20" dirty="0"/>
              <a:t>g</a:t>
            </a:r>
            <a:r>
              <a:rPr i="0" spc="-5" dirty="0"/>
              <a:t>e</a:t>
            </a:r>
            <a:r>
              <a:rPr i="0" spc="-15" dirty="0"/>
              <a:t>n</a:t>
            </a:r>
            <a:r>
              <a:rPr i="0" spc="-5" dirty="0"/>
              <a:t>e</a:t>
            </a:r>
            <a:r>
              <a:rPr i="0" dirty="0"/>
              <a:t>r</a:t>
            </a:r>
            <a:r>
              <a:rPr i="0" spc="-5" dirty="0"/>
              <a:t>al</a:t>
            </a:r>
            <a:r>
              <a:rPr i="0" dirty="0"/>
              <a:t>	</a:t>
            </a:r>
            <a:r>
              <a:rPr i="0" spc="-25" dirty="0"/>
              <a:t>f</a:t>
            </a:r>
            <a:r>
              <a:rPr i="0" dirty="0"/>
              <a:t>o</a:t>
            </a:r>
            <a:r>
              <a:rPr i="0" spc="20" dirty="0"/>
              <a:t>r</a:t>
            </a:r>
            <a:r>
              <a:rPr i="0" spc="-45" dirty="0"/>
              <a:t>m</a:t>
            </a:r>
            <a:r>
              <a:rPr i="0" spc="-5" dirty="0"/>
              <a:t>at</a:t>
            </a:r>
            <a:r>
              <a:rPr i="0" dirty="0"/>
              <a:t>	</a:t>
            </a:r>
            <a:r>
              <a:rPr i="0" spc="5" dirty="0">
                <a:solidFill>
                  <a:srgbClr val="000000"/>
                </a:solidFill>
              </a:rPr>
              <a:t>o</a:t>
            </a:r>
            <a:r>
              <a:rPr i="0" spc="-5" dirty="0">
                <a:solidFill>
                  <a:srgbClr val="000000"/>
                </a:solidFill>
              </a:rPr>
              <a:t>f</a:t>
            </a:r>
            <a:r>
              <a:rPr i="0" dirty="0">
                <a:solidFill>
                  <a:srgbClr val="000000"/>
                </a:solidFill>
              </a:rPr>
              <a:t>	</a:t>
            </a:r>
            <a:r>
              <a:rPr i="0" spc="20" dirty="0">
                <a:solidFill>
                  <a:srgbClr val="000000"/>
                </a:solidFill>
              </a:rPr>
              <a:t>a</a:t>
            </a:r>
            <a:r>
              <a:rPr i="0" spc="-5" dirty="0">
                <a:solidFill>
                  <a:srgbClr val="000000"/>
                </a:solidFill>
              </a:rPr>
              <a:t>n</a:t>
            </a:r>
            <a:r>
              <a:rPr i="0" dirty="0">
                <a:solidFill>
                  <a:srgbClr val="000000"/>
                </a:solidFill>
              </a:rPr>
              <a:t>	</a:t>
            </a:r>
            <a:r>
              <a:rPr i="0" spc="-5" dirty="0">
                <a:solidFill>
                  <a:srgbClr val="000000"/>
                </a:solidFill>
              </a:rPr>
              <a:t>as</a:t>
            </a:r>
            <a:r>
              <a:rPr i="0" spc="-20" dirty="0">
                <a:solidFill>
                  <a:srgbClr val="000000"/>
                </a:solidFill>
              </a:rPr>
              <a:t>s</a:t>
            </a:r>
            <a:r>
              <a:rPr i="0" spc="15" dirty="0">
                <a:solidFill>
                  <a:srgbClr val="000000"/>
                </a:solidFill>
              </a:rPr>
              <a:t>e</a:t>
            </a:r>
            <a:r>
              <a:rPr i="0" spc="-45" dirty="0">
                <a:solidFill>
                  <a:srgbClr val="000000"/>
                </a:solidFill>
              </a:rPr>
              <a:t>m</a:t>
            </a:r>
            <a:r>
              <a:rPr i="0" dirty="0">
                <a:solidFill>
                  <a:srgbClr val="000000"/>
                </a:solidFill>
              </a:rPr>
              <a:t>b</a:t>
            </a:r>
            <a:r>
              <a:rPr i="0" spc="15" dirty="0">
                <a:solidFill>
                  <a:srgbClr val="000000"/>
                </a:solidFill>
              </a:rPr>
              <a:t>l</a:t>
            </a:r>
            <a:r>
              <a:rPr i="0" spc="-5" dirty="0">
                <a:solidFill>
                  <a:srgbClr val="000000"/>
                </a:solidFill>
              </a:rPr>
              <a:t>y</a:t>
            </a:r>
            <a:r>
              <a:rPr i="0" dirty="0">
                <a:solidFill>
                  <a:srgbClr val="000000"/>
                </a:solidFill>
              </a:rPr>
              <a:t>	</a:t>
            </a:r>
            <a:r>
              <a:rPr i="0" spc="-5" dirty="0">
                <a:solidFill>
                  <a:srgbClr val="000000"/>
                </a:solidFill>
              </a:rPr>
              <a:t>l</a:t>
            </a:r>
            <a:r>
              <a:rPr i="0" spc="15" dirty="0">
                <a:solidFill>
                  <a:srgbClr val="000000"/>
                </a:solidFill>
              </a:rPr>
              <a:t>a</a:t>
            </a:r>
            <a:r>
              <a:rPr i="0" dirty="0">
                <a:solidFill>
                  <a:srgbClr val="000000"/>
                </a:solidFill>
              </a:rPr>
              <a:t>n</a:t>
            </a:r>
            <a:r>
              <a:rPr i="0" spc="-20" dirty="0">
                <a:solidFill>
                  <a:srgbClr val="000000"/>
                </a:solidFill>
              </a:rPr>
              <a:t>gu</a:t>
            </a:r>
            <a:r>
              <a:rPr i="0" spc="15" dirty="0">
                <a:solidFill>
                  <a:srgbClr val="000000"/>
                </a:solidFill>
              </a:rPr>
              <a:t>a</a:t>
            </a:r>
            <a:r>
              <a:rPr i="0" spc="-20" dirty="0">
                <a:solidFill>
                  <a:srgbClr val="000000"/>
                </a:solidFill>
              </a:rPr>
              <a:t>g</a:t>
            </a:r>
            <a:r>
              <a:rPr i="0" spc="-5" dirty="0">
                <a:solidFill>
                  <a:srgbClr val="000000"/>
                </a:solidFill>
              </a:rPr>
              <a:t>e</a:t>
            </a:r>
            <a:r>
              <a:rPr i="0" dirty="0">
                <a:solidFill>
                  <a:srgbClr val="000000"/>
                </a:solidFill>
              </a:rPr>
              <a:t>	</a:t>
            </a:r>
            <a:r>
              <a:rPr i="0" spc="-5" dirty="0">
                <a:solidFill>
                  <a:srgbClr val="000000"/>
                </a:solidFill>
              </a:rPr>
              <a:t>i</a:t>
            </a:r>
            <a:r>
              <a:rPr i="0" dirty="0">
                <a:solidFill>
                  <a:srgbClr val="000000"/>
                </a:solidFill>
              </a:rPr>
              <a:t>n</a:t>
            </a:r>
            <a:r>
              <a:rPr i="0" spc="-15" dirty="0">
                <a:solidFill>
                  <a:srgbClr val="000000"/>
                </a:solidFill>
              </a:rPr>
              <a:t>s</a:t>
            </a:r>
            <a:r>
              <a:rPr i="0" spc="-5" dirty="0">
                <a:solidFill>
                  <a:srgbClr val="000000"/>
                </a:solidFill>
              </a:rPr>
              <a:t>tr</a:t>
            </a:r>
            <a:r>
              <a:rPr i="0" spc="-15" dirty="0">
                <a:solidFill>
                  <a:srgbClr val="000000"/>
                </a:solidFill>
              </a:rPr>
              <a:t>u</a:t>
            </a:r>
            <a:r>
              <a:rPr i="0" spc="-5" dirty="0">
                <a:solidFill>
                  <a:srgbClr val="000000"/>
                </a:solidFill>
              </a:rPr>
              <a:t>cti</a:t>
            </a:r>
            <a:r>
              <a:rPr i="0" dirty="0">
                <a:solidFill>
                  <a:srgbClr val="000000"/>
                </a:solidFill>
              </a:rPr>
              <a:t>o</a:t>
            </a:r>
            <a:r>
              <a:rPr i="0" spc="-5" dirty="0">
                <a:solidFill>
                  <a:srgbClr val="000000"/>
                </a:solidFill>
              </a:rPr>
              <a:t>n</a:t>
            </a:r>
            <a:r>
              <a:rPr i="0" dirty="0">
                <a:solidFill>
                  <a:srgbClr val="000000"/>
                </a:solidFill>
              </a:rPr>
              <a:t>	</a:t>
            </a:r>
            <a:r>
              <a:rPr i="0" spc="-10" dirty="0">
                <a:solidFill>
                  <a:srgbClr val="000000"/>
                </a:solidFill>
              </a:rPr>
              <a:t>i</a:t>
            </a:r>
            <a:r>
              <a:rPr i="0" spc="-5" dirty="0">
                <a:solidFill>
                  <a:srgbClr val="000000"/>
                </a:solidFill>
              </a:rPr>
              <a:t>s</a:t>
            </a:r>
            <a:r>
              <a:rPr i="0" dirty="0">
                <a:solidFill>
                  <a:srgbClr val="000000"/>
                </a:solidFill>
              </a:rPr>
              <a:t>	</a:t>
            </a:r>
            <a:r>
              <a:rPr i="0" spc="20" dirty="0">
                <a:solidFill>
                  <a:srgbClr val="000000"/>
                </a:solidFill>
              </a:rPr>
              <a:t>a</a:t>
            </a:r>
            <a:r>
              <a:rPr i="0" spc="-5" dirty="0">
                <a:solidFill>
                  <a:srgbClr val="000000"/>
                </a:solidFill>
              </a:rPr>
              <a:t>n</a:t>
            </a:r>
            <a:r>
              <a:rPr i="0" dirty="0">
                <a:solidFill>
                  <a:srgbClr val="000000"/>
                </a:solidFill>
              </a:rPr>
              <a:t>	</a:t>
            </a:r>
            <a:r>
              <a:rPr i="0" spc="-5" dirty="0">
                <a:solidFill>
                  <a:srgbClr val="C00000"/>
                </a:solidFill>
              </a:rPr>
              <a:t>O</a:t>
            </a:r>
            <a:r>
              <a:rPr i="0" dirty="0">
                <a:solidFill>
                  <a:srgbClr val="C00000"/>
                </a:solidFill>
              </a:rPr>
              <a:t>p</a:t>
            </a:r>
            <a:r>
              <a:rPr i="0" spc="-5" dirty="0">
                <a:solidFill>
                  <a:srgbClr val="C00000"/>
                </a:solidFill>
              </a:rPr>
              <a:t>c</a:t>
            </a:r>
            <a:r>
              <a:rPr i="0" spc="5" dirty="0">
                <a:solidFill>
                  <a:srgbClr val="C00000"/>
                </a:solidFill>
              </a:rPr>
              <a:t>o</a:t>
            </a:r>
            <a:r>
              <a:rPr i="0" dirty="0">
                <a:solidFill>
                  <a:srgbClr val="C00000"/>
                </a:solidFill>
              </a:rPr>
              <a:t>d</a:t>
            </a:r>
            <a:r>
              <a:rPr i="0" spc="-5" dirty="0">
                <a:solidFill>
                  <a:srgbClr val="C00000"/>
                </a:solidFill>
              </a:rPr>
              <a:t>e  </a:t>
            </a:r>
            <a:r>
              <a:rPr i="0" spc="-10" dirty="0">
                <a:solidFill>
                  <a:srgbClr val="C00000"/>
                </a:solidFill>
              </a:rPr>
              <a:t>followed </a:t>
            </a:r>
            <a:r>
              <a:rPr i="0" dirty="0">
                <a:solidFill>
                  <a:srgbClr val="C00000"/>
                </a:solidFill>
              </a:rPr>
              <a:t>by</a:t>
            </a:r>
            <a:r>
              <a:rPr i="0" spc="40" dirty="0">
                <a:solidFill>
                  <a:srgbClr val="C00000"/>
                </a:solidFill>
              </a:rPr>
              <a:t> </a:t>
            </a:r>
            <a:r>
              <a:rPr i="0" spc="-5" dirty="0">
                <a:solidFill>
                  <a:srgbClr val="C00000"/>
                </a:solidFill>
              </a:rPr>
              <a:t>Operands</a:t>
            </a:r>
            <a:r>
              <a:rPr i="0" spc="-5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8349742" y="6471338"/>
            <a:ext cx="287020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102</a:t>
            </a:fld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60044" y="1175182"/>
            <a:ext cx="8312784" cy="4907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i="1" dirty="0">
                <a:solidFill>
                  <a:srgbClr val="C00000"/>
                </a:solidFill>
                <a:latin typeface="Times New Roman"/>
                <a:cs typeface="Times New Roman"/>
              </a:rPr>
              <a:t>Opcode </a:t>
            </a:r>
            <a:r>
              <a:rPr sz="2000" spc="-5" dirty="0">
                <a:latin typeface="Times New Roman"/>
                <a:cs typeface="Times New Roman"/>
              </a:rPr>
              <a:t>tells </a:t>
            </a:r>
            <a:r>
              <a:rPr sz="2000" spc="-10" dirty="0">
                <a:latin typeface="Times New Roman"/>
                <a:cs typeface="Times New Roman"/>
              </a:rPr>
              <a:t>the processor/ controller </a:t>
            </a:r>
            <a:r>
              <a:rPr sz="2000" spc="-15" dirty="0">
                <a:latin typeface="Times New Roman"/>
                <a:cs typeface="Times New Roman"/>
              </a:rPr>
              <a:t>what </a:t>
            </a:r>
            <a:r>
              <a:rPr sz="2000" spc="-10" dirty="0">
                <a:latin typeface="Times New Roman"/>
                <a:cs typeface="Times New Roman"/>
              </a:rPr>
              <a:t>to </a:t>
            </a:r>
            <a:r>
              <a:rPr sz="2000" dirty="0">
                <a:latin typeface="Times New Roman"/>
                <a:cs typeface="Times New Roman"/>
              </a:rPr>
              <a:t>do </a:t>
            </a:r>
            <a:r>
              <a:rPr sz="2000" spc="-20" dirty="0">
                <a:latin typeface="Times New Roman"/>
                <a:cs typeface="Times New Roman"/>
              </a:rPr>
              <a:t>and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Operands  provide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data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5" dirty="0">
                <a:latin typeface="Times New Roman"/>
                <a:cs typeface="Times New Roman"/>
              </a:rPr>
              <a:t>information required </a:t>
            </a:r>
            <a:r>
              <a:rPr sz="2000" spc="-10" dirty="0">
                <a:latin typeface="Times New Roman"/>
                <a:cs typeface="Times New Roman"/>
              </a:rPr>
              <a:t>to perform </a:t>
            </a:r>
            <a:r>
              <a:rPr sz="2000" spc="-5" dirty="0">
                <a:latin typeface="Times New Roman"/>
                <a:cs typeface="Times New Roman"/>
              </a:rPr>
              <a:t>the </a:t>
            </a:r>
            <a:r>
              <a:rPr sz="2000" dirty="0">
                <a:latin typeface="Times New Roman"/>
                <a:cs typeface="Times New Roman"/>
              </a:rPr>
              <a:t>action </a:t>
            </a:r>
            <a:r>
              <a:rPr sz="2000" spc="-5" dirty="0">
                <a:latin typeface="Times New Roman"/>
                <a:cs typeface="Times New Roman"/>
              </a:rPr>
              <a:t>specified </a:t>
            </a:r>
            <a:r>
              <a:rPr sz="2000" spc="30" dirty="0">
                <a:latin typeface="Times New Roman"/>
                <a:cs typeface="Times New Roman"/>
              </a:rPr>
              <a:t>by  </a:t>
            </a:r>
            <a:r>
              <a:rPr sz="2000" spc="-10" dirty="0">
                <a:latin typeface="Times New Roman"/>
                <a:cs typeface="Times New Roman"/>
              </a:rPr>
              <a:t>the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opcode.</a:t>
            </a:r>
            <a:endParaRPr sz="2000">
              <a:latin typeface="Times New Roman"/>
              <a:cs typeface="Times New Roman"/>
            </a:endParaRPr>
          </a:p>
          <a:p>
            <a:pPr marL="683260" marR="11430" indent="-326390" algn="just">
              <a:lnSpc>
                <a:spcPct val="150100"/>
              </a:lnSpc>
              <a:spcBef>
                <a:spcPts val="459"/>
              </a:spcBef>
              <a:buClr>
                <a:srgbClr val="3A812E"/>
              </a:buClr>
              <a:buSzPct val="58333"/>
              <a:buFont typeface="Wingdings"/>
              <a:buChar char=""/>
              <a:tabLst>
                <a:tab pos="683260" algn="l"/>
              </a:tabLst>
            </a:pPr>
            <a:r>
              <a:rPr sz="1800" spc="-5" dirty="0">
                <a:latin typeface="Times New Roman"/>
                <a:cs typeface="Times New Roman"/>
              </a:rPr>
              <a:t>Example: </a:t>
            </a:r>
            <a:r>
              <a:rPr sz="1800" i="1" spc="-10" dirty="0">
                <a:solidFill>
                  <a:srgbClr val="C00000"/>
                </a:solidFill>
                <a:latin typeface="Times New Roman"/>
                <a:cs typeface="Times New Roman"/>
              </a:rPr>
              <a:t>MOV </a:t>
            </a:r>
            <a:r>
              <a:rPr sz="1800" i="1" dirty="0">
                <a:solidFill>
                  <a:srgbClr val="C00000"/>
                </a:solidFill>
                <a:latin typeface="Times New Roman"/>
                <a:cs typeface="Times New Roman"/>
              </a:rPr>
              <a:t>A, #30 </a:t>
            </a:r>
            <a:r>
              <a:rPr sz="1800" dirty="0">
                <a:latin typeface="Times New Roman"/>
                <a:cs typeface="Times New Roman"/>
              </a:rPr>
              <a:t>– </a:t>
            </a:r>
            <a:r>
              <a:rPr sz="1800" spc="-5" dirty="0">
                <a:latin typeface="Times New Roman"/>
                <a:cs typeface="Times New Roman"/>
              </a:rPr>
              <a:t>This instruction mnemonic </a:t>
            </a:r>
            <a:r>
              <a:rPr sz="1800" spc="-15" dirty="0">
                <a:latin typeface="Times New Roman"/>
                <a:cs typeface="Times New Roman"/>
              </a:rPr>
              <a:t>moves </a:t>
            </a:r>
            <a:r>
              <a:rPr sz="1800" spc="-5" dirty="0">
                <a:latin typeface="Times New Roman"/>
                <a:cs typeface="Times New Roman"/>
              </a:rPr>
              <a:t>decimal value </a:t>
            </a:r>
            <a:r>
              <a:rPr sz="1800" spc="5" dirty="0">
                <a:latin typeface="Times New Roman"/>
                <a:cs typeface="Times New Roman"/>
              </a:rPr>
              <a:t>30 </a:t>
            </a:r>
            <a:r>
              <a:rPr sz="1800" dirty="0">
                <a:latin typeface="Times New Roman"/>
                <a:cs typeface="Times New Roman"/>
              </a:rPr>
              <a:t>to  the </a:t>
            </a:r>
            <a:r>
              <a:rPr sz="1800" spc="-5" dirty="0">
                <a:latin typeface="Times New Roman"/>
                <a:cs typeface="Times New Roman"/>
              </a:rPr>
              <a:t>8051 Accumulator register. Here </a:t>
            </a:r>
            <a:r>
              <a:rPr sz="1800" i="1" spc="-10" dirty="0">
                <a:latin typeface="Times New Roman"/>
                <a:cs typeface="Times New Roman"/>
              </a:rPr>
              <a:t>MOV </a:t>
            </a:r>
            <a:r>
              <a:rPr sz="1800" i="1" dirty="0">
                <a:latin typeface="Times New Roman"/>
                <a:cs typeface="Times New Roman"/>
              </a:rPr>
              <a:t>A </a:t>
            </a:r>
            <a:r>
              <a:rPr sz="1800" spc="-5" dirty="0">
                <a:latin typeface="Times New Roman"/>
                <a:cs typeface="Times New Roman"/>
              </a:rPr>
              <a:t>is </a:t>
            </a:r>
            <a:r>
              <a:rPr sz="1800" dirty="0">
                <a:latin typeface="Times New Roman"/>
                <a:cs typeface="Times New Roman"/>
              </a:rPr>
              <a:t>the </a:t>
            </a:r>
            <a:r>
              <a:rPr sz="1800" spc="-5" dirty="0">
                <a:latin typeface="Times New Roman"/>
                <a:cs typeface="Times New Roman"/>
              </a:rPr>
              <a:t>Opcode </a:t>
            </a:r>
            <a:r>
              <a:rPr sz="1800" spc="-10" dirty="0">
                <a:latin typeface="Times New Roman"/>
                <a:cs typeface="Times New Roman"/>
              </a:rPr>
              <a:t>and </a:t>
            </a:r>
            <a:r>
              <a:rPr sz="1800" spc="5" dirty="0">
                <a:latin typeface="Times New Roman"/>
                <a:cs typeface="Times New Roman"/>
              </a:rPr>
              <a:t>30 </a:t>
            </a:r>
            <a:r>
              <a:rPr sz="1800" spc="-5" dirty="0">
                <a:latin typeface="Times New Roman"/>
                <a:cs typeface="Times New Roman"/>
              </a:rPr>
              <a:t>is </a:t>
            </a:r>
            <a:r>
              <a:rPr sz="1800" dirty="0">
                <a:latin typeface="Times New Roman"/>
                <a:cs typeface="Times New Roman"/>
              </a:rPr>
              <a:t>the operand.  </a:t>
            </a:r>
            <a:r>
              <a:rPr sz="1800" spc="-10" dirty="0">
                <a:latin typeface="Times New Roman"/>
                <a:cs typeface="Times New Roman"/>
              </a:rPr>
              <a:t>The same </a:t>
            </a:r>
            <a:r>
              <a:rPr sz="1800" dirty="0">
                <a:latin typeface="Times New Roman"/>
                <a:cs typeface="Times New Roman"/>
              </a:rPr>
              <a:t>instruction </a:t>
            </a:r>
            <a:r>
              <a:rPr sz="1800" spc="-10" dirty="0">
                <a:latin typeface="Times New Roman"/>
                <a:cs typeface="Times New Roman"/>
              </a:rPr>
              <a:t>when written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machine language: </a:t>
            </a:r>
            <a:r>
              <a:rPr sz="1800" i="1" dirty="0">
                <a:latin typeface="Times New Roman"/>
                <a:cs typeface="Times New Roman"/>
              </a:rPr>
              <a:t>01110100 </a:t>
            </a:r>
            <a:r>
              <a:rPr sz="1800" i="1" spc="-5" dirty="0">
                <a:latin typeface="Times New Roman"/>
                <a:cs typeface="Times New Roman"/>
              </a:rPr>
              <a:t>00011110 </a:t>
            </a:r>
            <a:r>
              <a:rPr sz="1800" dirty="0">
                <a:latin typeface="Times New Roman"/>
                <a:cs typeface="Times New Roman"/>
              </a:rPr>
              <a:t>–  </a:t>
            </a:r>
            <a:r>
              <a:rPr sz="1800" spc="-10" dirty="0">
                <a:latin typeface="Times New Roman"/>
                <a:cs typeface="Times New Roman"/>
              </a:rPr>
              <a:t>where </a:t>
            </a:r>
            <a:r>
              <a:rPr sz="1800" dirty="0">
                <a:latin typeface="Times New Roman"/>
                <a:cs typeface="Times New Roman"/>
              </a:rPr>
              <a:t>the </a:t>
            </a:r>
            <a:r>
              <a:rPr sz="1800" spc="-10" dirty="0">
                <a:latin typeface="Times New Roman"/>
                <a:cs typeface="Times New Roman"/>
              </a:rPr>
              <a:t>first </a:t>
            </a:r>
            <a:r>
              <a:rPr sz="1800" spc="-5" dirty="0">
                <a:latin typeface="Times New Roman"/>
                <a:cs typeface="Times New Roman"/>
              </a:rPr>
              <a:t>8-bit binary value </a:t>
            </a:r>
            <a:r>
              <a:rPr sz="1800" i="1" dirty="0">
                <a:latin typeface="Times New Roman"/>
                <a:cs typeface="Times New Roman"/>
              </a:rPr>
              <a:t>01110100</a:t>
            </a:r>
            <a:r>
              <a:rPr sz="1800" dirty="0">
                <a:latin typeface="Times New Roman"/>
                <a:cs typeface="Times New Roman"/>
              </a:rPr>
              <a:t>, </a:t>
            </a:r>
            <a:r>
              <a:rPr sz="1800" spc="-5" dirty="0">
                <a:latin typeface="Times New Roman"/>
                <a:cs typeface="Times New Roman"/>
              </a:rPr>
              <a:t>represents </a:t>
            </a:r>
            <a:r>
              <a:rPr sz="1800" dirty="0">
                <a:latin typeface="Times New Roman"/>
                <a:cs typeface="Times New Roman"/>
              </a:rPr>
              <a:t>the opcode </a:t>
            </a:r>
            <a:r>
              <a:rPr sz="1800" i="1" spc="-10" dirty="0">
                <a:latin typeface="Times New Roman"/>
                <a:cs typeface="Times New Roman"/>
              </a:rPr>
              <a:t>MOV </a:t>
            </a:r>
            <a:r>
              <a:rPr sz="1800" i="1" dirty="0">
                <a:latin typeface="Times New Roman"/>
                <a:cs typeface="Times New Roman"/>
              </a:rPr>
              <a:t>A </a:t>
            </a:r>
            <a:r>
              <a:rPr sz="1800" spc="-10" dirty="0">
                <a:latin typeface="Times New Roman"/>
                <a:cs typeface="Times New Roman"/>
              </a:rPr>
              <a:t>and </a:t>
            </a:r>
            <a:r>
              <a:rPr sz="1800" dirty="0">
                <a:latin typeface="Times New Roman"/>
                <a:cs typeface="Times New Roman"/>
              </a:rPr>
              <a:t>the  </a:t>
            </a:r>
            <a:r>
              <a:rPr sz="1800" spc="-5" dirty="0">
                <a:latin typeface="Times New Roman"/>
                <a:cs typeface="Times New Roman"/>
              </a:rPr>
              <a:t>second </a:t>
            </a:r>
            <a:r>
              <a:rPr sz="1800" dirty="0">
                <a:latin typeface="Times New Roman"/>
                <a:cs typeface="Times New Roman"/>
              </a:rPr>
              <a:t>8-bit binary </a:t>
            </a:r>
            <a:r>
              <a:rPr sz="1800" spc="-5" dirty="0">
                <a:latin typeface="Times New Roman"/>
                <a:cs typeface="Times New Roman"/>
              </a:rPr>
              <a:t>value </a:t>
            </a:r>
            <a:r>
              <a:rPr sz="1800" i="1" spc="5" dirty="0">
                <a:latin typeface="Times New Roman"/>
                <a:cs typeface="Times New Roman"/>
              </a:rPr>
              <a:t>00011110 </a:t>
            </a:r>
            <a:r>
              <a:rPr sz="1800" spc="-5" dirty="0">
                <a:latin typeface="Times New Roman"/>
                <a:cs typeface="Times New Roman"/>
              </a:rPr>
              <a:t>represents </a:t>
            </a:r>
            <a:r>
              <a:rPr sz="1800" dirty="0">
                <a:latin typeface="Times New Roman"/>
                <a:cs typeface="Times New Roman"/>
              </a:rPr>
              <a:t>the operand</a:t>
            </a:r>
            <a:r>
              <a:rPr sz="1800" spc="-145" dirty="0">
                <a:latin typeface="Times New Roman"/>
                <a:cs typeface="Times New Roman"/>
              </a:rPr>
              <a:t> </a:t>
            </a:r>
            <a:r>
              <a:rPr sz="1800" spc="5" dirty="0">
                <a:latin typeface="Times New Roman"/>
                <a:cs typeface="Times New Roman"/>
              </a:rPr>
              <a:t>30.</a:t>
            </a:r>
            <a:endParaRPr sz="1800">
              <a:latin typeface="Times New Roman"/>
              <a:cs typeface="Times New Roman"/>
            </a:endParaRPr>
          </a:p>
          <a:p>
            <a:pPr marL="683260" marR="17780" indent="-326390" algn="just">
              <a:lnSpc>
                <a:spcPct val="150000"/>
              </a:lnSpc>
              <a:spcBef>
                <a:spcPts val="434"/>
              </a:spcBef>
              <a:buClr>
                <a:srgbClr val="3A812E"/>
              </a:buClr>
              <a:buSzPct val="58333"/>
              <a:buFont typeface="Wingdings"/>
              <a:buChar char=""/>
              <a:tabLst>
                <a:tab pos="683260" algn="l"/>
              </a:tabLst>
            </a:pPr>
            <a:r>
              <a:rPr sz="1800" spc="-5" dirty="0">
                <a:latin typeface="Times New Roman"/>
                <a:cs typeface="Times New Roman"/>
              </a:rPr>
              <a:t>The mnemonic </a:t>
            </a:r>
            <a:r>
              <a:rPr sz="1800" i="1" dirty="0">
                <a:solidFill>
                  <a:srgbClr val="C00000"/>
                </a:solidFill>
                <a:latin typeface="Times New Roman"/>
                <a:cs typeface="Times New Roman"/>
              </a:rPr>
              <a:t>INC A </a:t>
            </a:r>
            <a:r>
              <a:rPr sz="1800" spc="-5" dirty="0">
                <a:latin typeface="Times New Roman"/>
                <a:cs typeface="Times New Roman"/>
              </a:rPr>
              <a:t>is an </a:t>
            </a:r>
            <a:r>
              <a:rPr sz="1800" spc="-10" dirty="0">
                <a:latin typeface="Times New Roman"/>
                <a:cs typeface="Times New Roman"/>
              </a:rPr>
              <a:t>example </a:t>
            </a:r>
            <a:r>
              <a:rPr sz="1800" spc="-5" dirty="0">
                <a:latin typeface="Times New Roman"/>
                <a:cs typeface="Times New Roman"/>
              </a:rPr>
              <a:t>for </a:t>
            </a:r>
            <a:r>
              <a:rPr sz="1800" dirty="0">
                <a:latin typeface="Times New Roman"/>
                <a:cs typeface="Times New Roman"/>
              </a:rPr>
              <a:t>instruction holding </a:t>
            </a:r>
            <a:r>
              <a:rPr sz="1800" spc="-10" dirty="0">
                <a:latin typeface="Times New Roman"/>
                <a:cs typeface="Times New Roman"/>
              </a:rPr>
              <a:t>operand </a:t>
            </a:r>
            <a:r>
              <a:rPr sz="1800" spc="-5" dirty="0">
                <a:latin typeface="Times New Roman"/>
                <a:cs typeface="Times New Roman"/>
              </a:rPr>
              <a:t>implicitly </a:t>
            </a:r>
            <a:r>
              <a:rPr sz="1800" dirty="0">
                <a:latin typeface="Times New Roman"/>
                <a:cs typeface="Times New Roman"/>
              </a:rPr>
              <a:t>in  the Opcode. </a:t>
            </a:r>
            <a:r>
              <a:rPr sz="1800" spc="-5" dirty="0">
                <a:latin typeface="Times New Roman"/>
                <a:cs typeface="Times New Roman"/>
              </a:rPr>
              <a:t>The machine language representation </a:t>
            </a:r>
            <a:r>
              <a:rPr sz="1800" spc="5" dirty="0">
                <a:latin typeface="Times New Roman"/>
                <a:cs typeface="Times New Roman"/>
              </a:rPr>
              <a:t>of </a:t>
            </a:r>
            <a:r>
              <a:rPr sz="1800" dirty="0">
                <a:latin typeface="Times New Roman"/>
                <a:cs typeface="Times New Roman"/>
              </a:rPr>
              <a:t>the </a:t>
            </a:r>
            <a:r>
              <a:rPr sz="1800" spc="-15" dirty="0">
                <a:latin typeface="Times New Roman"/>
                <a:cs typeface="Times New Roman"/>
              </a:rPr>
              <a:t>same </a:t>
            </a:r>
            <a:r>
              <a:rPr sz="1800" spc="-5" dirty="0">
                <a:latin typeface="Times New Roman"/>
                <a:cs typeface="Times New Roman"/>
              </a:rPr>
              <a:t>is</a:t>
            </a:r>
            <a:r>
              <a:rPr sz="1800" spc="40" dirty="0">
                <a:latin typeface="Times New Roman"/>
                <a:cs typeface="Times New Roman"/>
              </a:rPr>
              <a:t> </a:t>
            </a:r>
            <a:r>
              <a:rPr sz="1800" i="1" spc="5" dirty="0">
                <a:latin typeface="Times New Roman"/>
                <a:cs typeface="Times New Roman"/>
              </a:rPr>
              <a:t>00000100</a:t>
            </a:r>
            <a:r>
              <a:rPr sz="1800" spc="5" dirty="0"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5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15" dirty="0">
                <a:latin typeface="Times New Roman"/>
                <a:cs typeface="Times New Roman"/>
              </a:rPr>
              <a:t>Assembly </a:t>
            </a:r>
            <a:r>
              <a:rPr sz="2000" spc="-10" dirty="0">
                <a:latin typeface="Times New Roman"/>
                <a:cs typeface="Times New Roman"/>
              </a:rPr>
              <a:t>language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instructions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are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written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one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per</a:t>
            </a:r>
            <a:r>
              <a:rPr sz="2000" spc="27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line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199374"/>
            <a:ext cx="8306434" cy="2374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machine 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code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program </a:t>
            </a:r>
            <a:r>
              <a:rPr sz="2000" dirty="0">
                <a:latin typeface="Times New Roman"/>
                <a:cs typeface="Times New Roman"/>
              </a:rPr>
              <a:t>thus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consists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 sequence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assembly language  instructions</a:t>
            </a:r>
            <a:r>
              <a:rPr sz="2000" spc="-5" dirty="0">
                <a:latin typeface="Times New Roman"/>
                <a:cs typeface="Times New Roman"/>
              </a:rPr>
              <a:t>, </a:t>
            </a:r>
            <a:r>
              <a:rPr sz="2000" spc="-10" dirty="0">
                <a:latin typeface="Times New Roman"/>
                <a:cs typeface="Times New Roman"/>
              </a:rPr>
              <a:t>where </a:t>
            </a:r>
            <a:r>
              <a:rPr sz="2000" dirty="0">
                <a:latin typeface="Times New Roman"/>
                <a:cs typeface="Times New Roman"/>
              </a:rPr>
              <a:t>each </a:t>
            </a:r>
            <a:r>
              <a:rPr sz="2000" spc="-10" dirty="0">
                <a:latin typeface="Times New Roman"/>
                <a:cs typeface="Times New Roman"/>
              </a:rPr>
              <a:t>statement </a:t>
            </a:r>
            <a:r>
              <a:rPr sz="2000" spc="-5" dirty="0">
                <a:latin typeface="Times New Roman"/>
                <a:cs typeface="Times New Roman"/>
              </a:rPr>
              <a:t>contains a </a:t>
            </a:r>
            <a:r>
              <a:rPr sz="2000" spc="-10" dirty="0">
                <a:latin typeface="Times New Roman"/>
                <a:cs typeface="Times New Roman"/>
              </a:rPr>
              <a:t>mnemonic </a:t>
            </a:r>
            <a:r>
              <a:rPr sz="2000" dirty="0">
                <a:latin typeface="Times New Roman"/>
                <a:cs typeface="Times New Roman"/>
              </a:rPr>
              <a:t>(Opcode </a:t>
            </a:r>
            <a:r>
              <a:rPr sz="2000" spc="-5" dirty="0">
                <a:latin typeface="Times New Roman"/>
                <a:cs typeface="Times New Roman"/>
              </a:rPr>
              <a:t>+  Operands).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</a:t>
            </a:r>
            <a:r>
              <a:rPr sz="2000" spc="229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Each</a:t>
            </a:r>
            <a:r>
              <a:rPr sz="2000" spc="16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line</a:t>
            </a:r>
            <a:r>
              <a:rPr sz="2000" spc="2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160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an</a:t>
            </a:r>
            <a:r>
              <a:rPr sz="2000" spc="16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assembly</a:t>
            </a:r>
            <a:r>
              <a:rPr sz="2000" spc="17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language</a:t>
            </a:r>
            <a:r>
              <a:rPr sz="2000" spc="1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program</a:t>
            </a:r>
            <a:r>
              <a:rPr sz="2000" spc="15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is</a:t>
            </a:r>
            <a:r>
              <a:rPr sz="2000" spc="19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split</a:t>
            </a:r>
            <a:r>
              <a:rPr sz="2000" spc="16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into</a:t>
            </a:r>
            <a:r>
              <a:rPr sz="2000" spc="21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four</a:t>
            </a:r>
            <a:r>
              <a:rPr sz="2000" spc="18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fields</a:t>
            </a:r>
            <a:r>
              <a:rPr sz="2000" spc="17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as</a:t>
            </a:r>
            <a:r>
              <a:rPr sz="2000" spc="18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given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5"/>
              </a:spcBef>
            </a:pPr>
            <a:r>
              <a:rPr sz="2000" spc="-10" dirty="0">
                <a:latin typeface="Times New Roman"/>
                <a:cs typeface="Times New Roman"/>
              </a:rPr>
              <a:t>below: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83193" y="2785021"/>
            <a:ext cx="7154426" cy="26751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349742" y="6471338"/>
            <a:ext cx="287020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103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6172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60044" y="199374"/>
            <a:ext cx="8301355" cy="1398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 algn="just">
              <a:lnSpc>
                <a:spcPct val="150100"/>
              </a:lnSpc>
              <a:spcBef>
                <a:spcPts val="100"/>
              </a:spcBef>
            </a:pPr>
            <a:r>
              <a:rPr i="0" spc="-5" dirty="0">
                <a:solidFill>
                  <a:srgbClr val="C00000"/>
                </a:solidFill>
              </a:rPr>
              <a:t>» </a:t>
            </a:r>
            <a:r>
              <a:rPr i="0" dirty="0">
                <a:solidFill>
                  <a:srgbClr val="000000"/>
                </a:solidFill>
              </a:rPr>
              <a:t>The </a:t>
            </a:r>
            <a:r>
              <a:rPr i="0" spc="-15" dirty="0">
                <a:solidFill>
                  <a:srgbClr val="000000"/>
                </a:solidFill>
              </a:rPr>
              <a:t>sample </a:t>
            </a:r>
            <a:r>
              <a:rPr i="0" dirty="0">
                <a:solidFill>
                  <a:srgbClr val="000000"/>
                </a:solidFill>
              </a:rPr>
              <a:t>code </a:t>
            </a:r>
            <a:r>
              <a:rPr i="0" spc="-10" dirty="0">
                <a:solidFill>
                  <a:srgbClr val="000000"/>
                </a:solidFill>
              </a:rPr>
              <a:t>given </a:t>
            </a:r>
            <a:r>
              <a:rPr i="0" spc="-5" dirty="0">
                <a:solidFill>
                  <a:srgbClr val="000000"/>
                </a:solidFill>
              </a:rPr>
              <a:t>below </a:t>
            </a:r>
            <a:r>
              <a:rPr i="0" spc="-10" dirty="0">
                <a:solidFill>
                  <a:srgbClr val="000000"/>
                </a:solidFill>
              </a:rPr>
              <a:t>using </a:t>
            </a:r>
            <a:r>
              <a:rPr i="0" dirty="0">
                <a:solidFill>
                  <a:srgbClr val="000000"/>
                </a:solidFill>
              </a:rPr>
              <a:t>8051 </a:t>
            </a:r>
            <a:r>
              <a:rPr i="0" spc="-10" dirty="0">
                <a:solidFill>
                  <a:srgbClr val="000000"/>
                </a:solidFill>
              </a:rPr>
              <a:t>Assembly </a:t>
            </a:r>
            <a:r>
              <a:rPr i="0" spc="-5" dirty="0">
                <a:solidFill>
                  <a:srgbClr val="000000"/>
                </a:solidFill>
              </a:rPr>
              <a:t>language illustrates </a:t>
            </a:r>
            <a:r>
              <a:rPr i="0" spc="-10" dirty="0">
                <a:solidFill>
                  <a:srgbClr val="000000"/>
                </a:solidFill>
              </a:rPr>
              <a:t>the  structured </a:t>
            </a:r>
            <a:r>
              <a:rPr i="0" spc="-5" dirty="0">
                <a:solidFill>
                  <a:srgbClr val="000000"/>
                </a:solidFill>
              </a:rPr>
              <a:t>assembly </a:t>
            </a:r>
            <a:r>
              <a:rPr i="0" dirty="0">
                <a:solidFill>
                  <a:srgbClr val="000000"/>
                </a:solidFill>
              </a:rPr>
              <a:t>language </a:t>
            </a:r>
            <a:r>
              <a:rPr i="0" spc="-5" dirty="0">
                <a:solidFill>
                  <a:srgbClr val="000000"/>
                </a:solidFill>
              </a:rPr>
              <a:t>programming. </a:t>
            </a:r>
            <a:r>
              <a:rPr i="0" dirty="0">
                <a:solidFill>
                  <a:srgbClr val="000000"/>
                </a:solidFill>
              </a:rPr>
              <a:t>Each </a:t>
            </a:r>
            <a:r>
              <a:rPr i="0" spc="-5" dirty="0">
                <a:solidFill>
                  <a:srgbClr val="000000"/>
                </a:solidFill>
              </a:rPr>
              <a:t>Assembly instruction  </a:t>
            </a:r>
            <a:r>
              <a:rPr i="0" spc="-10" dirty="0">
                <a:solidFill>
                  <a:srgbClr val="000000"/>
                </a:solidFill>
              </a:rPr>
              <a:t>should </a:t>
            </a:r>
            <a:r>
              <a:rPr i="0" dirty="0">
                <a:solidFill>
                  <a:srgbClr val="000000"/>
                </a:solidFill>
              </a:rPr>
              <a:t>be </a:t>
            </a:r>
            <a:r>
              <a:rPr i="0" spc="-10" dirty="0">
                <a:solidFill>
                  <a:srgbClr val="000000"/>
                </a:solidFill>
              </a:rPr>
              <a:t>written in </a:t>
            </a:r>
            <a:r>
              <a:rPr i="0" spc="-5" dirty="0">
                <a:solidFill>
                  <a:srgbClr val="000000"/>
                </a:solidFill>
              </a:rPr>
              <a:t>a separate</a:t>
            </a:r>
            <a:r>
              <a:rPr i="0" spc="80" dirty="0">
                <a:solidFill>
                  <a:srgbClr val="000000"/>
                </a:solidFill>
              </a:rPr>
              <a:t> </a:t>
            </a:r>
            <a:r>
              <a:rPr i="0" spc="-10" dirty="0">
                <a:solidFill>
                  <a:srgbClr val="000000"/>
                </a:solidFill>
              </a:rPr>
              <a:t>line.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60044" y="3187750"/>
            <a:ext cx="8303895" cy="23736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Assembly </a:t>
            </a:r>
            <a:r>
              <a:rPr sz="2000" dirty="0">
                <a:latin typeface="Times New Roman"/>
                <a:cs typeface="Times New Roman"/>
              </a:rPr>
              <a:t>program </a:t>
            </a:r>
            <a:r>
              <a:rPr sz="2000" spc="-5" dirty="0">
                <a:latin typeface="Times New Roman"/>
                <a:cs typeface="Times New Roman"/>
              </a:rPr>
              <a:t>contains a </a:t>
            </a:r>
            <a:r>
              <a:rPr sz="2000" spc="-10" dirty="0">
                <a:latin typeface="Times New Roman"/>
                <a:cs typeface="Times New Roman"/>
              </a:rPr>
              <a:t>main routine and </a:t>
            </a:r>
            <a:r>
              <a:rPr sz="2000" spc="-5" dirty="0">
                <a:latin typeface="Times New Roman"/>
                <a:cs typeface="Times New Roman"/>
              </a:rPr>
              <a:t>it may </a:t>
            </a:r>
            <a:r>
              <a:rPr sz="2000" dirty="0">
                <a:latin typeface="Times New Roman"/>
                <a:cs typeface="Times New Roman"/>
              </a:rPr>
              <a:t>or </a:t>
            </a:r>
            <a:r>
              <a:rPr sz="2000" spc="-10" dirty="0">
                <a:latin typeface="Times New Roman"/>
                <a:cs typeface="Times New Roman"/>
              </a:rPr>
              <a:t>may not  </a:t>
            </a:r>
            <a:r>
              <a:rPr sz="2000" spc="-5" dirty="0">
                <a:latin typeface="Times New Roman"/>
                <a:cs typeface="Times New Roman"/>
              </a:rPr>
              <a:t>contain subroutines.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0" dirty="0">
                <a:latin typeface="Times New Roman"/>
                <a:cs typeface="Times New Roman"/>
              </a:rPr>
              <a:t>example </a:t>
            </a:r>
            <a:r>
              <a:rPr sz="2000" spc="-5" dirty="0">
                <a:latin typeface="Times New Roman"/>
                <a:cs typeface="Times New Roman"/>
              </a:rPr>
              <a:t>given above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latin typeface="Times New Roman"/>
                <a:cs typeface="Times New Roman"/>
              </a:rPr>
              <a:t>a subroutine, </a:t>
            </a:r>
            <a:r>
              <a:rPr sz="2000" spc="-10" dirty="0">
                <a:latin typeface="Times New Roman"/>
                <a:cs typeface="Times New Roman"/>
              </a:rPr>
              <a:t>which </a:t>
            </a:r>
            <a:r>
              <a:rPr sz="2000" spc="-5" dirty="0">
                <a:latin typeface="Times New Roman"/>
                <a:cs typeface="Times New Roman"/>
              </a:rPr>
              <a:t>can </a:t>
            </a:r>
            <a:r>
              <a:rPr sz="2000" spc="5" dirty="0">
                <a:latin typeface="Times New Roman"/>
                <a:cs typeface="Times New Roman"/>
              </a:rPr>
              <a:t>be  </a:t>
            </a:r>
            <a:r>
              <a:rPr sz="2000" spc="-10" dirty="0">
                <a:latin typeface="Times New Roman"/>
                <a:cs typeface="Times New Roman"/>
              </a:rPr>
              <a:t>invoked </a:t>
            </a:r>
            <a:r>
              <a:rPr sz="2000" dirty="0">
                <a:latin typeface="Times New Roman"/>
                <a:cs typeface="Times New Roman"/>
              </a:rPr>
              <a:t>by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15" dirty="0">
                <a:latin typeface="Times New Roman"/>
                <a:cs typeface="Times New Roman"/>
              </a:rPr>
              <a:t>main </a:t>
            </a:r>
            <a:r>
              <a:rPr sz="2000" spc="-5" dirty="0">
                <a:latin typeface="Times New Roman"/>
                <a:cs typeface="Times New Roman"/>
              </a:rPr>
              <a:t>program </a:t>
            </a:r>
            <a:r>
              <a:rPr sz="2000" dirty="0">
                <a:latin typeface="Times New Roman"/>
                <a:cs typeface="Times New Roman"/>
              </a:rPr>
              <a:t>by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15" dirty="0">
                <a:latin typeface="Times New Roman"/>
                <a:cs typeface="Times New Roman"/>
              </a:rPr>
              <a:t>Assembly</a:t>
            </a:r>
            <a:r>
              <a:rPr sz="2000" spc="16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instruction:</a:t>
            </a:r>
            <a:endParaRPr sz="2000">
              <a:latin typeface="Times New Roman"/>
              <a:cs typeface="Times New Roman"/>
            </a:endParaRPr>
          </a:p>
          <a:p>
            <a:pPr marL="356870" marR="10160" indent="-344805" algn="just">
              <a:lnSpc>
                <a:spcPct val="1500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latin typeface="Times New Roman"/>
                <a:cs typeface="Times New Roman"/>
              </a:rPr>
              <a:t>Label </a:t>
            </a:r>
            <a:r>
              <a:rPr sz="2000" spc="-5" dirty="0">
                <a:latin typeface="Times New Roman"/>
                <a:cs typeface="Times New Roman"/>
              </a:rPr>
              <a:t>can also </a:t>
            </a:r>
            <a:r>
              <a:rPr sz="2000" dirty="0">
                <a:latin typeface="Times New Roman"/>
                <a:cs typeface="Times New Roman"/>
              </a:rPr>
              <a:t>be </a:t>
            </a:r>
            <a:r>
              <a:rPr sz="2000" spc="-5" dirty="0">
                <a:latin typeface="Times New Roman"/>
                <a:cs typeface="Times New Roman"/>
              </a:rPr>
              <a:t>directly replaced </a:t>
            </a:r>
            <a:r>
              <a:rPr sz="2000" dirty="0">
                <a:latin typeface="Times New Roman"/>
                <a:cs typeface="Times New Roman"/>
              </a:rPr>
              <a:t>by </a:t>
            </a:r>
            <a:r>
              <a:rPr sz="2000" spc="-5" dirty="0">
                <a:latin typeface="Times New Roman"/>
                <a:cs typeface="Times New Roman"/>
              </a:rPr>
              <a:t>putting the desired </a:t>
            </a:r>
            <a:r>
              <a:rPr sz="2000" dirty="0">
                <a:latin typeface="Times New Roman"/>
                <a:cs typeface="Times New Roman"/>
              </a:rPr>
              <a:t>address </a:t>
            </a:r>
            <a:r>
              <a:rPr sz="2000" spc="-10" dirty="0">
                <a:latin typeface="Times New Roman"/>
                <a:cs typeface="Times New Roman"/>
              </a:rPr>
              <a:t>first and  then </a:t>
            </a:r>
            <a:r>
              <a:rPr sz="2000" spc="-15" dirty="0">
                <a:latin typeface="Times New Roman"/>
                <a:cs typeface="Times New Roman"/>
              </a:rPr>
              <a:t>writing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15" dirty="0">
                <a:latin typeface="Times New Roman"/>
                <a:cs typeface="Times New Roman"/>
              </a:rPr>
              <a:t>Assembly </a:t>
            </a:r>
            <a:r>
              <a:rPr sz="2000" dirty="0">
                <a:latin typeface="Times New Roman"/>
                <a:cs typeface="Times New Roman"/>
              </a:rPr>
              <a:t>code, </a:t>
            </a:r>
            <a:r>
              <a:rPr sz="2000" spc="-5" dirty="0">
                <a:latin typeface="Times New Roman"/>
                <a:cs typeface="Times New Roman"/>
              </a:rPr>
              <a:t>as </a:t>
            </a:r>
            <a:r>
              <a:rPr sz="2000" spc="-10" dirty="0">
                <a:latin typeface="Times New Roman"/>
                <a:cs typeface="Times New Roman"/>
              </a:rPr>
              <a:t>given</a:t>
            </a:r>
            <a:r>
              <a:rPr sz="2000" spc="2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below: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472065" y="1969265"/>
            <a:ext cx="6139204" cy="10144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797226" y="4355122"/>
            <a:ext cx="1897987" cy="20515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905000" y="5562598"/>
            <a:ext cx="6172200" cy="1219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8349742" y="6471338"/>
            <a:ext cx="287020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104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581075"/>
            <a:ext cx="8306434" cy="3806825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Assembly language program </a:t>
            </a:r>
            <a:r>
              <a:rPr sz="2000" spc="-10" dirty="0">
                <a:latin typeface="Times New Roman"/>
                <a:cs typeface="Times New Roman"/>
              </a:rPr>
              <a:t>written </a:t>
            </a:r>
            <a:r>
              <a:rPr sz="2000" spc="5" dirty="0">
                <a:latin typeface="Times New Roman"/>
                <a:cs typeface="Times New Roman"/>
              </a:rPr>
              <a:t>in </a:t>
            </a:r>
            <a:r>
              <a:rPr sz="2000" spc="-5" dirty="0">
                <a:latin typeface="Times New Roman"/>
                <a:cs typeface="Times New Roman"/>
              </a:rPr>
              <a:t>assembly </a:t>
            </a:r>
            <a:r>
              <a:rPr sz="2000" dirty="0">
                <a:latin typeface="Times New Roman"/>
                <a:cs typeface="Times New Roman"/>
              </a:rPr>
              <a:t>code </a:t>
            </a:r>
            <a:r>
              <a:rPr sz="2000" spc="-10" dirty="0">
                <a:latin typeface="Times New Roman"/>
                <a:cs typeface="Times New Roman"/>
              </a:rPr>
              <a:t>is saved </a:t>
            </a:r>
            <a:r>
              <a:rPr sz="2000" spc="-5" dirty="0">
                <a:latin typeface="Times New Roman"/>
                <a:cs typeface="Times New Roman"/>
              </a:rPr>
              <a:t>as</a:t>
            </a:r>
            <a:r>
              <a:rPr sz="2000" spc="200" dirty="0">
                <a:latin typeface="Times New Roman"/>
                <a:cs typeface="Times New Roman"/>
              </a:rPr>
              <a:t>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.asm</a:t>
            </a:r>
            <a:endParaRPr sz="2000">
              <a:latin typeface="Times New Roman"/>
              <a:cs typeface="Times New Roman"/>
            </a:endParaRPr>
          </a:p>
          <a:p>
            <a:pPr marL="356870" algn="just">
              <a:lnSpc>
                <a:spcPct val="100000"/>
              </a:lnSpc>
              <a:spcBef>
                <a:spcPts val="1200"/>
              </a:spcBef>
            </a:pPr>
            <a:r>
              <a:rPr sz="2000" spc="-15" dirty="0">
                <a:latin typeface="Times New Roman"/>
                <a:cs typeface="Times New Roman"/>
              </a:rPr>
              <a:t>(Assembly </a:t>
            </a:r>
            <a:r>
              <a:rPr sz="2000" spc="-10" dirty="0">
                <a:latin typeface="Times New Roman"/>
                <a:cs typeface="Times New Roman"/>
              </a:rPr>
              <a:t>file) file </a:t>
            </a:r>
            <a:r>
              <a:rPr sz="2000" dirty="0">
                <a:latin typeface="Times New Roman"/>
                <a:cs typeface="Times New Roman"/>
              </a:rPr>
              <a:t>or 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.src </a:t>
            </a:r>
            <a:r>
              <a:rPr sz="2000" spc="-5" dirty="0">
                <a:latin typeface="Times New Roman"/>
                <a:cs typeface="Times New Roman"/>
              </a:rPr>
              <a:t>(source)</a:t>
            </a:r>
            <a:r>
              <a:rPr sz="2000" spc="1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file.</a:t>
            </a:r>
            <a:endParaRPr sz="2000">
              <a:latin typeface="Times New Roman"/>
              <a:cs typeface="Times New Roman"/>
            </a:endParaRPr>
          </a:p>
          <a:p>
            <a:pPr marL="356870" marR="6985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Any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text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editor </a:t>
            </a:r>
            <a:r>
              <a:rPr sz="2000" spc="-10" dirty="0">
                <a:latin typeface="Times New Roman"/>
                <a:cs typeface="Times New Roman"/>
              </a:rPr>
              <a:t>like </a:t>
            </a:r>
            <a:r>
              <a:rPr sz="2000" spc="-5" dirty="0">
                <a:latin typeface="Times New Roman"/>
                <a:cs typeface="Times New Roman"/>
              </a:rPr>
              <a:t>'notepad' </a:t>
            </a:r>
            <a:r>
              <a:rPr sz="2000" dirty="0">
                <a:latin typeface="Times New Roman"/>
                <a:cs typeface="Times New Roman"/>
              </a:rPr>
              <a:t>or </a:t>
            </a:r>
            <a:r>
              <a:rPr sz="2000" spc="-5" dirty="0">
                <a:latin typeface="Times New Roman"/>
                <a:cs typeface="Times New Roman"/>
              </a:rPr>
              <a:t>'WordPad' </a:t>
            </a:r>
            <a:r>
              <a:rPr sz="2000" dirty="0">
                <a:latin typeface="Times New Roman"/>
                <a:cs typeface="Times New Roman"/>
              </a:rPr>
              <a:t>from </a:t>
            </a:r>
            <a:r>
              <a:rPr sz="2000" spc="-5" dirty="0">
                <a:latin typeface="Times New Roman"/>
                <a:cs typeface="Times New Roman"/>
              </a:rPr>
              <a:t>Microsoft® </a:t>
            </a:r>
            <a:r>
              <a:rPr sz="2000" dirty="0">
                <a:latin typeface="Times New Roman"/>
                <a:cs typeface="Times New Roman"/>
              </a:rPr>
              <a:t>or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text editor  provide </a:t>
            </a:r>
            <a:r>
              <a:rPr sz="2000" dirty="0">
                <a:latin typeface="Times New Roman"/>
                <a:cs typeface="Times New Roman"/>
              </a:rPr>
              <a:t>by </a:t>
            </a:r>
            <a:r>
              <a:rPr sz="2000" spc="5" dirty="0">
                <a:latin typeface="Times New Roman"/>
                <a:cs typeface="Times New Roman"/>
              </a:rPr>
              <a:t>an </a:t>
            </a:r>
            <a:r>
              <a:rPr sz="2000" spc="-5" dirty="0">
                <a:latin typeface="Times New Roman"/>
                <a:cs typeface="Times New Roman"/>
              </a:rPr>
              <a:t>Integrated </a:t>
            </a:r>
            <a:r>
              <a:rPr sz="2000" spc="-10" dirty="0">
                <a:latin typeface="Times New Roman"/>
                <a:cs typeface="Times New Roman"/>
              </a:rPr>
              <a:t>Development </a:t>
            </a:r>
            <a:r>
              <a:rPr sz="2000" spc="-5" dirty="0">
                <a:latin typeface="Times New Roman"/>
                <a:cs typeface="Times New Roman"/>
              </a:rPr>
              <a:t>(IDE) </a:t>
            </a:r>
            <a:r>
              <a:rPr sz="2000" dirty="0">
                <a:latin typeface="Times New Roman"/>
                <a:cs typeface="Times New Roman"/>
              </a:rPr>
              <a:t>tool </a:t>
            </a:r>
            <a:r>
              <a:rPr sz="2000" spc="-5" dirty="0">
                <a:latin typeface="Times New Roman"/>
                <a:cs typeface="Times New Roman"/>
              </a:rPr>
              <a:t>can </a:t>
            </a:r>
            <a:r>
              <a:rPr sz="2000" dirty="0">
                <a:latin typeface="Times New Roman"/>
                <a:cs typeface="Times New Roman"/>
              </a:rPr>
              <a:t>be used </a:t>
            </a:r>
            <a:r>
              <a:rPr sz="2000" spc="-10" dirty="0">
                <a:latin typeface="Times New Roman"/>
                <a:cs typeface="Times New Roman"/>
              </a:rPr>
              <a:t>for writing the  assembly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instructions.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When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 program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too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complex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or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too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big</a:t>
            </a:r>
            <a:r>
              <a:rPr sz="2000" spc="-5" dirty="0">
                <a:latin typeface="Times New Roman"/>
                <a:cs typeface="Times New Roman"/>
              </a:rPr>
              <a:t>;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entire code can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be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divided 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into sub-modules </a:t>
            </a:r>
            <a:r>
              <a:rPr sz="2000" spc="-5" dirty="0"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each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module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can 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be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re-usable </a:t>
            </a:r>
            <a:r>
              <a:rPr sz="2000" spc="-5" dirty="0">
                <a:latin typeface="Times New Roman"/>
                <a:cs typeface="Times New Roman"/>
              </a:rPr>
              <a:t>(called as </a:t>
            </a:r>
            <a:r>
              <a:rPr sz="2000" i="1" dirty="0">
                <a:solidFill>
                  <a:srgbClr val="C00000"/>
                </a:solidFill>
                <a:latin typeface="Times New Roman"/>
                <a:cs typeface="Times New Roman"/>
              </a:rPr>
              <a:t>Modular  </a:t>
            </a:r>
            <a:r>
              <a:rPr sz="2000" i="1" spc="-5" dirty="0">
                <a:solidFill>
                  <a:srgbClr val="C00000"/>
                </a:solidFill>
                <a:latin typeface="Times New Roman"/>
                <a:cs typeface="Times New Roman"/>
              </a:rPr>
              <a:t>Programming</a:t>
            </a:r>
            <a:r>
              <a:rPr sz="2000" spc="-5" dirty="0">
                <a:latin typeface="Times New Roman"/>
                <a:cs typeface="Times New Roman"/>
              </a:rPr>
              <a:t>). Modular </a:t>
            </a:r>
            <a:r>
              <a:rPr sz="2000" spc="-10" dirty="0">
                <a:latin typeface="Times New Roman"/>
                <a:cs typeface="Times New Roman"/>
              </a:rPr>
              <a:t>programs </a:t>
            </a:r>
            <a:r>
              <a:rPr sz="2000" dirty="0">
                <a:latin typeface="Times New Roman"/>
                <a:cs typeface="Times New Roman"/>
              </a:rPr>
              <a:t>are </a:t>
            </a:r>
            <a:r>
              <a:rPr sz="2000" spc="-10" dirty="0">
                <a:latin typeface="Times New Roman"/>
                <a:cs typeface="Times New Roman"/>
              </a:rPr>
              <a:t>usually </a:t>
            </a:r>
            <a:r>
              <a:rPr sz="2000" spc="-5" dirty="0">
                <a:latin typeface="Times New Roman"/>
                <a:cs typeface="Times New Roman"/>
              </a:rPr>
              <a:t>easy </a:t>
            </a:r>
            <a:r>
              <a:rPr sz="2000" spc="-10" dirty="0">
                <a:latin typeface="Times New Roman"/>
                <a:cs typeface="Times New Roman"/>
              </a:rPr>
              <a:t>to </a:t>
            </a:r>
            <a:r>
              <a:rPr sz="2000" dirty="0">
                <a:latin typeface="Times New Roman"/>
                <a:cs typeface="Times New Roman"/>
              </a:rPr>
              <a:t>code, </a:t>
            </a:r>
            <a:r>
              <a:rPr sz="2000" spc="-5" dirty="0">
                <a:latin typeface="Times New Roman"/>
                <a:cs typeface="Times New Roman"/>
              </a:rPr>
              <a:t>debug </a:t>
            </a:r>
            <a:r>
              <a:rPr sz="2000" spc="-10" dirty="0">
                <a:latin typeface="Times New Roman"/>
                <a:cs typeface="Times New Roman"/>
              </a:rPr>
              <a:t>and</a:t>
            </a:r>
            <a:r>
              <a:rPr sz="2000" spc="15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alter.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349742" y="6471338"/>
            <a:ext cx="287020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105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57200" y="1600200"/>
            <a:ext cx="8229600" cy="4800600"/>
            <a:chOff x="457200" y="1600200"/>
            <a:chExt cx="8229600" cy="4800600"/>
          </a:xfrm>
        </p:grpSpPr>
        <p:sp>
          <p:nvSpPr>
            <p:cNvPr id="3" name="object 3"/>
            <p:cNvSpPr/>
            <p:nvPr/>
          </p:nvSpPr>
          <p:spPr>
            <a:xfrm>
              <a:off x="457200" y="6172200"/>
              <a:ext cx="8229600" cy="0"/>
            </a:xfrm>
            <a:custGeom>
              <a:avLst/>
              <a:gdLst/>
              <a:ahLst/>
              <a:cxnLst/>
              <a:rect l="l" t="t" r="r" b="b"/>
              <a:pathLst>
                <a:path w="8229600">
                  <a:moveTo>
                    <a:pt x="0" y="0"/>
                  </a:moveTo>
                  <a:lnTo>
                    <a:pt x="8229600" y="0"/>
                  </a:lnTo>
                </a:path>
              </a:pathLst>
            </a:custGeom>
            <a:ln w="19050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838200" y="1600200"/>
              <a:ext cx="7848600" cy="48006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60044" y="199374"/>
            <a:ext cx="8301990" cy="1398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 algn="just">
              <a:lnSpc>
                <a:spcPct val="150100"/>
              </a:lnSpc>
              <a:spcBef>
                <a:spcPts val="100"/>
              </a:spcBef>
            </a:pPr>
            <a:r>
              <a:rPr i="0" spc="-5" dirty="0">
                <a:solidFill>
                  <a:srgbClr val="C00000"/>
                </a:solidFill>
              </a:rPr>
              <a:t>» </a:t>
            </a:r>
            <a:r>
              <a:rPr b="1" spc="-5" dirty="0">
                <a:latin typeface="Times New Roman"/>
                <a:cs typeface="Times New Roman"/>
              </a:rPr>
              <a:t>Source File to Object File Translation: </a:t>
            </a:r>
            <a:r>
              <a:rPr i="0" spc="-5" dirty="0">
                <a:solidFill>
                  <a:srgbClr val="6F2F9F"/>
                </a:solidFill>
              </a:rPr>
              <a:t>Translation </a:t>
            </a:r>
            <a:r>
              <a:rPr i="0" dirty="0">
                <a:solidFill>
                  <a:srgbClr val="6F2F9F"/>
                </a:solidFill>
              </a:rPr>
              <a:t>of </a:t>
            </a:r>
            <a:r>
              <a:rPr i="0" spc="-5" dirty="0">
                <a:solidFill>
                  <a:srgbClr val="6F2F9F"/>
                </a:solidFill>
              </a:rPr>
              <a:t>assembly </a:t>
            </a:r>
            <a:r>
              <a:rPr i="0" dirty="0">
                <a:solidFill>
                  <a:srgbClr val="6F2F9F"/>
                </a:solidFill>
              </a:rPr>
              <a:t>code </a:t>
            </a:r>
            <a:r>
              <a:rPr i="0" spc="-10" dirty="0">
                <a:solidFill>
                  <a:srgbClr val="6F2F9F"/>
                </a:solidFill>
              </a:rPr>
              <a:t>to  machine </a:t>
            </a:r>
            <a:r>
              <a:rPr i="0" dirty="0">
                <a:solidFill>
                  <a:srgbClr val="6F2F9F"/>
                </a:solidFill>
              </a:rPr>
              <a:t>code </a:t>
            </a:r>
            <a:r>
              <a:rPr i="0" spc="-5" dirty="0">
                <a:solidFill>
                  <a:srgbClr val="6F2F9F"/>
                </a:solidFill>
              </a:rPr>
              <a:t>is </a:t>
            </a:r>
            <a:r>
              <a:rPr i="0" spc="-10" dirty="0">
                <a:solidFill>
                  <a:srgbClr val="6F2F9F"/>
                </a:solidFill>
              </a:rPr>
              <a:t>performed </a:t>
            </a:r>
            <a:r>
              <a:rPr i="0" dirty="0">
                <a:solidFill>
                  <a:srgbClr val="6F2F9F"/>
                </a:solidFill>
              </a:rPr>
              <a:t>by </a:t>
            </a:r>
            <a:r>
              <a:rPr i="0" spc="-5" dirty="0">
                <a:solidFill>
                  <a:srgbClr val="6F2F9F"/>
                </a:solidFill>
              </a:rPr>
              <a:t>assembler</a:t>
            </a:r>
            <a:r>
              <a:rPr i="0" spc="-5" dirty="0">
                <a:solidFill>
                  <a:srgbClr val="000000"/>
                </a:solidFill>
              </a:rPr>
              <a:t>. </a:t>
            </a:r>
            <a:r>
              <a:rPr i="0" spc="-5" dirty="0"/>
              <a:t>Keil </a:t>
            </a:r>
            <a:r>
              <a:rPr i="0" spc="-5" dirty="0">
                <a:solidFill>
                  <a:srgbClr val="000000"/>
                </a:solidFill>
              </a:rPr>
              <a:t>software is a </a:t>
            </a:r>
            <a:r>
              <a:rPr i="0" spc="-10" dirty="0">
                <a:solidFill>
                  <a:srgbClr val="000000"/>
                </a:solidFill>
              </a:rPr>
              <a:t>popular  assembler for the </a:t>
            </a:r>
            <a:r>
              <a:rPr i="0" dirty="0">
                <a:solidFill>
                  <a:srgbClr val="000000"/>
                </a:solidFill>
              </a:rPr>
              <a:t>8051 </a:t>
            </a:r>
            <a:r>
              <a:rPr i="0" spc="-15" dirty="0">
                <a:solidFill>
                  <a:srgbClr val="000000"/>
                </a:solidFill>
              </a:rPr>
              <a:t>family</a:t>
            </a:r>
            <a:r>
              <a:rPr i="0" spc="90" dirty="0">
                <a:solidFill>
                  <a:srgbClr val="000000"/>
                </a:solidFill>
              </a:rPr>
              <a:t> </a:t>
            </a:r>
            <a:r>
              <a:rPr i="0" spc="-5" dirty="0">
                <a:solidFill>
                  <a:srgbClr val="000000"/>
                </a:solidFill>
              </a:rPr>
              <a:t>microcontroller.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349742" y="6471338"/>
            <a:ext cx="287020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106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6172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60044" y="2544495"/>
            <a:ext cx="8306434" cy="372602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56870" marR="5080" indent="-344805" algn="just">
              <a:lnSpc>
                <a:spcPct val="149500"/>
              </a:lnSpc>
              <a:spcBef>
                <a:spcPts val="135"/>
              </a:spcBef>
              <a:buClr>
                <a:srgbClr val="CC9900"/>
              </a:buClr>
              <a:buSzPct val="65000"/>
              <a:buFont typeface="Wingdings"/>
              <a:buChar char=""/>
              <a:tabLst>
                <a:tab pos="357505" algn="l"/>
              </a:tabLst>
            </a:pP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Library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some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kind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source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code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hiding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technique</a:t>
            </a:r>
            <a:r>
              <a:rPr sz="2000" spc="-5" dirty="0">
                <a:latin typeface="Times New Roman"/>
                <a:cs typeface="Times New Roman"/>
              </a:rPr>
              <a:t>. </a:t>
            </a:r>
            <a:r>
              <a:rPr sz="1800" dirty="0">
                <a:solidFill>
                  <a:srgbClr val="6F2F9F"/>
                </a:solidFill>
                <a:latin typeface="Times New Roman"/>
                <a:cs typeface="Times New Roman"/>
              </a:rPr>
              <a:t>If </a:t>
            </a:r>
            <a:r>
              <a:rPr sz="1800" spc="-10" dirty="0">
                <a:solidFill>
                  <a:srgbClr val="6F2F9F"/>
                </a:solidFill>
                <a:latin typeface="Times New Roman"/>
                <a:cs typeface="Times New Roman"/>
              </a:rPr>
              <a:t>you </a:t>
            </a:r>
            <a:r>
              <a:rPr sz="1800" spc="-5" dirty="0">
                <a:solidFill>
                  <a:srgbClr val="6F2F9F"/>
                </a:solidFill>
                <a:latin typeface="Times New Roman"/>
                <a:cs typeface="Times New Roman"/>
              </a:rPr>
              <a:t>don't </a:t>
            </a:r>
            <a:r>
              <a:rPr sz="1800" spc="-10" dirty="0">
                <a:solidFill>
                  <a:srgbClr val="6F2F9F"/>
                </a:solidFill>
                <a:latin typeface="Times New Roman"/>
                <a:cs typeface="Times New Roman"/>
              </a:rPr>
              <a:t>want </a:t>
            </a:r>
            <a:r>
              <a:rPr sz="1800" dirty="0">
                <a:solidFill>
                  <a:srgbClr val="6F2F9F"/>
                </a:solidFill>
                <a:latin typeface="Times New Roman"/>
                <a:cs typeface="Times New Roman"/>
              </a:rPr>
              <a:t>to  </a:t>
            </a:r>
            <a:r>
              <a:rPr sz="1800" spc="-5" dirty="0">
                <a:solidFill>
                  <a:srgbClr val="6F2F9F"/>
                </a:solidFill>
                <a:latin typeface="Times New Roman"/>
                <a:cs typeface="Times New Roman"/>
              </a:rPr>
              <a:t>reveal </a:t>
            </a:r>
            <a:r>
              <a:rPr sz="180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1800" spc="-5" dirty="0">
                <a:solidFill>
                  <a:srgbClr val="6F2F9F"/>
                </a:solidFill>
                <a:latin typeface="Times New Roman"/>
                <a:cs typeface="Times New Roman"/>
              </a:rPr>
              <a:t>source code </a:t>
            </a:r>
            <a:r>
              <a:rPr sz="1800" dirty="0">
                <a:solidFill>
                  <a:srgbClr val="6F2F9F"/>
                </a:solidFill>
                <a:latin typeface="Times New Roman"/>
                <a:cs typeface="Times New Roman"/>
              </a:rPr>
              <a:t>behind the </a:t>
            </a:r>
            <a:r>
              <a:rPr sz="1800" spc="-5" dirty="0">
                <a:solidFill>
                  <a:srgbClr val="6F2F9F"/>
                </a:solidFill>
                <a:latin typeface="Times New Roman"/>
                <a:cs typeface="Times New Roman"/>
              </a:rPr>
              <a:t>various functions </a:t>
            </a:r>
            <a:r>
              <a:rPr sz="1800" spc="-10" dirty="0">
                <a:solidFill>
                  <a:srgbClr val="6F2F9F"/>
                </a:solidFill>
                <a:latin typeface="Times New Roman"/>
                <a:cs typeface="Times New Roman"/>
              </a:rPr>
              <a:t>you </a:t>
            </a:r>
            <a:r>
              <a:rPr sz="1800" spc="-5" dirty="0">
                <a:solidFill>
                  <a:srgbClr val="6F2F9F"/>
                </a:solidFill>
                <a:latin typeface="Times New Roman"/>
                <a:cs typeface="Times New Roman"/>
              </a:rPr>
              <a:t>have written </a:t>
            </a:r>
            <a:r>
              <a:rPr sz="1800" spc="-15" dirty="0">
                <a:solidFill>
                  <a:srgbClr val="6F2F9F"/>
                </a:solidFill>
                <a:latin typeface="Times New Roman"/>
                <a:cs typeface="Times New Roman"/>
              </a:rPr>
              <a:t>in </a:t>
            </a:r>
            <a:r>
              <a:rPr sz="1800" spc="-5" dirty="0">
                <a:solidFill>
                  <a:srgbClr val="6F2F9F"/>
                </a:solidFill>
                <a:latin typeface="Times New Roman"/>
                <a:cs typeface="Times New Roman"/>
              </a:rPr>
              <a:t>your program  and at </a:t>
            </a:r>
            <a:r>
              <a:rPr sz="180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1800" spc="-10" dirty="0">
                <a:solidFill>
                  <a:srgbClr val="6F2F9F"/>
                </a:solidFill>
                <a:latin typeface="Times New Roman"/>
                <a:cs typeface="Times New Roman"/>
              </a:rPr>
              <a:t>same time </a:t>
            </a:r>
            <a:r>
              <a:rPr sz="1800" spc="-15" dirty="0">
                <a:solidFill>
                  <a:srgbClr val="6F2F9F"/>
                </a:solidFill>
                <a:latin typeface="Times New Roman"/>
                <a:cs typeface="Times New Roman"/>
              </a:rPr>
              <a:t>you </a:t>
            </a:r>
            <a:r>
              <a:rPr sz="1800" spc="-10" dirty="0">
                <a:solidFill>
                  <a:srgbClr val="6F2F9F"/>
                </a:solidFill>
                <a:latin typeface="Times New Roman"/>
                <a:cs typeface="Times New Roman"/>
              </a:rPr>
              <a:t>want </a:t>
            </a:r>
            <a:r>
              <a:rPr sz="1800" dirty="0">
                <a:solidFill>
                  <a:srgbClr val="6F2F9F"/>
                </a:solidFill>
                <a:latin typeface="Times New Roman"/>
                <a:cs typeface="Times New Roman"/>
              </a:rPr>
              <a:t>them to </a:t>
            </a:r>
            <a:r>
              <a:rPr sz="1800" spc="5" dirty="0">
                <a:solidFill>
                  <a:srgbClr val="6F2F9F"/>
                </a:solidFill>
                <a:latin typeface="Times New Roman"/>
                <a:cs typeface="Times New Roman"/>
              </a:rPr>
              <a:t>be </a:t>
            </a:r>
            <a:r>
              <a:rPr sz="1800" spc="-5" dirty="0">
                <a:solidFill>
                  <a:srgbClr val="6F2F9F"/>
                </a:solidFill>
                <a:latin typeface="Times New Roman"/>
                <a:cs typeface="Times New Roman"/>
              </a:rPr>
              <a:t>distributed </a:t>
            </a:r>
            <a:r>
              <a:rPr sz="1800" spc="-15" dirty="0">
                <a:solidFill>
                  <a:srgbClr val="6F2F9F"/>
                </a:solidFill>
                <a:latin typeface="Times New Roman"/>
                <a:cs typeface="Times New Roman"/>
              </a:rPr>
              <a:t>to </a:t>
            </a:r>
            <a:r>
              <a:rPr sz="1800" spc="-5" dirty="0">
                <a:solidFill>
                  <a:srgbClr val="6F2F9F"/>
                </a:solidFill>
                <a:latin typeface="Times New Roman"/>
                <a:cs typeface="Times New Roman"/>
              </a:rPr>
              <a:t>application developers </a:t>
            </a:r>
            <a:r>
              <a:rPr sz="1800" spc="-10" dirty="0">
                <a:solidFill>
                  <a:srgbClr val="6F2F9F"/>
                </a:solidFill>
                <a:latin typeface="Times New Roman"/>
                <a:cs typeface="Times New Roman"/>
              </a:rPr>
              <a:t>for  </a:t>
            </a:r>
            <a:r>
              <a:rPr sz="1800" spc="-5" dirty="0">
                <a:solidFill>
                  <a:srgbClr val="6F2F9F"/>
                </a:solidFill>
                <a:latin typeface="Times New Roman"/>
                <a:cs typeface="Times New Roman"/>
              </a:rPr>
              <a:t>making </a:t>
            </a:r>
            <a:r>
              <a:rPr sz="1800" dirty="0">
                <a:solidFill>
                  <a:srgbClr val="6F2F9F"/>
                </a:solidFill>
                <a:latin typeface="Times New Roman"/>
                <a:cs typeface="Times New Roman"/>
              </a:rPr>
              <a:t>use </a:t>
            </a:r>
            <a:r>
              <a:rPr sz="1800" spc="5" dirty="0">
                <a:solidFill>
                  <a:srgbClr val="6F2F9F"/>
                </a:solidFill>
                <a:latin typeface="Times New Roman"/>
                <a:cs typeface="Times New Roman"/>
              </a:rPr>
              <a:t>of </a:t>
            </a:r>
            <a:r>
              <a:rPr sz="1800" dirty="0">
                <a:solidFill>
                  <a:srgbClr val="6F2F9F"/>
                </a:solidFill>
                <a:latin typeface="Times New Roman"/>
                <a:cs typeface="Times New Roman"/>
              </a:rPr>
              <a:t>them in </a:t>
            </a:r>
            <a:r>
              <a:rPr sz="1800" spc="-5" dirty="0">
                <a:solidFill>
                  <a:srgbClr val="6F2F9F"/>
                </a:solidFill>
                <a:latin typeface="Times New Roman"/>
                <a:cs typeface="Times New Roman"/>
              </a:rPr>
              <a:t>their applications, </a:t>
            </a:r>
            <a:r>
              <a:rPr sz="1800" spc="-10" dirty="0">
                <a:solidFill>
                  <a:srgbClr val="6F2F9F"/>
                </a:solidFill>
                <a:latin typeface="Times New Roman"/>
                <a:cs typeface="Times New Roman"/>
              </a:rPr>
              <a:t>you can </a:t>
            </a:r>
            <a:r>
              <a:rPr sz="1800" dirty="0">
                <a:solidFill>
                  <a:srgbClr val="6F2F9F"/>
                </a:solidFill>
                <a:latin typeface="Times New Roman"/>
                <a:cs typeface="Times New Roman"/>
              </a:rPr>
              <a:t>supply them </a:t>
            </a:r>
            <a:r>
              <a:rPr sz="1800" spc="-10" dirty="0">
                <a:solidFill>
                  <a:srgbClr val="6F2F9F"/>
                </a:solidFill>
                <a:latin typeface="Times New Roman"/>
                <a:cs typeface="Times New Roman"/>
              </a:rPr>
              <a:t>as </a:t>
            </a:r>
            <a:r>
              <a:rPr sz="1800" dirty="0">
                <a:solidFill>
                  <a:srgbClr val="6F2F9F"/>
                </a:solidFill>
                <a:latin typeface="Times New Roman"/>
                <a:cs typeface="Times New Roman"/>
              </a:rPr>
              <a:t>library </a:t>
            </a:r>
            <a:r>
              <a:rPr sz="1800" spc="-10" dirty="0">
                <a:solidFill>
                  <a:srgbClr val="6F2F9F"/>
                </a:solidFill>
                <a:latin typeface="Times New Roman"/>
                <a:cs typeface="Times New Roman"/>
              </a:rPr>
              <a:t>files </a:t>
            </a:r>
            <a:r>
              <a:rPr sz="1800" dirty="0">
                <a:solidFill>
                  <a:srgbClr val="6F2F9F"/>
                </a:solidFill>
                <a:latin typeface="Times New Roman"/>
                <a:cs typeface="Times New Roman"/>
              </a:rPr>
              <a:t>and </a:t>
            </a:r>
            <a:r>
              <a:rPr sz="1800" spc="-10" dirty="0">
                <a:solidFill>
                  <a:srgbClr val="6F2F9F"/>
                </a:solidFill>
                <a:latin typeface="Times New Roman"/>
                <a:cs typeface="Times New Roman"/>
              </a:rPr>
              <a:t>give  </a:t>
            </a:r>
            <a:r>
              <a:rPr sz="1800" dirty="0">
                <a:solidFill>
                  <a:srgbClr val="6F2F9F"/>
                </a:solidFill>
                <a:latin typeface="Times New Roman"/>
                <a:cs typeface="Times New Roman"/>
              </a:rPr>
              <a:t>them the details </a:t>
            </a:r>
            <a:r>
              <a:rPr sz="1800" spc="5" dirty="0">
                <a:solidFill>
                  <a:srgbClr val="6F2F9F"/>
                </a:solidFill>
                <a:latin typeface="Times New Roman"/>
                <a:cs typeface="Times New Roman"/>
              </a:rPr>
              <a:t>of </a:t>
            </a:r>
            <a:r>
              <a:rPr sz="1800" dirty="0">
                <a:solidFill>
                  <a:srgbClr val="6F2F9F"/>
                </a:solidFill>
                <a:latin typeface="Times New Roman"/>
                <a:cs typeface="Times New Roman"/>
              </a:rPr>
              <a:t>the public </a:t>
            </a:r>
            <a:r>
              <a:rPr sz="1800" spc="-5" dirty="0">
                <a:solidFill>
                  <a:srgbClr val="6F2F9F"/>
                </a:solidFill>
                <a:latin typeface="Times New Roman"/>
                <a:cs typeface="Times New Roman"/>
              </a:rPr>
              <a:t>functions available from </a:t>
            </a:r>
            <a:r>
              <a:rPr sz="1800" dirty="0">
                <a:solidFill>
                  <a:srgbClr val="6F2F9F"/>
                </a:solidFill>
                <a:latin typeface="Times New Roman"/>
                <a:cs typeface="Times New Roman"/>
              </a:rPr>
              <a:t>the library (function </a:t>
            </a:r>
            <a:r>
              <a:rPr sz="1800" spc="-10" dirty="0">
                <a:solidFill>
                  <a:srgbClr val="6F2F9F"/>
                </a:solidFill>
                <a:latin typeface="Times New Roman"/>
                <a:cs typeface="Times New Roman"/>
              </a:rPr>
              <a:t>name,  </a:t>
            </a:r>
            <a:r>
              <a:rPr sz="1800" dirty="0">
                <a:solidFill>
                  <a:srgbClr val="6F2F9F"/>
                </a:solidFill>
                <a:latin typeface="Times New Roman"/>
                <a:cs typeface="Times New Roman"/>
              </a:rPr>
              <a:t>function </a:t>
            </a:r>
            <a:r>
              <a:rPr sz="1800" spc="-5" dirty="0">
                <a:solidFill>
                  <a:srgbClr val="6F2F9F"/>
                </a:solidFill>
                <a:latin typeface="Times New Roman"/>
                <a:cs typeface="Times New Roman"/>
              </a:rPr>
              <a:t>input/output, etc)</a:t>
            </a:r>
            <a:r>
              <a:rPr sz="2000" spc="-5" dirty="0">
                <a:latin typeface="Times New Roman"/>
                <a:cs typeface="Times New Roman"/>
              </a:rPr>
              <a:t>. </a:t>
            </a:r>
            <a:r>
              <a:rPr sz="1800" dirty="0">
                <a:latin typeface="Times New Roman"/>
                <a:cs typeface="Times New Roman"/>
              </a:rPr>
              <a:t>For </a:t>
            </a:r>
            <a:r>
              <a:rPr sz="1800" spc="-5" dirty="0">
                <a:latin typeface="Times New Roman"/>
                <a:cs typeface="Times New Roman"/>
              </a:rPr>
              <a:t>using </a:t>
            </a:r>
            <a:r>
              <a:rPr sz="1800" dirty="0">
                <a:latin typeface="Times New Roman"/>
                <a:cs typeface="Times New Roman"/>
              </a:rPr>
              <a:t>a library </a:t>
            </a:r>
            <a:r>
              <a:rPr sz="1800" spc="-5" dirty="0">
                <a:latin typeface="Times New Roman"/>
                <a:cs typeface="Times New Roman"/>
              </a:rPr>
              <a:t>file </a:t>
            </a:r>
            <a:r>
              <a:rPr sz="1800" dirty="0">
                <a:latin typeface="Times New Roman"/>
                <a:cs typeface="Times New Roman"/>
              </a:rPr>
              <a:t>in a project, add the </a:t>
            </a:r>
            <a:r>
              <a:rPr sz="1800" spc="-5" dirty="0">
                <a:latin typeface="Times New Roman"/>
                <a:cs typeface="Times New Roman"/>
              </a:rPr>
              <a:t>library </a:t>
            </a:r>
            <a:r>
              <a:rPr sz="1800" dirty="0">
                <a:latin typeface="Times New Roman"/>
                <a:cs typeface="Times New Roman"/>
              </a:rPr>
              <a:t>to the  project.</a:t>
            </a:r>
          </a:p>
          <a:p>
            <a:pPr marL="683260" lvl="1" indent="-326390" algn="just">
              <a:lnSpc>
                <a:spcPct val="100000"/>
              </a:lnSpc>
              <a:spcBef>
                <a:spcPts val="1515"/>
              </a:spcBef>
              <a:buClr>
                <a:srgbClr val="3A812E"/>
              </a:buClr>
              <a:buSzPct val="58333"/>
              <a:buFont typeface="Wingdings"/>
              <a:buChar char=""/>
              <a:tabLst>
                <a:tab pos="683260" algn="l"/>
              </a:tabLst>
            </a:pPr>
            <a:r>
              <a:rPr sz="1800" dirty="0">
                <a:latin typeface="Times New Roman"/>
                <a:cs typeface="Times New Roman"/>
              </a:rPr>
              <a:t>'</a:t>
            </a:r>
            <a:r>
              <a:rPr sz="1800" i="1" dirty="0">
                <a:latin typeface="Times New Roman"/>
                <a:cs typeface="Times New Roman"/>
              </a:rPr>
              <a:t>LIB51</a:t>
            </a:r>
            <a:r>
              <a:rPr sz="1800" dirty="0">
                <a:latin typeface="Times New Roman"/>
                <a:cs typeface="Times New Roman"/>
              </a:rPr>
              <a:t>' </a:t>
            </a:r>
            <a:r>
              <a:rPr sz="1800" spc="-5" dirty="0">
                <a:latin typeface="Times New Roman"/>
                <a:cs typeface="Times New Roman"/>
              </a:rPr>
              <a:t>from </a:t>
            </a:r>
            <a:r>
              <a:rPr sz="1800" dirty="0">
                <a:latin typeface="Times New Roman"/>
                <a:cs typeface="Times New Roman"/>
              </a:rPr>
              <a:t>K </a:t>
            </a:r>
            <a:r>
              <a:rPr sz="1800" spc="-5" dirty="0">
                <a:latin typeface="Times New Roman"/>
                <a:cs typeface="Times New Roman"/>
              </a:rPr>
              <a:t>eil </a:t>
            </a:r>
            <a:r>
              <a:rPr sz="1800" spc="-10" dirty="0">
                <a:latin typeface="Times New Roman"/>
                <a:cs typeface="Times New Roman"/>
              </a:rPr>
              <a:t>Software </a:t>
            </a:r>
            <a:r>
              <a:rPr sz="1800" dirty="0">
                <a:latin typeface="Times New Roman"/>
                <a:cs typeface="Times New Roman"/>
              </a:rPr>
              <a:t>is </a:t>
            </a:r>
            <a:r>
              <a:rPr sz="1800" spc="-5" dirty="0">
                <a:latin typeface="Times New Roman"/>
                <a:cs typeface="Times New Roman"/>
              </a:rPr>
              <a:t>an </a:t>
            </a:r>
            <a:r>
              <a:rPr sz="1800" spc="-10" dirty="0">
                <a:latin typeface="Times New Roman"/>
                <a:cs typeface="Times New Roman"/>
              </a:rPr>
              <a:t>example for </a:t>
            </a:r>
            <a:r>
              <a:rPr sz="1800" dirty="0">
                <a:latin typeface="Times New Roman"/>
                <a:cs typeface="Times New Roman"/>
              </a:rPr>
              <a:t>a library </a:t>
            </a:r>
            <a:r>
              <a:rPr sz="1800" spc="-5" dirty="0">
                <a:latin typeface="Times New Roman"/>
                <a:cs typeface="Times New Roman"/>
              </a:rPr>
              <a:t>creator and </a:t>
            </a:r>
            <a:r>
              <a:rPr sz="1800" dirty="0">
                <a:latin typeface="Times New Roman"/>
                <a:cs typeface="Times New Roman"/>
              </a:rPr>
              <a:t>it is </a:t>
            </a:r>
            <a:r>
              <a:rPr sz="1800" spc="-5" dirty="0">
                <a:latin typeface="Times New Roman"/>
                <a:cs typeface="Times New Roman"/>
              </a:rPr>
              <a:t>used</a:t>
            </a:r>
            <a:r>
              <a:rPr sz="1800" spc="8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for</a:t>
            </a:r>
            <a:endParaRPr sz="1800" dirty="0">
              <a:latin typeface="Times New Roman"/>
              <a:cs typeface="Times New Roman"/>
            </a:endParaRPr>
          </a:p>
          <a:p>
            <a:pPr marL="683260">
              <a:lnSpc>
                <a:spcPct val="100000"/>
              </a:lnSpc>
              <a:spcBef>
                <a:spcPts val="1085"/>
              </a:spcBef>
              <a:tabLst>
                <a:tab pos="1567180" algn="l"/>
                <a:tab pos="2326640" algn="l"/>
                <a:tab pos="2869565" algn="l"/>
                <a:tab pos="3283585" algn="l"/>
                <a:tab pos="3826510" algn="l"/>
                <a:tab pos="5012690" algn="l"/>
                <a:tab pos="5546090" algn="l"/>
                <a:tab pos="6558280" algn="l"/>
                <a:tab pos="6972934" algn="l"/>
                <a:tab pos="7579995" algn="l"/>
              </a:tabLst>
            </a:pPr>
            <a:r>
              <a:rPr sz="1800" spc="-5" dirty="0">
                <a:latin typeface="Times New Roman"/>
                <a:cs typeface="Times New Roman"/>
              </a:rPr>
              <a:t>creating	</a:t>
            </a:r>
            <a:r>
              <a:rPr sz="1800" dirty="0">
                <a:latin typeface="Times New Roman"/>
                <a:cs typeface="Times New Roman"/>
              </a:rPr>
              <a:t>library	</a:t>
            </a:r>
            <a:r>
              <a:rPr sz="1800" spc="-10" dirty="0">
                <a:latin typeface="Times New Roman"/>
                <a:cs typeface="Times New Roman"/>
              </a:rPr>
              <a:t>files	</a:t>
            </a:r>
            <a:r>
              <a:rPr sz="1800" spc="-5" dirty="0">
                <a:latin typeface="Times New Roman"/>
                <a:cs typeface="Times New Roman"/>
              </a:rPr>
              <a:t>for	</a:t>
            </a:r>
            <a:r>
              <a:rPr sz="1800" spc="-10" dirty="0">
                <a:latin typeface="Times New Roman"/>
                <a:cs typeface="Times New Roman"/>
              </a:rPr>
              <a:t>A51	Assembler/	</a:t>
            </a:r>
            <a:r>
              <a:rPr sz="1800" dirty="0">
                <a:latin typeface="Times New Roman"/>
                <a:cs typeface="Times New Roman"/>
              </a:rPr>
              <a:t>C51	</a:t>
            </a:r>
            <a:r>
              <a:rPr sz="1800" spc="-5" dirty="0">
                <a:latin typeface="Times New Roman"/>
                <a:cs typeface="Times New Roman"/>
              </a:rPr>
              <a:t>Compiler	for	</a:t>
            </a:r>
            <a:r>
              <a:rPr sz="1800" dirty="0">
                <a:latin typeface="Times New Roman"/>
                <a:cs typeface="Times New Roman"/>
              </a:rPr>
              <a:t>8051	</a:t>
            </a:r>
            <a:r>
              <a:rPr sz="1800" spc="-5" dirty="0">
                <a:latin typeface="Times New Roman"/>
                <a:cs typeface="Times New Roman"/>
              </a:rPr>
              <a:t>specific</a:t>
            </a:r>
            <a:endParaRPr sz="1800" dirty="0">
              <a:latin typeface="Times New Roman"/>
              <a:cs typeface="Times New Roman"/>
            </a:endParaRPr>
          </a:p>
          <a:p>
            <a:pPr marL="3613785">
              <a:lnSpc>
                <a:spcPct val="100000"/>
              </a:lnSpc>
              <a:spcBef>
                <a:spcPts val="405"/>
              </a:spcBef>
              <a:tabLst>
                <a:tab pos="7927340" algn="l"/>
              </a:tabLst>
            </a:pPr>
            <a:r>
              <a:rPr sz="1200" spc="-15" dirty="0">
                <a:latin typeface="Times New Roman"/>
                <a:cs typeface="Times New Roman"/>
              </a:rPr>
              <a:t>	</a:t>
            </a:r>
            <a:r>
              <a:rPr sz="1800" spc="-82" baseline="2314" dirty="0">
                <a:latin typeface="Times New Roman"/>
                <a:cs typeface="Times New Roman"/>
              </a:rPr>
              <a:t>107</a:t>
            </a:r>
            <a:endParaRPr sz="1800" baseline="2314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30604" y="6565391"/>
            <a:ext cx="975994" cy="2787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65"/>
              </a:lnSpc>
            </a:pPr>
            <a:r>
              <a:rPr sz="1800" spc="-10" dirty="0">
                <a:latin typeface="Times New Roman"/>
                <a:cs typeface="Times New Roman"/>
              </a:rPr>
              <a:t>c</a:t>
            </a:r>
            <a:r>
              <a:rPr sz="1800" spc="10" dirty="0">
                <a:latin typeface="Times New Roman"/>
                <a:cs typeface="Times New Roman"/>
              </a:rPr>
              <a:t>on</a:t>
            </a:r>
            <a:r>
              <a:rPr sz="1800" dirty="0">
                <a:latin typeface="Times New Roman"/>
                <a:cs typeface="Times New Roman"/>
              </a:rPr>
              <a:t>tr</a:t>
            </a:r>
            <a:r>
              <a:rPr sz="1800" spc="10" dirty="0">
                <a:latin typeface="Times New Roman"/>
                <a:cs typeface="Times New Roman"/>
              </a:rPr>
              <a:t>o</a:t>
            </a:r>
            <a:r>
              <a:rPr sz="1800" dirty="0">
                <a:latin typeface="Times New Roman"/>
                <a:cs typeface="Times New Roman"/>
              </a:rPr>
              <a:t>l</a:t>
            </a:r>
            <a:r>
              <a:rPr sz="1800" spc="5" dirty="0">
                <a:latin typeface="Times New Roman"/>
                <a:cs typeface="Times New Roman"/>
              </a:rPr>
              <a:t>l</a:t>
            </a:r>
            <a:r>
              <a:rPr sz="1800" spc="-10" dirty="0">
                <a:latin typeface="Times New Roman"/>
                <a:cs typeface="Times New Roman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r</a:t>
            </a:r>
            <a:r>
              <a:rPr sz="1800" dirty="0"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60044" y="199374"/>
            <a:ext cx="8303895" cy="23133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 algn="just">
              <a:lnSpc>
                <a:spcPct val="150100"/>
              </a:lnSpc>
              <a:spcBef>
                <a:spcPts val="100"/>
              </a:spcBef>
            </a:pPr>
            <a:r>
              <a:rPr i="0" spc="-5" dirty="0">
                <a:solidFill>
                  <a:srgbClr val="C00000"/>
                </a:solidFill>
              </a:rPr>
              <a:t>» </a:t>
            </a:r>
            <a:r>
              <a:rPr b="1" spc="-5" dirty="0">
                <a:latin typeface="Times New Roman"/>
                <a:cs typeface="Times New Roman"/>
              </a:rPr>
              <a:t>Library File Creation and </a:t>
            </a:r>
            <a:r>
              <a:rPr b="1" spc="-10" dirty="0">
                <a:latin typeface="Times New Roman"/>
                <a:cs typeface="Times New Roman"/>
              </a:rPr>
              <a:t>Usage: </a:t>
            </a:r>
            <a:r>
              <a:rPr i="0" spc="-10" dirty="0"/>
              <a:t>Libraries </a:t>
            </a:r>
            <a:r>
              <a:rPr i="0" spc="-5" dirty="0">
                <a:solidFill>
                  <a:srgbClr val="000000"/>
                </a:solidFill>
              </a:rPr>
              <a:t>are </a:t>
            </a:r>
            <a:r>
              <a:rPr i="0" spc="-5" dirty="0">
                <a:solidFill>
                  <a:srgbClr val="AC1285"/>
                </a:solidFill>
              </a:rPr>
              <a:t>specially formatted, ordered  program collections </a:t>
            </a:r>
            <a:r>
              <a:rPr i="0" dirty="0">
                <a:solidFill>
                  <a:srgbClr val="AC1285"/>
                </a:solidFill>
              </a:rPr>
              <a:t>of object </a:t>
            </a:r>
            <a:r>
              <a:rPr i="0" spc="-10" dirty="0">
                <a:solidFill>
                  <a:srgbClr val="AC1285"/>
                </a:solidFill>
              </a:rPr>
              <a:t>modules </a:t>
            </a:r>
            <a:r>
              <a:rPr i="0" spc="-5" dirty="0">
                <a:solidFill>
                  <a:srgbClr val="AC1285"/>
                </a:solidFill>
              </a:rPr>
              <a:t>that </a:t>
            </a:r>
            <a:r>
              <a:rPr i="0" spc="-10" dirty="0">
                <a:solidFill>
                  <a:srgbClr val="AC1285"/>
                </a:solidFill>
              </a:rPr>
              <a:t>may </a:t>
            </a:r>
            <a:r>
              <a:rPr i="0" dirty="0">
                <a:solidFill>
                  <a:srgbClr val="AC1285"/>
                </a:solidFill>
              </a:rPr>
              <a:t>be </a:t>
            </a:r>
            <a:r>
              <a:rPr i="0" spc="-10" dirty="0">
                <a:solidFill>
                  <a:srgbClr val="AC1285"/>
                </a:solidFill>
              </a:rPr>
              <a:t>used </a:t>
            </a:r>
            <a:r>
              <a:rPr i="0" spc="10" dirty="0">
                <a:solidFill>
                  <a:srgbClr val="AC1285"/>
                </a:solidFill>
              </a:rPr>
              <a:t>by </a:t>
            </a:r>
            <a:r>
              <a:rPr i="0" spc="-10" dirty="0">
                <a:solidFill>
                  <a:srgbClr val="AC1285"/>
                </a:solidFill>
              </a:rPr>
              <a:t>the </a:t>
            </a:r>
            <a:r>
              <a:rPr i="0" spc="-5" dirty="0">
                <a:solidFill>
                  <a:srgbClr val="AC1285"/>
                </a:solidFill>
              </a:rPr>
              <a:t>linker at a  later </a:t>
            </a:r>
            <a:r>
              <a:rPr i="0" spc="-15" dirty="0">
                <a:solidFill>
                  <a:srgbClr val="AC1285"/>
                </a:solidFill>
              </a:rPr>
              <a:t>time</a:t>
            </a:r>
            <a:r>
              <a:rPr i="0" spc="-15" dirty="0">
                <a:solidFill>
                  <a:srgbClr val="000000"/>
                </a:solidFill>
              </a:rPr>
              <a:t>. </a:t>
            </a:r>
            <a:r>
              <a:rPr i="0" spc="-10" dirty="0">
                <a:solidFill>
                  <a:srgbClr val="000000"/>
                </a:solidFill>
              </a:rPr>
              <a:t>When the linker </a:t>
            </a:r>
            <a:r>
              <a:rPr i="0" spc="-5" dirty="0">
                <a:solidFill>
                  <a:srgbClr val="000000"/>
                </a:solidFill>
              </a:rPr>
              <a:t>processes a </a:t>
            </a:r>
            <a:r>
              <a:rPr i="0" spc="-10" dirty="0">
                <a:solidFill>
                  <a:srgbClr val="000000"/>
                </a:solidFill>
              </a:rPr>
              <a:t>library, </a:t>
            </a:r>
            <a:r>
              <a:rPr i="0" dirty="0">
                <a:solidFill>
                  <a:srgbClr val="000000"/>
                </a:solidFill>
              </a:rPr>
              <a:t>only </a:t>
            </a:r>
            <a:r>
              <a:rPr i="0" spc="-10" dirty="0">
                <a:solidFill>
                  <a:srgbClr val="000000"/>
                </a:solidFill>
              </a:rPr>
              <a:t>those </a:t>
            </a:r>
            <a:r>
              <a:rPr i="0" dirty="0">
                <a:solidFill>
                  <a:srgbClr val="000000"/>
                </a:solidFill>
              </a:rPr>
              <a:t>object </a:t>
            </a:r>
            <a:r>
              <a:rPr i="0" spc="-10" dirty="0">
                <a:solidFill>
                  <a:srgbClr val="000000"/>
                </a:solidFill>
              </a:rPr>
              <a:t>modules in  the </a:t>
            </a:r>
            <a:r>
              <a:rPr i="0" spc="-5" dirty="0">
                <a:solidFill>
                  <a:srgbClr val="000000"/>
                </a:solidFill>
              </a:rPr>
              <a:t>library that </a:t>
            </a:r>
            <a:r>
              <a:rPr i="0" dirty="0">
                <a:solidFill>
                  <a:srgbClr val="000000"/>
                </a:solidFill>
              </a:rPr>
              <a:t>are </a:t>
            </a:r>
            <a:r>
              <a:rPr i="0" spc="-5" dirty="0">
                <a:solidFill>
                  <a:srgbClr val="000000"/>
                </a:solidFill>
              </a:rPr>
              <a:t>necessary </a:t>
            </a:r>
            <a:r>
              <a:rPr i="0" spc="5" dirty="0">
                <a:solidFill>
                  <a:srgbClr val="000000"/>
                </a:solidFill>
              </a:rPr>
              <a:t>to </a:t>
            </a:r>
            <a:r>
              <a:rPr i="0" spc="-5" dirty="0">
                <a:solidFill>
                  <a:srgbClr val="000000"/>
                </a:solidFill>
              </a:rPr>
              <a:t>create </a:t>
            </a:r>
            <a:r>
              <a:rPr i="0" spc="-10" dirty="0">
                <a:solidFill>
                  <a:srgbClr val="000000"/>
                </a:solidFill>
              </a:rPr>
              <a:t>the </a:t>
            </a:r>
            <a:r>
              <a:rPr i="0" spc="-5" dirty="0">
                <a:solidFill>
                  <a:srgbClr val="000000"/>
                </a:solidFill>
              </a:rPr>
              <a:t>program </a:t>
            </a:r>
            <a:r>
              <a:rPr i="0" dirty="0">
                <a:solidFill>
                  <a:srgbClr val="000000"/>
                </a:solidFill>
              </a:rPr>
              <a:t>are </a:t>
            </a:r>
            <a:r>
              <a:rPr i="0" spc="-10" dirty="0">
                <a:solidFill>
                  <a:srgbClr val="000000"/>
                </a:solidFill>
              </a:rPr>
              <a:t>used. </a:t>
            </a:r>
            <a:r>
              <a:rPr i="0" spc="-5" dirty="0">
                <a:solidFill>
                  <a:srgbClr val="000000"/>
                </a:solidFill>
              </a:rPr>
              <a:t>Library </a:t>
            </a:r>
            <a:r>
              <a:rPr i="0" spc="-10" dirty="0">
                <a:solidFill>
                  <a:srgbClr val="000000"/>
                </a:solidFill>
              </a:rPr>
              <a:t>files </a:t>
            </a:r>
            <a:r>
              <a:rPr i="0" dirty="0">
                <a:solidFill>
                  <a:srgbClr val="000000"/>
                </a:solidFill>
              </a:rPr>
              <a:t>are  </a:t>
            </a:r>
            <a:r>
              <a:rPr i="0" spc="-5" dirty="0">
                <a:solidFill>
                  <a:srgbClr val="000000"/>
                </a:solidFill>
              </a:rPr>
              <a:t>generated </a:t>
            </a:r>
            <a:r>
              <a:rPr i="0" spc="-20" dirty="0">
                <a:solidFill>
                  <a:srgbClr val="000000"/>
                </a:solidFill>
              </a:rPr>
              <a:t>with </a:t>
            </a:r>
            <a:r>
              <a:rPr i="0" spc="-10" dirty="0">
                <a:solidFill>
                  <a:srgbClr val="000000"/>
                </a:solidFill>
              </a:rPr>
              <a:t>extension</a:t>
            </a:r>
            <a:r>
              <a:rPr i="0" spc="114" dirty="0">
                <a:solidFill>
                  <a:srgbClr val="000000"/>
                </a:solidFill>
              </a:rPr>
              <a:t> </a:t>
            </a:r>
            <a:r>
              <a:rPr i="0" spc="-10" dirty="0">
                <a:solidFill>
                  <a:srgbClr val="000000"/>
                </a:solidFill>
              </a:rPr>
              <a:t>'</a:t>
            </a:r>
            <a:r>
              <a:rPr spc="-10" dirty="0">
                <a:solidFill>
                  <a:srgbClr val="000000"/>
                </a:solidFill>
                <a:latin typeface="Times New Roman"/>
                <a:cs typeface="Times New Roman"/>
              </a:rPr>
              <a:t>.lib</a:t>
            </a:r>
            <a:r>
              <a:rPr i="0" spc="-10" dirty="0">
                <a:solidFill>
                  <a:srgbClr val="000000"/>
                </a:solidFill>
              </a:rPr>
              <a:t>'.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6172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65699" rIns="0" bIns="0" rtlCol="0">
            <a:spAutoFit/>
          </a:bodyPr>
          <a:lstStyle/>
          <a:p>
            <a:pPr marL="95885">
              <a:lnSpc>
                <a:spcPct val="100000"/>
              </a:lnSpc>
              <a:spcBef>
                <a:spcPts val="95"/>
              </a:spcBef>
              <a:tabLst>
                <a:tab pos="440690" algn="l"/>
                <a:tab pos="1334135" algn="l"/>
                <a:tab pos="1919605" algn="l"/>
                <a:tab pos="2999105" algn="l"/>
                <a:tab pos="3849370" algn="l"/>
                <a:tab pos="4422775" algn="l"/>
                <a:tab pos="5401310" algn="l"/>
                <a:tab pos="5758180" algn="l"/>
                <a:tab pos="6709409" algn="l"/>
                <a:tab pos="7773670" algn="l"/>
              </a:tabLst>
            </a:pPr>
            <a:r>
              <a:rPr i="0" spc="-5" dirty="0">
                <a:solidFill>
                  <a:srgbClr val="C00000"/>
                </a:solidFill>
              </a:rPr>
              <a:t>»	</a:t>
            </a:r>
            <a:r>
              <a:rPr b="1" spc="-5" dirty="0">
                <a:latin typeface="Times New Roman"/>
                <a:cs typeface="Times New Roman"/>
              </a:rPr>
              <a:t>Lin</a:t>
            </a:r>
            <a:r>
              <a:rPr b="1" dirty="0">
                <a:latin typeface="Times New Roman"/>
                <a:cs typeface="Times New Roman"/>
              </a:rPr>
              <a:t>k</a:t>
            </a:r>
            <a:r>
              <a:rPr b="1" spc="-5" dirty="0">
                <a:latin typeface="Times New Roman"/>
                <a:cs typeface="Times New Roman"/>
              </a:rPr>
              <a:t>er</a:t>
            </a:r>
            <a:r>
              <a:rPr b="1" dirty="0">
                <a:latin typeface="Times New Roman"/>
                <a:cs typeface="Times New Roman"/>
              </a:rPr>
              <a:t>	a</a:t>
            </a:r>
            <a:r>
              <a:rPr b="1" spc="-5" dirty="0">
                <a:latin typeface="Times New Roman"/>
                <a:cs typeface="Times New Roman"/>
              </a:rPr>
              <a:t>nd</a:t>
            </a:r>
            <a:r>
              <a:rPr b="1" dirty="0">
                <a:latin typeface="Times New Roman"/>
                <a:cs typeface="Times New Roman"/>
              </a:rPr>
              <a:t>	</a:t>
            </a:r>
            <a:r>
              <a:rPr b="1" spc="-5" dirty="0">
                <a:latin typeface="Times New Roman"/>
                <a:cs typeface="Times New Roman"/>
              </a:rPr>
              <a:t>L</a:t>
            </a:r>
            <a:r>
              <a:rPr b="1" spc="5" dirty="0">
                <a:latin typeface="Times New Roman"/>
                <a:cs typeface="Times New Roman"/>
              </a:rPr>
              <a:t>o</a:t>
            </a:r>
            <a:r>
              <a:rPr b="1" spc="-5" dirty="0">
                <a:latin typeface="Times New Roman"/>
                <a:cs typeface="Times New Roman"/>
              </a:rPr>
              <a:t>c</a:t>
            </a:r>
            <a:r>
              <a:rPr b="1" spc="5" dirty="0">
                <a:latin typeface="Times New Roman"/>
                <a:cs typeface="Times New Roman"/>
              </a:rPr>
              <a:t>a</a:t>
            </a:r>
            <a:r>
              <a:rPr b="1" spc="-5" dirty="0">
                <a:latin typeface="Times New Roman"/>
                <a:cs typeface="Times New Roman"/>
              </a:rPr>
              <a:t>te</a:t>
            </a:r>
            <a:r>
              <a:rPr b="1" spc="-10" dirty="0">
                <a:latin typeface="Times New Roman"/>
                <a:cs typeface="Times New Roman"/>
              </a:rPr>
              <a:t>r</a:t>
            </a:r>
            <a:r>
              <a:rPr b="1" spc="-5" dirty="0">
                <a:latin typeface="Times New Roman"/>
                <a:cs typeface="Times New Roman"/>
              </a:rPr>
              <a:t>:</a:t>
            </a:r>
            <a:r>
              <a:rPr b="1" dirty="0">
                <a:latin typeface="Times New Roman"/>
                <a:cs typeface="Times New Roman"/>
              </a:rPr>
              <a:t>	</a:t>
            </a:r>
            <a:r>
              <a:rPr spc="-5" dirty="0">
                <a:latin typeface="Times New Roman"/>
                <a:cs typeface="Times New Roman"/>
              </a:rPr>
              <a:t>L</a:t>
            </a:r>
            <a:r>
              <a:rPr spc="-15" dirty="0">
                <a:latin typeface="Times New Roman"/>
                <a:cs typeface="Times New Roman"/>
              </a:rPr>
              <a:t>i</a:t>
            </a:r>
            <a:r>
              <a:rPr dirty="0">
                <a:latin typeface="Times New Roman"/>
                <a:cs typeface="Times New Roman"/>
              </a:rPr>
              <a:t>n</a:t>
            </a:r>
            <a:r>
              <a:rPr spc="-5" dirty="0">
                <a:latin typeface="Times New Roman"/>
                <a:cs typeface="Times New Roman"/>
              </a:rPr>
              <a:t>ker</a:t>
            </a:r>
            <a:r>
              <a:rPr dirty="0">
                <a:latin typeface="Times New Roman"/>
                <a:cs typeface="Times New Roman"/>
              </a:rPr>
              <a:t>	</a:t>
            </a:r>
            <a:r>
              <a:rPr spc="5" dirty="0">
                <a:latin typeface="Times New Roman"/>
                <a:cs typeface="Times New Roman"/>
              </a:rPr>
              <a:t>an</a:t>
            </a:r>
            <a:r>
              <a:rPr spc="-5" dirty="0">
                <a:latin typeface="Times New Roman"/>
                <a:cs typeface="Times New Roman"/>
              </a:rPr>
              <a:t>d</a:t>
            </a:r>
            <a:r>
              <a:rPr dirty="0">
                <a:latin typeface="Times New Roman"/>
                <a:cs typeface="Times New Roman"/>
              </a:rPr>
              <a:t>	</a:t>
            </a:r>
            <a:r>
              <a:rPr spc="-5" dirty="0">
                <a:latin typeface="Times New Roman"/>
                <a:cs typeface="Times New Roman"/>
              </a:rPr>
              <a:t>Lo</a:t>
            </a:r>
            <a:r>
              <a:rPr dirty="0">
                <a:latin typeface="Times New Roman"/>
                <a:cs typeface="Times New Roman"/>
              </a:rPr>
              <a:t>ca</a:t>
            </a:r>
            <a:r>
              <a:rPr spc="-5" dirty="0">
                <a:latin typeface="Times New Roman"/>
                <a:cs typeface="Times New Roman"/>
              </a:rPr>
              <a:t>ter</a:t>
            </a:r>
            <a:r>
              <a:rPr dirty="0">
                <a:latin typeface="Times New Roman"/>
                <a:cs typeface="Times New Roman"/>
              </a:rPr>
              <a:t>	</a:t>
            </a:r>
            <a:r>
              <a:rPr i="0" spc="-10" dirty="0">
                <a:solidFill>
                  <a:srgbClr val="000000"/>
                </a:solidFill>
              </a:rPr>
              <a:t>i</a:t>
            </a:r>
            <a:r>
              <a:rPr i="0" spc="-5" dirty="0">
                <a:solidFill>
                  <a:srgbClr val="000000"/>
                </a:solidFill>
              </a:rPr>
              <a:t>s</a:t>
            </a:r>
            <a:r>
              <a:rPr i="0" dirty="0">
                <a:solidFill>
                  <a:srgbClr val="000000"/>
                </a:solidFill>
              </a:rPr>
              <a:t>	</a:t>
            </a:r>
            <a:r>
              <a:rPr i="0" spc="-5" dirty="0">
                <a:solidFill>
                  <a:srgbClr val="000000"/>
                </a:solidFill>
              </a:rPr>
              <a:t>a</a:t>
            </a:r>
            <a:r>
              <a:rPr i="0" spc="-15" dirty="0">
                <a:solidFill>
                  <a:srgbClr val="000000"/>
                </a:solidFill>
              </a:rPr>
              <a:t>n</a:t>
            </a:r>
            <a:r>
              <a:rPr i="0" dirty="0">
                <a:solidFill>
                  <a:srgbClr val="000000"/>
                </a:solidFill>
              </a:rPr>
              <a:t>o</a:t>
            </a:r>
            <a:r>
              <a:rPr i="0" spc="-5" dirty="0">
                <a:solidFill>
                  <a:srgbClr val="000000"/>
                </a:solidFill>
              </a:rPr>
              <a:t>t</a:t>
            </a:r>
            <a:r>
              <a:rPr i="0" spc="-25" dirty="0">
                <a:solidFill>
                  <a:srgbClr val="000000"/>
                </a:solidFill>
              </a:rPr>
              <a:t>h</a:t>
            </a:r>
            <a:r>
              <a:rPr i="0" spc="-5" dirty="0">
                <a:solidFill>
                  <a:srgbClr val="000000"/>
                </a:solidFill>
              </a:rPr>
              <a:t>er</a:t>
            </a:r>
            <a:r>
              <a:rPr i="0" dirty="0">
                <a:solidFill>
                  <a:srgbClr val="000000"/>
                </a:solidFill>
              </a:rPr>
              <a:t>	</a:t>
            </a:r>
            <a:r>
              <a:rPr i="0" spc="-15" dirty="0">
                <a:solidFill>
                  <a:srgbClr val="000000"/>
                </a:solidFill>
              </a:rPr>
              <a:t>s</a:t>
            </a:r>
            <a:r>
              <a:rPr i="0" dirty="0">
                <a:solidFill>
                  <a:srgbClr val="000000"/>
                </a:solidFill>
              </a:rPr>
              <a:t>o</a:t>
            </a:r>
            <a:r>
              <a:rPr i="0" spc="-25" dirty="0">
                <a:solidFill>
                  <a:srgbClr val="000000"/>
                </a:solidFill>
              </a:rPr>
              <a:t>f</a:t>
            </a:r>
            <a:r>
              <a:rPr i="0" spc="15" dirty="0">
                <a:solidFill>
                  <a:srgbClr val="000000"/>
                </a:solidFill>
              </a:rPr>
              <a:t>t</a:t>
            </a:r>
            <a:r>
              <a:rPr i="0" spc="-30" dirty="0">
                <a:solidFill>
                  <a:srgbClr val="000000"/>
                </a:solidFill>
              </a:rPr>
              <a:t>w</a:t>
            </a:r>
            <a:r>
              <a:rPr i="0" spc="-5" dirty="0">
                <a:solidFill>
                  <a:srgbClr val="000000"/>
                </a:solidFill>
              </a:rPr>
              <a:t>a</a:t>
            </a:r>
            <a:r>
              <a:rPr i="0" dirty="0">
                <a:solidFill>
                  <a:srgbClr val="000000"/>
                </a:solidFill>
              </a:rPr>
              <a:t>r</a:t>
            </a:r>
            <a:r>
              <a:rPr i="0" spc="-5" dirty="0">
                <a:solidFill>
                  <a:srgbClr val="000000"/>
                </a:solidFill>
              </a:rPr>
              <a:t>e</a:t>
            </a:r>
            <a:r>
              <a:rPr i="0" dirty="0">
                <a:solidFill>
                  <a:srgbClr val="000000"/>
                </a:solidFill>
              </a:rPr>
              <a:t>	</a:t>
            </a:r>
            <a:r>
              <a:rPr i="0" spc="-20" dirty="0">
                <a:solidFill>
                  <a:srgbClr val="000000"/>
                </a:solidFill>
              </a:rPr>
              <a:t>u</a:t>
            </a:r>
            <a:r>
              <a:rPr i="0" spc="-5" dirty="0">
                <a:solidFill>
                  <a:srgbClr val="000000"/>
                </a:solidFill>
              </a:rPr>
              <a:t>ti</a:t>
            </a:r>
            <a:r>
              <a:rPr i="0" spc="-15" dirty="0">
                <a:solidFill>
                  <a:srgbClr val="000000"/>
                </a:solidFill>
              </a:rPr>
              <a:t>l</a:t>
            </a:r>
            <a:r>
              <a:rPr i="0" spc="-5" dirty="0">
                <a:solidFill>
                  <a:srgbClr val="000000"/>
                </a:solidFill>
              </a:rPr>
              <a:t>i</a:t>
            </a:r>
            <a:r>
              <a:rPr i="0" spc="10" dirty="0">
                <a:solidFill>
                  <a:srgbClr val="000000"/>
                </a:solidFill>
              </a:rPr>
              <a:t>t</a:t>
            </a:r>
            <a:r>
              <a:rPr i="0" spc="-5" dirty="0">
                <a:solidFill>
                  <a:srgbClr val="000000"/>
                </a:solidFill>
              </a:rPr>
              <a:t>y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8349742" y="6471338"/>
            <a:ext cx="287020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108</a:t>
            </a:fld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60044" y="656846"/>
            <a:ext cx="8307070" cy="5208270"/>
          </a:xfrm>
          <a:prstGeom prst="rect">
            <a:avLst/>
          </a:prstGeom>
        </p:spPr>
        <p:txBody>
          <a:bodyPr vert="horz" wrap="square" lIns="0" tIns="165735" rIns="0" bIns="0" rtlCol="0">
            <a:spAutoFit/>
          </a:bodyPr>
          <a:lstStyle/>
          <a:p>
            <a:pPr marL="356870" algn="just">
              <a:lnSpc>
                <a:spcPct val="100000"/>
              </a:lnSpc>
              <a:spcBef>
                <a:spcPts val="1305"/>
              </a:spcBef>
            </a:pP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responsible</a:t>
            </a:r>
            <a:r>
              <a:rPr sz="2000" spc="9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for</a:t>
            </a:r>
            <a:r>
              <a:rPr sz="2000" spc="9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"linking</a:t>
            </a:r>
            <a:r>
              <a:rPr sz="2000" spc="7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the</a:t>
            </a:r>
            <a:r>
              <a:rPr sz="2000" spc="114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various</a:t>
            </a:r>
            <a:r>
              <a:rPr sz="2000" spc="9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object</a:t>
            </a:r>
            <a:r>
              <a:rPr sz="2000" spc="9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modules</a:t>
            </a:r>
            <a:r>
              <a:rPr sz="2000" spc="11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in</a:t>
            </a:r>
            <a:r>
              <a:rPr sz="2000" spc="7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</a:t>
            </a:r>
            <a:r>
              <a:rPr sz="2000" spc="11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multi-module</a:t>
            </a:r>
            <a:r>
              <a:rPr sz="2000" spc="10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project</a:t>
            </a:r>
            <a:endParaRPr sz="2000">
              <a:latin typeface="Times New Roman"/>
              <a:cs typeface="Times New Roman"/>
            </a:endParaRPr>
          </a:p>
          <a:p>
            <a:pPr marL="356870" algn="just">
              <a:lnSpc>
                <a:spcPct val="100000"/>
              </a:lnSpc>
              <a:spcBef>
                <a:spcPts val="1200"/>
              </a:spcBef>
            </a:pP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and assigning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absolute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address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to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each</a:t>
            </a:r>
            <a:r>
              <a:rPr sz="2000" spc="7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module"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</a:t>
            </a:r>
            <a:r>
              <a:rPr sz="2000" spc="8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Linker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10" dirty="0">
                <a:latin typeface="Times New Roman"/>
                <a:cs typeface="Times New Roman"/>
              </a:rPr>
              <a:t>program which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combines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target program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with the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code </a:t>
            </a:r>
            <a:r>
              <a:rPr sz="2000" spc="5" dirty="0">
                <a:solidFill>
                  <a:srgbClr val="AC1285"/>
                </a:solidFill>
                <a:latin typeface="Times New Roman"/>
                <a:cs typeface="Times New Roman"/>
              </a:rPr>
              <a:t>of</a:t>
            </a:r>
            <a:endParaRPr sz="2000">
              <a:latin typeface="Times New Roman"/>
              <a:cs typeface="Times New Roman"/>
            </a:endParaRPr>
          </a:p>
          <a:p>
            <a:pPr marL="356870" algn="just">
              <a:lnSpc>
                <a:spcPct val="100000"/>
              </a:lnSpc>
              <a:spcBef>
                <a:spcPts val="1205"/>
              </a:spcBef>
            </a:pP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other programs (modules) and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library</a:t>
            </a:r>
            <a:r>
              <a:rPr sz="2000" spc="8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routines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6350" indent="-344805" algn="just">
              <a:lnSpc>
                <a:spcPct val="1500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During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process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of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linking, 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absolute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object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module is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created</a:t>
            </a:r>
            <a:r>
              <a:rPr sz="2000" spc="-5" dirty="0">
                <a:latin typeface="Times New Roman"/>
                <a:cs typeface="Times New Roman"/>
              </a:rPr>
              <a:t>. </a:t>
            </a:r>
            <a:r>
              <a:rPr sz="2000" dirty="0">
                <a:latin typeface="Times New Roman"/>
                <a:cs typeface="Times New Roman"/>
              </a:rPr>
              <a:t>The  </a:t>
            </a:r>
            <a:r>
              <a:rPr sz="2000" i="1" dirty="0">
                <a:solidFill>
                  <a:srgbClr val="C00000"/>
                </a:solidFill>
                <a:latin typeface="Times New Roman"/>
                <a:cs typeface="Times New Roman"/>
              </a:rPr>
              <a:t>object </a:t>
            </a:r>
            <a:r>
              <a:rPr sz="2000" i="1" spc="-5" dirty="0">
                <a:solidFill>
                  <a:srgbClr val="C00000"/>
                </a:solidFill>
                <a:latin typeface="Times New Roman"/>
                <a:cs typeface="Times New Roman"/>
              </a:rPr>
              <a:t>module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contains 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target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code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and information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about other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programs  and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library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routines </a:t>
            </a:r>
            <a:r>
              <a:rPr sz="2000" spc="-10" dirty="0">
                <a:latin typeface="Times New Roman"/>
                <a:cs typeface="Times New Roman"/>
              </a:rPr>
              <a:t>that </a:t>
            </a:r>
            <a:r>
              <a:rPr sz="2000" spc="-5" dirty="0">
                <a:latin typeface="Times New Roman"/>
                <a:cs typeface="Times New Roman"/>
              </a:rPr>
              <a:t>are required to call </a:t>
            </a:r>
            <a:r>
              <a:rPr sz="2000" spc="-10" dirty="0">
                <a:latin typeface="Times New Roman"/>
                <a:cs typeface="Times New Roman"/>
              </a:rPr>
              <a:t>during the </a:t>
            </a:r>
            <a:r>
              <a:rPr sz="2000" spc="-5" dirty="0">
                <a:latin typeface="Times New Roman"/>
                <a:cs typeface="Times New Roman"/>
              </a:rPr>
              <a:t>program</a:t>
            </a:r>
            <a:r>
              <a:rPr sz="2000" spc="114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execution.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</a:t>
            </a:r>
            <a:r>
              <a:rPr sz="2000" spc="22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300" dirty="0"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absolute</a:t>
            </a:r>
            <a:r>
              <a:rPr sz="2000" spc="280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object</a:t>
            </a:r>
            <a:r>
              <a:rPr sz="2000" spc="280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file</a:t>
            </a:r>
            <a:r>
              <a:rPr sz="2000" spc="29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is</a:t>
            </a:r>
            <a:r>
              <a:rPr sz="2000" spc="285" dirty="0"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used</a:t>
            </a:r>
            <a:r>
              <a:rPr sz="2000" spc="31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for</a:t>
            </a:r>
            <a:r>
              <a:rPr sz="2000" spc="30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creating</a:t>
            </a:r>
            <a:r>
              <a:rPr sz="2000" spc="28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hex</a:t>
            </a:r>
            <a:r>
              <a:rPr sz="2000" spc="28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files</a:t>
            </a:r>
            <a:r>
              <a:rPr sz="2000" spc="31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for</a:t>
            </a:r>
            <a:r>
              <a:rPr sz="2000" spc="28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dumping</a:t>
            </a:r>
            <a:r>
              <a:rPr sz="2000" spc="29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into</a:t>
            </a:r>
            <a:r>
              <a:rPr sz="2000" spc="30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</a:t>
            </a:r>
            <a:endParaRPr sz="2000">
              <a:latin typeface="Times New Roman"/>
              <a:cs typeface="Times New Roman"/>
            </a:endParaRPr>
          </a:p>
          <a:p>
            <a:pPr marL="356870" algn="just">
              <a:lnSpc>
                <a:spcPct val="100000"/>
              </a:lnSpc>
              <a:spcBef>
                <a:spcPts val="1200"/>
              </a:spcBef>
            </a:pP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code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memory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of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processor/</a:t>
            </a:r>
            <a:r>
              <a:rPr sz="2000" spc="4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controller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algn="just">
              <a:lnSpc>
                <a:spcPct val="100000"/>
              </a:lnSpc>
              <a:spcBef>
                <a:spcPts val="1545"/>
              </a:spcBef>
            </a:pPr>
            <a:r>
              <a:rPr sz="1750" spc="10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1800" dirty="0">
                <a:latin typeface="Times New Roman"/>
                <a:cs typeface="Times New Roman"/>
              </a:rPr>
              <a:t>'</a:t>
            </a:r>
            <a:r>
              <a:rPr sz="1800" i="1" dirty="0">
                <a:latin typeface="Times New Roman"/>
                <a:cs typeface="Times New Roman"/>
              </a:rPr>
              <a:t>BL51</a:t>
            </a:r>
            <a:r>
              <a:rPr sz="1800" dirty="0">
                <a:latin typeface="Times New Roman"/>
                <a:cs typeface="Times New Roman"/>
              </a:rPr>
              <a:t>' </a:t>
            </a:r>
            <a:r>
              <a:rPr sz="1800" spc="-5" dirty="0">
                <a:latin typeface="Times New Roman"/>
                <a:cs typeface="Times New Roman"/>
              </a:rPr>
              <a:t>from Keil Software is an </a:t>
            </a:r>
            <a:r>
              <a:rPr sz="1800" spc="-10" dirty="0">
                <a:latin typeface="Times New Roman"/>
                <a:cs typeface="Times New Roman"/>
              </a:rPr>
              <a:t>example </a:t>
            </a:r>
            <a:r>
              <a:rPr sz="1800" spc="-5" dirty="0">
                <a:latin typeface="Times New Roman"/>
                <a:cs typeface="Times New Roman"/>
              </a:rPr>
              <a:t>for </a:t>
            </a:r>
            <a:r>
              <a:rPr sz="1800" dirty="0">
                <a:latin typeface="Times New Roman"/>
                <a:cs typeface="Times New Roman"/>
              </a:rPr>
              <a:t>a </a:t>
            </a:r>
            <a:r>
              <a:rPr sz="1800" spc="-10" dirty="0">
                <a:latin typeface="Times New Roman"/>
                <a:cs typeface="Times New Roman"/>
              </a:rPr>
              <a:t>Linker </a:t>
            </a:r>
            <a:r>
              <a:rPr sz="1800" dirty="0">
                <a:latin typeface="Times New Roman"/>
                <a:cs typeface="Times New Roman"/>
              </a:rPr>
              <a:t>&amp; </a:t>
            </a:r>
            <a:r>
              <a:rPr sz="1800" spc="-5" dirty="0">
                <a:latin typeface="Times New Roman"/>
                <a:cs typeface="Times New Roman"/>
              </a:rPr>
              <a:t>Locater for</a:t>
            </a:r>
            <a:r>
              <a:rPr sz="1800" spc="8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A51</a:t>
            </a:r>
            <a:endParaRPr sz="1800">
              <a:latin typeface="Times New Roman"/>
              <a:cs typeface="Times New Roman"/>
            </a:endParaRPr>
          </a:p>
          <a:p>
            <a:pPr marL="683260">
              <a:lnSpc>
                <a:spcPct val="100000"/>
              </a:lnSpc>
              <a:spcBef>
                <a:spcPts val="1080"/>
              </a:spcBef>
            </a:pPr>
            <a:r>
              <a:rPr sz="1800" spc="-10" dirty="0">
                <a:latin typeface="Times New Roman"/>
                <a:cs typeface="Times New Roman"/>
              </a:rPr>
              <a:t>Assembler/ </a:t>
            </a:r>
            <a:r>
              <a:rPr sz="1800" dirty="0">
                <a:latin typeface="Times New Roman"/>
                <a:cs typeface="Times New Roman"/>
              </a:rPr>
              <a:t>C51 </a:t>
            </a:r>
            <a:r>
              <a:rPr sz="1800" spc="-5" dirty="0">
                <a:latin typeface="Times New Roman"/>
                <a:cs typeface="Times New Roman"/>
              </a:rPr>
              <a:t>Compiler </a:t>
            </a:r>
            <a:r>
              <a:rPr sz="1800" spc="-10" dirty="0">
                <a:latin typeface="Times New Roman"/>
                <a:cs typeface="Times New Roman"/>
              </a:rPr>
              <a:t>for </a:t>
            </a:r>
            <a:r>
              <a:rPr sz="1800" spc="5" dirty="0">
                <a:latin typeface="Times New Roman"/>
                <a:cs typeface="Times New Roman"/>
              </a:rPr>
              <a:t>8051 </a:t>
            </a:r>
            <a:r>
              <a:rPr sz="1800" spc="-5" dirty="0">
                <a:latin typeface="Times New Roman"/>
                <a:cs typeface="Times New Roman"/>
              </a:rPr>
              <a:t>specific</a:t>
            </a:r>
            <a:r>
              <a:rPr sz="1800" spc="6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controller.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6172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60044" y="276003"/>
            <a:ext cx="8305165" cy="13976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6870" marR="5080" indent="-344805" algn="just">
              <a:lnSpc>
                <a:spcPct val="150100"/>
              </a:lnSpc>
              <a:spcBef>
                <a:spcPts val="95"/>
              </a:spcBef>
            </a:pPr>
            <a:r>
              <a:rPr i="0" spc="-5" dirty="0">
                <a:solidFill>
                  <a:srgbClr val="C00000"/>
                </a:solidFill>
              </a:rPr>
              <a:t>» </a:t>
            </a:r>
            <a:r>
              <a:rPr b="1" spc="-5" dirty="0">
                <a:latin typeface="Times New Roman"/>
                <a:cs typeface="Times New Roman"/>
              </a:rPr>
              <a:t>Object </a:t>
            </a:r>
            <a:r>
              <a:rPr b="1" spc="-10" dirty="0">
                <a:latin typeface="Times New Roman"/>
                <a:cs typeface="Times New Roman"/>
              </a:rPr>
              <a:t>to </a:t>
            </a:r>
            <a:r>
              <a:rPr b="1" spc="-5" dirty="0">
                <a:latin typeface="Times New Roman"/>
                <a:cs typeface="Times New Roman"/>
              </a:rPr>
              <a:t>Hex </a:t>
            </a:r>
            <a:r>
              <a:rPr b="1" spc="-10" dirty="0">
                <a:latin typeface="Times New Roman"/>
                <a:cs typeface="Times New Roman"/>
              </a:rPr>
              <a:t>File </a:t>
            </a:r>
            <a:r>
              <a:rPr b="1" dirty="0">
                <a:latin typeface="Times New Roman"/>
                <a:cs typeface="Times New Roman"/>
              </a:rPr>
              <a:t>Converter: </a:t>
            </a:r>
            <a:r>
              <a:rPr spc="-5" dirty="0">
                <a:latin typeface="Times New Roman"/>
                <a:cs typeface="Times New Roman"/>
              </a:rPr>
              <a:t>Hex File </a:t>
            </a:r>
            <a:r>
              <a:rPr i="0" spc="-10" dirty="0">
                <a:solidFill>
                  <a:srgbClr val="000000"/>
                </a:solidFill>
              </a:rPr>
              <a:t>is </a:t>
            </a:r>
            <a:r>
              <a:rPr i="0" spc="-5" dirty="0">
                <a:solidFill>
                  <a:srgbClr val="000000"/>
                </a:solidFill>
              </a:rPr>
              <a:t>the </a:t>
            </a:r>
            <a:r>
              <a:rPr i="0" spc="-5" dirty="0">
                <a:solidFill>
                  <a:srgbClr val="AC1285"/>
                </a:solidFill>
              </a:rPr>
              <a:t>representation </a:t>
            </a:r>
            <a:r>
              <a:rPr i="0" dirty="0">
                <a:solidFill>
                  <a:srgbClr val="AC1285"/>
                </a:solidFill>
              </a:rPr>
              <a:t>of </a:t>
            </a:r>
            <a:r>
              <a:rPr i="0" spc="-10" dirty="0">
                <a:solidFill>
                  <a:srgbClr val="AC1285"/>
                </a:solidFill>
              </a:rPr>
              <a:t>the machine  </a:t>
            </a:r>
            <a:r>
              <a:rPr i="0" dirty="0">
                <a:solidFill>
                  <a:srgbClr val="AC1285"/>
                </a:solidFill>
              </a:rPr>
              <a:t>code </a:t>
            </a:r>
            <a:r>
              <a:rPr i="0" spc="-10" dirty="0">
                <a:solidFill>
                  <a:srgbClr val="AC1285"/>
                </a:solidFill>
              </a:rPr>
              <a:t>and the </a:t>
            </a:r>
            <a:r>
              <a:rPr i="0" spc="-10" dirty="0"/>
              <a:t>hex file </a:t>
            </a:r>
            <a:r>
              <a:rPr i="0" spc="-5" dirty="0">
                <a:solidFill>
                  <a:srgbClr val="AC1285"/>
                </a:solidFill>
              </a:rPr>
              <a:t>is </a:t>
            </a:r>
            <a:r>
              <a:rPr i="0" spc="-10" dirty="0">
                <a:solidFill>
                  <a:srgbClr val="AC1285"/>
                </a:solidFill>
              </a:rPr>
              <a:t>dumped into the </a:t>
            </a:r>
            <a:r>
              <a:rPr i="0" dirty="0">
                <a:solidFill>
                  <a:srgbClr val="AC1285"/>
                </a:solidFill>
              </a:rPr>
              <a:t>code </a:t>
            </a:r>
            <a:r>
              <a:rPr i="0" spc="-10" dirty="0">
                <a:solidFill>
                  <a:srgbClr val="AC1285"/>
                </a:solidFill>
              </a:rPr>
              <a:t>memory </a:t>
            </a:r>
            <a:r>
              <a:rPr i="0" dirty="0">
                <a:solidFill>
                  <a:srgbClr val="AC1285"/>
                </a:solidFill>
              </a:rPr>
              <a:t>of </a:t>
            </a:r>
            <a:r>
              <a:rPr i="0" spc="-10" dirty="0">
                <a:solidFill>
                  <a:srgbClr val="AC1285"/>
                </a:solidFill>
              </a:rPr>
              <a:t>the </a:t>
            </a:r>
            <a:r>
              <a:rPr i="0" spc="-5" dirty="0">
                <a:solidFill>
                  <a:srgbClr val="AC1285"/>
                </a:solidFill>
              </a:rPr>
              <a:t>processor/  controller</a:t>
            </a:r>
            <a:r>
              <a:rPr i="0" spc="-5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8349742" y="6471338"/>
            <a:ext cx="287020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109</a:t>
            </a:fld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60044" y="1709198"/>
            <a:ext cx="8305165" cy="4750435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0"/>
              </a:spcBef>
              <a:tabLst>
                <a:tab pos="356870" algn="l"/>
                <a:tab pos="927100" algn="l"/>
                <a:tab pos="1463675" algn="l"/>
                <a:tab pos="1972945" algn="l"/>
                <a:tab pos="3582670" algn="l"/>
                <a:tab pos="4359910" algn="l"/>
                <a:tab pos="5589270" algn="l"/>
                <a:tab pos="6015990" algn="l"/>
                <a:tab pos="6497320" algn="l"/>
                <a:tab pos="724789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dirty="0">
                <a:latin typeface="Times New Roman"/>
                <a:cs typeface="Times New Roman"/>
              </a:rPr>
              <a:t>The	</a:t>
            </a:r>
            <a:r>
              <a:rPr sz="2000" spc="-10" dirty="0">
                <a:latin typeface="Times New Roman"/>
                <a:cs typeface="Times New Roman"/>
              </a:rPr>
              <a:t>hex	file	</a:t>
            </a:r>
            <a:r>
              <a:rPr sz="2000" spc="-5" dirty="0">
                <a:latin typeface="Times New Roman"/>
                <a:cs typeface="Times New Roman"/>
              </a:rPr>
              <a:t>representation	varies	depending	</a:t>
            </a:r>
            <a:r>
              <a:rPr sz="2000" dirty="0">
                <a:latin typeface="Times New Roman"/>
                <a:cs typeface="Times New Roman"/>
              </a:rPr>
              <a:t>on	</a:t>
            </a:r>
            <a:r>
              <a:rPr sz="2000" spc="-10" dirty="0">
                <a:latin typeface="Times New Roman"/>
                <a:cs typeface="Times New Roman"/>
              </a:rPr>
              <a:t>the	</a:t>
            </a:r>
            <a:r>
              <a:rPr sz="2000" spc="-5" dirty="0">
                <a:latin typeface="Times New Roman"/>
                <a:cs typeface="Times New Roman"/>
              </a:rPr>
              <a:t>target	processor/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spc="-5" dirty="0">
                <a:latin typeface="Times New Roman"/>
                <a:cs typeface="Times New Roman"/>
              </a:rPr>
              <a:t>controller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make.</a:t>
            </a:r>
            <a:endParaRPr sz="2000">
              <a:latin typeface="Times New Roman"/>
              <a:cs typeface="Times New Roman"/>
            </a:endParaRPr>
          </a:p>
          <a:p>
            <a:pPr marL="683260" marR="6985" indent="-326390">
              <a:lnSpc>
                <a:spcPct val="150000"/>
              </a:lnSpc>
              <a:spcBef>
                <a:spcPts val="484"/>
              </a:spcBef>
              <a:buClr>
                <a:srgbClr val="3A812E"/>
              </a:buClr>
              <a:buSzPct val="60000"/>
              <a:buFont typeface="Wingdings"/>
              <a:buChar char=""/>
              <a:tabLst>
                <a:tab pos="682625" algn="l"/>
                <a:tab pos="683260" algn="l"/>
              </a:tabLst>
            </a:pPr>
            <a:r>
              <a:rPr sz="2000" spc="-5" dirty="0">
                <a:latin typeface="Times New Roman"/>
                <a:cs typeface="Times New Roman"/>
              </a:rPr>
              <a:t>For Intel processors/ controllers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target </a:t>
            </a:r>
            <a:r>
              <a:rPr sz="2000" spc="-10" dirty="0">
                <a:latin typeface="Times New Roman"/>
                <a:cs typeface="Times New Roman"/>
              </a:rPr>
              <a:t>hex file format </a:t>
            </a:r>
            <a:r>
              <a:rPr sz="2000" spc="-20" dirty="0">
                <a:latin typeface="Times New Roman"/>
                <a:cs typeface="Times New Roman"/>
              </a:rPr>
              <a:t>will </a:t>
            </a:r>
            <a:r>
              <a:rPr sz="2000" dirty="0">
                <a:latin typeface="Times New Roman"/>
                <a:cs typeface="Times New Roman"/>
              </a:rPr>
              <a:t>be </a:t>
            </a:r>
            <a:r>
              <a:rPr sz="2000" spc="-5" dirty="0">
                <a:latin typeface="Times New Roman"/>
                <a:cs typeface="Times New Roman"/>
              </a:rPr>
              <a:t>'</a:t>
            </a:r>
            <a:r>
              <a:rPr sz="2000" i="1" spc="-5" dirty="0">
                <a:latin typeface="Times New Roman"/>
                <a:cs typeface="Times New Roman"/>
              </a:rPr>
              <a:t>Intel  HEX</a:t>
            </a:r>
            <a:r>
              <a:rPr sz="2000" spc="-5" dirty="0">
                <a:latin typeface="Times New Roman"/>
                <a:cs typeface="Times New Roman"/>
              </a:rPr>
              <a:t>' </a:t>
            </a:r>
            <a:r>
              <a:rPr sz="2000" spc="-10" dirty="0">
                <a:latin typeface="Times New Roman"/>
                <a:cs typeface="Times New Roman"/>
              </a:rPr>
              <a:t>and for </a:t>
            </a:r>
            <a:r>
              <a:rPr sz="2000" dirty="0">
                <a:latin typeface="Times New Roman"/>
                <a:cs typeface="Times New Roman"/>
              </a:rPr>
              <a:t>Motorola, </a:t>
            </a:r>
            <a:r>
              <a:rPr sz="2000" spc="-10" dirty="0">
                <a:latin typeface="Times New Roman"/>
                <a:cs typeface="Times New Roman"/>
              </a:rPr>
              <a:t>the hex file should </a:t>
            </a:r>
            <a:r>
              <a:rPr sz="2000" dirty="0">
                <a:latin typeface="Times New Roman"/>
                <a:cs typeface="Times New Roman"/>
              </a:rPr>
              <a:t>be </a:t>
            </a:r>
            <a:r>
              <a:rPr sz="2000" spc="-10" dirty="0">
                <a:latin typeface="Times New Roman"/>
                <a:cs typeface="Times New Roman"/>
              </a:rPr>
              <a:t>in '</a:t>
            </a:r>
            <a:r>
              <a:rPr sz="2000" i="1" spc="-10" dirty="0">
                <a:latin typeface="Times New Roman"/>
                <a:cs typeface="Times New Roman"/>
              </a:rPr>
              <a:t>Motorola </a:t>
            </a:r>
            <a:r>
              <a:rPr sz="2000" i="1" spc="-5" dirty="0">
                <a:latin typeface="Times New Roman"/>
                <a:cs typeface="Times New Roman"/>
              </a:rPr>
              <a:t>HEX</a:t>
            </a:r>
            <a:r>
              <a:rPr sz="2000" spc="-5" dirty="0">
                <a:latin typeface="Times New Roman"/>
                <a:cs typeface="Times New Roman"/>
              </a:rPr>
              <a:t>'</a:t>
            </a:r>
            <a:r>
              <a:rPr sz="2000" spc="21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format.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HEX</a:t>
            </a:r>
            <a:r>
              <a:rPr sz="2000" i="1" spc="1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files</a:t>
            </a:r>
            <a:r>
              <a:rPr sz="2000" i="1" spc="11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are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ASCII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files</a:t>
            </a:r>
            <a:r>
              <a:rPr sz="2000" spc="1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that</a:t>
            </a:r>
            <a:r>
              <a:rPr sz="2000" spc="150" dirty="0"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contain</a:t>
            </a:r>
            <a:r>
              <a:rPr sz="2000" spc="11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</a:t>
            </a:r>
            <a:r>
              <a:rPr sz="2000" spc="12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hexadecimal</a:t>
            </a:r>
            <a:r>
              <a:rPr sz="2000" spc="13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representation</a:t>
            </a:r>
            <a:r>
              <a:rPr sz="2000" spc="12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</a:t>
            </a:r>
            <a:r>
              <a:rPr sz="2000" spc="10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target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5"/>
              </a:spcBef>
            </a:pP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application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>
              <a:lnSpc>
                <a:spcPct val="150000"/>
              </a:lnSpc>
              <a:spcBef>
                <a:spcPts val="48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5" dirty="0">
                <a:latin typeface="Times New Roman"/>
                <a:cs typeface="Times New Roman"/>
              </a:rPr>
              <a:t>Hex </a:t>
            </a:r>
            <a:r>
              <a:rPr sz="2000" spc="-10" dirty="0">
                <a:latin typeface="Times New Roman"/>
                <a:cs typeface="Times New Roman"/>
              </a:rPr>
              <a:t>file is </a:t>
            </a:r>
            <a:r>
              <a:rPr sz="2000" spc="-5" dirty="0">
                <a:latin typeface="Times New Roman"/>
                <a:cs typeface="Times New Roman"/>
              </a:rPr>
              <a:t>created from the final </a:t>
            </a:r>
            <a:r>
              <a:rPr sz="2000" spc="-10" dirty="0">
                <a:latin typeface="Times New Roman"/>
                <a:cs typeface="Times New Roman"/>
              </a:rPr>
              <a:t>'Absolute </a:t>
            </a:r>
            <a:r>
              <a:rPr sz="2000" dirty="0">
                <a:latin typeface="Times New Roman"/>
                <a:cs typeface="Times New Roman"/>
              </a:rPr>
              <a:t>Object </a:t>
            </a:r>
            <a:r>
              <a:rPr sz="2000" spc="-5" dirty="0">
                <a:latin typeface="Times New Roman"/>
                <a:cs typeface="Times New Roman"/>
              </a:rPr>
              <a:t>File' </a:t>
            </a:r>
            <a:r>
              <a:rPr sz="2000" spc="-10" dirty="0">
                <a:latin typeface="Times New Roman"/>
                <a:cs typeface="Times New Roman"/>
              </a:rPr>
              <a:t>using </a:t>
            </a:r>
            <a:r>
              <a:rPr sz="2000" spc="-5" dirty="0">
                <a:latin typeface="Times New Roman"/>
                <a:cs typeface="Times New Roman"/>
              </a:rPr>
              <a:t>the </a:t>
            </a:r>
            <a:r>
              <a:rPr sz="2000" dirty="0">
                <a:latin typeface="Times New Roman"/>
                <a:cs typeface="Times New Roman"/>
              </a:rPr>
              <a:t>Object </a:t>
            </a:r>
            <a:r>
              <a:rPr sz="2000" spc="-10" dirty="0">
                <a:latin typeface="Times New Roman"/>
                <a:cs typeface="Times New Roman"/>
              </a:rPr>
              <a:t>to  </a:t>
            </a:r>
            <a:r>
              <a:rPr sz="2000" spc="-5" dirty="0">
                <a:latin typeface="Times New Roman"/>
                <a:cs typeface="Times New Roman"/>
              </a:rPr>
              <a:t>Hex </a:t>
            </a:r>
            <a:r>
              <a:rPr sz="2000" spc="-10" dirty="0">
                <a:latin typeface="Times New Roman"/>
                <a:cs typeface="Times New Roman"/>
              </a:rPr>
              <a:t>File Converter</a:t>
            </a:r>
            <a:r>
              <a:rPr sz="2000" spc="5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utility.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550"/>
              </a:spcBef>
              <a:tabLst>
                <a:tab pos="682625" algn="l"/>
              </a:tabLst>
            </a:pPr>
            <a:r>
              <a:rPr sz="1750" spc="10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1800" spc="-5" dirty="0">
                <a:latin typeface="Times New Roman"/>
                <a:cs typeface="Times New Roman"/>
              </a:rPr>
              <a:t>'</a:t>
            </a:r>
            <a:r>
              <a:rPr sz="1800" i="1" spc="-5" dirty="0">
                <a:latin typeface="Times New Roman"/>
                <a:cs typeface="Times New Roman"/>
              </a:rPr>
              <a:t>QH51</a:t>
            </a:r>
            <a:r>
              <a:rPr sz="1800" spc="-5" dirty="0">
                <a:latin typeface="Times New Roman"/>
                <a:cs typeface="Times New Roman"/>
              </a:rPr>
              <a:t>'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from</a:t>
            </a:r>
            <a:r>
              <a:rPr sz="1800" spc="1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Keil</a:t>
            </a:r>
            <a:r>
              <a:rPr sz="1800" spc="1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software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is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an</a:t>
            </a:r>
            <a:r>
              <a:rPr sz="1800" spc="15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example</a:t>
            </a:r>
            <a:r>
              <a:rPr sz="1800" spc="15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for</a:t>
            </a:r>
            <a:r>
              <a:rPr sz="1800" spc="1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Object</a:t>
            </a:r>
            <a:r>
              <a:rPr sz="1800" spc="1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to</a:t>
            </a:r>
            <a:r>
              <a:rPr sz="1800" spc="14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Hex</a:t>
            </a:r>
            <a:r>
              <a:rPr sz="1800" spc="1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File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Converter</a:t>
            </a:r>
            <a:r>
              <a:rPr sz="1800" spc="1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utility</a:t>
            </a:r>
            <a:endParaRPr sz="1800">
              <a:latin typeface="Times New Roman"/>
              <a:cs typeface="Times New Roman"/>
            </a:endParaRPr>
          </a:p>
          <a:p>
            <a:pPr marL="683260">
              <a:lnSpc>
                <a:spcPct val="100000"/>
              </a:lnSpc>
              <a:spcBef>
                <a:spcPts val="1080"/>
              </a:spcBef>
            </a:pPr>
            <a:r>
              <a:rPr sz="1800" spc="-10" dirty="0">
                <a:latin typeface="Times New Roman"/>
                <a:cs typeface="Times New Roman"/>
              </a:rPr>
              <a:t>for A51 Assembler/ </a:t>
            </a:r>
            <a:r>
              <a:rPr sz="1800" dirty="0">
                <a:latin typeface="Times New Roman"/>
                <a:cs typeface="Times New Roman"/>
              </a:rPr>
              <a:t>C51 </a:t>
            </a:r>
            <a:r>
              <a:rPr sz="1800" spc="-5" dirty="0">
                <a:latin typeface="Times New Roman"/>
                <a:cs typeface="Times New Roman"/>
              </a:rPr>
              <a:t>Compiler </a:t>
            </a:r>
            <a:r>
              <a:rPr sz="1800" spc="-10" dirty="0">
                <a:latin typeface="Times New Roman"/>
                <a:cs typeface="Times New Roman"/>
              </a:rPr>
              <a:t>for </a:t>
            </a:r>
            <a:r>
              <a:rPr sz="1800" spc="5" dirty="0">
                <a:latin typeface="Times New Roman"/>
                <a:cs typeface="Times New Roman"/>
              </a:rPr>
              <a:t>8051 </a:t>
            </a:r>
            <a:r>
              <a:rPr sz="1800" spc="-5" dirty="0">
                <a:latin typeface="Times New Roman"/>
                <a:cs typeface="Times New Roman"/>
              </a:rPr>
              <a:t>specific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controller.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658113"/>
            <a:ext cx="8301990" cy="47510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9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i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Small </a:t>
            </a:r>
            <a:r>
              <a:rPr sz="2000" b="1" i="1" u="heavy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Size </a:t>
            </a:r>
            <a:r>
              <a:rPr sz="2000" b="1" i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and</a:t>
            </a:r>
            <a:r>
              <a:rPr sz="2000" b="1" i="1" u="heavy" spc="-30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i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Weight: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Product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aesthetics is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an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important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factor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in choosing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</a:t>
            </a:r>
            <a:r>
              <a:rPr sz="2000" spc="-14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product</a:t>
            </a:r>
            <a:r>
              <a:rPr sz="200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683260" marR="6350" indent="-326390" algn="just">
              <a:lnSpc>
                <a:spcPct val="150100"/>
              </a:lnSpc>
              <a:spcBef>
                <a:spcPts val="480"/>
              </a:spcBef>
              <a:buClr>
                <a:srgbClr val="3A812E"/>
              </a:buClr>
              <a:buSzPct val="60000"/>
              <a:buFont typeface="Wingdings"/>
              <a:buChar char=""/>
              <a:tabLst>
                <a:tab pos="683260" algn="l"/>
              </a:tabLst>
            </a:pPr>
            <a:r>
              <a:rPr sz="2000" spc="-5" dirty="0">
                <a:latin typeface="Times New Roman"/>
                <a:cs typeface="Times New Roman"/>
              </a:rPr>
              <a:t>For </a:t>
            </a:r>
            <a:r>
              <a:rPr sz="2000" spc="-10" dirty="0">
                <a:latin typeface="Times New Roman"/>
                <a:cs typeface="Times New Roman"/>
              </a:rPr>
              <a:t>example, when you </a:t>
            </a:r>
            <a:r>
              <a:rPr sz="2000" spc="-5" dirty="0">
                <a:latin typeface="Times New Roman"/>
                <a:cs typeface="Times New Roman"/>
              </a:rPr>
              <a:t>plan </a:t>
            </a:r>
            <a:r>
              <a:rPr sz="2000" spc="5" dirty="0">
                <a:latin typeface="Times New Roman"/>
                <a:cs typeface="Times New Roman"/>
              </a:rPr>
              <a:t>to </a:t>
            </a:r>
            <a:r>
              <a:rPr sz="2000" dirty="0">
                <a:latin typeface="Times New Roman"/>
                <a:cs typeface="Times New Roman"/>
              </a:rPr>
              <a:t>buy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5" dirty="0">
                <a:latin typeface="Times New Roman"/>
                <a:cs typeface="Times New Roman"/>
              </a:rPr>
              <a:t>new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mobile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phone</a:t>
            </a:r>
            <a:r>
              <a:rPr sz="2000" spc="-5" dirty="0">
                <a:latin typeface="Times New Roman"/>
                <a:cs typeface="Times New Roman"/>
              </a:rPr>
              <a:t>, </a:t>
            </a:r>
            <a:r>
              <a:rPr sz="2000" spc="-10" dirty="0">
                <a:latin typeface="Times New Roman"/>
                <a:cs typeface="Times New Roman"/>
              </a:rPr>
              <a:t>you may </a:t>
            </a:r>
            <a:r>
              <a:rPr sz="2000" spc="-15" dirty="0">
                <a:latin typeface="Times New Roman"/>
                <a:cs typeface="Times New Roman"/>
              </a:rPr>
              <a:t>make </a:t>
            </a:r>
            <a:r>
              <a:rPr sz="2000" spc="-5" dirty="0">
                <a:latin typeface="Times New Roman"/>
                <a:cs typeface="Times New Roman"/>
              </a:rPr>
              <a:t>a  </a:t>
            </a:r>
            <a:r>
              <a:rPr sz="2000" spc="-10" dirty="0">
                <a:latin typeface="Times New Roman"/>
                <a:cs typeface="Times New Roman"/>
              </a:rPr>
              <a:t>comparative </a:t>
            </a:r>
            <a:r>
              <a:rPr sz="2000" spc="-5" dirty="0">
                <a:latin typeface="Times New Roman"/>
                <a:cs typeface="Times New Roman"/>
              </a:rPr>
              <a:t>study </a:t>
            </a:r>
            <a:r>
              <a:rPr sz="2000" spc="10" dirty="0">
                <a:latin typeface="Times New Roman"/>
                <a:cs typeface="Times New Roman"/>
              </a:rPr>
              <a:t>on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pros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cons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products </a:t>
            </a:r>
            <a:r>
              <a:rPr sz="2000" spc="-10" dirty="0">
                <a:latin typeface="Times New Roman"/>
                <a:cs typeface="Times New Roman"/>
              </a:rPr>
              <a:t>available </a:t>
            </a:r>
            <a:r>
              <a:rPr sz="2000" spc="-5" dirty="0">
                <a:latin typeface="Times New Roman"/>
                <a:cs typeface="Times New Roman"/>
              </a:rPr>
              <a:t>in </a:t>
            </a:r>
            <a:r>
              <a:rPr sz="2000" spc="-10" dirty="0">
                <a:latin typeface="Times New Roman"/>
                <a:cs typeface="Times New Roman"/>
              </a:rPr>
              <a:t>the  market. </a:t>
            </a:r>
            <a:r>
              <a:rPr sz="2000" spc="-5" dirty="0">
                <a:latin typeface="Times New Roman"/>
                <a:cs typeface="Times New Roman"/>
              </a:rPr>
              <a:t>Definitely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product </a:t>
            </a:r>
            <a:r>
              <a:rPr sz="2000" spc="-10" dirty="0">
                <a:latin typeface="Times New Roman"/>
                <a:cs typeface="Times New Roman"/>
              </a:rPr>
              <a:t>aesthetics </a:t>
            </a:r>
            <a:r>
              <a:rPr sz="2000" spc="-5" dirty="0">
                <a:latin typeface="Times New Roman"/>
                <a:cs typeface="Times New Roman"/>
              </a:rPr>
              <a:t>(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size,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weight, 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shape, </a:t>
            </a:r>
            <a:r>
              <a:rPr sz="2000" spc="-15" dirty="0">
                <a:solidFill>
                  <a:srgbClr val="001F5F"/>
                </a:solidFill>
                <a:latin typeface="Times New Roman"/>
                <a:cs typeface="Times New Roman"/>
              </a:rPr>
              <a:t>style</a:t>
            </a:r>
            <a:r>
              <a:rPr sz="2000" spc="-15" dirty="0">
                <a:latin typeface="Times New Roman"/>
                <a:cs typeface="Times New Roman"/>
              </a:rPr>
              <a:t>, </a:t>
            </a:r>
            <a:r>
              <a:rPr sz="2000" spc="-5" dirty="0">
                <a:latin typeface="Times New Roman"/>
                <a:cs typeface="Times New Roman"/>
              </a:rPr>
              <a:t>etc.  </a:t>
            </a:r>
            <a:r>
              <a:rPr sz="2000" spc="-20" dirty="0">
                <a:latin typeface="Times New Roman"/>
                <a:cs typeface="Times New Roman"/>
              </a:rPr>
              <a:t>will </a:t>
            </a:r>
            <a:r>
              <a:rPr sz="2000" dirty="0">
                <a:latin typeface="Times New Roman"/>
                <a:cs typeface="Times New Roman"/>
              </a:rPr>
              <a:t>be </a:t>
            </a:r>
            <a:r>
              <a:rPr sz="2000" spc="-10" dirty="0">
                <a:latin typeface="Times New Roman"/>
                <a:cs typeface="Times New Roman"/>
              </a:rPr>
              <a:t>one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deciding factors </a:t>
            </a:r>
            <a:r>
              <a:rPr sz="2000" spc="-10" dirty="0">
                <a:latin typeface="Times New Roman"/>
                <a:cs typeface="Times New Roman"/>
              </a:rPr>
              <a:t>to </a:t>
            </a:r>
            <a:r>
              <a:rPr sz="2000" spc="-5" dirty="0">
                <a:latin typeface="Times New Roman"/>
                <a:cs typeface="Times New Roman"/>
              </a:rPr>
              <a:t>choose a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product.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People </a:t>
            </a:r>
            <a:r>
              <a:rPr sz="2000" spc="-5" dirty="0">
                <a:latin typeface="Times New Roman"/>
                <a:cs typeface="Times New Roman"/>
              </a:rPr>
              <a:t>believe in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phrase </a:t>
            </a:r>
            <a:r>
              <a:rPr sz="2000" spc="-10" dirty="0">
                <a:latin typeface="Times New Roman"/>
                <a:cs typeface="Times New Roman"/>
              </a:rPr>
              <a:t>"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Small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is beautiful</a:t>
            </a:r>
            <a:r>
              <a:rPr sz="2000" spc="-5" dirty="0">
                <a:latin typeface="Times New Roman"/>
                <a:cs typeface="Times New Roman"/>
              </a:rPr>
              <a:t>". Moreover it is convenient</a:t>
            </a:r>
            <a:r>
              <a:rPr sz="2000" spc="7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to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spc="-10" dirty="0">
                <a:latin typeface="Times New Roman"/>
                <a:cs typeface="Times New Roman"/>
              </a:rPr>
              <a:t>handle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10" dirty="0">
                <a:latin typeface="Times New Roman"/>
                <a:cs typeface="Times New Roman"/>
              </a:rPr>
              <a:t>compact </a:t>
            </a:r>
            <a:r>
              <a:rPr sz="2000" spc="-5" dirty="0">
                <a:latin typeface="Times New Roman"/>
                <a:cs typeface="Times New Roman"/>
              </a:rPr>
              <a:t>device </a:t>
            </a:r>
            <a:r>
              <a:rPr sz="2000" spc="-10" dirty="0">
                <a:latin typeface="Times New Roman"/>
                <a:cs typeface="Times New Roman"/>
              </a:rPr>
              <a:t>than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10" dirty="0">
                <a:latin typeface="Times New Roman"/>
                <a:cs typeface="Times New Roman"/>
              </a:rPr>
              <a:t>bulky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product.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In embedded </a:t>
            </a:r>
            <a:r>
              <a:rPr sz="2000" spc="-10" dirty="0">
                <a:latin typeface="Times New Roman"/>
                <a:cs typeface="Times New Roman"/>
              </a:rPr>
              <a:t>domain </a:t>
            </a:r>
            <a:r>
              <a:rPr sz="2000" spc="-5" dirty="0">
                <a:latin typeface="Times New Roman"/>
                <a:cs typeface="Times New Roman"/>
              </a:rPr>
              <a:t>also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compactness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10" dirty="0">
                <a:latin typeface="Times New Roman"/>
                <a:cs typeface="Times New Roman"/>
              </a:rPr>
              <a:t>significant </a:t>
            </a:r>
            <a:r>
              <a:rPr sz="2000" spc="-5" dirty="0">
                <a:latin typeface="Times New Roman"/>
                <a:cs typeface="Times New Roman"/>
              </a:rPr>
              <a:t>deciding</a:t>
            </a:r>
            <a:r>
              <a:rPr sz="2000" spc="-7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factor.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Most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of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application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demands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small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size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low 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weight</a:t>
            </a:r>
            <a:r>
              <a:rPr sz="2000" spc="-3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products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420100" y="6471338"/>
            <a:ext cx="217804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11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199374"/>
            <a:ext cx="3960495" cy="9410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>
              <a:lnSpc>
                <a:spcPct val="150100"/>
              </a:lnSpc>
              <a:spcBef>
                <a:spcPts val="100"/>
              </a:spcBef>
              <a:tabLst>
                <a:tab pos="356870" algn="l"/>
                <a:tab pos="2159000" algn="l"/>
                <a:tab pos="2961005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b="1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v</a:t>
            </a:r>
            <a:r>
              <a:rPr sz="2000" b="1" i="1" spc="5" dirty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n</a:t>
            </a:r>
            <a:r>
              <a:rPr sz="2000" b="1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ag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es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000" b="1" i="1" spc="5" dirty="0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f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000" b="1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Ass</a:t>
            </a:r>
            <a:r>
              <a:rPr sz="2000" b="1" i="1" spc="15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mb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ly 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Language 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Based</a:t>
            </a:r>
            <a:r>
              <a:rPr sz="2000" b="1" i="1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Development: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349742" y="6471338"/>
            <a:ext cx="287020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110</a:t>
            </a:fld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0044" y="1175182"/>
            <a:ext cx="3957320" cy="1398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i="1" spc="-5" dirty="0">
                <a:latin typeface="Times New Roman"/>
                <a:cs typeface="Times New Roman"/>
              </a:rPr>
              <a:t>Efficient Code Memory </a:t>
            </a:r>
            <a:r>
              <a:rPr sz="2000" i="1" dirty="0">
                <a:latin typeface="Times New Roman"/>
                <a:cs typeface="Times New Roman"/>
              </a:rPr>
              <a:t>and </a:t>
            </a:r>
            <a:r>
              <a:rPr sz="2000" i="1" spc="-5" dirty="0">
                <a:latin typeface="Times New Roman"/>
                <a:cs typeface="Times New Roman"/>
              </a:rPr>
              <a:t>Data  Memory Usage (Memory  Optimization)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60044" y="2762504"/>
            <a:ext cx="3279140" cy="13658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i="1" spc="-5" dirty="0">
                <a:latin typeface="Times New Roman"/>
                <a:cs typeface="Times New Roman"/>
              </a:rPr>
              <a:t>High</a:t>
            </a:r>
            <a:r>
              <a:rPr sz="2000" i="1" spc="-10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Performance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i="1" spc="-5" dirty="0">
                <a:latin typeface="Times New Roman"/>
                <a:cs typeface="Times New Roman"/>
              </a:rPr>
              <a:t>Low Level Hardware</a:t>
            </a:r>
            <a:r>
              <a:rPr sz="2000" i="1" spc="-40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Access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i="1" spc="-5" dirty="0">
                <a:latin typeface="Times New Roman"/>
                <a:cs typeface="Times New Roman"/>
              </a:rPr>
              <a:t>Code Reverse</a:t>
            </a:r>
            <a:r>
              <a:rPr sz="2000" i="1" spc="-20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Engineering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57317" y="199374"/>
            <a:ext cx="3960495" cy="9410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>
              <a:lnSpc>
                <a:spcPct val="150100"/>
              </a:lnSpc>
              <a:spcBef>
                <a:spcPts val="100"/>
              </a:spcBef>
              <a:tabLst>
                <a:tab pos="356870" algn="l"/>
                <a:tab pos="2137410" algn="l"/>
                <a:tab pos="2961005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sz="2000" b="1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sz="2000" b="1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w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ba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2000" b="1" i="1" spc="5" dirty="0">
                <a:solidFill>
                  <a:srgbClr val="FF0000"/>
                </a:solidFill>
                <a:latin typeface="Times New Roman"/>
                <a:cs typeface="Times New Roman"/>
              </a:rPr>
              <a:t>k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s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000" b="1" i="1" spc="5" dirty="0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f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000" b="1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Ass</a:t>
            </a:r>
            <a:r>
              <a:rPr sz="2000" b="1" i="1" spc="15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mb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ly 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Language 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Based</a:t>
            </a:r>
            <a:r>
              <a:rPr sz="2000" b="1" i="1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Development: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57317" y="1329055"/>
            <a:ext cx="2833370" cy="3295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i="1" spc="-5" dirty="0">
                <a:latin typeface="Times New Roman"/>
                <a:cs typeface="Times New Roman"/>
              </a:rPr>
              <a:t>High Development</a:t>
            </a:r>
            <a:r>
              <a:rPr sz="2000" i="1" spc="-30" dirty="0">
                <a:latin typeface="Times New Roman"/>
                <a:cs typeface="Times New Roman"/>
              </a:rPr>
              <a:t> </a:t>
            </a:r>
            <a:r>
              <a:rPr sz="2000" i="1" spc="-40" dirty="0">
                <a:latin typeface="Times New Roman"/>
                <a:cs typeface="Times New Roman"/>
              </a:rPr>
              <a:t>Time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957317" y="1847469"/>
            <a:ext cx="2746375" cy="8477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i="1" spc="-5" dirty="0">
                <a:latin typeface="Times New Roman"/>
                <a:cs typeface="Times New Roman"/>
              </a:rPr>
              <a:t>Developer</a:t>
            </a:r>
            <a:r>
              <a:rPr sz="2000" i="1" spc="-6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Dependency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5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i="1" spc="-5" dirty="0">
                <a:latin typeface="Times New Roman"/>
                <a:cs typeface="Times New Roman"/>
              </a:rPr>
              <a:t>Non-Portable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75142" y="6450279"/>
            <a:ext cx="23622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5" dirty="0">
                <a:latin typeface="Times New Roman"/>
                <a:cs typeface="Times New Roman"/>
              </a:rPr>
              <a:t>111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60044" y="353009"/>
            <a:ext cx="4869180" cy="329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6870" algn="l"/>
              </a:tabLst>
            </a:pPr>
            <a:r>
              <a:rPr i="0" spc="-5" dirty="0">
                <a:solidFill>
                  <a:srgbClr val="C00000"/>
                </a:solidFill>
              </a:rPr>
              <a:t>»	</a:t>
            </a:r>
            <a:r>
              <a:rPr b="1" u="heavy" spc="-5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High Level </a:t>
            </a:r>
            <a:r>
              <a:rPr b="1" u="heavy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Language </a:t>
            </a:r>
            <a:r>
              <a:rPr b="1" u="heavy" spc="-10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Based</a:t>
            </a:r>
            <a:r>
              <a:rPr b="1" u="heavy" spc="-45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b="1" u="heavy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Development: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44500" y="717807"/>
            <a:ext cx="8322309" cy="64903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72110" marR="5080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Any high level language </a:t>
            </a:r>
            <a:r>
              <a:rPr sz="2000" spc="-5" dirty="0">
                <a:latin typeface="Times New Roman"/>
                <a:cs typeface="Times New Roman"/>
              </a:rPr>
              <a:t>(like </a:t>
            </a:r>
            <a:r>
              <a:rPr sz="2000" spc="-15" dirty="0">
                <a:latin typeface="Times New Roman"/>
                <a:cs typeface="Times New Roman"/>
              </a:rPr>
              <a:t>C, </a:t>
            </a:r>
            <a:r>
              <a:rPr sz="2000" spc="-10" dirty="0">
                <a:latin typeface="Times New Roman"/>
                <a:cs typeface="Times New Roman"/>
              </a:rPr>
              <a:t>C++ </a:t>
            </a:r>
            <a:r>
              <a:rPr sz="2000" dirty="0">
                <a:latin typeface="Times New Roman"/>
                <a:cs typeface="Times New Roman"/>
              </a:rPr>
              <a:t>or </a:t>
            </a:r>
            <a:r>
              <a:rPr sz="2000" spc="-5" dirty="0">
                <a:latin typeface="Times New Roman"/>
                <a:cs typeface="Times New Roman"/>
              </a:rPr>
              <a:t>Java)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with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 supported cross 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compiler </a:t>
            </a:r>
            <a:r>
              <a:rPr sz="2000" spc="-5" dirty="0">
                <a:latin typeface="Times New Roman"/>
                <a:cs typeface="Times New Roman"/>
              </a:rPr>
              <a:t>(for </a:t>
            </a:r>
            <a:r>
              <a:rPr sz="2000" spc="-10" dirty="0">
                <a:latin typeface="Times New Roman"/>
                <a:cs typeface="Times New Roman"/>
              </a:rPr>
              <a:t>converting the </a:t>
            </a:r>
            <a:r>
              <a:rPr sz="2000" spc="-5" dirty="0">
                <a:latin typeface="Times New Roman"/>
                <a:cs typeface="Times New Roman"/>
              </a:rPr>
              <a:t>application developed </a:t>
            </a:r>
            <a:r>
              <a:rPr sz="2000" spc="-10" dirty="0">
                <a:latin typeface="Times New Roman"/>
                <a:cs typeface="Times New Roman"/>
              </a:rPr>
              <a:t>in </a:t>
            </a:r>
            <a:r>
              <a:rPr sz="2000" spc="-15" dirty="0">
                <a:latin typeface="Times New Roman"/>
                <a:cs typeface="Times New Roman"/>
              </a:rPr>
              <a:t>high </a:t>
            </a:r>
            <a:r>
              <a:rPr sz="2000" spc="-10" dirty="0">
                <a:latin typeface="Times New Roman"/>
                <a:cs typeface="Times New Roman"/>
              </a:rPr>
              <a:t>level language to  </a:t>
            </a:r>
            <a:r>
              <a:rPr sz="2000" spc="-5" dirty="0">
                <a:latin typeface="Times New Roman"/>
                <a:cs typeface="Times New Roman"/>
              </a:rPr>
              <a:t>target processor specific </a:t>
            </a:r>
            <a:r>
              <a:rPr sz="2000" spc="-10" dirty="0">
                <a:latin typeface="Times New Roman"/>
                <a:cs typeface="Times New Roman"/>
              </a:rPr>
              <a:t>assembly </a:t>
            </a:r>
            <a:r>
              <a:rPr sz="2000" dirty="0">
                <a:latin typeface="Times New Roman"/>
                <a:cs typeface="Times New Roman"/>
              </a:rPr>
              <a:t>code)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for 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target processor can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used 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for embedded 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firmware</a:t>
            </a:r>
            <a:r>
              <a:rPr sz="2000" spc="12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development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 dirty="0">
              <a:latin typeface="Times New Roman"/>
              <a:cs typeface="Times New Roman"/>
            </a:endParaRPr>
          </a:p>
          <a:p>
            <a:pPr marL="372110" marR="7620" indent="-344805" algn="just">
              <a:lnSpc>
                <a:spcPct val="150100"/>
              </a:lnSpc>
              <a:spcBef>
                <a:spcPts val="464"/>
              </a:spcBef>
            </a:pPr>
            <a:r>
              <a:rPr sz="1750" spc="10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1800" spc="-5" dirty="0">
                <a:latin typeface="Times New Roman"/>
                <a:cs typeface="Times New Roman"/>
              </a:rPr>
              <a:t>The </a:t>
            </a:r>
            <a:r>
              <a:rPr sz="1800" spc="-10" dirty="0">
                <a:latin typeface="Times New Roman"/>
                <a:cs typeface="Times New Roman"/>
              </a:rPr>
              <a:t>most </a:t>
            </a:r>
            <a:r>
              <a:rPr sz="1800" dirty="0">
                <a:latin typeface="Times New Roman"/>
                <a:cs typeface="Times New Roman"/>
              </a:rPr>
              <a:t>commonly </a:t>
            </a:r>
            <a:r>
              <a:rPr sz="1800" spc="-5" dirty="0">
                <a:latin typeface="Times New Roman"/>
                <a:cs typeface="Times New Roman"/>
              </a:rPr>
              <a:t>used </a:t>
            </a:r>
            <a:r>
              <a:rPr sz="1800" dirty="0">
                <a:latin typeface="Times New Roman"/>
                <a:cs typeface="Times New Roman"/>
              </a:rPr>
              <a:t>high </a:t>
            </a:r>
            <a:r>
              <a:rPr sz="1800" spc="-10" dirty="0">
                <a:latin typeface="Times New Roman"/>
                <a:cs typeface="Times New Roman"/>
              </a:rPr>
              <a:t>level </a:t>
            </a:r>
            <a:r>
              <a:rPr sz="1800" spc="-5" dirty="0">
                <a:latin typeface="Times New Roman"/>
                <a:cs typeface="Times New Roman"/>
              </a:rPr>
              <a:t>language for embedded </a:t>
            </a:r>
            <a:r>
              <a:rPr sz="1800" spc="-10" dirty="0">
                <a:latin typeface="Times New Roman"/>
                <a:cs typeface="Times New Roman"/>
              </a:rPr>
              <a:t>firmware </a:t>
            </a:r>
            <a:r>
              <a:rPr sz="1800" dirty="0">
                <a:latin typeface="Times New Roman"/>
                <a:cs typeface="Times New Roman"/>
              </a:rPr>
              <a:t>application  </a:t>
            </a:r>
            <a:r>
              <a:rPr sz="1800" spc="-5" dirty="0">
                <a:latin typeface="Times New Roman"/>
                <a:cs typeface="Times New Roman"/>
              </a:rPr>
              <a:t>development is</a:t>
            </a:r>
            <a:r>
              <a:rPr sz="1800" spc="-10" dirty="0">
                <a:latin typeface="Times New Roman"/>
                <a:cs typeface="Times New Roman"/>
              </a:rPr>
              <a:t> '</a:t>
            </a:r>
            <a:r>
              <a:rPr sz="1800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1800" spc="-10" dirty="0">
                <a:latin typeface="Times New Roman"/>
                <a:cs typeface="Times New Roman"/>
              </a:rPr>
              <a:t>'.</a:t>
            </a:r>
            <a:endParaRPr sz="1800" dirty="0">
              <a:latin typeface="Times New Roman"/>
              <a:cs typeface="Times New Roman"/>
            </a:endParaRPr>
          </a:p>
          <a:p>
            <a:pPr marL="27940" algn="just">
              <a:lnSpc>
                <a:spcPct val="100000"/>
              </a:lnSpc>
              <a:spcBef>
                <a:spcPts val="1510"/>
              </a:spcBef>
            </a:pPr>
            <a:r>
              <a:rPr sz="1750" spc="10" dirty="0">
                <a:solidFill>
                  <a:srgbClr val="C00000"/>
                </a:solidFill>
                <a:latin typeface="Times New Roman"/>
                <a:cs typeface="Times New Roman"/>
              </a:rPr>
              <a:t>»</a:t>
            </a:r>
            <a:r>
              <a:rPr sz="1750" spc="5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‘</a:t>
            </a:r>
            <a:r>
              <a:rPr sz="18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1800" spc="-5" dirty="0">
                <a:latin typeface="Times New Roman"/>
                <a:cs typeface="Times New Roman"/>
              </a:rPr>
              <a:t>’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is</a:t>
            </a:r>
            <a:r>
              <a:rPr sz="1800" spc="10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</a:t>
            </a:r>
            <a:r>
              <a:rPr sz="1800" spc="7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well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defined,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easy</a:t>
            </a:r>
            <a:r>
              <a:rPr sz="1800" spc="7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to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use</a:t>
            </a:r>
            <a:r>
              <a:rPr sz="1800" spc="9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high</a:t>
            </a:r>
            <a:r>
              <a:rPr sz="1800" spc="12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level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language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with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extensive</a:t>
            </a:r>
            <a:r>
              <a:rPr sz="1800" spc="1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cross</a:t>
            </a:r>
            <a:r>
              <a:rPr sz="1800" spc="10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platform</a:t>
            </a:r>
          </a:p>
          <a:p>
            <a:pPr marL="372110">
              <a:lnSpc>
                <a:spcPct val="100000"/>
              </a:lnSpc>
              <a:spcBef>
                <a:spcPts val="1080"/>
              </a:spcBef>
            </a:pPr>
            <a:r>
              <a:rPr sz="1800" spc="-5" dirty="0">
                <a:latin typeface="Times New Roman"/>
                <a:cs typeface="Times New Roman"/>
              </a:rPr>
              <a:t>development </a:t>
            </a:r>
            <a:r>
              <a:rPr sz="1800" spc="5" dirty="0">
                <a:latin typeface="Times New Roman"/>
                <a:cs typeface="Times New Roman"/>
              </a:rPr>
              <a:t>tool support. </a:t>
            </a:r>
            <a:r>
              <a:rPr sz="1800" spc="-10" dirty="0">
                <a:latin typeface="Times New Roman"/>
                <a:cs typeface="Times New Roman"/>
              </a:rPr>
              <a:t>Nowadays </a:t>
            </a:r>
            <a:r>
              <a:rPr sz="1800" spc="-5" dirty="0">
                <a:latin typeface="Times New Roman"/>
                <a:cs typeface="Times New Roman"/>
              </a:rPr>
              <a:t>Cross-compilers for C+ </a:t>
            </a:r>
            <a:r>
              <a:rPr sz="1800" dirty="0">
                <a:latin typeface="Times New Roman"/>
                <a:cs typeface="Times New Roman"/>
              </a:rPr>
              <a:t>+ </a:t>
            </a:r>
            <a:r>
              <a:rPr sz="1800" spc="-5" dirty="0">
                <a:latin typeface="Times New Roman"/>
                <a:cs typeface="Times New Roman"/>
              </a:rPr>
              <a:t>is also </a:t>
            </a:r>
            <a:r>
              <a:rPr sz="1800" spc="-10" dirty="0">
                <a:latin typeface="Times New Roman"/>
                <a:cs typeface="Times New Roman"/>
              </a:rPr>
              <a:t>emerging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spc="5" dirty="0">
                <a:latin typeface="Times New Roman"/>
                <a:cs typeface="Times New Roman"/>
              </a:rPr>
              <a:t>out.</a:t>
            </a:r>
            <a:endParaRPr sz="1800" dirty="0">
              <a:latin typeface="Times New Roman"/>
              <a:cs typeface="Times New Roman"/>
            </a:endParaRPr>
          </a:p>
          <a:p>
            <a:pPr marL="27940" algn="just">
              <a:lnSpc>
                <a:spcPct val="100000"/>
              </a:lnSpc>
              <a:spcBef>
                <a:spcPts val="165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</a:t>
            </a:r>
            <a:r>
              <a:rPr sz="2000" spc="24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various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steps</a:t>
            </a:r>
            <a:r>
              <a:rPr sz="2000" spc="12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involved</a:t>
            </a:r>
            <a:r>
              <a:rPr sz="2000" spc="15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in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high</a:t>
            </a:r>
            <a:r>
              <a:rPr sz="2000" spc="12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level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language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based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embedded</a:t>
            </a:r>
            <a:r>
              <a:rPr sz="2000" spc="15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firmware</a:t>
            </a:r>
            <a:endParaRPr sz="2000" dirty="0">
              <a:latin typeface="Times New Roman"/>
              <a:cs typeface="Times New Roman"/>
            </a:endParaRPr>
          </a:p>
          <a:p>
            <a:pPr marL="372110">
              <a:lnSpc>
                <a:spcPct val="100000"/>
              </a:lnSpc>
              <a:spcBef>
                <a:spcPts val="1200"/>
              </a:spcBef>
            </a:pPr>
            <a:r>
              <a:rPr sz="2000" spc="-10" dirty="0">
                <a:latin typeface="Times New Roman"/>
                <a:cs typeface="Times New Roman"/>
              </a:rPr>
              <a:t>development </a:t>
            </a:r>
            <a:r>
              <a:rPr sz="2000" spc="-5" dirty="0">
                <a:latin typeface="Times New Roman"/>
                <a:cs typeface="Times New Roman"/>
              </a:rPr>
              <a:t>is </a:t>
            </a:r>
            <a:r>
              <a:rPr sz="2000" spc="-20" dirty="0">
                <a:latin typeface="Times New Roman"/>
                <a:cs typeface="Times New Roman"/>
              </a:rPr>
              <a:t>same </a:t>
            </a:r>
            <a:r>
              <a:rPr sz="2000" spc="-5" dirty="0">
                <a:latin typeface="Times New Roman"/>
                <a:cs typeface="Times New Roman"/>
              </a:rPr>
              <a:t>as </a:t>
            </a:r>
            <a:r>
              <a:rPr sz="2000" spc="-10" dirty="0">
                <a:latin typeface="Times New Roman"/>
                <a:cs typeface="Times New Roman"/>
              </a:rPr>
              <a:t>that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assembly language </a:t>
            </a:r>
            <a:r>
              <a:rPr sz="2000" spc="-5" dirty="0">
                <a:latin typeface="Times New Roman"/>
                <a:cs typeface="Times New Roman"/>
              </a:rPr>
              <a:t>based</a:t>
            </a:r>
            <a:r>
              <a:rPr sz="2000" spc="26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development;</a:t>
            </a:r>
            <a:endParaRPr sz="2000" dirty="0">
              <a:latin typeface="Times New Roman"/>
              <a:cs typeface="Times New Roman"/>
            </a:endParaRPr>
          </a:p>
          <a:p>
            <a:pPr marL="27940" algn="just">
              <a:lnSpc>
                <a:spcPct val="100000"/>
              </a:lnSpc>
              <a:spcBef>
                <a:spcPts val="168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</a:t>
            </a:r>
            <a:r>
              <a:rPr sz="2000" spc="8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except  </a:t>
            </a:r>
            <a:r>
              <a:rPr sz="2000" spc="-10" dirty="0">
                <a:latin typeface="Times New Roman"/>
                <a:cs typeface="Times New Roman"/>
              </a:rPr>
              <a:t>that  </a:t>
            </a:r>
            <a:r>
              <a:rPr sz="2000" spc="-5" dirty="0">
                <a:latin typeface="Times New Roman"/>
                <a:cs typeface="Times New Roman"/>
              </a:rPr>
              <a:t>the  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conversion  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of  </a:t>
            </a:r>
            <a:r>
              <a:rPr sz="2000" spc="-10" dirty="0">
                <a:solidFill>
                  <a:srgbClr val="FF0000"/>
                </a:solidFill>
                <a:latin typeface="Times New Roman"/>
                <a:cs typeface="Times New Roman"/>
              </a:rPr>
              <a:t>source  file  written  in  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high 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level  language  </a:t>
            </a:r>
            <a:r>
              <a:rPr sz="2000" spc="-10" dirty="0">
                <a:solidFill>
                  <a:srgbClr val="FF0000"/>
                </a:solidFill>
                <a:latin typeface="Times New Roman"/>
                <a:cs typeface="Times New Roman"/>
              </a:rPr>
              <a:t>to</a:t>
            </a:r>
            <a:endParaRPr sz="2000" dirty="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200"/>
              </a:spcBef>
            </a:pPr>
            <a:r>
              <a:rPr sz="2000" strike="sngStrike" spc="-5" dirty="0">
                <a:solidFill>
                  <a:srgbClr val="FF0000"/>
                </a:solidFill>
                <a:latin typeface="Times New Roman"/>
                <a:cs typeface="Times New Roman"/>
              </a:rPr>
              <a:t>     </a:t>
            </a:r>
            <a:r>
              <a:rPr sz="2000" strike="sngStrike" spc="-1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trike="sngStrike" dirty="0">
                <a:solidFill>
                  <a:srgbClr val="FF0000"/>
                </a:solidFill>
                <a:latin typeface="Times New Roman"/>
                <a:cs typeface="Times New Roman"/>
              </a:rPr>
              <a:t>object</a:t>
            </a:r>
            <a:r>
              <a:rPr sz="2000" strike="sngStrike" spc="10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trike="sngStrike" spc="-10" dirty="0">
                <a:solidFill>
                  <a:srgbClr val="FF0000"/>
                </a:solidFill>
                <a:latin typeface="Times New Roman"/>
                <a:cs typeface="Times New Roman"/>
              </a:rPr>
              <a:t>file</a:t>
            </a:r>
            <a:r>
              <a:rPr sz="2000" strike="sngStrike" spc="1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trike="sngStrike" spc="-10" dirty="0">
                <a:solidFill>
                  <a:srgbClr val="FF0000"/>
                </a:solidFill>
                <a:latin typeface="Times New Roman"/>
                <a:cs typeface="Times New Roman"/>
              </a:rPr>
              <a:t>is</a:t>
            </a:r>
            <a:r>
              <a:rPr sz="2000" strike="sngStrike" spc="9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trike="sngStrike" spc="-5" dirty="0">
                <a:solidFill>
                  <a:srgbClr val="FF0000"/>
                </a:solidFill>
                <a:latin typeface="Times New Roman"/>
                <a:cs typeface="Times New Roman"/>
              </a:rPr>
              <a:t>done</a:t>
            </a:r>
            <a:r>
              <a:rPr sz="2000" strike="sngStrike" spc="10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trike="sngStrike" dirty="0">
                <a:solidFill>
                  <a:srgbClr val="FF0000"/>
                </a:solidFill>
                <a:latin typeface="Times New Roman"/>
                <a:cs typeface="Times New Roman"/>
              </a:rPr>
              <a:t>by</a:t>
            </a:r>
            <a:r>
              <a:rPr sz="2000" strike="sngStrike" spc="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trike="sngStrike" spc="-5" dirty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sz="2000" strike="sngStrike" spc="1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trike="sngStrike" spc="-5" dirty="0">
                <a:solidFill>
                  <a:srgbClr val="FF0000"/>
                </a:solidFill>
                <a:latin typeface="Times New Roman"/>
                <a:cs typeface="Times New Roman"/>
              </a:rPr>
              <a:t>cross-compiler</a:t>
            </a:r>
            <a:r>
              <a:rPr sz="2000" strike="sngStrike" spc="-5" dirty="0">
                <a:latin typeface="Times New Roman"/>
                <a:cs typeface="Times New Roman"/>
              </a:rPr>
              <a:t>,</a:t>
            </a:r>
            <a:r>
              <a:rPr sz="2000" strike="sngStrike" spc="130" dirty="0">
                <a:latin typeface="Times New Roman"/>
                <a:cs typeface="Times New Roman"/>
              </a:rPr>
              <a:t> </a:t>
            </a:r>
            <a:r>
              <a:rPr sz="2000" strike="sngStrike" spc="-10" dirty="0">
                <a:latin typeface="Times New Roman"/>
                <a:cs typeface="Times New Roman"/>
              </a:rPr>
              <a:t>whereas</a:t>
            </a:r>
            <a:r>
              <a:rPr sz="2000" strike="sngStrike" spc="95" dirty="0">
                <a:latin typeface="Times New Roman"/>
                <a:cs typeface="Times New Roman"/>
              </a:rPr>
              <a:t> </a:t>
            </a:r>
            <a:r>
              <a:rPr sz="2000" strike="sngStrike" spc="5" dirty="0">
                <a:latin typeface="Times New Roman"/>
                <a:cs typeface="Times New Roman"/>
              </a:rPr>
              <a:t>in</a:t>
            </a:r>
            <a:r>
              <a:rPr sz="2000" strike="sngStrike" spc="114" dirty="0">
                <a:latin typeface="Times New Roman"/>
                <a:cs typeface="Times New Roman"/>
              </a:rPr>
              <a:t> </a:t>
            </a:r>
            <a:r>
              <a:rPr sz="2000" strike="sngStrike" spc="-5" dirty="0">
                <a:latin typeface="Times New Roman"/>
                <a:cs typeface="Times New Roman"/>
              </a:rPr>
              <a:t>Assembly</a:t>
            </a:r>
            <a:r>
              <a:rPr sz="2000" strike="sngStrike" spc="95" dirty="0">
                <a:latin typeface="Times New Roman"/>
                <a:cs typeface="Times New Roman"/>
              </a:rPr>
              <a:t> </a:t>
            </a:r>
            <a:r>
              <a:rPr sz="2000" strike="sngStrike" spc="-5" dirty="0">
                <a:latin typeface="Times New Roman"/>
                <a:cs typeface="Times New Roman"/>
              </a:rPr>
              <a:t>language</a:t>
            </a:r>
            <a:r>
              <a:rPr sz="2000" strike="sngStrike" spc="110" dirty="0">
                <a:latin typeface="Times New Roman"/>
                <a:cs typeface="Times New Roman"/>
              </a:rPr>
              <a:t> </a:t>
            </a:r>
            <a:r>
              <a:rPr sz="2000" strike="sngStrike" spc="-5" dirty="0">
                <a:latin typeface="Times New Roman"/>
                <a:cs typeface="Times New Roman"/>
              </a:rPr>
              <a:t>based</a:t>
            </a:r>
            <a:endParaRPr lang="en-IN" sz="2000" strike="sngStrike" spc="-5" dirty="0">
              <a:latin typeface="Times New Roman"/>
              <a:cs typeface="Times New Roman"/>
            </a:endParaRPr>
          </a:p>
          <a:p>
            <a:pPr marL="12700" algn="just">
              <a:spcBef>
                <a:spcPts val="1200"/>
              </a:spcBef>
            </a:pPr>
            <a:r>
              <a:rPr lang="en-US" sz="1800" kern="1200" spc="-1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development, </a:t>
            </a:r>
            <a:r>
              <a:rPr lang="en-US" sz="1800" kern="1200" spc="-5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</a:t>
            </a:r>
            <a:r>
              <a:rPr lang="en-US" sz="1800" kern="1200" spc="-1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</a:t>
            </a:r>
            <a:r>
              <a:rPr lang="en-US" sz="1800" kern="1200" spc="-5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carried </a:t>
            </a:r>
            <a:r>
              <a:rPr lang="en-US" sz="1800" kern="1200" spc="-1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out</a:t>
            </a:r>
            <a:r>
              <a:rPr lang="en-US" sz="1800" kern="1200" spc="75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by an assembler.</a:t>
            </a:r>
            <a:endParaRPr lang="en-IN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700" algn="just">
              <a:lnSpc>
                <a:spcPct val="100000"/>
              </a:lnSpc>
              <a:spcBef>
                <a:spcPts val="1200"/>
              </a:spcBef>
            </a:pPr>
            <a:endParaRPr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57200" y="1676400"/>
            <a:ext cx="8229600" cy="4648200"/>
            <a:chOff x="457200" y="1676400"/>
            <a:chExt cx="8229600" cy="4648200"/>
          </a:xfrm>
        </p:grpSpPr>
        <p:sp>
          <p:nvSpPr>
            <p:cNvPr id="3" name="object 3"/>
            <p:cNvSpPr/>
            <p:nvPr/>
          </p:nvSpPr>
          <p:spPr>
            <a:xfrm>
              <a:off x="457200" y="6172200"/>
              <a:ext cx="8229600" cy="0"/>
            </a:xfrm>
            <a:custGeom>
              <a:avLst/>
              <a:gdLst/>
              <a:ahLst/>
              <a:cxnLst/>
              <a:rect l="l" t="t" r="r" b="b"/>
              <a:pathLst>
                <a:path w="8229600">
                  <a:moveTo>
                    <a:pt x="0" y="0"/>
                  </a:moveTo>
                  <a:lnTo>
                    <a:pt x="8229600" y="0"/>
                  </a:lnTo>
                </a:path>
              </a:pathLst>
            </a:custGeom>
            <a:ln w="19050">
              <a:solidFill>
                <a:srgbClr val="CC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143000" y="1676400"/>
              <a:ext cx="7391400" cy="46482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60044" y="199374"/>
            <a:ext cx="8305165" cy="1398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 algn="just">
              <a:lnSpc>
                <a:spcPct val="150100"/>
              </a:lnSpc>
              <a:spcBef>
                <a:spcPts val="100"/>
              </a:spcBef>
            </a:pPr>
            <a:r>
              <a:rPr i="0" spc="-5" dirty="0">
                <a:solidFill>
                  <a:srgbClr val="C00000"/>
                </a:solidFill>
              </a:rPr>
              <a:t>» </a:t>
            </a:r>
            <a:r>
              <a:rPr i="0" dirty="0">
                <a:solidFill>
                  <a:srgbClr val="000000"/>
                </a:solidFill>
              </a:rPr>
              <a:t>The </a:t>
            </a:r>
            <a:r>
              <a:rPr i="0" spc="-10" dirty="0">
                <a:solidFill>
                  <a:srgbClr val="000000"/>
                </a:solidFill>
              </a:rPr>
              <a:t>various </a:t>
            </a:r>
            <a:r>
              <a:rPr i="0" spc="-5" dirty="0">
                <a:solidFill>
                  <a:srgbClr val="000000"/>
                </a:solidFill>
              </a:rPr>
              <a:t>steps </a:t>
            </a:r>
            <a:r>
              <a:rPr i="0" spc="-10" dirty="0">
                <a:solidFill>
                  <a:srgbClr val="000000"/>
                </a:solidFill>
              </a:rPr>
              <a:t>involved </a:t>
            </a:r>
            <a:r>
              <a:rPr i="0" spc="-5" dirty="0">
                <a:solidFill>
                  <a:srgbClr val="000000"/>
                </a:solidFill>
              </a:rPr>
              <a:t>in </a:t>
            </a:r>
            <a:r>
              <a:rPr i="0" spc="-10" dirty="0">
                <a:solidFill>
                  <a:srgbClr val="000000"/>
                </a:solidFill>
              </a:rPr>
              <a:t>the </a:t>
            </a:r>
            <a:r>
              <a:rPr i="0" spc="-5" dirty="0">
                <a:solidFill>
                  <a:srgbClr val="000000"/>
                </a:solidFill>
              </a:rPr>
              <a:t>conversion </a:t>
            </a:r>
            <a:r>
              <a:rPr i="0" dirty="0">
                <a:solidFill>
                  <a:srgbClr val="000000"/>
                </a:solidFill>
              </a:rPr>
              <a:t>of </a:t>
            </a:r>
            <a:r>
              <a:rPr i="0" spc="-5" dirty="0">
                <a:solidFill>
                  <a:srgbClr val="000000"/>
                </a:solidFill>
              </a:rPr>
              <a:t>a </a:t>
            </a:r>
            <a:r>
              <a:rPr i="0" spc="-10" dirty="0">
                <a:solidFill>
                  <a:srgbClr val="000000"/>
                </a:solidFill>
              </a:rPr>
              <a:t>program written </a:t>
            </a:r>
            <a:r>
              <a:rPr i="0" spc="-5" dirty="0">
                <a:solidFill>
                  <a:srgbClr val="000000"/>
                </a:solidFill>
              </a:rPr>
              <a:t>in high   </a:t>
            </a:r>
            <a:r>
              <a:rPr i="0" spc="-10" dirty="0">
                <a:solidFill>
                  <a:srgbClr val="000000"/>
                </a:solidFill>
              </a:rPr>
              <a:t>level </a:t>
            </a:r>
            <a:r>
              <a:rPr i="0" spc="-5" dirty="0">
                <a:solidFill>
                  <a:srgbClr val="000000"/>
                </a:solidFill>
              </a:rPr>
              <a:t>language to corresponding </a:t>
            </a:r>
            <a:r>
              <a:rPr i="0" dirty="0">
                <a:solidFill>
                  <a:srgbClr val="000000"/>
                </a:solidFill>
              </a:rPr>
              <a:t>binary </a:t>
            </a:r>
            <a:r>
              <a:rPr i="0" spc="-10" dirty="0">
                <a:solidFill>
                  <a:srgbClr val="000000"/>
                </a:solidFill>
              </a:rPr>
              <a:t>file/ machine </a:t>
            </a:r>
            <a:r>
              <a:rPr i="0" spc="-5" dirty="0">
                <a:solidFill>
                  <a:srgbClr val="000000"/>
                </a:solidFill>
              </a:rPr>
              <a:t>language is illustrated </a:t>
            </a:r>
            <a:r>
              <a:rPr i="0" spc="-10" dirty="0">
                <a:solidFill>
                  <a:srgbClr val="000000"/>
                </a:solidFill>
              </a:rPr>
              <a:t>in  the </a:t>
            </a:r>
            <a:r>
              <a:rPr i="0" spc="-15" dirty="0">
                <a:solidFill>
                  <a:srgbClr val="000000"/>
                </a:solidFill>
              </a:rPr>
              <a:t>following</a:t>
            </a:r>
            <a:r>
              <a:rPr i="0" spc="80" dirty="0">
                <a:solidFill>
                  <a:srgbClr val="000000"/>
                </a:solidFill>
              </a:rPr>
              <a:t> </a:t>
            </a:r>
            <a:r>
              <a:rPr i="0" spc="-10" dirty="0">
                <a:solidFill>
                  <a:srgbClr val="000000"/>
                </a:solidFill>
              </a:rPr>
              <a:t>Figure.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349742" y="6471338"/>
            <a:ext cx="287020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112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199374"/>
            <a:ext cx="3957954" cy="9410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>
              <a:lnSpc>
                <a:spcPct val="150100"/>
              </a:lnSpc>
              <a:spcBef>
                <a:spcPts val="100"/>
              </a:spcBef>
              <a:tabLst>
                <a:tab pos="356870" algn="l"/>
                <a:tab pos="1927225" algn="l"/>
                <a:tab pos="2494280" algn="l"/>
                <a:tab pos="3381375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b="1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v</a:t>
            </a:r>
            <a:r>
              <a:rPr sz="2000" b="1" i="1" spc="5" dirty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n</a:t>
            </a:r>
            <a:r>
              <a:rPr sz="2000" b="1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ag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es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000" b="1" i="1" spc="5" dirty="0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f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	H</a:t>
            </a:r>
            <a:r>
              <a:rPr sz="2000" b="1" i="1" spc="-35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g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h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L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vel 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Language 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Based</a:t>
            </a:r>
            <a:r>
              <a:rPr sz="2000" b="1" i="1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Development: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349742" y="6471338"/>
            <a:ext cx="287020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113</a:t>
            </a:fld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0044" y="1329055"/>
            <a:ext cx="3215005" cy="3295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i="1" spc="-5" dirty="0">
                <a:latin typeface="Times New Roman"/>
                <a:cs typeface="Times New Roman"/>
              </a:rPr>
              <a:t>Reduced Development</a:t>
            </a:r>
            <a:r>
              <a:rPr sz="2000" i="1" spc="-45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Time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60044" y="1847469"/>
            <a:ext cx="2903855" cy="8477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i="1" spc="-5" dirty="0">
                <a:latin typeface="Times New Roman"/>
                <a:cs typeface="Times New Roman"/>
              </a:rPr>
              <a:t>Developer</a:t>
            </a:r>
            <a:r>
              <a:rPr sz="2000" i="1" spc="-5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Independency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5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i="1" spc="-5" dirty="0">
                <a:latin typeface="Times New Roman"/>
                <a:cs typeface="Times New Roman"/>
              </a:rPr>
              <a:t>Portability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57317" y="199374"/>
            <a:ext cx="3957954" cy="9410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>
              <a:lnSpc>
                <a:spcPct val="150100"/>
              </a:lnSpc>
              <a:spcBef>
                <a:spcPts val="100"/>
              </a:spcBef>
              <a:tabLst>
                <a:tab pos="356870" algn="l"/>
                <a:tab pos="1896745" algn="l"/>
                <a:tab pos="2479040" algn="l"/>
                <a:tab pos="3381375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sz="2000" b="1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sz="2000" b="1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w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ba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2000" b="1" i="1" spc="5" dirty="0">
                <a:solidFill>
                  <a:srgbClr val="FF0000"/>
                </a:solidFill>
                <a:latin typeface="Times New Roman"/>
                <a:cs typeface="Times New Roman"/>
              </a:rPr>
              <a:t>k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s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000" b="1" i="1" spc="5" dirty="0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f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	H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g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h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L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vel 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Language 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Based</a:t>
            </a:r>
            <a:r>
              <a:rPr sz="2000" b="1" i="1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Development: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57317" y="1175182"/>
            <a:ext cx="3957320" cy="1398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Cross-compilers available </a:t>
            </a:r>
            <a:r>
              <a:rPr sz="2000" spc="-10" dirty="0">
                <a:latin typeface="Times New Roman"/>
                <a:cs typeface="Times New Roman"/>
              </a:rPr>
              <a:t>for high  level </a:t>
            </a:r>
            <a:r>
              <a:rPr sz="2000" spc="-5" dirty="0">
                <a:latin typeface="Times New Roman"/>
                <a:cs typeface="Times New Roman"/>
              </a:rPr>
              <a:t>languages </a:t>
            </a:r>
            <a:r>
              <a:rPr sz="2000" spc="-10" dirty="0">
                <a:latin typeface="Times New Roman"/>
                <a:cs typeface="Times New Roman"/>
              </a:rPr>
              <a:t>may not </a:t>
            </a:r>
            <a:r>
              <a:rPr sz="2000" dirty="0">
                <a:latin typeface="Times New Roman"/>
                <a:cs typeface="Times New Roman"/>
              </a:rPr>
              <a:t>be </a:t>
            </a:r>
            <a:r>
              <a:rPr sz="2000" spc="-15" dirty="0">
                <a:latin typeface="Times New Roman"/>
                <a:cs typeface="Times New Roman"/>
              </a:rPr>
              <a:t>so  efficient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957317" y="2608884"/>
            <a:ext cx="395859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>
              <a:lnSpc>
                <a:spcPct val="150000"/>
              </a:lnSpc>
              <a:spcBef>
                <a:spcPts val="10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10" dirty="0">
                <a:latin typeface="Times New Roman"/>
                <a:cs typeface="Times New Roman"/>
              </a:rPr>
              <a:t>Investment </a:t>
            </a:r>
            <a:r>
              <a:rPr sz="2000" spc="-5" dirty="0">
                <a:latin typeface="Times New Roman"/>
                <a:cs typeface="Times New Roman"/>
              </a:rPr>
              <a:t>required </a:t>
            </a:r>
            <a:r>
              <a:rPr sz="2000" spc="-10" dirty="0">
                <a:latin typeface="Times New Roman"/>
                <a:cs typeface="Times New Roman"/>
              </a:rPr>
              <a:t>for </a:t>
            </a:r>
            <a:r>
              <a:rPr sz="2000" dirty="0">
                <a:latin typeface="Times New Roman"/>
                <a:cs typeface="Times New Roman"/>
              </a:rPr>
              <a:t>high </a:t>
            </a:r>
            <a:r>
              <a:rPr sz="2000" spc="-10" dirty="0">
                <a:latin typeface="Times New Roman"/>
                <a:cs typeface="Times New Roman"/>
              </a:rPr>
              <a:t>level  language </a:t>
            </a:r>
            <a:r>
              <a:rPr sz="2000" spc="-5" dirty="0">
                <a:latin typeface="Times New Roman"/>
                <a:cs typeface="Times New Roman"/>
              </a:rPr>
              <a:t>based </a:t>
            </a:r>
            <a:r>
              <a:rPr sz="2000" spc="-10" dirty="0">
                <a:latin typeface="Times New Roman"/>
                <a:cs typeface="Times New Roman"/>
              </a:rPr>
              <a:t>development</a:t>
            </a:r>
            <a:r>
              <a:rPr sz="2000" spc="8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tools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581913"/>
            <a:ext cx="8301355" cy="38366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b="1" i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Mixing Assembly and High Level</a:t>
            </a:r>
            <a:r>
              <a:rPr sz="2000" b="1" i="1" u="heavy" spc="-3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i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language: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>
              <a:lnSpc>
                <a:spcPct val="150100"/>
              </a:lnSpc>
              <a:spcBef>
                <a:spcPts val="480"/>
              </a:spcBef>
              <a:tabLst>
                <a:tab pos="356870" algn="l"/>
                <a:tab pos="1207770" algn="l"/>
                <a:tab pos="475361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5" dirty="0">
                <a:latin typeface="Times New Roman"/>
                <a:cs typeface="Times New Roman"/>
              </a:rPr>
              <a:t>Certain embedded</a:t>
            </a:r>
            <a:r>
              <a:rPr sz="2000" spc="204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firmware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development	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situations may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demand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the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mixing  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of</a:t>
            </a:r>
            <a:r>
              <a:rPr sz="2000" spc="-3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C00000"/>
                </a:solidFill>
                <a:latin typeface="Times New Roman"/>
                <a:cs typeface="Times New Roman"/>
              </a:rPr>
              <a:t>high	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level language </a:t>
            </a:r>
            <a:r>
              <a:rPr sz="2000" spc="-20" dirty="0">
                <a:solidFill>
                  <a:srgbClr val="C00000"/>
                </a:solidFill>
                <a:latin typeface="Times New Roman"/>
                <a:cs typeface="Times New Roman"/>
              </a:rPr>
              <a:t>with </a:t>
            </a:r>
            <a:r>
              <a:rPr sz="2000" spc="-15" dirty="0">
                <a:solidFill>
                  <a:srgbClr val="C00000"/>
                </a:solidFill>
                <a:latin typeface="Times New Roman"/>
                <a:cs typeface="Times New Roman"/>
              </a:rPr>
              <a:t>Assembly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and vice</a:t>
            </a:r>
            <a:r>
              <a:rPr sz="2000" spc="270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versa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>
              <a:lnSpc>
                <a:spcPct val="150000"/>
              </a:lnSpc>
              <a:spcBef>
                <a:spcPts val="484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5" dirty="0">
                <a:latin typeface="Times New Roman"/>
                <a:cs typeface="Times New Roman"/>
              </a:rPr>
              <a:t>High </a:t>
            </a:r>
            <a:r>
              <a:rPr sz="2000" spc="-10" dirty="0">
                <a:latin typeface="Times New Roman"/>
                <a:cs typeface="Times New Roman"/>
              </a:rPr>
              <a:t>level </a:t>
            </a:r>
            <a:r>
              <a:rPr sz="2000" spc="-5" dirty="0">
                <a:latin typeface="Times New Roman"/>
                <a:cs typeface="Times New Roman"/>
              </a:rPr>
              <a:t>language </a:t>
            </a:r>
            <a:r>
              <a:rPr sz="2000" spc="-10" dirty="0">
                <a:latin typeface="Times New Roman"/>
                <a:cs typeface="Times New Roman"/>
              </a:rPr>
              <a:t>and assembly </a:t>
            </a:r>
            <a:r>
              <a:rPr sz="2000" spc="-5" dirty="0">
                <a:latin typeface="Times New Roman"/>
                <a:cs typeface="Times New Roman"/>
              </a:rPr>
              <a:t>languages </a:t>
            </a:r>
            <a:r>
              <a:rPr sz="2000" dirty="0">
                <a:latin typeface="Times New Roman"/>
                <a:cs typeface="Times New Roman"/>
              </a:rPr>
              <a:t>are </a:t>
            </a:r>
            <a:r>
              <a:rPr sz="2000" spc="-10" dirty="0">
                <a:latin typeface="Times New Roman"/>
                <a:cs typeface="Times New Roman"/>
              </a:rPr>
              <a:t>usually mixed in three </a:t>
            </a:r>
            <a:r>
              <a:rPr sz="2000" spc="-15" dirty="0">
                <a:latin typeface="Times New Roman"/>
                <a:cs typeface="Times New Roman"/>
              </a:rPr>
              <a:t>ways;  </a:t>
            </a:r>
            <a:r>
              <a:rPr sz="2000" spc="-20" dirty="0">
                <a:latin typeface="Times New Roman"/>
                <a:cs typeface="Times New Roman"/>
              </a:rPr>
              <a:t>namely,</a:t>
            </a:r>
            <a:endParaRPr sz="2000">
              <a:latin typeface="Times New Roman"/>
              <a:cs typeface="Times New Roman"/>
            </a:endParaRPr>
          </a:p>
          <a:p>
            <a:pPr marL="683260">
              <a:lnSpc>
                <a:spcPct val="100000"/>
              </a:lnSpc>
              <a:spcBef>
                <a:spcPts val="1680"/>
              </a:spcBef>
              <a:tabLst>
                <a:tab pos="103378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i="1" spc="-5" dirty="0">
                <a:solidFill>
                  <a:srgbClr val="C00000"/>
                </a:solidFill>
                <a:latin typeface="Times New Roman"/>
                <a:cs typeface="Times New Roman"/>
              </a:rPr>
              <a:t>mixing Assembly </a:t>
            </a:r>
            <a:r>
              <a:rPr sz="2000" i="1" dirty="0">
                <a:solidFill>
                  <a:srgbClr val="C00000"/>
                </a:solidFill>
                <a:latin typeface="Times New Roman"/>
                <a:cs typeface="Times New Roman"/>
              </a:rPr>
              <a:t>Language </a:t>
            </a:r>
            <a:r>
              <a:rPr sz="2000" i="1" spc="-5" dirty="0">
                <a:solidFill>
                  <a:srgbClr val="C00000"/>
                </a:solidFill>
                <a:latin typeface="Times New Roman"/>
                <a:cs typeface="Times New Roman"/>
              </a:rPr>
              <a:t>with High Level</a:t>
            </a:r>
            <a:r>
              <a:rPr sz="2000" i="1" spc="1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i="1" dirty="0">
                <a:solidFill>
                  <a:srgbClr val="C00000"/>
                </a:solidFill>
                <a:latin typeface="Times New Roman"/>
                <a:cs typeface="Times New Roman"/>
              </a:rPr>
              <a:t>Language</a:t>
            </a:r>
            <a:r>
              <a:rPr sz="2000" dirty="0">
                <a:latin typeface="Times New Roman"/>
                <a:cs typeface="Times New Roman"/>
              </a:rPr>
              <a:t>,</a:t>
            </a:r>
            <a:endParaRPr sz="2000">
              <a:latin typeface="Times New Roman"/>
              <a:cs typeface="Times New Roman"/>
            </a:endParaRPr>
          </a:p>
          <a:p>
            <a:pPr marL="683260">
              <a:lnSpc>
                <a:spcPct val="100000"/>
              </a:lnSpc>
              <a:spcBef>
                <a:spcPts val="1685"/>
              </a:spcBef>
              <a:tabLst>
                <a:tab pos="103378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i="1" spc="-5" dirty="0">
                <a:solidFill>
                  <a:srgbClr val="C00000"/>
                </a:solidFill>
                <a:latin typeface="Times New Roman"/>
                <a:cs typeface="Times New Roman"/>
              </a:rPr>
              <a:t>mixing High Level </a:t>
            </a:r>
            <a:r>
              <a:rPr sz="2000" i="1" dirty="0">
                <a:solidFill>
                  <a:srgbClr val="C00000"/>
                </a:solidFill>
                <a:latin typeface="Times New Roman"/>
                <a:cs typeface="Times New Roman"/>
              </a:rPr>
              <a:t>Language </a:t>
            </a:r>
            <a:r>
              <a:rPr sz="2000" i="1" spc="-5" dirty="0">
                <a:solidFill>
                  <a:srgbClr val="C00000"/>
                </a:solidFill>
                <a:latin typeface="Times New Roman"/>
                <a:cs typeface="Times New Roman"/>
              </a:rPr>
              <a:t>with Assembly</a:t>
            </a:r>
            <a:r>
              <a:rPr sz="2000" i="1" spc="1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and</a:t>
            </a:r>
            <a:endParaRPr sz="2000">
              <a:latin typeface="Times New Roman"/>
              <a:cs typeface="Times New Roman"/>
            </a:endParaRPr>
          </a:p>
          <a:p>
            <a:pPr marL="683260">
              <a:lnSpc>
                <a:spcPct val="100000"/>
              </a:lnSpc>
              <a:spcBef>
                <a:spcPts val="1680"/>
              </a:spcBef>
              <a:tabLst>
                <a:tab pos="103378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i="1" dirty="0">
                <a:solidFill>
                  <a:srgbClr val="C00000"/>
                </a:solidFill>
                <a:latin typeface="Times New Roman"/>
                <a:cs typeface="Times New Roman"/>
              </a:rPr>
              <a:t>In-line </a:t>
            </a:r>
            <a:r>
              <a:rPr sz="2000" i="1" spc="-5" dirty="0">
                <a:solidFill>
                  <a:srgbClr val="C00000"/>
                </a:solidFill>
                <a:latin typeface="Times New Roman"/>
                <a:cs typeface="Times New Roman"/>
              </a:rPr>
              <a:t>Assembly</a:t>
            </a:r>
            <a:r>
              <a:rPr sz="2000" i="1" spc="-30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i="1" dirty="0">
                <a:solidFill>
                  <a:srgbClr val="C00000"/>
                </a:solidFill>
                <a:latin typeface="Times New Roman"/>
                <a:cs typeface="Times New Roman"/>
              </a:rPr>
              <a:t>programming</a:t>
            </a:r>
            <a:r>
              <a:rPr sz="200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349742" y="6471338"/>
            <a:ext cx="287020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114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428403"/>
            <a:ext cx="8305800" cy="51181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6870" marR="5080" indent="-344805" algn="just">
              <a:lnSpc>
                <a:spcPct val="150100"/>
              </a:lnSpc>
              <a:spcBef>
                <a:spcPts val="9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Mixing Assembly 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with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High Level Language (e.g. 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Assembly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Language 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with 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‘C’): </a:t>
            </a:r>
            <a:r>
              <a:rPr sz="2000" spc="-10" dirty="0">
                <a:latin typeface="Times New Roman"/>
                <a:cs typeface="Times New Roman"/>
              </a:rPr>
              <a:t>Assembly </a:t>
            </a:r>
            <a:r>
              <a:rPr sz="2000" spc="-5" dirty="0">
                <a:latin typeface="Times New Roman"/>
                <a:cs typeface="Times New Roman"/>
              </a:rPr>
              <a:t>routines are </a:t>
            </a:r>
            <a:r>
              <a:rPr sz="2000" spc="-15" dirty="0">
                <a:latin typeface="Times New Roman"/>
                <a:cs typeface="Times New Roman"/>
              </a:rPr>
              <a:t>mixed </a:t>
            </a:r>
            <a:r>
              <a:rPr sz="2000" spc="-10" dirty="0">
                <a:latin typeface="Times New Roman"/>
                <a:cs typeface="Times New Roman"/>
              </a:rPr>
              <a:t>with </a:t>
            </a:r>
            <a:r>
              <a:rPr sz="2000" dirty="0">
                <a:latin typeface="Times New Roman"/>
                <a:cs typeface="Times New Roman"/>
              </a:rPr>
              <a:t>'</a:t>
            </a:r>
            <a:r>
              <a:rPr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2000" dirty="0">
                <a:latin typeface="Times New Roman"/>
                <a:cs typeface="Times New Roman"/>
              </a:rPr>
              <a:t>' </a:t>
            </a:r>
            <a:r>
              <a:rPr sz="2000" spc="-5" dirty="0">
                <a:latin typeface="Times New Roman"/>
                <a:cs typeface="Times New Roman"/>
              </a:rPr>
              <a:t>in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situations </a:t>
            </a:r>
            <a:r>
              <a:rPr sz="2000" spc="-10" dirty="0">
                <a:latin typeface="Times New Roman"/>
                <a:cs typeface="Times New Roman"/>
              </a:rPr>
              <a:t>where the </a:t>
            </a:r>
            <a:r>
              <a:rPr sz="2000" spc="-5" dirty="0">
                <a:latin typeface="Times New Roman"/>
                <a:cs typeface="Times New Roman"/>
              </a:rPr>
              <a:t>entire  program is </a:t>
            </a:r>
            <a:r>
              <a:rPr sz="2000" spc="-15" dirty="0">
                <a:latin typeface="Times New Roman"/>
                <a:cs typeface="Times New Roman"/>
              </a:rPr>
              <a:t>written </a:t>
            </a:r>
            <a:r>
              <a:rPr sz="2000" spc="-5" dirty="0">
                <a:latin typeface="Times New Roman"/>
                <a:cs typeface="Times New Roman"/>
              </a:rPr>
              <a:t>in </a:t>
            </a:r>
            <a:r>
              <a:rPr sz="2000" spc="-10" dirty="0">
                <a:latin typeface="Times New Roman"/>
                <a:cs typeface="Times New Roman"/>
              </a:rPr>
              <a:t>'</a:t>
            </a:r>
            <a:r>
              <a:rPr sz="2000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2000" spc="-10" dirty="0">
                <a:latin typeface="Times New Roman"/>
                <a:cs typeface="Times New Roman"/>
              </a:rPr>
              <a:t>' </a:t>
            </a:r>
            <a:r>
              <a:rPr sz="2000" spc="-5" dirty="0">
                <a:latin typeface="Times New Roman"/>
                <a:cs typeface="Times New Roman"/>
              </a:rPr>
              <a:t>and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cross-compiler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do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not have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 built in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support  for implementing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certain features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like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Interrupt Service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Routine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functions  (ISR) </a:t>
            </a:r>
            <a:r>
              <a:rPr sz="2000" dirty="0">
                <a:latin typeface="Times New Roman"/>
                <a:cs typeface="Times New Roman"/>
              </a:rPr>
              <a:t>or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if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programmer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wants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to take advantage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speed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and  optimized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code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offered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by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machine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code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generated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by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hand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written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assembly  </a:t>
            </a:r>
            <a:r>
              <a:rPr sz="2000" spc="-5" dirty="0">
                <a:latin typeface="Times New Roman"/>
                <a:cs typeface="Times New Roman"/>
              </a:rPr>
              <a:t>rather </a:t>
            </a:r>
            <a:r>
              <a:rPr sz="2000" spc="-10" dirty="0">
                <a:latin typeface="Times New Roman"/>
                <a:cs typeface="Times New Roman"/>
              </a:rPr>
              <a:t>than </a:t>
            </a:r>
            <a:r>
              <a:rPr sz="2000" spc="-5" dirty="0">
                <a:latin typeface="Times New Roman"/>
                <a:cs typeface="Times New Roman"/>
              </a:rPr>
              <a:t>cross </a:t>
            </a:r>
            <a:r>
              <a:rPr sz="2000" spc="-10" dirty="0">
                <a:latin typeface="Times New Roman"/>
                <a:cs typeface="Times New Roman"/>
              </a:rPr>
              <a:t>compiler generated </a:t>
            </a:r>
            <a:r>
              <a:rPr sz="2000" spc="-15" dirty="0">
                <a:latin typeface="Times New Roman"/>
                <a:cs typeface="Times New Roman"/>
              </a:rPr>
              <a:t>machine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code.</a:t>
            </a:r>
            <a:endParaRPr sz="2000">
              <a:latin typeface="Times New Roman"/>
              <a:cs typeface="Times New Roman"/>
            </a:endParaRPr>
          </a:p>
          <a:p>
            <a:pPr marL="356870" marR="635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Mixing </a:t>
            </a:r>
            <a:r>
              <a:rPr sz="2000" dirty="0">
                <a:latin typeface="Times New Roman"/>
                <a:cs typeface="Times New Roman"/>
              </a:rPr>
              <a:t>'</a:t>
            </a:r>
            <a:r>
              <a:rPr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2000" dirty="0">
                <a:latin typeface="Times New Roman"/>
                <a:cs typeface="Times New Roman"/>
              </a:rPr>
              <a:t>' </a:t>
            </a:r>
            <a:r>
              <a:rPr sz="2000" spc="-5" dirty="0">
                <a:latin typeface="Times New Roman"/>
                <a:cs typeface="Times New Roman"/>
              </a:rPr>
              <a:t>and Assembly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latin typeface="Times New Roman"/>
                <a:cs typeface="Times New Roman"/>
              </a:rPr>
              <a:t>little complicated; </a:t>
            </a:r>
            <a:r>
              <a:rPr sz="2000" spc="-10" dirty="0">
                <a:latin typeface="Times New Roman"/>
                <a:cs typeface="Times New Roman"/>
              </a:rPr>
              <a:t>in the sense-the programmer  must </a:t>
            </a:r>
            <a:r>
              <a:rPr sz="2000" dirty="0">
                <a:latin typeface="Times New Roman"/>
                <a:cs typeface="Times New Roman"/>
              </a:rPr>
              <a:t>be </a:t>
            </a:r>
            <a:r>
              <a:rPr sz="2000" spc="-10" dirty="0">
                <a:latin typeface="Times New Roman"/>
                <a:cs typeface="Times New Roman"/>
              </a:rPr>
              <a:t>aware </a:t>
            </a:r>
            <a:r>
              <a:rPr sz="2000" dirty="0">
                <a:latin typeface="Times New Roman"/>
                <a:cs typeface="Times New Roman"/>
              </a:rPr>
              <a:t>of how </a:t>
            </a:r>
            <a:r>
              <a:rPr sz="2000" spc="-5" dirty="0">
                <a:latin typeface="Times New Roman"/>
                <a:cs typeface="Times New Roman"/>
              </a:rPr>
              <a:t>parameters are passed </a:t>
            </a:r>
            <a:r>
              <a:rPr sz="2000" spc="-10" dirty="0">
                <a:latin typeface="Times New Roman"/>
                <a:cs typeface="Times New Roman"/>
              </a:rPr>
              <a:t>from the </a:t>
            </a:r>
            <a:r>
              <a:rPr sz="2000" dirty="0">
                <a:latin typeface="Times New Roman"/>
                <a:cs typeface="Times New Roman"/>
              </a:rPr>
              <a:t>'</a:t>
            </a:r>
            <a:r>
              <a:rPr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2000" dirty="0">
                <a:latin typeface="Times New Roman"/>
                <a:cs typeface="Times New Roman"/>
              </a:rPr>
              <a:t>' </a:t>
            </a:r>
            <a:r>
              <a:rPr sz="2000" spc="-10" dirty="0">
                <a:latin typeface="Times New Roman"/>
                <a:cs typeface="Times New Roman"/>
              </a:rPr>
              <a:t>routine </a:t>
            </a:r>
            <a:r>
              <a:rPr sz="2000" spc="-5" dirty="0">
                <a:latin typeface="Times New Roman"/>
                <a:cs typeface="Times New Roman"/>
              </a:rPr>
              <a:t>to Assembly  </a:t>
            </a:r>
            <a:r>
              <a:rPr sz="2000" spc="-10" dirty="0">
                <a:latin typeface="Times New Roman"/>
                <a:cs typeface="Times New Roman"/>
              </a:rPr>
              <a:t>and values </a:t>
            </a:r>
            <a:r>
              <a:rPr sz="2000" spc="-5" dirty="0">
                <a:latin typeface="Times New Roman"/>
                <a:cs typeface="Times New Roman"/>
              </a:rPr>
              <a:t>a returned from assembly </a:t>
            </a:r>
            <a:r>
              <a:rPr sz="2000" spc="-10" dirty="0">
                <a:latin typeface="Times New Roman"/>
                <a:cs typeface="Times New Roman"/>
              </a:rPr>
              <a:t>routine to </a:t>
            </a:r>
            <a:r>
              <a:rPr sz="2000" dirty="0">
                <a:latin typeface="Times New Roman"/>
                <a:cs typeface="Times New Roman"/>
              </a:rPr>
              <a:t>'</a:t>
            </a:r>
            <a:r>
              <a:rPr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2000" dirty="0">
                <a:latin typeface="Times New Roman"/>
                <a:cs typeface="Times New Roman"/>
              </a:rPr>
              <a:t>' </a:t>
            </a:r>
            <a:r>
              <a:rPr sz="2000" spc="5" dirty="0">
                <a:latin typeface="Times New Roman"/>
                <a:cs typeface="Times New Roman"/>
              </a:rPr>
              <a:t>and </a:t>
            </a:r>
            <a:r>
              <a:rPr sz="2000" dirty="0">
                <a:latin typeface="Times New Roman"/>
                <a:cs typeface="Times New Roman"/>
              </a:rPr>
              <a:t>how </a:t>
            </a:r>
            <a:r>
              <a:rPr sz="2000" spc="-5" dirty="0">
                <a:latin typeface="Times New Roman"/>
                <a:cs typeface="Times New Roman"/>
              </a:rPr>
              <a:t>'Assembly  </a:t>
            </a:r>
            <a:r>
              <a:rPr sz="2000" spc="-10" dirty="0">
                <a:latin typeface="Times New Roman"/>
                <a:cs typeface="Times New Roman"/>
              </a:rPr>
              <a:t>routine' is invoked from the </a:t>
            </a:r>
            <a:r>
              <a:rPr sz="2000" spc="-15" dirty="0">
                <a:latin typeface="Times New Roman"/>
                <a:cs typeface="Times New Roman"/>
              </a:rPr>
              <a:t>'</a:t>
            </a:r>
            <a:r>
              <a:rPr sz="2000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2000" spc="-15" dirty="0">
                <a:latin typeface="Times New Roman"/>
                <a:cs typeface="Times New Roman"/>
              </a:rPr>
              <a:t>'</a:t>
            </a:r>
            <a:r>
              <a:rPr sz="2000" spc="1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code.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349742" y="6471338"/>
            <a:ext cx="287020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115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199374"/>
            <a:ext cx="8303259" cy="5819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7620" indent="-344805">
              <a:lnSpc>
                <a:spcPct val="150100"/>
              </a:lnSpc>
              <a:spcBef>
                <a:spcPts val="100"/>
              </a:spcBef>
              <a:tabLst>
                <a:tab pos="356870" algn="l"/>
                <a:tab pos="890269" algn="l"/>
                <a:tab pos="2009139" algn="l"/>
                <a:tab pos="2653030" algn="l"/>
                <a:tab pos="3222625" algn="l"/>
                <a:tab pos="3601085" algn="l"/>
                <a:tab pos="4158615" algn="l"/>
                <a:tab pos="4728845" algn="l"/>
                <a:tab pos="5290185" algn="l"/>
                <a:tab pos="6933565" algn="l"/>
                <a:tab pos="7979409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20" dirty="0">
                <a:latin typeface="Times New Roman"/>
                <a:cs typeface="Times New Roman"/>
              </a:rPr>
              <a:t>T</a:t>
            </a:r>
            <a:r>
              <a:rPr sz="2000" spc="-20" dirty="0">
                <a:latin typeface="Times New Roman"/>
                <a:cs typeface="Times New Roman"/>
              </a:rPr>
              <a:t>h</a:t>
            </a:r>
            <a:r>
              <a:rPr sz="2000" spc="-5" dirty="0">
                <a:latin typeface="Times New Roman"/>
                <a:cs typeface="Times New Roman"/>
              </a:rPr>
              <a:t>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f</a:t>
            </a:r>
            <a:r>
              <a:rPr sz="2000" dirty="0">
                <a:latin typeface="Times New Roman"/>
                <a:cs typeface="Times New Roman"/>
              </a:rPr>
              <a:t>o</a:t>
            </a:r>
            <a:r>
              <a:rPr sz="2000" spc="-5" dirty="0">
                <a:latin typeface="Times New Roman"/>
                <a:cs typeface="Times New Roman"/>
              </a:rPr>
              <a:t>llo</a:t>
            </a:r>
            <a:r>
              <a:rPr sz="2000" spc="-50" dirty="0">
                <a:latin typeface="Times New Roman"/>
                <a:cs typeface="Times New Roman"/>
              </a:rPr>
              <a:t>w</a:t>
            </a:r>
            <a:r>
              <a:rPr sz="2000" spc="15" dirty="0">
                <a:latin typeface="Times New Roman"/>
                <a:cs typeface="Times New Roman"/>
              </a:rPr>
              <a:t>i</a:t>
            </a:r>
            <a:r>
              <a:rPr sz="2000" dirty="0">
                <a:latin typeface="Times New Roman"/>
                <a:cs typeface="Times New Roman"/>
              </a:rPr>
              <a:t>n</a:t>
            </a:r>
            <a:r>
              <a:rPr sz="2000" spc="-5" dirty="0">
                <a:latin typeface="Times New Roman"/>
                <a:cs typeface="Times New Roman"/>
              </a:rPr>
              <a:t>g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5" dirty="0">
                <a:latin typeface="Times New Roman"/>
                <a:cs typeface="Times New Roman"/>
              </a:rPr>
              <a:t>s</a:t>
            </a:r>
            <a:r>
              <a:rPr sz="2000" spc="-5" dirty="0">
                <a:latin typeface="Times New Roman"/>
                <a:cs typeface="Times New Roman"/>
              </a:rPr>
              <a:t>te</a:t>
            </a:r>
            <a:r>
              <a:rPr sz="2000" dirty="0">
                <a:latin typeface="Times New Roman"/>
                <a:cs typeface="Times New Roman"/>
              </a:rPr>
              <a:t>p</a:t>
            </a:r>
            <a:r>
              <a:rPr sz="2000" spc="-5" dirty="0">
                <a:latin typeface="Times New Roman"/>
                <a:cs typeface="Times New Roman"/>
              </a:rPr>
              <a:t>s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0" dirty="0">
                <a:latin typeface="Times New Roman"/>
                <a:cs typeface="Times New Roman"/>
              </a:rPr>
              <a:t>g</a:t>
            </a:r>
            <a:r>
              <a:rPr sz="2000" spc="-5" dirty="0">
                <a:latin typeface="Times New Roman"/>
                <a:cs typeface="Times New Roman"/>
              </a:rPr>
              <a:t>i</a:t>
            </a:r>
            <a:r>
              <a:rPr sz="2000" spc="-25" dirty="0">
                <a:latin typeface="Times New Roman"/>
                <a:cs typeface="Times New Roman"/>
              </a:rPr>
              <a:t>v</a:t>
            </a:r>
            <a:r>
              <a:rPr sz="2000" spc="-5" dirty="0">
                <a:latin typeface="Times New Roman"/>
                <a:cs typeface="Times New Roman"/>
              </a:rPr>
              <a:t>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" dirty="0">
                <a:latin typeface="Times New Roman"/>
                <a:cs typeface="Times New Roman"/>
              </a:rPr>
              <a:t>an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" dirty="0">
                <a:latin typeface="Times New Roman"/>
                <a:cs typeface="Times New Roman"/>
              </a:rPr>
              <a:t>i</a:t>
            </a:r>
            <a:r>
              <a:rPr sz="2000" dirty="0">
                <a:latin typeface="Times New Roman"/>
                <a:cs typeface="Times New Roman"/>
              </a:rPr>
              <a:t>d</a:t>
            </a:r>
            <a:r>
              <a:rPr sz="2000" spc="-5" dirty="0">
                <a:latin typeface="Times New Roman"/>
                <a:cs typeface="Times New Roman"/>
              </a:rPr>
              <a:t>ea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0" dirty="0">
                <a:latin typeface="Times New Roman"/>
                <a:cs typeface="Times New Roman"/>
              </a:rPr>
              <a:t>h</a:t>
            </a:r>
            <a:r>
              <a:rPr sz="2000" spc="25" dirty="0">
                <a:latin typeface="Times New Roman"/>
                <a:cs typeface="Times New Roman"/>
              </a:rPr>
              <a:t>o</a:t>
            </a:r>
            <a:r>
              <a:rPr sz="2000" spc="-5" dirty="0">
                <a:latin typeface="Times New Roman"/>
                <a:cs typeface="Times New Roman"/>
              </a:rPr>
              <a:t>w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i="1" spc="-20" dirty="0">
                <a:latin typeface="Times New Roman"/>
                <a:cs typeface="Times New Roman"/>
              </a:rPr>
              <a:t>C</a:t>
            </a:r>
            <a:r>
              <a:rPr sz="2000" i="1" spc="5" dirty="0">
                <a:latin typeface="Times New Roman"/>
                <a:cs typeface="Times New Roman"/>
              </a:rPr>
              <a:t>5</a:t>
            </a:r>
            <a:r>
              <a:rPr sz="2000" i="1" spc="-5" dirty="0">
                <a:latin typeface="Times New Roman"/>
                <a:cs typeface="Times New Roman"/>
              </a:rPr>
              <a:t>1</a:t>
            </a:r>
            <a:r>
              <a:rPr sz="2000" i="1" dirty="0">
                <a:latin typeface="Times New Roman"/>
                <a:cs typeface="Times New Roman"/>
              </a:rPr>
              <a:t>	</a:t>
            </a:r>
            <a:r>
              <a:rPr sz="2000" spc="-5" dirty="0">
                <a:latin typeface="Times New Roman"/>
                <a:cs typeface="Times New Roman"/>
              </a:rPr>
              <a:t>c</a:t>
            </a:r>
            <a:r>
              <a:rPr sz="2000" dirty="0">
                <a:latin typeface="Times New Roman"/>
                <a:cs typeface="Times New Roman"/>
              </a:rPr>
              <a:t>ro</a:t>
            </a:r>
            <a:r>
              <a:rPr sz="2000" spc="-15" dirty="0">
                <a:latin typeface="Times New Roman"/>
                <a:cs typeface="Times New Roman"/>
              </a:rPr>
              <a:t>s</a:t>
            </a:r>
            <a:r>
              <a:rPr sz="2000" spc="-10" dirty="0">
                <a:latin typeface="Times New Roman"/>
                <a:cs typeface="Times New Roman"/>
              </a:rPr>
              <a:t>s</a:t>
            </a:r>
            <a:r>
              <a:rPr sz="2000" spc="-25" dirty="0">
                <a:latin typeface="Times New Roman"/>
                <a:cs typeface="Times New Roman"/>
              </a:rPr>
              <a:t>-</a:t>
            </a:r>
            <a:r>
              <a:rPr sz="2000" spc="-5" dirty="0">
                <a:latin typeface="Times New Roman"/>
                <a:cs typeface="Times New Roman"/>
              </a:rPr>
              <a:t>c</a:t>
            </a:r>
            <a:r>
              <a:rPr sz="2000" spc="30" dirty="0">
                <a:latin typeface="Times New Roman"/>
                <a:cs typeface="Times New Roman"/>
              </a:rPr>
              <a:t>o</a:t>
            </a:r>
            <a:r>
              <a:rPr sz="2000" spc="-45" dirty="0">
                <a:latin typeface="Times New Roman"/>
                <a:cs typeface="Times New Roman"/>
              </a:rPr>
              <a:t>m</a:t>
            </a:r>
            <a:r>
              <a:rPr sz="2000" dirty="0">
                <a:latin typeface="Times New Roman"/>
                <a:cs typeface="Times New Roman"/>
              </a:rPr>
              <a:t>p</a:t>
            </a:r>
            <a:r>
              <a:rPr sz="2000" spc="-5" dirty="0">
                <a:latin typeface="Times New Roman"/>
                <a:cs typeface="Times New Roman"/>
              </a:rPr>
              <a:t>iler</a:t>
            </a:r>
            <a:r>
              <a:rPr sz="2000" dirty="0">
                <a:latin typeface="Times New Roman"/>
                <a:cs typeface="Times New Roman"/>
              </a:rPr>
              <a:t>	p</a:t>
            </a:r>
            <a:r>
              <a:rPr sz="2000" spc="-30" dirty="0">
                <a:latin typeface="Times New Roman"/>
                <a:cs typeface="Times New Roman"/>
              </a:rPr>
              <a:t>e</a:t>
            </a:r>
            <a:r>
              <a:rPr sz="2000" dirty="0">
                <a:latin typeface="Times New Roman"/>
                <a:cs typeface="Times New Roman"/>
              </a:rPr>
              <a:t>r</a:t>
            </a:r>
            <a:r>
              <a:rPr sz="2000" spc="-25" dirty="0">
                <a:latin typeface="Times New Roman"/>
                <a:cs typeface="Times New Roman"/>
              </a:rPr>
              <a:t>f</a:t>
            </a:r>
            <a:r>
              <a:rPr sz="2000" dirty="0">
                <a:latin typeface="Times New Roman"/>
                <a:cs typeface="Times New Roman"/>
              </a:rPr>
              <a:t>or</a:t>
            </a:r>
            <a:r>
              <a:rPr sz="2000" spc="-45" dirty="0">
                <a:latin typeface="Times New Roman"/>
                <a:cs typeface="Times New Roman"/>
              </a:rPr>
              <a:t>m</a:t>
            </a:r>
            <a:r>
              <a:rPr sz="2000" spc="-5" dirty="0">
                <a:latin typeface="Times New Roman"/>
                <a:cs typeface="Times New Roman"/>
              </a:rPr>
              <a:t>s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" dirty="0">
                <a:latin typeface="Times New Roman"/>
                <a:cs typeface="Times New Roman"/>
              </a:rPr>
              <a:t>t</a:t>
            </a:r>
            <a:r>
              <a:rPr sz="2000" spc="-25" dirty="0">
                <a:latin typeface="Times New Roman"/>
                <a:cs typeface="Times New Roman"/>
              </a:rPr>
              <a:t>h</a:t>
            </a:r>
            <a:r>
              <a:rPr sz="2000" spc="-5" dirty="0">
                <a:latin typeface="Times New Roman"/>
                <a:cs typeface="Times New Roman"/>
              </a:rPr>
              <a:t>e  </a:t>
            </a:r>
            <a:r>
              <a:rPr sz="2000" spc="-20" dirty="0">
                <a:latin typeface="Times New Roman"/>
                <a:cs typeface="Times New Roman"/>
              </a:rPr>
              <a:t>mixing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5" dirty="0">
                <a:latin typeface="Times New Roman"/>
                <a:cs typeface="Times New Roman"/>
              </a:rPr>
              <a:t>Assembly </a:t>
            </a:r>
            <a:r>
              <a:rPr sz="2000" dirty="0">
                <a:latin typeface="Times New Roman"/>
                <a:cs typeface="Times New Roman"/>
              </a:rPr>
              <a:t>code </a:t>
            </a:r>
            <a:r>
              <a:rPr sz="2000" spc="-20" dirty="0">
                <a:latin typeface="Times New Roman"/>
                <a:cs typeface="Times New Roman"/>
              </a:rPr>
              <a:t>with</a:t>
            </a:r>
            <a:r>
              <a:rPr sz="2000" spc="170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'</a:t>
            </a:r>
            <a:r>
              <a:rPr sz="2000" i="1" spc="-20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2000" spc="-20" dirty="0">
                <a:latin typeface="Times New Roman"/>
                <a:cs typeface="Times New Roman"/>
              </a:rPr>
              <a:t>':</a:t>
            </a:r>
            <a:endParaRPr sz="2000">
              <a:latin typeface="Times New Roman"/>
              <a:cs typeface="Times New Roman"/>
            </a:endParaRPr>
          </a:p>
          <a:p>
            <a:pPr marL="814069" marR="6985" indent="-457200">
              <a:lnSpc>
                <a:spcPct val="150100"/>
              </a:lnSpc>
              <a:spcBef>
                <a:spcPts val="480"/>
              </a:spcBef>
              <a:buClr>
                <a:srgbClr val="C00000"/>
              </a:buClr>
              <a:buAutoNum type="arabicPeriod"/>
              <a:tabLst>
                <a:tab pos="814069" algn="l"/>
                <a:tab pos="814705" algn="l"/>
              </a:tabLst>
            </a:pPr>
            <a:r>
              <a:rPr sz="2000" spc="-5" dirty="0">
                <a:latin typeface="Times New Roman"/>
                <a:cs typeface="Times New Roman"/>
              </a:rPr>
              <a:t>Write a </a:t>
            </a:r>
            <a:r>
              <a:rPr sz="2000" spc="-15" dirty="0">
                <a:latin typeface="Times New Roman"/>
                <a:cs typeface="Times New Roman"/>
              </a:rPr>
              <a:t>simple </a:t>
            </a:r>
            <a:r>
              <a:rPr sz="2000" spc="-5" dirty="0">
                <a:latin typeface="Times New Roman"/>
                <a:cs typeface="Times New Roman"/>
              </a:rPr>
              <a:t>function </a:t>
            </a:r>
            <a:r>
              <a:rPr sz="2000" spc="-10" dirty="0">
                <a:latin typeface="Times New Roman"/>
                <a:cs typeface="Times New Roman"/>
              </a:rPr>
              <a:t>in </a:t>
            </a:r>
            <a:r>
              <a:rPr sz="2000" i="1" spc="-10" dirty="0">
                <a:latin typeface="Times New Roman"/>
                <a:cs typeface="Times New Roman"/>
              </a:rPr>
              <a:t>C </a:t>
            </a:r>
            <a:r>
              <a:rPr sz="2000" spc="-10" dirty="0">
                <a:latin typeface="Times New Roman"/>
                <a:cs typeface="Times New Roman"/>
              </a:rPr>
              <a:t>that </a:t>
            </a:r>
            <a:r>
              <a:rPr sz="2000" spc="-5" dirty="0">
                <a:latin typeface="Times New Roman"/>
                <a:cs typeface="Times New Roman"/>
              </a:rPr>
              <a:t>passes parameters and </a:t>
            </a:r>
            <a:r>
              <a:rPr sz="2000" spc="-10" dirty="0">
                <a:latin typeface="Times New Roman"/>
                <a:cs typeface="Times New Roman"/>
              </a:rPr>
              <a:t>returns </a:t>
            </a:r>
            <a:r>
              <a:rPr sz="2000" spc="-5" dirty="0">
                <a:latin typeface="Times New Roman"/>
                <a:cs typeface="Times New Roman"/>
              </a:rPr>
              <a:t>values 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25" dirty="0">
                <a:latin typeface="Times New Roman"/>
                <a:cs typeface="Times New Roman"/>
              </a:rPr>
              <a:t>way </a:t>
            </a:r>
            <a:r>
              <a:rPr sz="2000" spc="-15" dirty="0">
                <a:latin typeface="Times New Roman"/>
                <a:cs typeface="Times New Roman"/>
              </a:rPr>
              <a:t>you </a:t>
            </a:r>
            <a:r>
              <a:rPr sz="2000" spc="-20" dirty="0">
                <a:latin typeface="Times New Roman"/>
                <a:cs typeface="Times New Roman"/>
              </a:rPr>
              <a:t>want </a:t>
            </a:r>
            <a:r>
              <a:rPr sz="2000" spc="-15" dirty="0">
                <a:latin typeface="Times New Roman"/>
                <a:cs typeface="Times New Roman"/>
              </a:rPr>
              <a:t>your </a:t>
            </a:r>
            <a:r>
              <a:rPr sz="2000" spc="-10" dirty="0">
                <a:latin typeface="Times New Roman"/>
                <a:cs typeface="Times New Roman"/>
              </a:rPr>
              <a:t>assembly routine</a:t>
            </a:r>
            <a:r>
              <a:rPr sz="2000" spc="37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to.</a:t>
            </a:r>
            <a:endParaRPr sz="2000">
              <a:latin typeface="Times New Roman"/>
              <a:cs typeface="Times New Roman"/>
            </a:endParaRPr>
          </a:p>
          <a:p>
            <a:pPr marL="814069" indent="-457834">
              <a:lnSpc>
                <a:spcPct val="100000"/>
              </a:lnSpc>
              <a:spcBef>
                <a:spcPts val="1680"/>
              </a:spcBef>
              <a:buClr>
                <a:srgbClr val="C00000"/>
              </a:buClr>
              <a:buAutoNum type="arabicPeriod"/>
              <a:tabLst>
                <a:tab pos="814069" algn="l"/>
                <a:tab pos="814705" algn="l"/>
              </a:tabLst>
            </a:pPr>
            <a:r>
              <a:rPr sz="2000" spc="-10" dirty="0">
                <a:latin typeface="Times New Roman"/>
                <a:cs typeface="Times New Roman"/>
              </a:rPr>
              <a:t>Use</a:t>
            </a:r>
            <a:r>
              <a:rPr sz="2000" spc="5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the</a:t>
            </a:r>
            <a:r>
              <a:rPr sz="2000" spc="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SRC</a:t>
            </a:r>
            <a:r>
              <a:rPr sz="2000" spc="4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directive</a:t>
            </a:r>
            <a:r>
              <a:rPr sz="2000" spc="6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(</a:t>
            </a:r>
            <a:r>
              <a:rPr sz="2000" spc="5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#</a:t>
            </a:r>
            <a:r>
              <a:rPr sz="2000" i="1" spc="-5" dirty="0">
                <a:latin typeface="Times New Roman"/>
                <a:cs typeface="Times New Roman"/>
              </a:rPr>
              <a:t>PRAGMA</a:t>
            </a:r>
            <a:r>
              <a:rPr sz="2000" i="1" spc="65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SRC</a:t>
            </a:r>
            <a:r>
              <a:rPr sz="2000" i="1" spc="5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at</a:t>
            </a:r>
            <a:r>
              <a:rPr sz="2000" spc="5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the</a:t>
            </a:r>
            <a:r>
              <a:rPr sz="2000" spc="5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top</a:t>
            </a:r>
            <a:r>
              <a:rPr sz="2000" spc="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3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the</a:t>
            </a:r>
            <a:r>
              <a:rPr sz="2000" spc="8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file)</a:t>
            </a:r>
            <a:r>
              <a:rPr sz="2000" spc="7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so</a:t>
            </a:r>
            <a:r>
              <a:rPr sz="2000" spc="6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that</a:t>
            </a:r>
            <a:r>
              <a:rPr sz="2000" spc="5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the</a:t>
            </a:r>
            <a:endParaRPr sz="2000">
              <a:latin typeface="Times New Roman"/>
              <a:cs typeface="Times New Roman"/>
            </a:endParaRPr>
          </a:p>
          <a:p>
            <a:pPr marL="814069" algn="just">
              <a:lnSpc>
                <a:spcPct val="100000"/>
              </a:lnSpc>
              <a:spcBef>
                <a:spcPts val="1205"/>
              </a:spcBef>
            </a:pPr>
            <a:r>
              <a:rPr sz="2000" i="1" spc="-10" dirty="0">
                <a:latin typeface="Times New Roman"/>
                <a:cs typeface="Times New Roman"/>
              </a:rPr>
              <a:t>C </a:t>
            </a:r>
            <a:r>
              <a:rPr sz="2000" spc="-10" dirty="0">
                <a:latin typeface="Times New Roman"/>
                <a:cs typeface="Times New Roman"/>
              </a:rPr>
              <a:t>compiler generates </a:t>
            </a:r>
            <a:r>
              <a:rPr sz="2000" spc="-5" dirty="0">
                <a:latin typeface="Times New Roman"/>
                <a:cs typeface="Times New Roman"/>
              </a:rPr>
              <a:t>an </a:t>
            </a:r>
            <a:r>
              <a:rPr sz="2000" i="1" spc="-5" dirty="0">
                <a:latin typeface="Times New Roman"/>
                <a:cs typeface="Times New Roman"/>
              </a:rPr>
              <a:t>.SRC </a:t>
            </a:r>
            <a:r>
              <a:rPr sz="2000" spc="-10" dirty="0">
                <a:latin typeface="Times New Roman"/>
                <a:cs typeface="Times New Roman"/>
              </a:rPr>
              <a:t>file instead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an </a:t>
            </a:r>
            <a:r>
              <a:rPr sz="2000" i="1" spc="-5" dirty="0">
                <a:latin typeface="Times New Roman"/>
                <a:cs typeface="Times New Roman"/>
              </a:rPr>
              <a:t>.OBJ</a:t>
            </a:r>
            <a:r>
              <a:rPr sz="2000" i="1" spc="15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file.</a:t>
            </a:r>
            <a:endParaRPr sz="2000">
              <a:latin typeface="Times New Roman"/>
              <a:cs typeface="Times New Roman"/>
            </a:endParaRPr>
          </a:p>
          <a:p>
            <a:pPr marL="814069" marR="6350" indent="-457200" algn="just">
              <a:lnSpc>
                <a:spcPct val="150100"/>
              </a:lnSpc>
              <a:spcBef>
                <a:spcPts val="475"/>
              </a:spcBef>
              <a:buClr>
                <a:srgbClr val="C00000"/>
              </a:buClr>
              <a:buAutoNum type="arabicPeriod" startAt="3"/>
              <a:tabLst>
                <a:tab pos="814705" algn="l"/>
              </a:tabLst>
            </a:pPr>
            <a:r>
              <a:rPr sz="2000" spc="-10" dirty="0">
                <a:latin typeface="Times New Roman"/>
                <a:cs typeface="Times New Roman"/>
              </a:rPr>
              <a:t>Compile the </a:t>
            </a:r>
            <a:r>
              <a:rPr sz="2000" i="1" spc="-10" dirty="0">
                <a:latin typeface="Times New Roman"/>
                <a:cs typeface="Times New Roman"/>
              </a:rPr>
              <a:t>C </a:t>
            </a:r>
            <a:r>
              <a:rPr sz="2000" spc="-10" dirty="0">
                <a:latin typeface="Times New Roman"/>
                <a:cs typeface="Times New Roman"/>
              </a:rPr>
              <a:t>file. Since </a:t>
            </a:r>
            <a:r>
              <a:rPr sz="2000" spc="-5" dirty="0">
                <a:latin typeface="Times New Roman"/>
                <a:cs typeface="Times New Roman"/>
              </a:rPr>
              <a:t>the </a:t>
            </a:r>
            <a:r>
              <a:rPr sz="2000" i="1" spc="-5" dirty="0">
                <a:latin typeface="Times New Roman"/>
                <a:cs typeface="Times New Roman"/>
              </a:rPr>
              <a:t>SRC </a:t>
            </a:r>
            <a:r>
              <a:rPr sz="2000" spc="-5" dirty="0">
                <a:latin typeface="Times New Roman"/>
                <a:cs typeface="Times New Roman"/>
              </a:rPr>
              <a:t>directive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latin typeface="Times New Roman"/>
                <a:cs typeface="Times New Roman"/>
              </a:rPr>
              <a:t>specified,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i="1" spc="-5" dirty="0">
                <a:latin typeface="Times New Roman"/>
                <a:cs typeface="Times New Roman"/>
              </a:rPr>
              <a:t>.SRC </a:t>
            </a:r>
            <a:r>
              <a:rPr sz="2000" spc="-10" dirty="0">
                <a:latin typeface="Times New Roman"/>
                <a:cs typeface="Times New Roman"/>
              </a:rPr>
              <a:t>file is  </a:t>
            </a:r>
            <a:r>
              <a:rPr sz="2000" spc="-5" dirty="0">
                <a:latin typeface="Times New Roman"/>
                <a:cs typeface="Times New Roman"/>
              </a:rPr>
              <a:t>generated.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i="1" spc="-5" dirty="0">
                <a:latin typeface="Times New Roman"/>
                <a:cs typeface="Times New Roman"/>
              </a:rPr>
              <a:t>.SRC </a:t>
            </a:r>
            <a:r>
              <a:rPr sz="2000" spc="-10" dirty="0">
                <a:latin typeface="Times New Roman"/>
                <a:cs typeface="Times New Roman"/>
              </a:rPr>
              <a:t>file </a:t>
            </a:r>
            <a:r>
              <a:rPr sz="2000" spc="-5" dirty="0">
                <a:latin typeface="Times New Roman"/>
                <a:cs typeface="Times New Roman"/>
              </a:rPr>
              <a:t>contains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assembly </a:t>
            </a:r>
            <a:r>
              <a:rPr sz="2000" dirty="0">
                <a:latin typeface="Times New Roman"/>
                <a:cs typeface="Times New Roman"/>
              </a:rPr>
              <a:t>code </a:t>
            </a:r>
            <a:r>
              <a:rPr sz="2000" spc="-5" dirty="0">
                <a:latin typeface="Times New Roman"/>
                <a:cs typeface="Times New Roman"/>
              </a:rPr>
              <a:t>generated </a:t>
            </a:r>
            <a:r>
              <a:rPr sz="2000" spc="-10" dirty="0">
                <a:latin typeface="Times New Roman"/>
                <a:cs typeface="Times New Roman"/>
              </a:rPr>
              <a:t>for the </a:t>
            </a:r>
            <a:r>
              <a:rPr sz="2000" i="1" spc="-10" dirty="0">
                <a:latin typeface="Times New Roman"/>
                <a:cs typeface="Times New Roman"/>
              </a:rPr>
              <a:t>C  </a:t>
            </a:r>
            <a:r>
              <a:rPr sz="2000" dirty="0">
                <a:latin typeface="Times New Roman"/>
                <a:cs typeface="Times New Roman"/>
              </a:rPr>
              <a:t>code </a:t>
            </a:r>
            <a:r>
              <a:rPr sz="2000" spc="-15" dirty="0">
                <a:latin typeface="Times New Roman"/>
                <a:cs typeface="Times New Roman"/>
              </a:rPr>
              <a:t>you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wrote.</a:t>
            </a:r>
            <a:endParaRPr sz="2000">
              <a:latin typeface="Times New Roman"/>
              <a:cs typeface="Times New Roman"/>
            </a:endParaRPr>
          </a:p>
          <a:p>
            <a:pPr marL="814069" indent="-457834" algn="just">
              <a:lnSpc>
                <a:spcPct val="100000"/>
              </a:lnSpc>
              <a:spcBef>
                <a:spcPts val="1680"/>
              </a:spcBef>
              <a:buClr>
                <a:srgbClr val="C00000"/>
              </a:buClr>
              <a:buAutoNum type="arabicPeriod" startAt="3"/>
              <a:tabLst>
                <a:tab pos="814705" algn="l"/>
              </a:tabLst>
            </a:pPr>
            <a:r>
              <a:rPr sz="2000" spc="-15" dirty="0">
                <a:latin typeface="Times New Roman"/>
                <a:cs typeface="Times New Roman"/>
              </a:rPr>
              <a:t>Rename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i="1" spc="-5" dirty="0">
                <a:latin typeface="Times New Roman"/>
                <a:cs typeface="Times New Roman"/>
              </a:rPr>
              <a:t>.SRC </a:t>
            </a:r>
            <a:r>
              <a:rPr sz="2000" spc="-10" dirty="0">
                <a:latin typeface="Times New Roman"/>
                <a:cs typeface="Times New Roman"/>
              </a:rPr>
              <a:t>file to </a:t>
            </a:r>
            <a:r>
              <a:rPr sz="2000" i="1" dirty="0">
                <a:latin typeface="Times New Roman"/>
                <a:cs typeface="Times New Roman"/>
              </a:rPr>
              <a:t>.A51</a:t>
            </a:r>
            <a:r>
              <a:rPr sz="2000" i="1" spc="114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file.</a:t>
            </a:r>
            <a:endParaRPr sz="2000">
              <a:latin typeface="Times New Roman"/>
              <a:cs typeface="Times New Roman"/>
            </a:endParaRPr>
          </a:p>
          <a:p>
            <a:pPr marL="814069" indent="-457834" algn="just">
              <a:lnSpc>
                <a:spcPct val="100000"/>
              </a:lnSpc>
              <a:spcBef>
                <a:spcPts val="1680"/>
              </a:spcBef>
              <a:buClr>
                <a:srgbClr val="C00000"/>
              </a:buClr>
              <a:buAutoNum type="arabicPeriod" startAt="3"/>
              <a:tabLst>
                <a:tab pos="814705" algn="l"/>
              </a:tabLst>
            </a:pPr>
            <a:r>
              <a:rPr sz="2000" spc="-5" dirty="0">
                <a:latin typeface="Times New Roman"/>
                <a:cs typeface="Times New Roman"/>
              </a:rPr>
              <a:t>Edit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i="1" spc="-5" dirty="0">
                <a:latin typeface="Times New Roman"/>
                <a:cs typeface="Times New Roman"/>
              </a:rPr>
              <a:t>.A51 </a:t>
            </a:r>
            <a:r>
              <a:rPr sz="2000" spc="-10" dirty="0">
                <a:latin typeface="Times New Roman"/>
                <a:cs typeface="Times New Roman"/>
              </a:rPr>
              <a:t>file and insert the </a:t>
            </a:r>
            <a:r>
              <a:rPr sz="2000" spc="-5" dirty="0">
                <a:latin typeface="Times New Roman"/>
                <a:cs typeface="Times New Roman"/>
              </a:rPr>
              <a:t>assembly </a:t>
            </a:r>
            <a:r>
              <a:rPr sz="2000" dirty="0">
                <a:latin typeface="Times New Roman"/>
                <a:cs typeface="Times New Roman"/>
              </a:rPr>
              <a:t>code </a:t>
            </a:r>
            <a:r>
              <a:rPr sz="2000" spc="-15" dirty="0">
                <a:latin typeface="Times New Roman"/>
                <a:cs typeface="Times New Roman"/>
              </a:rPr>
              <a:t>you </a:t>
            </a:r>
            <a:r>
              <a:rPr sz="2000" spc="-10" dirty="0">
                <a:latin typeface="Times New Roman"/>
                <a:cs typeface="Times New Roman"/>
              </a:rPr>
              <a:t>want to execute</a:t>
            </a:r>
            <a:r>
              <a:rPr sz="2000" spc="4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in </a:t>
            </a:r>
            <a:r>
              <a:rPr sz="2000" spc="-5" dirty="0">
                <a:latin typeface="Times New Roman"/>
                <a:cs typeface="Times New Roman"/>
              </a:rPr>
              <a:t>the</a:t>
            </a:r>
            <a:endParaRPr sz="2000">
              <a:latin typeface="Times New Roman"/>
              <a:cs typeface="Times New Roman"/>
            </a:endParaRPr>
          </a:p>
          <a:p>
            <a:pPr marL="814069" algn="just">
              <a:lnSpc>
                <a:spcPct val="100000"/>
              </a:lnSpc>
              <a:spcBef>
                <a:spcPts val="1205"/>
              </a:spcBef>
            </a:pPr>
            <a:r>
              <a:rPr sz="2000" dirty="0">
                <a:latin typeface="Times New Roman"/>
                <a:cs typeface="Times New Roman"/>
              </a:rPr>
              <a:t>body of </a:t>
            </a:r>
            <a:r>
              <a:rPr sz="2000" spc="-10" dirty="0">
                <a:latin typeface="Times New Roman"/>
                <a:cs typeface="Times New Roman"/>
              </a:rPr>
              <a:t>the assembly function shell included </a:t>
            </a:r>
            <a:r>
              <a:rPr sz="2000" spc="-5" dirty="0">
                <a:latin typeface="Times New Roman"/>
                <a:cs typeface="Times New Roman"/>
              </a:rPr>
              <a:t>in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i="1" dirty="0">
                <a:latin typeface="Times New Roman"/>
                <a:cs typeface="Times New Roman"/>
              </a:rPr>
              <a:t>.A51</a:t>
            </a:r>
            <a:r>
              <a:rPr sz="2000" i="1" spc="16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file.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349742" y="6471338"/>
            <a:ext cx="287020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116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6172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60044" y="353009"/>
            <a:ext cx="8305800" cy="329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6870" algn="l"/>
                <a:tab pos="1292860" algn="l"/>
                <a:tab pos="2000250" algn="l"/>
                <a:tab pos="2649855" algn="l"/>
                <a:tab pos="3796029" algn="l"/>
                <a:tab pos="4418330" algn="l"/>
                <a:tab pos="5576570" algn="l"/>
                <a:tab pos="6202045" algn="l"/>
                <a:tab pos="6683375" algn="l"/>
                <a:tab pos="7305675" algn="l"/>
              </a:tabLst>
            </a:pPr>
            <a:r>
              <a:rPr i="0" spc="-5" dirty="0">
                <a:solidFill>
                  <a:srgbClr val="C00000"/>
                </a:solidFill>
              </a:rPr>
              <a:t>»	</a:t>
            </a:r>
            <a:r>
              <a:rPr b="1" spc="-5" dirty="0">
                <a:latin typeface="Times New Roman"/>
                <a:cs typeface="Times New Roman"/>
              </a:rPr>
              <a:t>Mi</a:t>
            </a:r>
            <a:r>
              <a:rPr b="1" spc="5" dirty="0">
                <a:latin typeface="Times New Roman"/>
                <a:cs typeface="Times New Roman"/>
              </a:rPr>
              <a:t>x</a:t>
            </a:r>
            <a:r>
              <a:rPr b="1" spc="-5" dirty="0">
                <a:latin typeface="Times New Roman"/>
                <a:cs typeface="Times New Roman"/>
              </a:rPr>
              <a:t>i</a:t>
            </a:r>
            <a:r>
              <a:rPr b="1" spc="-15" dirty="0">
                <a:latin typeface="Times New Roman"/>
                <a:cs typeface="Times New Roman"/>
              </a:rPr>
              <a:t>n</a:t>
            </a:r>
            <a:r>
              <a:rPr b="1" spc="-5" dirty="0">
                <a:latin typeface="Times New Roman"/>
                <a:cs typeface="Times New Roman"/>
              </a:rPr>
              <a:t>g</a:t>
            </a:r>
            <a:r>
              <a:rPr b="1" dirty="0">
                <a:latin typeface="Times New Roman"/>
                <a:cs typeface="Times New Roman"/>
              </a:rPr>
              <a:t>	H</a:t>
            </a:r>
            <a:r>
              <a:rPr b="1" spc="-35" dirty="0">
                <a:latin typeface="Times New Roman"/>
                <a:cs typeface="Times New Roman"/>
              </a:rPr>
              <a:t>i</a:t>
            </a:r>
            <a:r>
              <a:rPr b="1" dirty="0">
                <a:latin typeface="Times New Roman"/>
                <a:cs typeface="Times New Roman"/>
              </a:rPr>
              <a:t>g</a:t>
            </a:r>
            <a:r>
              <a:rPr b="1" spc="-5" dirty="0">
                <a:latin typeface="Times New Roman"/>
                <a:cs typeface="Times New Roman"/>
              </a:rPr>
              <a:t>h</a:t>
            </a:r>
            <a:r>
              <a:rPr b="1" dirty="0">
                <a:latin typeface="Times New Roman"/>
                <a:cs typeface="Times New Roman"/>
              </a:rPr>
              <a:t>	</a:t>
            </a:r>
            <a:r>
              <a:rPr b="1" spc="-5" dirty="0">
                <a:latin typeface="Times New Roman"/>
                <a:cs typeface="Times New Roman"/>
              </a:rPr>
              <a:t>level</a:t>
            </a:r>
            <a:r>
              <a:rPr b="1" dirty="0">
                <a:latin typeface="Times New Roman"/>
                <a:cs typeface="Times New Roman"/>
              </a:rPr>
              <a:t>	</a:t>
            </a:r>
            <a:r>
              <a:rPr b="1" spc="-5" dirty="0">
                <a:latin typeface="Times New Roman"/>
                <a:cs typeface="Times New Roman"/>
              </a:rPr>
              <a:t>l</a:t>
            </a:r>
            <a:r>
              <a:rPr b="1" dirty="0">
                <a:latin typeface="Times New Roman"/>
                <a:cs typeface="Times New Roman"/>
              </a:rPr>
              <a:t>a</a:t>
            </a:r>
            <a:r>
              <a:rPr b="1" spc="-5" dirty="0">
                <a:latin typeface="Times New Roman"/>
                <a:cs typeface="Times New Roman"/>
              </a:rPr>
              <a:t>ngu</a:t>
            </a:r>
            <a:r>
              <a:rPr b="1" spc="-20" dirty="0">
                <a:latin typeface="Times New Roman"/>
                <a:cs typeface="Times New Roman"/>
              </a:rPr>
              <a:t>a</a:t>
            </a:r>
            <a:r>
              <a:rPr b="1" dirty="0">
                <a:latin typeface="Times New Roman"/>
                <a:cs typeface="Times New Roman"/>
              </a:rPr>
              <a:t>g</a:t>
            </a:r>
            <a:r>
              <a:rPr b="1" spc="-5" dirty="0">
                <a:latin typeface="Times New Roman"/>
                <a:cs typeface="Times New Roman"/>
              </a:rPr>
              <a:t>e</a:t>
            </a:r>
            <a:r>
              <a:rPr b="1" dirty="0">
                <a:latin typeface="Times New Roman"/>
                <a:cs typeface="Times New Roman"/>
              </a:rPr>
              <a:t>	</a:t>
            </a:r>
            <a:r>
              <a:rPr b="1" spc="-15" dirty="0">
                <a:latin typeface="Times New Roman"/>
                <a:cs typeface="Times New Roman"/>
              </a:rPr>
              <a:t>w</a:t>
            </a:r>
            <a:r>
              <a:rPr b="1" spc="-5" dirty="0">
                <a:latin typeface="Times New Roman"/>
                <a:cs typeface="Times New Roman"/>
              </a:rPr>
              <a:t>ith</a:t>
            </a:r>
            <a:r>
              <a:rPr b="1" dirty="0">
                <a:latin typeface="Times New Roman"/>
                <a:cs typeface="Times New Roman"/>
              </a:rPr>
              <a:t>	</a:t>
            </a:r>
            <a:r>
              <a:rPr b="1" spc="-15" dirty="0">
                <a:latin typeface="Times New Roman"/>
                <a:cs typeface="Times New Roman"/>
              </a:rPr>
              <a:t>Ass</a:t>
            </a:r>
            <a:r>
              <a:rPr b="1" spc="-5" dirty="0">
                <a:latin typeface="Times New Roman"/>
                <a:cs typeface="Times New Roman"/>
              </a:rPr>
              <a:t>e</a:t>
            </a:r>
            <a:r>
              <a:rPr b="1" spc="25" dirty="0">
                <a:latin typeface="Times New Roman"/>
                <a:cs typeface="Times New Roman"/>
              </a:rPr>
              <a:t>m</a:t>
            </a:r>
            <a:r>
              <a:rPr b="1" dirty="0">
                <a:latin typeface="Times New Roman"/>
                <a:cs typeface="Times New Roman"/>
              </a:rPr>
              <a:t>b</a:t>
            </a:r>
            <a:r>
              <a:rPr b="1" spc="-5" dirty="0">
                <a:latin typeface="Times New Roman"/>
                <a:cs typeface="Times New Roman"/>
              </a:rPr>
              <a:t>ly</a:t>
            </a:r>
            <a:r>
              <a:rPr b="1" dirty="0">
                <a:latin typeface="Times New Roman"/>
                <a:cs typeface="Times New Roman"/>
              </a:rPr>
              <a:t>	(</a:t>
            </a:r>
            <a:r>
              <a:rPr b="1" spc="-5" dirty="0">
                <a:latin typeface="Times New Roman"/>
                <a:cs typeface="Times New Roman"/>
              </a:rPr>
              <a:t>e</a:t>
            </a:r>
            <a:r>
              <a:rPr b="1" dirty="0">
                <a:latin typeface="Times New Roman"/>
                <a:cs typeface="Times New Roman"/>
              </a:rPr>
              <a:t>.</a:t>
            </a:r>
            <a:r>
              <a:rPr b="1" spc="5" dirty="0">
                <a:latin typeface="Times New Roman"/>
                <a:cs typeface="Times New Roman"/>
              </a:rPr>
              <a:t>g</a:t>
            </a:r>
            <a:r>
              <a:rPr b="1" spc="-5" dirty="0">
                <a:latin typeface="Times New Roman"/>
                <a:cs typeface="Times New Roman"/>
              </a:rPr>
              <a:t>.</a:t>
            </a:r>
            <a:r>
              <a:rPr b="1" dirty="0">
                <a:latin typeface="Times New Roman"/>
                <a:cs typeface="Times New Roman"/>
              </a:rPr>
              <a:t>	</a:t>
            </a:r>
            <a:r>
              <a:rPr b="1" spc="-5" dirty="0">
                <a:latin typeface="Times New Roman"/>
                <a:cs typeface="Times New Roman"/>
              </a:rPr>
              <a:t>'</a:t>
            </a:r>
            <a:r>
              <a:rPr b="1" spc="-20" dirty="0">
                <a:latin typeface="Times New Roman"/>
                <a:cs typeface="Times New Roman"/>
              </a:rPr>
              <a:t>C</a:t>
            </a:r>
            <a:r>
              <a:rPr b="1" spc="-5" dirty="0">
                <a:latin typeface="Times New Roman"/>
                <a:cs typeface="Times New Roman"/>
              </a:rPr>
              <a:t>'</a:t>
            </a:r>
            <a:r>
              <a:rPr b="1" dirty="0">
                <a:latin typeface="Times New Roman"/>
                <a:cs typeface="Times New Roman"/>
              </a:rPr>
              <a:t>	</a:t>
            </a:r>
            <a:r>
              <a:rPr b="1" spc="-15" dirty="0">
                <a:latin typeface="Times New Roman"/>
                <a:cs typeface="Times New Roman"/>
              </a:rPr>
              <a:t>w</a:t>
            </a:r>
            <a:r>
              <a:rPr b="1" spc="-5" dirty="0">
                <a:latin typeface="Times New Roman"/>
                <a:cs typeface="Times New Roman"/>
              </a:rPr>
              <a:t>ith</a:t>
            </a:r>
            <a:r>
              <a:rPr b="1" dirty="0">
                <a:latin typeface="Times New Roman"/>
                <a:cs typeface="Times New Roman"/>
              </a:rPr>
              <a:t>	</a:t>
            </a:r>
            <a:r>
              <a:rPr b="1" spc="-15" dirty="0">
                <a:latin typeface="Times New Roman"/>
                <a:cs typeface="Times New Roman"/>
              </a:rPr>
              <a:t>Ass</a:t>
            </a:r>
            <a:r>
              <a:rPr b="1" spc="-5" dirty="0">
                <a:latin typeface="Times New Roman"/>
                <a:cs typeface="Times New Roman"/>
              </a:rPr>
              <a:t>e</a:t>
            </a:r>
            <a:r>
              <a:rPr b="1" spc="25" dirty="0">
                <a:latin typeface="Times New Roman"/>
                <a:cs typeface="Times New Roman"/>
              </a:rPr>
              <a:t>m</a:t>
            </a:r>
            <a:r>
              <a:rPr b="1" dirty="0">
                <a:latin typeface="Times New Roman"/>
                <a:cs typeface="Times New Roman"/>
              </a:rPr>
              <a:t>b</a:t>
            </a:r>
            <a:r>
              <a:rPr b="1" spc="-5" dirty="0">
                <a:latin typeface="Times New Roman"/>
                <a:cs typeface="Times New Roman"/>
              </a:rPr>
              <a:t>ly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8349742" y="6471338"/>
            <a:ext cx="287020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117</a:t>
            </a:fld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04468" y="656846"/>
            <a:ext cx="7960995" cy="5226685"/>
          </a:xfrm>
          <a:prstGeom prst="rect">
            <a:avLst/>
          </a:prstGeom>
        </p:spPr>
        <p:txBody>
          <a:bodyPr vert="horz" wrap="square" lIns="0" tIns="1657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5"/>
              </a:spcBef>
            </a:pP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Language): </a:t>
            </a:r>
            <a:r>
              <a:rPr sz="2000" spc="-10" dirty="0">
                <a:latin typeface="Times New Roman"/>
                <a:cs typeface="Times New Roman"/>
              </a:rPr>
              <a:t>Mixing </a:t>
            </a:r>
            <a:r>
              <a:rPr sz="2000" spc="-5" dirty="0">
                <a:latin typeface="Times New Roman"/>
                <a:cs typeface="Times New Roman"/>
              </a:rPr>
              <a:t>the </a:t>
            </a:r>
            <a:r>
              <a:rPr sz="2000" dirty="0">
                <a:latin typeface="Times New Roman"/>
                <a:cs typeface="Times New Roman"/>
              </a:rPr>
              <a:t>code </a:t>
            </a:r>
            <a:r>
              <a:rPr sz="2000" spc="-15" dirty="0">
                <a:latin typeface="Times New Roman"/>
                <a:cs typeface="Times New Roman"/>
              </a:rPr>
              <a:t>written </a:t>
            </a:r>
            <a:r>
              <a:rPr sz="2000" spc="5" dirty="0">
                <a:latin typeface="Times New Roman"/>
                <a:cs typeface="Times New Roman"/>
              </a:rPr>
              <a:t>in </a:t>
            </a:r>
            <a:r>
              <a:rPr sz="2000" spc="-5" dirty="0">
                <a:latin typeface="Times New Roman"/>
                <a:cs typeface="Times New Roman"/>
              </a:rPr>
              <a:t>a high level language like </a:t>
            </a:r>
            <a:r>
              <a:rPr sz="2000" spc="-10" dirty="0">
                <a:latin typeface="Times New Roman"/>
                <a:cs typeface="Times New Roman"/>
              </a:rPr>
              <a:t>'</a:t>
            </a:r>
            <a:r>
              <a:rPr sz="2000" i="1" spc="-10" dirty="0">
                <a:latin typeface="Times New Roman"/>
                <a:cs typeface="Times New Roman"/>
              </a:rPr>
              <a:t>C</a:t>
            </a:r>
            <a:r>
              <a:rPr sz="2000" spc="-10" dirty="0">
                <a:latin typeface="Times New Roman"/>
                <a:cs typeface="Times New Roman"/>
              </a:rPr>
              <a:t>'</a:t>
            </a:r>
            <a:r>
              <a:rPr sz="2000" spc="19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and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000" spc="-15" dirty="0">
                <a:latin typeface="Times New Roman"/>
                <a:cs typeface="Times New Roman"/>
              </a:rPr>
              <a:t>Assembly </a:t>
            </a:r>
            <a:r>
              <a:rPr sz="2000" spc="-10" dirty="0">
                <a:latin typeface="Times New Roman"/>
                <a:cs typeface="Times New Roman"/>
              </a:rPr>
              <a:t>language is </a:t>
            </a:r>
            <a:r>
              <a:rPr sz="2000" spc="-15" dirty="0">
                <a:latin typeface="Times New Roman"/>
                <a:cs typeface="Times New Roman"/>
              </a:rPr>
              <a:t>useful </a:t>
            </a:r>
            <a:r>
              <a:rPr sz="2000" spc="-10" dirty="0">
                <a:latin typeface="Times New Roman"/>
                <a:cs typeface="Times New Roman"/>
              </a:rPr>
              <a:t>in the </a:t>
            </a:r>
            <a:r>
              <a:rPr sz="2000" spc="-15" dirty="0">
                <a:latin typeface="Times New Roman"/>
                <a:cs typeface="Times New Roman"/>
              </a:rPr>
              <a:t>following</a:t>
            </a:r>
            <a:r>
              <a:rPr sz="2000" spc="3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scenarios:</a:t>
            </a:r>
            <a:endParaRPr sz="2000">
              <a:latin typeface="Times New Roman"/>
              <a:cs typeface="Times New Roman"/>
            </a:endParaRPr>
          </a:p>
          <a:p>
            <a:pPr marL="353695" indent="-341630">
              <a:lnSpc>
                <a:spcPct val="100000"/>
              </a:lnSpc>
              <a:spcBef>
                <a:spcPts val="1545"/>
              </a:spcBef>
              <a:buClr>
                <a:srgbClr val="C00000"/>
              </a:buClr>
              <a:buSzPct val="97222"/>
              <a:buAutoNum type="arabicPeriod"/>
              <a:tabLst>
                <a:tab pos="353695" algn="l"/>
                <a:tab pos="354330" algn="l"/>
              </a:tabLst>
            </a:pPr>
            <a:r>
              <a:rPr sz="1800" spc="-5" dirty="0">
                <a:latin typeface="Times New Roman"/>
                <a:cs typeface="Times New Roman"/>
              </a:rPr>
              <a:t>The</a:t>
            </a:r>
            <a:r>
              <a:rPr sz="1800" spc="1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source</a:t>
            </a:r>
            <a:r>
              <a:rPr sz="1800" spc="1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code</a:t>
            </a:r>
            <a:r>
              <a:rPr sz="1800" spc="1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is</a:t>
            </a:r>
            <a:r>
              <a:rPr sz="1800" spc="1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already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available</a:t>
            </a:r>
            <a:r>
              <a:rPr sz="1800" spc="1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16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Assembly</a:t>
            </a:r>
            <a:r>
              <a:rPr sz="1800" spc="1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language</a:t>
            </a:r>
            <a:r>
              <a:rPr sz="1800" spc="1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and</a:t>
            </a:r>
            <a:r>
              <a:rPr sz="1800" spc="16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1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routine</a:t>
            </a:r>
            <a:r>
              <a:rPr sz="1800" spc="1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written</a:t>
            </a:r>
            <a:endParaRPr sz="1800">
              <a:latin typeface="Times New Roman"/>
              <a:cs typeface="Times New Roman"/>
            </a:endParaRPr>
          </a:p>
          <a:p>
            <a:pPr marL="353695" algn="just">
              <a:lnSpc>
                <a:spcPct val="100000"/>
              </a:lnSpc>
              <a:spcBef>
                <a:spcPts val="1080"/>
              </a:spcBef>
            </a:pPr>
            <a:r>
              <a:rPr sz="1800" dirty="0">
                <a:latin typeface="Times New Roman"/>
                <a:cs typeface="Times New Roman"/>
              </a:rPr>
              <a:t>in a </a:t>
            </a:r>
            <a:r>
              <a:rPr sz="1800" spc="-5" dirty="0">
                <a:latin typeface="Times New Roman"/>
                <a:cs typeface="Times New Roman"/>
              </a:rPr>
              <a:t>high </a:t>
            </a:r>
            <a:r>
              <a:rPr sz="1800" spc="-10" dirty="0">
                <a:latin typeface="Times New Roman"/>
                <a:cs typeface="Times New Roman"/>
              </a:rPr>
              <a:t>level </a:t>
            </a:r>
            <a:r>
              <a:rPr sz="1800" spc="-5" dirty="0">
                <a:latin typeface="Times New Roman"/>
                <a:cs typeface="Times New Roman"/>
              </a:rPr>
              <a:t>language like </a:t>
            </a:r>
            <a:r>
              <a:rPr sz="1800" spc="-10" dirty="0">
                <a:latin typeface="Times New Roman"/>
                <a:cs typeface="Times New Roman"/>
              </a:rPr>
              <a:t>'</a:t>
            </a:r>
            <a:r>
              <a:rPr sz="1800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1800" spc="-10" dirty="0">
                <a:latin typeface="Times New Roman"/>
                <a:cs typeface="Times New Roman"/>
              </a:rPr>
              <a:t>' </a:t>
            </a:r>
            <a:r>
              <a:rPr sz="1800" spc="-5" dirty="0">
                <a:latin typeface="Times New Roman"/>
                <a:cs typeface="Times New Roman"/>
              </a:rPr>
              <a:t>needs </a:t>
            </a:r>
            <a:r>
              <a:rPr sz="1800" dirty="0">
                <a:latin typeface="Times New Roman"/>
                <a:cs typeface="Times New Roman"/>
              </a:rPr>
              <a:t>to </a:t>
            </a:r>
            <a:r>
              <a:rPr sz="1800" spc="5" dirty="0">
                <a:latin typeface="Times New Roman"/>
                <a:cs typeface="Times New Roman"/>
              </a:rPr>
              <a:t>be </a:t>
            </a:r>
            <a:r>
              <a:rPr sz="1800" dirty="0">
                <a:latin typeface="Times New Roman"/>
                <a:cs typeface="Times New Roman"/>
              </a:rPr>
              <a:t>included to the </a:t>
            </a:r>
            <a:r>
              <a:rPr sz="1800" spc="-5" dirty="0">
                <a:latin typeface="Times New Roman"/>
                <a:cs typeface="Times New Roman"/>
              </a:rPr>
              <a:t>existing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code.</a:t>
            </a:r>
            <a:endParaRPr sz="1800">
              <a:latin typeface="Times New Roman"/>
              <a:cs typeface="Times New Roman"/>
            </a:endParaRPr>
          </a:p>
          <a:p>
            <a:pPr marL="353695" marR="5080" indent="-341630" algn="just">
              <a:lnSpc>
                <a:spcPct val="150100"/>
              </a:lnSpc>
              <a:spcBef>
                <a:spcPts val="430"/>
              </a:spcBef>
              <a:buClr>
                <a:srgbClr val="C00000"/>
              </a:buClr>
              <a:buSzPct val="97222"/>
              <a:buAutoNum type="arabicPeriod" startAt="2"/>
              <a:tabLst>
                <a:tab pos="354330" algn="l"/>
              </a:tabLst>
            </a:pPr>
            <a:r>
              <a:rPr sz="1800" spc="-5" dirty="0">
                <a:latin typeface="Times New Roman"/>
                <a:cs typeface="Times New Roman"/>
              </a:rPr>
              <a:t>The </a:t>
            </a:r>
            <a:r>
              <a:rPr sz="1800" dirty="0">
                <a:latin typeface="Times New Roman"/>
                <a:cs typeface="Times New Roman"/>
              </a:rPr>
              <a:t>entire source code </a:t>
            </a:r>
            <a:r>
              <a:rPr sz="1800" spc="-5" dirty="0">
                <a:latin typeface="Times New Roman"/>
                <a:cs typeface="Times New Roman"/>
              </a:rPr>
              <a:t>is planned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Assembly </a:t>
            </a:r>
            <a:r>
              <a:rPr sz="1800" dirty="0">
                <a:latin typeface="Times New Roman"/>
                <a:cs typeface="Times New Roman"/>
              </a:rPr>
              <a:t>code </a:t>
            </a:r>
            <a:r>
              <a:rPr sz="1800" spc="-5" dirty="0">
                <a:latin typeface="Times New Roman"/>
                <a:cs typeface="Times New Roman"/>
              </a:rPr>
              <a:t>for </a:t>
            </a:r>
            <a:r>
              <a:rPr sz="1800" dirty="0">
                <a:latin typeface="Times New Roman"/>
                <a:cs typeface="Times New Roman"/>
              </a:rPr>
              <a:t>various </a:t>
            </a:r>
            <a:r>
              <a:rPr sz="1800" spc="-5" dirty="0">
                <a:latin typeface="Times New Roman"/>
                <a:cs typeface="Times New Roman"/>
              </a:rPr>
              <a:t>reasons like  optimized </a:t>
            </a:r>
            <a:r>
              <a:rPr sz="1800" dirty="0">
                <a:latin typeface="Times New Roman"/>
                <a:cs typeface="Times New Roman"/>
              </a:rPr>
              <a:t>code, </a:t>
            </a:r>
            <a:r>
              <a:rPr sz="1800" spc="-10" dirty="0">
                <a:latin typeface="Times New Roman"/>
                <a:cs typeface="Times New Roman"/>
              </a:rPr>
              <a:t>optimal </a:t>
            </a:r>
            <a:r>
              <a:rPr sz="1800" spc="-5" dirty="0">
                <a:latin typeface="Times New Roman"/>
                <a:cs typeface="Times New Roman"/>
              </a:rPr>
              <a:t>performance, efficient </a:t>
            </a:r>
            <a:r>
              <a:rPr sz="1800" dirty="0">
                <a:latin typeface="Times New Roman"/>
                <a:cs typeface="Times New Roman"/>
              </a:rPr>
              <a:t>code </a:t>
            </a:r>
            <a:r>
              <a:rPr sz="1800" spc="-5" dirty="0">
                <a:latin typeface="Times New Roman"/>
                <a:cs typeface="Times New Roman"/>
              </a:rPr>
              <a:t>memory utilization </a:t>
            </a:r>
            <a:r>
              <a:rPr sz="1800" spc="-10" dirty="0">
                <a:latin typeface="Times New Roman"/>
                <a:cs typeface="Times New Roman"/>
              </a:rPr>
              <a:t>and  </a:t>
            </a:r>
            <a:r>
              <a:rPr sz="1800" spc="-5" dirty="0">
                <a:latin typeface="Times New Roman"/>
                <a:cs typeface="Times New Roman"/>
              </a:rPr>
              <a:t>proven expertise </a:t>
            </a:r>
            <a:r>
              <a:rPr sz="1800" spc="-15" dirty="0">
                <a:latin typeface="Times New Roman"/>
                <a:cs typeface="Times New Roman"/>
              </a:rPr>
              <a:t>in </a:t>
            </a:r>
            <a:r>
              <a:rPr sz="1800" dirty="0">
                <a:latin typeface="Times New Roman"/>
                <a:cs typeface="Times New Roman"/>
              </a:rPr>
              <a:t>handling the </a:t>
            </a:r>
            <a:r>
              <a:rPr sz="1800" spc="-10" dirty="0">
                <a:latin typeface="Times New Roman"/>
                <a:cs typeface="Times New Roman"/>
              </a:rPr>
              <a:t>Assembly, </a:t>
            </a:r>
            <a:r>
              <a:rPr sz="1800" spc="-5" dirty="0">
                <a:latin typeface="Times New Roman"/>
                <a:cs typeface="Times New Roman"/>
              </a:rPr>
              <a:t>etc. </a:t>
            </a:r>
            <a:r>
              <a:rPr sz="1800" dirty="0">
                <a:latin typeface="Times New Roman"/>
                <a:cs typeface="Times New Roman"/>
              </a:rPr>
              <a:t>But </a:t>
            </a:r>
            <a:r>
              <a:rPr sz="1800" spc="-15" dirty="0">
                <a:latin typeface="Times New Roman"/>
                <a:cs typeface="Times New Roman"/>
              </a:rPr>
              <a:t>some </a:t>
            </a:r>
            <a:r>
              <a:rPr sz="1800" dirty="0">
                <a:latin typeface="Times New Roman"/>
                <a:cs typeface="Times New Roman"/>
              </a:rPr>
              <a:t>portions </a:t>
            </a:r>
            <a:r>
              <a:rPr sz="1800" spc="5" dirty="0">
                <a:latin typeface="Times New Roman"/>
                <a:cs typeface="Times New Roman"/>
              </a:rPr>
              <a:t>of </a:t>
            </a:r>
            <a:r>
              <a:rPr sz="1800" spc="-5" dirty="0">
                <a:latin typeface="Times New Roman"/>
                <a:cs typeface="Times New Roman"/>
              </a:rPr>
              <a:t>the code  </a:t>
            </a:r>
            <a:r>
              <a:rPr sz="1800" dirty="0">
                <a:latin typeface="Times New Roman"/>
                <a:cs typeface="Times New Roman"/>
              </a:rPr>
              <a:t>may </a:t>
            </a:r>
            <a:r>
              <a:rPr sz="1800" spc="5" dirty="0">
                <a:latin typeface="Times New Roman"/>
                <a:cs typeface="Times New Roman"/>
              </a:rPr>
              <a:t>be </a:t>
            </a:r>
            <a:r>
              <a:rPr sz="1800" spc="-5" dirty="0">
                <a:latin typeface="Times New Roman"/>
                <a:cs typeface="Times New Roman"/>
              </a:rPr>
              <a:t>very </a:t>
            </a:r>
            <a:r>
              <a:rPr sz="1800" dirty="0">
                <a:latin typeface="Times New Roman"/>
                <a:cs typeface="Times New Roman"/>
              </a:rPr>
              <a:t>difficult and tedious </a:t>
            </a:r>
            <a:r>
              <a:rPr sz="1800" spc="-15" dirty="0">
                <a:latin typeface="Times New Roman"/>
                <a:cs typeface="Times New Roman"/>
              </a:rPr>
              <a:t>to </a:t>
            </a:r>
            <a:r>
              <a:rPr sz="1800" spc="-5" dirty="0">
                <a:latin typeface="Times New Roman"/>
                <a:cs typeface="Times New Roman"/>
              </a:rPr>
              <a:t>code </a:t>
            </a:r>
            <a:r>
              <a:rPr sz="1800" spc="-15" dirty="0">
                <a:latin typeface="Times New Roman"/>
                <a:cs typeface="Times New Roman"/>
              </a:rPr>
              <a:t>in </a:t>
            </a:r>
            <a:r>
              <a:rPr sz="1800" spc="-10" dirty="0">
                <a:latin typeface="Times New Roman"/>
                <a:cs typeface="Times New Roman"/>
              </a:rPr>
              <a:t>Assembly. </a:t>
            </a:r>
            <a:r>
              <a:rPr sz="1800" dirty="0">
                <a:latin typeface="Times New Roman"/>
                <a:cs typeface="Times New Roman"/>
              </a:rPr>
              <a:t>For </a:t>
            </a:r>
            <a:r>
              <a:rPr sz="1800" spc="-10" dirty="0">
                <a:latin typeface="Times New Roman"/>
                <a:cs typeface="Times New Roman"/>
              </a:rPr>
              <a:t>example </a:t>
            </a:r>
            <a:r>
              <a:rPr sz="1800" spc="5" dirty="0">
                <a:latin typeface="Times New Roman"/>
                <a:cs typeface="Times New Roman"/>
              </a:rPr>
              <a:t>16-bit  </a:t>
            </a:r>
            <a:r>
              <a:rPr sz="1800" spc="-5" dirty="0">
                <a:latin typeface="Times New Roman"/>
                <a:cs typeface="Times New Roman"/>
              </a:rPr>
              <a:t>multiplication and </a:t>
            </a:r>
            <a:r>
              <a:rPr sz="1800" dirty="0">
                <a:latin typeface="Times New Roman"/>
                <a:cs typeface="Times New Roman"/>
              </a:rPr>
              <a:t>division in </a:t>
            </a:r>
            <a:r>
              <a:rPr sz="1800" spc="5" dirty="0">
                <a:latin typeface="Times New Roman"/>
                <a:cs typeface="Times New Roman"/>
              </a:rPr>
              <a:t>8051 </a:t>
            </a:r>
            <a:r>
              <a:rPr sz="1800" spc="-10" dirty="0">
                <a:latin typeface="Times New Roman"/>
                <a:cs typeface="Times New Roman"/>
              </a:rPr>
              <a:t>Assembly Language.</a:t>
            </a:r>
            <a:endParaRPr sz="1800">
              <a:latin typeface="Times New Roman"/>
              <a:cs typeface="Times New Roman"/>
            </a:endParaRPr>
          </a:p>
          <a:p>
            <a:pPr marL="353695" marR="6350" indent="-341630" algn="just">
              <a:lnSpc>
                <a:spcPct val="150100"/>
              </a:lnSpc>
              <a:spcBef>
                <a:spcPts val="434"/>
              </a:spcBef>
              <a:buClr>
                <a:srgbClr val="C00000"/>
              </a:buClr>
              <a:buSzPct val="97222"/>
              <a:buAutoNum type="arabicPeriod" startAt="2"/>
              <a:tabLst>
                <a:tab pos="354330" algn="l"/>
              </a:tabLst>
            </a:pPr>
            <a:r>
              <a:rPr sz="1800" spc="-10" dirty="0">
                <a:latin typeface="Times New Roman"/>
                <a:cs typeface="Times New Roman"/>
              </a:rPr>
              <a:t>To </a:t>
            </a:r>
            <a:r>
              <a:rPr sz="1800" dirty="0">
                <a:latin typeface="Times New Roman"/>
                <a:cs typeface="Times New Roman"/>
              </a:rPr>
              <a:t>include built </a:t>
            </a:r>
            <a:r>
              <a:rPr sz="1800" spc="-15" dirty="0">
                <a:latin typeface="Times New Roman"/>
                <a:cs typeface="Times New Roman"/>
              </a:rPr>
              <a:t>in </a:t>
            </a:r>
            <a:r>
              <a:rPr sz="1800" dirty="0">
                <a:latin typeface="Times New Roman"/>
                <a:cs typeface="Times New Roman"/>
              </a:rPr>
              <a:t>library functions </a:t>
            </a:r>
            <a:r>
              <a:rPr sz="1800" spc="-5" dirty="0">
                <a:latin typeface="Times New Roman"/>
                <a:cs typeface="Times New Roman"/>
              </a:rPr>
              <a:t>written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10" dirty="0">
                <a:latin typeface="Times New Roman"/>
                <a:cs typeface="Times New Roman"/>
              </a:rPr>
              <a:t>'</a:t>
            </a:r>
            <a:r>
              <a:rPr sz="1800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1800" spc="-10" dirty="0">
                <a:latin typeface="Times New Roman"/>
                <a:cs typeface="Times New Roman"/>
              </a:rPr>
              <a:t>' </a:t>
            </a:r>
            <a:r>
              <a:rPr sz="1800" spc="-5" dirty="0">
                <a:latin typeface="Times New Roman"/>
                <a:cs typeface="Times New Roman"/>
              </a:rPr>
              <a:t>language provided </a:t>
            </a:r>
            <a:r>
              <a:rPr sz="1800" spc="5" dirty="0">
                <a:latin typeface="Times New Roman"/>
                <a:cs typeface="Times New Roman"/>
              </a:rPr>
              <a:t>by </a:t>
            </a:r>
            <a:r>
              <a:rPr sz="1800" dirty="0">
                <a:latin typeface="Times New Roman"/>
                <a:cs typeface="Times New Roman"/>
              </a:rPr>
              <a:t>the </a:t>
            </a:r>
            <a:r>
              <a:rPr sz="1800" spc="-5" dirty="0">
                <a:latin typeface="Times New Roman"/>
                <a:cs typeface="Times New Roman"/>
              </a:rPr>
              <a:t>cross  compiler. </a:t>
            </a:r>
            <a:r>
              <a:rPr sz="1800" dirty="0">
                <a:latin typeface="Times New Roman"/>
                <a:cs typeface="Times New Roman"/>
              </a:rPr>
              <a:t>For </a:t>
            </a:r>
            <a:r>
              <a:rPr sz="1800" spc="-5" dirty="0">
                <a:latin typeface="Times New Roman"/>
                <a:cs typeface="Times New Roman"/>
              </a:rPr>
              <a:t>example: </a:t>
            </a:r>
            <a:r>
              <a:rPr sz="1800" dirty="0">
                <a:latin typeface="Times New Roman"/>
                <a:cs typeface="Times New Roman"/>
              </a:rPr>
              <a:t>Built in </a:t>
            </a:r>
            <a:r>
              <a:rPr sz="1800" spc="-5" dirty="0">
                <a:latin typeface="Times New Roman"/>
                <a:cs typeface="Times New Roman"/>
              </a:rPr>
              <a:t>Graphics </a:t>
            </a:r>
            <a:r>
              <a:rPr sz="1800" dirty="0">
                <a:latin typeface="Times New Roman"/>
                <a:cs typeface="Times New Roman"/>
              </a:rPr>
              <a:t>library functions and </a:t>
            </a:r>
            <a:r>
              <a:rPr sz="1800" spc="-5" dirty="0">
                <a:latin typeface="Times New Roman"/>
                <a:cs typeface="Times New Roman"/>
              </a:rPr>
              <a:t>String </a:t>
            </a:r>
            <a:r>
              <a:rPr sz="1800" dirty="0">
                <a:latin typeface="Times New Roman"/>
                <a:cs typeface="Times New Roman"/>
              </a:rPr>
              <a:t>operations  supported </a:t>
            </a:r>
            <a:r>
              <a:rPr sz="1800" spc="5" dirty="0">
                <a:latin typeface="Times New Roman"/>
                <a:cs typeface="Times New Roman"/>
              </a:rPr>
              <a:t>by</a:t>
            </a:r>
            <a:r>
              <a:rPr sz="1800" spc="-8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'</a:t>
            </a:r>
            <a:r>
              <a:rPr sz="1800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1800" spc="-10" dirty="0">
                <a:latin typeface="Times New Roman"/>
                <a:cs typeface="Times New Roman"/>
              </a:rPr>
              <a:t>'.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428403"/>
            <a:ext cx="8303259" cy="3867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6870" marR="7620" indent="-344805" algn="just">
              <a:lnSpc>
                <a:spcPct val="150100"/>
              </a:lnSpc>
              <a:spcBef>
                <a:spcPts val="9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Inline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Assembly: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Inline assembly </a:t>
            </a:r>
            <a:r>
              <a:rPr sz="2000" spc="-10" dirty="0">
                <a:latin typeface="Times New Roman"/>
                <a:cs typeface="Times New Roman"/>
              </a:rPr>
              <a:t>is another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technique for inserting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target  processor/ controller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specific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Assembly instructions at </a:t>
            </a:r>
            <a:r>
              <a:rPr sz="2000" spc="5" dirty="0">
                <a:solidFill>
                  <a:srgbClr val="AC1285"/>
                </a:solidFill>
                <a:latin typeface="Times New Roman"/>
                <a:cs typeface="Times New Roman"/>
              </a:rPr>
              <a:t>any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location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  source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code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written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in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high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level language</a:t>
            </a:r>
            <a:r>
              <a:rPr sz="2000" spc="17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‘</a:t>
            </a:r>
            <a:r>
              <a:rPr sz="2000" i="1" spc="-20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2000" spc="-20" dirty="0">
                <a:latin typeface="Times New Roman"/>
                <a:cs typeface="Times New Roman"/>
              </a:rPr>
              <a:t>’.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This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avoids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delay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in calling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an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assembly routine </a:t>
            </a:r>
            <a:r>
              <a:rPr sz="2000" spc="-10" dirty="0">
                <a:latin typeface="Times New Roman"/>
                <a:cs typeface="Times New Roman"/>
              </a:rPr>
              <a:t>from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15" dirty="0">
                <a:latin typeface="Times New Roman"/>
                <a:cs typeface="Times New Roman"/>
              </a:rPr>
              <a:t>‘</a:t>
            </a:r>
            <a:r>
              <a:rPr sz="2000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2000" spc="-15" dirty="0">
                <a:latin typeface="Times New Roman"/>
                <a:cs typeface="Times New Roman"/>
              </a:rPr>
              <a:t>’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code.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</a:t>
            </a:r>
            <a:r>
              <a:rPr sz="2000" spc="220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Special</a:t>
            </a:r>
            <a:r>
              <a:rPr sz="2000" spc="26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keywords</a:t>
            </a:r>
            <a:r>
              <a:rPr sz="2000" spc="254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are</a:t>
            </a:r>
            <a:r>
              <a:rPr sz="2000" spc="22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used</a:t>
            </a:r>
            <a:r>
              <a:rPr sz="2000" spc="27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to</a:t>
            </a:r>
            <a:r>
              <a:rPr sz="2000" spc="24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indicate</a:t>
            </a:r>
            <a:r>
              <a:rPr sz="2000" spc="26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</a:t>
            </a:r>
            <a:r>
              <a:rPr sz="2000" spc="26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start</a:t>
            </a:r>
            <a:r>
              <a:rPr sz="2000" spc="229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and</a:t>
            </a:r>
            <a:r>
              <a:rPr sz="2000" spc="24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end</a:t>
            </a:r>
            <a:r>
              <a:rPr sz="2000" spc="24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of</a:t>
            </a:r>
            <a:r>
              <a:rPr sz="2000" spc="23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Assembly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instructions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>
              <a:lnSpc>
                <a:spcPct val="150000"/>
              </a:lnSpc>
              <a:spcBef>
                <a:spcPts val="484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i="1" spc="-5" dirty="0">
                <a:latin typeface="Times New Roman"/>
                <a:cs typeface="Times New Roman"/>
              </a:rPr>
              <a:t>C51 </a:t>
            </a:r>
            <a:r>
              <a:rPr sz="2000" spc="-10" dirty="0">
                <a:latin typeface="Times New Roman"/>
                <a:cs typeface="Times New Roman"/>
              </a:rPr>
              <a:t>uses </a:t>
            </a:r>
            <a:r>
              <a:rPr sz="2000" spc="-5" dirty="0">
                <a:latin typeface="Times New Roman"/>
                <a:cs typeface="Times New Roman"/>
              </a:rPr>
              <a:t>the keywords </a:t>
            </a:r>
            <a:r>
              <a:rPr sz="2000" i="1" dirty="0">
                <a:latin typeface="Times New Roman"/>
                <a:cs typeface="Times New Roman"/>
              </a:rPr>
              <a:t>#pragma </a:t>
            </a:r>
            <a:r>
              <a:rPr sz="2000" i="1" spc="-5" dirty="0">
                <a:latin typeface="Times New Roman"/>
                <a:cs typeface="Times New Roman"/>
              </a:rPr>
              <a:t>asm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i="1" dirty="0">
                <a:latin typeface="Times New Roman"/>
                <a:cs typeface="Times New Roman"/>
              </a:rPr>
              <a:t>#pragma </a:t>
            </a:r>
            <a:r>
              <a:rPr sz="2000" i="1" spc="-5" dirty="0">
                <a:latin typeface="Times New Roman"/>
                <a:cs typeface="Times New Roman"/>
              </a:rPr>
              <a:t>endasm </a:t>
            </a:r>
            <a:r>
              <a:rPr sz="2000" spc="-10" dirty="0">
                <a:latin typeface="Times New Roman"/>
                <a:cs typeface="Times New Roman"/>
              </a:rPr>
              <a:t>to </a:t>
            </a:r>
            <a:r>
              <a:rPr sz="2000" spc="-5" dirty="0">
                <a:latin typeface="Times New Roman"/>
                <a:cs typeface="Times New Roman"/>
              </a:rPr>
              <a:t>indicate a  block </a:t>
            </a:r>
            <a:r>
              <a:rPr sz="2000" dirty="0">
                <a:latin typeface="Times New Roman"/>
                <a:cs typeface="Times New Roman"/>
              </a:rPr>
              <a:t>of code </a:t>
            </a:r>
            <a:r>
              <a:rPr sz="2000" spc="-10" dirty="0">
                <a:latin typeface="Times New Roman"/>
                <a:cs typeface="Times New Roman"/>
              </a:rPr>
              <a:t>written in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assembly.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349742" y="6471338"/>
            <a:ext cx="287020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118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6172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60044" y="353009"/>
            <a:ext cx="6249670" cy="329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6870" algn="l"/>
                <a:tab pos="859790" algn="l"/>
                <a:tab pos="1682750" algn="l"/>
                <a:tab pos="3034030" algn="l"/>
                <a:tab pos="3533775" algn="l"/>
                <a:tab pos="3954779" algn="l"/>
                <a:tab pos="4286885" algn="l"/>
                <a:tab pos="4567555" algn="l"/>
                <a:tab pos="5161915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‘</a:t>
            </a:r>
            <a:r>
              <a:rPr sz="2000" b="1" i="1" spc="-20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’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ver</a:t>
            </a:r>
            <a:r>
              <a:rPr sz="2000" b="1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s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us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	‘</a:t>
            </a:r>
            <a:r>
              <a:rPr sz="2000" b="1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mb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2000" b="1" i="1" spc="5" dirty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sz="2000" b="1" i="1" spc="-30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000" b="1" i="1" spc="-20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’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: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000" spc="-30" dirty="0">
                <a:latin typeface="Times New Roman"/>
                <a:cs typeface="Times New Roman"/>
              </a:rPr>
              <a:t>'</a:t>
            </a:r>
            <a:r>
              <a:rPr sz="2000" i="1" spc="5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2000" spc="-5" dirty="0">
                <a:latin typeface="Times New Roman"/>
                <a:cs typeface="Times New Roman"/>
              </a:rPr>
              <a:t>'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i</a:t>
            </a:r>
            <a:r>
              <a:rPr sz="2000" spc="-5" dirty="0">
                <a:latin typeface="Times New Roman"/>
                <a:cs typeface="Times New Roman"/>
              </a:rPr>
              <a:t>s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" dirty="0">
                <a:latin typeface="Times New Roman"/>
                <a:cs typeface="Times New Roman"/>
              </a:rPr>
              <a:t>a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5" dirty="0">
                <a:solidFill>
                  <a:srgbClr val="6F2F9F"/>
                </a:solidFill>
                <a:latin typeface="Times New Roman"/>
                <a:cs typeface="Times New Roman"/>
              </a:rPr>
              <a:t>w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ell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s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tr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u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ct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u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r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</a:t>
            </a:r>
            <a:r>
              <a:rPr sz="2000" spc="5" dirty="0">
                <a:solidFill>
                  <a:srgbClr val="6F2F9F"/>
                </a:solidFill>
                <a:latin typeface="Times New Roman"/>
                <a:cs typeface="Times New Roman"/>
              </a:rPr>
              <a:t>d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,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349742" y="6471338"/>
            <a:ext cx="287020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119</a:t>
            </a:fld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741032" y="199374"/>
            <a:ext cx="2023110" cy="9410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09220">
              <a:lnSpc>
                <a:spcPct val="150100"/>
              </a:lnSpc>
              <a:spcBef>
                <a:spcPts val="100"/>
              </a:spcBef>
              <a:tabLst>
                <a:tab pos="621665" algn="l"/>
                <a:tab pos="719455" algn="l"/>
                <a:tab pos="1643380" algn="l"/>
                <a:tab pos="1741170" algn="l"/>
              </a:tabLst>
            </a:pPr>
            <a:r>
              <a:rPr i="0" spc="-30" dirty="0">
                <a:solidFill>
                  <a:srgbClr val="6F2F9F"/>
                </a:solidFill>
              </a:rPr>
              <a:t>w</a:t>
            </a:r>
            <a:r>
              <a:rPr i="0" spc="-5" dirty="0">
                <a:solidFill>
                  <a:srgbClr val="6F2F9F"/>
                </a:solidFill>
              </a:rPr>
              <a:t>ell</a:t>
            </a:r>
            <a:r>
              <a:rPr i="0" dirty="0">
                <a:solidFill>
                  <a:srgbClr val="6F2F9F"/>
                </a:solidFill>
              </a:rPr>
              <a:t>		d</a:t>
            </a:r>
            <a:r>
              <a:rPr i="0" spc="-5" dirty="0">
                <a:solidFill>
                  <a:srgbClr val="6F2F9F"/>
                </a:solidFill>
              </a:rPr>
              <a:t>e</a:t>
            </a:r>
            <a:r>
              <a:rPr i="0" spc="-20" dirty="0">
                <a:solidFill>
                  <a:srgbClr val="6F2F9F"/>
                </a:solidFill>
              </a:rPr>
              <a:t>f</a:t>
            </a:r>
            <a:r>
              <a:rPr i="0" spc="-5" dirty="0">
                <a:solidFill>
                  <a:srgbClr val="6F2F9F"/>
                </a:solidFill>
              </a:rPr>
              <a:t>i</a:t>
            </a:r>
            <a:r>
              <a:rPr i="0" spc="-25" dirty="0">
                <a:solidFill>
                  <a:srgbClr val="6F2F9F"/>
                </a:solidFill>
              </a:rPr>
              <a:t>n</a:t>
            </a:r>
            <a:r>
              <a:rPr i="0" spc="-5" dirty="0">
                <a:solidFill>
                  <a:srgbClr val="6F2F9F"/>
                </a:solidFill>
              </a:rPr>
              <a:t>ed</a:t>
            </a:r>
            <a:r>
              <a:rPr i="0" dirty="0">
                <a:solidFill>
                  <a:srgbClr val="6F2F9F"/>
                </a:solidFill>
              </a:rPr>
              <a:t>	</a:t>
            </a:r>
            <a:r>
              <a:rPr i="0" spc="-5" dirty="0">
                <a:solidFill>
                  <a:srgbClr val="6F2F9F"/>
                </a:solidFill>
              </a:rPr>
              <a:t>a</a:t>
            </a:r>
            <a:r>
              <a:rPr i="0" spc="-15" dirty="0">
                <a:solidFill>
                  <a:srgbClr val="6F2F9F"/>
                </a:solidFill>
              </a:rPr>
              <a:t>n</a:t>
            </a:r>
            <a:r>
              <a:rPr i="0" spc="-5" dirty="0">
                <a:solidFill>
                  <a:srgbClr val="6F2F9F"/>
                </a:solidFill>
              </a:rPr>
              <a:t>d  with</a:t>
            </a:r>
            <a:r>
              <a:rPr i="0" dirty="0">
                <a:solidFill>
                  <a:srgbClr val="6F2F9F"/>
                </a:solidFill>
              </a:rPr>
              <a:t>	</a:t>
            </a:r>
            <a:r>
              <a:rPr i="0" spc="-5" dirty="0">
                <a:solidFill>
                  <a:srgbClr val="6F2F9F"/>
                </a:solidFill>
              </a:rPr>
              <a:t>e</a:t>
            </a:r>
            <a:r>
              <a:rPr i="0" spc="-15" dirty="0">
                <a:solidFill>
                  <a:srgbClr val="6F2F9F"/>
                </a:solidFill>
              </a:rPr>
              <a:t>x</a:t>
            </a:r>
            <a:r>
              <a:rPr i="0" spc="-5" dirty="0">
                <a:solidFill>
                  <a:srgbClr val="6F2F9F"/>
                </a:solidFill>
              </a:rPr>
              <a:t>t</a:t>
            </a:r>
            <a:r>
              <a:rPr i="0" spc="15" dirty="0">
                <a:solidFill>
                  <a:srgbClr val="6F2F9F"/>
                </a:solidFill>
              </a:rPr>
              <a:t>e</a:t>
            </a:r>
            <a:r>
              <a:rPr i="0" spc="-20" dirty="0">
                <a:solidFill>
                  <a:srgbClr val="6F2F9F"/>
                </a:solidFill>
              </a:rPr>
              <a:t>n</a:t>
            </a:r>
            <a:r>
              <a:rPr i="0" spc="-15" dirty="0">
                <a:solidFill>
                  <a:srgbClr val="6F2F9F"/>
                </a:solidFill>
              </a:rPr>
              <a:t>s</a:t>
            </a:r>
            <a:r>
              <a:rPr i="0" spc="15" dirty="0">
                <a:solidFill>
                  <a:srgbClr val="6F2F9F"/>
                </a:solidFill>
              </a:rPr>
              <a:t>i</a:t>
            </a:r>
            <a:r>
              <a:rPr i="0" spc="-20" dirty="0">
                <a:solidFill>
                  <a:srgbClr val="6F2F9F"/>
                </a:solidFill>
              </a:rPr>
              <a:t>v</a:t>
            </a:r>
            <a:r>
              <a:rPr i="0" spc="-5" dirty="0">
                <a:solidFill>
                  <a:srgbClr val="6F2F9F"/>
                </a:solidFill>
              </a:rPr>
              <a:t>e</a:t>
            </a:r>
            <a:r>
              <a:rPr i="0" dirty="0">
                <a:solidFill>
                  <a:srgbClr val="6F2F9F"/>
                </a:solidFill>
              </a:rPr>
              <a:t>		b</a:t>
            </a:r>
            <a:r>
              <a:rPr i="0" spc="-5" dirty="0">
                <a:solidFill>
                  <a:srgbClr val="6F2F9F"/>
                </a:solidFill>
              </a:rPr>
              <a:t>it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04468" y="656846"/>
            <a:ext cx="5795645" cy="940435"/>
          </a:xfrm>
          <a:prstGeom prst="rect">
            <a:avLst/>
          </a:prstGeom>
        </p:spPr>
        <p:txBody>
          <a:bodyPr vert="horz" wrap="square" lIns="0" tIns="1657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5"/>
              </a:spcBef>
              <a:tabLst>
                <a:tab pos="1457960" algn="l"/>
                <a:tab pos="2363470" algn="l"/>
                <a:tab pos="3329940" algn="l"/>
                <a:tab pos="4869180" algn="l"/>
              </a:tabLst>
            </a:pP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s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ta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n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d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rd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ized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g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n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r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al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	p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u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rpo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s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	pro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g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r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m</a:t>
            </a:r>
            <a:r>
              <a:rPr sz="2000" spc="-45" dirty="0">
                <a:solidFill>
                  <a:srgbClr val="6F2F9F"/>
                </a:solidFill>
                <a:latin typeface="Times New Roman"/>
                <a:cs typeface="Times New Roman"/>
              </a:rPr>
              <a:t>m</a:t>
            </a:r>
            <a:r>
              <a:rPr sz="2000" spc="15" dirty="0">
                <a:solidFill>
                  <a:srgbClr val="6F2F9F"/>
                </a:solidFill>
                <a:latin typeface="Times New Roman"/>
                <a:cs typeface="Times New Roman"/>
              </a:rPr>
              <a:t>i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n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g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la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n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gu</a:t>
            </a:r>
            <a:r>
              <a:rPr sz="2000" spc="15" dirty="0">
                <a:solidFill>
                  <a:srgbClr val="6F2F9F"/>
                </a:solidFill>
                <a:latin typeface="Times New Roman"/>
                <a:cs typeface="Times New Roman"/>
              </a:rPr>
              <a:t>a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g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manipulation</a:t>
            </a:r>
            <a:r>
              <a:rPr sz="2000" spc="2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support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60044" y="1632998"/>
            <a:ext cx="8305165" cy="47828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6870" marR="5080" indent="-344805" algn="just">
              <a:lnSpc>
                <a:spcPct val="150100"/>
              </a:lnSpc>
              <a:spcBef>
                <a:spcPts val="9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'</a:t>
            </a:r>
            <a:r>
              <a:rPr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2000" dirty="0">
                <a:latin typeface="Times New Roman"/>
                <a:cs typeface="Times New Roman"/>
              </a:rPr>
              <a:t>' </a:t>
            </a:r>
            <a:r>
              <a:rPr sz="2000" spc="-5" dirty="0">
                <a:latin typeface="Times New Roman"/>
                <a:cs typeface="Times New Roman"/>
              </a:rPr>
              <a:t>offers a combination </a:t>
            </a:r>
            <a:r>
              <a:rPr sz="2000" spc="1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the </a:t>
            </a:r>
            <a:r>
              <a:rPr sz="2000" spc="-10" dirty="0">
                <a:latin typeface="Times New Roman"/>
                <a:cs typeface="Times New Roman"/>
              </a:rPr>
              <a:t>features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high </a:t>
            </a:r>
            <a:r>
              <a:rPr sz="2000" spc="-5" dirty="0">
                <a:latin typeface="Times New Roman"/>
                <a:cs typeface="Times New Roman"/>
              </a:rPr>
              <a:t>level language and assembly 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5" dirty="0">
                <a:latin typeface="Times New Roman"/>
                <a:cs typeface="Times New Roman"/>
              </a:rPr>
              <a:t>helps </a:t>
            </a:r>
            <a:r>
              <a:rPr sz="2000" spc="5" dirty="0">
                <a:latin typeface="Times New Roman"/>
                <a:cs typeface="Times New Roman"/>
              </a:rPr>
              <a:t>in </a:t>
            </a:r>
            <a:r>
              <a:rPr sz="2000" spc="-5" dirty="0">
                <a:latin typeface="Times New Roman"/>
                <a:cs typeface="Times New Roman"/>
              </a:rPr>
              <a:t>hardware access programming (system level </a:t>
            </a:r>
            <a:r>
              <a:rPr sz="2000" spc="-10" dirty="0">
                <a:latin typeface="Times New Roman"/>
                <a:cs typeface="Times New Roman"/>
              </a:rPr>
              <a:t>programming) </a:t>
            </a:r>
            <a:r>
              <a:rPr sz="2000" spc="-5" dirty="0">
                <a:latin typeface="Times New Roman"/>
                <a:cs typeface="Times New Roman"/>
              </a:rPr>
              <a:t>as  </a:t>
            </a:r>
            <a:r>
              <a:rPr sz="2000" spc="-10" dirty="0">
                <a:latin typeface="Times New Roman"/>
                <a:cs typeface="Times New Roman"/>
              </a:rPr>
              <a:t>well </a:t>
            </a:r>
            <a:r>
              <a:rPr sz="2000" spc="-5" dirty="0">
                <a:latin typeface="Times New Roman"/>
                <a:cs typeface="Times New Roman"/>
              </a:rPr>
              <a:t>as business </a:t>
            </a:r>
            <a:r>
              <a:rPr sz="2000" spc="-10" dirty="0">
                <a:latin typeface="Times New Roman"/>
                <a:cs typeface="Times New Roman"/>
              </a:rPr>
              <a:t>package </a:t>
            </a:r>
            <a:r>
              <a:rPr sz="2000" spc="-5" dirty="0">
                <a:latin typeface="Times New Roman"/>
                <a:cs typeface="Times New Roman"/>
              </a:rPr>
              <a:t>developments (Application developments </a:t>
            </a:r>
            <a:r>
              <a:rPr sz="2000" spc="-10" dirty="0">
                <a:latin typeface="Times New Roman"/>
                <a:cs typeface="Times New Roman"/>
              </a:rPr>
              <a:t>like </a:t>
            </a:r>
            <a:r>
              <a:rPr sz="2000" spc="5" dirty="0">
                <a:latin typeface="Times New Roman"/>
                <a:cs typeface="Times New Roman"/>
              </a:rPr>
              <a:t>pay  </a:t>
            </a:r>
            <a:r>
              <a:rPr sz="2000" dirty="0">
                <a:latin typeface="Times New Roman"/>
                <a:cs typeface="Times New Roman"/>
              </a:rPr>
              <a:t>roll </a:t>
            </a:r>
            <a:r>
              <a:rPr sz="2000" spc="-20" dirty="0">
                <a:latin typeface="Times New Roman"/>
                <a:cs typeface="Times New Roman"/>
              </a:rPr>
              <a:t>systems, </a:t>
            </a:r>
            <a:r>
              <a:rPr sz="2000" spc="-10" dirty="0">
                <a:latin typeface="Times New Roman"/>
                <a:cs typeface="Times New Roman"/>
              </a:rPr>
              <a:t>banking </a:t>
            </a:r>
            <a:r>
              <a:rPr sz="2000" spc="-5" dirty="0">
                <a:latin typeface="Times New Roman"/>
                <a:cs typeface="Times New Roman"/>
              </a:rPr>
              <a:t>applications,</a:t>
            </a:r>
            <a:r>
              <a:rPr sz="2000" spc="1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etc).</a:t>
            </a:r>
            <a:endParaRPr sz="2000">
              <a:latin typeface="Times New Roman"/>
              <a:cs typeface="Times New Roman"/>
            </a:endParaRPr>
          </a:p>
          <a:p>
            <a:pPr marL="356870" marR="6985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conventional </a:t>
            </a:r>
            <a:r>
              <a:rPr sz="2000" dirty="0">
                <a:latin typeface="Times New Roman"/>
                <a:cs typeface="Times New Roman"/>
              </a:rPr>
              <a:t>'</a:t>
            </a:r>
            <a:r>
              <a:rPr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2000" dirty="0">
                <a:latin typeface="Times New Roman"/>
                <a:cs typeface="Times New Roman"/>
              </a:rPr>
              <a:t>' </a:t>
            </a:r>
            <a:r>
              <a:rPr sz="2000" spc="-5" dirty="0">
                <a:latin typeface="Times New Roman"/>
                <a:cs typeface="Times New Roman"/>
              </a:rPr>
              <a:t>language </a:t>
            </a:r>
            <a:r>
              <a:rPr sz="2000" spc="-10" dirty="0">
                <a:latin typeface="Times New Roman"/>
                <a:cs typeface="Times New Roman"/>
              </a:rPr>
              <a:t>follows </a:t>
            </a:r>
            <a:r>
              <a:rPr sz="2000" i="1" dirty="0">
                <a:solidFill>
                  <a:srgbClr val="C00000"/>
                </a:solidFill>
                <a:latin typeface="Times New Roman"/>
                <a:cs typeface="Times New Roman"/>
              </a:rPr>
              <a:t>ANSI </a:t>
            </a:r>
            <a:r>
              <a:rPr sz="2000" spc="-5" dirty="0">
                <a:latin typeface="Times New Roman"/>
                <a:cs typeface="Times New Roman"/>
              </a:rPr>
              <a:t>standard </a:t>
            </a:r>
            <a:r>
              <a:rPr sz="2000" spc="-20" dirty="0">
                <a:latin typeface="Times New Roman"/>
                <a:cs typeface="Times New Roman"/>
              </a:rPr>
              <a:t>and </a:t>
            </a:r>
            <a:r>
              <a:rPr sz="2000" spc="-5" dirty="0">
                <a:latin typeface="Times New Roman"/>
                <a:cs typeface="Times New Roman"/>
              </a:rPr>
              <a:t>it </a:t>
            </a:r>
            <a:r>
              <a:rPr sz="2000" spc="-10" dirty="0">
                <a:latin typeface="Times New Roman"/>
                <a:cs typeface="Times New Roman"/>
              </a:rPr>
              <a:t>incorporates  various </a:t>
            </a:r>
            <a:r>
              <a:rPr sz="2000" dirty="0">
                <a:latin typeface="Times New Roman"/>
                <a:cs typeface="Times New Roman"/>
              </a:rPr>
              <a:t>library </a:t>
            </a:r>
            <a:r>
              <a:rPr sz="2000" spc="-10" dirty="0">
                <a:latin typeface="Times New Roman"/>
                <a:cs typeface="Times New Roman"/>
              </a:rPr>
              <a:t>files for different </a:t>
            </a:r>
            <a:r>
              <a:rPr sz="2000" spc="-5" dirty="0">
                <a:latin typeface="Times New Roman"/>
                <a:cs typeface="Times New Roman"/>
              </a:rPr>
              <a:t>operating</a:t>
            </a:r>
            <a:r>
              <a:rPr sz="2000" spc="5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systems.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latin typeface="Times New Roman"/>
                <a:cs typeface="Times New Roman"/>
              </a:rPr>
              <a:t>A </a:t>
            </a:r>
            <a:r>
              <a:rPr sz="2000" spc="-5" dirty="0">
                <a:latin typeface="Times New Roman"/>
                <a:cs typeface="Times New Roman"/>
              </a:rPr>
              <a:t>platform (operating </a:t>
            </a:r>
            <a:r>
              <a:rPr sz="2000" spc="-15" dirty="0">
                <a:latin typeface="Times New Roman"/>
                <a:cs typeface="Times New Roman"/>
              </a:rPr>
              <a:t>system) </a:t>
            </a:r>
            <a:r>
              <a:rPr sz="2000" spc="-5" dirty="0">
                <a:latin typeface="Times New Roman"/>
                <a:cs typeface="Times New Roman"/>
              </a:rPr>
              <a:t>specific application, </a:t>
            </a:r>
            <a:r>
              <a:rPr sz="2000" spc="-10" dirty="0">
                <a:latin typeface="Times New Roman"/>
                <a:cs typeface="Times New Roman"/>
              </a:rPr>
              <a:t>known </a:t>
            </a:r>
            <a:r>
              <a:rPr sz="2000" spc="-5" dirty="0">
                <a:latin typeface="Times New Roman"/>
                <a:cs typeface="Times New Roman"/>
              </a:rPr>
              <a:t>as, compiler </a:t>
            </a:r>
            <a:r>
              <a:rPr sz="2000" spc="-10" dirty="0">
                <a:latin typeface="Times New Roman"/>
                <a:cs typeface="Times New Roman"/>
              </a:rPr>
              <a:t>is  used for the </a:t>
            </a:r>
            <a:r>
              <a:rPr sz="2000" spc="-5" dirty="0">
                <a:latin typeface="Times New Roman"/>
                <a:cs typeface="Times New Roman"/>
              </a:rPr>
              <a:t>conversion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programs written in </a:t>
            </a:r>
            <a:r>
              <a:rPr sz="2000" dirty="0">
                <a:latin typeface="Times New Roman"/>
                <a:cs typeface="Times New Roman"/>
              </a:rPr>
              <a:t>'</a:t>
            </a:r>
            <a:r>
              <a:rPr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2000" dirty="0">
                <a:latin typeface="Times New Roman"/>
                <a:cs typeface="Times New Roman"/>
              </a:rPr>
              <a:t>' </a:t>
            </a:r>
            <a:r>
              <a:rPr sz="2000" spc="-10" dirty="0">
                <a:latin typeface="Times New Roman"/>
                <a:cs typeface="Times New Roman"/>
              </a:rPr>
              <a:t>to the </a:t>
            </a:r>
            <a:r>
              <a:rPr sz="2000" spc="-5" dirty="0">
                <a:latin typeface="Times New Roman"/>
                <a:cs typeface="Times New Roman"/>
              </a:rPr>
              <a:t>target processor </a:t>
            </a:r>
            <a:r>
              <a:rPr sz="2000" spc="-10" dirty="0">
                <a:latin typeface="Times New Roman"/>
                <a:cs typeface="Times New Roman"/>
              </a:rPr>
              <a:t>(on  </a:t>
            </a:r>
            <a:r>
              <a:rPr sz="2000" spc="-20" dirty="0">
                <a:latin typeface="Times New Roman"/>
                <a:cs typeface="Times New Roman"/>
              </a:rPr>
              <a:t>which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OS is </a:t>
            </a:r>
            <a:r>
              <a:rPr sz="2000" spc="-15" dirty="0">
                <a:latin typeface="Times New Roman"/>
                <a:cs typeface="Times New Roman"/>
              </a:rPr>
              <a:t>running) </a:t>
            </a:r>
            <a:r>
              <a:rPr sz="2000" spc="-5" dirty="0">
                <a:latin typeface="Times New Roman"/>
                <a:cs typeface="Times New Roman"/>
              </a:rPr>
              <a:t>specific binary</a:t>
            </a:r>
            <a:r>
              <a:rPr sz="2000" spc="2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files.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latin typeface="Times New Roman"/>
                <a:cs typeface="Times New Roman"/>
              </a:rPr>
              <a:t>Hence </a:t>
            </a:r>
            <a:r>
              <a:rPr sz="2000" spc="-5" dirty="0">
                <a:latin typeface="Times New Roman"/>
                <a:cs typeface="Times New Roman"/>
              </a:rPr>
              <a:t>it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latin typeface="Times New Roman"/>
                <a:cs typeface="Times New Roman"/>
              </a:rPr>
              <a:t>a platform specific</a:t>
            </a:r>
            <a:r>
              <a:rPr sz="2000" spc="-24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development.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353009"/>
            <a:ext cx="8308340" cy="61239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b="1" i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Power </a:t>
            </a:r>
            <a:r>
              <a:rPr sz="2000" b="1" i="1" u="heavy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Concerns: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Power</a:t>
            </a:r>
            <a:r>
              <a:rPr sz="2000" spc="12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management</a:t>
            </a:r>
            <a:r>
              <a:rPr sz="2000" spc="9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is</a:t>
            </a:r>
            <a:r>
              <a:rPr sz="2000" spc="7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another</a:t>
            </a:r>
            <a:r>
              <a:rPr sz="2000" spc="114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important</a:t>
            </a:r>
            <a:r>
              <a:rPr sz="2000" spc="8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factor</a:t>
            </a:r>
            <a:r>
              <a:rPr sz="2000" spc="9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that</a:t>
            </a:r>
            <a:r>
              <a:rPr sz="2000" spc="8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needs</a:t>
            </a:r>
            <a:r>
              <a:rPr sz="2000" spc="7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to</a:t>
            </a:r>
            <a:r>
              <a:rPr sz="2000" spc="9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be</a:t>
            </a:r>
            <a:r>
              <a:rPr sz="2000" spc="8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considered</a:t>
            </a:r>
            <a:r>
              <a:rPr sz="2000" spc="10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in</a:t>
            </a:r>
            <a:endParaRPr sz="2000">
              <a:latin typeface="Times New Roman"/>
              <a:cs typeface="Times New Roman"/>
            </a:endParaRPr>
          </a:p>
          <a:p>
            <a:pPr marL="356870" algn="just">
              <a:lnSpc>
                <a:spcPct val="100000"/>
              </a:lnSpc>
              <a:spcBef>
                <a:spcPts val="1200"/>
              </a:spcBef>
            </a:pP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designing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embedded</a:t>
            </a:r>
            <a:r>
              <a:rPr sz="2000" spc="5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AC1285"/>
                </a:solidFill>
                <a:latin typeface="Times New Roman"/>
                <a:cs typeface="Times New Roman"/>
              </a:rPr>
              <a:t>systems</a:t>
            </a:r>
            <a:r>
              <a:rPr sz="2000" spc="-2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5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Embedded</a:t>
            </a:r>
            <a:r>
              <a:rPr sz="2000" spc="10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systems</a:t>
            </a:r>
            <a:r>
              <a:rPr sz="2000" spc="7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should</a:t>
            </a:r>
            <a:r>
              <a:rPr sz="2000" spc="9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be</a:t>
            </a:r>
            <a:r>
              <a:rPr sz="2000" spc="6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designed</a:t>
            </a:r>
            <a:r>
              <a:rPr sz="2000" spc="10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in</a:t>
            </a:r>
            <a:r>
              <a:rPr sz="2000" spc="6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such</a:t>
            </a:r>
            <a:r>
              <a:rPr sz="2000" spc="7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</a:t>
            </a:r>
            <a:r>
              <a:rPr sz="2000" spc="11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way</a:t>
            </a:r>
            <a:r>
              <a:rPr sz="2000" spc="7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as</a:t>
            </a:r>
            <a:r>
              <a:rPr sz="2000" spc="7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to</a:t>
            </a:r>
            <a:r>
              <a:rPr sz="2000" spc="9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minimize</a:t>
            </a:r>
            <a:r>
              <a:rPr sz="2000" spc="9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</a:t>
            </a:r>
            <a:r>
              <a:rPr sz="2000" spc="8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heat</a:t>
            </a:r>
            <a:endParaRPr sz="2000">
              <a:latin typeface="Times New Roman"/>
              <a:cs typeface="Times New Roman"/>
            </a:endParaRPr>
          </a:p>
          <a:p>
            <a:pPr marL="356870" algn="just">
              <a:lnSpc>
                <a:spcPct val="100000"/>
              </a:lnSpc>
              <a:spcBef>
                <a:spcPts val="1200"/>
              </a:spcBef>
            </a:pP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dissipation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by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</a:t>
            </a:r>
            <a:r>
              <a:rPr sz="2000" spc="-3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AC1285"/>
                </a:solidFill>
                <a:latin typeface="Times New Roman"/>
                <a:cs typeface="Times New Roman"/>
              </a:rPr>
              <a:t>system</a:t>
            </a:r>
            <a:r>
              <a:rPr sz="2000" spc="-2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8255" indent="-344805" algn="just">
              <a:lnSpc>
                <a:spcPct val="150000"/>
              </a:lnSpc>
              <a:spcBef>
                <a:spcPts val="484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production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high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amount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of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heat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demands cooling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requirements </a:t>
            </a:r>
            <a:r>
              <a:rPr sz="2000" spc="-10" dirty="0">
                <a:latin typeface="Times New Roman"/>
                <a:cs typeface="Times New Roman"/>
              </a:rPr>
              <a:t>like  </a:t>
            </a:r>
            <a:r>
              <a:rPr sz="2000" spc="-5" dirty="0">
                <a:latin typeface="Times New Roman"/>
                <a:cs typeface="Times New Roman"/>
              </a:rPr>
              <a:t>cooling </a:t>
            </a:r>
            <a:r>
              <a:rPr sz="2000" spc="-10" dirty="0">
                <a:latin typeface="Times New Roman"/>
                <a:cs typeface="Times New Roman"/>
              </a:rPr>
              <a:t>fans which in turn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occupies additional space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20" dirty="0">
                <a:latin typeface="Times New Roman"/>
                <a:cs typeface="Times New Roman"/>
              </a:rPr>
              <a:t>make </a:t>
            </a:r>
            <a:r>
              <a:rPr sz="2000" spc="-5" dirty="0">
                <a:latin typeface="Times New Roman"/>
                <a:cs typeface="Times New Roman"/>
              </a:rPr>
              <a:t>a system   </a:t>
            </a:r>
            <a:r>
              <a:rPr sz="2000" spc="-15" dirty="0">
                <a:latin typeface="Times New Roman"/>
                <a:cs typeface="Times New Roman"/>
              </a:rPr>
              <a:t>bulky.</a:t>
            </a:r>
            <a:endParaRPr sz="2000">
              <a:latin typeface="Times New Roman"/>
              <a:cs typeface="Times New Roman"/>
            </a:endParaRPr>
          </a:p>
          <a:p>
            <a:pPr marL="356870" marR="9525" indent="-344805" algn="just">
              <a:lnSpc>
                <a:spcPct val="1500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Nowadays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ultra </a:t>
            </a:r>
            <a:r>
              <a:rPr sz="2000" spc="5" dirty="0">
                <a:solidFill>
                  <a:srgbClr val="006FC0"/>
                </a:solidFill>
                <a:latin typeface="Times New Roman"/>
                <a:cs typeface="Times New Roman"/>
              </a:rPr>
              <a:t>low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power components are available </a:t>
            </a:r>
            <a:r>
              <a:rPr sz="2000" spc="-5" dirty="0">
                <a:latin typeface="Times New Roman"/>
                <a:cs typeface="Times New Roman"/>
              </a:rPr>
              <a:t>in </a:t>
            </a:r>
            <a:r>
              <a:rPr sz="2000" spc="-10" dirty="0">
                <a:latin typeface="Times New Roman"/>
                <a:cs typeface="Times New Roman"/>
              </a:rPr>
              <a:t>the market. </a:t>
            </a:r>
            <a:r>
              <a:rPr sz="2000" spc="-5" dirty="0">
                <a:latin typeface="Times New Roman"/>
                <a:cs typeface="Times New Roman"/>
              </a:rPr>
              <a:t>Select </a:t>
            </a:r>
            <a:r>
              <a:rPr sz="2000" spc="-10" dirty="0">
                <a:latin typeface="Times New Roman"/>
                <a:cs typeface="Times New Roman"/>
              </a:rPr>
              <a:t>the  design </a:t>
            </a:r>
            <a:r>
              <a:rPr sz="2000" spc="-5" dirty="0">
                <a:latin typeface="Times New Roman"/>
                <a:cs typeface="Times New Roman"/>
              </a:rPr>
              <a:t>according </a:t>
            </a:r>
            <a:r>
              <a:rPr sz="2000" spc="-10" dirty="0">
                <a:latin typeface="Times New Roman"/>
                <a:cs typeface="Times New Roman"/>
              </a:rPr>
              <a:t>to the </a:t>
            </a:r>
            <a:r>
              <a:rPr sz="2000" spc="-5" dirty="0">
                <a:latin typeface="Times New Roman"/>
                <a:cs typeface="Times New Roman"/>
              </a:rPr>
              <a:t>low </a:t>
            </a:r>
            <a:r>
              <a:rPr sz="2000" spc="-10" dirty="0">
                <a:latin typeface="Times New Roman"/>
                <a:cs typeface="Times New Roman"/>
              </a:rPr>
              <a:t>power components like </a:t>
            </a:r>
            <a:r>
              <a:rPr sz="2000" spc="5" dirty="0">
                <a:latin typeface="Times New Roman"/>
                <a:cs typeface="Times New Roman"/>
              </a:rPr>
              <a:t>low </a:t>
            </a:r>
            <a:r>
              <a:rPr sz="2000" dirty="0">
                <a:latin typeface="Times New Roman"/>
                <a:cs typeface="Times New Roman"/>
              </a:rPr>
              <a:t>dropout </a:t>
            </a:r>
            <a:r>
              <a:rPr sz="2000" spc="-5" dirty="0">
                <a:latin typeface="Times New Roman"/>
                <a:cs typeface="Times New Roman"/>
              </a:rPr>
              <a:t>regulators, 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5" dirty="0">
                <a:latin typeface="Times New Roman"/>
                <a:cs typeface="Times New Roman"/>
              </a:rPr>
              <a:t>controllers/ processors </a:t>
            </a:r>
            <a:r>
              <a:rPr sz="2000" spc="-20" dirty="0">
                <a:latin typeface="Times New Roman"/>
                <a:cs typeface="Times New Roman"/>
              </a:rPr>
              <a:t>with </a:t>
            </a:r>
            <a:r>
              <a:rPr sz="2000" spc="-15" dirty="0">
                <a:latin typeface="Times New Roman"/>
                <a:cs typeface="Times New Roman"/>
              </a:rPr>
              <a:t>power </a:t>
            </a:r>
            <a:r>
              <a:rPr sz="2000" spc="-10" dirty="0">
                <a:latin typeface="Times New Roman"/>
                <a:cs typeface="Times New Roman"/>
              </a:rPr>
              <a:t>saving</a:t>
            </a:r>
            <a:r>
              <a:rPr sz="2000" spc="16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modes.</a:t>
            </a:r>
            <a:endParaRPr sz="2000">
              <a:latin typeface="Times New Roman"/>
              <a:cs typeface="Times New Roman"/>
            </a:endParaRPr>
          </a:p>
          <a:p>
            <a:pPr marL="356870" marR="889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latin typeface="Times New Roman"/>
                <a:cs typeface="Times New Roman"/>
              </a:rPr>
              <a:t>Also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power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management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is a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critical constraint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in battery operated  applications</a:t>
            </a:r>
            <a:r>
              <a:rPr sz="2000" spc="-5" dirty="0">
                <a:latin typeface="Times New Roman"/>
                <a:cs typeface="Times New Roman"/>
              </a:rPr>
              <a:t>.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5" dirty="0">
                <a:latin typeface="Times New Roman"/>
                <a:cs typeface="Times New Roman"/>
              </a:rPr>
              <a:t>more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15" dirty="0">
                <a:latin typeface="Times New Roman"/>
                <a:cs typeface="Times New Roman"/>
              </a:rPr>
              <a:t>power </a:t>
            </a:r>
            <a:r>
              <a:rPr sz="2000" spc="-10" dirty="0">
                <a:latin typeface="Times New Roman"/>
                <a:cs typeface="Times New Roman"/>
              </a:rPr>
              <a:t>consumption the </a:t>
            </a:r>
            <a:r>
              <a:rPr sz="2000" spc="-5" dirty="0">
                <a:latin typeface="Times New Roman"/>
                <a:cs typeface="Times New Roman"/>
              </a:rPr>
              <a:t>less is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battery</a:t>
            </a:r>
            <a:r>
              <a:rPr sz="2000" spc="24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life.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420100" y="6471338"/>
            <a:ext cx="217804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12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199374"/>
            <a:ext cx="8305800" cy="52400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7620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Embedded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C </a:t>
            </a:r>
            <a:r>
              <a:rPr sz="2000" spc="-5" dirty="0">
                <a:latin typeface="Times New Roman"/>
                <a:cs typeface="Times New Roman"/>
              </a:rPr>
              <a:t>can </a:t>
            </a:r>
            <a:r>
              <a:rPr sz="2000" dirty="0">
                <a:latin typeface="Times New Roman"/>
                <a:cs typeface="Times New Roman"/>
              </a:rPr>
              <a:t>be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considered as a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subset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conventional ‘</a:t>
            </a:r>
            <a:r>
              <a:rPr sz="2000" i="1" spc="-5" dirty="0">
                <a:solidFill>
                  <a:srgbClr val="6F2F9F"/>
                </a:solidFill>
                <a:latin typeface="Times New Roman"/>
                <a:cs typeface="Times New Roman"/>
              </a:rPr>
              <a:t>C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’ language</a:t>
            </a:r>
            <a:r>
              <a:rPr sz="2000" spc="-5" dirty="0">
                <a:latin typeface="Times New Roman"/>
                <a:cs typeface="Times New Roman"/>
              </a:rPr>
              <a:t>.  </a:t>
            </a:r>
            <a:r>
              <a:rPr sz="2000" i="1" dirty="0">
                <a:solidFill>
                  <a:srgbClr val="6F2F9F"/>
                </a:solidFill>
                <a:latin typeface="Times New Roman"/>
                <a:cs typeface="Times New Roman"/>
              </a:rPr>
              <a:t>Embedded </a:t>
            </a:r>
            <a:r>
              <a:rPr sz="2000" i="1" spc="-5" dirty="0">
                <a:solidFill>
                  <a:srgbClr val="6F2F9F"/>
                </a:solidFill>
                <a:latin typeface="Times New Roman"/>
                <a:cs typeface="Times New Roman"/>
              </a:rPr>
              <a:t>C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supports all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'</a:t>
            </a:r>
            <a:r>
              <a:rPr sz="2000" i="1" spc="-10" dirty="0">
                <a:solidFill>
                  <a:srgbClr val="6F2F9F"/>
                </a:solidFill>
                <a:latin typeface="Times New Roman"/>
                <a:cs typeface="Times New Roman"/>
              </a:rPr>
              <a:t>C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'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instructions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incorporates a few target  processor specific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functions/</a:t>
            </a:r>
            <a:r>
              <a:rPr sz="2000" spc="4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instructions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It </a:t>
            </a:r>
            <a:r>
              <a:rPr sz="2000" spc="-10" dirty="0">
                <a:latin typeface="Times New Roman"/>
                <a:cs typeface="Times New Roman"/>
              </a:rPr>
              <a:t>should </a:t>
            </a:r>
            <a:r>
              <a:rPr sz="2000" dirty="0">
                <a:latin typeface="Times New Roman"/>
                <a:cs typeface="Times New Roman"/>
              </a:rPr>
              <a:t>be </a:t>
            </a:r>
            <a:r>
              <a:rPr sz="2000" spc="-5" dirty="0">
                <a:latin typeface="Times New Roman"/>
                <a:cs typeface="Times New Roman"/>
              </a:rPr>
              <a:t>noted that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standard </a:t>
            </a:r>
            <a:r>
              <a:rPr sz="2000" i="1" spc="-5" dirty="0">
                <a:latin typeface="Times New Roman"/>
                <a:cs typeface="Times New Roman"/>
              </a:rPr>
              <a:t>ANSI </a:t>
            </a:r>
            <a:r>
              <a:rPr sz="2000" dirty="0">
                <a:latin typeface="Times New Roman"/>
                <a:cs typeface="Times New Roman"/>
              </a:rPr>
              <a:t>'</a:t>
            </a:r>
            <a:r>
              <a:rPr sz="2000" i="1" dirty="0">
                <a:latin typeface="Times New Roman"/>
                <a:cs typeface="Times New Roman"/>
              </a:rPr>
              <a:t>C</a:t>
            </a:r>
            <a:r>
              <a:rPr sz="2000" dirty="0">
                <a:latin typeface="Times New Roman"/>
                <a:cs typeface="Times New Roman"/>
              </a:rPr>
              <a:t>' library </a:t>
            </a:r>
            <a:r>
              <a:rPr sz="2000" spc="-5" dirty="0">
                <a:latin typeface="Times New Roman"/>
                <a:cs typeface="Times New Roman"/>
              </a:rPr>
              <a:t>implementation </a:t>
            </a:r>
            <a:r>
              <a:rPr sz="2000" spc="-10" dirty="0">
                <a:latin typeface="Times New Roman"/>
                <a:cs typeface="Times New Roman"/>
              </a:rPr>
              <a:t>is</a:t>
            </a:r>
            <a:r>
              <a:rPr sz="2000" spc="1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always</a:t>
            </a:r>
            <a:endParaRPr sz="2000">
              <a:latin typeface="Times New Roman"/>
              <a:cs typeface="Times New Roman"/>
            </a:endParaRPr>
          </a:p>
          <a:p>
            <a:pPr marL="356870" algn="just">
              <a:lnSpc>
                <a:spcPct val="100000"/>
              </a:lnSpc>
              <a:spcBef>
                <a:spcPts val="1205"/>
              </a:spcBef>
            </a:pPr>
            <a:r>
              <a:rPr sz="2000" spc="-5" dirty="0">
                <a:latin typeface="Times New Roman"/>
                <a:cs typeface="Times New Roman"/>
              </a:rPr>
              <a:t>tailored to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target processor/ controller </a:t>
            </a:r>
            <a:r>
              <a:rPr sz="2000" dirty="0">
                <a:latin typeface="Times New Roman"/>
                <a:cs typeface="Times New Roman"/>
              </a:rPr>
              <a:t>library </a:t>
            </a:r>
            <a:r>
              <a:rPr sz="2000" spc="-10" dirty="0">
                <a:latin typeface="Times New Roman"/>
                <a:cs typeface="Times New Roman"/>
              </a:rPr>
              <a:t>files </a:t>
            </a:r>
            <a:r>
              <a:rPr sz="2000" spc="-5" dirty="0">
                <a:latin typeface="Times New Roman"/>
                <a:cs typeface="Times New Roman"/>
              </a:rPr>
              <a:t>in </a:t>
            </a:r>
            <a:r>
              <a:rPr sz="2000" i="1" dirty="0">
                <a:latin typeface="Times New Roman"/>
                <a:cs typeface="Times New Roman"/>
              </a:rPr>
              <a:t>Embedded </a:t>
            </a:r>
            <a:r>
              <a:rPr sz="2000" i="1" spc="-15" dirty="0">
                <a:latin typeface="Times New Roman"/>
                <a:cs typeface="Times New Roman"/>
              </a:rPr>
              <a:t>C</a:t>
            </a:r>
            <a:r>
              <a:rPr sz="2000" spc="-1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6985" indent="-344805" algn="just">
              <a:lnSpc>
                <a:spcPct val="1500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0" dirty="0">
                <a:latin typeface="Times New Roman"/>
                <a:cs typeface="Times New Roman"/>
              </a:rPr>
              <a:t>implementation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target </a:t>
            </a:r>
            <a:r>
              <a:rPr sz="2000" spc="-5" dirty="0">
                <a:latin typeface="Times New Roman"/>
                <a:cs typeface="Times New Roman"/>
              </a:rPr>
              <a:t>processor/ </a:t>
            </a:r>
            <a:r>
              <a:rPr sz="2000" spc="-10" dirty="0">
                <a:latin typeface="Times New Roman"/>
                <a:cs typeface="Times New Roman"/>
              </a:rPr>
              <a:t>controller specific functions/  </a:t>
            </a:r>
            <a:r>
              <a:rPr sz="2000" spc="-5" dirty="0">
                <a:latin typeface="Times New Roman"/>
                <a:cs typeface="Times New Roman"/>
              </a:rPr>
              <a:t>instructions depends upon </a:t>
            </a:r>
            <a:r>
              <a:rPr sz="2000" spc="-2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processor/ controller as </a:t>
            </a:r>
            <a:r>
              <a:rPr sz="2000" spc="-10" dirty="0">
                <a:latin typeface="Times New Roman"/>
                <a:cs typeface="Times New Roman"/>
              </a:rPr>
              <a:t>well </a:t>
            </a:r>
            <a:r>
              <a:rPr sz="2000" spc="-5" dirty="0">
                <a:latin typeface="Times New Roman"/>
                <a:cs typeface="Times New Roman"/>
              </a:rPr>
              <a:t>as </a:t>
            </a:r>
            <a:r>
              <a:rPr sz="2000" dirty="0">
                <a:latin typeface="Times New Roman"/>
                <a:cs typeface="Times New Roman"/>
              </a:rPr>
              <a:t>supported  </a:t>
            </a:r>
            <a:r>
              <a:rPr sz="2000" spc="-10" dirty="0">
                <a:latin typeface="Times New Roman"/>
                <a:cs typeface="Times New Roman"/>
              </a:rPr>
              <a:t>cross-compiler for the </a:t>
            </a:r>
            <a:r>
              <a:rPr sz="2000" spc="-5" dirty="0">
                <a:latin typeface="Times New Roman"/>
                <a:cs typeface="Times New Roman"/>
              </a:rPr>
              <a:t>particular </a:t>
            </a:r>
            <a:r>
              <a:rPr sz="2000" i="1" dirty="0">
                <a:latin typeface="Times New Roman"/>
                <a:cs typeface="Times New Roman"/>
              </a:rPr>
              <a:t>Embedded </a:t>
            </a:r>
            <a:r>
              <a:rPr sz="2000" i="1" spc="-5" dirty="0">
                <a:latin typeface="Times New Roman"/>
                <a:cs typeface="Times New Roman"/>
              </a:rPr>
              <a:t>C</a:t>
            </a:r>
            <a:r>
              <a:rPr sz="2000" i="1" spc="5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language.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000"/>
              </a:lnSpc>
              <a:spcBef>
                <a:spcPts val="484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A software program called '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Cross-compiler</a:t>
            </a:r>
            <a:r>
              <a:rPr sz="2000" spc="-5" dirty="0">
                <a:latin typeface="Times New Roman"/>
                <a:cs typeface="Times New Roman"/>
              </a:rPr>
              <a:t>' is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used for 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conversion </a:t>
            </a:r>
            <a:r>
              <a:rPr sz="2000" spc="5" dirty="0">
                <a:solidFill>
                  <a:srgbClr val="6F2F9F"/>
                </a:solidFill>
                <a:latin typeface="Times New Roman"/>
                <a:cs typeface="Times New Roman"/>
              </a:rPr>
              <a:t>of 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programs written </a:t>
            </a:r>
            <a:r>
              <a:rPr sz="2000" spc="5" dirty="0">
                <a:solidFill>
                  <a:srgbClr val="6F2F9F"/>
                </a:solidFill>
                <a:latin typeface="Times New Roman"/>
                <a:cs typeface="Times New Roman"/>
              </a:rPr>
              <a:t>in </a:t>
            </a:r>
            <a:r>
              <a:rPr sz="2000" i="1" spc="-5" dirty="0">
                <a:solidFill>
                  <a:srgbClr val="6F2F9F"/>
                </a:solidFill>
                <a:latin typeface="Times New Roman"/>
                <a:cs typeface="Times New Roman"/>
              </a:rPr>
              <a:t>Embedded </a:t>
            </a:r>
            <a:r>
              <a:rPr sz="2000" i="1" spc="-10" dirty="0">
                <a:solidFill>
                  <a:srgbClr val="6F2F9F"/>
                </a:solidFill>
                <a:latin typeface="Times New Roman"/>
                <a:cs typeface="Times New Roman"/>
              </a:rPr>
              <a:t>C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to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target processor/ controller specific 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instructions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(machine</a:t>
            </a:r>
            <a:r>
              <a:rPr sz="2000" spc="9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language)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349742" y="6471338"/>
            <a:ext cx="287020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120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1000" y="228600"/>
            <a:ext cx="8229600" cy="609600"/>
          </a:xfrm>
          <a:custGeom>
            <a:avLst/>
            <a:gdLst/>
            <a:ahLst/>
            <a:cxnLst/>
            <a:rect l="l" t="t" r="r" b="b"/>
            <a:pathLst>
              <a:path w="8229600" h="609600">
                <a:moveTo>
                  <a:pt x="0" y="609600"/>
                </a:moveTo>
                <a:lnTo>
                  <a:pt x="0" y="0"/>
                </a:lnTo>
                <a:lnTo>
                  <a:pt x="8229600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450850" y="393700"/>
          <a:ext cx="8458200" cy="60769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29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0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90550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455"/>
                        </a:spcBef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C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1847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  <a:spcBef>
                          <a:spcPts val="1455"/>
                        </a:spcBef>
                      </a:pPr>
                      <a:r>
                        <a:rPr sz="2000" b="1" spc="-15" dirty="0">
                          <a:latin typeface="Times New Roman"/>
                          <a:cs typeface="Times New Roman"/>
                        </a:rPr>
                        <a:t>Embedded</a:t>
                      </a:r>
                      <a:r>
                        <a:rPr sz="2000" b="1" spc="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10" dirty="0">
                          <a:latin typeface="Times New Roman"/>
                          <a:cs typeface="Times New Roman"/>
                        </a:rPr>
                        <a:t>C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1847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715"/>
                        </a:spcBef>
                        <a:tabLst>
                          <a:tab pos="379095" algn="l"/>
                          <a:tab pos="690245" algn="l"/>
                          <a:tab pos="946785" algn="l"/>
                          <a:tab pos="1833880" algn="l"/>
                          <a:tab pos="2781935" algn="l"/>
                        </a:tabLst>
                      </a:pP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C	is	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a	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general	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purpose	programming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68580">
                        <a:lnSpc>
                          <a:spcPct val="100000"/>
                        </a:lnSpc>
                        <a:spcBef>
                          <a:spcPts val="1205"/>
                        </a:spcBef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language,  </a:t>
                      </a:r>
                      <a:r>
                        <a:rPr sz="2000" spc="-15" dirty="0">
                          <a:latin typeface="Times New Roman"/>
                          <a:cs typeface="Times New Roman"/>
                        </a:rPr>
                        <a:t>which </a:t>
                      </a:r>
                      <a:r>
                        <a:rPr sz="2000" spc="5" dirty="0">
                          <a:latin typeface="Times New Roman"/>
                          <a:cs typeface="Times New Roman"/>
                        </a:rPr>
                        <a:t>can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be 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used 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to </a:t>
                      </a:r>
                      <a:r>
                        <a:rPr sz="2000" spc="1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design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68580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any </a:t>
                      </a:r>
                      <a:r>
                        <a:rPr sz="2000" spc="-15" dirty="0">
                          <a:latin typeface="Times New Roman"/>
                          <a:cs typeface="Times New Roman"/>
                        </a:rPr>
                        <a:t>type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of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desktop-based</a:t>
                      </a:r>
                      <a:r>
                        <a:rPr sz="2000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applications.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908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715"/>
                        </a:spcBef>
                        <a:tabLst>
                          <a:tab pos="1338580" algn="l"/>
                          <a:tab pos="1685925" algn="l"/>
                          <a:tab pos="2033270" algn="l"/>
                          <a:tab pos="2451100" algn="l"/>
                          <a:tab pos="3600450" algn="l"/>
                          <a:tab pos="3990975" algn="l"/>
                        </a:tabLst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Embedded	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C	is	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an	extension	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of	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C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1205"/>
                        </a:spcBef>
                        <a:tabLst>
                          <a:tab pos="1320165" algn="l"/>
                          <a:tab pos="2024380" algn="l"/>
                          <a:tab pos="2823210" algn="l"/>
                          <a:tab pos="3359785" algn="l"/>
                        </a:tabLst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language	and	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used	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to	develop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microcontroller-based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applications.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908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720"/>
                        </a:spcBef>
                        <a:tabLst>
                          <a:tab pos="495300" algn="l"/>
                          <a:tab pos="1668780" algn="l"/>
                          <a:tab pos="2788285" algn="l"/>
                          <a:tab pos="3218180" algn="l"/>
                        </a:tabLst>
                      </a:pP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C	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language	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program	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is	hardware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68580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independent.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914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720"/>
                        </a:spcBef>
                        <a:tabLst>
                          <a:tab pos="1374775" algn="l"/>
                          <a:tab pos="1758950" algn="l"/>
                          <a:tab pos="2832735" algn="l"/>
                          <a:tab pos="3219450" algn="l"/>
                        </a:tabLst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Embedded	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C	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program	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is	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hardware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dependent.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914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8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marL="68580">
                        <a:lnSpc>
                          <a:spcPct val="100000"/>
                        </a:lnSpc>
                        <a:spcBef>
                          <a:spcPts val="1795"/>
                        </a:spcBef>
                      </a:pP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2000" spc="2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language</a:t>
                      </a:r>
                      <a:r>
                        <a:rPr sz="2000" spc="3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uses</a:t>
                      </a:r>
                      <a:r>
                        <a:rPr sz="2000" spc="3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standard</a:t>
                      </a:r>
                      <a:r>
                        <a:rPr sz="2000" spc="3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compilers</a:t>
                      </a:r>
                      <a:r>
                        <a:rPr sz="2000" spc="3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to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68580">
                        <a:lnSpc>
                          <a:spcPct val="100000"/>
                        </a:lnSpc>
                        <a:spcBef>
                          <a:spcPts val="1205"/>
                        </a:spcBef>
                      </a:pP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compile and execute the</a:t>
                      </a:r>
                      <a:r>
                        <a:rPr sz="2000" spc="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program.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69850" algn="just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Embedded  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C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requires</a:t>
                      </a:r>
                      <a:r>
                        <a:rPr sz="2000" spc="2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specific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69850" marR="57150" algn="just">
                        <a:lnSpc>
                          <a:spcPct val="150100"/>
                        </a:lnSpc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compilers 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that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are able 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to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generate  particular 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hardware/ microcontroller- 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based</a:t>
                      </a:r>
                      <a:r>
                        <a:rPr sz="2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output.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920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6800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730"/>
                        </a:spcBef>
                        <a:tabLst>
                          <a:tab pos="1409700" algn="l"/>
                          <a:tab pos="2986405" algn="l"/>
                        </a:tabLst>
                      </a:pPr>
                      <a:r>
                        <a:rPr sz="2000" spc="-20" dirty="0">
                          <a:latin typeface="Times New Roman"/>
                          <a:cs typeface="Times New Roman"/>
                        </a:rPr>
                        <a:t>Readability,	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modifications,	bug</a:t>
                      </a:r>
                      <a:r>
                        <a:rPr sz="2000" spc="409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fixing,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68580">
                        <a:lnSpc>
                          <a:spcPct val="100000"/>
                        </a:lnSpc>
                        <a:spcBef>
                          <a:spcPts val="1200"/>
                        </a:spcBef>
                        <a:tabLst>
                          <a:tab pos="644525" algn="l"/>
                          <a:tab pos="1108075" algn="l"/>
                          <a:tab pos="1705610" algn="l"/>
                          <a:tab pos="2306320" algn="l"/>
                          <a:tab pos="2657475" algn="l"/>
                          <a:tab pos="2922270" algn="l"/>
                          <a:tab pos="3245485" algn="l"/>
                        </a:tabLst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etc.,	are	very	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easy	</a:t>
                      </a:r>
                      <a:r>
                        <a:rPr sz="2000" spc="5" dirty="0">
                          <a:latin typeface="Times New Roman"/>
                          <a:cs typeface="Times New Roman"/>
                        </a:rPr>
                        <a:t>in	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a	C	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language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927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CC99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730"/>
                        </a:spcBef>
                        <a:tabLst>
                          <a:tab pos="1411605" algn="l"/>
                        </a:tabLst>
                      </a:pPr>
                      <a:r>
                        <a:rPr sz="2000" spc="-20" dirty="0">
                          <a:latin typeface="Times New Roman"/>
                          <a:cs typeface="Times New Roman"/>
                        </a:rPr>
                        <a:t>Readability,	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modifications, 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bug</a:t>
                      </a:r>
                      <a:r>
                        <a:rPr sz="2000" spc="4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fixing,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1200"/>
                        </a:spcBef>
                        <a:tabLst>
                          <a:tab pos="640080" algn="l"/>
                          <a:tab pos="1097280" algn="l"/>
                          <a:tab pos="1567180" algn="l"/>
                          <a:tab pos="2158365" algn="l"/>
                          <a:tab pos="2499995" algn="l"/>
                          <a:tab pos="2759075" algn="l"/>
                          <a:tab pos="3994150" algn="l"/>
                        </a:tabLst>
                      </a:pPr>
                      <a:r>
                        <a:rPr sz="2000" dirty="0">
                          <a:latin typeface="Times New Roman"/>
                          <a:cs typeface="Times New Roman"/>
                        </a:rPr>
                        <a:t>etc.,	are	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not	easy	in	a	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Embedded	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C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927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68580">
                        <a:lnSpc>
                          <a:spcPts val="1935"/>
                        </a:lnSpc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program.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CC99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935"/>
                        </a:lnSpc>
                      </a:pP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language</a:t>
                      </a:r>
                      <a:r>
                        <a:rPr sz="20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program.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8349742" y="6471338"/>
            <a:ext cx="287020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121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199374"/>
            <a:ext cx="8304530" cy="56978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Compiler versus Cross-Compiler: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Compiler </a:t>
            </a:r>
            <a:r>
              <a:rPr sz="2000" spc="-5" dirty="0"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software </a:t>
            </a:r>
            <a:r>
              <a:rPr sz="2000" spc="5" dirty="0">
                <a:solidFill>
                  <a:srgbClr val="AC1285"/>
                </a:solidFill>
                <a:latin typeface="Times New Roman"/>
                <a:cs typeface="Times New Roman"/>
              </a:rPr>
              <a:t>tool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that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converts a  source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code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written </a:t>
            </a:r>
            <a:r>
              <a:rPr sz="2000" spc="5" dirty="0">
                <a:solidFill>
                  <a:srgbClr val="AC1285"/>
                </a:solidFill>
                <a:latin typeface="Times New Roman"/>
                <a:cs typeface="Times New Roman"/>
              </a:rPr>
              <a:t>in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 high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level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language </a:t>
            </a:r>
            <a:r>
              <a:rPr sz="2000" spc="10" dirty="0">
                <a:solidFill>
                  <a:srgbClr val="AC1285"/>
                </a:solidFill>
                <a:latin typeface="Times New Roman"/>
                <a:cs typeface="Times New Roman"/>
              </a:rPr>
              <a:t>on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top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 particular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operating  system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running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on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specific target processor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architecture </a:t>
            </a:r>
            <a:r>
              <a:rPr sz="2000" spc="-5" dirty="0">
                <a:latin typeface="Times New Roman"/>
                <a:cs typeface="Times New Roman"/>
              </a:rPr>
              <a:t>(e.g. Intel x86/  </a:t>
            </a:r>
            <a:r>
              <a:rPr sz="2000" spc="-10" dirty="0">
                <a:latin typeface="Times New Roman"/>
                <a:cs typeface="Times New Roman"/>
              </a:rPr>
              <a:t>Pentium).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</a:t>
            </a:r>
            <a:r>
              <a:rPr sz="2000" spc="24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Here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the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operating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system,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the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complier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program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and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the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application</a:t>
            </a:r>
            <a:r>
              <a:rPr sz="2000" spc="12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making</a:t>
            </a:r>
            <a:endParaRPr sz="2000">
              <a:latin typeface="Times New Roman"/>
              <a:cs typeface="Times New Roman"/>
            </a:endParaRPr>
          </a:p>
          <a:p>
            <a:pPr marL="356870" algn="just">
              <a:lnSpc>
                <a:spcPct val="100000"/>
              </a:lnSpc>
              <a:spcBef>
                <a:spcPts val="1200"/>
              </a:spcBef>
            </a:pPr>
            <a:r>
              <a:rPr sz="2000" spc="-15" dirty="0">
                <a:latin typeface="Times New Roman"/>
                <a:cs typeface="Times New Roman"/>
              </a:rPr>
              <a:t>use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the source </a:t>
            </a:r>
            <a:r>
              <a:rPr sz="2000" dirty="0">
                <a:latin typeface="Times New Roman"/>
                <a:cs typeface="Times New Roman"/>
              </a:rPr>
              <a:t>code </a:t>
            </a:r>
            <a:r>
              <a:rPr sz="2000" spc="-10" dirty="0">
                <a:latin typeface="Times New Roman"/>
                <a:cs typeface="Times New Roman"/>
              </a:rPr>
              <a:t>run </a:t>
            </a:r>
            <a:r>
              <a:rPr sz="2000" dirty="0">
                <a:latin typeface="Times New Roman"/>
                <a:cs typeface="Times New Roman"/>
              </a:rPr>
              <a:t>on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20" dirty="0">
                <a:latin typeface="Times New Roman"/>
                <a:cs typeface="Times New Roman"/>
              </a:rPr>
              <a:t>same </a:t>
            </a:r>
            <a:r>
              <a:rPr sz="2000" spc="-5" dirty="0">
                <a:latin typeface="Times New Roman"/>
                <a:cs typeface="Times New Roman"/>
              </a:rPr>
              <a:t>target</a:t>
            </a:r>
            <a:r>
              <a:rPr sz="2000" spc="1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processor.</a:t>
            </a:r>
            <a:endParaRPr sz="2000">
              <a:latin typeface="Times New Roman"/>
              <a:cs typeface="Times New Roman"/>
            </a:endParaRPr>
          </a:p>
          <a:p>
            <a:pPr marL="356870" marR="889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source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code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converted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to 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target processor specific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machine 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instructions</a:t>
            </a:r>
            <a:r>
              <a:rPr sz="2000" spc="-5" dirty="0">
                <a:latin typeface="Times New Roman"/>
                <a:cs typeface="Times New Roman"/>
              </a:rPr>
              <a:t>.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0" dirty="0">
                <a:latin typeface="Times New Roman"/>
                <a:cs typeface="Times New Roman"/>
              </a:rPr>
              <a:t>development </a:t>
            </a:r>
            <a:r>
              <a:rPr sz="2000" spc="-5" dirty="0">
                <a:latin typeface="Times New Roman"/>
                <a:cs typeface="Times New Roman"/>
              </a:rPr>
              <a:t>is platform specific (OS as </a:t>
            </a:r>
            <a:r>
              <a:rPr sz="2000" spc="-10" dirty="0">
                <a:latin typeface="Times New Roman"/>
                <a:cs typeface="Times New Roman"/>
              </a:rPr>
              <a:t>well </a:t>
            </a:r>
            <a:r>
              <a:rPr sz="2000" spc="-5" dirty="0">
                <a:latin typeface="Times New Roman"/>
                <a:cs typeface="Times New Roman"/>
              </a:rPr>
              <a:t>as target  processor </a:t>
            </a:r>
            <a:r>
              <a:rPr sz="2000" dirty="0">
                <a:latin typeface="Times New Roman"/>
                <a:cs typeface="Times New Roman"/>
              </a:rPr>
              <a:t>on </a:t>
            </a:r>
            <a:r>
              <a:rPr sz="2000" spc="-20" dirty="0">
                <a:latin typeface="Times New Roman"/>
                <a:cs typeface="Times New Roman"/>
              </a:rPr>
              <a:t>which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OS is</a:t>
            </a:r>
            <a:r>
              <a:rPr sz="2000" spc="8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running).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100"/>
              </a:lnSpc>
              <a:spcBef>
                <a:spcPts val="47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Compilers </a:t>
            </a:r>
            <a:r>
              <a:rPr sz="2000" dirty="0">
                <a:latin typeface="Times New Roman"/>
                <a:cs typeface="Times New Roman"/>
              </a:rPr>
              <a:t>are </a:t>
            </a:r>
            <a:r>
              <a:rPr sz="2000" spc="-5" dirty="0">
                <a:latin typeface="Times New Roman"/>
                <a:cs typeface="Times New Roman"/>
              </a:rPr>
              <a:t>generally </a:t>
            </a:r>
            <a:r>
              <a:rPr sz="2000" spc="-10" dirty="0">
                <a:latin typeface="Times New Roman"/>
                <a:cs typeface="Times New Roman"/>
              </a:rPr>
              <a:t>termed </a:t>
            </a:r>
            <a:r>
              <a:rPr sz="2000" spc="-5" dirty="0">
                <a:latin typeface="Times New Roman"/>
                <a:cs typeface="Times New Roman"/>
              </a:rPr>
              <a:t>as 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'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Native Compilers</a:t>
            </a:r>
            <a:r>
              <a:rPr sz="2000" spc="-5" dirty="0">
                <a:latin typeface="Times New Roman"/>
                <a:cs typeface="Times New Roman"/>
              </a:rPr>
              <a:t>'. </a:t>
            </a:r>
            <a:r>
              <a:rPr sz="2000" spc="-10" dirty="0">
                <a:latin typeface="Times New Roman"/>
                <a:cs typeface="Times New Roman"/>
              </a:rPr>
              <a:t>A </a:t>
            </a:r>
            <a:r>
              <a:rPr sz="2000" spc="-5" dirty="0">
                <a:latin typeface="Times New Roman"/>
                <a:cs typeface="Times New Roman"/>
              </a:rPr>
              <a:t>native compiler  </a:t>
            </a:r>
            <a:r>
              <a:rPr sz="2000" spc="-10" dirty="0">
                <a:latin typeface="Times New Roman"/>
                <a:cs typeface="Times New Roman"/>
              </a:rPr>
              <a:t>generates machine </a:t>
            </a:r>
            <a:r>
              <a:rPr sz="2000" dirty="0">
                <a:latin typeface="Times New Roman"/>
                <a:cs typeface="Times New Roman"/>
              </a:rPr>
              <a:t>code </a:t>
            </a:r>
            <a:r>
              <a:rPr sz="2000" spc="-10" dirty="0">
                <a:latin typeface="Times New Roman"/>
                <a:cs typeface="Times New Roman"/>
              </a:rPr>
              <a:t>for the </a:t>
            </a:r>
            <a:r>
              <a:rPr sz="2000" spc="-15" dirty="0">
                <a:latin typeface="Times New Roman"/>
                <a:cs typeface="Times New Roman"/>
              </a:rPr>
              <a:t>same </a:t>
            </a:r>
            <a:r>
              <a:rPr sz="2000" spc="-10" dirty="0">
                <a:latin typeface="Times New Roman"/>
                <a:cs typeface="Times New Roman"/>
              </a:rPr>
              <a:t>machine </a:t>
            </a:r>
            <a:r>
              <a:rPr sz="2000" spc="-5" dirty="0">
                <a:latin typeface="Times New Roman"/>
                <a:cs typeface="Times New Roman"/>
              </a:rPr>
              <a:t>(processor) </a:t>
            </a:r>
            <a:r>
              <a:rPr sz="2000" dirty="0">
                <a:latin typeface="Times New Roman"/>
                <a:cs typeface="Times New Roman"/>
              </a:rPr>
              <a:t>on </a:t>
            </a:r>
            <a:r>
              <a:rPr sz="2000" spc="-15" dirty="0">
                <a:latin typeface="Times New Roman"/>
                <a:cs typeface="Times New Roman"/>
              </a:rPr>
              <a:t>which </a:t>
            </a:r>
            <a:r>
              <a:rPr sz="2000" spc="-5" dirty="0">
                <a:latin typeface="Times New Roman"/>
                <a:cs typeface="Times New Roman"/>
              </a:rPr>
              <a:t>it </a:t>
            </a:r>
            <a:r>
              <a:rPr sz="2000" spc="-10" dirty="0">
                <a:latin typeface="Times New Roman"/>
                <a:cs typeface="Times New Roman"/>
              </a:rPr>
              <a:t>is  </a:t>
            </a:r>
            <a:r>
              <a:rPr sz="2000" spc="-15" dirty="0">
                <a:latin typeface="Times New Roman"/>
                <a:cs typeface="Times New Roman"/>
              </a:rPr>
              <a:t>running.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349742" y="6471338"/>
            <a:ext cx="287020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122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199374"/>
            <a:ext cx="8307070" cy="56368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13335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Cross-compilers </a:t>
            </a:r>
            <a:r>
              <a:rPr sz="2000" spc="-5" dirty="0">
                <a:latin typeface="Times New Roman"/>
                <a:cs typeface="Times New Roman"/>
              </a:rPr>
              <a:t>are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software tools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used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in cross-platform development  applications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In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cross-platform development</a:t>
            </a:r>
            <a:r>
              <a:rPr sz="2000" spc="-5" dirty="0">
                <a:latin typeface="Times New Roman"/>
                <a:cs typeface="Times New Roman"/>
              </a:rPr>
              <a:t>,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compiler running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on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 particular target  processor/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OS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converts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source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code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to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machine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code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for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 target processor 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whose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architecture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and instruction set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is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different from the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processor </a:t>
            </a:r>
            <a:r>
              <a:rPr sz="2000" spc="5" dirty="0">
                <a:solidFill>
                  <a:srgbClr val="006FC0"/>
                </a:solidFill>
                <a:latin typeface="Times New Roman"/>
                <a:cs typeface="Times New Roman"/>
              </a:rPr>
              <a:t>on 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which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the compiler is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running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or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for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an operating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system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which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is different  from the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current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development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environment</a:t>
            </a:r>
            <a:r>
              <a:rPr sz="2000" spc="175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OS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6350" indent="-344805" algn="just">
              <a:lnSpc>
                <a:spcPct val="150100"/>
              </a:lnSpc>
              <a:spcBef>
                <a:spcPts val="47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Embedded </a:t>
            </a:r>
            <a:r>
              <a:rPr sz="2000" spc="-10" dirty="0">
                <a:latin typeface="Times New Roman"/>
                <a:cs typeface="Times New Roman"/>
              </a:rPr>
              <a:t>system </a:t>
            </a:r>
            <a:r>
              <a:rPr sz="2000" spc="-5" dirty="0">
                <a:latin typeface="Times New Roman"/>
                <a:cs typeface="Times New Roman"/>
              </a:rPr>
              <a:t>development is a </a:t>
            </a:r>
            <a:r>
              <a:rPr sz="2000" spc="-10" dirty="0">
                <a:latin typeface="Times New Roman"/>
                <a:cs typeface="Times New Roman"/>
              </a:rPr>
              <a:t>typical example for </a:t>
            </a:r>
            <a:r>
              <a:rPr sz="2000" spc="-5" dirty="0">
                <a:latin typeface="Times New Roman"/>
                <a:cs typeface="Times New Roman"/>
              </a:rPr>
              <a:t>cross-platform  </a:t>
            </a:r>
            <a:r>
              <a:rPr sz="2000" spc="-10" dirty="0">
                <a:latin typeface="Times New Roman"/>
                <a:cs typeface="Times New Roman"/>
              </a:rPr>
              <a:t>development where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embedded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firmware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is developed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on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machine with 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Intel/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AMD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or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any other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target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processors </a:t>
            </a:r>
            <a:r>
              <a:rPr sz="2000" spc="-10" dirty="0">
                <a:latin typeface="Times New Roman"/>
                <a:cs typeface="Times New Roman"/>
              </a:rPr>
              <a:t>and the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same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converted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into  machine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code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for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any other target processor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architecture </a:t>
            </a:r>
            <a:r>
              <a:rPr sz="2000" spc="-5" dirty="0">
                <a:latin typeface="Times New Roman"/>
                <a:cs typeface="Times New Roman"/>
              </a:rPr>
              <a:t>(e.g. </a:t>
            </a:r>
            <a:r>
              <a:rPr sz="2000" i="1" dirty="0">
                <a:latin typeface="Times New Roman"/>
                <a:cs typeface="Times New Roman"/>
              </a:rPr>
              <a:t>8051</a:t>
            </a:r>
            <a:r>
              <a:rPr sz="2000" dirty="0">
                <a:latin typeface="Times New Roman"/>
                <a:cs typeface="Times New Roman"/>
              </a:rPr>
              <a:t>, </a:t>
            </a:r>
            <a:r>
              <a:rPr sz="2000" i="1" spc="-5" dirty="0">
                <a:latin typeface="Times New Roman"/>
                <a:cs typeface="Times New Roman"/>
              </a:rPr>
              <a:t>PIC</a:t>
            </a:r>
            <a:r>
              <a:rPr sz="2000" spc="-5" dirty="0">
                <a:latin typeface="Times New Roman"/>
                <a:cs typeface="Times New Roman"/>
              </a:rPr>
              <a:t>,  </a:t>
            </a:r>
            <a:r>
              <a:rPr sz="2000" i="1" spc="-5" dirty="0">
                <a:latin typeface="Times New Roman"/>
                <a:cs typeface="Times New Roman"/>
              </a:rPr>
              <a:t>ARM</a:t>
            </a:r>
            <a:r>
              <a:rPr sz="2000" spc="-5" dirty="0">
                <a:latin typeface="Times New Roman"/>
                <a:cs typeface="Times New Roman"/>
              </a:rPr>
              <a:t>, etc.). Keil </a:t>
            </a:r>
            <a:r>
              <a:rPr sz="2000" i="1" spc="-5" dirty="0">
                <a:latin typeface="Times New Roman"/>
                <a:cs typeface="Times New Roman"/>
              </a:rPr>
              <a:t>C51 </a:t>
            </a:r>
            <a:r>
              <a:rPr sz="2000" spc="-5" dirty="0">
                <a:latin typeface="Times New Roman"/>
                <a:cs typeface="Times New Roman"/>
              </a:rPr>
              <a:t>is an </a:t>
            </a:r>
            <a:r>
              <a:rPr sz="2000" spc="-10" dirty="0">
                <a:latin typeface="Times New Roman"/>
                <a:cs typeface="Times New Roman"/>
              </a:rPr>
              <a:t>example for</a:t>
            </a:r>
            <a:r>
              <a:rPr sz="2000" spc="6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cross-compiler.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349742" y="6471338"/>
            <a:ext cx="287020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123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6172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9654" rIns="0" bIns="0" rtlCol="0">
            <a:spAutoFit/>
          </a:bodyPr>
          <a:lstStyle/>
          <a:p>
            <a:pPr marL="1831339" marR="5080" indent="-530860">
              <a:lnSpc>
                <a:spcPct val="100000"/>
              </a:lnSpc>
              <a:spcBef>
                <a:spcPts val="100"/>
              </a:spcBef>
            </a:pPr>
            <a:r>
              <a:rPr sz="3600" b="1" i="0" spc="-5" dirty="0">
                <a:latin typeface="Times New Roman"/>
                <a:cs typeface="Times New Roman"/>
              </a:rPr>
              <a:t>QUALITY ATTRIBUTES</a:t>
            </a:r>
            <a:r>
              <a:rPr sz="3600" b="1" i="0" spc="-65" dirty="0">
                <a:latin typeface="Times New Roman"/>
                <a:cs typeface="Times New Roman"/>
              </a:rPr>
              <a:t> </a:t>
            </a:r>
            <a:r>
              <a:rPr sz="3600" b="1" i="0" dirty="0">
                <a:latin typeface="Times New Roman"/>
                <a:cs typeface="Times New Roman"/>
              </a:rPr>
              <a:t>OF  </a:t>
            </a:r>
            <a:r>
              <a:rPr sz="3600" b="1" i="0" spc="-5" dirty="0">
                <a:latin typeface="Times New Roman"/>
                <a:cs typeface="Times New Roman"/>
              </a:rPr>
              <a:t>EMBEDDED</a:t>
            </a:r>
            <a:r>
              <a:rPr sz="3600" b="1" i="0" spc="-40" dirty="0">
                <a:latin typeface="Times New Roman"/>
                <a:cs typeface="Times New Roman"/>
              </a:rPr>
              <a:t> </a:t>
            </a:r>
            <a:r>
              <a:rPr sz="3600" b="1" i="0" spc="-5" dirty="0">
                <a:latin typeface="Times New Roman"/>
                <a:cs typeface="Times New Roman"/>
              </a:rPr>
              <a:t>SYSTEMS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420100" y="6471338"/>
            <a:ext cx="217804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13</a:t>
            </a:fld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540" y="1724438"/>
            <a:ext cx="8535670" cy="3349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6870" marR="5080" indent="-344805" algn="just">
              <a:lnSpc>
                <a:spcPct val="150100"/>
              </a:lnSpc>
              <a:spcBef>
                <a:spcPts val="95"/>
              </a:spcBef>
            </a:pP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» </a:t>
            </a:r>
            <a:r>
              <a:rPr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Quality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attribute </a:t>
            </a:r>
            <a:r>
              <a:rPr sz="2000" spc="-10" dirty="0">
                <a:latin typeface="Times New Roman"/>
                <a:cs typeface="Times New Roman"/>
              </a:rPr>
              <a:t>are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non-functional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requirements </a:t>
            </a:r>
            <a:r>
              <a:rPr sz="2000" spc="-10" dirty="0">
                <a:latin typeface="Times New Roman"/>
                <a:cs typeface="Times New Roman"/>
              </a:rPr>
              <a:t>that </a:t>
            </a:r>
            <a:r>
              <a:rPr sz="2000" dirty="0">
                <a:latin typeface="Times New Roman"/>
                <a:cs typeface="Times New Roman"/>
              </a:rPr>
              <a:t>need </a:t>
            </a:r>
            <a:r>
              <a:rPr sz="2000" spc="-5" dirty="0">
                <a:latin typeface="Times New Roman"/>
                <a:cs typeface="Times New Roman"/>
              </a:rPr>
              <a:t>to </a:t>
            </a:r>
            <a:r>
              <a:rPr sz="2000" dirty="0">
                <a:latin typeface="Times New Roman"/>
                <a:cs typeface="Times New Roman"/>
              </a:rPr>
              <a:t>be </a:t>
            </a:r>
            <a:r>
              <a:rPr sz="2000" spc="-10" dirty="0">
                <a:latin typeface="Times New Roman"/>
                <a:cs typeface="Times New Roman"/>
              </a:rPr>
              <a:t>documented  </a:t>
            </a:r>
            <a:r>
              <a:rPr sz="2000" dirty="0">
                <a:latin typeface="Times New Roman"/>
                <a:cs typeface="Times New Roman"/>
              </a:rPr>
              <a:t>properly </a:t>
            </a:r>
            <a:r>
              <a:rPr sz="2000" spc="-5" dirty="0">
                <a:latin typeface="Times New Roman"/>
                <a:cs typeface="Times New Roman"/>
              </a:rPr>
              <a:t>in </a:t>
            </a:r>
            <a:r>
              <a:rPr sz="2000" spc="5" dirty="0">
                <a:latin typeface="Times New Roman"/>
                <a:cs typeface="Times New Roman"/>
              </a:rPr>
              <a:t>any </a:t>
            </a:r>
            <a:r>
              <a:rPr sz="2000" dirty="0">
                <a:latin typeface="Times New Roman"/>
                <a:cs typeface="Times New Roman"/>
              </a:rPr>
              <a:t>system </a:t>
            </a:r>
            <a:r>
              <a:rPr sz="2000" spc="-5" dirty="0">
                <a:latin typeface="Times New Roman"/>
                <a:cs typeface="Times New Roman"/>
              </a:rPr>
              <a:t>design.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If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quality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attributes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are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more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concrete and  measurable, it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will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give a positive impact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on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system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development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process 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and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end</a:t>
            </a:r>
            <a:r>
              <a:rPr sz="2000" spc="2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product</a:t>
            </a:r>
            <a:r>
              <a:rPr sz="200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5715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various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quality attributes </a:t>
            </a:r>
            <a:r>
              <a:rPr sz="2000" spc="-5" dirty="0">
                <a:latin typeface="Times New Roman"/>
                <a:cs typeface="Times New Roman"/>
              </a:rPr>
              <a:t>that needs to </a:t>
            </a:r>
            <a:r>
              <a:rPr sz="2000" dirty="0">
                <a:latin typeface="Times New Roman"/>
                <a:cs typeface="Times New Roman"/>
              </a:rPr>
              <a:t>be addressed </a:t>
            </a:r>
            <a:r>
              <a:rPr sz="2000" spc="-5" dirty="0">
                <a:latin typeface="Times New Roman"/>
                <a:cs typeface="Times New Roman"/>
              </a:rPr>
              <a:t>in </a:t>
            </a:r>
            <a:r>
              <a:rPr sz="2000" dirty="0">
                <a:latin typeface="Times New Roman"/>
                <a:cs typeface="Times New Roman"/>
              </a:rPr>
              <a:t>any </a:t>
            </a:r>
            <a:r>
              <a:rPr sz="2000" spc="-5" dirty="0">
                <a:latin typeface="Times New Roman"/>
                <a:cs typeface="Times New Roman"/>
              </a:rPr>
              <a:t>embedded  </a:t>
            </a:r>
            <a:r>
              <a:rPr sz="2000" spc="-10" dirty="0">
                <a:latin typeface="Times New Roman"/>
                <a:cs typeface="Times New Roman"/>
              </a:rPr>
              <a:t>system </a:t>
            </a:r>
            <a:r>
              <a:rPr sz="2000" spc="-5" dirty="0">
                <a:latin typeface="Times New Roman"/>
                <a:cs typeface="Times New Roman"/>
              </a:rPr>
              <a:t>development </a:t>
            </a:r>
            <a:r>
              <a:rPr sz="2000" dirty="0">
                <a:latin typeface="Times New Roman"/>
                <a:cs typeface="Times New Roman"/>
              </a:rPr>
              <a:t>are broadly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classified </a:t>
            </a:r>
            <a:r>
              <a:rPr sz="2000" spc="-5" dirty="0">
                <a:latin typeface="Times New Roman"/>
                <a:cs typeface="Times New Roman"/>
              </a:rPr>
              <a:t>into </a:t>
            </a:r>
            <a:r>
              <a:rPr sz="2000" spc="-15" dirty="0">
                <a:latin typeface="Times New Roman"/>
                <a:cs typeface="Times New Roman"/>
              </a:rPr>
              <a:t>two,</a:t>
            </a:r>
            <a:r>
              <a:rPr sz="2000" spc="6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namely</a:t>
            </a:r>
            <a:endParaRPr sz="2000">
              <a:latin typeface="Times New Roman"/>
              <a:cs typeface="Times New Roman"/>
            </a:endParaRPr>
          </a:p>
          <a:p>
            <a:pPr marL="417830" algn="just">
              <a:lnSpc>
                <a:spcPct val="100000"/>
              </a:lnSpc>
              <a:spcBef>
                <a:spcPts val="1685"/>
              </a:spcBef>
            </a:pP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'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Operational </a:t>
            </a:r>
            <a:r>
              <a:rPr sz="2000" i="1" dirty="0">
                <a:solidFill>
                  <a:srgbClr val="AC1285"/>
                </a:solidFill>
                <a:latin typeface="Times New Roman"/>
                <a:cs typeface="Times New Roman"/>
              </a:rPr>
              <a:t>Quality 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Attributes</a:t>
            </a:r>
            <a:r>
              <a:rPr sz="2000" spc="-5" dirty="0">
                <a:latin typeface="Times New Roman"/>
                <a:cs typeface="Times New Roman"/>
              </a:rPr>
              <a:t>' and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'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Non-Operational </a:t>
            </a:r>
            <a:r>
              <a:rPr sz="2000" i="1" dirty="0">
                <a:solidFill>
                  <a:srgbClr val="AC1285"/>
                </a:solidFill>
                <a:latin typeface="Times New Roman"/>
                <a:cs typeface="Times New Roman"/>
              </a:rPr>
              <a:t>Quality</a:t>
            </a:r>
            <a:r>
              <a:rPr sz="2000" i="1" spc="-5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Attributes</a:t>
            </a:r>
            <a:r>
              <a:rPr sz="2000" spc="-5" dirty="0">
                <a:latin typeface="Times New Roman"/>
                <a:cs typeface="Times New Roman"/>
              </a:rPr>
              <a:t>'.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810590"/>
            <a:ext cx="3958590" cy="329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70560" algn="l"/>
                <a:tab pos="2049145" algn="l"/>
                <a:tab pos="2948305" algn="l"/>
              </a:tabLst>
            </a:pPr>
            <a:r>
              <a:rPr sz="2000" spc="-20" dirty="0">
                <a:solidFill>
                  <a:srgbClr val="C00000"/>
                </a:solidFill>
                <a:latin typeface="Times New Roman"/>
                <a:cs typeface="Times New Roman"/>
              </a:rPr>
              <a:t>»</a:t>
            </a:r>
            <a:r>
              <a:rPr sz="2000" spc="20" dirty="0">
                <a:latin typeface="Times New Roman"/>
                <a:cs typeface="Times New Roman"/>
              </a:rPr>
              <a:t>T</a:t>
            </a:r>
            <a:r>
              <a:rPr sz="2000" spc="-20" dirty="0">
                <a:latin typeface="Times New Roman"/>
                <a:cs typeface="Times New Roman"/>
              </a:rPr>
              <a:t>h</a:t>
            </a:r>
            <a:r>
              <a:rPr sz="2000" spc="-5" dirty="0">
                <a:latin typeface="Times New Roman"/>
                <a:cs typeface="Times New Roman"/>
              </a:rPr>
              <a:t>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O</a:t>
            </a:r>
            <a:r>
              <a:rPr sz="2000" i="1" dirty="0">
                <a:solidFill>
                  <a:srgbClr val="AC1285"/>
                </a:solidFill>
                <a:latin typeface="Times New Roman"/>
                <a:cs typeface="Times New Roman"/>
              </a:rPr>
              <a:t>p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erati</a:t>
            </a:r>
            <a:r>
              <a:rPr sz="2000" i="1" spc="5" dirty="0">
                <a:solidFill>
                  <a:srgbClr val="AC1285"/>
                </a:solidFill>
                <a:latin typeface="Times New Roman"/>
                <a:cs typeface="Times New Roman"/>
              </a:rPr>
              <a:t>o</a:t>
            </a:r>
            <a:r>
              <a:rPr sz="2000" i="1" dirty="0">
                <a:solidFill>
                  <a:srgbClr val="AC1285"/>
                </a:solidFill>
                <a:latin typeface="Times New Roman"/>
                <a:cs typeface="Times New Roman"/>
              </a:rPr>
              <a:t>n</a:t>
            </a:r>
            <a:r>
              <a:rPr sz="2000" i="1" spc="-20" dirty="0">
                <a:solidFill>
                  <a:srgbClr val="AC1285"/>
                </a:solidFill>
                <a:latin typeface="Times New Roman"/>
                <a:cs typeface="Times New Roman"/>
              </a:rPr>
              <a:t>a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l</a:t>
            </a:r>
            <a:r>
              <a:rPr sz="2000" i="1" dirty="0">
                <a:solidFill>
                  <a:srgbClr val="AC1285"/>
                </a:solidFill>
                <a:latin typeface="Times New Roman"/>
                <a:cs typeface="Times New Roman"/>
              </a:rPr>
              <a:t>	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Q</a:t>
            </a:r>
            <a:r>
              <a:rPr sz="2000" i="1" dirty="0">
                <a:solidFill>
                  <a:srgbClr val="AC1285"/>
                </a:solidFill>
                <a:latin typeface="Times New Roman"/>
                <a:cs typeface="Times New Roman"/>
              </a:rPr>
              <a:t>ua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li</a:t>
            </a:r>
            <a:r>
              <a:rPr sz="2000" i="1" spc="-15" dirty="0">
                <a:solidFill>
                  <a:srgbClr val="AC1285"/>
                </a:solidFill>
                <a:latin typeface="Times New Roman"/>
                <a:cs typeface="Times New Roman"/>
              </a:rPr>
              <a:t>t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y</a:t>
            </a:r>
            <a:r>
              <a:rPr sz="2000" i="1" dirty="0">
                <a:solidFill>
                  <a:srgbClr val="AC1285"/>
                </a:solidFill>
                <a:latin typeface="Times New Roman"/>
                <a:cs typeface="Times New Roman"/>
              </a:rPr>
              <a:t>	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At</a:t>
            </a:r>
            <a:r>
              <a:rPr sz="2000" i="1" spc="-30" dirty="0">
                <a:solidFill>
                  <a:srgbClr val="AC1285"/>
                </a:solidFill>
                <a:latin typeface="Times New Roman"/>
                <a:cs typeface="Times New Roman"/>
              </a:rPr>
              <a:t>t</a:t>
            </a:r>
            <a:r>
              <a:rPr sz="2000" i="1" spc="-15" dirty="0">
                <a:solidFill>
                  <a:srgbClr val="AC1285"/>
                </a:solidFill>
                <a:latin typeface="Times New Roman"/>
                <a:cs typeface="Times New Roman"/>
              </a:rPr>
              <a:t>r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i</a:t>
            </a:r>
            <a:r>
              <a:rPr sz="2000" i="1" dirty="0">
                <a:solidFill>
                  <a:srgbClr val="AC1285"/>
                </a:solidFill>
                <a:latin typeface="Times New Roman"/>
                <a:cs typeface="Times New Roman"/>
              </a:rPr>
              <a:t>bu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tes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420100" y="6471338"/>
            <a:ext cx="217804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14</a:t>
            </a:fld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0044" y="1114221"/>
            <a:ext cx="967740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represent  att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r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u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tes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591183" y="1114221"/>
            <a:ext cx="1729739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88595">
              <a:lnSpc>
                <a:spcPct val="150100"/>
              </a:lnSpc>
              <a:spcBef>
                <a:spcPts val="100"/>
              </a:spcBef>
              <a:tabLst>
                <a:tab pos="890269" algn="l"/>
                <a:tab pos="1274445" algn="l"/>
              </a:tabLst>
            </a:pP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h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sz="2000" spc="-42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r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ele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v</a:t>
            </a:r>
            <a:r>
              <a:rPr sz="2000" spc="20" dirty="0">
                <a:solidFill>
                  <a:srgbClr val="6F2F9F"/>
                </a:solidFill>
                <a:latin typeface="Times New Roman"/>
                <a:cs typeface="Times New Roman"/>
              </a:rPr>
              <a:t>a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n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  related	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to	the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50514" y="1114221"/>
            <a:ext cx="1068705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37820">
              <a:lnSpc>
                <a:spcPct val="150100"/>
              </a:lnSpc>
              <a:spcBef>
                <a:spcPts val="100"/>
              </a:spcBef>
            </a:pPr>
            <a:r>
              <a:rPr sz="2000" spc="5" dirty="0">
                <a:solidFill>
                  <a:srgbClr val="6F2F9F"/>
                </a:solidFill>
                <a:latin typeface="Times New Roman"/>
                <a:cs typeface="Times New Roman"/>
              </a:rPr>
              <a:t>q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u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ali</a:t>
            </a:r>
            <a:r>
              <a:rPr sz="2000" spc="15" dirty="0">
                <a:solidFill>
                  <a:srgbClr val="6F2F9F"/>
                </a:solidFill>
                <a:latin typeface="Times New Roman"/>
                <a:cs typeface="Times New Roman"/>
              </a:rPr>
              <a:t>t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y  </a:t>
            </a:r>
            <a:r>
              <a:rPr sz="2000" spc="-25" dirty="0">
                <a:solidFill>
                  <a:srgbClr val="6F2F9F"/>
                </a:solidFill>
                <a:latin typeface="Times New Roman"/>
                <a:cs typeface="Times New Roman"/>
              </a:rPr>
              <a:t>e</a:t>
            </a:r>
            <a:r>
              <a:rPr sz="2000" spc="-50" dirty="0">
                <a:solidFill>
                  <a:srgbClr val="6F2F9F"/>
                </a:solidFill>
                <a:latin typeface="Times New Roman"/>
                <a:cs typeface="Times New Roman"/>
              </a:rPr>
              <a:t>m</a:t>
            </a:r>
            <a:r>
              <a:rPr sz="2000" spc="5" dirty="0">
                <a:solidFill>
                  <a:srgbClr val="6F2F9F"/>
                </a:solidFill>
                <a:latin typeface="Times New Roman"/>
                <a:cs typeface="Times New Roman"/>
              </a:rPr>
              <a:t>b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</a:t>
            </a:r>
            <a:r>
              <a:rPr sz="2000" spc="5" dirty="0">
                <a:solidFill>
                  <a:srgbClr val="6F2F9F"/>
                </a:solidFill>
                <a:latin typeface="Times New Roman"/>
                <a:cs typeface="Times New Roman"/>
              </a:rPr>
              <a:t>dd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ed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60044" y="2029081"/>
            <a:ext cx="3957320" cy="940435"/>
          </a:xfrm>
          <a:prstGeom prst="rect">
            <a:avLst/>
          </a:prstGeom>
        </p:spPr>
        <p:txBody>
          <a:bodyPr vert="horz" wrap="square" lIns="0" tIns="1657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5"/>
              </a:spcBef>
            </a:pP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system when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it is in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</a:t>
            </a:r>
            <a:r>
              <a:rPr sz="2000" spc="26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operational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mode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or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'online'</a:t>
            </a:r>
            <a:r>
              <a:rPr sz="2000" spc="5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mode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17244" y="3158744"/>
            <a:ext cx="1685289" cy="8477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469900" indent="-457834">
              <a:lnSpc>
                <a:spcPct val="100000"/>
              </a:lnSpc>
              <a:spcBef>
                <a:spcPts val="90"/>
              </a:spcBef>
              <a:buClr>
                <a:srgbClr val="FF0000"/>
              </a:buClr>
              <a:buAutoNum type="arabicPeriod"/>
              <a:tabLst>
                <a:tab pos="469900" algn="l"/>
                <a:tab pos="470534" algn="l"/>
              </a:tabLst>
            </a:pPr>
            <a:r>
              <a:rPr sz="2000" i="1" spc="-5" dirty="0">
                <a:latin typeface="Times New Roman"/>
                <a:cs typeface="Times New Roman"/>
              </a:rPr>
              <a:t>Response</a:t>
            </a:r>
            <a:endParaRPr sz="2000">
              <a:latin typeface="Times New Roman"/>
              <a:cs typeface="Times New Roman"/>
            </a:endParaRPr>
          </a:p>
          <a:p>
            <a:pPr marL="469900" indent="-457834">
              <a:lnSpc>
                <a:spcPct val="100000"/>
              </a:lnSpc>
              <a:spcBef>
                <a:spcPts val="1680"/>
              </a:spcBef>
              <a:buClr>
                <a:srgbClr val="FF0000"/>
              </a:buClr>
              <a:buAutoNum type="arabicPeriod"/>
              <a:tabLst>
                <a:tab pos="469900" algn="l"/>
                <a:tab pos="470534" algn="l"/>
              </a:tabLst>
            </a:pPr>
            <a:r>
              <a:rPr sz="2000" i="1" spc="-5" dirty="0">
                <a:latin typeface="Times New Roman"/>
                <a:cs typeface="Times New Roman"/>
              </a:rPr>
              <a:t>Thr</a:t>
            </a:r>
            <a:r>
              <a:rPr sz="2000" i="1" dirty="0">
                <a:latin typeface="Times New Roman"/>
                <a:cs typeface="Times New Roman"/>
              </a:rPr>
              <a:t>oughpu</a:t>
            </a:r>
            <a:r>
              <a:rPr sz="2000" i="1" spc="-5" dirty="0">
                <a:latin typeface="Times New Roman"/>
                <a:cs typeface="Times New Roman"/>
              </a:rPr>
              <a:t>t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17244" y="4195394"/>
            <a:ext cx="2062480" cy="8477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69900" indent="-457834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AutoNum type="arabicPeriod" startAt="3"/>
              <a:tabLst>
                <a:tab pos="469900" algn="l"/>
                <a:tab pos="470534" algn="l"/>
              </a:tabLst>
            </a:pPr>
            <a:r>
              <a:rPr sz="2000" i="1" spc="-5" dirty="0">
                <a:latin typeface="Times New Roman"/>
                <a:cs typeface="Times New Roman"/>
              </a:rPr>
              <a:t>Reliability</a:t>
            </a:r>
            <a:endParaRPr sz="2000">
              <a:latin typeface="Times New Roman"/>
              <a:cs typeface="Times New Roman"/>
            </a:endParaRPr>
          </a:p>
          <a:p>
            <a:pPr marL="469900" indent="-457834">
              <a:lnSpc>
                <a:spcPct val="100000"/>
              </a:lnSpc>
              <a:spcBef>
                <a:spcPts val="1680"/>
              </a:spcBef>
              <a:buClr>
                <a:srgbClr val="FF0000"/>
              </a:buClr>
              <a:buAutoNum type="arabicPeriod" startAt="3"/>
              <a:tabLst>
                <a:tab pos="469900" algn="l"/>
                <a:tab pos="470534" algn="l"/>
              </a:tabLst>
            </a:pPr>
            <a:r>
              <a:rPr sz="2000" i="1" spc="-5" dirty="0">
                <a:latin typeface="Times New Roman"/>
                <a:cs typeface="Times New Roman"/>
              </a:rPr>
              <a:t>Maintainability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17244" y="5232272"/>
            <a:ext cx="1314450" cy="3295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69900" algn="l"/>
              </a:tabLst>
            </a:pPr>
            <a:r>
              <a:rPr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5.	</a:t>
            </a:r>
            <a:r>
              <a:rPr sz="2000" i="1" spc="-5" dirty="0">
                <a:latin typeface="Times New Roman"/>
                <a:cs typeface="Times New Roman"/>
              </a:rPr>
              <a:t>Security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17244" y="5750458"/>
            <a:ext cx="1104265" cy="329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69900" algn="l"/>
              </a:tabLst>
            </a:pPr>
            <a:r>
              <a:rPr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6.	</a:t>
            </a:r>
            <a:r>
              <a:rPr sz="2000" i="1" spc="-5" dirty="0">
                <a:latin typeface="Times New Roman"/>
                <a:cs typeface="Times New Roman"/>
              </a:rPr>
              <a:t>Safety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576064" y="810590"/>
            <a:ext cx="4189095" cy="329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6870" algn="l"/>
                <a:tab pos="1210945" algn="l"/>
                <a:tab pos="3415029" algn="l"/>
              </a:tabLst>
            </a:pPr>
            <a:r>
              <a:rPr sz="2000" spc="-5" dirty="0">
                <a:solidFill>
                  <a:srgbClr val="C00000"/>
                </a:solidFill>
                <a:latin typeface="Arial"/>
                <a:cs typeface="Arial"/>
              </a:rPr>
              <a:t>»	</a:t>
            </a:r>
            <a:r>
              <a:rPr sz="2000" spc="20" dirty="0">
                <a:latin typeface="Times New Roman"/>
                <a:cs typeface="Times New Roman"/>
              </a:rPr>
              <a:t>T</a:t>
            </a:r>
            <a:r>
              <a:rPr sz="2000" spc="-20" dirty="0">
                <a:latin typeface="Times New Roman"/>
                <a:cs typeface="Times New Roman"/>
              </a:rPr>
              <a:t>h</a:t>
            </a:r>
            <a:r>
              <a:rPr sz="2000" spc="-5" dirty="0">
                <a:latin typeface="Times New Roman"/>
                <a:cs typeface="Times New Roman"/>
              </a:rPr>
              <a:t>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i="1" spc="-15" dirty="0">
                <a:solidFill>
                  <a:srgbClr val="AC1285"/>
                </a:solidFill>
                <a:latin typeface="Times New Roman"/>
                <a:cs typeface="Times New Roman"/>
              </a:rPr>
              <a:t>N</a:t>
            </a:r>
            <a:r>
              <a:rPr sz="2000" i="1" dirty="0">
                <a:solidFill>
                  <a:srgbClr val="AC1285"/>
                </a:solidFill>
                <a:latin typeface="Times New Roman"/>
                <a:cs typeface="Times New Roman"/>
              </a:rPr>
              <a:t>o</a:t>
            </a:r>
            <a:r>
              <a:rPr sz="2000" i="1" spc="5" dirty="0">
                <a:solidFill>
                  <a:srgbClr val="AC1285"/>
                </a:solidFill>
                <a:latin typeface="Times New Roman"/>
                <a:cs typeface="Times New Roman"/>
              </a:rPr>
              <a:t>n</a:t>
            </a:r>
            <a:r>
              <a:rPr sz="2000" i="1" dirty="0">
                <a:solidFill>
                  <a:srgbClr val="AC1285"/>
                </a:solidFill>
                <a:latin typeface="Times New Roman"/>
                <a:cs typeface="Times New Roman"/>
              </a:rPr>
              <a:t>-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O</a:t>
            </a:r>
            <a:r>
              <a:rPr sz="2000" i="1" dirty="0">
                <a:solidFill>
                  <a:srgbClr val="AC1285"/>
                </a:solidFill>
                <a:latin typeface="Times New Roman"/>
                <a:cs typeface="Times New Roman"/>
              </a:rPr>
              <a:t>p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erati</a:t>
            </a:r>
            <a:r>
              <a:rPr sz="2000" i="1" spc="-20" dirty="0">
                <a:solidFill>
                  <a:srgbClr val="AC1285"/>
                </a:solidFill>
                <a:latin typeface="Times New Roman"/>
                <a:cs typeface="Times New Roman"/>
              </a:rPr>
              <a:t>o</a:t>
            </a:r>
            <a:r>
              <a:rPr sz="2000" i="1" dirty="0">
                <a:solidFill>
                  <a:srgbClr val="AC1285"/>
                </a:solidFill>
                <a:latin typeface="Times New Roman"/>
                <a:cs typeface="Times New Roman"/>
              </a:rPr>
              <a:t>na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l</a:t>
            </a:r>
            <a:r>
              <a:rPr sz="2000" i="1" dirty="0">
                <a:solidFill>
                  <a:srgbClr val="AC1285"/>
                </a:solidFill>
                <a:latin typeface="Times New Roman"/>
                <a:cs typeface="Times New Roman"/>
              </a:rPr>
              <a:t>	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Q</a:t>
            </a:r>
            <a:r>
              <a:rPr sz="2000" i="1" dirty="0">
                <a:solidFill>
                  <a:srgbClr val="AC1285"/>
                </a:solidFill>
                <a:latin typeface="Times New Roman"/>
                <a:cs typeface="Times New Roman"/>
              </a:rPr>
              <a:t>ua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li</a:t>
            </a:r>
            <a:r>
              <a:rPr sz="2000" i="1" spc="-15" dirty="0">
                <a:solidFill>
                  <a:srgbClr val="AC1285"/>
                </a:solidFill>
                <a:latin typeface="Times New Roman"/>
                <a:cs typeface="Times New Roman"/>
              </a:rPr>
              <a:t>t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y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920741" y="1114221"/>
            <a:ext cx="3844925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50100"/>
              </a:lnSpc>
              <a:spcBef>
                <a:spcPts val="100"/>
              </a:spcBef>
              <a:tabLst>
                <a:tab pos="478790" algn="l"/>
                <a:tab pos="1414780" algn="l"/>
                <a:tab pos="1942464" algn="l"/>
                <a:tab pos="2143760" algn="l"/>
                <a:tab pos="2951480" algn="l"/>
                <a:tab pos="3616325" algn="l"/>
              </a:tabLst>
            </a:pP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Attributes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needs 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to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addressed for 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h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sz="2000" spc="5" dirty="0">
                <a:solidFill>
                  <a:srgbClr val="6F2F9F"/>
                </a:solidFill>
                <a:latin typeface="Times New Roman"/>
                <a:cs typeface="Times New Roman"/>
              </a:rPr>
              <a:t>p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r</a:t>
            </a:r>
            <a:r>
              <a:rPr sz="2000" spc="5" dirty="0">
                <a:solidFill>
                  <a:srgbClr val="6F2F9F"/>
                </a:solidFill>
                <a:latin typeface="Times New Roman"/>
                <a:cs typeface="Times New Roman"/>
              </a:rPr>
              <a:t>od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u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ct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'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n</a:t>
            </a:r>
            <a:r>
              <a:rPr sz="2000" spc="5" dirty="0">
                <a:solidFill>
                  <a:srgbClr val="6F2F9F"/>
                </a:solidFill>
                <a:latin typeface="Times New Roman"/>
                <a:cs typeface="Times New Roman"/>
              </a:rPr>
              <a:t>o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'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sz="2000" spc="30" dirty="0">
                <a:solidFill>
                  <a:srgbClr val="6F2F9F"/>
                </a:solidFill>
                <a:latin typeface="Times New Roman"/>
                <a:cs typeface="Times New Roman"/>
              </a:rPr>
              <a:t>o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n</a:t>
            </a:r>
            <a:r>
              <a:rPr sz="2000" spc="-25" dirty="0">
                <a:solidFill>
                  <a:srgbClr val="6F2F9F"/>
                </a:solidFill>
                <a:latin typeface="Times New Roman"/>
                <a:cs typeface="Times New Roman"/>
              </a:rPr>
              <a:t>-</a:t>
            </a:r>
            <a:r>
              <a:rPr sz="2000" spc="15" dirty="0">
                <a:solidFill>
                  <a:srgbClr val="6F2F9F"/>
                </a:solidFill>
                <a:latin typeface="Times New Roman"/>
                <a:cs typeface="Times New Roman"/>
              </a:rPr>
              <a:t>t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h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sz="2000" spc="5" dirty="0">
                <a:solidFill>
                  <a:srgbClr val="6F2F9F"/>
                </a:solidFill>
                <a:latin typeface="Times New Roman"/>
                <a:cs typeface="Times New Roman"/>
              </a:rPr>
              <a:t>b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asis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sz="2000" spc="5" dirty="0">
                <a:solidFill>
                  <a:srgbClr val="6F2F9F"/>
                </a:solidFill>
                <a:latin typeface="Times New Roman"/>
                <a:cs typeface="Times New Roman"/>
              </a:rPr>
              <a:t>of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920741" y="2029081"/>
            <a:ext cx="3843020" cy="940435"/>
          </a:xfrm>
          <a:prstGeom prst="rect">
            <a:avLst/>
          </a:prstGeom>
        </p:spPr>
        <p:txBody>
          <a:bodyPr vert="horz" wrap="square" lIns="0" tIns="1657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5"/>
              </a:spcBef>
              <a:tabLst>
                <a:tab pos="1421130" algn="l"/>
                <a:tab pos="2420620" algn="l"/>
                <a:tab pos="3000375" algn="l"/>
              </a:tabLst>
            </a:pP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op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r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at</a:t>
            </a:r>
            <a:r>
              <a:rPr sz="2000" spc="-35" dirty="0">
                <a:solidFill>
                  <a:srgbClr val="6F2F9F"/>
                </a:solidFill>
                <a:latin typeface="Times New Roman"/>
                <a:cs typeface="Times New Roman"/>
              </a:rPr>
              <a:t>i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n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al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asp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e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cts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r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g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ro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u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p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ed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under this</a:t>
            </a:r>
            <a:r>
              <a:rPr sz="2000" spc="1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category</a:t>
            </a:r>
            <a:r>
              <a:rPr sz="2000" spc="-2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033517" y="3158744"/>
            <a:ext cx="3232150" cy="8477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90"/>
              </a:spcBef>
              <a:buClr>
                <a:srgbClr val="FF0000"/>
              </a:buClr>
              <a:buAutoNum type="arabicPeriod"/>
              <a:tabLst>
                <a:tab pos="469265" algn="l"/>
                <a:tab pos="469900" algn="l"/>
              </a:tabLst>
            </a:pPr>
            <a:r>
              <a:rPr sz="2000" i="1" spc="-5" dirty="0">
                <a:latin typeface="Times New Roman"/>
                <a:cs typeface="Times New Roman"/>
              </a:rPr>
              <a:t>Testability </a:t>
            </a:r>
            <a:r>
              <a:rPr sz="2000" i="1" spc="-10" dirty="0">
                <a:latin typeface="Times New Roman"/>
                <a:cs typeface="Times New Roman"/>
              </a:rPr>
              <a:t>&amp;</a:t>
            </a:r>
            <a:r>
              <a:rPr sz="2000" i="1" spc="-7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debug-ability</a:t>
            </a:r>
            <a:endParaRPr sz="2000"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spcBef>
                <a:spcPts val="1680"/>
              </a:spcBef>
              <a:buClr>
                <a:srgbClr val="FF0000"/>
              </a:buClr>
              <a:buAutoNum type="arabicPeriod"/>
              <a:tabLst>
                <a:tab pos="469265" algn="l"/>
                <a:tab pos="469900" algn="l"/>
              </a:tabLst>
            </a:pPr>
            <a:r>
              <a:rPr sz="2000" i="1" spc="-5" dirty="0">
                <a:latin typeface="Times New Roman"/>
                <a:cs typeface="Times New Roman"/>
              </a:rPr>
              <a:t>Evolvability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033517" y="4195394"/>
            <a:ext cx="3552825" cy="8477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95"/>
              </a:spcBef>
              <a:buClr>
                <a:srgbClr val="FF0000"/>
              </a:buClr>
              <a:buAutoNum type="arabicPeriod" startAt="3"/>
              <a:tabLst>
                <a:tab pos="469265" algn="l"/>
                <a:tab pos="469900" algn="l"/>
              </a:tabLst>
            </a:pPr>
            <a:r>
              <a:rPr sz="2000" i="1" spc="-5" dirty="0">
                <a:latin typeface="Times New Roman"/>
                <a:cs typeface="Times New Roman"/>
              </a:rPr>
              <a:t>Portability</a:t>
            </a:r>
            <a:endParaRPr sz="2000"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spcBef>
                <a:spcPts val="1680"/>
              </a:spcBef>
              <a:buClr>
                <a:srgbClr val="FF0000"/>
              </a:buClr>
              <a:buAutoNum type="arabicPeriod" startAt="3"/>
              <a:tabLst>
                <a:tab pos="469265" algn="l"/>
                <a:tab pos="469900" algn="l"/>
              </a:tabLst>
            </a:pPr>
            <a:r>
              <a:rPr sz="2000" i="1" spc="-5" dirty="0">
                <a:latin typeface="Times New Roman"/>
                <a:cs typeface="Times New Roman"/>
              </a:rPr>
              <a:t>Time </a:t>
            </a:r>
            <a:r>
              <a:rPr sz="2000" i="1" spc="-10" dirty="0">
                <a:latin typeface="Times New Roman"/>
                <a:cs typeface="Times New Roman"/>
              </a:rPr>
              <a:t>to </a:t>
            </a:r>
            <a:r>
              <a:rPr sz="2000" i="1" spc="-5" dirty="0">
                <a:latin typeface="Times New Roman"/>
                <a:cs typeface="Times New Roman"/>
              </a:rPr>
              <a:t>Prototype </a:t>
            </a:r>
            <a:r>
              <a:rPr sz="2000" i="1" dirty="0">
                <a:latin typeface="Times New Roman"/>
                <a:cs typeface="Times New Roman"/>
              </a:rPr>
              <a:t>and</a:t>
            </a:r>
            <a:r>
              <a:rPr sz="2000" i="1" spc="-45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Market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033517" y="5232272"/>
            <a:ext cx="2931160" cy="3295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69265" algn="l"/>
              </a:tabLst>
            </a:pPr>
            <a:r>
              <a:rPr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5.	</a:t>
            </a:r>
            <a:r>
              <a:rPr sz="2000" i="1" spc="-5" dirty="0">
                <a:latin typeface="Times New Roman"/>
                <a:cs typeface="Times New Roman"/>
              </a:rPr>
              <a:t>Per Unit </a:t>
            </a:r>
            <a:r>
              <a:rPr sz="2000" i="1" dirty="0">
                <a:latin typeface="Times New Roman"/>
                <a:cs typeface="Times New Roman"/>
              </a:rPr>
              <a:t>and </a:t>
            </a:r>
            <a:r>
              <a:rPr sz="2000" i="1" spc="-5" dirty="0">
                <a:latin typeface="Times New Roman"/>
                <a:cs typeface="Times New Roman"/>
              </a:rPr>
              <a:t>Total</a:t>
            </a:r>
            <a:r>
              <a:rPr sz="2000" i="1" spc="-80" dirty="0">
                <a:latin typeface="Times New Roman"/>
                <a:cs typeface="Times New Roman"/>
              </a:rPr>
              <a:t> </a:t>
            </a:r>
            <a:r>
              <a:rPr sz="2000" i="1" spc="-10" dirty="0">
                <a:latin typeface="Times New Roman"/>
                <a:cs typeface="Times New Roman"/>
              </a:rPr>
              <a:t>Cost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199374"/>
            <a:ext cx="8307705" cy="62160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8890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1.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Response: </a:t>
            </a:r>
            <a:r>
              <a:rPr sz="2000" spc="-5" dirty="0"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measure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quickness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system</a:t>
            </a:r>
            <a:r>
              <a:rPr sz="2000" spc="-10" dirty="0">
                <a:latin typeface="Times New Roman"/>
                <a:cs typeface="Times New Roman"/>
              </a:rPr>
              <a:t>. </a:t>
            </a:r>
            <a:r>
              <a:rPr sz="2000" dirty="0">
                <a:latin typeface="Times New Roman"/>
                <a:cs typeface="Times New Roman"/>
              </a:rPr>
              <a:t>It </a:t>
            </a:r>
            <a:r>
              <a:rPr sz="2000" spc="-10" dirty="0">
                <a:latin typeface="Times New Roman"/>
                <a:cs typeface="Times New Roman"/>
              </a:rPr>
              <a:t>gives </a:t>
            </a:r>
            <a:r>
              <a:rPr sz="2000" spc="-5" dirty="0">
                <a:latin typeface="Times New Roman"/>
                <a:cs typeface="Times New Roman"/>
              </a:rPr>
              <a:t>an idea about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how fast </a:t>
            </a:r>
            <a:r>
              <a:rPr sz="2000" spc="-20" dirty="0">
                <a:solidFill>
                  <a:srgbClr val="AC1285"/>
                </a:solidFill>
                <a:latin typeface="Times New Roman"/>
                <a:cs typeface="Times New Roman"/>
              </a:rPr>
              <a:t>your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system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tracking the changes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in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input</a:t>
            </a:r>
            <a:r>
              <a:rPr sz="2000" spc="31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variables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12065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Most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embedded systems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demand fast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response </a:t>
            </a:r>
            <a:r>
              <a:rPr sz="2000" spc="-10" dirty="0">
                <a:latin typeface="Times New Roman"/>
                <a:cs typeface="Times New Roman"/>
              </a:rPr>
              <a:t>which should </a:t>
            </a:r>
            <a:r>
              <a:rPr sz="2000" dirty="0">
                <a:latin typeface="Times New Roman"/>
                <a:cs typeface="Times New Roman"/>
              </a:rPr>
              <a:t>be </a:t>
            </a:r>
            <a:r>
              <a:rPr sz="2000" spc="-10" dirty="0">
                <a:latin typeface="Times New Roman"/>
                <a:cs typeface="Times New Roman"/>
              </a:rPr>
              <a:t>almost  </a:t>
            </a:r>
            <a:r>
              <a:rPr sz="2000" spc="-5" dirty="0">
                <a:latin typeface="Times New Roman"/>
                <a:cs typeface="Times New Roman"/>
              </a:rPr>
              <a:t>Real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Time.</a:t>
            </a:r>
            <a:endParaRPr sz="2000">
              <a:latin typeface="Times New Roman"/>
              <a:cs typeface="Times New Roman"/>
            </a:endParaRPr>
          </a:p>
          <a:p>
            <a:pPr marL="683260" marR="5080" indent="-326390" algn="just">
              <a:lnSpc>
                <a:spcPct val="150100"/>
              </a:lnSpc>
              <a:spcBef>
                <a:spcPts val="480"/>
              </a:spcBef>
              <a:buClr>
                <a:srgbClr val="3A812E"/>
              </a:buClr>
              <a:buSzPct val="60000"/>
              <a:buFont typeface="Wingdings"/>
              <a:buChar char=""/>
              <a:tabLst>
                <a:tab pos="683260" algn="l"/>
              </a:tabLst>
            </a:pPr>
            <a:r>
              <a:rPr sz="2000" spc="-5" dirty="0">
                <a:latin typeface="Times New Roman"/>
                <a:cs typeface="Times New Roman"/>
              </a:rPr>
              <a:t>For </a:t>
            </a:r>
            <a:r>
              <a:rPr sz="2000" spc="-10" dirty="0">
                <a:latin typeface="Times New Roman"/>
                <a:cs typeface="Times New Roman"/>
              </a:rPr>
              <a:t>example, </a:t>
            </a:r>
            <a:r>
              <a:rPr sz="2000" spc="-5" dirty="0">
                <a:latin typeface="Times New Roman"/>
                <a:cs typeface="Times New Roman"/>
              </a:rPr>
              <a:t>an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embedded system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deployed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in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flight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control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application 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should </a:t>
            </a:r>
            <a:r>
              <a:rPr sz="2000" spc="-5" dirty="0">
                <a:latin typeface="Times New Roman"/>
                <a:cs typeface="Times New Roman"/>
              </a:rPr>
              <a:t>respond </a:t>
            </a:r>
            <a:r>
              <a:rPr sz="2000" spc="-10" dirty="0">
                <a:latin typeface="Times New Roman"/>
                <a:cs typeface="Times New Roman"/>
              </a:rPr>
              <a:t>in </a:t>
            </a:r>
            <a:r>
              <a:rPr sz="2000" spc="-5" dirty="0">
                <a:latin typeface="Times New Roman"/>
                <a:cs typeface="Times New Roman"/>
              </a:rPr>
              <a:t>a Real Time manner. Any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response 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delay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in the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system 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will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create potential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damages </a:t>
            </a:r>
            <a:r>
              <a:rPr sz="2000" spc="-10" dirty="0">
                <a:latin typeface="Times New Roman"/>
                <a:cs typeface="Times New Roman"/>
              </a:rPr>
              <a:t>to the </a:t>
            </a:r>
            <a:r>
              <a:rPr sz="2000" spc="-5" dirty="0">
                <a:latin typeface="Times New Roman"/>
                <a:cs typeface="Times New Roman"/>
              </a:rPr>
              <a:t>safety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the flight </a:t>
            </a:r>
            <a:r>
              <a:rPr sz="2000" spc="-5" dirty="0">
                <a:latin typeface="Times New Roman"/>
                <a:cs typeface="Times New Roman"/>
              </a:rPr>
              <a:t>as </a:t>
            </a:r>
            <a:r>
              <a:rPr sz="2000" spc="-20" dirty="0">
                <a:latin typeface="Times New Roman"/>
                <a:cs typeface="Times New Roman"/>
              </a:rPr>
              <a:t>well </a:t>
            </a:r>
            <a:r>
              <a:rPr sz="2000" spc="-5" dirty="0">
                <a:latin typeface="Times New Roman"/>
                <a:cs typeface="Times New Roman"/>
              </a:rPr>
              <a:t>as </a:t>
            </a:r>
            <a:r>
              <a:rPr sz="2000" spc="-10" dirty="0">
                <a:latin typeface="Times New Roman"/>
                <a:cs typeface="Times New Roman"/>
              </a:rPr>
              <a:t>the  passengers.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</a:t>
            </a:r>
            <a:r>
              <a:rPr sz="2000" spc="220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It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is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not</a:t>
            </a:r>
            <a:r>
              <a:rPr sz="2000" spc="13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necessary</a:t>
            </a:r>
            <a:r>
              <a:rPr sz="2000" spc="10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that</a:t>
            </a:r>
            <a:r>
              <a:rPr sz="2000" spc="14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all</a:t>
            </a:r>
            <a:r>
              <a:rPr sz="2000" spc="13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embedded</a:t>
            </a:r>
            <a:r>
              <a:rPr sz="2000" spc="16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systems</a:t>
            </a:r>
            <a:r>
              <a:rPr sz="2000" spc="14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should</a:t>
            </a:r>
            <a:r>
              <a:rPr sz="2000" spc="15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be</a:t>
            </a:r>
            <a:r>
              <a:rPr sz="2000" spc="13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Real</a:t>
            </a:r>
            <a:r>
              <a:rPr sz="2000" spc="14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Time</a:t>
            </a:r>
            <a:r>
              <a:rPr sz="2000" spc="14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in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response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683260" marR="5080" indent="-326390" algn="just">
              <a:lnSpc>
                <a:spcPct val="150100"/>
              </a:lnSpc>
              <a:spcBef>
                <a:spcPts val="480"/>
              </a:spcBef>
              <a:buClr>
                <a:srgbClr val="3A812E"/>
              </a:buClr>
              <a:buSzPct val="60000"/>
              <a:buFont typeface="Wingdings"/>
              <a:buChar char=""/>
              <a:tabLst>
                <a:tab pos="683260" algn="l"/>
              </a:tabLst>
            </a:pPr>
            <a:r>
              <a:rPr sz="2000" spc="-5" dirty="0">
                <a:latin typeface="Times New Roman"/>
                <a:cs typeface="Times New Roman"/>
              </a:rPr>
              <a:t>For </a:t>
            </a:r>
            <a:r>
              <a:rPr sz="2000" spc="-10" dirty="0">
                <a:latin typeface="Times New Roman"/>
                <a:cs typeface="Times New Roman"/>
              </a:rPr>
              <a:t>example,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response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time requirement for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an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electronic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toy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is not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at  all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time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critical</a:t>
            </a:r>
            <a:r>
              <a:rPr sz="2000" spc="-5" dirty="0">
                <a:latin typeface="Times New Roman"/>
                <a:cs typeface="Times New Roman"/>
              </a:rPr>
              <a:t>. </a:t>
            </a:r>
            <a:r>
              <a:rPr sz="2000" dirty="0">
                <a:latin typeface="Times New Roman"/>
                <a:cs typeface="Times New Roman"/>
              </a:rPr>
              <a:t>There </a:t>
            </a:r>
            <a:r>
              <a:rPr sz="2000" spc="-5" dirty="0">
                <a:latin typeface="Times New Roman"/>
                <a:cs typeface="Times New Roman"/>
              </a:rPr>
              <a:t>is </a:t>
            </a:r>
            <a:r>
              <a:rPr sz="2000" spc="-15" dirty="0">
                <a:latin typeface="Times New Roman"/>
                <a:cs typeface="Times New Roman"/>
              </a:rPr>
              <a:t>no </a:t>
            </a:r>
            <a:r>
              <a:rPr sz="2000" spc="-5" dirty="0">
                <a:latin typeface="Times New Roman"/>
                <a:cs typeface="Times New Roman"/>
              </a:rPr>
              <a:t>specific </a:t>
            </a:r>
            <a:r>
              <a:rPr sz="2000" spc="-10" dirty="0">
                <a:latin typeface="Times New Roman"/>
                <a:cs typeface="Times New Roman"/>
              </a:rPr>
              <a:t>deadline that this system </a:t>
            </a:r>
            <a:r>
              <a:rPr sz="2000" spc="-5" dirty="0">
                <a:latin typeface="Times New Roman"/>
                <a:cs typeface="Times New Roman"/>
              </a:rPr>
              <a:t>should  respond </a:t>
            </a:r>
            <a:r>
              <a:rPr sz="2000" spc="-25" dirty="0">
                <a:latin typeface="Times New Roman"/>
                <a:cs typeface="Times New Roman"/>
              </a:rPr>
              <a:t>wit </a:t>
            </a:r>
            <a:r>
              <a:rPr sz="2000" spc="-10" dirty="0">
                <a:latin typeface="Times New Roman"/>
                <a:cs typeface="Times New Roman"/>
              </a:rPr>
              <a:t>in this </a:t>
            </a:r>
            <a:r>
              <a:rPr sz="2000" spc="-5" dirty="0">
                <a:latin typeface="Times New Roman"/>
                <a:cs typeface="Times New Roman"/>
              </a:rPr>
              <a:t>particular</a:t>
            </a:r>
            <a:r>
              <a:rPr sz="2000" spc="1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timeline.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420100" y="6471338"/>
            <a:ext cx="217804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15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199374"/>
            <a:ext cx="8307070" cy="5819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7620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2.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Throughput: </a:t>
            </a:r>
            <a:r>
              <a:rPr sz="2000" spc="-5" dirty="0">
                <a:latin typeface="Times New Roman"/>
                <a:cs typeface="Times New Roman"/>
              </a:rPr>
              <a:t>deals </a:t>
            </a:r>
            <a:r>
              <a:rPr sz="2000" spc="-15" dirty="0">
                <a:latin typeface="Times New Roman"/>
                <a:cs typeface="Times New Roman"/>
              </a:rPr>
              <a:t>with </a:t>
            </a:r>
            <a:r>
              <a:rPr sz="2000" spc="-5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efficiency </a:t>
            </a:r>
            <a:r>
              <a:rPr sz="2000" spc="1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system</a:t>
            </a:r>
            <a:r>
              <a:rPr sz="2000" spc="-10" dirty="0">
                <a:latin typeface="Times New Roman"/>
                <a:cs typeface="Times New Roman"/>
              </a:rPr>
              <a:t>. </a:t>
            </a:r>
            <a:r>
              <a:rPr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Throughput </a:t>
            </a:r>
            <a:r>
              <a:rPr sz="2000" spc="-5" dirty="0">
                <a:latin typeface="Times New Roman"/>
                <a:cs typeface="Times New Roman"/>
              </a:rPr>
              <a:t>is </a:t>
            </a:r>
            <a:r>
              <a:rPr sz="2000" spc="-10" dirty="0">
                <a:latin typeface="Times New Roman"/>
                <a:cs typeface="Times New Roman"/>
              </a:rPr>
              <a:t>defined  </a:t>
            </a:r>
            <a:r>
              <a:rPr sz="2000" spc="-5" dirty="0">
                <a:latin typeface="Times New Roman"/>
                <a:cs typeface="Times New Roman"/>
              </a:rPr>
              <a:t>as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rate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production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or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operation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 defined process over a stated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period  of</a:t>
            </a:r>
            <a:r>
              <a:rPr sz="2000" spc="-4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time</a:t>
            </a:r>
            <a:r>
              <a:rPr sz="2000" spc="-1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rates can 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be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expressed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in </a:t>
            </a:r>
            <a:r>
              <a:rPr sz="2000" spc="-15" dirty="0">
                <a:solidFill>
                  <a:srgbClr val="C00000"/>
                </a:solidFill>
                <a:latin typeface="Times New Roman"/>
                <a:cs typeface="Times New Roman"/>
              </a:rPr>
              <a:t>terms 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of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units </a:t>
            </a:r>
            <a:r>
              <a:rPr sz="2000" spc="10" dirty="0">
                <a:solidFill>
                  <a:srgbClr val="C00000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products</a:t>
            </a:r>
            <a:r>
              <a:rPr sz="2000" spc="-5" dirty="0">
                <a:latin typeface="Times New Roman"/>
                <a:cs typeface="Times New Roman"/>
              </a:rPr>
              <a:t>, batches </a:t>
            </a:r>
            <a:r>
              <a:rPr sz="2000" dirty="0">
                <a:latin typeface="Times New Roman"/>
                <a:cs typeface="Times New Roman"/>
              </a:rPr>
              <a:t>produced,</a:t>
            </a:r>
            <a:r>
              <a:rPr sz="2000" spc="235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or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5"/>
              </a:spcBef>
              <a:tabLst>
                <a:tab pos="1494155" algn="l"/>
              </a:tabLst>
            </a:pPr>
            <a:r>
              <a:rPr sz="2000" spc="-10" dirty="0">
                <a:latin typeface="Times New Roman"/>
                <a:cs typeface="Times New Roman"/>
              </a:rPr>
              <a:t>any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other	</a:t>
            </a:r>
            <a:r>
              <a:rPr sz="2000" spc="-15" dirty="0">
                <a:latin typeface="Times New Roman"/>
                <a:cs typeface="Times New Roman"/>
              </a:rPr>
              <a:t>meaningful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measurements.</a:t>
            </a:r>
            <a:endParaRPr sz="2000">
              <a:latin typeface="Times New Roman"/>
              <a:cs typeface="Times New Roman"/>
            </a:endParaRPr>
          </a:p>
          <a:p>
            <a:pPr marL="683260" marR="12065" indent="-326390">
              <a:lnSpc>
                <a:spcPct val="150000"/>
              </a:lnSpc>
              <a:spcBef>
                <a:spcPts val="480"/>
              </a:spcBef>
              <a:buClr>
                <a:srgbClr val="3A812E"/>
              </a:buClr>
              <a:buSzPct val="60000"/>
              <a:buFont typeface="Wingdings"/>
              <a:buChar char=""/>
              <a:tabLst>
                <a:tab pos="682625" algn="l"/>
                <a:tab pos="683260" algn="l"/>
              </a:tabLst>
            </a:pPr>
            <a:r>
              <a:rPr sz="2000" spc="-5" dirty="0">
                <a:latin typeface="Times New Roman"/>
                <a:cs typeface="Times New Roman"/>
              </a:rPr>
              <a:t>In case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Card Reader</a:t>
            </a:r>
            <a:r>
              <a:rPr sz="2000" spc="-5" dirty="0">
                <a:latin typeface="Times New Roman"/>
                <a:cs typeface="Times New Roman"/>
              </a:rPr>
              <a:t>, </a:t>
            </a:r>
            <a:r>
              <a:rPr sz="2000" spc="-10" dirty="0">
                <a:latin typeface="Times New Roman"/>
                <a:cs typeface="Times New Roman"/>
              </a:rPr>
              <a:t>throughput means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how many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transactions the  Reader can perform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in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 </a:t>
            </a:r>
            <a:r>
              <a:rPr sz="2000" spc="-20" dirty="0">
                <a:solidFill>
                  <a:srgbClr val="006FC0"/>
                </a:solidFill>
                <a:latin typeface="Times New Roman"/>
                <a:cs typeface="Times New Roman"/>
              </a:rPr>
              <a:t>minute </a:t>
            </a:r>
            <a:r>
              <a:rPr sz="2000" dirty="0">
                <a:latin typeface="Times New Roman"/>
                <a:cs typeface="Times New Roman"/>
              </a:rPr>
              <a:t>or </a:t>
            </a:r>
            <a:r>
              <a:rPr sz="2000" spc="-10" dirty="0">
                <a:latin typeface="Times New Roman"/>
                <a:cs typeface="Times New Roman"/>
              </a:rPr>
              <a:t>in </a:t>
            </a:r>
            <a:r>
              <a:rPr sz="2000" spc="-5" dirty="0">
                <a:latin typeface="Times New Roman"/>
                <a:cs typeface="Times New Roman"/>
              </a:rPr>
              <a:t>an </a:t>
            </a:r>
            <a:r>
              <a:rPr sz="2000" spc="-10" dirty="0">
                <a:latin typeface="Times New Roman"/>
                <a:cs typeface="Times New Roman"/>
              </a:rPr>
              <a:t>hour </a:t>
            </a:r>
            <a:r>
              <a:rPr sz="2000" dirty="0">
                <a:latin typeface="Times New Roman"/>
                <a:cs typeface="Times New Roman"/>
              </a:rPr>
              <a:t>or </a:t>
            </a:r>
            <a:r>
              <a:rPr sz="2000" spc="-10" dirty="0">
                <a:latin typeface="Times New Roman"/>
                <a:cs typeface="Times New Roman"/>
              </a:rPr>
              <a:t>in </a:t>
            </a:r>
            <a:r>
              <a:rPr sz="2000" spc="-5" dirty="0">
                <a:latin typeface="Times New Roman"/>
                <a:cs typeface="Times New Roman"/>
              </a:rPr>
              <a:t>a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day.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5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10" dirty="0">
                <a:latin typeface="Times New Roman"/>
                <a:cs typeface="Times New Roman"/>
              </a:rPr>
              <a:t>Throughput </a:t>
            </a:r>
            <a:r>
              <a:rPr sz="2000" spc="-5" dirty="0">
                <a:latin typeface="Times New Roman"/>
                <a:cs typeface="Times New Roman"/>
              </a:rPr>
              <a:t>is generally </a:t>
            </a:r>
            <a:r>
              <a:rPr sz="2000" spc="-10" dirty="0">
                <a:latin typeface="Times New Roman"/>
                <a:cs typeface="Times New Roman"/>
              </a:rPr>
              <a:t>measured </a:t>
            </a:r>
            <a:r>
              <a:rPr sz="2000" spc="-5" dirty="0">
                <a:latin typeface="Times New Roman"/>
                <a:cs typeface="Times New Roman"/>
              </a:rPr>
              <a:t>in </a:t>
            </a:r>
            <a:r>
              <a:rPr sz="2000" spc="-10" dirty="0">
                <a:latin typeface="Times New Roman"/>
                <a:cs typeface="Times New Roman"/>
              </a:rPr>
              <a:t>terms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'Benchmark'.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A '</a:t>
            </a:r>
            <a:r>
              <a:rPr sz="2000" i="1" spc="-5" dirty="0">
                <a:solidFill>
                  <a:srgbClr val="C00000"/>
                </a:solidFill>
                <a:latin typeface="Times New Roman"/>
                <a:cs typeface="Times New Roman"/>
              </a:rPr>
              <a:t>Benchmark</a:t>
            </a:r>
            <a:r>
              <a:rPr sz="2000" spc="-5" dirty="0">
                <a:latin typeface="Times New Roman"/>
                <a:cs typeface="Times New Roman"/>
              </a:rPr>
              <a:t>'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is a reference point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by 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which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something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can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be</a:t>
            </a:r>
            <a:r>
              <a:rPr sz="2000" spc="-3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measured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Benchmark </a:t>
            </a:r>
            <a:r>
              <a:rPr sz="2000" spc="5" dirty="0">
                <a:solidFill>
                  <a:srgbClr val="6F2F9F"/>
                </a:solidFill>
                <a:latin typeface="Times New Roman"/>
                <a:cs typeface="Times New Roman"/>
              </a:rPr>
              <a:t>can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set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performance criteria </a:t>
            </a:r>
            <a:r>
              <a:rPr sz="2000" spc="-10" dirty="0">
                <a:latin typeface="Times New Roman"/>
                <a:cs typeface="Times New Roman"/>
              </a:rPr>
              <a:t>that </a:t>
            </a:r>
            <a:r>
              <a:rPr sz="2000" spc="-5" dirty="0">
                <a:latin typeface="Times New Roman"/>
                <a:cs typeface="Times New Roman"/>
              </a:rPr>
              <a:t>a product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latin typeface="Times New Roman"/>
                <a:cs typeface="Times New Roman"/>
              </a:rPr>
              <a:t>expected </a:t>
            </a:r>
            <a:r>
              <a:rPr sz="2000" spc="-10" dirty="0">
                <a:latin typeface="Times New Roman"/>
                <a:cs typeface="Times New Roman"/>
              </a:rPr>
              <a:t>to  meet </a:t>
            </a:r>
            <a:r>
              <a:rPr sz="2000" dirty="0">
                <a:latin typeface="Times New Roman"/>
                <a:cs typeface="Times New Roman"/>
              </a:rPr>
              <a:t>or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 standard product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that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can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used for comparing </a:t>
            </a:r>
            <a:r>
              <a:rPr sz="2000" spc="-5" dirty="0">
                <a:latin typeface="Times New Roman"/>
                <a:cs typeface="Times New Roman"/>
              </a:rPr>
              <a:t>other products </a:t>
            </a:r>
            <a:r>
              <a:rPr sz="2000" spc="5" dirty="0">
                <a:latin typeface="Times New Roman"/>
                <a:cs typeface="Times New Roman"/>
              </a:rPr>
              <a:t>of 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20" dirty="0">
                <a:latin typeface="Times New Roman"/>
                <a:cs typeface="Times New Roman"/>
              </a:rPr>
              <a:t>same </a:t>
            </a:r>
            <a:r>
              <a:rPr sz="2000" spc="-5" dirty="0">
                <a:latin typeface="Times New Roman"/>
                <a:cs typeface="Times New Roman"/>
              </a:rPr>
              <a:t>product</a:t>
            </a:r>
            <a:r>
              <a:rPr sz="2000" spc="5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line.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420100" y="6471338"/>
            <a:ext cx="217804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16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504113"/>
            <a:ext cx="8305165" cy="48444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715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3.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Reliability: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measure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how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much % you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can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rely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upon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proper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functioning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system </a:t>
            </a:r>
            <a:r>
              <a:rPr sz="2000" dirty="0">
                <a:latin typeface="Times New Roman"/>
                <a:cs typeface="Times New Roman"/>
              </a:rPr>
              <a:t>or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what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is the%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susceptibility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system to  failures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000"/>
              </a:lnSpc>
              <a:spcBef>
                <a:spcPts val="484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Mean Time Between Failures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(MTBF)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Mean Time </a:t>
            </a:r>
            <a:r>
              <a:rPr sz="2000" i="1" spc="-10" dirty="0">
                <a:solidFill>
                  <a:srgbClr val="AC1285"/>
                </a:solidFill>
                <a:latin typeface="Times New Roman"/>
                <a:cs typeface="Times New Roman"/>
              </a:rPr>
              <a:t>To 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Repair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(MTTR)  </a:t>
            </a:r>
            <a:r>
              <a:rPr sz="2000" dirty="0">
                <a:latin typeface="Times New Roman"/>
                <a:cs typeface="Times New Roman"/>
              </a:rPr>
              <a:t>are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15" dirty="0">
                <a:solidFill>
                  <a:srgbClr val="C00000"/>
                </a:solidFill>
                <a:latin typeface="Times New Roman"/>
                <a:cs typeface="Times New Roman"/>
              </a:rPr>
              <a:t>terms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used in defining </a:t>
            </a:r>
            <a:r>
              <a:rPr sz="2000" spc="-15" dirty="0">
                <a:solidFill>
                  <a:srgbClr val="C00000"/>
                </a:solidFill>
                <a:latin typeface="Times New Roman"/>
                <a:cs typeface="Times New Roman"/>
              </a:rPr>
              <a:t>system</a:t>
            </a:r>
            <a:r>
              <a:rPr sz="2000" spc="180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reliability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683260" indent="-326390" algn="just">
              <a:lnSpc>
                <a:spcPct val="100000"/>
              </a:lnSpc>
              <a:spcBef>
                <a:spcPts val="1680"/>
              </a:spcBef>
              <a:buClr>
                <a:srgbClr val="3A812E"/>
              </a:buClr>
              <a:buSzPct val="60000"/>
              <a:buFont typeface="Wingdings"/>
              <a:buChar char=""/>
              <a:tabLst>
                <a:tab pos="683260" algn="l"/>
              </a:tabLst>
            </a:pPr>
            <a:r>
              <a:rPr sz="2000" i="1" spc="-10" dirty="0">
                <a:solidFill>
                  <a:srgbClr val="AC1285"/>
                </a:solidFill>
                <a:latin typeface="Times New Roman"/>
                <a:cs typeface="Times New Roman"/>
              </a:rPr>
              <a:t>MTBF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gives the frequency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failures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in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hours/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weeks/</a:t>
            </a:r>
            <a:r>
              <a:rPr sz="2000" spc="27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months</a:t>
            </a:r>
            <a:r>
              <a:rPr sz="2000" spc="-1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683260" indent="-326390" algn="just">
              <a:lnSpc>
                <a:spcPct val="100000"/>
              </a:lnSpc>
              <a:spcBef>
                <a:spcPts val="1685"/>
              </a:spcBef>
              <a:buClr>
                <a:srgbClr val="3A812E"/>
              </a:buClr>
              <a:buSzPct val="60000"/>
              <a:buFont typeface="Wingdings"/>
              <a:buChar char=""/>
              <a:tabLst>
                <a:tab pos="683260" algn="l"/>
              </a:tabLst>
            </a:pPr>
            <a:r>
              <a:rPr sz="2000" i="1" spc="-15" dirty="0">
                <a:solidFill>
                  <a:srgbClr val="AC1285"/>
                </a:solidFill>
                <a:latin typeface="Times New Roman"/>
                <a:cs typeface="Times New Roman"/>
              </a:rPr>
              <a:t>MTTR</a:t>
            </a:r>
            <a:r>
              <a:rPr sz="2000" i="1" spc="15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specifies</a:t>
            </a:r>
            <a:r>
              <a:rPr sz="2000" spc="13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how</a:t>
            </a:r>
            <a:r>
              <a:rPr sz="2000" spc="8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long</a:t>
            </a:r>
            <a:r>
              <a:rPr sz="2000" spc="9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the</a:t>
            </a:r>
            <a:r>
              <a:rPr sz="2000" spc="11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system</a:t>
            </a:r>
            <a:r>
              <a:rPr sz="2000" spc="10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is</a:t>
            </a:r>
            <a:r>
              <a:rPr sz="2000" spc="10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allowed</a:t>
            </a:r>
            <a:r>
              <a:rPr sz="2000" spc="12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to</a:t>
            </a:r>
            <a:r>
              <a:rPr sz="2000" spc="12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be</a:t>
            </a:r>
            <a:r>
              <a:rPr sz="2000" spc="11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out</a:t>
            </a:r>
            <a:r>
              <a:rPr sz="2000" spc="114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</a:t>
            </a:r>
            <a:r>
              <a:rPr sz="2000" spc="8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order</a:t>
            </a:r>
            <a:endParaRPr sz="2000">
              <a:latin typeface="Times New Roman"/>
              <a:cs typeface="Times New Roman"/>
            </a:endParaRPr>
          </a:p>
          <a:p>
            <a:pPr marL="683260">
              <a:lnSpc>
                <a:spcPct val="100000"/>
              </a:lnSpc>
              <a:spcBef>
                <a:spcPts val="1200"/>
              </a:spcBef>
            </a:pP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following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</a:t>
            </a:r>
            <a:r>
              <a:rPr sz="2000" spc="6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failure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5" dirty="0">
                <a:latin typeface="Times New Roman"/>
                <a:cs typeface="Times New Roman"/>
              </a:rPr>
              <a:t>For an embedded </a:t>
            </a:r>
            <a:r>
              <a:rPr sz="2000" spc="-15" dirty="0">
                <a:latin typeface="Times New Roman"/>
                <a:cs typeface="Times New Roman"/>
              </a:rPr>
              <a:t>system </a:t>
            </a:r>
            <a:r>
              <a:rPr sz="2000" spc="-10" dirty="0">
                <a:latin typeface="Times New Roman"/>
                <a:cs typeface="Times New Roman"/>
              </a:rPr>
              <a:t>with </a:t>
            </a:r>
            <a:r>
              <a:rPr sz="2000" spc="-5" dirty="0">
                <a:latin typeface="Times New Roman"/>
                <a:cs typeface="Times New Roman"/>
              </a:rPr>
              <a:t>critical application need, it </a:t>
            </a:r>
            <a:r>
              <a:rPr sz="2000" spc="-15" dirty="0">
                <a:latin typeface="Times New Roman"/>
                <a:cs typeface="Times New Roman"/>
              </a:rPr>
              <a:t>should </a:t>
            </a:r>
            <a:r>
              <a:rPr sz="2000" dirty="0">
                <a:latin typeface="Times New Roman"/>
                <a:cs typeface="Times New Roman"/>
              </a:rPr>
              <a:t>be of</a:t>
            </a:r>
            <a:r>
              <a:rPr sz="2000" spc="39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order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5"/>
              </a:spcBef>
            </a:pP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minutes.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420100" y="6471338"/>
            <a:ext cx="217804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17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1000" y="228600"/>
            <a:ext cx="8229600" cy="609600"/>
          </a:xfrm>
          <a:custGeom>
            <a:avLst/>
            <a:gdLst/>
            <a:ahLst/>
            <a:cxnLst/>
            <a:rect l="l" t="t" r="r" b="b"/>
            <a:pathLst>
              <a:path w="8229600" h="609600">
                <a:moveTo>
                  <a:pt x="0" y="609600"/>
                </a:moveTo>
                <a:lnTo>
                  <a:pt x="0" y="0"/>
                </a:lnTo>
                <a:lnTo>
                  <a:pt x="8229600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44500" y="199374"/>
            <a:ext cx="8322945" cy="61550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72110" marR="5080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4.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Maintainability: </a:t>
            </a:r>
            <a:r>
              <a:rPr sz="2000" spc="-5" dirty="0">
                <a:latin typeface="Times New Roman"/>
                <a:cs typeface="Times New Roman"/>
              </a:rPr>
              <a:t>deals </a:t>
            </a:r>
            <a:r>
              <a:rPr sz="2000" spc="-15" dirty="0">
                <a:latin typeface="Times New Roman"/>
                <a:cs typeface="Times New Roman"/>
              </a:rPr>
              <a:t>with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support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and maintenance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to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end user </a:t>
            </a:r>
            <a:r>
              <a:rPr sz="2000" spc="5" dirty="0">
                <a:solidFill>
                  <a:srgbClr val="AC1285"/>
                </a:solidFill>
                <a:latin typeface="Times New Roman"/>
                <a:cs typeface="Times New Roman"/>
              </a:rPr>
              <a:t>or 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client in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case of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technical issues and product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failures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or on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basis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routine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system</a:t>
            </a:r>
            <a:r>
              <a:rPr sz="2000" spc="5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checkup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2794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Reliability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Maintainability </a:t>
            </a:r>
            <a:r>
              <a:rPr sz="2000" dirty="0">
                <a:latin typeface="Times New Roman"/>
                <a:cs typeface="Times New Roman"/>
              </a:rPr>
              <a:t>are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considered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as </a:t>
            </a:r>
            <a:r>
              <a:rPr sz="2000" spc="-25" dirty="0">
                <a:solidFill>
                  <a:srgbClr val="C00000"/>
                </a:solidFill>
                <a:latin typeface="Times New Roman"/>
                <a:cs typeface="Times New Roman"/>
              </a:rPr>
              <a:t>two</a:t>
            </a:r>
            <a:r>
              <a:rPr sz="2000" spc="290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complementary</a:t>
            </a:r>
            <a:endParaRPr sz="2000">
              <a:latin typeface="Times New Roman"/>
              <a:cs typeface="Times New Roman"/>
            </a:endParaRPr>
          </a:p>
          <a:p>
            <a:pPr marL="372110">
              <a:lnSpc>
                <a:spcPct val="100000"/>
              </a:lnSpc>
              <a:spcBef>
                <a:spcPts val="120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disciplines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72110" marR="8255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latin typeface="Times New Roman"/>
                <a:cs typeface="Times New Roman"/>
              </a:rPr>
              <a:t>A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more 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reliable </a:t>
            </a:r>
            <a:r>
              <a:rPr sz="2000" i="1" spc="-10" dirty="0">
                <a:solidFill>
                  <a:srgbClr val="AC1285"/>
                </a:solidFill>
                <a:latin typeface="Times New Roman"/>
                <a:cs typeface="Times New Roman"/>
              </a:rPr>
              <a:t>system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means a system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with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less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corrective maintainability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requirements and vice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versa</a:t>
            </a:r>
            <a:r>
              <a:rPr sz="2000" spc="-5" dirty="0">
                <a:latin typeface="Times New Roman"/>
                <a:cs typeface="Times New Roman"/>
              </a:rPr>
              <a:t>.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As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reliability 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of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the system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increases,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the 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chances 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of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failure and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non-functioning reduces</a:t>
            </a:r>
            <a:r>
              <a:rPr sz="2000" spc="-5" dirty="0">
                <a:latin typeface="Times New Roman"/>
                <a:cs typeface="Times New Roman"/>
              </a:rPr>
              <a:t>, </a:t>
            </a:r>
            <a:r>
              <a:rPr sz="2000" spc="-10" dirty="0">
                <a:latin typeface="Times New Roman"/>
                <a:cs typeface="Times New Roman"/>
              </a:rPr>
              <a:t>thereby the need for  maintainability </a:t>
            </a:r>
            <a:r>
              <a:rPr sz="2000" spc="-5" dirty="0">
                <a:latin typeface="Times New Roman"/>
                <a:cs typeface="Times New Roman"/>
              </a:rPr>
              <a:t>is also</a:t>
            </a:r>
            <a:r>
              <a:rPr sz="2000" spc="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reduced.</a:t>
            </a:r>
            <a:endParaRPr sz="2000">
              <a:latin typeface="Times New Roman"/>
              <a:cs typeface="Times New Roman"/>
            </a:endParaRPr>
          </a:p>
          <a:p>
            <a:pPr marL="372110" marR="6985" indent="-344805" algn="just">
              <a:lnSpc>
                <a:spcPct val="150100"/>
              </a:lnSpc>
              <a:spcBef>
                <a:spcPts val="47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Maintainability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closely related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to the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system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availability</a:t>
            </a:r>
            <a:r>
              <a:rPr sz="2000" spc="-5" dirty="0">
                <a:latin typeface="Times New Roman"/>
                <a:cs typeface="Times New Roman"/>
              </a:rPr>
              <a:t>.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Maintainability  can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be broadly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classified into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two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categories</a:t>
            </a:r>
            <a:r>
              <a:rPr sz="2000" spc="-5" dirty="0">
                <a:latin typeface="Times New Roman"/>
                <a:cs typeface="Times New Roman"/>
              </a:rPr>
              <a:t>, </a:t>
            </a:r>
            <a:r>
              <a:rPr sz="2000" spc="-10" dirty="0">
                <a:latin typeface="Times New Roman"/>
                <a:cs typeface="Times New Roman"/>
              </a:rPr>
              <a:t>namely,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'</a:t>
            </a:r>
            <a:r>
              <a:rPr sz="2000" i="1" dirty="0">
                <a:solidFill>
                  <a:srgbClr val="AC1285"/>
                </a:solidFill>
                <a:latin typeface="Times New Roman"/>
                <a:cs typeface="Times New Roman"/>
              </a:rPr>
              <a:t>Scheduled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or </a:t>
            </a:r>
            <a:r>
              <a:rPr sz="2000" i="1" spc="-10" dirty="0">
                <a:solidFill>
                  <a:srgbClr val="AC1285"/>
                </a:solidFill>
                <a:latin typeface="Times New Roman"/>
                <a:cs typeface="Times New Roman"/>
              </a:rPr>
              <a:t>Periodic  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Maintenance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(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preventive maintenance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)'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'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Maintenance to</a:t>
            </a:r>
            <a:r>
              <a:rPr sz="2000" i="1" spc="28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unexpected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200"/>
              </a:spcBef>
              <a:tabLst>
                <a:tab pos="8241665" algn="l"/>
              </a:tabLst>
            </a:pPr>
            <a:r>
              <a:rPr sz="2000" i="1" strike="sngStrike" spc="-5" dirty="0">
                <a:solidFill>
                  <a:srgbClr val="AC1285"/>
                </a:solidFill>
                <a:latin typeface="Times New Roman"/>
                <a:cs typeface="Times New Roman"/>
              </a:rPr>
              <a:t>     </a:t>
            </a:r>
            <a:r>
              <a:rPr sz="2000" i="1" strike="sngStrike" spc="-16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i="1" strike="sngStrike" spc="-5" dirty="0">
                <a:solidFill>
                  <a:srgbClr val="AC1285"/>
                </a:solidFill>
                <a:latin typeface="Times New Roman"/>
                <a:cs typeface="Times New Roman"/>
              </a:rPr>
              <a:t>failures </a:t>
            </a:r>
            <a:r>
              <a:rPr sz="2000" strike="sngStrike" spc="-5" dirty="0">
                <a:solidFill>
                  <a:srgbClr val="AC1285"/>
                </a:solidFill>
                <a:latin typeface="Times New Roman"/>
                <a:cs typeface="Times New Roman"/>
              </a:rPr>
              <a:t>(</a:t>
            </a:r>
            <a:r>
              <a:rPr sz="2000" i="1" strike="sngStrike" spc="-5" dirty="0">
                <a:solidFill>
                  <a:srgbClr val="AC1285"/>
                </a:solidFill>
                <a:latin typeface="Times New Roman"/>
                <a:cs typeface="Times New Roman"/>
              </a:rPr>
              <a:t>corrective</a:t>
            </a:r>
            <a:r>
              <a:rPr sz="2000" i="1" strike="sngStrike" spc="-3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i="1" strike="sngStrike" spc="-5" dirty="0">
                <a:solidFill>
                  <a:srgbClr val="AC1285"/>
                </a:solidFill>
                <a:latin typeface="Times New Roman"/>
                <a:cs typeface="Times New Roman"/>
              </a:rPr>
              <a:t>maintenance</a:t>
            </a:r>
            <a:r>
              <a:rPr sz="2000" strike="sngStrike" spc="-5" dirty="0">
                <a:solidFill>
                  <a:srgbClr val="AC1285"/>
                </a:solidFill>
                <a:latin typeface="Times New Roman"/>
                <a:cs typeface="Times New Roman"/>
              </a:rPr>
              <a:t>)'</a:t>
            </a:r>
            <a:r>
              <a:rPr sz="2000" strike="sngStrike" spc="-5" dirty="0">
                <a:latin typeface="Times New Roman"/>
                <a:cs typeface="Times New Roman"/>
              </a:rPr>
              <a:t>.	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20100" y="6471338"/>
            <a:ext cx="217804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18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1000" y="228600"/>
            <a:ext cx="8229600" cy="609600"/>
          </a:xfrm>
          <a:custGeom>
            <a:avLst/>
            <a:gdLst/>
            <a:ahLst/>
            <a:cxnLst/>
            <a:rect l="l" t="t" r="r" b="b"/>
            <a:pathLst>
              <a:path w="8229600" h="609600">
                <a:moveTo>
                  <a:pt x="0" y="609600"/>
                </a:moveTo>
                <a:lnTo>
                  <a:pt x="0" y="0"/>
                </a:lnTo>
                <a:lnTo>
                  <a:pt x="8229600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44500" y="199374"/>
            <a:ext cx="8322945" cy="6094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72110" marR="6985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Some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embedded products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may </a:t>
            </a:r>
            <a:r>
              <a:rPr sz="2000" spc="-15" dirty="0">
                <a:solidFill>
                  <a:srgbClr val="C00000"/>
                </a:solidFill>
                <a:latin typeface="Times New Roman"/>
                <a:cs typeface="Times New Roman"/>
              </a:rPr>
              <a:t>use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consumable components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or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may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contain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components which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are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subject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to </a:t>
            </a:r>
            <a:r>
              <a:rPr sz="2000" spc="-20" dirty="0">
                <a:solidFill>
                  <a:srgbClr val="AC1285"/>
                </a:solidFill>
                <a:latin typeface="Times New Roman"/>
                <a:cs typeface="Times New Roman"/>
              </a:rPr>
              <a:t>wear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tear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they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should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replaced 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on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 periodic basis</a:t>
            </a:r>
            <a:r>
              <a:rPr sz="2000" spc="-5" dirty="0">
                <a:latin typeface="Times New Roman"/>
                <a:cs typeface="Times New Roman"/>
              </a:rPr>
              <a:t>.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0" dirty="0">
                <a:latin typeface="Times New Roman"/>
                <a:cs typeface="Times New Roman"/>
              </a:rPr>
              <a:t>period may </a:t>
            </a:r>
            <a:r>
              <a:rPr sz="2000" dirty="0">
                <a:latin typeface="Times New Roman"/>
                <a:cs typeface="Times New Roman"/>
              </a:rPr>
              <a:t>be </a:t>
            </a:r>
            <a:r>
              <a:rPr sz="2000" spc="-5" dirty="0">
                <a:latin typeface="Times New Roman"/>
                <a:cs typeface="Times New Roman"/>
              </a:rPr>
              <a:t>based </a:t>
            </a:r>
            <a:r>
              <a:rPr sz="2000" dirty="0">
                <a:latin typeface="Times New Roman"/>
                <a:cs typeface="Times New Roman"/>
              </a:rPr>
              <a:t>on </a:t>
            </a:r>
            <a:r>
              <a:rPr sz="2000" spc="-10" dirty="0">
                <a:latin typeface="Times New Roman"/>
                <a:cs typeface="Times New Roman"/>
              </a:rPr>
              <a:t>the total </a:t>
            </a:r>
            <a:r>
              <a:rPr sz="2000" spc="-15" dirty="0">
                <a:latin typeface="Times New Roman"/>
                <a:cs typeface="Times New Roman"/>
              </a:rPr>
              <a:t>hours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15" dirty="0">
                <a:latin typeface="Times New Roman"/>
                <a:cs typeface="Times New Roman"/>
              </a:rPr>
              <a:t>system  usage </a:t>
            </a:r>
            <a:r>
              <a:rPr sz="2000" dirty="0">
                <a:latin typeface="Times New Roman"/>
                <a:cs typeface="Times New Roman"/>
              </a:rPr>
              <a:t>or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total </a:t>
            </a:r>
            <a:r>
              <a:rPr sz="2000" spc="-10" dirty="0">
                <a:latin typeface="Times New Roman"/>
                <a:cs typeface="Times New Roman"/>
              </a:rPr>
              <a:t>output the </a:t>
            </a:r>
            <a:r>
              <a:rPr sz="2000" spc="-15" dirty="0">
                <a:latin typeface="Times New Roman"/>
                <a:cs typeface="Times New Roman"/>
              </a:rPr>
              <a:t>system</a:t>
            </a:r>
            <a:r>
              <a:rPr sz="2000" spc="12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delivered.</a:t>
            </a:r>
            <a:endParaRPr sz="2000">
              <a:latin typeface="Times New Roman"/>
              <a:cs typeface="Times New Roman"/>
            </a:endParaRPr>
          </a:p>
          <a:p>
            <a:pPr marL="1049655" marR="5080" indent="-351155" algn="just">
              <a:lnSpc>
                <a:spcPct val="150100"/>
              </a:lnSpc>
              <a:spcBef>
                <a:spcPts val="480"/>
              </a:spcBef>
              <a:buClr>
                <a:srgbClr val="CC9900"/>
              </a:buClr>
              <a:buSzPct val="65000"/>
              <a:buFont typeface="Wingdings"/>
              <a:buChar char=""/>
              <a:tabLst>
                <a:tab pos="1049655" algn="l"/>
              </a:tabLst>
            </a:pP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printer </a:t>
            </a:r>
            <a:r>
              <a:rPr sz="2000" spc="-5" dirty="0">
                <a:latin typeface="Times New Roman"/>
                <a:cs typeface="Times New Roman"/>
              </a:rPr>
              <a:t>is a typical </a:t>
            </a:r>
            <a:r>
              <a:rPr sz="2000" spc="-10" dirty="0">
                <a:latin typeface="Times New Roman"/>
                <a:cs typeface="Times New Roman"/>
              </a:rPr>
              <a:t>example for illustrating the </a:t>
            </a:r>
            <a:r>
              <a:rPr sz="2000" dirty="0">
                <a:latin typeface="Times New Roman"/>
                <a:cs typeface="Times New Roman"/>
              </a:rPr>
              <a:t>two </a:t>
            </a:r>
            <a:r>
              <a:rPr sz="2000" spc="-10" dirty="0">
                <a:latin typeface="Times New Roman"/>
                <a:cs typeface="Times New Roman"/>
              </a:rPr>
              <a:t>types </a:t>
            </a:r>
            <a:r>
              <a:rPr sz="2000" spc="25" dirty="0">
                <a:latin typeface="Times New Roman"/>
                <a:cs typeface="Times New Roman"/>
              </a:rPr>
              <a:t>of  </a:t>
            </a:r>
            <a:r>
              <a:rPr sz="2000" spc="-5" dirty="0">
                <a:latin typeface="Times New Roman"/>
                <a:cs typeface="Times New Roman"/>
              </a:rPr>
              <a:t>maintainability. </a:t>
            </a:r>
            <a:r>
              <a:rPr sz="2000" spc="-10" dirty="0">
                <a:latin typeface="Times New Roman"/>
                <a:cs typeface="Times New Roman"/>
              </a:rPr>
              <a:t>An </a:t>
            </a:r>
            <a:r>
              <a:rPr sz="2000" spc="-5" dirty="0">
                <a:latin typeface="Times New Roman"/>
                <a:cs typeface="Times New Roman"/>
              </a:rPr>
              <a:t>inkjet </a:t>
            </a:r>
            <a:r>
              <a:rPr sz="2000" spc="-10" dirty="0">
                <a:latin typeface="Times New Roman"/>
                <a:cs typeface="Times New Roman"/>
              </a:rPr>
              <a:t>printer uses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ink cartridges</a:t>
            </a:r>
            <a:r>
              <a:rPr sz="2000" spc="-5" dirty="0">
                <a:latin typeface="Times New Roman"/>
                <a:cs typeface="Times New Roman"/>
              </a:rPr>
              <a:t>, which </a:t>
            </a:r>
            <a:r>
              <a:rPr sz="2000" dirty="0">
                <a:latin typeface="Times New Roman"/>
                <a:cs typeface="Times New Roman"/>
              </a:rPr>
              <a:t>are  </a:t>
            </a:r>
            <a:r>
              <a:rPr sz="2000" spc="-5" dirty="0">
                <a:latin typeface="Times New Roman"/>
                <a:cs typeface="Times New Roman"/>
              </a:rPr>
              <a:t>consumable </a:t>
            </a:r>
            <a:r>
              <a:rPr sz="2000" spc="-10" dirty="0">
                <a:latin typeface="Times New Roman"/>
                <a:cs typeface="Times New Roman"/>
              </a:rPr>
              <a:t>components </a:t>
            </a:r>
            <a:r>
              <a:rPr sz="2000" spc="-5" dirty="0">
                <a:latin typeface="Times New Roman"/>
                <a:cs typeface="Times New Roman"/>
              </a:rPr>
              <a:t>and as per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printer </a:t>
            </a:r>
            <a:r>
              <a:rPr sz="2000" spc="-10" dirty="0">
                <a:latin typeface="Times New Roman"/>
                <a:cs typeface="Times New Roman"/>
              </a:rPr>
              <a:t>manufacturer the end  user should </a:t>
            </a:r>
            <a:r>
              <a:rPr sz="2000" spc="-5" dirty="0">
                <a:latin typeface="Times New Roman"/>
                <a:cs typeface="Times New Roman"/>
              </a:rPr>
              <a:t>replace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cartridge </a:t>
            </a:r>
            <a:r>
              <a:rPr sz="2000" spc="-10" dirty="0">
                <a:latin typeface="Times New Roman"/>
                <a:cs typeface="Times New Roman"/>
              </a:rPr>
              <a:t>after </a:t>
            </a:r>
            <a:r>
              <a:rPr sz="2000" spc="-5" dirty="0">
                <a:latin typeface="Times New Roman"/>
                <a:cs typeface="Times New Roman"/>
              </a:rPr>
              <a:t>each </a:t>
            </a:r>
            <a:r>
              <a:rPr sz="2000" spc="-10" dirty="0">
                <a:latin typeface="Times New Roman"/>
                <a:cs typeface="Times New Roman"/>
              </a:rPr>
              <a:t>'n' number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printouts, to  get </a:t>
            </a:r>
            <a:r>
              <a:rPr sz="2000" spc="-5" dirty="0">
                <a:latin typeface="Times New Roman"/>
                <a:cs typeface="Times New Roman"/>
              </a:rPr>
              <a:t>quality prints. </a:t>
            </a:r>
            <a:r>
              <a:rPr sz="2000" dirty="0">
                <a:latin typeface="Times New Roman"/>
                <a:cs typeface="Times New Roman"/>
              </a:rPr>
              <a:t>This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5" dirty="0">
                <a:latin typeface="Times New Roman"/>
                <a:cs typeface="Times New Roman"/>
              </a:rPr>
              <a:t>an </a:t>
            </a:r>
            <a:r>
              <a:rPr sz="2000" spc="-10" dirty="0">
                <a:latin typeface="Times New Roman"/>
                <a:cs typeface="Times New Roman"/>
              </a:rPr>
              <a:t>example for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'</a:t>
            </a:r>
            <a:r>
              <a:rPr sz="2000" i="1" spc="-5" dirty="0">
                <a:solidFill>
                  <a:srgbClr val="006FC0"/>
                </a:solidFill>
                <a:latin typeface="Times New Roman"/>
                <a:cs typeface="Times New Roman"/>
              </a:rPr>
              <a:t>Scheduled </a:t>
            </a:r>
            <a:r>
              <a:rPr sz="2000" i="1" spc="-15" dirty="0">
                <a:solidFill>
                  <a:srgbClr val="006FC0"/>
                </a:solidFill>
                <a:latin typeface="Times New Roman"/>
                <a:cs typeface="Times New Roman"/>
              </a:rPr>
              <a:t>or </a:t>
            </a:r>
            <a:r>
              <a:rPr sz="2000" i="1" spc="-5" dirty="0">
                <a:solidFill>
                  <a:srgbClr val="006FC0"/>
                </a:solidFill>
                <a:latin typeface="Times New Roman"/>
                <a:cs typeface="Times New Roman"/>
              </a:rPr>
              <a:t>Periodic  maintenance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'.</a:t>
            </a:r>
            <a:endParaRPr sz="2000">
              <a:latin typeface="Times New Roman"/>
              <a:cs typeface="Times New Roman"/>
            </a:endParaRPr>
          </a:p>
          <a:p>
            <a:pPr marL="1049655" marR="6350" indent="-351155" algn="just">
              <a:lnSpc>
                <a:spcPct val="150100"/>
              </a:lnSpc>
              <a:spcBef>
                <a:spcPts val="480"/>
              </a:spcBef>
              <a:buClr>
                <a:srgbClr val="CC9900"/>
              </a:buClr>
              <a:buSzPct val="65000"/>
              <a:buFont typeface="Wingdings"/>
              <a:buChar char=""/>
              <a:tabLst>
                <a:tab pos="1049655" algn="l"/>
              </a:tabLst>
            </a:pPr>
            <a:r>
              <a:rPr sz="2000" dirty="0">
                <a:latin typeface="Times New Roman"/>
                <a:cs typeface="Times New Roman"/>
              </a:rPr>
              <a:t>If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paper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feeding 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part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printer </a:t>
            </a:r>
            <a:r>
              <a:rPr sz="2000" spc="-10" dirty="0">
                <a:latin typeface="Times New Roman"/>
                <a:cs typeface="Times New Roman"/>
              </a:rPr>
              <a:t>fails the printer fails </a:t>
            </a:r>
            <a:r>
              <a:rPr sz="2000" spc="-5" dirty="0">
                <a:latin typeface="Times New Roman"/>
                <a:cs typeface="Times New Roman"/>
              </a:rPr>
              <a:t>to </a:t>
            </a:r>
            <a:r>
              <a:rPr sz="2000" spc="-10" dirty="0">
                <a:latin typeface="Times New Roman"/>
                <a:cs typeface="Times New Roman"/>
              </a:rPr>
              <a:t>print and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it requires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immediate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repairs </a:t>
            </a:r>
            <a:r>
              <a:rPr sz="2000" spc="-5" dirty="0">
                <a:latin typeface="Times New Roman"/>
                <a:cs typeface="Times New Roman"/>
              </a:rPr>
              <a:t>to rectify this problem. This is</a:t>
            </a:r>
            <a:r>
              <a:rPr sz="2000" spc="330" dirty="0">
                <a:latin typeface="Times New Roman"/>
                <a:cs typeface="Times New Roman"/>
              </a:rPr>
              <a:t> </a:t>
            </a:r>
            <a:r>
              <a:rPr sz="2000" spc="20" dirty="0">
                <a:latin typeface="Times New Roman"/>
                <a:cs typeface="Times New Roman"/>
              </a:rPr>
              <a:t>an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200"/>
              </a:spcBef>
              <a:tabLst>
                <a:tab pos="1049020" algn="l"/>
                <a:tab pos="8241665" algn="l"/>
              </a:tabLst>
            </a:pPr>
            <a:r>
              <a:rPr sz="2000" strike="sngStrike" spc="-5" dirty="0">
                <a:latin typeface="Times New Roman"/>
                <a:cs typeface="Times New Roman"/>
              </a:rPr>
              <a:t> 	</a:t>
            </a:r>
            <a:r>
              <a:rPr sz="2000" strike="sngStrike" spc="-10" dirty="0">
                <a:latin typeface="Times New Roman"/>
                <a:cs typeface="Times New Roman"/>
              </a:rPr>
              <a:t>example </a:t>
            </a:r>
            <a:r>
              <a:rPr sz="2000" strike="sngStrike" dirty="0">
                <a:latin typeface="Times New Roman"/>
                <a:cs typeface="Times New Roman"/>
              </a:rPr>
              <a:t>of </a:t>
            </a:r>
            <a:r>
              <a:rPr sz="2000" strike="sngStrike" spc="-5" dirty="0">
                <a:solidFill>
                  <a:srgbClr val="006FC0"/>
                </a:solidFill>
                <a:latin typeface="Times New Roman"/>
                <a:cs typeface="Times New Roman"/>
              </a:rPr>
              <a:t>'</a:t>
            </a:r>
            <a:r>
              <a:rPr sz="2000" i="1" strike="sngStrike" spc="-5" dirty="0">
                <a:solidFill>
                  <a:srgbClr val="006FC0"/>
                </a:solidFill>
                <a:latin typeface="Times New Roman"/>
                <a:cs typeface="Times New Roman"/>
              </a:rPr>
              <a:t>Maintenance </a:t>
            </a:r>
            <a:r>
              <a:rPr sz="2000" i="1" strike="sngStrike" spc="-10" dirty="0">
                <a:solidFill>
                  <a:srgbClr val="006FC0"/>
                </a:solidFill>
                <a:latin typeface="Times New Roman"/>
                <a:cs typeface="Times New Roman"/>
              </a:rPr>
              <a:t>to </a:t>
            </a:r>
            <a:r>
              <a:rPr sz="2000" i="1" strike="sngStrike" dirty="0">
                <a:solidFill>
                  <a:srgbClr val="006FC0"/>
                </a:solidFill>
                <a:latin typeface="Times New Roman"/>
                <a:cs typeface="Times New Roman"/>
              </a:rPr>
              <a:t>unexpected</a:t>
            </a:r>
            <a:r>
              <a:rPr sz="2000" i="1" strike="sngStrike" spc="-1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i="1" strike="sngStrike" spc="-5" dirty="0">
                <a:solidFill>
                  <a:srgbClr val="006FC0"/>
                </a:solidFill>
                <a:latin typeface="Times New Roman"/>
                <a:cs typeface="Times New Roman"/>
              </a:rPr>
              <a:t>failure</a:t>
            </a:r>
            <a:r>
              <a:rPr sz="2000" strike="sngStrike" spc="-5" dirty="0">
                <a:solidFill>
                  <a:srgbClr val="006FC0"/>
                </a:solidFill>
                <a:latin typeface="Times New Roman"/>
                <a:cs typeface="Times New Roman"/>
              </a:rPr>
              <a:t>'</a:t>
            </a:r>
            <a:r>
              <a:rPr sz="2000" strike="sngStrike" spc="-5" dirty="0">
                <a:latin typeface="Times New Roman"/>
                <a:cs typeface="Times New Roman"/>
              </a:rPr>
              <a:t>.	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19</a:t>
            </a:fld>
            <a:endParaRPr spc="-4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504113"/>
            <a:ext cx="8305165" cy="28924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>
              <a:lnSpc>
                <a:spcPct val="150100"/>
              </a:lnSpc>
              <a:spcBef>
                <a:spcPts val="10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10" dirty="0">
                <a:latin typeface="Times New Roman"/>
                <a:cs typeface="Times New Roman"/>
              </a:rPr>
              <a:t>No </a:t>
            </a:r>
            <a:r>
              <a:rPr sz="2000" spc="-15" dirty="0">
                <a:latin typeface="Times New Roman"/>
                <a:cs typeface="Times New Roman"/>
              </a:rPr>
              <a:t>matter whether </a:t>
            </a:r>
            <a:r>
              <a:rPr sz="2000" spc="-5" dirty="0">
                <a:latin typeface="Times New Roman"/>
                <a:cs typeface="Times New Roman"/>
              </a:rPr>
              <a:t>it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latin typeface="Times New Roman"/>
                <a:cs typeface="Times New Roman"/>
              </a:rPr>
              <a:t>an </a:t>
            </a:r>
            <a:r>
              <a:rPr sz="2000" dirty="0">
                <a:latin typeface="Times New Roman"/>
                <a:cs typeface="Times New Roman"/>
              </a:rPr>
              <a:t>embedded or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10" dirty="0">
                <a:latin typeface="Times New Roman"/>
                <a:cs typeface="Times New Roman"/>
              </a:rPr>
              <a:t>non-embedded </a:t>
            </a:r>
            <a:r>
              <a:rPr sz="2000" spc="-15" dirty="0">
                <a:latin typeface="Times New Roman"/>
                <a:cs typeface="Times New Roman"/>
              </a:rPr>
              <a:t>system, </a:t>
            </a:r>
            <a:r>
              <a:rPr sz="2000" spc="-5" dirty="0">
                <a:latin typeface="Times New Roman"/>
                <a:cs typeface="Times New Roman"/>
              </a:rPr>
              <a:t>there </a:t>
            </a:r>
            <a:r>
              <a:rPr sz="2000" spc="-10" dirty="0">
                <a:latin typeface="Times New Roman"/>
                <a:cs typeface="Times New Roman"/>
              </a:rPr>
              <a:t>will </a:t>
            </a:r>
            <a:r>
              <a:rPr sz="2000" spc="5" dirty="0">
                <a:latin typeface="Times New Roman"/>
                <a:cs typeface="Times New Roman"/>
              </a:rPr>
              <a:t>be 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10" dirty="0">
                <a:latin typeface="Times New Roman"/>
                <a:cs typeface="Times New Roman"/>
              </a:rPr>
              <a:t>set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characteristics </a:t>
            </a:r>
            <a:r>
              <a:rPr sz="2000" spc="-5" dirty="0">
                <a:latin typeface="Times New Roman"/>
                <a:cs typeface="Times New Roman"/>
              </a:rPr>
              <a:t>describing </a:t>
            </a:r>
            <a:r>
              <a:rPr sz="2000" spc="-10" dirty="0">
                <a:latin typeface="Times New Roman"/>
                <a:cs typeface="Times New Roman"/>
              </a:rPr>
              <a:t>the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system.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5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34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non-functional</a:t>
            </a:r>
            <a:r>
              <a:rPr sz="2000" spc="35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aspects</a:t>
            </a:r>
            <a:r>
              <a:rPr sz="2000" spc="34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that</a:t>
            </a:r>
            <a:r>
              <a:rPr sz="2000" spc="35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need</a:t>
            </a:r>
            <a:r>
              <a:rPr sz="2000" spc="36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to</a:t>
            </a:r>
            <a:r>
              <a:rPr sz="2000" spc="3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34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addressed</a:t>
            </a:r>
            <a:r>
              <a:rPr sz="2000" spc="36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in</a:t>
            </a:r>
            <a:r>
              <a:rPr sz="2000" spc="35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embedded</a:t>
            </a:r>
            <a:r>
              <a:rPr sz="2000" spc="37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system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spc="-10" dirty="0">
                <a:latin typeface="Times New Roman"/>
                <a:cs typeface="Times New Roman"/>
              </a:rPr>
              <a:t>design </a:t>
            </a:r>
            <a:r>
              <a:rPr sz="2000" dirty="0">
                <a:latin typeface="Times New Roman"/>
                <a:cs typeface="Times New Roman"/>
              </a:rPr>
              <a:t>are </a:t>
            </a:r>
            <a:r>
              <a:rPr sz="2000" spc="-15" dirty="0">
                <a:latin typeface="Times New Roman"/>
                <a:cs typeface="Times New Roman"/>
              </a:rPr>
              <a:t>commonly </a:t>
            </a:r>
            <a:r>
              <a:rPr sz="2000" spc="-5" dirty="0">
                <a:latin typeface="Times New Roman"/>
                <a:cs typeface="Times New Roman"/>
              </a:rPr>
              <a:t>referred as </a:t>
            </a:r>
            <a:r>
              <a:rPr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quality</a:t>
            </a:r>
            <a:r>
              <a:rPr sz="2000" i="1" spc="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attributes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7620" indent="-344805">
              <a:lnSpc>
                <a:spcPct val="150100"/>
              </a:lnSpc>
              <a:spcBef>
                <a:spcPts val="480"/>
              </a:spcBef>
              <a:tabLst>
                <a:tab pos="356870" algn="l"/>
                <a:tab pos="1536700" algn="l"/>
                <a:tab pos="2045970" algn="l"/>
                <a:tab pos="2841625" algn="l"/>
                <a:tab pos="3213735" algn="l"/>
                <a:tab pos="4393565" algn="l"/>
                <a:tab pos="5290185" algn="l"/>
                <a:tab pos="5735320" algn="l"/>
                <a:tab pos="6534150" algn="l"/>
                <a:tab pos="7342505" algn="l"/>
                <a:tab pos="7896859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dirty="0">
                <a:latin typeface="Times New Roman"/>
                <a:cs typeface="Times New Roman"/>
              </a:rPr>
              <a:t>W</a:t>
            </a:r>
            <a:r>
              <a:rPr sz="2000" spc="-20" dirty="0">
                <a:latin typeface="Times New Roman"/>
                <a:cs typeface="Times New Roman"/>
              </a:rPr>
              <a:t>h</a:t>
            </a:r>
            <a:r>
              <a:rPr sz="2000" spc="-5" dirty="0">
                <a:latin typeface="Times New Roman"/>
                <a:cs typeface="Times New Roman"/>
              </a:rPr>
              <a:t>e</a:t>
            </a:r>
            <a:r>
              <a:rPr sz="2000" spc="-15" dirty="0">
                <a:latin typeface="Times New Roman"/>
                <a:cs typeface="Times New Roman"/>
              </a:rPr>
              <a:t>n</a:t>
            </a:r>
            <a:r>
              <a:rPr sz="2000" spc="20" dirty="0">
                <a:latin typeface="Times New Roman"/>
                <a:cs typeface="Times New Roman"/>
              </a:rPr>
              <a:t>e</a:t>
            </a:r>
            <a:r>
              <a:rPr sz="2000" spc="-20" dirty="0">
                <a:latin typeface="Times New Roman"/>
                <a:cs typeface="Times New Roman"/>
              </a:rPr>
              <a:t>v</a:t>
            </a:r>
            <a:r>
              <a:rPr sz="2000" spc="-5" dirty="0">
                <a:latin typeface="Times New Roman"/>
                <a:cs typeface="Times New Roman"/>
              </a:rPr>
              <a:t>er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45" dirty="0">
                <a:latin typeface="Times New Roman"/>
                <a:cs typeface="Times New Roman"/>
              </a:rPr>
              <a:t>y</a:t>
            </a:r>
            <a:r>
              <a:rPr sz="2000" spc="5" dirty="0">
                <a:latin typeface="Times New Roman"/>
                <a:cs typeface="Times New Roman"/>
              </a:rPr>
              <a:t>o</a:t>
            </a:r>
            <a:r>
              <a:rPr sz="2000" spc="-5" dirty="0">
                <a:latin typeface="Times New Roman"/>
                <a:cs typeface="Times New Roman"/>
              </a:rPr>
              <a:t>u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5" dirty="0">
                <a:latin typeface="Times New Roman"/>
                <a:cs typeface="Times New Roman"/>
              </a:rPr>
              <a:t>d</a:t>
            </a:r>
            <a:r>
              <a:rPr sz="2000" spc="-5" dirty="0">
                <a:latin typeface="Times New Roman"/>
                <a:cs typeface="Times New Roman"/>
              </a:rPr>
              <a:t>esign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" dirty="0">
                <a:latin typeface="Times New Roman"/>
                <a:cs typeface="Times New Roman"/>
              </a:rPr>
              <a:t>an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20" dirty="0">
                <a:latin typeface="Times New Roman"/>
                <a:cs typeface="Times New Roman"/>
              </a:rPr>
              <a:t>e</a:t>
            </a:r>
            <a:r>
              <a:rPr sz="2000" spc="-50" dirty="0">
                <a:latin typeface="Times New Roman"/>
                <a:cs typeface="Times New Roman"/>
              </a:rPr>
              <a:t>m</a:t>
            </a:r>
            <a:r>
              <a:rPr sz="2000" spc="5" dirty="0">
                <a:latin typeface="Times New Roman"/>
                <a:cs typeface="Times New Roman"/>
              </a:rPr>
              <a:t>b</a:t>
            </a:r>
            <a:r>
              <a:rPr sz="2000" spc="-5" dirty="0">
                <a:latin typeface="Times New Roman"/>
                <a:cs typeface="Times New Roman"/>
              </a:rPr>
              <a:t>e</a:t>
            </a:r>
            <a:r>
              <a:rPr sz="2000" spc="5" dirty="0">
                <a:latin typeface="Times New Roman"/>
                <a:cs typeface="Times New Roman"/>
              </a:rPr>
              <a:t>dd</a:t>
            </a:r>
            <a:r>
              <a:rPr sz="2000" spc="-5" dirty="0">
                <a:latin typeface="Times New Roman"/>
                <a:cs typeface="Times New Roman"/>
              </a:rPr>
              <a:t>ed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10" dirty="0">
                <a:latin typeface="Times New Roman"/>
                <a:cs typeface="Times New Roman"/>
              </a:rPr>
              <a:t>s</a:t>
            </a:r>
            <a:r>
              <a:rPr sz="2000" spc="-45" dirty="0">
                <a:latin typeface="Times New Roman"/>
                <a:cs typeface="Times New Roman"/>
              </a:rPr>
              <a:t>y</a:t>
            </a:r>
            <a:r>
              <a:rPr sz="2000" spc="-15" dirty="0">
                <a:latin typeface="Times New Roman"/>
                <a:cs typeface="Times New Roman"/>
              </a:rPr>
              <a:t>s</a:t>
            </a:r>
            <a:r>
              <a:rPr sz="2000" spc="-5" dirty="0">
                <a:latin typeface="Times New Roman"/>
                <a:cs typeface="Times New Roman"/>
              </a:rPr>
              <a:t>t</a:t>
            </a:r>
            <a:r>
              <a:rPr sz="2000" spc="15" dirty="0">
                <a:latin typeface="Times New Roman"/>
                <a:cs typeface="Times New Roman"/>
              </a:rPr>
              <a:t>e</a:t>
            </a:r>
            <a:r>
              <a:rPr sz="2000" spc="-50" dirty="0">
                <a:latin typeface="Times New Roman"/>
                <a:cs typeface="Times New Roman"/>
              </a:rPr>
              <a:t>m</a:t>
            </a:r>
            <a:r>
              <a:rPr sz="2000" spc="-5" dirty="0">
                <a:latin typeface="Times New Roman"/>
                <a:cs typeface="Times New Roman"/>
              </a:rPr>
              <a:t>,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15" dirty="0">
                <a:latin typeface="Times New Roman"/>
                <a:cs typeface="Times New Roman"/>
              </a:rPr>
              <a:t>t</a:t>
            </a:r>
            <a:r>
              <a:rPr sz="2000" spc="-20" dirty="0">
                <a:latin typeface="Times New Roman"/>
                <a:cs typeface="Times New Roman"/>
              </a:rPr>
              <a:t>h</a:t>
            </a:r>
            <a:r>
              <a:rPr sz="2000" spc="-5" dirty="0">
                <a:latin typeface="Times New Roman"/>
                <a:cs typeface="Times New Roman"/>
              </a:rPr>
              <a:t>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5" dirty="0">
                <a:latin typeface="Times New Roman"/>
                <a:cs typeface="Times New Roman"/>
              </a:rPr>
              <a:t>d</a:t>
            </a:r>
            <a:r>
              <a:rPr sz="2000" spc="-5" dirty="0">
                <a:latin typeface="Times New Roman"/>
                <a:cs typeface="Times New Roman"/>
              </a:rPr>
              <a:t>esign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5" dirty="0">
                <a:latin typeface="Times New Roman"/>
                <a:cs typeface="Times New Roman"/>
              </a:rPr>
              <a:t>s</a:t>
            </a:r>
            <a:r>
              <a:rPr sz="2000" spc="-20" dirty="0">
                <a:latin typeface="Times New Roman"/>
                <a:cs typeface="Times New Roman"/>
              </a:rPr>
              <a:t>h</a:t>
            </a:r>
            <a:r>
              <a:rPr sz="2000" spc="5" dirty="0">
                <a:latin typeface="Times New Roman"/>
                <a:cs typeface="Times New Roman"/>
              </a:rPr>
              <a:t>o</a:t>
            </a:r>
            <a:r>
              <a:rPr sz="2000" spc="-20" dirty="0">
                <a:latin typeface="Times New Roman"/>
                <a:cs typeface="Times New Roman"/>
              </a:rPr>
              <a:t>u</a:t>
            </a:r>
            <a:r>
              <a:rPr sz="2000" spc="-5" dirty="0">
                <a:latin typeface="Times New Roman"/>
                <a:cs typeface="Times New Roman"/>
              </a:rPr>
              <a:t>ld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" dirty="0">
                <a:latin typeface="Times New Roman"/>
                <a:cs typeface="Times New Roman"/>
              </a:rPr>
              <a:t>ta</a:t>
            </a:r>
            <a:r>
              <a:rPr sz="2000" spc="-15" dirty="0">
                <a:latin typeface="Times New Roman"/>
                <a:cs typeface="Times New Roman"/>
              </a:rPr>
              <a:t>k</a:t>
            </a:r>
            <a:r>
              <a:rPr sz="2000" spc="-5" dirty="0">
                <a:latin typeface="Times New Roman"/>
                <a:cs typeface="Times New Roman"/>
              </a:rPr>
              <a:t>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" dirty="0">
                <a:latin typeface="Times New Roman"/>
                <a:cs typeface="Times New Roman"/>
              </a:rPr>
              <a:t>i</a:t>
            </a:r>
            <a:r>
              <a:rPr sz="2000" spc="-20" dirty="0">
                <a:latin typeface="Times New Roman"/>
                <a:cs typeface="Times New Roman"/>
              </a:rPr>
              <a:t>n</a:t>
            </a:r>
            <a:r>
              <a:rPr sz="2000" spc="-5" dirty="0">
                <a:latin typeface="Times New Roman"/>
                <a:cs typeface="Times New Roman"/>
              </a:rPr>
              <a:t>to  consideration </a:t>
            </a:r>
            <a:r>
              <a:rPr sz="2000" dirty="0">
                <a:latin typeface="Times New Roman"/>
                <a:cs typeface="Times New Roman"/>
              </a:rPr>
              <a:t>of both </a:t>
            </a:r>
            <a:r>
              <a:rPr sz="2000" spc="-10" dirty="0">
                <a:latin typeface="Times New Roman"/>
                <a:cs typeface="Times New Roman"/>
              </a:rPr>
              <a:t>the functional and non-functional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aspects.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420100" y="6471338"/>
            <a:ext cx="217804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2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352203"/>
            <a:ext cx="8301990" cy="3471545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5" dirty="0">
                <a:latin typeface="Times New Roman"/>
                <a:cs typeface="Times New Roman"/>
              </a:rPr>
              <a:t>In </a:t>
            </a:r>
            <a:r>
              <a:rPr sz="2000" dirty="0">
                <a:latin typeface="Times New Roman"/>
                <a:cs typeface="Times New Roman"/>
              </a:rPr>
              <a:t>both of </a:t>
            </a:r>
            <a:r>
              <a:rPr sz="2000" spc="-5" dirty="0">
                <a:latin typeface="Times New Roman"/>
                <a:cs typeface="Times New Roman"/>
              </a:rPr>
              <a:t>the maintenances </a:t>
            </a:r>
            <a:r>
              <a:rPr sz="2000" spc="-10" dirty="0">
                <a:latin typeface="Times New Roman"/>
                <a:cs typeface="Times New Roman"/>
              </a:rPr>
              <a:t>(scheduled and </a:t>
            </a:r>
            <a:r>
              <a:rPr sz="2000" dirty="0">
                <a:latin typeface="Times New Roman"/>
                <a:cs typeface="Times New Roman"/>
              </a:rPr>
              <a:t>repair), </a:t>
            </a:r>
            <a:r>
              <a:rPr sz="2000" spc="-10" dirty="0">
                <a:latin typeface="Times New Roman"/>
                <a:cs typeface="Times New Roman"/>
              </a:rPr>
              <a:t>the-printer </a:t>
            </a:r>
            <a:r>
              <a:rPr sz="2000" spc="-5" dirty="0">
                <a:latin typeface="Times New Roman"/>
                <a:cs typeface="Times New Roman"/>
              </a:rPr>
              <a:t>needs </a:t>
            </a:r>
            <a:r>
              <a:rPr sz="2000" spc="-10" dirty="0">
                <a:latin typeface="Times New Roman"/>
                <a:cs typeface="Times New Roman"/>
              </a:rPr>
              <a:t>to</a:t>
            </a:r>
            <a:r>
              <a:rPr sz="2000" spc="170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be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spc="-10" dirty="0">
                <a:latin typeface="Times New Roman"/>
                <a:cs typeface="Times New Roman"/>
              </a:rPr>
              <a:t>brought offline and during this </a:t>
            </a:r>
            <a:r>
              <a:rPr sz="2000" spc="-15" dirty="0">
                <a:latin typeface="Times New Roman"/>
                <a:cs typeface="Times New Roman"/>
              </a:rPr>
              <a:t>time </a:t>
            </a:r>
            <a:r>
              <a:rPr sz="2000" spc="-5" dirty="0">
                <a:latin typeface="Times New Roman"/>
                <a:cs typeface="Times New Roman"/>
              </a:rPr>
              <a:t>it </a:t>
            </a:r>
            <a:r>
              <a:rPr sz="2000" spc="-15" dirty="0">
                <a:latin typeface="Times New Roman"/>
                <a:cs typeface="Times New Roman"/>
              </a:rPr>
              <a:t>will </a:t>
            </a:r>
            <a:r>
              <a:rPr sz="2000" spc="-10" dirty="0">
                <a:latin typeface="Times New Roman"/>
                <a:cs typeface="Times New Roman"/>
              </a:rPr>
              <a:t>not </a:t>
            </a:r>
            <a:r>
              <a:rPr sz="2000" dirty="0">
                <a:latin typeface="Times New Roman"/>
                <a:cs typeface="Times New Roman"/>
              </a:rPr>
              <a:t>be </a:t>
            </a:r>
            <a:r>
              <a:rPr sz="2000" spc="-5" dirty="0">
                <a:latin typeface="Times New Roman"/>
                <a:cs typeface="Times New Roman"/>
              </a:rPr>
              <a:t>available </a:t>
            </a:r>
            <a:r>
              <a:rPr sz="2000" spc="-10" dirty="0">
                <a:latin typeface="Times New Roman"/>
                <a:cs typeface="Times New Roman"/>
              </a:rPr>
              <a:t>for the</a:t>
            </a:r>
            <a:r>
              <a:rPr sz="2000" spc="3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user.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50">
              <a:latin typeface="Times New Roman"/>
              <a:cs typeface="Times New Roman"/>
            </a:endParaRPr>
          </a:p>
          <a:p>
            <a:pPr marL="356870" marR="5715" indent="-344805">
              <a:lnSpc>
                <a:spcPct val="150100"/>
              </a:lnSpc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5" dirty="0">
                <a:latin typeface="Times New Roman"/>
                <a:cs typeface="Times New Roman"/>
              </a:rPr>
              <a:t>In any embedded </a:t>
            </a:r>
            <a:r>
              <a:rPr sz="2000" spc="-10" dirty="0">
                <a:latin typeface="Times New Roman"/>
                <a:cs typeface="Times New Roman"/>
              </a:rPr>
              <a:t>system </a:t>
            </a:r>
            <a:r>
              <a:rPr sz="2000" spc="-5" dirty="0">
                <a:latin typeface="Times New Roman"/>
                <a:cs typeface="Times New Roman"/>
              </a:rPr>
              <a:t>design,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ideal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value for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availability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expressed  as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680"/>
              </a:spcBef>
              <a:tabLst>
                <a:tab pos="682625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b="1" spc="-5" dirty="0">
                <a:solidFill>
                  <a:srgbClr val="AC1285"/>
                </a:solidFill>
                <a:latin typeface="Times New Roman"/>
                <a:cs typeface="Times New Roman"/>
              </a:rPr>
              <a:t>Ai = </a:t>
            </a:r>
            <a:r>
              <a:rPr sz="2000" b="1" dirty="0">
                <a:solidFill>
                  <a:srgbClr val="AC1285"/>
                </a:solidFill>
                <a:latin typeface="Times New Roman"/>
                <a:cs typeface="Times New Roman"/>
              </a:rPr>
              <a:t>MTBF </a:t>
            </a:r>
            <a:r>
              <a:rPr sz="2000" b="1" spc="-5" dirty="0">
                <a:solidFill>
                  <a:srgbClr val="AC1285"/>
                </a:solidFill>
                <a:latin typeface="Times New Roman"/>
                <a:cs typeface="Times New Roman"/>
              </a:rPr>
              <a:t>/ </a:t>
            </a:r>
            <a:r>
              <a:rPr sz="2000" b="1" dirty="0">
                <a:solidFill>
                  <a:srgbClr val="AC1285"/>
                </a:solidFill>
                <a:latin typeface="Times New Roman"/>
                <a:cs typeface="Times New Roman"/>
              </a:rPr>
              <a:t>(MTBF </a:t>
            </a:r>
            <a:r>
              <a:rPr sz="2000" b="1" spc="-5" dirty="0">
                <a:solidFill>
                  <a:srgbClr val="AC1285"/>
                </a:solidFill>
                <a:latin typeface="Times New Roman"/>
                <a:cs typeface="Times New Roman"/>
              </a:rPr>
              <a:t>+</a:t>
            </a:r>
            <a:r>
              <a:rPr sz="2000" b="1" spc="-4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AC1285"/>
                </a:solidFill>
                <a:latin typeface="Times New Roman"/>
                <a:cs typeface="Times New Roman"/>
              </a:rPr>
              <a:t>MTTR)</a:t>
            </a:r>
            <a:endParaRPr sz="2000">
              <a:latin typeface="Times New Roman"/>
              <a:cs typeface="Times New Roman"/>
            </a:endParaRPr>
          </a:p>
          <a:p>
            <a:pPr marL="683260">
              <a:lnSpc>
                <a:spcPct val="100000"/>
              </a:lnSpc>
              <a:spcBef>
                <a:spcPts val="1685"/>
              </a:spcBef>
              <a:tabLst>
                <a:tab pos="103378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5" dirty="0">
                <a:latin typeface="Times New Roman"/>
                <a:cs typeface="Times New Roman"/>
              </a:rPr>
              <a:t>Where, </a:t>
            </a:r>
            <a:r>
              <a:rPr sz="2000" spc="-20" dirty="0">
                <a:latin typeface="Times New Roman"/>
                <a:cs typeface="Times New Roman"/>
              </a:rPr>
              <a:t>Ai </a:t>
            </a:r>
            <a:r>
              <a:rPr sz="2000" spc="-5" dirty="0">
                <a:latin typeface="Times New Roman"/>
                <a:cs typeface="Times New Roman"/>
              </a:rPr>
              <a:t>– </a:t>
            </a:r>
            <a:r>
              <a:rPr sz="2000" spc="-10" dirty="0">
                <a:latin typeface="Times New Roman"/>
                <a:cs typeface="Times New Roman"/>
              </a:rPr>
              <a:t>Availability in the </a:t>
            </a:r>
            <a:r>
              <a:rPr sz="2000" spc="-5" dirty="0">
                <a:latin typeface="Times New Roman"/>
                <a:cs typeface="Times New Roman"/>
              </a:rPr>
              <a:t>ideal</a:t>
            </a:r>
            <a:r>
              <a:rPr sz="2000" spc="114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conditions.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20</a:t>
            </a:fld>
            <a:endParaRPr spc="-4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199374"/>
            <a:ext cx="8307705" cy="57588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9525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5.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Security: </a:t>
            </a:r>
            <a:r>
              <a:rPr sz="2000" spc="-5" dirty="0">
                <a:latin typeface="Times New Roman"/>
                <a:cs typeface="Times New Roman"/>
              </a:rPr>
              <a:t>aspect 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covers ‘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Confidentiality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’, </a:t>
            </a:r>
            <a:r>
              <a:rPr sz="2000" spc="-10" dirty="0">
                <a:solidFill>
                  <a:srgbClr val="FF0000"/>
                </a:solidFill>
                <a:latin typeface="Times New Roman"/>
                <a:cs typeface="Times New Roman"/>
              </a:rPr>
              <a:t>'</a:t>
            </a:r>
            <a:r>
              <a:rPr sz="2000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Integrity</a:t>
            </a:r>
            <a:r>
              <a:rPr sz="2000" spc="-10" dirty="0">
                <a:solidFill>
                  <a:srgbClr val="FF0000"/>
                </a:solidFill>
                <a:latin typeface="Times New Roman"/>
                <a:cs typeface="Times New Roman"/>
              </a:rPr>
              <a:t>', and 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'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Availability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' </a:t>
            </a:r>
            <a:r>
              <a:rPr sz="2000" spc="-10" dirty="0">
                <a:latin typeface="Times New Roman"/>
                <a:cs typeface="Times New Roman"/>
              </a:rPr>
              <a:t>(The  </a:t>
            </a:r>
            <a:r>
              <a:rPr sz="2000" spc="-5" dirty="0">
                <a:latin typeface="Times New Roman"/>
                <a:cs typeface="Times New Roman"/>
              </a:rPr>
              <a:t>term 'Availability' </a:t>
            </a:r>
            <a:r>
              <a:rPr sz="2000" spc="-10" dirty="0">
                <a:latin typeface="Times New Roman"/>
                <a:cs typeface="Times New Roman"/>
              </a:rPr>
              <a:t>mentioned </a:t>
            </a:r>
            <a:r>
              <a:rPr sz="2000" spc="-5" dirty="0">
                <a:latin typeface="Times New Roman"/>
                <a:cs typeface="Times New Roman"/>
              </a:rPr>
              <a:t>here is </a:t>
            </a:r>
            <a:r>
              <a:rPr sz="2000" spc="-10" dirty="0">
                <a:latin typeface="Times New Roman"/>
                <a:cs typeface="Times New Roman"/>
              </a:rPr>
              <a:t>not </a:t>
            </a:r>
            <a:r>
              <a:rPr sz="2000" spc="-5" dirty="0">
                <a:latin typeface="Times New Roman"/>
                <a:cs typeface="Times New Roman"/>
              </a:rPr>
              <a:t>related </a:t>
            </a:r>
            <a:r>
              <a:rPr sz="2000" spc="-20" dirty="0">
                <a:latin typeface="Times New Roman"/>
                <a:cs typeface="Times New Roman"/>
              </a:rPr>
              <a:t>to </a:t>
            </a:r>
            <a:r>
              <a:rPr sz="2000" spc="-10" dirty="0">
                <a:latin typeface="Times New Roman"/>
                <a:cs typeface="Times New Roman"/>
              </a:rPr>
              <a:t>the term </a:t>
            </a:r>
            <a:r>
              <a:rPr sz="2000" spc="-5" dirty="0">
                <a:latin typeface="Times New Roman"/>
                <a:cs typeface="Times New Roman"/>
              </a:rPr>
              <a:t>'Availability'  </a:t>
            </a:r>
            <a:r>
              <a:rPr sz="2000" spc="-15" dirty="0">
                <a:latin typeface="Times New Roman"/>
                <a:cs typeface="Times New Roman"/>
              </a:rPr>
              <a:t>mentioned </a:t>
            </a:r>
            <a:r>
              <a:rPr sz="2000" spc="-10" dirty="0">
                <a:latin typeface="Times New Roman"/>
                <a:cs typeface="Times New Roman"/>
              </a:rPr>
              <a:t>under the 'Maintainability'</a:t>
            </a:r>
            <a:r>
              <a:rPr sz="2000" spc="2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section).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Confidentiality </a:t>
            </a:r>
            <a:r>
              <a:rPr sz="2000" spc="-5" dirty="0">
                <a:latin typeface="Times New Roman"/>
                <a:cs typeface="Times New Roman"/>
              </a:rPr>
              <a:t>deals </a:t>
            </a:r>
            <a:r>
              <a:rPr sz="2000" spc="-15" dirty="0">
                <a:latin typeface="Times New Roman"/>
                <a:cs typeface="Times New Roman"/>
              </a:rPr>
              <a:t>with </a:t>
            </a:r>
            <a:r>
              <a:rPr sz="2000" spc="-5" dirty="0">
                <a:latin typeface="Times New Roman"/>
                <a:cs typeface="Times New Roman"/>
              </a:rPr>
              <a:t>the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protection of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data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application</a:t>
            </a:r>
            <a:r>
              <a:rPr sz="2000" spc="14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from</a:t>
            </a:r>
            <a:endParaRPr sz="2000">
              <a:latin typeface="Times New Roman"/>
              <a:cs typeface="Times New Roman"/>
            </a:endParaRPr>
          </a:p>
          <a:p>
            <a:pPr marL="356870" algn="just">
              <a:lnSpc>
                <a:spcPct val="100000"/>
              </a:lnSpc>
              <a:spcBef>
                <a:spcPts val="1205"/>
              </a:spcBef>
            </a:pP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unauthorized</a:t>
            </a:r>
            <a:r>
              <a:rPr sz="2000" spc="2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disclosure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12700" indent="-344805" algn="just">
              <a:lnSpc>
                <a:spcPct val="1500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Integrity </a:t>
            </a:r>
            <a:r>
              <a:rPr sz="2000" spc="-5" dirty="0">
                <a:latin typeface="Times New Roman"/>
                <a:cs typeface="Times New Roman"/>
              </a:rPr>
              <a:t>deals </a:t>
            </a:r>
            <a:r>
              <a:rPr sz="2000" spc="-15" dirty="0">
                <a:latin typeface="Times New Roman"/>
                <a:cs typeface="Times New Roman"/>
              </a:rPr>
              <a:t>with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protection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data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application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from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unauthorized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modifications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889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Availability </a:t>
            </a:r>
            <a:r>
              <a:rPr sz="2000" spc="-5" dirty="0">
                <a:latin typeface="Times New Roman"/>
                <a:cs typeface="Times New Roman"/>
              </a:rPr>
              <a:t>deals </a:t>
            </a:r>
            <a:r>
              <a:rPr sz="2000" spc="-20" dirty="0">
                <a:latin typeface="Times New Roman"/>
                <a:cs typeface="Times New Roman"/>
              </a:rPr>
              <a:t>with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protection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data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application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from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unauthorized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users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683260" marR="8890" indent="-326390" algn="just">
              <a:lnSpc>
                <a:spcPct val="150100"/>
              </a:lnSpc>
              <a:spcBef>
                <a:spcPts val="480"/>
              </a:spcBef>
              <a:buClr>
                <a:srgbClr val="3A812E"/>
              </a:buClr>
              <a:buSzPct val="60000"/>
              <a:buFont typeface="Wingdings"/>
              <a:buChar char=""/>
              <a:tabLst>
                <a:tab pos="683260" algn="l"/>
              </a:tabLst>
            </a:pPr>
            <a:r>
              <a:rPr sz="2000" spc="-10" dirty="0">
                <a:latin typeface="Times New Roman"/>
                <a:cs typeface="Times New Roman"/>
              </a:rPr>
              <a:t>A </a:t>
            </a:r>
            <a:r>
              <a:rPr sz="2000" dirty="0">
                <a:latin typeface="Times New Roman"/>
                <a:cs typeface="Times New Roman"/>
              </a:rPr>
              <a:t>very </a:t>
            </a:r>
            <a:r>
              <a:rPr sz="2000" spc="-5" dirty="0">
                <a:latin typeface="Times New Roman"/>
                <a:cs typeface="Times New Roman"/>
              </a:rPr>
              <a:t>good </a:t>
            </a:r>
            <a:r>
              <a:rPr sz="2000" spc="-10" dirty="0">
                <a:latin typeface="Times New Roman"/>
                <a:cs typeface="Times New Roman"/>
              </a:rPr>
              <a:t>example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'</a:t>
            </a:r>
            <a:r>
              <a:rPr sz="2000" i="1" spc="-5" dirty="0">
                <a:solidFill>
                  <a:srgbClr val="006FC0"/>
                </a:solidFill>
                <a:latin typeface="Times New Roman"/>
                <a:cs typeface="Times New Roman"/>
              </a:rPr>
              <a:t>Security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' </a:t>
            </a:r>
            <a:r>
              <a:rPr sz="2000" spc="-5" dirty="0">
                <a:latin typeface="Times New Roman"/>
                <a:cs typeface="Times New Roman"/>
              </a:rPr>
              <a:t>aspect </a:t>
            </a:r>
            <a:r>
              <a:rPr sz="2000" spc="-10" dirty="0">
                <a:latin typeface="Times New Roman"/>
                <a:cs typeface="Times New Roman"/>
              </a:rPr>
              <a:t>in </a:t>
            </a:r>
            <a:r>
              <a:rPr sz="2000" spc="5" dirty="0">
                <a:latin typeface="Times New Roman"/>
                <a:cs typeface="Times New Roman"/>
              </a:rPr>
              <a:t>an </a:t>
            </a:r>
            <a:r>
              <a:rPr sz="2000" spc="-5" dirty="0">
                <a:latin typeface="Times New Roman"/>
                <a:cs typeface="Times New Roman"/>
              </a:rPr>
              <a:t>embedded product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 Personal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Digital Assistant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(PDA)</a:t>
            </a:r>
            <a:r>
              <a:rPr sz="2000" spc="-5" dirty="0">
                <a:latin typeface="Times New Roman"/>
                <a:cs typeface="Times New Roman"/>
              </a:rPr>
              <a:t>.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PDA can </a:t>
            </a:r>
            <a:r>
              <a:rPr sz="2000" dirty="0">
                <a:latin typeface="Times New Roman"/>
                <a:cs typeface="Times New Roman"/>
              </a:rPr>
              <a:t>be </a:t>
            </a:r>
            <a:r>
              <a:rPr sz="2000" spc="-10" dirty="0">
                <a:latin typeface="Times New Roman"/>
                <a:cs typeface="Times New Roman"/>
              </a:rPr>
              <a:t>either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10" dirty="0">
                <a:latin typeface="Times New Roman"/>
                <a:cs typeface="Times New Roman"/>
              </a:rPr>
              <a:t>shared  </a:t>
            </a:r>
            <a:r>
              <a:rPr sz="2000" spc="-5" dirty="0">
                <a:latin typeface="Times New Roman"/>
                <a:cs typeface="Times New Roman"/>
              </a:rPr>
              <a:t>resource (e.g. </a:t>
            </a:r>
            <a:r>
              <a:rPr sz="2000" spc="-10" dirty="0">
                <a:latin typeface="Times New Roman"/>
                <a:cs typeface="Times New Roman"/>
              </a:rPr>
              <a:t>PDAs used </a:t>
            </a:r>
            <a:r>
              <a:rPr sz="2000" spc="-5" dirty="0">
                <a:latin typeface="Times New Roman"/>
                <a:cs typeface="Times New Roman"/>
              </a:rPr>
              <a:t>in </a:t>
            </a:r>
            <a:r>
              <a:rPr sz="2000" spc="-20" dirty="0">
                <a:latin typeface="Times New Roman"/>
                <a:cs typeface="Times New Roman"/>
              </a:rPr>
              <a:t>LAB </a:t>
            </a:r>
            <a:r>
              <a:rPr sz="2000" spc="-10" dirty="0">
                <a:latin typeface="Times New Roman"/>
                <a:cs typeface="Times New Roman"/>
              </a:rPr>
              <a:t>setups) </a:t>
            </a:r>
            <a:r>
              <a:rPr sz="2000" dirty="0">
                <a:latin typeface="Times New Roman"/>
                <a:cs typeface="Times New Roman"/>
              </a:rPr>
              <a:t>or </a:t>
            </a:r>
            <a:r>
              <a:rPr sz="2000" spc="-5" dirty="0">
                <a:latin typeface="Times New Roman"/>
                <a:cs typeface="Times New Roman"/>
              </a:rPr>
              <a:t>an </a:t>
            </a:r>
            <a:r>
              <a:rPr sz="2000" spc="-10" dirty="0">
                <a:latin typeface="Times New Roman"/>
                <a:cs typeface="Times New Roman"/>
              </a:rPr>
              <a:t>individual</a:t>
            </a:r>
            <a:r>
              <a:rPr sz="2000" spc="2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one.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21</a:t>
            </a:fld>
            <a:endParaRPr spc="-4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352203"/>
            <a:ext cx="8307070" cy="4721860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683260" indent="-326390">
              <a:lnSpc>
                <a:spcPct val="100000"/>
              </a:lnSpc>
              <a:spcBef>
                <a:spcPts val="1300"/>
              </a:spcBef>
              <a:buClr>
                <a:srgbClr val="C00000"/>
              </a:buClr>
              <a:buFont typeface="Wingdings"/>
              <a:buChar char=""/>
              <a:tabLst>
                <a:tab pos="683260" algn="l"/>
              </a:tabLst>
            </a:pP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If it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shared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one, there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should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be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some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mechanism in the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form</a:t>
            </a:r>
            <a:r>
              <a:rPr sz="2000" spc="434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5" dirty="0">
                <a:solidFill>
                  <a:srgbClr val="006FC0"/>
                </a:solidFill>
                <a:latin typeface="Times New Roman"/>
                <a:cs typeface="Times New Roman"/>
              </a:rPr>
              <a:t>of</a:t>
            </a:r>
            <a:endParaRPr sz="20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  <a:spcBef>
                <a:spcPts val="1200"/>
              </a:spcBef>
            </a:pP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user name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and password to access </a:t>
            </a:r>
            <a:r>
              <a:rPr sz="2000" spc="-10" dirty="0">
                <a:latin typeface="Times New Roman"/>
                <a:cs typeface="Times New Roman"/>
              </a:rPr>
              <a:t>into </a:t>
            </a:r>
            <a:r>
              <a:rPr sz="2000" spc="-5" dirty="0">
                <a:latin typeface="Times New Roman"/>
                <a:cs typeface="Times New Roman"/>
              </a:rPr>
              <a:t>a particular person's profile –</a:t>
            </a:r>
            <a:r>
              <a:rPr sz="2000" spc="45" dirty="0">
                <a:latin typeface="Times New Roman"/>
                <a:cs typeface="Times New Roman"/>
              </a:rPr>
              <a:t> </a:t>
            </a:r>
            <a:r>
              <a:rPr sz="2000" spc="-30" dirty="0">
                <a:latin typeface="Times New Roman"/>
                <a:cs typeface="Times New Roman"/>
              </a:rPr>
              <a:t>An</a:t>
            </a:r>
            <a:endParaRPr sz="2000">
              <a:latin typeface="Times New Roman"/>
              <a:cs typeface="Times New Roman"/>
            </a:endParaRPr>
          </a:p>
          <a:p>
            <a:pPr marL="683260" algn="just">
              <a:lnSpc>
                <a:spcPct val="100000"/>
              </a:lnSpc>
              <a:spcBef>
                <a:spcPts val="1205"/>
              </a:spcBef>
            </a:pPr>
            <a:r>
              <a:rPr sz="2000" spc="-10" dirty="0">
                <a:latin typeface="Times New Roman"/>
                <a:cs typeface="Times New Roman"/>
              </a:rPr>
              <a:t>example of'</a:t>
            </a:r>
            <a:r>
              <a:rPr sz="2000" spc="45" dirty="0"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Availability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100"/>
              </a:lnSpc>
              <a:spcBef>
                <a:spcPts val="47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latin typeface="Times New Roman"/>
                <a:cs typeface="Times New Roman"/>
              </a:rPr>
              <a:t>Also </a:t>
            </a:r>
            <a:r>
              <a:rPr sz="2000" spc="-5" dirty="0">
                <a:latin typeface="Times New Roman"/>
                <a:cs typeface="Times New Roman"/>
              </a:rPr>
              <a:t>all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data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applications present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in 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PDA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need not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accessible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to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all 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users</a:t>
            </a:r>
            <a:r>
              <a:rPr sz="2000" spc="-10" dirty="0">
                <a:latin typeface="Times New Roman"/>
                <a:cs typeface="Times New Roman"/>
              </a:rPr>
              <a:t>.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Some </a:t>
            </a:r>
            <a:r>
              <a:rPr sz="2000" spc="10" dirty="0">
                <a:solidFill>
                  <a:srgbClr val="001F5F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them 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are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specifically accessible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to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administrators </a:t>
            </a:r>
            <a:r>
              <a:rPr sz="2000" spc="-15" dirty="0">
                <a:solidFill>
                  <a:srgbClr val="001F5F"/>
                </a:solidFill>
                <a:latin typeface="Times New Roman"/>
                <a:cs typeface="Times New Roman"/>
              </a:rPr>
              <a:t>only</a:t>
            </a:r>
            <a:r>
              <a:rPr sz="2000" spc="-15" dirty="0">
                <a:latin typeface="Times New Roman"/>
                <a:cs typeface="Times New Roman"/>
              </a:rPr>
              <a:t>. </a:t>
            </a:r>
            <a:r>
              <a:rPr sz="2000" spc="-5" dirty="0">
                <a:latin typeface="Times New Roman"/>
                <a:cs typeface="Times New Roman"/>
              </a:rPr>
              <a:t>For  achieving </a:t>
            </a:r>
            <a:r>
              <a:rPr sz="2000" spc="-10" dirty="0">
                <a:latin typeface="Times New Roman"/>
                <a:cs typeface="Times New Roman"/>
              </a:rPr>
              <a:t>this,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Administrator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and user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levels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of security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should </a:t>
            </a:r>
            <a:r>
              <a:rPr sz="2000" spc="5" dirty="0">
                <a:solidFill>
                  <a:srgbClr val="006FC0"/>
                </a:solidFill>
                <a:latin typeface="Times New Roman"/>
                <a:cs typeface="Times New Roman"/>
              </a:rPr>
              <a:t>be 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implemented </a:t>
            </a:r>
            <a:r>
              <a:rPr sz="2000" spc="-5" dirty="0">
                <a:latin typeface="Times New Roman"/>
                <a:cs typeface="Times New Roman"/>
              </a:rPr>
              <a:t>– </a:t>
            </a:r>
            <a:r>
              <a:rPr sz="2000" spc="-20" dirty="0">
                <a:latin typeface="Times New Roman"/>
                <a:cs typeface="Times New Roman"/>
              </a:rPr>
              <a:t>An </a:t>
            </a:r>
            <a:r>
              <a:rPr sz="2000" spc="-10" dirty="0">
                <a:latin typeface="Times New Roman"/>
                <a:cs typeface="Times New Roman"/>
              </a:rPr>
              <a:t>example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19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Confidentiality.</a:t>
            </a:r>
            <a:endParaRPr sz="2000">
              <a:latin typeface="Times New Roman"/>
              <a:cs typeface="Times New Roman"/>
            </a:endParaRPr>
          </a:p>
          <a:p>
            <a:pPr marL="356870" marR="6985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Some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data present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in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the </a:t>
            </a:r>
            <a:r>
              <a:rPr sz="2000" spc="5" dirty="0">
                <a:solidFill>
                  <a:srgbClr val="006FC0"/>
                </a:solidFill>
                <a:latin typeface="Times New Roman"/>
                <a:cs typeface="Times New Roman"/>
              </a:rPr>
              <a:t>PDA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may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be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visible to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all users </a:t>
            </a:r>
            <a:r>
              <a:rPr sz="2000" spc="-10" dirty="0">
                <a:latin typeface="Times New Roman"/>
                <a:cs typeface="Times New Roman"/>
              </a:rPr>
              <a:t>but </a:t>
            </a:r>
            <a:r>
              <a:rPr sz="2000" spc="-5" dirty="0">
                <a:latin typeface="Times New Roman"/>
                <a:cs typeface="Times New Roman"/>
              </a:rPr>
              <a:t>there </a:t>
            </a:r>
            <a:r>
              <a:rPr sz="2000" spc="-10" dirty="0">
                <a:latin typeface="Times New Roman"/>
                <a:cs typeface="Times New Roman"/>
              </a:rPr>
              <a:t>may not </a:t>
            </a:r>
            <a:r>
              <a:rPr sz="2000" spc="5" dirty="0">
                <a:latin typeface="Times New Roman"/>
                <a:cs typeface="Times New Roman"/>
              </a:rPr>
              <a:t>be  </a:t>
            </a:r>
            <a:r>
              <a:rPr sz="2000" spc="-5" dirty="0">
                <a:latin typeface="Times New Roman"/>
                <a:cs typeface="Times New Roman"/>
              </a:rPr>
              <a:t>necessary permissions to alter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data </a:t>
            </a:r>
            <a:r>
              <a:rPr sz="2000" dirty="0">
                <a:latin typeface="Times New Roman"/>
                <a:cs typeface="Times New Roman"/>
              </a:rPr>
              <a:t>by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users. That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is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Read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Only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access 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latin typeface="Times New Roman"/>
                <a:cs typeface="Times New Roman"/>
              </a:rPr>
              <a:t>allocated </a:t>
            </a:r>
            <a:r>
              <a:rPr sz="2000" spc="-10" dirty="0">
                <a:latin typeface="Times New Roman"/>
                <a:cs typeface="Times New Roman"/>
              </a:rPr>
              <a:t>to </a:t>
            </a:r>
            <a:r>
              <a:rPr sz="2000" spc="-5" dirty="0">
                <a:latin typeface="Times New Roman"/>
                <a:cs typeface="Times New Roman"/>
              </a:rPr>
              <a:t>all </a:t>
            </a:r>
            <a:r>
              <a:rPr sz="2000" spc="-10" dirty="0">
                <a:latin typeface="Times New Roman"/>
                <a:cs typeface="Times New Roman"/>
              </a:rPr>
              <a:t>users </a:t>
            </a:r>
            <a:r>
              <a:rPr sz="2000" spc="-5" dirty="0">
                <a:latin typeface="Times New Roman"/>
                <a:cs typeface="Times New Roman"/>
              </a:rPr>
              <a:t>– </a:t>
            </a:r>
            <a:r>
              <a:rPr sz="2000" spc="-20" dirty="0">
                <a:latin typeface="Times New Roman"/>
                <a:cs typeface="Times New Roman"/>
              </a:rPr>
              <a:t>An </a:t>
            </a:r>
            <a:r>
              <a:rPr sz="2000" spc="-10" dirty="0">
                <a:latin typeface="Times New Roman"/>
                <a:cs typeface="Times New Roman"/>
              </a:rPr>
              <a:t>example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Integrity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22</a:t>
            </a:fld>
            <a:endParaRPr spc="-4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199374"/>
            <a:ext cx="8305165" cy="49657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6.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Safety: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'</a:t>
            </a:r>
            <a:r>
              <a:rPr sz="2000" i="1" spc="-5" dirty="0">
                <a:solidFill>
                  <a:srgbClr val="C00000"/>
                </a:solidFill>
                <a:latin typeface="Times New Roman"/>
                <a:cs typeface="Times New Roman"/>
              </a:rPr>
              <a:t>Safety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'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'</a:t>
            </a:r>
            <a:r>
              <a:rPr sz="2000" i="1" spc="-5" dirty="0">
                <a:solidFill>
                  <a:srgbClr val="C00000"/>
                </a:solidFill>
                <a:latin typeface="Times New Roman"/>
                <a:cs typeface="Times New Roman"/>
              </a:rPr>
              <a:t>Security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' </a:t>
            </a:r>
            <a:r>
              <a:rPr sz="2000" spc="-5" dirty="0">
                <a:latin typeface="Times New Roman"/>
                <a:cs typeface="Times New Roman"/>
              </a:rPr>
              <a:t>are </a:t>
            </a:r>
            <a:r>
              <a:rPr sz="2000" spc="-10" dirty="0">
                <a:latin typeface="Times New Roman"/>
                <a:cs typeface="Times New Roman"/>
              </a:rPr>
              <a:t>confusing terms. </a:t>
            </a:r>
            <a:r>
              <a:rPr sz="2000" spc="-5" dirty="0">
                <a:latin typeface="Times New Roman"/>
                <a:cs typeface="Times New Roman"/>
              </a:rPr>
              <a:t>Sometimes </a:t>
            </a:r>
            <a:r>
              <a:rPr sz="2000" spc="-15" dirty="0">
                <a:latin typeface="Times New Roman"/>
                <a:cs typeface="Times New Roman"/>
              </a:rPr>
              <a:t>you </a:t>
            </a:r>
            <a:r>
              <a:rPr sz="2000" spc="-10" dirty="0">
                <a:latin typeface="Times New Roman"/>
                <a:cs typeface="Times New Roman"/>
              </a:rPr>
              <a:t>may feel  </a:t>
            </a:r>
            <a:r>
              <a:rPr sz="2000" dirty="0">
                <a:latin typeface="Times New Roman"/>
                <a:cs typeface="Times New Roman"/>
              </a:rPr>
              <a:t>both of </a:t>
            </a:r>
            <a:r>
              <a:rPr sz="2000" spc="-5" dirty="0">
                <a:latin typeface="Times New Roman"/>
                <a:cs typeface="Times New Roman"/>
              </a:rPr>
              <a:t>them as a </a:t>
            </a:r>
            <a:r>
              <a:rPr sz="2000" spc="-10" dirty="0">
                <a:latin typeface="Times New Roman"/>
                <a:cs typeface="Times New Roman"/>
              </a:rPr>
              <a:t>single </a:t>
            </a:r>
            <a:r>
              <a:rPr sz="2000" spc="-5" dirty="0">
                <a:latin typeface="Times New Roman"/>
                <a:cs typeface="Times New Roman"/>
              </a:rPr>
              <a:t>attribute. But they represent two unique aspects </a:t>
            </a:r>
            <a:r>
              <a:rPr sz="2000" spc="15" dirty="0">
                <a:latin typeface="Times New Roman"/>
                <a:cs typeface="Times New Roman"/>
              </a:rPr>
              <a:t>in  </a:t>
            </a:r>
            <a:r>
              <a:rPr sz="2000" spc="-5" dirty="0">
                <a:latin typeface="Times New Roman"/>
                <a:cs typeface="Times New Roman"/>
              </a:rPr>
              <a:t>quality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attributes.</a:t>
            </a:r>
            <a:endParaRPr sz="2000">
              <a:latin typeface="Times New Roman"/>
              <a:cs typeface="Times New Roman"/>
            </a:endParaRPr>
          </a:p>
          <a:p>
            <a:pPr marL="356870" indent="-344805" algn="just">
              <a:lnSpc>
                <a:spcPct val="100000"/>
              </a:lnSpc>
              <a:spcBef>
                <a:spcPts val="1680"/>
              </a:spcBef>
              <a:buClr>
                <a:srgbClr val="CC9900"/>
              </a:buClr>
              <a:buSzPct val="65000"/>
              <a:buFont typeface="Wingdings"/>
              <a:buChar char=""/>
              <a:tabLst>
                <a:tab pos="357505" algn="l"/>
              </a:tabLst>
            </a:pPr>
            <a:r>
              <a:rPr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Safety </a:t>
            </a:r>
            <a:r>
              <a:rPr sz="2000" spc="-5" dirty="0">
                <a:latin typeface="Times New Roman"/>
                <a:cs typeface="Times New Roman"/>
              </a:rPr>
              <a:t>deals </a:t>
            </a:r>
            <a:r>
              <a:rPr sz="2000" spc="-20" dirty="0">
                <a:latin typeface="Times New Roman"/>
                <a:cs typeface="Times New Roman"/>
              </a:rPr>
              <a:t>with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possible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damages </a:t>
            </a:r>
            <a:r>
              <a:rPr sz="2000" spc="-10" dirty="0">
                <a:latin typeface="Times New Roman"/>
                <a:cs typeface="Times New Roman"/>
              </a:rPr>
              <a:t>that </a:t>
            </a:r>
            <a:r>
              <a:rPr sz="2000" spc="-5" dirty="0">
                <a:latin typeface="Times New Roman"/>
                <a:cs typeface="Times New Roman"/>
              </a:rPr>
              <a:t>can happen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to</a:t>
            </a:r>
            <a:endParaRPr sz="2000">
              <a:latin typeface="Times New Roman"/>
              <a:cs typeface="Times New Roman"/>
            </a:endParaRPr>
          </a:p>
          <a:p>
            <a:pPr marL="683260" lvl="1" indent="-326390">
              <a:lnSpc>
                <a:spcPct val="100000"/>
              </a:lnSpc>
              <a:spcBef>
                <a:spcPts val="1685"/>
              </a:spcBef>
              <a:buClr>
                <a:srgbClr val="3A812E"/>
              </a:buClr>
              <a:buSzPct val="60000"/>
              <a:buFont typeface="Wingdings"/>
              <a:buChar char=""/>
              <a:tabLst>
                <a:tab pos="682625" algn="l"/>
                <a:tab pos="683260" algn="l"/>
              </a:tabLst>
            </a:pPr>
            <a:r>
              <a:rPr sz="2000" spc="-10" dirty="0">
                <a:latin typeface="Times New Roman"/>
                <a:cs typeface="Times New Roman"/>
              </a:rPr>
              <a:t>the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operators,</a:t>
            </a:r>
            <a:endParaRPr sz="2000">
              <a:latin typeface="Times New Roman"/>
              <a:cs typeface="Times New Roman"/>
            </a:endParaRPr>
          </a:p>
          <a:p>
            <a:pPr marL="683260" lvl="1" indent="-326390">
              <a:lnSpc>
                <a:spcPct val="100000"/>
              </a:lnSpc>
              <a:spcBef>
                <a:spcPts val="1680"/>
              </a:spcBef>
              <a:buClr>
                <a:srgbClr val="3A812E"/>
              </a:buClr>
              <a:buSzPct val="60000"/>
              <a:buFont typeface="Wingdings"/>
              <a:buChar char=""/>
              <a:tabLst>
                <a:tab pos="682625" algn="l"/>
                <a:tab pos="683260" algn="l"/>
              </a:tabLst>
            </a:pPr>
            <a:r>
              <a:rPr sz="2000" spc="-5" dirty="0">
                <a:latin typeface="Times New Roman"/>
                <a:cs typeface="Times New Roman"/>
              </a:rPr>
              <a:t>public </a:t>
            </a:r>
            <a:r>
              <a:rPr sz="2000" spc="-10" dirty="0">
                <a:latin typeface="Times New Roman"/>
                <a:cs typeface="Times New Roman"/>
              </a:rPr>
              <a:t>and the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environment;</a:t>
            </a:r>
            <a:endParaRPr sz="2000">
              <a:latin typeface="Times New Roman"/>
              <a:cs typeface="Times New Roman"/>
            </a:endParaRPr>
          </a:p>
          <a:p>
            <a:pPr marL="683260" lvl="1" indent="-326390">
              <a:lnSpc>
                <a:spcPct val="100000"/>
              </a:lnSpc>
              <a:spcBef>
                <a:spcPts val="1680"/>
              </a:spcBef>
              <a:buClr>
                <a:srgbClr val="3A812E"/>
              </a:buClr>
              <a:buSzPct val="60000"/>
              <a:buFont typeface="Wingdings"/>
              <a:buChar char=""/>
              <a:tabLst>
                <a:tab pos="682625" algn="l"/>
                <a:tab pos="683260" algn="l"/>
              </a:tabLst>
            </a:pPr>
            <a:r>
              <a:rPr sz="2000" spc="-10" dirty="0">
                <a:latin typeface="Times New Roman"/>
                <a:cs typeface="Times New Roman"/>
              </a:rPr>
              <a:t>due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to</a:t>
            </a:r>
            <a:endParaRPr sz="2000">
              <a:latin typeface="Times New Roman"/>
              <a:cs typeface="Times New Roman"/>
            </a:endParaRPr>
          </a:p>
          <a:p>
            <a:pPr marL="1033780" lvl="2" indent="-351155">
              <a:lnSpc>
                <a:spcPct val="100000"/>
              </a:lnSpc>
              <a:spcBef>
                <a:spcPts val="1685"/>
              </a:spcBef>
              <a:buClr>
                <a:srgbClr val="CC9900"/>
              </a:buClr>
              <a:buSzPct val="65000"/>
              <a:buFont typeface="Wingdings"/>
              <a:buChar char=""/>
              <a:tabLst>
                <a:tab pos="1033780" algn="l"/>
                <a:tab pos="1034415" algn="l"/>
              </a:tabLst>
            </a:pPr>
            <a:r>
              <a:rPr sz="2000" spc="-10" dirty="0">
                <a:latin typeface="Times New Roman"/>
                <a:cs typeface="Times New Roman"/>
              </a:rPr>
              <a:t>the breakdown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an embedded</a:t>
            </a:r>
            <a:r>
              <a:rPr sz="2000" spc="80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system,</a:t>
            </a:r>
            <a:endParaRPr sz="2000">
              <a:latin typeface="Times New Roman"/>
              <a:cs typeface="Times New Roman"/>
            </a:endParaRPr>
          </a:p>
          <a:p>
            <a:pPr marL="1033780" marR="9525" lvl="2" indent="-351155">
              <a:lnSpc>
                <a:spcPct val="150100"/>
              </a:lnSpc>
              <a:spcBef>
                <a:spcPts val="480"/>
              </a:spcBef>
              <a:buClr>
                <a:srgbClr val="CC9900"/>
              </a:buClr>
              <a:buSzPct val="65000"/>
              <a:buFont typeface="Wingdings"/>
              <a:buChar char=""/>
              <a:tabLst>
                <a:tab pos="1033780" algn="l"/>
                <a:tab pos="1034415" algn="l"/>
              </a:tabLst>
            </a:pP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emission </a:t>
            </a:r>
            <a:r>
              <a:rPr sz="2000" spc="1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radioactive </a:t>
            </a:r>
            <a:r>
              <a:rPr sz="2000" dirty="0">
                <a:latin typeface="Times New Roman"/>
                <a:cs typeface="Times New Roman"/>
              </a:rPr>
              <a:t>or </a:t>
            </a:r>
            <a:r>
              <a:rPr sz="2000" spc="-5" dirty="0">
                <a:latin typeface="Times New Roman"/>
                <a:cs typeface="Times New Roman"/>
              </a:rPr>
              <a:t>hazardous materials </a:t>
            </a:r>
            <a:r>
              <a:rPr sz="2000" dirty="0">
                <a:latin typeface="Times New Roman"/>
                <a:cs typeface="Times New Roman"/>
              </a:rPr>
              <a:t>from </a:t>
            </a:r>
            <a:r>
              <a:rPr sz="2000" spc="-5" dirty="0">
                <a:latin typeface="Times New Roman"/>
                <a:cs typeface="Times New Roman"/>
              </a:rPr>
              <a:t>the embedded  products.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23</a:t>
            </a:fld>
            <a:endParaRPr spc="-4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199374"/>
            <a:ext cx="8307070" cy="33496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8890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0" dirty="0">
                <a:latin typeface="Times New Roman"/>
                <a:cs typeface="Times New Roman"/>
              </a:rPr>
              <a:t>breakdown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an embedded </a:t>
            </a:r>
            <a:r>
              <a:rPr sz="2000" spc="-10" dirty="0">
                <a:latin typeface="Times New Roman"/>
                <a:cs typeface="Times New Roman"/>
              </a:rPr>
              <a:t>system </a:t>
            </a:r>
            <a:r>
              <a:rPr sz="2000" spc="-5" dirty="0">
                <a:latin typeface="Times New Roman"/>
                <a:cs typeface="Times New Roman"/>
              </a:rPr>
              <a:t>may occur </a:t>
            </a:r>
            <a:r>
              <a:rPr sz="2000" spc="-10" dirty="0">
                <a:latin typeface="Times New Roman"/>
                <a:cs typeface="Times New Roman"/>
              </a:rPr>
              <a:t>due </a:t>
            </a:r>
            <a:r>
              <a:rPr sz="2000" spc="-5" dirty="0">
                <a:latin typeface="Times New Roman"/>
                <a:cs typeface="Times New Roman"/>
              </a:rPr>
              <a:t>to a </a:t>
            </a:r>
            <a:r>
              <a:rPr sz="2000" spc="-10" dirty="0">
                <a:latin typeface="Times New Roman"/>
                <a:cs typeface="Times New Roman"/>
              </a:rPr>
              <a:t>hardware failure  </a:t>
            </a:r>
            <a:r>
              <a:rPr sz="2000" dirty="0">
                <a:latin typeface="Times New Roman"/>
                <a:cs typeface="Times New Roman"/>
              </a:rPr>
              <a:t>or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20" dirty="0">
                <a:latin typeface="Times New Roman"/>
                <a:cs typeface="Times New Roman"/>
              </a:rPr>
              <a:t>firmware</a:t>
            </a:r>
            <a:r>
              <a:rPr sz="2000" spc="5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failure.</a:t>
            </a:r>
            <a:endParaRPr sz="2000">
              <a:latin typeface="Times New Roman"/>
              <a:cs typeface="Times New Roman"/>
            </a:endParaRPr>
          </a:p>
          <a:p>
            <a:pPr marL="356870" marR="8255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Safety </a:t>
            </a:r>
            <a:r>
              <a:rPr sz="2000" spc="-5" dirty="0">
                <a:latin typeface="Times New Roman"/>
                <a:cs typeface="Times New Roman"/>
              </a:rPr>
              <a:t>analysis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15" dirty="0">
                <a:latin typeface="Times New Roman"/>
                <a:cs typeface="Times New Roman"/>
              </a:rPr>
              <a:t>must </a:t>
            </a:r>
            <a:r>
              <a:rPr sz="2000" spc="-10" dirty="0">
                <a:latin typeface="Times New Roman"/>
                <a:cs typeface="Times New Roman"/>
              </a:rPr>
              <a:t>in </a:t>
            </a:r>
            <a:r>
              <a:rPr sz="2000" spc="-5" dirty="0">
                <a:latin typeface="Times New Roman"/>
                <a:cs typeface="Times New Roman"/>
              </a:rPr>
              <a:t>product </a:t>
            </a:r>
            <a:r>
              <a:rPr sz="2000" spc="-10" dirty="0">
                <a:latin typeface="Times New Roman"/>
                <a:cs typeface="Times New Roman"/>
              </a:rPr>
              <a:t>engineering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to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evaluate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anticipated 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damages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and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determine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the best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course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action </a:t>
            </a:r>
            <a:r>
              <a:rPr sz="2000" spc="-10" dirty="0">
                <a:latin typeface="Times New Roman"/>
                <a:cs typeface="Times New Roman"/>
              </a:rPr>
              <a:t>to </a:t>
            </a:r>
            <a:r>
              <a:rPr sz="2000" spc="-5" dirty="0">
                <a:latin typeface="Times New Roman"/>
                <a:cs typeface="Times New Roman"/>
              </a:rPr>
              <a:t>bring down the  </a:t>
            </a:r>
            <a:r>
              <a:rPr sz="2000" spc="-10" dirty="0">
                <a:latin typeface="Times New Roman"/>
                <a:cs typeface="Times New Roman"/>
              </a:rPr>
              <a:t>consequences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the damages </a:t>
            </a:r>
            <a:r>
              <a:rPr sz="2000" spc="-5" dirty="0">
                <a:latin typeface="Times New Roman"/>
                <a:cs typeface="Times New Roman"/>
              </a:rPr>
              <a:t>to an acceptable</a:t>
            </a:r>
            <a:r>
              <a:rPr sz="2000" spc="1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level.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0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latin typeface="Times New Roman"/>
                <a:cs typeface="Times New Roman"/>
              </a:rPr>
              <a:t>Some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the safety threats </a:t>
            </a:r>
            <a:r>
              <a:rPr sz="2000" dirty="0">
                <a:latin typeface="Times New Roman"/>
                <a:cs typeface="Times New Roman"/>
              </a:rPr>
              <a:t>are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sudden </a:t>
            </a:r>
            <a:r>
              <a:rPr sz="2000" spc="-5" dirty="0">
                <a:latin typeface="Times New Roman"/>
                <a:cs typeface="Times New Roman"/>
              </a:rPr>
              <a:t>(like product </a:t>
            </a:r>
            <a:r>
              <a:rPr sz="2000" spc="-10" dirty="0">
                <a:latin typeface="Times New Roman"/>
                <a:cs typeface="Times New Roman"/>
              </a:rPr>
              <a:t>breakdown) </a:t>
            </a:r>
            <a:r>
              <a:rPr sz="2000" spc="-5" dirty="0">
                <a:latin typeface="Times New Roman"/>
                <a:cs typeface="Times New Roman"/>
              </a:rPr>
              <a:t>and </a:t>
            </a:r>
            <a:r>
              <a:rPr sz="2000" spc="-10" dirty="0">
                <a:latin typeface="Times New Roman"/>
                <a:cs typeface="Times New Roman"/>
              </a:rPr>
              <a:t>some </a:t>
            </a:r>
            <a:r>
              <a:rPr sz="2000" spc="30" dirty="0">
                <a:latin typeface="Times New Roman"/>
                <a:cs typeface="Times New Roman"/>
              </a:rPr>
              <a:t>of  </a:t>
            </a:r>
            <a:r>
              <a:rPr sz="2000" spc="-10" dirty="0">
                <a:latin typeface="Times New Roman"/>
                <a:cs typeface="Times New Roman"/>
              </a:rPr>
              <a:t>them </a:t>
            </a:r>
            <a:r>
              <a:rPr sz="2000" dirty="0">
                <a:latin typeface="Times New Roman"/>
                <a:cs typeface="Times New Roman"/>
              </a:rPr>
              <a:t>are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gradual </a:t>
            </a:r>
            <a:r>
              <a:rPr sz="2000" spc="-10" dirty="0">
                <a:latin typeface="Times New Roman"/>
                <a:cs typeface="Times New Roman"/>
              </a:rPr>
              <a:t>(like </a:t>
            </a:r>
            <a:r>
              <a:rPr sz="2000" spc="-5" dirty="0">
                <a:latin typeface="Times New Roman"/>
                <a:cs typeface="Times New Roman"/>
              </a:rPr>
              <a:t>hazardous </a:t>
            </a:r>
            <a:r>
              <a:rPr sz="2000" spc="-15" dirty="0">
                <a:latin typeface="Times New Roman"/>
                <a:cs typeface="Times New Roman"/>
              </a:rPr>
              <a:t>emissions </a:t>
            </a:r>
            <a:r>
              <a:rPr sz="2000" spc="-10" dirty="0">
                <a:latin typeface="Times New Roman"/>
                <a:cs typeface="Times New Roman"/>
              </a:rPr>
              <a:t>from the</a:t>
            </a:r>
            <a:r>
              <a:rPr sz="2000" spc="1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product).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24</a:t>
            </a:fld>
            <a:endParaRPr spc="-4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504113"/>
            <a:ext cx="8306434" cy="43256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8890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1.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Testability 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&amp;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Debug-ability: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deals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with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how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easily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one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can test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his/ her  design,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application;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and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by </a:t>
            </a:r>
            <a:r>
              <a:rPr sz="2000" spc="-20" dirty="0">
                <a:solidFill>
                  <a:srgbClr val="AC1285"/>
                </a:solidFill>
                <a:latin typeface="Times New Roman"/>
                <a:cs typeface="Times New Roman"/>
              </a:rPr>
              <a:t>which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means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he/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she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can test</a:t>
            </a:r>
            <a:r>
              <a:rPr sz="2000" spc="27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it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5"/>
              </a:spcBef>
              <a:tabLst>
                <a:tab pos="356870" algn="l"/>
                <a:tab pos="2369185" algn="l"/>
                <a:tab pos="3332479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5" dirty="0">
                <a:latin typeface="Times New Roman"/>
                <a:cs typeface="Times New Roman"/>
              </a:rPr>
              <a:t>For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an</a:t>
            </a:r>
            <a:r>
              <a:rPr sz="2000" spc="48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embedded	product,	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testability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is applicable to both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</a:t>
            </a:r>
            <a:r>
              <a:rPr sz="2000" spc="41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u="sng" spc="-5" dirty="0">
                <a:solidFill>
                  <a:srgbClr val="AC1285"/>
                </a:solidFill>
                <a:uFill>
                  <a:solidFill>
                    <a:srgbClr val="AC1285"/>
                  </a:solidFill>
                </a:uFill>
                <a:latin typeface="Times New Roman"/>
                <a:cs typeface="Times New Roman"/>
              </a:rPr>
              <a:t>embedded</a:t>
            </a:r>
            <a:endParaRPr sz="2000">
              <a:latin typeface="Times New Roman"/>
              <a:cs typeface="Times New Roman"/>
            </a:endParaRPr>
          </a:p>
          <a:p>
            <a:pPr marL="356870" algn="just">
              <a:lnSpc>
                <a:spcPct val="100000"/>
              </a:lnSpc>
              <a:spcBef>
                <a:spcPts val="1200"/>
              </a:spcBef>
            </a:pPr>
            <a:r>
              <a:rPr sz="2000" u="sng" spc="-10" dirty="0">
                <a:solidFill>
                  <a:srgbClr val="AC1285"/>
                </a:solidFill>
                <a:uFill>
                  <a:solidFill>
                    <a:srgbClr val="AC1285"/>
                  </a:solidFill>
                </a:uFill>
                <a:latin typeface="Times New Roman"/>
                <a:cs typeface="Times New Roman"/>
              </a:rPr>
              <a:t>hardware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 and</a:t>
            </a:r>
            <a:r>
              <a:rPr sz="2000" spc="6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u="sng" spc="-15" dirty="0">
                <a:solidFill>
                  <a:srgbClr val="AC1285"/>
                </a:solidFill>
                <a:uFill>
                  <a:solidFill>
                    <a:srgbClr val="AC1285"/>
                  </a:solidFill>
                </a:uFill>
                <a:latin typeface="Times New Roman"/>
                <a:cs typeface="Times New Roman"/>
              </a:rPr>
              <a:t>firmware</a:t>
            </a:r>
            <a:r>
              <a:rPr sz="2000" spc="-1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683260" marR="5080" indent="-326390" algn="just">
              <a:lnSpc>
                <a:spcPct val="150100"/>
              </a:lnSpc>
              <a:spcBef>
                <a:spcPts val="480"/>
              </a:spcBef>
              <a:buClr>
                <a:srgbClr val="3A812E"/>
              </a:buClr>
              <a:buSzPct val="60000"/>
              <a:buFont typeface="Wingdings"/>
              <a:buChar char=""/>
              <a:tabLst>
                <a:tab pos="683260" algn="l"/>
              </a:tabLst>
            </a:pPr>
            <a:r>
              <a:rPr sz="2000" i="1" spc="-5" dirty="0">
                <a:solidFill>
                  <a:srgbClr val="C00000"/>
                </a:solidFill>
                <a:latin typeface="Times New Roman"/>
                <a:cs typeface="Times New Roman"/>
              </a:rPr>
              <a:t>Embedded hardware testing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ensures that 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peripherals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and 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total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hardware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functions </a:t>
            </a:r>
            <a:r>
              <a:rPr sz="2000" spc="5" dirty="0">
                <a:solidFill>
                  <a:srgbClr val="AC1285"/>
                </a:solidFill>
                <a:latin typeface="Times New Roman"/>
                <a:cs typeface="Times New Roman"/>
              </a:rPr>
              <a:t>in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desired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manner</a:t>
            </a:r>
            <a:r>
              <a:rPr sz="2000" spc="-10" dirty="0">
                <a:latin typeface="Times New Roman"/>
                <a:cs typeface="Times New Roman"/>
              </a:rPr>
              <a:t>, whereas </a:t>
            </a:r>
            <a:r>
              <a:rPr sz="2000" i="1" spc="-5" dirty="0">
                <a:solidFill>
                  <a:srgbClr val="C00000"/>
                </a:solidFill>
                <a:latin typeface="Times New Roman"/>
                <a:cs typeface="Times New Roman"/>
              </a:rPr>
              <a:t>firmware testing 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ensures that the </a:t>
            </a:r>
            <a:r>
              <a:rPr sz="2000" spc="-20" dirty="0">
                <a:solidFill>
                  <a:srgbClr val="AC1285"/>
                </a:solidFill>
                <a:latin typeface="Times New Roman"/>
                <a:cs typeface="Times New Roman"/>
              </a:rPr>
              <a:t>firmware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functioning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in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expected</a:t>
            </a:r>
            <a:r>
              <a:rPr sz="2000" spc="30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25" dirty="0">
                <a:solidFill>
                  <a:srgbClr val="AC1285"/>
                </a:solidFill>
                <a:latin typeface="Times New Roman"/>
                <a:cs typeface="Times New Roman"/>
              </a:rPr>
              <a:t>way</a:t>
            </a:r>
            <a:r>
              <a:rPr sz="2000" spc="-2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10160" indent="-344805" algn="just">
              <a:lnSpc>
                <a:spcPct val="150100"/>
              </a:lnSpc>
              <a:spcBef>
                <a:spcPts val="47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Debug-ability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means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debugging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product as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such for figuring out  the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probable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sources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that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create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unexpected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behavior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in 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total</a:t>
            </a:r>
            <a:r>
              <a:rPr sz="2000" spc="12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AC1285"/>
                </a:solidFill>
                <a:latin typeface="Times New Roman"/>
                <a:cs typeface="Times New Roman"/>
              </a:rPr>
              <a:t>system</a:t>
            </a:r>
            <a:r>
              <a:rPr sz="2000" spc="-2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25</a:t>
            </a:fld>
            <a:endParaRPr spc="-4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352203"/>
            <a:ext cx="8307070" cy="5300980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3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</a:t>
            </a:r>
            <a:r>
              <a:rPr sz="2000" spc="229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Debug-ability</a:t>
            </a:r>
            <a:r>
              <a:rPr sz="2000" spc="9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has</a:t>
            </a:r>
            <a:r>
              <a:rPr sz="2000" spc="12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two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aspects</a:t>
            </a:r>
            <a:r>
              <a:rPr sz="2000" spc="15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in</a:t>
            </a:r>
            <a:r>
              <a:rPr sz="2000" spc="11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the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embedded</a:t>
            </a:r>
            <a:r>
              <a:rPr sz="2000" spc="15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system</a:t>
            </a:r>
            <a:r>
              <a:rPr sz="2000" spc="9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development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context,</a:t>
            </a:r>
            <a:endParaRPr sz="2000">
              <a:latin typeface="Times New Roman"/>
              <a:cs typeface="Times New Roman"/>
            </a:endParaRPr>
          </a:p>
          <a:p>
            <a:pPr marL="356870" algn="just">
              <a:lnSpc>
                <a:spcPct val="100000"/>
              </a:lnSpc>
              <a:spcBef>
                <a:spcPts val="1200"/>
              </a:spcBef>
            </a:pPr>
            <a:r>
              <a:rPr sz="2000" spc="-20" dirty="0">
                <a:latin typeface="Times New Roman"/>
                <a:cs typeface="Times New Roman"/>
              </a:rPr>
              <a:t>namely, </a:t>
            </a:r>
            <a:r>
              <a:rPr sz="2000" u="sng" spc="-10" dirty="0">
                <a:solidFill>
                  <a:srgbClr val="AC1285"/>
                </a:solidFill>
                <a:uFill>
                  <a:solidFill>
                    <a:srgbClr val="AC1285"/>
                  </a:solidFill>
                </a:uFill>
                <a:latin typeface="Times New Roman"/>
                <a:cs typeface="Times New Roman"/>
              </a:rPr>
              <a:t>hardware level debugging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u="sng" spc="-20" dirty="0">
                <a:solidFill>
                  <a:srgbClr val="AC1285"/>
                </a:solidFill>
                <a:uFill>
                  <a:solidFill>
                    <a:srgbClr val="AC1285"/>
                  </a:solidFill>
                </a:uFill>
                <a:latin typeface="Times New Roman"/>
                <a:cs typeface="Times New Roman"/>
              </a:rPr>
              <a:t>firmware </a:t>
            </a:r>
            <a:r>
              <a:rPr sz="2000" u="sng" spc="-10" dirty="0">
                <a:solidFill>
                  <a:srgbClr val="AC1285"/>
                </a:solidFill>
                <a:uFill>
                  <a:solidFill>
                    <a:srgbClr val="AC1285"/>
                  </a:solidFill>
                </a:uFill>
                <a:latin typeface="Times New Roman"/>
                <a:cs typeface="Times New Roman"/>
              </a:rPr>
              <a:t>level</a:t>
            </a:r>
            <a:r>
              <a:rPr sz="2000" u="sng" spc="415" dirty="0">
                <a:solidFill>
                  <a:srgbClr val="AC1285"/>
                </a:solidFill>
                <a:uFill>
                  <a:solidFill>
                    <a:srgbClr val="AC1285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u="sng" spc="-10" dirty="0">
                <a:solidFill>
                  <a:srgbClr val="AC1285"/>
                </a:solidFill>
                <a:uFill>
                  <a:solidFill>
                    <a:srgbClr val="AC1285"/>
                  </a:solidFill>
                </a:uFill>
                <a:latin typeface="Times New Roman"/>
                <a:cs typeface="Times New Roman"/>
              </a:rPr>
              <a:t>debugging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683260" marR="5080" indent="-326390" algn="just">
              <a:lnSpc>
                <a:spcPct val="150100"/>
              </a:lnSpc>
              <a:spcBef>
                <a:spcPts val="480"/>
              </a:spcBef>
              <a:buClr>
                <a:srgbClr val="3A812E"/>
              </a:buClr>
              <a:buSzPct val="60000"/>
              <a:buFont typeface="Wingdings"/>
              <a:buChar char=""/>
              <a:tabLst>
                <a:tab pos="683260" algn="l"/>
              </a:tabLst>
            </a:pPr>
            <a:r>
              <a:rPr sz="2000" i="1" spc="-5" dirty="0">
                <a:solidFill>
                  <a:srgbClr val="C00000"/>
                </a:solidFill>
                <a:latin typeface="Times New Roman"/>
                <a:cs typeface="Times New Roman"/>
              </a:rPr>
              <a:t>Hardware debugging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used for figuring out 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issues created </a:t>
            </a:r>
            <a:r>
              <a:rPr sz="2000" spc="5" dirty="0">
                <a:solidFill>
                  <a:srgbClr val="AC1285"/>
                </a:solidFill>
                <a:latin typeface="Times New Roman"/>
                <a:cs typeface="Times New Roman"/>
              </a:rPr>
              <a:t>by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hardware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problems </a:t>
            </a:r>
            <a:r>
              <a:rPr sz="2000" spc="-10" dirty="0">
                <a:latin typeface="Times New Roman"/>
                <a:cs typeface="Times New Roman"/>
              </a:rPr>
              <a:t>whereas </a:t>
            </a:r>
            <a:r>
              <a:rPr sz="2000" i="1" spc="-10" dirty="0">
                <a:solidFill>
                  <a:srgbClr val="C00000"/>
                </a:solidFill>
                <a:latin typeface="Times New Roman"/>
                <a:cs typeface="Times New Roman"/>
              </a:rPr>
              <a:t>firmware </a:t>
            </a:r>
            <a:r>
              <a:rPr sz="2000" i="1" dirty="0">
                <a:solidFill>
                  <a:srgbClr val="C00000"/>
                </a:solidFill>
                <a:latin typeface="Times New Roman"/>
                <a:cs typeface="Times New Roman"/>
              </a:rPr>
              <a:t>debugging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employed to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figure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out  the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probable errors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that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appear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as a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result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20" dirty="0">
                <a:solidFill>
                  <a:srgbClr val="AC1285"/>
                </a:solidFill>
                <a:latin typeface="Times New Roman"/>
                <a:cs typeface="Times New Roman"/>
              </a:rPr>
              <a:t>flaws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in the</a:t>
            </a:r>
            <a:r>
              <a:rPr sz="2000" spc="10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firmware</a:t>
            </a:r>
            <a:r>
              <a:rPr sz="2000" spc="-1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8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2.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Evolvability: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latin typeface="Times New Roman"/>
                <a:cs typeface="Times New Roman"/>
              </a:rPr>
              <a:t>a term </a:t>
            </a:r>
            <a:r>
              <a:rPr sz="2000" spc="-20" dirty="0">
                <a:latin typeface="Times New Roman"/>
                <a:cs typeface="Times New Roman"/>
              </a:rPr>
              <a:t>which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latin typeface="Times New Roman"/>
                <a:cs typeface="Times New Roman"/>
              </a:rPr>
              <a:t>closely related </a:t>
            </a:r>
            <a:r>
              <a:rPr sz="2000" spc="-10" dirty="0">
                <a:latin typeface="Times New Roman"/>
                <a:cs typeface="Times New Roman"/>
              </a:rPr>
              <a:t>to</a:t>
            </a:r>
            <a:r>
              <a:rPr sz="2000" spc="-17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Biology.</a:t>
            </a:r>
            <a:endParaRPr sz="2000">
              <a:latin typeface="Times New Roman"/>
              <a:cs typeface="Times New Roman"/>
            </a:endParaRPr>
          </a:p>
          <a:p>
            <a:pPr marL="356870" marR="8255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Evolvability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referred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non-heritable variation</a:t>
            </a:r>
            <a:r>
              <a:rPr sz="2000" spc="-5" dirty="0">
                <a:latin typeface="Times New Roman"/>
                <a:cs typeface="Times New Roman"/>
              </a:rPr>
              <a:t>. </a:t>
            </a:r>
            <a:r>
              <a:rPr sz="2000" dirty="0">
                <a:latin typeface="Times New Roman"/>
                <a:cs typeface="Times New Roman"/>
              </a:rPr>
              <a:t>For </a:t>
            </a:r>
            <a:r>
              <a:rPr sz="2000" spc="-5" dirty="0">
                <a:latin typeface="Times New Roman"/>
                <a:cs typeface="Times New Roman"/>
              </a:rPr>
              <a:t>an embedded  </a:t>
            </a:r>
            <a:r>
              <a:rPr sz="2000" spc="-10" dirty="0">
                <a:latin typeface="Times New Roman"/>
                <a:cs typeface="Times New Roman"/>
              </a:rPr>
              <a:t>system, the </a:t>
            </a:r>
            <a:r>
              <a:rPr sz="2000" spc="-5" dirty="0">
                <a:latin typeface="Times New Roman"/>
                <a:cs typeface="Times New Roman"/>
              </a:rPr>
              <a:t>quality attribute 'Evolvability'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refers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to 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ease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with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which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the  embedded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product </a:t>
            </a:r>
            <a:r>
              <a:rPr sz="2000" spc="-10" dirty="0">
                <a:latin typeface="Times New Roman"/>
                <a:cs typeface="Times New Roman"/>
              </a:rPr>
              <a:t>(including firmware </a:t>
            </a:r>
            <a:r>
              <a:rPr sz="2000" spc="-5" dirty="0">
                <a:latin typeface="Times New Roman"/>
                <a:cs typeface="Times New Roman"/>
              </a:rPr>
              <a:t>and hardware)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can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be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modified to  take advantage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new </a:t>
            </a:r>
            <a:r>
              <a:rPr sz="2000" spc="-20" dirty="0">
                <a:solidFill>
                  <a:srgbClr val="AC1285"/>
                </a:solidFill>
                <a:latin typeface="Times New Roman"/>
                <a:cs typeface="Times New Roman"/>
              </a:rPr>
              <a:t>firmware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or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hardware</a:t>
            </a:r>
            <a:r>
              <a:rPr sz="2000" spc="25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technologies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26</a:t>
            </a:fld>
            <a:endParaRPr spc="-4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581913"/>
            <a:ext cx="8307070" cy="46901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9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3.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Portability: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a </a:t>
            </a:r>
            <a:r>
              <a:rPr sz="2000" spc="-15" dirty="0">
                <a:solidFill>
                  <a:srgbClr val="C00000"/>
                </a:solidFill>
                <a:latin typeface="Times New Roman"/>
                <a:cs typeface="Times New Roman"/>
              </a:rPr>
              <a:t>measure 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of </a:t>
            </a:r>
            <a:r>
              <a:rPr sz="2000" spc="-20" dirty="0">
                <a:solidFill>
                  <a:srgbClr val="C00000"/>
                </a:solidFill>
                <a:latin typeface="Times New Roman"/>
                <a:cs typeface="Times New Roman"/>
              </a:rPr>
              <a:t>'system</a:t>
            </a:r>
            <a:r>
              <a:rPr sz="2000" spc="-17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independence</a:t>
            </a:r>
            <a:r>
              <a:rPr sz="2000" spc="-5" dirty="0">
                <a:latin typeface="Times New Roman"/>
                <a:cs typeface="Times New Roman"/>
              </a:rPr>
              <a:t>'.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000"/>
              </a:lnSpc>
              <a:spcBef>
                <a:spcPts val="484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An embedded product is </a:t>
            </a:r>
            <a:r>
              <a:rPr sz="2000" spc="-15" dirty="0">
                <a:latin typeface="Times New Roman"/>
                <a:cs typeface="Times New Roman"/>
              </a:rPr>
              <a:t>said </a:t>
            </a:r>
            <a:r>
              <a:rPr sz="2000" spc="-5" dirty="0">
                <a:latin typeface="Times New Roman"/>
                <a:cs typeface="Times New Roman"/>
              </a:rPr>
              <a:t>to </a:t>
            </a:r>
            <a:r>
              <a:rPr sz="2000" dirty="0">
                <a:latin typeface="Times New Roman"/>
                <a:cs typeface="Times New Roman"/>
              </a:rPr>
              <a:t>be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portable </a:t>
            </a:r>
            <a:r>
              <a:rPr sz="2000" spc="-5" dirty="0">
                <a:latin typeface="Times New Roman"/>
                <a:cs typeface="Times New Roman"/>
              </a:rPr>
              <a:t>if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product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is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capable </a:t>
            </a:r>
            <a:r>
              <a:rPr sz="2000" spc="5" dirty="0">
                <a:solidFill>
                  <a:srgbClr val="AC1285"/>
                </a:solidFill>
                <a:latin typeface="Times New Roman"/>
                <a:cs typeface="Times New Roman"/>
              </a:rPr>
              <a:t>of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functioning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'as such' in various en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environments,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target processors/  controllers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embedded operating</a:t>
            </a:r>
            <a:r>
              <a:rPr sz="2000" spc="1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AC1285"/>
                </a:solidFill>
                <a:latin typeface="Times New Roman"/>
                <a:cs typeface="Times New Roman"/>
              </a:rPr>
              <a:t>systems</a:t>
            </a:r>
            <a:r>
              <a:rPr sz="2000" spc="-2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</a:t>
            </a:r>
            <a:r>
              <a:rPr sz="2000" spc="22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65" dirty="0"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ease</a:t>
            </a:r>
            <a:r>
              <a:rPr sz="2000" spc="8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with</a:t>
            </a:r>
            <a:r>
              <a:rPr sz="2000" spc="8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which</a:t>
            </a:r>
            <a:r>
              <a:rPr sz="2000" spc="6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5" dirty="0">
                <a:solidFill>
                  <a:srgbClr val="6F2F9F"/>
                </a:solidFill>
                <a:latin typeface="Times New Roman"/>
                <a:cs typeface="Times New Roman"/>
              </a:rPr>
              <a:t>an</a:t>
            </a:r>
            <a:r>
              <a:rPr sz="2000" spc="3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embedded</a:t>
            </a:r>
            <a:r>
              <a:rPr sz="2000" spc="9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product</a:t>
            </a:r>
            <a:r>
              <a:rPr sz="2000" spc="7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can</a:t>
            </a:r>
            <a:r>
              <a:rPr sz="2000" spc="4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be</a:t>
            </a:r>
            <a:r>
              <a:rPr sz="2000" spc="6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ported</a:t>
            </a:r>
            <a:r>
              <a:rPr sz="2000" spc="8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on</a:t>
            </a:r>
            <a:r>
              <a:rPr sz="2000" spc="5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to</a:t>
            </a:r>
            <a:r>
              <a:rPr sz="2000" spc="7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</a:t>
            </a:r>
            <a:r>
              <a:rPr sz="2000" spc="6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new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5"/>
              </a:spcBef>
            </a:pP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platform </a:t>
            </a:r>
            <a:r>
              <a:rPr sz="2000" spc="-5" dirty="0">
                <a:latin typeface="Times New Roman"/>
                <a:cs typeface="Times New Roman"/>
              </a:rPr>
              <a:t>is a direct </a:t>
            </a:r>
            <a:r>
              <a:rPr sz="2000" spc="-15" dirty="0">
                <a:latin typeface="Times New Roman"/>
                <a:cs typeface="Times New Roman"/>
              </a:rPr>
              <a:t>measure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the rework</a:t>
            </a:r>
            <a:r>
              <a:rPr sz="2000" spc="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required.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standard embedded product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should 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always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flexible and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portable</a:t>
            </a:r>
            <a:r>
              <a:rPr sz="200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5715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In embedded products,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term 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'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porting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'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represents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migration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embedded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firmware written for one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target processor (i.e., Intel x86)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to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different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target processor (say </a:t>
            </a:r>
            <a:r>
              <a:rPr sz="2000" spc="-20" dirty="0">
                <a:solidFill>
                  <a:srgbClr val="AC1285"/>
                </a:solidFill>
                <a:latin typeface="Times New Roman"/>
                <a:cs typeface="Times New Roman"/>
              </a:rPr>
              <a:t>ARM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Cortex M3</a:t>
            </a:r>
            <a:r>
              <a:rPr sz="2000" spc="9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processor)</a:t>
            </a:r>
            <a:r>
              <a:rPr sz="200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27</a:t>
            </a:fld>
            <a:endParaRPr spc="-4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428403"/>
            <a:ext cx="8309609" cy="51181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6870" marR="5080" indent="-344805" algn="just">
              <a:lnSpc>
                <a:spcPct val="150100"/>
              </a:lnSpc>
              <a:spcBef>
                <a:spcPts val="9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If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firmware is written in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high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level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language </a:t>
            </a:r>
            <a:r>
              <a:rPr sz="2000" spc="-10" dirty="0">
                <a:latin typeface="Times New Roman"/>
                <a:cs typeface="Times New Roman"/>
              </a:rPr>
              <a:t>like </a:t>
            </a:r>
            <a:r>
              <a:rPr sz="2000" dirty="0">
                <a:latin typeface="Times New Roman"/>
                <a:cs typeface="Times New Roman"/>
              </a:rPr>
              <a:t>'C' </a:t>
            </a:r>
            <a:r>
              <a:rPr sz="2000" spc="-20" dirty="0">
                <a:latin typeface="Times New Roman"/>
                <a:cs typeface="Times New Roman"/>
              </a:rPr>
              <a:t>with </a:t>
            </a:r>
            <a:r>
              <a:rPr sz="2000" spc="-10" dirty="0">
                <a:latin typeface="Times New Roman"/>
                <a:cs typeface="Times New Roman"/>
              </a:rPr>
              <a:t>little </a:t>
            </a:r>
            <a:r>
              <a:rPr sz="2000" spc="-5" dirty="0">
                <a:latin typeface="Times New Roman"/>
                <a:cs typeface="Times New Roman"/>
              </a:rPr>
              <a:t>target  processor-specific </a:t>
            </a:r>
            <a:r>
              <a:rPr sz="2000" spc="-10" dirty="0">
                <a:latin typeface="Times New Roman"/>
                <a:cs typeface="Times New Roman"/>
              </a:rPr>
              <a:t>functions </a:t>
            </a:r>
            <a:r>
              <a:rPr sz="2000" spc="-5" dirty="0">
                <a:latin typeface="Times New Roman"/>
                <a:cs typeface="Times New Roman"/>
              </a:rPr>
              <a:t>(operating </a:t>
            </a:r>
            <a:r>
              <a:rPr sz="2000" spc="-10" dirty="0">
                <a:latin typeface="Times New Roman"/>
                <a:cs typeface="Times New Roman"/>
              </a:rPr>
              <a:t>system </a:t>
            </a:r>
            <a:r>
              <a:rPr sz="2000" spc="-5" dirty="0">
                <a:latin typeface="Times New Roman"/>
                <a:cs typeface="Times New Roman"/>
              </a:rPr>
              <a:t>extensions </a:t>
            </a:r>
            <a:r>
              <a:rPr sz="2000" dirty="0">
                <a:latin typeface="Times New Roman"/>
                <a:cs typeface="Times New Roman"/>
              </a:rPr>
              <a:t>or </a:t>
            </a:r>
            <a:r>
              <a:rPr sz="2000" spc="-10" dirty="0">
                <a:latin typeface="Times New Roman"/>
                <a:cs typeface="Times New Roman"/>
              </a:rPr>
              <a:t>compiler  </a:t>
            </a:r>
            <a:r>
              <a:rPr sz="2000" spc="-5" dirty="0">
                <a:latin typeface="Times New Roman"/>
                <a:cs typeface="Times New Roman"/>
              </a:rPr>
              <a:t>specific utilities), it is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very easy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to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port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firmware for 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new processor </a:t>
            </a:r>
            <a:r>
              <a:rPr sz="2000" spc="5" dirty="0">
                <a:latin typeface="Times New Roman"/>
                <a:cs typeface="Times New Roman"/>
              </a:rPr>
              <a:t>by  </a:t>
            </a:r>
            <a:r>
              <a:rPr sz="2000" spc="-5" dirty="0">
                <a:latin typeface="Times New Roman"/>
                <a:cs typeface="Times New Roman"/>
              </a:rPr>
              <a:t>replacing </a:t>
            </a:r>
            <a:r>
              <a:rPr sz="2000" spc="-10" dirty="0">
                <a:latin typeface="Times New Roman"/>
                <a:cs typeface="Times New Roman"/>
              </a:rPr>
              <a:t>those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'target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processor-specific functions' </a:t>
            </a:r>
            <a:r>
              <a:rPr sz="2000" spc="-10" dirty="0">
                <a:latin typeface="Times New Roman"/>
                <a:cs typeface="Times New Roman"/>
              </a:rPr>
              <a:t>with the </a:t>
            </a:r>
            <a:r>
              <a:rPr sz="2000" spc="-5" dirty="0">
                <a:latin typeface="Times New Roman"/>
                <a:cs typeface="Times New Roman"/>
              </a:rPr>
              <a:t>ones </a:t>
            </a:r>
            <a:r>
              <a:rPr sz="2000" spc="-10" dirty="0">
                <a:latin typeface="Times New Roman"/>
                <a:cs typeface="Times New Roman"/>
              </a:rPr>
              <a:t>for the </a:t>
            </a:r>
            <a:r>
              <a:rPr sz="2000" spc="-5" dirty="0">
                <a:latin typeface="Times New Roman"/>
                <a:cs typeface="Times New Roman"/>
              </a:rPr>
              <a:t>new  target processor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re-compiling </a:t>
            </a:r>
            <a:r>
              <a:rPr sz="2000" spc="-5" dirty="0">
                <a:latin typeface="Times New Roman"/>
                <a:cs typeface="Times New Roman"/>
              </a:rPr>
              <a:t>the program </a:t>
            </a:r>
            <a:r>
              <a:rPr sz="2000" spc="-10" dirty="0">
                <a:latin typeface="Times New Roman"/>
                <a:cs typeface="Times New Roman"/>
              </a:rPr>
              <a:t>for the </a:t>
            </a:r>
            <a:r>
              <a:rPr sz="2000" spc="-5" dirty="0">
                <a:latin typeface="Times New Roman"/>
                <a:cs typeface="Times New Roman"/>
              </a:rPr>
              <a:t>new target processor•  specific </a:t>
            </a:r>
            <a:r>
              <a:rPr sz="2000" spc="-10" dirty="0">
                <a:latin typeface="Times New Roman"/>
                <a:cs typeface="Times New Roman"/>
              </a:rPr>
              <a:t>settings. Re-compiling </a:t>
            </a:r>
            <a:r>
              <a:rPr sz="2000" spc="-5" dirty="0">
                <a:latin typeface="Times New Roman"/>
                <a:cs typeface="Times New Roman"/>
              </a:rPr>
              <a:t>the program </a:t>
            </a:r>
            <a:r>
              <a:rPr sz="2000" dirty="0">
                <a:latin typeface="Times New Roman"/>
                <a:cs typeface="Times New Roman"/>
              </a:rPr>
              <a:t>or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new target processor  </a:t>
            </a:r>
            <a:r>
              <a:rPr sz="2000" spc="-10" dirty="0">
                <a:latin typeface="Times New Roman"/>
                <a:cs typeface="Times New Roman"/>
              </a:rPr>
              <a:t>generates the new </a:t>
            </a:r>
            <a:r>
              <a:rPr sz="2000" spc="-5" dirty="0">
                <a:latin typeface="Times New Roman"/>
                <a:cs typeface="Times New Roman"/>
              </a:rPr>
              <a:t>target processor-specific </a:t>
            </a:r>
            <a:r>
              <a:rPr sz="2000" spc="-15" dirty="0">
                <a:latin typeface="Times New Roman"/>
                <a:cs typeface="Times New Roman"/>
              </a:rPr>
              <a:t>machine</a:t>
            </a:r>
            <a:r>
              <a:rPr sz="2000" spc="16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codes.</a:t>
            </a:r>
            <a:endParaRPr sz="2000">
              <a:latin typeface="Times New Roman"/>
              <a:cs typeface="Times New Roman"/>
            </a:endParaRPr>
          </a:p>
          <a:p>
            <a:pPr marL="356870" marR="762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If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firmware is written in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Assembly Language </a:t>
            </a:r>
            <a:r>
              <a:rPr sz="2000" spc="-10" dirty="0">
                <a:latin typeface="Times New Roman"/>
                <a:cs typeface="Times New Roman"/>
              </a:rPr>
              <a:t>for </a:t>
            </a:r>
            <a:r>
              <a:rPr sz="2000" spc="-5" dirty="0">
                <a:latin typeface="Times New Roman"/>
                <a:cs typeface="Times New Roman"/>
              </a:rPr>
              <a:t>a particular </a:t>
            </a:r>
            <a:r>
              <a:rPr sz="2000" spc="-10" dirty="0">
                <a:latin typeface="Times New Roman"/>
                <a:cs typeface="Times New Roman"/>
              </a:rPr>
              <a:t>family </a:t>
            </a:r>
            <a:r>
              <a:rPr sz="2000" spc="5" dirty="0">
                <a:latin typeface="Times New Roman"/>
                <a:cs typeface="Times New Roman"/>
              </a:rPr>
              <a:t>of  </a:t>
            </a:r>
            <a:r>
              <a:rPr sz="2000" spc="-5" dirty="0">
                <a:latin typeface="Times New Roman"/>
                <a:cs typeface="Times New Roman"/>
              </a:rPr>
              <a:t>processor (say x86 </a:t>
            </a:r>
            <a:r>
              <a:rPr sz="2000" spc="-10" dirty="0">
                <a:latin typeface="Times New Roman"/>
                <a:cs typeface="Times New Roman"/>
              </a:rPr>
              <a:t>family), </a:t>
            </a:r>
            <a:r>
              <a:rPr sz="2000" spc="-5" dirty="0">
                <a:latin typeface="Times New Roman"/>
                <a:cs typeface="Times New Roman"/>
              </a:rPr>
              <a:t>it </a:t>
            </a:r>
            <a:r>
              <a:rPr sz="2000" spc="-15" dirty="0">
                <a:latin typeface="Times New Roman"/>
                <a:cs typeface="Times New Roman"/>
              </a:rPr>
              <a:t>will </a:t>
            </a:r>
            <a:r>
              <a:rPr sz="2000" dirty="0">
                <a:latin typeface="Times New Roman"/>
                <a:cs typeface="Times New Roman"/>
              </a:rPr>
              <a:t>be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difficult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to translate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assembly 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language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instructions to the new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target processor </a:t>
            </a:r>
            <a:r>
              <a:rPr sz="2000" spc="-5" dirty="0">
                <a:latin typeface="Times New Roman"/>
                <a:cs typeface="Times New Roman"/>
              </a:rPr>
              <a:t>specific </a:t>
            </a:r>
            <a:r>
              <a:rPr sz="2000" spc="-10" dirty="0">
                <a:latin typeface="Times New Roman"/>
                <a:cs typeface="Times New Roman"/>
              </a:rPr>
              <a:t>language and so the  </a:t>
            </a:r>
            <a:r>
              <a:rPr sz="2000" spc="-5" dirty="0">
                <a:latin typeface="Times New Roman"/>
                <a:cs typeface="Times New Roman"/>
              </a:rPr>
              <a:t>portability </a:t>
            </a:r>
            <a:r>
              <a:rPr sz="2000" spc="-10" dirty="0">
                <a:latin typeface="Times New Roman"/>
                <a:cs typeface="Times New Roman"/>
              </a:rPr>
              <a:t>is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poor.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28</a:t>
            </a:fld>
            <a:endParaRPr spc="-4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199374"/>
            <a:ext cx="8307070" cy="42037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If </a:t>
            </a:r>
            <a:r>
              <a:rPr sz="2000" spc="-10" dirty="0">
                <a:latin typeface="Times New Roman"/>
                <a:cs typeface="Times New Roman"/>
              </a:rPr>
              <a:t>you </a:t>
            </a:r>
            <a:r>
              <a:rPr sz="2000" dirty="0">
                <a:latin typeface="Times New Roman"/>
                <a:cs typeface="Times New Roman"/>
              </a:rPr>
              <a:t>look </a:t>
            </a:r>
            <a:r>
              <a:rPr sz="2000" spc="-5" dirty="0">
                <a:latin typeface="Times New Roman"/>
                <a:cs typeface="Times New Roman"/>
              </a:rPr>
              <a:t>into </a:t>
            </a:r>
            <a:r>
              <a:rPr sz="2000" spc="-10" dirty="0">
                <a:latin typeface="Times New Roman"/>
                <a:cs typeface="Times New Roman"/>
              </a:rPr>
              <a:t>various programming </a:t>
            </a:r>
            <a:r>
              <a:rPr sz="2000" spc="-5" dirty="0">
                <a:latin typeface="Times New Roman"/>
                <a:cs typeface="Times New Roman"/>
              </a:rPr>
              <a:t>languages </a:t>
            </a:r>
            <a:r>
              <a:rPr sz="2000" spc="-10" dirty="0">
                <a:latin typeface="Times New Roman"/>
                <a:cs typeface="Times New Roman"/>
              </a:rPr>
              <a:t>for </a:t>
            </a:r>
            <a:r>
              <a:rPr sz="2000" spc="-5" dirty="0">
                <a:latin typeface="Times New Roman"/>
                <a:cs typeface="Times New Roman"/>
              </a:rPr>
              <a:t>application development  </a:t>
            </a:r>
            <a:r>
              <a:rPr sz="2000" spc="-10" dirty="0">
                <a:latin typeface="Times New Roman"/>
                <a:cs typeface="Times New Roman"/>
              </a:rPr>
              <a:t>for </a:t>
            </a:r>
            <a:r>
              <a:rPr sz="2000" spc="-5" dirty="0">
                <a:latin typeface="Times New Roman"/>
                <a:cs typeface="Times New Roman"/>
              </a:rPr>
              <a:t>desktop applications, </a:t>
            </a:r>
            <a:r>
              <a:rPr sz="2000" spc="-15" dirty="0">
                <a:latin typeface="Times New Roman"/>
                <a:cs typeface="Times New Roman"/>
              </a:rPr>
              <a:t>you </a:t>
            </a:r>
            <a:r>
              <a:rPr sz="2000" spc="-10" dirty="0">
                <a:latin typeface="Times New Roman"/>
                <a:cs typeface="Times New Roman"/>
              </a:rPr>
              <a:t>will see that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certain applications developed </a:t>
            </a:r>
            <a:r>
              <a:rPr sz="2000" spc="5" dirty="0">
                <a:solidFill>
                  <a:srgbClr val="AC1285"/>
                </a:solidFill>
                <a:latin typeface="Times New Roman"/>
                <a:cs typeface="Times New Roman"/>
              </a:rPr>
              <a:t>on 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certain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languages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run only on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specific operating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systems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some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them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run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independent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desktop operating</a:t>
            </a:r>
            <a:r>
              <a:rPr sz="2000" spc="4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AC1285"/>
                </a:solidFill>
                <a:latin typeface="Times New Roman"/>
                <a:cs typeface="Times New Roman"/>
              </a:rPr>
              <a:t>systems</a:t>
            </a:r>
            <a:r>
              <a:rPr sz="2000" spc="-2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683260" marR="5080" indent="-326390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For </a:t>
            </a:r>
            <a:r>
              <a:rPr sz="2000" spc="-10" dirty="0">
                <a:latin typeface="Times New Roman"/>
                <a:cs typeface="Times New Roman"/>
              </a:rPr>
              <a:t>example,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applications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developed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using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Microsoft technologies </a:t>
            </a:r>
            <a:r>
              <a:rPr sz="2000" spc="-5" dirty="0">
                <a:latin typeface="Times New Roman"/>
                <a:cs typeface="Times New Roman"/>
              </a:rPr>
              <a:t>(e.g.  Microsoft </a:t>
            </a:r>
            <a:r>
              <a:rPr sz="2000" spc="-10" dirty="0">
                <a:latin typeface="Times New Roman"/>
                <a:cs typeface="Times New Roman"/>
              </a:rPr>
              <a:t>Visual C++ using Visual </a:t>
            </a:r>
            <a:r>
              <a:rPr sz="2000" spc="-5" dirty="0">
                <a:latin typeface="Times New Roman"/>
                <a:cs typeface="Times New Roman"/>
              </a:rPr>
              <a:t>studio)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latin typeface="Times New Roman"/>
                <a:cs typeface="Times New Roman"/>
              </a:rPr>
              <a:t>capable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running </a:t>
            </a:r>
            <a:r>
              <a:rPr sz="2000" dirty="0">
                <a:latin typeface="Times New Roman"/>
                <a:cs typeface="Times New Roman"/>
              </a:rPr>
              <a:t>only </a:t>
            </a:r>
            <a:r>
              <a:rPr sz="2000" spc="30" dirty="0">
                <a:latin typeface="Times New Roman"/>
                <a:cs typeface="Times New Roman"/>
              </a:rPr>
              <a:t>on  </a:t>
            </a:r>
            <a:r>
              <a:rPr sz="2000" spc="-5" dirty="0">
                <a:latin typeface="Times New Roman"/>
                <a:cs typeface="Times New Roman"/>
              </a:rPr>
              <a:t>Microsoft </a:t>
            </a:r>
            <a:r>
              <a:rPr sz="2000" spc="-10" dirty="0">
                <a:latin typeface="Times New Roman"/>
                <a:cs typeface="Times New Roman"/>
              </a:rPr>
              <a:t>platforms </a:t>
            </a:r>
            <a:r>
              <a:rPr sz="2000" spc="-5" dirty="0">
                <a:latin typeface="Times New Roman"/>
                <a:cs typeface="Times New Roman"/>
              </a:rPr>
              <a:t>and </a:t>
            </a:r>
            <a:r>
              <a:rPr sz="2000" spc="-10" dirty="0">
                <a:latin typeface="Times New Roman"/>
                <a:cs typeface="Times New Roman"/>
              </a:rPr>
              <a:t>will not </a:t>
            </a:r>
            <a:r>
              <a:rPr sz="2000" spc="-5" dirty="0">
                <a:latin typeface="Times New Roman"/>
                <a:cs typeface="Times New Roman"/>
              </a:rPr>
              <a:t>function </a:t>
            </a:r>
            <a:r>
              <a:rPr sz="2000" dirty="0">
                <a:latin typeface="Times New Roman"/>
                <a:cs typeface="Times New Roman"/>
              </a:rPr>
              <a:t>on </a:t>
            </a:r>
            <a:r>
              <a:rPr sz="2000" spc="-5" dirty="0">
                <a:latin typeface="Times New Roman"/>
                <a:cs typeface="Times New Roman"/>
              </a:rPr>
              <a:t>other operating </a:t>
            </a:r>
            <a:r>
              <a:rPr sz="2000" spc="-10" dirty="0">
                <a:latin typeface="Times New Roman"/>
                <a:cs typeface="Times New Roman"/>
              </a:rPr>
              <a:t>systems;  </a:t>
            </a:r>
            <a:r>
              <a:rPr sz="2000" spc="-5" dirty="0">
                <a:latin typeface="Times New Roman"/>
                <a:cs typeface="Times New Roman"/>
              </a:rPr>
              <a:t>whereas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applications developed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using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'Java' </a:t>
            </a:r>
            <a:r>
              <a:rPr sz="2000" spc="-10" dirty="0">
                <a:latin typeface="Times New Roman"/>
                <a:cs typeface="Times New Roman"/>
              </a:rPr>
              <a:t>from </a:t>
            </a:r>
            <a:r>
              <a:rPr sz="2000" spc="-5" dirty="0">
                <a:latin typeface="Times New Roman"/>
                <a:cs typeface="Times New Roman"/>
              </a:rPr>
              <a:t>Sun </a:t>
            </a:r>
            <a:r>
              <a:rPr sz="2000" spc="-10" dirty="0">
                <a:latin typeface="Times New Roman"/>
                <a:cs typeface="Times New Roman"/>
              </a:rPr>
              <a:t>Microsystems  </a:t>
            </a:r>
            <a:r>
              <a:rPr sz="2000" spc="-15" dirty="0">
                <a:latin typeface="Times New Roman"/>
                <a:cs typeface="Times New Roman"/>
              </a:rPr>
              <a:t>works </a:t>
            </a:r>
            <a:r>
              <a:rPr sz="2000" dirty="0">
                <a:latin typeface="Times New Roman"/>
                <a:cs typeface="Times New Roman"/>
              </a:rPr>
              <a:t>on </a:t>
            </a:r>
            <a:r>
              <a:rPr sz="2000" spc="-10" dirty="0">
                <a:latin typeface="Times New Roman"/>
                <a:cs typeface="Times New Roman"/>
              </a:rPr>
              <a:t>any </a:t>
            </a:r>
            <a:r>
              <a:rPr sz="2000" spc="-5" dirty="0">
                <a:latin typeface="Times New Roman"/>
                <a:cs typeface="Times New Roman"/>
              </a:rPr>
              <a:t>operating </a:t>
            </a:r>
            <a:r>
              <a:rPr sz="2000" spc="-15" dirty="0">
                <a:latin typeface="Times New Roman"/>
                <a:cs typeface="Times New Roman"/>
              </a:rPr>
              <a:t>system </a:t>
            </a:r>
            <a:r>
              <a:rPr sz="2000" spc="-10" dirty="0">
                <a:latin typeface="Times New Roman"/>
                <a:cs typeface="Times New Roman"/>
              </a:rPr>
              <a:t>that </a:t>
            </a:r>
            <a:r>
              <a:rPr sz="2000" spc="-5" dirty="0">
                <a:latin typeface="Times New Roman"/>
                <a:cs typeface="Times New Roman"/>
              </a:rPr>
              <a:t>supports Java</a:t>
            </a:r>
            <a:r>
              <a:rPr sz="2000" spc="17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standards.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29</a:t>
            </a:fld>
            <a:endParaRPr spc="-4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6172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9654" rIns="0" bIns="0" rtlCol="0">
            <a:spAutoFit/>
          </a:bodyPr>
          <a:lstStyle/>
          <a:p>
            <a:pPr marL="1956435" marR="5080" indent="-668020">
              <a:lnSpc>
                <a:spcPct val="100000"/>
              </a:lnSpc>
              <a:spcBef>
                <a:spcPts val="100"/>
              </a:spcBef>
            </a:pPr>
            <a:r>
              <a:rPr sz="3600" b="1" i="0" spc="-10" dirty="0">
                <a:latin typeface="Times New Roman"/>
                <a:cs typeface="Times New Roman"/>
              </a:rPr>
              <a:t>CHARACTERISTICS </a:t>
            </a:r>
            <a:r>
              <a:rPr sz="3600" b="1" i="0" dirty="0">
                <a:latin typeface="Times New Roman"/>
                <a:cs typeface="Times New Roman"/>
              </a:rPr>
              <a:t>OF AN  </a:t>
            </a:r>
            <a:r>
              <a:rPr sz="3600" b="1" i="0" spc="-5" dirty="0">
                <a:latin typeface="Times New Roman"/>
                <a:cs typeface="Times New Roman"/>
              </a:rPr>
              <a:t>EMBEDDED</a:t>
            </a:r>
            <a:r>
              <a:rPr sz="3600" b="1" i="0" spc="-35" dirty="0">
                <a:latin typeface="Times New Roman"/>
                <a:cs typeface="Times New Roman"/>
              </a:rPr>
              <a:t> </a:t>
            </a:r>
            <a:r>
              <a:rPr sz="3600" b="1" i="0" spc="-10" dirty="0">
                <a:latin typeface="Times New Roman"/>
                <a:cs typeface="Times New Roman"/>
              </a:rPr>
              <a:t>SYSTEM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420100" y="6471338"/>
            <a:ext cx="217804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3</a:t>
            </a:fld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540" y="1494919"/>
            <a:ext cx="7177405" cy="941069"/>
          </a:xfrm>
          <a:prstGeom prst="rect">
            <a:avLst/>
          </a:prstGeom>
        </p:spPr>
        <p:txBody>
          <a:bodyPr vert="horz" wrap="square" lIns="0" tIns="1657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5"/>
              </a:spcBef>
              <a:tabLst>
                <a:tab pos="356870" algn="l"/>
                <a:tab pos="1683385" algn="l"/>
                <a:tab pos="2759710" algn="l"/>
                <a:tab pos="3759835" algn="l"/>
                <a:tab pos="4686935" algn="l"/>
                <a:tab pos="5711190" algn="l"/>
              </a:tabLst>
            </a:pP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»	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Embedded	</a:t>
            </a:r>
            <a:r>
              <a:rPr sz="2000" spc="-10" dirty="0">
                <a:solidFill>
                  <a:srgbClr val="FF0000"/>
                </a:solidFill>
                <a:latin typeface="Times New Roman"/>
                <a:cs typeface="Times New Roman"/>
              </a:rPr>
              <a:t>Systems	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possess	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certain	specific	characteristics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characteristics 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are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unique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to 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each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embedded</a:t>
            </a:r>
            <a:r>
              <a:rPr sz="2000" spc="10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C00000"/>
                </a:solidFill>
                <a:latin typeface="Times New Roman"/>
                <a:cs typeface="Times New Roman"/>
              </a:rPr>
              <a:t>system</a:t>
            </a:r>
            <a:r>
              <a:rPr sz="2000" spc="-2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768590" y="1649044"/>
            <a:ext cx="1148715" cy="329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15950" algn="l"/>
              </a:tabLst>
            </a:pPr>
            <a:r>
              <a:rPr sz="2000" spc="-5" dirty="0">
                <a:latin typeface="Times New Roman"/>
                <a:cs typeface="Times New Roman"/>
              </a:rPr>
              <a:t>and	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t</a:t>
            </a:r>
            <a:r>
              <a:rPr sz="2000" spc="-15" dirty="0">
                <a:solidFill>
                  <a:srgbClr val="C00000"/>
                </a:solidFill>
                <a:latin typeface="Times New Roman"/>
                <a:cs typeface="Times New Roman"/>
              </a:rPr>
              <a:t>h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ese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83540" y="2625089"/>
            <a:ext cx="7051040" cy="343979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»	</a:t>
            </a:r>
            <a:r>
              <a:rPr sz="2000" spc="-15" dirty="0">
                <a:latin typeface="Times New Roman"/>
                <a:cs typeface="Times New Roman"/>
              </a:rPr>
              <a:t>Some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the important </a:t>
            </a:r>
            <a:r>
              <a:rPr sz="2000" spc="-5" dirty="0">
                <a:latin typeface="Times New Roman"/>
                <a:cs typeface="Times New Roman"/>
              </a:rPr>
              <a:t>characteristics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an embedded </a:t>
            </a:r>
            <a:r>
              <a:rPr sz="2000" spc="-15" dirty="0">
                <a:latin typeface="Times New Roman"/>
                <a:cs typeface="Times New Roman"/>
              </a:rPr>
              <a:t>system</a:t>
            </a:r>
            <a:r>
              <a:rPr sz="2000" spc="1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are:</a:t>
            </a:r>
            <a:endParaRPr sz="2000">
              <a:latin typeface="Times New Roman"/>
              <a:cs typeface="Times New Roman"/>
            </a:endParaRPr>
          </a:p>
          <a:p>
            <a:pPr marL="1141095" indent="-457834">
              <a:lnSpc>
                <a:spcPct val="100000"/>
              </a:lnSpc>
              <a:spcBef>
                <a:spcPts val="1685"/>
              </a:spcBef>
              <a:buClr>
                <a:srgbClr val="FF0000"/>
              </a:buClr>
              <a:buAutoNum type="arabicPeriod"/>
              <a:tabLst>
                <a:tab pos="1140460" algn="l"/>
                <a:tab pos="1141095" algn="l"/>
              </a:tabLst>
            </a:pPr>
            <a:r>
              <a:rPr sz="2000" spc="-5" dirty="0">
                <a:latin typeface="Times New Roman"/>
                <a:cs typeface="Times New Roman"/>
              </a:rPr>
              <a:t>Application and </a:t>
            </a:r>
            <a:r>
              <a:rPr sz="2000" spc="-10" dirty="0">
                <a:latin typeface="Times New Roman"/>
                <a:cs typeface="Times New Roman"/>
              </a:rPr>
              <a:t>domain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specific</a:t>
            </a:r>
            <a:endParaRPr sz="2000">
              <a:latin typeface="Times New Roman"/>
              <a:cs typeface="Times New Roman"/>
            </a:endParaRPr>
          </a:p>
          <a:p>
            <a:pPr marL="1141095" indent="-457834">
              <a:lnSpc>
                <a:spcPct val="100000"/>
              </a:lnSpc>
              <a:spcBef>
                <a:spcPts val="1680"/>
              </a:spcBef>
              <a:buClr>
                <a:srgbClr val="FF0000"/>
              </a:buClr>
              <a:buAutoNum type="arabicPeriod"/>
              <a:tabLst>
                <a:tab pos="1140460" algn="l"/>
                <a:tab pos="1141095" algn="l"/>
              </a:tabLst>
            </a:pPr>
            <a:r>
              <a:rPr sz="2000" spc="-5" dirty="0">
                <a:latin typeface="Times New Roman"/>
                <a:cs typeface="Times New Roman"/>
              </a:rPr>
              <a:t>Reactive and Real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Time</a:t>
            </a:r>
            <a:endParaRPr sz="2000">
              <a:latin typeface="Times New Roman"/>
              <a:cs typeface="Times New Roman"/>
            </a:endParaRPr>
          </a:p>
          <a:p>
            <a:pPr marL="1141095" indent="-457834">
              <a:lnSpc>
                <a:spcPct val="100000"/>
              </a:lnSpc>
              <a:spcBef>
                <a:spcPts val="1685"/>
              </a:spcBef>
              <a:buClr>
                <a:srgbClr val="FF0000"/>
              </a:buClr>
              <a:buAutoNum type="arabicPeriod"/>
              <a:tabLst>
                <a:tab pos="1140460" algn="l"/>
                <a:tab pos="1141095" algn="l"/>
              </a:tabLst>
            </a:pPr>
            <a:r>
              <a:rPr sz="2000" dirty="0">
                <a:latin typeface="Times New Roman"/>
                <a:cs typeface="Times New Roman"/>
              </a:rPr>
              <a:t>Operates </a:t>
            </a:r>
            <a:r>
              <a:rPr sz="2000" spc="-5" dirty="0">
                <a:latin typeface="Times New Roman"/>
                <a:cs typeface="Times New Roman"/>
              </a:rPr>
              <a:t>in harsh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environments</a:t>
            </a:r>
            <a:endParaRPr sz="2000">
              <a:latin typeface="Times New Roman"/>
              <a:cs typeface="Times New Roman"/>
            </a:endParaRPr>
          </a:p>
          <a:p>
            <a:pPr marL="1141095" indent="-457834">
              <a:lnSpc>
                <a:spcPct val="100000"/>
              </a:lnSpc>
              <a:spcBef>
                <a:spcPts val="1680"/>
              </a:spcBef>
              <a:buClr>
                <a:srgbClr val="FF0000"/>
              </a:buClr>
              <a:buAutoNum type="arabicPeriod"/>
              <a:tabLst>
                <a:tab pos="1140460" algn="l"/>
                <a:tab pos="1141095" algn="l"/>
              </a:tabLst>
            </a:pPr>
            <a:r>
              <a:rPr sz="2000" spc="-5" dirty="0">
                <a:latin typeface="Times New Roman"/>
                <a:cs typeface="Times New Roman"/>
              </a:rPr>
              <a:t>Distributed</a:t>
            </a:r>
            <a:endParaRPr sz="2000">
              <a:latin typeface="Times New Roman"/>
              <a:cs typeface="Times New Roman"/>
            </a:endParaRPr>
          </a:p>
          <a:p>
            <a:pPr marL="1141095" indent="-457834">
              <a:lnSpc>
                <a:spcPct val="100000"/>
              </a:lnSpc>
              <a:spcBef>
                <a:spcPts val="1680"/>
              </a:spcBef>
              <a:buClr>
                <a:srgbClr val="FF0000"/>
              </a:buClr>
              <a:buAutoNum type="arabicPeriod"/>
              <a:tabLst>
                <a:tab pos="1140460" algn="l"/>
                <a:tab pos="1141095" algn="l"/>
              </a:tabLst>
            </a:pPr>
            <a:r>
              <a:rPr sz="2000" spc="-15" dirty="0">
                <a:latin typeface="Times New Roman"/>
                <a:cs typeface="Times New Roman"/>
              </a:rPr>
              <a:t>Small </a:t>
            </a:r>
            <a:r>
              <a:rPr sz="2000" spc="-5" dirty="0">
                <a:latin typeface="Times New Roman"/>
                <a:cs typeface="Times New Roman"/>
              </a:rPr>
              <a:t>size and</a:t>
            </a:r>
            <a:r>
              <a:rPr sz="2000" spc="4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weight</a:t>
            </a:r>
            <a:endParaRPr sz="2000">
              <a:latin typeface="Times New Roman"/>
              <a:cs typeface="Times New Roman"/>
            </a:endParaRPr>
          </a:p>
          <a:p>
            <a:pPr marL="1141095" indent="-457834">
              <a:lnSpc>
                <a:spcPct val="100000"/>
              </a:lnSpc>
              <a:spcBef>
                <a:spcPts val="1680"/>
              </a:spcBef>
              <a:buClr>
                <a:srgbClr val="FF0000"/>
              </a:buClr>
              <a:buAutoNum type="arabicPeriod"/>
              <a:tabLst>
                <a:tab pos="1140460" algn="l"/>
                <a:tab pos="1141095" algn="l"/>
              </a:tabLst>
            </a:pPr>
            <a:r>
              <a:rPr sz="2000" spc="-10" dirty="0">
                <a:latin typeface="Times New Roman"/>
                <a:cs typeface="Times New Roman"/>
              </a:rPr>
              <a:t>Power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concerns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352203"/>
            <a:ext cx="8304530" cy="51790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6870" marR="6985" indent="-344805" algn="just">
              <a:lnSpc>
                <a:spcPct val="150100"/>
              </a:lnSpc>
              <a:spcBef>
                <a:spcPts val="9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4. </a:t>
            </a:r>
            <a:r>
              <a:rPr sz="2000" b="1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Time </a:t>
            </a:r>
            <a:r>
              <a:rPr sz="2000" b="1" i="1" spc="-20" dirty="0">
                <a:solidFill>
                  <a:srgbClr val="FF0000"/>
                </a:solidFill>
                <a:latin typeface="Times New Roman"/>
                <a:cs typeface="Times New Roman"/>
              </a:rPr>
              <a:t>to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Prototype and Market: </a:t>
            </a:r>
            <a:r>
              <a:rPr sz="2000" spc="-10" dirty="0">
                <a:latin typeface="Times New Roman"/>
                <a:cs typeface="Times New Roman"/>
              </a:rPr>
              <a:t>is the </a:t>
            </a:r>
            <a:r>
              <a:rPr sz="2000" spc="-25" dirty="0">
                <a:solidFill>
                  <a:srgbClr val="AC1285"/>
                </a:solidFill>
                <a:latin typeface="Times New Roman"/>
                <a:cs typeface="Times New Roman"/>
              </a:rPr>
              <a:t>time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elapsed between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conceptualization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 product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and the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time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at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which 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product is ready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for  selling </a:t>
            </a:r>
            <a:r>
              <a:rPr sz="2000" spc="-5" dirty="0">
                <a:latin typeface="Times New Roman"/>
                <a:cs typeface="Times New Roman"/>
              </a:rPr>
              <a:t>(for </a:t>
            </a:r>
            <a:r>
              <a:rPr sz="2000" spc="-10" dirty="0">
                <a:latin typeface="Times New Roman"/>
                <a:cs typeface="Times New Roman"/>
              </a:rPr>
              <a:t>commercial </a:t>
            </a:r>
            <a:r>
              <a:rPr sz="2000" spc="-5" dirty="0">
                <a:latin typeface="Times New Roman"/>
                <a:cs typeface="Times New Roman"/>
              </a:rPr>
              <a:t>product)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or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use </a:t>
            </a:r>
            <a:r>
              <a:rPr sz="2000" spc="-5" dirty="0">
                <a:latin typeface="Times New Roman"/>
                <a:cs typeface="Times New Roman"/>
              </a:rPr>
              <a:t>(for </a:t>
            </a:r>
            <a:r>
              <a:rPr sz="2000" spc="-10" dirty="0">
                <a:latin typeface="Times New Roman"/>
                <a:cs typeface="Times New Roman"/>
              </a:rPr>
              <a:t>non-commercial</a:t>
            </a:r>
            <a:r>
              <a:rPr sz="2000" spc="1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products).</a:t>
            </a:r>
            <a:endParaRPr sz="2000">
              <a:latin typeface="Times New Roman"/>
              <a:cs typeface="Times New Roman"/>
            </a:endParaRPr>
          </a:p>
          <a:p>
            <a:pPr marL="356870" marR="6985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commercial embedded product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market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highly competitive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time to  market 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product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critical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factor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in the success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a commercial  </a:t>
            </a:r>
            <a:r>
              <a:rPr sz="2000" spc="-10" dirty="0">
                <a:latin typeface="Times New Roman"/>
                <a:cs typeface="Times New Roman"/>
              </a:rPr>
              <a:t>embedded</a:t>
            </a:r>
            <a:r>
              <a:rPr sz="2000" spc="-5" dirty="0">
                <a:latin typeface="Times New Roman"/>
                <a:cs typeface="Times New Roman"/>
              </a:rPr>
              <a:t> product.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100"/>
              </a:lnSpc>
              <a:spcBef>
                <a:spcPts val="47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There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may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multiple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players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in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the embedded industry </a:t>
            </a:r>
            <a:r>
              <a:rPr sz="2000" spc="-20" dirty="0">
                <a:latin typeface="Times New Roman"/>
                <a:cs typeface="Times New Roman"/>
              </a:rPr>
              <a:t>who </a:t>
            </a:r>
            <a:r>
              <a:rPr sz="2000" dirty="0">
                <a:latin typeface="Times New Roman"/>
                <a:cs typeface="Times New Roman"/>
              </a:rPr>
              <a:t>develop  </a:t>
            </a:r>
            <a:r>
              <a:rPr sz="2000" spc="-5" dirty="0">
                <a:latin typeface="Times New Roman"/>
                <a:cs typeface="Times New Roman"/>
              </a:rPr>
              <a:t>products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20" dirty="0">
                <a:latin typeface="Times New Roman"/>
                <a:cs typeface="Times New Roman"/>
              </a:rPr>
              <a:t>same </a:t>
            </a:r>
            <a:r>
              <a:rPr sz="2000" spc="-5" dirty="0">
                <a:latin typeface="Times New Roman"/>
                <a:cs typeface="Times New Roman"/>
              </a:rPr>
              <a:t>category </a:t>
            </a:r>
            <a:r>
              <a:rPr sz="2000" spc="-10" dirty="0">
                <a:latin typeface="Times New Roman"/>
                <a:cs typeface="Times New Roman"/>
              </a:rPr>
              <a:t>(like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mobile phone, portable media players</a:t>
            </a:r>
            <a:r>
              <a:rPr sz="2000" spc="-10" dirty="0">
                <a:latin typeface="Times New Roman"/>
                <a:cs typeface="Times New Roman"/>
              </a:rPr>
              <a:t>,  </a:t>
            </a:r>
            <a:r>
              <a:rPr sz="2000" spc="-5" dirty="0">
                <a:latin typeface="Times New Roman"/>
                <a:cs typeface="Times New Roman"/>
              </a:rPr>
              <a:t>etc.). </a:t>
            </a:r>
            <a:r>
              <a:rPr sz="2000" dirty="0">
                <a:latin typeface="Times New Roman"/>
                <a:cs typeface="Times New Roman"/>
              </a:rPr>
              <a:t>If </a:t>
            </a:r>
            <a:r>
              <a:rPr sz="2000" spc="-15" dirty="0">
                <a:latin typeface="Times New Roman"/>
                <a:cs typeface="Times New Roman"/>
              </a:rPr>
              <a:t>you </a:t>
            </a:r>
            <a:r>
              <a:rPr sz="2000" spc="-5" dirty="0">
                <a:latin typeface="Times New Roman"/>
                <a:cs typeface="Times New Roman"/>
              </a:rPr>
              <a:t>come </a:t>
            </a:r>
            <a:r>
              <a:rPr sz="2000" spc="-15" dirty="0">
                <a:latin typeface="Times New Roman"/>
                <a:cs typeface="Times New Roman"/>
              </a:rPr>
              <a:t>up </a:t>
            </a:r>
            <a:r>
              <a:rPr sz="2000" spc="-10" dirty="0">
                <a:latin typeface="Times New Roman"/>
                <a:cs typeface="Times New Roman"/>
              </a:rPr>
              <a:t>with </a:t>
            </a:r>
            <a:r>
              <a:rPr sz="2000" spc="-5" dirty="0">
                <a:latin typeface="Times New Roman"/>
                <a:cs typeface="Times New Roman"/>
              </a:rPr>
              <a:t>a new design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5" dirty="0">
                <a:latin typeface="Times New Roman"/>
                <a:cs typeface="Times New Roman"/>
              </a:rPr>
              <a:t>if it </a:t>
            </a:r>
            <a:r>
              <a:rPr sz="2000" spc="-10" dirty="0">
                <a:latin typeface="Times New Roman"/>
                <a:cs typeface="Times New Roman"/>
              </a:rPr>
              <a:t>takes </a:t>
            </a:r>
            <a:r>
              <a:rPr sz="2000" spc="-5" dirty="0">
                <a:latin typeface="Times New Roman"/>
                <a:cs typeface="Times New Roman"/>
              </a:rPr>
              <a:t>long </a:t>
            </a:r>
            <a:r>
              <a:rPr sz="2000" spc="-10" dirty="0">
                <a:latin typeface="Times New Roman"/>
                <a:cs typeface="Times New Roman"/>
              </a:rPr>
              <a:t>time </a:t>
            </a:r>
            <a:r>
              <a:rPr sz="2000" spc="-5" dirty="0">
                <a:latin typeface="Times New Roman"/>
                <a:cs typeface="Times New Roman"/>
              </a:rPr>
              <a:t>to develop 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15" dirty="0">
                <a:latin typeface="Times New Roman"/>
                <a:cs typeface="Times New Roman"/>
              </a:rPr>
              <a:t>market </a:t>
            </a:r>
            <a:r>
              <a:rPr sz="2000" spc="-10" dirty="0">
                <a:latin typeface="Times New Roman"/>
                <a:cs typeface="Times New Roman"/>
              </a:rPr>
              <a:t>it, </a:t>
            </a:r>
            <a:r>
              <a:rPr sz="2000" spc="-5" dirty="0">
                <a:latin typeface="Times New Roman"/>
                <a:cs typeface="Times New Roman"/>
              </a:rPr>
              <a:t>the competitor product </a:t>
            </a:r>
            <a:r>
              <a:rPr sz="2000" spc="-10" dirty="0">
                <a:latin typeface="Times New Roman"/>
                <a:cs typeface="Times New Roman"/>
              </a:rPr>
              <a:t>may take </a:t>
            </a:r>
            <a:r>
              <a:rPr sz="2000" dirty="0">
                <a:latin typeface="Times New Roman"/>
                <a:cs typeface="Times New Roman"/>
              </a:rPr>
              <a:t>advantage of </a:t>
            </a:r>
            <a:r>
              <a:rPr sz="2000" spc="-5" dirty="0">
                <a:latin typeface="Times New Roman"/>
                <a:cs typeface="Times New Roman"/>
              </a:rPr>
              <a:t>it </a:t>
            </a:r>
            <a:r>
              <a:rPr sz="2000" spc="-10" dirty="0">
                <a:latin typeface="Times New Roman"/>
                <a:cs typeface="Times New Roman"/>
              </a:rPr>
              <a:t>with their  </a:t>
            </a:r>
            <a:r>
              <a:rPr sz="2000" dirty="0">
                <a:latin typeface="Times New Roman"/>
                <a:cs typeface="Times New Roman"/>
              </a:rPr>
              <a:t>product.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30</a:t>
            </a:fld>
            <a:endParaRPr spc="-4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1000" y="228600"/>
            <a:ext cx="8229600" cy="609600"/>
          </a:xfrm>
          <a:custGeom>
            <a:avLst/>
            <a:gdLst/>
            <a:ahLst/>
            <a:cxnLst/>
            <a:rect l="l" t="t" r="r" b="b"/>
            <a:pathLst>
              <a:path w="8229600" h="609600">
                <a:moveTo>
                  <a:pt x="0" y="609600"/>
                </a:moveTo>
                <a:lnTo>
                  <a:pt x="0" y="0"/>
                </a:lnTo>
                <a:lnTo>
                  <a:pt x="8229600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44500" y="199374"/>
            <a:ext cx="8320405" cy="61550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72110" marR="6985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Also,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embedded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technology is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one where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rapid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technology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change is 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happening</a:t>
            </a:r>
            <a:r>
              <a:rPr sz="2000" spc="-5" dirty="0">
                <a:latin typeface="Times New Roman"/>
                <a:cs typeface="Times New Roman"/>
              </a:rPr>
              <a:t>. </a:t>
            </a:r>
            <a:r>
              <a:rPr sz="2000" dirty="0">
                <a:latin typeface="Times New Roman"/>
                <a:cs typeface="Times New Roman"/>
              </a:rPr>
              <a:t>If </a:t>
            </a:r>
            <a:r>
              <a:rPr sz="2000" spc="-10" dirty="0">
                <a:latin typeface="Times New Roman"/>
                <a:cs typeface="Times New Roman"/>
              </a:rPr>
              <a:t>you </a:t>
            </a:r>
            <a:r>
              <a:rPr sz="2000" spc="-5" dirty="0">
                <a:latin typeface="Times New Roman"/>
                <a:cs typeface="Times New Roman"/>
              </a:rPr>
              <a:t>start </a:t>
            </a:r>
            <a:r>
              <a:rPr sz="2000" spc="-10" dirty="0">
                <a:latin typeface="Times New Roman"/>
                <a:cs typeface="Times New Roman"/>
              </a:rPr>
              <a:t>your </a:t>
            </a:r>
            <a:r>
              <a:rPr sz="2000" spc="-5" dirty="0">
                <a:latin typeface="Times New Roman"/>
                <a:cs typeface="Times New Roman"/>
              </a:rPr>
              <a:t>design </a:t>
            </a:r>
            <a:r>
              <a:rPr sz="2000" spc="10" dirty="0">
                <a:latin typeface="Times New Roman"/>
                <a:cs typeface="Times New Roman"/>
              </a:rPr>
              <a:t>by </a:t>
            </a:r>
            <a:r>
              <a:rPr sz="2000" spc="-5" dirty="0">
                <a:latin typeface="Times New Roman"/>
                <a:cs typeface="Times New Roman"/>
              </a:rPr>
              <a:t>making </a:t>
            </a:r>
            <a:r>
              <a:rPr sz="2000" spc="-15" dirty="0">
                <a:latin typeface="Times New Roman"/>
                <a:cs typeface="Times New Roman"/>
              </a:rPr>
              <a:t>use </a:t>
            </a:r>
            <a:r>
              <a:rPr sz="2000" spc="1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a new technology and </a:t>
            </a:r>
            <a:r>
              <a:rPr sz="2000" spc="-10" dirty="0">
                <a:latin typeface="Times New Roman"/>
                <a:cs typeface="Times New Roman"/>
              </a:rPr>
              <a:t>if  </a:t>
            </a:r>
            <a:r>
              <a:rPr sz="2000" spc="-5" dirty="0">
                <a:latin typeface="Times New Roman"/>
                <a:cs typeface="Times New Roman"/>
              </a:rPr>
              <a:t>it </a:t>
            </a:r>
            <a:r>
              <a:rPr sz="2000" spc="-10" dirty="0">
                <a:latin typeface="Times New Roman"/>
                <a:cs typeface="Times New Roman"/>
              </a:rPr>
              <a:t>takes long time to </a:t>
            </a:r>
            <a:r>
              <a:rPr sz="2000" spc="-5" dirty="0">
                <a:latin typeface="Times New Roman"/>
                <a:cs typeface="Times New Roman"/>
              </a:rPr>
              <a:t>develop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15" dirty="0">
                <a:latin typeface="Times New Roman"/>
                <a:cs typeface="Times New Roman"/>
              </a:rPr>
              <a:t>market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product, </a:t>
            </a:r>
            <a:r>
              <a:rPr sz="2000" dirty="0">
                <a:latin typeface="Times New Roman"/>
                <a:cs typeface="Times New Roman"/>
              </a:rPr>
              <a:t>by </a:t>
            </a:r>
            <a:r>
              <a:rPr sz="2000" spc="-5" dirty="0">
                <a:latin typeface="Times New Roman"/>
                <a:cs typeface="Times New Roman"/>
              </a:rPr>
              <a:t>the </a:t>
            </a:r>
            <a:r>
              <a:rPr sz="2000" spc="-15" dirty="0">
                <a:latin typeface="Times New Roman"/>
                <a:cs typeface="Times New Roman"/>
              </a:rPr>
              <a:t>time </a:t>
            </a:r>
            <a:r>
              <a:rPr sz="2000" spc="-10" dirty="0">
                <a:latin typeface="Times New Roman"/>
                <a:cs typeface="Times New Roman"/>
              </a:rPr>
              <a:t>you market  the </a:t>
            </a:r>
            <a:r>
              <a:rPr sz="2000" spc="-5" dirty="0">
                <a:latin typeface="Times New Roman"/>
                <a:cs typeface="Times New Roman"/>
              </a:rPr>
              <a:t>product, </a:t>
            </a:r>
            <a:r>
              <a:rPr sz="2000" spc="-10" dirty="0">
                <a:latin typeface="Times New Roman"/>
                <a:cs typeface="Times New Roman"/>
              </a:rPr>
              <a:t>the technology </a:t>
            </a:r>
            <a:r>
              <a:rPr sz="2000" spc="-20" dirty="0">
                <a:latin typeface="Times New Roman"/>
                <a:cs typeface="Times New Roman"/>
              </a:rPr>
              <a:t>might </a:t>
            </a:r>
            <a:r>
              <a:rPr sz="2000" spc="-10" dirty="0">
                <a:latin typeface="Times New Roman"/>
                <a:cs typeface="Times New Roman"/>
              </a:rPr>
              <a:t>have </a:t>
            </a:r>
            <a:r>
              <a:rPr sz="2000" spc="-5" dirty="0">
                <a:latin typeface="Times New Roman"/>
                <a:cs typeface="Times New Roman"/>
              </a:rPr>
              <a:t>superseded </a:t>
            </a:r>
            <a:r>
              <a:rPr sz="2000" spc="-20" dirty="0">
                <a:latin typeface="Times New Roman"/>
                <a:cs typeface="Times New Roman"/>
              </a:rPr>
              <a:t>with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10" dirty="0">
                <a:latin typeface="Times New Roman"/>
                <a:cs typeface="Times New Roman"/>
              </a:rPr>
              <a:t>new</a:t>
            </a:r>
            <a:r>
              <a:rPr sz="2000" spc="34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technology.</a:t>
            </a:r>
            <a:endParaRPr sz="2000">
              <a:latin typeface="Times New Roman"/>
              <a:cs typeface="Times New Roman"/>
            </a:endParaRPr>
          </a:p>
          <a:p>
            <a:pPr marL="27940" algn="just">
              <a:lnSpc>
                <a:spcPct val="100000"/>
              </a:lnSpc>
              <a:spcBef>
                <a:spcPts val="168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i="1" spc="-5" dirty="0">
                <a:solidFill>
                  <a:srgbClr val="C00000"/>
                </a:solidFill>
                <a:latin typeface="Times New Roman"/>
                <a:cs typeface="Times New Roman"/>
              </a:rPr>
              <a:t>Product </a:t>
            </a:r>
            <a:r>
              <a:rPr sz="2000" i="1" spc="-10" dirty="0">
                <a:solidFill>
                  <a:srgbClr val="C00000"/>
                </a:solidFill>
                <a:latin typeface="Times New Roman"/>
                <a:cs typeface="Times New Roman"/>
              </a:rPr>
              <a:t>prototyping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helps a lot in reducing time-to-market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r>
              <a:rPr sz="2000" spc="-24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Whenever you</a:t>
            </a:r>
            <a:endParaRPr sz="2000">
              <a:latin typeface="Times New Roman"/>
              <a:cs typeface="Times New Roman"/>
            </a:endParaRPr>
          </a:p>
          <a:p>
            <a:pPr marL="372110" algn="just">
              <a:lnSpc>
                <a:spcPct val="100000"/>
              </a:lnSpc>
              <a:spcBef>
                <a:spcPts val="1200"/>
              </a:spcBef>
            </a:pPr>
            <a:r>
              <a:rPr sz="2000" spc="-10" dirty="0">
                <a:latin typeface="Times New Roman"/>
                <a:cs typeface="Times New Roman"/>
              </a:rPr>
              <a:t>have </a:t>
            </a:r>
            <a:r>
              <a:rPr sz="2000" spc="-5" dirty="0">
                <a:latin typeface="Times New Roman"/>
                <a:cs typeface="Times New Roman"/>
              </a:rPr>
              <a:t>a product idea, </a:t>
            </a:r>
            <a:r>
              <a:rPr sz="2000" spc="-15" dirty="0">
                <a:latin typeface="Times New Roman"/>
                <a:cs typeface="Times New Roman"/>
              </a:rPr>
              <a:t>you </a:t>
            </a:r>
            <a:r>
              <a:rPr sz="2000" spc="-20" dirty="0">
                <a:latin typeface="Times New Roman"/>
                <a:cs typeface="Times New Roman"/>
              </a:rPr>
              <a:t>may </a:t>
            </a:r>
            <a:r>
              <a:rPr sz="2000" spc="-10" dirty="0">
                <a:latin typeface="Times New Roman"/>
                <a:cs typeface="Times New Roman"/>
              </a:rPr>
              <a:t>not </a:t>
            </a:r>
            <a:r>
              <a:rPr sz="2000" dirty="0">
                <a:latin typeface="Times New Roman"/>
                <a:cs typeface="Times New Roman"/>
              </a:rPr>
              <a:t>be </a:t>
            </a:r>
            <a:r>
              <a:rPr sz="2000" spc="-5" dirty="0">
                <a:latin typeface="Times New Roman"/>
                <a:cs typeface="Times New Roman"/>
              </a:rPr>
              <a:t>certain about </a:t>
            </a:r>
            <a:r>
              <a:rPr sz="2000" spc="-10" dirty="0">
                <a:latin typeface="Times New Roman"/>
                <a:cs typeface="Times New Roman"/>
              </a:rPr>
              <a:t>the feasibility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the</a:t>
            </a:r>
            <a:r>
              <a:rPr sz="2000" spc="27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idea.</a:t>
            </a:r>
            <a:endParaRPr sz="2000">
              <a:latin typeface="Times New Roman"/>
              <a:cs typeface="Times New Roman"/>
            </a:endParaRPr>
          </a:p>
          <a:p>
            <a:pPr marL="2794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</a:t>
            </a:r>
            <a:r>
              <a:rPr sz="2000" spc="240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Prototyping</a:t>
            </a:r>
            <a:r>
              <a:rPr sz="2000" i="1" spc="2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is</a:t>
            </a:r>
            <a:r>
              <a:rPr sz="2000" spc="24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an</a:t>
            </a:r>
            <a:r>
              <a:rPr sz="2000" spc="235" dirty="0"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informal</a:t>
            </a:r>
            <a:r>
              <a:rPr sz="2000" spc="29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kind</a:t>
            </a:r>
            <a:r>
              <a:rPr sz="2000" spc="26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of</a:t>
            </a:r>
            <a:r>
              <a:rPr sz="2000" spc="229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rapid</a:t>
            </a:r>
            <a:r>
              <a:rPr sz="2000" spc="27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product</a:t>
            </a:r>
            <a:r>
              <a:rPr sz="2000" spc="26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development</a:t>
            </a:r>
            <a:r>
              <a:rPr sz="2000" spc="254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in</a:t>
            </a:r>
            <a:r>
              <a:rPr sz="2000" spc="28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which</a:t>
            </a:r>
            <a:r>
              <a:rPr sz="2000" spc="24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the</a:t>
            </a:r>
            <a:endParaRPr sz="2000">
              <a:latin typeface="Times New Roman"/>
              <a:cs typeface="Times New Roman"/>
            </a:endParaRPr>
          </a:p>
          <a:p>
            <a:pPr marL="372110" algn="just">
              <a:lnSpc>
                <a:spcPct val="100000"/>
              </a:lnSpc>
              <a:spcBef>
                <a:spcPts val="1200"/>
              </a:spcBef>
            </a:pPr>
            <a:r>
              <a:rPr sz="2000" spc="-10" dirty="0">
                <a:latin typeface="Times New Roman"/>
                <a:cs typeface="Times New Roman"/>
              </a:rPr>
              <a:t>important features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product </a:t>
            </a:r>
            <a:r>
              <a:rPr sz="2000" spc="-10" dirty="0">
                <a:latin typeface="Times New Roman"/>
                <a:cs typeface="Times New Roman"/>
              </a:rPr>
              <a:t>under </a:t>
            </a:r>
            <a:r>
              <a:rPr sz="2000" spc="-5" dirty="0">
                <a:latin typeface="Times New Roman"/>
                <a:cs typeface="Times New Roman"/>
              </a:rPr>
              <a:t>consideration are</a:t>
            </a:r>
            <a:r>
              <a:rPr sz="2000" spc="1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developed.</a:t>
            </a:r>
            <a:endParaRPr sz="2000">
              <a:latin typeface="Times New Roman"/>
              <a:cs typeface="Times New Roman"/>
            </a:endParaRPr>
          </a:p>
          <a:p>
            <a:pPr marL="372110" marR="8255" indent="-344805" algn="just">
              <a:lnSpc>
                <a:spcPct val="150100"/>
              </a:lnSpc>
              <a:spcBef>
                <a:spcPts val="484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time to prototype </a:t>
            </a:r>
            <a:r>
              <a:rPr sz="2000" spc="-5" dirty="0">
                <a:latin typeface="Times New Roman"/>
                <a:cs typeface="Times New Roman"/>
              </a:rPr>
              <a:t>is also </a:t>
            </a:r>
            <a:r>
              <a:rPr sz="2000" spc="-10" dirty="0">
                <a:latin typeface="Times New Roman"/>
                <a:cs typeface="Times New Roman"/>
              </a:rPr>
              <a:t>another </a:t>
            </a:r>
            <a:r>
              <a:rPr sz="2000" spc="-5" dirty="0">
                <a:latin typeface="Times New Roman"/>
                <a:cs typeface="Times New Roman"/>
              </a:rPr>
              <a:t>critical factor.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If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prototype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is 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developed faster,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actual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estimated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development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time </a:t>
            </a:r>
            <a:r>
              <a:rPr sz="2000" spc="5" dirty="0">
                <a:solidFill>
                  <a:srgbClr val="AC1285"/>
                </a:solidFill>
                <a:latin typeface="Times New Roman"/>
                <a:cs typeface="Times New Roman"/>
              </a:rPr>
              <a:t>can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be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brought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down  </a:t>
            </a:r>
            <a:r>
              <a:rPr sz="2000" spc="-10" dirty="0">
                <a:latin typeface="Times New Roman"/>
                <a:cs typeface="Times New Roman"/>
              </a:rPr>
              <a:t>significantly.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In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order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to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shorten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time to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prototype</a:t>
            </a:r>
            <a:r>
              <a:rPr sz="2000" spc="-5" dirty="0">
                <a:latin typeface="Times New Roman"/>
                <a:cs typeface="Times New Roman"/>
              </a:rPr>
              <a:t>, </a:t>
            </a:r>
            <a:r>
              <a:rPr sz="2000" spc="-20" dirty="0">
                <a:solidFill>
                  <a:srgbClr val="001F5F"/>
                </a:solidFill>
                <a:latin typeface="Times New Roman"/>
                <a:cs typeface="Times New Roman"/>
              </a:rPr>
              <a:t>make </a:t>
            </a:r>
            <a:r>
              <a:rPr sz="2000" spc="-15" dirty="0">
                <a:solidFill>
                  <a:srgbClr val="001F5F"/>
                </a:solidFill>
                <a:latin typeface="Times New Roman"/>
                <a:cs typeface="Times New Roman"/>
              </a:rPr>
              <a:t>use 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all  possible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options </a:t>
            </a:r>
            <a:r>
              <a:rPr sz="2000" spc="-10" dirty="0">
                <a:latin typeface="Times New Roman"/>
                <a:cs typeface="Times New Roman"/>
              </a:rPr>
              <a:t>like the </a:t>
            </a:r>
            <a:r>
              <a:rPr sz="2000" spc="-15" dirty="0">
                <a:latin typeface="Times New Roman"/>
                <a:cs typeface="Times New Roman"/>
              </a:rPr>
              <a:t>use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off-the-shelf </a:t>
            </a:r>
            <a:r>
              <a:rPr sz="2000" spc="-5" dirty="0">
                <a:latin typeface="Times New Roman"/>
                <a:cs typeface="Times New Roman"/>
              </a:rPr>
              <a:t>components, </a:t>
            </a:r>
            <a:r>
              <a:rPr sz="2000" spc="-10" dirty="0">
                <a:latin typeface="Times New Roman"/>
                <a:cs typeface="Times New Roman"/>
              </a:rPr>
              <a:t>re-usable</a:t>
            </a:r>
            <a:r>
              <a:rPr sz="2000" spc="5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assets,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200"/>
              </a:spcBef>
              <a:tabLst>
                <a:tab pos="8241665" algn="l"/>
              </a:tabLst>
            </a:pPr>
            <a:r>
              <a:rPr sz="2000" strike="sngStrike" spc="-5" dirty="0">
                <a:latin typeface="Times New Roman"/>
                <a:cs typeface="Times New Roman"/>
              </a:rPr>
              <a:t>     </a:t>
            </a:r>
            <a:r>
              <a:rPr sz="2000" strike="sngStrike" spc="-165" dirty="0">
                <a:latin typeface="Times New Roman"/>
                <a:cs typeface="Times New Roman"/>
              </a:rPr>
              <a:t> </a:t>
            </a:r>
            <a:r>
              <a:rPr sz="2000" strike="sngStrike" spc="-5" dirty="0">
                <a:latin typeface="Times New Roman"/>
                <a:cs typeface="Times New Roman"/>
              </a:rPr>
              <a:t>etc.	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31</a:t>
            </a:fld>
            <a:endParaRPr spc="-4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428403"/>
            <a:ext cx="8306434" cy="51790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6870" marR="6350" indent="-344805" algn="just">
              <a:lnSpc>
                <a:spcPct val="150100"/>
              </a:lnSpc>
              <a:spcBef>
                <a:spcPts val="9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5.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Per Unit and Total 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Cost: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 factor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which is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closely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monitored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by both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end user </a:t>
            </a:r>
            <a:r>
              <a:rPr sz="2000" spc="-10" dirty="0">
                <a:latin typeface="Times New Roman"/>
                <a:cs typeface="Times New Roman"/>
              </a:rPr>
              <a:t>(those </a:t>
            </a:r>
            <a:r>
              <a:rPr sz="2000" spc="-25" dirty="0">
                <a:latin typeface="Times New Roman"/>
                <a:cs typeface="Times New Roman"/>
              </a:rPr>
              <a:t>who </a:t>
            </a:r>
            <a:r>
              <a:rPr sz="2000" dirty="0">
                <a:latin typeface="Times New Roman"/>
                <a:cs typeface="Times New Roman"/>
              </a:rPr>
              <a:t>buy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product)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product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manufacturer </a:t>
            </a:r>
            <a:r>
              <a:rPr sz="2000" spc="-10" dirty="0">
                <a:latin typeface="Times New Roman"/>
                <a:cs typeface="Times New Roman"/>
              </a:rPr>
              <a:t>(those </a:t>
            </a:r>
            <a:r>
              <a:rPr sz="2000" spc="-20" dirty="0">
                <a:latin typeface="Times New Roman"/>
                <a:cs typeface="Times New Roman"/>
              </a:rPr>
              <a:t>who  </a:t>
            </a:r>
            <a:r>
              <a:rPr sz="2000" spc="-5" dirty="0">
                <a:latin typeface="Times New Roman"/>
                <a:cs typeface="Times New Roman"/>
              </a:rPr>
              <a:t>build </a:t>
            </a:r>
            <a:r>
              <a:rPr sz="2000" spc="-10" dirty="0">
                <a:latin typeface="Times New Roman"/>
                <a:cs typeface="Times New Roman"/>
              </a:rPr>
              <a:t>the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product).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Cost is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 highly sensitive factor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for commercial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products</a:t>
            </a:r>
            <a:r>
              <a:rPr sz="2000" spc="-5" dirty="0">
                <a:latin typeface="Times New Roman"/>
                <a:cs typeface="Times New Roman"/>
              </a:rPr>
              <a:t>. Any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failure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to 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position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cost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commercial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product at a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nominal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rate</a:t>
            </a:r>
            <a:r>
              <a:rPr sz="2000" spc="-5" dirty="0">
                <a:latin typeface="Times New Roman"/>
                <a:cs typeface="Times New Roman"/>
              </a:rPr>
              <a:t>, </a:t>
            </a:r>
            <a:r>
              <a:rPr sz="2000" spc="-10" dirty="0">
                <a:latin typeface="Times New Roman"/>
                <a:cs typeface="Times New Roman"/>
              </a:rPr>
              <a:t>may </a:t>
            </a:r>
            <a:r>
              <a:rPr sz="2000" spc="-5" dirty="0">
                <a:latin typeface="Times New Roman"/>
                <a:cs typeface="Times New Roman"/>
              </a:rPr>
              <a:t>lead </a:t>
            </a:r>
            <a:r>
              <a:rPr sz="2000" spc="-10" dirty="0">
                <a:latin typeface="Times New Roman"/>
                <a:cs typeface="Times New Roman"/>
              </a:rPr>
              <a:t>to the  failure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product in </a:t>
            </a:r>
            <a:r>
              <a:rPr sz="2000" spc="-10" dirty="0">
                <a:latin typeface="Times New Roman"/>
                <a:cs typeface="Times New Roman"/>
              </a:rPr>
              <a:t>the market.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Proper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market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study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cost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benefit  analysis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should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carried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out </a:t>
            </a:r>
            <a:r>
              <a:rPr sz="2000" spc="-5" dirty="0">
                <a:latin typeface="Times New Roman"/>
                <a:cs typeface="Times New Roman"/>
              </a:rPr>
              <a:t>before </a:t>
            </a:r>
            <a:r>
              <a:rPr sz="2000" spc="-10" dirty="0">
                <a:latin typeface="Times New Roman"/>
                <a:cs typeface="Times New Roman"/>
              </a:rPr>
              <a:t>taking </a:t>
            </a:r>
            <a:r>
              <a:rPr sz="2000" spc="-5" dirty="0">
                <a:latin typeface="Times New Roman"/>
                <a:cs typeface="Times New Roman"/>
              </a:rPr>
              <a:t>a decision </a:t>
            </a:r>
            <a:r>
              <a:rPr sz="2000" spc="10" dirty="0">
                <a:latin typeface="Times New Roman"/>
                <a:cs typeface="Times New Roman"/>
              </a:rPr>
              <a:t>on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per-unit cost </a:t>
            </a:r>
            <a:r>
              <a:rPr sz="2000" spc="5" dirty="0">
                <a:latin typeface="Times New Roman"/>
                <a:cs typeface="Times New Roman"/>
              </a:rPr>
              <a:t>of 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embedded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product.</a:t>
            </a:r>
            <a:endParaRPr sz="2000">
              <a:latin typeface="Times New Roman"/>
              <a:cs typeface="Times New Roman"/>
            </a:endParaRPr>
          </a:p>
          <a:p>
            <a:pPr marL="356870" marR="5715" indent="-344805" algn="just">
              <a:lnSpc>
                <a:spcPct val="1500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From a designer/ product </a:t>
            </a:r>
            <a:r>
              <a:rPr sz="2000" spc="-10" dirty="0">
                <a:latin typeface="Times New Roman"/>
                <a:cs typeface="Times New Roman"/>
              </a:rPr>
              <a:t>development </a:t>
            </a:r>
            <a:r>
              <a:rPr sz="2000" dirty="0">
                <a:latin typeface="Times New Roman"/>
                <a:cs typeface="Times New Roman"/>
              </a:rPr>
              <a:t>company </a:t>
            </a:r>
            <a:r>
              <a:rPr sz="2000" spc="-5" dirty="0">
                <a:latin typeface="Times New Roman"/>
                <a:cs typeface="Times New Roman"/>
              </a:rPr>
              <a:t>perspective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ultimate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aim  of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 product is to generate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marginal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profit</a:t>
            </a:r>
            <a:r>
              <a:rPr sz="2000" spc="-5" dirty="0">
                <a:latin typeface="Times New Roman"/>
                <a:cs typeface="Times New Roman"/>
              </a:rPr>
              <a:t>. </a:t>
            </a:r>
            <a:r>
              <a:rPr sz="2000" spc="-10" dirty="0">
                <a:latin typeface="Times New Roman"/>
                <a:cs typeface="Times New Roman"/>
              </a:rPr>
              <a:t>So the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budget and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total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system 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cost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should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be properly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balanced </a:t>
            </a:r>
            <a:r>
              <a:rPr sz="2000" spc="-10" dirty="0">
                <a:latin typeface="Times New Roman"/>
                <a:cs typeface="Times New Roman"/>
              </a:rPr>
              <a:t>to </a:t>
            </a:r>
            <a:r>
              <a:rPr sz="2000" spc="-5" dirty="0">
                <a:latin typeface="Times New Roman"/>
                <a:cs typeface="Times New Roman"/>
              </a:rPr>
              <a:t>provide a </a:t>
            </a:r>
            <a:r>
              <a:rPr sz="2000" spc="-15" dirty="0">
                <a:latin typeface="Times New Roman"/>
                <a:cs typeface="Times New Roman"/>
              </a:rPr>
              <a:t>marginal</a:t>
            </a:r>
            <a:r>
              <a:rPr sz="2000" spc="8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profit.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32</a:t>
            </a:fld>
            <a:endParaRPr spc="-4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352203"/>
            <a:ext cx="8305165" cy="5300980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The</a:t>
            </a:r>
            <a:r>
              <a:rPr sz="2000" b="1" i="1" spc="20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Product</a:t>
            </a:r>
            <a:r>
              <a:rPr sz="2000" b="1" i="1" spc="20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Life</a:t>
            </a:r>
            <a:r>
              <a:rPr sz="2000" b="1" i="1" spc="2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Cycle</a:t>
            </a:r>
            <a:r>
              <a:rPr sz="2000" b="1" i="1" spc="20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(PLC):</a:t>
            </a:r>
            <a:r>
              <a:rPr sz="2000" b="1" i="1" spc="20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Every</a:t>
            </a:r>
            <a:r>
              <a:rPr sz="2000" spc="170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embedded</a:t>
            </a:r>
            <a:r>
              <a:rPr sz="2000" spc="22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product</a:t>
            </a:r>
            <a:r>
              <a:rPr sz="2000" spc="19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has</a:t>
            </a:r>
            <a:r>
              <a:rPr sz="2000" spc="19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a</a:t>
            </a:r>
            <a:r>
              <a:rPr sz="2000" spc="204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product</a:t>
            </a:r>
            <a:r>
              <a:rPr sz="2000" spc="210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life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cycle </a:t>
            </a:r>
            <a:r>
              <a:rPr sz="2000" spc="-20" dirty="0">
                <a:solidFill>
                  <a:srgbClr val="C00000"/>
                </a:solidFill>
                <a:latin typeface="Times New Roman"/>
                <a:cs typeface="Times New Roman"/>
              </a:rPr>
              <a:t>which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starts </a:t>
            </a:r>
            <a:r>
              <a:rPr sz="2000" spc="-20" dirty="0">
                <a:solidFill>
                  <a:srgbClr val="C00000"/>
                </a:solidFill>
                <a:latin typeface="Times New Roman"/>
                <a:cs typeface="Times New Roman"/>
              </a:rPr>
              <a:t>with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the design and development</a:t>
            </a:r>
            <a:r>
              <a:rPr sz="2000" spc="330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phase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>
              <a:lnSpc>
                <a:spcPct val="150000"/>
              </a:lnSpc>
              <a:spcBef>
                <a:spcPts val="484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product idea generation;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prototyping, Roadmap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definition, actual product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design and development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are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activities carried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out during this</a:t>
            </a:r>
            <a:r>
              <a:rPr sz="2000" spc="20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phase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5" dirty="0">
                <a:latin typeface="Times New Roman"/>
                <a:cs typeface="Times New Roman"/>
              </a:rPr>
              <a:t>During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i="1" spc="-5" dirty="0">
                <a:solidFill>
                  <a:srgbClr val="C00000"/>
                </a:solidFill>
                <a:latin typeface="Times New Roman"/>
                <a:cs typeface="Times New Roman"/>
              </a:rPr>
              <a:t>design </a:t>
            </a:r>
            <a:r>
              <a:rPr sz="2000" i="1" dirty="0">
                <a:solidFill>
                  <a:srgbClr val="C00000"/>
                </a:solidFill>
                <a:latin typeface="Times New Roman"/>
                <a:cs typeface="Times New Roman"/>
              </a:rPr>
              <a:t>and </a:t>
            </a:r>
            <a:r>
              <a:rPr sz="2000" i="1" spc="-5" dirty="0">
                <a:solidFill>
                  <a:srgbClr val="C00000"/>
                </a:solidFill>
                <a:latin typeface="Times New Roman"/>
                <a:cs typeface="Times New Roman"/>
              </a:rPr>
              <a:t>development phase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there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only investment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and</a:t>
            </a:r>
            <a:r>
              <a:rPr sz="2000" spc="6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no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5"/>
              </a:spcBef>
            </a:pP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returns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5715" indent="-344805" algn="just">
              <a:lnSpc>
                <a:spcPct val="1500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Once 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product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is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ready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to sell,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it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is introduced to the market</a:t>
            </a:r>
            <a:r>
              <a:rPr sz="2000" spc="-10" dirty="0">
                <a:latin typeface="Times New Roman"/>
                <a:cs typeface="Times New Roman"/>
              </a:rPr>
              <a:t>. </a:t>
            </a:r>
            <a:r>
              <a:rPr sz="2000" dirty="0">
                <a:latin typeface="Times New Roman"/>
                <a:cs typeface="Times New Roman"/>
              </a:rPr>
              <a:t>This </a:t>
            </a:r>
            <a:r>
              <a:rPr sz="2000" spc="-10" dirty="0">
                <a:latin typeface="Times New Roman"/>
                <a:cs typeface="Times New Roman"/>
              </a:rPr>
              <a:t>stage is  </a:t>
            </a:r>
            <a:r>
              <a:rPr sz="2000" spc="-20" dirty="0">
                <a:latin typeface="Times New Roman"/>
                <a:cs typeface="Times New Roman"/>
              </a:rPr>
              <a:t>known </a:t>
            </a:r>
            <a:r>
              <a:rPr sz="2000" spc="-5" dirty="0">
                <a:latin typeface="Times New Roman"/>
                <a:cs typeface="Times New Roman"/>
              </a:rPr>
              <a:t>as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Product </a:t>
            </a:r>
            <a:r>
              <a:rPr sz="2000" i="1" dirty="0">
                <a:solidFill>
                  <a:srgbClr val="AC1285"/>
                </a:solidFill>
                <a:latin typeface="Times New Roman"/>
                <a:cs typeface="Times New Roman"/>
              </a:rPr>
              <a:t>Introduction</a:t>
            </a:r>
            <a:r>
              <a:rPr sz="2000" i="1" spc="7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stage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6350" indent="-344805" algn="just">
              <a:lnSpc>
                <a:spcPct val="150000"/>
              </a:lnSpc>
              <a:spcBef>
                <a:spcPts val="484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During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initial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period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sales'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revenue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will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low</a:t>
            </a:r>
            <a:r>
              <a:rPr sz="2000" spc="-10" dirty="0">
                <a:latin typeface="Times New Roman"/>
                <a:cs typeface="Times New Roman"/>
              </a:rPr>
              <a:t>.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There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won't </a:t>
            </a:r>
            <a:r>
              <a:rPr sz="2000" spc="5" dirty="0">
                <a:solidFill>
                  <a:srgbClr val="6F2F9F"/>
                </a:solidFill>
                <a:latin typeface="Times New Roman"/>
                <a:cs typeface="Times New Roman"/>
              </a:rPr>
              <a:t>be 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much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competition and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product sales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revenue increases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with time</a:t>
            </a:r>
            <a:r>
              <a:rPr sz="2000" spc="-10" dirty="0">
                <a:latin typeface="Times New Roman"/>
                <a:cs typeface="Times New Roman"/>
              </a:rPr>
              <a:t>. </a:t>
            </a:r>
            <a:r>
              <a:rPr sz="2000" dirty="0">
                <a:latin typeface="Times New Roman"/>
                <a:cs typeface="Times New Roman"/>
              </a:rPr>
              <a:t>In 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growth </a:t>
            </a:r>
            <a:r>
              <a:rPr sz="2000" i="1" dirty="0">
                <a:solidFill>
                  <a:srgbClr val="AC1285"/>
                </a:solidFill>
                <a:latin typeface="Times New Roman"/>
                <a:cs typeface="Times New Roman"/>
              </a:rPr>
              <a:t>phase</a:t>
            </a:r>
            <a:r>
              <a:rPr sz="2000" dirty="0">
                <a:latin typeface="Times New Roman"/>
                <a:cs typeface="Times New Roman"/>
              </a:rPr>
              <a:t>,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product grabs </a:t>
            </a:r>
            <a:r>
              <a:rPr sz="2000" spc="-15" dirty="0">
                <a:latin typeface="Times New Roman"/>
                <a:cs typeface="Times New Roman"/>
              </a:rPr>
              <a:t>high market</a:t>
            </a:r>
            <a:r>
              <a:rPr sz="2000" spc="1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share.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33</a:t>
            </a:fld>
            <a:endParaRPr spc="-4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504113"/>
            <a:ext cx="8304530" cy="47224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8890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During the 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maturity </a:t>
            </a:r>
            <a:r>
              <a:rPr sz="2000" i="1" dirty="0">
                <a:solidFill>
                  <a:srgbClr val="AC1285"/>
                </a:solidFill>
                <a:latin typeface="Times New Roman"/>
                <a:cs typeface="Times New Roman"/>
              </a:rPr>
              <a:t>phase</a:t>
            </a:r>
            <a:r>
              <a:rPr sz="2000" dirty="0">
                <a:latin typeface="Times New Roman"/>
                <a:cs typeface="Times New Roman"/>
              </a:rPr>
              <a:t>,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growth and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sales will </a:t>
            </a:r>
            <a:r>
              <a:rPr sz="2000" spc="10" dirty="0">
                <a:solidFill>
                  <a:srgbClr val="6F2F9F"/>
                </a:solidFill>
                <a:latin typeface="Times New Roman"/>
                <a:cs typeface="Times New Roman"/>
              </a:rPr>
              <a:t>be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steady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and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 revenue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reaches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its</a:t>
            </a:r>
            <a:r>
              <a:rPr sz="2000" spc="4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peak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Product retirement/ </a:t>
            </a:r>
            <a:r>
              <a:rPr sz="2000" i="1" spc="-10" dirty="0">
                <a:solidFill>
                  <a:srgbClr val="AC1285"/>
                </a:solidFill>
                <a:latin typeface="Times New Roman"/>
                <a:cs typeface="Times New Roman"/>
              </a:rPr>
              <a:t>Decline phase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starts 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with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drop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in sales volume; 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market share and revenue</a:t>
            </a:r>
            <a:r>
              <a:rPr sz="2000" spc="-10" dirty="0">
                <a:latin typeface="Times New Roman"/>
                <a:cs typeface="Times New Roman"/>
              </a:rPr>
              <a:t>. The </a:t>
            </a:r>
            <a:r>
              <a:rPr sz="2000" spc="-5" dirty="0">
                <a:latin typeface="Times New Roman"/>
                <a:cs typeface="Times New Roman"/>
              </a:rPr>
              <a:t>decline happens </a:t>
            </a:r>
            <a:r>
              <a:rPr sz="2000" spc="-10" dirty="0">
                <a:latin typeface="Times New Roman"/>
                <a:cs typeface="Times New Roman"/>
              </a:rPr>
              <a:t>due to various </a:t>
            </a:r>
            <a:r>
              <a:rPr sz="2000" spc="-5" dirty="0">
                <a:latin typeface="Times New Roman"/>
                <a:cs typeface="Times New Roman"/>
              </a:rPr>
              <a:t>reasons </a:t>
            </a:r>
            <a:r>
              <a:rPr sz="2000" spc="-10" dirty="0">
                <a:latin typeface="Times New Roman"/>
                <a:cs typeface="Times New Roman"/>
              </a:rPr>
              <a:t>like  </a:t>
            </a:r>
            <a:r>
              <a:rPr sz="2000" spc="-5" dirty="0">
                <a:latin typeface="Times New Roman"/>
                <a:cs typeface="Times New Roman"/>
              </a:rPr>
              <a:t>competition from </a:t>
            </a:r>
            <a:r>
              <a:rPr sz="2000" spc="-10" dirty="0">
                <a:latin typeface="Times New Roman"/>
                <a:cs typeface="Times New Roman"/>
              </a:rPr>
              <a:t>similar </a:t>
            </a:r>
            <a:r>
              <a:rPr sz="2000" spc="-5" dirty="0">
                <a:latin typeface="Times New Roman"/>
                <a:cs typeface="Times New Roman"/>
              </a:rPr>
              <a:t>product </a:t>
            </a:r>
            <a:r>
              <a:rPr sz="2000" spc="-20" dirty="0">
                <a:latin typeface="Times New Roman"/>
                <a:cs typeface="Times New Roman"/>
              </a:rPr>
              <a:t>with </a:t>
            </a:r>
            <a:r>
              <a:rPr sz="2000" spc="-5" dirty="0">
                <a:latin typeface="Times New Roman"/>
                <a:cs typeface="Times New Roman"/>
              </a:rPr>
              <a:t>enhanced features </a:t>
            </a:r>
            <a:r>
              <a:rPr sz="2000" dirty="0">
                <a:latin typeface="Times New Roman"/>
                <a:cs typeface="Times New Roman"/>
              </a:rPr>
              <a:t>or </a:t>
            </a:r>
            <a:r>
              <a:rPr sz="2000" spc="-5" dirty="0">
                <a:latin typeface="Times New Roman"/>
                <a:cs typeface="Times New Roman"/>
              </a:rPr>
              <a:t>technology  changes, etc. At </a:t>
            </a:r>
            <a:r>
              <a:rPr sz="2000" spc="-10" dirty="0">
                <a:latin typeface="Times New Roman"/>
                <a:cs typeface="Times New Roman"/>
              </a:rPr>
              <a:t>some </a:t>
            </a:r>
            <a:r>
              <a:rPr sz="2000" spc="-5" dirty="0">
                <a:latin typeface="Times New Roman"/>
                <a:cs typeface="Times New Roman"/>
              </a:rPr>
              <a:t>point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decline stage, the manufacturer announces  </a:t>
            </a:r>
            <a:r>
              <a:rPr sz="2000" spc="-10" dirty="0">
                <a:latin typeface="Times New Roman"/>
                <a:cs typeface="Times New Roman"/>
              </a:rPr>
              <a:t>discontinuing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the</a:t>
            </a:r>
            <a:r>
              <a:rPr sz="2000" spc="4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product.</a:t>
            </a:r>
            <a:endParaRPr sz="2000">
              <a:latin typeface="Times New Roman"/>
              <a:cs typeface="Times New Roman"/>
            </a:endParaRPr>
          </a:p>
          <a:p>
            <a:pPr marL="356870" marR="8255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0" dirty="0">
                <a:latin typeface="Times New Roman"/>
                <a:cs typeface="Times New Roman"/>
              </a:rPr>
              <a:t>different stages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the embedded products </a:t>
            </a:r>
            <a:r>
              <a:rPr sz="2000" spc="-10" dirty="0">
                <a:latin typeface="Times New Roman"/>
                <a:cs typeface="Times New Roman"/>
              </a:rPr>
              <a:t>life </a:t>
            </a:r>
            <a:r>
              <a:rPr sz="2000" spc="-5" dirty="0">
                <a:latin typeface="Times New Roman"/>
                <a:cs typeface="Times New Roman"/>
              </a:rPr>
              <a:t>cycle-revenue, unit cost 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5" dirty="0">
                <a:latin typeface="Times New Roman"/>
                <a:cs typeface="Times New Roman"/>
              </a:rPr>
              <a:t>profit </a:t>
            </a:r>
            <a:r>
              <a:rPr sz="2000" spc="-10" dirty="0">
                <a:latin typeface="Times New Roman"/>
                <a:cs typeface="Times New Roman"/>
              </a:rPr>
              <a:t>in </a:t>
            </a:r>
            <a:r>
              <a:rPr sz="2000" spc="-5" dirty="0">
                <a:latin typeface="Times New Roman"/>
                <a:cs typeface="Times New Roman"/>
              </a:rPr>
              <a:t>each </a:t>
            </a:r>
            <a:r>
              <a:rPr sz="2000" spc="-10" dirty="0">
                <a:latin typeface="Times New Roman"/>
                <a:cs typeface="Times New Roman"/>
              </a:rPr>
              <a:t>stage-are </a:t>
            </a:r>
            <a:r>
              <a:rPr sz="2000" spc="-5" dirty="0">
                <a:latin typeface="Times New Roman"/>
                <a:cs typeface="Times New Roman"/>
              </a:rPr>
              <a:t>represented </a:t>
            </a:r>
            <a:r>
              <a:rPr sz="2000" spc="-10" dirty="0">
                <a:latin typeface="Times New Roman"/>
                <a:cs typeface="Times New Roman"/>
              </a:rPr>
              <a:t>in the following </a:t>
            </a:r>
            <a:r>
              <a:rPr sz="2000" dirty="0">
                <a:latin typeface="Times New Roman"/>
                <a:cs typeface="Times New Roman"/>
              </a:rPr>
              <a:t>Product </a:t>
            </a:r>
            <a:r>
              <a:rPr sz="2000" spc="-10" dirty="0">
                <a:latin typeface="Times New Roman"/>
                <a:cs typeface="Times New Roman"/>
              </a:rPr>
              <a:t>Life-cycle  </a:t>
            </a:r>
            <a:r>
              <a:rPr sz="2000" spc="-5" dirty="0">
                <a:latin typeface="Times New Roman"/>
                <a:cs typeface="Times New Roman"/>
              </a:rPr>
              <a:t>graph.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34</a:t>
            </a:fld>
            <a:endParaRPr spc="-4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457200"/>
            <a:ext cx="8153400" cy="5486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35</a:t>
            </a:fld>
            <a:endParaRPr spc="-4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1219200"/>
            <a:ext cx="7924800" cy="914400"/>
          </a:xfrm>
          <a:custGeom>
            <a:avLst/>
            <a:gdLst/>
            <a:ahLst/>
            <a:cxnLst/>
            <a:rect l="l" t="t" r="r" b="b"/>
            <a:pathLst>
              <a:path w="7924800" h="914400">
                <a:moveTo>
                  <a:pt x="0" y="914400"/>
                </a:moveTo>
                <a:lnTo>
                  <a:pt x="0" y="0"/>
                </a:lnTo>
                <a:lnTo>
                  <a:pt x="7924800" y="0"/>
                </a:lnTo>
              </a:path>
            </a:pathLst>
          </a:custGeom>
          <a:ln w="2540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981200" y="3962400"/>
            <a:ext cx="6511925" cy="0"/>
          </a:xfrm>
          <a:custGeom>
            <a:avLst/>
            <a:gdLst/>
            <a:ahLst/>
            <a:cxnLst/>
            <a:rect l="l" t="t" r="r" b="b"/>
            <a:pathLst>
              <a:path w="6511925">
                <a:moveTo>
                  <a:pt x="0" y="0"/>
                </a:moveTo>
                <a:lnTo>
                  <a:pt x="6511925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37438" y="1246708"/>
            <a:ext cx="8098155" cy="4830445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680085" marR="5080" indent="-668020">
              <a:lnSpc>
                <a:spcPct val="100000"/>
              </a:lnSpc>
              <a:spcBef>
                <a:spcPts val="115"/>
              </a:spcBef>
            </a:pPr>
            <a:r>
              <a:rPr sz="4500" b="1" spc="5" dirty="0">
                <a:solidFill>
                  <a:srgbClr val="92D050"/>
                </a:solidFill>
                <a:latin typeface="Verdana"/>
                <a:cs typeface="Verdana"/>
              </a:rPr>
              <a:t>MICROCONTROLLER</a:t>
            </a:r>
            <a:r>
              <a:rPr sz="4500" b="1" spc="-190" dirty="0">
                <a:solidFill>
                  <a:srgbClr val="92D050"/>
                </a:solidFill>
                <a:latin typeface="Verdana"/>
                <a:cs typeface="Verdana"/>
              </a:rPr>
              <a:t> </a:t>
            </a:r>
            <a:r>
              <a:rPr sz="4500" b="1" spc="5" dirty="0">
                <a:solidFill>
                  <a:srgbClr val="92D050"/>
                </a:solidFill>
                <a:latin typeface="Verdana"/>
                <a:cs typeface="Verdana"/>
              </a:rPr>
              <a:t>AND  </a:t>
            </a:r>
            <a:r>
              <a:rPr sz="4500" b="1" dirty="0">
                <a:solidFill>
                  <a:srgbClr val="92D050"/>
                </a:solidFill>
                <a:latin typeface="Verdana"/>
                <a:cs typeface="Verdana"/>
              </a:rPr>
              <a:t>EMBEDDED</a:t>
            </a:r>
            <a:r>
              <a:rPr sz="4500" b="1" spc="-75" dirty="0">
                <a:solidFill>
                  <a:srgbClr val="92D050"/>
                </a:solidFill>
                <a:latin typeface="Verdana"/>
                <a:cs typeface="Verdana"/>
              </a:rPr>
              <a:t> </a:t>
            </a:r>
            <a:r>
              <a:rPr sz="4500" b="1" spc="5" dirty="0">
                <a:solidFill>
                  <a:srgbClr val="92D050"/>
                </a:solidFill>
                <a:latin typeface="Verdana"/>
                <a:cs typeface="Verdana"/>
              </a:rPr>
              <a:t>SYSTEMS</a:t>
            </a:r>
            <a:endParaRPr sz="4500">
              <a:latin typeface="Verdana"/>
              <a:cs typeface="Verdana"/>
            </a:endParaRPr>
          </a:p>
          <a:p>
            <a:pPr marL="268605" marR="492125" indent="2009139">
              <a:lnSpc>
                <a:spcPct val="122300"/>
              </a:lnSpc>
              <a:spcBef>
                <a:spcPts val="3000"/>
              </a:spcBef>
            </a:pPr>
            <a:r>
              <a:rPr sz="4500" b="1" spc="10" dirty="0">
                <a:solidFill>
                  <a:srgbClr val="00AFEF"/>
                </a:solidFill>
                <a:latin typeface="Verdana"/>
                <a:cs typeface="Verdana"/>
              </a:rPr>
              <a:t>MODULE 4  </a:t>
            </a:r>
            <a:r>
              <a:rPr sz="4500" b="1" spc="5" dirty="0">
                <a:solidFill>
                  <a:srgbClr val="FF0000"/>
                </a:solidFill>
                <a:latin typeface="Verdana"/>
                <a:cs typeface="Verdana"/>
              </a:rPr>
              <a:t>EMBEDDED SYSTEMS</a:t>
            </a:r>
            <a:r>
              <a:rPr sz="4500" b="1" spc="-225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4500" b="1" spc="10" dirty="0">
                <a:solidFill>
                  <a:srgbClr val="FF0000"/>
                </a:solidFill>
                <a:latin typeface="Verdana"/>
                <a:cs typeface="Verdana"/>
              </a:rPr>
              <a:t>–</a:t>
            </a:r>
            <a:endParaRPr sz="4500">
              <a:latin typeface="Verdana"/>
              <a:cs typeface="Verdana"/>
            </a:endParaRPr>
          </a:p>
          <a:p>
            <a:pPr marL="899794" marR="976630" indent="-146685">
              <a:lnSpc>
                <a:spcPct val="100000"/>
              </a:lnSpc>
              <a:spcBef>
                <a:spcPts val="5"/>
              </a:spcBef>
            </a:pPr>
            <a:r>
              <a:rPr sz="4500" b="1" spc="5" dirty="0">
                <a:solidFill>
                  <a:srgbClr val="FF0000"/>
                </a:solidFill>
                <a:latin typeface="Verdana"/>
                <a:cs typeface="Verdana"/>
              </a:rPr>
              <a:t>APPLICATION-</a:t>
            </a:r>
            <a:r>
              <a:rPr sz="4500" b="1" spc="-195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4500" b="1" spc="5" dirty="0">
                <a:solidFill>
                  <a:srgbClr val="FF0000"/>
                </a:solidFill>
                <a:latin typeface="Verdana"/>
                <a:cs typeface="Verdana"/>
              </a:rPr>
              <a:t>AND  DOMAIN-SPECIFIC</a:t>
            </a:r>
            <a:endParaRPr sz="4500">
              <a:latin typeface="Verdana"/>
              <a:cs typeface="Verdana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3600450" y="167081"/>
            <a:ext cx="2098675" cy="71374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4500" b="1" i="0" spc="5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  <a:r>
              <a:rPr sz="4500" b="1" i="0" spc="15" dirty="0">
                <a:solidFill>
                  <a:srgbClr val="000000"/>
                </a:solidFill>
                <a:latin typeface="Arial"/>
                <a:cs typeface="Arial"/>
              </a:rPr>
              <a:t>8</a:t>
            </a:r>
            <a:r>
              <a:rPr sz="4500" b="1" i="0" spc="5" dirty="0">
                <a:solidFill>
                  <a:srgbClr val="000000"/>
                </a:solidFill>
                <a:latin typeface="Arial"/>
                <a:cs typeface="Arial"/>
              </a:rPr>
              <a:t>CS44</a:t>
            </a:r>
            <a:endParaRPr sz="45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656846"/>
            <a:ext cx="8305800" cy="47218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6870" marR="6985" indent="-344805" algn="just">
              <a:lnSpc>
                <a:spcPct val="150000"/>
              </a:lnSpc>
              <a:spcBef>
                <a:spcPts val="10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Embedded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systems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are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application and domain specific</a:t>
            </a:r>
            <a:r>
              <a:rPr sz="2000" spc="-5" dirty="0">
                <a:latin typeface="Times New Roman"/>
                <a:cs typeface="Times New Roman"/>
              </a:rPr>
              <a:t>, </a:t>
            </a:r>
            <a:r>
              <a:rPr sz="2000" spc="-10" dirty="0">
                <a:latin typeface="Times New Roman"/>
                <a:cs typeface="Times New Roman"/>
              </a:rPr>
              <a:t>meaning;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they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are  specifically built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for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certain applications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in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certain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domains </a:t>
            </a:r>
            <a:r>
              <a:rPr sz="2000" spc="-10" dirty="0">
                <a:latin typeface="Times New Roman"/>
                <a:cs typeface="Times New Roman"/>
              </a:rPr>
              <a:t>like </a:t>
            </a:r>
            <a:r>
              <a:rPr sz="2000" spc="-5" dirty="0">
                <a:latin typeface="Times New Roman"/>
                <a:cs typeface="Times New Roman"/>
              </a:rPr>
              <a:t>consumer  </a:t>
            </a:r>
            <a:r>
              <a:rPr sz="2000" i="1" spc="-5" dirty="0">
                <a:latin typeface="Times New Roman"/>
                <a:cs typeface="Times New Roman"/>
              </a:rPr>
              <a:t>electronics, telecom, automotive, industrial control</a:t>
            </a:r>
            <a:r>
              <a:rPr sz="2000" spc="-5" dirty="0">
                <a:latin typeface="Times New Roman"/>
                <a:cs typeface="Times New Roman"/>
              </a:rPr>
              <a:t>,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etc.</a:t>
            </a:r>
            <a:endParaRPr sz="2000">
              <a:latin typeface="Times New Roman"/>
              <a:cs typeface="Times New Roman"/>
            </a:endParaRPr>
          </a:p>
          <a:p>
            <a:pPr marL="356870" marR="9525" indent="-344805" algn="just">
              <a:lnSpc>
                <a:spcPct val="1500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It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is possible to replace a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general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purpose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computing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system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with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another  system </a:t>
            </a:r>
            <a:r>
              <a:rPr sz="2000" spc="-10" dirty="0">
                <a:latin typeface="Times New Roman"/>
                <a:cs typeface="Times New Roman"/>
              </a:rPr>
              <a:t>which is </a:t>
            </a:r>
            <a:r>
              <a:rPr sz="2000" spc="-5" dirty="0">
                <a:latin typeface="Times New Roman"/>
                <a:cs typeface="Times New Roman"/>
              </a:rPr>
              <a:t>closely </a:t>
            </a:r>
            <a:r>
              <a:rPr sz="2000" spc="-10" dirty="0">
                <a:latin typeface="Times New Roman"/>
                <a:cs typeface="Times New Roman"/>
              </a:rPr>
              <a:t>matching with the </a:t>
            </a:r>
            <a:r>
              <a:rPr sz="2000" spc="-5" dirty="0">
                <a:latin typeface="Times New Roman"/>
                <a:cs typeface="Times New Roman"/>
              </a:rPr>
              <a:t>existing </a:t>
            </a:r>
            <a:r>
              <a:rPr sz="2000" spc="-10" dirty="0">
                <a:latin typeface="Times New Roman"/>
                <a:cs typeface="Times New Roman"/>
              </a:rPr>
              <a:t>system, whereas </a:t>
            </a:r>
            <a:r>
              <a:rPr sz="2000" spc="-5" dirty="0">
                <a:latin typeface="Times New Roman"/>
                <a:cs typeface="Times New Roman"/>
              </a:rPr>
              <a:t>it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not  the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case </a:t>
            </a:r>
            <a:r>
              <a:rPr sz="2000" spc="-20" dirty="0">
                <a:solidFill>
                  <a:srgbClr val="006FC0"/>
                </a:solidFill>
                <a:latin typeface="Times New Roman"/>
                <a:cs typeface="Times New Roman"/>
              </a:rPr>
              <a:t>with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embedded</a:t>
            </a:r>
            <a:r>
              <a:rPr sz="2000" spc="105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006FC0"/>
                </a:solidFill>
                <a:latin typeface="Times New Roman"/>
                <a:cs typeface="Times New Roman"/>
              </a:rPr>
              <a:t>systems</a:t>
            </a:r>
            <a:r>
              <a:rPr sz="2000" spc="-2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Embedded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systems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are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highly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specialized in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functioning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are dedicated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for 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 specific application</a:t>
            </a:r>
            <a:r>
              <a:rPr sz="2000" spc="-5" dirty="0">
                <a:latin typeface="Times New Roman"/>
                <a:cs typeface="Times New Roman"/>
              </a:rPr>
              <a:t>. Hence </a:t>
            </a:r>
            <a:r>
              <a:rPr sz="2000" spc="5" dirty="0">
                <a:latin typeface="Times New Roman"/>
                <a:cs typeface="Times New Roman"/>
              </a:rPr>
              <a:t>it </a:t>
            </a:r>
            <a:r>
              <a:rPr sz="2000" spc="-5" dirty="0">
                <a:latin typeface="Times New Roman"/>
                <a:cs typeface="Times New Roman"/>
              </a:rPr>
              <a:t>is </a:t>
            </a:r>
            <a:r>
              <a:rPr sz="2000" spc="-10" dirty="0">
                <a:latin typeface="Times New Roman"/>
                <a:cs typeface="Times New Roman"/>
              </a:rPr>
              <a:t>not </a:t>
            </a:r>
            <a:r>
              <a:rPr sz="2000" spc="-5" dirty="0">
                <a:latin typeface="Times New Roman"/>
                <a:cs typeface="Times New Roman"/>
              </a:rPr>
              <a:t>possible to replace an embedded </a:t>
            </a:r>
            <a:r>
              <a:rPr sz="2000" spc="-10" dirty="0">
                <a:latin typeface="Times New Roman"/>
                <a:cs typeface="Times New Roman"/>
              </a:rPr>
              <a:t>system  </a:t>
            </a:r>
            <a:r>
              <a:rPr sz="2000" spc="-5" dirty="0">
                <a:latin typeface="Times New Roman"/>
                <a:cs typeface="Times New Roman"/>
              </a:rPr>
              <a:t>developed </a:t>
            </a:r>
            <a:r>
              <a:rPr sz="2000" spc="-10" dirty="0">
                <a:latin typeface="Times New Roman"/>
                <a:cs typeface="Times New Roman"/>
              </a:rPr>
              <a:t>for </a:t>
            </a:r>
            <a:r>
              <a:rPr sz="2000" spc="-5" dirty="0">
                <a:latin typeface="Times New Roman"/>
                <a:cs typeface="Times New Roman"/>
              </a:rPr>
              <a:t>a specific application </a:t>
            </a:r>
            <a:r>
              <a:rPr sz="2000" spc="-10" dirty="0">
                <a:latin typeface="Times New Roman"/>
                <a:cs typeface="Times New Roman"/>
              </a:rPr>
              <a:t>in </a:t>
            </a:r>
            <a:r>
              <a:rPr sz="2000" spc="-5" dirty="0">
                <a:latin typeface="Times New Roman"/>
                <a:cs typeface="Times New Roman"/>
              </a:rPr>
              <a:t>a specific </a:t>
            </a:r>
            <a:r>
              <a:rPr sz="2000" dirty="0">
                <a:latin typeface="Times New Roman"/>
                <a:cs typeface="Times New Roman"/>
              </a:rPr>
              <a:t>domain </a:t>
            </a:r>
            <a:r>
              <a:rPr sz="2000" spc="-10" dirty="0">
                <a:latin typeface="Times New Roman"/>
                <a:cs typeface="Times New Roman"/>
              </a:rPr>
              <a:t>with </a:t>
            </a:r>
            <a:r>
              <a:rPr sz="2000" spc="-5" dirty="0">
                <a:latin typeface="Times New Roman"/>
                <a:cs typeface="Times New Roman"/>
              </a:rPr>
              <a:t>another  embedded </a:t>
            </a:r>
            <a:r>
              <a:rPr sz="2000" spc="-15" dirty="0">
                <a:latin typeface="Times New Roman"/>
                <a:cs typeface="Times New Roman"/>
              </a:rPr>
              <a:t>system </a:t>
            </a:r>
            <a:r>
              <a:rPr sz="2000" spc="-10" dirty="0">
                <a:latin typeface="Times New Roman"/>
                <a:cs typeface="Times New Roman"/>
              </a:rPr>
              <a:t>designed for </a:t>
            </a:r>
            <a:r>
              <a:rPr sz="2000" spc="-15" dirty="0">
                <a:latin typeface="Times New Roman"/>
                <a:cs typeface="Times New Roman"/>
              </a:rPr>
              <a:t>some </a:t>
            </a:r>
            <a:r>
              <a:rPr sz="2000" spc="-5" dirty="0">
                <a:latin typeface="Times New Roman"/>
                <a:cs typeface="Times New Roman"/>
              </a:rPr>
              <a:t>other application </a:t>
            </a:r>
            <a:r>
              <a:rPr sz="2000" spc="-10" dirty="0">
                <a:latin typeface="Times New Roman"/>
                <a:cs typeface="Times New Roman"/>
              </a:rPr>
              <a:t>in </a:t>
            </a:r>
            <a:r>
              <a:rPr sz="2000" spc="-15" dirty="0">
                <a:latin typeface="Times New Roman"/>
                <a:cs typeface="Times New Roman"/>
              </a:rPr>
              <a:t>some </a:t>
            </a:r>
            <a:r>
              <a:rPr sz="2000" spc="-5" dirty="0">
                <a:latin typeface="Times New Roman"/>
                <a:cs typeface="Times New Roman"/>
              </a:rPr>
              <a:t>other</a:t>
            </a:r>
            <a:r>
              <a:rPr sz="2000" spc="31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domain.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37</a:t>
            </a:fld>
            <a:endParaRPr spc="-4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9654" rIns="0" bIns="0" rtlCol="0">
            <a:spAutoFit/>
          </a:bodyPr>
          <a:lstStyle/>
          <a:p>
            <a:pPr marL="831215" marR="5080" indent="-664845">
              <a:lnSpc>
                <a:spcPct val="100000"/>
              </a:lnSpc>
              <a:spcBef>
                <a:spcPts val="100"/>
              </a:spcBef>
            </a:pPr>
            <a:r>
              <a:rPr sz="3600" b="1" i="0" spc="-10" dirty="0">
                <a:latin typeface="Times New Roman"/>
                <a:cs typeface="Times New Roman"/>
              </a:rPr>
              <a:t>WASHING </a:t>
            </a:r>
            <a:r>
              <a:rPr sz="3600" b="1" i="0" spc="-5" dirty="0">
                <a:latin typeface="Times New Roman"/>
                <a:cs typeface="Times New Roman"/>
              </a:rPr>
              <a:t>MACHINE–APPLICATION-  SPECIFIC EMBEDDED</a:t>
            </a:r>
            <a:r>
              <a:rPr sz="3600" b="1" i="0" spc="-15" dirty="0">
                <a:latin typeface="Times New Roman"/>
                <a:cs typeface="Times New Roman"/>
              </a:rPr>
              <a:t> </a:t>
            </a:r>
            <a:r>
              <a:rPr sz="3600" b="1" i="0" spc="-10" dirty="0">
                <a:latin typeface="Times New Roman"/>
                <a:cs typeface="Times New Roman"/>
              </a:rPr>
              <a:t>SYSTEM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38</a:t>
            </a:fld>
            <a:endParaRPr spc="-40" dirty="0"/>
          </a:p>
        </p:txBody>
      </p:sp>
      <p:sp>
        <p:nvSpPr>
          <p:cNvPr id="3" name="object 3"/>
          <p:cNvSpPr txBox="1"/>
          <p:nvPr/>
        </p:nvSpPr>
        <p:spPr>
          <a:xfrm>
            <a:off x="383540" y="1419101"/>
            <a:ext cx="8536940" cy="4782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6985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An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embedded system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contains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sensors, actuators,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control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unit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and application-  specific user interfaces </a:t>
            </a:r>
            <a:r>
              <a:rPr sz="2000" spc="-10" dirty="0">
                <a:latin typeface="Times New Roman"/>
                <a:cs typeface="Times New Roman"/>
              </a:rPr>
              <a:t>like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keyboards,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display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units</a:t>
            </a:r>
            <a:r>
              <a:rPr sz="2000" spc="-10" dirty="0">
                <a:latin typeface="Times New Roman"/>
                <a:cs typeface="Times New Roman"/>
              </a:rPr>
              <a:t>, </a:t>
            </a:r>
            <a:r>
              <a:rPr sz="2000" spc="-5" dirty="0">
                <a:latin typeface="Times New Roman"/>
                <a:cs typeface="Times New Roman"/>
              </a:rPr>
              <a:t>etc. One </a:t>
            </a:r>
            <a:r>
              <a:rPr sz="2000" spc="5" dirty="0">
                <a:latin typeface="Times New Roman"/>
                <a:cs typeface="Times New Roman"/>
              </a:rPr>
              <a:t>can </a:t>
            </a:r>
            <a:r>
              <a:rPr sz="2000" spc="-5" dirty="0">
                <a:latin typeface="Times New Roman"/>
                <a:cs typeface="Times New Roman"/>
              </a:rPr>
              <a:t>see all these  components </a:t>
            </a:r>
            <a:r>
              <a:rPr sz="2000" spc="5" dirty="0">
                <a:latin typeface="Times New Roman"/>
                <a:cs typeface="Times New Roman"/>
              </a:rPr>
              <a:t>in </a:t>
            </a:r>
            <a:r>
              <a:rPr sz="2000" spc="-5" dirty="0">
                <a:latin typeface="Times New Roman"/>
                <a:cs typeface="Times New Roman"/>
              </a:rPr>
              <a:t>a washing </a:t>
            </a:r>
            <a:r>
              <a:rPr sz="2000" spc="-10" dirty="0">
                <a:latin typeface="Times New Roman"/>
                <a:cs typeface="Times New Roman"/>
              </a:rPr>
              <a:t>machine. Some </a:t>
            </a:r>
            <a:r>
              <a:rPr sz="2000" dirty="0">
                <a:latin typeface="Times New Roman"/>
                <a:cs typeface="Times New Roman"/>
              </a:rPr>
              <a:t>of them are </a:t>
            </a:r>
            <a:r>
              <a:rPr sz="2000" spc="-5" dirty="0">
                <a:latin typeface="Times New Roman"/>
                <a:cs typeface="Times New Roman"/>
              </a:rPr>
              <a:t>visible and </a:t>
            </a:r>
            <a:r>
              <a:rPr sz="2000" spc="-10" dirty="0">
                <a:latin typeface="Times New Roman"/>
                <a:cs typeface="Times New Roman"/>
              </a:rPr>
              <a:t>some </a:t>
            </a:r>
            <a:r>
              <a:rPr sz="2000" spc="1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them  </a:t>
            </a:r>
            <a:r>
              <a:rPr sz="2000" spc="-20" dirty="0">
                <a:latin typeface="Times New Roman"/>
                <a:cs typeface="Times New Roman"/>
              </a:rPr>
              <a:t>may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3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invisible.</a:t>
            </a:r>
            <a:endParaRPr sz="2000" dirty="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u="sng" spc="-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  <a:cs typeface="Times New Roman"/>
              </a:rPr>
              <a:t>actuator part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washing machine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consists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 motorized agitator, 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tumble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tub,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water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drawing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pump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inlet valve </a:t>
            </a:r>
            <a:r>
              <a:rPr sz="2000" spc="-5" dirty="0">
                <a:latin typeface="Times New Roman"/>
                <a:cs typeface="Times New Roman"/>
              </a:rPr>
              <a:t>to </a:t>
            </a:r>
            <a:r>
              <a:rPr sz="2000" dirty="0">
                <a:latin typeface="Times New Roman"/>
                <a:cs typeface="Times New Roman"/>
              </a:rPr>
              <a:t>control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dirty="0">
                <a:latin typeface="Times New Roman"/>
                <a:cs typeface="Times New Roman"/>
              </a:rPr>
              <a:t>flow of </a:t>
            </a:r>
            <a:r>
              <a:rPr sz="2000" spc="-10" dirty="0">
                <a:latin typeface="Times New Roman"/>
                <a:cs typeface="Times New Roman"/>
              </a:rPr>
              <a:t>water  into the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unit.</a:t>
            </a:r>
            <a:endParaRPr sz="2000" dirty="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u="sng" spc="-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  <a:cs typeface="Times New Roman"/>
              </a:rPr>
              <a:t>sensor </a:t>
            </a:r>
            <a:r>
              <a:rPr sz="2000" u="sng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  <a:cs typeface="Times New Roman"/>
              </a:rPr>
              <a:t>part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consists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of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water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temperature sensor, level sensor</a:t>
            </a:r>
            <a:r>
              <a:rPr sz="2000" spc="-5" dirty="0">
                <a:latin typeface="Times New Roman"/>
                <a:cs typeface="Times New Roman"/>
              </a:rPr>
              <a:t>,</a:t>
            </a:r>
            <a:r>
              <a:rPr sz="2000" spc="-19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etc.</a:t>
            </a:r>
            <a:endParaRPr sz="2000" dirty="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</a:t>
            </a:r>
            <a:r>
              <a:rPr sz="2000" spc="22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100" dirty="0">
                <a:latin typeface="Times New Roman"/>
                <a:cs typeface="Times New Roman"/>
              </a:rPr>
              <a:t> </a:t>
            </a:r>
            <a:r>
              <a:rPr sz="2000" u="sng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  <a:cs typeface="Times New Roman"/>
              </a:rPr>
              <a:t>control</a:t>
            </a:r>
            <a:r>
              <a:rPr sz="2000" u="sng" spc="7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u="sng" spc="-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  <a:cs typeface="Times New Roman"/>
              </a:rPr>
              <a:t>part</a:t>
            </a:r>
            <a:r>
              <a:rPr sz="2000" spc="10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contains</a:t>
            </a:r>
            <a:r>
              <a:rPr sz="2000" spc="10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</a:t>
            </a:r>
            <a:r>
              <a:rPr sz="2000" spc="11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micro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processor/</a:t>
            </a:r>
            <a:r>
              <a:rPr sz="2000" spc="10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controller</a:t>
            </a:r>
            <a:r>
              <a:rPr sz="2000" spc="8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based</a:t>
            </a:r>
            <a:r>
              <a:rPr sz="2000" spc="9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board</a:t>
            </a:r>
            <a:r>
              <a:rPr sz="2000" spc="12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with</a:t>
            </a:r>
            <a:endParaRPr sz="2000" dirty="0">
              <a:latin typeface="Times New Roman"/>
              <a:cs typeface="Times New Roman"/>
            </a:endParaRPr>
          </a:p>
          <a:p>
            <a:pPr marL="73660" algn="just">
              <a:lnSpc>
                <a:spcPct val="100000"/>
              </a:lnSpc>
              <a:spcBef>
                <a:spcPts val="1200"/>
              </a:spcBef>
              <a:tabLst>
                <a:tab pos="8302625" algn="l"/>
              </a:tabLst>
            </a:pPr>
            <a:r>
              <a:rPr sz="2000" u="heavy" spc="-5" dirty="0">
                <a:solidFill>
                  <a:srgbClr val="6F2F9F"/>
                </a:solidFill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   </a:t>
            </a:r>
            <a:r>
              <a:rPr sz="2000" u="heavy" spc="235" dirty="0">
                <a:solidFill>
                  <a:srgbClr val="6F2F9F"/>
                </a:solidFill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u="heavy" spc="-5" dirty="0">
                <a:solidFill>
                  <a:srgbClr val="6F2F9F"/>
                </a:solidFill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interfaces to </a:t>
            </a:r>
            <a:r>
              <a:rPr sz="2000" u="heavy" spc="-10" dirty="0">
                <a:solidFill>
                  <a:srgbClr val="6F2F9F"/>
                </a:solidFill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the </a:t>
            </a:r>
            <a:r>
              <a:rPr sz="2000" u="heavy" spc="-5" dirty="0">
                <a:solidFill>
                  <a:srgbClr val="6F2F9F"/>
                </a:solidFill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sensors and</a:t>
            </a:r>
            <a:r>
              <a:rPr sz="2000" u="heavy" spc="-10" dirty="0">
                <a:solidFill>
                  <a:srgbClr val="6F2F9F"/>
                </a:solidFill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u="heavy" spc="-5" dirty="0">
                <a:solidFill>
                  <a:srgbClr val="6F2F9F"/>
                </a:solidFill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actuators</a:t>
            </a:r>
            <a:r>
              <a:rPr sz="2000" u="heavy" spc="-5" dirty="0"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.	</a:t>
            </a:r>
            <a:endParaRPr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428403"/>
            <a:ext cx="8303259" cy="3928745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sensor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data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is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fed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back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to 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control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unit </a:t>
            </a:r>
            <a:r>
              <a:rPr sz="2000" spc="-10" dirty="0">
                <a:latin typeface="Times New Roman"/>
                <a:cs typeface="Times New Roman"/>
              </a:rPr>
              <a:t>and the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control</a:t>
            </a:r>
            <a:r>
              <a:rPr sz="2000" spc="31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unit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generates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necessary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actuator</a:t>
            </a:r>
            <a:r>
              <a:rPr sz="2000" spc="3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outputs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5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control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unit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also provides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connectivity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to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user interfaces</a:t>
            </a:r>
            <a:r>
              <a:rPr sz="2000" spc="13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like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680"/>
              </a:spcBef>
              <a:tabLst>
                <a:tab pos="682625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15" dirty="0">
                <a:latin typeface="Times New Roman"/>
                <a:cs typeface="Times New Roman"/>
              </a:rPr>
              <a:t>keypad </a:t>
            </a:r>
            <a:r>
              <a:rPr sz="2000" spc="-10" dirty="0">
                <a:latin typeface="Times New Roman"/>
                <a:cs typeface="Times New Roman"/>
              </a:rPr>
              <a:t>for setting the </a:t>
            </a:r>
            <a:r>
              <a:rPr sz="2000" spc="-20" dirty="0">
                <a:latin typeface="Times New Roman"/>
                <a:cs typeface="Times New Roman"/>
              </a:rPr>
              <a:t>washing</a:t>
            </a:r>
            <a:r>
              <a:rPr sz="2000" spc="22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time,</a:t>
            </a:r>
            <a:endParaRPr sz="2000">
              <a:latin typeface="Times New Roman"/>
              <a:cs typeface="Times New Roman"/>
            </a:endParaRPr>
          </a:p>
          <a:p>
            <a:pPr marL="683260" marR="8890" indent="-326390">
              <a:lnSpc>
                <a:spcPct val="150100"/>
              </a:lnSpc>
              <a:spcBef>
                <a:spcPts val="480"/>
              </a:spcBef>
              <a:tabLst>
                <a:tab pos="682625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10" dirty="0">
                <a:latin typeface="Times New Roman"/>
                <a:cs typeface="Times New Roman"/>
              </a:rPr>
              <a:t>selecting </a:t>
            </a:r>
            <a:r>
              <a:rPr sz="2000" spc="-5" dirty="0">
                <a:latin typeface="Times New Roman"/>
                <a:cs typeface="Times New Roman"/>
              </a:rPr>
              <a:t>the </a:t>
            </a:r>
            <a:r>
              <a:rPr sz="2000" spc="-10" dirty="0">
                <a:latin typeface="Times New Roman"/>
                <a:cs typeface="Times New Roman"/>
              </a:rPr>
              <a:t>type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material to </a:t>
            </a:r>
            <a:r>
              <a:rPr sz="2000" dirty="0">
                <a:latin typeface="Times New Roman"/>
                <a:cs typeface="Times New Roman"/>
              </a:rPr>
              <a:t>be </a:t>
            </a:r>
            <a:r>
              <a:rPr sz="2000" spc="-15" dirty="0">
                <a:latin typeface="Times New Roman"/>
                <a:cs typeface="Times New Roman"/>
              </a:rPr>
              <a:t>washed </a:t>
            </a:r>
            <a:r>
              <a:rPr sz="2000" spc="-10" dirty="0">
                <a:latin typeface="Times New Roman"/>
                <a:cs typeface="Times New Roman"/>
              </a:rPr>
              <a:t>like light, medium, </a:t>
            </a:r>
            <a:r>
              <a:rPr sz="2000" dirty="0">
                <a:latin typeface="Times New Roman"/>
                <a:cs typeface="Times New Roman"/>
              </a:rPr>
              <a:t>heavy </a:t>
            </a:r>
            <a:r>
              <a:rPr sz="2000" spc="-5" dirty="0">
                <a:latin typeface="Times New Roman"/>
                <a:cs typeface="Times New Roman"/>
              </a:rPr>
              <a:t>duty,  etc.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User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feedback is reflected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through the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display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unit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LEDs </a:t>
            </a:r>
            <a:r>
              <a:rPr sz="2000" spc="-5" dirty="0">
                <a:latin typeface="Times New Roman"/>
                <a:cs typeface="Times New Roman"/>
              </a:rPr>
              <a:t>connected to</a:t>
            </a:r>
            <a:r>
              <a:rPr sz="2000" spc="19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the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spc="-5" dirty="0">
                <a:latin typeface="Times New Roman"/>
                <a:cs typeface="Times New Roman"/>
              </a:rPr>
              <a:t>control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board.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39</a:t>
            </a:fld>
            <a:endParaRPr spc="-4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6172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60044" y="505713"/>
            <a:ext cx="3927475" cy="3295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56870" algn="l"/>
              </a:tabLst>
            </a:pPr>
            <a:r>
              <a:rPr i="0" spc="-5" dirty="0">
                <a:solidFill>
                  <a:srgbClr val="C00000"/>
                </a:solidFill>
              </a:rPr>
              <a:t>»	</a:t>
            </a:r>
            <a:r>
              <a:rPr b="1" u="heavy" spc="-5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Application and </a:t>
            </a:r>
            <a:r>
              <a:rPr b="1" u="heavy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Domain</a:t>
            </a:r>
            <a:r>
              <a:rPr b="1" u="heavy" spc="-45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b="1" u="heavy" spc="-5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Specific: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8420100" y="6471338"/>
            <a:ext cx="217804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4</a:t>
            </a:fld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60044" y="1023950"/>
            <a:ext cx="8301990" cy="45497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Each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embedded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system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having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certain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functions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to</a:t>
            </a:r>
            <a:r>
              <a:rPr sz="2000" spc="21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perform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545"/>
              </a:spcBef>
              <a:tabLst>
                <a:tab pos="682625" algn="l"/>
              </a:tabLst>
            </a:pPr>
            <a:r>
              <a:rPr sz="1750" spc="10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1800" spc="-5" dirty="0">
                <a:solidFill>
                  <a:srgbClr val="6F2F9F"/>
                </a:solidFill>
                <a:latin typeface="Times New Roman"/>
                <a:cs typeface="Times New Roman"/>
              </a:rPr>
              <a:t>Embedded </a:t>
            </a:r>
            <a:r>
              <a:rPr sz="1800" spc="-15" dirty="0">
                <a:solidFill>
                  <a:srgbClr val="6F2F9F"/>
                </a:solidFill>
                <a:latin typeface="Times New Roman"/>
                <a:cs typeface="Times New Roman"/>
              </a:rPr>
              <a:t>systems </a:t>
            </a:r>
            <a:r>
              <a:rPr sz="1800" spc="-5" dirty="0">
                <a:solidFill>
                  <a:srgbClr val="6F2F9F"/>
                </a:solidFill>
                <a:latin typeface="Times New Roman"/>
                <a:cs typeface="Times New Roman"/>
              </a:rPr>
              <a:t>are developed </a:t>
            </a:r>
            <a:r>
              <a:rPr sz="1800" dirty="0">
                <a:solidFill>
                  <a:srgbClr val="6F2F9F"/>
                </a:solidFill>
                <a:latin typeface="Times New Roman"/>
                <a:cs typeface="Times New Roman"/>
              </a:rPr>
              <a:t>to </a:t>
            </a:r>
            <a:r>
              <a:rPr sz="1800" spc="5" dirty="0">
                <a:solidFill>
                  <a:srgbClr val="6F2F9F"/>
                </a:solidFill>
                <a:latin typeface="Times New Roman"/>
                <a:cs typeface="Times New Roman"/>
              </a:rPr>
              <a:t>do only </a:t>
            </a:r>
            <a:r>
              <a:rPr sz="1800" dirty="0">
                <a:solidFill>
                  <a:srgbClr val="6F2F9F"/>
                </a:solidFill>
                <a:latin typeface="Times New Roman"/>
                <a:cs typeface="Times New Roman"/>
              </a:rPr>
              <a:t>intended</a:t>
            </a:r>
            <a:r>
              <a:rPr sz="1800" spc="2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6F2F9F"/>
                </a:solidFill>
                <a:latin typeface="Times New Roman"/>
                <a:cs typeface="Times New Roman"/>
              </a:rPr>
              <a:t>functions</a:t>
            </a:r>
            <a:r>
              <a:rPr sz="1800" dirty="0"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510"/>
              </a:spcBef>
              <a:tabLst>
                <a:tab pos="682625" algn="l"/>
              </a:tabLst>
            </a:pPr>
            <a:r>
              <a:rPr sz="1750" spc="10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1800" spc="-5" dirty="0">
                <a:solidFill>
                  <a:srgbClr val="001F5F"/>
                </a:solidFill>
                <a:latin typeface="Times New Roman"/>
                <a:cs typeface="Times New Roman"/>
              </a:rPr>
              <a:t>They </a:t>
            </a:r>
            <a:r>
              <a:rPr sz="1800" dirty="0">
                <a:solidFill>
                  <a:srgbClr val="001F5F"/>
                </a:solidFill>
                <a:latin typeface="Times New Roman"/>
                <a:cs typeface="Times New Roman"/>
              </a:rPr>
              <a:t>cannot </a:t>
            </a:r>
            <a:r>
              <a:rPr sz="1800" spc="5" dirty="0">
                <a:solidFill>
                  <a:srgbClr val="001F5F"/>
                </a:solidFill>
                <a:latin typeface="Times New Roman"/>
                <a:cs typeface="Times New Roman"/>
              </a:rPr>
              <a:t>be </a:t>
            </a:r>
            <a:r>
              <a:rPr sz="1800" spc="-5" dirty="0">
                <a:solidFill>
                  <a:srgbClr val="001F5F"/>
                </a:solidFill>
                <a:latin typeface="Times New Roman"/>
                <a:cs typeface="Times New Roman"/>
              </a:rPr>
              <a:t>used for </a:t>
            </a:r>
            <a:r>
              <a:rPr sz="1800" dirty="0">
                <a:solidFill>
                  <a:srgbClr val="001F5F"/>
                </a:solidFill>
                <a:latin typeface="Times New Roman"/>
                <a:cs typeface="Times New Roman"/>
              </a:rPr>
              <a:t>any other</a:t>
            </a:r>
            <a:r>
              <a:rPr sz="1800" spc="-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001F5F"/>
                </a:solidFill>
                <a:latin typeface="Times New Roman"/>
                <a:cs typeface="Times New Roman"/>
              </a:rPr>
              <a:t>purpose</a:t>
            </a:r>
            <a:r>
              <a:rPr sz="1800" dirty="0"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515"/>
              </a:spcBef>
              <a:tabLst>
                <a:tab pos="682625" algn="l"/>
              </a:tabLst>
            </a:pPr>
            <a:r>
              <a:rPr sz="1750" spc="10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1800" dirty="0">
                <a:solidFill>
                  <a:srgbClr val="006FC0"/>
                </a:solidFill>
                <a:latin typeface="Times New Roman"/>
                <a:cs typeface="Times New Roman"/>
              </a:rPr>
              <a:t>It</a:t>
            </a:r>
            <a:r>
              <a:rPr sz="1800" spc="204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006FC0"/>
                </a:solidFill>
                <a:latin typeface="Times New Roman"/>
                <a:cs typeface="Times New Roman"/>
              </a:rPr>
              <a:t>is</a:t>
            </a:r>
            <a:r>
              <a:rPr sz="1800" spc="175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006FC0"/>
                </a:solidFill>
                <a:latin typeface="Times New Roman"/>
                <a:cs typeface="Times New Roman"/>
              </a:rPr>
              <a:t>the</a:t>
            </a:r>
            <a:r>
              <a:rPr sz="1800" spc="17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006FC0"/>
                </a:solidFill>
                <a:latin typeface="Times New Roman"/>
                <a:cs typeface="Times New Roman"/>
              </a:rPr>
              <a:t>major</a:t>
            </a:r>
            <a:r>
              <a:rPr sz="1800" spc="204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006FC0"/>
                </a:solidFill>
                <a:latin typeface="Times New Roman"/>
                <a:cs typeface="Times New Roman"/>
              </a:rPr>
              <a:t>criterion</a:t>
            </a:r>
            <a:r>
              <a:rPr sz="1800" spc="20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006FC0"/>
                </a:solidFill>
                <a:latin typeface="Times New Roman"/>
                <a:cs typeface="Times New Roman"/>
              </a:rPr>
              <a:t>which</a:t>
            </a:r>
            <a:r>
              <a:rPr sz="1800" spc="19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006FC0"/>
                </a:solidFill>
                <a:latin typeface="Times New Roman"/>
                <a:cs typeface="Times New Roman"/>
              </a:rPr>
              <a:t>distinguishes</a:t>
            </a:r>
            <a:r>
              <a:rPr sz="1800" spc="204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1800" spc="-20" dirty="0">
                <a:solidFill>
                  <a:srgbClr val="006FC0"/>
                </a:solidFill>
                <a:latin typeface="Times New Roman"/>
                <a:cs typeface="Times New Roman"/>
              </a:rPr>
              <a:t>an</a:t>
            </a:r>
            <a:r>
              <a:rPr sz="1800" spc="22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006FC0"/>
                </a:solidFill>
                <a:latin typeface="Times New Roman"/>
                <a:cs typeface="Times New Roman"/>
              </a:rPr>
              <a:t>embedded</a:t>
            </a:r>
            <a:r>
              <a:rPr sz="1800" spc="20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006FC0"/>
                </a:solidFill>
                <a:latin typeface="Times New Roman"/>
                <a:cs typeface="Times New Roman"/>
              </a:rPr>
              <a:t>system</a:t>
            </a:r>
            <a:r>
              <a:rPr sz="1800" spc="22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006FC0"/>
                </a:solidFill>
                <a:latin typeface="Times New Roman"/>
                <a:cs typeface="Times New Roman"/>
              </a:rPr>
              <a:t>from</a:t>
            </a:r>
            <a:r>
              <a:rPr sz="1800" spc="175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006FC0"/>
                </a:solidFill>
                <a:latin typeface="Times New Roman"/>
                <a:cs typeface="Times New Roman"/>
              </a:rPr>
              <a:t>a</a:t>
            </a:r>
            <a:r>
              <a:rPr sz="1800" spc="20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006FC0"/>
                </a:solidFill>
                <a:latin typeface="Times New Roman"/>
                <a:cs typeface="Times New Roman"/>
              </a:rPr>
              <a:t>general</a:t>
            </a:r>
            <a:endParaRPr sz="1800">
              <a:latin typeface="Times New Roman"/>
              <a:cs typeface="Times New Roman"/>
            </a:endParaRPr>
          </a:p>
          <a:p>
            <a:pPr marL="683260" algn="just">
              <a:lnSpc>
                <a:spcPct val="100000"/>
              </a:lnSpc>
              <a:spcBef>
                <a:spcPts val="1085"/>
              </a:spcBef>
            </a:pPr>
            <a:r>
              <a:rPr sz="1800" dirty="0">
                <a:solidFill>
                  <a:srgbClr val="006FC0"/>
                </a:solidFill>
                <a:latin typeface="Times New Roman"/>
                <a:cs typeface="Times New Roman"/>
              </a:rPr>
              <a:t>purpose</a:t>
            </a:r>
            <a:r>
              <a:rPr sz="1800" spc="-75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1800" spc="-15" dirty="0">
                <a:solidFill>
                  <a:srgbClr val="006FC0"/>
                </a:solidFill>
                <a:latin typeface="Times New Roman"/>
                <a:cs typeface="Times New Roman"/>
              </a:rPr>
              <a:t>system</a:t>
            </a:r>
            <a:r>
              <a:rPr sz="1800" spc="-15" dirty="0"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  <a:p>
            <a:pPr marL="683260" marR="7620" indent="-326390" algn="just">
              <a:lnSpc>
                <a:spcPct val="150100"/>
              </a:lnSpc>
              <a:spcBef>
                <a:spcPts val="445"/>
              </a:spcBef>
              <a:buClr>
                <a:srgbClr val="3A812E"/>
              </a:buClr>
              <a:buSzPct val="60000"/>
              <a:buFont typeface="Wingdings"/>
              <a:buChar char=""/>
              <a:tabLst>
                <a:tab pos="683260" algn="l"/>
              </a:tabLst>
            </a:pPr>
            <a:r>
              <a:rPr sz="2000" spc="-5" dirty="0">
                <a:latin typeface="Times New Roman"/>
                <a:cs typeface="Times New Roman"/>
              </a:rPr>
              <a:t>For </a:t>
            </a:r>
            <a:r>
              <a:rPr sz="2000" spc="-10" dirty="0">
                <a:latin typeface="Times New Roman"/>
                <a:cs typeface="Times New Roman"/>
              </a:rPr>
              <a:t>example,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you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cannot replace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embedded control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unit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of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your 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microwave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oven </a:t>
            </a:r>
            <a:r>
              <a:rPr sz="2000" spc="-20" dirty="0">
                <a:solidFill>
                  <a:srgbClr val="006FC0"/>
                </a:solidFill>
                <a:latin typeface="Times New Roman"/>
                <a:cs typeface="Times New Roman"/>
              </a:rPr>
              <a:t>with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your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air conditioners embedded control</a:t>
            </a:r>
            <a:r>
              <a:rPr sz="2000" spc="28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unit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0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latin typeface="Times New Roman"/>
                <a:cs typeface="Times New Roman"/>
              </a:rPr>
              <a:t>Also you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cannot replace an embedded control unit developed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for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 particular 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domain </a:t>
            </a:r>
            <a:r>
              <a:rPr sz="2000" dirty="0">
                <a:latin typeface="Times New Roman"/>
                <a:cs typeface="Times New Roman"/>
              </a:rPr>
              <a:t>say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telecom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with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another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control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unit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designed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to serve another  domain like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consumer</a:t>
            </a:r>
            <a:r>
              <a:rPr sz="2000" spc="114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electronics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0044" y="353009"/>
            <a:ext cx="4146550" cy="329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6870" algn="l"/>
              </a:tabLst>
            </a:pPr>
            <a:r>
              <a:rPr i="0" spc="-5" dirty="0">
                <a:solidFill>
                  <a:srgbClr val="C00000"/>
                </a:solidFill>
              </a:rPr>
              <a:t>»	</a:t>
            </a:r>
            <a:r>
              <a:rPr i="0" spc="-10" dirty="0">
                <a:solidFill>
                  <a:srgbClr val="000000"/>
                </a:solidFill>
              </a:rPr>
              <a:t>Functional </a:t>
            </a:r>
            <a:r>
              <a:rPr i="0" spc="-5" dirty="0">
                <a:solidFill>
                  <a:srgbClr val="000000"/>
                </a:solidFill>
              </a:rPr>
              <a:t>block diagram </a:t>
            </a:r>
            <a:r>
              <a:rPr i="0" dirty="0">
                <a:solidFill>
                  <a:srgbClr val="000000"/>
                </a:solidFill>
              </a:rPr>
              <a:t>of</a:t>
            </a:r>
            <a:r>
              <a:rPr i="0" spc="35" dirty="0">
                <a:solidFill>
                  <a:srgbClr val="000000"/>
                </a:solidFill>
              </a:rPr>
              <a:t> </a:t>
            </a:r>
            <a:r>
              <a:rPr i="0" spc="-20" dirty="0">
                <a:solidFill>
                  <a:srgbClr val="000000"/>
                </a:solidFill>
              </a:rPr>
              <a:t>washing</a:t>
            </a:r>
          </a:p>
        </p:txBody>
      </p:sp>
      <p:sp>
        <p:nvSpPr>
          <p:cNvPr id="3" name="object 3"/>
          <p:cNvSpPr/>
          <p:nvPr/>
        </p:nvSpPr>
        <p:spPr>
          <a:xfrm>
            <a:off x="457200" y="914400"/>
            <a:ext cx="8229600" cy="52673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40</a:t>
            </a:fld>
            <a:endParaRPr spc="-4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581913"/>
            <a:ext cx="8309609" cy="50863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90"/>
              </a:spcBef>
            </a:pPr>
            <a:r>
              <a:rPr sz="2000" spc="-10" dirty="0">
                <a:latin typeface="Times New Roman"/>
                <a:cs typeface="Times New Roman"/>
              </a:rPr>
              <a:t>Washing </a:t>
            </a:r>
            <a:r>
              <a:rPr sz="2000" spc="-15" dirty="0">
                <a:latin typeface="Times New Roman"/>
                <a:cs typeface="Times New Roman"/>
              </a:rPr>
              <a:t>machine comes </a:t>
            </a:r>
            <a:r>
              <a:rPr sz="2000" spc="-10" dirty="0">
                <a:latin typeface="Times New Roman"/>
                <a:cs typeface="Times New Roman"/>
              </a:rPr>
              <a:t>in </a:t>
            </a:r>
            <a:r>
              <a:rPr sz="2000" spc="-25" dirty="0">
                <a:latin typeface="Times New Roman"/>
                <a:cs typeface="Times New Roman"/>
              </a:rPr>
              <a:t>two </a:t>
            </a:r>
            <a:r>
              <a:rPr sz="2000" spc="-10" dirty="0">
                <a:latin typeface="Times New Roman"/>
                <a:cs typeface="Times New Roman"/>
              </a:rPr>
              <a:t>models, </a:t>
            </a:r>
            <a:r>
              <a:rPr sz="2000" u="sng" spc="-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  <a:cs typeface="Times New Roman"/>
              </a:rPr>
              <a:t>top loading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u="sng" spc="-10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  <a:cs typeface="Times New Roman"/>
              </a:rPr>
              <a:t>front</a:t>
            </a:r>
            <a:r>
              <a:rPr sz="2000" u="sng" spc="340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u="sng" spc="-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  <a:cs typeface="Times New Roman"/>
              </a:rPr>
              <a:t>loading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1270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In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top loading </a:t>
            </a:r>
            <a:r>
              <a:rPr sz="2000" spc="-10" dirty="0">
                <a:latin typeface="Times New Roman"/>
                <a:cs typeface="Times New Roman"/>
              </a:rPr>
              <a:t>models the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agitator of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machine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twists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back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forth and  pulls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cloth down to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bottom of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tub</a:t>
            </a:r>
            <a:r>
              <a:rPr sz="2000" dirty="0">
                <a:latin typeface="Times New Roman"/>
                <a:cs typeface="Times New Roman"/>
              </a:rPr>
              <a:t>. </a:t>
            </a:r>
            <a:r>
              <a:rPr sz="2000" spc="5" dirty="0">
                <a:solidFill>
                  <a:srgbClr val="6F2F9F"/>
                </a:solidFill>
                <a:latin typeface="Times New Roman"/>
                <a:cs typeface="Times New Roman"/>
              </a:rPr>
              <a:t>On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reaching the bottom </a:t>
            </a:r>
            <a:r>
              <a:rPr sz="2000" spc="10" dirty="0">
                <a:solidFill>
                  <a:srgbClr val="6F2F9F"/>
                </a:solidFill>
                <a:latin typeface="Times New Roman"/>
                <a:cs typeface="Times New Roman"/>
              </a:rPr>
              <a:t>of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 tub 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clothes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work their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way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back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up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to 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top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the tub </a:t>
            </a:r>
            <a:r>
              <a:rPr sz="2000" spc="-5" dirty="0">
                <a:latin typeface="Times New Roman"/>
                <a:cs typeface="Times New Roman"/>
              </a:rPr>
              <a:t>where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agitator  grabs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them again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repeats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</a:t>
            </a:r>
            <a:r>
              <a:rPr sz="2000" spc="7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mechanism</a:t>
            </a:r>
            <a:r>
              <a:rPr sz="2000" spc="-1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In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front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loading </a:t>
            </a:r>
            <a:r>
              <a:rPr sz="2000" spc="-10" dirty="0">
                <a:latin typeface="Times New Roman"/>
                <a:cs typeface="Times New Roman"/>
              </a:rPr>
              <a:t>machines, 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clothes are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tumbled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and plunged into</a:t>
            </a:r>
            <a:r>
              <a:rPr sz="2000" spc="14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</a:t>
            </a:r>
            <a:endParaRPr sz="2000">
              <a:latin typeface="Times New Roman"/>
              <a:cs typeface="Times New Roman"/>
            </a:endParaRPr>
          </a:p>
          <a:p>
            <a:pPr marL="356870" algn="just">
              <a:lnSpc>
                <a:spcPct val="100000"/>
              </a:lnSpc>
              <a:spcBef>
                <a:spcPts val="1200"/>
              </a:spcBef>
            </a:pP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water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over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over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again</a:t>
            </a:r>
            <a:r>
              <a:rPr sz="2000" spc="-10" dirty="0">
                <a:latin typeface="Times New Roman"/>
                <a:cs typeface="Times New Roman"/>
              </a:rPr>
              <a:t>. </a:t>
            </a:r>
            <a:r>
              <a:rPr sz="2000" dirty="0">
                <a:latin typeface="Times New Roman"/>
                <a:cs typeface="Times New Roman"/>
              </a:rPr>
              <a:t>This </a:t>
            </a:r>
            <a:r>
              <a:rPr sz="2000" spc="-10" dirty="0">
                <a:latin typeface="Times New Roman"/>
                <a:cs typeface="Times New Roman"/>
              </a:rPr>
              <a:t>is the first </a:t>
            </a:r>
            <a:r>
              <a:rPr sz="2000" spc="-5" dirty="0">
                <a:latin typeface="Times New Roman"/>
                <a:cs typeface="Times New Roman"/>
              </a:rPr>
              <a:t>phase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17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washing.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In </a:t>
            </a:r>
            <a:r>
              <a:rPr sz="2000" spc="-10" dirty="0">
                <a:latin typeface="Times New Roman"/>
                <a:cs typeface="Times New Roman"/>
              </a:rPr>
              <a:t>the second </a:t>
            </a:r>
            <a:r>
              <a:rPr sz="2000" spc="-5" dirty="0">
                <a:latin typeface="Times New Roman"/>
                <a:cs typeface="Times New Roman"/>
              </a:rPr>
              <a:t>phase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washing,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water is pumped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out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from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tub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and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 inner tub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uses centrifugal force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to 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wring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out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more water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from the clothes </a:t>
            </a:r>
            <a:r>
              <a:rPr sz="2000" spc="30" dirty="0">
                <a:latin typeface="Times New Roman"/>
                <a:cs typeface="Times New Roman"/>
              </a:rPr>
              <a:t>by  </a:t>
            </a:r>
            <a:r>
              <a:rPr sz="2000" spc="-10" dirty="0">
                <a:latin typeface="Times New Roman"/>
                <a:cs typeface="Times New Roman"/>
              </a:rPr>
              <a:t>spinning </a:t>
            </a:r>
            <a:r>
              <a:rPr sz="2000" spc="-5" dirty="0">
                <a:latin typeface="Times New Roman"/>
                <a:cs typeface="Times New Roman"/>
              </a:rPr>
              <a:t>at several hundred Rotations </a:t>
            </a:r>
            <a:r>
              <a:rPr sz="2000" dirty="0">
                <a:latin typeface="Times New Roman"/>
                <a:cs typeface="Times New Roman"/>
              </a:rPr>
              <a:t>Per </a:t>
            </a:r>
            <a:r>
              <a:rPr sz="2000" spc="-10" dirty="0">
                <a:latin typeface="Times New Roman"/>
                <a:cs typeface="Times New Roman"/>
              </a:rPr>
              <a:t>Minute </a:t>
            </a:r>
            <a:r>
              <a:rPr sz="2000" dirty="0">
                <a:latin typeface="Times New Roman"/>
                <a:cs typeface="Times New Roman"/>
              </a:rPr>
              <a:t>(RPM). </a:t>
            </a:r>
            <a:r>
              <a:rPr sz="2000" spc="-5" dirty="0">
                <a:latin typeface="Times New Roman"/>
                <a:cs typeface="Times New Roman"/>
              </a:rPr>
              <a:t>This is called a   '</a:t>
            </a:r>
            <a:r>
              <a:rPr sz="2000" i="1" spc="-5" dirty="0">
                <a:latin typeface="Times New Roman"/>
                <a:cs typeface="Times New Roman"/>
              </a:rPr>
              <a:t>Spin</a:t>
            </a:r>
            <a:r>
              <a:rPr sz="2000" i="1" spc="-10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Phase</a:t>
            </a:r>
            <a:r>
              <a:rPr sz="2000" spc="-5" dirty="0">
                <a:latin typeface="Times New Roman"/>
                <a:cs typeface="Times New Roman"/>
              </a:rPr>
              <a:t>'.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41</a:t>
            </a:fld>
            <a:endParaRPr spc="-4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353009"/>
            <a:ext cx="8305165" cy="32569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spc="-5" dirty="0">
                <a:latin typeface="Times New Roman"/>
                <a:cs typeface="Times New Roman"/>
              </a:rPr>
              <a:t>General principle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5" dirty="0">
                <a:latin typeface="Times New Roman"/>
                <a:cs typeface="Times New Roman"/>
              </a:rPr>
              <a:t>working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20" dirty="0">
                <a:latin typeface="Times New Roman"/>
                <a:cs typeface="Times New Roman"/>
              </a:rPr>
              <a:t>washing</a:t>
            </a:r>
            <a:r>
              <a:rPr sz="2000" spc="18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machine: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0"/>
              </a:spcBef>
              <a:tabLst>
                <a:tab pos="356870" algn="l"/>
                <a:tab pos="899794" algn="l"/>
                <a:tab pos="1567180" algn="l"/>
                <a:tab pos="2530475" algn="l"/>
                <a:tab pos="3381375" algn="l"/>
                <a:tab pos="3738245" algn="l"/>
                <a:tab pos="3997325" algn="l"/>
                <a:tab pos="4741545" algn="l"/>
                <a:tab pos="5424170" algn="l"/>
                <a:tab pos="6360160" algn="l"/>
                <a:tab pos="7726045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dirty="0">
                <a:latin typeface="Times New Roman"/>
                <a:cs typeface="Times New Roman"/>
              </a:rPr>
              <a:t>The	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basic	controls	</a:t>
            </a:r>
            <a:r>
              <a:rPr sz="2000" spc="-10" dirty="0">
                <a:latin typeface="Times New Roman"/>
                <a:cs typeface="Times New Roman"/>
              </a:rPr>
              <a:t>consist	</a:t>
            </a:r>
            <a:r>
              <a:rPr sz="2000" dirty="0">
                <a:latin typeface="Times New Roman"/>
                <a:cs typeface="Times New Roman"/>
              </a:rPr>
              <a:t>of	</a:t>
            </a:r>
            <a:r>
              <a:rPr sz="2000" spc="-5" dirty="0">
                <a:latin typeface="Times New Roman"/>
                <a:cs typeface="Times New Roman"/>
              </a:rPr>
              <a:t>a	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timer,	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cycle	selector	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mechanism,	water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temperature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selector, load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size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selector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start</a:t>
            </a:r>
            <a:r>
              <a:rPr sz="2000" spc="7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button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5"/>
              </a:spcBef>
              <a:tabLst>
                <a:tab pos="356870" algn="l"/>
                <a:tab pos="887730" algn="l"/>
                <a:tab pos="2167890" algn="l"/>
                <a:tab pos="3143885" algn="l"/>
                <a:tab pos="3592195" algn="l"/>
                <a:tab pos="4391025" algn="l"/>
                <a:tab pos="5863590" algn="l"/>
                <a:tab pos="6680200" algn="l"/>
                <a:tab pos="7451725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dirty="0">
                <a:latin typeface="Times New Roman"/>
                <a:cs typeface="Times New Roman"/>
              </a:rPr>
              <a:t>The	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mechanism	</a:t>
            </a:r>
            <a:r>
              <a:rPr sz="2000" spc="-5" dirty="0">
                <a:latin typeface="Times New Roman"/>
                <a:cs typeface="Times New Roman"/>
              </a:rPr>
              <a:t>includes	the	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motor,	transmission,	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clutch,	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pump,	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agitator,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inner tub,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outer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tub and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water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inlet</a:t>
            </a:r>
            <a:r>
              <a:rPr sz="2000" spc="16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valve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>
              <a:lnSpc>
                <a:spcPct val="150000"/>
              </a:lnSpc>
              <a:spcBef>
                <a:spcPts val="484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integrated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control panel </a:t>
            </a:r>
            <a:r>
              <a:rPr sz="2000" spc="-10" dirty="0">
                <a:latin typeface="Times New Roman"/>
                <a:cs typeface="Times New Roman"/>
              </a:rPr>
              <a:t>consists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microprocessor/ controller based 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board 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with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I/O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interfaces and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 control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algorithm </a:t>
            </a:r>
            <a:r>
              <a:rPr sz="2000" spc="-15" dirty="0">
                <a:latin typeface="Times New Roman"/>
                <a:cs typeface="Times New Roman"/>
              </a:rPr>
              <a:t>running </a:t>
            </a:r>
            <a:r>
              <a:rPr sz="2000" spc="-10" dirty="0">
                <a:latin typeface="Times New Roman"/>
                <a:cs typeface="Times New Roman"/>
              </a:rPr>
              <a:t>in</a:t>
            </a:r>
            <a:r>
              <a:rPr sz="2000" spc="229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it.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42</a:t>
            </a:fld>
            <a:endParaRPr spc="-4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199374"/>
            <a:ext cx="8307070" cy="42646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Input interface </a:t>
            </a:r>
            <a:r>
              <a:rPr sz="2000" spc="-10" dirty="0">
                <a:latin typeface="Times New Roman"/>
                <a:cs typeface="Times New Roman"/>
              </a:rPr>
              <a:t>includes </a:t>
            </a:r>
            <a:r>
              <a:rPr sz="2000" spc="-5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keyboard </a:t>
            </a:r>
            <a:r>
              <a:rPr sz="2000" spc="-15" dirty="0">
                <a:latin typeface="Times New Roman"/>
                <a:cs typeface="Times New Roman"/>
              </a:rPr>
              <a:t>which </a:t>
            </a:r>
            <a:r>
              <a:rPr sz="2000" spc="-5" dirty="0">
                <a:latin typeface="Times New Roman"/>
                <a:cs typeface="Times New Roman"/>
              </a:rPr>
              <a:t>consists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wash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type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selector</a:t>
            </a:r>
            <a:r>
              <a:rPr sz="2000" spc="-5" dirty="0">
                <a:latin typeface="Times New Roman"/>
                <a:cs typeface="Times New Roman"/>
              </a:rPr>
              <a:t>:  Wash, Spin and Rinse;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clothe selector</a:t>
            </a:r>
            <a:r>
              <a:rPr sz="2000" spc="-5" dirty="0">
                <a:latin typeface="Times New Roman"/>
                <a:cs typeface="Times New Roman"/>
              </a:rPr>
              <a:t>: Light, </a:t>
            </a:r>
            <a:r>
              <a:rPr sz="2000" spc="-10" dirty="0">
                <a:latin typeface="Times New Roman"/>
                <a:cs typeface="Times New Roman"/>
              </a:rPr>
              <a:t>Medium, </a:t>
            </a:r>
            <a:r>
              <a:rPr sz="2000" spc="-5" dirty="0">
                <a:latin typeface="Times New Roman"/>
                <a:cs typeface="Times New Roman"/>
              </a:rPr>
              <a:t>Heavy </a:t>
            </a:r>
            <a:r>
              <a:rPr sz="2000" spc="5" dirty="0">
                <a:latin typeface="Times New Roman"/>
                <a:cs typeface="Times New Roman"/>
              </a:rPr>
              <a:t>duty </a:t>
            </a:r>
            <a:r>
              <a:rPr sz="2000" spc="-5" dirty="0">
                <a:latin typeface="Times New Roman"/>
                <a:cs typeface="Times New Roman"/>
              </a:rPr>
              <a:t>and  </a:t>
            </a:r>
            <a:r>
              <a:rPr sz="2000" spc="-20" dirty="0">
                <a:latin typeface="Times New Roman"/>
                <a:cs typeface="Times New Roman"/>
              </a:rPr>
              <a:t>washing </a:t>
            </a:r>
            <a:r>
              <a:rPr sz="2000" spc="-15" dirty="0">
                <a:latin typeface="Times New Roman"/>
                <a:cs typeface="Times New Roman"/>
              </a:rPr>
              <a:t>time </a:t>
            </a:r>
            <a:r>
              <a:rPr sz="2000" spc="-10" dirty="0">
                <a:latin typeface="Times New Roman"/>
                <a:cs typeface="Times New Roman"/>
              </a:rPr>
              <a:t>setting,</a:t>
            </a:r>
            <a:r>
              <a:rPr sz="2000" spc="18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etc.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</a:t>
            </a:r>
            <a:r>
              <a:rPr sz="2000" spc="23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output</a:t>
            </a:r>
            <a:r>
              <a:rPr sz="2000" spc="13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interface</a:t>
            </a:r>
            <a:r>
              <a:rPr sz="2000" spc="13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consists</a:t>
            </a:r>
            <a:r>
              <a:rPr sz="2000" spc="1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114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LED/</a:t>
            </a:r>
            <a:r>
              <a:rPr sz="2000" spc="15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LCD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displays,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status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indication</a:t>
            </a:r>
            <a:r>
              <a:rPr sz="2000" spc="1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LEDs,</a:t>
            </a:r>
            <a:endParaRPr sz="2000">
              <a:latin typeface="Times New Roman"/>
              <a:cs typeface="Times New Roman"/>
            </a:endParaRPr>
          </a:p>
          <a:p>
            <a:pPr marL="356870" algn="just">
              <a:lnSpc>
                <a:spcPct val="100000"/>
              </a:lnSpc>
              <a:spcBef>
                <a:spcPts val="1205"/>
              </a:spcBef>
            </a:pPr>
            <a:r>
              <a:rPr sz="2000" spc="-5" dirty="0">
                <a:latin typeface="Times New Roman"/>
                <a:cs typeface="Times New Roman"/>
              </a:rPr>
              <a:t>etc. connected to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I/O </a:t>
            </a:r>
            <a:r>
              <a:rPr sz="2000" spc="-10" dirty="0">
                <a:latin typeface="Times New Roman"/>
                <a:cs typeface="Times New Roman"/>
              </a:rPr>
              <a:t>bus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the</a:t>
            </a:r>
            <a:r>
              <a:rPr sz="2000" spc="5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controller.</a:t>
            </a:r>
            <a:endParaRPr sz="2000">
              <a:latin typeface="Times New Roman"/>
              <a:cs typeface="Times New Roman"/>
            </a:endParaRPr>
          </a:p>
          <a:p>
            <a:pPr marL="356870" marR="5715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other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types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I/O interfaces </a:t>
            </a:r>
            <a:r>
              <a:rPr sz="2000" spc="-10" dirty="0">
                <a:latin typeface="Times New Roman"/>
                <a:cs typeface="Times New Roman"/>
              </a:rPr>
              <a:t>which </a:t>
            </a:r>
            <a:r>
              <a:rPr sz="2000" dirty="0">
                <a:latin typeface="Times New Roman"/>
                <a:cs typeface="Times New Roman"/>
              </a:rPr>
              <a:t>are </a:t>
            </a:r>
            <a:r>
              <a:rPr sz="2000" spc="-5" dirty="0">
                <a:latin typeface="Times New Roman"/>
                <a:cs typeface="Times New Roman"/>
              </a:rPr>
              <a:t>invisible </a:t>
            </a:r>
            <a:r>
              <a:rPr sz="2000" spc="-10" dirty="0">
                <a:latin typeface="Times New Roman"/>
                <a:cs typeface="Times New Roman"/>
              </a:rPr>
              <a:t>to the end </a:t>
            </a:r>
            <a:r>
              <a:rPr sz="2000" spc="-5" dirty="0">
                <a:latin typeface="Times New Roman"/>
                <a:cs typeface="Times New Roman"/>
              </a:rPr>
              <a:t>user </a:t>
            </a:r>
            <a:r>
              <a:rPr sz="2000" dirty="0">
                <a:latin typeface="Times New Roman"/>
                <a:cs typeface="Times New Roman"/>
              </a:rPr>
              <a:t>are 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different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kinds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of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sensor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interfaces</a:t>
            </a:r>
            <a:r>
              <a:rPr sz="2000" spc="-5" dirty="0">
                <a:latin typeface="Times New Roman"/>
                <a:cs typeface="Times New Roman"/>
              </a:rPr>
              <a:t>: </a:t>
            </a:r>
            <a:r>
              <a:rPr sz="2000" spc="-15" dirty="0">
                <a:latin typeface="Times New Roman"/>
                <a:cs typeface="Times New Roman"/>
              </a:rPr>
              <a:t>water </a:t>
            </a:r>
            <a:r>
              <a:rPr sz="2000" spc="-5" dirty="0">
                <a:latin typeface="Times New Roman"/>
                <a:cs typeface="Times New Roman"/>
              </a:rPr>
              <a:t>temperature </a:t>
            </a:r>
            <a:r>
              <a:rPr sz="2000" spc="-10" dirty="0">
                <a:latin typeface="Times New Roman"/>
                <a:cs typeface="Times New Roman"/>
              </a:rPr>
              <a:t>sensor, </a:t>
            </a:r>
            <a:r>
              <a:rPr sz="2000" spc="-15" dirty="0">
                <a:latin typeface="Times New Roman"/>
                <a:cs typeface="Times New Roman"/>
              </a:rPr>
              <a:t>water </a:t>
            </a:r>
            <a:r>
              <a:rPr sz="2000" spc="-10" dirty="0">
                <a:latin typeface="Times New Roman"/>
                <a:cs typeface="Times New Roman"/>
              </a:rPr>
              <a:t>level  sensor, </a:t>
            </a:r>
            <a:r>
              <a:rPr sz="2000" spc="-5" dirty="0">
                <a:latin typeface="Times New Roman"/>
                <a:cs typeface="Times New Roman"/>
              </a:rPr>
              <a:t>etc.,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actuator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interface </a:t>
            </a:r>
            <a:r>
              <a:rPr sz="2000" spc="-10" dirty="0">
                <a:latin typeface="Times New Roman"/>
                <a:cs typeface="Times New Roman"/>
              </a:rPr>
              <a:t>including motor </a:t>
            </a:r>
            <a:r>
              <a:rPr sz="2000" spc="-5" dirty="0">
                <a:latin typeface="Times New Roman"/>
                <a:cs typeface="Times New Roman"/>
              </a:rPr>
              <a:t>control </a:t>
            </a:r>
            <a:r>
              <a:rPr sz="2000" spc="-10" dirty="0">
                <a:latin typeface="Times New Roman"/>
                <a:cs typeface="Times New Roman"/>
              </a:rPr>
              <a:t>for </a:t>
            </a:r>
            <a:r>
              <a:rPr sz="2000" spc="-5" dirty="0">
                <a:latin typeface="Times New Roman"/>
                <a:cs typeface="Times New Roman"/>
              </a:rPr>
              <a:t>agitator </a:t>
            </a:r>
            <a:r>
              <a:rPr sz="2000" spc="-10" dirty="0">
                <a:latin typeface="Times New Roman"/>
                <a:cs typeface="Times New Roman"/>
              </a:rPr>
              <a:t>and  tub </a:t>
            </a:r>
            <a:r>
              <a:rPr sz="2000" spc="-20" dirty="0">
                <a:latin typeface="Times New Roman"/>
                <a:cs typeface="Times New Roman"/>
              </a:rPr>
              <a:t>movement </a:t>
            </a:r>
            <a:r>
              <a:rPr sz="2000" spc="-5" dirty="0">
                <a:latin typeface="Times New Roman"/>
                <a:cs typeface="Times New Roman"/>
              </a:rPr>
              <a:t>control, </a:t>
            </a:r>
            <a:r>
              <a:rPr sz="2000" spc="-10" dirty="0">
                <a:latin typeface="Times New Roman"/>
                <a:cs typeface="Times New Roman"/>
              </a:rPr>
              <a:t>inlet </a:t>
            </a:r>
            <a:r>
              <a:rPr sz="2000" spc="-15" dirty="0">
                <a:latin typeface="Times New Roman"/>
                <a:cs typeface="Times New Roman"/>
              </a:rPr>
              <a:t>water </a:t>
            </a:r>
            <a:r>
              <a:rPr sz="2000" spc="-10" dirty="0">
                <a:latin typeface="Times New Roman"/>
                <a:cs typeface="Times New Roman"/>
              </a:rPr>
              <a:t>flow </a:t>
            </a:r>
            <a:r>
              <a:rPr sz="2000" spc="-5" dirty="0">
                <a:latin typeface="Times New Roman"/>
                <a:cs typeface="Times New Roman"/>
              </a:rPr>
              <a:t>control,</a:t>
            </a:r>
            <a:r>
              <a:rPr sz="2000" spc="23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etc.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43</a:t>
            </a:fld>
            <a:endParaRPr spc="-4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6172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9654" rIns="0" bIns="0" rtlCol="0">
            <a:spAutoFit/>
          </a:bodyPr>
          <a:lstStyle/>
          <a:p>
            <a:pPr marL="1956435" marR="5080" indent="-1644014">
              <a:lnSpc>
                <a:spcPct val="100000"/>
              </a:lnSpc>
              <a:spcBef>
                <a:spcPts val="100"/>
              </a:spcBef>
            </a:pPr>
            <a:r>
              <a:rPr sz="3600" b="1" i="0" spc="-5" dirty="0">
                <a:latin typeface="Times New Roman"/>
                <a:cs typeface="Times New Roman"/>
              </a:rPr>
              <a:t>AUTOMOTIVE </a:t>
            </a:r>
            <a:r>
              <a:rPr sz="3600" b="1" i="0" dirty="0">
                <a:latin typeface="Times New Roman"/>
                <a:cs typeface="Times New Roman"/>
              </a:rPr>
              <a:t>–</a:t>
            </a:r>
            <a:r>
              <a:rPr sz="3600" b="1" i="0" spc="-40" dirty="0">
                <a:latin typeface="Times New Roman"/>
                <a:cs typeface="Times New Roman"/>
              </a:rPr>
              <a:t> </a:t>
            </a:r>
            <a:r>
              <a:rPr sz="3600" b="1" i="0" spc="-5" dirty="0">
                <a:latin typeface="Times New Roman"/>
                <a:cs typeface="Times New Roman"/>
              </a:rPr>
              <a:t>DOMAIN-SPECIFIC  EMBEDDED</a:t>
            </a:r>
            <a:r>
              <a:rPr sz="3600" b="1" i="0" spc="-30" dirty="0">
                <a:latin typeface="Times New Roman"/>
                <a:cs typeface="Times New Roman"/>
              </a:rPr>
              <a:t> </a:t>
            </a:r>
            <a:r>
              <a:rPr sz="3600" b="1" i="0" spc="-10" dirty="0">
                <a:latin typeface="Times New Roman"/>
                <a:cs typeface="Times New Roman"/>
              </a:rPr>
              <a:t>SYSTEM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 algn="just">
              <a:lnSpc>
                <a:spcPct val="150100"/>
              </a:lnSpc>
              <a:spcBef>
                <a:spcPts val="100"/>
              </a:spcBef>
            </a:pPr>
            <a:r>
              <a:rPr spc="-5" dirty="0">
                <a:solidFill>
                  <a:srgbClr val="FF0000"/>
                </a:solidFill>
              </a:rPr>
              <a:t>» </a:t>
            </a:r>
            <a:r>
              <a:rPr dirty="0"/>
              <a:t>The </a:t>
            </a:r>
            <a:r>
              <a:rPr spc="-5" dirty="0">
                <a:solidFill>
                  <a:srgbClr val="6F2F9F"/>
                </a:solidFill>
              </a:rPr>
              <a:t>major application </a:t>
            </a:r>
            <a:r>
              <a:rPr spc="-10" dirty="0">
                <a:solidFill>
                  <a:srgbClr val="6F2F9F"/>
                </a:solidFill>
              </a:rPr>
              <a:t>domains </a:t>
            </a:r>
            <a:r>
              <a:rPr dirty="0">
                <a:solidFill>
                  <a:srgbClr val="6F2F9F"/>
                </a:solidFill>
              </a:rPr>
              <a:t>of </a:t>
            </a:r>
            <a:r>
              <a:rPr spc="-5" dirty="0">
                <a:solidFill>
                  <a:srgbClr val="6F2F9F"/>
                </a:solidFill>
              </a:rPr>
              <a:t>embedded </a:t>
            </a:r>
            <a:r>
              <a:rPr spc="-10" dirty="0">
                <a:solidFill>
                  <a:srgbClr val="6F2F9F"/>
                </a:solidFill>
              </a:rPr>
              <a:t>systems </a:t>
            </a:r>
            <a:r>
              <a:rPr dirty="0">
                <a:solidFill>
                  <a:srgbClr val="6F2F9F"/>
                </a:solidFill>
              </a:rPr>
              <a:t>are </a:t>
            </a:r>
            <a:r>
              <a:rPr spc="-5" dirty="0">
                <a:solidFill>
                  <a:srgbClr val="6F2F9F"/>
                </a:solidFill>
              </a:rPr>
              <a:t>consumer, industrial,  automotive, telecom</a:t>
            </a:r>
            <a:r>
              <a:rPr spc="-5" dirty="0"/>
              <a:t>, etc. </a:t>
            </a:r>
            <a:r>
              <a:rPr dirty="0"/>
              <a:t>The </a:t>
            </a:r>
            <a:r>
              <a:rPr spc="-5" dirty="0"/>
              <a:t>following Figure gives </a:t>
            </a:r>
            <a:r>
              <a:rPr spc="10" dirty="0"/>
              <a:t>an </a:t>
            </a:r>
            <a:r>
              <a:rPr dirty="0"/>
              <a:t>overview of </a:t>
            </a:r>
            <a:r>
              <a:rPr spc="-10" dirty="0"/>
              <a:t>the </a:t>
            </a:r>
            <a:r>
              <a:rPr spc="-5" dirty="0"/>
              <a:t>various  </a:t>
            </a:r>
            <a:r>
              <a:rPr spc="-10" dirty="0"/>
              <a:t>types </a:t>
            </a:r>
            <a:r>
              <a:rPr dirty="0"/>
              <a:t>of </a:t>
            </a:r>
            <a:r>
              <a:rPr spc="-5" dirty="0"/>
              <a:t>electronic </a:t>
            </a:r>
            <a:r>
              <a:rPr dirty="0"/>
              <a:t>control </a:t>
            </a:r>
            <a:r>
              <a:rPr spc="-10" dirty="0"/>
              <a:t>units employed </a:t>
            </a:r>
            <a:r>
              <a:rPr spc="-5" dirty="0"/>
              <a:t>in </a:t>
            </a:r>
            <a:r>
              <a:rPr spc="-10" dirty="0"/>
              <a:t>automotive</a:t>
            </a:r>
            <a:r>
              <a:rPr spc="105" dirty="0"/>
              <a:t> </a:t>
            </a:r>
            <a:r>
              <a:rPr spc="-5" dirty="0"/>
              <a:t>applications.</a:t>
            </a:r>
          </a:p>
        </p:txBody>
      </p:sp>
      <p:sp>
        <p:nvSpPr>
          <p:cNvPr id="5" name="object 5"/>
          <p:cNvSpPr/>
          <p:nvPr/>
        </p:nvSpPr>
        <p:spPr>
          <a:xfrm>
            <a:off x="1066800" y="2743200"/>
            <a:ext cx="7086600" cy="388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44</a:t>
            </a:fld>
            <a:endParaRPr spc="-4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6172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60044" y="353009"/>
            <a:ext cx="5619750" cy="329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6870" algn="l"/>
              </a:tabLst>
            </a:pPr>
            <a:r>
              <a:rPr i="0" spc="-5" dirty="0">
                <a:solidFill>
                  <a:srgbClr val="C00000"/>
                </a:solidFill>
              </a:rPr>
              <a:t>»	</a:t>
            </a:r>
            <a:r>
              <a:rPr b="1" u="heavy" spc="-10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Inner </a:t>
            </a:r>
            <a:r>
              <a:rPr b="1" u="heavy" spc="-5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Working </a:t>
            </a:r>
            <a:r>
              <a:rPr b="1" u="heavy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of </a:t>
            </a:r>
            <a:r>
              <a:rPr b="1" u="heavy" spc="-5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Automotive </a:t>
            </a:r>
            <a:r>
              <a:rPr b="1" u="heavy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Embedded</a:t>
            </a:r>
            <a:r>
              <a:rPr b="1" u="heavy" spc="-5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Systems: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04468" y="6571094"/>
            <a:ext cx="857250" cy="306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275"/>
              </a:lnSpc>
            </a:pPr>
            <a:r>
              <a:rPr sz="2000" spc="-10" dirty="0">
                <a:latin typeface="Times New Roman"/>
                <a:cs typeface="Times New Roman"/>
              </a:rPr>
              <a:t>in</a:t>
            </a:r>
            <a:r>
              <a:rPr sz="2000" spc="-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1968.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60044" y="717807"/>
            <a:ext cx="8306434" cy="5946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9525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Automotive embedded </a:t>
            </a:r>
            <a:r>
              <a:rPr sz="2000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systems </a:t>
            </a:r>
            <a:r>
              <a:rPr sz="2000" spc="-5" dirty="0">
                <a:latin typeface="Times New Roman"/>
                <a:cs typeface="Times New Roman"/>
              </a:rPr>
              <a:t>are </a:t>
            </a:r>
            <a:r>
              <a:rPr sz="2000" spc="-10" dirty="0">
                <a:latin typeface="Times New Roman"/>
                <a:cs typeface="Times New Roman"/>
              </a:rPr>
              <a:t>the one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where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electronics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take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control over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mechanical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systems</a:t>
            </a:r>
            <a:r>
              <a:rPr sz="2000" spc="-5" dirty="0">
                <a:latin typeface="Times New Roman"/>
                <a:cs typeface="Times New Roman"/>
              </a:rPr>
              <a:t>.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presence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automotive </a:t>
            </a:r>
            <a:r>
              <a:rPr sz="2000" dirty="0">
                <a:latin typeface="Times New Roman"/>
                <a:cs typeface="Times New Roman"/>
              </a:rPr>
              <a:t>embedded </a:t>
            </a:r>
            <a:r>
              <a:rPr sz="2000" spc="-15" dirty="0">
                <a:latin typeface="Times New Roman"/>
                <a:cs typeface="Times New Roman"/>
              </a:rPr>
              <a:t>system </a:t>
            </a:r>
            <a:r>
              <a:rPr sz="2000" spc="-10" dirty="0">
                <a:latin typeface="Times New Roman"/>
                <a:cs typeface="Times New Roman"/>
              </a:rPr>
              <a:t>in </a:t>
            </a:r>
            <a:r>
              <a:rPr sz="2000" spc="-5" dirty="0">
                <a:latin typeface="Times New Roman"/>
                <a:cs typeface="Times New Roman"/>
              </a:rPr>
              <a:t>a  </a:t>
            </a:r>
            <a:r>
              <a:rPr sz="2000" spc="-10" dirty="0">
                <a:latin typeface="Times New Roman"/>
                <a:cs typeface="Times New Roman"/>
              </a:rPr>
              <a:t>vehicle </a:t>
            </a:r>
            <a:r>
              <a:rPr sz="2000" spc="-5" dirty="0">
                <a:latin typeface="Times New Roman"/>
                <a:cs typeface="Times New Roman"/>
              </a:rPr>
              <a:t>varies from </a:t>
            </a:r>
            <a:r>
              <a:rPr sz="2000" spc="-10" dirty="0">
                <a:latin typeface="Times New Roman"/>
                <a:cs typeface="Times New Roman"/>
              </a:rPr>
              <a:t>simple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mirror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and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wiper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controls </a:t>
            </a:r>
            <a:r>
              <a:rPr sz="2000" spc="-10" dirty="0">
                <a:latin typeface="Times New Roman"/>
                <a:cs typeface="Times New Roman"/>
              </a:rPr>
              <a:t>to </a:t>
            </a:r>
            <a:r>
              <a:rPr sz="2000" spc="-5" dirty="0">
                <a:latin typeface="Times New Roman"/>
                <a:cs typeface="Times New Roman"/>
              </a:rPr>
              <a:t>complex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air bag  controller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antilock brake </a:t>
            </a:r>
            <a:r>
              <a:rPr sz="2000" spc="-20" dirty="0">
                <a:solidFill>
                  <a:srgbClr val="006FC0"/>
                </a:solidFill>
                <a:latin typeface="Times New Roman"/>
                <a:cs typeface="Times New Roman"/>
              </a:rPr>
              <a:t>systems</a:t>
            </a:r>
            <a:r>
              <a:rPr sz="2000" spc="10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(ABS)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 dirty="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000"/>
              </a:lnSpc>
              <a:spcBef>
                <a:spcPts val="484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solidFill>
                  <a:srgbClr val="FF0000"/>
                </a:solidFill>
                <a:latin typeface="Times New Roman"/>
                <a:cs typeface="Times New Roman"/>
              </a:rPr>
              <a:t>Automotive 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embedded </a:t>
            </a:r>
            <a:r>
              <a:rPr sz="2000" spc="-10" dirty="0">
                <a:solidFill>
                  <a:srgbClr val="FF0000"/>
                </a:solidFill>
                <a:latin typeface="Times New Roman"/>
                <a:cs typeface="Times New Roman"/>
              </a:rPr>
              <a:t>systems </a:t>
            </a:r>
            <a:r>
              <a:rPr sz="2000" dirty="0">
                <a:latin typeface="Times New Roman"/>
                <a:cs typeface="Times New Roman"/>
              </a:rPr>
              <a:t>are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normally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built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around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microcontrollers 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or 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DSPs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or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hybrid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of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two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dirty="0">
                <a:latin typeface="Times New Roman"/>
                <a:cs typeface="Times New Roman"/>
              </a:rPr>
              <a:t>are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generally known as </a:t>
            </a:r>
            <a:r>
              <a:rPr sz="2000" i="1" dirty="0">
                <a:solidFill>
                  <a:srgbClr val="6F2F9F"/>
                </a:solidFill>
                <a:latin typeface="Times New Roman"/>
                <a:cs typeface="Times New Roman"/>
              </a:rPr>
              <a:t>Electronic </a:t>
            </a:r>
            <a:r>
              <a:rPr sz="2000" i="1" spc="-5" dirty="0">
                <a:solidFill>
                  <a:srgbClr val="6F2F9F"/>
                </a:solidFill>
                <a:latin typeface="Times New Roman"/>
                <a:cs typeface="Times New Roman"/>
              </a:rPr>
              <a:t>Control  Units</a:t>
            </a:r>
            <a:r>
              <a:rPr sz="2000" i="1" spc="-3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i="1" spc="-15" dirty="0">
                <a:solidFill>
                  <a:srgbClr val="6F2F9F"/>
                </a:solidFill>
                <a:latin typeface="Times New Roman"/>
                <a:cs typeface="Times New Roman"/>
              </a:rPr>
              <a:t>(ECUs)</a:t>
            </a:r>
            <a:r>
              <a:rPr sz="2000" spc="-15" dirty="0">
                <a:latin typeface="Times New Roman"/>
                <a:cs typeface="Times New Roman"/>
              </a:rPr>
              <a:t>.</a:t>
            </a:r>
            <a:endParaRPr sz="2000" dirty="0">
              <a:latin typeface="Times New Roman"/>
              <a:cs typeface="Times New Roman"/>
            </a:endParaRPr>
          </a:p>
          <a:p>
            <a:pPr marL="356870" marR="9525" indent="-344805" algn="just">
              <a:lnSpc>
                <a:spcPct val="1500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number </a:t>
            </a:r>
            <a:r>
              <a:rPr sz="2000" spc="10" dirty="0">
                <a:solidFill>
                  <a:srgbClr val="6F2F9F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embedded controllers </a:t>
            </a:r>
            <a:r>
              <a:rPr sz="2000" spc="-5" dirty="0">
                <a:latin typeface="Times New Roman"/>
                <a:cs typeface="Times New Roman"/>
              </a:rPr>
              <a:t>in an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ordinary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vehicle </a:t>
            </a:r>
            <a:r>
              <a:rPr sz="2000" spc="-5" dirty="0">
                <a:latin typeface="Times New Roman"/>
                <a:cs typeface="Times New Roman"/>
              </a:rPr>
              <a:t>varies </a:t>
            </a:r>
            <a:r>
              <a:rPr sz="2000" dirty="0">
                <a:latin typeface="Times New Roman"/>
                <a:cs typeface="Times New Roman"/>
              </a:rPr>
              <a:t>from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20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to 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40 </a:t>
            </a:r>
            <a:r>
              <a:rPr sz="2000" spc="-10" dirty="0">
                <a:latin typeface="Times New Roman"/>
                <a:cs typeface="Times New Roman"/>
              </a:rPr>
              <a:t>whereas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luxury veh1cle </a:t>
            </a:r>
            <a:r>
              <a:rPr sz="2000" spc="-10" dirty="0">
                <a:latin typeface="Times New Roman"/>
                <a:cs typeface="Times New Roman"/>
              </a:rPr>
              <a:t>like </a:t>
            </a:r>
            <a:r>
              <a:rPr sz="2000" spc="-5" dirty="0">
                <a:latin typeface="Times New Roman"/>
                <a:cs typeface="Times New Roman"/>
              </a:rPr>
              <a:t>Mercedes S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15" dirty="0">
                <a:latin typeface="Times New Roman"/>
                <a:cs typeface="Times New Roman"/>
              </a:rPr>
              <a:t>BMW </a:t>
            </a:r>
            <a:r>
              <a:rPr sz="2000" spc="-5" dirty="0">
                <a:latin typeface="Times New Roman"/>
                <a:cs typeface="Times New Roman"/>
              </a:rPr>
              <a:t>7 may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contain over 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100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embedded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controllers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 dirty="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   </a:t>
            </a:r>
            <a:r>
              <a:rPr sz="2000" dirty="0">
                <a:latin typeface="Times New Roman"/>
                <a:cs typeface="Times New Roman"/>
              </a:rPr>
              <a:t>The  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first   embedded   system   used  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in   automotive  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application   </a:t>
            </a:r>
            <a:r>
              <a:rPr sz="2000" spc="-20" dirty="0">
                <a:latin typeface="Times New Roman"/>
                <a:cs typeface="Times New Roman"/>
              </a:rPr>
              <a:t>was  </a:t>
            </a:r>
            <a:r>
              <a:rPr sz="2000" spc="30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the</a:t>
            </a:r>
            <a:endParaRPr sz="2000" dirty="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microprocessor 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based 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fuel 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injection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system </a:t>
            </a:r>
            <a:r>
              <a:rPr sz="2000" spc="-5" dirty="0">
                <a:latin typeface="Times New Roman"/>
                <a:cs typeface="Times New Roman"/>
              </a:rPr>
              <a:t>introduced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by </a:t>
            </a:r>
            <a:r>
              <a:rPr sz="2000" spc="-5" dirty="0">
                <a:latin typeface="Times New Roman"/>
                <a:cs typeface="Times New Roman"/>
              </a:rPr>
              <a:t>Volkswagen </a:t>
            </a:r>
            <a:r>
              <a:rPr sz="2000" spc="5" dirty="0">
                <a:latin typeface="Times New Roman"/>
                <a:cs typeface="Times New Roman"/>
              </a:rPr>
              <a:t>1600</a:t>
            </a:r>
            <a:endParaRPr sz="2000" dirty="0">
              <a:latin typeface="Times New Roman"/>
              <a:cs typeface="Times New Roman"/>
            </a:endParaRPr>
          </a:p>
          <a:p>
            <a:pPr marL="3613785">
              <a:lnSpc>
                <a:spcPct val="100000"/>
              </a:lnSpc>
              <a:spcBef>
                <a:spcPts val="515"/>
              </a:spcBef>
              <a:tabLst>
                <a:tab pos="7997825" algn="l"/>
              </a:tabLst>
            </a:pPr>
            <a:r>
              <a:rPr sz="1200" spc="-15" dirty="0">
                <a:latin typeface="Times New Roman"/>
                <a:cs typeface="Times New Roman"/>
              </a:rPr>
              <a:t>	</a:t>
            </a:r>
            <a:r>
              <a:rPr sz="1800" spc="-82" baseline="2314" dirty="0">
                <a:latin typeface="Times New Roman"/>
                <a:cs typeface="Times New Roman"/>
              </a:rPr>
              <a:t>45</a:t>
            </a:r>
            <a:endParaRPr sz="1800" baseline="2314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199374"/>
            <a:ext cx="8306434" cy="56368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12065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various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types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electronic control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units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(ECUs) used in the automotive 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embedded industry </a:t>
            </a:r>
            <a:r>
              <a:rPr sz="2000" spc="-5" dirty="0">
                <a:latin typeface="Times New Roman"/>
                <a:cs typeface="Times New Roman"/>
              </a:rPr>
              <a:t>can </a:t>
            </a:r>
            <a:r>
              <a:rPr sz="2000" dirty="0">
                <a:latin typeface="Times New Roman"/>
                <a:cs typeface="Times New Roman"/>
              </a:rPr>
              <a:t>be broadly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classified into</a:t>
            </a:r>
            <a:r>
              <a:rPr sz="2000" spc="9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two:</a:t>
            </a:r>
            <a:endParaRPr sz="2000">
              <a:latin typeface="Times New Roman"/>
              <a:cs typeface="Times New Roman"/>
            </a:endParaRPr>
          </a:p>
          <a:p>
            <a:pPr marL="356870" marR="762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High-speed Electronic Control Units (HECUs): </a:t>
            </a:r>
            <a:r>
              <a:rPr sz="2000" dirty="0">
                <a:latin typeface="Times New Roman"/>
                <a:cs typeface="Times New Roman"/>
              </a:rPr>
              <a:t>are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deployed in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critical  control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units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requiring fast response</a:t>
            </a:r>
            <a:r>
              <a:rPr sz="2000" spc="-5" dirty="0">
                <a:latin typeface="Times New Roman"/>
                <a:cs typeface="Times New Roman"/>
              </a:rPr>
              <a:t>. </a:t>
            </a:r>
            <a:r>
              <a:rPr sz="2000" spc="5" dirty="0">
                <a:latin typeface="Times New Roman"/>
                <a:cs typeface="Times New Roman"/>
              </a:rPr>
              <a:t>They </a:t>
            </a:r>
            <a:r>
              <a:rPr sz="2000" spc="-10" dirty="0">
                <a:latin typeface="Times New Roman"/>
                <a:cs typeface="Times New Roman"/>
              </a:rPr>
              <a:t>include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fuel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injection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systems, 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antilock brake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systems,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engine control, electronic throttle,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steering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controls, 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transmission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control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unit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central control</a:t>
            </a:r>
            <a:r>
              <a:rPr sz="2000" spc="105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unit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100"/>
              </a:lnSpc>
              <a:spcBef>
                <a:spcPts val="47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Low-speed Electronic Control Units (LECUs): </a:t>
            </a:r>
            <a:r>
              <a:rPr sz="2000" dirty="0">
                <a:latin typeface="Times New Roman"/>
                <a:cs typeface="Times New Roman"/>
              </a:rPr>
              <a:t>are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deployed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in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applications 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where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response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time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not so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critical</a:t>
            </a:r>
            <a:r>
              <a:rPr sz="2000" spc="-5" dirty="0">
                <a:latin typeface="Times New Roman"/>
                <a:cs typeface="Times New Roman"/>
              </a:rPr>
              <a:t>. They generally are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built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around </a:t>
            </a:r>
            <a:r>
              <a:rPr sz="2000" spc="5" dirty="0">
                <a:solidFill>
                  <a:srgbClr val="6F2F9F"/>
                </a:solidFill>
                <a:latin typeface="Times New Roman"/>
                <a:cs typeface="Times New Roman"/>
              </a:rPr>
              <a:t>low 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cost microprocessors/ microcontrollers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digital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signal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processors</a:t>
            </a:r>
            <a:r>
              <a:rPr sz="2000" spc="-5" dirty="0">
                <a:latin typeface="Times New Roman"/>
                <a:cs typeface="Times New Roman"/>
              </a:rPr>
              <a:t>.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Audio 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controllers,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passenger and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driver door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locks,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door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glass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controls </a:t>
            </a:r>
            <a:r>
              <a:rPr sz="2000" spc="-5" dirty="0">
                <a:latin typeface="Times New Roman"/>
                <a:cs typeface="Times New Roman"/>
              </a:rPr>
              <a:t>(power  windows),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wiper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control,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mirror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control, seat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control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systems,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head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lamp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and 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tail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lamp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controls,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sun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roof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control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unit </a:t>
            </a:r>
            <a:r>
              <a:rPr sz="2000" spc="-5" dirty="0">
                <a:latin typeface="Times New Roman"/>
                <a:cs typeface="Times New Roman"/>
              </a:rPr>
              <a:t>etc., are </a:t>
            </a:r>
            <a:r>
              <a:rPr sz="2000" spc="-10" dirty="0">
                <a:latin typeface="Times New Roman"/>
                <a:cs typeface="Times New Roman"/>
              </a:rPr>
              <a:t>examples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LECUs.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46</a:t>
            </a:fld>
            <a:endParaRPr spc="-4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353009"/>
            <a:ext cx="8303259" cy="37750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9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i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Automotive </a:t>
            </a:r>
            <a:r>
              <a:rPr sz="2000" b="1" i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Communication</a:t>
            </a:r>
            <a:r>
              <a:rPr sz="2000" b="1" i="1" u="heavy" spc="-36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i="1" u="heavy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Buses: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Arial"/>
                <a:cs typeface="Arial"/>
              </a:rPr>
              <a:t>»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Automotive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applications </a:t>
            </a:r>
            <a:r>
              <a:rPr sz="2000" spc="-15" dirty="0">
                <a:solidFill>
                  <a:srgbClr val="C00000"/>
                </a:solidFill>
                <a:latin typeface="Times New Roman"/>
                <a:cs typeface="Times New Roman"/>
              </a:rPr>
              <a:t>make use 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serial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buses for communication</a:t>
            </a:r>
            <a:r>
              <a:rPr sz="2000" spc="-10" dirty="0">
                <a:latin typeface="Times New Roman"/>
                <a:cs typeface="Times New Roman"/>
              </a:rPr>
              <a:t>, which 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greatly reduces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amount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wiring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required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inside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vehicle</a:t>
            </a:r>
            <a:r>
              <a:rPr sz="2000" spc="-10" dirty="0">
                <a:latin typeface="Times New Roman"/>
                <a:cs typeface="Times New Roman"/>
              </a:rPr>
              <a:t>.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0" dirty="0">
                <a:latin typeface="Times New Roman"/>
                <a:cs typeface="Times New Roman"/>
              </a:rPr>
              <a:t>different  types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serial </a:t>
            </a:r>
            <a:r>
              <a:rPr sz="2000" spc="-10" dirty="0">
                <a:latin typeface="Times New Roman"/>
                <a:cs typeface="Times New Roman"/>
              </a:rPr>
              <a:t>interface buses deployed in automotive </a:t>
            </a:r>
            <a:r>
              <a:rPr sz="2000" dirty="0">
                <a:latin typeface="Times New Roman"/>
                <a:cs typeface="Times New Roman"/>
              </a:rPr>
              <a:t>embedded </a:t>
            </a:r>
            <a:r>
              <a:rPr sz="2000" spc="-10" dirty="0">
                <a:latin typeface="Times New Roman"/>
                <a:cs typeface="Times New Roman"/>
              </a:rPr>
              <a:t>applications  </a:t>
            </a:r>
            <a:r>
              <a:rPr sz="2000" spc="-5" dirty="0">
                <a:latin typeface="Times New Roman"/>
                <a:cs typeface="Times New Roman"/>
              </a:rPr>
              <a:t>are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–</a:t>
            </a:r>
            <a:endParaRPr sz="2000">
              <a:latin typeface="Times New Roman"/>
              <a:cs typeface="Times New Roman"/>
            </a:endParaRPr>
          </a:p>
          <a:p>
            <a:pPr marL="68326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Arial"/>
                <a:cs typeface="Arial"/>
              </a:rPr>
              <a:t>»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Controller 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Area Network</a:t>
            </a:r>
            <a:r>
              <a:rPr sz="2000" b="1" i="1" spc="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(CAN)</a:t>
            </a:r>
            <a:endParaRPr sz="2000">
              <a:latin typeface="Times New Roman"/>
              <a:cs typeface="Times New Roman"/>
            </a:endParaRPr>
          </a:p>
          <a:p>
            <a:pPr marL="68326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Arial"/>
                <a:cs typeface="Arial"/>
              </a:rPr>
              <a:t>»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Local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Interconnect 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Network</a:t>
            </a:r>
            <a:r>
              <a:rPr sz="2000" b="1" i="1" spc="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(LIN)</a:t>
            </a:r>
            <a:endParaRPr sz="2000">
              <a:latin typeface="Times New Roman"/>
              <a:cs typeface="Times New Roman"/>
            </a:endParaRPr>
          </a:p>
          <a:p>
            <a:pPr marL="683260">
              <a:lnSpc>
                <a:spcPct val="100000"/>
              </a:lnSpc>
              <a:spcBef>
                <a:spcPts val="1685"/>
              </a:spcBef>
              <a:tabLst>
                <a:tab pos="1033780" algn="l"/>
              </a:tabLst>
            </a:pPr>
            <a:r>
              <a:rPr sz="2000" spc="-5" dirty="0">
                <a:solidFill>
                  <a:srgbClr val="C00000"/>
                </a:solidFill>
                <a:latin typeface="Arial"/>
                <a:cs typeface="Arial"/>
              </a:rPr>
              <a:t>»	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Media Oriented 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System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Transport (MOST)</a:t>
            </a:r>
            <a:r>
              <a:rPr sz="2000" b="1" i="1" spc="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Bus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47</a:t>
            </a:fld>
            <a:endParaRPr spc="-4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352203"/>
            <a:ext cx="8306434" cy="4782820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300"/>
              </a:spcBef>
            </a:pPr>
            <a:r>
              <a:rPr sz="2000" spc="-5" dirty="0">
                <a:solidFill>
                  <a:srgbClr val="C00000"/>
                </a:solidFill>
                <a:latin typeface="Arial"/>
                <a:cs typeface="Arial"/>
              </a:rPr>
              <a:t>»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1.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Controller 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Area Network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(CAN):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CAN </a:t>
            </a:r>
            <a:r>
              <a:rPr sz="2000" spc="-10" dirty="0">
                <a:latin typeface="Times New Roman"/>
                <a:cs typeface="Times New Roman"/>
              </a:rPr>
              <a:t>bus </a:t>
            </a:r>
            <a:r>
              <a:rPr sz="2000" spc="-15" dirty="0">
                <a:latin typeface="Times New Roman"/>
                <a:cs typeface="Times New Roman"/>
              </a:rPr>
              <a:t>was</a:t>
            </a:r>
            <a:r>
              <a:rPr sz="2000" spc="100" dirty="0"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originally 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proposed</a:t>
            </a:r>
            <a:endParaRPr sz="2000">
              <a:latin typeface="Times New Roman"/>
              <a:cs typeface="Times New Roman"/>
            </a:endParaRPr>
          </a:p>
          <a:p>
            <a:pPr marL="356870" algn="just">
              <a:lnSpc>
                <a:spcPct val="100000"/>
              </a:lnSpc>
              <a:spcBef>
                <a:spcPts val="1200"/>
              </a:spcBef>
            </a:pP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by 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Robert Bosch</a:t>
            </a:r>
            <a:r>
              <a:rPr sz="2000" spc="-5" dirty="0">
                <a:latin typeface="Times New Roman"/>
                <a:cs typeface="Times New Roman"/>
              </a:rPr>
              <a:t>, pioneer in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15" dirty="0">
                <a:latin typeface="Times New Roman"/>
                <a:cs typeface="Times New Roman"/>
              </a:rPr>
              <a:t>Automotive </a:t>
            </a:r>
            <a:r>
              <a:rPr sz="2000" spc="-10" dirty="0">
                <a:latin typeface="Times New Roman"/>
                <a:cs typeface="Times New Roman"/>
              </a:rPr>
              <a:t>embedded solution</a:t>
            </a:r>
            <a:r>
              <a:rPr sz="2000" spc="22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providers.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Arial"/>
                <a:cs typeface="Arial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CAN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supports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medium speed </a:t>
            </a:r>
            <a:r>
              <a:rPr sz="2000" spc="-5" dirty="0">
                <a:latin typeface="Times New Roman"/>
                <a:cs typeface="Times New Roman"/>
              </a:rPr>
              <a:t>(ISO 11519-class </a:t>
            </a:r>
            <a:r>
              <a:rPr sz="2000" spc="-10" dirty="0">
                <a:latin typeface="Times New Roman"/>
                <a:cs typeface="Times New Roman"/>
              </a:rPr>
              <a:t>B </a:t>
            </a:r>
            <a:r>
              <a:rPr sz="2000" spc="-15" dirty="0">
                <a:latin typeface="Times New Roman"/>
                <a:cs typeface="Times New Roman"/>
              </a:rPr>
              <a:t>with </a:t>
            </a:r>
            <a:r>
              <a:rPr sz="2000" dirty="0">
                <a:latin typeface="Times New Roman"/>
                <a:cs typeface="Times New Roman"/>
              </a:rPr>
              <a:t>data </a:t>
            </a:r>
            <a:r>
              <a:rPr sz="2000" spc="-5" dirty="0">
                <a:latin typeface="Times New Roman"/>
                <a:cs typeface="Times New Roman"/>
              </a:rPr>
              <a:t>rates </a:t>
            </a:r>
            <a:r>
              <a:rPr sz="2000" spc="-15" dirty="0">
                <a:latin typeface="Times New Roman"/>
                <a:cs typeface="Times New Roman"/>
              </a:rPr>
              <a:t>up </a:t>
            </a:r>
            <a:r>
              <a:rPr sz="2000" spc="-10" dirty="0">
                <a:latin typeface="Times New Roman"/>
                <a:cs typeface="Times New Roman"/>
              </a:rPr>
              <a:t>to </a:t>
            </a:r>
            <a:r>
              <a:rPr sz="2000" spc="5" dirty="0">
                <a:latin typeface="Times New Roman"/>
                <a:cs typeface="Times New Roman"/>
              </a:rPr>
              <a:t>125  </a:t>
            </a:r>
            <a:r>
              <a:rPr sz="2000" spc="-5" dirty="0">
                <a:latin typeface="Times New Roman"/>
                <a:cs typeface="Times New Roman"/>
              </a:rPr>
              <a:t>Kbps)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and high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speed </a:t>
            </a:r>
            <a:r>
              <a:rPr sz="2000" spc="-5" dirty="0">
                <a:latin typeface="Times New Roman"/>
                <a:cs typeface="Times New Roman"/>
              </a:rPr>
              <a:t>(ISO </a:t>
            </a:r>
            <a:r>
              <a:rPr sz="2000" dirty="0">
                <a:latin typeface="Times New Roman"/>
                <a:cs typeface="Times New Roman"/>
              </a:rPr>
              <a:t>11898 </a:t>
            </a:r>
            <a:r>
              <a:rPr sz="2000" spc="-5" dirty="0">
                <a:latin typeface="Times New Roman"/>
                <a:cs typeface="Times New Roman"/>
              </a:rPr>
              <a:t>class </a:t>
            </a:r>
            <a:r>
              <a:rPr sz="2000" spc="-10" dirty="0">
                <a:latin typeface="Times New Roman"/>
                <a:cs typeface="Times New Roman"/>
              </a:rPr>
              <a:t>C </a:t>
            </a:r>
            <a:r>
              <a:rPr sz="2000" spc="-15" dirty="0">
                <a:latin typeface="Times New Roman"/>
                <a:cs typeface="Times New Roman"/>
              </a:rPr>
              <a:t>with </a:t>
            </a:r>
            <a:r>
              <a:rPr sz="2000" spc="-5" dirty="0">
                <a:latin typeface="Times New Roman"/>
                <a:cs typeface="Times New Roman"/>
              </a:rPr>
              <a:t>data rates </a:t>
            </a:r>
            <a:r>
              <a:rPr sz="2000" spc="-15" dirty="0">
                <a:latin typeface="Times New Roman"/>
                <a:cs typeface="Times New Roman"/>
              </a:rPr>
              <a:t>up </a:t>
            </a:r>
            <a:r>
              <a:rPr sz="2000" spc="-10" dirty="0">
                <a:latin typeface="Times New Roman"/>
                <a:cs typeface="Times New Roman"/>
              </a:rPr>
              <a:t>to </a:t>
            </a:r>
            <a:r>
              <a:rPr sz="2000" dirty="0">
                <a:latin typeface="Times New Roman"/>
                <a:cs typeface="Times New Roman"/>
              </a:rPr>
              <a:t>1Mbps)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data  transfer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5"/>
              </a:spcBef>
            </a:pPr>
            <a:r>
              <a:rPr sz="2000" spc="-5" dirty="0">
                <a:solidFill>
                  <a:srgbClr val="C00000"/>
                </a:solidFill>
                <a:latin typeface="Arial"/>
                <a:cs typeface="Arial"/>
              </a:rPr>
              <a:t>»</a:t>
            </a:r>
            <a:r>
              <a:rPr sz="2000" spc="50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CAN</a:t>
            </a:r>
            <a:r>
              <a:rPr sz="2000" spc="15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is</a:t>
            </a:r>
            <a:r>
              <a:rPr sz="2000" spc="14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an</a:t>
            </a:r>
            <a:r>
              <a:rPr sz="2000" spc="13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event-driven</a:t>
            </a:r>
            <a:r>
              <a:rPr sz="2000" spc="15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protocol</a:t>
            </a:r>
            <a:r>
              <a:rPr sz="2000" spc="16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interface</a:t>
            </a:r>
            <a:r>
              <a:rPr sz="2000" spc="18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with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support</a:t>
            </a:r>
            <a:r>
              <a:rPr sz="2000" spc="16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for</a:t>
            </a:r>
            <a:r>
              <a:rPr sz="2000" spc="114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error</a:t>
            </a:r>
            <a:r>
              <a:rPr sz="2000" spc="16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handling</a:t>
            </a:r>
            <a:r>
              <a:rPr sz="2000" spc="14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in</a:t>
            </a:r>
            <a:endParaRPr sz="2000">
              <a:latin typeface="Times New Roman"/>
              <a:cs typeface="Times New Roman"/>
            </a:endParaRPr>
          </a:p>
          <a:p>
            <a:pPr marL="356870" algn="just">
              <a:lnSpc>
                <a:spcPct val="100000"/>
              </a:lnSpc>
              <a:spcBef>
                <a:spcPts val="1200"/>
              </a:spcBef>
            </a:pP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data</a:t>
            </a:r>
            <a:r>
              <a:rPr sz="2000" spc="-4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transmission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1016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Arial"/>
                <a:cs typeface="Arial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It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latin typeface="Times New Roman"/>
                <a:cs typeface="Times New Roman"/>
              </a:rPr>
              <a:t>generally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employed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in-safety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system like airbag control</a:t>
            </a:r>
            <a:r>
              <a:rPr sz="2000" spc="-5" dirty="0">
                <a:latin typeface="Times New Roman"/>
                <a:cs typeface="Times New Roman"/>
              </a:rPr>
              <a:t>;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power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train 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systems </a:t>
            </a:r>
            <a:r>
              <a:rPr sz="2000" spc="-5" dirty="0">
                <a:latin typeface="Times New Roman"/>
                <a:cs typeface="Times New Roman"/>
              </a:rPr>
              <a:t>like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engine control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Antilock Brake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System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(ABS)</a:t>
            </a:r>
            <a:r>
              <a:rPr sz="2000" spc="-5" dirty="0">
                <a:latin typeface="Times New Roman"/>
                <a:cs typeface="Times New Roman"/>
              </a:rPr>
              <a:t>; </a:t>
            </a:r>
            <a:r>
              <a:rPr sz="2000" spc="-10" dirty="0">
                <a:latin typeface="Times New Roman"/>
                <a:cs typeface="Times New Roman"/>
              </a:rPr>
              <a:t>and 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navigation </a:t>
            </a:r>
            <a:r>
              <a:rPr sz="2000" spc="-20" dirty="0">
                <a:solidFill>
                  <a:srgbClr val="006FC0"/>
                </a:solidFill>
                <a:latin typeface="Times New Roman"/>
                <a:cs typeface="Times New Roman"/>
              </a:rPr>
              <a:t>systems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like</a:t>
            </a:r>
            <a:r>
              <a:rPr sz="2000" spc="145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GPS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48</a:t>
            </a:fld>
            <a:endParaRPr spc="-40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428403"/>
            <a:ext cx="8302625" cy="4782820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Arial"/>
                <a:cs typeface="Arial"/>
              </a:rPr>
              <a:t>»	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2.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Local Interconnect Network (LIN): </a:t>
            </a:r>
            <a:r>
              <a:rPr sz="2000" spc="-10" dirty="0">
                <a:latin typeface="Times New Roman"/>
                <a:cs typeface="Times New Roman"/>
              </a:rPr>
              <a:t>LIN bus is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single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master</a:t>
            </a:r>
            <a:r>
              <a:rPr sz="2000" spc="11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multiple</a:t>
            </a:r>
            <a:endParaRPr sz="2000">
              <a:latin typeface="Times New Roman"/>
              <a:cs typeface="Times New Roman"/>
            </a:endParaRPr>
          </a:p>
          <a:p>
            <a:pPr marL="356870" algn="just">
              <a:lnSpc>
                <a:spcPct val="100000"/>
              </a:lnSpc>
              <a:spcBef>
                <a:spcPts val="1200"/>
              </a:spcBef>
            </a:pP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slave </a:t>
            </a:r>
            <a:r>
              <a:rPr sz="2000" spc="-10" dirty="0">
                <a:latin typeface="Times New Roman"/>
                <a:cs typeface="Times New Roman"/>
              </a:rPr>
              <a:t>(up </a:t>
            </a:r>
            <a:r>
              <a:rPr sz="2000" spc="-5" dirty="0">
                <a:latin typeface="Times New Roman"/>
                <a:cs typeface="Times New Roman"/>
              </a:rPr>
              <a:t>to </a:t>
            </a:r>
            <a:r>
              <a:rPr sz="2000" dirty="0">
                <a:latin typeface="Times New Roman"/>
                <a:cs typeface="Times New Roman"/>
              </a:rPr>
              <a:t>16 </a:t>
            </a:r>
            <a:r>
              <a:rPr sz="2000" spc="-5" dirty="0">
                <a:latin typeface="Times New Roman"/>
                <a:cs typeface="Times New Roman"/>
              </a:rPr>
              <a:t>independent </a:t>
            </a:r>
            <a:r>
              <a:rPr sz="2000" spc="-10" dirty="0">
                <a:latin typeface="Times New Roman"/>
                <a:cs typeface="Times New Roman"/>
              </a:rPr>
              <a:t>slave </a:t>
            </a:r>
            <a:r>
              <a:rPr sz="2000" spc="-5" dirty="0">
                <a:latin typeface="Times New Roman"/>
                <a:cs typeface="Times New Roman"/>
              </a:rPr>
              <a:t>nodes) </a:t>
            </a:r>
            <a:r>
              <a:rPr sz="2000" spc="-10" dirty="0">
                <a:latin typeface="Times New Roman"/>
                <a:cs typeface="Times New Roman"/>
              </a:rPr>
              <a:t>communication</a:t>
            </a:r>
            <a:r>
              <a:rPr sz="2000" spc="18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interface.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5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Arial"/>
                <a:cs typeface="Arial"/>
              </a:rPr>
              <a:t>»	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LIN</a:t>
            </a:r>
            <a:r>
              <a:rPr sz="2000" spc="34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is</a:t>
            </a:r>
            <a:r>
              <a:rPr sz="2000" spc="36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</a:t>
            </a:r>
            <a:r>
              <a:rPr sz="2000" spc="34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5" dirty="0">
                <a:solidFill>
                  <a:srgbClr val="6F2F9F"/>
                </a:solidFill>
                <a:latin typeface="Times New Roman"/>
                <a:cs typeface="Times New Roman"/>
              </a:rPr>
              <a:t>low</a:t>
            </a:r>
            <a:r>
              <a:rPr sz="2000" spc="32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speed</a:t>
            </a:r>
            <a:r>
              <a:rPr sz="2000" spc="-5" dirty="0">
                <a:latin typeface="Times New Roman"/>
                <a:cs typeface="Times New Roman"/>
              </a:rPr>
              <a:t>,</a:t>
            </a:r>
            <a:r>
              <a:rPr sz="2000" spc="350" dirty="0"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single</a:t>
            </a:r>
            <a:r>
              <a:rPr sz="2000" spc="37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wire</a:t>
            </a:r>
            <a:r>
              <a:rPr sz="2000" spc="35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communication</a:t>
            </a:r>
            <a:r>
              <a:rPr sz="2000" spc="34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interface</a:t>
            </a:r>
            <a:r>
              <a:rPr sz="2000" spc="37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with</a:t>
            </a:r>
            <a:r>
              <a:rPr sz="2000" spc="350" dirty="0"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support</a:t>
            </a:r>
            <a:r>
              <a:rPr sz="2000" spc="35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for</a:t>
            </a:r>
            <a:endParaRPr sz="2000">
              <a:latin typeface="Times New Roman"/>
              <a:cs typeface="Times New Roman"/>
            </a:endParaRPr>
          </a:p>
          <a:p>
            <a:pPr marL="356870" algn="just">
              <a:lnSpc>
                <a:spcPct val="100000"/>
              </a:lnSpc>
              <a:spcBef>
                <a:spcPts val="1200"/>
              </a:spcBef>
            </a:pP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data rates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up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to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20 Kbps </a:t>
            </a:r>
            <a:r>
              <a:rPr sz="2000" spc="-10" dirty="0">
                <a:latin typeface="Times New Roman"/>
                <a:cs typeface="Times New Roman"/>
              </a:rPr>
              <a:t>and is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used for sensor/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actuator</a:t>
            </a:r>
            <a:r>
              <a:rPr sz="2000" spc="155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interfacing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762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Arial"/>
                <a:cs typeface="Arial"/>
              </a:rPr>
              <a:t>» </a:t>
            </a:r>
            <a:r>
              <a:rPr sz="2000" spc="-10" dirty="0">
                <a:latin typeface="Times New Roman"/>
                <a:cs typeface="Times New Roman"/>
              </a:rPr>
              <a:t>LIN </a:t>
            </a:r>
            <a:r>
              <a:rPr sz="2000" dirty="0">
                <a:latin typeface="Times New Roman"/>
                <a:cs typeface="Times New Roman"/>
              </a:rPr>
              <a:t>bus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follows the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master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communication triggering technique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to eliminate  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possible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bus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arbitration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problem </a:t>
            </a:r>
            <a:r>
              <a:rPr sz="2000" spc="-10" dirty="0">
                <a:latin typeface="Times New Roman"/>
                <a:cs typeface="Times New Roman"/>
              </a:rPr>
              <a:t>that </a:t>
            </a:r>
            <a:r>
              <a:rPr sz="2000" spc="-5" dirty="0">
                <a:latin typeface="Times New Roman"/>
                <a:cs typeface="Times New Roman"/>
              </a:rPr>
              <a:t>can occur </a:t>
            </a:r>
            <a:r>
              <a:rPr sz="2000" spc="10" dirty="0">
                <a:latin typeface="Times New Roman"/>
                <a:cs typeface="Times New Roman"/>
              </a:rPr>
              <a:t>by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simultaneous  </a:t>
            </a:r>
            <a:r>
              <a:rPr sz="2000" spc="-10" dirty="0">
                <a:latin typeface="Times New Roman"/>
                <a:cs typeface="Times New Roman"/>
              </a:rPr>
              <a:t>talking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different slave </a:t>
            </a:r>
            <a:r>
              <a:rPr sz="2000" spc="-5" dirty="0">
                <a:latin typeface="Times New Roman"/>
                <a:cs typeface="Times New Roman"/>
              </a:rPr>
              <a:t>nodes </a:t>
            </a:r>
            <a:r>
              <a:rPr sz="2000" spc="-10" dirty="0">
                <a:latin typeface="Times New Roman"/>
                <a:cs typeface="Times New Roman"/>
              </a:rPr>
              <a:t>connected to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10" dirty="0">
                <a:latin typeface="Times New Roman"/>
                <a:cs typeface="Times New Roman"/>
              </a:rPr>
              <a:t>single interface</a:t>
            </a:r>
            <a:r>
              <a:rPr sz="2000" spc="24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bus.</a:t>
            </a:r>
            <a:endParaRPr sz="2000">
              <a:latin typeface="Times New Roman"/>
              <a:cs typeface="Times New Roman"/>
            </a:endParaRPr>
          </a:p>
          <a:p>
            <a:pPr marL="356870" marR="6985" indent="-344805" algn="just">
              <a:lnSpc>
                <a:spcPct val="150100"/>
              </a:lnSpc>
              <a:spcBef>
                <a:spcPts val="475"/>
              </a:spcBef>
            </a:pPr>
            <a:r>
              <a:rPr sz="2000" spc="-5" dirty="0">
                <a:solidFill>
                  <a:srgbClr val="C00000"/>
                </a:solidFill>
                <a:latin typeface="Arial"/>
                <a:cs typeface="Arial"/>
              </a:rPr>
              <a:t>» </a:t>
            </a:r>
            <a:r>
              <a:rPr sz="2000" spc="-10" dirty="0">
                <a:latin typeface="Times New Roman"/>
                <a:cs typeface="Times New Roman"/>
              </a:rPr>
              <a:t>LIN bus is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employed in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applications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like mirror controls</a:t>
            </a:r>
            <a:r>
              <a:rPr sz="2000" spc="-10" dirty="0">
                <a:latin typeface="Times New Roman"/>
                <a:cs typeface="Times New Roman"/>
              </a:rPr>
              <a:t>,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fan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controls</a:t>
            </a:r>
            <a:r>
              <a:rPr sz="2000" spc="-5" dirty="0">
                <a:latin typeface="Times New Roman"/>
                <a:cs typeface="Times New Roman"/>
              </a:rPr>
              <a:t>,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seat 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positioning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controls</a:t>
            </a:r>
            <a:r>
              <a:rPr sz="2000" spc="-5" dirty="0">
                <a:latin typeface="Times New Roman"/>
                <a:cs typeface="Times New Roman"/>
              </a:rPr>
              <a:t>,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window controls</a:t>
            </a:r>
            <a:r>
              <a:rPr sz="2000" spc="-5" dirty="0">
                <a:latin typeface="Times New Roman"/>
                <a:cs typeface="Times New Roman"/>
              </a:rPr>
              <a:t>,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position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controls </a:t>
            </a:r>
            <a:r>
              <a:rPr sz="2000" spc="-10" dirty="0">
                <a:latin typeface="Times New Roman"/>
                <a:cs typeface="Times New Roman"/>
              </a:rPr>
              <a:t>where </a:t>
            </a:r>
            <a:r>
              <a:rPr sz="2000" spc="-5" dirty="0">
                <a:latin typeface="Times New Roman"/>
                <a:cs typeface="Times New Roman"/>
              </a:rPr>
              <a:t>response 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time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not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 critical</a:t>
            </a:r>
            <a:r>
              <a:rPr sz="2000" spc="2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issue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49</a:t>
            </a:fld>
            <a:endParaRPr spc="-4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505713"/>
            <a:ext cx="8306434" cy="51473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9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i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Reactive and Real</a:t>
            </a:r>
            <a:r>
              <a:rPr sz="2000" b="1" i="1" u="heavy" spc="-25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i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Time:</a:t>
            </a:r>
            <a:endParaRPr sz="2000">
              <a:latin typeface="Times New Roman"/>
              <a:cs typeface="Times New Roman"/>
            </a:endParaRPr>
          </a:p>
          <a:p>
            <a:pPr marL="356870" marR="6985" indent="-344805" algn="just">
              <a:lnSpc>
                <a:spcPct val="150000"/>
              </a:lnSpc>
              <a:spcBef>
                <a:spcPts val="484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Embedded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systems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are in constant interaction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with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the Real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world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through  sensors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and user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defined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input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devices </a:t>
            </a:r>
            <a:r>
              <a:rPr sz="2000" spc="-5" dirty="0">
                <a:latin typeface="Times New Roman"/>
                <a:cs typeface="Times New Roman"/>
              </a:rPr>
              <a:t>which are connected to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input </a:t>
            </a:r>
            <a:r>
              <a:rPr sz="2000" dirty="0">
                <a:latin typeface="Times New Roman"/>
                <a:cs typeface="Times New Roman"/>
              </a:rPr>
              <a:t>port  of </a:t>
            </a:r>
            <a:r>
              <a:rPr sz="2000" spc="-10" dirty="0">
                <a:latin typeface="Times New Roman"/>
                <a:cs typeface="Times New Roman"/>
              </a:rPr>
              <a:t>the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system.</a:t>
            </a:r>
            <a:endParaRPr sz="2000">
              <a:latin typeface="Times New Roman"/>
              <a:cs typeface="Times New Roman"/>
            </a:endParaRPr>
          </a:p>
          <a:p>
            <a:pPr marL="683260" marR="5080" indent="-326390" algn="just">
              <a:lnSpc>
                <a:spcPct val="150100"/>
              </a:lnSpc>
              <a:spcBef>
                <a:spcPts val="480"/>
              </a:spcBef>
              <a:buClr>
                <a:srgbClr val="3A812E"/>
              </a:buClr>
              <a:buSzPct val="60000"/>
              <a:buFont typeface="Wingdings"/>
              <a:buChar char=""/>
              <a:tabLst>
                <a:tab pos="683260" algn="l"/>
              </a:tabLst>
            </a:pP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Any changes happening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in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the Real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world </a:t>
            </a:r>
            <a:r>
              <a:rPr sz="2000" spc="-10" dirty="0">
                <a:latin typeface="Times New Roman"/>
                <a:cs typeface="Times New Roman"/>
              </a:rPr>
              <a:t>(which is </a:t>
            </a:r>
            <a:r>
              <a:rPr sz="2000" spc="-5" dirty="0">
                <a:latin typeface="Times New Roman"/>
                <a:cs typeface="Times New Roman"/>
              </a:rPr>
              <a:t>called an </a:t>
            </a:r>
            <a:r>
              <a:rPr sz="2000" i="1" spc="-5" dirty="0">
                <a:solidFill>
                  <a:srgbClr val="006FC0"/>
                </a:solidFill>
                <a:latin typeface="Times New Roman"/>
                <a:cs typeface="Times New Roman"/>
              </a:rPr>
              <a:t>Event</a:t>
            </a:r>
            <a:r>
              <a:rPr sz="2000" spc="-5" dirty="0">
                <a:latin typeface="Times New Roman"/>
                <a:cs typeface="Times New Roman"/>
              </a:rPr>
              <a:t>) </a:t>
            </a:r>
            <a:r>
              <a:rPr sz="2000" spc="-10" dirty="0">
                <a:latin typeface="Times New Roman"/>
                <a:cs typeface="Times New Roman"/>
              </a:rPr>
              <a:t>are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captured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by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the sensors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or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input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devices in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Real Time </a:t>
            </a:r>
            <a:r>
              <a:rPr sz="2000" spc="-5" dirty="0">
                <a:latin typeface="Times New Roman"/>
                <a:cs typeface="Times New Roman"/>
              </a:rPr>
              <a:t>and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control  algorithm running inside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the </a:t>
            </a:r>
            <a:r>
              <a:rPr sz="2000" spc="-15" dirty="0">
                <a:solidFill>
                  <a:srgbClr val="001F5F"/>
                </a:solidFill>
                <a:latin typeface="Times New Roman"/>
                <a:cs typeface="Times New Roman"/>
              </a:rPr>
              <a:t>unit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reacts </a:t>
            </a:r>
            <a:r>
              <a:rPr sz="2000" spc="5" dirty="0">
                <a:solidFill>
                  <a:srgbClr val="001F5F"/>
                </a:solidFill>
                <a:latin typeface="Times New Roman"/>
                <a:cs typeface="Times New Roman"/>
              </a:rPr>
              <a:t>in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a designed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manner to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bring the  controlled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output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variables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to the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desired</a:t>
            </a:r>
            <a:r>
              <a:rPr sz="2000" spc="4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level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event </a:t>
            </a:r>
            <a:r>
              <a:rPr sz="2000" spc="-20" dirty="0">
                <a:solidFill>
                  <a:srgbClr val="006FC0"/>
                </a:solidFill>
                <a:latin typeface="Times New Roman"/>
                <a:cs typeface="Times New Roman"/>
              </a:rPr>
              <a:t>may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be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periodic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one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or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an unpredicted</a:t>
            </a:r>
            <a:r>
              <a:rPr sz="2000" spc="-225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one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5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Embedded</a:t>
            </a:r>
            <a:r>
              <a:rPr sz="2000" spc="22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systems</a:t>
            </a:r>
            <a:r>
              <a:rPr sz="2000" spc="19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produce</a:t>
            </a:r>
            <a:r>
              <a:rPr sz="2000" spc="22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changes</a:t>
            </a:r>
            <a:r>
              <a:rPr sz="2000" spc="19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in</a:t>
            </a:r>
            <a:r>
              <a:rPr sz="2000" spc="18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output</a:t>
            </a:r>
            <a:r>
              <a:rPr sz="2000" spc="204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in</a:t>
            </a:r>
            <a:r>
              <a:rPr sz="2000" spc="18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response</a:t>
            </a:r>
            <a:r>
              <a:rPr sz="2000" spc="204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to</a:t>
            </a:r>
            <a:r>
              <a:rPr sz="2000" spc="21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</a:t>
            </a:r>
            <a:r>
              <a:rPr sz="2000" spc="20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changes</a:t>
            </a:r>
            <a:r>
              <a:rPr sz="2000" spc="19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in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input</a:t>
            </a:r>
            <a:r>
              <a:rPr sz="2000" spc="-10" dirty="0">
                <a:latin typeface="Times New Roman"/>
                <a:cs typeface="Times New Roman"/>
              </a:rPr>
              <a:t>. So they </a:t>
            </a:r>
            <a:r>
              <a:rPr sz="2000" dirty="0">
                <a:latin typeface="Times New Roman"/>
                <a:cs typeface="Times New Roman"/>
              </a:rPr>
              <a:t>are </a:t>
            </a:r>
            <a:r>
              <a:rPr sz="2000" spc="-5" dirty="0">
                <a:latin typeface="Times New Roman"/>
                <a:cs typeface="Times New Roman"/>
              </a:rPr>
              <a:t>generally referred as 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Reactive</a:t>
            </a:r>
            <a:r>
              <a:rPr sz="2000" i="1" spc="12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Systems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420100" y="6471338"/>
            <a:ext cx="217804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5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199374"/>
            <a:ext cx="8306434" cy="52400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715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Arial"/>
                <a:cs typeface="Arial"/>
              </a:rPr>
              <a:t>»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3.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Media 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Oriented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System 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Transport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(MOST) 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Bus: </a:t>
            </a:r>
            <a:r>
              <a:rPr sz="2000" spc="5" dirty="0">
                <a:latin typeface="Times New Roman"/>
                <a:cs typeface="Times New Roman"/>
              </a:rPr>
              <a:t>MOST </a:t>
            </a:r>
            <a:r>
              <a:rPr sz="2000" spc="-5" dirty="0">
                <a:latin typeface="Times New Roman"/>
                <a:cs typeface="Times New Roman"/>
              </a:rPr>
              <a:t>is targeted </a:t>
            </a:r>
            <a:r>
              <a:rPr sz="2000" spc="-15" dirty="0">
                <a:latin typeface="Times New Roman"/>
                <a:cs typeface="Times New Roman"/>
              </a:rPr>
              <a:t>for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automotive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audio/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video equipment interfacing</a:t>
            </a:r>
            <a:r>
              <a:rPr sz="2000" spc="-5" dirty="0">
                <a:latin typeface="Times New Roman"/>
                <a:cs typeface="Times New Roman"/>
              </a:rPr>
              <a:t>,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used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primarily </a:t>
            </a:r>
            <a:r>
              <a:rPr sz="2000" spc="5" dirty="0">
                <a:solidFill>
                  <a:srgbClr val="006FC0"/>
                </a:solidFill>
                <a:latin typeface="Times New Roman"/>
                <a:cs typeface="Times New Roman"/>
              </a:rPr>
              <a:t>in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European 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cars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Arial"/>
                <a:cs typeface="Arial"/>
              </a:rPr>
              <a:t>» </a:t>
            </a:r>
            <a:r>
              <a:rPr sz="2000" spc="-10" dirty="0">
                <a:latin typeface="Times New Roman"/>
                <a:cs typeface="Times New Roman"/>
              </a:rPr>
              <a:t>A </a:t>
            </a:r>
            <a:r>
              <a:rPr sz="2000" dirty="0">
                <a:latin typeface="Times New Roman"/>
                <a:cs typeface="Times New Roman"/>
              </a:rPr>
              <a:t>MOST </a:t>
            </a:r>
            <a:r>
              <a:rPr sz="2000" spc="-10" dirty="0">
                <a:latin typeface="Times New Roman"/>
                <a:cs typeface="Times New Roman"/>
              </a:rPr>
              <a:t>bus is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multimedia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fibre-optic point-to-point network</a:t>
            </a:r>
            <a:r>
              <a:rPr sz="2000" spc="2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implemented</a:t>
            </a:r>
            <a:endParaRPr sz="2000">
              <a:latin typeface="Times New Roman"/>
              <a:cs typeface="Times New Roman"/>
            </a:endParaRPr>
          </a:p>
          <a:p>
            <a:pPr marL="356870" algn="just">
              <a:lnSpc>
                <a:spcPct val="100000"/>
              </a:lnSpc>
              <a:spcBef>
                <a:spcPts val="1205"/>
              </a:spcBef>
            </a:pP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in a star,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ring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or 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daisy•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chained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topology over optical fibre</a:t>
            </a:r>
            <a:r>
              <a:rPr sz="2000" spc="114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cables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8890" indent="-344805" algn="just">
              <a:lnSpc>
                <a:spcPct val="1500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Arial"/>
                <a:cs typeface="Arial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MOST bus specifications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define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physical </a:t>
            </a:r>
            <a:r>
              <a:rPr sz="2000" spc="-5" dirty="0">
                <a:latin typeface="Times New Roman"/>
                <a:cs typeface="Times New Roman"/>
              </a:rPr>
              <a:t>(electrical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5" dirty="0">
                <a:latin typeface="Times New Roman"/>
                <a:cs typeface="Times New Roman"/>
              </a:rPr>
              <a:t>optical  parameters) </a:t>
            </a:r>
            <a:r>
              <a:rPr sz="2000" spc="-10" dirty="0">
                <a:latin typeface="Times New Roman"/>
                <a:cs typeface="Times New Roman"/>
              </a:rPr>
              <a:t>layer </a:t>
            </a:r>
            <a:r>
              <a:rPr sz="2000" spc="-5" dirty="0">
                <a:latin typeface="Times New Roman"/>
                <a:cs typeface="Times New Roman"/>
              </a:rPr>
              <a:t>as </a:t>
            </a:r>
            <a:r>
              <a:rPr sz="2000" spc="-10" dirty="0">
                <a:latin typeface="Times New Roman"/>
                <a:cs typeface="Times New Roman"/>
              </a:rPr>
              <a:t>well </a:t>
            </a:r>
            <a:r>
              <a:rPr sz="2000" spc="-5" dirty="0">
                <a:latin typeface="Times New Roman"/>
                <a:cs typeface="Times New Roman"/>
              </a:rPr>
              <a:t>as 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application </a:t>
            </a:r>
            <a:r>
              <a:rPr sz="2000" spc="-5" dirty="0">
                <a:latin typeface="Times New Roman"/>
                <a:cs typeface="Times New Roman"/>
              </a:rPr>
              <a:t>layer,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network </a:t>
            </a:r>
            <a:r>
              <a:rPr sz="2000" spc="-5" dirty="0">
                <a:latin typeface="Times New Roman"/>
                <a:cs typeface="Times New Roman"/>
              </a:rPr>
              <a:t>layer,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media 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access</a:t>
            </a:r>
            <a:r>
              <a:rPr sz="2000" spc="-3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control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000"/>
              </a:lnSpc>
              <a:spcBef>
                <a:spcPts val="484"/>
              </a:spcBef>
            </a:pPr>
            <a:r>
              <a:rPr sz="2000" spc="-5" dirty="0">
                <a:solidFill>
                  <a:srgbClr val="C00000"/>
                </a:solidFill>
                <a:latin typeface="Arial"/>
                <a:cs typeface="Arial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MOST </a:t>
            </a:r>
            <a:r>
              <a:rPr sz="2000" spc="-10" dirty="0">
                <a:latin typeface="Times New Roman"/>
                <a:cs typeface="Times New Roman"/>
              </a:rPr>
              <a:t>bus </a:t>
            </a:r>
            <a:r>
              <a:rPr sz="2000" spc="-5" dirty="0"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an optical fibre cable connected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between 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Electrical Optical  Converter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(EOC) and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Optical Electrical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Converter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(OEC),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which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would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translate into 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optical cable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MOST</a:t>
            </a:r>
            <a:r>
              <a:rPr sz="2000" spc="4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bus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50</a:t>
            </a:fld>
            <a:endParaRPr spc="-4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353009"/>
            <a:ext cx="8305165" cy="52082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9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i="1" u="heavy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Key </a:t>
            </a:r>
            <a:r>
              <a:rPr sz="2000" b="1" i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Players </a:t>
            </a:r>
            <a:r>
              <a:rPr sz="2000" b="1" i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of </a:t>
            </a:r>
            <a:r>
              <a:rPr sz="2000" b="1" i="1" u="heavy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the </a:t>
            </a:r>
            <a:r>
              <a:rPr sz="2000" b="1" i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Automotive </a:t>
            </a:r>
            <a:r>
              <a:rPr sz="2000" b="1" i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Embedded</a:t>
            </a:r>
            <a:r>
              <a:rPr sz="2000" b="1" i="1" u="heavy" spc="-29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i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Market: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0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key players 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the automotive embedded </a:t>
            </a:r>
            <a:r>
              <a:rPr sz="2000" spc="-15" dirty="0">
                <a:solidFill>
                  <a:srgbClr val="C00000"/>
                </a:solidFill>
                <a:latin typeface="Times New Roman"/>
                <a:cs typeface="Times New Roman"/>
              </a:rPr>
              <a:t>market </a:t>
            </a:r>
            <a:r>
              <a:rPr sz="2000" spc="5" dirty="0">
                <a:solidFill>
                  <a:srgbClr val="C00000"/>
                </a:solidFill>
                <a:latin typeface="Times New Roman"/>
                <a:cs typeface="Times New Roman"/>
              </a:rPr>
              <a:t>can 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be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visualized </a:t>
            </a:r>
            <a:r>
              <a:rPr sz="2000" spc="15" dirty="0">
                <a:solidFill>
                  <a:srgbClr val="C00000"/>
                </a:solidFill>
                <a:latin typeface="Times New Roman"/>
                <a:cs typeface="Times New Roman"/>
              </a:rPr>
              <a:t>in 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three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verticals</a:t>
            </a:r>
            <a:r>
              <a:rPr sz="2000" spc="-5" dirty="0">
                <a:latin typeface="Times New Roman"/>
                <a:cs typeface="Times New Roman"/>
              </a:rPr>
              <a:t>: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silicon providers</a:t>
            </a:r>
            <a:r>
              <a:rPr sz="2000" spc="-5" dirty="0">
                <a:latin typeface="Times New Roman"/>
                <a:cs typeface="Times New Roman"/>
              </a:rPr>
              <a:t>,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tools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platform providers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solution  providers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50">
              <a:latin typeface="Times New Roman"/>
              <a:cs typeface="Times New Roman"/>
            </a:endParaRPr>
          </a:p>
          <a:p>
            <a:pPr marL="356870" marR="8255" indent="-344805" algn="just">
              <a:lnSpc>
                <a:spcPct val="150000"/>
              </a:lnSpc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1.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Silicon Providers: </a:t>
            </a:r>
            <a:r>
              <a:rPr sz="2000" dirty="0">
                <a:latin typeface="Times New Roman"/>
                <a:cs typeface="Times New Roman"/>
              </a:rPr>
              <a:t>are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responsible for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providing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necessary chips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which 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are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used in 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control application</a:t>
            </a:r>
            <a:r>
              <a:rPr sz="2000" spc="2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development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</a:t>
            </a:r>
            <a:r>
              <a:rPr sz="2000" spc="14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0" dirty="0">
                <a:latin typeface="Times New Roman"/>
                <a:cs typeface="Times New Roman"/>
              </a:rPr>
              <a:t>chip may </a:t>
            </a:r>
            <a:r>
              <a:rPr sz="2000" dirty="0">
                <a:latin typeface="Times New Roman"/>
                <a:cs typeface="Times New Roman"/>
              </a:rPr>
              <a:t>be </a:t>
            </a:r>
            <a:r>
              <a:rPr sz="2000" spc="-5" dirty="0">
                <a:latin typeface="Times New Roman"/>
                <a:cs typeface="Times New Roman"/>
              </a:rPr>
              <a:t>a standard product </a:t>
            </a:r>
            <a:r>
              <a:rPr sz="2000" spc="-10" dirty="0">
                <a:latin typeface="Times New Roman"/>
                <a:cs typeface="Times New Roman"/>
              </a:rPr>
              <a:t>like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microcontroller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or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DSP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or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ADC/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5"/>
              </a:spcBef>
            </a:pP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DAC</a:t>
            </a:r>
            <a:r>
              <a:rPr sz="2000" spc="15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chips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0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latin typeface="Times New Roman"/>
                <a:cs typeface="Times New Roman"/>
              </a:rPr>
              <a:t>Some </a:t>
            </a:r>
            <a:r>
              <a:rPr sz="2000" spc="-5" dirty="0">
                <a:latin typeface="Times New Roman"/>
                <a:cs typeface="Times New Roman"/>
              </a:rPr>
              <a:t>applications </a:t>
            </a:r>
            <a:r>
              <a:rPr sz="2000" spc="-10" dirty="0">
                <a:latin typeface="Times New Roman"/>
                <a:cs typeface="Times New Roman"/>
              </a:rPr>
              <a:t>may </a:t>
            </a:r>
            <a:r>
              <a:rPr sz="2000" dirty="0">
                <a:latin typeface="Times New Roman"/>
                <a:cs typeface="Times New Roman"/>
              </a:rPr>
              <a:t>require </a:t>
            </a:r>
            <a:r>
              <a:rPr sz="2000" spc="-5" dirty="0">
                <a:latin typeface="Times New Roman"/>
                <a:cs typeface="Times New Roman"/>
              </a:rPr>
              <a:t>specific chips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5" dirty="0">
                <a:latin typeface="Times New Roman"/>
                <a:cs typeface="Times New Roman"/>
              </a:rPr>
              <a:t>they </a:t>
            </a:r>
            <a:r>
              <a:rPr sz="2000" dirty="0">
                <a:latin typeface="Times New Roman"/>
                <a:cs typeface="Times New Roman"/>
              </a:rPr>
              <a:t>are </a:t>
            </a:r>
            <a:r>
              <a:rPr sz="2000" spc="-10" dirty="0">
                <a:latin typeface="Times New Roman"/>
                <a:cs typeface="Times New Roman"/>
              </a:rPr>
              <a:t>manufactured </a:t>
            </a:r>
            <a:r>
              <a:rPr sz="2000" spc="-5" dirty="0">
                <a:latin typeface="Times New Roman"/>
                <a:cs typeface="Times New Roman"/>
              </a:rPr>
              <a:t>as 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Application Specific Integrated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Chip</a:t>
            </a:r>
            <a:r>
              <a:rPr sz="2000" spc="6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(ASIC)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51</a:t>
            </a:fld>
            <a:endParaRPr spc="-40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428403"/>
            <a:ext cx="8304530" cy="43249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6870" marR="5080" indent="-344805" algn="just">
              <a:lnSpc>
                <a:spcPct val="150100"/>
              </a:lnSpc>
              <a:spcBef>
                <a:spcPts val="9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2. Tool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and </a:t>
            </a:r>
            <a:r>
              <a:rPr sz="2000" b="1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Platform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Providers: </a:t>
            </a:r>
            <a:r>
              <a:rPr sz="2000" dirty="0">
                <a:latin typeface="Times New Roman"/>
                <a:cs typeface="Times New Roman"/>
              </a:rPr>
              <a:t>are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manufacturers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and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suppliers of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various  kinds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development tools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and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Real Time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Embedded Operating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Systems </a:t>
            </a:r>
            <a:r>
              <a:rPr sz="2000" spc="-10" dirty="0">
                <a:latin typeface="Times New Roman"/>
                <a:cs typeface="Times New Roman"/>
              </a:rPr>
              <a:t>for  </a:t>
            </a:r>
            <a:r>
              <a:rPr sz="2000" spc="-5" dirty="0">
                <a:latin typeface="Times New Roman"/>
                <a:cs typeface="Times New Roman"/>
              </a:rPr>
              <a:t>developing </a:t>
            </a:r>
            <a:r>
              <a:rPr sz="2000" spc="-10" dirty="0">
                <a:latin typeface="Times New Roman"/>
                <a:cs typeface="Times New Roman"/>
              </a:rPr>
              <a:t>and debugging different </a:t>
            </a:r>
            <a:r>
              <a:rPr sz="2000" spc="-5" dirty="0">
                <a:latin typeface="Times New Roman"/>
                <a:cs typeface="Times New Roman"/>
              </a:rPr>
              <a:t>control </a:t>
            </a:r>
            <a:r>
              <a:rPr sz="2000" spc="-10" dirty="0">
                <a:latin typeface="Times New Roman"/>
                <a:cs typeface="Times New Roman"/>
              </a:rPr>
              <a:t>unit </a:t>
            </a:r>
            <a:r>
              <a:rPr sz="2000" spc="-5" dirty="0">
                <a:latin typeface="Times New Roman"/>
                <a:cs typeface="Times New Roman"/>
              </a:rPr>
              <a:t>related</a:t>
            </a:r>
            <a:r>
              <a:rPr sz="2000" spc="15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applications.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FF0000"/>
                </a:solidFill>
                <a:latin typeface="Arial"/>
                <a:cs typeface="Arial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Tools </a:t>
            </a:r>
            <a:r>
              <a:rPr sz="2000" spc="-10" dirty="0">
                <a:latin typeface="Times New Roman"/>
                <a:cs typeface="Times New Roman"/>
              </a:rPr>
              <a:t>fall into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two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categories</a:t>
            </a:r>
            <a:r>
              <a:rPr sz="2000" spc="-5" dirty="0">
                <a:latin typeface="Times New Roman"/>
                <a:cs typeface="Times New Roman"/>
              </a:rPr>
              <a:t>, </a:t>
            </a:r>
            <a:r>
              <a:rPr sz="2000" spc="-10" dirty="0">
                <a:latin typeface="Times New Roman"/>
                <a:cs typeface="Times New Roman"/>
              </a:rPr>
              <a:t>namely </a:t>
            </a:r>
            <a:r>
              <a:rPr sz="2000" u="sng" spc="-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  <a:cs typeface="Times New Roman"/>
              </a:rPr>
              <a:t>embedded </a:t>
            </a:r>
            <a:r>
              <a:rPr sz="2000" u="sng" spc="-10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  <a:cs typeface="Times New Roman"/>
              </a:rPr>
              <a:t>software </a:t>
            </a:r>
            <a:r>
              <a:rPr sz="2000" u="sng" spc="-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  <a:cs typeface="Times New Roman"/>
              </a:rPr>
              <a:t>application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u="sng" spc="-10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  <a:cs typeface="Times New Roman"/>
              </a:rPr>
              <a:t>development </a:t>
            </a:r>
            <a:r>
              <a:rPr sz="2000" u="sng" spc="-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  <a:cs typeface="Times New Roman"/>
              </a:rPr>
              <a:t>tools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u="sng" spc="-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  <a:cs typeface="Times New Roman"/>
              </a:rPr>
              <a:t>embedded </a:t>
            </a:r>
            <a:r>
              <a:rPr sz="2000" u="sng" spc="-10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  <a:cs typeface="Times New Roman"/>
              </a:rPr>
              <a:t>hardware development</a:t>
            </a:r>
            <a:r>
              <a:rPr sz="2000" u="sng" spc="19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u="sng" spc="-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  <a:cs typeface="Times New Roman"/>
              </a:rPr>
              <a:t>tools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50">
              <a:latin typeface="Times New Roman"/>
              <a:cs typeface="Times New Roman"/>
            </a:endParaRPr>
          </a:p>
          <a:p>
            <a:pPr marL="356870" marR="5715" indent="-344805" algn="just">
              <a:lnSpc>
                <a:spcPct val="150100"/>
              </a:lnSpc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3.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Solution Providers: </a:t>
            </a:r>
            <a:r>
              <a:rPr sz="2000" spc="-10" dirty="0">
                <a:latin typeface="Times New Roman"/>
                <a:cs typeface="Times New Roman"/>
              </a:rPr>
              <a:t>Solution </a:t>
            </a:r>
            <a:r>
              <a:rPr sz="2000" spc="-5" dirty="0">
                <a:latin typeface="Times New Roman"/>
                <a:cs typeface="Times New Roman"/>
              </a:rPr>
              <a:t>providers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supply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Original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Equipment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Manufacturer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(OEM)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complete solution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for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automotive applications 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making use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chips, platforms and different development</a:t>
            </a:r>
            <a:r>
              <a:rPr sz="2000" spc="31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tools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52</a:t>
            </a:fld>
            <a:endParaRPr spc="-40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1219200"/>
            <a:ext cx="7924800" cy="914400"/>
          </a:xfrm>
          <a:custGeom>
            <a:avLst/>
            <a:gdLst/>
            <a:ahLst/>
            <a:cxnLst/>
            <a:rect l="l" t="t" r="r" b="b"/>
            <a:pathLst>
              <a:path w="7924800" h="914400">
                <a:moveTo>
                  <a:pt x="0" y="914400"/>
                </a:moveTo>
                <a:lnTo>
                  <a:pt x="0" y="0"/>
                </a:lnTo>
                <a:lnTo>
                  <a:pt x="7924800" y="0"/>
                </a:lnTo>
              </a:path>
            </a:pathLst>
          </a:custGeom>
          <a:ln w="2540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981200" y="3962400"/>
            <a:ext cx="6511925" cy="0"/>
          </a:xfrm>
          <a:custGeom>
            <a:avLst/>
            <a:gdLst/>
            <a:ahLst/>
            <a:cxnLst/>
            <a:rect l="l" t="t" r="r" b="b"/>
            <a:pathLst>
              <a:path w="6511925">
                <a:moveTo>
                  <a:pt x="0" y="0"/>
                </a:moveTo>
                <a:lnTo>
                  <a:pt x="6511925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37438" y="1246708"/>
            <a:ext cx="8098155" cy="4830445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680085" marR="5080" indent="-668020">
              <a:lnSpc>
                <a:spcPct val="100000"/>
              </a:lnSpc>
              <a:spcBef>
                <a:spcPts val="115"/>
              </a:spcBef>
            </a:pPr>
            <a:r>
              <a:rPr sz="4500" b="1" spc="5" dirty="0">
                <a:solidFill>
                  <a:srgbClr val="92D050"/>
                </a:solidFill>
                <a:latin typeface="Verdana"/>
                <a:cs typeface="Verdana"/>
              </a:rPr>
              <a:t>MICROCONTROLLER</a:t>
            </a:r>
            <a:r>
              <a:rPr sz="4500" b="1" spc="-190" dirty="0">
                <a:solidFill>
                  <a:srgbClr val="92D050"/>
                </a:solidFill>
                <a:latin typeface="Verdana"/>
                <a:cs typeface="Verdana"/>
              </a:rPr>
              <a:t> </a:t>
            </a:r>
            <a:r>
              <a:rPr sz="4500" b="1" spc="5" dirty="0">
                <a:solidFill>
                  <a:srgbClr val="92D050"/>
                </a:solidFill>
                <a:latin typeface="Verdana"/>
                <a:cs typeface="Verdana"/>
              </a:rPr>
              <a:t>AND  </a:t>
            </a:r>
            <a:r>
              <a:rPr sz="4500" b="1" dirty="0">
                <a:solidFill>
                  <a:srgbClr val="92D050"/>
                </a:solidFill>
                <a:latin typeface="Verdana"/>
                <a:cs typeface="Verdana"/>
              </a:rPr>
              <a:t>EMBEDDED</a:t>
            </a:r>
            <a:r>
              <a:rPr sz="4500" b="1" spc="-75" dirty="0">
                <a:solidFill>
                  <a:srgbClr val="92D050"/>
                </a:solidFill>
                <a:latin typeface="Verdana"/>
                <a:cs typeface="Verdana"/>
              </a:rPr>
              <a:t> </a:t>
            </a:r>
            <a:r>
              <a:rPr sz="4500" b="1" spc="5" dirty="0">
                <a:solidFill>
                  <a:srgbClr val="92D050"/>
                </a:solidFill>
                <a:latin typeface="Verdana"/>
                <a:cs typeface="Verdana"/>
              </a:rPr>
              <a:t>SYSTEMS</a:t>
            </a:r>
            <a:endParaRPr sz="4500">
              <a:latin typeface="Verdana"/>
              <a:cs typeface="Verdana"/>
            </a:endParaRPr>
          </a:p>
          <a:p>
            <a:pPr marL="158750" marR="377825" indent="2118360">
              <a:lnSpc>
                <a:spcPct val="122300"/>
              </a:lnSpc>
              <a:spcBef>
                <a:spcPts val="3000"/>
              </a:spcBef>
            </a:pPr>
            <a:r>
              <a:rPr sz="4500" b="1" spc="10" dirty="0">
                <a:solidFill>
                  <a:srgbClr val="00AFEF"/>
                </a:solidFill>
                <a:latin typeface="Verdana"/>
                <a:cs typeface="Verdana"/>
              </a:rPr>
              <a:t>MODULE 4  </a:t>
            </a:r>
            <a:r>
              <a:rPr sz="4500" b="1" spc="5" dirty="0">
                <a:solidFill>
                  <a:srgbClr val="FF0000"/>
                </a:solidFill>
                <a:latin typeface="Verdana"/>
                <a:cs typeface="Verdana"/>
              </a:rPr>
              <a:t>HARDWARE</a:t>
            </a:r>
            <a:r>
              <a:rPr sz="4500" b="1" spc="-145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4500" b="1" spc="5" dirty="0">
                <a:solidFill>
                  <a:srgbClr val="FF0000"/>
                </a:solidFill>
                <a:latin typeface="Verdana"/>
                <a:cs typeface="Verdana"/>
              </a:rPr>
              <a:t>SOFTWARE</a:t>
            </a:r>
            <a:endParaRPr sz="4500">
              <a:latin typeface="Verdana"/>
              <a:cs typeface="Verdana"/>
            </a:endParaRPr>
          </a:p>
          <a:p>
            <a:pPr marL="451484" marR="665480" indent="829310">
              <a:lnSpc>
                <a:spcPct val="100000"/>
              </a:lnSpc>
              <a:spcBef>
                <a:spcPts val="5"/>
              </a:spcBef>
            </a:pPr>
            <a:r>
              <a:rPr sz="4500" b="1" spc="5" dirty="0">
                <a:solidFill>
                  <a:srgbClr val="FF0000"/>
                </a:solidFill>
                <a:latin typeface="Verdana"/>
                <a:cs typeface="Verdana"/>
              </a:rPr>
              <a:t>CO-DESIGN AND  </a:t>
            </a:r>
            <a:r>
              <a:rPr sz="4500" b="1" spc="10" dirty="0">
                <a:solidFill>
                  <a:srgbClr val="FF0000"/>
                </a:solidFill>
                <a:latin typeface="Verdana"/>
                <a:cs typeface="Verdana"/>
              </a:rPr>
              <a:t>PROGRAM</a:t>
            </a:r>
            <a:r>
              <a:rPr sz="4500" b="1" spc="-155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4500" b="1" spc="10" dirty="0">
                <a:solidFill>
                  <a:srgbClr val="FF0000"/>
                </a:solidFill>
                <a:latin typeface="Verdana"/>
                <a:cs typeface="Verdana"/>
              </a:rPr>
              <a:t>MODELING</a:t>
            </a:r>
            <a:endParaRPr sz="4500">
              <a:latin typeface="Verdana"/>
              <a:cs typeface="Verdana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3600450" y="167081"/>
            <a:ext cx="2098675" cy="71374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4500" b="1" i="0" spc="5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  <a:r>
              <a:rPr sz="4500" b="1" i="0" spc="15" dirty="0">
                <a:solidFill>
                  <a:srgbClr val="000000"/>
                </a:solidFill>
                <a:latin typeface="Arial"/>
                <a:cs typeface="Arial"/>
              </a:rPr>
              <a:t>8</a:t>
            </a:r>
            <a:r>
              <a:rPr sz="4500" b="1" i="0" spc="5" dirty="0">
                <a:solidFill>
                  <a:srgbClr val="000000"/>
                </a:solidFill>
                <a:latin typeface="Arial"/>
                <a:cs typeface="Arial"/>
              </a:rPr>
              <a:t>CS44</a:t>
            </a:r>
            <a:endParaRPr sz="45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199374"/>
            <a:ext cx="8310245" cy="56368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10795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In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traditional </a:t>
            </a:r>
            <a:r>
              <a:rPr sz="200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embedded system </a:t>
            </a:r>
            <a:r>
              <a:rPr sz="2000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development </a:t>
            </a:r>
            <a:r>
              <a:rPr sz="2000" spc="-5" dirty="0">
                <a:latin typeface="Times New Roman"/>
                <a:cs typeface="Times New Roman"/>
              </a:rPr>
              <a:t>approach,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hardware 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software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partitioning is done at an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early stage </a:t>
            </a:r>
            <a:r>
              <a:rPr sz="2000" spc="-5" dirty="0">
                <a:latin typeface="Times New Roman"/>
                <a:cs typeface="Times New Roman"/>
              </a:rPr>
              <a:t>and </a:t>
            </a:r>
            <a:r>
              <a:rPr sz="2000" spc="-10" dirty="0">
                <a:latin typeface="Times New Roman"/>
                <a:cs typeface="Times New Roman"/>
              </a:rPr>
              <a:t>engineers </a:t>
            </a:r>
            <a:r>
              <a:rPr sz="2000" dirty="0">
                <a:latin typeface="Times New Roman"/>
                <a:cs typeface="Times New Roman"/>
              </a:rPr>
              <a:t>from </a:t>
            </a:r>
            <a:r>
              <a:rPr sz="2000" spc="-10" dirty="0">
                <a:latin typeface="Times New Roman"/>
                <a:cs typeface="Times New Roman"/>
              </a:rPr>
              <a:t>the  software group take </a:t>
            </a:r>
            <a:r>
              <a:rPr sz="2000" spc="-5" dirty="0">
                <a:latin typeface="Times New Roman"/>
                <a:cs typeface="Times New Roman"/>
              </a:rPr>
              <a:t>care </a:t>
            </a:r>
            <a:r>
              <a:rPr sz="2000" spc="-15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the software </a:t>
            </a:r>
            <a:r>
              <a:rPr sz="2000" spc="-5" dirty="0">
                <a:latin typeface="Times New Roman"/>
                <a:cs typeface="Times New Roman"/>
              </a:rPr>
              <a:t>architecture development </a:t>
            </a:r>
            <a:r>
              <a:rPr sz="2000" spc="-10" dirty="0">
                <a:latin typeface="Times New Roman"/>
                <a:cs typeface="Times New Roman"/>
              </a:rPr>
              <a:t>and  implementation, </a:t>
            </a:r>
            <a:r>
              <a:rPr sz="2000" spc="-5" dirty="0">
                <a:latin typeface="Times New Roman"/>
                <a:cs typeface="Times New Roman"/>
              </a:rPr>
              <a:t>whereas engineers from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hardware </a:t>
            </a:r>
            <a:r>
              <a:rPr sz="2000" spc="-10" dirty="0">
                <a:latin typeface="Times New Roman"/>
                <a:cs typeface="Times New Roman"/>
              </a:rPr>
              <a:t>group </a:t>
            </a:r>
            <a:r>
              <a:rPr sz="2000" dirty="0">
                <a:latin typeface="Times New Roman"/>
                <a:cs typeface="Times New Roman"/>
              </a:rPr>
              <a:t>are </a:t>
            </a:r>
            <a:r>
              <a:rPr sz="2000" spc="-5" dirty="0">
                <a:latin typeface="Times New Roman"/>
                <a:cs typeface="Times New Roman"/>
              </a:rPr>
              <a:t>responsible  </a:t>
            </a:r>
            <a:r>
              <a:rPr sz="2000" spc="-10" dirty="0">
                <a:latin typeface="Times New Roman"/>
                <a:cs typeface="Times New Roman"/>
              </a:rPr>
              <a:t>for </a:t>
            </a:r>
            <a:r>
              <a:rPr sz="2000" spc="-5" dirty="0">
                <a:latin typeface="Times New Roman"/>
                <a:cs typeface="Times New Roman"/>
              </a:rPr>
              <a:t>building </a:t>
            </a:r>
            <a:r>
              <a:rPr sz="2000" spc="-10" dirty="0">
                <a:latin typeface="Times New Roman"/>
                <a:cs typeface="Times New Roman"/>
              </a:rPr>
              <a:t>the hardware </a:t>
            </a:r>
            <a:r>
              <a:rPr sz="2000" spc="-5" dirty="0">
                <a:latin typeface="Times New Roman"/>
                <a:cs typeface="Times New Roman"/>
              </a:rPr>
              <a:t>required </a:t>
            </a:r>
            <a:r>
              <a:rPr sz="2000" spc="-10" dirty="0">
                <a:latin typeface="Times New Roman"/>
                <a:cs typeface="Times New Roman"/>
              </a:rPr>
              <a:t>for the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product.</a:t>
            </a:r>
            <a:endParaRPr sz="2000">
              <a:latin typeface="Times New Roman"/>
              <a:cs typeface="Times New Roman"/>
            </a:endParaRPr>
          </a:p>
          <a:p>
            <a:pPr marL="356870" marR="1397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There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less interaction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between the two teams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and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development happens 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either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serially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or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in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parallel</a:t>
            </a:r>
            <a:r>
              <a:rPr sz="2000" dirty="0">
                <a:latin typeface="Times New Roman"/>
                <a:cs typeface="Times New Roman"/>
              </a:rPr>
              <a:t>. </a:t>
            </a:r>
            <a:r>
              <a:rPr sz="2000" spc="-10" dirty="0">
                <a:latin typeface="Times New Roman"/>
                <a:cs typeface="Times New Roman"/>
              </a:rPr>
              <a:t>Once </a:t>
            </a:r>
            <a:r>
              <a:rPr sz="2000" spc="-5" dirty="0">
                <a:latin typeface="Times New Roman"/>
                <a:cs typeface="Times New Roman"/>
              </a:rPr>
              <a:t>the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hardware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and software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are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ready</a:t>
            </a:r>
            <a:r>
              <a:rPr sz="2000" spc="-5" dirty="0">
                <a:latin typeface="Times New Roman"/>
                <a:cs typeface="Times New Roman"/>
              </a:rPr>
              <a:t>, </a:t>
            </a:r>
            <a:r>
              <a:rPr sz="2000" spc="-10" dirty="0">
                <a:latin typeface="Times New Roman"/>
                <a:cs typeface="Times New Roman"/>
              </a:rPr>
              <a:t>the 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integration is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performed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increasing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competition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in the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commercial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market </a:t>
            </a:r>
            <a:r>
              <a:rPr sz="2000" spc="-5" dirty="0">
                <a:latin typeface="Times New Roman"/>
                <a:cs typeface="Times New Roman"/>
              </a:rPr>
              <a:t>and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need for reduced  'time-to-market' </a:t>
            </a:r>
            <a:r>
              <a:rPr sz="2000" spc="-5" dirty="0">
                <a:latin typeface="Times New Roman"/>
                <a:cs typeface="Times New Roman"/>
              </a:rPr>
              <a:t>the product </a:t>
            </a:r>
            <a:r>
              <a:rPr sz="2000" dirty="0">
                <a:latin typeface="Times New Roman"/>
                <a:cs typeface="Times New Roman"/>
              </a:rPr>
              <a:t>calls </a:t>
            </a:r>
            <a:r>
              <a:rPr sz="2000" spc="-10" dirty="0">
                <a:latin typeface="Times New Roman"/>
                <a:cs typeface="Times New Roman"/>
              </a:rPr>
              <a:t>for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 novel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approach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for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embedded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system  design </a:t>
            </a:r>
            <a:r>
              <a:rPr sz="2000" spc="-10" dirty="0">
                <a:latin typeface="Times New Roman"/>
                <a:cs typeface="Times New Roman"/>
              </a:rPr>
              <a:t>in which the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hardware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and software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are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co-developed </a:t>
            </a:r>
            <a:r>
              <a:rPr sz="2000" spc="-10" dirty="0">
                <a:latin typeface="Times New Roman"/>
                <a:cs typeface="Times New Roman"/>
              </a:rPr>
              <a:t>instead </a:t>
            </a:r>
            <a:r>
              <a:rPr sz="2000" spc="5" dirty="0">
                <a:latin typeface="Times New Roman"/>
                <a:cs typeface="Times New Roman"/>
              </a:rPr>
              <a:t>of  </a:t>
            </a:r>
            <a:r>
              <a:rPr sz="2000" spc="-5" dirty="0">
                <a:latin typeface="Times New Roman"/>
                <a:cs typeface="Times New Roman"/>
              </a:rPr>
              <a:t>independently developing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both.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54</a:t>
            </a:fld>
            <a:endParaRPr spc="-40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6172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9654" rIns="0" bIns="0" rtlCol="0">
            <a:spAutoFit/>
          </a:bodyPr>
          <a:lstStyle/>
          <a:p>
            <a:pPr marL="172720" marR="5080" indent="1143000">
              <a:lnSpc>
                <a:spcPct val="100000"/>
              </a:lnSpc>
              <a:spcBef>
                <a:spcPts val="100"/>
              </a:spcBef>
            </a:pPr>
            <a:r>
              <a:rPr sz="3600" b="1" i="0" spc="-5" dirty="0">
                <a:latin typeface="Times New Roman"/>
                <a:cs typeface="Times New Roman"/>
              </a:rPr>
              <a:t>FUNDAMENTAL </a:t>
            </a:r>
            <a:r>
              <a:rPr sz="3600" b="1" i="0" spc="-10" dirty="0">
                <a:latin typeface="Times New Roman"/>
                <a:cs typeface="Times New Roman"/>
              </a:rPr>
              <a:t>ISSUES </a:t>
            </a:r>
            <a:r>
              <a:rPr sz="3600" b="1" i="0" dirty="0">
                <a:latin typeface="Times New Roman"/>
                <a:cs typeface="Times New Roman"/>
              </a:rPr>
              <a:t>IN  </a:t>
            </a:r>
            <a:r>
              <a:rPr sz="3600" b="1" i="0" spc="-5" dirty="0">
                <a:latin typeface="Times New Roman"/>
                <a:cs typeface="Times New Roman"/>
              </a:rPr>
              <a:t>HARDWARE SOFTWARE</a:t>
            </a:r>
            <a:r>
              <a:rPr sz="3600" b="1" i="0" spc="-55" dirty="0">
                <a:latin typeface="Times New Roman"/>
                <a:cs typeface="Times New Roman"/>
              </a:rPr>
              <a:t> </a:t>
            </a:r>
            <a:r>
              <a:rPr sz="3600" b="1" i="0" dirty="0">
                <a:latin typeface="Times New Roman"/>
                <a:cs typeface="Times New Roman"/>
              </a:rPr>
              <a:t>CO-DESIGN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55</a:t>
            </a:fld>
            <a:endParaRPr spc="-40" dirty="0"/>
          </a:p>
        </p:txBody>
      </p:sp>
      <p:sp>
        <p:nvSpPr>
          <p:cNvPr id="4" name="object 4"/>
          <p:cNvSpPr txBox="1"/>
          <p:nvPr/>
        </p:nvSpPr>
        <p:spPr>
          <a:xfrm>
            <a:off x="383540" y="1419101"/>
            <a:ext cx="8533765" cy="44475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6985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hardware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software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co-design is a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problem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statement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and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when </a:t>
            </a:r>
            <a:r>
              <a:rPr sz="2000" spc="-20" dirty="0">
                <a:solidFill>
                  <a:srgbClr val="AC1285"/>
                </a:solidFill>
                <a:latin typeface="Times New Roman"/>
                <a:cs typeface="Times New Roman"/>
              </a:rPr>
              <a:t>we </a:t>
            </a:r>
            <a:r>
              <a:rPr sz="2000" spc="5" dirty="0">
                <a:solidFill>
                  <a:srgbClr val="AC1285"/>
                </a:solidFill>
                <a:latin typeface="Times New Roman"/>
                <a:cs typeface="Times New Roman"/>
              </a:rPr>
              <a:t>try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to  solve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this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problem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statement </a:t>
            </a:r>
            <a:r>
              <a:rPr sz="2000" spc="5" dirty="0">
                <a:solidFill>
                  <a:srgbClr val="AC1285"/>
                </a:solidFill>
                <a:latin typeface="Times New Roman"/>
                <a:cs typeface="Times New Roman"/>
              </a:rPr>
              <a:t>in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real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life </a:t>
            </a:r>
            <a:r>
              <a:rPr sz="2000" spc="-30" dirty="0">
                <a:solidFill>
                  <a:srgbClr val="AC1285"/>
                </a:solidFill>
                <a:latin typeface="Times New Roman"/>
                <a:cs typeface="Times New Roman"/>
              </a:rPr>
              <a:t>we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may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come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across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multiple issues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in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</a:t>
            </a:r>
            <a:r>
              <a:rPr sz="2000" spc="-2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design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following section illustrates </a:t>
            </a:r>
            <a:r>
              <a:rPr sz="2000" spc="-10" dirty="0">
                <a:latin typeface="Times New Roman"/>
                <a:cs typeface="Times New Roman"/>
              </a:rPr>
              <a:t>some </a:t>
            </a:r>
            <a:r>
              <a:rPr sz="2000" dirty="0">
                <a:latin typeface="Times New Roman"/>
                <a:cs typeface="Times New Roman"/>
              </a:rPr>
              <a:t>of the 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fundamental </a:t>
            </a:r>
            <a:r>
              <a:rPr sz="2000" spc="-10" dirty="0">
                <a:solidFill>
                  <a:srgbClr val="FF0000"/>
                </a:solidFill>
                <a:latin typeface="Times New Roman"/>
                <a:cs typeface="Times New Roman"/>
              </a:rPr>
              <a:t>issues 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in hardware  </a:t>
            </a:r>
            <a:r>
              <a:rPr sz="2000" spc="-10" dirty="0">
                <a:solidFill>
                  <a:srgbClr val="FF0000"/>
                </a:solidFill>
                <a:latin typeface="Times New Roman"/>
                <a:cs typeface="Times New Roman"/>
              </a:rPr>
              <a:t>software</a:t>
            </a:r>
            <a:r>
              <a:rPr sz="2000" spc="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FF0000"/>
                </a:solidFill>
                <a:latin typeface="Times New Roman"/>
                <a:cs typeface="Times New Roman"/>
              </a:rPr>
              <a:t>co-design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68326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Selecting </a:t>
            </a:r>
            <a:r>
              <a:rPr sz="2000" spc="-10" dirty="0">
                <a:latin typeface="Times New Roman"/>
                <a:cs typeface="Times New Roman"/>
              </a:rPr>
              <a:t>the</a:t>
            </a:r>
            <a:r>
              <a:rPr sz="2000" spc="-21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model</a:t>
            </a:r>
            <a:endParaRPr sz="2000">
              <a:latin typeface="Times New Roman"/>
              <a:cs typeface="Times New Roman"/>
            </a:endParaRPr>
          </a:p>
          <a:p>
            <a:pPr marL="683260" algn="just">
              <a:lnSpc>
                <a:spcPct val="100000"/>
              </a:lnSpc>
              <a:spcBef>
                <a:spcPts val="1685"/>
              </a:spcBef>
            </a:pP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Selecting </a:t>
            </a:r>
            <a:r>
              <a:rPr sz="2000" spc="-10" dirty="0">
                <a:latin typeface="Times New Roman"/>
                <a:cs typeface="Times New Roman"/>
              </a:rPr>
              <a:t>the</a:t>
            </a:r>
            <a:r>
              <a:rPr sz="2000" spc="-2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architecture</a:t>
            </a:r>
            <a:endParaRPr sz="2000">
              <a:latin typeface="Times New Roman"/>
              <a:cs typeface="Times New Roman"/>
            </a:endParaRPr>
          </a:p>
          <a:p>
            <a:pPr marL="68326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Selecting </a:t>
            </a:r>
            <a:r>
              <a:rPr sz="2000" spc="-10" dirty="0">
                <a:latin typeface="Times New Roman"/>
                <a:cs typeface="Times New Roman"/>
              </a:rPr>
              <a:t>the</a:t>
            </a:r>
            <a:r>
              <a:rPr sz="2000" spc="-2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language</a:t>
            </a:r>
            <a:endParaRPr sz="2000">
              <a:latin typeface="Times New Roman"/>
              <a:cs typeface="Times New Roman"/>
            </a:endParaRPr>
          </a:p>
          <a:p>
            <a:pPr marL="683260">
              <a:lnSpc>
                <a:spcPct val="100000"/>
              </a:lnSpc>
              <a:spcBef>
                <a:spcPts val="1685"/>
              </a:spcBef>
              <a:tabLst>
                <a:tab pos="1033780" algn="l"/>
              </a:tabLst>
            </a:pP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»	</a:t>
            </a:r>
            <a:r>
              <a:rPr sz="2000" spc="-5" dirty="0">
                <a:latin typeface="Times New Roman"/>
                <a:cs typeface="Times New Roman"/>
              </a:rPr>
              <a:t>Partitioning </a:t>
            </a:r>
            <a:r>
              <a:rPr sz="2000" spc="-10" dirty="0">
                <a:latin typeface="Times New Roman"/>
                <a:cs typeface="Times New Roman"/>
              </a:rPr>
              <a:t>system </a:t>
            </a:r>
            <a:r>
              <a:rPr sz="2000" spc="-5" dirty="0">
                <a:latin typeface="Times New Roman"/>
                <a:cs typeface="Times New Roman"/>
              </a:rPr>
              <a:t>requirements into </a:t>
            </a:r>
            <a:r>
              <a:rPr sz="2000" spc="-10" dirty="0">
                <a:latin typeface="Times New Roman"/>
                <a:cs typeface="Times New Roman"/>
              </a:rPr>
              <a:t>hardware </a:t>
            </a:r>
            <a:r>
              <a:rPr sz="2000" spc="-5" dirty="0">
                <a:latin typeface="Times New Roman"/>
                <a:cs typeface="Times New Roman"/>
              </a:rPr>
              <a:t>and</a:t>
            </a:r>
            <a:r>
              <a:rPr sz="2000" spc="7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software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199374"/>
            <a:ext cx="8305165" cy="56368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7620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spc="-5" dirty="0">
                <a:latin typeface="Times New Roman"/>
                <a:cs typeface="Times New Roman"/>
              </a:rPr>
              <a:t>Selecting the Model</a:t>
            </a:r>
            <a:r>
              <a:rPr sz="2000" spc="-5" dirty="0">
                <a:latin typeface="Times New Roman"/>
                <a:cs typeface="Times New Roman"/>
              </a:rPr>
              <a:t>: </a:t>
            </a:r>
            <a:r>
              <a:rPr sz="2000" dirty="0">
                <a:latin typeface="Times New Roman"/>
                <a:cs typeface="Times New Roman"/>
              </a:rPr>
              <a:t>In </a:t>
            </a:r>
            <a:r>
              <a:rPr sz="2000" spc="-10" dirty="0">
                <a:latin typeface="Times New Roman"/>
                <a:cs typeface="Times New Roman"/>
              </a:rPr>
              <a:t>hardware </a:t>
            </a:r>
            <a:r>
              <a:rPr sz="2000" spc="-5" dirty="0">
                <a:latin typeface="Times New Roman"/>
                <a:cs typeface="Times New Roman"/>
              </a:rPr>
              <a:t>software co-design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, </a:t>
            </a:r>
            <a:r>
              <a:rPr sz="2000" b="1" i="1" dirty="0">
                <a:solidFill>
                  <a:srgbClr val="AC1285"/>
                </a:solidFill>
                <a:latin typeface="Times New Roman"/>
                <a:cs typeface="Times New Roman"/>
              </a:rPr>
              <a:t>models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are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used for  capturing and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describing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system</a:t>
            </a:r>
            <a:r>
              <a:rPr sz="2000" spc="11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characteristics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latin typeface="Times New Roman"/>
                <a:cs typeface="Times New Roman"/>
              </a:rPr>
              <a:t>A </a:t>
            </a:r>
            <a:r>
              <a:rPr sz="2000" b="1" i="1" spc="5" dirty="0">
                <a:solidFill>
                  <a:srgbClr val="FF0000"/>
                </a:solidFill>
                <a:latin typeface="Times New Roman"/>
                <a:cs typeface="Times New Roman"/>
              </a:rPr>
              <a:t>model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formal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system consisting </a:t>
            </a:r>
            <a:r>
              <a:rPr sz="2000" spc="1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objects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composition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rules</a:t>
            </a:r>
            <a:r>
              <a:rPr sz="2000" spc="-10" dirty="0">
                <a:latin typeface="Times New Roman"/>
                <a:cs typeface="Times New Roman"/>
              </a:rPr>
              <a:t>. </a:t>
            </a:r>
            <a:r>
              <a:rPr sz="2000" dirty="0">
                <a:latin typeface="Times New Roman"/>
                <a:cs typeface="Times New Roman"/>
              </a:rPr>
              <a:t>It </a:t>
            </a:r>
            <a:r>
              <a:rPr sz="2000" spc="-10" dirty="0">
                <a:latin typeface="Times New Roman"/>
                <a:cs typeface="Times New Roman"/>
              </a:rPr>
              <a:t>is  </a:t>
            </a:r>
            <a:r>
              <a:rPr sz="2000" spc="-5" dirty="0">
                <a:latin typeface="Times New Roman"/>
                <a:cs typeface="Times New Roman"/>
              </a:rPr>
              <a:t>hard </a:t>
            </a:r>
            <a:r>
              <a:rPr sz="2000" spc="-10" dirty="0">
                <a:latin typeface="Times New Roman"/>
                <a:cs typeface="Times New Roman"/>
              </a:rPr>
              <a:t>to </a:t>
            </a:r>
            <a:r>
              <a:rPr sz="2000" spc="-20" dirty="0">
                <a:latin typeface="Times New Roman"/>
                <a:cs typeface="Times New Roman"/>
              </a:rPr>
              <a:t>make </a:t>
            </a:r>
            <a:r>
              <a:rPr sz="2000" spc="-5" dirty="0">
                <a:latin typeface="Times New Roman"/>
                <a:cs typeface="Times New Roman"/>
              </a:rPr>
              <a:t>a decision </a:t>
            </a:r>
            <a:r>
              <a:rPr sz="2000" dirty="0">
                <a:latin typeface="Times New Roman"/>
                <a:cs typeface="Times New Roman"/>
              </a:rPr>
              <a:t>on </a:t>
            </a:r>
            <a:r>
              <a:rPr sz="2000" spc="-5" dirty="0">
                <a:latin typeface="Times New Roman"/>
                <a:cs typeface="Times New Roman"/>
              </a:rPr>
              <a:t>which </a:t>
            </a:r>
            <a:r>
              <a:rPr sz="2000" spc="-10" dirty="0">
                <a:latin typeface="Times New Roman"/>
                <a:cs typeface="Times New Roman"/>
              </a:rPr>
              <a:t>model should </a:t>
            </a:r>
            <a:r>
              <a:rPr sz="2000" dirty="0">
                <a:latin typeface="Times New Roman"/>
                <a:cs typeface="Times New Roman"/>
              </a:rPr>
              <a:t>be </a:t>
            </a:r>
            <a:r>
              <a:rPr sz="2000" spc="-15" dirty="0">
                <a:latin typeface="Times New Roman"/>
                <a:cs typeface="Times New Roman"/>
              </a:rPr>
              <a:t>followed </a:t>
            </a:r>
            <a:r>
              <a:rPr sz="2000" spc="-10" dirty="0">
                <a:latin typeface="Times New Roman"/>
                <a:cs typeface="Times New Roman"/>
              </a:rPr>
              <a:t>in </a:t>
            </a:r>
            <a:r>
              <a:rPr sz="2000" spc="-5" dirty="0">
                <a:latin typeface="Times New Roman"/>
                <a:cs typeface="Times New Roman"/>
              </a:rPr>
              <a:t>a particular   </a:t>
            </a:r>
            <a:r>
              <a:rPr sz="2000" spc="-10" dirty="0">
                <a:latin typeface="Times New Roman"/>
                <a:cs typeface="Times New Roman"/>
              </a:rPr>
              <a:t>system </a:t>
            </a:r>
            <a:r>
              <a:rPr sz="2000" spc="-5" dirty="0">
                <a:latin typeface="Times New Roman"/>
                <a:cs typeface="Times New Roman"/>
              </a:rPr>
              <a:t>design. Most often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designers switch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between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varieties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of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models from  the requirements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specification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to the implementation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aspect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15" dirty="0">
                <a:latin typeface="Times New Roman"/>
                <a:cs typeface="Times New Roman"/>
              </a:rPr>
              <a:t>system  </a:t>
            </a:r>
            <a:r>
              <a:rPr sz="2000" spc="-10" dirty="0">
                <a:latin typeface="Times New Roman"/>
                <a:cs typeface="Times New Roman"/>
              </a:rPr>
              <a:t>design.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reason </a:t>
            </a:r>
            <a:r>
              <a:rPr sz="2000" spc="-10" dirty="0">
                <a:latin typeface="Times New Roman"/>
                <a:cs typeface="Times New Roman"/>
              </a:rPr>
              <a:t>being, the </a:t>
            </a:r>
            <a:r>
              <a:rPr sz="2000" spc="-5" dirty="0">
                <a:latin typeface="Times New Roman"/>
                <a:cs typeface="Times New Roman"/>
              </a:rPr>
              <a:t>objective varies </a:t>
            </a:r>
            <a:r>
              <a:rPr sz="2000" spc="-20" dirty="0">
                <a:latin typeface="Times New Roman"/>
                <a:cs typeface="Times New Roman"/>
              </a:rPr>
              <a:t>with </a:t>
            </a:r>
            <a:r>
              <a:rPr sz="2000" spc="-5" dirty="0">
                <a:latin typeface="Times New Roman"/>
                <a:cs typeface="Times New Roman"/>
              </a:rPr>
              <a:t>each</a:t>
            </a:r>
            <a:r>
              <a:rPr sz="2000" spc="15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phase.</a:t>
            </a:r>
            <a:endParaRPr sz="2000">
              <a:latin typeface="Times New Roman"/>
              <a:cs typeface="Times New Roman"/>
            </a:endParaRPr>
          </a:p>
          <a:p>
            <a:pPr marL="683260" marR="6350" indent="-326390" algn="just">
              <a:lnSpc>
                <a:spcPct val="150100"/>
              </a:lnSpc>
              <a:spcBef>
                <a:spcPts val="475"/>
              </a:spcBef>
              <a:buClr>
                <a:srgbClr val="3A812E"/>
              </a:buClr>
              <a:buSzPct val="60000"/>
              <a:buFont typeface="Wingdings"/>
              <a:buChar char=""/>
              <a:tabLst>
                <a:tab pos="683260" algn="l"/>
              </a:tabLst>
            </a:pPr>
            <a:r>
              <a:rPr sz="2000" spc="-5" dirty="0">
                <a:latin typeface="Times New Roman"/>
                <a:cs typeface="Times New Roman"/>
              </a:rPr>
              <a:t>For </a:t>
            </a:r>
            <a:r>
              <a:rPr sz="2000" spc="-10" dirty="0">
                <a:latin typeface="Times New Roman"/>
                <a:cs typeface="Times New Roman"/>
              </a:rPr>
              <a:t>example,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at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specification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stage</a:t>
            </a:r>
            <a:r>
              <a:rPr sz="2000" spc="-10" dirty="0">
                <a:latin typeface="Times New Roman"/>
                <a:cs typeface="Times New Roman"/>
              </a:rPr>
              <a:t>, </a:t>
            </a:r>
            <a:r>
              <a:rPr sz="2000" dirty="0">
                <a:latin typeface="Times New Roman"/>
                <a:cs typeface="Times New Roman"/>
              </a:rPr>
              <a:t>only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functionality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the  system </a:t>
            </a:r>
            <a:r>
              <a:rPr sz="2000" spc="-5" dirty="0">
                <a:latin typeface="Times New Roman"/>
                <a:cs typeface="Times New Roman"/>
              </a:rPr>
              <a:t>is </a:t>
            </a:r>
            <a:r>
              <a:rPr sz="2000" spc="5" dirty="0">
                <a:latin typeface="Times New Roman"/>
                <a:cs typeface="Times New Roman"/>
              </a:rPr>
              <a:t>in </a:t>
            </a:r>
            <a:r>
              <a:rPr sz="2000" spc="-5" dirty="0">
                <a:latin typeface="Times New Roman"/>
                <a:cs typeface="Times New Roman"/>
              </a:rPr>
              <a:t>focus and </a:t>
            </a:r>
            <a:r>
              <a:rPr sz="2000" spc="-10" dirty="0">
                <a:latin typeface="Times New Roman"/>
                <a:cs typeface="Times New Roman"/>
              </a:rPr>
              <a:t>not </a:t>
            </a:r>
            <a:r>
              <a:rPr sz="2000" spc="-5" dirty="0">
                <a:latin typeface="Times New Roman"/>
                <a:cs typeface="Times New Roman"/>
              </a:rPr>
              <a:t>the implementation information. When the  </a:t>
            </a:r>
            <a:r>
              <a:rPr sz="2000" spc="-10" dirty="0">
                <a:latin typeface="Times New Roman"/>
                <a:cs typeface="Times New Roman"/>
              </a:rPr>
              <a:t>design moves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to the implementation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aspect</a:t>
            </a:r>
            <a:r>
              <a:rPr sz="2000" spc="-5" dirty="0">
                <a:latin typeface="Times New Roman"/>
                <a:cs typeface="Times New Roman"/>
              </a:rPr>
              <a:t>, </a:t>
            </a:r>
            <a:r>
              <a:rPr sz="2000" spc="-10" dirty="0">
                <a:latin typeface="Times New Roman"/>
                <a:cs typeface="Times New Roman"/>
              </a:rPr>
              <a:t>the information </a:t>
            </a:r>
            <a:r>
              <a:rPr sz="2000" spc="-5" dirty="0">
                <a:latin typeface="Times New Roman"/>
                <a:cs typeface="Times New Roman"/>
              </a:rPr>
              <a:t>about </a:t>
            </a:r>
            <a:r>
              <a:rPr sz="2000" spc="-10" dirty="0">
                <a:latin typeface="Times New Roman"/>
                <a:cs typeface="Times New Roman"/>
              </a:rPr>
              <a:t>the  system component is is </a:t>
            </a:r>
            <a:r>
              <a:rPr sz="2000" spc="-5" dirty="0">
                <a:latin typeface="Times New Roman"/>
                <a:cs typeface="Times New Roman"/>
              </a:rPr>
              <a:t>revealed </a:t>
            </a:r>
            <a:r>
              <a:rPr sz="2000" spc="-10" dirty="0">
                <a:latin typeface="Times New Roman"/>
                <a:cs typeface="Times New Roman"/>
              </a:rPr>
              <a:t>and the designer has to </a:t>
            </a:r>
            <a:r>
              <a:rPr sz="2000" spc="-5" dirty="0">
                <a:latin typeface="Times New Roman"/>
                <a:cs typeface="Times New Roman"/>
              </a:rPr>
              <a:t>switch </a:t>
            </a:r>
            <a:r>
              <a:rPr sz="2000" spc="-10" dirty="0">
                <a:latin typeface="Times New Roman"/>
                <a:cs typeface="Times New Roman"/>
              </a:rPr>
              <a:t>to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10" dirty="0">
                <a:latin typeface="Times New Roman"/>
                <a:cs typeface="Times New Roman"/>
              </a:rPr>
              <a:t>model  </a:t>
            </a:r>
            <a:r>
              <a:rPr sz="2000" dirty="0">
                <a:latin typeface="Times New Roman"/>
                <a:cs typeface="Times New Roman"/>
              </a:rPr>
              <a:t>capable of </a:t>
            </a:r>
            <a:r>
              <a:rPr sz="2000" spc="-10" dirty="0">
                <a:latin typeface="Times New Roman"/>
                <a:cs typeface="Times New Roman"/>
              </a:rPr>
              <a:t>capturing the </a:t>
            </a:r>
            <a:r>
              <a:rPr sz="2000" spc="-15" dirty="0">
                <a:latin typeface="Times New Roman"/>
                <a:cs typeface="Times New Roman"/>
              </a:rPr>
              <a:t>system's</a:t>
            </a:r>
            <a:r>
              <a:rPr sz="2000" spc="5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structure.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56</a:t>
            </a:fld>
            <a:endParaRPr spc="-40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60044" y="200609"/>
            <a:ext cx="8300720" cy="329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6870" algn="l"/>
              </a:tabLst>
            </a:pPr>
            <a:r>
              <a:rPr i="0" spc="-5" dirty="0">
                <a:solidFill>
                  <a:srgbClr val="C00000"/>
                </a:solidFill>
              </a:rPr>
              <a:t>»	</a:t>
            </a:r>
            <a:r>
              <a:rPr b="1" i="0" spc="-5" dirty="0">
                <a:latin typeface="Times New Roman"/>
                <a:cs typeface="Times New Roman"/>
              </a:rPr>
              <a:t>Selecting the Architecture: </a:t>
            </a:r>
            <a:r>
              <a:rPr i="0" spc="-5" dirty="0">
                <a:solidFill>
                  <a:srgbClr val="C00000"/>
                </a:solidFill>
              </a:rPr>
              <a:t>A </a:t>
            </a:r>
            <a:r>
              <a:rPr i="0" spc="-10" dirty="0">
                <a:solidFill>
                  <a:srgbClr val="C00000"/>
                </a:solidFill>
              </a:rPr>
              <a:t>model </a:t>
            </a:r>
            <a:r>
              <a:rPr i="0" dirty="0">
                <a:solidFill>
                  <a:srgbClr val="C00000"/>
                </a:solidFill>
              </a:rPr>
              <a:t>only </a:t>
            </a:r>
            <a:r>
              <a:rPr i="0" spc="-5" dirty="0">
                <a:solidFill>
                  <a:srgbClr val="C00000"/>
                </a:solidFill>
              </a:rPr>
              <a:t>captures the system</a:t>
            </a:r>
            <a:r>
              <a:rPr i="0" spc="180" dirty="0">
                <a:solidFill>
                  <a:srgbClr val="C00000"/>
                </a:solidFill>
              </a:rPr>
              <a:t> </a:t>
            </a:r>
            <a:r>
              <a:rPr i="0" spc="-5" dirty="0">
                <a:solidFill>
                  <a:srgbClr val="C00000"/>
                </a:solidFill>
              </a:rPr>
              <a:t>characteristics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60044" y="658113"/>
            <a:ext cx="8306434" cy="55435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56870" algn="just">
              <a:lnSpc>
                <a:spcPct val="100000"/>
              </a:lnSpc>
              <a:spcBef>
                <a:spcPts val="90"/>
              </a:spcBef>
            </a:pP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does </a:t>
            </a:r>
            <a:r>
              <a:rPr sz="2000" spc="-10" dirty="0">
                <a:solidFill>
                  <a:srgbClr val="FF0000"/>
                </a:solidFill>
                <a:latin typeface="Times New Roman"/>
                <a:cs typeface="Times New Roman"/>
              </a:rPr>
              <a:t>not 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provide </a:t>
            </a:r>
            <a:r>
              <a:rPr sz="2000" spc="-10" dirty="0">
                <a:solidFill>
                  <a:srgbClr val="FF0000"/>
                </a:solidFill>
                <a:latin typeface="Times New Roman"/>
                <a:cs typeface="Times New Roman"/>
              </a:rPr>
              <a:t>information 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on </a:t>
            </a:r>
            <a:r>
              <a:rPr sz="2000" spc="-15" dirty="0">
                <a:solidFill>
                  <a:srgbClr val="FF0000"/>
                </a:solidFill>
                <a:latin typeface="Times New Roman"/>
                <a:cs typeface="Times New Roman"/>
              </a:rPr>
              <a:t>'how </a:t>
            </a:r>
            <a:r>
              <a:rPr sz="2000" spc="-10" dirty="0">
                <a:solidFill>
                  <a:srgbClr val="FF0000"/>
                </a:solidFill>
                <a:latin typeface="Times New Roman"/>
                <a:cs typeface="Times New Roman"/>
              </a:rPr>
              <a:t>the </a:t>
            </a:r>
            <a:r>
              <a:rPr sz="2000" spc="-15" dirty="0">
                <a:solidFill>
                  <a:srgbClr val="FF0000"/>
                </a:solidFill>
                <a:latin typeface="Times New Roman"/>
                <a:cs typeface="Times New Roman"/>
              </a:rPr>
              <a:t>system 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can 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be</a:t>
            </a:r>
            <a:r>
              <a:rPr sz="2000" spc="2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FF0000"/>
                </a:solidFill>
                <a:latin typeface="Times New Roman"/>
                <a:cs typeface="Times New Roman"/>
              </a:rPr>
              <a:t>manufactured?’</a:t>
            </a:r>
            <a:endParaRPr sz="2000">
              <a:latin typeface="Times New Roman"/>
              <a:cs typeface="Times New Roman"/>
            </a:endParaRPr>
          </a:p>
          <a:p>
            <a:pPr marL="356870" marR="6985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architecture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specifies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how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a system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going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to implement </a:t>
            </a:r>
            <a:r>
              <a:rPr sz="2000" spc="5" dirty="0">
                <a:solidFill>
                  <a:srgbClr val="AC1285"/>
                </a:solidFill>
                <a:latin typeface="Times New Roman"/>
                <a:cs typeface="Times New Roman"/>
              </a:rPr>
              <a:t>in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terms </a:t>
            </a:r>
            <a:r>
              <a:rPr sz="2000" spc="5" dirty="0">
                <a:solidFill>
                  <a:srgbClr val="AC1285"/>
                </a:solidFill>
                <a:latin typeface="Times New Roman"/>
                <a:cs typeface="Times New Roman"/>
              </a:rPr>
              <a:t>of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number and types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different components and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interconnection among 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them</a:t>
            </a:r>
            <a:r>
              <a:rPr sz="2000" spc="-1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Controller architecture</a:t>
            </a:r>
            <a:r>
              <a:rPr sz="2000" spc="-5" dirty="0">
                <a:latin typeface="Times New Roman"/>
                <a:cs typeface="Times New Roman"/>
              </a:rPr>
              <a:t>,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Datapath Architecture</a:t>
            </a:r>
            <a:r>
              <a:rPr sz="2000" spc="-5" dirty="0">
                <a:latin typeface="Times New Roman"/>
                <a:cs typeface="Times New Roman"/>
              </a:rPr>
              <a:t>,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Complex Instruction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Set 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Computing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(CISC)</a:t>
            </a:r>
            <a:r>
              <a:rPr sz="2000" spc="-5" dirty="0">
                <a:latin typeface="Times New Roman"/>
                <a:cs typeface="Times New Roman"/>
              </a:rPr>
              <a:t>,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Reduced Instruction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Set Computing (RISC)</a:t>
            </a:r>
            <a:r>
              <a:rPr sz="2000" spc="-5" dirty="0">
                <a:latin typeface="Times New Roman"/>
                <a:cs typeface="Times New Roman"/>
              </a:rPr>
              <a:t>,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Very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Long 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Instruction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Word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Computing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(VLIW)</a:t>
            </a:r>
            <a:r>
              <a:rPr sz="2000" spc="-5" dirty="0">
                <a:latin typeface="Times New Roman"/>
                <a:cs typeface="Times New Roman"/>
              </a:rPr>
              <a:t>,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Single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Instruction Multiple Data  (SIMD)</a:t>
            </a:r>
            <a:r>
              <a:rPr sz="2000" spc="-5" dirty="0">
                <a:latin typeface="Times New Roman"/>
                <a:cs typeface="Times New Roman"/>
              </a:rPr>
              <a:t>,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Multiple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Instruction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Multiple Data (MIMD)</a:t>
            </a:r>
            <a:r>
              <a:rPr sz="2000" spc="-5" dirty="0">
                <a:latin typeface="Times New Roman"/>
                <a:cs typeface="Times New Roman"/>
              </a:rPr>
              <a:t>, etc., </a:t>
            </a:r>
            <a:r>
              <a:rPr sz="2000" dirty="0">
                <a:latin typeface="Times New Roman"/>
                <a:cs typeface="Times New Roman"/>
              </a:rPr>
              <a:t>are </a:t>
            </a:r>
            <a:r>
              <a:rPr sz="2000" spc="-10" dirty="0">
                <a:latin typeface="Times New Roman"/>
                <a:cs typeface="Times New Roman"/>
              </a:rPr>
              <a:t>the commonly  used </a:t>
            </a:r>
            <a:r>
              <a:rPr sz="2000" spc="-5" dirty="0">
                <a:latin typeface="Times New Roman"/>
                <a:cs typeface="Times New Roman"/>
              </a:rPr>
              <a:t>architectures </a:t>
            </a:r>
            <a:r>
              <a:rPr sz="2000" spc="-10" dirty="0">
                <a:latin typeface="Times New Roman"/>
                <a:cs typeface="Times New Roman"/>
              </a:rPr>
              <a:t>in </a:t>
            </a:r>
            <a:r>
              <a:rPr sz="2000" spc="-15" dirty="0">
                <a:latin typeface="Times New Roman"/>
                <a:cs typeface="Times New Roman"/>
              </a:rPr>
              <a:t>system</a:t>
            </a:r>
            <a:r>
              <a:rPr sz="2000" spc="1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design.</a:t>
            </a:r>
            <a:endParaRPr sz="2000">
              <a:latin typeface="Times New Roman"/>
              <a:cs typeface="Times New Roman"/>
            </a:endParaRPr>
          </a:p>
          <a:p>
            <a:pPr marL="356870" marR="5715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latin typeface="Times New Roman"/>
                <a:cs typeface="Times New Roman"/>
              </a:rPr>
              <a:t>Some </a:t>
            </a:r>
            <a:r>
              <a:rPr sz="2000" dirty="0">
                <a:latin typeface="Times New Roman"/>
                <a:cs typeface="Times New Roman"/>
              </a:rPr>
              <a:t>of them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fall into </a:t>
            </a:r>
            <a:r>
              <a:rPr sz="2000" u="sng" spc="-5" dirty="0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Times New Roman"/>
                <a:cs typeface="Times New Roman"/>
              </a:rPr>
              <a:t>Application Specific Architecture Class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(like  </a:t>
            </a:r>
            <a:r>
              <a:rPr sz="2000" spc="-5" dirty="0">
                <a:latin typeface="Times New Roman"/>
                <a:cs typeface="Times New Roman"/>
              </a:rPr>
              <a:t>Controller Architecture), </a:t>
            </a:r>
            <a:r>
              <a:rPr sz="2000" spc="-10" dirty="0">
                <a:latin typeface="Times New Roman"/>
                <a:cs typeface="Times New Roman"/>
              </a:rPr>
              <a:t>while </a:t>
            </a:r>
            <a:r>
              <a:rPr sz="2000" spc="-5" dirty="0">
                <a:latin typeface="Times New Roman"/>
                <a:cs typeface="Times New Roman"/>
              </a:rPr>
              <a:t>others </a:t>
            </a:r>
            <a:r>
              <a:rPr sz="2000" spc="-10" dirty="0">
                <a:latin typeface="Times New Roman"/>
                <a:cs typeface="Times New Roman"/>
              </a:rPr>
              <a:t>fall into either </a:t>
            </a:r>
            <a:r>
              <a:rPr sz="2000" u="sng" spc="-5" dirty="0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Times New Roman"/>
                <a:cs typeface="Times New Roman"/>
              </a:rPr>
              <a:t>General Purpose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u="dbl" spc="-5" dirty="0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Times New Roman"/>
                <a:cs typeface="Times New Roman"/>
              </a:rPr>
              <a:t>Architecture</a:t>
            </a:r>
            <a:r>
              <a:rPr sz="2000" u="dbl" spc="100" dirty="0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u="dbl" spc="-5" dirty="0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Times New Roman"/>
                <a:cs typeface="Times New Roman"/>
              </a:rPr>
              <a:t>Class</a:t>
            </a:r>
            <a:r>
              <a:rPr sz="2000" spc="75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u="heavy" spc="-5" dirty="0"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(CISC,</a:t>
            </a:r>
            <a:r>
              <a:rPr sz="2000" u="heavy" spc="120" dirty="0"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u="heavy" spc="-5" dirty="0"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RISC,</a:t>
            </a:r>
            <a:r>
              <a:rPr sz="2000" u="heavy" spc="95" dirty="0"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u="heavy" spc="-5" dirty="0"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etc.)</a:t>
            </a:r>
            <a:r>
              <a:rPr sz="2000" u="heavy" spc="95" dirty="0"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u="heavy" dirty="0"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or</a:t>
            </a:r>
            <a:r>
              <a:rPr sz="2000" u="heavy" spc="85" dirty="0"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u="heavy" spc="-5" dirty="0">
                <a:solidFill>
                  <a:srgbClr val="006FC0"/>
                </a:solidFill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Paralle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l</a:t>
            </a:r>
            <a:r>
              <a:rPr sz="2000" spc="7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Processing</a:t>
            </a:r>
            <a:r>
              <a:rPr sz="2000" spc="85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Class</a:t>
            </a:r>
            <a:r>
              <a:rPr sz="2000" spc="8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u="heavy" spc="-10" dirty="0"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(like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04468" y="6329883"/>
            <a:ext cx="2930525" cy="329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spc="-5" dirty="0">
                <a:latin typeface="Times New Roman"/>
                <a:cs typeface="Times New Roman"/>
              </a:rPr>
              <a:t>VLIW, SIMD, MIMD,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etc.).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199374"/>
            <a:ext cx="8306434" cy="5300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11430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Controller 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Architecture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implements the finite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state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machine model 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(FSM)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using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 state register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and </a:t>
            </a:r>
            <a:r>
              <a:rPr sz="2000" spc="-20" dirty="0">
                <a:solidFill>
                  <a:srgbClr val="AC1285"/>
                </a:solidFill>
                <a:latin typeface="Times New Roman"/>
                <a:cs typeface="Times New Roman"/>
              </a:rPr>
              <a:t>two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combinational</a:t>
            </a:r>
            <a:r>
              <a:rPr sz="2000" spc="24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circuits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683260" marR="6350" indent="-326390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state register holds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present state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and 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combinational circuits 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implement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logic for next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state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and</a:t>
            </a:r>
            <a:r>
              <a:rPr sz="2000" spc="19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output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0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Datapath 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Architecture </a:t>
            </a:r>
            <a:r>
              <a:rPr sz="2000" spc="-5" dirty="0"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best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suited for implementing 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data flow  graph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model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where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output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generated as a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result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set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predefined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computations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on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input</a:t>
            </a:r>
            <a:r>
              <a:rPr sz="2000" spc="7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data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datapath represents a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channel between the input and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output</a:t>
            </a:r>
            <a:r>
              <a:rPr sz="2000" spc="-5" dirty="0">
                <a:latin typeface="Times New Roman"/>
                <a:cs typeface="Times New Roman"/>
              </a:rPr>
              <a:t>;</a:t>
            </a:r>
            <a:r>
              <a:rPr sz="2000" spc="-7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and</a:t>
            </a:r>
            <a:endParaRPr sz="2000">
              <a:latin typeface="Times New Roman"/>
              <a:cs typeface="Times New Roman"/>
            </a:endParaRPr>
          </a:p>
          <a:p>
            <a:pPr marL="683260" marR="8890" indent="-326390" algn="just">
              <a:lnSpc>
                <a:spcPct val="1500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in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datapath architecture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datapath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may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contain registers,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counters, 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register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files, memories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and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ports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along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with high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speed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arithmetic units. 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Ports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connect 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datapath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to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multiple</a:t>
            </a:r>
            <a:r>
              <a:rPr sz="2000" spc="5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buses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58</a:t>
            </a:fld>
            <a:endParaRPr spc="-40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6172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60044" y="581913"/>
            <a:ext cx="8300084" cy="3295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56870" algn="l"/>
                <a:tab pos="884555" algn="l"/>
                <a:tab pos="1646555" algn="l"/>
                <a:tab pos="2298700" algn="l"/>
                <a:tab pos="3357245" algn="l"/>
                <a:tab pos="4464050" algn="l"/>
                <a:tab pos="5482590" algn="l"/>
                <a:tab pos="6875780" algn="l"/>
                <a:tab pos="7976234" algn="l"/>
              </a:tabLst>
            </a:pPr>
            <a:r>
              <a:rPr i="0" spc="-5" dirty="0">
                <a:solidFill>
                  <a:srgbClr val="C00000"/>
                </a:solidFill>
              </a:rPr>
              <a:t>»	</a:t>
            </a:r>
            <a:r>
              <a:rPr i="0" spc="25" dirty="0">
                <a:solidFill>
                  <a:srgbClr val="000000"/>
                </a:solidFill>
              </a:rPr>
              <a:t>T</a:t>
            </a:r>
            <a:r>
              <a:rPr i="0" spc="-20" dirty="0">
                <a:solidFill>
                  <a:srgbClr val="000000"/>
                </a:solidFill>
              </a:rPr>
              <a:t>h</a:t>
            </a:r>
            <a:r>
              <a:rPr i="0" spc="-5" dirty="0">
                <a:solidFill>
                  <a:srgbClr val="000000"/>
                </a:solidFill>
              </a:rPr>
              <a:t>e</a:t>
            </a:r>
            <a:r>
              <a:rPr i="0" dirty="0">
                <a:solidFill>
                  <a:srgbClr val="000000"/>
                </a:solidFill>
              </a:rPr>
              <a:t>	</a:t>
            </a:r>
            <a:r>
              <a:rPr b="1" spc="-20" dirty="0">
                <a:latin typeface="Times New Roman"/>
                <a:cs typeface="Times New Roman"/>
              </a:rPr>
              <a:t>F</a:t>
            </a:r>
            <a:r>
              <a:rPr b="1" spc="-5" dirty="0">
                <a:latin typeface="Times New Roman"/>
                <a:cs typeface="Times New Roman"/>
              </a:rPr>
              <a:t>in</a:t>
            </a:r>
            <a:r>
              <a:rPr b="1" spc="-15" dirty="0">
                <a:latin typeface="Times New Roman"/>
                <a:cs typeface="Times New Roman"/>
              </a:rPr>
              <a:t>i</a:t>
            </a:r>
            <a:r>
              <a:rPr b="1" spc="-5" dirty="0">
                <a:latin typeface="Times New Roman"/>
                <a:cs typeface="Times New Roman"/>
              </a:rPr>
              <a:t>te</a:t>
            </a:r>
            <a:r>
              <a:rPr b="1" dirty="0">
                <a:latin typeface="Times New Roman"/>
                <a:cs typeface="Times New Roman"/>
              </a:rPr>
              <a:t>	</a:t>
            </a:r>
            <a:r>
              <a:rPr b="1" spc="-5" dirty="0">
                <a:latin typeface="Times New Roman"/>
                <a:cs typeface="Times New Roman"/>
              </a:rPr>
              <a:t>State</a:t>
            </a:r>
            <a:r>
              <a:rPr b="1" dirty="0">
                <a:latin typeface="Times New Roman"/>
                <a:cs typeface="Times New Roman"/>
              </a:rPr>
              <a:t>	</a:t>
            </a:r>
            <a:r>
              <a:rPr b="1" spc="-10" dirty="0">
                <a:latin typeface="Times New Roman"/>
                <a:cs typeface="Times New Roman"/>
              </a:rPr>
              <a:t>M</a:t>
            </a:r>
            <a:r>
              <a:rPr b="1" spc="10" dirty="0">
                <a:latin typeface="Times New Roman"/>
                <a:cs typeface="Times New Roman"/>
              </a:rPr>
              <a:t>a</a:t>
            </a:r>
            <a:r>
              <a:rPr b="1" spc="-5" dirty="0">
                <a:latin typeface="Times New Roman"/>
                <a:cs typeface="Times New Roman"/>
              </a:rPr>
              <a:t>chine</a:t>
            </a:r>
            <a:r>
              <a:rPr b="1" dirty="0">
                <a:latin typeface="Times New Roman"/>
                <a:cs typeface="Times New Roman"/>
              </a:rPr>
              <a:t>	</a:t>
            </a:r>
            <a:r>
              <a:rPr b="1" spc="-10" dirty="0">
                <a:latin typeface="Times New Roman"/>
                <a:cs typeface="Times New Roman"/>
              </a:rPr>
              <a:t>D</a:t>
            </a:r>
            <a:r>
              <a:rPr b="1" spc="5" dirty="0">
                <a:latin typeface="Times New Roman"/>
                <a:cs typeface="Times New Roman"/>
              </a:rPr>
              <a:t>a</a:t>
            </a:r>
            <a:r>
              <a:rPr b="1" spc="-5" dirty="0">
                <a:latin typeface="Times New Roman"/>
                <a:cs typeface="Times New Roman"/>
              </a:rPr>
              <a:t>t</a:t>
            </a:r>
            <a:r>
              <a:rPr b="1" dirty="0">
                <a:latin typeface="Times New Roman"/>
                <a:cs typeface="Times New Roman"/>
              </a:rPr>
              <a:t>a</a:t>
            </a:r>
            <a:r>
              <a:rPr b="1" spc="5" dirty="0">
                <a:latin typeface="Times New Roman"/>
                <a:cs typeface="Times New Roman"/>
              </a:rPr>
              <a:t>pa</a:t>
            </a:r>
            <a:r>
              <a:rPr b="1" spc="-5" dirty="0">
                <a:latin typeface="Times New Roman"/>
                <a:cs typeface="Times New Roman"/>
              </a:rPr>
              <a:t>th</a:t>
            </a:r>
            <a:r>
              <a:rPr b="1" dirty="0">
                <a:latin typeface="Times New Roman"/>
                <a:cs typeface="Times New Roman"/>
              </a:rPr>
              <a:t>	(</a:t>
            </a:r>
            <a:r>
              <a:rPr b="1" spc="-20" dirty="0">
                <a:latin typeface="Times New Roman"/>
                <a:cs typeface="Times New Roman"/>
              </a:rPr>
              <a:t>F</a:t>
            </a:r>
            <a:r>
              <a:rPr b="1" spc="-10" dirty="0">
                <a:latin typeface="Times New Roman"/>
                <a:cs typeface="Times New Roman"/>
              </a:rPr>
              <a:t>SMD)</a:t>
            </a:r>
            <a:r>
              <a:rPr b="1" dirty="0">
                <a:latin typeface="Times New Roman"/>
                <a:cs typeface="Times New Roman"/>
              </a:rPr>
              <a:t>	</a:t>
            </a:r>
            <a:r>
              <a:rPr b="1" spc="5" dirty="0">
                <a:latin typeface="Times New Roman"/>
                <a:cs typeface="Times New Roman"/>
              </a:rPr>
              <a:t>a</a:t>
            </a:r>
            <a:r>
              <a:rPr b="1" spc="-15" dirty="0">
                <a:latin typeface="Times New Roman"/>
                <a:cs typeface="Times New Roman"/>
              </a:rPr>
              <a:t>r</a:t>
            </a:r>
            <a:r>
              <a:rPr b="1" spc="-5" dirty="0">
                <a:latin typeface="Times New Roman"/>
                <a:cs typeface="Times New Roman"/>
              </a:rPr>
              <a:t>chitec</a:t>
            </a:r>
            <a:r>
              <a:rPr b="1" spc="-30" dirty="0">
                <a:latin typeface="Times New Roman"/>
                <a:cs typeface="Times New Roman"/>
              </a:rPr>
              <a:t>t</a:t>
            </a:r>
            <a:r>
              <a:rPr b="1" spc="-5" dirty="0">
                <a:latin typeface="Times New Roman"/>
                <a:cs typeface="Times New Roman"/>
              </a:rPr>
              <a:t>u</a:t>
            </a:r>
            <a:r>
              <a:rPr b="1" spc="-15" dirty="0">
                <a:latin typeface="Times New Roman"/>
                <a:cs typeface="Times New Roman"/>
              </a:rPr>
              <a:t>r</a:t>
            </a:r>
            <a:r>
              <a:rPr b="1" spc="-5" dirty="0">
                <a:latin typeface="Times New Roman"/>
                <a:cs typeface="Times New Roman"/>
              </a:rPr>
              <a:t>e</a:t>
            </a:r>
            <a:r>
              <a:rPr b="1" dirty="0">
                <a:latin typeface="Times New Roman"/>
                <a:cs typeface="Times New Roman"/>
              </a:rPr>
              <a:t>	</a:t>
            </a:r>
            <a:r>
              <a:rPr i="0" spc="-5" dirty="0">
                <a:solidFill>
                  <a:srgbClr val="AC1285"/>
                </a:solidFill>
              </a:rPr>
              <a:t>c</a:t>
            </a:r>
            <a:r>
              <a:rPr i="0" spc="30" dirty="0">
                <a:solidFill>
                  <a:srgbClr val="AC1285"/>
                </a:solidFill>
              </a:rPr>
              <a:t>o</a:t>
            </a:r>
            <a:r>
              <a:rPr i="0" spc="-50" dirty="0">
                <a:solidFill>
                  <a:srgbClr val="AC1285"/>
                </a:solidFill>
              </a:rPr>
              <a:t>m</a:t>
            </a:r>
            <a:r>
              <a:rPr i="0" spc="5" dirty="0">
                <a:solidFill>
                  <a:srgbClr val="AC1285"/>
                </a:solidFill>
              </a:rPr>
              <a:t>b</a:t>
            </a:r>
            <a:r>
              <a:rPr i="0" spc="-5" dirty="0">
                <a:solidFill>
                  <a:srgbClr val="AC1285"/>
                </a:solidFill>
              </a:rPr>
              <a:t>i</a:t>
            </a:r>
            <a:r>
              <a:rPr i="0" spc="-20" dirty="0">
                <a:solidFill>
                  <a:srgbClr val="AC1285"/>
                </a:solidFill>
              </a:rPr>
              <a:t>n</a:t>
            </a:r>
            <a:r>
              <a:rPr i="0" spc="-5" dirty="0">
                <a:solidFill>
                  <a:srgbClr val="AC1285"/>
                </a:solidFill>
              </a:rPr>
              <a:t>es</a:t>
            </a:r>
            <a:r>
              <a:rPr i="0" dirty="0">
                <a:solidFill>
                  <a:srgbClr val="AC1285"/>
                </a:solidFill>
              </a:rPr>
              <a:t>	</a:t>
            </a:r>
            <a:r>
              <a:rPr i="0" spc="-5" dirty="0">
                <a:solidFill>
                  <a:srgbClr val="AC1285"/>
                </a:solidFill>
              </a:rPr>
              <a:t>t</a:t>
            </a:r>
            <a:r>
              <a:rPr i="0" dirty="0">
                <a:solidFill>
                  <a:srgbClr val="AC1285"/>
                </a:solidFill>
              </a:rPr>
              <a:t>h</a:t>
            </a:r>
            <a:r>
              <a:rPr i="0" spc="-5" dirty="0">
                <a:solidFill>
                  <a:srgbClr val="AC1285"/>
                </a:solidFill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59</a:t>
            </a:fld>
            <a:endParaRPr spc="-40" dirty="0"/>
          </a:p>
        </p:txBody>
      </p:sp>
      <p:sp>
        <p:nvSpPr>
          <p:cNvPr id="4" name="object 4"/>
          <p:cNvSpPr txBox="1"/>
          <p:nvPr/>
        </p:nvSpPr>
        <p:spPr>
          <a:xfrm>
            <a:off x="460044" y="1039190"/>
            <a:ext cx="8303259" cy="41027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6870">
              <a:lnSpc>
                <a:spcPct val="100000"/>
              </a:lnSpc>
              <a:spcBef>
                <a:spcPts val="95"/>
              </a:spcBef>
            </a:pP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controller architecture </a:t>
            </a:r>
            <a:r>
              <a:rPr sz="2000" spc="-20" dirty="0">
                <a:solidFill>
                  <a:srgbClr val="AC1285"/>
                </a:solidFill>
                <a:latin typeface="Times New Roman"/>
                <a:cs typeface="Times New Roman"/>
              </a:rPr>
              <a:t>with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datapath</a:t>
            </a:r>
            <a:r>
              <a:rPr sz="2000" spc="3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architecture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dirty="0">
                <a:latin typeface="Times New Roman"/>
                <a:cs typeface="Times New Roman"/>
              </a:rPr>
              <a:t>It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implements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 controller </a:t>
            </a:r>
            <a:r>
              <a:rPr sz="2000" spc="-20" dirty="0">
                <a:solidFill>
                  <a:srgbClr val="AC1285"/>
                </a:solidFill>
                <a:latin typeface="Times New Roman"/>
                <a:cs typeface="Times New Roman"/>
              </a:rPr>
              <a:t>with</a:t>
            </a:r>
            <a:r>
              <a:rPr sz="2000" spc="10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datapath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683260" marR="5080" indent="-326390">
              <a:lnSpc>
                <a:spcPct val="150000"/>
              </a:lnSpc>
              <a:spcBef>
                <a:spcPts val="484"/>
              </a:spcBef>
              <a:tabLst>
                <a:tab pos="682625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controller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generates the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control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input</a:t>
            </a:r>
            <a:r>
              <a:rPr sz="2000" spc="-10" dirty="0">
                <a:latin typeface="Times New Roman"/>
                <a:cs typeface="Times New Roman"/>
              </a:rPr>
              <a:t>, whereas the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datapath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processes 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data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680"/>
              </a:spcBef>
              <a:tabLst>
                <a:tab pos="682625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datapath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contains </a:t>
            </a:r>
            <a:r>
              <a:rPr sz="2000" spc="-20" dirty="0">
                <a:solidFill>
                  <a:srgbClr val="006FC0"/>
                </a:solidFill>
                <a:latin typeface="Times New Roman"/>
                <a:cs typeface="Times New Roman"/>
              </a:rPr>
              <a:t>two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types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I/O</a:t>
            </a:r>
            <a:r>
              <a:rPr sz="2000" spc="10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ports</a:t>
            </a:r>
            <a:r>
              <a:rPr sz="2000" spc="-5" dirty="0">
                <a:latin typeface="Times New Roman"/>
                <a:cs typeface="Times New Roman"/>
              </a:rPr>
              <a:t>,</a:t>
            </a:r>
            <a:endParaRPr sz="2000">
              <a:latin typeface="Times New Roman"/>
              <a:cs typeface="Times New Roman"/>
            </a:endParaRPr>
          </a:p>
          <a:p>
            <a:pPr marL="683260">
              <a:lnSpc>
                <a:spcPct val="100000"/>
              </a:lnSpc>
              <a:spcBef>
                <a:spcPts val="1545"/>
              </a:spcBef>
              <a:tabLst>
                <a:tab pos="1033780" algn="l"/>
              </a:tabLst>
            </a:pPr>
            <a:r>
              <a:rPr sz="1750" spc="10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1800" spc="5" dirty="0">
                <a:latin typeface="Times New Roman"/>
                <a:cs typeface="Times New Roman"/>
              </a:rPr>
              <a:t>out of </a:t>
            </a:r>
            <a:r>
              <a:rPr sz="1800" spc="-5" dirty="0">
                <a:latin typeface="Times New Roman"/>
                <a:cs typeface="Times New Roman"/>
              </a:rPr>
              <a:t>which </a:t>
            </a:r>
            <a:r>
              <a:rPr sz="1800" spc="5" dirty="0">
                <a:solidFill>
                  <a:srgbClr val="001F5F"/>
                </a:solidFill>
                <a:latin typeface="Times New Roman"/>
                <a:cs typeface="Times New Roman"/>
              </a:rPr>
              <a:t>one</a:t>
            </a:r>
            <a:r>
              <a:rPr sz="1800" spc="-22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Times New Roman"/>
                <a:cs typeface="Times New Roman"/>
              </a:rPr>
              <a:t>acts as </a:t>
            </a:r>
            <a:r>
              <a:rPr sz="1800" dirty="0">
                <a:solidFill>
                  <a:srgbClr val="001F5F"/>
                </a:solidFill>
                <a:latin typeface="Times New Roman"/>
                <a:cs typeface="Times New Roman"/>
              </a:rPr>
              <a:t>the </a:t>
            </a:r>
            <a:r>
              <a:rPr sz="1800" spc="-5" dirty="0">
                <a:solidFill>
                  <a:srgbClr val="001F5F"/>
                </a:solidFill>
                <a:latin typeface="Times New Roman"/>
                <a:cs typeface="Times New Roman"/>
              </a:rPr>
              <a:t>control port </a:t>
            </a:r>
            <a:r>
              <a:rPr sz="1800" spc="-10" dirty="0">
                <a:solidFill>
                  <a:srgbClr val="001F5F"/>
                </a:solidFill>
                <a:latin typeface="Times New Roman"/>
                <a:cs typeface="Times New Roman"/>
              </a:rPr>
              <a:t>for </a:t>
            </a:r>
            <a:r>
              <a:rPr sz="1800" spc="-5" dirty="0">
                <a:solidFill>
                  <a:srgbClr val="001F5F"/>
                </a:solidFill>
                <a:latin typeface="Times New Roman"/>
                <a:cs typeface="Times New Roman"/>
              </a:rPr>
              <a:t>receiving/ </a:t>
            </a:r>
            <a:r>
              <a:rPr sz="1800" dirty="0">
                <a:solidFill>
                  <a:srgbClr val="001F5F"/>
                </a:solidFill>
                <a:latin typeface="Times New Roman"/>
                <a:cs typeface="Times New Roman"/>
              </a:rPr>
              <a:t>sending the </a:t>
            </a:r>
            <a:r>
              <a:rPr sz="1800" spc="-5" dirty="0">
                <a:solidFill>
                  <a:srgbClr val="001F5F"/>
                </a:solidFill>
                <a:latin typeface="Times New Roman"/>
                <a:cs typeface="Times New Roman"/>
              </a:rPr>
              <a:t>control</a:t>
            </a:r>
            <a:endParaRPr sz="1800">
              <a:latin typeface="Times New Roman"/>
              <a:cs typeface="Times New Roman"/>
            </a:endParaRPr>
          </a:p>
          <a:p>
            <a:pPr marL="1033780">
              <a:lnSpc>
                <a:spcPct val="100000"/>
              </a:lnSpc>
              <a:spcBef>
                <a:spcPts val="1080"/>
              </a:spcBef>
            </a:pPr>
            <a:r>
              <a:rPr sz="1800" spc="-5" dirty="0">
                <a:solidFill>
                  <a:srgbClr val="001F5F"/>
                </a:solidFill>
                <a:latin typeface="Times New Roman"/>
                <a:cs typeface="Times New Roman"/>
              </a:rPr>
              <a:t>signals </a:t>
            </a:r>
            <a:r>
              <a:rPr sz="1800" spc="-10" dirty="0">
                <a:solidFill>
                  <a:srgbClr val="001F5F"/>
                </a:solidFill>
                <a:latin typeface="Times New Roman"/>
                <a:cs typeface="Times New Roman"/>
              </a:rPr>
              <a:t>from/ </a:t>
            </a:r>
            <a:r>
              <a:rPr sz="1800" dirty="0">
                <a:solidFill>
                  <a:srgbClr val="001F5F"/>
                </a:solidFill>
                <a:latin typeface="Times New Roman"/>
                <a:cs typeface="Times New Roman"/>
              </a:rPr>
              <a:t>to the controller </a:t>
            </a:r>
            <a:r>
              <a:rPr sz="1800" spc="5" dirty="0">
                <a:solidFill>
                  <a:srgbClr val="001F5F"/>
                </a:solidFill>
                <a:latin typeface="Times New Roman"/>
                <a:cs typeface="Times New Roman"/>
              </a:rPr>
              <a:t>unit</a:t>
            </a:r>
            <a:r>
              <a:rPr sz="1800" spc="-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and</a:t>
            </a:r>
            <a:endParaRPr sz="1800">
              <a:latin typeface="Times New Roman"/>
              <a:cs typeface="Times New Roman"/>
            </a:endParaRPr>
          </a:p>
          <a:p>
            <a:pPr marL="683260">
              <a:lnSpc>
                <a:spcPct val="100000"/>
              </a:lnSpc>
              <a:spcBef>
                <a:spcPts val="1515"/>
              </a:spcBef>
              <a:tabLst>
                <a:tab pos="1033780" algn="l"/>
              </a:tabLst>
            </a:pPr>
            <a:r>
              <a:rPr sz="1750" spc="10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1800" dirty="0">
                <a:latin typeface="Times New Roman"/>
                <a:cs typeface="Times New Roman"/>
              </a:rPr>
              <a:t>the </a:t>
            </a:r>
            <a:r>
              <a:rPr sz="1800" spc="-5" dirty="0">
                <a:solidFill>
                  <a:srgbClr val="001F5F"/>
                </a:solidFill>
                <a:latin typeface="Times New Roman"/>
                <a:cs typeface="Times New Roman"/>
              </a:rPr>
              <a:t>second I/O port interfaces </a:t>
            </a:r>
            <a:r>
              <a:rPr sz="1800" dirty="0">
                <a:solidFill>
                  <a:srgbClr val="001F5F"/>
                </a:solidFill>
                <a:latin typeface="Times New Roman"/>
                <a:cs typeface="Times New Roman"/>
              </a:rPr>
              <a:t>the </a:t>
            </a:r>
            <a:r>
              <a:rPr sz="1800" spc="-5" dirty="0">
                <a:solidFill>
                  <a:srgbClr val="001F5F"/>
                </a:solidFill>
                <a:latin typeface="Times New Roman"/>
                <a:cs typeface="Times New Roman"/>
              </a:rPr>
              <a:t>datapath </a:t>
            </a:r>
            <a:r>
              <a:rPr sz="1800" spc="-10" dirty="0">
                <a:solidFill>
                  <a:srgbClr val="001F5F"/>
                </a:solidFill>
                <a:latin typeface="Times New Roman"/>
                <a:cs typeface="Times New Roman"/>
              </a:rPr>
              <a:t>with </a:t>
            </a:r>
            <a:r>
              <a:rPr sz="1800" spc="-5" dirty="0">
                <a:solidFill>
                  <a:srgbClr val="001F5F"/>
                </a:solidFill>
                <a:latin typeface="Times New Roman"/>
                <a:cs typeface="Times New Roman"/>
              </a:rPr>
              <a:t>external world for </a:t>
            </a:r>
            <a:r>
              <a:rPr sz="1800" dirty="0">
                <a:solidFill>
                  <a:srgbClr val="001F5F"/>
                </a:solidFill>
                <a:latin typeface="Times New Roman"/>
                <a:cs typeface="Times New Roman"/>
              </a:rPr>
              <a:t>data</a:t>
            </a:r>
            <a:r>
              <a:rPr sz="1800" spc="3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Times New Roman"/>
                <a:cs typeface="Times New Roman"/>
              </a:rPr>
              <a:t>input</a:t>
            </a:r>
            <a:endParaRPr sz="1800">
              <a:latin typeface="Times New Roman"/>
              <a:cs typeface="Times New Roman"/>
            </a:endParaRPr>
          </a:p>
          <a:p>
            <a:pPr marL="1033780">
              <a:lnSpc>
                <a:spcPct val="100000"/>
              </a:lnSpc>
              <a:spcBef>
                <a:spcPts val="1085"/>
              </a:spcBef>
            </a:pPr>
            <a:r>
              <a:rPr sz="1800" spc="-5" dirty="0">
                <a:solidFill>
                  <a:srgbClr val="001F5F"/>
                </a:solidFill>
                <a:latin typeface="Times New Roman"/>
                <a:cs typeface="Times New Roman"/>
              </a:rPr>
              <a:t>and data</a:t>
            </a:r>
            <a:r>
              <a:rPr sz="1800" spc="-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1800" spc="5" dirty="0">
                <a:solidFill>
                  <a:srgbClr val="001F5F"/>
                </a:solidFill>
                <a:latin typeface="Times New Roman"/>
                <a:cs typeface="Times New Roman"/>
              </a:rPr>
              <a:t>output</a:t>
            </a:r>
            <a:r>
              <a:rPr sz="1800" spc="5" dirty="0"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428403"/>
            <a:ext cx="8301990" cy="53009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6870" marR="6350" indent="-344805" algn="just">
              <a:lnSpc>
                <a:spcPct val="150100"/>
              </a:lnSpc>
              <a:spcBef>
                <a:spcPts val="9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Real Time System </a:t>
            </a:r>
            <a:r>
              <a:rPr sz="2000" spc="-5" dirty="0">
                <a:latin typeface="Times New Roman"/>
                <a:cs typeface="Times New Roman"/>
              </a:rPr>
              <a:t>operation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means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timing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behavior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system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should 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be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deterministic</a:t>
            </a:r>
            <a:r>
              <a:rPr sz="2000" spc="-10" dirty="0">
                <a:latin typeface="Times New Roman"/>
                <a:cs typeface="Times New Roman"/>
              </a:rPr>
              <a:t>; </a:t>
            </a:r>
            <a:r>
              <a:rPr sz="2000" spc="-5" dirty="0">
                <a:latin typeface="Times New Roman"/>
                <a:cs typeface="Times New Roman"/>
              </a:rPr>
              <a:t>meaning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system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should respond to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requests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or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tasks in a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know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amount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</a:t>
            </a:r>
            <a:r>
              <a:rPr sz="2000" spc="9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time</a:t>
            </a:r>
            <a:r>
              <a:rPr sz="2000" spc="-1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latin typeface="Times New Roman"/>
                <a:cs typeface="Times New Roman"/>
              </a:rPr>
              <a:t>A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Real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Time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system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should not 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miss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any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deadlines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for tasks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or</a:t>
            </a:r>
            <a:r>
              <a:rPr sz="2000" spc="7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operations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</a:t>
            </a:r>
            <a:r>
              <a:rPr sz="2000" spc="22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It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is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not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necessary</a:t>
            </a:r>
            <a:r>
              <a:rPr sz="2000" spc="1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that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all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embedded</a:t>
            </a:r>
            <a:r>
              <a:rPr sz="2000" spc="16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systems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should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Real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Time</a:t>
            </a:r>
            <a:r>
              <a:rPr sz="2000" spc="15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in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spc="-5" dirty="0">
                <a:latin typeface="Times New Roman"/>
                <a:cs typeface="Times New Roman"/>
              </a:rPr>
              <a:t>operations.</a:t>
            </a:r>
            <a:endParaRPr sz="2000">
              <a:latin typeface="Times New Roman"/>
              <a:cs typeface="Times New Roman"/>
            </a:endParaRPr>
          </a:p>
          <a:p>
            <a:pPr marL="683260" marR="6350" indent="-326390" algn="just">
              <a:lnSpc>
                <a:spcPct val="150100"/>
              </a:lnSpc>
              <a:spcBef>
                <a:spcPts val="480"/>
              </a:spcBef>
              <a:buClr>
                <a:srgbClr val="3A812E"/>
              </a:buClr>
              <a:buSzPct val="60000"/>
              <a:buFont typeface="Wingdings"/>
              <a:buChar char=""/>
              <a:tabLst>
                <a:tab pos="683260" algn="l"/>
              </a:tabLst>
            </a:pPr>
            <a:r>
              <a:rPr sz="2000" spc="-5" dirty="0">
                <a:latin typeface="Times New Roman"/>
                <a:cs typeface="Times New Roman"/>
              </a:rPr>
              <a:t>Embedded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applications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or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systems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which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are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mission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critical</a:t>
            </a:r>
            <a:r>
              <a:rPr sz="2000" spc="-5" dirty="0">
                <a:latin typeface="Times New Roman"/>
                <a:cs typeface="Times New Roman"/>
              </a:rPr>
              <a:t>, </a:t>
            </a:r>
            <a:r>
              <a:rPr sz="2000" spc="-10" dirty="0">
                <a:latin typeface="Times New Roman"/>
                <a:cs typeface="Times New Roman"/>
              </a:rPr>
              <a:t>like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flight 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control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systems</a:t>
            </a:r>
            <a:r>
              <a:rPr sz="2000" spc="-15" dirty="0">
                <a:latin typeface="Times New Roman"/>
                <a:cs typeface="Times New Roman"/>
              </a:rPr>
              <a:t>,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Antilock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Brake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Systems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(ABS)</a:t>
            </a:r>
            <a:r>
              <a:rPr sz="2000" spc="-5" dirty="0">
                <a:latin typeface="Times New Roman"/>
                <a:cs typeface="Times New Roman"/>
              </a:rPr>
              <a:t>, etc. </a:t>
            </a:r>
            <a:r>
              <a:rPr sz="2000" spc="-10" dirty="0">
                <a:latin typeface="Times New Roman"/>
                <a:cs typeface="Times New Roman"/>
              </a:rPr>
              <a:t>are examples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Real  </a:t>
            </a:r>
            <a:r>
              <a:rPr sz="2000" spc="-10" dirty="0">
                <a:latin typeface="Times New Roman"/>
                <a:cs typeface="Times New Roman"/>
              </a:rPr>
              <a:t>Time</a:t>
            </a:r>
            <a:r>
              <a:rPr sz="2000" spc="-20" dirty="0">
                <a:latin typeface="Times New Roman"/>
                <a:cs typeface="Times New Roman"/>
              </a:rPr>
              <a:t> systems.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0" dirty="0">
                <a:latin typeface="Times New Roman"/>
                <a:cs typeface="Times New Roman"/>
              </a:rPr>
              <a:t>design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an embedded </a:t>
            </a:r>
            <a:r>
              <a:rPr sz="2000" spc="-10" dirty="0">
                <a:latin typeface="Times New Roman"/>
                <a:cs typeface="Times New Roman"/>
              </a:rPr>
              <a:t>Real Time </a:t>
            </a:r>
            <a:r>
              <a:rPr sz="2000" spc="-5" dirty="0">
                <a:latin typeface="Times New Roman"/>
                <a:cs typeface="Times New Roman"/>
              </a:rPr>
              <a:t>system should take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15" dirty="0">
                <a:latin typeface="Times New Roman"/>
                <a:cs typeface="Times New Roman"/>
              </a:rPr>
              <a:t>worst</a:t>
            </a:r>
            <a:r>
              <a:rPr sz="2000" spc="45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case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spc="-5" dirty="0">
                <a:latin typeface="Times New Roman"/>
                <a:cs typeface="Times New Roman"/>
              </a:rPr>
              <a:t>scenario </a:t>
            </a:r>
            <a:r>
              <a:rPr sz="2000" spc="-10" dirty="0">
                <a:latin typeface="Times New Roman"/>
                <a:cs typeface="Times New Roman"/>
              </a:rPr>
              <a:t>into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consideration.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420100" y="6471338"/>
            <a:ext cx="217804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6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352203"/>
            <a:ext cx="8303895" cy="4324985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0"/>
              </a:spcBef>
              <a:tabLst>
                <a:tab pos="356870" algn="l"/>
                <a:tab pos="911860" algn="l"/>
                <a:tab pos="2000250" algn="l"/>
                <a:tab pos="3323590" algn="l"/>
                <a:tab pos="3805554" algn="l"/>
                <a:tab pos="5131435" algn="l"/>
                <a:tab pos="6033770" algn="l"/>
                <a:tab pos="7458075" algn="l"/>
                <a:tab pos="8049895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25" dirty="0">
                <a:latin typeface="Times New Roman"/>
                <a:cs typeface="Times New Roman"/>
              </a:rPr>
              <a:t>T</a:t>
            </a:r>
            <a:r>
              <a:rPr sz="2000" spc="-20" dirty="0">
                <a:latin typeface="Times New Roman"/>
                <a:cs typeface="Times New Roman"/>
              </a:rPr>
              <a:t>h</a:t>
            </a:r>
            <a:r>
              <a:rPr sz="2000" spc="-5" dirty="0">
                <a:latin typeface="Times New Roman"/>
                <a:cs typeface="Times New Roman"/>
              </a:rPr>
              <a:t>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b="1" i="1" spc="-20" dirty="0">
                <a:solidFill>
                  <a:srgbClr val="FF0000"/>
                </a:solidFill>
                <a:latin typeface="Times New Roman"/>
                <a:cs typeface="Times New Roman"/>
              </a:rPr>
              <a:t>Co</a:t>
            </a:r>
            <a:r>
              <a:rPr sz="2000" b="1" i="1" spc="20" dirty="0">
                <a:solidFill>
                  <a:srgbClr val="FF0000"/>
                </a:solidFill>
                <a:latin typeface="Times New Roman"/>
                <a:cs typeface="Times New Roman"/>
              </a:rPr>
              <a:t>m</a:t>
            </a:r>
            <a:r>
              <a:rPr sz="2000" b="1" i="1" spc="5" dirty="0">
                <a:solidFill>
                  <a:srgbClr val="FF0000"/>
                </a:solidFill>
                <a:latin typeface="Times New Roman"/>
                <a:cs typeface="Times New Roman"/>
              </a:rPr>
              <a:t>p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l</a:t>
            </a:r>
            <a:r>
              <a:rPr sz="2000" b="1" i="1" spc="-30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000" b="1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n</a:t>
            </a:r>
            <a:r>
              <a:rPr sz="2000" b="1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s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000" b="1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ucti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n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Set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000" b="1" i="1" spc="-20" dirty="0">
                <a:solidFill>
                  <a:srgbClr val="FF0000"/>
                </a:solidFill>
                <a:latin typeface="Times New Roman"/>
                <a:cs typeface="Times New Roman"/>
              </a:rPr>
              <a:t>Co</a:t>
            </a:r>
            <a:r>
              <a:rPr sz="2000" b="1" i="1" spc="20" dirty="0">
                <a:solidFill>
                  <a:srgbClr val="FF0000"/>
                </a:solidFill>
                <a:latin typeface="Times New Roman"/>
                <a:cs typeface="Times New Roman"/>
              </a:rPr>
              <a:t>m</a:t>
            </a:r>
            <a:r>
              <a:rPr sz="2000" b="1" i="1" spc="5" dirty="0">
                <a:solidFill>
                  <a:srgbClr val="FF0000"/>
                </a:solidFill>
                <a:latin typeface="Times New Roman"/>
                <a:cs typeface="Times New Roman"/>
              </a:rPr>
              <a:t>p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ut</a:t>
            </a:r>
            <a:r>
              <a:rPr sz="2000" b="1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ng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	(</a:t>
            </a:r>
            <a:r>
              <a:rPr sz="2000" b="1" i="1" spc="-20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2000" b="1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S</a:t>
            </a:r>
            <a:r>
              <a:rPr sz="2000" b="1" i="1" spc="-25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000" b="1" i="1" spc="5" dirty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sz="2000" b="1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chitectu</a:t>
            </a:r>
            <a:r>
              <a:rPr sz="2000" b="1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000" spc="-20" dirty="0">
                <a:solidFill>
                  <a:srgbClr val="AC1285"/>
                </a:solidFill>
                <a:latin typeface="Times New Roman"/>
                <a:cs typeface="Times New Roman"/>
              </a:rPr>
              <a:t>u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s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es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	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an</a:t>
            </a:r>
            <a:endParaRPr sz="2000">
              <a:latin typeface="Times New Roman"/>
              <a:cs typeface="Times New Roman"/>
            </a:endParaRPr>
          </a:p>
          <a:p>
            <a:pPr marL="356870" algn="just">
              <a:lnSpc>
                <a:spcPct val="100000"/>
              </a:lnSpc>
              <a:spcBef>
                <a:spcPts val="1200"/>
              </a:spcBef>
            </a:pP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instruction set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representing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complex</a:t>
            </a:r>
            <a:r>
              <a:rPr sz="2000" spc="6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operations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683260" marR="5080" indent="-326390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It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possible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for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CISC instruction set to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perform a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large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complex  operation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with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single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instruction</a:t>
            </a:r>
            <a:r>
              <a:rPr sz="2000" spc="-5" dirty="0">
                <a:latin typeface="Times New Roman"/>
                <a:cs typeface="Times New Roman"/>
              </a:rPr>
              <a:t>.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5" dirty="0">
                <a:latin typeface="Times New Roman"/>
                <a:cs typeface="Times New Roman"/>
              </a:rPr>
              <a:t>use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10" dirty="0">
                <a:latin typeface="Times New Roman"/>
                <a:cs typeface="Times New Roman"/>
              </a:rPr>
              <a:t>single </a:t>
            </a:r>
            <a:r>
              <a:rPr sz="2000" spc="-5" dirty="0">
                <a:latin typeface="Times New Roman"/>
                <a:cs typeface="Times New Roman"/>
              </a:rPr>
              <a:t>complex instruction  </a:t>
            </a:r>
            <a:r>
              <a:rPr sz="2000" spc="-10" dirty="0">
                <a:latin typeface="Times New Roman"/>
                <a:cs typeface="Times New Roman"/>
              </a:rPr>
              <a:t>in </a:t>
            </a:r>
            <a:r>
              <a:rPr sz="2000" spc="-5" dirty="0">
                <a:latin typeface="Times New Roman"/>
                <a:cs typeface="Times New Roman"/>
              </a:rPr>
              <a:t>place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multiple simple instructions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greatly reduces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the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program 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memory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access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program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memory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size</a:t>
            </a:r>
            <a:r>
              <a:rPr sz="2000" spc="175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requirement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683260" marR="6350" indent="-326390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However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it requires additional silicon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for implementing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microcode 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decoder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for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decoding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the CISC</a:t>
            </a:r>
            <a:r>
              <a:rPr sz="2000" spc="35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instruction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datapath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for 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CISC processor is</a:t>
            </a:r>
            <a:r>
              <a:rPr sz="2000" spc="10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complex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60</a:t>
            </a:fld>
            <a:endParaRPr spc="-40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352203"/>
            <a:ext cx="8304530" cy="53009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6870" marR="5080" indent="-344805" algn="just">
              <a:lnSpc>
                <a:spcPct val="150100"/>
              </a:lnSpc>
              <a:spcBef>
                <a:spcPts val="9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Reduced Instruction Set Computing 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(RISC)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architecture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reuses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instruction set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representing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simple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operations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it requires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execution </a:t>
            </a:r>
            <a:r>
              <a:rPr sz="2000" spc="5" dirty="0">
                <a:solidFill>
                  <a:srgbClr val="AC1285"/>
                </a:solidFill>
                <a:latin typeface="Times New Roman"/>
                <a:cs typeface="Times New Roman"/>
              </a:rPr>
              <a:t>of 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multiple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RISC instructions to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perform a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complex</a:t>
            </a:r>
            <a:r>
              <a:rPr sz="2000" spc="16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operation</a:t>
            </a:r>
            <a:r>
              <a:rPr sz="200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683260" marR="5080" indent="-326390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data path 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of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RISC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architecture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contains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a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large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register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file for storing  the 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operands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and</a:t>
            </a:r>
            <a:r>
              <a:rPr sz="2000" spc="10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output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</a:t>
            </a:r>
            <a:r>
              <a:rPr sz="2000" spc="80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RISC</a:t>
            </a:r>
            <a:r>
              <a:rPr sz="2000" spc="6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instruction</a:t>
            </a:r>
            <a:r>
              <a:rPr sz="2000" spc="9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set</a:t>
            </a:r>
            <a:r>
              <a:rPr sz="2000" spc="8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is</a:t>
            </a:r>
            <a:r>
              <a:rPr sz="2000" spc="65" dirty="0"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designed</a:t>
            </a:r>
            <a:r>
              <a:rPr sz="2000" spc="10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to</a:t>
            </a:r>
            <a:r>
              <a:rPr sz="2000" spc="8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operate</a:t>
            </a:r>
            <a:r>
              <a:rPr sz="2000" spc="6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on</a:t>
            </a:r>
            <a:r>
              <a:rPr sz="2000" spc="7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registers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r>
              <a:rPr sz="2000" spc="8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RISC</a:t>
            </a:r>
            <a:r>
              <a:rPr sz="2000" spc="6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architecture</a:t>
            </a:r>
            <a:endParaRPr sz="2000">
              <a:latin typeface="Times New Roman"/>
              <a:cs typeface="Times New Roman"/>
            </a:endParaRPr>
          </a:p>
          <a:p>
            <a:pPr marL="683260">
              <a:lnSpc>
                <a:spcPct val="100000"/>
              </a:lnSpc>
              <a:spcBef>
                <a:spcPts val="1200"/>
              </a:spcBef>
            </a:pP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supports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extensive</a:t>
            </a:r>
            <a:r>
              <a:rPr sz="2000" spc="3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pipelining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R="6350" algn="r">
              <a:lnSpc>
                <a:spcPct val="100000"/>
              </a:lnSpc>
              <a:spcBef>
                <a:spcPts val="1685"/>
              </a:spcBef>
              <a:tabLst>
                <a:tab pos="3441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125" dirty="0">
                <a:latin typeface="Times New Roman"/>
                <a:cs typeface="Times New Roman"/>
              </a:rPr>
              <a:t> 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Very</a:t>
            </a:r>
            <a:r>
              <a:rPr sz="2000" b="1" i="1" spc="1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Long</a:t>
            </a:r>
            <a:r>
              <a:rPr sz="2000" b="1" i="1" spc="1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Instruction</a:t>
            </a:r>
            <a:r>
              <a:rPr sz="2000" b="1" i="1" spc="1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Word</a:t>
            </a:r>
            <a:r>
              <a:rPr sz="2000" b="1" i="1" spc="1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(VLIW)</a:t>
            </a:r>
            <a:r>
              <a:rPr sz="2000" b="1" i="1" spc="1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architecture</a:t>
            </a:r>
            <a:r>
              <a:rPr sz="2000" b="1" i="1" spc="1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implements</a:t>
            </a:r>
            <a:r>
              <a:rPr sz="2000" spc="15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multiple</a:t>
            </a:r>
            <a:endParaRPr sz="2000">
              <a:latin typeface="Times New Roman"/>
              <a:cs typeface="Times New Roman"/>
            </a:endParaRPr>
          </a:p>
          <a:p>
            <a:pPr marL="356870" algn="just">
              <a:lnSpc>
                <a:spcPct val="100000"/>
              </a:lnSpc>
              <a:spcBef>
                <a:spcPts val="1200"/>
              </a:spcBef>
            </a:pP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functional units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(ALUs,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multipliers,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etc.) in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</a:t>
            </a:r>
            <a:r>
              <a:rPr sz="2000" spc="23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datapath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R="9525" algn="r">
              <a:lnSpc>
                <a:spcPct val="100000"/>
              </a:lnSpc>
              <a:spcBef>
                <a:spcPts val="1685"/>
              </a:spcBef>
              <a:tabLst>
                <a:tab pos="325755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38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VLIW</a:t>
            </a:r>
            <a:r>
              <a:rPr sz="2000" spc="4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instruction</a:t>
            </a:r>
            <a:r>
              <a:rPr sz="2000" spc="36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packages</a:t>
            </a:r>
            <a:r>
              <a:rPr sz="2000" spc="38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one</a:t>
            </a:r>
            <a:r>
              <a:rPr sz="2000" spc="38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standard</a:t>
            </a:r>
            <a:r>
              <a:rPr sz="2000" spc="4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instruction</a:t>
            </a:r>
            <a:r>
              <a:rPr sz="2000" spc="37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per</a:t>
            </a:r>
            <a:r>
              <a:rPr sz="2000" spc="39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functional</a:t>
            </a:r>
            <a:endParaRPr sz="2000">
              <a:latin typeface="Times New Roman"/>
              <a:cs typeface="Times New Roman"/>
            </a:endParaRPr>
          </a:p>
          <a:p>
            <a:pPr marL="683260">
              <a:lnSpc>
                <a:spcPct val="100000"/>
              </a:lnSpc>
              <a:spcBef>
                <a:spcPts val="1200"/>
              </a:spcBef>
            </a:pPr>
            <a:r>
              <a:rPr sz="2000" spc="-15" dirty="0">
                <a:latin typeface="Times New Roman"/>
                <a:cs typeface="Times New Roman"/>
              </a:rPr>
              <a:t>unit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the</a:t>
            </a:r>
            <a:r>
              <a:rPr sz="2000" spc="2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datapath.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61</a:t>
            </a:fld>
            <a:endParaRPr spc="-40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6172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60044" y="199374"/>
            <a:ext cx="8307705" cy="1398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 algn="just">
              <a:lnSpc>
                <a:spcPct val="150100"/>
              </a:lnSpc>
              <a:spcBef>
                <a:spcPts val="100"/>
              </a:spcBef>
            </a:pPr>
            <a:r>
              <a:rPr i="0" spc="-5" dirty="0">
                <a:solidFill>
                  <a:srgbClr val="C00000"/>
                </a:solidFill>
              </a:rPr>
              <a:t>» </a:t>
            </a:r>
            <a:r>
              <a:rPr b="1" spc="-5" dirty="0">
                <a:latin typeface="Times New Roman"/>
                <a:cs typeface="Times New Roman"/>
              </a:rPr>
              <a:t>Parallel Processing </a:t>
            </a:r>
            <a:r>
              <a:rPr b="1" spc="-10" dirty="0">
                <a:latin typeface="Times New Roman"/>
                <a:cs typeface="Times New Roman"/>
              </a:rPr>
              <a:t>architecture </a:t>
            </a:r>
            <a:r>
              <a:rPr i="0" spc="-10" dirty="0">
                <a:solidFill>
                  <a:srgbClr val="AC1285"/>
                </a:solidFill>
              </a:rPr>
              <a:t>implements multiple </a:t>
            </a:r>
            <a:r>
              <a:rPr i="0" spc="-5" dirty="0">
                <a:solidFill>
                  <a:srgbClr val="AC1285"/>
                </a:solidFill>
              </a:rPr>
              <a:t>concurrent Processing  </a:t>
            </a:r>
            <a:r>
              <a:rPr i="0" spc="-10" dirty="0">
                <a:solidFill>
                  <a:srgbClr val="AC1285"/>
                </a:solidFill>
              </a:rPr>
              <a:t>Elements </a:t>
            </a:r>
            <a:r>
              <a:rPr i="0" dirty="0">
                <a:solidFill>
                  <a:srgbClr val="AC1285"/>
                </a:solidFill>
              </a:rPr>
              <a:t>(PEs) </a:t>
            </a:r>
            <a:r>
              <a:rPr i="0" spc="-10" dirty="0">
                <a:solidFill>
                  <a:srgbClr val="AC1285"/>
                </a:solidFill>
              </a:rPr>
              <a:t>and </a:t>
            </a:r>
            <a:r>
              <a:rPr i="0" spc="-5" dirty="0">
                <a:solidFill>
                  <a:srgbClr val="AC1285"/>
                </a:solidFill>
              </a:rPr>
              <a:t>each </a:t>
            </a:r>
            <a:r>
              <a:rPr i="0" spc="-10" dirty="0">
                <a:solidFill>
                  <a:srgbClr val="AC1285"/>
                </a:solidFill>
              </a:rPr>
              <a:t>processing </a:t>
            </a:r>
            <a:r>
              <a:rPr i="0" spc="-5" dirty="0">
                <a:solidFill>
                  <a:srgbClr val="AC1285"/>
                </a:solidFill>
              </a:rPr>
              <a:t>element </a:t>
            </a:r>
            <a:r>
              <a:rPr i="0" spc="-10" dirty="0">
                <a:solidFill>
                  <a:srgbClr val="AC1285"/>
                </a:solidFill>
              </a:rPr>
              <a:t>may </a:t>
            </a:r>
            <a:r>
              <a:rPr i="0" spc="-5" dirty="0">
                <a:solidFill>
                  <a:srgbClr val="AC1285"/>
                </a:solidFill>
              </a:rPr>
              <a:t>associate a datapath  </a:t>
            </a:r>
            <a:r>
              <a:rPr i="0" spc="-10" dirty="0">
                <a:solidFill>
                  <a:srgbClr val="AC1285"/>
                </a:solidFill>
              </a:rPr>
              <a:t>containing </a:t>
            </a:r>
            <a:r>
              <a:rPr i="0" spc="-5" dirty="0">
                <a:solidFill>
                  <a:srgbClr val="AC1285"/>
                </a:solidFill>
              </a:rPr>
              <a:t>register </a:t>
            </a:r>
            <a:r>
              <a:rPr i="0" spc="-10" dirty="0">
                <a:solidFill>
                  <a:srgbClr val="AC1285"/>
                </a:solidFill>
              </a:rPr>
              <a:t>and </a:t>
            </a:r>
            <a:r>
              <a:rPr i="0" spc="-5" dirty="0">
                <a:solidFill>
                  <a:srgbClr val="AC1285"/>
                </a:solidFill>
              </a:rPr>
              <a:t>local</a:t>
            </a:r>
            <a:r>
              <a:rPr i="0" spc="50" dirty="0">
                <a:solidFill>
                  <a:srgbClr val="AC1285"/>
                </a:solidFill>
              </a:rPr>
              <a:t> </a:t>
            </a:r>
            <a:r>
              <a:rPr i="0" spc="-20" dirty="0">
                <a:solidFill>
                  <a:srgbClr val="AC1285"/>
                </a:solidFill>
              </a:rPr>
              <a:t>memory</a:t>
            </a:r>
            <a:r>
              <a:rPr i="0" spc="-20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62</a:t>
            </a:fld>
            <a:endParaRPr spc="-40" dirty="0"/>
          </a:p>
        </p:txBody>
      </p:sp>
      <p:sp>
        <p:nvSpPr>
          <p:cNvPr id="4" name="object 4"/>
          <p:cNvSpPr txBox="1"/>
          <p:nvPr/>
        </p:nvSpPr>
        <p:spPr>
          <a:xfrm>
            <a:off x="804468" y="1632998"/>
            <a:ext cx="7957820" cy="4393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38455" marR="5715" indent="-326390" algn="just">
              <a:lnSpc>
                <a:spcPct val="150100"/>
              </a:lnSpc>
              <a:spcBef>
                <a:spcPts val="9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Single 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Instruction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Multiple Data 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(SIMD)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Multiple Instruction 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Multiple Data (MIMD) 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architectures </a:t>
            </a:r>
            <a:r>
              <a:rPr sz="2000" spc="-5" dirty="0">
                <a:latin typeface="Times New Roman"/>
                <a:cs typeface="Times New Roman"/>
              </a:rPr>
              <a:t>are examples </a:t>
            </a:r>
            <a:r>
              <a:rPr sz="2000" spc="-10" dirty="0">
                <a:latin typeface="Times New Roman"/>
                <a:cs typeface="Times New Roman"/>
              </a:rPr>
              <a:t>for </a:t>
            </a:r>
            <a:r>
              <a:rPr sz="2000" spc="-5" dirty="0">
                <a:latin typeface="Times New Roman"/>
                <a:cs typeface="Times New Roman"/>
              </a:rPr>
              <a:t>parallel processing  architecture.</a:t>
            </a:r>
            <a:endParaRPr sz="2000">
              <a:latin typeface="Times New Roman"/>
              <a:cs typeface="Times New Roman"/>
            </a:endParaRPr>
          </a:p>
          <a:p>
            <a:pPr marL="689610" marR="5080" indent="-351155" algn="just">
              <a:lnSpc>
                <a:spcPct val="150100"/>
              </a:lnSpc>
              <a:spcBef>
                <a:spcPts val="465"/>
              </a:spcBef>
            </a:pPr>
            <a:r>
              <a:rPr sz="1750" spc="10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solidFill>
                  <a:srgbClr val="FF0000"/>
                </a:solidFill>
                <a:latin typeface="Times New Roman"/>
                <a:cs typeface="Times New Roman"/>
              </a:rPr>
              <a:t>SIMD architecture</a:t>
            </a:r>
            <a:r>
              <a:rPr sz="1800" spc="-5" dirty="0">
                <a:latin typeface="Times New Roman"/>
                <a:cs typeface="Times New Roman"/>
              </a:rPr>
              <a:t>, </a:t>
            </a:r>
            <a:r>
              <a:rPr sz="1800" dirty="0">
                <a:solidFill>
                  <a:srgbClr val="AC1285"/>
                </a:solidFill>
                <a:latin typeface="Times New Roman"/>
                <a:cs typeface="Times New Roman"/>
              </a:rPr>
              <a:t>a </a:t>
            </a:r>
            <a:r>
              <a:rPr sz="1800" spc="-10" dirty="0">
                <a:solidFill>
                  <a:srgbClr val="AC1285"/>
                </a:solidFill>
                <a:latin typeface="Times New Roman"/>
                <a:cs typeface="Times New Roman"/>
              </a:rPr>
              <a:t>single </a:t>
            </a:r>
            <a:r>
              <a:rPr sz="1800" dirty="0">
                <a:solidFill>
                  <a:srgbClr val="AC1285"/>
                </a:solidFill>
                <a:latin typeface="Times New Roman"/>
                <a:cs typeface="Times New Roman"/>
              </a:rPr>
              <a:t>instruction </a:t>
            </a:r>
            <a:r>
              <a:rPr sz="1800" spc="-5" dirty="0">
                <a:solidFill>
                  <a:srgbClr val="AC1285"/>
                </a:solidFill>
                <a:latin typeface="Times New Roman"/>
                <a:cs typeface="Times New Roman"/>
              </a:rPr>
              <a:t>is executed </a:t>
            </a:r>
            <a:r>
              <a:rPr sz="1800" dirty="0">
                <a:solidFill>
                  <a:srgbClr val="AC1285"/>
                </a:solidFill>
                <a:latin typeface="Times New Roman"/>
                <a:cs typeface="Times New Roman"/>
              </a:rPr>
              <a:t>in </a:t>
            </a:r>
            <a:r>
              <a:rPr sz="1800" spc="-5" dirty="0">
                <a:solidFill>
                  <a:srgbClr val="AC1285"/>
                </a:solidFill>
                <a:latin typeface="Times New Roman"/>
                <a:cs typeface="Times New Roman"/>
              </a:rPr>
              <a:t>parallel </a:t>
            </a:r>
            <a:r>
              <a:rPr sz="1800" spc="-10" dirty="0">
                <a:solidFill>
                  <a:srgbClr val="AC1285"/>
                </a:solidFill>
                <a:latin typeface="Times New Roman"/>
                <a:cs typeface="Times New Roman"/>
              </a:rPr>
              <a:t>with </a:t>
            </a:r>
            <a:r>
              <a:rPr sz="1800" dirty="0">
                <a:solidFill>
                  <a:srgbClr val="AC1285"/>
                </a:solidFill>
                <a:latin typeface="Times New Roman"/>
                <a:cs typeface="Times New Roman"/>
              </a:rPr>
              <a:t>the help  </a:t>
            </a:r>
            <a:r>
              <a:rPr sz="1800" spc="5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1800" dirty="0">
                <a:solidFill>
                  <a:srgbClr val="AC1285"/>
                </a:solidFill>
                <a:latin typeface="Times New Roman"/>
                <a:cs typeface="Times New Roman"/>
              </a:rPr>
              <a:t>the Processing </a:t>
            </a:r>
            <a:r>
              <a:rPr sz="1800" spc="-5" dirty="0">
                <a:solidFill>
                  <a:srgbClr val="AC1285"/>
                </a:solidFill>
                <a:latin typeface="Times New Roman"/>
                <a:cs typeface="Times New Roman"/>
              </a:rPr>
              <a:t>Element</a:t>
            </a:r>
            <a:r>
              <a:rPr sz="1800" spc="-5" dirty="0">
                <a:latin typeface="Times New Roman"/>
                <a:cs typeface="Times New Roman"/>
              </a:rPr>
              <a:t>. </a:t>
            </a:r>
            <a:r>
              <a:rPr sz="1800" spc="-10" dirty="0">
                <a:latin typeface="Times New Roman"/>
                <a:cs typeface="Times New Roman"/>
              </a:rPr>
              <a:t>The </a:t>
            </a:r>
            <a:r>
              <a:rPr sz="1800" dirty="0">
                <a:latin typeface="Times New Roman"/>
                <a:cs typeface="Times New Roman"/>
              </a:rPr>
              <a:t>scheduling-of the instruction </a:t>
            </a:r>
            <a:r>
              <a:rPr sz="1800" spc="-10" dirty="0">
                <a:latin typeface="Times New Roman"/>
                <a:cs typeface="Times New Roman"/>
              </a:rPr>
              <a:t>execution </a:t>
            </a:r>
            <a:r>
              <a:rPr sz="1800" spc="-5" dirty="0">
                <a:latin typeface="Times New Roman"/>
                <a:cs typeface="Times New Roman"/>
              </a:rPr>
              <a:t>and  </a:t>
            </a:r>
            <a:r>
              <a:rPr sz="1800" dirty="0">
                <a:latin typeface="Times New Roman"/>
                <a:cs typeface="Times New Roman"/>
              </a:rPr>
              <a:t>controlling </a:t>
            </a:r>
            <a:r>
              <a:rPr sz="1800" spc="5" dirty="0">
                <a:latin typeface="Times New Roman"/>
                <a:cs typeface="Times New Roman"/>
              </a:rPr>
              <a:t>of </a:t>
            </a:r>
            <a:r>
              <a:rPr sz="1800" spc="-10" dirty="0">
                <a:latin typeface="Times New Roman"/>
                <a:cs typeface="Times New Roman"/>
              </a:rPr>
              <a:t>each </a:t>
            </a:r>
            <a:r>
              <a:rPr sz="1800" spc="10" dirty="0">
                <a:latin typeface="Times New Roman"/>
                <a:cs typeface="Times New Roman"/>
              </a:rPr>
              <a:t>PE </a:t>
            </a:r>
            <a:r>
              <a:rPr sz="1800" spc="-5" dirty="0">
                <a:latin typeface="Times New Roman"/>
                <a:cs typeface="Times New Roman"/>
              </a:rPr>
              <a:t>is </a:t>
            </a:r>
            <a:r>
              <a:rPr sz="1800" spc="-10" dirty="0">
                <a:latin typeface="Times New Roman"/>
                <a:cs typeface="Times New Roman"/>
              </a:rPr>
              <a:t>performed </a:t>
            </a:r>
            <a:r>
              <a:rPr sz="1800" spc="-5" dirty="0">
                <a:latin typeface="Times New Roman"/>
                <a:cs typeface="Times New Roman"/>
              </a:rPr>
              <a:t>through </a:t>
            </a:r>
            <a:r>
              <a:rPr sz="1800" dirty="0">
                <a:latin typeface="Times New Roman"/>
                <a:cs typeface="Times New Roman"/>
              </a:rPr>
              <a:t>a </a:t>
            </a:r>
            <a:r>
              <a:rPr sz="1800" spc="-5" dirty="0">
                <a:latin typeface="Times New Roman"/>
                <a:cs typeface="Times New Roman"/>
              </a:rPr>
              <a:t>single </a:t>
            </a:r>
            <a:r>
              <a:rPr sz="1800" dirty="0">
                <a:latin typeface="Times New Roman"/>
                <a:cs typeface="Times New Roman"/>
              </a:rPr>
              <a:t>controller. </a:t>
            </a:r>
            <a:r>
              <a:rPr sz="1800" spc="-5" dirty="0">
                <a:latin typeface="Times New Roman"/>
                <a:cs typeface="Times New Roman"/>
              </a:rPr>
              <a:t>The </a:t>
            </a:r>
            <a:r>
              <a:rPr sz="1800" dirty="0">
                <a:latin typeface="Times New Roman"/>
                <a:cs typeface="Times New Roman"/>
              </a:rPr>
              <a:t>SIMD  </a:t>
            </a:r>
            <a:r>
              <a:rPr sz="1800" spc="-5" dirty="0">
                <a:latin typeface="Times New Roman"/>
                <a:cs typeface="Times New Roman"/>
              </a:rPr>
              <a:t>architecture </a:t>
            </a:r>
            <a:r>
              <a:rPr sz="1800" spc="-15" dirty="0">
                <a:latin typeface="Times New Roman"/>
                <a:cs typeface="Times New Roman"/>
              </a:rPr>
              <a:t>forms </a:t>
            </a:r>
            <a:r>
              <a:rPr sz="1800" dirty="0">
                <a:latin typeface="Times New Roman"/>
                <a:cs typeface="Times New Roman"/>
              </a:rPr>
              <a:t>the </a:t>
            </a:r>
            <a:r>
              <a:rPr sz="1800" spc="-5" dirty="0">
                <a:latin typeface="Times New Roman"/>
                <a:cs typeface="Times New Roman"/>
              </a:rPr>
              <a:t>basis </a:t>
            </a:r>
            <a:r>
              <a:rPr sz="1800" spc="5" dirty="0">
                <a:latin typeface="Times New Roman"/>
                <a:cs typeface="Times New Roman"/>
              </a:rPr>
              <a:t>of </a:t>
            </a:r>
            <a:r>
              <a:rPr sz="1800" spc="-5" dirty="0">
                <a:latin typeface="Times New Roman"/>
                <a:cs typeface="Times New Roman"/>
              </a:rPr>
              <a:t>reconfigurable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processor.</a:t>
            </a:r>
            <a:endParaRPr sz="1800">
              <a:latin typeface="Times New Roman"/>
              <a:cs typeface="Times New Roman"/>
            </a:endParaRPr>
          </a:p>
          <a:p>
            <a:pPr marL="689610" marR="6350" indent="-351155" algn="just">
              <a:lnSpc>
                <a:spcPct val="150100"/>
              </a:lnSpc>
              <a:spcBef>
                <a:spcPts val="434"/>
              </a:spcBef>
            </a:pPr>
            <a:r>
              <a:rPr sz="1750" spc="10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1800" spc="-5" dirty="0">
                <a:latin typeface="Times New Roman"/>
                <a:cs typeface="Times New Roman"/>
              </a:rPr>
              <a:t>On </a:t>
            </a:r>
            <a:r>
              <a:rPr sz="1800" dirty="0">
                <a:latin typeface="Times New Roman"/>
                <a:cs typeface="Times New Roman"/>
              </a:rPr>
              <a:t>the </a:t>
            </a:r>
            <a:r>
              <a:rPr sz="1800" spc="-5" dirty="0">
                <a:latin typeface="Times New Roman"/>
                <a:cs typeface="Times New Roman"/>
              </a:rPr>
              <a:t>other hand, </a:t>
            </a:r>
            <a:r>
              <a:rPr sz="1800" dirty="0">
                <a:latin typeface="Times New Roman"/>
                <a:cs typeface="Times New Roman"/>
              </a:rPr>
              <a:t>the </a:t>
            </a:r>
            <a:r>
              <a:rPr sz="1800" spc="-5" dirty="0">
                <a:solidFill>
                  <a:srgbClr val="AC1285"/>
                </a:solidFill>
                <a:latin typeface="Times New Roman"/>
                <a:cs typeface="Times New Roman"/>
              </a:rPr>
              <a:t>processing elements </a:t>
            </a:r>
            <a:r>
              <a:rPr sz="1800" spc="5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1800" dirty="0">
                <a:solidFill>
                  <a:srgbClr val="AC1285"/>
                </a:solidFill>
                <a:latin typeface="Times New Roman"/>
                <a:cs typeface="Times New Roman"/>
              </a:rPr>
              <a:t>the 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MIMD </a:t>
            </a:r>
            <a:r>
              <a:rPr sz="1800" spc="-5" dirty="0">
                <a:solidFill>
                  <a:srgbClr val="FF0000"/>
                </a:solidFill>
                <a:latin typeface="Times New Roman"/>
                <a:cs typeface="Times New Roman"/>
              </a:rPr>
              <a:t>architecture </a:t>
            </a:r>
            <a:r>
              <a:rPr sz="1800" spc="-5" dirty="0">
                <a:solidFill>
                  <a:srgbClr val="AC1285"/>
                </a:solidFill>
                <a:latin typeface="Times New Roman"/>
                <a:cs typeface="Times New Roman"/>
              </a:rPr>
              <a:t>execute  different instructions at </a:t>
            </a:r>
            <a:r>
              <a:rPr sz="1800" dirty="0">
                <a:solidFill>
                  <a:srgbClr val="AC1285"/>
                </a:solidFill>
                <a:latin typeface="Times New Roman"/>
                <a:cs typeface="Times New Roman"/>
              </a:rPr>
              <a:t>a </a:t>
            </a:r>
            <a:r>
              <a:rPr sz="1800" spc="-10" dirty="0">
                <a:solidFill>
                  <a:srgbClr val="AC1285"/>
                </a:solidFill>
                <a:latin typeface="Times New Roman"/>
                <a:cs typeface="Times New Roman"/>
              </a:rPr>
              <a:t>given </a:t>
            </a:r>
            <a:r>
              <a:rPr sz="1800" dirty="0">
                <a:solidFill>
                  <a:srgbClr val="AC1285"/>
                </a:solidFill>
                <a:latin typeface="Times New Roman"/>
                <a:cs typeface="Times New Roman"/>
              </a:rPr>
              <a:t>point </a:t>
            </a:r>
            <a:r>
              <a:rPr sz="1800" spc="5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1800" spc="-10" dirty="0">
                <a:solidFill>
                  <a:srgbClr val="AC1285"/>
                </a:solidFill>
                <a:latin typeface="Times New Roman"/>
                <a:cs typeface="Times New Roman"/>
              </a:rPr>
              <a:t>time</a:t>
            </a:r>
            <a:r>
              <a:rPr sz="1800" spc="-10" dirty="0">
                <a:latin typeface="Times New Roman"/>
                <a:cs typeface="Times New Roman"/>
              </a:rPr>
              <a:t>. </a:t>
            </a:r>
            <a:r>
              <a:rPr sz="1800" spc="-5" dirty="0">
                <a:latin typeface="Times New Roman"/>
                <a:cs typeface="Times New Roman"/>
              </a:rPr>
              <a:t>The </a:t>
            </a:r>
            <a:r>
              <a:rPr sz="1800" dirty="0">
                <a:solidFill>
                  <a:srgbClr val="6F2F9F"/>
                </a:solidFill>
                <a:latin typeface="Times New Roman"/>
                <a:cs typeface="Times New Roman"/>
              </a:rPr>
              <a:t>MIMD </a:t>
            </a:r>
            <a:r>
              <a:rPr sz="1800" spc="-5" dirty="0">
                <a:solidFill>
                  <a:srgbClr val="6F2F9F"/>
                </a:solidFill>
                <a:latin typeface="Times New Roman"/>
                <a:cs typeface="Times New Roman"/>
              </a:rPr>
              <a:t>architecture forms  </a:t>
            </a:r>
            <a:r>
              <a:rPr sz="180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1800" spc="-5" dirty="0">
                <a:solidFill>
                  <a:srgbClr val="6F2F9F"/>
                </a:solidFill>
                <a:latin typeface="Times New Roman"/>
                <a:cs typeface="Times New Roman"/>
              </a:rPr>
              <a:t>basis </a:t>
            </a:r>
            <a:r>
              <a:rPr sz="1800" spc="5" dirty="0">
                <a:solidFill>
                  <a:srgbClr val="6F2F9F"/>
                </a:solidFill>
                <a:latin typeface="Times New Roman"/>
                <a:cs typeface="Times New Roman"/>
              </a:rPr>
              <a:t>of </a:t>
            </a:r>
            <a:r>
              <a:rPr sz="1800" spc="-5" dirty="0">
                <a:solidFill>
                  <a:srgbClr val="6F2F9F"/>
                </a:solidFill>
                <a:latin typeface="Times New Roman"/>
                <a:cs typeface="Times New Roman"/>
              </a:rPr>
              <a:t>multiprocessor</a:t>
            </a:r>
            <a:r>
              <a:rPr sz="1800" spc="-5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1800" spc="-15" dirty="0">
                <a:solidFill>
                  <a:srgbClr val="6F2F9F"/>
                </a:solidFill>
                <a:latin typeface="Times New Roman"/>
                <a:cs typeface="Times New Roman"/>
              </a:rPr>
              <a:t>systems</a:t>
            </a:r>
            <a:r>
              <a:rPr sz="1800" spc="-15" dirty="0"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199374"/>
            <a:ext cx="8305165" cy="56978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6350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Selecting the Language: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programming language captures a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'Computational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Model' and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maps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it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into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architecture</a:t>
            </a:r>
            <a:r>
              <a:rPr sz="2000" spc="-5" dirty="0">
                <a:latin typeface="Times New Roman"/>
                <a:cs typeface="Times New Roman"/>
              </a:rPr>
              <a:t>. </a:t>
            </a:r>
            <a:r>
              <a:rPr sz="2000" dirty="0">
                <a:latin typeface="Times New Roman"/>
                <a:cs typeface="Times New Roman"/>
              </a:rPr>
              <a:t>There </a:t>
            </a:r>
            <a:r>
              <a:rPr sz="2000" spc="5" dirty="0">
                <a:latin typeface="Times New Roman"/>
                <a:cs typeface="Times New Roman"/>
              </a:rPr>
              <a:t>is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no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hard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and fast  rule to specify which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language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should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used for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capturing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this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model</a:t>
            </a:r>
            <a:r>
              <a:rPr sz="2000" spc="-10" dirty="0">
                <a:latin typeface="Times New Roman"/>
                <a:cs typeface="Times New Roman"/>
              </a:rPr>
              <a:t>. A 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model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can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captured using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multiple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programming languages </a:t>
            </a:r>
            <a:r>
              <a:rPr sz="2000" spc="-10" dirty="0">
                <a:latin typeface="Times New Roman"/>
                <a:cs typeface="Times New Roman"/>
              </a:rPr>
              <a:t>like C, C++,  </a:t>
            </a:r>
            <a:r>
              <a:rPr sz="2000" spc="-5" dirty="0">
                <a:latin typeface="Times New Roman"/>
                <a:cs typeface="Times New Roman"/>
              </a:rPr>
              <a:t>C#, Java, etc. </a:t>
            </a:r>
            <a:r>
              <a:rPr sz="2000" spc="-10" dirty="0">
                <a:latin typeface="Times New Roman"/>
                <a:cs typeface="Times New Roman"/>
              </a:rPr>
              <a:t>for </a:t>
            </a:r>
            <a:r>
              <a:rPr sz="2000" u="sng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software </a:t>
            </a:r>
            <a:r>
              <a:rPr sz="200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implementations </a:t>
            </a:r>
            <a:r>
              <a:rPr sz="2000" spc="-5" dirty="0">
                <a:latin typeface="Times New Roman"/>
                <a:cs typeface="Times New Roman"/>
              </a:rPr>
              <a:t>and languages </a:t>
            </a:r>
            <a:r>
              <a:rPr sz="2000" spc="-10" dirty="0">
                <a:latin typeface="Times New Roman"/>
                <a:cs typeface="Times New Roman"/>
              </a:rPr>
              <a:t>like </a:t>
            </a:r>
            <a:r>
              <a:rPr sz="2000" dirty="0">
                <a:latin typeface="Times New Roman"/>
                <a:cs typeface="Times New Roman"/>
              </a:rPr>
              <a:t>VHDL,  </a:t>
            </a:r>
            <a:r>
              <a:rPr sz="2000" spc="-15" dirty="0">
                <a:latin typeface="Times New Roman"/>
                <a:cs typeface="Times New Roman"/>
              </a:rPr>
              <a:t>System </a:t>
            </a:r>
            <a:r>
              <a:rPr sz="2000" spc="-10" dirty="0">
                <a:latin typeface="Times New Roman"/>
                <a:cs typeface="Times New Roman"/>
              </a:rPr>
              <a:t>C, </a:t>
            </a:r>
            <a:r>
              <a:rPr sz="2000" spc="-5" dirty="0">
                <a:latin typeface="Times New Roman"/>
                <a:cs typeface="Times New Roman"/>
              </a:rPr>
              <a:t>Verilog, etc. </a:t>
            </a:r>
            <a:r>
              <a:rPr sz="2000" spc="-10" dirty="0">
                <a:latin typeface="Times New Roman"/>
                <a:cs typeface="Times New Roman"/>
              </a:rPr>
              <a:t>for </a:t>
            </a:r>
            <a:r>
              <a:rPr sz="200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hardware</a:t>
            </a:r>
            <a:r>
              <a:rPr sz="2000" u="sng" spc="16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implementations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</a:t>
            </a:r>
            <a:r>
              <a:rPr sz="2000" spc="22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On</a:t>
            </a:r>
            <a:r>
              <a:rPr sz="2000" spc="21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the</a:t>
            </a:r>
            <a:r>
              <a:rPr sz="2000" spc="22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other</a:t>
            </a:r>
            <a:r>
              <a:rPr sz="2000" spc="24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hand,</a:t>
            </a:r>
            <a:r>
              <a:rPr sz="2000" spc="22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</a:t>
            </a:r>
            <a:r>
              <a:rPr sz="2000" spc="229" dirty="0"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single</a:t>
            </a:r>
            <a:r>
              <a:rPr sz="2000" spc="22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language</a:t>
            </a:r>
            <a:r>
              <a:rPr sz="2000" spc="22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can</a:t>
            </a:r>
            <a:r>
              <a:rPr sz="2000" spc="21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be</a:t>
            </a:r>
            <a:r>
              <a:rPr sz="2000" spc="22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used</a:t>
            </a:r>
            <a:r>
              <a:rPr sz="2000" spc="24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for</a:t>
            </a:r>
            <a:r>
              <a:rPr sz="2000" spc="229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capturing</a:t>
            </a:r>
            <a:r>
              <a:rPr sz="2000" spc="22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</a:t>
            </a:r>
            <a:r>
              <a:rPr sz="2000" spc="22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variety</a:t>
            </a:r>
            <a:r>
              <a:rPr sz="2000" spc="18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5" dirty="0">
                <a:solidFill>
                  <a:srgbClr val="6F2F9F"/>
                </a:solidFill>
                <a:latin typeface="Times New Roman"/>
                <a:cs typeface="Times New Roman"/>
              </a:rPr>
              <a:t>of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5"/>
              </a:spcBef>
            </a:pP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models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>
              <a:lnSpc>
                <a:spcPct val="150000"/>
              </a:lnSpc>
              <a:spcBef>
                <a:spcPts val="48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Certain languages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are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good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in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capturing certain computational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model</a:t>
            </a:r>
            <a:r>
              <a:rPr sz="2000" spc="-10" dirty="0">
                <a:latin typeface="Times New Roman"/>
                <a:cs typeface="Times New Roman"/>
              </a:rPr>
              <a:t>. </a:t>
            </a:r>
            <a:r>
              <a:rPr sz="2000" spc="-5" dirty="0">
                <a:latin typeface="Times New Roman"/>
                <a:cs typeface="Times New Roman"/>
              </a:rPr>
              <a:t>For  </a:t>
            </a:r>
            <a:r>
              <a:rPr sz="2000" spc="-10" dirty="0">
                <a:latin typeface="Times New Roman"/>
                <a:cs typeface="Times New Roman"/>
              </a:rPr>
              <a:t>example,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C++ is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 good candidate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for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capturing an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object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oriented</a:t>
            </a:r>
            <a:r>
              <a:rPr sz="2000" spc="135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model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5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24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only</a:t>
            </a:r>
            <a:r>
              <a:rPr sz="2000" spc="204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pre-requisite</a:t>
            </a:r>
            <a:r>
              <a:rPr sz="2000" spc="25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in</a:t>
            </a:r>
            <a:r>
              <a:rPr sz="2000" spc="229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selecting</a:t>
            </a:r>
            <a:r>
              <a:rPr sz="2000" spc="23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</a:t>
            </a:r>
            <a:r>
              <a:rPr sz="2000" spc="24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programming</a:t>
            </a:r>
            <a:r>
              <a:rPr sz="2000" spc="24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language</a:t>
            </a:r>
            <a:r>
              <a:rPr sz="2000" spc="254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for</a:t>
            </a:r>
            <a:r>
              <a:rPr sz="2000" spc="254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capturing</a:t>
            </a:r>
            <a:r>
              <a:rPr sz="2000" spc="24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spc="-10" dirty="0">
                <a:latin typeface="Times New Roman"/>
                <a:cs typeface="Times New Roman"/>
              </a:rPr>
              <a:t>model </a:t>
            </a:r>
            <a:r>
              <a:rPr sz="2000" spc="-5" dirty="0">
                <a:latin typeface="Times New Roman"/>
                <a:cs typeface="Times New Roman"/>
              </a:rPr>
              <a:t>is </a:t>
            </a:r>
            <a:r>
              <a:rPr sz="2000" spc="-10" dirty="0">
                <a:latin typeface="Times New Roman"/>
                <a:cs typeface="Times New Roman"/>
              </a:rPr>
              <a:t>that the language should </a:t>
            </a:r>
            <a:r>
              <a:rPr sz="2000" spc="-5" dirty="0">
                <a:latin typeface="Times New Roman"/>
                <a:cs typeface="Times New Roman"/>
              </a:rPr>
              <a:t>capture </a:t>
            </a:r>
            <a:r>
              <a:rPr sz="2000" spc="-10" dirty="0">
                <a:latin typeface="Times New Roman"/>
                <a:cs typeface="Times New Roman"/>
              </a:rPr>
              <a:t>the model</a:t>
            </a:r>
            <a:r>
              <a:rPr sz="2000" spc="2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easily.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63</a:t>
            </a:fld>
            <a:endParaRPr spc="-40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199374"/>
            <a:ext cx="8304530" cy="28924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Partitioning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System 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Requirements into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Hardware 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and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Software: </a:t>
            </a:r>
            <a:r>
              <a:rPr sz="2000" dirty="0">
                <a:latin typeface="Times New Roman"/>
                <a:cs typeface="Times New Roman"/>
              </a:rPr>
              <a:t>It </a:t>
            </a:r>
            <a:r>
              <a:rPr sz="2000" spc="-10" dirty="0">
                <a:latin typeface="Times New Roman"/>
                <a:cs typeface="Times New Roman"/>
              </a:rPr>
              <a:t>may  </a:t>
            </a:r>
            <a:r>
              <a:rPr sz="2000" dirty="0">
                <a:latin typeface="Times New Roman"/>
                <a:cs typeface="Times New Roman"/>
              </a:rPr>
              <a:t>be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possible to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implement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the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system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requirements </a:t>
            </a:r>
            <a:r>
              <a:rPr sz="2000" spc="5" dirty="0">
                <a:solidFill>
                  <a:srgbClr val="AC1285"/>
                </a:solidFill>
                <a:latin typeface="Times New Roman"/>
                <a:cs typeface="Times New Roman"/>
              </a:rPr>
              <a:t>in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either hardware </a:t>
            </a:r>
            <a:r>
              <a:rPr sz="2000" spc="5" dirty="0">
                <a:solidFill>
                  <a:srgbClr val="AC1285"/>
                </a:solidFill>
                <a:latin typeface="Times New Roman"/>
                <a:cs typeface="Times New Roman"/>
              </a:rPr>
              <a:t>or 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software</a:t>
            </a:r>
            <a:r>
              <a:rPr sz="2000" spc="3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(firmware)</a:t>
            </a:r>
            <a:r>
              <a:rPr sz="2000" spc="-1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It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tough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decision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making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task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to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figure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out 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which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one to</a:t>
            </a:r>
            <a:r>
              <a:rPr sz="2000" spc="4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opt</a:t>
            </a:r>
            <a:r>
              <a:rPr sz="200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</a:t>
            </a:r>
            <a:r>
              <a:rPr sz="2000" spc="120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Various hardware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software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trade-offs are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used for making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 decision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on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hardware-software</a:t>
            </a:r>
            <a:r>
              <a:rPr sz="2000" spc="10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partitioning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64</a:t>
            </a:fld>
            <a:endParaRPr spc="-40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6172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9654" rIns="0" bIns="0" rtlCol="0">
            <a:spAutoFit/>
          </a:bodyPr>
          <a:lstStyle/>
          <a:p>
            <a:pPr marL="2019935" marR="5080" indent="-1189355">
              <a:lnSpc>
                <a:spcPct val="100000"/>
              </a:lnSpc>
              <a:spcBef>
                <a:spcPts val="100"/>
              </a:spcBef>
            </a:pPr>
            <a:r>
              <a:rPr sz="3600" b="1" i="0" spc="-5" dirty="0">
                <a:latin typeface="Times New Roman"/>
                <a:cs typeface="Times New Roman"/>
              </a:rPr>
              <a:t>COMPUTATIONAL </a:t>
            </a:r>
            <a:r>
              <a:rPr sz="3600" b="1" i="0" dirty="0">
                <a:latin typeface="Times New Roman"/>
                <a:cs typeface="Times New Roman"/>
              </a:rPr>
              <a:t>MODELS</a:t>
            </a:r>
            <a:r>
              <a:rPr sz="3600" b="1" i="0" spc="-70" dirty="0">
                <a:latin typeface="Times New Roman"/>
                <a:cs typeface="Times New Roman"/>
              </a:rPr>
              <a:t> </a:t>
            </a:r>
            <a:r>
              <a:rPr sz="3600" b="1" i="0" dirty="0">
                <a:latin typeface="Times New Roman"/>
                <a:cs typeface="Times New Roman"/>
              </a:rPr>
              <a:t>IN  </a:t>
            </a:r>
            <a:r>
              <a:rPr sz="3600" b="1" i="0" spc="-5" dirty="0">
                <a:latin typeface="Times New Roman"/>
                <a:cs typeface="Times New Roman"/>
              </a:rPr>
              <a:t>EMBEDDED</a:t>
            </a:r>
            <a:r>
              <a:rPr sz="3600" b="1" i="0" spc="-35" dirty="0">
                <a:latin typeface="Times New Roman"/>
                <a:cs typeface="Times New Roman"/>
              </a:rPr>
              <a:t> </a:t>
            </a:r>
            <a:r>
              <a:rPr sz="3600" b="1" i="0" spc="-5" dirty="0">
                <a:latin typeface="Times New Roman"/>
                <a:cs typeface="Times New Roman"/>
              </a:rPr>
              <a:t>DESIGN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65</a:t>
            </a:fld>
            <a:endParaRPr spc="-40" dirty="0"/>
          </a:p>
        </p:txBody>
      </p:sp>
      <p:sp>
        <p:nvSpPr>
          <p:cNvPr id="4" name="object 4"/>
          <p:cNvSpPr txBox="1"/>
          <p:nvPr/>
        </p:nvSpPr>
        <p:spPr>
          <a:xfrm>
            <a:off x="383540" y="1877949"/>
            <a:ext cx="7793355" cy="343979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»	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Different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Computational 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Models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used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in Embedded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System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design 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are</a:t>
            </a:r>
            <a:r>
              <a:rPr sz="2000" spc="130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–</a:t>
            </a:r>
            <a:endParaRPr sz="2000">
              <a:latin typeface="Times New Roman"/>
              <a:cs typeface="Times New Roman"/>
            </a:endParaRPr>
          </a:p>
          <a:p>
            <a:pPr marL="1149985" indent="-458470">
              <a:lnSpc>
                <a:spcPct val="100000"/>
              </a:lnSpc>
              <a:spcBef>
                <a:spcPts val="1685"/>
              </a:spcBef>
              <a:buClr>
                <a:srgbClr val="FF0000"/>
              </a:buClr>
              <a:buAutoNum type="arabicPeriod"/>
              <a:tabLst>
                <a:tab pos="1149985" algn="l"/>
                <a:tab pos="1150620" algn="l"/>
              </a:tabLst>
            </a:pPr>
            <a:r>
              <a:rPr sz="2000" spc="-5" dirty="0">
                <a:latin typeface="Times New Roman"/>
                <a:cs typeface="Times New Roman"/>
              </a:rPr>
              <a:t>Data Flow Graph/ Diagram (DFG)</a:t>
            </a:r>
            <a:r>
              <a:rPr sz="2000" spc="2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model</a:t>
            </a:r>
            <a:endParaRPr sz="2000">
              <a:latin typeface="Times New Roman"/>
              <a:cs typeface="Times New Roman"/>
            </a:endParaRPr>
          </a:p>
          <a:p>
            <a:pPr marL="1149985" indent="-458470">
              <a:lnSpc>
                <a:spcPct val="100000"/>
              </a:lnSpc>
              <a:spcBef>
                <a:spcPts val="1680"/>
              </a:spcBef>
              <a:buClr>
                <a:srgbClr val="FF0000"/>
              </a:buClr>
              <a:buAutoNum type="arabicPeriod"/>
              <a:tabLst>
                <a:tab pos="1149985" algn="l"/>
                <a:tab pos="1150620" algn="l"/>
              </a:tabLst>
            </a:pPr>
            <a:r>
              <a:rPr sz="2000" spc="-5" dirty="0">
                <a:latin typeface="Times New Roman"/>
                <a:cs typeface="Times New Roman"/>
              </a:rPr>
              <a:t>Control Data Flow Graph/ Diagram (CDFG)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model</a:t>
            </a:r>
            <a:endParaRPr sz="2000">
              <a:latin typeface="Times New Roman"/>
              <a:cs typeface="Times New Roman"/>
            </a:endParaRPr>
          </a:p>
          <a:p>
            <a:pPr marL="1149985" indent="-458470">
              <a:lnSpc>
                <a:spcPct val="100000"/>
              </a:lnSpc>
              <a:spcBef>
                <a:spcPts val="1680"/>
              </a:spcBef>
              <a:buClr>
                <a:srgbClr val="FF0000"/>
              </a:buClr>
              <a:buAutoNum type="arabicPeriod"/>
              <a:tabLst>
                <a:tab pos="1149985" algn="l"/>
                <a:tab pos="1150620" algn="l"/>
              </a:tabLst>
            </a:pPr>
            <a:r>
              <a:rPr sz="2000" spc="-5" dirty="0">
                <a:latin typeface="Times New Roman"/>
                <a:cs typeface="Times New Roman"/>
              </a:rPr>
              <a:t>State Machine </a:t>
            </a:r>
            <a:r>
              <a:rPr sz="2000" spc="-10" dirty="0">
                <a:latin typeface="Times New Roman"/>
                <a:cs typeface="Times New Roman"/>
              </a:rPr>
              <a:t>model</a:t>
            </a:r>
            <a:endParaRPr sz="2000">
              <a:latin typeface="Times New Roman"/>
              <a:cs typeface="Times New Roman"/>
            </a:endParaRPr>
          </a:p>
          <a:p>
            <a:pPr marL="1149985" indent="-458470">
              <a:lnSpc>
                <a:spcPct val="100000"/>
              </a:lnSpc>
              <a:spcBef>
                <a:spcPts val="1680"/>
              </a:spcBef>
              <a:buClr>
                <a:srgbClr val="FF0000"/>
              </a:buClr>
              <a:buAutoNum type="arabicPeriod"/>
              <a:tabLst>
                <a:tab pos="1149985" algn="l"/>
                <a:tab pos="1150620" algn="l"/>
              </a:tabLst>
            </a:pPr>
            <a:r>
              <a:rPr sz="2000" spc="-5" dirty="0">
                <a:latin typeface="Times New Roman"/>
                <a:cs typeface="Times New Roman"/>
              </a:rPr>
              <a:t>Sequential </a:t>
            </a:r>
            <a:r>
              <a:rPr sz="2000" dirty="0">
                <a:latin typeface="Times New Roman"/>
                <a:cs typeface="Times New Roman"/>
              </a:rPr>
              <a:t>Program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model</a:t>
            </a:r>
            <a:endParaRPr sz="2000">
              <a:latin typeface="Times New Roman"/>
              <a:cs typeface="Times New Roman"/>
            </a:endParaRPr>
          </a:p>
          <a:p>
            <a:pPr marL="1149985" indent="-458470">
              <a:lnSpc>
                <a:spcPct val="100000"/>
              </a:lnSpc>
              <a:spcBef>
                <a:spcPts val="1685"/>
              </a:spcBef>
              <a:buClr>
                <a:srgbClr val="FF0000"/>
              </a:buClr>
              <a:buAutoNum type="arabicPeriod"/>
              <a:tabLst>
                <a:tab pos="1149985" algn="l"/>
                <a:tab pos="1150620" algn="l"/>
              </a:tabLst>
            </a:pPr>
            <a:r>
              <a:rPr sz="2000" spc="-5" dirty="0">
                <a:latin typeface="Times New Roman"/>
                <a:cs typeface="Times New Roman"/>
              </a:rPr>
              <a:t>Concurrent/ </a:t>
            </a:r>
            <a:r>
              <a:rPr sz="2000" spc="-10" dirty="0">
                <a:latin typeface="Times New Roman"/>
                <a:cs typeface="Times New Roman"/>
              </a:rPr>
              <a:t>Communicating </a:t>
            </a:r>
            <a:r>
              <a:rPr sz="2000" dirty="0">
                <a:latin typeface="Times New Roman"/>
                <a:cs typeface="Times New Roman"/>
              </a:rPr>
              <a:t>Process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model</a:t>
            </a:r>
            <a:endParaRPr sz="2000">
              <a:latin typeface="Times New Roman"/>
              <a:cs typeface="Times New Roman"/>
            </a:endParaRPr>
          </a:p>
          <a:p>
            <a:pPr marL="1149985" indent="-458470">
              <a:lnSpc>
                <a:spcPct val="100000"/>
              </a:lnSpc>
              <a:spcBef>
                <a:spcPts val="1680"/>
              </a:spcBef>
              <a:buClr>
                <a:srgbClr val="FF0000"/>
              </a:buClr>
              <a:buAutoNum type="arabicPeriod"/>
              <a:tabLst>
                <a:tab pos="1149985" algn="l"/>
                <a:tab pos="1150620" algn="l"/>
              </a:tabLst>
            </a:pPr>
            <a:r>
              <a:rPr sz="2000" spc="-5" dirty="0">
                <a:latin typeface="Times New Roman"/>
                <a:cs typeface="Times New Roman"/>
              </a:rPr>
              <a:t>Object-Oriented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model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199374"/>
            <a:ext cx="8305165" cy="56978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6985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Data Flow Graph/ Diagram (DFG)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Model: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DFG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model translates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data processing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requirements into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 data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flow</a:t>
            </a:r>
            <a:r>
              <a:rPr sz="2000" spc="8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graph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Arial"/>
                <a:cs typeface="Arial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Data Flow Graph model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data driven model in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which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program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execution is determined </a:t>
            </a:r>
            <a:r>
              <a:rPr sz="2000" spc="10" dirty="0">
                <a:solidFill>
                  <a:srgbClr val="AC1285"/>
                </a:solidFill>
                <a:latin typeface="Times New Roman"/>
                <a:cs typeface="Times New Roman"/>
              </a:rPr>
              <a:t>by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data</a:t>
            </a:r>
            <a:r>
              <a:rPr sz="2000" dirty="0">
                <a:latin typeface="Times New Roman"/>
                <a:cs typeface="Times New Roman"/>
              </a:rPr>
              <a:t>. This </a:t>
            </a:r>
            <a:r>
              <a:rPr sz="2000" spc="-10" dirty="0">
                <a:latin typeface="Times New Roman"/>
                <a:cs typeface="Times New Roman"/>
              </a:rPr>
              <a:t>model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emphasizes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on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data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and 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operations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on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data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transform the input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data to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output</a:t>
            </a:r>
            <a:r>
              <a:rPr sz="2000" spc="10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data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6350" indent="-344805" algn="just">
              <a:lnSpc>
                <a:spcPct val="150100"/>
              </a:lnSpc>
              <a:spcBef>
                <a:spcPts val="475"/>
              </a:spcBef>
            </a:pPr>
            <a:r>
              <a:rPr sz="2000" spc="-5" dirty="0">
                <a:solidFill>
                  <a:srgbClr val="C00000"/>
                </a:solidFill>
                <a:latin typeface="Arial"/>
                <a:cs typeface="Arial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Indeed Data </a:t>
            </a:r>
            <a:r>
              <a:rPr sz="2000" dirty="0">
                <a:latin typeface="Times New Roman"/>
                <a:cs typeface="Times New Roman"/>
              </a:rPr>
              <a:t>Flow </a:t>
            </a:r>
            <a:r>
              <a:rPr sz="2000" spc="-5" dirty="0">
                <a:latin typeface="Times New Roman"/>
                <a:cs typeface="Times New Roman"/>
              </a:rPr>
              <a:t>Graph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visual model </a:t>
            </a:r>
            <a:r>
              <a:rPr sz="2000" spc="-10" dirty="0">
                <a:latin typeface="Times New Roman"/>
                <a:cs typeface="Times New Roman"/>
              </a:rPr>
              <a:t>in which the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operation on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data  (process)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is represented using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 block (circle)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data flow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represented 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using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arrows</a:t>
            </a:r>
            <a:r>
              <a:rPr sz="2000" spc="-5" dirty="0">
                <a:latin typeface="Times New Roman"/>
                <a:cs typeface="Times New Roman"/>
              </a:rPr>
              <a:t>. </a:t>
            </a:r>
            <a:r>
              <a:rPr sz="2000" spc="-20" dirty="0">
                <a:latin typeface="Times New Roman"/>
                <a:cs typeface="Times New Roman"/>
              </a:rPr>
              <a:t>An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inward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arrow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to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process (circle)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represents input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data  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5" dirty="0">
                <a:latin typeface="Times New Roman"/>
                <a:cs typeface="Times New Roman"/>
              </a:rPr>
              <a:t>an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outward 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arrow from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the process (circle)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represents output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data </a:t>
            </a:r>
            <a:r>
              <a:rPr sz="2000" spc="-5" dirty="0">
                <a:latin typeface="Times New Roman"/>
                <a:cs typeface="Times New Roman"/>
              </a:rPr>
              <a:t>in </a:t>
            </a:r>
            <a:r>
              <a:rPr sz="2000" dirty="0">
                <a:latin typeface="Times New Roman"/>
                <a:cs typeface="Times New Roman"/>
              </a:rPr>
              <a:t>DFG  </a:t>
            </a:r>
            <a:r>
              <a:rPr sz="2000" spc="-5" dirty="0">
                <a:latin typeface="Times New Roman"/>
                <a:cs typeface="Times New Roman"/>
              </a:rPr>
              <a:t>notation.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5"/>
              </a:spcBef>
            </a:pPr>
            <a:r>
              <a:rPr sz="2000" spc="-5" dirty="0">
                <a:solidFill>
                  <a:srgbClr val="C00000"/>
                </a:solidFill>
                <a:latin typeface="Arial"/>
                <a:cs typeface="Arial"/>
              </a:rPr>
              <a:t>»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Embedded applications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which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are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computational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intensive and data driven</a:t>
            </a:r>
            <a:r>
              <a:rPr sz="2000" spc="18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are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modeled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using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DFG</a:t>
            </a:r>
            <a:r>
              <a:rPr sz="2000" spc="12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model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66</a:t>
            </a:fld>
            <a:endParaRPr spc="-40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0044" y="199374"/>
            <a:ext cx="8303259" cy="1398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 algn="just">
              <a:lnSpc>
                <a:spcPct val="150100"/>
              </a:lnSpc>
              <a:spcBef>
                <a:spcPts val="100"/>
              </a:spcBef>
            </a:pPr>
            <a:r>
              <a:rPr i="0" spc="-5" dirty="0">
                <a:solidFill>
                  <a:srgbClr val="C00000"/>
                </a:solidFill>
                <a:latin typeface="Arial"/>
                <a:cs typeface="Arial"/>
              </a:rPr>
              <a:t>» </a:t>
            </a:r>
            <a:r>
              <a:rPr i="0" spc="-5" dirty="0">
                <a:solidFill>
                  <a:srgbClr val="000000"/>
                </a:solidFill>
              </a:rPr>
              <a:t>Suppose </a:t>
            </a:r>
            <a:r>
              <a:rPr i="0" spc="-10" dirty="0">
                <a:solidFill>
                  <a:srgbClr val="000000"/>
                </a:solidFill>
              </a:rPr>
              <a:t>one </a:t>
            </a:r>
            <a:r>
              <a:rPr i="0" dirty="0">
                <a:solidFill>
                  <a:srgbClr val="000000"/>
                </a:solidFill>
              </a:rPr>
              <a:t>of </a:t>
            </a:r>
            <a:r>
              <a:rPr i="0" spc="-10" dirty="0">
                <a:solidFill>
                  <a:srgbClr val="000000"/>
                </a:solidFill>
              </a:rPr>
              <a:t>the </a:t>
            </a:r>
            <a:r>
              <a:rPr i="0" spc="-5" dirty="0">
                <a:solidFill>
                  <a:srgbClr val="000000"/>
                </a:solidFill>
              </a:rPr>
              <a:t>functions in </a:t>
            </a:r>
            <a:r>
              <a:rPr i="0" spc="5" dirty="0">
                <a:solidFill>
                  <a:srgbClr val="000000"/>
                </a:solidFill>
              </a:rPr>
              <a:t>an </a:t>
            </a:r>
            <a:r>
              <a:rPr i="0" spc="-5" dirty="0">
                <a:solidFill>
                  <a:srgbClr val="000000"/>
                </a:solidFill>
              </a:rPr>
              <a:t>application contains the </a:t>
            </a:r>
            <a:r>
              <a:rPr i="0" spc="-5" dirty="0">
                <a:solidFill>
                  <a:srgbClr val="C00000"/>
                </a:solidFill>
              </a:rPr>
              <a:t>computational   </a:t>
            </a:r>
            <a:r>
              <a:rPr i="0" spc="-10" dirty="0">
                <a:solidFill>
                  <a:srgbClr val="C00000"/>
                </a:solidFill>
              </a:rPr>
              <a:t>requirement </a:t>
            </a:r>
            <a:r>
              <a:rPr spc="-5" dirty="0">
                <a:latin typeface="Times New Roman"/>
                <a:cs typeface="Times New Roman"/>
              </a:rPr>
              <a:t>x = a + </a:t>
            </a:r>
            <a:r>
              <a:rPr dirty="0">
                <a:latin typeface="Times New Roman"/>
                <a:cs typeface="Times New Roman"/>
              </a:rPr>
              <a:t>b</a:t>
            </a:r>
            <a:r>
              <a:rPr i="0" dirty="0">
                <a:solidFill>
                  <a:srgbClr val="000000"/>
                </a:solidFill>
              </a:rPr>
              <a:t>; </a:t>
            </a:r>
            <a:r>
              <a:rPr i="0" spc="-5" dirty="0">
                <a:solidFill>
                  <a:srgbClr val="000000"/>
                </a:solidFill>
              </a:rPr>
              <a:t>and </a:t>
            </a:r>
            <a:r>
              <a:rPr spc="-5" dirty="0">
                <a:latin typeface="Times New Roman"/>
                <a:cs typeface="Times New Roman"/>
              </a:rPr>
              <a:t>y = x – c</a:t>
            </a:r>
            <a:r>
              <a:rPr i="0" spc="-5" dirty="0">
                <a:solidFill>
                  <a:srgbClr val="000000"/>
                </a:solidFill>
              </a:rPr>
              <a:t>. </a:t>
            </a:r>
            <a:r>
              <a:rPr i="0" dirty="0">
                <a:solidFill>
                  <a:srgbClr val="000000"/>
                </a:solidFill>
              </a:rPr>
              <a:t>The </a:t>
            </a:r>
            <a:r>
              <a:rPr i="0" spc="-5" dirty="0">
                <a:solidFill>
                  <a:srgbClr val="000000"/>
                </a:solidFill>
              </a:rPr>
              <a:t>following Figure illustrates the  </a:t>
            </a:r>
            <a:r>
              <a:rPr i="0" spc="-10" dirty="0">
                <a:solidFill>
                  <a:srgbClr val="000000"/>
                </a:solidFill>
              </a:rPr>
              <a:t>implementation </a:t>
            </a:r>
            <a:r>
              <a:rPr i="0" dirty="0">
                <a:solidFill>
                  <a:srgbClr val="000000"/>
                </a:solidFill>
              </a:rPr>
              <a:t>of </a:t>
            </a:r>
            <a:r>
              <a:rPr i="0" spc="-5" dirty="0">
                <a:solidFill>
                  <a:srgbClr val="000000"/>
                </a:solidFill>
              </a:rPr>
              <a:t>a </a:t>
            </a:r>
            <a:r>
              <a:rPr i="0" spc="-10" dirty="0">
                <a:solidFill>
                  <a:srgbClr val="000000"/>
                </a:solidFill>
              </a:rPr>
              <a:t>DFG model for implementing these</a:t>
            </a:r>
            <a:r>
              <a:rPr i="0" spc="245" dirty="0">
                <a:solidFill>
                  <a:srgbClr val="000000"/>
                </a:solidFill>
              </a:rPr>
              <a:t> </a:t>
            </a:r>
            <a:r>
              <a:rPr i="0" spc="-10" dirty="0">
                <a:solidFill>
                  <a:srgbClr val="000000"/>
                </a:solidFill>
              </a:rPr>
              <a:t>requirements.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44500" y="4991176"/>
            <a:ext cx="8319134" cy="1178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940">
              <a:lnSpc>
                <a:spcPct val="100000"/>
              </a:lnSpc>
              <a:spcBef>
                <a:spcPts val="100"/>
              </a:spcBef>
              <a:tabLst>
                <a:tab pos="372110" algn="l"/>
              </a:tabLst>
            </a:pPr>
            <a:r>
              <a:rPr sz="1750" spc="15" dirty="0">
                <a:solidFill>
                  <a:srgbClr val="C00000"/>
                </a:solidFill>
                <a:latin typeface="Arial"/>
                <a:cs typeface="Arial"/>
              </a:rPr>
              <a:t>»	</a:t>
            </a:r>
            <a:r>
              <a:rPr sz="1800" spc="-5" dirty="0">
                <a:latin typeface="Times New Roman"/>
                <a:cs typeface="Times New Roman"/>
              </a:rPr>
              <a:t>In </a:t>
            </a:r>
            <a:r>
              <a:rPr sz="1800" dirty="0">
                <a:latin typeface="Times New Roman"/>
                <a:cs typeface="Times New Roman"/>
              </a:rPr>
              <a:t>a DFG </a:t>
            </a:r>
            <a:r>
              <a:rPr sz="1800" spc="-5" dirty="0">
                <a:latin typeface="Times New Roman"/>
                <a:cs typeface="Times New Roman"/>
              </a:rPr>
              <a:t>model, </a:t>
            </a:r>
            <a:r>
              <a:rPr sz="1800" dirty="0">
                <a:latin typeface="Times New Roman"/>
                <a:cs typeface="Times New Roman"/>
              </a:rPr>
              <a:t>a </a:t>
            </a:r>
            <a:r>
              <a:rPr sz="1800" spc="-5" dirty="0">
                <a:latin typeface="Times New Roman"/>
                <a:cs typeface="Times New Roman"/>
              </a:rPr>
              <a:t>data path </a:t>
            </a:r>
            <a:r>
              <a:rPr sz="1800" dirty="0">
                <a:latin typeface="Times New Roman"/>
                <a:cs typeface="Times New Roman"/>
              </a:rPr>
              <a:t>is the </a:t>
            </a:r>
            <a:r>
              <a:rPr sz="1800" spc="-5" dirty="0">
                <a:latin typeface="Times New Roman"/>
                <a:cs typeface="Times New Roman"/>
              </a:rPr>
              <a:t>data flow path from </a:t>
            </a:r>
            <a:r>
              <a:rPr sz="1800" spc="5" dirty="0">
                <a:latin typeface="Times New Roman"/>
                <a:cs typeface="Times New Roman"/>
              </a:rPr>
              <a:t>input </a:t>
            </a:r>
            <a:r>
              <a:rPr sz="1800" dirty="0">
                <a:latin typeface="Times New Roman"/>
                <a:cs typeface="Times New Roman"/>
              </a:rPr>
              <a:t>to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5" dirty="0">
                <a:latin typeface="Times New Roman"/>
                <a:cs typeface="Times New Roman"/>
              </a:rPr>
              <a:t>output.</a:t>
            </a:r>
            <a:endParaRPr sz="1800">
              <a:latin typeface="Times New Roman"/>
              <a:cs typeface="Times New Roman"/>
            </a:endParaRPr>
          </a:p>
          <a:p>
            <a:pPr marL="27940">
              <a:lnSpc>
                <a:spcPct val="100000"/>
              </a:lnSpc>
              <a:spcBef>
                <a:spcPts val="1515"/>
              </a:spcBef>
              <a:tabLst>
                <a:tab pos="372110" algn="l"/>
              </a:tabLst>
            </a:pPr>
            <a:r>
              <a:rPr sz="1750" spc="10" dirty="0">
                <a:solidFill>
                  <a:srgbClr val="C00000"/>
                </a:solidFill>
                <a:latin typeface="Arial"/>
                <a:cs typeface="Arial"/>
              </a:rPr>
              <a:t>»	</a:t>
            </a:r>
            <a:r>
              <a:rPr sz="1800" spc="-5" dirty="0">
                <a:latin typeface="Times New Roman"/>
                <a:cs typeface="Times New Roman"/>
              </a:rPr>
              <a:t>A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DFG</a:t>
            </a:r>
            <a:r>
              <a:rPr sz="1800" spc="8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model</a:t>
            </a:r>
            <a:r>
              <a:rPr sz="1800" spc="9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is</a:t>
            </a:r>
            <a:r>
              <a:rPr sz="1800" spc="7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said</a:t>
            </a:r>
            <a:r>
              <a:rPr sz="1800" spc="7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to</a:t>
            </a:r>
            <a:r>
              <a:rPr sz="1800" spc="70" dirty="0">
                <a:latin typeface="Times New Roman"/>
                <a:cs typeface="Times New Roman"/>
              </a:rPr>
              <a:t> </a:t>
            </a:r>
            <a:r>
              <a:rPr sz="1800" spc="5" dirty="0">
                <a:latin typeface="Times New Roman"/>
                <a:cs typeface="Times New Roman"/>
              </a:rPr>
              <a:t>be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acyclic</a:t>
            </a:r>
            <a:r>
              <a:rPr sz="1800" i="1" spc="8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DFG</a:t>
            </a:r>
            <a:r>
              <a:rPr sz="1800" i="1" spc="8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sz="18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ADFG</a:t>
            </a:r>
            <a:r>
              <a:rPr sz="1800" spc="-5" dirty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sz="1800" spc="-5" dirty="0">
                <a:latin typeface="Times New Roman"/>
                <a:cs typeface="Times New Roman"/>
              </a:rPr>
              <a:t>,</a:t>
            </a:r>
            <a:r>
              <a:rPr sz="1800" spc="65" dirty="0"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AC1285"/>
                </a:solidFill>
                <a:latin typeface="Times New Roman"/>
                <a:cs typeface="Times New Roman"/>
              </a:rPr>
              <a:t>if</a:t>
            </a:r>
            <a:r>
              <a:rPr sz="1800" spc="5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AC1285"/>
                </a:solidFill>
                <a:latin typeface="Times New Roman"/>
                <a:cs typeface="Times New Roman"/>
              </a:rPr>
              <a:t>it</a:t>
            </a:r>
            <a:r>
              <a:rPr sz="1800" spc="6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AC1285"/>
                </a:solidFill>
                <a:latin typeface="Times New Roman"/>
                <a:cs typeface="Times New Roman"/>
              </a:rPr>
              <a:t>doesn't</a:t>
            </a:r>
            <a:r>
              <a:rPr sz="1800" spc="9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AC1285"/>
                </a:solidFill>
                <a:latin typeface="Times New Roman"/>
                <a:cs typeface="Times New Roman"/>
              </a:rPr>
              <a:t>contain</a:t>
            </a:r>
            <a:r>
              <a:rPr sz="1800" spc="10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AC1285"/>
                </a:solidFill>
                <a:latin typeface="Times New Roman"/>
                <a:cs typeface="Times New Roman"/>
              </a:rPr>
              <a:t>multiple</a:t>
            </a:r>
            <a:r>
              <a:rPr sz="1800" spc="6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AC1285"/>
                </a:solidFill>
                <a:latin typeface="Times New Roman"/>
                <a:cs typeface="Times New Roman"/>
              </a:rPr>
              <a:t>values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80"/>
              </a:spcBef>
              <a:tabLst>
                <a:tab pos="372110" algn="l"/>
                <a:tab pos="8241665" algn="l"/>
              </a:tabLst>
            </a:pPr>
            <a:r>
              <a:rPr sz="1800" u="heavy" dirty="0">
                <a:solidFill>
                  <a:srgbClr val="AC1285"/>
                </a:solidFill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800" u="heavy" spc="-5" dirty="0">
                <a:solidFill>
                  <a:srgbClr val="AC1285"/>
                </a:solidFill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for </a:t>
            </a:r>
            <a:r>
              <a:rPr sz="1800" u="heavy" dirty="0">
                <a:solidFill>
                  <a:srgbClr val="AC1285"/>
                </a:solidFill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the </a:t>
            </a:r>
            <a:r>
              <a:rPr sz="1800" u="heavy" spc="5" dirty="0">
                <a:solidFill>
                  <a:srgbClr val="AC1285"/>
                </a:solidFill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input </a:t>
            </a:r>
            <a:r>
              <a:rPr sz="1800" u="heavy" spc="-5" dirty="0">
                <a:solidFill>
                  <a:srgbClr val="AC1285"/>
                </a:solidFill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variable </a:t>
            </a:r>
            <a:r>
              <a:rPr sz="1800" u="heavy" dirty="0">
                <a:solidFill>
                  <a:srgbClr val="AC1285"/>
                </a:solidFill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and </a:t>
            </a:r>
            <a:r>
              <a:rPr sz="1800" u="heavy" spc="-5" dirty="0">
                <a:solidFill>
                  <a:srgbClr val="AC1285"/>
                </a:solidFill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multiple </a:t>
            </a:r>
            <a:r>
              <a:rPr sz="1800" u="heavy" spc="5" dirty="0">
                <a:solidFill>
                  <a:srgbClr val="AC1285"/>
                </a:solidFill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output </a:t>
            </a:r>
            <a:r>
              <a:rPr sz="1800" u="heavy" spc="-5" dirty="0">
                <a:solidFill>
                  <a:srgbClr val="AC1285"/>
                </a:solidFill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values for </a:t>
            </a:r>
            <a:r>
              <a:rPr sz="1800" u="heavy" dirty="0">
                <a:solidFill>
                  <a:srgbClr val="AC1285"/>
                </a:solidFill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a </a:t>
            </a:r>
            <a:r>
              <a:rPr sz="1800" u="heavy" spc="-10" dirty="0">
                <a:solidFill>
                  <a:srgbClr val="AC1285"/>
                </a:solidFill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given set </a:t>
            </a:r>
            <a:r>
              <a:rPr sz="1800" u="heavy" spc="5" dirty="0">
                <a:solidFill>
                  <a:srgbClr val="AC1285"/>
                </a:solidFill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of</a:t>
            </a:r>
            <a:r>
              <a:rPr sz="1800" u="heavy" spc="25" dirty="0">
                <a:solidFill>
                  <a:srgbClr val="AC1285"/>
                </a:solidFill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u="heavy" dirty="0">
                <a:solidFill>
                  <a:srgbClr val="AC1285"/>
                </a:solidFill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input(s)</a:t>
            </a:r>
            <a:r>
              <a:rPr sz="1800" u="heavy" dirty="0"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.	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067050" y="1836008"/>
            <a:ext cx="3366786" cy="29297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67</a:t>
            </a:fld>
            <a:endParaRPr spc="-40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199374"/>
            <a:ext cx="8304530" cy="56978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715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Control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Data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Flow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Graph/ 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Diagram (CDFG)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Model: </a:t>
            </a:r>
            <a:r>
              <a:rPr sz="2000" dirty="0">
                <a:latin typeface="Times New Roman"/>
                <a:cs typeface="Times New Roman"/>
              </a:rPr>
              <a:t>In </a:t>
            </a:r>
            <a:r>
              <a:rPr sz="2000" spc="-5" dirty="0">
                <a:latin typeface="Times New Roman"/>
                <a:cs typeface="Times New Roman"/>
              </a:rPr>
              <a:t>a DFG model, </a:t>
            </a:r>
            <a:r>
              <a:rPr sz="2000" spc="-10" dirty="0">
                <a:latin typeface="Times New Roman"/>
                <a:cs typeface="Times New Roman"/>
              </a:rPr>
              <a:t>the 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execution is controlled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by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data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it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doesn't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involve </a:t>
            </a:r>
            <a:r>
              <a:rPr sz="2000" spc="5" dirty="0">
                <a:solidFill>
                  <a:srgbClr val="AC1285"/>
                </a:solidFill>
                <a:latin typeface="Times New Roman"/>
                <a:cs typeface="Times New Roman"/>
              </a:rPr>
              <a:t>any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control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operations 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(conditionals)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635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Control DFG </a:t>
            </a:r>
            <a:r>
              <a:rPr sz="2000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(CDFG) </a:t>
            </a:r>
            <a:r>
              <a:rPr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model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used for modeling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applications involving  conditional program execution</a:t>
            </a:r>
            <a:r>
              <a:rPr sz="2000" spc="-5" dirty="0">
                <a:latin typeface="Times New Roman"/>
                <a:cs typeface="Times New Roman"/>
              </a:rPr>
              <a:t>.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CDFG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models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contains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both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data operations 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control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operations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6985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CDFG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uses Data Flow Graph (DFG) as element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conditional  (constructs) as decision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makers</a:t>
            </a:r>
            <a:r>
              <a:rPr sz="2000" spc="-10" dirty="0">
                <a:latin typeface="Times New Roman"/>
                <a:cs typeface="Times New Roman"/>
              </a:rPr>
              <a:t>. </a:t>
            </a:r>
            <a:r>
              <a:rPr sz="2000" spc="-5" dirty="0">
                <a:latin typeface="Times New Roman"/>
                <a:cs typeface="Times New Roman"/>
              </a:rPr>
              <a:t>CDFG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contains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both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data flow nodes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and 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decision nodes</a:t>
            </a:r>
            <a:r>
              <a:rPr sz="2000" spc="-5" dirty="0">
                <a:latin typeface="Times New Roman"/>
                <a:cs typeface="Times New Roman"/>
              </a:rPr>
              <a:t>, </a:t>
            </a:r>
            <a:r>
              <a:rPr sz="2000" spc="-15" dirty="0">
                <a:latin typeface="Times New Roman"/>
                <a:cs typeface="Times New Roman"/>
              </a:rPr>
              <a:t>whereas </a:t>
            </a:r>
            <a:r>
              <a:rPr sz="2000" spc="-5" dirty="0">
                <a:latin typeface="Times New Roman"/>
                <a:cs typeface="Times New Roman"/>
              </a:rPr>
              <a:t>DFG </a:t>
            </a:r>
            <a:r>
              <a:rPr sz="2000" spc="-10" dirty="0">
                <a:latin typeface="Times New Roman"/>
                <a:cs typeface="Times New Roman"/>
              </a:rPr>
              <a:t>contains </a:t>
            </a:r>
            <a:r>
              <a:rPr sz="2000" spc="-5" dirty="0">
                <a:latin typeface="Times New Roman"/>
                <a:cs typeface="Times New Roman"/>
              </a:rPr>
              <a:t>only data </a:t>
            </a:r>
            <a:r>
              <a:rPr sz="2000" spc="-10" dirty="0">
                <a:latin typeface="Times New Roman"/>
                <a:cs typeface="Times New Roman"/>
              </a:rPr>
              <a:t>flow</a:t>
            </a:r>
            <a:r>
              <a:rPr sz="2000" spc="15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nodes.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100"/>
              </a:lnSpc>
              <a:spcBef>
                <a:spcPts val="47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If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flag </a:t>
            </a:r>
            <a:r>
              <a:rPr sz="2000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= </a:t>
            </a:r>
            <a:r>
              <a:rPr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sz="2000" dirty="0">
                <a:latin typeface="Times New Roman"/>
                <a:cs typeface="Times New Roman"/>
              </a:rPr>
              <a:t>,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x </a:t>
            </a:r>
            <a:r>
              <a:rPr sz="2000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=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a </a:t>
            </a:r>
            <a:r>
              <a:rPr sz="2000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+ </a:t>
            </a:r>
            <a:r>
              <a:rPr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b</a:t>
            </a:r>
            <a:r>
              <a:rPr sz="2000" dirty="0">
                <a:latin typeface="Times New Roman"/>
                <a:cs typeface="Times New Roman"/>
              </a:rPr>
              <a:t>; </a:t>
            </a:r>
            <a:r>
              <a:rPr sz="2000" spc="-5" dirty="0">
                <a:latin typeface="Times New Roman"/>
                <a:cs typeface="Times New Roman"/>
              </a:rPr>
              <a:t>else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y </a:t>
            </a:r>
            <a:r>
              <a:rPr sz="2000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=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a – </a:t>
            </a:r>
            <a:r>
              <a:rPr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b</a:t>
            </a:r>
            <a:r>
              <a:rPr sz="2000" dirty="0">
                <a:latin typeface="Times New Roman"/>
                <a:cs typeface="Times New Roman"/>
              </a:rPr>
              <a:t>; </a:t>
            </a:r>
            <a:r>
              <a:rPr sz="2000" spc="-10" dirty="0">
                <a:latin typeface="Times New Roman"/>
                <a:cs typeface="Times New Roman"/>
              </a:rPr>
              <a:t>this requirement contains </a:t>
            </a:r>
            <a:r>
              <a:rPr sz="2000" spc="-5" dirty="0">
                <a:latin typeface="Times New Roman"/>
                <a:cs typeface="Times New Roman"/>
              </a:rPr>
              <a:t>a decision  </a:t>
            </a:r>
            <a:r>
              <a:rPr sz="2000" spc="-10" dirty="0">
                <a:latin typeface="Times New Roman"/>
                <a:cs typeface="Times New Roman"/>
              </a:rPr>
              <a:t>making </a:t>
            </a:r>
            <a:r>
              <a:rPr sz="2000" spc="-5" dirty="0">
                <a:latin typeface="Times New Roman"/>
                <a:cs typeface="Times New Roman"/>
              </a:rPr>
              <a:t>process.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CDFG </a:t>
            </a:r>
            <a:r>
              <a:rPr sz="2000" spc="-10" dirty="0">
                <a:latin typeface="Times New Roman"/>
                <a:cs typeface="Times New Roman"/>
              </a:rPr>
              <a:t>model for the </a:t>
            </a:r>
            <a:r>
              <a:rPr sz="2000" spc="-5" dirty="0">
                <a:latin typeface="Times New Roman"/>
                <a:cs typeface="Times New Roman"/>
              </a:rPr>
              <a:t>same </a:t>
            </a:r>
            <a:r>
              <a:rPr sz="2000" spc="-10" dirty="0">
                <a:latin typeface="Times New Roman"/>
                <a:cs typeface="Times New Roman"/>
              </a:rPr>
              <a:t>is given in </a:t>
            </a:r>
            <a:r>
              <a:rPr sz="2000" spc="-5" dirty="0">
                <a:latin typeface="Times New Roman"/>
                <a:cs typeface="Times New Roman"/>
              </a:rPr>
              <a:t>the following  </a:t>
            </a:r>
            <a:r>
              <a:rPr sz="2000" spc="-10" dirty="0">
                <a:latin typeface="Times New Roman"/>
                <a:cs typeface="Times New Roman"/>
              </a:rPr>
              <a:t>Figure.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68</a:t>
            </a:fld>
            <a:endParaRPr spc="-40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05400" y="381000"/>
            <a:ext cx="3886200" cy="3810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60044" y="199374"/>
            <a:ext cx="8223884" cy="55911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3659504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control node is represented </a:t>
            </a:r>
            <a:r>
              <a:rPr sz="2000" dirty="0">
                <a:latin typeface="Times New Roman"/>
                <a:cs typeface="Times New Roman"/>
              </a:rPr>
              <a:t>by </a:t>
            </a:r>
            <a:r>
              <a:rPr sz="2000" spc="-5" dirty="0">
                <a:latin typeface="Times New Roman"/>
                <a:cs typeface="Times New Roman"/>
              </a:rPr>
              <a:t>a  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'Diamond' block </a:t>
            </a:r>
            <a:r>
              <a:rPr sz="2000" spc="-10" dirty="0">
                <a:latin typeface="Times New Roman"/>
                <a:cs typeface="Times New Roman"/>
              </a:rPr>
              <a:t>which </a:t>
            </a:r>
            <a:r>
              <a:rPr sz="2000" spc="5" dirty="0"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the decision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making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element </a:t>
            </a:r>
            <a:r>
              <a:rPr sz="2000" spc="5" dirty="0">
                <a:latin typeface="Times New Roman"/>
                <a:cs typeface="Times New Roman"/>
              </a:rPr>
              <a:t>in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10" dirty="0">
                <a:latin typeface="Times New Roman"/>
                <a:cs typeface="Times New Roman"/>
              </a:rPr>
              <a:t>normal </a:t>
            </a:r>
            <a:r>
              <a:rPr sz="2000" spc="-5" dirty="0">
                <a:latin typeface="Times New Roman"/>
                <a:cs typeface="Times New Roman"/>
              </a:rPr>
              <a:t>flow </a:t>
            </a:r>
            <a:r>
              <a:rPr sz="2000" dirty="0">
                <a:latin typeface="Times New Roman"/>
                <a:cs typeface="Times New Roman"/>
              </a:rPr>
              <a:t>chart  </a:t>
            </a:r>
            <a:r>
              <a:rPr sz="2000" spc="-5" dirty="0">
                <a:latin typeface="Times New Roman"/>
                <a:cs typeface="Times New Roman"/>
              </a:rPr>
              <a:t>based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design.</a:t>
            </a:r>
            <a:endParaRPr sz="2000">
              <a:latin typeface="Times New Roman"/>
              <a:cs typeface="Times New Roman"/>
            </a:endParaRPr>
          </a:p>
          <a:p>
            <a:pPr marL="356870" marR="3659504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CDFG translates the requirement</a:t>
            </a:r>
            <a:r>
              <a:rPr sz="2000" spc="-5" dirty="0">
                <a:latin typeface="Times New Roman"/>
                <a:cs typeface="Times New Roman"/>
              </a:rPr>
              <a:t>, </a:t>
            </a:r>
            <a:r>
              <a:rPr sz="2000" spc="-10" dirty="0">
                <a:latin typeface="Times New Roman"/>
                <a:cs typeface="Times New Roman"/>
              </a:rPr>
              <a:t>which  is modeled to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10" dirty="0">
                <a:latin typeface="Times New Roman"/>
                <a:cs typeface="Times New Roman"/>
              </a:rPr>
              <a:t>concurrent </a:t>
            </a:r>
            <a:r>
              <a:rPr sz="2000" spc="-5" dirty="0">
                <a:latin typeface="Times New Roman"/>
                <a:cs typeface="Times New Roman"/>
              </a:rPr>
              <a:t>process  </a:t>
            </a:r>
            <a:r>
              <a:rPr sz="2000" spc="-10" dirty="0">
                <a:latin typeface="Times New Roman"/>
                <a:cs typeface="Times New Roman"/>
              </a:rPr>
              <a:t>model.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decision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on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which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process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is 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to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executed is determined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by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the  control</a:t>
            </a:r>
            <a:r>
              <a:rPr sz="2000" spc="-4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node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100"/>
              </a:lnSpc>
              <a:spcBef>
                <a:spcPts val="12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5" dirty="0">
                <a:latin typeface="Times New Roman"/>
                <a:cs typeface="Times New Roman"/>
              </a:rPr>
              <a:t>TA </a:t>
            </a:r>
            <a:r>
              <a:rPr sz="2000" spc="-5" dirty="0">
                <a:latin typeface="Times New Roman"/>
                <a:cs typeface="Times New Roman"/>
              </a:rPr>
              <a:t>real </a:t>
            </a:r>
            <a:r>
              <a:rPr sz="2000" spc="-10" dirty="0">
                <a:latin typeface="Times New Roman"/>
                <a:cs typeface="Times New Roman"/>
              </a:rPr>
              <a:t>world example for </a:t>
            </a:r>
            <a:r>
              <a:rPr sz="2000" spc="-5" dirty="0">
                <a:latin typeface="Times New Roman"/>
                <a:cs typeface="Times New Roman"/>
              </a:rPr>
              <a:t>modeling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embedded application using CDFG  is </a:t>
            </a:r>
            <a:r>
              <a:rPr sz="2000" spc="-10" dirty="0">
                <a:latin typeface="Times New Roman"/>
                <a:cs typeface="Times New Roman"/>
              </a:rPr>
              <a:t>the capturing and </a:t>
            </a:r>
            <a:r>
              <a:rPr sz="2000" spc="-5" dirty="0">
                <a:latin typeface="Times New Roman"/>
                <a:cs typeface="Times New Roman"/>
              </a:rPr>
              <a:t>saving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the image </a:t>
            </a:r>
            <a:r>
              <a:rPr sz="2000" spc="-5" dirty="0">
                <a:latin typeface="Times New Roman"/>
                <a:cs typeface="Times New Roman"/>
              </a:rPr>
              <a:t>to a </a:t>
            </a:r>
            <a:r>
              <a:rPr sz="2000" spc="-15" dirty="0">
                <a:latin typeface="Times New Roman"/>
                <a:cs typeface="Times New Roman"/>
              </a:rPr>
              <a:t>format </a:t>
            </a:r>
            <a:r>
              <a:rPr sz="2000" spc="-10" dirty="0">
                <a:latin typeface="Times New Roman"/>
                <a:cs typeface="Times New Roman"/>
              </a:rPr>
              <a:t>set </a:t>
            </a:r>
            <a:r>
              <a:rPr sz="2000" dirty="0">
                <a:latin typeface="Times New Roman"/>
                <a:cs typeface="Times New Roman"/>
              </a:rPr>
              <a:t>by </a:t>
            </a:r>
            <a:r>
              <a:rPr sz="2000" spc="-5" dirty="0">
                <a:latin typeface="Times New Roman"/>
                <a:cs typeface="Times New Roman"/>
              </a:rPr>
              <a:t>the </a:t>
            </a:r>
            <a:r>
              <a:rPr sz="2000" spc="-10" dirty="0">
                <a:latin typeface="Times New Roman"/>
                <a:cs typeface="Times New Roman"/>
              </a:rPr>
              <a:t>user </a:t>
            </a:r>
            <a:r>
              <a:rPr sz="2000" spc="-5" dirty="0">
                <a:latin typeface="Times New Roman"/>
                <a:cs typeface="Times New Roman"/>
              </a:rPr>
              <a:t>in a 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digital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still</a:t>
            </a:r>
            <a:r>
              <a:rPr sz="2000" spc="-2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camera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69</a:t>
            </a:fld>
            <a:endParaRPr spc="-4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353009"/>
            <a:ext cx="8304530" cy="56661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b="1" i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Operates in </a:t>
            </a:r>
            <a:r>
              <a:rPr sz="2000" b="1" i="1" u="heavy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Harsh</a:t>
            </a:r>
            <a:r>
              <a:rPr sz="2000" b="1" i="1" u="heavy" spc="-1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i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Environment: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0"/>
              </a:spcBef>
              <a:tabLst>
                <a:tab pos="356870" algn="l"/>
                <a:tab pos="673735" algn="l"/>
                <a:tab pos="1003300" algn="l"/>
                <a:tab pos="1487805" algn="l"/>
                <a:tab pos="2634615" algn="l"/>
                <a:tab pos="3174365" algn="l"/>
                <a:tab pos="3592195" algn="l"/>
                <a:tab pos="4799330" algn="l"/>
                <a:tab pos="5759450" algn="l"/>
                <a:tab pos="6598284" algn="l"/>
                <a:tab pos="7000240" algn="l"/>
                <a:tab pos="809244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I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n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n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ec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e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ss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</a:t>
            </a:r>
            <a:r>
              <a:rPr sz="2000" spc="25" dirty="0">
                <a:solidFill>
                  <a:srgbClr val="6F2F9F"/>
                </a:solidFill>
                <a:latin typeface="Times New Roman"/>
                <a:cs typeface="Times New Roman"/>
              </a:rPr>
              <a:t>r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y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</a:t>
            </a:r>
            <a:r>
              <a:rPr sz="2000" spc="-25" dirty="0">
                <a:solidFill>
                  <a:srgbClr val="6F2F9F"/>
                </a:solidFill>
                <a:latin typeface="Times New Roman"/>
                <a:cs typeface="Times New Roman"/>
              </a:rPr>
              <a:t>h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at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all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sz="2000" spc="15" dirty="0">
                <a:solidFill>
                  <a:srgbClr val="6F2F9F"/>
                </a:solidFill>
                <a:latin typeface="Times New Roman"/>
                <a:cs typeface="Times New Roman"/>
              </a:rPr>
              <a:t>e</a:t>
            </a:r>
            <a:r>
              <a:rPr sz="2000" spc="-45" dirty="0">
                <a:solidFill>
                  <a:srgbClr val="6F2F9F"/>
                </a:solidFill>
                <a:latin typeface="Times New Roman"/>
                <a:cs typeface="Times New Roman"/>
              </a:rPr>
              <a:t>m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</a:t>
            </a:r>
            <a:r>
              <a:rPr sz="2000" spc="5" dirty="0">
                <a:solidFill>
                  <a:srgbClr val="6F2F9F"/>
                </a:solidFill>
                <a:latin typeface="Times New Roman"/>
                <a:cs typeface="Times New Roman"/>
              </a:rPr>
              <a:t>d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d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ed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s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y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s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</a:t>
            </a:r>
            <a:r>
              <a:rPr sz="2000" spc="15" dirty="0">
                <a:solidFill>
                  <a:srgbClr val="6F2F9F"/>
                </a:solidFill>
                <a:latin typeface="Times New Roman"/>
                <a:cs typeface="Times New Roman"/>
              </a:rPr>
              <a:t>e</a:t>
            </a:r>
            <a:r>
              <a:rPr sz="2000" spc="-45" dirty="0">
                <a:solidFill>
                  <a:srgbClr val="6F2F9F"/>
                </a:solidFill>
                <a:latin typeface="Times New Roman"/>
                <a:cs typeface="Times New Roman"/>
              </a:rPr>
              <a:t>m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s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h</a:t>
            </a:r>
            <a:r>
              <a:rPr sz="2000" spc="25" dirty="0">
                <a:solidFill>
                  <a:srgbClr val="6F2F9F"/>
                </a:solidFill>
                <a:latin typeface="Times New Roman"/>
                <a:cs typeface="Times New Roman"/>
              </a:rPr>
              <a:t>o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u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ld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sz="2000" spc="5" dirty="0">
                <a:solidFill>
                  <a:srgbClr val="6F2F9F"/>
                </a:solidFill>
                <a:latin typeface="Times New Roman"/>
                <a:cs typeface="Times New Roman"/>
              </a:rPr>
              <a:t>b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	d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</a:t>
            </a:r>
            <a:r>
              <a:rPr sz="2000" spc="5" dirty="0">
                <a:solidFill>
                  <a:srgbClr val="6F2F9F"/>
                </a:solidFill>
                <a:latin typeface="Times New Roman"/>
                <a:cs typeface="Times New Roman"/>
              </a:rPr>
              <a:t>p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l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</a:t>
            </a:r>
            <a:r>
              <a:rPr sz="2000" spc="-45" dirty="0">
                <a:solidFill>
                  <a:srgbClr val="6F2F9F"/>
                </a:solidFill>
                <a:latin typeface="Times New Roman"/>
                <a:cs typeface="Times New Roman"/>
              </a:rPr>
              <a:t>y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ed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in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controlled</a:t>
            </a:r>
            <a:r>
              <a:rPr sz="2000" spc="-3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environments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5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295" dirty="0"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environment</a:t>
            </a:r>
            <a:r>
              <a:rPr sz="2000" spc="30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5" dirty="0">
                <a:solidFill>
                  <a:srgbClr val="AC1285"/>
                </a:solidFill>
                <a:latin typeface="Times New Roman"/>
                <a:cs typeface="Times New Roman"/>
              </a:rPr>
              <a:t>in</a:t>
            </a:r>
            <a:r>
              <a:rPr sz="2000" spc="33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which</a:t>
            </a:r>
            <a:r>
              <a:rPr sz="2000" spc="28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5" dirty="0">
                <a:solidFill>
                  <a:srgbClr val="AC1285"/>
                </a:solidFill>
                <a:latin typeface="Times New Roman"/>
                <a:cs typeface="Times New Roman"/>
              </a:rPr>
              <a:t>the</a:t>
            </a:r>
            <a:r>
              <a:rPr sz="2000" spc="30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embedded</a:t>
            </a:r>
            <a:r>
              <a:rPr sz="2000" spc="32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system</a:t>
            </a:r>
            <a:r>
              <a:rPr sz="2000" spc="26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deployed</a:t>
            </a:r>
            <a:r>
              <a:rPr sz="2000" spc="36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may</a:t>
            </a:r>
            <a:r>
              <a:rPr sz="2000" spc="28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be</a:t>
            </a:r>
            <a:r>
              <a:rPr sz="2000" spc="30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</a:t>
            </a:r>
            <a:r>
              <a:rPr sz="2000" spc="30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dusty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one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or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high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temperature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zone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or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an area subject to vibrations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and</a:t>
            </a:r>
            <a:r>
              <a:rPr sz="2000" spc="19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shock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6985" indent="-344805">
              <a:lnSpc>
                <a:spcPct val="150000"/>
              </a:lnSpc>
              <a:spcBef>
                <a:spcPts val="484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Systems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placed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in such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areas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should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be capable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to withstand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all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these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adverse  operating</a:t>
            </a:r>
            <a:r>
              <a:rPr sz="2000" spc="-3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conditions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80" dirty="0"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design</a:t>
            </a:r>
            <a:r>
              <a:rPr sz="2000" spc="7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should</a:t>
            </a:r>
            <a:r>
              <a:rPr sz="2000" spc="9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take</a:t>
            </a:r>
            <a:r>
              <a:rPr sz="2000" spc="8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care</a:t>
            </a:r>
            <a:r>
              <a:rPr sz="2000" spc="8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</a:t>
            </a:r>
            <a:r>
              <a:rPr sz="2000" spc="6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</a:t>
            </a:r>
            <a:r>
              <a:rPr sz="2000" spc="8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operating</a:t>
            </a:r>
            <a:r>
              <a:rPr sz="2000" spc="7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conditions</a:t>
            </a:r>
            <a:r>
              <a:rPr sz="2000" spc="8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6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the</a:t>
            </a:r>
            <a:r>
              <a:rPr sz="2000" spc="8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area</a:t>
            </a:r>
            <a:r>
              <a:rPr sz="2000" spc="114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where</a:t>
            </a:r>
            <a:r>
              <a:rPr sz="2000" spc="8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the</a:t>
            </a:r>
            <a:endParaRPr sz="2000">
              <a:latin typeface="Times New Roman"/>
              <a:cs typeface="Times New Roman"/>
            </a:endParaRPr>
          </a:p>
          <a:p>
            <a:pPr marL="356870" algn="just">
              <a:lnSpc>
                <a:spcPct val="100000"/>
              </a:lnSpc>
              <a:spcBef>
                <a:spcPts val="1205"/>
              </a:spcBef>
            </a:pPr>
            <a:r>
              <a:rPr sz="2000" spc="-15" dirty="0">
                <a:latin typeface="Times New Roman"/>
                <a:cs typeface="Times New Roman"/>
              </a:rPr>
              <a:t>system </a:t>
            </a:r>
            <a:r>
              <a:rPr sz="2000" spc="-5" dirty="0">
                <a:latin typeface="Times New Roman"/>
                <a:cs typeface="Times New Roman"/>
              </a:rPr>
              <a:t>is </a:t>
            </a:r>
            <a:r>
              <a:rPr sz="2000" spc="-10" dirty="0">
                <a:latin typeface="Times New Roman"/>
                <a:cs typeface="Times New Roman"/>
              </a:rPr>
              <a:t>going </a:t>
            </a:r>
            <a:r>
              <a:rPr sz="2000" spc="-5" dirty="0">
                <a:latin typeface="Times New Roman"/>
                <a:cs typeface="Times New Roman"/>
              </a:rPr>
              <a:t>to</a:t>
            </a:r>
            <a:r>
              <a:rPr sz="2000" spc="7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implement.</a:t>
            </a:r>
            <a:endParaRPr sz="2000">
              <a:latin typeface="Times New Roman"/>
              <a:cs typeface="Times New Roman"/>
            </a:endParaRPr>
          </a:p>
          <a:p>
            <a:pPr marL="683260" marR="7620" indent="-326390" algn="just">
              <a:lnSpc>
                <a:spcPct val="150100"/>
              </a:lnSpc>
              <a:spcBef>
                <a:spcPts val="480"/>
              </a:spcBef>
              <a:buClr>
                <a:srgbClr val="3A812E"/>
              </a:buClr>
              <a:buSzPct val="60000"/>
              <a:buFont typeface="Wingdings"/>
              <a:buChar char=""/>
              <a:tabLst>
                <a:tab pos="683260" algn="l"/>
              </a:tabLst>
            </a:pPr>
            <a:r>
              <a:rPr sz="2000" spc="-5" dirty="0">
                <a:latin typeface="Times New Roman"/>
                <a:cs typeface="Times New Roman"/>
              </a:rPr>
              <a:t>For </a:t>
            </a:r>
            <a:r>
              <a:rPr sz="2000" spc="-10" dirty="0">
                <a:latin typeface="Times New Roman"/>
                <a:cs typeface="Times New Roman"/>
              </a:rPr>
              <a:t>example,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if the system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needs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to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be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deployed in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high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temperature  zone,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then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all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components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used </a:t>
            </a:r>
            <a:r>
              <a:rPr sz="2000" spc="5" dirty="0">
                <a:solidFill>
                  <a:srgbClr val="006FC0"/>
                </a:solidFill>
                <a:latin typeface="Times New Roman"/>
                <a:cs typeface="Times New Roman"/>
              </a:rPr>
              <a:t>in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the system should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be of high 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temperature</a:t>
            </a:r>
            <a:r>
              <a:rPr sz="2000" spc="15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grade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420100" y="6471338"/>
            <a:ext cx="217804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7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199374"/>
            <a:ext cx="8306434" cy="53619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715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State Machine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Model: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State Machine model </a:t>
            </a:r>
            <a:r>
              <a:rPr sz="2000" spc="-5" dirty="0">
                <a:latin typeface="Times New Roman"/>
                <a:cs typeface="Times New Roman"/>
              </a:rPr>
              <a:t>is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used for modeling 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reactive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or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event-driven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embedded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systems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whose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processing behavior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is 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dependent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on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state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transitions</a:t>
            </a:r>
            <a:r>
              <a:rPr sz="2000" spc="-10" dirty="0">
                <a:latin typeface="Times New Roman"/>
                <a:cs typeface="Times New Roman"/>
              </a:rPr>
              <a:t>.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Embedded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systems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used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in the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control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and  industrial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applications </a:t>
            </a:r>
            <a:r>
              <a:rPr sz="2000" dirty="0">
                <a:latin typeface="Times New Roman"/>
                <a:cs typeface="Times New Roman"/>
              </a:rPr>
              <a:t>are </a:t>
            </a:r>
            <a:r>
              <a:rPr sz="2000" spc="-10" dirty="0">
                <a:latin typeface="Times New Roman"/>
                <a:cs typeface="Times New Roman"/>
              </a:rPr>
              <a:t>typical examples for event </a:t>
            </a:r>
            <a:r>
              <a:rPr sz="2000" spc="-5" dirty="0">
                <a:latin typeface="Times New Roman"/>
                <a:cs typeface="Times New Roman"/>
              </a:rPr>
              <a:t>driven</a:t>
            </a:r>
            <a:r>
              <a:rPr sz="2000" spc="17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systems.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</a:t>
            </a:r>
            <a:r>
              <a:rPr sz="2000" spc="22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280" dirty="0"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State</a:t>
            </a:r>
            <a:r>
              <a:rPr sz="2000" spc="28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Machine</a:t>
            </a:r>
            <a:r>
              <a:rPr sz="2000" spc="32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model</a:t>
            </a:r>
            <a:r>
              <a:rPr sz="2000" spc="31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describes</a:t>
            </a:r>
            <a:r>
              <a:rPr sz="2000" spc="28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</a:t>
            </a:r>
            <a:r>
              <a:rPr sz="2000" spc="29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system</a:t>
            </a:r>
            <a:r>
              <a:rPr sz="2000" spc="28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behavior</a:t>
            </a:r>
            <a:r>
              <a:rPr sz="2000" spc="32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with</a:t>
            </a:r>
            <a:r>
              <a:rPr sz="2000" spc="305" dirty="0"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'</a:t>
            </a:r>
            <a:r>
              <a:rPr sz="2000" i="1" spc="-10" dirty="0">
                <a:solidFill>
                  <a:srgbClr val="6F2F9F"/>
                </a:solidFill>
                <a:latin typeface="Times New Roman"/>
                <a:cs typeface="Times New Roman"/>
              </a:rPr>
              <a:t>States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',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'</a:t>
            </a:r>
            <a:r>
              <a:rPr sz="2000" i="1" spc="-10" dirty="0">
                <a:solidFill>
                  <a:srgbClr val="6F2F9F"/>
                </a:solidFill>
                <a:latin typeface="Times New Roman"/>
                <a:cs typeface="Times New Roman"/>
              </a:rPr>
              <a:t>Events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',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'</a:t>
            </a:r>
            <a:r>
              <a:rPr sz="2000" i="1" spc="-5" dirty="0">
                <a:solidFill>
                  <a:srgbClr val="6F2F9F"/>
                </a:solidFill>
                <a:latin typeface="Times New Roman"/>
                <a:cs typeface="Times New Roman"/>
              </a:rPr>
              <a:t>Actions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'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and</a:t>
            </a:r>
            <a:r>
              <a:rPr sz="2000" spc="6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'</a:t>
            </a:r>
            <a:r>
              <a:rPr sz="2000" i="1" spc="-10" dirty="0">
                <a:solidFill>
                  <a:srgbClr val="6F2F9F"/>
                </a:solidFill>
                <a:latin typeface="Times New Roman"/>
                <a:cs typeface="Times New Roman"/>
              </a:rPr>
              <a:t>Transitions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'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683260" indent="-326390">
              <a:lnSpc>
                <a:spcPct val="100000"/>
              </a:lnSpc>
              <a:spcBef>
                <a:spcPts val="1680"/>
              </a:spcBef>
              <a:buClr>
                <a:srgbClr val="3A812E"/>
              </a:buClr>
              <a:buSzPct val="60000"/>
              <a:buFont typeface="Wingdings"/>
              <a:buChar char=""/>
              <a:tabLst>
                <a:tab pos="682625" algn="l"/>
                <a:tab pos="683260" algn="l"/>
              </a:tabLst>
            </a:pP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State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representation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 current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situation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683260" marR="5080" indent="-326390">
              <a:lnSpc>
                <a:spcPct val="150100"/>
              </a:lnSpc>
              <a:spcBef>
                <a:spcPts val="480"/>
              </a:spcBef>
              <a:buClr>
                <a:srgbClr val="3A812E"/>
              </a:buClr>
              <a:buSzPct val="60000"/>
              <a:buFont typeface="Wingdings"/>
              <a:buChar char=""/>
              <a:tabLst>
                <a:tab pos="682625" algn="l"/>
                <a:tab pos="683260" algn="l"/>
                <a:tab pos="1783714" algn="l"/>
                <a:tab pos="3094990" algn="l"/>
                <a:tab pos="3420745" algn="l"/>
                <a:tab pos="3860165" algn="l"/>
                <a:tab pos="5052060" algn="l"/>
                <a:tab pos="5716905" algn="l"/>
                <a:tab pos="6238240" algn="l"/>
                <a:tab pos="7406005" algn="l"/>
                <a:tab pos="7830184" algn="l"/>
              </a:tabLst>
            </a:pPr>
            <a:r>
              <a:rPr sz="2000" spc="-5" dirty="0">
                <a:latin typeface="Times New Roman"/>
                <a:cs typeface="Times New Roman"/>
              </a:rPr>
              <a:t>An 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ev</a:t>
            </a:r>
            <a:r>
              <a:rPr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en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i</a:t>
            </a:r>
            <a:r>
              <a:rPr sz="2000" spc="-5" dirty="0">
                <a:latin typeface="Times New Roman"/>
                <a:cs typeface="Times New Roman"/>
              </a:rPr>
              <a:t>s</a:t>
            </a:r>
            <a:r>
              <a:rPr sz="2000" dirty="0">
                <a:latin typeface="Times New Roman"/>
                <a:cs typeface="Times New Roman"/>
              </a:rPr>
              <a:t> 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an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</a:t>
            </a:r>
            <a:r>
              <a:rPr sz="2000" spc="-25" dirty="0">
                <a:solidFill>
                  <a:srgbClr val="6F2F9F"/>
                </a:solidFill>
                <a:latin typeface="Times New Roman"/>
                <a:cs typeface="Times New Roman"/>
              </a:rPr>
              <a:t>n</a:t>
            </a:r>
            <a:r>
              <a:rPr sz="2000" spc="25" dirty="0">
                <a:solidFill>
                  <a:srgbClr val="6F2F9F"/>
                </a:solidFill>
                <a:latin typeface="Times New Roman"/>
                <a:cs typeface="Times New Roman"/>
              </a:rPr>
              <a:t>p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u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o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</a:t>
            </a:r>
            <a:r>
              <a:rPr sz="2000" spc="-25" dirty="0">
                <a:solidFill>
                  <a:srgbClr val="6F2F9F"/>
                </a:solidFill>
                <a:latin typeface="Times New Roman"/>
                <a:cs typeface="Times New Roman"/>
              </a:rPr>
              <a:t>h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sz="2000" i="1" spc="-15" dirty="0">
                <a:solidFill>
                  <a:srgbClr val="6F2F9F"/>
                </a:solidFill>
                <a:latin typeface="Times New Roman"/>
                <a:cs typeface="Times New Roman"/>
              </a:rPr>
              <a:t>s</a:t>
            </a:r>
            <a:r>
              <a:rPr sz="2000" i="1" spc="-5" dirty="0">
                <a:solidFill>
                  <a:srgbClr val="6F2F9F"/>
                </a:solidFill>
                <a:latin typeface="Times New Roman"/>
                <a:cs typeface="Times New Roman"/>
              </a:rPr>
              <a:t>t</a:t>
            </a:r>
            <a:r>
              <a:rPr sz="2000" i="1" dirty="0">
                <a:solidFill>
                  <a:srgbClr val="6F2F9F"/>
                </a:solidFill>
                <a:latin typeface="Times New Roman"/>
                <a:cs typeface="Times New Roman"/>
              </a:rPr>
              <a:t>a</a:t>
            </a:r>
            <a:r>
              <a:rPr sz="2000" i="1" spc="-5" dirty="0">
                <a:solidFill>
                  <a:srgbClr val="6F2F9F"/>
                </a:solidFill>
                <a:latin typeface="Times New Roman"/>
                <a:cs typeface="Times New Roman"/>
              </a:rPr>
              <a:t>te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20" dirty="0">
                <a:latin typeface="Times New Roman"/>
                <a:cs typeface="Times New Roman"/>
              </a:rPr>
              <a:t>T</a:t>
            </a:r>
            <a:r>
              <a:rPr sz="2000" spc="-20" dirty="0">
                <a:latin typeface="Times New Roman"/>
                <a:cs typeface="Times New Roman"/>
              </a:rPr>
              <a:t>h</a:t>
            </a:r>
            <a:r>
              <a:rPr sz="2000" spc="-5" dirty="0">
                <a:latin typeface="Times New Roman"/>
                <a:cs typeface="Times New Roman"/>
              </a:rPr>
              <a:t>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i="1" spc="-5" dirty="0">
                <a:latin typeface="Times New Roman"/>
                <a:cs typeface="Times New Roman"/>
              </a:rPr>
              <a:t>ev</a:t>
            </a:r>
            <a:r>
              <a:rPr sz="2000" i="1" dirty="0">
                <a:latin typeface="Times New Roman"/>
                <a:cs typeface="Times New Roman"/>
              </a:rPr>
              <a:t>en</a:t>
            </a:r>
            <a:r>
              <a:rPr sz="2000" i="1" spc="-5" dirty="0">
                <a:latin typeface="Times New Roman"/>
                <a:cs typeface="Times New Roman"/>
              </a:rPr>
              <a:t>t</a:t>
            </a:r>
            <a:r>
              <a:rPr sz="2000" i="1" dirty="0">
                <a:latin typeface="Times New Roman"/>
                <a:cs typeface="Times New Roman"/>
              </a:rPr>
              <a:t>	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acts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as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 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s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ti</a:t>
            </a:r>
            <a:r>
              <a:rPr sz="2000" spc="-25" dirty="0">
                <a:solidFill>
                  <a:srgbClr val="6F2F9F"/>
                </a:solidFill>
                <a:latin typeface="Times New Roman"/>
                <a:cs typeface="Times New Roman"/>
              </a:rPr>
              <a:t>m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u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li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sz="2000" spc="-25" dirty="0">
                <a:solidFill>
                  <a:srgbClr val="6F2F9F"/>
                </a:solidFill>
                <a:latin typeface="Times New Roman"/>
                <a:cs typeface="Times New Roman"/>
              </a:rPr>
              <a:t>f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r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s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tate  transition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683260" indent="-326390">
              <a:lnSpc>
                <a:spcPct val="100000"/>
              </a:lnSpc>
              <a:spcBef>
                <a:spcPts val="1680"/>
              </a:spcBef>
              <a:buClr>
                <a:srgbClr val="3A812E"/>
              </a:buClr>
              <a:buSzPct val="60000"/>
              <a:buFont typeface="Wingdings"/>
              <a:buChar char=""/>
              <a:tabLst>
                <a:tab pos="682625" algn="l"/>
                <a:tab pos="683260" algn="l"/>
              </a:tabLst>
            </a:pP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Transition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movement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from one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state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to</a:t>
            </a:r>
            <a:r>
              <a:rPr sz="2000" spc="18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another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683260" indent="-326390">
              <a:lnSpc>
                <a:spcPct val="100000"/>
              </a:lnSpc>
              <a:spcBef>
                <a:spcPts val="1680"/>
              </a:spcBef>
              <a:buClr>
                <a:srgbClr val="3A812E"/>
              </a:buClr>
              <a:buSzPct val="60000"/>
              <a:buFont typeface="Wingdings"/>
              <a:buChar char=""/>
              <a:tabLst>
                <a:tab pos="682625" algn="l"/>
                <a:tab pos="683260" algn="l"/>
              </a:tabLst>
            </a:pP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Action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latin typeface="Times New Roman"/>
                <a:cs typeface="Times New Roman"/>
              </a:rPr>
              <a:t>an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activity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to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performed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by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state</a:t>
            </a:r>
            <a:r>
              <a:rPr sz="2000" spc="8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machine</a:t>
            </a:r>
            <a:r>
              <a:rPr sz="2000" spc="-1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70</a:t>
            </a:fld>
            <a:endParaRPr spc="-40" dirty="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6172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60044" y="199374"/>
            <a:ext cx="8300084" cy="9410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>
              <a:lnSpc>
                <a:spcPct val="150100"/>
              </a:lnSpc>
              <a:spcBef>
                <a:spcPts val="100"/>
              </a:spcBef>
              <a:tabLst>
                <a:tab pos="356870" algn="l"/>
              </a:tabLst>
            </a:pPr>
            <a:r>
              <a:rPr i="0" spc="-5" dirty="0">
                <a:solidFill>
                  <a:srgbClr val="C00000"/>
                </a:solidFill>
              </a:rPr>
              <a:t>»	</a:t>
            </a:r>
            <a:r>
              <a:rPr i="0" spc="-5" dirty="0">
                <a:solidFill>
                  <a:srgbClr val="000000"/>
                </a:solidFill>
              </a:rPr>
              <a:t>A </a:t>
            </a:r>
            <a:r>
              <a:rPr spc="-5" dirty="0">
                <a:latin typeface="Times New Roman"/>
                <a:cs typeface="Times New Roman"/>
              </a:rPr>
              <a:t>Finite State Machine (FSM) model </a:t>
            </a:r>
            <a:r>
              <a:rPr i="0" spc="-5" dirty="0">
                <a:solidFill>
                  <a:srgbClr val="000000"/>
                </a:solidFill>
              </a:rPr>
              <a:t>is </a:t>
            </a:r>
            <a:r>
              <a:rPr i="0" spc="-10" dirty="0">
                <a:solidFill>
                  <a:srgbClr val="000000"/>
                </a:solidFill>
              </a:rPr>
              <a:t>one </a:t>
            </a:r>
            <a:r>
              <a:rPr i="0" spc="-5" dirty="0">
                <a:solidFill>
                  <a:srgbClr val="000000"/>
                </a:solidFill>
              </a:rPr>
              <a:t>in </a:t>
            </a:r>
            <a:r>
              <a:rPr i="0" spc="-10" dirty="0">
                <a:solidFill>
                  <a:srgbClr val="000000"/>
                </a:solidFill>
              </a:rPr>
              <a:t>which </a:t>
            </a:r>
            <a:r>
              <a:rPr i="0" spc="-5" dirty="0">
                <a:solidFill>
                  <a:srgbClr val="AC1285"/>
                </a:solidFill>
              </a:rPr>
              <a:t>the </a:t>
            </a:r>
            <a:r>
              <a:rPr i="0" spc="-15" dirty="0">
                <a:solidFill>
                  <a:srgbClr val="AC1285"/>
                </a:solidFill>
              </a:rPr>
              <a:t>number </a:t>
            </a:r>
            <a:r>
              <a:rPr i="0" dirty="0">
                <a:solidFill>
                  <a:srgbClr val="AC1285"/>
                </a:solidFill>
              </a:rPr>
              <a:t>of </a:t>
            </a:r>
            <a:r>
              <a:rPr i="0" spc="-5" dirty="0">
                <a:solidFill>
                  <a:srgbClr val="AC1285"/>
                </a:solidFill>
              </a:rPr>
              <a:t>states are  </a:t>
            </a:r>
            <a:r>
              <a:rPr i="0" spc="-10" dirty="0">
                <a:solidFill>
                  <a:srgbClr val="AC1285"/>
                </a:solidFill>
              </a:rPr>
              <a:t>finite</a:t>
            </a:r>
            <a:r>
              <a:rPr i="0" spc="-10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71</a:t>
            </a:fld>
            <a:endParaRPr spc="-40" dirty="0"/>
          </a:p>
        </p:txBody>
      </p:sp>
      <p:sp>
        <p:nvSpPr>
          <p:cNvPr id="4" name="object 4"/>
          <p:cNvSpPr txBox="1"/>
          <p:nvPr/>
        </p:nvSpPr>
        <p:spPr>
          <a:xfrm>
            <a:off x="804468" y="1175182"/>
            <a:ext cx="7960359" cy="48602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38455" marR="10160" indent="-326390" algn="just">
              <a:lnSpc>
                <a:spcPct val="150100"/>
              </a:lnSpc>
              <a:spcBef>
                <a:spcPts val="100"/>
              </a:spcBef>
              <a:buClr>
                <a:srgbClr val="3A812E"/>
              </a:buClr>
              <a:buSzPct val="60000"/>
              <a:buFont typeface="Wingdings"/>
              <a:buChar char=""/>
              <a:tabLst>
                <a:tab pos="339090" algn="l"/>
              </a:tabLst>
            </a:pPr>
            <a:r>
              <a:rPr sz="2000" spc="-5" dirty="0">
                <a:latin typeface="Times New Roman"/>
                <a:cs typeface="Times New Roman"/>
              </a:rPr>
              <a:t>As an example let </a:t>
            </a:r>
            <a:r>
              <a:rPr sz="2000" spc="-15" dirty="0">
                <a:latin typeface="Times New Roman"/>
                <a:cs typeface="Times New Roman"/>
              </a:rPr>
              <a:t>us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consider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the design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of </a:t>
            </a:r>
            <a:r>
              <a:rPr sz="2000" spc="5" dirty="0">
                <a:solidFill>
                  <a:srgbClr val="006FC0"/>
                </a:solidFill>
                <a:latin typeface="Times New Roman"/>
                <a:cs typeface="Times New Roman"/>
              </a:rPr>
              <a:t>an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embedded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system for 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driver/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passenger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'</a:t>
            </a:r>
            <a:r>
              <a:rPr sz="2000" i="1" spc="-5" dirty="0">
                <a:solidFill>
                  <a:srgbClr val="006FC0"/>
                </a:solidFill>
                <a:latin typeface="Times New Roman"/>
                <a:cs typeface="Times New Roman"/>
              </a:rPr>
              <a:t>Seat Belt Warning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' </a:t>
            </a:r>
            <a:r>
              <a:rPr sz="2000" spc="5" dirty="0">
                <a:solidFill>
                  <a:srgbClr val="006FC0"/>
                </a:solidFill>
                <a:latin typeface="Times New Roman"/>
                <a:cs typeface="Times New Roman"/>
              </a:rPr>
              <a:t>in an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automotive using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the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FSM 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model</a:t>
            </a:r>
            <a:r>
              <a:rPr sz="2000" spc="-10" dirty="0">
                <a:latin typeface="Times New Roman"/>
                <a:cs typeface="Times New Roman"/>
              </a:rPr>
              <a:t>.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5" dirty="0">
                <a:latin typeface="Times New Roman"/>
                <a:cs typeface="Times New Roman"/>
              </a:rPr>
              <a:t>system </a:t>
            </a:r>
            <a:r>
              <a:rPr sz="2000" spc="-10" dirty="0">
                <a:latin typeface="Times New Roman"/>
                <a:cs typeface="Times New Roman"/>
              </a:rPr>
              <a:t>requirements </a:t>
            </a:r>
            <a:r>
              <a:rPr sz="2000" spc="-5" dirty="0">
                <a:latin typeface="Times New Roman"/>
                <a:cs typeface="Times New Roman"/>
              </a:rPr>
              <a:t>are captured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as.</a:t>
            </a:r>
            <a:endParaRPr sz="2000">
              <a:latin typeface="Times New Roman"/>
              <a:cs typeface="Times New Roman"/>
            </a:endParaRPr>
          </a:p>
          <a:p>
            <a:pPr marL="689610" marR="8255" lvl="1" indent="-351155" algn="just">
              <a:lnSpc>
                <a:spcPct val="150100"/>
              </a:lnSpc>
              <a:spcBef>
                <a:spcPts val="459"/>
              </a:spcBef>
              <a:buClr>
                <a:srgbClr val="CC9900"/>
              </a:buClr>
              <a:buSzPct val="63888"/>
              <a:buFont typeface="Wingdings"/>
              <a:buChar char=""/>
              <a:tabLst>
                <a:tab pos="690245" algn="l"/>
              </a:tabLst>
            </a:pPr>
            <a:r>
              <a:rPr sz="1800" spc="-5" dirty="0">
                <a:latin typeface="Times New Roman"/>
                <a:cs typeface="Times New Roman"/>
              </a:rPr>
              <a:t>When </a:t>
            </a:r>
            <a:r>
              <a:rPr sz="1800" dirty="0">
                <a:latin typeface="Times New Roman"/>
                <a:cs typeface="Times New Roman"/>
              </a:rPr>
              <a:t>the </a:t>
            </a:r>
            <a:r>
              <a:rPr sz="1800" spc="-5" dirty="0">
                <a:latin typeface="Times New Roman"/>
                <a:cs typeface="Times New Roman"/>
              </a:rPr>
              <a:t>vehicle </a:t>
            </a:r>
            <a:r>
              <a:rPr sz="1800" dirty="0">
                <a:latin typeface="Times New Roman"/>
                <a:cs typeface="Times New Roman"/>
              </a:rPr>
              <a:t>ignition </a:t>
            </a:r>
            <a:r>
              <a:rPr sz="1800" spc="-5" dirty="0">
                <a:latin typeface="Times New Roman"/>
                <a:cs typeface="Times New Roman"/>
              </a:rPr>
              <a:t>is turned </a:t>
            </a:r>
            <a:r>
              <a:rPr sz="1800" spc="5" dirty="0">
                <a:latin typeface="Times New Roman"/>
                <a:cs typeface="Times New Roman"/>
              </a:rPr>
              <a:t>on </a:t>
            </a:r>
            <a:r>
              <a:rPr sz="1800" dirty="0">
                <a:latin typeface="Times New Roman"/>
                <a:cs typeface="Times New Roman"/>
              </a:rPr>
              <a:t>and </a:t>
            </a:r>
            <a:r>
              <a:rPr sz="1800" spc="-5" dirty="0">
                <a:latin typeface="Times New Roman"/>
                <a:cs typeface="Times New Roman"/>
              </a:rPr>
              <a:t>the </a:t>
            </a:r>
            <a:r>
              <a:rPr sz="1800" spc="-10" dirty="0">
                <a:latin typeface="Times New Roman"/>
                <a:cs typeface="Times New Roman"/>
              </a:rPr>
              <a:t>seat </a:t>
            </a:r>
            <a:r>
              <a:rPr sz="1800" dirty="0">
                <a:latin typeface="Times New Roman"/>
                <a:cs typeface="Times New Roman"/>
              </a:rPr>
              <a:t>belt </a:t>
            </a:r>
            <a:r>
              <a:rPr sz="1800" spc="-5" dirty="0">
                <a:latin typeface="Times New Roman"/>
                <a:cs typeface="Times New Roman"/>
              </a:rPr>
              <a:t>is </a:t>
            </a:r>
            <a:r>
              <a:rPr sz="1800" spc="5" dirty="0">
                <a:latin typeface="Times New Roman"/>
                <a:cs typeface="Times New Roman"/>
              </a:rPr>
              <a:t>not </a:t>
            </a:r>
            <a:r>
              <a:rPr sz="1800" spc="-5" dirty="0">
                <a:latin typeface="Times New Roman"/>
                <a:cs typeface="Times New Roman"/>
              </a:rPr>
              <a:t>fastened within  </a:t>
            </a:r>
            <a:r>
              <a:rPr sz="1800" spc="5" dirty="0">
                <a:latin typeface="Times New Roman"/>
                <a:cs typeface="Times New Roman"/>
              </a:rPr>
              <a:t>10 </a:t>
            </a:r>
            <a:r>
              <a:rPr sz="1800" dirty="0">
                <a:latin typeface="Times New Roman"/>
                <a:cs typeface="Times New Roman"/>
              </a:rPr>
              <a:t>seconds </a:t>
            </a:r>
            <a:r>
              <a:rPr sz="1800" spc="5" dirty="0">
                <a:latin typeface="Times New Roman"/>
                <a:cs typeface="Times New Roman"/>
              </a:rPr>
              <a:t>of </a:t>
            </a:r>
            <a:r>
              <a:rPr sz="1800" dirty="0">
                <a:latin typeface="Times New Roman"/>
                <a:cs typeface="Times New Roman"/>
              </a:rPr>
              <a:t>ignition </a:t>
            </a:r>
            <a:r>
              <a:rPr sz="1800" spc="-5" dirty="0">
                <a:latin typeface="Times New Roman"/>
                <a:cs typeface="Times New Roman"/>
              </a:rPr>
              <a:t>ON, </a:t>
            </a:r>
            <a:r>
              <a:rPr sz="1800" dirty="0">
                <a:latin typeface="Times New Roman"/>
                <a:cs typeface="Times New Roman"/>
              </a:rPr>
              <a:t>the </a:t>
            </a:r>
            <a:r>
              <a:rPr sz="1800" spc="-10" dirty="0">
                <a:latin typeface="Times New Roman"/>
                <a:cs typeface="Times New Roman"/>
              </a:rPr>
              <a:t>system </a:t>
            </a:r>
            <a:r>
              <a:rPr sz="1800" spc="-5" dirty="0">
                <a:latin typeface="Times New Roman"/>
                <a:cs typeface="Times New Roman"/>
              </a:rPr>
              <a:t>generates an alarm signal for </a:t>
            </a:r>
            <a:r>
              <a:rPr sz="1800" dirty="0">
                <a:latin typeface="Times New Roman"/>
                <a:cs typeface="Times New Roman"/>
              </a:rPr>
              <a:t>5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seconds.</a:t>
            </a:r>
            <a:endParaRPr sz="1800">
              <a:latin typeface="Times New Roman"/>
              <a:cs typeface="Times New Roman"/>
            </a:endParaRPr>
          </a:p>
          <a:p>
            <a:pPr marL="689610" marR="5080" lvl="1" indent="-351155" algn="just">
              <a:lnSpc>
                <a:spcPct val="150100"/>
              </a:lnSpc>
              <a:spcBef>
                <a:spcPts val="434"/>
              </a:spcBef>
              <a:buClr>
                <a:srgbClr val="CC9900"/>
              </a:buClr>
              <a:buSzPct val="63888"/>
              <a:buFont typeface="Wingdings"/>
              <a:buChar char=""/>
              <a:tabLst>
                <a:tab pos="690245" algn="l"/>
              </a:tabLst>
            </a:pPr>
            <a:r>
              <a:rPr sz="1800" spc="-10" dirty="0">
                <a:latin typeface="Times New Roman"/>
                <a:cs typeface="Times New Roman"/>
              </a:rPr>
              <a:t>The </a:t>
            </a:r>
            <a:r>
              <a:rPr sz="1800" dirty="0">
                <a:latin typeface="Times New Roman"/>
                <a:cs typeface="Times New Roman"/>
              </a:rPr>
              <a:t>Alarm is turned </a:t>
            </a:r>
            <a:r>
              <a:rPr sz="1800" spc="-10" dirty="0">
                <a:latin typeface="Times New Roman"/>
                <a:cs typeface="Times New Roman"/>
              </a:rPr>
              <a:t>off when </a:t>
            </a:r>
            <a:r>
              <a:rPr sz="1800" dirty="0">
                <a:latin typeface="Times New Roman"/>
                <a:cs typeface="Times New Roman"/>
              </a:rPr>
              <a:t>the </a:t>
            </a:r>
            <a:r>
              <a:rPr sz="1800" spc="-5" dirty="0">
                <a:latin typeface="Times New Roman"/>
                <a:cs typeface="Times New Roman"/>
              </a:rPr>
              <a:t>alarm time (5 seconds) </a:t>
            </a:r>
            <a:r>
              <a:rPr sz="1800" spc="-10" dirty="0">
                <a:latin typeface="Times New Roman"/>
                <a:cs typeface="Times New Roman"/>
              </a:rPr>
              <a:t>expires </a:t>
            </a:r>
            <a:r>
              <a:rPr sz="1800" spc="5" dirty="0">
                <a:latin typeface="Times New Roman"/>
                <a:cs typeface="Times New Roman"/>
              </a:rPr>
              <a:t>or </a:t>
            </a:r>
            <a:r>
              <a:rPr sz="1800" dirty="0">
                <a:latin typeface="Times New Roman"/>
                <a:cs typeface="Times New Roman"/>
              </a:rPr>
              <a:t>if the  </a:t>
            </a:r>
            <a:r>
              <a:rPr sz="1800" spc="-5" dirty="0">
                <a:latin typeface="Times New Roman"/>
                <a:cs typeface="Times New Roman"/>
              </a:rPr>
              <a:t>driver/ passenger fasten </a:t>
            </a:r>
            <a:r>
              <a:rPr sz="1800" dirty="0">
                <a:latin typeface="Times New Roman"/>
                <a:cs typeface="Times New Roman"/>
              </a:rPr>
              <a:t>the </a:t>
            </a:r>
            <a:r>
              <a:rPr sz="1800" spc="-10" dirty="0">
                <a:latin typeface="Times New Roman"/>
                <a:cs typeface="Times New Roman"/>
              </a:rPr>
              <a:t>belt </a:t>
            </a:r>
            <a:r>
              <a:rPr sz="1800" spc="5" dirty="0">
                <a:latin typeface="Times New Roman"/>
                <a:cs typeface="Times New Roman"/>
              </a:rPr>
              <a:t>or </a:t>
            </a:r>
            <a:r>
              <a:rPr sz="1800" dirty="0">
                <a:latin typeface="Times New Roman"/>
                <a:cs typeface="Times New Roman"/>
              </a:rPr>
              <a:t>if the </a:t>
            </a:r>
            <a:r>
              <a:rPr sz="1800" spc="-5" dirty="0">
                <a:latin typeface="Times New Roman"/>
                <a:cs typeface="Times New Roman"/>
              </a:rPr>
              <a:t>ignition </a:t>
            </a:r>
            <a:r>
              <a:rPr sz="1800" spc="-10" dirty="0">
                <a:latin typeface="Times New Roman"/>
                <a:cs typeface="Times New Roman"/>
              </a:rPr>
              <a:t>switch </a:t>
            </a:r>
            <a:r>
              <a:rPr sz="1800" spc="-5" dirty="0">
                <a:latin typeface="Times New Roman"/>
                <a:cs typeface="Times New Roman"/>
              </a:rPr>
              <a:t>is turned off,  </a:t>
            </a:r>
            <a:r>
              <a:rPr sz="1800" spc="-10" dirty="0">
                <a:latin typeface="Times New Roman"/>
                <a:cs typeface="Times New Roman"/>
              </a:rPr>
              <a:t>whichever </a:t>
            </a:r>
            <a:r>
              <a:rPr sz="1800" dirty="0">
                <a:latin typeface="Times New Roman"/>
                <a:cs typeface="Times New Roman"/>
              </a:rPr>
              <a:t>happens </a:t>
            </a:r>
            <a:r>
              <a:rPr sz="1800" spc="-5" dirty="0">
                <a:latin typeface="Times New Roman"/>
                <a:cs typeface="Times New Roman"/>
              </a:rPr>
              <a:t>first.</a:t>
            </a:r>
            <a:endParaRPr sz="1800">
              <a:latin typeface="Times New Roman"/>
              <a:cs typeface="Times New Roman"/>
            </a:endParaRPr>
          </a:p>
          <a:p>
            <a:pPr marL="689610" marR="7620" lvl="1" indent="-351155" algn="just">
              <a:lnSpc>
                <a:spcPct val="150100"/>
              </a:lnSpc>
              <a:spcBef>
                <a:spcPts val="430"/>
              </a:spcBef>
              <a:buClr>
                <a:srgbClr val="CC9900"/>
              </a:buClr>
              <a:buSzPct val="63888"/>
              <a:buFont typeface="Wingdings"/>
              <a:buChar char=""/>
              <a:tabLst>
                <a:tab pos="690245" algn="l"/>
              </a:tabLst>
            </a:pPr>
            <a:r>
              <a:rPr sz="1800" spc="-5" dirty="0">
                <a:latin typeface="Times New Roman"/>
                <a:cs typeface="Times New Roman"/>
              </a:rPr>
              <a:t>Here </a:t>
            </a:r>
            <a:r>
              <a:rPr sz="1800" dirty="0">
                <a:latin typeface="Times New Roman"/>
                <a:cs typeface="Times New Roman"/>
              </a:rPr>
              <a:t>the </a:t>
            </a:r>
            <a:r>
              <a:rPr sz="1800" spc="-5" dirty="0">
                <a:latin typeface="Times New Roman"/>
                <a:cs typeface="Times New Roman"/>
              </a:rPr>
              <a:t>states are '</a:t>
            </a:r>
            <a:r>
              <a:rPr sz="1800" i="1" spc="-5" dirty="0">
                <a:latin typeface="Times New Roman"/>
                <a:cs typeface="Times New Roman"/>
              </a:rPr>
              <a:t>Alarm Off</a:t>
            </a:r>
            <a:r>
              <a:rPr sz="1800" spc="-5" dirty="0">
                <a:latin typeface="Times New Roman"/>
                <a:cs typeface="Times New Roman"/>
              </a:rPr>
              <a:t>', </a:t>
            </a:r>
            <a:r>
              <a:rPr sz="1800" dirty="0">
                <a:latin typeface="Times New Roman"/>
                <a:cs typeface="Times New Roman"/>
              </a:rPr>
              <a:t>'</a:t>
            </a:r>
            <a:r>
              <a:rPr sz="1800" i="1" dirty="0">
                <a:latin typeface="Times New Roman"/>
                <a:cs typeface="Times New Roman"/>
              </a:rPr>
              <a:t>Waiting</a:t>
            </a:r>
            <a:r>
              <a:rPr sz="1800" dirty="0">
                <a:latin typeface="Times New Roman"/>
                <a:cs typeface="Times New Roman"/>
              </a:rPr>
              <a:t>' </a:t>
            </a:r>
            <a:r>
              <a:rPr sz="1800" spc="-5" dirty="0">
                <a:latin typeface="Times New Roman"/>
                <a:cs typeface="Times New Roman"/>
              </a:rPr>
              <a:t>and '</a:t>
            </a:r>
            <a:r>
              <a:rPr sz="1800" i="1" spc="-5" dirty="0">
                <a:latin typeface="Times New Roman"/>
                <a:cs typeface="Times New Roman"/>
              </a:rPr>
              <a:t>Alarm </a:t>
            </a:r>
            <a:r>
              <a:rPr sz="1800" i="1" dirty="0">
                <a:latin typeface="Times New Roman"/>
                <a:cs typeface="Times New Roman"/>
              </a:rPr>
              <a:t>On</a:t>
            </a:r>
            <a:r>
              <a:rPr sz="1800" dirty="0">
                <a:latin typeface="Times New Roman"/>
                <a:cs typeface="Times New Roman"/>
              </a:rPr>
              <a:t>' </a:t>
            </a:r>
            <a:r>
              <a:rPr sz="1800" spc="-5" dirty="0">
                <a:latin typeface="Times New Roman"/>
                <a:cs typeface="Times New Roman"/>
              </a:rPr>
              <a:t>and </a:t>
            </a:r>
            <a:r>
              <a:rPr sz="1800" dirty="0">
                <a:latin typeface="Times New Roman"/>
                <a:cs typeface="Times New Roman"/>
              </a:rPr>
              <a:t>the </a:t>
            </a:r>
            <a:r>
              <a:rPr sz="1800" spc="-5" dirty="0">
                <a:latin typeface="Times New Roman"/>
                <a:cs typeface="Times New Roman"/>
              </a:rPr>
              <a:t>events </a:t>
            </a:r>
            <a:r>
              <a:rPr sz="1800" spc="10" dirty="0">
                <a:latin typeface="Times New Roman"/>
                <a:cs typeface="Times New Roman"/>
              </a:rPr>
              <a:t>are  </a:t>
            </a:r>
            <a:r>
              <a:rPr sz="1800" dirty="0">
                <a:latin typeface="Times New Roman"/>
                <a:cs typeface="Times New Roman"/>
              </a:rPr>
              <a:t>'</a:t>
            </a:r>
            <a:r>
              <a:rPr sz="1800" i="1" dirty="0">
                <a:latin typeface="Times New Roman"/>
                <a:cs typeface="Times New Roman"/>
              </a:rPr>
              <a:t>Ignition </a:t>
            </a:r>
            <a:r>
              <a:rPr sz="1800" i="1" spc="-5" dirty="0">
                <a:latin typeface="Times New Roman"/>
                <a:cs typeface="Times New Roman"/>
              </a:rPr>
              <a:t>Key </a:t>
            </a:r>
            <a:r>
              <a:rPr sz="1800" i="1" spc="-10" dirty="0">
                <a:latin typeface="Times New Roman"/>
                <a:cs typeface="Times New Roman"/>
              </a:rPr>
              <a:t>ON</a:t>
            </a:r>
            <a:r>
              <a:rPr sz="1800" spc="-10" dirty="0">
                <a:latin typeface="Times New Roman"/>
                <a:cs typeface="Times New Roman"/>
              </a:rPr>
              <a:t>', </a:t>
            </a:r>
            <a:r>
              <a:rPr sz="1800" dirty="0">
                <a:latin typeface="Times New Roman"/>
                <a:cs typeface="Times New Roman"/>
              </a:rPr>
              <a:t>'</a:t>
            </a:r>
            <a:r>
              <a:rPr sz="1800" i="1" dirty="0">
                <a:latin typeface="Times New Roman"/>
                <a:cs typeface="Times New Roman"/>
              </a:rPr>
              <a:t>Ignition </a:t>
            </a:r>
            <a:r>
              <a:rPr sz="1800" i="1" spc="-5" dirty="0">
                <a:latin typeface="Times New Roman"/>
                <a:cs typeface="Times New Roman"/>
              </a:rPr>
              <a:t>Key OFF</a:t>
            </a:r>
            <a:r>
              <a:rPr sz="1800" spc="-5" dirty="0">
                <a:latin typeface="Times New Roman"/>
                <a:cs typeface="Times New Roman"/>
              </a:rPr>
              <a:t>', '</a:t>
            </a:r>
            <a:r>
              <a:rPr sz="1800" i="1" spc="-5" dirty="0">
                <a:latin typeface="Times New Roman"/>
                <a:cs typeface="Times New Roman"/>
              </a:rPr>
              <a:t>Timer Expire</a:t>
            </a:r>
            <a:r>
              <a:rPr sz="1800" spc="-5" dirty="0">
                <a:latin typeface="Times New Roman"/>
                <a:cs typeface="Times New Roman"/>
              </a:rPr>
              <a:t>', '</a:t>
            </a:r>
            <a:r>
              <a:rPr sz="1800" i="1" spc="-5" dirty="0">
                <a:latin typeface="Times New Roman"/>
                <a:cs typeface="Times New Roman"/>
              </a:rPr>
              <a:t>Alarm </a:t>
            </a:r>
            <a:r>
              <a:rPr sz="1800" i="1" dirty="0">
                <a:latin typeface="Times New Roman"/>
                <a:cs typeface="Times New Roman"/>
              </a:rPr>
              <a:t>Time </a:t>
            </a:r>
            <a:r>
              <a:rPr sz="1800" i="1" spc="-5" dirty="0">
                <a:latin typeface="Times New Roman"/>
                <a:cs typeface="Times New Roman"/>
              </a:rPr>
              <a:t>Expire</a:t>
            </a:r>
            <a:r>
              <a:rPr sz="1800" spc="-5" dirty="0">
                <a:latin typeface="Times New Roman"/>
                <a:cs typeface="Times New Roman"/>
              </a:rPr>
              <a:t>' </a:t>
            </a:r>
            <a:r>
              <a:rPr sz="1800" dirty="0">
                <a:latin typeface="Times New Roman"/>
                <a:cs typeface="Times New Roman"/>
              </a:rPr>
              <a:t>and  </a:t>
            </a:r>
            <a:r>
              <a:rPr sz="1800" spc="-5" dirty="0">
                <a:latin typeface="Times New Roman"/>
                <a:cs typeface="Times New Roman"/>
              </a:rPr>
              <a:t>'</a:t>
            </a:r>
            <a:r>
              <a:rPr sz="1800" i="1" spc="-5" dirty="0">
                <a:latin typeface="Times New Roman"/>
                <a:cs typeface="Times New Roman"/>
              </a:rPr>
              <a:t>Seat </a:t>
            </a:r>
            <a:r>
              <a:rPr sz="1800" i="1" dirty="0">
                <a:latin typeface="Times New Roman"/>
                <a:cs typeface="Times New Roman"/>
              </a:rPr>
              <a:t>Belt</a:t>
            </a:r>
            <a:r>
              <a:rPr sz="1800" i="1" spc="-30" dirty="0">
                <a:latin typeface="Times New Roman"/>
                <a:cs typeface="Times New Roman"/>
              </a:rPr>
              <a:t> </a:t>
            </a:r>
            <a:r>
              <a:rPr sz="1800" i="1" spc="-10" dirty="0">
                <a:latin typeface="Times New Roman"/>
                <a:cs typeface="Times New Roman"/>
              </a:rPr>
              <a:t>ON</a:t>
            </a:r>
            <a:r>
              <a:rPr sz="1800" spc="-10" dirty="0">
                <a:latin typeface="Times New Roman"/>
                <a:cs typeface="Times New Roman"/>
              </a:rPr>
              <a:t>'.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45500" y="6450279"/>
            <a:ext cx="1657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5" dirty="0">
                <a:latin typeface="Times New Roman"/>
                <a:cs typeface="Times New Roman"/>
              </a:rPr>
              <a:t>72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30604" y="203153"/>
            <a:ext cx="7633970" cy="849630"/>
          </a:xfrm>
          <a:prstGeom prst="rect">
            <a:avLst/>
          </a:prstGeom>
        </p:spPr>
        <p:txBody>
          <a:bodyPr vert="horz" wrap="square" lIns="0" tIns="150495" rIns="0" bIns="0" rtlCol="0">
            <a:spAutoFit/>
          </a:bodyPr>
          <a:lstStyle/>
          <a:p>
            <a:pPr marL="363220" indent="-351155">
              <a:lnSpc>
                <a:spcPct val="100000"/>
              </a:lnSpc>
              <a:spcBef>
                <a:spcPts val="1185"/>
              </a:spcBef>
              <a:buClr>
                <a:srgbClr val="CC9900"/>
              </a:buClr>
              <a:buSzPct val="63888"/>
              <a:buFont typeface="Wingdings"/>
              <a:buChar char=""/>
              <a:tabLst>
                <a:tab pos="363220" algn="l"/>
                <a:tab pos="363855" algn="l"/>
              </a:tabLst>
            </a:pPr>
            <a:r>
              <a:rPr sz="1800" dirty="0">
                <a:latin typeface="Times New Roman"/>
                <a:cs typeface="Times New Roman"/>
              </a:rPr>
              <a:t>Using the </a:t>
            </a:r>
            <a:r>
              <a:rPr sz="1800" spc="-5" dirty="0">
                <a:latin typeface="Times New Roman"/>
                <a:cs typeface="Times New Roman"/>
              </a:rPr>
              <a:t>FSM, </a:t>
            </a:r>
            <a:r>
              <a:rPr sz="1800" dirty="0">
                <a:latin typeface="Times New Roman"/>
                <a:cs typeface="Times New Roman"/>
              </a:rPr>
              <a:t>the </a:t>
            </a:r>
            <a:r>
              <a:rPr sz="1800" spc="-5" dirty="0">
                <a:latin typeface="Times New Roman"/>
                <a:cs typeface="Times New Roman"/>
              </a:rPr>
              <a:t>system requirements </a:t>
            </a:r>
            <a:r>
              <a:rPr sz="1800" spc="-10" dirty="0">
                <a:latin typeface="Times New Roman"/>
                <a:cs typeface="Times New Roman"/>
              </a:rPr>
              <a:t>can </a:t>
            </a:r>
            <a:r>
              <a:rPr sz="1800" spc="5" dirty="0">
                <a:latin typeface="Times New Roman"/>
                <a:cs typeface="Times New Roman"/>
              </a:rPr>
              <a:t>be </a:t>
            </a:r>
            <a:r>
              <a:rPr sz="1800" spc="-5" dirty="0">
                <a:latin typeface="Times New Roman"/>
                <a:cs typeface="Times New Roman"/>
              </a:rPr>
              <a:t>modeled as </a:t>
            </a:r>
            <a:r>
              <a:rPr sz="1800" spc="-10" dirty="0">
                <a:latin typeface="Times New Roman"/>
                <a:cs typeface="Times New Roman"/>
              </a:rPr>
              <a:t>given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39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following</a:t>
            </a:r>
            <a:endParaRPr sz="1800">
              <a:latin typeface="Times New Roman"/>
              <a:cs typeface="Times New Roman"/>
            </a:endParaRPr>
          </a:p>
          <a:p>
            <a:pPr marL="363220">
              <a:lnSpc>
                <a:spcPct val="100000"/>
              </a:lnSpc>
              <a:spcBef>
                <a:spcPts val="1085"/>
              </a:spcBef>
            </a:pPr>
            <a:r>
              <a:rPr sz="1800" dirty="0">
                <a:latin typeface="Times New Roman"/>
                <a:cs typeface="Times New Roman"/>
              </a:rPr>
              <a:t>Figure.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514600" y="762000"/>
            <a:ext cx="5791200" cy="3352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130604" y="3939666"/>
            <a:ext cx="7633970" cy="21932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3220" marR="5080" indent="-351155">
              <a:lnSpc>
                <a:spcPct val="150000"/>
              </a:lnSpc>
              <a:spcBef>
                <a:spcPts val="100"/>
              </a:spcBef>
              <a:buClr>
                <a:srgbClr val="CC9900"/>
              </a:buClr>
              <a:buSzPct val="63888"/>
              <a:buFont typeface="Wingdings"/>
              <a:buChar char=""/>
              <a:tabLst>
                <a:tab pos="363220" algn="l"/>
                <a:tab pos="363855" algn="l"/>
              </a:tabLst>
            </a:pPr>
            <a:r>
              <a:rPr sz="1800" spc="-5" dirty="0">
                <a:latin typeface="Times New Roman"/>
                <a:cs typeface="Times New Roman"/>
              </a:rPr>
              <a:t>The </a:t>
            </a:r>
            <a:r>
              <a:rPr sz="1800" dirty="0">
                <a:latin typeface="Times New Roman"/>
                <a:cs typeface="Times New Roman"/>
              </a:rPr>
              <a:t>'</a:t>
            </a:r>
            <a:r>
              <a:rPr sz="1800" i="1" dirty="0">
                <a:latin typeface="Times New Roman"/>
                <a:cs typeface="Times New Roman"/>
              </a:rPr>
              <a:t>Ignition </a:t>
            </a:r>
            <a:r>
              <a:rPr sz="1800" i="1" spc="-5" dirty="0">
                <a:latin typeface="Times New Roman"/>
                <a:cs typeface="Times New Roman"/>
              </a:rPr>
              <a:t>Key ON</a:t>
            </a:r>
            <a:r>
              <a:rPr sz="1800" spc="-5" dirty="0">
                <a:latin typeface="Times New Roman"/>
                <a:cs typeface="Times New Roman"/>
              </a:rPr>
              <a:t>' event </a:t>
            </a:r>
            <a:r>
              <a:rPr sz="1800" spc="-10" dirty="0">
                <a:latin typeface="Times New Roman"/>
                <a:cs typeface="Times New Roman"/>
              </a:rPr>
              <a:t>triggers </a:t>
            </a:r>
            <a:r>
              <a:rPr sz="1800" dirty="0">
                <a:latin typeface="Times New Roman"/>
                <a:cs typeface="Times New Roman"/>
              </a:rPr>
              <a:t>the </a:t>
            </a:r>
            <a:r>
              <a:rPr sz="1800" spc="-10" dirty="0">
                <a:latin typeface="Times New Roman"/>
                <a:cs typeface="Times New Roman"/>
              </a:rPr>
              <a:t>10 </a:t>
            </a:r>
            <a:r>
              <a:rPr sz="1800" spc="-5" dirty="0">
                <a:latin typeface="Times New Roman"/>
                <a:cs typeface="Times New Roman"/>
              </a:rPr>
              <a:t>second </a:t>
            </a:r>
            <a:r>
              <a:rPr sz="1800" spc="-10" dirty="0">
                <a:latin typeface="Times New Roman"/>
                <a:cs typeface="Times New Roman"/>
              </a:rPr>
              <a:t>timer </a:t>
            </a:r>
            <a:r>
              <a:rPr sz="1800" dirty="0">
                <a:latin typeface="Times New Roman"/>
                <a:cs typeface="Times New Roman"/>
              </a:rPr>
              <a:t>and transitions the  </a:t>
            </a:r>
            <a:r>
              <a:rPr sz="1800" spc="-5" dirty="0">
                <a:latin typeface="Times New Roman"/>
                <a:cs typeface="Times New Roman"/>
              </a:rPr>
              <a:t>state </a:t>
            </a:r>
            <a:r>
              <a:rPr sz="1800" dirty="0">
                <a:latin typeface="Times New Roman"/>
                <a:cs typeface="Times New Roman"/>
              </a:rPr>
              <a:t>to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'</a:t>
            </a:r>
            <a:r>
              <a:rPr sz="1800" i="1" spc="-20" dirty="0">
                <a:latin typeface="Times New Roman"/>
                <a:cs typeface="Times New Roman"/>
              </a:rPr>
              <a:t>Waiting</a:t>
            </a:r>
            <a:r>
              <a:rPr sz="1800" spc="-20" dirty="0">
                <a:latin typeface="Times New Roman"/>
                <a:cs typeface="Times New Roman"/>
              </a:rPr>
              <a:t>'.</a:t>
            </a:r>
            <a:endParaRPr sz="1800">
              <a:latin typeface="Times New Roman"/>
              <a:cs typeface="Times New Roman"/>
            </a:endParaRPr>
          </a:p>
          <a:p>
            <a:pPr marL="363220" indent="-351155">
              <a:lnSpc>
                <a:spcPct val="100000"/>
              </a:lnSpc>
              <a:spcBef>
                <a:spcPts val="1510"/>
              </a:spcBef>
              <a:buClr>
                <a:srgbClr val="CC9900"/>
              </a:buClr>
              <a:buSzPct val="63888"/>
              <a:buFont typeface="Wingdings"/>
              <a:buChar char=""/>
              <a:tabLst>
                <a:tab pos="363220" algn="l"/>
                <a:tab pos="363855" algn="l"/>
              </a:tabLst>
            </a:pPr>
            <a:r>
              <a:rPr sz="1800" spc="-5" dirty="0">
                <a:latin typeface="Times New Roman"/>
                <a:cs typeface="Times New Roman"/>
              </a:rPr>
              <a:t>If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</a:t>
            </a:r>
            <a:r>
              <a:rPr sz="1800" spc="5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'</a:t>
            </a:r>
            <a:r>
              <a:rPr sz="1800" i="1" spc="-5" dirty="0">
                <a:latin typeface="Times New Roman"/>
                <a:cs typeface="Times New Roman"/>
              </a:rPr>
              <a:t>Seat</a:t>
            </a:r>
            <a:r>
              <a:rPr sz="1800" i="1" spc="4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Belt</a:t>
            </a:r>
            <a:r>
              <a:rPr sz="1800" i="1" spc="40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ON</a:t>
            </a:r>
            <a:r>
              <a:rPr sz="1800" spc="-5" dirty="0">
                <a:latin typeface="Times New Roman"/>
                <a:cs typeface="Times New Roman"/>
              </a:rPr>
              <a:t>'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spc="5" dirty="0">
                <a:latin typeface="Times New Roman"/>
                <a:cs typeface="Times New Roman"/>
              </a:rPr>
              <a:t>or</a:t>
            </a:r>
            <a:r>
              <a:rPr sz="1800" spc="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'</a:t>
            </a:r>
            <a:r>
              <a:rPr sz="1800" i="1" dirty="0">
                <a:latin typeface="Times New Roman"/>
                <a:cs typeface="Times New Roman"/>
              </a:rPr>
              <a:t>Ignition</a:t>
            </a:r>
            <a:r>
              <a:rPr sz="1800" i="1" spc="55" dirty="0">
                <a:latin typeface="Times New Roman"/>
                <a:cs typeface="Times New Roman"/>
              </a:rPr>
              <a:t> </a:t>
            </a:r>
            <a:r>
              <a:rPr sz="1800" i="1" spc="-15" dirty="0">
                <a:latin typeface="Times New Roman"/>
                <a:cs typeface="Times New Roman"/>
              </a:rPr>
              <a:t>Key</a:t>
            </a:r>
            <a:r>
              <a:rPr sz="1800" i="1" spc="25" dirty="0">
                <a:latin typeface="Times New Roman"/>
                <a:cs typeface="Times New Roman"/>
              </a:rPr>
              <a:t> </a:t>
            </a:r>
            <a:r>
              <a:rPr sz="1800" i="1" dirty="0">
                <a:latin typeface="Times New Roman"/>
                <a:cs typeface="Times New Roman"/>
              </a:rPr>
              <a:t>OFF</a:t>
            </a:r>
            <a:r>
              <a:rPr sz="1800" dirty="0">
                <a:latin typeface="Times New Roman"/>
                <a:cs typeface="Times New Roman"/>
              </a:rPr>
              <a:t>'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event</a:t>
            </a:r>
            <a:r>
              <a:rPr sz="1800" spc="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occurs</a:t>
            </a:r>
            <a:r>
              <a:rPr sz="1800" spc="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during</a:t>
            </a:r>
            <a:r>
              <a:rPr sz="1800" spc="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</a:t>
            </a:r>
            <a:r>
              <a:rPr sz="1800" spc="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wait</a:t>
            </a:r>
            <a:r>
              <a:rPr sz="1800" spc="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state,</a:t>
            </a:r>
            <a:r>
              <a:rPr sz="1800" spc="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</a:t>
            </a:r>
            <a:endParaRPr sz="1800">
              <a:latin typeface="Times New Roman"/>
              <a:cs typeface="Times New Roman"/>
            </a:endParaRPr>
          </a:p>
          <a:p>
            <a:pPr marL="363220">
              <a:lnSpc>
                <a:spcPct val="100000"/>
              </a:lnSpc>
              <a:spcBef>
                <a:spcPts val="1085"/>
              </a:spcBef>
            </a:pPr>
            <a:r>
              <a:rPr sz="1800" spc="-5" dirty="0">
                <a:latin typeface="Times New Roman"/>
                <a:cs typeface="Times New Roman"/>
              </a:rPr>
              <a:t>state </a:t>
            </a:r>
            <a:r>
              <a:rPr sz="1800" dirty="0">
                <a:latin typeface="Times New Roman"/>
                <a:cs typeface="Times New Roman"/>
              </a:rPr>
              <a:t>transitions into </a:t>
            </a:r>
            <a:r>
              <a:rPr sz="1800" spc="-5" dirty="0">
                <a:latin typeface="Times New Roman"/>
                <a:cs typeface="Times New Roman"/>
              </a:rPr>
              <a:t>'</a:t>
            </a:r>
            <a:r>
              <a:rPr sz="1800" i="1" spc="-5" dirty="0">
                <a:latin typeface="Times New Roman"/>
                <a:cs typeface="Times New Roman"/>
              </a:rPr>
              <a:t>Alarm</a:t>
            </a:r>
            <a:r>
              <a:rPr sz="1800" i="1" spc="-6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Off</a:t>
            </a:r>
            <a:r>
              <a:rPr sz="1800" spc="-5" dirty="0">
                <a:latin typeface="Times New Roman"/>
                <a:cs typeface="Times New Roman"/>
              </a:rPr>
              <a:t>'.</a:t>
            </a:r>
            <a:endParaRPr sz="1800">
              <a:latin typeface="Times New Roman"/>
              <a:cs typeface="Times New Roman"/>
            </a:endParaRPr>
          </a:p>
          <a:p>
            <a:pPr marL="363220" indent="-351155">
              <a:lnSpc>
                <a:spcPct val="100000"/>
              </a:lnSpc>
              <a:spcBef>
                <a:spcPts val="1510"/>
              </a:spcBef>
              <a:buClr>
                <a:srgbClr val="CC9900"/>
              </a:buClr>
              <a:buSzPct val="63888"/>
              <a:buFont typeface="Wingdings"/>
              <a:buChar char=""/>
              <a:tabLst>
                <a:tab pos="363220" algn="l"/>
                <a:tab pos="363855" algn="l"/>
              </a:tabLst>
            </a:pPr>
            <a:r>
              <a:rPr sz="1800" spc="-5" dirty="0">
                <a:latin typeface="Times New Roman"/>
                <a:cs typeface="Times New Roman"/>
              </a:rPr>
              <a:t>When </a:t>
            </a:r>
            <a:r>
              <a:rPr sz="1800" dirty="0">
                <a:latin typeface="Times New Roman"/>
                <a:cs typeface="Times New Roman"/>
              </a:rPr>
              <a:t>the </a:t>
            </a:r>
            <a:r>
              <a:rPr sz="1800" spc="-15" dirty="0">
                <a:latin typeface="Times New Roman"/>
                <a:cs typeface="Times New Roman"/>
              </a:rPr>
              <a:t>wait </a:t>
            </a:r>
            <a:r>
              <a:rPr sz="1800" spc="-10" dirty="0">
                <a:latin typeface="Times New Roman"/>
                <a:cs typeface="Times New Roman"/>
              </a:rPr>
              <a:t>timer </a:t>
            </a:r>
            <a:r>
              <a:rPr sz="1800" spc="-5" dirty="0">
                <a:latin typeface="Times New Roman"/>
                <a:cs typeface="Times New Roman"/>
              </a:rPr>
              <a:t>expires </a:t>
            </a:r>
            <a:r>
              <a:rPr sz="1800" dirty="0">
                <a:latin typeface="Times New Roman"/>
                <a:cs typeface="Times New Roman"/>
              </a:rPr>
              <a:t>in the </a:t>
            </a:r>
            <a:r>
              <a:rPr sz="1800" spc="-5" dirty="0">
                <a:latin typeface="Times New Roman"/>
                <a:cs typeface="Times New Roman"/>
              </a:rPr>
              <a:t>waiting state, </a:t>
            </a:r>
            <a:r>
              <a:rPr sz="1800" dirty="0">
                <a:latin typeface="Times New Roman"/>
                <a:cs typeface="Times New Roman"/>
              </a:rPr>
              <a:t>the </a:t>
            </a:r>
            <a:r>
              <a:rPr sz="1800" spc="-5" dirty="0">
                <a:latin typeface="Times New Roman"/>
                <a:cs typeface="Times New Roman"/>
              </a:rPr>
              <a:t>event </a:t>
            </a:r>
            <a:r>
              <a:rPr sz="1800" spc="-25" dirty="0">
                <a:latin typeface="Times New Roman"/>
                <a:cs typeface="Times New Roman"/>
              </a:rPr>
              <a:t>'</a:t>
            </a:r>
            <a:r>
              <a:rPr sz="1800" i="1" spc="-25" dirty="0">
                <a:latin typeface="Times New Roman"/>
                <a:cs typeface="Times New Roman"/>
              </a:rPr>
              <a:t>Timer </a:t>
            </a:r>
            <a:r>
              <a:rPr sz="1800" i="1" spc="-15" dirty="0">
                <a:latin typeface="Times New Roman"/>
                <a:cs typeface="Times New Roman"/>
              </a:rPr>
              <a:t>Expire</a:t>
            </a:r>
            <a:r>
              <a:rPr sz="1800" spc="-15" dirty="0">
                <a:latin typeface="Times New Roman"/>
                <a:cs typeface="Times New Roman"/>
              </a:rPr>
              <a:t>'</a:t>
            </a:r>
            <a:r>
              <a:rPr sz="1800" spc="18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is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81455" y="6281115"/>
            <a:ext cx="680275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imes New Roman"/>
                <a:cs typeface="Times New Roman"/>
              </a:rPr>
              <a:t>generated and </a:t>
            </a:r>
            <a:r>
              <a:rPr sz="1800" dirty="0">
                <a:latin typeface="Times New Roman"/>
                <a:cs typeface="Times New Roman"/>
              </a:rPr>
              <a:t>it transitions the </a:t>
            </a:r>
            <a:r>
              <a:rPr sz="1800" spc="-5" dirty="0">
                <a:latin typeface="Times New Roman"/>
                <a:cs typeface="Times New Roman"/>
              </a:rPr>
              <a:t>state </a:t>
            </a:r>
            <a:r>
              <a:rPr sz="1800" dirty="0">
                <a:latin typeface="Times New Roman"/>
                <a:cs typeface="Times New Roman"/>
              </a:rPr>
              <a:t>to </a:t>
            </a:r>
            <a:r>
              <a:rPr sz="1800" spc="-5" dirty="0">
                <a:latin typeface="Times New Roman"/>
                <a:cs typeface="Times New Roman"/>
              </a:rPr>
              <a:t>'</a:t>
            </a:r>
            <a:r>
              <a:rPr sz="1800" i="1" spc="-5" dirty="0">
                <a:latin typeface="Times New Roman"/>
                <a:cs typeface="Times New Roman"/>
              </a:rPr>
              <a:t>Alarm </a:t>
            </a:r>
            <a:r>
              <a:rPr sz="1800" i="1" dirty="0">
                <a:latin typeface="Times New Roman"/>
                <a:cs typeface="Times New Roman"/>
              </a:rPr>
              <a:t>On</a:t>
            </a:r>
            <a:r>
              <a:rPr sz="1800" dirty="0">
                <a:latin typeface="Times New Roman"/>
                <a:cs typeface="Times New Roman"/>
              </a:rPr>
              <a:t>' </a:t>
            </a:r>
            <a:r>
              <a:rPr sz="1800" spc="-5" dirty="0">
                <a:latin typeface="Times New Roman"/>
                <a:cs typeface="Times New Roman"/>
              </a:rPr>
              <a:t>from </a:t>
            </a:r>
            <a:r>
              <a:rPr sz="1800" dirty="0">
                <a:latin typeface="Times New Roman"/>
                <a:cs typeface="Times New Roman"/>
              </a:rPr>
              <a:t>the </a:t>
            </a:r>
            <a:r>
              <a:rPr sz="1800" spc="-20" dirty="0">
                <a:latin typeface="Times New Roman"/>
                <a:cs typeface="Times New Roman"/>
              </a:rPr>
              <a:t>'</a:t>
            </a:r>
            <a:r>
              <a:rPr sz="1800" i="1" spc="-20" dirty="0">
                <a:latin typeface="Times New Roman"/>
                <a:cs typeface="Times New Roman"/>
              </a:rPr>
              <a:t>Waiting</a:t>
            </a:r>
            <a:r>
              <a:rPr sz="1800" spc="-20" dirty="0">
                <a:latin typeface="Times New Roman"/>
                <a:cs typeface="Times New Roman"/>
              </a:rPr>
              <a:t>'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state.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04" y="203153"/>
            <a:ext cx="7637780" cy="25514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63220" marR="5080" indent="-351155" algn="just">
              <a:lnSpc>
                <a:spcPct val="150100"/>
              </a:lnSpc>
              <a:spcBef>
                <a:spcPts val="105"/>
              </a:spcBef>
              <a:buClr>
                <a:srgbClr val="CC9900"/>
              </a:buClr>
              <a:buSzPct val="63888"/>
              <a:buFont typeface="Wingdings"/>
              <a:buChar char=""/>
              <a:tabLst>
                <a:tab pos="363855" algn="l"/>
              </a:tabLst>
            </a:pPr>
            <a:r>
              <a:rPr sz="1800" spc="-10" dirty="0">
                <a:latin typeface="Times New Roman"/>
                <a:cs typeface="Times New Roman"/>
              </a:rPr>
              <a:t>The </a:t>
            </a:r>
            <a:r>
              <a:rPr sz="1800" spc="-5" dirty="0">
                <a:latin typeface="Times New Roman"/>
                <a:cs typeface="Times New Roman"/>
              </a:rPr>
              <a:t>'</a:t>
            </a:r>
            <a:r>
              <a:rPr sz="1800" i="1" spc="-5" dirty="0">
                <a:latin typeface="Times New Roman"/>
                <a:cs typeface="Times New Roman"/>
              </a:rPr>
              <a:t>Alarm </a:t>
            </a:r>
            <a:r>
              <a:rPr sz="1800" i="1" dirty="0">
                <a:latin typeface="Times New Roman"/>
                <a:cs typeface="Times New Roman"/>
              </a:rPr>
              <a:t>On</a:t>
            </a:r>
            <a:r>
              <a:rPr sz="1800" dirty="0">
                <a:latin typeface="Times New Roman"/>
                <a:cs typeface="Times New Roman"/>
              </a:rPr>
              <a:t>' </a:t>
            </a:r>
            <a:r>
              <a:rPr sz="1800" spc="-5" dirty="0">
                <a:latin typeface="Times New Roman"/>
                <a:cs typeface="Times New Roman"/>
              </a:rPr>
              <a:t>state continues </a:t>
            </a:r>
            <a:r>
              <a:rPr sz="1800" dirty="0">
                <a:latin typeface="Times New Roman"/>
                <a:cs typeface="Times New Roman"/>
              </a:rPr>
              <a:t>until a </a:t>
            </a:r>
            <a:r>
              <a:rPr sz="1800" spc="-5" dirty="0">
                <a:latin typeface="Times New Roman"/>
                <a:cs typeface="Times New Roman"/>
              </a:rPr>
              <a:t>'</a:t>
            </a:r>
            <a:r>
              <a:rPr sz="1800" i="1" spc="-5" dirty="0">
                <a:latin typeface="Times New Roman"/>
                <a:cs typeface="Times New Roman"/>
              </a:rPr>
              <a:t>Seat Belt ON</a:t>
            </a:r>
            <a:r>
              <a:rPr sz="1800" spc="-5" dirty="0">
                <a:latin typeface="Times New Roman"/>
                <a:cs typeface="Times New Roman"/>
              </a:rPr>
              <a:t>' </a:t>
            </a:r>
            <a:r>
              <a:rPr sz="1800" spc="5" dirty="0">
                <a:latin typeface="Times New Roman"/>
                <a:cs typeface="Times New Roman"/>
              </a:rPr>
              <a:t>or </a:t>
            </a:r>
            <a:r>
              <a:rPr sz="1800" spc="-5" dirty="0">
                <a:latin typeface="Times New Roman"/>
                <a:cs typeface="Times New Roman"/>
              </a:rPr>
              <a:t>'</a:t>
            </a:r>
            <a:r>
              <a:rPr sz="1800" i="1" spc="-5" dirty="0">
                <a:latin typeface="Times New Roman"/>
                <a:cs typeface="Times New Roman"/>
              </a:rPr>
              <a:t>Ignition Key </a:t>
            </a:r>
            <a:r>
              <a:rPr sz="1800" i="1" dirty="0">
                <a:latin typeface="Times New Roman"/>
                <a:cs typeface="Times New Roman"/>
              </a:rPr>
              <a:t>OFF</a:t>
            </a:r>
            <a:r>
              <a:rPr sz="1800" dirty="0">
                <a:latin typeface="Times New Roman"/>
                <a:cs typeface="Times New Roman"/>
              </a:rPr>
              <a:t>'  </a:t>
            </a:r>
            <a:r>
              <a:rPr sz="1800" spc="-5" dirty="0">
                <a:latin typeface="Times New Roman"/>
                <a:cs typeface="Times New Roman"/>
              </a:rPr>
              <a:t>event </a:t>
            </a:r>
            <a:r>
              <a:rPr sz="1800" spc="5" dirty="0">
                <a:latin typeface="Times New Roman"/>
                <a:cs typeface="Times New Roman"/>
              </a:rPr>
              <a:t>or </a:t>
            </a:r>
            <a:r>
              <a:rPr sz="1800" spc="-5" dirty="0">
                <a:latin typeface="Times New Roman"/>
                <a:cs typeface="Times New Roman"/>
              </a:rPr>
              <a:t>'</a:t>
            </a:r>
            <a:r>
              <a:rPr sz="1800" i="1" spc="-5" dirty="0">
                <a:latin typeface="Times New Roman"/>
                <a:cs typeface="Times New Roman"/>
              </a:rPr>
              <a:t>Alarm </a:t>
            </a:r>
            <a:r>
              <a:rPr sz="1800" i="1" dirty="0">
                <a:latin typeface="Times New Roman"/>
                <a:cs typeface="Times New Roman"/>
              </a:rPr>
              <a:t>Time </a:t>
            </a:r>
            <a:r>
              <a:rPr sz="1800" i="1" spc="-5" dirty="0">
                <a:latin typeface="Times New Roman"/>
                <a:cs typeface="Times New Roman"/>
              </a:rPr>
              <a:t>Expire</a:t>
            </a:r>
            <a:r>
              <a:rPr sz="1800" spc="-5" dirty="0">
                <a:latin typeface="Times New Roman"/>
                <a:cs typeface="Times New Roman"/>
              </a:rPr>
              <a:t>' event, </a:t>
            </a:r>
            <a:r>
              <a:rPr sz="1800" spc="-10" dirty="0">
                <a:latin typeface="Times New Roman"/>
                <a:cs typeface="Times New Roman"/>
              </a:rPr>
              <a:t>whichever </a:t>
            </a:r>
            <a:r>
              <a:rPr sz="1800" dirty="0">
                <a:latin typeface="Times New Roman"/>
                <a:cs typeface="Times New Roman"/>
              </a:rPr>
              <a:t>occurs </a:t>
            </a:r>
            <a:r>
              <a:rPr sz="1800" spc="-5" dirty="0">
                <a:latin typeface="Times New Roman"/>
                <a:cs typeface="Times New Roman"/>
              </a:rPr>
              <a:t>first. The occurrence </a:t>
            </a:r>
            <a:r>
              <a:rPr sz="1800" spc="35" dirty="0">
                <a:latin typeface="Times New Roman"/>
                <a:cs typeface="Times New Roman"/>
              </a:rPr>
              <a:t>of  </a:t>
            </a:r>
            <a:r>
              <a:rPr sz="1800" dirty="0">
                <a:latin typeface="Times New Roman"/>
                <a:cs typeface="Times New Roman"/>
              </a:rPr>
              <a:t>any </a:t>
            </a:r>
            <a:r>
              <a:rPr sz="1800" spc="5" dirty="0">
                <a:latin typeface="Times New Roman"/>
                <a:cs typeface="Times New Roman"/>
              </a:rPr>
              <a:t>of </a:t>
            </a:r>
            <a:r>
              <a:rPr sz="1800" spc="-5" dirty="0">
                <a:latin typeface="Times New Roman"/>
                <a:cs typeface="Times New Roman"/>
              </a:rPr>
              <a:t>these events </a:t>
            </a:r>
            <a:r>
              <a:rPr sz="1800" dirty="0">
                <a:latin typeface="Times New Roman"/>
                <a:cs typeface="Times New Roman"/>
              </a:rPr>
              <a:t>transitions the </a:t>
            </a:r>
            <a:r>
              <a:rPr sz="1800" spc="-5" dirty="0">
                <a:latin typeface="Times New Roman"/>
                <a:cs typeface="Times New Roman"/>
              </a:rPr>
              <a:t>state </a:t>
            </a:r>
            <a:r>
              <a:rPr sz="1800" dirty="0">
                <a:latin typeface="Times New Roman"/>
                <a:cs typeface="Times New Roman"/>
              </a:rPr>
              <a:t>to </a:t>
            </a:r>
            <a:r>
              <a:rPr sz="1800" spc="-5" dirty="0">
                <a:latin typeface="Times New Roman"/>
                <a:cs typeface="Times New Roman"/>
              </a:rPr>
              <a:t>'</a:t>
            </a:r>
            <a:r>
              <a:rPr sz="1800" i="1" spc="-5" dirty="0">
                <a:latin typeface="Times New Roman"/>
                <a:cs typeface="Times New Roman"/>
              </a:rPr>
              <a:t>Alarm</a:t>
            </a:r>
            <a:r>
              <a:rPr sz="1800" i="1" spc="-8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Off</a:t>
            </a:r>
            <a:r>
              <a:rPr sz="1800" spc="-5" dirty="0">
                <a:latin typeface="Times New Roman"/>
                <a:cs typeface="Times New Roman"/>
              </a:rPr>
              <a:t>'.</a:t>
            </a:r>
            <a:endParaRPr sz="1800">
              <a:latin typeface="Times New Roman"/>
              <a:cs typeface="Times New Roman"/>
            </a:endParaRPr>
          </a:p>
          <a:p>
            <a:pPr marL="363220" marR="5080" indent="-351155" algn="just">
              <a:lnSpc>
                <a:spcPct val="150100"/>
              </a:lnSpc>
              <a:spcBef>
                <a:spcPts val="430"/>
              </a:spcBef>
              <a:buClr>
                <a:srgbClr val="CC9900"/>
              </a:buClr>
              <a:buSzPct val="63888"/>
              <a:buFont typeface="Wingdings"/>
              <a:buChar char=""/>
              <a:tabLst>
                <a:tab pos="363855" algn="l"/>
              </a:tabLst>
            </a:pPr>
            <a:r>
              <a:rPr sz="1800" spc="-10" dirty="0">
                <a:latin typeface="Times New Roman"/>
                <a:cs typeface="Times New Roman"/>
              </a:rPr>
              <a:t>The wait </a:t>
            </a:r>
            <a:r>
              <a:rPr sz="1800" spc="-5" dirty="0">
                <a:latin typeface="Times New Roman"/>
                <a:cs typeface="Times New Roman"/>
              </a:rPr>
              <a:t>state </a:t>
            </a:r>
            <a:r>
              <a:rPr sz="1800" dirty="0">
                <a:latin typeface="Times New Roman"/>
                <a:cs typeface="Times New Roman"/>
              </a:rPr>
              <a:t>is implemented </a:t>
            </a:r>
            <a:r>
              <a:rPr sz="1800" spc="-5" dirty="0">
                <a:latin typeface="Times New Roman"/>
                <a:cs typeface="Times New Roman"/>
              </a:rPr>
              <a:t>using </a:t>
            </a:r>
            <a:r>
              <a:rPr sz="1800" dirty="0">
                <a:latin typeface="Times New Roman"/>
                <a:cs typeface="Times New Roman"/>
              </a:rPr>
              <a:t>a </a:t>
            </a:r>
            <a:r>
              <a:rPr sz="1800" spc="-10" dirty="0">
                <a:latin typeface="Times New Roman"/>
                <a:cs typeface="Times New Roman"/>
              </a:rPr>
              <a:t>timer. The </a:t>
            </a:r>
            <a:r>
              <a:rPr sz="1800" spc="-5" dirty="0">
                <a:latin typeface="Times New Roman"/>
                <a:cs typeface="Times New Roman"/>
              </a:rPr>
              <a:t>timer also has certain set </a:t>
            </a:r>
            <a:r>
              <a:rPr sz="1800" spc="30" dirty="0">
                <a:latin typeface="Times New Roman"/>
                <a:cs typeface="Times New Roman"/>
              </a:rPr>
              <a:t>of  </a:t>
            </a:r>
            <a:r>
              <a:rPr sz="1800" spc="-5" dirty="0">
                <a:latin typeface="Times New Roman"/>
                <a:cs typeface="Times New Roman"/>
              </a:rPr>
              <a:t>states </a:t>
            </a:r>
            <a:r>
              <a:rPr sz="1800" dirty="0">
                <a:latin typeface="Times New Roman"/>
                <a:cs typeface="Times New Roman"/>
              </a:rPr>
              <a:t>and </a:t>
            </a:r>
            <a:r>
              <a:rPr sz="1800" spc="-5" dirty="0">
                <a:latin typeface="Times New Roman"/>
                <a:cs typeface="Times New Roman"/>
              </a:rPr>
              <a:t>events for state </a:t>
            </a:r>
            <a:r>
              <a:rPr sz="1800" dirty="0">
                <a:latin typeface="Times New Roman"/>
                <a:cs typeface="Times New Roman"/>
              </a:rPr>
              <a:t>transitions. </a:t>
            </a:r>
            <a:r>
              <a:rPr sz="1800" spc="-5" dirty="0">
                <a:latin typeface="Times New Roman"/>
                <a:cs typeface="Times New Roman"/>
              </a:rPr>
              <a:t>Using the </a:t>
            </a:r>
            <a:r>
              <a:rPr sz="1800" spc="-10" dirty="0">
                <a:latin typeface="Times New Roman"/>
                <a:cs typeface="Times New Roman"/>
              </a:rPr>
              <a:t>FSM </a:t>
            </a:r>
            <a:r>
              <a:rPr sz="1800" spc="-5" dirty="0">
                <a:latin typeface="Times New Roman"/>
                <a:cs typeface="Times New Roman"/>
              </a:rPr>
              <a:t>model, the </a:t>
            </a:r>
            <a:r>
              <a:rPr sz="1800" spc="-10" dirty="0">
                <a:latin typeface="Times New Roman"/>
                <a:cs typeface="Times New Roman"/>
              </a:rPr>
              <a:t>timer can </a:t>
            </a:r>
            <a:r>
              <a:rPr sz="1800" spc="10" dirty="0">
                <a:latin typeface="Times New Roman"/>
                <a:cs typeface="Times New Roman"/>
              </a:rPr>
              <a:t>be  </a:t>
            </a:r>
            <a:r>
              <a:rPr sz="1800" spc="-5" dirty="0">
                <a:latin typeface="Times New Roman"/>
                <a:cs typeface="Times New Roman"/>
              </a:rPr>
              <a:t>modeled </a:t>
            </a:r>
            <a:r>
              <a:rPr sz="1800" spc="-10" dirty="0">
                <a:latin typeface="Times New Roman"/>
                <a:cs typeface="Times New Roman"/>
              </a:rPr>
              <a:t>as </a:t>
            </a:r>
            <a:r>
              <a:rPr sz="1800" spc="-5" dirty="0">
                <a:latin typeface="Times New Roman"/>
                <a:cs typeface="Times New Roman"/>
              </a:rPr>
              <a:t>shown </a:t>
            </a:r>
            <a:r>
              <a:rPr sz="1800" dirty="0">
                <a:latin typeface="Times New Roman"/>
                <a:cs typeface="Times New Roman"/>
              </a:rPr>
              <a:t>in the </a:t>
            </a:r>
            <a:r>
              <a:rPr sz="1800" spc="-5" dirty="0">
                <a:latin typeface="Times New Roman"/>
                <a:cs typeface="Times New Roman"/>
              </a:rPr>
              <a:t>following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Figure.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676400" y="2895600"/>
            <a:ext cx="6629400" cy="3124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73</a:t>
            </a:fld>
            <a:endParaRPr spc="-40" dirty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04" y="432668"/>
            <a:ext cx="7635240" cy="4718685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363220" indent="-351155">
              <a:lnSpc>
                <a:spcPct val="100000"/>
              </a:lnSpc>
              <a:spcBef>
                <a:spcPts val="1180"/>
              </a:spcBef>
              <a:buClr>
                <a:srgbClr val="CC9900"/>
              </a:buClr>
              <a:buSzPct val="63888"/>
              <a:buFont typeface="Wingdings"/>
              <a:buChar char=""/>
              <a:tabLst>
                <a:tab pos="363220" algn="l"/>
                <a:tab pos="363855" algn="l"/>
              </a:tabLst>
            </a:pPr>
            <a:r>
              <a:rPr sz="1800" spc="-20" dirty="0">
                <a:latin typeface="Times New Roman"/>
                <a:cs typeface="Times New Roman"/>
              </a:rPr>
              <a:t>As </a:t>
            </a:r>
            <a:r>
              <a:rPr sz="1800" spc="-5" dirty="0">
                <a:latin typeface="Times New Roman"/>
                <a:cs typeface="Times New Roman"/>
              </a:rPr>
              <a:t>seen </a:t>
            </a:r>
            <a:r>
              <a:rPr sz="1800" dirty="0">
                <a:latin typeface="Times New Roman"/>
                <a:cs typeface="Times New Roman"/>
              </a:rPr>
              <a:t>from the FSM, the </a:t>
            </a:r>
            <a:r>
              <a:rPr sz="1800" spc="-10" dirty="0">
                <a:latin typeface="Times New Roman"/>
                <a:cs typeface="Times New Roman"/>
              </a:rPr>
              <a:t>timer </a:t>
            </a:r>
            <a:r>
              <a:rPr sz="1800" spc="-5" dirty="0">
                <a:latin typeface="Times New Roman"/>
                <a:cs typeface="Times New Roman"/>
              </a:rPr>
              <a:t>state </a:t>
            </a:r>
            <a:r>
              <a:rPr sz="1800" spc="-10" dirty="0">
                <a:latin typeface="Times New Roman"/>
                <a:cs typeface="Times New Roman"/>
              </a:rPr>
              <a:t>can </a:t>
            </a:r>
            <a:r>
              <a:rPr sz="1800" spc="5" dirty="0">
                <a:latin typeface="Times New Roman"/>
                <a:cs typeface="Times New Roman"/>
              </a:rPr>
              <a:t>be </a:t>
            </a:r>
            <a:r>
              <a:rPr sz="1800" spc="-5" dirty="0">
                <a:latin typeface="Times New Roman"/>
                <a:cs typeface="Times New Roman"/>
              </a:rPr>
              <a:t>either '</a:t>
            </a:r>
            <a:r>
              <a:rPr sz="1800" i="1" spc="-5" dirty="0">
                <a:latin typeface="Times New Roman"/>
                <a:cs typeface="Times New Roman"/>
              </a:rPr>
              <a:t>IDLE</a:t>
            </a:r>
            <a:r>
              <a:rPr sz="1800" spc="-5" dirty="0">
                <a:latin typeface="Times New Roman"/>
                <a:cs typeface="Times New Roman"/>
              </a:rPr>
              <a:t>' </a:t>
            </a:r>
            <a:r>
              <a:rPr sz="1800" spc="5" dirty="0">
                <a:latin typeface="Times New Roman"/>
                <a:cs typeface="Times New Roman"/>
              </a:rPr>
              <a:t>or </a:t>
            </a:r>
            <a:r>
              <a:rPr sz="1800" spc="-5" dirty="0">
                <a:latin typeface="Times New Roman"/>
                <a:cs typeface="Times New Roman"/>
              </a:rPr>
              <a:t>'</a:t>
            </a:r>
            <a:r>
              <a:rPr sz="1800" i="1" spc="-5" dirty="0">
                <a:latin typeface="Times New Roman"/>
                <a:cs typeface="Times New Roman"/>
              </a:rPr>
              <a:t>READY</a:t>
            </a:r>
            <a:r>
              <a:rPr sz="1800" spc="-5" dirty="0">
                <a:latin typeface="Times New Roman"/>
                <a:cs typeface="Times New Roman"/>
              </a:rPr>
              <a:t>'</a:t>
            </a:r>
            <a:r>
              <a:rPr sz="1800" spc="35" dirty="0">
                <a:latin typeface="Times New Roman"/>
                <a:cs typeface="Times New Roman"/>
              </a:rPr>
              <a:t> </a:t>
            </a:r>
            <a:r>
              <a:rPr sz="1800" spc="10" dirty="0">
                <a:latin typeface="Times New Roman"/>
                <a:cs typeface="Times New Roman"/>
              </a:rPr>
              <a:t>or</a:t>
            </a:r>
            <a:endParaRPr sz="1800">
              <a:latin typeface="Times New Roman"/>
              <a:cs typeface="Times New Roman"/>
            </a:endParaRPr>
          </a:p>
          <a:p>
            <a:pPr marL="363220">
              <a:lnSpc>
                <a:spcPct val="100000"/>
              </a:lnSpc>
              <a:spcBef>
                <a:spcPts val="1080"/>
              </a:spcBef>
            </a:pPr>
            <a:r>
              <a:rPr sz="1800" spc="-5" dirty="0">
                <a:latin typeface="Times New Roman"/>
                <a:cs typeface="Times New Roman"/>
              </a:rPr>
              <a:t>'</a:t>
            </a:r>
            <a:r>
              <a:rPr sz="1800" i="1" spc="-5" dirty="0">
                <a:latin typeface="Times New Roman"/>
                <a:cs typeface="Times New Roman"/>
              </a:rPr>
              <a:t>RUNNING</a:t>
            </a:r>
            <a:r>
              <a:rPr sz="1800" spc="-5" dirty="0">
                <a:latin typeface="Times New Roman"/>
                <a:cs typeface="Times New Roman"/>
              </a:rPr>
              <a:t>'.</a:t>
            </a:r>
            <a:endParaRPr sz="1800">
              <a:latin typeface="Times New Roman"/>
              <a:cs typeface="Times New Roman"/>
            </a:endParaRPr>
          </a:p>
          <a:p>
            <a:pPr marL="363220" marR="7620" indent="-351155" algn="just">
              <a:lnSpc>
                <a:spcPct val="150000"/>
              </a:lnSpc>
              <a:spcBef>
                <a:spcPts val="434"/>
              </a:spcBef>
              <a:buClr>
                <a:srgbClr val="CC9900"/>
              </a:buClr>
              <a:buSzPct val="63888"/>
              <a:buFont typeface="Wingdings"/>
              <a:buChar char=""/>
              <a:tabLst>
                <a:tab pos="363855" algn="l"/>
              </a:tabLst>
            </a:pPr>
            <a:r>
              <a:rPr sz="1800" dirty="0">
                <a:latin typeface="Times New Roman"/>
                <a:cs typeface="Times New Roman"/>
              </a:rPr>
              <a:t>During </a:t>
            </a:r>
            <a:r>
              <a:rPr sz="1800" spc="-5" dirty="0">
                <a:latin typeface="Times New Roman"/>
                <a:cs typeface="Times New Roman"/>
              </a:rPr>
              <a:t>the </a:t>
            </a:r>
            <a:r>
              <a:rPr sz="1800" spc="-10" dirty="0">
                <a:latin typeface="Times New Roman"/>
                <a:cs typeface="Times New Roman"/>
              </a:rPr>
              <a:t>normal </a:t>
            </a:r>
            <a:r>
              <a:rPr sz="1800" dirty="0">
                <a:latin typeface="Times New Roman"/>
                <a:cs typeface="Times New Roman"/>
              </a:rPr>
              <a:t>condition </a:t>
            </a:r>
            <a:r>
              <a:rPr sz="1800" spc="-10" dirty="0">
                <a:latin typeface="Times New Roman"/>
                <a:cs typeface="Times New Roman"/>
              </a:rPr>
              <a:t>when </a:t>
            </a:r>
            <a:r>
              <a:rPr sz="1800" spc="-5" dirty="0">
                <a:latin typeface="Times New Roman"/>
                <a:cs typeface="Times New Roman"/>
              </a:rPr>
              <a:t>the </a:t>
            </a:r>
            <a:r>
              <a:rPr sz="1800" spc="-10" dirty="0">
                <a:latin typeface="Times New Roman"/>
                <a:cs typeface="Times New Roman"/>
              </a:rPr>
              <a:t>timer </a:t>
            </a:r>
            <a:r>
              <a:rPr sz="1800" spc="-5" dirty="0">
                <a:latin typeface="Times New Roman"/>
                <a:cs typeface="Times New Roman"/>
              </a:rPr>
              <a:t>is </a:t>
            </a:r>
            <a:r>
              <a:rPr sz="1800" spc="5" dirty="0">
                <a:latin typeface="Times New Roman"/>
                <a:cs typeface="Times New Roman"/>
              </a:rPr>
              <a:t>not </a:t>
            </a:r>
            <a:r>
              <a:rPr sz="1800" spc="-5" dirty="0">
                <a:latin typeface="Times New Roman"/>
                <a:cs typeface="Times New Roman"/>
              </a:rPr>
              <a:t>running, </a:t>
            </a:r>
            <a:r>
              <a:rPr sz="1800" dirty="0">
                <a:latin typeface="Times New Roman"/>
                <a:cs typeface="Times New Roman"/>
              </a:rPr>
              <a:t>it </a:t>
            </a:r>
            <a:r>
              <a:rPr sz="1800" spc="-5" dirty="0">
                <a:latin typeface="Times New Roman"/>
                <a:cs typeface="Times New Roman"/>
              </a:rPr>
              <a:t>is </a:t>
            </a:r>
            <a:r>
              <a:rPr sz="1800" spc="-15" dirty="0">
                <a:latin typeface="Times New Roman"/>
                <a:cs typeface="Times New Roman"/>
              </a:rPr>
              <a:t>said </a:t>
            </a:r>
            <a:r>
              <a:rPr sz="1800" dirty="0">
                <a:latin typeface="Times New Roman"/>
                <a:cs typeface="Times New Roman"/>
              </a:rPr>
              <a:t>to </a:t>
            </a:r>
            <a:r>
              <a:rPr sz="1800" spc="5" dirty="0">
                <a:latin typeface="Times New Roman"/>
                <a:cs typeface="Times New Roman"/>
              </a:rPr>
              <a:t>be </a:t>
            </a:r>
            <a:r>
              <a:rPr sz="1800" dirty="0">
                <a:latin typeface="Times New Roman"/>
                <a:cs typeface="Times New Roman"/>
              </a:rPr>
              <a:t>in  the </a:t>
            </a:r>
            <a:r>
              <a:rPr sz="1800" spc="-5" dirty="0">
                <a:latin typeface="Times New Roman"/>
                <a:cs typeface="Times New Roman"/>
              </a:rPr>
              <a:t>'</a:t>
            </a:r>
            <a:r>
              <a:rPr sz="1800" i="1" spc="-5" dirty="0">
                <a:latin typeface="Times New Roman"/>
                <a:cs typeface="Times New Roman"/>
              </a:rPr>
              <a:t>IDLE</a:t>
            </a:r>
            <a:r>
              <a:rPr sz="1800" spc="-5" dirty="0">
                <a:latin typeface="Times New Roman"/>
                <a:cs typeface="Times New Roman"/>
              </a:rPr>
              <a:t>'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state.</a:t>
            </a:r>
            <a:endParaRPr sz="1800">
              <a:latin typeface="Times New Roman"/>
              <a:cs typeface="Times New Roman"/>
            </a:endParaRPr>
          </a:p>
          <a:p>
            <a:pPr marL="363220" marR="5715" indent="-351155" algn="just">
              <a:lnSpc>
                <a:spcPct val="150000"/>
              </a:lnSpc>
              <a:spcBef>
                <a:spcPts val="434"/>
              </a:spcBef>
              <a:buClr>
                <a:srgbClr val="CC9900"/>
              </a:buClr>
              <a:buSzPct val="63888"/>
              <a:buFont typeface="Wingdings"/>
              <a:buChar char=""/>
              <a:tabLst>
                <a:tab pos="363855" algn="l"/>
              </a:tabLst>
            </a:pPr>
            <a:r>
              <a:rPr sz="1800" spc="-10" dirty="0">
                <a:latin typeface="Times New Roman"/>
                <a:cs typeface="Times New Roman"/>
              </a:rPr>
              <a:t>The </a:t>
            </a:r>
            <a:r>
              <a:rPr sz="1800" spc="-5" dirty="0">
                <a:latin typeface="Times New Roman"/>
                <a:cs typeface="Times New Roman"/>
              </a:rPr>
              <a:t>timer </a:t>
            </a:r>
            <a:r>
              <a:rPr sz="1800" dirty="0">
                <a:latin typeface="Times New Roman"/>
                <a:cs typeface="Times New Roman"/>
              </a:rPr>
              <a:t>is said to </a:t>
            </a:r>
            <a:r>
              <a:rPr sz="1800" spc="5" dirty="0">
                <a:latin typeface="Times New Roman"/>
                <a:cs typeface="Times New Roman"/>
              </a:rPr>
              <a:t>be </a:t>
            </a:r>
            <a:r>
              <a:rPr sz="1800" dirty="0">
                <a:latin typeface="Times New Roman"/>
                <a:cs typeface="Times New Roman"/>
              </a:rPr>
              <a:t>in the </a:t>
            </a:r>
            <a:r>
              <a:rPr sz="1800" spc="-5" dirty="0">
                <a:latin typeface="Times New Roman"/>
                <a:cs typeface="Times New Roman"/>
              </a:rPr>
              <a:t>'</a:t>
            </a:r>
            <a:r>
              <a:rPr sz="1800" i="1" spc="-5" dirty="0">
                <a:latin typeface="Times New Roman"/>
                <a:cs typeface="Times New Roman"/>
              </a:rPr>
              <a:t>READY</a:t>
            </a:r>
            <a:r>
              <a:rPr sz="1800" spc="-5" dirty="0">
                <a:latin typeface="Times New Roman"/>
                <a:cs typeface="Times New Roman"/>
              </a:rPr>
              <a:t>' state </a:t>
            </a:r>
            <a:r>
              <a:rPr sz="1800" spc="-10" dirty="0">
                <a:latin typeface="Times New Roman"/>
                <a:cs typeface="Times New Roman"/>
              </a:rPr>
              <a:t>when </a:t>
            </a:r>
            <a:r>
              <a:rPr sz="1800" dirty="0">
                <a:latin typeface="Times New Roman"/>
                <a:cs typeface="Times New Roman"/>
              </a:rPr>
              <a:t>the </a:t>
            </a:r>
            <a:r>
              <a:rPr sz="1800" spc="-10" dirty="0">
                <a:latin typeface="Times New Roman"/>
                <a:cs typeface="Times New Roman"/>
              </a:rPr>
              <a:t>timer </a:t>
            </a:r>
            <a:r>
              <a:rPr sz="1800" dirty="0">
                <a:latin typeface="Times New Roman"/>
                <a:cs typeface="Times New Roman"/>
              </a:rPr>
              <a:t>is loaded </a:t>
            </a:r>
            <a:r>
              <a:rPr sz="1800" spc="-10" dirty="0">
                <a:latin typeface="Times New Roman"/>
                <a:cs typeface="Times New Roman"/>
              </a:rPr>
              <a:t>with </a:t>
            </a:r>
            <a:r>
              <a:rPr sz="1800" dirty="0">
                <a:latin typeface="Times New Roman"/>
                <a:cs typeface="Times New Roman"/>
              </a:rPr>
              <a:t>the  count </a:t>
            </a:r>
            <a:r>
              <a:rPr sz="1800" spc="-5" dirty="0">
                <a:latin typeface="Times New Roman"/>
                <a:cs typeface="Times New Roman"/>
              </a:rPr>
              <a:t>corresponding </a:t>
            </a:r>
            <a:r>
              <a:rPr sz="1800" dirty="0">
                <a:latin typeface="Times New Roman"/>
                <a:cs typeface="Times New Roman"/>
              </a:rPr>
              <a:t>to the </a:t>
            </a:r>
            <a:r>
              <a:rPr sz="1800" spc="-5" dirty="0">
                <a:latin typeface="Times New Roman"/>
                <a:cs typeface="Times New Roman"/>
              </a:rPr>
              <a:t>required </a:t>
            </a:r>
            <a:r>
              <a:rPr sz="1800" spc="-10" dirty="0">
                <a:latin typeface="Times New Roman"/>
                <a:cs typeface="Times New Roman"/>
              </a:rPr>
              <a:t>time </a:t>
            </a:r>
            <a:r>
              <a:rPr sz="1800" spc="-25" dirty="0">
                <a:latin typeface="Times New Roman"/>
                <a:cs typeface="Times New Roman"/>
              </a:rPr>
              <a:t>delay. </a:t>
            </a:r>
            <a:r>
              <a:rPr sz="1800" spc="-5" dirty="0">
                <a:latin typeface="Times New Roman"/>
                <a:cs typeface="Times New Roman"/>
              </a:rPr>
              <a:t>The </a:t>
            </a:r>
            <a:r>
              <a:rPr sz="1800" spc="-10" dirty="0">
                <a:latin typeface="Times New Roman"/>
                <a:cs typeface="Times New Roman"/>
              </a:rPr>
              <a:t>timer </a:t>
            </a:r>
            <a:r>
              <a:rPr sz="1800" dirty="0">
                <a:latin typeface="Times New Roman"/>
                <a:cs typeface="Times New Roman"/>
              </a:rPr>
              <a:t>remains in the  </a:t>
            </a:r>
            <a:r>
              <a:rPr sz="1800" spc="-5" dirty="0">
                <a:latin typeface="Times New Roman"/>
                <a:cs typeface="Times New Roman"/>
              </a:rPr>
              <a:t>'</a:t>
            </a:r>
            <a:r>
              <a:rPr sz="1800" i="1" spc="-5" dirty="0">
                <a:latin typeface="Times New Roman"/>
                <a:cs typeface="Times New Roman"/>
              </a:rPr>
              <a:t>READY</a:t>
            </a:r>
            <a:r>
              <a:rPr sz="1800" spc="-5" dirty="0">
                <a:latin typeface="Times New Roman"/>
                <a:cs typeface="Times New Roman"/>
              </a:rPr>
              <a:t>' state </a:t>
            </a:r>
            <a:r>
              <a:rPr sz="1800" spc="5" dirty="0">
                <a:latin typeface="Times New Roman"/>
                <a:cs typeface="Times New Roman"/>
              </a:rPr>
              <a:t>until </a:t>
            </a:r>
            <a:r>
              <a:rPr sz="1800" dirty="0">
                <a:latin typeface="Times New Roman"/>
                <a:cs typeface="Times New Roman"/>
              </a:rPr>
              <a:t>a '</a:t>
            </a:r>
            <a:r>
              <a:rPr sz="1800" i="1" dirty="0">
                <a:latin typeface="Times New Roman"/>
                <a:cs typeface="Times New Roman"/>
              </a:rPr>
              <a:t>Start </a:t>
            </a:r>
            <a:r>
              <a:rPr sz="1800" i="1" spc="-20" dirty="0">
                <a:latin typeface="Times New Roman"/>
                <a:cs typeface="Times New Roman"/>
              </a:rPr>
              <a:t>Timer</a:t>
            </a:r>
            <a:r>
              <a:rPr sz="1800" spc="-20" dirty="0">
                <a:latin typeface="Times New Roman"/>
                <a:cs typeface="Times New Roman"/>
              </a:rPr>
              <a:t>' </a:t>
            </a:r>
            <a:r>
              <a:rPr sz="1800" spc="-5" dirty="0">
                <a:latin typeface="Times New Roman"/>
                <a:cs typeface="Times New Roman"/>
              </a:rPr>
              <a:t>event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occurs.</a:t>
            </a:r>
            <a:endParaRPr sz="1800">
              <a:latin typeface="Times New Roman"/>
              <a:cs typeface="Times New Roman"/>
            </a:endParaRPr>
          </a:p>
          <a:p>
            <a:pPr marL="363220" marR="5080" indent="-351155" algn="just">
              <a:lnSpc>
                <a:spcPct val="150100"/>
              </a:lnSpc>
              <a:spcBef>
                <a:spcPts val="430"/>
              </a:spcBef>
              <a:buClr>
                <a:srgbClr val="CC9900"/>
              </a:buClr>
              <a:buSzPct val="63888"/>
              <a:buFont typeface="Wingdings"/>
              <a:buChar char=""/>
              <a:tabLst>
                <a:tab pos="363855" algn="l"/>
              </a:tabLst>
            </a:pPr>
            <a:r>
              <a:rPr sz="1800" spc="-10" dirty="0">
                <a:latin typeface="Times New Roman"/>
                <a:cs typeface="Times New Roman"/>
              </a:rPr>
              <a:t>The </a:t>
            </a:r>
            <a:r>
              <a:rPr sz="1800" spc="-5" dirty="0">
                <a:latin typeface="Times New Roman"/>
                <a:cs typeface="Times New Roman"/>
              </a:rPr>
              <a:t>timer changes </a:t>
            </a:r>
            <a:r>
              <a:rPr sz="1800" dirty="0">
                <a:latin typeface="Times New Roman"/>
                <a:cs typeface="Times New Roman"/>
              </a:rPr>
              <a:t>its </a:t>
            </a:r>
            <a:r>
              <a:rPr sz="1800" spc="-5" dirty="0">
                <a:latin typeface="Times New Roman"/>
                <a:cs typeface="Times New Roman"/>
              </a:rPr>
              <a:t>state </a:t>
            </a:r>
            <a:r>
              <a:rPr sz="1800" dirty="0">
                <a:latin typeface="Times New Roman"/>
                <a:cs typeface="Times New Roman"/>
              </a:rPr>
              <a:t>to '</a:t>
            </a:r>
            <a:r>
              <a:rPr sz="1800" i="1" dirty="0">
                <a:latin typeface="Times New Roman"/>
                <a:cs typeface="Times New Roman"/>
              </a:rPr>
              <a:t>RUNNING</a:t>
            </a:r>
            <a:r>
              <a:rPr sz="1800" dirty="0">
                <a:latin typeface="Times New Roman"/>
                <a:cs typeface="Times New Roman"/>
              </a:rPr>
              <a:t>' </a:t>
            </a:r>
            <a:r>
              <a:rPr sz="1800" spc="-5" dirty="0">
                <a:latin typeface="Times New Roman"/>
                <a:cs typeface="Times New Roman"/>
              </a:rPr>
              <a:t>from </a:t>
            </a:r>
            <a:r>
              <a:rPr sz="1800" dirty="0">
                <a:latin typeface="Times New Roman"/>
                <a:cs typeface="Times New Roman"/>
              </a:rPr>
              <a:t>the </a:t>
            </a:r>
            <a:r>
              <a:rPr sz="1800" spc="-5" dirty="0">
                <a:latin typeface="Times New Roman"/>
                <a:cs typeface="Times New Roman"/>
              </a:rPr>
              <a:t>'</a:t>
            </a:r>
            <a:r>
              <a:rPr sz="1800" i="1" spc="-5" dirty="0">
                <a:latin typeface="Times New Roman"/>
                <a:cs typeface="Times New Roman"/>
              </a:rPr>
              <a:t>READY</a:t>
            </a:r>
            <a:r>
              <a:rPr sz="1800" spc="-5" dirty="0">
                <a:latin typeface="Times New Roman"/>
                <a:cs typeface="Times New Roman"/>
              </a:rPr>
              <a:t>' state </a:t>
            </a:r>
            <a:r>
              <a:rPr sz="1800" spc="15" dirty="0">
                <a:latin typeface="Times New Roman"/>
                <a:cs typeface="Times New Roman"/>
              </a:rPr>
              <a:t>on </a:t>
            </a:r>
            <a:r>
              <a:rPr sz="1800" spc="-5" dirty="0">
                <a:latin typeface="Times New Roman"/>
                <a:cs typeface="Times New Roman"/>
              </a:rPr>
              <a:t>receiving  </a:t>
            </a:r>
            <a:r>
              <a:rPr sz="1800" dirty="0">
                <a:latin typeface="Times New Roman"/>
                <a:cs typeface="Times New Roman"/>
              </a:rPr>
              <a:t>a '</a:t>
            </a:r>
            <a:r>
              <a:rPr sz="1800" i="1" dirty="0">
                <a:latin typeface="Times New Roman"/>
                <a:cs typeface="Times New Roman"/>
              </a:rPr>
              <a:t>Start </a:t>
            </a:r>
            <a:r>
              <a:rPr sz="1800" i="1" spc="-20" dirty="0">
                <a:latin typeface="Times New Roman"/>
                <a:cs typeface="Times New Roman"/>
              </a:rPr>
              <a:t>Timer</a:t>
            </a:r>
            <a:r>
              <a:rPr sz="1800" spc="-20" dirty="0">
                <a:latin typeface="Times New Roman"/>
                <a:cs typeface="Times New Roman"/>
              </a:rPr>
              <a:t>' </a:t>
            </a:r>
            <a:r>
              <a:rPr sz="1800" spc="-5" dirty="0">
                <a:latin typeface="Times New Roman"/>
                <a:cs typeface="Times New Roman"/>
              </a:rPr>
              <a:t>event </a:t>
            </a:r>
            <a:r>
              <a:rPr sz="1800" dirty="0">
                <a:latin typeface="Times New Roman"/>
                <a:cs typeface="Times New Roman"/>
              </a:rPr>
              <a:t>and </a:t>
            </a:r>
            <a:r>
              <a:rPr sz="1800" spc="-10" dirty="0">
                <a:latin typeface="Times New Roman"/>
                <a:cs typeface="Times New Roman"/>
              </a:rPr>
              <a:t>remains </a:t>
            </a:r>
            <a:r>
              <a:rPr sz="1800" dirty="0">
                <a:latin typeface="Times New Roman"/>
                <a:cs typeface="Times New Roman"/>
              </a:rPr>
              <a:t>in the </a:t>
            </a:r>
            <a:r>
              <a:rPr sz="1800" spc="-5" dirty="0">
                <a:latin typeface="Times New Roman"/>
                <a:cs typeface="Times New Roman"/>
              </a:rPr>
              <a:t>'</a:t>
            </a:r>
            <a:r>
              <a:rPr sz="1800" i="1" spc="-5" dirty="0">
                <a:latin typeface="Times New Roman"/>
                <a:cs typeface="Times New Roman"/>
              </a:rPr>
              <a:t>RUNNING</a:t>
            </a:r>
            <a:r>
              <a:rPr sz="1800" spc="-5" dirty="0">
                <a:latin typeface="Times New Roman"/>
                <a:cs typeface="Times New Roman"/>
              </a:rPr>
              <a:t>' state </a:t>
            </a:r>
            <a:r>
              <a:rPr sz="1800" dirty="0">
                <a:latin typeface="Times New Roman"/>
                <a:cs typeface="Times New Roman"/>
              </a:rPr>
              <a:t>until </a:t>
            </a:r>
            <a:r>
              <a:rPr sz="1800" spc="-5" dirty="0">
                <a:latin typeface="Times New Roman"/>
                <a:cs typeface="Times New Roman"/>
              </a:rPr>
              <a:t>the </a:t>
            </a:r>
            <a:r>
              <a:rPr sz="1800" spc="-10" dirty="0">
                <a:latin typeface="Times New Roman"/>
                <a:cs typeface="Times New Roman"/>
              </a:rPr>
              <a:t>timer </a:t>
            </a:r>
            <a:r>
              <a:rPr sz="1800" dirty="0">
                <a:latin typeface="Times New Roman"/>
                <a:cs typeface="Times New Roman"/>
              </a:rPr>
              <a:t>count  </a:t>
            </a:r>
            <a:r>
              <a:rPr sz="1800" spc="-5" dirty="0">
                <a:latin typeface="Times New Roman"/>
                <a:cs typeface="Times New Roman"/>
              </a:rPr>
              <a:t>expires </a:t>
            </a:r>
            <a:r>
              <a:rPr sz="1800" spc="5" dirty="0">
                <a:latin typeface="Times New Roman"/>
                <a:cs typeface="Times New Roman"/>
              </a:rPr>
              <a:t>or </a:t>
            </a:r>
            <a:r>
              <a:rPr sz="1800" dirty="0">
                <a:latin typeface="Times New Roman"/>
                <a:cs typeface="Times New Roman"/>
              </a:rPr>
              <a:t>a '</a:t>
            </a:r>
            <a:r>
              <a:rPr sz="1800" i="1" dirty="0">
                <a:latin typeface="Times New Roman"/>
                <a:cs typeface="Times New Roman"/>
              </a:rPr>
              <a:t>Stop </a:t>
            </a:r>
            <a:r>
              <a:rPr sz="1800" i="1" spc="-20" dirty="0">
                <a:latin typeface="Times New Roman"/>
                <a:cs typeface="Times New Roman"/>
              </a:rPr>
              <a:t>Timer</a:t>
            </a:r>
            <a:r>
              <a:rPr sz="1800" spc="-20" dirty="0">
                <a:latin typeface="Times New Roman"/>
                <a:cs typeface="Times New Roman"/>
              </a:rPr>
              <a:t>' </a:t>
            </a:r>
            <a:r>
              <a:rPr sz="1800" spc="-10" dirty="0">
                <a:latin typeface="Times New Roman"/>
                <a:cs typeface="Times New Roman"/>
              </a:rPr>
              <a:t>even </a:t>
            </a:r>
            <a:r>
              <a:rPr sz="1800" dirty="0">
                <a:latin typeface="Times New Roman"/>
                <a:cs typeface="Times New Roman"/>
              </a:rPr>
              <a:t>occurs. </a:t>
            </a:r>
            <a:r>
              <a:rPr sz="1800" spc="-5" dirty="0">
                <a:latin typeface="Times New Roman"/>
                <a:cs typeface="Times New Roman"/>
              </a:rPr>
              <a:t>The </a:t>
            </a:r>
            <a:r>
              <a:rPr sz="1800" spc="-10" dirty="0">
                <a:latin typeface="Times New Roman"/>
                <a:cs typeface="Times New Roman"/>
              </a:rPr>
              <a:t>timer </a:t>
            </a:r>
            <a:r>
              <a:rPr sz="1800" dirty="0">
                <a:latin typeface="Times New Roman"/>
                <a:cs typeface="Times New Roman"/>
              </a:rPr>
              <a:t>state </a:t>
            </a:r>
            <a:r>
              <a:rPr sz="1800" spc="-5" dirty="0">
                <a:latin typeface="Times New Roman"/>
                <a:cs typeface="Times New Roman"/>
              </a:rPr>
              <a:t>changes </a:t>
            </a:r>
            <a:r>
              <a:rPr sz="1800" dirty="0">
                <a:latin typeface="Times New Roman"/>
                <a:cs typeface="Times New Roman"/>
              </a:rPr>
              <a:t>to '</a:t>
            </a:r>
            <a:r>
              <a:rPr sz="1800" i="1" dirty="0">
                <a:latin typeface="Times New Roman"/>
                <a:cs typeface="Times New Roman"/>
              </a:rPr>
              <a:t>IDLE</a:t>
            </a:r>
            <a:r>
              <a:rPr sz="1800" dirty="0">
                <a:latin typeface="Times New Roman"/>
                <a:cs typeface="Times New Roman"/>
              </a:rPr>
              <a:t>' </a:t>
            </a:r>
            <a:r>
              <a:rPr sz="1800" spc="5" dirty="0">
                <a:latin typeface="Times New Roman"/>
                <a:cs typeface="Times New Roman"/>
              </a:rPr>
              <a:t>from  </a:t>
            </a:r>
            <a:r>
              <a:rPr sz="1800" spc="-5" dirty="0">
                <a:latin typeface="Times New Roman"/>
                <a:cs typeface="Times New Roman"/>
              </a:rPr>
              <a:t>'</a:t>
            </a:r>
            <a:r>
              <a:rPr sz="1800" i="1" spc="-5" dirty="0">
                <a:latin typeface="Times New Roman"/>
                <a:cs typeface="Times New Roman"/>
              </a:rPr>
              <a:t>RUNNING</a:t>
            </a:r>
            <a:r>
              <a:rPr sz="1800" spc="-5" dirty="0">
                <a:latin typeface="Times New Roman"/>
                <a:cs typeface="Times New Roman"/>
              </a:rPr>
              <a:t>' </a:t>
            </a:r>
            <a:r>
              <a:rPr sz="1800" spc="5" dirty="0">
                <a:latin typeface="Times New Roman"/>
                <a:cs typeface="Times New Roman"/>
              </a:rPr>
              <a:t>on </a:t>
            </a:r>
            <a:r>
              <a:rPr sz="1800" spc="-5" dirty="0">
                <a:latin typeface="Times New Roman"/>
                <a:cs typeface="Times New Roman"/>
              </a:rPr>
              <a:t>receiving </a:t>
            </a:r>
            <a:r>
              <a:rPr sz="1800" dirty="0">
                <a:latin typeface="Times New Roman"/>
                <a:cs typeface="Times New Roman"/>
              </a:rPr>
              <a:t>a '</a:t>
            </a:r>
            <a:r>
              <a:rPr sz="1800" i="1" dirty="0">
                <a:latin typeface="Times New Roman"/>
                <a:cs typeface="Times New Roman"/>
              </a:rPr>
              <a:t>Stop </a:t>
            </a:r>
            <a:r>
              <a:rPr sz="1800" i="1" spc="-20" dirty="0">
                <a:latin typeface="Times New Roman"/>
                <a:cs typeface="Times New Roman"/>
              </a:rPr>
              <a:t>Timer</a:t>
            </a:r>
            <a:r>
              <a:rPr sz="1800" spc="-20" dirty="0">
                <a:latin typeface="Times New Roman"/>
                <a:cs typeface="Times New Roman"/>
              </a:rPr>
              <a:t>' </a:t>
            </a:r>
            <a:r>
              <a:rPr sz="1800" spc="5" dirty="0">
                <a:latin typeface="Times New Roman"/>
                <a:cs typeface="Times New Roman"/>
              </a:rPr>
              <a:t>or </a:t>
            </a:r>
            <a:r>
              <a:rPr sz="1800" spc="-20" dirty="0">
                <a:latin typeface="Times New Roman"/>
                <a:cs typeface="Times New Roman"/>
              </a:rPr>
              <a:t>'</a:t>
            </a:r>
            <a:r>
              <a:rPr sz="1800" i="1" spc="-20" dirty="0">
                <a:latin typeface="Times New Roman"/>
                <a:cs typeface="Times New Roman"/>
              </a:rPr>
              <a:t>Timer </a:t>
            </a:r>
            <a:r>
              <a:rPr sz="1800" i="1" spc="-15" dirty="0">
                <a:latin typeface="Times New Roman"/>
                <a:cs typeface="Times New Roman"/>
              </a:rPr>
              <a:t>Expire</a:t>
            </a:r>
            <a:r>
              <a:rPr sz="1800" spc="-15" dirty="0">
                <a:latin typeface="Times New Roman"/>
                <a:cs typeface="Times New Roman"/>
              </a:rPr>
              <a:t>'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event.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74</a:t>
            </a:fld>
            <a:endParaRPr spc="-40" dirty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199374"/>
            <a:ext cx="8303895" cy="33496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8890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Example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1: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Design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an automatic tea/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coffee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vending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machine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based 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on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FSM  model for the </a:t>
            </a:r>
            <a:r>
              <a:rPr sz="2000" spc="-15" dirty="0">
                <a:solidFill>
                  <a:srgbClr val="C00000"/>
                </a:solidFill>
                <a:latin typeface="Times New Roman"/>
                <a:cs typeface="Times New Roman"/>
              </a:rPr>
              <a:t>following</a:t>
            </a:r>
            <a:r>
              <a:rPr sz="2000" spc="12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requirement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tea/ </a:t>
            </a:r>
            <a:r>
              <a:rPr sz="2000" spc="-10" dirty="0">
                <a:latin typeface="Times New Roman"/>
                <a:cs typeface="Times New Roman"/>
              </a:rPr>
              <a:t>coffee vending is </a:t>
            </a:r>
            <a:r>
              <a:rPr sz="2000" spc="-5" dirty="0">
                <a:latin typeface="Times New Roman"/>
                <a:cs typeface="Times New Roman"/>
              </a:rPr>
              <a:t>initiated </a:t>
            </a:r>
            <a:r>
              <a:rPr sz="2000" dirty="0">
                <a:latin typeface="Times New Roman"/>
                <a:cs typeface="Times New Roman"/>
              </a:rPr>
              <a:t>by </a:t>
            </a:r>
            <a:r>
              <a:rPr sz="2000" spc="-10" dirty="0">
                <a:latin typeface="Times New Roman"/>
                <a:cs typeface="Times New Roman"/>
              </a:rPr>
              <a:t>user </a:t>
            </a:r>
            <a:r>
              <a:rPr sz="2000" spc="-5" dirty="0">
                <a:latin typeface="Times New Roman"/>
                <a:cs typeface="Times New Roman"/>
              </a:rPr>
              <a:t>inserting a 5 rupee coin. </a:t>
            </a:r>
            <a:r>
              <a:rPr sz="2000" spc="-15" dirty="0">
                <a:latin typeface="Times New Roman"/>
                <a:cs typeface="Times New Roman"/>
              </a:rPr>
              <a:t>After  </a:t>
            </a:r>
            <a:r>
              <a:rPr sz="2000" spc="-5" dirty="0">
                <a:latin typeface="Times New Roman"/>
                <a:cs typeface="Times New Roman"/>
              </a:rPr>
              <a:t>inserting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coin, </a:t>
            </a:r>
            <a:r>
              <a:rPr sz="2000" spc="-10" dirty="0">
                <a:latin typeface="Times New Roman"/>
                <a:cs typeface="Times New Roman"/>
              </a:rPr>
              <a:t>the user </a:t>
            </a:r>
            <a:r>
              <a:rPr sz="2000" spc="5" dirty="0">
                <a:latin typeface="Times New Roman"/>
                <a:cs typeface="Times New Roman"/>
              </a:rPr>
              <a:t>can </a:t>
            </a:r>
            <a:r>
              <a:rPr sz="2000" spc="-10" dirty="0">
                <a:latin typeface="Times New Roman"/>
                <a:cs typeface="Times New Roman"/>
              </a:rPr>
              <a:t>either </a:t>
            </a:r>
            <a:r>
              <a:rPr sz="2000" spc="-5" dirty="0">
                <a:latin typeface="Times New Roman"/>
                <a:cs typeface="Times New Roman"/>
              </a:rPr>
              <a:t>select '</a:t>
            </a:r>
            <a:r>
              <a:rPr sz="2000" i="1" spc="-5" dirty="0">
                <a:latin typeface="Times New Roman"/>
                <a:cs typeface="Times New Roman"/>
              </a:rPr>
              <a:t>Coffee</a:t>
            </a:r>
            <a:r>
              <a:rPr sz="2000" spc="-5" dirty="0">
                <a:latin typeface="Times New Roman"/>
                <a:cs typeface="Times New Roman"/>
              </a:rPr>
              <a:t>' </a:t>
            </a:r>
            <a:r>
              <a:rPr sz="2000" dirty="0">
                <a:latin typeface="Times New Roman"/>
                <a:cs typeface="Times New Roman"/>
              </a:rPr>
              <a:t>or </a:t>
            </a:r>
            <a:r>
              <a:rPr sz="2000" spc="-5" dirty="0">
                <a:latin typeface="Times New Roman"/>
                <a:cs typeface="Times New Roman"/>
              </a:rPr>
              <a:t>'</a:t>
            </a:r>
            <a:r>
              <a:rPr sz="2000" i="1" spc="-5" dirty="0">
                <a:latin typeface="Times New Roman"/>
                <a:cs typeface="Times New Roman"/>
              </a:rPr>
              <a:t>Tea</a:t>
            </a:r>
            <a:r>
              <a:rPr sz="2000" spc="-5" dirty="0">
                <a:latin typeface="Times New Roman"/>
                <a:cs typeface="Times New Roman"/>
              </a:rPr>
              <a:t>' </a:t>
            </a:r>
            <a:r>
              <a:rPr sz="2000" dirty="0">
                <a:latin typeface="Times New Roman"/>
                <a:cs typeface="Times New Roman"/>
              </a:rPr>
              <a:t>or </a:t>
            </a:r>
            <a:r>
              <a:rPr sz="2000" spc="-5" dirty="0">
                <a:latin typeface="Times New Roman"/>
                <a:cs typeface="Times New Roman"/>
              </a:rPr>
              <a:t>press '</a:t>
            </a:r>
            <a:r>
              <a:rPr sz="2000" i="1" spc="-5" dirty="0">
                <a:latin typeface="Times New Roman"/>
                <a:cs typeface="Times New Roman"/>
              </a:rPr>
              <a:t>Cancel</a:t>
            </a:r>
            <a:r>
              <a:rPr sz="2000" spc="-5" dirty="0">
                <a:latin typeface="Times New Roman"/>
                <a:cs typeface="Times New Roman"/>
              </a:rPr>
              <a:t>'  to cancel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dirty="0">
                <a:latin typeface="Times New Roman"/>
                <a:cs typeface="Times New Roman"/>
              </a:rPr>
              <a:t>order </a:t>
            </a:r>
            <a:r>
              <a:rPr sz="2000" spc="-10" dirty="0">
                <a:latin typeface="Times New Roman"/>
                <a:cs typeface="Times New Roman"/>
              </a:rPr>
              <a:t>and take </a:t>
            </a:r>
            <a:r>
              <a:rPr sz="2000" spc="-5" dirty="0">
                <a:latin typeface="Times New Roman"/>
                <a:cs typeface="Times New Roman"/>
              </a:rPr>
              <a:t>back </a:t>
            </a:r>
            <a:r>
              <a:rPr sz="2000" spc="-10" dirty="0">
                <a:latin typeface="Times New Roman"/>
                <a:cs typeface="Times New Roman"/>
              </a:rPr>
              <a:t>the</a:t>
            </a:r>
            <a:r>
              <a:rPr sz="2000" spc="9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coin.</a:t>
            </a:r>
            <a:endParaRPr sz="2000">
              <a:latin typeface="Times New Roman"/>
              <a:cs typeface="Times New Roman"/>
            </a:endParaRPr>
          </a:p>
          <a:p>
            <a:pPr marL="356870" marR="7620" indent="-344805" algn="just">
              <a:lnSpc>
                <a:spcPct val="1500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0" dirty="0">
                <a:latin typeface="Times New Roman"/>
                <a:cs typeface="Times New Roman"/>
              </a:rPr>
              <a:t>FSM </a:t>
            </a:r>
            <a:r>
              <a:rPr sz="2000" spc="-5" dirty="0">
                <a:latin typeface="Times New Roman"/>
                <a:cs typeface="Times New Roman"/>
              </a:rPr>
              <a:t>representation </a:t>
            </a:r>
            <a:r>
              <a:rPr sz="2000" spc="-10" dirty="0">
                <a:latin typeface="Times New Roman"/>
                <a:cs typeface="Times New Roman"/>
              </a:rPr>
              <a:t>for </a:t>
            </a:r>
            <a:r>
              <a:rPr sz="2000" spc="-2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above </a:t>
            </a:r>
            <a:r>
              <a:rPr sz="2000" spc="-10" dirty="0">
                <a:latin typeface="Times New Roman"/>
                <a:cs typeface="Times New Roman"/>
              </a:rPr>
              <a:t>requirement is </a:t>
            </a:r>
            <a:r>
              <a:rPr sz="2000" spc="-5" dirty="0">
                <a:latin typeface="Times New Roman"/>
                <a:cs typeface="Times New Roman"/>
              </a:rPr>
              <a:t>given </a:t>
            </a:r>
            <a:r>
              <a:rPr sz="2000" spc="-10" dirty="0">
                <a:latin typeface="Times New Roman"/>
                <a:cs typeface="Times New Roman"/>
              </a:rPr>
              <a:t>in </a:t>
            </a:r>
            <a:r>
              <a:rPr sz="2000" spc="-5" dirty="0">
                <a:latin typeface="Times New Roman"/>
                <a:cs typeface="Times New Roman"/>
              </a:rPr>
              <a:t>the following  </a:t>
            </a:r>
            <a:r>
              <a:rPr sz="2000" spc="-10" dirty="0">
                <a:latin typeface="Times New Roman"/>
                <a:cs typeface="Times New Roman"/>
              </a:rPr>
              <a:t>Figure.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600200" y="3200400"/>
            <a:ext cx="6781800" cy="3352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75</a:t>
            </a:fld>
            <a:endParaRPr spc="-40" dirty="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352203"/>
            <a:ext cx="8306434" cy="5240020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Arial"/>
                <a:cs typeface="Arial"/>
              </a:rPr>
              <a:t>»	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1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FSM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representation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contains</a:t>
            </a:r>
            <a:r>
              <a:rPr sz="2000" spc="9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four</a:t>
            </a:r>
            <a:r>
              <a:rPr sz="2000" spc="1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states</a:t>
            </a:r>
            <a:r>
              <a:rPr sz="2000" spc="1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namely;</a:t>
            </a:r>
            <a:r>
              <a:rPr sz="2000" spc="9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'</a:t>
            </a:r>
            <a:r>
              <a:rPr sz="2000" i="1" spc="-10" dirty="0">
                <a:latin typeface="Times New Roman"/>
                <a:cs typeface="Times New Roman"/>
              </a:rPr>
              <a:t>Wait</a:t>
            </a:r>
            <a:r>
              <a:rPr sz="2000" i="1" spc="105" dirty="0">
                <a:latin typeface="Times New Roman"/>
                <a:cs typeface="Times New Roman"/>
              </a:rPr>
              <a:t> </a:t>
            </a:r>
            <a:r>
              <a:rPr sz="2000" i="1" spc="5" dirty="0">
                <a:latin typeface="Times New Roman"/>
                <a:cs typeface="Times New Roman"/>
              </a:rPr>
              <a:t>for</a:t>
            </a:r>
            <a:r>
              <a:rPr sz="2000" i="1" spc="9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coin</a:t>
            </a:r>
            <a:r>
              <a:rPr sz="2000" dirty="0">
                <a:latin typeface="Times New Roman"/>
                <a:cs typeface="Times New Roman"/>
              </a:rPr>
              <a:t>'</a:t>
            </a:r>
            <a:r>
              <a:rPr sz="2000" spc="7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'</a:t>
            </a:r>
            <a:r>
              <a:rPr sz="2000" i="1" spc="-10" dirty="0">
                <a:latin typeface="Times New Roman"/>
                <a:cs typeface="Times New Roman"/>
              </a:rPr>
              <a:t>Wait</a:t>
            </a:r>
            <a:r>
              <a:rPr sz="2000" i="1" spc="105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for</a:t>
            </a:r>
            <a:endParaRPr sz="2000">
              <a:latin typeface="Times New Roman"/>
              <a:cs typeface="Times New Roman"/>
            </a:endParaRPr>
          </a:p>
          <a:p>
            <a:pPr marL="356870" algn="just">
              <a:lnSpc>
                <a:spcPct val="100000"/>
              </a:lnSpc>
              <a:spcBef>
                <a:spcPts val="1200"/>
              </a:spcBef>
            </a:pPr>
            <a:r>
              <a:rPr sz="2000" i="1" spc="-10" dirty="0">
                <a:latin typeface="Times New Roman"/>
                <a:cs typeface="Times New Roman"/>
              </a:rPr>
              <a:t>User </a:t>
            </a:r>
            <a:r>
              <a:rPr sz="2000" i="1" spc="-5" dirty="0">
                <a:latin typeface="Times New Roman"/>
                <a:cs typeface="Times New Roman"/>
              </a:rPr>
              <a:t>Input</a:t>
            </a:r>
            <a:r>
              <a:rPr sz="2000" spc="-5" dirty="0">
                <a:latin typeface="Times New Roman"/>
                <a:cs typeface="Times New Roman"/>
              </a:rPr>
              <a:t>', </a:t>
            </a:r>
            <a:r>
              <a:rPr sz="2000" spc="-10" dirty="0">
                <a:latin typeface="Times New Roman"/>
                <a:cs typeface="Times New Roman"/>
              </a:rPr>
              <a:t>'</a:t>
            </a:r>
            <a:r>
              <a:rPr sz="2000" i="1" spc="-10" dirty="0">
                <a:latin typeface="Times New Roman"/>
                <a:cs typeface="Times New Roman"/>
              </a:rPr>
              <a:t>Dispense </a:t>
            </a:r>
            <a:r>
              <a:rPr sz="2000" i="1" spc="-5" dirty="0">
                <a:latin typeface="Times New Roman"/>
                <a:cs typeface="Times New Roman"/>
              </a:rPr>
              <a:t>Tea</a:t>
            </a:r>
            <a:r>
              <a:rPr sz="2000" spc="-5" dirty="0">
                <a:latin typeface="Times New Roman"/>
                <a:cs typeface="Times New Roman"/>
              </a:rPr>
              <a:t>' </a:t>
            </a:r>
            <a:r>
              <a:rPr sz="2000" spc="-10" dirty="0">
                <a:latin typeface="Times New Roman"/>
                <a:cs typeface="Times New Roman"/>
              </a:rPr>
              <a:t>and '</a:t>
            </a:r>
            <a:r>
              <a:rPr sz="2000" i="1" spc="-10" dirty="0">
                <a:latin typeface="Times New Roman"/>
                <a:cs typeface="Times New Roman"/>
              </a:rPr>
              <a:t>Dispense</a:t>
            </a:r>
            <a:r>
              <a:rPr sz="2000" i="1" spc="125" dirty="0">
                <a:latin typeface="Times New Roman"/>
                <a:cs typeface="Times New Roman"/>
              </a:rPr>
              <a:t> </a:t>
            </a:r>
            <a:r>
              <a:rPr sz="2000" i="1" spc="-10" dirty="0">
                <a:latin typeface="Times New Roman"/>
                <a:cs typeface="Times New Roman"/>
              </a:rPr>
              <a:t>Coffee</a:t>
            </a:r>
            <a:r>
              <a:rPr sz="2000" spc="-10" dirty="0">
                <a:latin typeface="Times New Roman"/>
                <a:cs typeface="Times New Roman"/>
              </a:rPr>
              <a:t>'.</a:t>
            </a:r>
            <a:endParaRPr sz="2000">
              <a:latin typeface="Times New Roman"/>
              <a:cs typeface="Times New Roman"/>
            </a:endParaRPr>
          </a:p>
          <a:p>
            <a:pPr marL="356870" marR="1016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Arial"/>
                <a:cs typeface="Arial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0" dirty="0">
                <a:latin typeface="Times New Roman"/>
                <a:cs typeface="Times New Roman"/>
              </a:rPr>
              <a:t>event '</a:t>
            </a:r>
            <a:r>
              <a:rPr sz="2000" i="1" spc="-10" dirty="0">
                <a:latin typeface="Times New Roman"/>
                <a:cs typeface="Times New Roman"/>
              </a:rPr>
              <a:t>Insert </a:t>
            </a:r>
            <a:r>
              <a:rPr sz="2000" i="1" spc="-5" dirty="0">
                <a:latin typeface="Times New Roman"/>
                <a:cs typeface="Times New Roman"/>
              </a:rPr>
              <a:t>Coin</a:t>
            </a:r>
            <a:r>
              <a:rPr sz="2000" spc="-5" dirty="0">
                <a:latin typeface="Times New Roman"/>
                <a:cs typeface="Times New Roman"/>
              </a:rPr>
              <a:t>' (5 rupee coin insertion), </a:t>
            </a:r>
            <a:r>
              <a:rPr sz="2000" spc="-10" dirty="0">
                <a:latin typeface="Times New Roman"/>
                <a:cs typeface="Times New Roman"/>
              </a:rPr>
              <a:t>transitions the </a:t>
            </a:r>
            <a:r>
              <a:rPr sz="2000" spc="-5" dirty="0">
                <a:latin typeface="Times New Roman"/>
                <a:cs typeface="Times New Roman"/>
              </a:rPr>
              <a:t>state </a:t>
            </a:r>
            <a:r>
              <a:rPr sz="2000" spc="-10" dirty="0">
                <a:latin typeface="Times New Roman"/>
                <a:cs typeface="Times New Roman"/>
              </a:rPr>
              <a:t>to '</a:t>
            </a:r>
            <a:r>
              <a:rPr sz="2000" i="1" spc="-10" dirty="0">
                <a:latin typeface="Times New Roman"/>
                <a:cs typeface="Times New Roman"/>
              </a:rPr>
              <a:t>Wait  </a:t>
            </a:r>
            <a:r>
              <a:rPr sz="2000" i="1" spc="-5" dirty="0">
                <a:latin typeface="Times New Roman"/>
                <a:cs typeface="Times New Roman"/>
              </a:rPr>
              <a:t>for User Input</a:t>
            </a:r>
            <a:r>
              <a:rPr sz="2000" spc="-5" dirty="0">
                <a:latin typeface="Times New Roman"/>
                <a:cs typeface="Times New Roman"/>
              </a:rPr>
              <a:t>'.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0" dirty="0">
                <a:latin typeface="Times New Roman"/>
                <a:cs typeface="Times New Roman"/>
              </a:rPr>
              <a:t>system </a:t>
            </a:r>
            <a:r>
              <a:rPr sz="2000" spc="-5" dirty="0">
                <a:latin typeface="Times New Roman"/>
                <a:cs typeface="Times New Roman"/>
              </a:rPr>
              <a:t>stays </a:t>
            </a:r>
            <a:r>
              <a:rPr sz="2000" spc="-10" dirty="0">
                <a:latin typeface="Times New Roman"/>
                <a:cs typeface="Times New Roman"/>
              </a:rPr>
              <a:t>in </a:t>
            </a:r>
            <a:r>
              <a:rPr sz="2000" spc="-5" dirty="0">
                <a:latin typeface="Times New Roman"/>
                <a:cs typeface="Times New Roman"/>
              </a:rPr>
              <a:t>this state </a:t>
            </a:r>
            <a:r>
              <a:rPr sz="2000" spc="-10" dirty="0">
                <a:latin typeface="Times New Roman"/>
                <a:cs typeface="Times New Roman"/>
              </a:rPr>
              <a:t>until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10" dirty="0">
                <a:latin typeface="Times New Roman"/>
                <a:cs typeface="Times New Roman"/>
              </a:rPr>
              <a:t>user input is </a:t>
            </a:r>
            <a:r>
              <a:rPr sz="2000" spc="-5" dirty="0">
                <a:latin typeface="Times New Roman"/>
                <a:cs typeface="Times New Roman"/>
              </a:rPr>
              <a:t>received  </a:t>
            </a:r>
            <a:r>
              <a:rPr sz="2000" spc="-10" dirty="0">
                <a:latin typeface="Times New Roman"/>
                <a:cs typeface="Times New Roman"/>
              </a:rPr>
              <a:t>from the buttons '</a:t>
            </a:r>
            <a:r>
              <a:rPr sz="2000" i="1" spc="-10" dirty="0">
                <a:latin typeface="Times New Roman"/>
                <a:cs typeface="Times New Roman"/>
              </a:rPr>
              <a:t>Cancel</a:t>
            </a:r>
            <a:r>
              <a:rPr sz="2000" spc="-10" dirty="0">
                <a:latin typeface="Times New Roman"/>
                <a:cs typeface="Times New Roman"/>
              </a:rPr>
              <a:t>', '</a:t>
            </a:r>
            <a:r>
              <a:rPr sz="2000" i="1" spc="-10" dirty="0">
                <a:latin typeface="Times New Roman"/>
                <a:cs typeface="Times New Roman"/>
              </a:rPr>
              <a:t>Tea</a:t>
            </a:r>
            <a:r>
              <a:rPr sz="2000" spc="-10" dirty="0">
                <a:latin typeface="Times New Roman"/>
                <a:cs typeface="Times New Roman"/>
              </a:rPr>
              <a:t>' </a:t>
            </a:r>
            <a:r>
              <a:rPr sz="2000" dirty="0">
                <a:latin typeface="Times New Roman"/>
                <a:cs typeface="Times New Roman"/>
              </a:rPr>
              <a:t>or</a:t>
            </a:r>
            <a:r>
              <a:rPr sz="2000" spc="1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'</a:t>
            </a:r>
            <a:r>
              <a:rPr sz="2000" i="1" spc="-10" dirty="0">
                <a:latin typeface="Times New Roman"/>
                <a:cs typeface="Times New Roman"/>
              </a:rPr>
              <a:t>Coffee</a:t>
            </a:r>
            <a:r>
              <a:rPr sz="2000" spc="-10" dirty="0">
                <a:latin typeface="Times New Roman"/>
                <a:cs typeface="Times New Roman"/>
              </a:rPr>
              <a:t>'.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Arial"/>
                <a:cs typeface="Arial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If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event triggered in </a:t>
            </a:r>
            <a:r>
              <a:rPr sz="2000" dirty="0">
                <a:latin typeface="Times New Roman"/>
                <a:cs typeface="Times New Roman"/>
              </a:rPr>
              <a:t>'</a:t>
            </a:r>
            <a:r>
              <a:rPr sz="2000" i="1" dirty="0">
                <a:latin typeface="Times New Roman"/>
                <a:cs typeface="Times New Roman"/>
              </a:rPr>
              <a:t>Wait State</a:t>
            </a:r>
            <a:r>
              <a:rPr sz="2000" dirty="0">
                <a:latin typeface="Times New Roman"/>
                <a:cs typeface="Times New Roman"/>
              </a:rPr>
              <a:t>' </a:t>
            </a:r>
            <a:r>
              <a:rPr sz="2000" spc="-5" dirty="0">
                <a:latin typeface="Times New Roman"/>
                <a:cs typeface="Times New Roman"/>
              </a:rPr>
              <a:t>is '</a:t>
            </a:r>
            <a:r>
              <a:rPr sz="2000" i="1" spc="-5" dirty="0">
                <a:latin typeface="Times New Roman"/>
                <a:cs typeface="Times New Roman"/>
              </a:rPr>
              <a:t>Cancel</a:t>
            </a:r>
            <a:r>
              <a:rPr sz="2000" spc="-5" dirty="0">
                <a:latin typeface="Times New Roman"/>
                <a:cs typeface="Times New Roman"/>
              </a:rPr>
              <a:t>' button press,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dirty="0">
                <a:latin typeface="Times New Roman"/>
                <a:cs typeface="Times New Roman"/>
              </a:rPr>
              <a:t>coin </a:t>
            </a:r>
            <a:r>
              <a:rPr sz="2000" spc="-10" dirty="0">
                <a:latin typeface="Times New Roman"/>
                <a:cs typeface="Times New Roman"/>
              </a:rPr>
              <a:t>is  pushed </a:t>
            </a:r>
            <a:r>
              <a:rPr sz="2000" dirty="0">
                <a:latin typeface="Times New Roman"/>
                <a:cs typeface="Times New Roman"/>
              </a:rPr>
              <a:t>out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5" dirty="0">
                <a:latin typeface="Times New Roman"/>
                <a:cs typeface="Times New Roman"/>
              </a:rPr>
              <a:t>the state transitions </a:t>
            </a:r>
            <a:r>
              <a:rPr sz="2000" spc="-10" dirty="0">
                <a:latin typeface="Times New Roman"/>
                <a:cs typeface="Times New Roman"/>
              </a:rPr>
              <a:t>to '</a:t>
            </a:r>
            <a:r>
              <a:rPr sz="2000" i="1" spc="-10" dirty="0">
                <a:latin typeface="Times New Roman"/>
                <a:cs typeface="Times New Roman"/>
              </a:rPr>
              <a:t>Wait </a:t>
            </a:r>
            <a:r>
              <a:rPr sz="2000" i="1" spc="-5" dirty="0">
                <a:latin typeface="Times New Roman"/>
                <a:cs typeface="Times New Roman"/>
              </a:rPr>
              <a:t>for </a:t>
            </a:r>
            <a:r>
              <a:rPr sz="2000" i="1" spc="-10" dirty="0">
                <a:latin typeface="Times New Roman"/>
                <a:cs typeface="Times New Roman"/>
              </a:rPr>
              <a:t>Coin</a:t>
            </a:r>
            <a:r>
              <a:rPr sz="2000" spc="-10" dirty="0">
                <a:latin typeface="Times New Roman"/>
                <a:cs typeface="Times New Roman"/>
              </a:rPr>
              <a:t>'. </a:t>
            </a:r>
            <a:r>
              <a:rPr sz="2000" spc="-5" dirty="0">
                <a:latin typeface="Times New Roman"/>
                <a:cs typeface="Times New Roman"/>
              </a:rPr>
              <a:t>If the </a:t>
            </a:r>
            <a:r>
              <a:rPr sz="2000" spc="-10" dirty="0">
                <a:latin typeface="Times New Roman"/>
                <a:cs typeface="Times New Roman"/>
              </a:rPr>
              <a:t>event </a:t>
            </a:r>
            <a:r>
              <a:rPr sz="2000" spc="-5" dirty="0">
                <a:latin typeface="Times New Roman"/>
                <a:cs typeface="Times New Roman"/>
              </a:rPr>
              <a:t>received </a:t>
            </a:r>
            <a:r>
              <a:rPr sz="2000" spc="-10" dirty="0">
                <a:latin typeface="Times New Roman"/>
                <a:cs typeface="Times New Roman"/>
              </a:rPr>
              <a:t>in  the '</a:t>
            </a:r>
            <a:r>
              <a:rPr sz="2000" i="1" spc="-10" dirty="0">
                <a:latin typeface="Times New Roman"/>
                <a:cs typeface="Times New Roman"/>
              </a:rPr>
              <a:t>Wait </a:t>
            </a:r>
            <a:r>
              <a:rPr sz="2000" i="1" dirty="0">
                <a:latin typeface="Times New Roman"/>
                <a:cs typeface="Times New Roman"/>
              </a:rPr>
              <a:t>State</a:t>
            </a:r>
            <a:r>
              <a:rPr sz="2000" dirty="0">
                <a:latin typeface="Times New Roman"/>
                <a:cs typeface="Times New Roman"/>
              </a:rPr>
              <a:t>' </a:t>
            </a:r>
            <a:r>
              <a:rPr sz="2000" spc="-10" dirty="0">
                <a:latin typeface="Times New Roman"/>
                <a:cs typeface="Times New Roman"/>
              </a:rPr>
              <a:t>is either '</a:t>
            </a:r>
            <a:r>
              <a:rPr sz="2000" i="1" spc="-10" dirty="0">
                <a:latin typeface="Times New Roman"/>
                <a:cs typeface="Times New Roman"/>
              </a:rPr>
              <a:t>Tea</a:t>
            </a:r>
            <a:r>
              <a:rPr sz="2000" spc="-10" dirty="0">
                <a:latin typeface="Times New Roman"/>
                <a:cs typeface="Times New Roman"/>
              </a:rPr>
              <a:t>' </a:t>
            </a:r>
            <a:r>
              <a:rPr sz="2000" spc="-5" dirty="0">
                <a:latin typeface="Times New Roman"/>
                <a:cs typeface="Times New Roman"/>
              </a:rPr>
              <a:t>button press, </a:t>
            </a:r>
            <a:r>
              <a:rPr sz="2000" dirty="0">
                <a:latin typeface="Times New Roman"/>
                <a:cs typeface="Times New Roman"/>
              </a:rPr>
              <a:t>or </a:t>
            </a:r>
            <a:r>
              <a:rPr sz="2000" spc="-10" dirty="0">
                <a:latin typeface="Times New Roman"/>
                <a:cs typeface="Times New Roman"/>
              </a:rPr>
              <a:t>'</a:t>
            </a:r>
            <a:r>
              <a:rPr sz="2000" i="1" spc="-10" dirty="0">
                <a:latin typeface="Times New Roman"/>
                <a:cs typeface="Times New Roman"/>
              </a:rPr>
              <a:t>Coffee</a:t>
            </a:r>
            <a:r>
              <a:rPr sz="2000" spc="-10" dirty="0">
                <a:latin typeface="Times New Roman"/>
                <a:cs typeface="Times New Roman"/>
              </a:rPr>
              <a:t>' </a:t>
            </a:r>
            <a:r>
              <a:rPr sz="2000" spc="-5" dirty="0">
                <a:latin typeface="Times New Roman"/>
                <a:cs typeface="Times New Roman"/>
              </a:rPr>
              <a:t>button press,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state  </a:t>
            </a:r>
            <a:r>
              <a:rPr sz="2000" spc="-10" dirty="0">
                <a:latin typeface="Times New Roman"/>
                <a:cs typeface="Times New Roman"/>
              </a:rPr>
              <a:t>changes </a:t>
            </a:r>
            <a:r>
              <a:rPr sz="2000" spc="-5" dirty="0">
                <a:latin typeface="Times New Roman"/>
                <a:cs typeface="Times New Roman"/>
              </a:rPr>
              <a:t>to </a:t>
            </a:r>
            <a:r>
              <a:rPr sz="2000" spc="-10" dirty="0">
                <a:latin typeface="Times New Roman"/>
                <a:cs typeface="Times New Roman"/>
              </a:rPr>
              <a:t>'</a:t>
            </a:r>
            <a:r>
              <a:rPr sz="2000" i="1" spc="-10" dirty="0">
                <a:latin typeface="Times New Roman"/>
                <a:cs typeface="Times New Roman"/>
              </a:rPr>
              <a:t>Dispense </a:t>
            </a:r>
            <a:r>
              <a:rPr sz="2000" i="1" dirty="0">
                <a:latin typeface="Times New Roman"/>
                <a:cs typeface="Times New Roman"/>
              </a:rPr>
              <a:t>Tea</a:t>
            </a:r>
            <a:r>
              <a:rPr sz="2000" dirty="0">
                <a:latin typeface="Times New Roman"/>
                <a:cs typeface="Times New Roman"/>
              </a:rPr>
              <a:t>' or </a:t>
            </a:r>
            <a:r>
              <a:rPr sz="2000" i="1" spc="-5" dirty="0">
                <a:latin typeface="Times New Roman"/>
                <a:cs typeface="Times New Roman"/>
              </a:rPr>
              <a:t>'Dispense Coffee</a:t>
            </a:r>
            <a:r>
              <a:rPr sz="2000" spc="-5" dirty="0">
                <a:latin typeface="Times New Roman"/>
                <a:cs typeface="Times New Roman"/>
              </a:rPr>
              <a:t>'</a:t>
            </a:r>
            <a:r>
              <a:rPr sz="2000" spc="114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respectively.</a:t>
            </a:r>
            <a:endParaRPr sz="2000">
              <a:latin typeface="Times New Roman"/>
              <a:cs typeface="Times New Roman"/>
            </a:endParaRPr>
          </a:p>
          <a:p>
            <a:pPr marL="356870" marR="8890" indent="-344805" algn="just">
              <a:lnSpc>
                <a:spcPct val="150000"/>
              </a:lnSpc>
              <a:spcBef>
                <a:spcPts val="484"/>
              </a:spcBef>
            </a:pPr>
            <a:r>
              <a:rPr sz="2000" spc="-5" dirty="0">
                <a:solidFill>
                  <a:srgbClr val="C00000"/>
                </a:solidFill>
                <a:latin typeface="Arial"/>
                <a:cs typeface="Arial"/>
              </a:rPr>
              <a:t>» </a:t>
            </a:r>
            <a:r>
              <a:rPr sz="2000" spc="-10" dirty="0">
                <a:latin typeface="Times New Roman"/>
                <a:cs typeface="Times New Roman"/>
              </a:rPr>
              <a:t>Once </a:t>
            </a:r>
            <a:r>
              <a:rPr sz="2000" spc="-5" dirty="0">
                <a:latin typeface="Times New Roman"/>
                <a:cs typeface="Times New Roman"/>
              </a:rPr>
              <a:t>the coffee/ tea </a:t>
            </a:r>
            <a:r>
              <a:rPr sz="2000" spc="-10" dirty="0">
                <a:latin typeface="Times New Roman"/>
                <a:cs typeface="Times New Roman"/>
              </a:rPr>
              <a:t>vending is </a:t>
            </a:r>
            <a:r>
              <a:rPr sz="2000" spc="-5" dirty="0">
                <a:latin typeface="Times New Roman"/>
                <a:cs typeface="Times New Roman"/>
              </a:rPr>
              <a:t>over,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respective states transitions </a:t>
            </a:r>
            <a:r>
              <a:rPr sz="2000" dirty="0">
                <a:latin typeface="Times New Roman"/>
                <a:cs typeface="Times New Roman"/>
              </a:rPr>
              <a:t>back </a:t>
            </a:r>
            <a:r>
              <a:rPr sz="2000" spc="-10" dirty="0">
                <a:latin typeface="Times New Roman"/>
                <a:cs typeface="Times New Roman"/>
              </a:rPr>
              <a:t>to  the </a:t>
            </a:r>
            <a:r>
              <a:rPr sz="2000" spc="-15" dirty="0">
                <a:latin typeface="Times New Roman"/>
                <a:cs typeface="Times New Roman"/>
              </a:rPr>
              <a:t>'</a:t>
            </a:r>
            <a:r>
              <a:rPr sz="2000" i="1" spc="-15" dirty="0">
                <a:latin typeface="Times New Roman"/>
                <a:cs typeface="Times New Roman"/>
              </a:rPr>
              <a:t>Wait </a:t>
            </a:r>
            <a:r>
              <a:rPr sz="2000" i="1" spc="-5" dirty="0">
                <a:latin typeface="Times New Roman"/>
                <a:cs typeface="Times New Roman"/>
              </a:rPr>
              <a:t>for Coin</a:t>
            </a:r>
            <a:r>
              <a:rPr sz="2000" spc="-5" dirty="0">
                <a:latin typeface="Times New Roman"/>
                <a:cs typeface="Times New Roman"/>
              </a:rPr>
              <a:t>'</a:t>
            </a:r>
            <a:r>
              <a:rPr sz="2000" spc="5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state.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76</a:t>
            </a:fld>
            <a:endParaRPr spc="-40" dirty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6544" y="199374"/>
            <a:ext cx="8446135" cy="5819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20370" marR="87630" indent="-344805">
              <a:lnSpc>
                <a:spcPct val="150100"/>
              </a:lnSpc>
              <a:spcBef>
                <a:spcPts val="100"/>
              </a:spcBef>
            </a:pP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Example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2: </a:t>
            </a:r>
            <a:r>
              <a:rPr sz="2000" spc="-10" dirty="0">
                <a:latin typeface="Times New Roman"/>
                <a:cs typeface="Times New Roman"/>
              </a:rPr>
              <a:t>Design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dirty="0">
                <a:latin typeface="Times New Roman"/>
                <a:cs typeface="Times New Roman"/>
              </a:rPr>
              <a:t>coin </a:t>
            </a:r>
            <a:r>
              <a:rPr sz="2000" spc="-5" dirty="0">
                <a:latin typeface="Times New Roman"/>
                <a:cs typeface="Times New Roman"/>
              </a:rPr>
              <a:t>operated public </a:t>
            </a:r>
            <a:r>
              <a:rPr sz="2000" spc="-10" dirty="0">
                <a:latin typeface="Times New Roman"/>
                <a:cs typeface="Times New Roman"/>
              </a:rPr>
              <a:t>telephone unit </a:t>
            </a:r>
            <a:r>
              <a:rPr sz="2000" spc="-5" dirty="0">
                <a:latin typeface="Times New Roman"/>
                <a:cs typeface="Times New Roman"/>
              </a:rPr>
              <a:t>based </a:t>
            </a:r>
            <a:r>
              <a:rPr sz="2000" dirty="0">
                <a:latin typeface="Times New Roman"/>
                <a:cs typeface="Times New Roman"/>
              </a:rPr>
              <a:t>on </a:t>
            </a:r>
            <a:r>
              <a:rPr sz="2000" spc="-10" dirty="0">
                <a:latin typeface="Times New Roman"/>
                <a:cs typeface="Times New Roman"/>
              </a:rPr>
              <a:t>FSM model  for the </a:t>
            </a:r>
            <a:r>
              <a:rPr sz="2000" spc="-15" dirty="0">
                <a:latin typeface="Times New Roman"/>
                <a:cs typeface="Times New Roman"/>
              </a:rPr>
              <a:t>following</a:t>
            </a:r>
            <a:r>
              <a:rPr sz="2000" spc="7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requirements.</a:t>
            </a:r>
            <a:endParaRPr sz="2000">
              <a:latin typeface="Times New Roman"/>
              <a:cs typeface="Times New Roman"/>
            </a:endParaRPr>
          </a:p>
          <a:p>
            <a:pPr marL="420370" marR="87630" indent="-344805">
              <a:lnSpc>
                <a:spcPct val="150100"/>
              </a:lnSpc>
              <a:spcBef>
                <a:spcPts val="480"/>
              </a:spcBef>
              <a:tabLst>
                <a:tab pos="420370" algn="l"/>
                <a:tab pos="953769" algn="l"/>
                <a:tab pos="1776730" algn="l"/>
                <a:tab pos="2676525" algn="l"/>
                <a:tab pos="2981325" algn="l"/>
                <a:tab pos="3954145" algn="l"/>
                <a:tab pos="4341495" algn="l"/>
                <a:tab pos="5097145" algn="l"/>
                <a:tab pos="5546090" algn="l"/>
                <a:tab pos="6499860" algn="l"/>
                <a:tab pos="7692390" algn="l"/>
                <a:tab pos="8039734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25" dirty="0">
                <a:latin typeface="Times New Roman"/>
                <a:cs typeface="Times New Roman"/>
              </a:rPr>
              <a:t>T</a:t>
            </a:r>
            <a:r>
              <a:rPr sz="2000" spc="-20" dirty="0">
                <a:latin typeface="Times New Roman"/>
                <a:cs typeface="Times New Roman"/>
              </a:rPr>
              <a:t>h</a:t>
            </a:r>
            <a:r>
              <a:rPr sz="2000" spc="-5" dirty="0">
                <a:latin typeface="Times New Roman"/>
                <a:cs typeface="Times New Roman"/>
              </a:rPr>
              <a:t>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" dirty="0">
                <a:latin typeface="Times New Roman"/>
                <a:cs typeface="Times New Roman"/>
              </a:rPr>
              <a:t>c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-5" dirty="0">
                <a:latin typeface="Times New Roman"/>
                <a:cs typeface="Times New Roman"/>
              </a:rPr>
              <a:t>lli</a:t>
            </a:r>
            <a:r>
              <a:rPr sz="2000" spc="-25" dirty="0">
                <a:latin typeface="Times New Roman"/>
                <a:cs typeface="Times New Roman"/>
              </a:rPr>
              <a:t>n</a:t>
            </a:r>
            <a:r>
              <a:rPr sz="2000" spc="-5" dirty="0">
                <a:latin typeface="Times New Roman"/>
                <a:cs typeface="Times New Roman"/>
              </a:rPr>
              <a:t>g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5" dirty="0">
                <a:latin typeface="Times New Roman"/>
                <a:cs typeface="Times New Roman"/>
              </a:rPr>
              <a:t>p</a:t>
            </a:r>
            <a:r>
              <a:rPr sz="2000" dirty="0">
                <a:latin typeface="Times New Roman"/>
                <a:cs typeface="Times New Roman"/>
              </a:rPr>
              <a:t>r</a:t>
            </a:r>
            <a:r>
              <a:rPr sz="2000" spc="5" dirty="0">
                <a:latin typeface="Times New Roman"/>
                <a:cs typeface="Times New Roman"/>
              </a:rPr>
              <a:t>o</a:t>
            </a:r>
            <a:r>
              <a:rPr sz="2000" spc="-5" dirty="0">
                <a:latin typeface="Times New Roman"/>
                <a:cs typeface="Times New Roman"/>
              </a:rPr>
              <a:t>c</a:t>
            </a:r>
            <a:r>
              <a:rPr sz="2000" dirty="0">
                <a:latin typeface="Times New Roman"/>
                <a:cs typeface="Times New Roman"/>
              </a:rPr>
              <a:t>e</a:t>
            </a:r>
            <a:r>
              <a:rPr sz="2000" spc="-15" dirty="0">
                <a:latin typeface="Times New Roman"/>
                <a:cs typeface="Times New Roman"/>
              </a:rPr>
              <a:t>s</a:t>
            </a:r>
            <a:r>
              <a:rPr sz="2000" spc="-5" dirty="0">
                <a:latin typeface="Times New Roman"/>
                <a:cs typeface="Times New Roman"/>
              </a:rPr>
              <a:t>s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i</a:t>
            </a:r>
            <a:r>
              <a:rPr sz="2000" spc="-5" dirty="0">
                <a:latin typeface="Times New Roman"/>
                <a:cs typeface="Times New Roman"/>
              </a:rPr>
              <a:t>s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15" dirty="0">
                <a:latin typeface="Times New Roman"/>
                <a:cs typeface="Times New Roman"/>
              </a:rPr>
              <a:t>i</a:t>
            </a:r>
            <a:r>
              <a:rPr sz="2000" spc="-20" dirty="0">
                <a:latin typeface="Times New Roman"/>
                <a:cs typeface="Times New Roman"/>
              </a:rPr>
              <a:t>n</a:t>
            </a:r>
            <a:r>
              <a:rPr sz="2000" spc="-5" dirty="0">
                <a:latin typeface="Times New Roman"/>
                <a:cs typeface="Times New Roman"/>
              </a:rPr>
              <a:t>iti</a:t>
            </a:r>
            <a:r>
              <a:rPr sz="2000" spc="15" dirty="0">
                <a:latin typeface="Times New Roman"/>
                <a:cs typeface="Times New Roman"/>
              </a:rPr>
              <a:t>a</a:t>
            </a:r>
            <a:r>
              <a:rPr sz="2000" spc="-5" dirty="0">
                <a:latin typeface="Times New Roman"/>
                <a:cs typeface="Times New Roman"/>
              </a:rPr>
              <a:t>ted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5" dirty="0">
                <a:latin typeface="Times New Roman"/>
                <a:cs typeface="Times New Roman"/>
              </a:rPr>
              <a:t>b</a:t>
            </a:r>
            <a:r>
              <a:rPr sz="2000" spc="-5" dirty="0">
                <a:latin typeface="Times New Roman"/>
                <a:cs typeface="Times New Roman"/>
              </a:rPr>
              <a:t>y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" dirty="0">
                <a:latin typeface="Times New Roman"/>
                <a:cs typeface="Times New Roman"/>
              </a:rPr>
              <a:t>l</a:t>
            </a:r>
            <a:r>
              <a:rPr sz="2000" spc="10" dirty="0">
                <a:latin typeface="Times New Roman"/>
                <a:cs typeface="Times New Roman"/>
              </a:rPr>
              <a:t>i</a:t>
            </a:r>
            <a:r>
              <a:rPr sz="2000" spc="-25" dirty="0">
                <a:latin typeface="Times New Roman"/>
                <a:cs typeface="Times New Roman"/>
              </a:rPr>
              <a:t>f</a:t>
            </a:r>
            <a:r>
              <a:rPr sz="2000" spc="-5" dirty="0">
                <a:latin typeface="Times New Roman"/>
                <a:cs typeface="Times New Roman"/>
              </a:rPr>
              <a:t>ti</a:t>
            </a:r>
            <a:r>
              <a:rPr sz="2000" dirty="0">
                <a:latin typeface="Times New Roman"/>
                <a:cs typeface="Times New Roman"/>
              </a:rPr>
              <a:t>n</a:t>
            </a:r>
            <a:r>
              <a:rPr sz="2000" spc="-5" dirty="0">
                <a:latin typeface="Times New Roman"/>
                <a:cs typeface="Times New Roman"/>
              </a:rPr>
              <a:t>g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15" dirty="0">
                <a:latin typeface="Times New Roman"/>
                <a:cs typeface="Times New Roman"/>
              </a:rPr>
              <a:t>t</a:t>
            </a:r>
            <a:r>
              <a:rPr sz="2000" spc="-20" dirty="0">
                <a:latin typeface="Times New Roman"/>
                <a:cs typeface="Times New Roman"/>
              </a:rPr>
              <a:t>h</a:t>
            </a:r>
            <a:r>
              <a:rPr sz="2000" spc="-5" dirty="0">
                <a:latin typeface="Times New Roman"/>
                <a:cs typeface="Times New Roman"/>
              </a:rPr>
              <a:t>e</a:t>
            </a:r>
            <a:r>
              <a:rPr sz="2000" dirty="0">
                <a:latin typeface="Times New Roman"/>
                <a:cs typeface="Times New Roman"/>
              </a:rPr>
              <a:t>	r</a:t>
            </a:r>
            <a:r>
              <a:rPr sz="2000" spc="-5" dirty="0">
                <a:latin typeface="Times New Roman"/>
                <a:cs typeface="Times New Roman"/>
              </a:rPr>
              <a:t>e</a:t>
            </a:r>
            <a:r>
              <a:rPr sz="2000" dirty="0">
                <a:latin typeface="Times New Roman"/>
                <a:cs typeface="Times New Roman"/>
              </a:rPr>
              <a:t>c</a:t>
            </a:r>
            <a:r>
              <a:rPr sz="2000" spc="-5" dirty="0">
                <a:latin typeface="Times New Roman"/>
                <a:cs typeface="Times New Roman"/>
              </a:rPr>
              <a:t>ei</a:t>
            </a:r>
            <a:r>
              <a:rPr sz="2000" spc="-15" dirty="0">
                <a:latin typeface="Times New Roman"/>
                <a:cs typeface="Times New Roman"/>
              </a:rPr>
              <a:t>v</a:t>
            </a:r>
            <a:r>
              <a:rPr sz="2000" spc="-5" dirty="0">
                <a:latin typeface="Times New Roman"/>
                <a:cs typeface="Times New Roman"/>
              </a:rPr>
              <a:t>er</a:t>
            </a:r>
            <a:r>
              <a:rPr sz="2000" dirty="0">
                <a:latin typeface="Times New Roman"/>
                <a:cs typeface="Times New Roman"/>
              </a:rPr>
              <a:t>	(</a:t>
            </a:r>
            <a:r>
              <a:rPr sz="2000" spc="5" dirty="0">
                <a:latin typeface="Times New Roman"/>
                <a:cs typeface="Times New Roman"/>
              </a:rPr>
              <a:t>o</a:t>
            </a:r>
            <a:r>
              <a:rPr sz="2000" spc="-25" dirty="0">
                <a:latin typeface="Times New Roman"/>
                <a:cs typeface="Times New Roman"/>
              </a:rPr>
              <a:t>f</a:t>
            </a:r>
            <a:r>
              <a:rPr sz="2000" spc="-15" dirty="0">
                <a:latin typeface="Times New Roman"/>
                <a:cs typeface="Times New Roman"/>
              </a:rPr>
              <a:t>f</a:t>
            </a:r>
            <a:r>
              <a:rPr sz="2000" dirty="0">
                <a:latin typeface="Times New Roman"/>
                <a:cs typeface="Times New Roman"/>
              </a:rPr>
              <a:t>-</a:t>
            </a:r>
            <a:r>
              <a:rPr sz="2000" spc="-20" dirty="0">
                <a:latin typeface="Times New Roman"/>
                <a:cs typeface="Times New Roman"/>
              </a:rPr>
              <a:t>h</a:t>
            </a:r>
            <a:r>
              <a:rPr sz="2000" spc="5" dirty="0">
                <a:latin typeface="Times New Roman"/>
                <a:cs typeface="Times New Roman"/>
              </a:rPr>
              <a:t>oo</a:t>
            </a:r>
            <a:r>
              <a:rPr sz="2000" spc="-20" dirty="0">
                <a:latin typeface="Times New Roman"/>
                <a:cs typeface="Times New Roman"/>
              </a:rPr>
              <a:t>k</a:t>
            </a:r>
            <a:r>
              <a:rPr sz="2000" spc="-5" dirty="0">
                <a:latin typeface="Times New Roman"/>
                <a:cs typeface="Times New Roman"/>
              </a:rPr>
              <a:t>)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5" dirty="0">
                <a:latin typeface="Times New Roman"/>
                <a:cs typeface="Times New Roman"/>
              </a:rPr>
              <a:t>o</a:t>
            </a:r>
            <a:r>
              <a:rPr sz="2000" spc="-5" dirty="0">
                <a:latin typeface="Times New Roman"/>
                <a:cs typeface="Times New Roman"/>
              </a:rPr>
              <a:t>f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15" dirty="0">
                <a:latin typeface="Times New Roman"/>
                <a:cs typeface="Times New Roman"/>
              </a:rPr>
              <a:t>t</a:t>
            </a:r>
            <a:r>
              <a:rPr sz="2000" spc="-20" dirty="0">
                <a:latin typeface="Times New Roman"/>
                <a:cs typeface="Times New Roman"/>
              </a:rPr>
              <a:t>h</a:t>
            </a:r>
            <a:r>
              <a:rPr sz="2000" spc="-5" dirty="0">
                <a:latin typeface="Times New Roman"/>
                <a:cs typeface="Times New Roman"/>
              </a:rPr>
              <a:t>e  telephone</a:t>
            </a:r>
            <a:r>
              <a:rPr sz="2000" spc="-15" dirty="0">
                <a:latin typeface="Times New Roman"/>
                <a:cs typeface="Times New Roman"/>
              </a:rPr>
              <a:t> unit</a:t>
            </a:r>
            <a:endParaRPr sz="2000">
              <a:latin typeface="Times New Roman"/>
              <a:cs typeface="Times New Roman"/>
            </a:endParaRPr>
          </a:p>
          <a:p>
            <a:pPr marL="76200">
              <a:lnSpc>
                <a:spcPct val="100000"/>
              </a:lnSpc>
              <a:spcBef>
                <a:spcPts val="1680"/>
              </a:spcBef>
              <a:tabLst>
                <a:tab pos="4203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15" dirty="0">
                <a:latin typeface="Times New Roman"/>
                <a:cs typeface="Times New Roman"/>
              </a:rPr>
              <a:t>After </a:t>
            </a:r>
            <a:r>
              <a:rPr sz="2000" spc="-10" dirty="0">
                <a:latin typeface="Times New Roman"/>
                <a:cs typeface="Times New Roman"/>
              </a:rPr>
              <a:t>lifting the phone the user </a:t>
            </a:r>
            <a:r>
              <a:rPr sz="2000" spc="-5" dirty="0">
                <a:latin typeface="Times New Roman"/>
                <a:cs typeface="Times New Roman"/>
              </a:rPr>
              <a:t>needs to </a:t>
            </a:r>
            <a:r>
              <a:rPr sz="2000" spc="-10" dirty="0">
                <a:latin typeface="Times New Roman"/>
                <a:cs typeface="Times New Roman"/>
              </a:rPr>
              <a:t>insert </a:t>
            </a:r>
            <a:r>
              <a:rPr sz="2000" spc="-5" dirty="0">
                <a:latin typeface="Times New Roman"/>
                <a:cs typeface="Times New Roman"/>
              </a:rPr>
              <a:t>a 1 rupee </a:t>
            </a:r>
            <a:r>
              <a:rPr sz="2000" dirty="0">
                <a:latin typeface="Times New Roman"/>
                <a:cs typeface="Times New Roman"/>
              </a:rPr>
              <a:t>coin </a:t>
            </a:r>
            <a:r>
              <a:rPr sz="2000" spc="-5" dirty="0">
                <a:latin typeface="Times New Roman"/>
                <a:cs typeface="Times New Roman"/>
              </a:rPr>
              <a:t>to </a:t>
            </a:r>
            <a:r>
              <a:rPr sz="2000" spc="-20" dirty="0">
                <a:latin typeface="Times New Roman"/>
                <a:cs typeface="Times New Roman"/>
              </a:rPr>
              <a:t>make </a:t>
            </a:r>
            <a:r>
              <a:rPr sz="2000" spc="-10" dirty="0">
                <a:latin typeface="Times New Roman"/>
                <a:cs typeface="Times New Roman"/>
              </a:rPr>
              <a:t>the</a:t>
            </a:r>
            <a:r>
              <a:rPr sz="2000" spc="34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call</a:t>
            </a:r>
            <a:endParaRPr sz="2000">
              <a:latin typeface="Times New Roman"/>
              <a:cs typeface="Times New Roman"/>
            </a:endParaRPr>
          </a:p>
          <a:p>
            <a:pPr marL="420370" marR="81280" indent="-344805" algn="just">
              <a:lnSpc>
                <a:spcPct val="150000"/>
              </a:lnSpc>
              <a:spcBef>
                <a:spcPts val="484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If </a:t>
            </a:r>
            <a:r>
              <a:rPr sz="2000" spc="-10" dirty="0">
                <a:latin typeface="Times New Roman"/>
                <a:cs typeface="Times New Roman"/>
              </a:rPr>
              <a:t>the line is </a:t>
            </a:r>
            <a:r>
              <a:rPr sz="2000" spc="-15" dirty="0">
                <a:latin typeface="Times New Roman"/>
                <a:cs typeface="Times New Roman"/>
              </a:rPr>
              <a:t>busy,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coin </a:t>
            </a:r>
            <a:r>
              <a:rPr sz="2000" spc="-10" dirty="0">
                <a:latin typeface="Times New Roman"/>
                <a:cs typeface="Times New Roman"/>
              </a:rPr>
              <a:t>is returned </a:t>
            </a:r>
            <a:r>
              <a:rPr sz="2000" dirty="0">
                <a:latin typeface="Times New Roman"/>
                <a:cs typeface="Times New Roman"/>
              </a:rPr>
              <a:t>on </a:t>
            </a:r>
            <a:r>
              <a:rPr sz="2000" spc="-10" dirty="0">
                <a:latin typeface="Times New Roman"/>
                <a:cs typeface="Times New Roman"/>
              </a:rPr>
              <a:t>placing the </a:t>
            </a:r>
            <a:r>
              <a:rPr sz="2000" spc="-5" dirty="0">
                <a:latin typeface="Times New Roman"/>
                <a:cs typeface="Times New Roman"/>
              </a:rPr>
              <a:t>receiver </a:t>
            </a:r>
            <a:r>
              <a:rPr sz="2000" dirty="0">
                <a:latin typeface="Times New Roman"/>
                <a:cs typeface="Times New Roman"/>
              </a:rPr>
              <a:t>back on </a:t>
            </a:r>
            <a:r>
              <a:rPr sz="2000" spc="-10" dirty="0">
                <a:latin typeface="Times New Roman"/>
                <a:cs typeface="Times New Roman"/>
              </a:rPr>
              <a:t>the  </a:t>
            </a:r>
            <a:r>
              <a:rPr sz="2000" spc="-5" dirty="0">
                <a:latin typeface="Times New Roman"/>
                <a:cs typeface="Times New Roman"/>
              </a:rPr>
              <a:t>hook</a:t>
            </a:r>
            <a:r>
              <a:rPr sz="2000" spc="-10" dirty="0">
                <a:latin typeface="Times New Roman"/>
                <a:cs typeface="Times New Roman"/>
              </a:rPr>
              <a:t> (on-hook)</a:t>
            </a:r>
            <a:endParaRPr sz="2000">
              <a:latin typeface="Times New Roman"/>
              <a:cs typeface="Times New Roman"/>
            </a:endParaRPr>
          </a:p>
          <a:p>
            <a:pPr marL="420370" marR="81915" indent="-344805" algn="just">
              <a:lnSpc>
                <a:spcPct val="150100"/>
              </a:lnSpc>
              <a:spcBef>
                <a:spcPts val="47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If </a:t>
            </a:r>
            <a:r>
              <a:rPr sz="2000" spc="-10" dirty="0">
                <a:latin typeface="Times New Roman"/>
                <a:cs typeface="Times New Roman"/>
              </a:rPr>
              <a:t>the line is through, the user is allowed to </a:t>
            </a:r>
            <a:r>
              <a:rPr sz="2000" spc="-5" dirty="0">
                <a:latin typeface="Times New Roman"/>
                <a:cs typeface="Times New Roman"/>
              </a:rPr>
              <a:t>talk </a:t>
            </a:r>
            <a:r>
              <a:rPr sz="2000" spc="-10" dirty="0">
                <a:latin typeface="Times New Roman"/>
                <a:cs typeface="Times New Roman"/>
              </a:rPr>
              <a:t>till </a:t>
            </a:r>
            <a:r>
              <a:rPr sz="2000" dirty="0">
                <a:latin typeface="Times New Roman"/>
                <a:cs typeface="Times New Roman"/>
              </a:rPr>
              <a:t>60 </a:t>
            </a:r>
            <a:r>
              <a:rPr sz="2000" spc="-5" dirty="0">
                <a:latin typeface="Times New Roman"/>
                <a:cs typeface="Times New Roman"/>
              </a:rPr>
              <a:t>seconds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5" dirty="0">
                <a:latin typeface="Times New Roman"/>
                <a:cs typeface="Times New Roman"/>
              </a:rPr>
              <a:t>at </a:t>
            </a:r>
            <a:r>
              <a:rPr sz="2000" spc="-10" dirty="0">
                <a:latin typeface="Times New Roman"/>
                <a:cs typeface="Times New Roman"/>
              </a:rPr>
              <a:t>the end 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45</a:t>
            </a:r>
            <a:r>
              <a:rPr sz="2025" spc="-7" baseline="24691" dirty="0">
                <a:latin typeface="Times New Roman"/>
                <a:cs typeface="Times New Roman"/>
              </a:rPr>
              <a:t>th </a:t>
            </a:r>
            <a:r>
              <a:rPr sz="2000" spc="-5" dirty="0">
                <a:latin typeface="Times New Roman"/>
                <a:cs typeface="Times New Roman"/>
              </a:rPr>
              <a:t>second, </a:t>
            </a:r>
            <a:r>
              <a:rPr sz="2000" spc="-10" dirty="0">
                <a:latin typeface="Times New Roman"/>
                <a:cs typeface="Times New Roman"/>
              </a:rPr>
              <a:t>prompt for inserting another </a:t>
            </a:r>
            <a:r>
              <a:rPr sz="2000" spc="-5" dirty="0">
                <a:latin typeface="Times New Roman"/>
                <a:cs typeface="Times New Roman"/>
              </a:rPr>
              <a:t>1 rupee </a:t>
            </a:r>
            <a:r>
              <a:rPr sz="2000" spc="-10" dirty="0">
                <a:latin typeface="Times New Roman"/>
                <a:cs typeface="Times New Roman"/>
              </a:rPr>
              <a:t>coin for continuing the  </a:t>
            </a:r>
            <a:r>
              <a:rPr sz="2000" spc="-5" dirty="0">
                <a:latin typeface="Times New Roman"/>
                <a:cs typeface="Times New Roman"/>
              </a:rPr>
              <a:t>call </a:t>
            </a:r>
            <a:r>
              <a:rPr sz="2000" spc="-10" dirty="0">
                <a:latin typeface="Times New Roman"/>
                <a:cs typeface="Times New Roman"/>
              </a:rPr>
              <a:t>is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initiated</a:t>
            </a:r>
            <a:endParaRPr sz="2000">
              <a:latin typeface="Times New Roman"/>
              <a:cs typeface="Times New Roman"/>
            </a:endParaRPr>
          </a:p>
          <a:p>
            <a:pPr marL="7620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If </a:t>
            </a:r>
            <a:r>
              <a:rPr sz="2000" spc="-10" dirty="0">
                <a:latin typeface="Times New Roman"/>
                <a:cs typeface="Times New Roman"/>
              </a:rPr>
              <a:t>the user </a:t>
            </a:r>
            <a:r>
              <a:rPr sz="2000" spc="-5" dirty="0">
                <a:latin typeface="Times New Roman"/>
                <a:cs typeface="Times New Roman"/>
              </a:rPr>
              <a:t>doesn't insert another 1 rupee coin,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call </a:t>
            </a:r>
            <a:r>
              <a:rPr sz="2000" spc="-10" dirty="0">
                <a:latin typeface="Times New Roman"/>
                <a:cs typeface="Times New Roman"/>
              </a:rPr>
              <a:t>is terminated</a:t>
            </a:r>
            <a:r>
              <a:rPr sz="2000" spc="330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on</a:t>
            </a:r>
            <a:endParaRPr sz="2000">
              <a:latin typeface="Times New Roman"/>
              <a:cs typeface="Times New Roman"/>
            </a:endParaRPr>
          </a:p>
          <a:p>
            <a:pPr marL="420370">
              <a:lnSpc>
                <a:spcPct val="100000"/>
              </a:lnSpc>
              <a:spcBef>
                <a:spcPts val="1205"/>
              </a:spcBef>
            </a:pPr>
            <a:r>
              <a:rPr sz="2000" spc="-10" dirty="0">
                <a:latin typeface="Times New Roman"/>
                <a:cs typeface="Times New Roman"/>
              </a:rPr>
              <a:t>completing the </a:t>
            </a:r>
            <a:r>
              <a:rPr sz="2000" dirty="0">
                <a:latin typeface="Times New Roman"/>
                <a:cs typeface="Times New Roman"/>
              </a:rPr>
              <a:t>60 </a:t>
            </a:r>
            <a:r>
              <a:rPr sz="2000" spc="-5" dirty="0">
                <a:latin typeface="Times New Roman"/>
                <a:cs typeface="Times New Roman"/>
              </a:rPr>
              <a:t>seconds </a:t>
            </a:r>
            <a:r>
              <a:rPr sz="2000" spc="-15" dirty="0">
                <a:latin typeface="Times New Roman"/>
                <a:cs typeface="Times New Roman"/>
              </a:rPr>
              <a:t>time</a:t>
            </a:r>
            <a:r>
              <a:rPr sz="2000" spc="9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slot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77</a:t>
            </a:fld>
            <a:endParaRPr spc="-40" dirty="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199374"/>
            <a:ext cx="8303895" cy="30143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>
              <a:lnSpc>
                <a:spcPct val="150100"/>
              </a:lnSpc>
              <a:spcBef>
                <a:spcPts val="10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0" dirty="0">
                <a:latin typeface="Times New Roman"/>
                <a:cs typeface="Times New Roman"/>
              </a:rPr>
              <a:t>system </a:t>
            </a:r>
            <a:r>
              <a:rPr sz="2000" spc="5" dirty="0">
                <a:latin typeface="Times New Roman"/>
                <a:cs typeface="Times New Roman"/>
              </a:rPr>
              <a:t>is ready </a:t>
            </a:r>
            <a:r>
              <a:rPr sz="2000" spc="-5" dirty="0">
                <a:latin typeface="Times New Roman"/>
                <a:cs typeface="Times New Roman"/>
              </a:rPr>
              <a:t>to </a:t>
            </a:r>
            <a:r>
              <a:rPr sz="2000" dirty="0">
                <a:latin typeface="Times New Roman"/>
                <a:cs typeface="Times New Roman"/>
              </a:rPr>
              <a:t>accept </a:t>
            </a:r>
            <a:r>
              <a:rPr sz="2000" spc="-5" dirty="0">
                <a:latin typeface="Times New Roman"/>
                <a:cs typeface="Times New Roman"/>
              </a:rPr>
              <a:t>new call request when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receiver is placed   back </a:t>
            </a:r>
            <a:r>
              <a:rPr sz="2000" dirty="0">
                <a:latin typeface="Times New Roman"/>
                <a:cs typeface="Times New Roman"/>
              </a:rPr>
              <a:t>on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hook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(on-hook)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5" dirty="0">
                <a:latin typeface="Times New Roman"/>
                <a:cs typeface="Times New Roman"/>
              </a:rPr>
              <a:t>system </a:t>
            </a:r>
            <a:r>
              <a:rPr sz="2000" spc="-5" dirty="0">
                <a:latin typeface="Times New Roman"/>
                <a:cs typeface="Times New Roman"/>
              </a:rPr>
              <a:t>goes </a:t>
            </a:r>
            <a:r>
              <a:rPr sz="2000" spc="-10" dirty="0">
                <a:latin typeface="Times New Roman"/>
                <a:cs typeface="Times New Roman"/>
              </a:rPr>
              <a:t>to the '</a:t>
            </a:r>
            <a:r>
              <a:rPr sz="2000" i="1" spc="-10" dirty="0">
                <a:latin typeface="Times New Roman"/>
                <a:cs typeface="Times New Roman"/>
              </a:rPr>
              <a:t>Out </a:t>
            </a:r>
            <a:r>
              <a:rPr sz="2000" i="1" dirty="0">
                <a:latin typeface="Times New Roman"/>
                <a:cs typeface="Times New Roman"/>
              </a:rPr>
              <a:t>of </a:t>
            </a:r>
            <a:r>
              <a:rPr sz="2000" i="1" spc="-5" dirty="0">
                <a:latin typeface="Times New Roman"/>
                <a:cs typeface="Times New Roman"/>
              </a:rPr>
              <a:t>Order</a:t>
            </a:r>
            <a:r>
              <a:rPr sz="2000" spc="-5" dirty="0">
                <a:latin typeface="Times New Roman"/>
                <a:cs typeface="Times New Roman"/>
              </a:rPr>
              <a:t>' state </a:t>
            </a:r>
            <a:r>
              <a:rPr sz="2000" spc="-25" dirty="0">
                <a:latin typeface="Times New Roman"/>
                <a:cs typeface="Times New Roman"/>
              </a:rPr>
              <a:t>when </a:t>
            </a:r>
            <a:r>
              <a:rPr sz="2000" spc="-5" dirty="0">
                <a:latin typeface="Times New Roman"/>
                <a:cs typeface="Times New Roman"/>
              </a:rPr>
              <a:t>there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10" dirty="0">
                <a:latin typeface="Times New Roman"/>
                <a:cs typeface="Times New Roman"/>
              </a:rPr>
              <a:t>line</a:t>
            </a:r>
            <a:r>
              <a:rPr sz="2000" spc="28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fault.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0" dirty="0">
                <a:latin typeface="Times New Roman"/>
                <a:cs typeface="Times New Roman"/>
              </a:rPr>
              <a:t>FSM model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shown</a:t>
            </a:r>
            <a:endParaRPr sz="2000">
              <a:latin typeface="Times New Roman"/>
              <a:cs typeface="Times New Roman"/>
            </a:endParaRPr>
          </a:p>
          <a:p>
            <a:pPr marL="73660">
              <a:lnSpc>
                <a:spcPct val="100000"/>
              </a:lnSpc>
              <a:spcBef>
                <a:spcPts val="1685"/>
              </a:spcBef>
            </a:pPr>
            <a:r>
              <a:rPr sz="2000" spc="-5" dirty="0">
                <a:latin typeface="Times New Roman"/>
                <a:cs typeface="Times New Roman"/>
              </a:rPr>
              <a:t>in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15" dirty="0">
                <a:latin typeface="Times New Roman"/>
                <a:cs typeface="Times New Roman"/>
              </a:rPr>
              <a:t>following</a:t>
            </a:r>
            <a:r>
              <a:rPr sz="2000" spc="1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Figure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latin typeface="Times New Roman"/>
                <a:cs typeface="Times New Roman"/>
              </a:rPr>
              <a:t>is a </a:t>
            </a:r>
            <a:r>
              <a:rPr sz="2000" spc="-15" dirty="0">
                <a:latin typeface="Times New Roman"/>
                <a:cs typeface="Times New Roman"/>
              </a:rPr>
              <a:t>simple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representation.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200400" y="1828800"/>
            <a:ext cx="5705475" cy="46005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78</a:t>
            </a:fld>
            <a:endParaRPr spc="-40" dirty="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199374"/>
            <a:ext cx="8305800" cy="62160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8255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Arial"/>
                <a:cs typeface="Arial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Most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15" dirty="0">
                <a:latin typeface="Times New Roman"/>
                <a:cs typeface="Times New Roman"/>
              </a:rPr>
              <a:t>time </a:t>
            </a:r>
            <a:r>
              <a:rPr sz="2000" spc="-5" dirty="0">
                <a:latin typeface="Times New Roman"/>
                <a:cs typeface="Times New Roman"/>
              </a:rPr>
              <a:t>state </a:t>
            </a:r>
            <a:r>
              <a:rPr sz="2000" spc="-15" dirty="0">
                <a:latin typeface="Times New Roman"/>
                <a:cs typeface="Times New Roman"/>
              </a:rPr>
              <a:t>machine </a:t>
            </a:r>
            <a:r>
              <a:rPr sz="2000" spc="-10" dirty="0">
                <a:latin typeface="Times New Roman"/>
                <a:cs typeface="Times New Roman"/>
              </a:rPr>
              <a:t>model </a:t>
            </a:r>
            <a:r>
              <a:rPr sz="2000" spc="-5" dirty="0">
                <a:latin typeface="Times New Roman"/>
                <a:cs typeface="Times New Roman"/>
              </a:rPr>
              <a:t>translates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requirements into  </a:t>
            </a:r>
            <a:r>
              <a:rPr sz="2000" spc="-10" dirty="0">
                <a:latin typeface="Times New Roman"/>
                <a:cs typeface="Times New Roman"/>
              </a:rPr>
              <a:t>sequence </a:t>
            </a:r>
            <a:r>
              <a:rPr sz="2000" spc="-5" dirty="0">
                <a:latin typeface="Times New Roman"/>
                <a:cs typeface="Times New Roman"/>
              </a:rPr>
              <a:t>driven program and it is </a:t>
            </a:r>
            <a:r>
              <a:rPr sz="2000" spc="-10" dirty="0">
                <a:latin typeface="Times New Roman"/>
                <a:cs typeface="Times New Roman"/>
              </a:rPr>
              <a:t>difficult </a:t>
            </a:r>
            <a:r>
              <a:rPr sz="2000" spc="-5" dirty="0">
                <a:latin typeface="Times New Roman"/>
                <a:cs typeface="Times New Roman"/>
              </a:rPr>
              <a:t>to </a:t>
            </a:r>
            <a:r>
              <a:rPr sz="2000" spc="-10" dirty="0">
                <a:latin typeface="Times New Roman"/>
                <a:cs typeface="Times New Roman"/>
              </a:rPr>
              <a:t>implement </a:t>
            </a:r>
            <a:r>
              <a:rPr sz="2000" spc="-5" dirty="0">
                <a:latin typeface="Times New Roman"/>
                <a:cs typeface="Times New Roman"/>
              </a:rPr>
              <a:t>concurrent  processing </a:t>
            </a:r>
            <a:r>
              <a:rPr sz="2000" spc="-10" dirty="0">
                <a:latin typeface="Times New Roman"/>
                <a:cs typeface="Times New Roman"/>
              </a:rPr>
              <a:t>with </a:t>
            </a:r>
            <a:r>
              <a:rPr sz="2000" dirty="0">
                <a:latin typeface="Times New Roman"/>
                <a:cs typeface="Times New Roman"/>
              </a:rPr>
              <a:t>FSM. This </a:t>
            </a:r>
            <a:r>
              <a:rPr sz="2000" spc="-10" dirty="0">
                <a:latin typeface="Times New Roman"/>
                <a:cs typeface="Times New Roman"/>
              </a:rPr>
              <a:t>limitation is </a:t>
            </a:r>
            <a:r>
              <a:rPr sz="2000" spc="-5" dirty="0">
                <a:latin typeface="Times New Roman"/>
                <a:cs typeface="Times New Roman"/>
              </a:rPr>
              <a:t>addressed </a:t>
            </a:r>
            <a:r>
              <a:rPr sz="2000" dirty="0">
                <a:latin typeface="Times New Roman"/>
                <a:cs typeface="Times New Roman"/>
              </a:rPr>
              <a:t>by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i="1" spc="-5" dirty="0">
                <a:latin typeface="Times New Roman"/>
                <a:cs typeface="Times New Roman"/>
              </a:rPr>
              <a:t>Hierarchical/  Concurrent Finite State Machine </a:t>
            </a:r>
            <a:r>
              <a:rPr sz="2000" i="1" dirty="0">
                <a:latin typeface="Times New Roman"/>
                <a:cs typeface="Times New Roman"/>
              </a:rPr>
              <a:t>model</a:t>
            </a:r>
            <a:r>
              <a:rPr sz="2000" i="1" spc="-50" dirty="0">
                <a:latin typeface="Times New Roman"/>
                <a:cs typeface="Times New Roman"/>
              </a:rPr>
              <a:t> </a:t>
            </a:r>
            <a:r>
              <a:rPr sz="2000" i="1" spc="-10" dirty="0">
                <a:latin typeface="Times New Roman"/>
                <a:cs typeface="Times New Roman"/>
              </a:rPr>
              <a:t>(HCFSM)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5"/>
              </a:spcBef>
            </a:pPr>
            <a:r>
              <a:rPr sz="2000" spc="-5" dirty="0">
                <a:solidFill>
                  <a:srgbClr val="C00000"/>
                </a:solidFill>
                <a:latin typeface="Arial"/>
                <a:cs typeface="Arial"/>
              </a:rPr>
              <a:t>»</a:t>
            </a:r>
            <a:r>
              <a:rPr sz="2000" spc="18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0" dirty="0">
                <a:latin typeface="Times New Roman"/>
                <a:cs typeface="Times New Roman"/>
              </a:rPr>
              <a:t>HCFSM </a:t>
            </a:r>
            <a:r>
              <a:rPr sz="2000" spc="-5" dirty="0">
                <a:latin typeface="Times New Roman"/>
                <a:cs typeface="Times New Roman"/>
              </a:rPr>
              <a:t>is </a:t>
            </a:r>
            <a:r>
              <a:rPr sz="2000" spc="5" dirty="0">
                <a:latin typeface="Times New Roman"/>
                <a:cs typeface="Times New Roman"/>
              </a:rPr>
              <a:t>an </a:t>
            </a:r>
            <a:r>
              <a:rPr sz="2000" spc="-5" dirty="0">
                <a:latin typeface="Times New Roman"/>
                <a:cs typeface="Times New Roman"/>
              </a:rPr>
              <a:t>extension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the FSM for </a:t>
            </a:r>
            <a:r>
              <a:rPr sz="2000" spc="-5" dirty="0">
                <a:latin typeface="Times New Roman"/>
                <a:cs typeface="Times New Roman"/>
              </a:rPr>
              <a:t>supporting concurrency and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spc="-10" dirty="0">
                <a:latin typeface="Times New Roman"/>
                <a:cs typeface="Times New Roman"/>
              </a:rPr>
              <a:t>hierarchy.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Arial"/>
                <a:cs typeface="Arial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HCFSM extends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conventional state diagrams </a:t>
            </a:r>
            <a:r>
              <a:rPr sz="2000" spc="10" dirty="0">
                <a:latin typeface="Times New Roman"/>
                <a:cs typeface="Times New Roman"/>
              </a:rPr>
              <a:t>by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15" dirty="0">
                <a:latin typeface="Times New Roman"/>
                <a:cs typeface="Times New Roman"/>
              </a:rPr>
              <a:t>AND, </a:t>
            </a:r>
            <a:r>
              <a:rPr sz="2000" spc="15" dirty="0">
                <a:latin typeface="Times New Roman"/>
                <a:cs typeface="Times New Roman"/>
              </a:rPr>
              <a:t>OR  </a:t>
            </a:r>
            <a:r>
              <a:rPr sz="2000" spc="-5" dirty="0">
                <a:latin typeface="Times New Roman"/>
                <a:cs typeface="Times New Roman"/>
              </a:rPr>
              <a:t>decomposition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States together </a:t>
            </a:r>
            <a:r>
              <a:rPr sz="2000" spc="-15" dirty="0">
                <a:latin typeface="Times New Roman"/>
                <a:cs typeface="Times New Roman"/>
              </a:rPr>
              <a:t>with </a:t>
            </a:r>
            <a:r>
              <a:rPr sz="2000" spc="-5" dirty="0">
                <a:latin typeface="Times New Roman"/>
                <a:cs typeface="Times New Roman"/>
              </a:rPr>
              <a:t>inter </a:t>
            </a:r>
            <a:r>
              <a:rPr sz="2000" spc="-10" dirty="0">
                <a:latin typeface="Times New Roman"/>
                <a:cs typeface="Times New Roman"/>
              </a:rPr>
              <a:t>level </a:t>
            </a:r>
            <a:r>
              <a:rPr sz="2000" spc="-5" dirty="0">
                <a:latin typeface="Times New Roman"/>
                <a:cs typeface="Times New Roman"/>
              </a:rPr>
              <a:t>transitions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dirty="0">
                <a:latin typeface="Times New Roman"/>
                <a:cs typeface="Times New Roman"/>
              </a:rPr>
              <a:t>broadcast  </a:t>
            </a:r>
            <a:r>
              <a:rPr sz="2000" spc="-15" dirty="0">
                <a:latin typeface="Times New Roman"/>
                <a:cs typeface="Times New Roman"/>
              </a:rPr>
              <a:t>mechanism </a:t>
            </a:r>
            <a:r>
              <a:rPr sz="2000" spc="-10" dirty="0">
                <a:latin typeface="Times New Roman"/>
                <a:cs typeface="Times New Roman"/>
              </a:rPr>
              <a:t>for communicating between </a:t>
            </a:r>
            <a:r>
              <a:rPr sz="2000" spc="-5" dirty="0">
                <a:latin typeface="Times New Roman"/>
                <a:cs typeface="Times New Roman"/>
              </a:rPr>
              <a:t>concurrent</a:t>
            </a:r>
            <a:r>
              <a:rPr sz="2000" spc="26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processes.</a:t>
            </a:r>
            <a:endParaRPr sz="2000">
              <a:latin typeface="Times New Roman"/>
              <a:cs typeface="Times New Roman"/>
            </a:endParaRPr>
          </a:p>
          <a:p>
            <a:pPr marL="356870" marR="8255" indent="-344805" algn="just">
              <a:lnSpc>
                <a:spcPct val="150100"/>
              </a:lnSpc>
              <a:spcBef>
                <a:spcPts val="475"/>
              </a:spcBef>
            </a:pPr>
            <a:r>
              <a:rPr sz="2000" spc="-5" dirty="0">
                <a:solidFill>
                  <a:srgbClr val="C00000"/>
                </a:solidFill>
                <a:latin typeface="Arial"/>
                <a:cs typeface="Arial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HCFSM </a:t>
            </a:r>
            <a:r>
              <a:rPr sz="2000" spc="-10" dirty="0">
                <a:latin typeface="Times New Roman"/>
                <a:cs typeface="Times New Roman"/>
              </a:rPr>
              <a:t>uses </a:t>
            </a:r>
            <a:r>
              <a:rPr sz="2000" spc="-5" dirty="0">
                <a:latin typeface="Times New Roman"/>
                <a:cs typeface="Times New Roman"/>
              </a:rPr>
              <a:t>statecharts </a:t>
            </a:r>
            <a:r>
              <a:rPr sz="2000" spc="-10" dirty="0">
                <a:latin typeface="Times New Roman"/>
                <a:cs typeface="Times New Roman"/>
              </a:rPr>
              <a:t>for </a:t>
            </a:r>
            <a:r>
              <a:rPr sz="2000" spc="-5" dirty="0">
                <a:latin typeface="Times New Roman"/>
                <a:cs typeface="Times New Roman"/>
              </a:rPr>
              <a:t>capturing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states, </a:t>
            </a:r>
            <a:r>
              <a:rPr sz="2000" spc="-10" dirty="0">
                <a:latin typeface="Times New Roman"/>
                <a:cs typeface="Times New Roman"/>
              </a:rPr>
              <a:t>transitions, events and  </a:t>
            </a:r>
            <a:r>
              <a:rPr sz="2000" spc="-5" dirty="0">
                <a:latin typeface="Times New Roman"/>
                <a:cs typeface="Times New Roman"/>
              </a:rPr>
              <a:t>actions.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5"/>
              </a:spcBef>
            </a:pPr>
            <a:r>
              <a:rPr sz="2000" spc="-5" dirty="0">
                <a:solidFill>
                  <a:srgbClr val="C00000"/>
                </a:solidFill>
                <a:latin typeface="Arial"/>
                <a:cs typeface="Arial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Harel Statechart, UML State </a:t>
            </a:r>
            <a:r>
              <a:rPr sz="2000" spc="-10" dirty="0">
                <a:latin typeface="Times New Roman"/>
                <a:cs typeface="Times New Roman"/>
              </a:rPr>
              <a:t>diagram, </a:t>
            </a:r>
            <a:r>
              <a:rPr sz="2000" spc="-5" dirty="0">
                <a:latin typeface="Times New Roman"/>
                <a:cs typeface="Times New Roman"/>
              </a:rPr>
              <a:t>etc. are </a:t>
            </a:r>
            <a:r>
              <a:rPr sz="2000" spc="-10" dirty="0">
                <a:latin typeface="Times New Roman"/>
                <a:cs typeface="Times New Roman"/>
              </a:rPr>
              <a:t>examples for</a:t>
            </a:r>
            <a:r>
              <a:rPr sz="2000" spc="4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popular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spc="-5" dirty="0">
                <a:latin typeface="Times New Roman"/>
                <a:cs typeface="Times New Roman"/>
              </a:rPr>
              <a:t>statecharts </a:t>
            </a:r>
            <a:r>
              <a:rPr sz="2000" spc="-10" dirty="0">
                <a:latin typeface="Times New Roman"/>
                <a:cs typeface="Times New Roman"/>
              </a:rPr>
              <a:t>used for the HCFSM modeling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embedded</a:t>
            </a:r>
            <a:r>
              <a:rPr sz="2000" spc="19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systems.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79</a:t>
            </a:fld>
            <a:endParaRPr spc="-4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199374"/>
            <a:ext cx="8307705" cy="28314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Here </a:t>
            </a:r>
            <a:r>
              <a:rPr sz="2000" spc="-30" dirty="0">
                <a:latin typeface="Times New Roman"/>
                <a:cs typeface="Times New Roman"/>
              </a:rPr>
              <a:t>we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cannot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go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for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compromise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in cost</a:t>
            </a:r>
            <a:r>
              <a:rPr sz="2000" spc="-5" dirty="0">
                <a:latin typeface="Times New Roman"/>
                <a:cs typeface="Times New Roman"/>
              </a:rPr>
              <a:t>. </a:t>
            </a:r>
            <a:r>
              <a:rPr sz="2000" spc="-15" dirty="0">
                <a:latin typeface="Times New Roman"/>
                <a:cs typeface="Times New Roman"/>
              </a:rPr>
              <a:t>Also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proper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shock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absorption  techniques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should 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be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provided </a:t>
            </a:r>
            <a:r>
              <a:rPr sz="2000" spc="-20" dirty="0">
                <a:solidFill>
                  <a:srgbClr val="001F5F"/>
                </a:solidFill>
                <a:latin typeface="Times New Roman"/>
                <a:cs typeface="Times New Roman"/>
              </a:rPr>
              <a:t>to </a:t>
            </a:r>
            <a:r>
              <a:rPr sz="2000" spc="-15" dirty="0">
                <a:solidFill>
                  <a:srgbClr val="001F5F"/>
                </a:solidFill>
                <a:latin typeface="Times New Roman"/>
                <a:cs typeface="Times New Roman"/>
              </a:rPr>
              <a:t>systems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which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are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going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to </a:t>
            </a:r>
            <a:r>
              <a:rPr sz="2000" spc="5" dirty="0">
                <a:solidFill>
                  <a:srgbClr val="001F5F"/>
                </a:solidFill>
                <a:latin typeface="Times New Roman"/>
                <a:cs typeface="Times New Roman"/>
              </a:rPr>
              <a:t>be  </a:t>
            </a:r>
            <a:r>
              <a:rPr sz="2000" spc="-15" dirty="0">
                <a:solidFill>
                  <a:srgbClr val="001F5F"/>
                </a:solidFill>
                <a:latin typeface="Times New Roman"/>
                <a:cs typeface="Times New Roman"/>
              </a:rPr>
              <a:t>commissioned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in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places subject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to </a:t>
            </a:r>
            <a:r>
              <a:rPr sz="2000" spc="-15" dirty="0">
                <a:solidFill>
                  <a:srgbClr val="001F5F"/>
                </a:solidFill>
                <a:latin typeface="Times New Roman"/>
                <a:cs typeface="Times New Roman"/>
              </a:rPr>
              <a:t>high</a:t>
            </a:r>
            <a:r>
              <a:rPr sz="2000" spc="15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shock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8255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Power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supply fluctuations</a:t>
            </a:r>
            <a:r>
              <a:rPr sz="2000" spc="-5" dirty="0">
                <a:latin typeface="Times New Roman"/>
                <a:cs typeface="Times New Roman"/>
              </a:rPr>
              <a:t>,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corrosion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and component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aging</a:t>
            </a:r>
            <a:r>
              <a:rPr sz="2000" spc="-5" dirty="0">
                <a:latin typeface="Times New Roman"/>
                <a:cs typeface="Times New Roman"/>
              </a:rPr>
              <a:t>, etc. </a:t>
            </a:r>
            <a:r>
              <a:rPr sz="2000" dirty="0">
                <a:latin typeface="Times New Roman"/>
                <a:cs typeface="Times New Roman"/>
              </a:rPr>
              <a:t>are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other  factors </a:t>
            </a:r>
            <a:r>
              <a:rPr sz="2000" spc="-10" dirty="0">
                <a:latin typeface="Times New Roman"/>
                <a:cs typeface="Times New Roman"/>
              </a:rPr>
              <a:t>that need </a:t>
            </a:r>
            <a:r>
              <a:rPr sz="2000" spc="-5" dirty="0">
                <a:latin typeface="Times New Roman"/>
                <a:cs typeface="Times New Roman"/>
              </a:rPr>
              <a:t>to </a:t>
            </a:r>
            <a:r>
              <a:rPr sz="2000" dirty="0">
                <a:latin typeface="Times New Roman"/>
                <a:cs typeface="Times New Roman"/>
              </a:rPr>
              <a:t>be </a:t>
            </a:r>
            <a:r>
              <a:rPr sz="2000" spc="-5" dirty="0">
                <a:latin typeface="Times New Roman"/>
                <a:cs typeface="Times New Roman"/>
              </a:rPr>
              <a:t>taken into consideration </a:t>
            </a:r>
            <a:r>
              <a:rPr sz="2000" spc="-10" dirty="0">
                <a:latin typeface="Times New Roman"/>
                <a:cs typeface="Times New Roman"/>
              </a:rPr>
              <a:t>for </a:t>
            </a:r>
            <a:r>
              <a:rPr sz="2000" spc="-5" dirty="0">
                <a:latin typeface="Times New Roman"/>
                <a:cs typeface="Times New Roman"/>
              </a:rPr>
              <a:t>embedded </a:t>
            </a:r>
            <a:r>
              <a:rPr sz="2000" spc="-10" dirty="0">
                <a:latin typeface="Times New Roman"/>
                <a:cs typeface="Times New Roman"/>
              </a:rPr>
              <a:t>systems </a:t>
            </a:r>
            <a:r>
              <a:rPr sz="2000" spc="-5" dirty="0">
                <a:latin typeface="Times New Roman"/>
                <a:cs typeface="Times New Roman"/>
              </a:rPr>
              <a:t>to </a:t>
            </a:r>
            <a:r>
              <a:rPr sz="2000" spc="-10" dirty="0">
                <a:latin typeface="Times New Roman"/>
                <a:cs typeface="Times New Roman"/>
              </a:rPr>
              <a:t>work  in harsh</a:t>
            </a:r>
            <a:r>
              <a:rPr sz="2000" spc="-15" dirty="0">
                <a:latin typeface="Times New Roman"/>
                <a:cs typeface="Times New Roman"/>
              </a:rPr>
              <a:t> environments.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420100" y="6471338"/>
            <a:ext cx="217804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8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352203"/>
            <a:ext cx="8306434" cy="53619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6870" marR="5080" indent="-344805" algn="just">
              <a:lnSpc>
                <a:spcPct val="150100"/>
              </a:lnSpc>
              <a:spcBef>
                <a:spcPts val="9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Sequential 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Program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Model: </a:t>
            </a:r>
            <a:r>
              <a:rPr sz="2000" spc="-5" dirty="0">
                <a:latin typeface="Times New Roman"/>
                <a:cs typeface="Times New Roman"/>
              </a:rPr>
              <a:t>In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10" dirty="0">
                <a:solidFill>
                  <a:srgbClr val="FF0000"/>
                </a:solidFill>
                <a:latin typeface="Times New Roman"/>
                <a:cs typeface="Times New Roman"/>
              </a:rPr>
              <a:t>sequential programming 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Model</a:t>
            </a:r>
            <a:r>
              <a:rPr sz="2000" dirty="0">
                <a:latin typeface="Times New Roman"/>
                <a:cs typeface="Times New Roman"/>
              </a:rPr>
              <a:t>, </a:t>
            </a:r>
            <a:r>
              <a:rPr sz="2000" spc="-10" dirty="0">
                <a:latin typeface="Times New Roman"/>
                <a:cs typeface="Times New Roman"/>
              </a:rPr>
              <a:t>the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functions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or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processing requirements are executed in sequence</a:t>
            </a:r>
            <a:r>
              <a:rPr sz="2000" spc="-5" dirty="0">
                <a:latin typeface="Times New Roman"/>
                <a:cs typeface="Times New Roman"/>
              </a:rPr>
              <a:t>. </a:t>
            </a:r>
            <a:r>
              <a:rPr sz="2000" dirty="0">
                <a:latin typeface="Times New Roman"/>
                <a:cs typeface="Times New Roman"/>
              </a:rPr>
              <a:t>It </a:t>
            </a:r>
            <a:r>
              <a:rPr sz="2000" spc="-5" dirty="0">
                <a:latin typeface="Times New Roman"/>
                <a:cs typeface="Times New Roman"/>
              </a:rPr>
              <a:t>is </a:t>
            </a:r>
            <a:r>
              <a:rPr sz="2000" spc="-10" dirty="0">
                <a:latin typeface="Times New Roman"/>
                <a:cs typeface="Times New Roman"/>
              </a:rPr>
              <a:t>same </a:t>
            </a:r>
            <a:r>
              <a:rPr sz="2000" spc="-5" dirty="0">
                <a:latin typeface="Times New Roman"/>
                <a:cs typeface="Times New Roman"/>
              </a:rPr>
              <a:t>as  </a:t>
            </a:r>
            <a:r>
              <a:rPr sz="2000" spc="-10" dirty="0">
                <a:latin typeface="Times New Roman"/>
                <a:cs typeface="Times New Roman"/>
              </a:rPr>
              <a:t>the conventional </a:t>
            </a:r>
            <a:r>
              <a:rPr sz="2000" spc="-5" dirty="0">
                <a:latin typeface="Times New Roman"/>
                <a:cs typeface="Times New Roman"/>
              </a:rPr>
              <a:t>procedural</a:t>
            </a:r>
            <a:r>
              <a:rPr sz="2000" spc="2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programming.</a:t>
            </a:r>
            <a:endParaRPr sz="2000">
              <a:latin typeface="Times New Roman"/>
              <a:cs typeface="Times New Roman"/>
            </a:endParaRPr>
          </a:p>
          <a:p>
            <a:pPr marL="356870" marR="1143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Here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program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instructions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are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iterated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and executed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conditionally </a:t>
            </a:r>
            <a:r>
              <a:rPr sz="2000" spc="-5" dirty="0">
                <a:latin typeface="Times New Roman"/>
                <a:cs typeface="Times New Roman"/>
              </a:rPr>
              <a:t>and the 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data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gets transformed through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 series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of</a:t>
            </a:r>
            <a:r>
              <a:rPr sz="2000" spc="12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operations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FSMs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are good choice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for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sequential program</a:t>
            </a:r>
            <a:r>
              <a:rPr sz="2000" spc="-204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modeling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5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15" dirty="0">
                <a:latin typeface="Times New Roman"/>
                <a:cs typeface="Times New Roman"/>
              </a:rPr>
              <a:t>Another </a:t>
            </a:r>
            <a:r>
              <a:rPr sz="2000" spc="-10" dirty="0">
                <a:latin typeface="Times New Roman"/>
                <a:cs typeface="Times New Roman"/>
              </a:rPr>
              <a:t>important </a:t>
            </a:r>
            <a:r>
              <a:rPr sz="2000" dirty="0">
                <a:latin typeface="Times New Roman"/>
                <a:cs typeface="Times New Roman"/>
              </a:rPr>
              <a:t>tool </a:t>
            </a:r>
            <a:r>
              <a:rPr sz="2000" spc="-10" dirty="0">
                <a:latin typeface="Times New Roman"/>
                <a:cs typeface="Times New Roman"/>
              </a:rPr>
              <a:t>used for modeling sequential </a:t>
            </a:r>
            <a:r>
              <a:rPr sz="2000" spc="-5" dirty="0">
                <a:latin typeface="Times New Roman"/>
                <a:cs typeface="Times New Roman"/>
              </a:rPr>
              <a:t>program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Flow</a:t>
            </a:r>
            <a:r>
              <a:rPr sz="2000" i="1" spc="29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Charts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8255" indent="-344805">
              <a:lnSpc>
                <a:spcPct val="150100"/>
              </a:lnSpc>
              <a:spcBef>
                <a:spcPts val="475"/>
              </a:spcBef>
              <a:tabLst>
                <a:tab pos="356870" algn="l"/>
                <a:tab pos="890269" algn="l"/>
                <a:tab pos="1533525" algn="l"/>
                <a:tab pos="2600960" algn="l"/>
                <a:tab pos="3762375" algn="l"/>
                <a:tab pos="4207510" algn="l"/>
                <a:tab pos="4970145" algn="l"/>
                <a:tab pos="5814695" algn="l"/>
                <a:tab pos="7006590" algn="l"/>
                <a:tab pos="7510145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25" dirty="0">
                <a:latin typeface="Times New Roman"/>
                <a:cs typeface="Times New Roman"/>
              </a:rPr>
              <a:t>T</a:t>
            </a:r>
            <a:r>
              <a:rPr sz="2000" spc="-20" dirty="0">
                <a:latin typeface="Times New Roman"/>
                <a:cs typeface="Times New Roman"/>
              </a:rPr>
              <a:t>h</a:t>
            </a:r>
            <a:r>
              <a:rPr sz="2000" spc="-5" dirty="0">
                <a:latin typeface="Times New Roman"/>
                <a:cs typeface="Times New Roman"/>
              </a:rPr>
              <a:t>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FSM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	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a</a:t>
            </a:r>
            <a:r>
              <a:rPr sz="2000" spc="5" dirty="0">
                <a:solidFill>
                  <a:srgbClr val="C00000"/>
                </a:solidFill>
                <a:latin typeface="Times New Roman"/>
                <a:cs typeface="Times New Roman"/>
              </a:rPr>
              <a:t>p</a:t>
            </a:r>
            <a:r>
              <a:rPr sz="2000" spc="-20" dirty="0">
                <a:solidFill>
                  <a:srgbClr val="C00000"/>
                </a:solidFill>
                <a:latin typeface="Times New Roman"/>
                <a:cs typeface="Times New Roman"/>
              </a:rPr>
              <a:t>p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r</a:t>
            </a:r>
            <a:r>
              <a:rPr sz="2000" spc="5" dirty="0">
                <a:solidFill>
                  <a:srgbClr val="C00000"/>
                </a:solidFill>
                <a:latin typeface="Times New Roman"/>
                <a:cs typeface="Times New Roman"/>
              </a:rPr>
              <a:t>o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a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c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h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	r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e</a:t>
            </a:r>
            <a:r>
              <a:rPr sz="2000" spc="-15" dirty="0">
                <a:solidFill>
                  <a:srgbClr val="C00000"/>
                </a:solidFill>
                <a:latin typeface="Times New Roman"/>
                <a:cs typeface="Times New Roman"/>
              </a:rPr>
              <a:t>p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r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ese</a:t>
            </a:r>
            <a:r>
              <a:rPr sz="2000" spc="-20" dirty="0">
                <a:solidFill>
                  <a:srgbClr val="C00000"/>
                </a:solidFill>
                <a:latin typeface="Times New Roman"/>
                <a:cs typeface="Times New Roman"/>
              </a:rPr>
              <a:t>n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ts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	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t</a:t>
            </a:r>
            <a:r>
              <a:rPr sz="2000" spc="-20" dirty="0">
                <a:solidFill>
                  <a:srgbClr val="C00000"/>
                </a:solidFill>
                <a:latin typeface="Times New Roman"/>
                <a:cs typeface="Times New Roman"/>
              </a:rPr>
              <a:t>h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e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	</a:t>
            </a:r>
            <a:r>
              <a:rPr sz="2000" spc="-15" dirty="0">
                <a:solidFill>
                  <a:srgbClr val="C00000"/>
                </a:solidFill>
                <a:latin typeface="Times New Roman"/>
                <a:cs typeface="Times New Roman"/>
              </a:rPr>
              <a:t>s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tates,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	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e</a:t>
            </a:r>
            <a:r>
              <a:rPr sz="2000" spc="-15" dirty="0">
                <a:solidFill>
                  <a:srgbClr val="C00000"/>
                </a:solidFill>
                <a:latin typeface="Times New Roman"/>
                <a:cs typeface="Times New Roman"/>
              </a:rPr>
              <a:t>v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e</a:t>
            </a:r>
            <a:r>
              <a:rPr sz="2000" spc="-15" dirty="0">
                <a:solidFill>
                  <a:srgbClr val="C00000"/>
                </a:solidFill>
                <a:latin typeface="Times New Roman"/>
                <a:cs typeface="Times New Roman"/>
              </a:rPr>
              <a:t>n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t</a:t>
            </a:r>
            <a:r>
              <a:rPr sz="2000" spc="-15" dirty="0">
                <a:solidFill>
                  <a:srgbClr val="C00000"/>
                </a:solidFill>
                <a:latin typeface="Times New Roman"/>
                <a:cs typeface="Times New Roman"/>
              </a:rPr>
              <a:t>s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,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	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tra</a:t>
            </a:r>
            <a:r>
              <a:rPr sz="2000" spc="-15" dirty="0">
                <a:solidFill>
                  <a:srgbClr val="C00000"/>
                </a:solidFill>
                <a:latin typeface="Times New Roman"/>
                <a:cs typeface="Times New Roman"/>
              </a:rPr>
              <a:t>ns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it</a:t>
            </a:r>
            <a:r>
              <a:rPr sz="2000" spc="10" dirty="0">
                <a:solidFill>
                  <a:srgbClr val="C00000"/>
                </a:solidFill>
                <a:latin typeface="Times New Roman"/>
                <a:cs typeface="Times New Roman"/>
              </a:rPr>
              <a:t>i</a:t>
            </a:r>
            <a:r>
              <a:rPr sz="2000" spc="5" dirty="0">
                <a:solidFill>
                  <a:srgbClr val="C00000"/>
                </a:solidFill>
                <a:latin typeface="Times New Roman"/>
                <a:cs typeface="Times New Roman"/>
              </a:rPr>
              <a:t>o</a:t>
            </a:r>
            <a:r>
              <a:rPr sz="2000" spc="-20" dirty="0">
                <a:solidFill>
                  <a:srgbClr val="C00000"/>
                </a:solidFill>
                <a:latin typeface="Times New Roman"/>
                <a:cs typeface="Times New Roman"/>
              </a:rPr>
              <a:t>n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s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	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a</a:t>
            </a:r>
            <a:r>
              <a:rPr sz="2000" spc="-15" dirty="0">
                <a:solidFill>
                  <a:srgbClr val="C00000"/>
                </a:solidFill>
                <a:latin typeface="Times New Roman"/>
                <a:cs typeface="Times New Roman"/>
              </a:rPr>
              <a:t>n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d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	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a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c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ti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o</a:t>
            </a:r>
            <a:r>
              <a:rPr sz="2000" spc="-20" dirty="0">
                <a:solidFill>
                  <a:srgbClr val="C00000"/>
                </a:solidFill>
                <a:latin typeface="Times New Roman"/>
                <a:cs typeface="Times New Roman"/>
              </a:rPr>
              <a:t>n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s</a:t>
            </a:r>
            <a:r>
              <a:rPr sz="2000" spc="-5" dirty="0">
                <a:latin typeface="Times New Roman"/>
                <a:cs typeface="Times New Roman"/>
              </a:rPr>
              <a:t>,  </a:t>
            </a:r>
            <a:r>
              <a:rPr sz="2000" spc="-15" dirty="0">
                <a:latin typeface="Times New Roman"/>
                <a:cs typeface="Times New Roman"/>
              </a:rPr>
              <a:t>whereas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Flow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Chart models the execution</a:t>
            </a:r>
            <a:r>
              <a:rPr sz="2000" spc="23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C00000"/>
                </a:solidFill>
                <a:latin typeface="Times New Roman"/>
                <a:cs typeface="Times New Roman"/>
              </a:rPr>
              <a:t>flow</a:t>
            </a:r>
            <a:r>
              <a:rPr sz="2000" spc="-2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5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execution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functions </a:t>
            </a:r>
            <a:r>
              <a:rPr sz="2000" spc="5" dirty="0">
                <a:solidFill>
                  <a:srgbClr val="006FC0"/>
                </a:solidFill>
                <a:latin typeface="Times New Roman"/>
                <a:cs typeface="Times New Roman"/>
              </a:rPr>
              <a:t>in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 sequential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program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model for the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'</a:t>
            </a:r>
            <a:r>
              <a:rPr sz="2000" i="1" spc="-5" dirty="0">
                <a:solidFill>
                  <a:srgbClr val="006FC0"/>
                </a:solidFill>
                <a:latin typeface="Times New Roman"/>
                <a:cs typeface="Times New Roman"/>
              </a:rPr>
              <a:t>Seat</a:t>
            </a:r>
            <a:r>
              <a:rPr sz="2000" i="1" spc="2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i="1" spc="-5" dirty="0">
                <a:solidFill>
                  <a:srgbClr val="006FC0"/>
                </a:solidFill>
                <a:latin typeface="Times New Roman"/>
                <a:cs typeface="Times New Roman"/>
              </a:rPr>
              <a:t>Belt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i="1" spc="-5" dirty="0">
                <a:solidFill>
                  <a:srgbClr val="006FC0"/>
                </a:solidFill>
                <a:latin typeface="Times New Roman"/>
                <a:cs typeface="Times New Roman"/>
              </a:rPr>
              <a:t>Warning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'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system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is illustrated</a:t>
            </a:r>
            <a:r>
              <a:rPr sz="2000" spc="6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below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80</a:t>
            </a:fld>
            <a:endParaRPr spc="-40" dirty="0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90600" y="381000"/>
            <a:ext cx="6858000" cy="6248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81</a:t>
            </a:fld>
            <a:endParaRPr spc="-40" dirty="0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353009"/>
            <a:ext cx="1650364" cy="329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b="1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nc</a:t>
            </a:r>
            <a:r>
              <a:rPr sz="2000" b="1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u</a:t>
            </a:r>
            <a:r>
              <a:rPr sz="2000" b="1" i="1" spc="5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000" b="1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ent/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82</a:t>
            </a:fld>
            <a:endParaRPr spc="-40" dirty="0"/>
          </a:p>
        </p:txBody>
      </p:sp>
      <p:sp>
        <p:nvSpPr>
          <p:cNvPr id="3" name="object 3"/>
          <p:cNvSpPr txBox="1"/>
          <p:nvPr/>
        </p:nvSpPr>
        <p:spPr>
          <a:xfrm>
            <a:off x="2374773" y="353009"/>
            <a:ext cx="6389370" cy="329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988185" algn="l"/>
                <a:tab pos="3076575" algn="l"/>
                <a:tab pos="4110354" algn="l"/>
                <a:tab pos="4792980" algn="l"/>
                <a:tab pos="6162040" algn="l"/>
              </a:tabLst>
            </a:pPr>
            <a:r>
              <a:rPr sz="2000" b="1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om</a:t>
            </a:r>
            <a:r>
              <a:rPr sz="2000" b="1" i="1" spc="25" dirty="0">
                <a:solidFill>
                  <a:srgbClr val="FF0000"/>
                </a:solidFill>
                <a:latin typeface="Times New Roman"/>
                <a:cs typeface="Times New Roman"/>
              </a:rPr>
              <a:t>m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u</a:t>
            </a:r>
            <a:r>
              <a:rPr sz="2000" b="1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n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ic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sz="2000" b="1" i="1" spc="-35" dirty="0">
                <a:solidFill>
                  <a:srgbClr val="FF0000"/>
                </a:solidFill>
                <a:latin typeface="Times New Roman"/>
                <a:cs typeface="Times New Roman"/>
              </a:rPr>
              <a:t>ti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ng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Pr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cess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000" b="1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M</a:t>
            </a:r>
            <a:r>
              <a:rPr sz="2000" b="1" i="1" spc="5" dirty="0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l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: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000" spc="20" dirty="0">
                <a:latin typeface="Times New Roman"/>
                <a:cs typeface="Times New Roman"/>
              </a:rPr>
              <a:t>T</a:t>
            </a:r>
            <a:r>
              <a:rPr sz="2000" spc="-20" dirty="0">
                <a:latin typeface="Times New Roman"/>
                <a:cs typeface="Times New Roman"/>
              </a:rPr>
              <a:t>h</a:t>
            </a:r>
            <a:r>
              <a:rPr sz="2000" spc="-5" dirty="0">
                <a:latin typeface="Times New Roman"/>
                <a:cs typeface="Times New Roman"/>
              </a:rPr>
              <a:t>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2000" spc="5" dirty="0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sz="2000" spc="-20" dirty="0">
                <a:solidFill>
                  <a:srgbClr val="FF0000"/>
                </a:solidFill>
                <a:latin typeface="Times New Roman"/>
                <a:cs typeface="Times New Roman"/>
              </a:rPr>
              <a:t>n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2000" spc="-15" dirty="0">
                <a:solidFill>
                  <a:srgbClr val="FF0000"/>
                </a:solidFill>
                <a:latin typeface="Times New Roman"/>
                <a:cs typeface="Times New Roman"/>
              </a:rPr>
              <a:t>u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rr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2000" spc="-15" dirty="0">
                <a:solidFill>
                  <a:srgbClr val="FF0000"/>
                </a:solidFill>
                <a:latin typeface="Times New Roman"/>
                <a:cs typeface="Times New Roman"/>
              </a:rPr>
              <a:t>n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000" spc="5" dirty="0">
                <a:solidFill>
                  <a:srgbClr val="FF0000"/>
                </a:solidFill>
                <a:latin typeface="Times New Roman"/>
                <a:cs typeface="Times New Roman"/>
              </a:rPr>
              <a:t>or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60044" y="656846"/>
            <a:ext cx="8302625" cy="5758815"/>
          </a:xfrm>
          <a:prstGeom prst="rect">
            <a:avLst/>
          </a:prstGeom>
        </p:spPr>
        <p:txBody>
          <a:bodyPr vert="horz" wrap="square" lIns="0" tIns="165735" rIns="0" bIns="0" rtlCol="0">
            <a:spAutoFit/>
          </a:bodyPr>
          <a:lstStyle/>
          <a:p>
            <a:pPr marL="356870">
              <a:lnSpc>
                <a:spcPct val="100000"/>
              </a:lnSpc>
              <a:spcBef>
                <a:spcPts val="1305"/>
              </a:spcBef>
              <a:tabLst>
                <a:tab pos="2161540" algn="l"/>
                <a:tab pos="3159125" algn="l"/>
                <a:tab pos="4024629" algn="l"/>
                <a:tab pos="4985385" algn="l"/>
                <a:tab pos="6497320" algn="l"/>
                <a:tab pos="7710805" algn="l"/>
              </a:tabLst>
            </a:pP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2000" spc="5" dirty="0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sz="2000" spc="-25" dirty="0">
                <a:solidFill>
                  <a:srgbClr val="FF0000"/>
                </a:solidFill>
                <a:latin typeface="Times New Roman"/>
                <a:cs typeface="Times New Roman"/>
              </a:rPr>
              <a:t>mm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u</a:t>
            </a:r>
            <a:r>
              <a:rPr sz="2000" spc="-20" dirty="0">
                <a:solidFill>
                  <a:srgbClr val="FF0000"/>
                </a:solidFill>
                <a:latin typeface="Times New Roman"/>
                <a:cs typeface="Times New Roman"/>
              </a:rPr>
              <a:t>n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icat</a:t>
            </a:r>
            <a:r>
              <a:rPr sz="2000" spc="15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2000" spc="-20" dirty="0">
                <a:solidFill>
                  <a:srgbClr val="FF0000"/>
                </a:solidFill>
                <a:latin typeface="Times New Roman"/>
                <a:cs typeface="Times New Roman"/>
              </a:rPr>
              <a:t>n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g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	pro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cess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000" spc="-25" dirty="0">
                <a:solidFill>
                  <a:srgbClr val="FF0000"/>
                </a:solidFill>
                <a:latin typeface="Times New Roman"/>
                <a:cs typeface="Times New Roman"/>
              </a:rPr>
              <a:t>m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od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el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000" spc="-45" dirty="0">
                <a:solidFill>
                  <a:srgbClr val="AC1285"/>
                </a:solidFill>
                <a:latin typeface="Times New Roman"/>
                <a:cs typeface="Times New Roman"/>
              </a:rPr>
              <a:t>m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od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els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	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</a:t>
            </a:r>
            <a:r>
              <a:rPr sz="2000" spc="5" dirty="0">
                <a:solidFill>
                  <a:srgbClr val="AC1285"/>
                </a:solidFill>
                <a:latin typeface="Times New Roman"/>
                <a:cs typeface="Times New Roman"/>
              </a:rPr>
              <a:t>o</a:t>
            </a:r>
            <a:r>
              <a:rPr sz="2000" spc="-20" dirty="0">
                <a:solidFill>
                  <a:srgbClr val="AC1285"/>
                </a:solidFill>
                <a:latin typeface="Times New Roman"/>
                <a:cs typeface="Times New Roman"/>
              </a:rPr>
              <a:t>n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u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rr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n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</a:t>
            </a:r>
            <a:r>
              <a:rPr sz="2000" spc="10" dirty="0">
                <a:solidFill>
                  <a:srgbClr val="AC1285"/>
                </a:solidFill>
                <a:latin typeface="Times New Roman"/>
                <a:cs typeface="Times New Roman"/>
              </a:rPr>
              <a:t>l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y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	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x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ec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u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</a:t>
            </a:r>
            <a:r>
              <a:rPr sz="2000" spc="10" dirty="0">
                <a:solidFill>
                  <a:srgbClr val="AC1285"/>
                </a:solidFill>
                <a:latin typeface="Times New Roman"/>
                <a:cs typeface="Times New Roman"/>
              </a:rPr>
              <a:t>i</a:t>
            </a:r>
            <a:r>
              <a:rPr sz="2000" spc="-20" dirty="0">
                <a:solidFill>
                  <a:srgbClr val="AC1285"/>
                </a:solidFill>
                <a:latin typeface="Times New Roman"/>
                <a:cs typeface="Times New Roman"/>
              </a:rPr>
              <a:t>n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g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	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ta</a:t>
            </a:r>
            <a:r>
              <a:rPr sz="2000" spc="5" dirty="0">
                <a:solidFill>
                  <a:srgbClr val="AC1285"/>
                </a:solidFill>
                <a:latin typeface="Times New Roman"/>
                <a:cs typeface="Times New Roman"/>
              </a:rPr>
              <a:t>s</a:t>
            </a:r>
            <a:r>
              <a:rPr sz="2000" spc="-20" dirty="0">
                <a:solidFill>
                  <a:srgbClr val="AC1285"/>
                </a:solidFill>
                <a:latin typeface="Times New Roman"/>
                <a:cs typeface="Times New Roman"/>
              </a:rPr>
              <a:t>k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s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/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processes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It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easier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to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implement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certain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requirements </a:t>
            </a:r>
            <a:r>
              <a:rPr sz="2000" spc="5" dirty="0">
                <a:solidFill>
                  <a:srgbClr val="6F2F9F"/>
                </a:solidFill>
                <a:latin typeface="Times New Roman"/>
                <a:cs typeface="Times New Roman"/>
              </a:rPr>
              <a:t>in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concurrent processing</a:t>
            </a:r>
            <a:r>
              <a:rPr sz="2000" spc="18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model</a:t>
            </a:r>
            <a:endParaRPr sz="2000">
              <a:latin typeface="Times New Roman"/>
              <a:cs typeface="Times New Roman"/>
            </a:endParaRPr>
          </a:p>
          <a:p>
            <a:pPr marL="356870" algn="just">
              <a:lnSpc>
                <a:spcPct val="100000"/>
              </a:lnSpc>
              <a:spcBef>
                <a:spcPts val="1205"/>
              </a:spcBef>
            </a:pPr>
            <a:r>
              <a:rPr sz="2000" spc="-10" dirty="0">
                <a:latin typeface="Times New Roman"/>
                <a:cs typeface="Times New Roman"/>
              </a:rPr>
              <a:t>than the conventional </a:t>
            </a:r>
            <a:r>
              <a:rPr sz="2000" spc="-5" dirty="0">
                <a:latin typeface="Times New Roman"/>
                <a:cs typeface="Times New Roman"/>
              </a:rPr>
              <a:t>sequential</a:t>
            </a:r>
            <a:r>
              <a:rPr sz="2000" spc="12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execution.</a:t>
            </a:r>
            <a:endParaRPr sz="2000">
              <a:latin typeface="Times New Roman"/>
              <a:cs typeface="Times New Roman"/>
            </a:endParaRPr>
          </a:p>
          <a:p>
            <a:pPr marL="356870" marR="6985" indent="-344805" algn="just">
              <a:lnSpc>
                <a:spcPct val="150000"/>
              </a:lnSpc>
              <a:spcBef>
                <a:spcPts val="480"/>
              </a:spcBef>
            </a:pP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Sequential execution leads </a:t>
            </a:r>
            <a:r>
              <a:rPr sz="2000" spc="5" dirty="0">
                <a:latin typeface="Times New Roman"/>
                <a:cs typeface="Times New Roman"/>
              </a:rPr>
              <a:t>to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10" dirty="0">
                <a:latin typeface="Times New Roman"/>
                <a:cs typeface="Times New Roman"/>
              </a:rPr>
              <a:t>single </a:t>
            </a:r>
            <a:r>
              <a:rPr sz="2000" spc="-5" dirty="0">
                <a:latin typeface="Times New Roman"/>
                <a:cs typeface="Times New Roman"/>
              </a:rPr>
              <a:t>sequential execution </a:t>
            </a:r>
            <a:r>
              <a:rPr sz="2000" dirty="0">
                <a:latin typeface="Times New Roman"/>
                <a:cs typeface="Times New Roman"/>
              </a:rPr>
              <a:t>of task </a:t>
            </a:r>
            <a:r>
              <a:rPr sz="2000" spc="-5" dirty="0">
                <a:latin typeface="Times New Roman"/>
                <a:cs typeface="Times New Roman"/>
              </a:rPr>
              <a:t>and  thereby leads </a:t>
            </a:r>
            <a:r>
              <a:rPr sz="2000" spc="-10" dirty="0">
                <a:latin typeface="Times New Roman"/>
                <a:cs typeface="Times New Roman"/>
              </a:rPr>
              <a:t>to </a:t>
            </a:r>
            <a:r>
              <a:rPr sz="2000" dirty="0">
                <a:latin typeface="Times New Roman"/>
                <a:cs typeface="Times New Roman"/>
              </a:rPr>
              <a:t>poor </a:t>
            </a:r>
            <a:r>
              <a:rPr sz="2000" spc="-10" dirty="0">
                <a:latin typeface="Times New Roman"/>
                <a:cs typeface="Times New Roman"/>
              </a:rPr>
              <a:t>processor utilization, when the </a:t>
            </a:r>
            <a:r>
              <a:rPr sz="2000" dirty="0">
                <a:latin typeface="Times New Roman"/>
                <a:cs typeface="Times New Roman"/>
              </a:rPr>
              <a:t>task </a:t>
            </a:r>
            <a:r>
              <a:rPr sz="2000" spc="-5" dirty="0">
                <a:latin typeface="Times New Roman"/>
                <a:cs typeface="Times New Roman"/>
              </a:rPr>
              <a:t>involves I/O  </a:t>
            </a:r>
            <a:r>
              <a:rPr sz="2000" spc="-15" dirty="0">
                <a:latin typeface="Times New Roman"/>
                <a:cs typeface="Times New Roman"/>
              </a:rPr>
              <a:t>waiting, </a:t>
            </a:r>
            <a:r>
              <a:rPr sz="2000" spc="-5" dirty="0">
                <a:latin typeface="Times New Roman"/>
                <a:cs typeface="Times New Roman"/>
              </a:rPr>
              <a:t>sleeping </a:t>
            </a:r>
            <a:r>
              <a:rPr sz="2000" spc="-10" dirty="0">
                <a:latin typeface="Times New Roman"/>
                <a:cs typeface="Times New Roman"/>
              </a:rPr>
              <a:t>for </a:t>
            </a:r>
            <a:r>
              <a:rPr sz="2000" spc="-5" dirty="0">
                <a:latin typeface="Times New Roman"/>
                <a:cs typeface="Times New Roman"/>
              </a:rPr>
              <a:t>specified duration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etc.</a:t>
            </a:r>
            <a:endParaRPr sz="2000">
              <a:latin typeface="Times New Roman"/>
              <a:cs typeface="Times New Roman"/>
            </a:endParaRPr>
          </a:p>
          <a:p>
            <a:pPr marL="356870" marR="7620" indent="-344805" algn="just">
              <a:lnSpc>
                <a:spcPct val="150000"/>
              </a:lnSpc>
              <a:spcBef>
                <a:spcPts val="484"/>
              </a:spcBef>
            </a:pP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If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task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is split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into multiple subtasks</a:t>
            </a:r>
            <a:r>
              <a:rPr sz="2000" spc="-10" dirty="0">
                <a:latin typeface="Times New Roman"/>
                <a:cs typeface="Times New Roman"/>
              </a:rPr>
              <a:t>, </a:t>
            </a:r>
            <a:r>
              <a:rPr sz="2000" spc="-5" dirty="0">
                <a:latin typeface="Times New Roman"/>
                <a:cs typeface="Times New Roman"/>
              </a:rPr>
              <a:t>it is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possible to tackle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CPU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usage  effectively</a:t>
            </a:r>
            <a:r>
              <a:rPr sz="2000" spc="-10" dirty="0">
                <a:latin typeface="Times New Roman"/>
                <a:cs typeface="Times New Roman"/>
              </a:rPr>
              <a:t>,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when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the subtask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under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execution goes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to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a wait 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or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sleep mode,  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by </a:t>
            </a:r>
            <a:r>
              <a:rPr sz="2000" spc="-15" dirty="0">
                <a:solidFill>
                  <a:srgbClr val="001F5F"/>
                </a:solidFill>
                <a:latin typeface="Times New Roman"/>
                <a:cs typeface="Times New Roman"/>
              </a:rPr>
              <a:t>switching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task</a:t>
            </a:r>
            <a:r>
              <a:rPr sz="2000" spc="9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execution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»</a:t>
            </a:r>
            <a:r>
              <a:rPr sz="2000" spc="2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However,</a:t>
            </a:r>
            <a:r>
              <a:rPr sz="2000" spc="185" dirty="0"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concurrent</a:t>
            </a:r>
            <a:r>
              <a:rPr sz="2000" spc="18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processing</a:t>
            </a:r>
            <a:r>
              <a:rPr sz="2000" spc="19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model</a:t>
            </a:r>
            <a:r>
              <a:rPr sz="2000" spc="185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requires</a:t>
            </a:r>
            <a:r>
              <a:rPr sz="2000" spc="17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additional</a:t>
            </a:r>
            <a:r>
              <a:rPr sz="2000" spc="155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overheads</a:t>
            </a:r>
            <a:r>
              <a:rPr sz="2000" spc="18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in</a:t>
            </a:r>
            <a:r>
              <a:rPr sz="2000" spc="155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task</a:t>
            </a:r>
            <a:endParaRPr sz="2000">
              <a:latin typeface="Times New Roman"/>
              <a:cs typeface="Times New Roman"/>
            </a:endParaRPr>
          </a:p>
          <a:p>
            <a:pPr marL="356870" algn="just">
              <a:lnSpc>
                <a:spcPct val="100000"/>
              </a:lnSpc>
              <a:spcBef>
                <a:spcPts val="1205"/>
              </a:spcBef>
            </a:pP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scheduling,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task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synchronization and</a:t>
            </a:r>
            <a:r>
              <a:rPr sz="2000" spc="155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communication</a:t>
            </a:r>
            <a:r>
              <a:rPr sz="2000" spc="-1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199374"/>
            <a:ext cx="8303895" cy="58807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8255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As </a:t>
            </a:r>
            <a:r>
              <a:rPr sz="2000" spc="5" dirty="0">
                <a:latin typeface="Times New Roman"/>
                <a:cs typeface="Times New Roman"/>
              </a:rPr>
              <a:t>an </a:t>
            </a:r>
            <a:r>
              <a:rPr sz="2000" spc="-5" dirty="0">
                <a:latin typeface="Times New Roman"/>
                <a:cs typeface="Times New Roman"/>
              </a:rPr>
              <a:t>example </a:t>
            </a:r>
            <a:r>
              <a:rPr sz="2000" spc="-10" dirty="0">
                <a:latin typeface="Times New Roman"/>
                <a:cs typeface="Times New Roman"/>
              </a:rPr>
              <a:t>for the </a:t>
            </a:r>
            <a:r>
              <a:rPr sz="2000" spc="-5" dirty="0">
                <a:latin typeface="Times New Roman"/>
                <a:cs typeface="Times New Roman"/>
              </a:rPr>
              <a:t>concurrent processing </a:t>
            </a:r>
            <a:r>
              <a:rPr sz="2000" spc="-10" dirty="0">
                <a:latin typeface="Times New Roman"/>
                <a:cs typeface="Times New Roman"/>
              </a:rPr>
              <a:t>model </a:t>
            </a:r>
            <a:r>
              <a:rPr sz="2000" spc="-5" dirty="0">
                <a:latin typeface="Times New Roman"/>
                <a:cs typeface="Times New Roman"/>
              </a:rPr>
              <a:t>let </a:t>
            </a:r>
            <a:r>
              <a:rPr sz="2000" spc="-15" dirty="0">
                <a:latin typeface="Times New Roman"/>
                <a:cs typeface="Times New Roman"/>
              </a:rPr>
              <a:t>us </a:t>
            </a:r>
            <a:r>
              <a:rPr sz="2000" spc="-10" dirty="0">
                <a:latin typeface="Times New Roman"/>
                <a:cs typeface="Times New Roman"/>
              </a:rPr>
              <a:t>examine </a:t>
            </a:r>
            <a:r>
              <a:rPr sz="2000" dirty="0">
                <a:latin typeface="Times New Roman"/>
                <a:cs typeface="Times New Roman"/>
              </a:rPr>
              <a:t>how </a:t>
            </a:r>
            <a:r>
              <a:rPr sz="2000" spc="-30" dirty="0">
                <a:latin typeface="Times New Roman"/>
                <a:cs typeface="Times New Roman"/>
              </a:rPr>
              <a:t>we  </a:t>
            </a:r>
            <a:r>
              <a:rPr sz="2000" spc="-5" dirty="0">
                <a:latin typeface="Times New Roman"/>
                <a:cs typeface="Times New Roman"/>
              </a:rPr>
              <a:t>can </a:t>
            </a:r>
            <a:r>
              <a:rPr sz="2000" spc="-10" dirty="0">
                <a:latin typeface="Times New Roman"/>
                <a:cs typeface="Times New Roman"/>
              </a:rPr>
              <a:t>implement </a:t>
            </a:r>
            <a:r>
              <a:rPr sz="2000" spc="-5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'</a:t>
            </a:r>
            <a:r>
              <a:rPr sz="2000" i="1" spc="-5" dirty="0">
                <a:solidFill>
                  <a:srgbClr val="006FC0"/>
                </a:solidFill>
                <a:latin typeface="Times New Roman"/>
                <a:cs typeface="Times New Roman"/>
              </a:rPr>
              <a:t>Seat Belt Warning</a:t>
            </a:r>
            <a:r>
              <a:rPr sz="2000" spc="-5" dirty="0">
                <a:latin typeface="Times New Roman"/>
                <a:cs typeface="Times New Roman"/>
              </a:rPr>
              <a:t>' system </a:t>
            </a:r>
            <a:r>
              <a:rPr sz="2000" spc="5" dirty="0">
                <a:latin typeface="Times New Roman"/>
                <a:cs typeface="Times New Roman"/>
              </a:rPr>
              <a:t>in </a:t>
            </a:r>
            <a:r>
              <a:rPr sz="2000" spc="-5" dirty="0">
                <a:latin typeface="Times New Roman"/>
                <a:cs typeface="Times New Roman"/>
              </a:rPr>
              <a:t>concurrent processing  </a:t>
            </a:r>
            <a:r>
              <a:rPr sz="2000" spc="-10" dirty="0">
                <a:latin typeface="Times New Roman"/>
                <a:cs typeface="Times New Roman"/>
              </a:rPr>
              <a:t>model. </a:t>
            </a:r>
            <a:r>
              <a:rPr sz="2000" dirty="0">
                <a:latin typeface="Times New Roman"/>
                <a:cs typeface="Times New Roman"/>
              </a:rPr>
              <a:t>We </a:t>
            </a:r>
            <a:r>
              <a:rPr sz="2000" spc="-5" dirty="0">
                <a:latin typeface="Times New Roman"/>
                <a:cs typeface="Times New Roman"/>
              </a:rPr>
              <a:t>can split </a:t>
            </a:r>
            <a:r>
              <a:rPr sz="2000" spc="-10" dirty="0">
                <a:latin typeface="Times New Roman"/>
                <a:cs typeface="Times New Roman"/>
              </a:rPr>
              <a:t>the tasks</a:t>
            </a:r>
            <a:r>
              <a:rPr sz="2000" spc="3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into:</a:t>
            </a:r>
            <a:endParaRPr sz="2000">
              <a:latin typeface="Times New Roman"/>
              <a:cs typeface="Times New Roman"/>
            </a:endParaRPr>
          </a:p>
          <a:p>
            <a:pPr marL="1149350" indent="-457834" algn="just">
              <a:lnSpc>
                <a:spcPct val="100000"/>
              </a:lnSpc>
              <a:spcBef>
                <a:spcPts val="1680"/>
              </a:spcBef>
              <a:buClr>
                <a:srgbClr val="C00000"/>
              </a:buClr>
              <a:buAutoNum type="arabicPeriod"/>
              <a:tabLst>
                <a:tab pos="1149985" algn="l"/>
              </a:tabLst>
            </a:pPr>
            <a:r>
              <a:rPr sz="2000" spc="-10" dirty="0">
                <a:latin typeface="Times New Roman"/>
                <a:cs typeface="Times New Roman"/>
              </a:rPr>
              <a:t>Timer </a:t>
            </a:r>
            <a:r>
              <a:rPr sz="2000" spc="-5" dirty="0">
                <a:latin typeface="Times New Roman"/>
                <a:cs typeface="Times New Roman"/>
              </a:rPr>
              <a:t>task </a:t>
            </a:r>
            <a:r>
              <a:rPr sz="2000" spc="-10" dirty="0">
                <a:latin typeface="Times New Roman"/>
                <a:cs typeface="Times New Roman"/>
              </a:rPr>
              <a:t>for </a:t>
            </a:r>
            <a:r>
              <a:rPr sz="2000" spc="-15" dirty="0">
                <a:latin typeface="Times New Roman"/>
                <a:cs typeface="Times New Roman"/>
              </a:rPr>
              <a:t>waiting </a:t>
            </a:r>
            <a:r>
              <a:rPr sz="2000" dirty="0">
                <a:latin typeface="Times New Roman"/>
                <a:cs typeface="Times New Roman"/>
              </a:rPr>
              <a:t>10 </a:t>
            </a:r>
            <a:r>
              <a:rPr sz="2000" spc="-5" dirty="0">
                <a:latin typeface="Times New Roman"/>
                <a:cs typeface="Times New Roman"/>
              </a:rPr>
              <a:t>seconds </a:t>
            </a:r>
            <a:r>
              <a:rPr sz="2000" spc="-15" dirty="0">
                <a:latin typeface="Times New Roman"/>
                <a:cs typeface="Times New Roman"/>
              </a:rPr>
              <a:t>(wait timer</a:t>
            </a:r>
            <a:r>
              <a:rPr sz="2000" spc="24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task)</a:t>
            </a:r>
            <a:endParaRPr sz="2000">
              <a:latin typeface="Times New Roman"/>
              <a:cs typeface="Times New Roman"/>
            </a:endParaRPr>
          </a:p>
          <a:p>
            <a:pPr marL="1149350" indent="-457834" algn="just">
              <a:lnSpc>
                <a:spcPct val="100000"/>
              </a:lnSpc>
              <a:spcBef>
                <a:spcPts val="1685"/>
              </a:spcBef>
              <a:buClr>
                <a:srgbClr val="C00000"/>
              </a:buClr>
              <a:buAutoNum type="arabicPeriod"/>
              <a:tabLst>
                <a:tab pos="1149985" algn="l"/>
              </a:tabLst>
            </a:pPr>
            <a:r>
              <a:rPr sz="2000" dirty="0">
                <a:latin typeface="Times New Roman"/>
                <a:cs typeface="Times New Roman"/>
              </a:rPr>
              <a:t>Task </a:t>
            </a:r>
            <a:r>
              <a:rPr sz="2000" spc="-10" dirty="0">
                <a:latin typeface="Times New Roman"/>
                <a:cs typeface="Times New Roman"/>
              </a:rPr>
              <a:t>for </a:t>
            </a:r>
            <a:r>
              <a:rPr sz="2000" spc="-5" dirty="0">
                <a:latin typeface="Times New Roman"/>
                <a:cs typeface="Times New Roman"/>
              </a:rPr>
              <a:t>checking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dirty="0">
                <a:latin typeface="Times New Roman"/>
                <a:cs typeface="Times New Roman"/>
              </a:rPr>
              <a:t>ignition </a:t>
            </a:r>
            <a:r>
              <a:rPr sz="2000" spc="-5" dirty="0">
                <a:latin typeface="Times New Roman"/>
                <a:cs typeface="Times New Roman"/>
              </a:rPr>
              <a:t>key status (ignition key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status</a:t>
            </a:r>
            <a:endParaRPr sz="2000">
              <a:latin typeface="Times New Roman"/>
              <a:cs typeface="Times New Roman"/>
            </a:endParaRPr>
          </a:p>
          <a:p>
            <a:pPr marL="1149350">
              <a:lnSpc>
                <a:spcPct val="100000"/>
              </a:lnSpc>
              <a:spcBef>
                <a:spcPts val="1200"/>
              </a:spcBef>
            </a:pPr>
            <a:r>
              <a:rPr sz="2000" spc="-10" dirty="0">
                <a:latin typeface="Times New Roman"/>
                <a:cs typeface="Times New Roman"/>
              </a:rPr>
              <a:t>monitoring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task)</a:t>
            </a:r>
            <a:endParaRPr sz="2000">
              <a:latin typeface="Times New Roman"/>
              <a:cs typeface="Times New Roman"/>
            </a:endParaRPr>
          </a:p>
          <a:p>
            <a:pPr marL="1149350" indent="-457834" algn="just">
              <a:lnSpc>
                <a:spcPct val="100000"/>
              </a:lnSpc>
              <a:spcBef>
                <a:spcPts val="1680"/>
              </a:spcBef>
              <a:buClr>
                <a:srgbClr val="C00000"/>
              </a:buClr>
              <a:buAutoNum type="arabicPeriod" startAt="3"/>
              <a:tabLst>
                <a:tab pos="1149985" algn="l"/>
              </a:tabLst>
            </a:pPr>
            <a:r>
              <a:rPr sz="2000" dirty="0">
                <a:latin typeface="Times New Roman"/>
                <a:cs typeface="Times New Roman"/>
              </a:rPr>
              <a:t>Task </a:t>
            </a:r>
            <a:r>
              <a:rPr sz="2000" spc="-10" dirty="0">
                <a:latin typeface="Times New Roman"/>
                <a:cs typeface="Times New Roman"/>
              </a:rPr>
              <a:t>for checking the </a:t>
            </a:r>
            <a:r>
              <a:rPr sz="2000" spc="-5" dirty="0">
                <a:latin typeface="Times New Roman"/>
                <a:cs typeface="Times New Roman"/>
              </a:rPr>
              <a:t>seat belt </a:t>
            </a:r>
            <a:r>
              <a:rPr sz="2000" spc="-10" dirty="0">
                <a:latin typeface="Times New Roman"/>
                <a:cs typeface="Times New Roman"/>
              </a:rPr>
              <a:t>status </a:t>
            </a:r>
            <a:r>
              <a:rPr sz="2000" spc="-5" dirty="0">
                <a:latin typeface="Times New Roman"/>
                <a:cs typeface="Times New Roman"/>
              </a:rPr>
              <a:t>(seat belt </a:t>
            </a:r>
            <a:r>
              <a:rPr sz="2000" spc="-10" dirty="0">
                <a:latin typeface="Times New Roman"/>
                <a:cs typeface="Times New Roman"/>
              </a:rPr>
              <a:t>status monitoring</a:t>
            </a:r>
            <a:r>
              <a:rPr sz="2000" spc="204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task)</a:t>
            </a:r>
            <a:endParaRPr sz="2000">
              <a:latin typeface="Times New Roman"/>
              <a:cs typeface="Times New Roman"/>
            </a:endParaRPr>
          </a:p>
          <a:p>
            <a:pPr marL="1149350" indent="-457834" algn="just">
              <a:lnSpc>
                <a:spcPct val="100000"/>
              </a:lnSpc>
              <a:spcBef>
                <a:spcPts val="1685"/>
              </a:spcBef>
              <a:buClr>
                <a:srgbClr val="C00000"/>
              </a:buClr>
              <a:buAutoNum type="arabicPeriod" startAt="3"/>
              <a:tabLst>
                <a:tab pos="1149985" algn="l"/>
              </a:tabLst>
            </a:pPr>
            <a:r>
              <a:rPr sz="2000" dirty="0">
                <a:latin typeface="Times New Roman"/>
                <a:cs typeface="Times New Roman"/>
              </a:rPr>
              <a:t>Task </a:t>
            </a:r>
            <a:r>
              <a:rPr sz="2000" spc="-10" dirty="0">
                <a:latin typeface="Times New Roman"/>
                <a:cs typeface="Times New Roman"/>
              </a:rPr>
              <a:t>for starting and </a:t>
            </a:r>
            <a:r>
              <a:rPr sz="2000" spc="-5" dirty="0">
                <a:latin typeface="Times New Roman"/>
                <a:cs typeface="Times New Roman"/>
              </a:rPr>
              <a:t>stopping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alarm (alarm control</a:t>
            </a:r>
            <a:r>
              <a:rPr sz="2000" spc="6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task)</a:t>
            </a:r>
            <a:endParaRPr sz="2000">
              <a:latin typeface="Times New Roman"/>
              <a:cs typeface="Times New Roman"/>
            </a:endParaRPr>
          </a:p>
          <a:p>
            <a:pPr marL="1149350" indent="-457834" algn="just">
              <a:lnSpc>
                <a:spcPct val="100000"/>
              </a:lnSpc>
              <a:spcBef>
                <a:spcPts val="1680"/>
              </a:spcBef>
              <a:buClr>
                <a:srgbClr val="C00000"/>
              </a:buClr>
              <a:buAutoNum type="arabicPeriod" startAt="3"/>
              <a:tabLst>
                <a:tab pos="1149985" algn="l"/>
              </a:tabLst>
            </a:pPr>
            <a:r>
              <a:rPr sz="2000" spc="-10" dirty="0">
                <a:latin typeface="Times New Roman"/>
                <a:cs typeface="Times New Roman"/>
              </a:rPr>
              <a:t>Alarm </a:t>
            </a:r>
            <a:r>
              <a:rPr sz="2000" spc="-15" dirty="0">
                <a:latin typeface="Times New Roman"/>
                <a:cs typeface="Times New Roman"/>
              </a:rPr>
              <a:t>timer </a:t>
            </a:r>
            <a:r>
              <a:rPr sz="2000" spc="-5" dirty="0">
                <a:latin typeface="Times New Roman"/>
                <a:cs typeface="Times New Roman"/>
              </a:rPr>
              <a:t>task </a:t>
            </a:r>
            <a:r>
              <a:rPr sz="2000" spc="-10" dirty="0">
                <a:latin typeface="Times New Roman"/>
                <a:cs typeface="Times New Roman"/>
              </a:rPr>
              <a:t>for </a:t>
            </a:r>
            <a:r>
              <a:rPr sz="2000" spc="-15" dirty="0">
                <a:latin typeface="Times New Roman"/>
                <a:cs typeface="Times New Roman"/>
              </a:rPr>
              <a:t>waiting </a:t>
            </a:r>
            <a:r>
              <a:rPr sz="2000" spc="-5" dirty="0">
                <a:latin typeface="Times New Roman"/>
                <a:cs typeface="Times New Roman"/>
              </a:rPr>
              <a:t>5 seconds (alarm </a:t>
            </a:r>
            <a:r>
              <a:rPr sz="2000" spc="-15" dirty="0">
                <a:latin typeface="Times New Roman"/>
                <a:cs typeface="Times New Roman"/>
              </a:rPr>
              <a:t>timer</a:t>
            </a:r>
            <a:r>
              <a:rPr sz="2000" spc="2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task)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We </a:t>
            </a:r>
            <a:r>
              <a:rPr sz="2000" spc="-10" dirty="0">
                <a:latin typeface="Times New Roman"/>
                <a:cs typeface="Times New Roman"/>
              </a:rPr>
              <a:t>have </a:t>
            </a:r>
            <a:r>
              <a:rPr sz="2000" spc="-15" dirty="0">
                <a:latin typeface="Times New Roman"/>
                <a:cs typeface="Times New Roman"/>
              </a:rPr>
              <a:t>five </a:t>
            </a:r>
            <a:r>
              <a:rPr sz="2000" spc="-5" dirty="0">
                <a:latin typeface="Times New Roman"/>
                <a:cs typeface="Times New Roman"/>
              </a:rPr>
              <a:t>tasks here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30" dirty="0">
                <a:latin typeface="Times New Roman"/>
                <a:cs typeface="Times New Roman"/>
              </a:rPr>
              <a:t>we </a:t>
            </a:r>
            <a:r>
              <a:rPr sz="2000" spc="-5" dirty="0">
                <a:latin typeface="Times New Roman"/>
                <a:cs typeface="Times New Roman"/>
              </a:rPr>
              <a:t>cannot </a:t>
            </a:r>
            <a:r>
              <a:rPr sz="2000" spc="-10" dirty="0">
                <a:latin typeface="Times New Roman"/>
                <a:cs typeface="Times New Roman"/>
              </a:rPr>
              <a:t>execute </a:t>
            </a:r>
            <a:r>
              <a:rPr sz="2000" dirty="0">
                <a:latin typeface="Times New Roman"/>
                <a:cs typeface="Times New Roman"/>
              </a:rPr>
              <a:t>them </a:t>
            </a:r>
            <a:r>
              <a:rPr sz="2000" spc="-5" dirty="0">
                <a:latin typeface="Times New Roman"/>
                <a:cs typeface="Times New Roman"/>
              </a:rPr>
              <a:t>randomly </a:t>
            </a:r>
            <a:r>
              <a:rPr sz="2000" spc="5" dirty="0">
                <a:latin typeface="Times New Roman"/>
                <a:cs typeface="Times New Roman"/>
              </a:rPr>
              <a:t>or  </a:t>
            </a:r>
            <a:r>
              <a:rPr sz="2000" spc="-10" dirty="0">
                <a:latin typeface="Times New Roman"/>
                <a:cs typeface="Times New Roman"/>
              </a:rPr>
              <a:t>sequentially. </a:t>
            </a:r>
            <a:r>
              <a:rPr sz="2000" dirty="0">
                <a:latin typeface="Times New Roman"/>
                <a:cs typeface="Times New Roman"/>
              </a:rPr>
              <a:t>We </a:t>
            </a:r>
            <a:r>
              <a:rPr sz="2000" spc="-10" dirty="0">
                <a:latin typeface="Times New Roman"/>
                <a:cs typeface="Times New Roman"/>
              </a:rPr>
              <a:t>need to </a:t>
            </a:r>
            <a:r>
              <a:rPr sz="2000" spc="-5" dirty="0">
                <a:latin typeface="Times New Roman"/>
                <a:cs typeface="Times New Roman"/>
              </a:rPr>
              <a:t>synchronize </a:t>
            </a:r>
            <a:r>
              <a:rPr sz="2000" spc="-10" dirty="0">
                <a:latin typeface="Times New Roman"/>
                <a:cs typeface="Times New Roman"/>
              </a:rPr>
              <a:t>their </a:t>
            </a:r>
            <a:r>
              <a:rPr sz="2000" spc="-5" dirty="0">
                <a:latin typeface="Times New Roman"/>
                <a:cs typeface="Times New Roman"/>
              </a:rPr>
              <a:t>execution through </a:t>
            </a:r>
            <a:r>
              <a:rPr sz="2000" spc="-10" dirty="0">
                <a:latin typeface="Times New Roman"/>
                <a:cs typeface="Times New Roman"/>
              </a:rPr>
              <a:t>some  </a:t>
            </a:r>
            <a:r>
              <a:rPr sz="2000" spc="-15" dirty="0">
                <a:latin typeface="Times New Roman"/>
                <a:cs typeface="Times New Roman"/>
              </a:rPr>
              <a:t>mechanism.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83</a:t>
            </a:fld>
            <a:endParaRPr spc="-40" dirty="0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33600" y="3048000"/>
            <a:ext cx="5181600" cy="342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60044" y="199374"/>
            <a:ext cx="8306434" cy="28314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7620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We </a:t>
            </a:r>
            <a:r>
              <a:rPr sz="2000" spc="-10" dirty="0">
                <a:latin typeface="Times New Roman"/>
                <a:cs typeface="Times New Roman"/>
              </a:rPr>
              <a:t>need </a:t>
            </a:r>
            <a:r>
              <a:rPr sz="2000" spc="-5" dirty="0">
                <a:latin typeface="Times New Roman"/>
                <a:cs typeface="Times New Roman"/>
              </a:rPr>
              <a:t>to start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alarm </a:t>
            </a:r>
            <a:r>
              <a:rPr sz="2000" spc="5" dirty="0">
                <a:latin typeface="Times New Roman"/>
                <a:cs typeface="Times New Roman"/>
              </a:rPr>
              <a:t>only </a:t>
            </a:r>
            <a:r>
              <a:rPr sz="2000" spc="-5" dirty="0">
                <a:latin typeface="Times New Roman"/>
                <a:cs typeface="Times New Roman"/>
              </a:rPr>
              <a:t>after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expiration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dirty="0">
                <a:latin typeface="Times New Roman"/>
                <a:cs typeface="Times New Roman"/>
              </a:rPr>
              <a:t>10 </a:t>
            </a:r>
            <a:r>
              <a:rPr sz="2000" spc="-5" dirty="0">
                <a:latin typeface="Times New Roman"/>
                <a:cs typeface="Times New Roman"/>
              </a:rPr>
              <a:t>seconds </a:t>
            </a:r>
            <a:r>
              <a:rPr sz="2000" spc="-15" dirty="0">
                <a:latin typeface="Times New Roman"/>
                <a:cs typeface="Times New Roman"/>
              </a:rPr>
              <a:t>wait  timer </a:t>
            </a:r>
            <a:r>
              <a:rPr sz="2000" spc="-5" dirty="0">
                <a:latin typeface="Times New Roman"/>
                <a:cs typeface="Times New Roman"/>
              </a:rPr>
              <a:t>and </a:t>
            </a:r>
            <a:r>
              <a:rPr sz="2000" spc="-10" dirty="0">
                <a:latin typeface="Times New Roman"/>
                <a:cs typeface="Times New Roman"/>
              </a:rPr>
              <a:t>that </a:t>
            </a:r>
            <a:r>
              <a:rPr sz="2000" spc="-5" dirty="0">
                <a:latin typeface="Times New Roman"/>
                <a:cs typeface="Times New Roman"/>
              </a:rPr>
              <a:t>too </a:t>
            </a:r>
            <a:r>
              <a:rPr sz="2000" dirty="0">
                <a:latin typeface="Times New Roman"/>
                <a:cs typeface="Times New Roman"/>
              </a:rPr>
              <a:t>only </a:t>
            </a:r>
            <a:r>
              <a:rPr sz="2000" spc="5" dirty="0">
                <a:latin typeface="Times New Roman"/>
                <a:cs typeface="Times New Roman"/>
              </a:rPr>
              <a:t>if </a:t>
            </a:r>
            <a:r>
              <a:rPr sz="2000" spc="-5" dirty="0">
                <a:latin typeface="Times New Roman"/>
                <a:cs typeface="Times New Roman"/>
              </a:rPr>
              <a:t>the seat belt is </a:t>
            </a:r>
            <a:r>
              <a:rPr sz="2000" dirty="0">
                <a:latin typeface="Times New Roman"/>
                <a:cs typeface="Times New Roman"/>
              </a:rPr>
              <a:t>OFF </a:t>
            </a:r>
            <a:r>
              <a:rPr sz="2000" spc="-5" dirty="0">
                <a:latin typeface="Times New Roman"/>
                <a:cs typeface="Times New Roman"/>
              </a:rPr>
              <a:t>and the ignition key is ON.  </a:t>
            </a:r>
            <a:r>
              <a:rPr sz="2000" spc="-10" dirty="0">
                <a:latin typeface="Times New Roman"/>
                <a:cs typeface="Times New Roman"/>
              </a:rPr>
              <a:t>Hence </a:t>
            </a:r>
            <a:r>
              <a:rPr sz="2000" spc="-5" dirty="0">
                <a:latin typeface="Times New Roman"/>
                <a:cs typeface="Times New Roman"/>
              </a:rPr>
              <a:t>the alarm: </a:t>
            </a:r>
            <a:r>
              <a:rPr sz="2000" dirty="0">
                <a:latin typeface="Times New Roman"/>
                <a:cs typeface="Times New Roman"/>
              </a:rPr>
              <a:t>control </a:t>
            </a:r>
            <a:r>
              <a:rPr sz="2000" spc="-5" dirty="0">
                <a:latin typeface="Times New Roman"/>
                <a:cs typeface="Times New Roman"/>
              </a:rPr>
              <a:t>task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latin typeface="Times New Roman"/>
                <a:cs typeface="Times New Roman"/>
              </a:rPr>
              <a:t>executed </a:t>
            </a:r>
            <a:r>
              <a:rPr sz="2000" dirty="0">
                <a:latin typeface="Times New Roman"/>
                <a:cs typeface="Times New Roman"/>
              </a:rPr>
              <a:t>only </a:t>
            </a:r>
            <a:r>
              <a:rPr sz="2000" spc="-10" dirty="0">
                <a:latin typeface="Times New Roman"/>
                <a:cs typeface="Times New Roman"/>
              </a:rPr>
              <a:t>when the </a:t>
            </a:r>
            <a:r>
              <a:rPr sz="2000" spc="-5" dirty="0">
                <a:latin typeface="Times New Roman"/>
                <a:cs typeface="Times New Roman"/>
              </a:rPr>
              <a:t>wait </a:t>
            </a:r>
            <a:r>
              <a:rPr sz="2000" spc="-10" dirty="0">
                <a:latin typeface="Times New Roman"/>
                <a:cs typeface="Times New Roman"/>
              </a:rPr>
              <a:t>timer is </a:t>
            </a:r>
            <a:r>
              <a:rPr sz="2000" spc="-5" dirty="0">
                <a:latin typeface="Times New Roman"/>
                <a:cs typeface="Times New Roman"/>
              </a:rPr>
              <a:t>expired 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5" dirty="0">
                <a:latin typeface="Times New Roman"/>
                <a:cs typeface="Times New Roman"/>
              </a:rPr>
              <a:t>if </a:t>
            </a:r>
            <a:r>
              <a:rPr sz="2000" spc="-10" dirty="0">
                <a:latin typeface="Times New Roman"/>
                <a:cs typeface="Times New Roman"/>
              </a:rPr>
              <a:t>the ignition key is in the ON </a:t>
            </a:r>
            <a:r>
              <a:rPr sz="2000" spc="-5" dirty="0">
                <a:latin typeface="Times New Roman"/>
                <a:cs typeface="Times New Roman"/>
              </a:rPr>
              <a:t>state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5" dirty="0">
                <a:latin typeface="Times New Roman"/>
                <a:cs typeface="Times New Roman"/>
              </a:rPr>
              <a:t>seat belt </a:t>
            </a:r>
            <a:r>
              <a:rPr sz="2000" spc="-10" dirty="0">
                <a:latin typeface="Times New Roman"/>
                <a:cs typeface="Times New Roman"/>
              </a:rPr>
              <a:t>is in the OFF</a:t>
            </a:r>
            <a:r>
              <a:rPr sz="2000" spc="30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state.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latin typeface="Times New Roman"/>
                <a:cs typeface="Times New Roman"/>
              </a:rPr>
              <a:t>One </a:t>
            </a:r>
            <a:r>
              <a:rPr sz="2000" spc="-5" dirty="0">
                <a:latin typeface="Times New Roman"/>
                <a:cs typeface="Times New Roman"/>
              </a:rPr>
              <a:t>way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implementing a concurrent </a:t>
            </a:r>
            <a:r>
              <a:rPr sz="2000" spc="-10" dirty="0">
                <a:latin typeface="Times New Roman"/>
                <a:cs typeface="Times New Roman"/>
              </a:rPr>
              <a:t>model for the </a:t>
            </a:r>
            <a:r>
              <a:rPr sz="2000" dirty="0">
                <a:latin typeface="Times New Roman"/>
                <a:cs typeface="Times New Roman"/>
              </a:rPr>
              <a:t>'</a:t>
            </a:r>
            <a:r>
              <a:rPr sz="2000" i="1" dirty="0">
                <a:latin typeface="Times New Roman"/>
                <a:cs typeface="Times New Roman"/>
              </a:rPr>
              <a:t>Seat </a:t>
            </a:r>
            <a:r>
              <a:rPr sz="2000" i="1" spc="-5" dirty="0">
                <a:latin typeface="Times New Roman"/>
                <a:cs typeface="Times New Roman"/>
              </a:rPr>
              <a:t>Belt</a:t>
            </a:r>
            <a:r>
              <a:rPr sz="2000" i="1" spc="-70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Times New Roman"/>
                <a:cs typeface="Times New Roman"/>
              </a:rPr>
              <a:t>Warning</a:t>
            </a:r>
            <a:r>
              <a:rPr sz="2000" spc="-5" dirty="0">
                <a:latin typeface="Times New Roman"/>
                <a:cs typeface="Times New Roman"/>
              </a:rPr>
              <a:t>'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spc="-15" dirty="0">
                <a:latin typeface="Times New Roman"/>
                <a:cs typeface="Times New Roman"/>
              </a:rPr>
              <a:t>system </a:t>
            </a:r>
            <a:r>
              <a:rPr sz="2000" spc="-10" dirty="0">
                <a:latin typeface="Times New Roman"/>
                <a:cs typeface="Times New Roman"/>
              </a:rPr>
              <a:t>is illustrated in the </a:t>
            </a:r>
            <a:r>
              <a:rPr sz="2000" spc="-15" dirty="0">
                <a:latin typeface="Times New Roman"/>
                <a:cs typeface="Times New Roman"/>
              </a:rPr>
              <a:t>following</a:t>
            </a:r>
            <a:r>
              <a:rPr sz="2000" spc="18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Figure.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84</a:t>
            </a:fld>
            <a:endParaRPr spc="-40" dirty="0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33400" y="381000"/>
            <a:ext cx="8229600" cy="6172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85</a:t>
            </a:fld>
            <a:endParaRPr spc="-40" dirty="0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199374"/>
            <a:ext cx="8307070" cy="48437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6350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Object-Oriented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Model: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object-oriented </a:t>
            </a:r>
            <a:r>
              <a:rPr sz="2000" spc="-10" dirty="0">
                <a:solidFill>
                  <a:srgbClr val="FF0000"/>
                </a:solidFill>
                <a:latin typeface="Times New Roman"/>
                <a:cs typeface="Times New Roman"/>
              </a:rPr>
              <a:t>model </a:t>
            </a:r>
            <a:r>
              <a:rPr sz="2000" spc="-5" dirty="0"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an object based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model  for modeling system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requirements</a:t>
            </a:r>
            <a:r>
              <a:rPr sz="2000" spc="-5" dirty="0">
                <a:latin typeface="Times New Roman"/>
                <a:cs typeface="Times New Roman"/>
              </a:rPr>
              <a:t>. </a:t>
            </a:r>
            <a:r>
              <a:rPr sz="2000" dirty="0">
                <a:latin typeface="Times New Roman"/>
                <a:cs typeface="Times New Roman"/>
              </a:rPr>
              <a:t>It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disseminates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 complex software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requirement into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simple </a:t>
            </a:r>
            <a:r>
              <a:rPr sz="2000" spc="-20" dirty="0">
                <a:solidFill>
                  <a:srgbClr val="AC1285"/>
                </a:solidFill>
                <a:latin typeface="Times New Roman"/>
                <a:cs typeface="Times New Roman"/>
              </a:rPr>
              <a:t>well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defined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pieces called</a:t>
            </a:r>
            <a:r>
              <a:rPr sz="2000" spc="229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objects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Object-oriented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model brings re-usability</a:t>
            </a:r>
            <a:r>
              <a:rPr sz="2000" spc="-10" dirty="0">
                <a:latin typeface="Times New Roman"/>
                <a:cs typeface="Times New Roman"/>
              </a:rPr>
              <a:t>,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maintainability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and productivity</a:t>
            </a:r>
            <a:r>
              <a:rPr sz="2000" spc="11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in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5"/>
              </a:spcBef>
            </a:pP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system</a:t>
            </a:r>
            <a:r>
              <a:rPr sz="2000" spc="3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design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>
              <a:lnSpc>
                <a:spcPct val="150000"/>
              </a:lnSpc>
              <a:spcBef>
                <a:spcPts val="48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5" dirty="0">
                <a:latin typeface="Times New Roman"/>
                <a:cs typeface="Times New Roman"/>
              </a:rPr>
              <a:t>In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object-oriented </a:t>
            </a:r>
            <a:r>
              <a:rPr sz="2000" spc="-10" dirty="0">
                <a:latin typeface="Times New Roman"/>
                <a:cs typeface="Times New Roman"/>
              </a:rPr>
              <a:t>modeling,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object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an entity used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for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representing </a:t>
            </a:r>
            <a:r>
              <a:rPr sz="2000" spc="5" dirty="0">
                <a:solidFill>
                  <a:srgbClr val="6F2F9F"/>
                </a:solidFill>
                <a:latin typeface="Times New Roman"/>
                <a:cs typeface="Times New Roman"/>
              </a:rPr>
              <a:t>or 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modeling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 particular piece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of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</a:t>
            </a:r>
            <a:r>
              <a:rPr sz="2000" spc="4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system</a:t>
            </a:r>
            <a:r>
              <a:rPr sz="2000" spc="-2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5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Each 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object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is characterized 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by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a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set 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of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unique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behavior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and</a:t>
            </a:r>
            <a:r>
              <a:rPr sz="2000" spc="5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state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A</a:t>
            </a:r>
            <a:r>
              <a:rPr sz="2000" spc="1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class</a:t>
            </a:r>
            <a:r>
              <a:rPr sz="2000" spc="14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is</a:t>
            </a:r>
            <a:r>
              <a:rPr sz="2000" spc="1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spc="5" dirty="0">
                <a:solidFill>
                  <a:srgbClr val="001F5F"/>
                </a:solidFill>
                <a:latin typeface="Times New Roman"/>
                <a:cs typeface="Times New Roman"/>
              </a:rPr>
              <a:t>an</a:t>
            </a:r>
            <a:r>
              <a:rPr sz="2000" spc="114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abstract</a:t>
            </a:r>
            <a:r>
              <a:rPr sz="2000" spc="14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description</a:t>
            </a:r>
            <a:r>
              <a:rPr sz="2000" spc="1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of</a:t>
            </a:r>
            <a:r>
              <a:rPr sz="2000" spc="114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a</a:t>
            </a:r>
            <a:r>
              <a:rPr sz="2000" spc="15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set</a:t>
            </a:r>
            <a:r>
              <a:rPr sz="2000" spc="13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of</a:t>
            </a:r>
            <a:r>
              <a:rPr sz="2000" spc="13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objects</a:t>
            </a:r>
            <a:r>
              <a:rPr sz="2000" spc="13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and</a:t>
            </a:r>
            <a:r>
              <a:rPr sz="2000" spc="16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it</a:t>
            </a:r>
            <a:r>
              <a:rPr sz="2000" spc="1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001F5F"/>
                </a:solidFill>
                <a:latin typeface="Times New Roman"/>
                <a:cs typeface="Times New Roman"/>
              </a:rPr>
              <a:t>can</a:t>
            </a:r>
            <a:r>
              <a:rPr sz="2000" spc="14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be</a:t>
            </a:r>
            <a:r>
              <a:rPr sz="2000" spc="16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considered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5"/>
              </a:spcBef>
            </a:pP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as a '</a:t>
            </a:r>
            <a:r>
              <a:rPr sz="2000" i="1" spc="-5" dirty="0">
                <a:solidFill>
                  <a:srgbClr val="001F5F"/>
                </a:solidFill>
                <a:latin typeface="Times New Roman"/>
                <a:cs typeface="Times New Roman"/>
              </a:rPr>
              <a:t>blueprint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' 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an</a:t>
            </a:r>
            <a:r>
              <a:rPr sz="2000" spc="-3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object</a:t>
            </a:r>
            <a:r>
              <a:rPr sz="200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86</a:t>
            </a:fld>
            <a:endParaRPr spc="-40" dirty="0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428403"/>
            <a:ext cx="8306434" cy="48437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6870" marR="5080" indent="-344805" algn="just">
              <a:lnSpc>
                <a:spcPct val="150100"/>
              </a:lnSpc>
              <a:spcBef>
                <a:spcPts val="9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class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represents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state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an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object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through</a:t>
            </a:r>
            <a:r>
              <a:rPr sz="2000" u="sng" spc="-15" dirty="0">
                <a:solidFill>
                  <a:srgbClr val="6F2F9F"/>
                </a:solidFill>
                <a:uFill>
                  <a:solidFill>
                    <a:srgbClr val="6F2F9F"/>
                  </a:solidFill>
                </a:uFill>
                <a:latin typeface="Times New Roman"/>
                <a:cs typeface="Times New Roman"/>
              </a:rPr>
              <a:t> member </a:t>
            </a:r>
            <a:r>
              <a:rPr sz="2000" u="sng" spc="-5" dirty="0">
                <a:solidFill>
                  <a:srgbClr val="6F2F9F"/>
                </a:solidFill>
                <a:uFill>
                  <a:solidFill>
                    <a:srgbClr val="6F2F9F"/>
                  </a:solidFill>
                </a:uFill>
                <a:latin typeface="Times New Roman"/>
                <a:cs typeface="Times New Roman"/>
              </a:rPr>
              <a:t>variables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object  behavior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through </a:t>
            </a:r>
            <a:r>
              <a:rPr sz="2000" u="sng" spc="-10" dirty="0">
                <a:solidFill>
                  <a:srgbClr val="6F2F9F"/>
                </a:solidFill>
                <a:uFill>
                  <a:solidFill>
                    <a:srgbClr val="6F2F9F"/>
                  </a:solidFill>
                </a:uFill>
                <a:latin typeface="Times New Roman"/>
                <a:cs typeface="Times New Roman"/>
              </a:rPr>
              <a:t>member functions</a:t>
            </a:r>
            <a:r>
              <a:rPr sz="2000" spc="-10" dirty="0">
                <a:latin typeface="Times New Roman"/>
                <a:cs typeface="Times New Roman"/>
              </a:rPr>
              <a:t>.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member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variables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and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member 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functions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 class can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private, public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or</a:t>
            </a:r>
            <a:r>
              <a:rPr sz="2000" spc="4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protected</a:t>
            </a:r>
            <a:r>
              <a:rPr sz="200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683260" marR="10795" indent="-326390" algn="just">
              <a:lnSpc>
                <a:spcPct val="150100"/>
              </a:lnSpc>
              <a:spcBef>
                <a:spcPts val="480"/>
              </a:spcBef>
              <a:buClr>
                <a:srgbClr val="3A812E"/>
              </a:buClr>
              <a:buSzPct val="60000"/>
              <a:buFont typeface="Wingdings"/>
              <a:buChar char=""/>
              <a:tabLst>
                <a:tab pos="683260" algn="l"/>
              </a:tabLst>
            </a:pP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Private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member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variables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and functions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are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accessible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only within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the   class</a:t>
            </a:r>
            <a:r>
              <a:rPr sz="2000" spc="-5" dirty="0">
                <a:latin typeface="Times New Roman"/>
                <a:cs typeface="Times New Roman"/>
              </a:rPr>
              <a:t>, </a:t>
            </a:r>
            <a:r>
              <a:rPr sz="2000" spc="-10" dirty="0">
                <a:latin typeface="Times New Roman"/>
                <a:cs typeface="Times New Roman"/>
              </a:rPr>
              <a:t>whereas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public variables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functions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are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accessible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within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the  class as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well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as outside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</a:t>
            </a:r>
            <a:r>
              <a:rPr sz="2000" spc="7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class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683260" indent="-326390" algn="just">
              <a:lnSpc>
                <a:spcPct val="100000"/>
              </a:lnSpc>
              <a:spcBef>
                <a:spcPts val="1680"/>
              </a:spcBef>
              <a:buClr>
                <a:srgbClr val="3A812E"/>
              </a:buClr>
              <a:buSzPct val="60000"/>
              <a:buFont typeface="Wingdings"/>
              <a:buChar char=""/>
              <a:tabLst>
                <a:tab pos="683260" algn="l"/>
              </a:tabLst>
            </a:pP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protected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variables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and functions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are protected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from external</a:t>
            </a:r>
            <a:r>
              <a:rPr sz="2000" spc="5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access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1016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However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classes derived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from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 parent class </a:t>
            </a:r>
            <a:r>
              <a:rPr sz="2000" spc="5" dirty="0">
                <a:solidFill>
                  <a:srgbClr val="6F2F9F"/>
                </a:solidFill>
                <a:latin typeface="Times New Roman"/>
                <a:cs typeface="Times New Roman"/>
              </a:rPr>
              <a:t>can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also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access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protected  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member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functions and</a:t>
            </a:r>
            <a:r>
              <a:rPr sz="2000" spc="16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variables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concept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of object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class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brings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abstraction,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hiding and</a:t>
            </a:r>
            <a:r>
              <a:rPr sz="2000" spc="-18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protection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87</a:t>
            </a:fld>
            <a:endParaRPr spc="-40" dirty="0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1219200"/>
            <a:ext cx="7924800" cy="914400"/>
          </a:xfrm>
          <a:custGeom>
            <a:avLst/>
            <a:gdLst/>
            <a:ahLst/>
            <a:cxnLst/>
            <a:rect l="l" t="t" r="r" b="b"/>
            <a:pathLst>
              <a:path w="7924800" h="914400">
                <a:moveTo>
                  <a:pt x="0" y="914400"/>
                </a:moveTo>
                <a:lnTo>
                  <a:pt x="0" y="0"/>
                </a:lnTo>
                <a:lnTo>
                  <a:pt x="7924800" y="0"/>
                </a:lnTo>
              </a:path>
            </a:pathLst>
          </a:custGeom>
          <a:ln w="2540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981200" y="3962400"/>
            <a:ext cx="6511925" cy="0"/>
          </a:xfrm>
          <a:custGeom>
            <a:avLst/>
            <a:gdLst/>
            <a:ahLst/>
            <a:cxnLst/>
            <a:rect l="l" t="t" r="r" b="b"/>
            <a:pathLst>
              <a:path w="6511925">
                <a:moveTo>
                  <a:pt x="0" y="0"/>
                </a:moveTo>
                <a:lnTo>
                  <a:pt x="6511925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37438" y="1246708"/>
            <a:ext cx="8098155" cy="4830445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680085" marR="5080" indent="-668020">
              <a:lnSpc>
                <a:spcPct val="100000"/>
              </a:lnSpc>
              <a:spcBef>
                <a:spcPts val="115"/>
              </a:spcBef>
            </a:pPr>
            <a:r>
              <a:rPr sz="4500" b="1" spc="5" dirty="0">
                <a:solidFill>
                  <a:srgbClr val="92D050"/>
                </a:solidFill>
                <a:latin typeface="Verdana"/>
                <a:cs typeface="Verdana"/>
              </a:rPr>
              <a:t>MICROCONTROLLER</a:t>
            </a:r>
            <a:r>
              <a:rPr sz="4500" b="1" spc="-190" dirty="0">
                <a:solidFill>
                  <a:srgbClr val="92D050"/>
                </a:solidFill>
                <a:latin typeface="Verdana"/>
                <a:cs typeface="Verdana"/>
              </a:rPr>
              <a:t> </a:t>
            </a:r>
            <a:r>
              <a:rPr sz="4500" b="1" spc="5" dirty="0">
                <a:solidFill>
                  <a:srgbClr val="92D050"/>
                </a:solidFill>
                <a:latin typeface="Verdana"/>
                <a:cs typeface="Verdana"/>
              </a:rPr>
              <a:t>AND  </a:t>
            </a:r>
            <a:r>
              <a:rPr sz="4500" b="1" dirty="0">
                <a:solidFill>
                  <a:srgbClr val="92D050"/>
                </a:solidFill>
                <a:latin typeface="Verdana"/>
                <a:cs typeface="Verdana"/>
              </a:rPr>
              <a:t>EMBEDDED</a:t>
            </a:r>
            <a:r>
              <a:rPr sz="4500" b="1" spc="-75" dirty="0">
                <a:solidFill>
                  <a:srgbClr val="92D050"/>
                </a:solidFill>
                <a:latin typeface="Verdana"/>
                <a:cs typeface="Verdana"/>
              </a:rPr>
              <a:t> </a:t>
            </a:r>
            <a:r>
              <a:rPr sz="4500" b="1" spc="5" dirty="0">
                <a:solidFill>
                  <a:srgbClr val="92D050"/>
                </a:solidFill>
                <a:latin typeface="Verdana"/>
                <a:cs typeface="Verdana"/>
              </a:rPr>
              <a:t>SYSTEMS</a:t>
            </a:r>
            <a:endParaRPr sz="4500">
              <a:latin typeface="Verdana"/>
              <a:cs typeface="Verdana"/>
            </a:endParaRPr>
          </a:p>
          <a:p>
            <a:pPr marL="247015" marR="469900" indent="2030095">
              <a:lnSpc>
                <a:spcPct val="122300"/>
              </a:lnSpc>
              <a:spcBef>
                <a:spcPts val="3000"/>
              </a:spcBef>
            </a:pPr>
            <a:r>
              <a:rPr sz="4500" b="1" spc="10" dirty="0">
                <a:solidFill>
                  <a:srgbClr val="00AFEF"/>
                </a:solidFill>
                <a:latin typeface="Verdana"/>
                <a:cs typeface="Verdana"/>
              </a:rPr>
              <a:t>MODULE 4  </a:t>
            </a:r>
            <a:r>
              <a:rPr sz="4500" b="1" spc="5" dirty="0">
                <a:solidFill>
                  <a:srgbClr val="FF0000"/>
                </a:solidFill>
                <a:latin typeface="Verdana"/>
                <a:cs typeface="Verdana"/>
              </a:rPr>
              <a:t>EMBEDDED</a:t>
            </a:r>
            <a:r>
              <a:rPr sz="4500" b="1" spc="-155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4500" b="1" spc="5" dirty="0">
                <a:solidFill>
                  <a:srgbClr val="FF0000"/>
                </a:solidFill>
                <a:latin typeface="Verdana"/>
                <a:cs typeface="Verdana"/>
              </a:rPr>
              <a:t>FIRMWARE</a:t>
            </a:r>
            <a:endParaRPr sz="4500">
              <a:latin typeface="Verdana"/>
              <a:cs typeface="Verdana"/>
            </a:endParaRPr>
          </a:p>
          <a:p>
            <a:pPr marL="1545590" marR="1764030" indent="322580">
              <a:lnSpc>
                <a:spcPct val="100000"/>
              </a:lnSpc>
              <a:spcBef>
                <a:spcPts val="5"/>
              </a:spcBef>
            </a:pPr>
            <a:r>
              <a:rPr sz="4500" b="1" spc="5" dirty="0">
                <a:solidFill>
                  <a:srgbClr val="FF0000"/>
                </a:solidFill>
                <a:latin typeface="Verdana"/>
                <a:cs typeface="Verdana"/>
              </a:rPr>
              <a:t>DESIGN AND  DEVELOPMENT</a:t>
            </a:r>
            <a:endParaRPr sz="4500">
              <a:latin typeface="Verdana"/>
              <a:cs typeface="Verdana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3600450" y="167081"/>
            <a:ext cx="2098675" cy="71374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4500" b="1" i="0" spc="5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  <a:r>
              <a:rPr sz="4500" b="1" i="0" spc="15" dirty="0">
                <a:solidFill>
                  <a:srgbClr val="000000"/>
                </a:solidFill>
                <a:latin typeface="Arial"/>
                <a:cs typeface="Arial"/>
              </a:rPr>
              <a:t>8</a:t>
            </a:r>
            <a:r>
              <a:rPr sz="4500" b="1" i="0" spc="5" dirty="0">
                <a:solidFill>
                  <a:srgbClr val="000000"/>
                </a:solidFill>
                <a:latin typeface="Arial"/>
                <a:cs typeface="Arial"/>
              </a:rPr>
              <a:t>CS44</a:t>
            </a:r>
            <a:endParaRPr sz="45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199374"/>
            <a:ext cx="8306434" cy="5819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embedded firmware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responsible for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controlling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various peripherals 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embedded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hardware and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generating response </a:t>
            </a:r>
            <a:r>
              <a:rPr sz="2000" spc="5" dirty="0">
                <a:solidFill>
                  <a:srgbClr val="AC1285"/>
                </a:solidFill>
                <a:latin typeface="Times New Roman"/>
                <a:cs typeface="Times New Roman"/>
              </a:rPr>
              <a:t>in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accordance </a:t>
            </a:r>
            <a:r>
              <a:rPr sz="2000" spc="-20" dirty="0">
                <a:solidFill>
                  <a:srgbClr val="AC1285"/>
                </a:solidFill>
                <a:latin typeface="Times New Roman"/>
                <a:cs typeface="Times New Roman"/>
              </a:rPr>
              <a:t>with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the 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functional requirements </a:t>
            </a:r>
            <a:r>
              <a:rPr sz="2000" spc="-10" dirty="0">
                <a:latin typeface="Times New Roman"/>
                <a:cs typeface="Times New Roman"/>
              </a:rPr>
              <a:t>mentioned in the requirements </a:t>
            </a:r>
            <a:r>
              <a:rPr sz="2000" dirty="0">
                <a:latin typeface="Times New Roman"/>
                <a:cs typeface="Times New Roman"/>
              </a:rPr>
              <a:t>for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particular  embedded </a:t>
            </a:r>
            <a:r>
              <a:rPr sz="2000" dirty="0">
                <a:latin typeface="Times New Roman"/>
                <a:cs typeface="Times New Roman"/>
              </a:rPr>
              <a:t>product.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Firmware </a:t>
            </a:r>
            <a:r>
              <a:rPr sz="2000" spc="-5" dirty="0"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considered as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master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brain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embedded</a:t>
            </a:r>
            <a:r>
              <a:rPr sz="2000" spc="-8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AC1285"/>
                </a:solidFill>
                <a:latin typeface="Times New Roman"/>
                <a:cs typeface="Times New Roman"/>
              </a:rPr>
              <a:t>system</a:t>
            </a:r>
            <a:r>
              <a:rPr sz="2000" spc="-2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Embedded 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firmware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stored at a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permanent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memory</a:t>
            </a:r>
            <a:r>
              <a:rPr sz="2000" spc="2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(ROM)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Designing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embedded 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firmware</a:t>
            </a:r>
            <a:r>
              <a:rPr sz="2000" spc="-8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requires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680"/>
              </a:spcBef>
              <a:tabLst>
                <a:tab pos="682625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understanding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the particular embedded product hardware</a:t>
            </a:r>
            <a:r>
              <a:rPr sz="2000" spc="-5" dirty="0">
                <a:latin typeface="Times New Roman"/>
                <a:cs typeface="Times New Roman"/>
              </a:rPr>
              <a:t>,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like</a:t>
            </a:r>
            <a:r>
              <a:rPr sz="2000" spc="34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various</a:t>
            </a:r>
            <a:endParaRPr sz="2000">
              <a:latin typeface="Times New Roman"/>
              <a:cs typeface="Times New Roman"/>
            </a:endParaRPr>
          </a:p>
          <a:p>
            <a:pPr marL="683260" algn="just">
              <a:lnSpc>
                <a:spcPct val="100000"/>
              </a:lnSpc>
              <a:spcBef>
                <a:spcPts val="1205"/>
              </a:spcBef>
            </a:pP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component interfacing,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memory </a:t>
            </a:r>
            <a:r>
              <a:rPr sz="2000" spc="-20" dirty="0">
                <a:solidFill>
                  <a:srgbClr val="006FC0"/>
                </a:solidFill>
                <a:latin typeface="Times New Roman"/>
                <a:cs typeface="Times New Roman"/>
              </a:rPr>
              <a:t>map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details I/O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port</a:t>
            </a:r>
            <a:r>
              <a:rPr sz="2000" spc="21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details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,</a:t>
            </a:r>
            <a:endParaRPr sz="2000">
              <a:latin typeface="Times New Roman"/>
              <a:cs typeface="Times New Roman"/>
            </a:endParaRPr>
          </a:p>
          <a:p>
            <a:pPr marL="683260" marR="10795" indent="-326390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configuration and register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details of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various hardware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chips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used </a:t>
            </a:r>
            <a:r>
              <a:rPr sz="2000" spc="-5" dirty="0">
                <a:latin typeface="Times New Roman"/>
                <a:cs typeface="Times New Roman"/>
              </a:rPr>
              <a:t>and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some 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programming language </a:t>
            </a:r>
            <a:r>
              <a:rPr sz="2000" spc="5" dirty="0">
                <a:latin typeface="Times New Roman"/>
                <a:cs typeface="Times New Roman"/>
              </a:rPr>
              <a:t>(low </a:t>
            </a:r>
            <a:r>
              <a:rPr sz="2000" spc="-10" dirty="0">
                <a:latin typeface="Times New Roman"/>
                <a:cs typeface="Times New Roman"/>
              </a:rPr>
              <a:t>level </a:t>
            </a:r>
            <a:r>
              <a:rPr sz="2000" spc="-5" dirty="0">
                <a:latin typeface="Times New Roman"/>
                <a:cs typeface="Times New Roman"/>
              </a:rPr>
              <a:t>assembly language </a:t>
            </a:r>
            <a:r>
              <a:rPr sz="2000" dirty="0">
                <a:latin typeface="Times New Roman"/>
                <a:cs typeface="Times New Roman"/>
              </a:rPr>
              <a:t>or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15" dirty="0">
                <a:latin typeface="Times New Roman"/>
                <a:cs typeface="Times New Roman"/>
              </a:rPr>
              <a:t>high </a:t>
            </a:r>
            <a:r>
              <a:rPr sz="2000" spc="-5" dirty="0">
                <a:latin typeface="Times New Roman"/>
                <a:cs typeface="Times New Roman"/>
              </a:rPr>
              <a:t>level  </a:t>
            </a:r>
            <a:r>
              <a:rPr sz="2000" spc="-10" dirty="0">
                <a:latin typeface="Times New Roman"/>
                <a:cs typeface="Times New Roman"/>
              </a:rPr>
              <a:t>languages like</a:t>
            </a:r>
            <a:r>
              <a:rPr sz="2000" spc="6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C/C++/JAVA).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89</a:t>
            </a:fld>
            <a:endParaRPr spc="-4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505713"/>
            <a:ext cx="8305165" cy="41719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9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</a:t>
            </a:r>
            <a:r>
              <a:rPr sz="2000" spc="220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b="1" i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Distributed: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term </a:t>
            </a:r>
            <a:r>
              <a:rPr sz="2000" i="1" spc="-5" dirty="0">
                <a:solidFill>
                  <a:srgbClr val="AC1285"/>
                </a:solidFill>
                <a:latin typeface="Times New Roman"/>
                <a:cs typeface="Times New Roman"/>
              </a:rPr>
              <a:t>distributed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means </a:t>
            </a:r>
            <a:r>
              <a:rPr sz="2000" spc="-5" dirty="0">
                <a:latin typeface="Times New Roman"/>
                <a:cs typeface="Times New Roman"/>
              </a:rPr>
              <a:t>that,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embedded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systems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may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be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part of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larger  </a:t>
            </a:r>
            <a:r>
              <a:rPr sz="2000" spc="-20" dirty="0">
                <a:solidFill>
                  <a:srgbClr val="AC1285"/>
                </a:solidFill>
                <a:latin typeface="Times New Roman"/>
                <a:cs typeface="Times New Roman"/>
              </a:rPr>
              <a:t>systems</a:t>
            </a:r>
            <a:r>
              <a:rPr sz="2000" spc="-2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6985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Many numbers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distributed embedded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systems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form a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single large 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embedded control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unit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683260" marR="8255" indent="-326390" algn="just">
              <a:lnSpc>
                <a:spcPct val="150100"/>
              </a:lnSpc>
              <a:spcBef>
                <a:spcPts val="480"/>
              </a:spcBef>
              <a:buClr>
                <a:srgbClr val="3A812E"/>
              </a:buClr>
              <a:buSzPct val="60000"/>
              <a:buFont typeface="Wingdings"/>
              <a:buChar char=""/>
              <a:tabLst>
                <a:tab pos="683260" algn="l"/>
              </a:tabLst>
            </a:pPr>
            <a:r>
              <a:rPr sz="2000" spc="-5" dirty="0">
                <a:latin typeface="Times New Roman"/>
                <a:cs typeface="Times New Roman"/>
              </a:rPr>
              <a:t>An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automatic vending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machine </a:t>
            </a:r>
            <a:r>
              <a:rPr sz="2000" spc="-5" dirty="0">
                <a:latin typeface="Times New Roman"/>
                <a:cs typeface="Times New Roman"/>
              </a:rPr>
              <a:t>is a </a:t>
            </a:r>
            <a:r>
              <a:rPr sz="2000" spc="-10" dirty="0">
                <a:latin typeface="Times New Roman"/>
                <a:cs typeface="Times New Roman"/>
              </a:rPr>
              <a:t>typical example for this.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vending 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machine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contains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a card 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reader </a:t>
            </a:r>
            <a:r>
              <a:rPr sz="2000" spc="-5" dirty="0">
                <a:latin typeface="Times New Roman"/>
                <a:cs typeface="Times New Roman"/>
              </a:rPr>
              <a:t>(for </a:t>
            </a:r>
            <a:r>
              <a:rPr sz="2000" spc="-10" dirty="0">
                <a:latin typeface="Times New Roman"/>
                <a:cs typeface="Times New Roman"/>
              </a:rPr>
              <a:t>pre-paid vending </a:t>
            </a:r>
            <a:r>
              <a:rPr sz="2000" spc="-5" dirty="0">
                <a:latin typeface="Times New Roman"/>
                <a:cs typeface="Times New Roman"/>
              </a:rPr>
              <a:t>systems),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a vending 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unit</a:t>
            </a:r>
            <a:r>
              <a:rPr sz="2000" spc="-10" dirty="0">
                <a:latin typeface="Times New Roman"/>
                <a:cs typeface="Times New Roman"/>
              </a:rPr>
              <a:t>, </a:t>
            </a:r>
            <a:r>
              <a:rPr sz="2000" spc="-5" dirty="0">
                <a:latin typeface="Times New Roman"/>
                <a:cs typeface="Times New Roman"/>
              </a:rPr>
              <a:t>etc. Each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them </a:t>
            </a:r>
            <a:r>
              <a:rPr sz="2000" dirty="0">
                <a:latin typeface="Times New Roman"/>
                <a:cs typeface="Times New Roman"/>
              </a:rPr>
              <a:t>are </a:t>
            </a:r>
            <a:r>
              <a:rPr sz="2000" spc="-5" dirty="0">
                <a:latin typeface="Times New Roman"/>
                <a:cs typeface="Times New Roman"/>
              </a:rPr>
              <a:t>independent embedded </a:t>
            </a:r>
            <a:r>
              <a:rPr sz="2000" spc="-10" dirty="0">
                <a:latin typeface="Times New Roman"/>
                <a:cs typeface="Times New Roman"/>
              </a:rPr>
              <a:t>units but </a:t>
            </a:r>
            <a:r>
              <a:rPr sz="2000" spc="-5" dirty="0">
                <a:latin typeface="Times New Roman"/>
                <a:cs typeface="Times New Roman"/>
              </a:rPr>
              <a:t>they work  </a:t>
            </a:r>
            <a:r>
              <a:rPr sz="2000" spc="-10" dirty="0">
                <a:latin typeface="Times New Roman"/>
                <a:cs typeface="Times New Roman"/>
              </a:rPr>
              <a:t>together </a:t>
            </a:r>
            <a:r>
              <a:rPr sz="2000" spc="-5" dirty="0">
                <a:latin typeface="Times New Roman"/>
                <a:cs typeface="Times New Roman"/>
              </a:rPr>
              <a:t>to perform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overall </a:t>
            </a:r>
            <a:r>
              <a:rPr sz="2000" spc="-10" dirty="0">
                <a:latin typeface="Times New Roman"/>
                <a:cs typeface="Times New Roman"/>
              </a:rPr>
              <a:t>vending</a:t>
            </a:r>
            <a:r>
              <a:rPr sz="2000" spc="7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function.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420100" y="6471338"/>
            <a:ext cx="217804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9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505713"/>
            <a:ext cx="8300084" cy="234188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Embedded 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firmware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development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process starts</a:t>
            </a:r>
            <a:r>
              <a:rPr sz="2000" spc="18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with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685"/>
              </a:spcBef>
              <a:tabLst>
                <a:tab pos="682625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conversion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of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firmware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requirements into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 program</a:t>
            </a:r>
            <a:r>
              <a:rPr sz="2000" spc="22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model</a:t>
            </a:r>
            <a:endParaRPr sz="2000">
              <a:latin typeface="Times New Roman"/>
              <a:cs typeface="Times New Roman"/>
            </a:endParaRPr>
          </a:p>
          <a:p>
            <a:pPr marL="683260">
              <a:lnSpc>
                <a:spcPct val="100000"/>
              </a:lnSpc>
              <a:spcBef>
                <a:spcPts val="1680"/>
              </a:spcBef>
              <a:tabLst>
                <a:tab pos="103378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using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modeling skills like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UML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or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flow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chart based</a:t>
            </a:r>
            <a:r>
              <a:rPr sz="2000" spc="195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representation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>
              <a:lnSpc>
                <a:spcPct val="150100"/>
              </a:lnSpc>
              <a:spcBef>
                <a:spcPts val="480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UML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diagrams </a:t>
            </a:r>
            <a:r>
              <a:rPr sz="2000" dirty="0">
                <a:latin typeface="Times New Roman"/>
                <a:cs typeface="Times New Roman"/>
              </a:rPr>
              <a:t>or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flow 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chart </a:t>
            </a:r>
            <a:r>
              <a:rPr sz="2000" spc="-10" dirty="0">
                <a:latin typeface="Times New Roman"/>
                <a:cs typeface="Times New Roman"/>
              </a:rPr>
              <a:t>gives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 diagrammatic representation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of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the 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decision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items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to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be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taken and the tasks to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be</a:t>
            </a:r>
            <a:r>
              <a:rPr sz="2000" spc="155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performed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90</a:t>
            </a:fld>
            <a:endParaRPr spc="-40" dirty="0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6172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9654" rIns="0" bIns="0" rtlCol="0">
            <a:spAutoFit/>
          </a:bodyPr>
          <a:lstStyle/>
          <a:p>
            <a:pPr marL="2697480" marR="5080" indent="-2055495">
              <a:lnSpc>
                <a:spcPct val="100000"/>
              </a:lnSpc>
              <a:spcBef>
                <a:spcPts val="100"/>
              </a:spcBef>
            </a:pPr>
            <a:r>
              <a:rPr sz="3600" b="1" i="0" spc="-5" dirty="0">
                <a:latin typeface="Times New Roman"/>
                <a:cs typeface="Times New Roman"/>
              </a:rPr>
              <a:t>EMBEDDED FIRMWARE</a:t>
            </a:r>
            <a:r>
              <a:rPr sz="3600" b="1" i="0" spc="-45" dirty="0">
                <a:latin typeface="Times New Roman"/>
                <a:cs typeface="Times New Roman"/>
              </a:rPr>
              <a:t> </a:t>
            </a:r>
            <a:r>
              <a:rPr sz="3600" b="1" i="0" spc="-5" dirty="0">
                <a:latin typeface="Times New Roman"/>
                <a:cs typeface="Times New Roman"/>
              </a:rPr>
              <a:t>DESIGN  APPROACHES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91</a:t>
            </a:fld>
            <a:endParaRPr spc="-40" dirty="0"/>
          </a:p>
        </p:txBody>
      </p:sp>
      <p:sp>
        <p:nvSpPr>
          <p:cNvPr id="4" name="object 4"/>
          <p:cNvSpPr txBox="1"/>
          <p:nvPr/>
        </p:nvSpPr>
        <p:spPr>
          <a:xfrm>
            <a:off x="383540" y="1724438"/>
            <a:ext cx="8536305" cy="34105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6870" marR="5080" indent="-344805" algn="just">
              <a:lnSpc>
                <a:spcPct val="150100"/>
              </a:lnSpc>
              <a:spcBef>
                <a:spcPts val="95"/>
              </a:spcBef>
            </a:pP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firmware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design </a:t>
            </a:r>
            <a:r>
              <a:rPr sz="2000" spc="-5" dirty="0">
                <a:latin typeface="Times New Roman"/>
                <a:cs typeface="Times New Roman"/>
              </a:rPr>
              <a:t>approaches for embedded product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is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purely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dependent </a:t>
            </a:r>
            <a:r>
              <a:rPr sz="2000" spc="5" dirty="0">
                <a:solidFill>
                  <a:srgbClr val="6F2F9F"/>
                </a:solidFill>
                <a:latin typeface="Times New Roman"/>
                <a:cs typeface="Times New Roman"/>
              </a:rPr>
              <a:t>on 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complexity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of 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functions to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performed</a:t>
            </a:r>
            <a:r>
              <a:rPr sz="2000" spc="-10" dirty="0">
                <a:latin typeface="Times New Roman"/>
                <a:cs typeface="Times New Roman"/>
              </a:rPr>
              <a:t>, 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speed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operation 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required</a:t>
            </a:r>
            <a:r>
              <a:rPr sz="2000" dirty="0">
                <a:latin typeface="Times New Roman"/>
                <a:cs typeface="Times New Roman"/>
              </a:rPr>
              <a:t>,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etc.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solidFill>
                  <a:srgbClr val="FF0000"/>
                </a:solidFill>
                <a:latin typeface="Times New Roman"/>
                <a:cs typeface="Times New Roman"/>
              </a:rPr>
              <a:t>Two 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basic 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approaches are </a:t>
            </a:r>
            <a:r>
              <a:rPr sz="2000" spc="-10" dirty="0">
                <a:solidFill>
                  <a:srgbClr val="FF0000"/>
                </a:solidFill>
                <a:latin typeface="Times New Roman"/>
                <a:cs typeface="Times New Roman"/>
              </a:rPr>
              <a:t>used 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for embedded </a:t>
            </a:r>
            <a:r>
              <a:rPr sz="2000" spc="-15" dirty="0">
                <a:solidFill>
                  <a:srgbClr val="FF0000"/>
                </a:solidFill>
                <a:latin typeface="Times New Roman"/>
                <a:cs typeface="Times New Roman"/>
              </a:rPr>
              <a:t>firmware </a:t>
            </a:r>
            <a:r>
              <a:rPr sz="2000" spc="-10" dirty="0">
                <a:solidFill>
                  <a:srgbClr val="FF0000"/>
                </a:solidFill>
                <a:latin typeface="Times New Roman"/>
                <a:cs typeface="Times New Roman"/>
              </a:rPr>
              <a:t>design</a:t>
            </a:r>
            <a:r>
              <a:rPr sz="2000" spc="-10" dirty="0">
                <a:latin typeface="Times New Roman"/>
                <a:cs typeface="Times New Roman"/>
              </a:rPr>
              <a:t>. </a:t>
            </a:r>
            <a:r>
              <a:rPr sz="2000" dirty="0">
                <a:latin typeface="Times New Roman"/>
                <a:cs typeface="Times New Roman"/>
              </a:rPr>
              <a:t>They</a:t>
            </a:r>
            <a:r>
              <a:rPr sz="2000" spc="-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are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5"/>
              </a:spcBef>
            </a:pP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'</a:t>
            </a:r>
            <a:r>
              <a:rPr sz="2000" i="1" dirty="0">
                <a:solidFill>
                  <a:srgbClr val="C00000"/>
                </a:solidFill>
                <a:latin typeface="Times New Roman"/>
                <a:cs typeface="Times New Roman"/>
              </a:rPr>
              <a:t>Conventional </a:t>
            </a:r>
            <a:r>
              <a:rPr sz="2000" i="1" spc="-5" dirty="0">
                <a:solidFill>
                  <a:srgbClr val="C00000"/>
                </a:solidFill>
                <a:latin typeface="Times New Roman"/>
                <a:cs typeface="Times New Roman"/>
              </a:rPr>
              <a:t>Procedural </a:t>
            </a:r>
            <a:r>
              <a:rPr sz="2000" i="1" spc="-10" dirty="0">
                <a:solidFill>
                  <a:srgbClr val="C00000"/>
                </a:solidFill>
                <a:latin typeface="Times New Roman"/>
                <a:cs typeface="Times New Roman"/>
              </a:rPr>
              <a:t>Based </a:t>
            </a:r>
            <a:r>
              <a:rPr sz="2000" i="1" spc="-5" dirty="0">
                <a:solidFill>
                  <a:srgbClr val="C00000"/>
                </a:solidFill>
                <a:latin typeface="Times New Roman"/>
                <a:cs typeface="Times New Roman"/>
              </a:rPr>
              <a:t>Firmware Design</a:t>
            </a:r>
            <a:r>
              <a:rPr sz="2000" spc="-5" dirty="0">
                <a:latin typeface="Times New Roman"/>
                <a:cs typeface="Times New Roman"/>
              </a:rPr>
              <a:t>' (also </a:t>
            </a:r>
            <a:r>
              <a:rPr sz="2000" dirty="0">
                <a:latin typeface="Times New Roman"/>
                <a:cs typeface="Times New Roman"/>
              </a:rPr>
              <a:t>known </a:t>
            </a:r>
            <a:r>
              <a:rPr sz="2000" spc="-5" dirty="0">
                <a:latin typeface="Times New Roman"/>
                <a:cs typeface="Times New Roman"/>
              </a:rPr>
              <a:t>as '</a:t>
            </a:r>
            <a:r>
              <a:rPr sz="2000" i="1" spc="-5" dirty="0">
                <a:solidFill>
                  <a:srgbClr val="C00000"/>
                </a:solidFill>
                <a:latin typeface="Times New Roman"/>
                <a:cs typeface="Times New Roman"/>
              </a:rPr>
              <a:t>Super</a:t>
            </a:r>
            <a:r>
              <a:rPr sz="2000" i="1" spc="254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i="1" dirty="0">
                <a:solidFill>
                  <a:srgbClr val="C00000"/>
                </a:solidFill>
                <a:latin typeface="Times New Roman"/>
                <a:cs typeface="Times New Roman"/>
              </a:rPr>
              <a:t>Loop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i="1" spc="-5" dirty="0">
                <a:solidFill>
                  <a:srgbClr val="C00000"/>
                </a:solidFill>
                <a:latin typeface="Times New Roman"/>
                <a:cs typeface="Times New Roman"/>
              </a:rPr>
              <a:t>Model</a:t>
            </a:r>
            <a:r>
              <a:rPr sz="2000" spc="-5" dirty="0">
                <a:latin typeface="Times New Roman"/>
                <a:cs typeface="Times New Roman"/>
              </a:rPr>
              <a:t>')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and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5"/>
              </a:spcBef>
            </a:pP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'</a:t>
            </a:r>
            <a:r>
              <a:rPr sz="2000" i="1" spc="-5" dirty="0">
                <a:solidFill>
                  <a:srgbClr val="C00000"/>
                </a:solidFill>
                <a:latin typeface="Times New Roman"/>
                <a:cs typeface="Times New Roman"/>
              </a:rPr>
              <a:t>Embedded </a:t>
            </a:r>
            <a:r>
              <a:rPr sz="2000" i="1" dirty="0">
                <a:solidFill>
                  <a:srgbClr val="C00000"/>
                </a:solidFill>
                <a:latin typeface="Times New Roman"/>
                <a:cs typeface="Times New Roman"/>
              </a:rPr>
              <a:t>Operating </a:t>
            </a:r>
            <a:r>
              <a:rPr sz="2000" i="1" spc="-5" dirty="0">
                <a:solidFill>
                  <a:srgbClr val="C00000"/>
                </a:solidFill>
                <a:latin typeface="Times New Roman"/>
                <a:cs typeface="Times New Roman"/>
              </a:rPr>
              <a:t>System (OS) Based</a:t>
            </a:r>
            <a:r>
              <a:rPr sz="2000" i="1" spc="-270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i="1" spc="-5" dirty="0">
                <a:solidFill>
                  <a:srgbClr val="C00000"/>
                </a:solidFill>
                <a:latin typeface="Times New Roman"/>
                <a:cs typeface="Times New Roman"/>
              </a:rPr>
              <a:t>Design</a:t>
            </a:r>
            <a:r>
              <a:rPr sz="2000" spc="-5" dirty="0">
                <a:latin typeface="Times New Roman"/>
                <a:cs typeface="Times New Roman"/>
              </a:rPr>
              <a:t>'.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353009"/>
            <a:ext cx="8307705" cy="51473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9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b="1" i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The Super </a:t>
            </a:r>
            <a:r>
              <a:rPr sz="2000" b="1" i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Loop </a:t>
            </a:r>
            <a:r>
              <a:rPr sz="2000" b="1" i="1" u="heavy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Based</a:t>
            </a:r>
            <a:r>
              <a:rPr sz="2000" b="1" i="1" u="heavy" spc="-24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i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Approach:</a:t>
            </a:r>
            <a:endParaRPr sz="2000">
              <a:latin typeface="Times New Roman"/>
              <a:cs typeface="Times New Roman"/>
            </a:endParaRPr>
          </a:p>
          <a:p>
            <a:pPr marL="356870" marR="6985" indent="-344805" algn="just">
              <a:lnSpc>
                <a:spcPct val="1500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Super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Loop </a:t>
            </a:r>
            <a:r>
              <a:rPr sz="2000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based firmware </a:t>
            </a:r>
            <a:r>
              <a:rPr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development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approach </a:t>
            </a:r>
            <a:r>
              <a:rPr sz="2000" spc="-5" dirty="0">
                <a:latin typeface="Times New Roman"/>
                <a:cs typeface="Times New Roman"/>
              </a:rPr>
              <a:t>is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adopted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for 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applications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that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are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not time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critical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and where 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response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time is not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so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important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Super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loop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approach is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very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similar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to a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conventional</a:t>
            </a:r>
            <a:r>
              <a:rPr sz="2000" spc="22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procedural</a:t>
            </a:r>
            <a:endParaRPr sz="2000">
              <a:latin typeface="Times New Roman"/>
              <a:cs typeface="Times New Roman"/>
            </a:endParaRPr>
          </a:p>
          <a:p>
            <a:pPr marL="356870" algn="just">
              <a:lnSpc>
                <a:spcPct val="100000"/>
              </a:lnSpc>
              <a:spcBef>
                <a:spcPts val="1200"/>
              </a:spcBef>
            </a:pP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programming where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code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is executed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task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by</a:t>
            </a:r>
            <a:r>
              <a:rPr sz="2000" spc="23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task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10160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task,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listed at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top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of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program code,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is executed first and 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tasks,  just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below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the top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are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executed after completing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first task</a:t>
            </a:r>
            <a:r>
              <a:rPr sz="2000" spc="-10" dirty="0">
                <a:latin typeface="Times New Roman"/>
                <a:cs typeface="Times New Roman"/>
              </a:rPr>
              <a:t>. </a:t>
            </a:r>
            <a:r>
              <a:rPr sz="2000" dirty="0">
                <a:latin typeface="Times New Roman"/>
                <a:cs typeface="Times New Roman"/>
              </a:rPr>
              <a:t>This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10" dirty="0">
                <a:latin typeface="Times New Roman"/>
                <a:cs typeface="Times New Roman"/>
              </a:rPr>
              <a:t>true  </a:t>
            </a:r>
            <a:r>
              <a:rPr sz="2000" spc="-5" dirty="0">
                <a:latin typeface="Times New Roman"/>
                <a:cs typeface="Times New Roman"/>
              </a:rPr>
              <a:t>procedural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one.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100"/>
              </a:lnSpc>
              <a:spcBef>
                <a:spcPts val="47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In a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multiple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task based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system,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each task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is executed in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serial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in this 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approach</a:t>
            </a:r>
            <a:r>
              <a:rPr sz="200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pc="-40" dirty="0"/>
              <a:t>92</a:t>
            </a:fld>
            <a:endParaRPr spc="-40" dirty="0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6172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8445500" y="6450279"/>
            <a:ext cx="1657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5" dirty="0">
                <a:latin typeface="Times New Roman"/>
                <a:cs typeface="Times New Roman"/>
              </a:rPr>
              <a:t>93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60044" y="353009"/>
            <a:ext cx="5073015" cy="329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6870" algn="l"/>
              </a:tabLst>
            </a:pPr>
            <a:r>
              <a:rPr i="0" spc="-5" dirty="0">
                <a:solidFill>
                  <a:srgbClr val="C00000"/>
                </a:solidFill>
              </a:rPr>
              <a:t>»	</a:t>
            </a:r>
            <a:r>
              <a:rPr i="0" dirty="0">
                <a:solidFill>
                  <a:srgbClr val="000000"/>
                </a:solidFill>
              </a:rPr>
              <a:t>The </a:t>
            </a:r>
            <a:r>
              <a:rPr i="0" spc="-20" dirty="0">
                <a:solidFill>
                  <a:srgbClr val="000000"/>
                </a:solidFill>
              </a:rPr>
              <a:t>firmware </a:t>
            </a:r>
            <a:r>
              <a:rPr i="0" spc="-5" dirty="0">
                <a:solidFill>
                  <a:srgbClr val="000000"/>
                </a:solidFill>
              </a:rPr>
              <a:t>execution </a:t>
            </a:r>
            <a:r>
              <a:rPr i="0" spc="-10" dirty="0">
                <a:solidFill>
                  <a:srgbClr val="000000"/>
                </a:solidFill>
              </a:rPr>
              <a:t>flow for this </a:t>
            </a:r>
            <a:r>
              <a:rPr i="0" spc="-15" dirty="0">
                <a:solidFill>
                  <a:srgbClr val="000000"/>
                </a:solidFill>
              </a:rPr>
              <a:t>will </a:t>
            </a:r>
            <a:r>
              <a:rPr i="0" dirty="0">
                <a:solidFill>
                  <a:srgbClr val="000000"/>
                </a:solidFill>
              </a:rPr>
              <a:t>be</a:t>
            </a:r>
            <a:r>
              <a:rPr i="0" spc="225" dirty="0">
                <a:solidFill>
                  <a:srgbClr val="000000"/>
                </a:solidFill>
              </a:rPr>
              <a:t> </a:t>
            </a:r>
            <a:r>
              <a:rPr i="0" spc="-5" dirty="0">
                <a:solidFill>
                  <a:srgbClr val="000000"/>
                </a:solidFill>
              </a:rPr>
              <a:t>–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60044" y="717807"/>
            <a:ext cx="8305800" cy="6011069"/>
          </a:xfrm>
          <a:prstGeom prst="rect">
            <a:avLst/>
          </a:prstGeom>
        </p:spPr>
        <p:txBody>
          <a:bodyPr vert="horz" wrap="square" lIns="0" tIns="165735" rIns="0" bIns="0" rtlCol="0">
            <a:spAutoFit/>
          </a:bodyPr>
          <a:lstStyle/>
          <a:p>
            <a:pPr marL="1140460" indent="-457834">
              <a:lnSpc>
                <a:spcPct val="100000"/>
              </a:lnSpc>
              <a:spcBef>
                <a:spcPts val="1305"/>
              </a:spcBef>
              <a:buClr>
                <a:srgbClr val="C00000"/>
              </a:buClr>
              <a:buAutoNum type="arabicPeriod"/>
              <a:tabLst>
                <a:tab pos="1140460" algn="l"/>
                <a:tab pos="1141095" algn="l"/>
                <a:tab pos="2320290" algn="l"/>
                <a:tab pos="2780665" algn="l"/>
                <a:tab pos="3817620" algn="l"/>
                <a:tab pos="5082540" algn="l"/>
                <a:tab pos="5601335" algn="l"/>
                <a:tab pos="6564630" algn="l"/>
                <a:tab pos="7997825" algn="l"/>
              </a:tabLst>
            </a:pPr>
            <a:r>
              <a:rPr sz="2000" spc="-15" dirty="0">
                <a:solidFill>
                  <a:srgbClr val="001F5F"/>
                </a:solidFill>
                <a:latin typeface="Times New Roman"/>
                <a:cs typeface="Times New Roman"/>
              </a:rPr>
              <a:t>C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on</a:t>
            </a:r>
            <a:r>
              <a:rPr sz="2000" spc="-25" dirty="0">
                <a:solidFill>
                  <a:srgbClr val="001F5F"/>
                </a:solidFill>
                <a:latin typeface="Times New Roman"/>
                <a:cs typeface="Times New Roman"/>
              </a:rPr>
              <a:t>f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i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g</a:t>
            </a:r>
            <a:r>
              <a:rPr sz="2000" spc="-20" dirty="0">
                <a:solidFill>
                  <a:srgbClr val="001F5F"/>
                </a:solidFill>
                <a:latin typeface="Times New Roman"/>
                <a:cs typeface="Times New Roman"/>
              </a:rPr>
              <a:t>u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r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e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	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t</a:t>
            </a:r>
            <a:r>
              <a:rPr sz="2000" spc="-25" dirty="0">
                <a:solidFill>
                  <a:srgbClr val="001F5F"/>
                </a:solidFill>
                <a:latin typeface="Times New Roman"/>
                <a:cs typeface="Times New Roman"/>
              </a:rPr>
              <a:t>h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e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	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c</a:t>
            </a:r>
            <a:r>
              <a:rPr sz="2000" spc="5" dirty="0">
                <a:solidFill>
                  <a:srgbClr val="001F5F"/>
                </a:solidFill>
                <a:latin typeface="Times New Roman"/>
                <a:cs typeface="Times New Roman"/>
              </a:rPr>
              <a:t>o</a:t>
            </a:r>
            <a:r>
              <a:rPr sz="2000" spc="-25" dirty="0">
                <a:solidFill>
                  <a:srgbClr val="001F5F"/>
                </a:solidFill>
                <a:latin typeface="Times New Roman"/>
                <a:cs typeface="Times New Roman"/>
              </a:rPr>
              <a:t>m</a:t>
            </a:r>
            <a:r>
              <a:rPr sz="2000" spc="-45" dirty="0">
                <a:solidFill>
                  <a:srgbClr val="001F5F"/>
                </a:solidFill>
                <a:latin typeface="Times New Roman"/>
                <a:cs typeface="Times New Roman"/>
              </a:rPr>
              <a:t>m</a:t>
            </a:r>
            <a:r>
              <a:rPr sz="2000" spc="25" dirty="0">
                <a:solidFill>
                  <a:srgbClr val="001F5F"/>
                </a:solidFill>
                <a:latin typeface="Times New Roman"/>
                <a:cs typeface="Times New Roman"/>
              </a:rPr>
              <a:t>o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n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	p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a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r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a</a:t>
            </a:r>
            <a:r>
              <a:rPr sz="2000" spc="-20" dirty="0">
                <a:solidFill>
                  <a:srgbClr val="001F5F"/>
                </a:solidFill>
                <a:latin typeface="Times New Roman"/>
                <a:cs typeface="Times New Roman"/>
              </a:rPr>
              <a:t>m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ete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r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s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	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a</a:t>
            </a:r>
            <a:r>
              <a:rPr sz="2000" spc="-15" dirty="0">
                <a:solidFill>
                  <a:srgbClr val="001F5F"/>
                </a:solidFill>
                <a:latin typeface="Times New Roman"/>
                <a:cs typeface="Times New Roman"/>
              </a:rPr>
              <a:t>n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d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	p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e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r</a:t>
            </a:r>
            <a:r>
              <a:rPr sz="2000" spc="-25" dirty="0">
                <a:solidFill>
                  <a:srgbClr val="001F5F"/>
                </a:solidFill>
                <a:latin typeface="Times New Roman"/>
                <a:cs typeface="Times New Roman"/>
              </a:rPr>
              <a:t>f</a:t>
            </a:r>
            <a:r>
              <a:rPr sz="2000" spc="-20" dirty="0">
                <a:solidFill>
                  <a:srgbClr val="001F5F"/>
                </a:solidFill>
                <a:latin typeface="Times New Roman"/>
                <a:cs typeface="Times New Roman"/>
              </a:rPr>
              <a:t>o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r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m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	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i</a:t>
            </a:r>
            <a:r>
              <a:rPr sz="2000" spc="-25" dirty="0">
                <a:solidFill>
                  <a:srgbClr val="001F5F"/>
                </a:solidFill>
                <a:latin typeface="Times New Roman"/>
                <a:cs typeface="Times New Roman"/>
              </a:rPr>
              <a:t>n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it</a:t>
            </a:r>
            <a:r>
              <a:rPr sz="2000" spc="-15" dirty="0">
                <a:solidFill>
                  <a:srgbClr val="001F5F"/>
                </a:solidFill>
                <a:latin typeface="Times New Roman"/>
                <a:cs typeface="Times New Roman"/>
              </a:rPr>
              <a:t>i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ali</a:t>
            </a:r>
            <a:r>
              <a:rPr sz="2000" spc="15" dirty="0">
                <a:solidFill>
                  <a:srgbClr val="001F5F"/>
                </a:solidFill>
                <a:latin typeface="Times New Roman"/>
                <a:cs typeface="Times New Roman"/>
              </a:rPr>
              <a:t>z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ati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o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n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	</a:t>
            </a:r>
            <a:r>
              <a:rPr sz="2000" spc="-25" dirty="0">
                <a:solidFill>
                  <a:srgbClr val="001F5F"/>
                </a:solidFill>
                <a:latin typeface="Times New Roman"/>
                <a:cs typeface="Times New Roman"/>
              </a:rPr>
              <a:t>f</a:t>
            </a:r>
            <a:r>
              <a:rPr sz="2000" dirty="0">
                <a:solidFill>
                  <a:srgbClr val="001F5F"/>
                </a:solidFill>
                <a:latin typeface="Times New Roman"/>
                <a:cs typeface="Times New Roman"/>
              </a:rPr>
              <a:t>o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r</a:t>
            </a:r>
            <a:endParaRPr sz="2000" dirty="0">
              <a:latin typeface="Times New Roman"/>
              <a:cs typeface="Times New Roman"/>
            </a:endParaRPr>
          </a:p>
          <a:p>
            <a:pPr marR="467359" algn="ctr">
              <a:lnSpc>
                <a:spcPct val="100000"/>
              </a:lnSpc>
              <a:spcBef>
                <a:spcPts val="1200"/>
              </a:spcBef>
              <a:tabLst>
                <a:tab pos="1877695" algn="l"/>
                <a:tab pos="5189220" algn="l"/>
              </a:tabLst>
            </a:pP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various</a:t>
            </a:r>
            <a:r>
              <a:rPr sz="2000" spc="1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hardware	components</a:t>
            </a:r>
            <a:r>
              <a:rPr sz="2000" spc="6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001F5F"/>
                </a:solidFill>
                <a:latin typeface="Times New Roman"/>
                <a:cs typeface="Times New Roman"/>
              </a:rPr>
              <a:t>memory,</a:t>
            </a:r>
            <a:r>
              <a:rPr sz="2000" spc="1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registers,	etc.</a:t>
            </a:r>
            <a:endParaRPr sz="2000" dirty="0">
              <a:latin typeface="Times New Roman"/>
              <a:cs typeface="Times New Roman"/>
            </a:endParaRPr>
          </a:p>
          <a:p>
            <a:pPr marL="1140460" indent="-457834">
              <a:lnSpc>
                <a:spcPct val="100000"/>
              </a:lnSpc>
              <a:spcBef>
                <a:spcPts val="1680"/>
              </a:spcBef>
              <a:buClr>
                <a:srgbClr val="C00000"/>
              </a:buClr>
              <a:buAutoNum type="arabicPeriod" startAt="2"/>
              <a:tabLst>
                <a:tab pos="1140460" algn="l"/>
                <a:tab pos="1141095" algn="l"/>
              </a:tabLst>
            </a:pP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Start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the first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task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and execute</a:t>
            </a:r>
            <a:r>
              <a:rPr sz="2000" spc="8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it</a:t>
            </a:r>
            <a:endParaRPr sz="2000" dirty="0">
              <a:latin typeface="Times New Roman"/>
              <a:cs typeface="Times New Roman"/>
            </a:endParaRPr>
          </a:p>
          <a:p>
            <a:pPr marL="1140460" indent="-457834">
              <a:lnSpc>
                <a:spcPct val="100000"/>
              </a:lnSpc>
              <a:spcBef>
                <a:spcPts val="1685"/>
              </a:spcBef>
              <a:buClr>
                <a:srgbClr val="C00000"/>
              </a:buClr>
              <a:buAutoNum type="arabicPeriod" startAt="2"/>
              <a:tabLst>
                <a:tab pos="1140460" algn="l"/>
                <a:tab pos="1141095" algn="l"/>
              </a:tabLst>
            </a:pP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Execute the second</a:t>
            </a:r>
            <a:r>
              <a:rPr sz="2000" spc="6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task</a:t>
            </a:r>
            <a:endParaRPr sz="2000" dirty="0">
              <a:latin typeface="Times New Roman"/>
              <a:cs typeface="Times New Roman"/>
            </a:endParaRPr>
          </a:p>
          <a:p>
            <a:pPr marL="1140460" indent="-457834">
              <a:lnSpc>
                <a:spcPct val="100000"/>
              </a:lnSpc>
              <a:spcBef>
                <a:spcPts val="1680"/>
              </a:spcBef>
              <a:buClr>
                <a:srgbClr val="C00000"/>
              </a:buClr>
              <a:buAutoNum type="arabicPeriod" startAt="2"/>
              <a:tabLst>
                <a:tab pos="1140460" algn="l"/>
                <a:tab pos="1141095" algn="l"/>
              </a:tabLst>
            </a:pP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Execute the next</a:t>
            </a:r>
            <a:r>
              <a:rPr sz="2000" spc="7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task</a:t>
            </a:r>
            <a:endParaRPr sz="2000" dirty="0">
              <a:latin typeface="Times New Roman"/>
              <a:cs typeface="Times New Roman"/>
            </a:endParaRPr>
          </a:p>
          <a:p>
            <a:pPr marL="683260">
              <a:lnSpc>
                <a:spcPct val="100000"/>
              </a:lnSpc>
              <a:spcBef>
                <a:spcPts val="1680"/>
              </a:spcBef>
              <a:tabLst>
                <a:tab pos="1140460" algn="l"/>
              </a:tabLst>
            </a:pP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5.	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:</a:t>
            </a:r>
            <a:endParaRPr sz="2000" dirty="0">
              <a:latin typeface="Times New Roman"/>
              <a:cs typeface="Times New Roman"/>
            </a:endParaRPr>
          </a:p>
          <a:p>
            <a:pPr marL="683260">
              <a:lnSpc>
                <a:spcPct val="100000"/>
              </a:lnSpc>
              <a:spcBef>
                <a:spcPts val="1680"/>
              </a:spcBef>
              <a:tabLst>
                <a:tab pos="1140460" algn="l"/>
              </a:tabLst>
            </a:pP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6.	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:</a:t>
            </a:r>
            <a:endParaRPr sz="2000" dirty="0">
              <a:latin typeface="Times New Roman"/>
              <a:cs typeface="Times New Roman"/>
            </a:endParaRPr>
          </a:p>
          <a:p>
            <a:pPr marL="1140460" indent="-457834">
              <a:lnSpc>
                <a:spcPct val="100000"/>
              </a:lnSpc>
              <a:spcBef>
                <a:spcPts val="1685"/>
              </a:spcBef>
              <a:buClr>
                <a:srgbClr val="C00000"/>
              </a:buClr>
              <a:buAutoNum type="arabicPeriod" startAt="7"/>
              <a:tabLst>
                <a:tab pos="1140460" algn="l"/>
                <a:tab pos="1141095" algn="l"/>
              </a:tabLst>
            </a:pP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Execute the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last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defined</a:t>
            </a:r>
            <a:r>
              <a:rPr sz="2000" spc="8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task</a:t>
            </a:r>
            <a:endParaRPr sz="2000" dirty="0">
              <a:latin typeface="Times New Roman"/>
              <a:cs typeface="Times New Roman"/>
            </a:endParaRPr>
          </a:p>
          <a:p>
            <a:pPr marL="1140460" indent="-457834">
              <a:lnSpc>
                <a:spcPct val="100000"/>
              </a:lnSpc>
              <a:spcBef>
                <a:spcPts val="1680"/>
              </a:spcBef>
              <a:buClr>
                <a:srgbClr val="C00000"/>
              </a:buClr>
              <a:buAutoNum type="arabicPeriod" startAt="7"/>
              <a:tabLst>
                <a:tab pos="1140460" algn="l"/>
                <a:tab pos="1141095" algn="l"/>
              </a:tabLst>
            </a:pPr>
            <a:r>
              <a:rPr sz="2000" spc="-15" dirty="0">
                <a:solidFill>
                  <a:srgbClr val="001F5F"/>
                </a:solidFill>
                <a:latin typeface="Times New Roman"/>
                <a:cs typeface="Times New Roman"/>
              </a:rPr>
              <a:t>Jump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back to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the first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task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and </a:t>
            </a:r>
            <a:r>
              <a:rPr sz="2000" spc="-5" dirty="0">
                <a:solidFill>
                  <a:srgbClr val="001F5F"/>
                </a:solidFill>
                <a:latin typeface="Times New Roman"/>
                <a:cs typeface="Times New Roman"/>
              </a:rPr>
              <a:t>follow </a:t>
            </a:r>
            <a:r>
              <a:rPr sz="2000" spc="-10" dirty="0">
                <a:solidFill>
                  <a:srgbClr val="001F5F"/>
                </a:solidFill>
                <a:latin typeface="Times New Roman"/>
                <a:cs typeface="Times New Roman"/>
              </a:rPr>
              <a:t>the </a:t>
            </a:r>
            <a:r>
              <a:rPr sz="2000" spc="-20" dirty="0">
                <a:solidFill>
                  <a:srgbClr val="001F5F"/>
                </a:solidFill>
                <a:latin typeface="Times New Roman"/>
                <a:cs typeface="Times New Roman"/>
              </a:rPr>
              <a:t>same</a:t>
            </a:r>
            <a:r>
              <a:rPr sz="2000" spc="20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001F5F"/>
                </a:solidFill>
                <a:latin typeface="Times New Roman"/>
                <a:cs typeface="Times New Roman"/>
              </a:rPr>
              <a:t>flow.</a:t>
            </a:r>
            <a:endParaRPr sz="2000" dirty="0">
              <a:latin typeface="Times New Roman"/>
              <a:cs typeface="Times New Roman"/>
            </a:endParaRPr>
          </a:p>
          <a:p>
            <a:pPr marL="356870" marR="6985" indent="-344805">
              <a:lnSpc>
                <a:spcPct val="150000"/>
              </a:lnSpc>
              <a:spcBef>
                <a:spcPts val="484"/>
              </a:spcBef>
              <a:tabLst>
                <a:tab pos="356870" algn="l"/>
              </a:tabLst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	</a:t>
            </a:r>
            <a:r>
              <a:rPr sz="2000" spc="-5" dirty="0">
                <a:latin typeface="Times New Roman"/>
                <a:cs typeface="Times New Roman"/>
              </a:rPr>
              <a:t>From </a:t>
            </a:r>
            <a:r>
              <a:rPr sz="2000" spc="-10" dirty="0">
                <a:latin typeface="Times New Roman"/>
                <a:cs typeface="Times New Roman"/>
              </a:rPr>
              <a:t>the firmware </a:t>
            </a:r>
            <a:r>
              <a:rPr sz="2000" spc="-5" dirty="0">
                <a:latin typeface="Times New Roman"/>
                <a:cs typeface="Times New Roman"/>
              </a:rPr>
              <a:t>execution </a:t>
            </a:r>
            <a:r>
              <a:rPr sz="2000" spc="-10" dirty="0">
                <a:latin typeface="Times New Roman"/>
                <a:cs typeface="Times New Roman"/>
              </a:rPr>
              <a:t>sequence, </a:t>
            </a:r>
            <a:r>
              <a:rPr sz="2000" spc="-5" dirty="0">
                <a:latin typeface="Times New Roman"/>
                <a:cs typeface="Times New Roman"/>
              </a:rPr>
              <a:t>it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latin typeface="Times New Roman"/>
                <a:cs typeface="Times New Roman"/>
              </a:rPr>
              <a:t>obvious </a:t>
            </a:r>
            <a:r>
              <a:rPr sz="2000" spc="-10" dirty="0">
                <a:latin typeface="Times New Roman"/>
                <a:cs typeface="Times New Roman"/>
              </a:rPr>
              <a:t>that </a:t>
            </a:r>
            <a:r>
              <a:rPr sz="2000" spc="-5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order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in which  the</a:t>
            </a:r>
            <a:r>
              <a:rPr sz="2000" spc="15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tasks</a:t>
            </a:r>
            <a:r>
              <a:rPr sz="2000" spc="14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to</a:t>
            </a:r>
            <a:r>
              <a:rPr sz="2000" spc="16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be</a:t>
            </a:r>
            <a:r>
              <a:rPr sz="2000" spc="15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executed</a:t>
            </a:r>
            <a:r>
              <a:rPr sz="2000" spc="17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are</a:t>
            </a:r>
            <a:r>
              <a:rPr sz="2000" spc="15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fixed</a:t>
            </a:r>
            <a:r>
              <a:rPr sz="2000" spc="16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and</a:t>
            </a:r>
            <a:r>
              <a:rPr sz="2000" spc="16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they</a:t>
            </a:r>
            <a:r>
              <a:rPr sz="2000" spc="12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are</a:t>
            </a:r>
            <a:r>
              <a:rPr sz="2000" spc="15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hard</a:t>
            </a:r>
            <a:r>
              <a:rPr sz="2000" spc="16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coded</a:t>
            </a:r>
            <a:r>
              <a:rPr sz="2000" spc="17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in</a:t>
            </a:r>
            <a:r>
              <a:rPr sz="2000" spc="13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</a:t>
            </a:r>
            <a:r>
              <a:rPr sz="2000" spc="16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code</a:t>
            </a:r>
            <a:r>
              <a:rPr sz="2000" spc="16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itself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r>
              <a:rPr lang="en-IN" sz="2000" spc="-10" dirty="0">
                <a:latin typeface="Times New Roman"/>
                <a:cs typeface="Times New Roman"/>
              </a:rPr>
              <a:t> Also the operation is an infinite loop based approach.</a:t>
            </a:r>
            <a:endParaRPr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638424" y="1169624"/>
            <a:ext cx="3023600" cy="46711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96544" y="199374"/>
            <a:ext cx="8404225" cy="53467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20370" marR="43180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We </a:t>
            </a:r>
            <a:r>
              <a:rPr sz="2000" spc="-5" dirty="0">
                <a:latin typeface="Times New Roman"/>
                <a:cs typeface="Times New Roman"/>
              </a:rPr>
              <a:t>can </a:t>
            </a:r>
            <a:r>
              <a:rPr sz="2000" spc="-10" dirty="0">
                <a:latin typeface="Times New Roman"/>
                <a:cs typeface="Times New Roman"/>
              </a:rPr>
              <a:t>visualize the </a:t>
            </a:r>
            <a:r>
              <a:rPr sz="2000" spc="-5" dirty="0">
                <a:latin typeface="Times New Roman"/>
                <a:cs typeface="Times New Roman"/>
              </a:rPr>
              <a:t>operational </a:t>
            </a:r>
            <a:r>
              <a:rPr sz="2000" spc="-10" dirty="0">
                <a:latin typeface="Times New Roman"/>
                <a:cs typeface="Times New Roman"/>
              </a:rPr>
              <a:t>sequence </a:t>
            </a:r>
            <a:r>
              <a:rPr sz="2000" spc="-5" dirty="0">
                <a:latin typeface="Times New Roman"/>
                <a:cs typeface="Times New Roman"/>
              </a:rPr>
              <a:t>listed above </a:t>
            </a:r>
            <a:r>
              <a:rPr sz="2000" spc="-20" dirty="0">
                <a:latin typeface="Times New Roman"/>
                <a:cs typeface="Times New Roman"/>
              </a:rPr>
              <a:t>in </a:t>
            </a:r>
            <a:r>
              <a:rPr sz="2000" spc="-10" dirty="0">
                <a:latin typeface="Times New Roman"/>
                <a:cs typeface="Times New Roman"/>
              </a:rPr>
              <a:t>terms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15" dirty="0">
                <a:latin typeface="Times New Roman"/>
                <a:cs typeface="Times New Roman"/>
              </a:rPr>
              <a:t>‘</a:t>
            </a:r>
            <a:r>
              <a:rPr sz="2000" i="1" spc="-15" dirty="0">
                <a:latin typeface="Times New Roman"/>
                <a:cs typeface="Times New Roman"/>
              </a:rPr>
              <a:t>C</a:t>
            </a:r>
            <a:r>
              <a:rPr sz="2000" spc="-15" dirty="0">
                <a:latin typeface="Times New Roman"/>
                <a:cs typeface="Times New Roman"/>
              </a:rPr>
              <a:t>’  </a:t>
            </a:r>
            <a:r>
              <a:rPr sz="2000" spc="-5" dirty="0">
                <a:latin typeface="Times New Roman"/>
                <a:cs typeface="Times New Roman"/>
              </a:rPr>
              <a:t>program </a:t>
            </a:r>
            <a:r>
              <a:rPr sz="2000" dirty="0">
                <a:latin typeface="Times New Roman"/>
                <a:cs typeface="Times New Roman"/>
              </a:rPr>
              <a:t>code </a:t>
            </a:r>
            <a:r>
              <a:rPr sz="2000" spc="-5" dirty="0">
                <a:latin typeface="Times New Roman"/>
                <a:cs typeface="Times New Roman"/>
              </a:rPr>
              <a:t>as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–</a:t>
            </a:r>
            <a:endParaRPr sz="2000">
              <a:latin typeface="Times New Roman"/>
              <a:cs typeface="Times New Roman"/>
            </a:endParaRPr>
          </a:p>
          <a:p>
            <a:pPr marL="420370" marR="3395345" indent="-344805" algn="just">
              <a:lnSpc>
                <a:spcPct val="150100"/>
              </a:lnSpc>
              <a:spcBef>
                <a:spcPts val="18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From the above </a:t>
            </a:r>
            <a:r>
              <a:rPr sz="2000" dirty="0">
                <a:latin typeface="Times New Roman"/>
                <a:cs typeface="Times New Roman"/>
              </a:rPr>
              <a:t>'</a:t>
            </a:r>
            <a:r>
              <a:rPr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2000" dirty="0">
                <a:latin typeface="Times New Roman"/>
                <a:cs typeface="Times New Roman"/>
              </a:rPr>
              <a:t>' code </a:t>
            </a:r>
            <a:r>
              <a:rPr sz="2000" spc="-15" dirty="0">
                <a:latin typeface="Times New Roman"/>
                <a:cs typeface="Times New Roman"/>
              </a:rPr>
              <a:t>you </a:t>
            </a:r>
            <a:r>
              <a:rPr sz="2000" dirty="0">
                <a:latin typeface="Times New Roman"/>
                <a:cs typeface="Times New Roman"/>
              </a:rPr>
              <a:t>can </a:t>
            </a:r>
            <a:r>
              <a:rPr sz="2000" spc="-10" dirty="0">
                <a:latin typeface="Times New Roman"/>
                <a:cs typeface="Times New Roman"/>
              </a:rPr>
              <a:t>see that the  tasks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1 </a:t>
            </a:r>
            <a:r>
              <a:rPr sz="2000" spc="-10" dirty="0">
                <a:latin typeface="Times New Roman"/>
                <a:cs typeface="Times New Roman"/>
              </a:rPr>
              <a:t>to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n </a:t>
            </a:r>
            <a:r>
              <a:rPr sz="2000" dirty="0">
                <a:latin typeface="Times New Roman"/>
                <a:cs typeface="Times New Roman"/>
              </a:rPr>
              <a:t>are </a:t>
            </a:r>
            <a:r>
              <a:rPr sz="2000" spc="-5" dirty="0">
                <a:latin typeface="Times New Roman"/>
                <a:cs typeface="Times New Roman"/>
              </a:rPr>
              <a:t>performed </a:t>
            </a:r>
            <a:r>
              <a:rPr sz="2000" dirty="0">
                <a:latin typeface="Times New Roman"/>
                <a:cs typeface="Times New Roman"/>
              </a:rPr>
              <a:t>one </a:t>
            </a:r>
            <a:r>
              <a:rPr sz="2000" spc="-10" dirty="0">
                <a:latin typeface="Times New Roman"/>
                <a:cs typeface="Times New Roman"/>
              </a:rPr>
              <a:t>after </a:t>
            </a:r>
            <a:r>
              <a:rPr sz="2000" spc="-5" dirty="0">
                <a:latin typeface="Times New Roman"/>
                <a:cs typeface="Times New Roman"/>
              </a:rPr>
              <a:t>another  </a:t>
            </a:r>
            <a:r>
              <a:rPr sz="2000" spc="-10" dirty="0">
                <a:latin typeface="Times New Roman"/>
                <a:cs typeface="Times New Roman"/>
              </a:rPr>
              <a:t>and when the </a:t>
            </a:r>
            <a:r>
              <a:rPr sz="2000" spc="-5" dirty="0">
                <a:latin typeface="Times New Roman"/>
                <a:cs typeface="Times New Roman"/>
              </a:rPr>
              <a:t>last task </a:t>
            </a:r>
            <a:r>
              <a:rPr sz="2000" dirty="0">
                <a:latin typeface="Times New Roman"/>
                <a:cs typeface="Times New Roman"/>
              </a:rPr>
              <a:t>(</a:t>
            </a:r>
            <a:r>
              <a:rPr sz="2000" i="1" dirty="0">
                <a:latin typeface="Times New Roman"/>
                <a:cs typeface="Times New Roman"/>
              </a:rPr>
              <a:t>n</a:t>
            </a:r>
            <a:r>
              <a:rPr sz="2025" baseline="24691" dirty="0">
                <a:latin typeface="Times New Roman"/>
                <a:cs typeface="Times New Roman"/>
              </a:rPr>
              <a:t>th </a:t>
            </a:r>
            <a:r>
              <a:rPr sz="2000" spc="-10" dirty="0">
                <a:latin typeface="Times New Roman"/>
                <a:cs typeface="Times New Roman"/>
              </a:rPr>
              <a:t>task) is </a:t>
            </a:r>
            <a:r>
              <a:rPr sz="2000" spc="-5" dirty="0">
                <a:latin typeface="Times New Roman"/>
                <a:cs typeface="Times New Roman"/>
              </a:rPr>
              <a:t>executed,  </a:t>
            </a:r>
            <a:r>
              <a:rPr sz="2000" spc="-10" dirty="0">
                <a:latin typeface="Times New Roman"/>
                <a:cs typeface="Times New Roman"/>
              </a:rPr>
              <a:t>the firmware </a:t>
            </a:r>
            <a:r>
              <a:rPr sz="2000" spc="-5" dirty="0">
                <a:latin typeface="Times New Roman"/>
                <a:cs typeface="Times New Roman"/>
              </a:rPr>
              <a:t>execution is again re-directed  </a:t>
            </a:r>
            <a:r>
              <a:rPr sz="2000" spc="-10" dirty="0">
                <a:latin typeface="Times New Roman"/>
                <a:cs typeface="Times New Roman"/>
              </a:rPr>
              <a:t>to </a:t>
            </a:r>
            <a:r>
              <a:rPr sz="2000" spc="-40" dirty="0">
                <a:latin typeface="Times New Roman"/>
                <a:cs typeface="Times New Roman"/>
              </a:rPr>
              <a:t>Task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1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5" dirty="0">
                <a:latin typeface="Times New Roman"/>
                <a:cs typeface="Times New Roman"/>
              </a:rPr>
              <a:t>it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latin typeface="Times New Roman"/>
                <a:cs typeface="Times New Roman"/>
              </a:rPr>
              <a:t>repeated </a:t>
            </a:r>
            <a:r>
              <a:rPr sz="2000" spc="-10" dirty="0">
                <a:latin typeface="Times New Roman"/>
                <a:cs typeface="Times New Roman"/>
              </a:rPr>
              <a:t>forever in the  </a:t>
            </a:r>
            <a:r>
              <a:rPr sz="2000" dirty="0">
                <a:latin typeface="Times New Roman"/>
                <a:cs typeface="Times New Roman"/>
              </a:rPr>
              <a:t>loop.</a:t>
            </a:r>
            <a:endParaRPr sz="2000">
              <a:latin typeface="Times New Roman"/>
              <a:cs typeface="Times New Roman"/>
            </a:endParaRPr>
          </a:p>
          <a:p>
            <a:pPr marL="420370" marR="3390900" indent="-344805" algn="just">
              <a:lnSpc>
                <a:spcPct val="150000"/>
              </a:lnSpc>
              <a:spcBef>
                <a:spcPts val="484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5" dirty="0">
                <a:latin typeface="Times New Roman"/>
                <a:cs typeface="Times New Roman"/>
              </a:rPr>
              <a:t>This repetition is </a:t>
            </a:r>
            <a:r>
              <a:rPr sz="2000" spc="-10" dirty="0">
                <a:latin typeface="Times New Roman"/>
                <a:cs typeface="Times New Roman"/>
              </a:rPr>
              <a:t>achieved </a:t>
            </a:r>
            <a:r>
              <a:rPr sz="2000" dirty="0">
                <a:latin typeface="Times New Roman"/>
                <a:cs typeface="Times New Roman"/>
              </a:rPr>
              <a:t>by </a:t>
            </a:r>
            <a:r>
              <a:rPr sz="2000" spc="-5" dirty="0">
                <a:latin typeface="Times New Roman"/>
                <a:cs typeface="Times New Roman"/>
              </a:rPr>
              <a:t>using </a:t>
            </a:r>
            <a:r>
              <a:rPr sz="2000" spc="20" dirty="0">
                <a:latin typeface="Times New Roman"/>
                <a:cs typeface="Times New Roman"/>
              </a:rPr>
              <a:t>an  </a:t>
            </a:r>
            <a:r>
              <a:rPr sz="2000" spc="-10" dirty="0">
                <a:latin typeface="Times New Roman"/>
                <a:cs typeface="Times New Roman"/>
              </a:rPr>
              <a:t>infinite </a:t>
            </a:r>
            <a:r>
              <a:rPr sz="2000" dirty="0">
                <a:latin typeface="Times New Roman"/>
                <a:cs typeface="Times New Roman"/>
              </a:rPr>
              <a:t>loop. This </a:t>
            </a:r>
            <a:r>
              <a:rPr sz="2000" spc="-5" dirty="0">
                <a:latin typeface="Times New Roman"/>
                <a:cs typeface="Times New Roman"/>
              </a:rPr>
              <a:t>approach </a:t>
            </a:r>
            <a:r>
              <a:rPr sz="2000" spc="-20" dirty="0">
                <a:latin typeface="Times New Roman"/>
                <a:cs typeface="Times New Roman"/>
              </a:rPr>
              <a:t>is </a:t>
            </a:r>
            <a:r>
              <a:rPr sz="2000" spc="-5" dirty="0">
                <a:latin typeface="Times New Roman"/>
                <a:cs typeface="Times New Roman"/>
              </a:rPr>
              <a:t>also </a:t>
            </a:r>
            <a:r>
              <a:rPr sz="2000" spc="-10" dirty="0">
                <a:latin typeface="Times New Roman"/>
                <a:cs typeface="Times New Roman"/>
              </a:rPr>
              <a:t>referred  </a:t>
            </a:r>
            <a:r>
              <a:rPr sz="2000" spc="-5" dirty="0">
                <a:latin typeface="Times New Roman"/>
                <a:cs typeface="Times New Roman"/>
              </a:rPr>
              <a:t>as 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'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Super </a:t>
            </a:r>
            <a:r>
              <a:rPr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loop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based</a:t>
            </a:r>
            <a:r>
              <a:rPr sz="2000" i="1" spc="-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Approach</a:t>
            </a:r>
            <a:r>
              <a:rPr sz="2000" spc="-10" dirty="0">
                <a:latin typeface="Times New Roman"/>
                <a:cs typeface="Times New Roman"/>
              </a:rPr>
              <a:t>'.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349742" y="6471338"/>
            <a:ext cx="287020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94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199374"/>
            <a:ext cx="8304530" cy="57588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8255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latin typeface="Times New Roman"/>
                <a:cs typeface="Times New Roman"/>
              </a:rPr>
              <a:t>Since the </a:t>
            </a:r>
            <a:r>
              <a:rPr sz="2000" dirty="0">
                <a:latin typeface="Times New Roman"/>
                <a:cs typeface="Times New Roman"/>
              </a:rPr>
              <a:t>tasks </a:t>
            </a:r>
            <a:r>
              <a:rPr sz="2000" spc="-5" dirty="0">
                <a:latin typeface="Times New Roman"/>
                <a:cs typeface="Times New Roman"/>
              </a:rPr>
              <a:t>are running </a:t>
            </a:r>
            <a:r>
              <a:rPr sz="2000" dirty="0">
                <a:latin typeface="Times New Roman"/>
                <a:cs typeface="Times New Roman"/>
              </a:rPr>
              <a:t>inside </a:t>
            </a:r>
            <a:r>
              <a:rPr sz="2000" spc="-5" dirty="0">
                <a:latin typeface="Times New Roman"/>
                <a:cs typeface="Times New Roman"/>
              </a:rPr>
              <a:t>an </a:t>
            </a:r>
            <a:r>
              <a:rPr sz="2000" spc="-10" dirty="0">
                <a:solidFill>
                  <a:srgbClr val="FF0000"/>
                </a:solidFill>
                <a:latin typeface="Times New Roman"/>
                <a:cs typeface="Times New Roman"/>
              </a:rPr>
              <a:t>infinite 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loop</a:t>
            </a:r>
            <a:r>
              <a:rPr sz="2000" dirty="0">
                <a:latin typeface="Times New Roman"/>
                <a:cs typeface="Times New Roman"/>
              </a:rPr>
              <a:t>,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only </a:t>
            </a:r>
            <a:r>
              <a:rPr sz="2000" spc="-15" dirty="0">
                <a:solidFill>
                  <a:srgbClr val="C00000"/>
                </a:solidFill>
                <a:latin typeface="Times New Roman"/>
                <a:cs typeface="Times New Roman"/>
              </a:rPr>
              <a:t>way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to come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out  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of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the 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loop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is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either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a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hardware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reset </a:t>
            </a:r>
            <a:r>
              <a:rPr sz="2000" dirty="0">
                <a:solidFill>
                  <a:srgbClr val="C00000"/>
                </a:solidFill>
                <a:latin typeface="Times New Roman"/>
                <a:cs typeface="Times New Roman"/>
              </a:rPr>
              <a:t>or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an interrupt</a:t>
            </a:r>
            <a:r>
              <a:rPr sz="2000" spc="6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assertion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 hardware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reset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brings 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program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execution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back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to the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main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loop</a:t>
            </a:r>
            <a:r>
              <a:rPr sz="200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5715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An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interrupt request suspends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task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execution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temporarily </a:t>
            </a:r>
            <a:r>
              <a:rPr sz="2000" spc="-5" dirty="0">
                <a:latin typeface="Times New Roman"/>
                <a:cs typeface="Times New Roman"/>
              </a:rPr>
              <a:t>and performs  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corresponding interrupt </a:t>
            </a:r>
            <a:r>
              <a:rPr sz="2000" spc="-10" dirty="0">
                <a:latin typeface="Times New Roman"/>
                <a:cs typeface="Times New Roman"/>
              </a:rPr>
              <a:t>routine and </a:t>
            </a:r>
            <a:r>
              <a:rPr sz="2000" dirty="0">
                <a:latin typeface="Times New Roman"/>
                <a:cs typeface="Times New Roman"/>
              </a:rPr>
              <a:t>on </a:t>
            </a:r>
            <a:r>
              <a:rPr sz="2000" spc="-5" dirty="0">
                <a:latin typeface="Times New Roman"/>
                <a:cs typeface="Times New Roman"/>
              </a:rPr>
              <a:t>completion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interrupt </a:t>
            </a:r>
            <a:r>
              <a:rPr sz="2000" spc="-10" dirty="0">
                <a:latin typeface="Times New Roman"/>
                <a:cs typeface="Times New Roman"/>
              </a:rPr>
              <a:t>routine  </a:t>
            </a:r>
            <a:r>
              <a:rPr sz="2000" spc="-5" dirty="0">
                <a:latin typeface="Times New Roman"/>
                <a:cs typeface="Times New Roman"/>
              </a:rPr>
              <a:t>it restarts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task </a:t>
            </a:r>
            <a:r>
              <a:rPr sz="2000" spc="-10" dirty="0">
                <a:latin typeface="Times New Roman"/>
                <a:cs typeface="Times New Roman"/>
              </a:rPr>
              <a:t>execution from the </a:t>
            </a:r>
            <a:r>
              <a:rPr sz="2000" spc="-5" dirty="0">
                <a:latin typeface="Times New Roman"/>
                <a:cs typeface="Times New Roman"/>
              </a:rPr>
              <a:t>point </a:t>
            </a:r>
            <a:r>
              <a:rPr sz="2000" spc="-15" dirty="0">
                <a:latin typeface="Times New Roman"/>
                <a:cs typeface="Times New Roman"/>
              </a:rPr>
              <a:t>where </a:t>
            </a:r>
            <a:r>
              <a:rPr sz="2000" spc="-5" dirty="0">
                <a:latin typeface="Times New Roman"/>
                <a:cs typeface="Times New Roman"/>
              </a:rPr>
              <a:t>it </a:t>
            </a:r>
            <a:r>
              <a:rPr sz="2000" spc="-10" dirty="0">
                <a:latin typeface="Times New Roman"/>
                <a:cs typeface="Times New Roman"/>
              </a:rPr>
              <a:t>got</a:t>
            </a:r>
            <a:r>
              <a:rPr sz="2000" spc="18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interrupted.</a:t>
            </a:r>
            <a:endParaRPr sz="200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150100"/>
              </a:lnSpc>
              <a:spcBef>
                <a:spcPts val="47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0" dirty="0">
                <a:solidFill>
                  <a:srgbClr val="FF0000"/>
                </a:solidFill>
                <a:latin typeface="Times New Roman"/>
                <a:cs typeface="Times New Roman"/>
              </a:rPr>
              <a:t>'Super 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loop 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based design</a:t>
            </a:r>
            <a:r>
              <a:rPr sz="2000" spc="-5" dirty="0">
                <a:latin typeface="Times New Roman"/>
                <a:cs typeface="Times New Roman"/>
              </a:rPr>
              <a:t>'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doesn't </a:t>
            </a: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require an operating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system</a:t>
            </a:r>
            <a:r>
              <a:rPr sz="2000" spc="-10" dirty="0">
                <a:latin typeface="Times New Roman"/>
                <a:cs typeface="Times New Roman"/>
              </a:rPr>
              <a:t>, </a:t>
            </a:r>
            <a:r>
              <a:rPr sz="2000" spc="-5" dirty="0">
                <a:latin typeface="Times New Roman"/>
                <a:cs typeface="Times New Roman"/>
              </a:rPr>
              <a:t>since there 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no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need for scheduling </a:t>
            </a:r>
            <a:r>
              <a:rPr sz="2000" spc="-10" dirty="0">
                <a:latin typeface="Times New Roman"/>
                <a:cs typeface="Times New Roman"/>
              </a:rPr>
              <a:t>which </a:t>
            </a:r>
            <a:r>
              <a:rPr sz="2000" spc="-5" dirty="0">
                <a:latin typeface="Times New Roman"/>
                <a:cs typeface="Times New Roman"/>
              </a:rPr>
              <a:t>task </a:t>
            </a:r>
            <a:r>
              <a:rPr sz="2000" spc="-10" dirty="0">
                <a:latin typeface="Times New Roman"/>
                <a:cs typeface="Times New Roman"/>
              </a:rPr>
              <a:t>is to </a:t>
            </a:r>
            <a:r>
              <a:rPr sz="2000" dirty="0">
                <a:latin typeface="Times New Roman"/>
                <a:cs typeface="Times New Roman"/>
              </a:rPr>
              <a:t>be </a:t>
            </a:r>
            <a:r>
              <a:rPr sz="2000" spc="-10" dirty="0">
                <a:latin typeface="Times New Roman"/>
                <a:cs typeface="Times New Roman"/>
              </a:rPr>
              <a:t>executed and assigning </a:t>
            </a:r>
            <a:r>
              <a:rPr sz="2000" dirty="0">
                <a:latin typeface="Times New Roman"/>
                <a:cs typeface="Times New Roman"/>
              </a:rPr>
              <a:t>priority  </a:t>
            </a:r>
            <a:r>
              <a:rPr sz="2000" spc="-5" dirty="0">
                <a:latin typeface="Times New Roman"/>
                <a:cs typeface="Times New Roman"/>
              </a:rPr>
              <a:t>to each </a:t>
            </a:r>
            <a:r>
              <a:rPr sz="2000" spc="-10" dirty="0">
                <a:latin typeface="Times New Roman"/>
                <a:cs typeface="Times New Roman"/>
              </a:rPr>
              <a:t>task. </a:t>
            </a:r>
            <a:r>
              <a:rPr sz="2000" dirty="0">
                <a:latin typeface="Times New Roman"/>
                <a:cs typeface="Times New Roman"/>
              </a:rPr>
              <a:t>In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10" dirty="0">
                <a:latin typeface="Times New Roman"/>
                <a:cs typeface="Times New Roman"/>
              </a:rPr>
              <a:t>super </a:t>
            </a:r>
            <a:r>
              <a:rPr sz="2000" dirty="0">
                <a:latin typeface="Times New Roman"/>
                <a:cs typeface="Times New Roman"/>
              </a:rPr>
              <a:t>loop </a:t>
            </a:r>
            <a:r>
              <a:rPr sz="2000" spc="-5" dirty="0">
                <a:latin typeface="Times New Roman"/>
                <a:cs typeface="Times New Roman"/>
              </a:rPr>
              <a:t>based </a:t>
            </a:r>
            <a:r>
              <a:rPr sz="2000" spc="-10" dirty="0">
                <a:latin typeface="Times New Roman"/>
                <a:cs typeface="Times New Roman"/>
              </a:rPr>
              <a:t>design, the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priorities are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fixed </a:t>
            </a:r>
            <a:r>
              <a:rPr sz="2000" spc="-10" dirty="0">
                <a:latin typeface="Times New Roman"/>
                <a:cs typeface="Times New Roman"/>
              </a:rPr>
              <a:t>and the  </a:t>
            </a:r>
            <a:r>
              <a:rPr sz="2000" dirty="0">
                <a:latin typeface="Times New Roman"/>
                <a:cs typeface="Times New Roman"/>
              </a:rPr>
              <a:t>order </a:t>
            </a:r>
            <a:r>
              <a:rPr sz="2000" spc="-10" dirty="0">
                <a:latin typeface="Times New Roman"/>
                <a:cs typeface="Times New Roman"/>
              </a:rPr>
              <a:t>in </a:t>
            </a:r>
            <a:r>
              <a:rPr sz="2000" spc="-20" dirty="0">
                <a:latin typeface="Times New Roman"/>
                <a:cs typeface="Times New Roman"/>
              </a:rPr>
              <a:t>which </a:t>
            </a:r>
            <a:r>
              <a:rPr sz="2000" spc="-10" dirty="0">
                <a:latin typeface="Times New Roman"/>
                <a:cs typeface="Times New Roman"/>
              </a:rPr>
              <a:t>the tasks to </a:t>
            </a:r>
            <a:r>
              <a:rPr sz="2000" dirty="0">
                <a:latin typeface="Times New Roman"/>
                <a:cs typeface="Times New Roman"/>
              </a:rPr>
              <a:t>be </a:t>
            </a:r>
            <a:r>
              <a:rPr sz="2000" spc="-10" dirty="0">
                <a:latin typeface="Times New Roman"/>
                <a:cs typeface="Times New Roman"/>
              </a:rPr>
              <a:t>executed </a:t>
            </a:r>
            <a:r>
              <a:rPr sz="2000" dirty="0">
                <a:latin typeface="Times New Roman"/>
                <a:cs typeface="Times New Roman"/>
              </a:rPr>
              <a:t>are </a:t>
            </a:r>
            <a:r>
              <a:rPr sz="2000" spc="-5" dirty="0">
                <a:latin typeface="Times New Roman"/>
                <a:cs typeface="Times New Roman"/>
              </a:rPr>
              <a:t>also</a:t>
            </a:r>
            <a:r>
              <a:rPr sz="2000" spc="16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fixed.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</a:t>
            </a:r>
            <a:r>
              <a:rPr sz="2000" spc="22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Hence</a:t>
            </a:r>
            <a:r>
              <a:rPr sz="2000" spc="8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the</a:t>
            </a:r>
            <a:r>
              <a:rPr sz="2000" spc="70" dirty="0"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code</a:t>
            </a:r>
            <a:r>
              <a:rPr sz="2000" spc="6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for</a:t>
            </a:r>
            <a:r>
              <a:rPr sz="2000" spc="8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performing</a:t>
            </a:r>
            <a:r>
              <a:rPr sz="2000" spc="6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these</a:t>
            </a:r>
            <a:r>
              <a:rPr sz="2000" spc="7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tasks</a:t>
            </a:r>
            <a:r>
              <a:rPr sz="2000" spc="10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6F2F9F"/>
                </a:solidFill>
                <a:latin typeface="Times New Roman"/>
                <a:cs typeface="Times New Roman"/>
              </a:rPr>
              <a:t>will</a:t>
            </a:r>
            <a:r>
              <a:rPr sz="2000" spc="7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be</a:t>
            </a:r>
            <a:r>
              <a:rPr sz="2000" spc="5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residing</a:t>
            </a:r>
            <a:r>
              <a:rPr sz="2000" spc="5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in</a:t>
            </a:r>
            <a:r>
              <a:rPr sz="2000" spc="5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the</a:t>
            </a:r>
            <a:r>
              <a:rPr sz="2000" spc="7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code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memory without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an operating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system</a:t>
            </a:r>
            <a:r>
              <a:rPr sz="2000" spc="204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image</a:t>
            </a:r>
            <a:r>
              <a:rPr sz="2000" spc="-1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349742" y="6471338"/>
            <a:ext cx="287020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95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1000" y="228600"/>
            <a:ext cx="8229600" cy="609600"/>
          </a:xfrm>
          <a:custGeom>
            <a:avLst/>
            <a:gdLst/>
            <a:ahLst/>
            <a:cxnLst/>
            <a:rect l="l" t="t" r="r" b="b"/>
            <a:pathLst>
              <a:path w="8229600" h="609600">
                <a:moveTo>
                  <a:pt x="0" y="609600"/>
                </a:moveTo>
                <a:lnTo>
                  <a:pt x="0" y="0"/>
                </a:lnTo>
                <a:lnTo>
                  <a:pt x="8229600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44500" y="199374"/>
            <a:ext cx="8319134" cy="6094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72110" marR="5080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solidFill>
                  <a:srgbClr val="FF0000"/>
                </a:solidFill>
                <a:latin typeface="Times New Roman"/>
                <a:cs typeface="Times New Roman"/>
              </a:rPr>
              <a:t>Super 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loop 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based </a:t>
            </a:r>
            <a:r>
              <a:rPr sz="2000" spc="-10" dirty="0">
                <a:solidFill>
                  <a:srgbClr val="FF0000"/>
                </a:solidFill>
                <a:latin typeface="Times New Roman"/>
                <a:cs typeface="Times New Roman"/>
              </a:rPr>
              <a:t>design </a:t>
            </a:r>
            <a:r>
              <a:rPr sz="2000" spc="-5" dirty="0">
                <a:latin typeface="Times New Roman"/>
                <a:cs typeface="Times New Roman"/>
              </a:rPr>
              <a:t>is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deployed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in </a:t>
            </a:r>
            <a:r>
              <a:rPr sz="2000" spc="5" dirty="0">
                <a:solidFill>
                  <a:srgbClr val="6F2F9F"/>
                </a:solidFill>
                <a:latin typeface="Times New Roman"/>
                <a:cs typeface="Times New Roman"/>
              </a:rPr>
              <a:t>low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cost embedded products </a:t>
            </a:r>
            <a:r>
              <a:rPr sz="2000" spc="-10" dirty="0">
                <a:latin typeface="Times New Roman"/>
                <a:cs typeface="Times New Roman"/>
              </a:rPr>
              <a:t>and 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products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where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response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time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is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not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time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critical</a:t>
            </a:r>
            <a:r>
              <a:rPr sz="2000" spc="-5" dirty="0">
                <a:latin typeface="Times New Roman"/>
                <a:cs typeface="Times New Roman"/>
              </a:rPr>
              <a:t>. </a:t>
            </a:r>
            <a:r>
              <a:rPr sz="2000" spc="-15" dirty="0">
                <a:latin typeface="Times New Roman"/>
                <a:cs typeface="Times New Roman"/>
              </a:rPr>
              <a:t>Some </a:t>
            </a:r>
            <a:r>
              <a:rPr sz="2000" spc="-10" dirty="0">
                <a:latin typeface="Times New Roman"/>
                <a:cs typeface="Times New Roman"/>
              </a:rPr>
              <a:t>embedded </a:t>
            </a:r>
            <a:r>
              <a:rPr sz="2000" spc="-5" dirty="0">
                <a:latin typeface="Times New Roman"/>
                <a:cs typeface="Times New Roman"/>
              </a:rPr>
              <a:t>products  </a:t>
            </a:r>
            <a:r>
              <a:rPr sz="2000" spc="-15" dirty="0">
                <a:latin typeface="Times New Roman"/>
                <a:cs typeface="Times New Roman"/>
              </a:rPr>
              <a:t>demand </a:t>
            </a:r>
            <a:r>
              <a:rPr sz="2000" spc="-10" dirty="0">
                <a:latin typeface="Times New Roman"/>
                <a:cs typeface="Times New Roman"/>
              </a:rPr>
              <a:t>this </a:t>
            </a:r>
            <a:r>
              <a:rPr sz="2000" spc="-15" dirty="0">
                <a:latin typeface="Times New Roman"/>
                <a:cs typeface="Times New Roman"/>
              </a:rPr>
              <a:t>type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approach.</a:t>
            </a:r>
            <a:endParaRPr sz="2000">
              <a:latin typeface="Times New Roman"/>
              <a:cs typeface="Times New Roman"/>
            </a:endParaRPr>
          </a:p>
          <a:p>
            <a:pPr marL="698500" marR="6350" indent="-326390" algn="just">
              <a:lnSpc>
                <a:spcPct val="150100"/>
              </a:lnSpc>
              <a:spcBef>
                <a:spcPts val="480"/>
              </a:spcBef>
              <a:buClr>
                <a:srgbClr val="3A812E"/>
              </a:buClr>
              <a:buSzPct val="60000"/>
              <a:buFont typeface="Wingdings"/>
              <a:buChar char=""/>
              <a:tabLst>
                <a:tab pos="699135" algn="l"/>
              </a:tabLst>
            </a:pPr>
            <a:r>
              <a:rPr sz="2000" spc="-5" dirty="0">
                <a:latin typeface="Times New Roman"/>
                <a:cs typeface="Times New Roman"/>
              </a:rPr>
              <a:t>For </a:t>
            </a:r>
            <a:r>
              <a:rPr sz="2000" spc="-10" dirty="0">
                <a:latin typeface="Times New Roman"/>
                <a:cs typeface="Times New Roman"/>
              </a:rPr>
              <a:t>example,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reading/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writing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data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to and from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 card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using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10" dirty="0">
                <a:latin typeface="Times New Roman"/>
                <a:cs typeface="Times New Roman"/>
              </a:rPr>
              <a:t>card </a:t>
            </a:r>
            <a:r>
              <a:rPr sz="2000" spc="-5" dirty="0">
                <a:latin typeface="Times New Roman"/>
                <a:cs typeface="Times New Roman"/>
              </a:rPr>
              <a:t>reader  requires a </a:t>
            </a:r>
            <a:r>
              <a:rPr sz="2000" spc="-10" dirty="0">
                <a:latin typeface="Times New Roman"/>
                <a:cs typeface="Times New Roman"/>
              </a:rPr>
              <a:t>sequence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operations </a:t>
            </a:r>
            <a:r>
              <a:rPr sz="2000" spc="-10" dirty="0">
                <a:latin typeface="Times New Roman"/>
                <a:cs typeface="Times New Roman"/>
              </a:rPr>
              <a:t>like </a:t>
            </a:r>
            <a:r>
              <a:rPr sz="2000" spc="-5" dirty="0">
                <a:latin typeface="Times New Roman"/>
                <a:cs typeface="Times New Roman"/>
              </a:rPr>
              <a:t>checking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presence </a:t>
            </a:r>
            <a:r>
              <a:rPr sz="2000" dirty="0">
                <a:latin typeface="Times New Roman"/>
                <a:cs typeface="Times New Roman"/>
              </a:rPr>
              <a:t>of card,  </a:t>
            </a:r>
            <a:r>
              <a:rPr sz="2000" spc="-10" dirty="0">
                <a:latin typeface="Times New Roman"/>
                <a:cs typeface="Times New Roman"/>
              </a:rPr>
              <a:t>authenticating the </a:t>
            </a:r>
            <a:r>
              <a:rPr sz="2000" spc="-5" dirty="0">
                <a:latin typeface="Times New Roman"/>
                <a:cs typeface="Times New Roman"/>
              </a:rPr>
              <a:t>operation, </a:t>
            </a:r>
            <a:r>
              <a:rPr sz="2000" spc="-10" dirty="0">
                <a:latin typeface="Times New Roman"/>
                <a:cs typeface="Times New Roman"/>
              </a:rPr>
              <a:t>reading/writing,</a:t>
            </a:r>
            <a:r>
              <a:rPr sz="2000" spc="17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etc.</a:t>
            </a:r>
            <a:endParaRPr sz="2000">
              <a:latin typeface="Times New Roman"/>
              <a:cs typeface="Times New Roman"/>
            </a:endParaRPr>
          </a:p>
          <a:p>
            <a:pPr marL="698500" marR="5080" indent="-326390" algn="just">
              <a:lnSpc>
                <a:spcPct val="150100"/>
              </a:lnSpc>
              <a:spcBef>
                <a:spcPts val="480"/>
              </a:spcBef>
              <a:buClr>
                <a:srgbClr val="3A812E"/>
              </a:buClr>
              <a:buSzPct val="60000"/>
              <a:buFont typeface="Wingdings"/>
              <a:buChar char=""/>
              <a:tabLst>
                <a:tab pos="699135" algn="l"/>
              </a:tabLst>
            </a:pPr>
            <a:r>
              <a:rPr sz="2000" spc="-10" dirty="0">
                <a:latin typeface="Times New Roman"/>
                <a:cs typeface="Times New Roman"/>
              </a:rPr>
              <a:t>A </a:t>
            </a:r>
            <a:r>
              <a:rPr sz="2000" spc="-5" dirty="0">
                <a:latin typeface="Times New Roman"/>
                <a:cs typeface="Times New Roman"/>
              </a:rPr>
              <a:t>typical example </a:t>
            </a:r>
            <a:r>
              <a:rPr sz="2000" dirty="0">
                <a:latin typeface="Times New Roman"/>
                <a:cs typeface="Times New Roman"/>
              </a:rPr>
              <a:t>of </a:t>
            </a:r>
            <a:r>
              <a:rPr sz="2000" spc="-5" dirty="0">
                <a:latin typeface="Times New Roman"/>
                <a:cs typeface="Times New Roman"/>
              </a:rPr>
              <a:t>a </a:t>
            </a:r>
            <a:r>
              <a:rPr sz="2000" spc="-10" dirty="0">
                <a:latin typeface="Times New Roman"/>
                <a:cs typeface="Times New Roman"/>
              </a:rPr>
              <a:t>'Super loop </a:t>
            </a:r>
            <a:r>
              <a:rPr sz="2000" dirty="0">
                <a:latin typeface="Times New Roman"/>
                <a:cs typeface="Times New Roman"/>
              </a:rPr>
              <a:t>based' </a:t>
            </a:r>
            <a:r>
              <a:rPr sz="2000" spc="-5" dirty="0">
                <a:latin typeface="Times New Roman"/>
                <a:cs typeface="Times New Roman"/>
              </a:rPr>
              <a:t>product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is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an electronic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video 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game </a:t>
            </a:r>
            <a:r>
              <a:rPr sz="2000" spc="5" dirty="0">
                <a:solidFill>
                  <a:srgbClr val="006FC0"/>
                </a:solidFill>
                <a:latin typeface="Times New Roman"/>
                <a:cs typeface="Times New Roman"/>
              </a:rPr>
              <a:t>toy </a:t>
            </a:r>
            <a:r>
              <a:rPr sz="2000" spc="-5" dirty="0">
                <a:latin typeface="Times New Roman"/>
                <a:cs typeface="Times New Roman"/>
              </a:rPr>
              <a:t>containing keypad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5" dirty="0">
                <a:latin typeface="Times New Roman"/>
                <a:cs typeface="Times New Roman"/>
              </a:rPr>
              <a:t>display </a:t>
            </a:r>
            <a:r>
              <a:rPr sz="2000" spc="-10" dirty="0">
                <a:latin typeface="Times New Roman"/>
                <a:cs typeface="Times New Roman"/>
              </a:rPr>
              <a:t>unit.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program running </a:t>
            </a:r>
            <a:r>
              <a:rPr sz="2000" spc="-10" dirty="0">
                <a:latin typeface="Times New Roman"/>
                <a:cs typeface="Times New Roman"/>
              </a:rPr>
              <a:t>inside  the </a:t>
            </a:r>
            <a:r>
              <a:rPr sz="2000" spc="-5" dirty="0">
                <a:latin typeface="Times New Roman"/>
                <a:cs typeface="Times New Roman"/>
              </a:rPr>
              <a:t>product </a:t>
            </a:r>
            <a:r>
              <a:rPr sz="2000" spc="-10" dirty="0">
                <a:latin typeface="Times New Roman"/>
                <a:cs typeface="Times New Roman"/>
              </a:rPr>
              <a:t>may </a:t>
            </a:r>
            <a:r>
              <a:rPr sz="2000" dirty="0">
                <a:latin typeface="Times New Roman"/>
                <a:cs typeface="Times New Roman"/>
              </a:rPr>
              <a:t>be </a:t>
            </a:r>
            <a:r>
              <a:rPr sz="2000" spc="-10" dirty="0">
                <a:latin typeface="Times New Roman"/>
                <a:cs typeface="Times New Roman"/>
              </a:rPr>
              <a:t>designed </a:t>
            </a:r>
            <a:r>
              <a:rPr sz="2000" spc="-5" dirty="0">
                <a:latin typeface="Times New Roman"/>
                <a:cs typeface="Times New Roman"/>
              </a:rPr>
              <a:t>in such a </a:t>
            </a:r>
            <a:r>
              <a:rPr sz="2000" spc="-15" dirty="0">
                <a:latin typeface="Times New Roman"/>
                <a:cs typeface="Times New Roman"/>
              </a:rPr>
              <a:t>way </a:t>
            </a:r>
            <a:r>
              <a:rPr sz="2000" spc="-10" dirty="0">
                <a:latin typeface="Times New Roman"/>
                <a:cs typeface="Times New Roman"/>
              </a:rPr>
              <a:t>that </a:t>
            </a:r>
            <a:r>
              <a:rPr sz="2000" spc="-5" dirty="0">
                <a:latin typeface="Times New Roman"/>
                <a:cs typeface="Times New Roman"/>
              </a:rPr>
              <a:t>it </a:t>
            </a:r>
            <a:r>
              <a:rPr sz="2000" dirty="0">
                <a:latin typeface="Times New Roman"/>
                <a:cs typeface="Times New Roman"/>
              </a:rPr>
              <a:t>reads </a:t>
            </a:r>
            <a:r>
              <a:rPr sz="2000" spc="-10" dirty="0">
                <a:latin typeface="Times New Roman"/>
                <a:cs typeface="Times New Roman"/>
              </a:rPr>
              <a:t>the keys </a:t>
            </a:r>
            <a:r>
              <a:rPr sz="2000" spc="-5" dirty="0">
                <a:latin typeface="Times New Roman"/>
                <a:cs typeface="Times New Roman"/>
              </a:rPr>
              <a:t>to </a:t>
            </a:r>
            <a:r>
              <a:rPr sz="2000" spc="-10" dirty="0">
                <a:latin typeface="Times New Roman"/>
                <a:cs typeface="Times New Roman"/>
              </a:rPr>
              <a:t>detect  whether the user has </a:t>
            </a:r>
            <a:r>
              <a:rPr sz="2000" spc="-5" dirty="0">
                <a:latin typeface="Times New Roman"/>
                <a:cs typeface="Times New Roman"/>
              </a:rPr>
              <a:t>given any input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5" dirty="0">
                <a:latin typeface="Times New Roman"/>
                <a:cs typeface="Times New Roman"/>
              </a:rPr>
              <a:t>if any key press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latin typeface="Times New Roman"/>
                <a:cs typeface="Times New Roman"/>
              </a:rPr>
              <a:t>detected </a:t>
            </a:r>
            <a:r>
              <a:rPr sz="2000" spc="-10" dirty="0">
                <a:latin typeface="Times New Roman"/>
                <a:cs typeface="Times New Roman"/>
              </a:rPr>
              <a:t>the  graphic </a:t>
            </a:r>
            <a:r>
              <a:rPr sz="2000" spc="-5" dirty="0">
                <a:latin typeface="Times New Roman"/>
                <a:cs typeface="Times New Roman"/>
              </a:rPr>
              <a:t>display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latin typeface="Times New Roman"/>
                <a:cs typeface="Times New Roman"/>
              </a:rPr>
              <a:t>updated. </a:t>
            </a:r>
            <a:r>
              <a:rPr sz="2000" spc="-15" dirty="0">
                <a:latin typeface="Times New Roman"/>
                <a:cs typeface="Times New Roman"/>
              </a:rPr>
              <a:t>Even </a:t>
            </a:r>
            <a:r>
              <a:rPr sz="2000" spc="5" dirty="0">
                <a:latin typeface="Times New Roman"/>
                <a:cs typeface="Times New Roman"/>
              </a:rPr>
              <a:t>if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application </a:t>
            </a:r>
            <a:r>
              <a:rPr sz="2000" spc="-15" dirty="0">
                <a:latin typeface="Times New Roman"/>
                <a:cs typeface="Times New Roman"/>
              </a:rPr>
              <a:t>misses </a:t>
            </a:r>
            <a:r>
              <a:rPr sz="2000" spc="-5" dirty="0">
                <a:latin typeface="Times New Roman"/>
                <a:cs typeface="Times New Roman"/>
              </a:rPr>
              <a:t>a key press, </a:t>
            </a:r>
            <a:r>
              <a:rPr sz="2000" spc="-10" dirty="0">
                <a:latin typeface="Times New Roman"/>
                <a:cs typeface="Times New Roman"/>
              </a:rPr>
              <a:t>it  won't</a:t>
            </a:r>
            <a:r>
              <a:rPr sz="2000" spc="3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create</a:t>
            </a:r>
            <a:r>
              <a:rPr sz="2000" spc="3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any</a:t>
            </a:r>
            <a:r>
              <a:rPr sz="2000" spc="28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critical</a:t>
            </a:r>
            <a:r>
              <a:rPr sz="2000" spc="33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issues;</a:t>
            </a:r>
            <a:r>
              <a:rPr sz="2000" spc="3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rather</a:t>
            </a:r>
            <a:r>
              <a:rPr sz="2000" spc="33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it</a:t>
            </a:r>
            <a:r>
              <a:rPr sz="2000" spc="31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will</a:t>
            </a:r>
            <a:r>
              <a:rPr sz="2000" spc="3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3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treated</a:t>
            </a:r>
            <a:r>
              <a:rPr sz="2000" spc="33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as</a:t>
            </a:r>
            <a:r>
              <a:rPr sz="2000" spc="3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</a:t>
            </a:r>
            <a:r>
              <a:rPr sz="2000" spc="32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bug</a:t>
            </a:r>
            <a:r>
              <a:rPr sz="2000" spc="3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in</a:t>
            </a:r>
            <a:r>
              <a:rPr sz="2000" spc="31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the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200"/>
              </a:spcBef>
              <a:tabLst>
                <a:tab pos="8241665" algn="l"/>
              </a:tabLst>
            </a:pPr>
            <a:r>
              <a:rPr sz="2000" strike="sngStrike" spc="-5" dirty="0">
                <a:latin typeface="Times New Roman"/>
                <a:cs typeface="Times New Roman"/>
              </a:rPr>
              <a:t>          </a:t>
            </a:r>
            <a:r>
              <a:rPr sz="2000" strike="sngStrike" spc="-100" dirty="0">
                <a:latin typeface="Times New Roman"/>
                <a:cs typeface="Times New Roman"/>
              </a:rPr>
              <a:t> </a:t>
            </a:r>
            <a:r>
              <a:rPr sz="2000" strike="sngStrike" spc="-15" dirty="0">
                <a:latin typeface="Times New Roman"/>
                <a:cs typeface="Times New Roman"/>
              </a:rPr>
              <a:t>firmware.	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349742" y="6471338"/>
            <a:ext cx="287020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96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0044" y="504113"/>
            <a:ext cx="8307705" cy="47834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0" dirty="0">
                <a:solidFill>
                  <a:srgbClr val="FF0000"/>
                </a:solidFill>
                <a:latin typeface="Times New Roman"/>
                <a:cs typeface="Times New Roman"/>
              </a:rPr>
              <a:t>'Super 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loop </a:t>
            </a:r>
            <a:r>
              <a:rPr sz="2000" spc="-5" dirty="0">
                <a:solidFill>
                  <a:srgbClr val="FF0000"/>
                </a:solidFill>
                <a:latin typeface="Times New Roman"/>
                <a:cs typeface="Times New Roman"/>
              </a:rPr>
              <a:t>based design'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is simple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and straight forward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without </a:t>
            </a:r>
            <a:r>
              <a:rPr sz="2000" spc="5" dirty="0">
                <a:solidFill>
                  <a:srgbClr val="6F2F9F"/>
                </a:solidFill>
                <a:latin typeface="Times New Roman"/>
                <a:cs typeface="Times New Roman"/>
              </a:rPr>
              <a:t>any </a:t>
            </a:r>
            <a:r>
              <a:rPr sz="2000" spc="15" dirty="0">
                <a:solidFill>
                  <a:srgbClr val="6F2F9F"/>
                </a:solidFill>
                <a:latin typeface="Times New Roman"/>
                <a:cs typeface="Times New Roman"/>
              </a:rPr>
              <a:t>OS 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related</a:t>
            </a:r>
            <a:r>
              <a:rPr sz="2000" spc="-3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overheads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56870" marR="8255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major drawback </a:t>
            </a:r>
            <a:r>
              <a:rPr sz="2000" spc="10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this </a:t>
            </a:r>
            <a:r>
              <a:rPr sz="2000" dirty="0">
                <a:latin typeface="Times New Roman"/>
                <a:cs typeface="Times New Roman"/>
              </a:rPr>
              <a:t>approach </a:t>
            </a:r>
            <a:r>
              <a:rPr sz="2000" spc="-5" dirty="0">
                <a:latin typeface="Times New Roman"/>
                <a:cs typeface="Times New Roman"/>
              </a:rPr>
              <a:t>is </a:t>
            </a:r>
            <a:r>
              <a:rPr sz="2000" spc="-10" dirty="0">
                <a:latin typeface="Times New Roman"/>
                <a:cs typeface="Times New Roman"/>
              </a:rPr>
              <a:t>that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any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failure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in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any part of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task 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will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affect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total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system</a:t>
            </a:r>
            <a:r>
              <a:rPr sz="2000" spc="-15" dirty="0">
                <a:latin typeface="Times New Roman"/>
                <a:cs typeface="Times New Roman"/>
              </a:rPr>
              <a:t>. </a:t>
            </a:r>
            <a:r>
              <a:rPr sz="2000" spc="-5" dirty="0">
                <a:latin typeface="Times New Roman"/>
                <a:cs typeface="Times New Roman"/>
              </a:rPr>
              <a:t>If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program hangs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up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at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some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point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while 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executing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a task</a:t>
            </a:r>
            <a:r>
              <a:rPr sz="2000" spc="-5" dirty="0">
                <a:latin typeface="Times New Roman"/>
                <a:cs typeface="Times New Roman"/>
              </a:rPr>
              <a:t>,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it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may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remain there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forever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5" dirty="0">
                <a:latin typeface="Times New Roman"/>
                <a:cs typeface="Times New Roman"/>
              </a:rPr>
              <a:t>ultimately </a:t>
            </a:r>
            <a:r>
              <a:rPr sz="2000" spc="-10" dirty="0">
                <a:latin typeface="Times New Roman"/>
                <a:cs typeface="Times New Roman"/>
              </a:rPr>
              <a:t>the </a:t>
            </a:r>
            <a:r>
              <a:rPr sz="2000" spc="-5" dirty="0">
                <a:latin typeface="Times New Roman"/>
                <a:cs typeface="Times New Roman"/>
              </a:rPr>
              <a:t>product stops  </a:t>
            </a:r>
            <a:r>
              <a:rPr sz="2000" spc="-10" dirty="0">
                <a:latin typeface="Times New Roman"/>
                <a:cs typeface="Times New Roman"/>
              </a:rPr>
              <a:t>functioning.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</a:t>
            </a:r>
            <a:r>
              <a:rPr sz="2000" spc="229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Another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major</a:t>
            </a:r>
            <a:r>
              <a:rPr sz="2000" spc="9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drawback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'Super</a:t>
            </a:r>
            <a:r>
              <a:rPr sz="2000" spc="1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loop</a:t>
            </a:r>
            <a:r>
              <a:rPr sz="2000" spc="9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based</a:t>
            </a:r>
            <a:r>
              <a:rPr sz="2000" spc="9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design'</a:t>
            </a:r>
            <a:r>
              <a:rPr sz="2000" spc="9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approach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is</a:t>
            </a:r>
            <a:r>
              <a:rPr sz="2000" spc="9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the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lack</a:t>
            </a:r>
            <a:r>
              <a:rPr sz="2000" spc="95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5" dirty="0">
                <a:solidFill>
                  <a:srgbClr val="006FC0"/>
                </a:solidFill>
                <a:latin typeface="Times New Roman"/>
                <a:cs typeface="Times New Roman"/>
              </a:rPr>
              <a:t>of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real</a:t>
            </a:r>
            <a:r>
              <a:rPr sz="2000" spc="-5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timeliness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68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</a:t>
            </a:r>
            <a:r>
              <a:rPr sz="2000" spc="23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There</a:t>
            </a:r>
            <a:r>
              <a:rPr sz="2000" spc="2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are</a:t>
            </a:r>
            <a:r>
              <a:rPr sz="2000" spc="275" dirty="0"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corrective</a:t>
            </a:r>
            <a:r>
              <a:rPr sz="2000" spc="30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C00000"/>
                </a:solidFill>
                <a:latin typeface="Times New Roman"/>
                <a:cs typeface="Times New Roman"/>
              </a:rPr>
              <a:t>measures</a:t>
            </a:r>
            <a:r>
              <a:rPr sz="2000" spc="280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for</a:t>
            </a:r>
            <a:r>
              <a:rPr sz="2000" spc="28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this</a:t>
            </a:r>
            <a:r>
              <a:rPr sz="2000" spc="27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also.</a:t>
            </a:r>
            <a:r>
              <a:rPr sz="2000" spc="2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28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best</a:t>
            </a:r>
            <a:r>
              <a:rPr sz="2000" spc="27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advised</a:t>
            </a:r>
            <a:r>
              <a:rPr sz="2000" spc="2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option</a:t>
            </a:r>
            <a:r>
              <a:rPr sz="2000" spc="27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in</a:t>
            </a:r>
            <a:r>
              <a:rPr sz="2000" spc="285" dirty="0"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use</a:t>
            </a:r>
            <a:endParaRPr sz="2000">
              <a:latin typeface="Times New Roman"/>
              <a:cs typeface="Times New Roman"/>
            </a:endParaRPr>
          </a:p>
          <a:p>
            <a:pPr marL="356870">
              <a:lnSpc>
                <a:spcPct val="100000"/>
              </a:lnSpc>
              <a:spcBef>
                <a:spcPts val="1200"/>
              </a:spcBef>
            </a:pP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interrupts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for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external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events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requiring real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time</a:t>
            </a:r>
            <a:r>
              <a:rPr sz="2000" spc="110" dirty="0">
                <a:solidFill>
                  <a:srgbClr val="AC1285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attention</a:t>
            </a:r>
            <a:r>
              <a:rPr sz="2000" spc="-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349742" y="6471338"/>
            <a:ext cx="287020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97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0044" y="353009"/>
            <a:ext cx="6293485" cy="329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6870" algn="l"/>
              </a:tabLst>
            </a:pPr>
            <a:r>
              <a:rPr i="0" spc="-5" dirty="0">
                <a:solidFill>
                  <a:srgbClr val="C00000"/>
                </a:solidFill>
              </a:rPr>
              <a:t>»	</a:t>
            </a:r>
            <a:r>
              <a:rPr b="1" u="heavy" spc="-5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The </a:t>
            </a:r>
            <a:r>
              <a:rPr b="1" u="heavy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Embedded </a:t>
            </a:r>
            <a:r>
              <a:rPr b="1" u="heavy" spc="-5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Operating System (OS) </a:t>
            </a:r>
            <a:r>
              <a:rPr b="1" u="heavy" spc="-10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Based</a:t>
            </a:r>
            <a:r>
              <a:rPr b="1" u="heavy" spc="45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b="1" u="heavy" spc="-5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Approach: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349742" y="6471338"/>
            <a:ext cx="287020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98</a:t>
            </a:fld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4500" y="717807"/>
            <a:ext cx="8322309" cy="54933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72110" marR="5080" indent="-344805" algn="just">
              <a:lnSpc>
                <a:spcPct val="150100"/>
              </a:lnSpc>
              <a:spcBef>
                <a:spcPts val="10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Operating System </a:t>
            </a:r>
            <a:r>
              <a:rPr sz="2000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(OS) </a:t>
            </a:r>
            <a:r>
              <a:rPr sz="2000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based approach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contains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operating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systems, 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which can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be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either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 General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Purpose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Operating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System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(GPOS)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or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 Real 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Time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Operating System </a:t>
            </a:r>
            <a:r>
              <a:rPr sz="2000" dirty="0">
                <a:solidFill>
                  <a:srgbClr val="AC1285"/>
                </a:solidFill>
                <a:latin typeface="Times New Roman"/>
                <a:cs typeface="Times New Roman"/>
              </a:rPr>
              <a:t>(RTOS)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to host the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user </a:t>
            </a:r>
            <a:r>
              <a:rPr sz="2000" spc="-10" dirty="0">
                <a:solidFill>
                  <a:srgbClr val="AC1285"/>
                </a:solidFill>
                <a:latin typeface="Times New Roman"/>
                <a:cs typeface="Times New Roman"/>
              </a:rPr>
              <a:t>written </a:t>
            </a:r>
            <a:r>
              <a:rPr sz="2000" spc="-5" dirty="0">
                <a:solidFill>
                  <a:srgbClr val="AC1285"/>
                </a:solidFill>
                <a:latin typeface="Times New Roman"/>
                <a:cs typeface="Times New Roman"/>
              </a:rPr>
              <a:t>application  </a:t>
            </a:r>
            <a:r>
              <a:rPr sz="2000" spc="-15" dirty="0">
                <a:solidFill>
                  <a:srgbClr val="AC1285"/>
                </a:solidFill>
                <a:latin typeface="Times New Roman"/>
                <a:cs typeface="Times New Roman"/>
              </a:rPr>
              <a:t>firmware</a:t>
            </a:r>
            <a:r>
              <a:rPr sz="2000" spc="-15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72110" marR="6985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latin typeface="Times New Roman"/>
                <a:cs typeface="Times New Roman"/>
              </a:rPr>
              <a:t>The </a:t>
            </a:r>
            <a:r>
              <a:rPr sz="2000" i="1" spc="-5" dirty="0">
                <a:solidFill>
                  <a:srgbClr val="C00000"/>
                </a:solidFill>
                <a:latin typeface="Times New Roman"/>
                <a:cs typeface="Times New Roman"/>
              </a:rPr>
              <a:t>General Purpose </a:t>
            </a:r>
            <a:r>
              <a:rPr sz="2000" i="1" spc="-10" dirty="0">
                <a:solidFill>
                  <a:srgbClr val="C00000"/>
                </a:solidFill>
                <a:latin typeface="Times New Roman"/>
                <a:cs typeface="Times New Roman"/>
              </a:rPr>
              <a:t>OS </a:t>
            </a:r>
            <a:r>
              <a:rPr sz="2000" i="1" spc="-5" dirty="0">
                <a:solidFill>
                  <a:srgbClr val="C00000"/>
                </a:solidFill>
                <a:latin typeface="Times New Roman"/>
                <a:cs typeface="Times New Roman"/>
              </a:rPr>
              <a:t>(GPOS) based design </a:t>
            </a:r>
            <a:r>
              <a:rPr sz="2000" spc="-10" dirty="0">
                <a:latin typeface="Times New Roman"/>
                <a:cs typeface="Times New Roman"/>
              </a:rPr>
              <a:t>is </a:t>
            </a:r>
            <a:r>
              <a:rPr sz="2000" spc="-5" dirty="0">
                <a:latin typeface="Times New Roman"/>
                <a:cs typeface="Times New Roman"/>
              </a:rPr>
              <a:t>very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similar to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a 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conventional </a:t>
            </a:r>
            <a:r>
              <a:rPr sz="2000" spc="5" dirty="0">
                <a:solidFill>
                  <a:srgbClr val="6F2F9F"/>
                </a:solidFill>
                <a:latin typeface="Times New Roman"/>
                <a:cs typeface="Times New Roman"/>
              </a:rPr>
              <a:t>PC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based application development</a:t>
            </a:r>
            <a:r>
              <a:rPr sz="2000" spc="-5" dirty="0">
                <a:latin typeface="Times New Roman"/>
                <a:cs typeface="Times New Roman"/>
              </a:rPr>
              <a:t>, </a:t>
            </a:r>
            <a:r>
              <a:rPr sz="2000" spc="-10" dirty="0">
                <a:latin typeface="Times New Roman"/>
                <a:cs typeface="Times New Roman"/>
              </a:rPr>
              <a:t>where the </a:t>
            </a:r>
            <a:r>
              <a:rPr sz="2000" spc="-5" dirty="0">
                <a:latin typeface="Times New Roman"/>
                <a:cs typeface="Times New Roman"/>
              </a:rPr>
              <a:t>device </a:t>
            </a:r>
            <a:r>
              <a:rPr sz="2000" spc="-10" dirty="0">
                <a:latin typeface="Times New Roman"/>
                <a:cs typeface="Times New Roman"/>
              </a:rPr>
              <a:t>contains  </a:t>
            </a:r>
            <a:r>
              <a:rPr sz="2000" spc="-5" dirty="0">
                <a:latin typeface="Times New Roman"/>
                <a:cs typeface="Times New Roman"/>
              </a:rPr>
              <a:t>an operating system (Windows/ </a:t>
            </a:r>
            <a:r>
              <a:rPr sz="2000" spc="-10" dirty="0">
                <a:latin typeface="Times New Roman"/>
                <a:cs typeface="Times New Roman"/>
              </a:rPr>
              <a:t>Unix/ Linux, </a:t>
            </a:r>
            <a:r>
              <a:rPr sz="2000" spc="-5" dirty="0">
                <a:latin typeface="Times New Roman"/>
                <a:cs typeface="Times New Roman"/>
              </a:rPr>
              <a:t>etc. </a:t>
            </a:r>
            <a:r>
              <a:rPr sz="2000" spc="-10" dirty="0">
                <a:latin typeface="Times New Roman"/>
                <a:cs typeface="Times New Roman"/>
              </a:rPr>
              <a:t>for </a:t>
            </a:r>
            <a:r>
              <a:rPr sz="2000" dirty="0">
                <a:latin typeface="Times New Roman"/>
                <a:cs typeface="Times New Roman"/>
              </a:rPr>
              <a:t>Desktop </a:t>
            </a:r>
            <a:r>
              <a:rPr sz="2000" spc="-5" dirty="0">
                <a:latin typeface="Times New Roman"/>
                <a:cs typeface="Times New Roman"/>
              </a:rPr>
              <a:t>PCs)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15" dirty="0">
                <a:latin typeface="Times New Roman"/>
                <a:cs typeface="Times New Roman"/>
              </a:rPr>
              <a:t>you  will </a:t>
            </a:r>
            <a:r>
              <a:rPr sz="2000" dirty="0">
                <a:latin typeface="Times New Roman"/>
                <a:cs typeface="Times New Roman"/>
              </a:rPr>
              <a:t>be </a:t>
            </a:r>
            <a:r>
              <a:rPr sz="2000" spc="-5" dirty="0">
                <a:latin typeface="Times New Roman"/>
                <a:cs typeface="Times New Roman"/>
              </a:rPr>
              <a:t>creating </a:t>
            </a:r>
            <a:r>
              <a:rPr sz="2000" spc="-10" dirty="0">
                <a:latin typeface="Times New Roman"/>
                <a:cs typeface="Times New Roman"/>
              </a:rPr>
              <a:t>and </a:t>
            </a:r>
            <a:r>
              <a:rPr sz="2000" spc="-15" dirty="0">
                <a:latin typeface="Times New Roman"/>
                <a:cs typeface="Times New Roman"/>
              </a:rPr>
              <a:t>running </a:t>
            </a:r>
            <a:r>
              <a:rPr sz="2000" spc="-10" dirty="0">
                <a:latin typeface="Times New Roman"/>
                <a:cs typeface="Times New Roman"/>
              </a:rPr>
              <a:t>user </a:t>
            </a:r>
            <a:r>
              <a:rPr sz="2000" spc="-5" dirty="0">
                <a:latin typeface="Times New Roman"/>
                <a:cs typeface="Times New Roman"/>
              </a:rPr>
              <a:t>applications </a:t>
            </a:r>
            <a:r>
              <a:rPr sz="2000" dirty="0">
                <a:latin typeface="Times New Roman"/>
                <a:cs typeface="Times New Roman"/>
              </a:rPr>
              <a:t>on </a:t>
            </a:r>
            <a:r>
              <a:rPr sz="2000" spc="-5" dirty="0">
                <a:latin typeface="Times New Roman"/>
                <a:cs typeface="Times New Roman"/>
              </a:rPr>
              <a:t>top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16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it.</a:t>
            </a:r>
            <a:endParaRPr sz="2000">
              <a:latin typeface="Times New Roman"/>
              <a:cs typeface="Times New Roman"/>
            </a:endParaRPr>
          </a:p>
          <a:p>
            <a:pPr marL="698500" marR="7620" indent="-326390" algn="just">
              <a:lnSpc>
                <a:spcPct val="150100"/>
              </a:lnSpc>
              <a:spcBef>
                <a:spcPts val="464"/>
              </a:spcBef>
              <a:buClr>
                <a:srgbClr val="3A812E"/>
              </a:buClr>
              <a:buSzPct val="58333"/>
              <a:buFont typeface="Wingdings"/>
              <a:buChar char=""/>
              <a:tabLst>
                <a:tab pos="699135" algn="l"/>
              </a:tabLst>
            </a:pPr>
            <a:r>
              <a:rPr sz="1800" spc="-5" dirty="0">
                <a:latin typeface="Times New Roman"/>
                <a:cs typeface="Times New Roman"/>
              </a:rPr>
              <a:t>Example </a:t>
            </a:r>
            <a:r>
              <a:rPr sz="1800" spc="5" dirty="0">
                <a:latin typeface="Times New Roman"/>
                <a:cs typeface="Times New Roman"/>
              </a:rPr>
              <a:t>of </a:t>
            </a:r>
            <a:r>
              <a:rPr sz="1800" dirty="0">
                <a:latin typeface="Times New Roman"/>
                <a:cs typeface="Times New Roman"/>
              </a:rPr>
              <a:t>a </a:t>
            </a:r>
            <a:r>
              <a:rPr sz="1800" spc="-5" dirty="0">
                <a:latin typeface="Times New Roman"/>
                <a:cs typeface="Times New Roman"/>
              </a:rPr>
              <a:t>GPOS used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-5" dirty="0">
                <a:latin typeface="Times New Roman"/>
                <a:cs typeface="Times New Roman"/>
              </a:rPr>
              <a:t>embedded product development is Microsoft®  Windows XP Embedded </a:t>
            </a:r>
            <a:r>
              <a:rPr sz="1800" dirty="0">
                <a:latin typeface="Times New Roman"/>
                <a:cs typeface="Times New Roman"/>
              </a:rPr>
              <a:t>8.1, </a:t>
            </a:r>
            <a:r>
              <a:rPr sz="1800" spc="-10" dirty="0">
                <a:latin typeface="Times New Roman"/>
                <a:cs typeface="Times New Roman"/>
              </a:rPr>
              <a:t>whIch offers </a:t>
            </a:r>
            <a:r>
              <a:rPr sz="1800" spc="-5" dirty="0">
                <a:latin typeface="Times New Roman"/>
                <a:cs typeface="Times New Roman"/>
              </a:rPr>
              <a:t>customization </a:t>
            </a:r>
            <a:r>
              <a:rPr sz="1800" dirty="0">
                <a:latin typeface="Times New Roman"/>
                <a:cs typeface="Times New Roman"/>
              </a:rPr>
              <a:t>to use industry </a:t>
            </a:r>
            <a:r>
              <a:rPr sz="1800" spc="-5" dirty="0">
                <a:latin typeface="Times New Roman"/>
                <a:cs typeface="Times New Roman"/>
              </a:rPr>
              <a:t>devices  like </a:t>
            </a:r>
            <a:r>
              <a:rPr sz="1800" dirty="0">
                <a:latin typeface="Times New Roman"/>
                <a:cs typeface="Times New Roman"/>
              </a:rPr>
              <a:t>Personal </a:t>
            </a:r>
            <a:r>
              <a:rPr sz="1800" spc="-5" dirty="0">
                <a:latin typeface="Times New Roman"/>
                <a:cs typeface="Times New Roman"/>
              </a:rPr>
              <a:t>Digital Assistants (PDAs), Hand held devices/ </a:t>
            </a:r>
            <a:r>
              <a:rPr sz="1800" dirty="0">
                <a:latin typeface="Times New Roman"/>
                <a:cs typeface="Times New Roman"/>
              </a:rPr>
              <a:t>Portable</a:t>
            </a:r>
            <a:r>
              <a:rPr sz="1800" spc="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devices,</a:t>
            </a:r>
            <a:endParaRPr sz="18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165"/>
              </a:spcBef>
              <a:tabLst>
                <a:tab pos="698500" algn="l"/>
                <a:tab pos="8241665" algn="l"/>
              </a:tabLst>
            </a:pPr>
            <a:r>
              <a:rPr sz="1800" u="heavy" dirty="0"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800" u="heavy" spc="5" dirty="0"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Point of </a:t>
            </a:r>
            <a:r>
              <a:rPr sz="1800" u="heavy" spc="-5" dirty="0"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Sale </a:t>
            </a:r>
            <a:r>
              <a:rPr sz="1800" u="heavy" spc="5" dirty="0"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(PoS) </a:t>
            </a:r>
            <a:r>
              <a:rPr sz="1800" u="heavy" spc="-10" dirty="0"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Terminals, </a:t>
            </a:r>
            <a:r>
              <a:rPr sz="1800" u="heavy" dirty="0"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Patient </a:t>
            </a:r>
            <a:r>
              <a:rPr sz="1800" u="heavy" spc="5" dirty="0"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Monitoring </a:t>
            </a:r>
            <a:r>
              <a:rPr sz="1800" u="heavy" spc="-15" dirty="0"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Systems,</a:t>
            </a:r>
            <a:r>
              <a:rPr sz="1800" u="heavy" spc="-50" dirty="0"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u="heavy" spc="-5" dirty="0"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etc</a:t>
            </a:r>
            <a:r>
              <a:rPr sz="2000" u="heavy" spc="-5" dirty="0">
                <a:uFill>
                  <a:solidFill>
                    <a:srgbClr val="CC9900"/>
                  </a:solidFill>
                </a:uFill>
                <a:latin typeface="Times New Roman"/>
                <a:cs typeface="Times New Roman"/>
              </a:rPr>
              <a:t>.	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0044" y="199374"/>
            <a:ext cx="8301990" cy="19164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7620" indent="-344805">
              <a:lnSpc>
                <a:spcPct val="150100"/>
              </a:lnSpc>
              <a:spcBef>
                <a:spcPts val="100"/>
              </a:spcBef>
              <a:tabLst>
                <a:tab pos="356870" algn="l"/>
              </a:tabLst>
            </a:pPr>
            <a:r>
              <a:rPr i="0" spc="-5" dirty="0">
                <a:solidFill>
                  <a:srgbClr val="C00000"/>
                </a:solidFill>
              </a:rPr>
              <a:t>»	</a:t>
            </a:r>
            <a:r>
              <a:rPr i="0" spc="-5" dirty="0">
                <a:solidFill>
                  <a:srgbClr val="6F2F9F"/>
                </a:solidFill>
              </a:rPr>
              <a:t>OS based applications also require </a:t>
            </a:r>
            <a:r>
              <a:rPr i="0" spc="-5" dirty="0">
                <a:solidFill>
                  <a:srgbClr val="C00000"/>
                </a:solidFill>
              </a:rPr>
              <a:t>'Driver software</a:t>
            </a:r>
            <a:r>
              <a:rPr i="0" spc="-5" dirty="0">
                <a:solidFill>
                  <a:srgbClr val="6F2F9F"/>
                </a:solidFill>
              </a:rPr>
              <a:t>' </a:t>
            </a:r>
            <a:r>
              <a:rPr i="0" spc="-10" dirty="0">
                <a:solidFill>
                  <a:srgbClr val="6F2F9F"/>
                </a:solidFill>
              </a:rPr>
              <a:t>for different </a:t>
            </a:r>
            <a:r>
              <a:rPr i="0" spc="-5" dirty="0">
                <a:solidFill>
                  <a:srgbClr val="6F2F9F"/>
                </a:solidFill>
              </a:rPr>
              <a:t>hardware  present </a:t>
            </a:r>
            <a:r>
              <a:rPr i="0" dirty="0">
                <a:solidFill>
                  <a:srgbClr val="6F2F9F"/>
                </a:solidFill>
              </a:rPr>
              <a:t>on </a:t>
            </a:r>
            <a:r>
              <a:rPr i="0" spc="-10" dirty="0">
                <a:solidFill>
                  <a:srgbClr val="6F2F9F"/>
                </a:solidFill>
              </a:rPr>
              <a:t>the </a:t>
            </a:r>
            <a:r>
              <a:rPr i="0" dirty="0">
                <a:solidFill>
                  <a:srgbClr val="6F2F9F"/>
                </a:solidFill>
              </a:rPr>
              <a:t>board </a:t>
            </a:r>
            <a:r>
              <a:rPr i="0" spc="-5" dirty="0">
                <a:solidFill>
                  <a:srgbClr val="6F2F9F"/>
                </a:solidFill>
              </a:rPr>
              <a:t>to </a:t>
            </a:r>
            <a:r>
              <a:rPr i="0" spc="-15" dirty="0">
                <a:solidFill>
                  <a:srgbClr val="6F2F9F"/>
                </a:solidFill>
              </a:rPr>
              <a:t>communicate </a:t>
            </a:r>
            <a:r>
              <a:rPr i="0" spc="-20" dirty="0">
                <a:solidFill>
                  <a:srgbClr val="6F2F9F"/>
                </a:solidFill>
              </a:rPr>
              <a:t>with</a:t>
            </a:r>
            <a:r>
              <a:rPr i="0" spc="160" dirty="0">
                <a:solidFill>
                  <a:srgbClr val="6F2F9F"/>
                </a:solidFill>
              </a:rPr>
              <a:t> </a:t>
            </a:r>
            <a:r>
              <a:rPr i="0" spc="-15" dirty="0">
                <a:solidFill>
                  <a:srgbClr val="6F2F9F"/>
                </a:solidFill>
              </a:rPr>
              <a:t>them</a:t>
            </a:r>
            <a:r>
              <a:rPr i="0" spc="-15" dirty="0">
                <a:solidFill>
                  <a:srgbClr val="000000"/>
                </a:solidFill>
              </a:rPr>
              <a:t>.</a:t>
            </a:r>
          </a:p>
          <a:p>
            <a:pPr marL="356870" marR="5080" indent="-344805">
              <a:lnSpc>
                <a:spcPct val="150100"/>
              </a:lnSpc>
              <a:spcBef>
                <a:spcPts val="480"/>
              </a:spcBef>
              <a:tabLst>
                <a:tab pos="356870" algn="l"/>
                <a:tab pos="3359785" algn="l"/>
                <a:tab pos="5909310" algn="l"/>
              </a:tabLst>
            </a:pPr>
            <a:r>
              <a:rPr i="0" spc="-5" dirty="0">
                <a:solidFill>
                  <a:srgbClr val="C00000"/>
                </a:solidFill>
              </a:rPr>
              <a:t>»	</a:t>
            </a:r>
            <a:r>
              <a:rPr i="0" dirty="0">
                <a:solidFill>
                  <a:srgbClr val="000000"/>
                </a:solidFill>
              </a:rPr>
              <a:t>The  </a:t>
            </a:r>
            <a:r>
              <a:rPr spc="-5" dirty="0">
                <a:solidFill>
                  <a:srgbClr val="C00000"/>
                </a:solidFill>
                <a:latin typeface="Times New Roman"/>
                <a:cs typeface="Times New Roman"/>
              </a:rPr>
              <a:t>Real</a:t>
            </a:r>
            <a:r>
              <a:rPr spc="39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C00000"/>
                </a:solidFill>
                <a:latin typeface="Times New Roman"/>
                <a:cs typeface="Times New Roman"/>
              </a:rPr>
              <a:t>Time</a:t>
            </a:r>
            <a:r>
              <a:rPr spc="450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C00000"/>
                </a:solidFill>
                <a:latin typeface="Times New Roman"/>
                <a:cs typeface="Times New Roman"/>
              </a:rPr>
              <a:t>Operating	System</a:t>
            </a:r>
            <a:r>
              <a:rPr spc="45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C00000"/>
                </a:solidFill>
                <a:latin typeface="Times New Roman"/>
                <a:cs typeface="Times New Roman"/>
              </a:rPr>
              <a:t>(RTOS)</a:t>
            </a:r>
            <a:r>
              <a:rPr spc="440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C00000"/>
                </a:solidFill>
                <a:latin typeface="Times New Roman"/>
                <a:cs typeface="Times New Roman"/>
              </a:rPr>
              <a:t>based	</a:t>
            </a:r>
            <a:r>
              <a:rPr spc="-10" dirty="0">
                <a:solidFill>
                  <a:srgbClr val="C00000"/>
                </a:solidFill>
                <a:latin typeface="Times New Roman"/>
                <a:cs typeface="Times New Roman"/>
              </a:rPr>
              <a:t>design </a:t>
            </a:r>
            <a:r>
              <a:rPr i="0" spc="-10" dirty="0">
                <a:solidFill>
                  <a:srgbClr val="000000"/>
                </a:solidFill>
              </a:rPr>
              <a:t>is </a:t>
            </a:r>
            <a:r>
              <a:rPr i="0" spc="-10" dirty="0">
                <a:solidFill>
                  <a:srgbClr val="6F2F9F"/>
                </a:solidFill>
              </a:rPr>
              <a:t>employed in  </a:t>
            </a:r>
            <a:r>
              <a:rPr i="0" spc="-5" dirty="0">
                <a:solidFill>
                  <a:srgbClr val="6F2F9F"/>
                </a:solidFill>
              </a:rPr>
              <a:t>embedded products </a:t>
            </a:r>
            <a:r>
              <a:rPr i="0" spc="-10" dirty="0">
                <a:solidFill>
                  <a:srgbClr val="6F2F9F"/>
                </a:solidFill>
              </a:rPr>
              <a:t>demanding </a:t>
            </a:r>
            <a:r>
              <a:rPr i="0" spc="-15" dirty="0">
                <a:solidFill>
                  <a:srgbClr val="6F2F9F"/>
                </a:solidFill>
              </a:rPr>
              <a:t>Real-time</a:t>
            </a:r>
            <a:r>
              <a:rPr i="0" spc="125" dirty="0">
                <a:solidFill>
                  <a:srgbClr val="6F2F9F"/>
                </a:solidFill>
              </a:rPr>
              <a:t> </a:t>
            </a:r>
            <a:r>
              <a:rPr i="0" spc="-5" dirty="0">
                <a:solidFill>
                  <a:srgbClr val="6F2F9F"/>
                </a:solidFill>
              </a:rPr>
              <a:t>response</a:t>
            </a:r>
            <a:r>
              <a:rPr i="0" spc="-5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349742" y="6471338"/>
            <a:ext cx="287020" cy="19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200" spc="-40" dirty="0">
                <a:latin typeface="Times New Roman"/>
                <a:cs typeface="Times New Roman"/>
              </a:rPr>
              <a:t>99</a:t>
            </a:fld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4500" y="2150747"/>
            <a:ext cx="8321040" cy="4125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72110" marR="5080" indent="-344805" algn="just">
              <a:lnSpc>
                <a:spcPct val="150000"/>
              </a:lnSpc>
              <a:spcBef>
                <a:spcPts val="105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RTOS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respond in a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timely and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predictable </a:t>
            </a:r>
            <a:r>
              <a:rPr sz="2000" spc="-15" dirty="0">
                <a:solidFill>
                  <a:srgbClr val="6F2F9F"/>
                </a:solidFill>
                <a:latin typeface="Times New Roman"/>
                <a:cs typeface="Times New Roman"/>
              </a:rPr>
              <a:t>manner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to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events</a:t>
            </a:r>
            <a:r>
              <a:rPr sz="2000" spc="-10" dirty="0">
                <a:latin typeface="Times New Roman"/>
                <a:cs typeface="Times New Roman"/>
              </a:rPr>
              <a:t>.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Real Time 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operating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system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contains a Real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Time kernel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responsible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for performing </a:t>
            </a:r>
            <a:r>
              <a:rPr sz="2000" dirty="0">
                <a:solidFill>
                  <a:srgbClr val="006FC0"/>
                </a:solidFill>
                <a:latin typeface="Times New Roman"/>
                <a:cs typeface="Times New Roman"/>
              </a:rPr>
              <a:t>pre- 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emptive multitasking, </a:t>
            </a:r>
            <a:r>
              <a:rPr sz="2000" spc="-10" dirty="0">
                <a:solidFill>
                  <a:srgbClr val="006FC0"/>
                </a:solidFill>
                <a:latin typeface="Times New Roman"/>
                <a:cs typeface="Times New Roman"/>
              </a:rPr>
              <a:t>scheduler for scheduling tasks, </a:t>
            </a:r>
            <a:r>
              <a:rPr sz="2000" spc="-15" dirty="0">
                <a:solidFill>
                  <a:srgbClr val="006FC0"/>
                </a:solidFill>
                <a:latin typeface="Times New Roman"/>
                <a:cs typeface="Times New Roman"/>
              </a:rPr>
              <a:t>multiple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threads</a:t>
            </a:r>
            <a:r>
              <a:rPr sz="2000" spc="-5" dirty="0">
                <a:latin typeface="Times New Roman"/>
                <a:cs typeface="Times New Roman"/>
              </a:rPr>
              <a:t>, etc.</a:t>
            </a:r>
            <a:r>
              <a:rPr sz="2000" spc="47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A</a:t>
            </a:r>
            <a:endParaRPr sz="2000">
              <a:latin typeface="Times New Roman"/>
              <a:cs typeface="Times New Roman"/>
            </a:endParaRPr>
          </a:p>
          <a:p>
            <a:pPr marL="372110" marR="5715" indent="-344805" algn="just">
              <a:lnSpc>
                <a:spcPct val="150100"/>
              </a:lnSpc>
              <a:spcBef>
                <a:spcPts val="480"/>
              </a:spcBef>
            </a:pPr>
            <a:r>
              <a:rPr sz="2000" spc="-5" dirty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sz="2000" spc="-10" dirty="0">
                <a:latin typeface="Times New Roman"/>
                <a:cs typeface="Times New Roman"/>
              </a:rPr>
              <a:t>Real Time </a:t>
            </a:r>
            <a:r>
              <a:rPr sz="2000" spc="-5" dirty="0">
                <a:latin typeface="Times New Roman"/>
                <a:cs typeface="Times New Roman"/>
              </a:rPr>
              <a:t>Operating System </a:t>
            </a:r>
            <a:r>
              <a:rPr sz="2000" dirty="0">
                <a:latin typeface="Times New Roman"/>
                <a:cs typeface="Times New Roman"/>
              </a:rPr>
              <a:t>(RTOS) </a:t>
            </a:r>
            <a:r>
              <a:rPr sz="2000" spc="-10" dirty="0">
                <a:latin typeface="Times New Roman"/>
                <a:cs typeface="Times New Roman"/>
              </a:rPr>
              <a:t>allows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flexible scheduling </a:t>
            </a:r>
            <a:r>
              <a:rPr sz="2000" dirty="0">
                <a:solidFill>
                  <a:srgbClr val="6F2F9F"/>
                </a:solidFill>
                <a:latin typeface="Times New Roman"/>
                <a:cs typeface="Times New Roman"/>
              </a:rPr>
              <a:t>of system 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resources </a:t>
            </a:r>
            <a:r>
              <a:rPr sz="2000" spc="-10" dirty="0">
                <a:latin typeface="Times New Roman"/>
                <a:cs typeface="Times New Roman"/>
              </a:rPr>
              <a:t>like the </a:t>
            </a:r>
            <a:r>
              <a:rPr sz="2000" spc="-5" dirty="0">
                <a:solidFill>
                  <a:srgbClr val="006FC0"/>
                </a:solidFill>
                <a:latin typeface="Times New Roman"/>
                <a:cs typeface="Times New Roman"/>
              </a:rPr>
              <a:t>CPU and memory </a:t>
            </a:r>
            <a:r>
              <a:rPr sz="2000" spc="-5" dirty="0">
                <a:latin typeface="Times New Roman"/>
                <a:cs typeface="Times New Roman"/>
              </a:rPr>
              <a:t>and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offers some </a:t>
            </a:r>
            <a:r>
              <a:rPr sz="2000" spc="-5" dirty="0">
                <a:solidFill>
                  <a:srgbClr val="6F2F9F"/>
                </a:solidFill>
                <a:latin typeface="Times New Roman"/>
                <a:cs typeface="Times New Roman"/>
              </a:rPr>
              <a:t>way to communicate 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between</a:t>
            </a:r>
            <a:r>
              <a:rPr sz="2000" spc="1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F2F9F"/>
                </a:solidFill>
                <a:latin typeface="Times New Roman"/>
                <a:cs typeface="Times New Roman"/>
              </a:rPr>
              <a:t>tasks</a:t>
            </a:r>
            <a:r>
              <a:rPr sz="2000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372110" algn="just">
              <a:lnSpc>
                <a:spcPct val="100000"/>
              </a:lnSpc>
              <a:spcBef>
                <a:spcPts val="1545"/>
              </a:spcBef>
            </a:pPr>
            <a:r>
              <a:rPr sz="1750" spc="10" dirty="0">
                <a:solidFill>
                  <a:srgbClr val="C00000"/>
                </a:solidFill>
                <a:latin typeface="Times New Roman"/>
                <a:cs typeface="Times New Roman"/>
              </a:rPr>
              <a:t>»    </a:t>
            </a:r>
            <a:r>
              <a:rPr sz="1800" spc="-5" dirty="0">
                <a:latin typeface="Times New Roman"/>
                <a:cs typeface="Times New Roman"/>
              </a:rPr>
              <a:t>'</a:t>
            </a:r>
            <a:r>
              <a:rPr sz="1800" i="1" spc="-5" dirty="0">
                <a:latin typeface="Times New Roman"/>
                <a:cs typeface="Times New Roman"/>
              </a:rPr>
              <a:t>Windows    </a:t>
            </a:r>
            <a:r>
              <a:rPr sz="1800" i="1" dirty="0">
                <a:latin typeface="Times New Roman"/>
                <a:cs typeface="Times New Roman"/>
              </a:rPr>
              <a:t>Embedded  </a:t>
            </a:r>
            <a:r>
              <a:rPr sz="1800" i="1" spc="-10" dirty="0">
                <a:latin typeface="Times New Roman"/>
                <a:cs typeface="Times New Roman"/>
              </a:rPr>
              <a:t>Compact</a:t>
            </a:r>
            <a:r>
              <a:rPr sz="1800" spc="-10" dirty="0">
                <a:latin typeface="Times New Roman"/>
                <a:cs typeface="Times New Roman"/>
              </a:rPr>
              <a:t>',  </a:t>
            </a:r>
            <a:r>
              <a:rPr sz="1800" spc="-5" dirty="0">
                <a:latin typeface="Times New Roman"/>
                <a:cs typeface="Times New Roman"/>
              </a:rPr>
              <a:t>'</a:t>
            </a:r>
            <a:r>
              <a:rPr sz="1800" i="1" spc="-5" dirty="0">
                <a:latin typeface="Times New Roman"/>
                <a:cs typeface="Times New Roman"/>
              </a:rPr>
              <a:t>pSOS</a:t>
            </a:r>
            <a:r>
              <a:rPr sz="1800" spc="-5" dirty="0">
                <a:latin typeface="Times New Roman"/>
                <a:cs typeface="Times New Roman"/>
              </a:rPr>
              <a:t>',  '</a:t>
            </a:r>
            <a:r>
              <a:rPr sz="1800" i="1" spc="-5" dirty="0">
                <a:latin typeface="Times New Roman"/>
                <a:cs typeface="Times New Roman"/>
              </a:rPr>
              <a:t>VxWorks</a:t>
            </a:r>
            <a:r>
              <a:rPr sz="1800" spc="-5" dirty="0">
                <a:latin typeface="Times New Roman"/>
                <a:cs typeface="Times New Roman"/>
              </a:rPr>
              <a:t>',  '</a:t>
            </a:r>
            <a:r>
              <a:rPr sz="1800" i="1" spc="-5" dirty="0">
                <a:latin typeface="Times New Roman"/>
                <a:cs typeface="Times New Roman"/>
              </a:rPr>
              <a:t>ThreadX</a:t>
            </a:r>
            <a:r>
              <a:rPr sz="1800" spc="-5" dirty="0">
                <a:latin typeface="Times New Roman"/>
                <a:cs typeface="Times New Roman"/>
              </a:rPr>
              <a:t>',</a:t>
            </a:r>
            <a:r>
              <a:rPr sz="1800" spc="4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'</a:t>
            </a:r>
            <a:r>
              <a:rPr sz="1800" i="1" spc="-5" dirty="0">
                <a:latin typeface="Times New Roman"/>
                <a:cs typeface="Times New Roman"/>
              </a:rPr>
              <a:t>MicroC/OS-III</a:t>
            </a:r>
            <a:r>
              <a:rPr sz="1800" spc="-5" dirty="0">
                <a:latin typeface="Times New Roman"/>
                <a:cs typeface="Times New Roman"/>
              </a:rPr>
              <a:t>',</a:t>
            </a:r>
            <a:endParaRPr sz="1800">
              <a:latin typeface="Times New Roman"/>
              <a:cs typeface="Times New Roman"/>
            </a:endParaRPr>
          </a:p>
          <a:p>
            <a:pPr marR="9525" algn="r">
              <a:lnSpc>
                <a:spcPct val="100000"/>
              </a:lnSpc>
              <a:spcBef>
                <a:spcPts val="1085"/>
              </a:spcBef>
            </a:pPr>
            <a:r>
              <a:rPr sz="1800" spc="-5" dirty="0">
                <a:latin typeface="Times New Roman"/>
                <a:cs typeface="Times New Roman"/>
              </a:rPr>
              <a:t>'</a:t>
            </a:r>
            <a:r>
              <a:rPr sz="1800" i="1" spc="-5" dirty="0">
                <a:latin typeface="Times New Roman"/>
                <a:cs typeface="Times New Roman"/>
              </a:rPr>
              <a:t>Embedded  Linux</a:t>
            </a:r>
            <a:r>
              <a:rPr sz="1800" spc="-5" dirty="0">
                <a:latin typeface="Times New Roman"/>
                <a:cs typeface="Times New Roman"/>
              </a:rPr>
              <a:t>', '</a:t>
            </a:r>
            <a:r>
              <a:rPr sz="1800" i="1" spc="-5" dirty="0">
                <a:latin typeface="Times New Roman"/>
                <a:cs typeface="Times New Roman"/>
              </a:rPr>
              <a:t>Symbian</a:t>
            </a:r>
            <a:r>
              <a:rPr sz="1800" spc="-5" dirty="0">
                <a:latin typeface="Times New Roman"/>
                <a:cs typeface="Times New Roman"/>
              </a:rPr>
              <a:t>', etc., are examples </a:t>
            </a:r>
            <a:r>
              <a:rPr sz="1800" spc="5" dirty="0">
                <a:latin typeface="Times New Roman"/>
                <a:cs typeface="Times New Roman"/>
              </a:rPr>
              <a:t>of </a:t>
            </a:r>
            <a:r>
              <a:rPr sz="1800" dirty="0">
                <a:latin typeface="Times New Roman"/>
                <a:cs typeface="Times New Roman"/>
              </a:rPr>
              <a:t>RTOS </a:t>
            </a:r>
            <a:r>
              <a:rPr sz="1800" spc="-5" dirty="0">
                <a:latin typeface="Times New Roman"/>
                <a:cs typeface="Times New Roman"/>
              </a:rPr>
              <a:t>employed</a:t>
            </a:r>
            <a:r>
              <a:rPr sz="1800" spc="4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2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embedded</a:t>
            </a:r>
            <a:endParaRPr sz="1800">
              <a:latin typeface="Times New Roman"/>
              <a:cs typeface="Times New Roman"/>
            </a:endParaRPr>
          </a:p>
          <a:p>
            <a:pPr marR="70485" algn="r">
              <a:lnSpc>
                <a:spcPct val="100000"/>
              </a:lnSpc>
              <a:spcBef>
                <a:spcPts val="1080"/>
              </a:spcBef>
              <a:tabLst>
                <a:tab pos="685800" algn="l"/>
                <a:tab pos="8228965" algn="l"/>
              </a:tabLst>
            </a:pPr>
            <a:r>
              <a:rPr sz="1800" strike="sngStrike" dirty="0">
                <a:latin typeface="Times New Roman"/>
                <a:cs typeface="Times New Roman"/>
              </a:rPr>
              <a:t> 	product</a:t>
            </a:r>
            <a:r>
              <a:rPr sz="1800" strike="sngStrike" spc="-95" dirty="0">
                <a:latin typeface="Times New Roman"/>
                <a:cs typeface="Times New Roman"/>
              </a:rPr>
              <a:t> </a:t>
            </a:r>
            <a:r>
              <a:rPr sz="1800" strike="sngStrike" spc="-5" dirty="0">
                <a:latin typeface="Times New Roman"/>
                <a:cs typeface="Times New Roman"/>
              </a:rPr>
              <a:t>development.	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</TotalTime>
  <Words>13271</Words>
  <Application>Microsoft Office PowerPoint</Application>
  <PresentationFormat>On-screen Show (4:3)</PresentationFormat>
  <Paragraphs>809</Paragraphs>
  <Slides>123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123</vt:i4>
      </vt:variant>
    </vt:vector>
  </HeadingPairs>
  <TitlesOfParts>
    <vt:vector size="129" baseType="lpstr">
      <vt:lpstr>Arial</vt:lpstr>
      <vt:lpstr>Calibri</vt:lpstr>
      <vt:lpstr>Times New Roman</vt:lpstr>
      <vt:lpstr>Verdana</vt:lpstr>
      <vt:lpstr>Wingdings</vt:lpstr>
      <vt:lpstr>Office Theme</vt:lpstr>
      <vt:lpstr>18CS44</vt:lpstr>
      <vt:lpstr>PowerPoint Presentation</vt:lpstr>
      <vt:lpstr>CHARACTERISTICS OF AN  EMBEDDED SYSTEM</vt:lpstr>
      <vt:lpstr>» Application and Domain Specific: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QUALITY ATTRIBUTES OF  EMBEDDED SYSTEMS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18CS44</vt:lpstr>
      <vt:lpstr>PowerPoint Presentation</vt:lpstr>
      <vt:lpstr>WASHING MACHINE–APPLICATION-  SPECIFIC EMBEDDED SYSTEM</vt:lpstr>
      <vt:lpstr>PowerPoint Presentation</vt:lpstr>
      <vt:lpstr>» Functional block diagram of washing</vt:lpstr>
      <vt:lpstr>PowerPoint Presentation</vt:lpstr>
      <vt:lpstr>PowerPoint Presentation</vt:lpstr>
      <vt:lpstr>PowerPoint Presentation</vt:lpstr>
      <vt:lpstr>AUTOMOTIVE – DOMAIN-SPECIFIC  EMBEDDED SYSTEM</vt:lpstr>
      <vt:lpstr>» Inner Working of Automotive Embedded Systems: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18CS44</vt:lpstr>
      <vt:lpstr>PowerPoint Presentation</vt:lpstr>
      <vt:lpstr>FUNDAMENTAL ISSUES IN  HARDWARE SOFTWARE CO-DESIGN</vt:lpstr>
      <vt:lpstr>PowerPoint Presentation</vt:lpstr>
      <vt:lpstr>» Selecting the Architecture: A model only captures the system characteristics</vt:lpstr>
      <vt:lpstr>PowerPoint Presentation</vt:lpstr>
      <vt:lpstr>» The Finite State Machine Datapath (FSMD) architecture combines the</vt:lpstr>
      <vt:lpstr>PowerPoint Presentation</vt:lpstr>
      <vt:lpstr>PowerPoint Presentation</vt:lpstr>
      <vt:lpstr>» Parallel Processing architecture implements multiple concurrent Processing  Elements (PEs) and each processing element may associate a datapath  containing register and local memory.</vt:lpstr>
      <vt:lpstr>PowerPoint Presentation</vt:lpstr>
      <vt:lpstr>PowerPoint Presentation</vt:lpstr>
      <vt:lpstr>COMPUTATIONAL MODELS IN  EMBEDDED DESIGN</vt:lpstr>
      <vt:lpstr>PowerPoint Presentation</vt:lpstr>
      <vt:lpstr>» Suppose one of the functions in an application contains the computational   requirement x = a + b; and y = x – c. The following Figure illustrates the  implementation of a DFG model for implementing these requirements.</vt:lpstr>
      <vt:lpstr>PowerPoint Presentation</vt:lpstr>
      <vt:lpstr>PowerPoint Presentation</vt:lpstr>
      <vt:lpstr>PowerPoint Presentation</vt:lpstr>
      <vt:lpstr>» A Finite State Machine (FSM) model is one in which the number of states are  finite.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18CS44</vt:lpstr>
      <vt:lpstr>PowerPoint Presentation</vt:lpstr>
      <vt:lpstr>PowerPoint Presentation</vt:lpstr>
      <vt:lpstr>EMBEDDED FIRMWARE DESIGN  APPROACHES</vt:lpstr>
      <vt:lpstr>PowerPoint Presentation</vt:lpstr>
      <vt:lpstr>» The firmware execution flow for this will be –</vt:lpstr>
      <vt:lpstr>PowerPoint Presentation</vt:lpstr>
      <vt:lpstr>PowerPoint Presentation</vt:lpstr>
      <vt:lpstr>PowerPoint Presentation</vt:lpstr>
      <vt:lpstr>PowerPoint Presentation</vt:lpstr>
      <vt:lpstr>» The Embedded Operating System (OS) Based Approach:</vt:lpstr>
      <vt:lpstr>» OS based applications also require 'Driver software' for different hardware  present on the board to communicate with them. » The  Real Time Operating System (RTOS) based design is employed in  embedded products demanding Real-time response.</vt:lpstr>
      <vt:lpstr>EMBEDDED FIRMWARE  DEVELOPMENT LANGUAGES</vt:lpstr>
      <vt:lpstr>PowerPoint Presentation</vt:lpstr>
      <vt:lpstr>» The general format of an assembly language instruction is an Opcode  followed by Operands.</vt:lpstr>
      <vt:lpstr>PowerPoint Presentation</vt:lpstr>
      <vt:lpstr>» The sample code given below using 8051 Assembly language illustrates the  structured assembly language programming. Each Assembly instruction  should be written in a separate line.</vt:lpstr>
      <vt:lpstr>PowerPoint Presentation</vt:lpstr>
      <vt:lpstr>» Source File to Object File Translation: Translation of assembly code to  machine code is performed by assembler. Keil software is a popular  assembler for the 8051 family microcontroller.</vt:lpstr>
      <vt:lpstr>» Library File Creation and Usage: Libraries are specially formatted, ordered  program collections of object modules that may be used by the linker at a  later time. When the linker processes a library, only those object modules in  the library that are necessary to create the program are used. Library files are  generated with extension '.lib'.</vt:lpstr>
      <vt:lpstr>» Linker and Locater: Linker and Locater is another software utility</vt:lpstr>
      <vt:lpstr>» Object to Hex File Converter: Hex File is the representation of the machine  code and the hex file is dumped into the code memory of the processor/  controller.</vt:lpstr>
      <vt:lpstr>PowerPoint Presentation</vt:lpstr>
      <vt:lpstr>» High Level Language Based Development:</vt:lpstr>
      <vt:lpstr>» The various steps involved in the conversion of a program written in high   level language to corresponding binary file/ machine language is illustrated in  the following Figure.</vt:lpstr>
      <vt:lpstr>PowerPoint Presentation</vt:lpstr>
      <vt:lpstr>PowerPoint Presentation</vt:lpstr>
      <vt:lpstr>PowerPoint Presentation</vt:lpstr>
      <vt:lpstr>PowerPoint Presentation</vt:lpstr>
      <vt:lpstr>» Mixing High level language with Assembly (e.g. 'C' with Assembly</vt:lpstr>
      <vt:lpstr>PowerPoint Presentation</vt:lpstr>
      <vt:lpstr>well  defined and  with extensive  bit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Image Processing</dc:title>
  <dc:creator>god</dc:creator>
  <cp:lastModifiedBy>Pavithra DS</cp:lastModifiedBy>
  <cp:revision>5</cp:revision>
  <dcterms:created xsi:type="dcterms:W3CDTF">2022-07-28T03:55:23Z</dcterms:created>
  <dcterms:modified xsi:type="dcterms:W3CDTF">2022-07-30T07:38:44Z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2020-03-28T00:00:00Z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2022-07-28T00:00:00Z</vt:filetime>
  </property>
</Properties>
</file>