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62"/>
  </p:notesMasterIdLst>
  <p:handoutMasterIdLst>
    <p:handoutMasterId r:id="rId63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257" r:id="rId61"/>
  </p:sldIdLst>
  <p:sldSz cx="12192000" cy="6858000"/>
  <p:notesSz cx="6858000" cy="9144000"/>
  <p:custDataLst>
    <p:tags r:id="rId6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9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20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A3AF54-BB2A-36E0-2B53-1108BD407C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F0A24-4598-600E-800E-36E21B66F7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16645-67FD-413B-9842-87FE454F172F}" type="datetimeFigureOut">
              <a:rPr lang="en-US" smtClean="0"/>
              <a:pPr/>
              <a:t>11/10/2025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AAA360-14F6-4A1A-2DDD-0840D5394C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EEA462-1A75-FA81-0030-F751F910D4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D83CB-A1BB-420E-9D61-29AC350BAC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26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9629E-9570-45F7-A50F-DC60170FF773}" type="datetimeFigureOut">
              <a:rPr lang="en-US" smtClean="0"/>
              <a:pPr/>
              <a:t>11/10/2025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EAAC4-8DCE-4A0D-9E96-2290A0A352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61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814400" y="6549752"/>
            <a:ext cx="6277229" cy="246221"/>
          </a:xfrm>
        </p:spPr>
        <p:txBody>
          <a:bodyPr lIns="0" tIns="0" rIns="0" bIns="0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37755" y="6539361"/>
            <a:ext cx="2384742" cy="246221"/>
          </a:xfrm>
        </p:spPr>
        <p:txBody>
          <a:bodyPr lIns="0" tIns="0" rIns="0" bIns="0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24/07/2025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269407" y="6549751"/>
            <a:ext cx="2805620" cy="246221"/>
          </a:xfrm>
        </p:spPr>
        <p:txBody>
          <a:bodyPr lIns="0" tIns="0" rIns="0" bIns="0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B88D7-7741-46C0-B3EE-0924E171B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3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2178" y="6542947"/>
            <a:ext cx="2221927" cy="246221"/>
          </a:xfrm>
        </p:spPr>
        <p:txBody>
          <a:bodyPr/>
          <a:lstStyle>
            <a:lvl1pPr>
              <a:defRPr sz="1600">
                <a:latin typeface="+mj-lt"/>
              </a:defRPr>
            </a:lvl1pPr>
          </a:lstStyle>
          <a:p>
            <a:r>
              <a:rPr lang="en-US"/>
              <a:t>24/07/2025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4045" y="6542948"/>
            <a:ext cx="6300216" cy="246221"/>
          </a:xfrm>
        </p:spPr>
        <p:txBody>
          <a:bodyPr/>
          <a:lstStyle>
            <a:lvl1pPr>
              <a:defRPr sz="1600">
                <a:latin typeface="+mj-lt"/>
              </a:defRPr>
            </a:lvl1pPr>
          </a:lstStyle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6548" y="6563729"/>
            <a:ext cx="2805620" cy="246221"/>
          </a:xfrm>
        </p:spPr>
        <p:txBody>
          <a:bodyPr/>
          <a:lstStyle>
            <a:lvl1pPr>
              <a:defRPr sz="1600">
                <a:latin typeface="+mj-lt"/>
              </a:defRPr>
            </a:lvl1pPr>
          </a:lstStyle>
          <a:p>
            <a:fld id="{050B88D7-7741-46C0-B3EE-0924E171B3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243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461537"/>
            <a:ext cx="12230099" cy="41724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504289"/>
            <a:ext cx="12160250" cy="201295"/>
          </a:xfrm>
          <a:custGeom>
            <a:avLst/>
            <a:gdLst/>
            <a:ahLst/>
            <a:cxnLst/>
            <a:rect l="l" t="t" r="r" b="b"/>
            <a:pathLst>
              <a:path w="12160250" h="201295">
                <a:moveTo>
                  <a:pt x="12160084" y="0"/>
                </a:moveTo>
                <a:lnTo>
                  <a:pt x="0" y="0"/>
                </a:lnTo>
                <a:lnTo>
                  <a:pt x="0" y="200888"/>
                </a:lnTo>
                <a:lnTo>
                  <a:pt x="6080036" y="200888"/>
                </a:lnTo>
                <a:lnTo>
                  <a:pt x="12160084" y="200888"/>
                </a:lnTo>
                <a:lnTo>
                  <a:pt x="12160084" y="0"/>
                </a:lnTo>
                <a:close/>
              </a:path>
            </a:pathLst>
          </a:custGeom>
          <a:solidFill>
            <a:srgbClr val="75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-72737" y="504289"/>
            <a:ext cx="12302836" cy="201295"/>
          </a:xfrm>
          <a:custGeom>
            <a:avLst/>
            <a:gdLst/>
            <a:ahLst/>
            <a:cxnLst/>
            <a:rect l="l" t="t" r="r" b="b"/>
            <a:pathLst>
              <a:path w="10855960" h="201295">
                <a:moveTo>
                  <a:pt x="10855794" y="0"/>
                </a:moveTo>
                <a:lnTo>
                  <a:pt x="0" y="0"/>
                </a:lnTo>
                <a:lnTo>
                  <a:pt x="0" y="200888"/>
                </a:lnTo>
                <a:lnTo>
                  <a:pt x="5428081" y="200888"/>
                </a:lnTo>
                <a:lnTo>
                  <a:pt x="10855794" y="200888"/>
                </a:lnTo>
                <a:lnTo>
                  <a:pt x="10855794" y="0"/>
                </a:lnTo>
                <a:close/>
              </a:path>
            </a:pathLst>
          </a:custGeom>
          <a:solidFill>
            <a:srgbClr val="FFB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7721" y="274254"/>
            <a:ext cx="2442959" cy="713155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409484" y="282376"/>
            <a:ext cx="733489" cy="673859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428700" y="126074"/>
            <a:ext cx="1020135" cy="967281"/>
          </a:xfrm>
          <a:prstGeom prst="rect">
            <a:avLst/>
          </a:prstGeom>
        </p:spPr>
      </p:pic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59720" y="6440755"/>
            <a:ext cx="589766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1379" y="6538869"/>
            <a:ext cx="2805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24/07/2025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211483" y="6445350"/>
            <a:ext cx="2805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B88D7-7741-46C0-B3EE-0924E171B32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8" name="Picture 27"/>
          <p:cNvPicPr/>
          <p:nvPr userDrawn="1"/>
        </p:nvPicPr>
        <p:blipFill>
          <a:blip r:embed="rId8"/>
          <a:srcRect l="87247" r="2556" b="38961"/>
          <a:stretch>
            <a:fillRect/>
          </a:stretch>
        </p:blipFill>
        <p:spPr>
          <a:xfrm>
            <a:off x="11222185" y="164044"/>
            <a:ext cx="772756" cy="90649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" t="13276" r="3190" b="20189"/>
          <a:stretch/>
        </p:blipFill>
        <p:spPr>
          <a:xfrm>
            <a:off x="138456" y="94698"/>
            <a:ext cx="2512224" cy="984828"/>
          </a:xfrm>
          <a:prstGeom prst="rect">
            <a:avLst/>
          </a:prstGeom>
        </p:spPr>
      </p:pic>
      <p:pic>
        <p:nvPicPr>
          <p:cNvPr id="1026" name="Picture 2" descr="🎉 MIET Achieves GOLD Rating by QS I-GAUGE! 🏆, We are delighted to  announce that MIET has been awarded the prestigious GOLD rating by QS  I-GAUGE, becoming the first institution in Jammu &amp; Kashmir UT to ...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078" y="313550"/>
            <a:ext cx="1061799" cy="58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36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9" r:id="rId2"/>
  </p:sldLayoutIdLst>
  <p:hf hdr="0"/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6396" y="2499327"/>
            <a:ext cx="418896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400" b="1" dirty="0"/>
              <a:t>Operating-System Services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6183" y="844934"/>
            <a:ext cx="7500937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sz="3000" dirty="0"/>
              <a:t>User Operating System Interface - GUI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99842" y="1926624"/>
            <a:ext cx="9680855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User-friendly </a:t>
            </a:r>
            <a:r>
              <a:rPr b="1" dirty="0"/>
              <a:t>desktop</a:t>
            </a:r>
            <a:r>
              <a:rPr dirty="0"/>
              <a:t> metaphor interface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Usually mouse, keyboard, and monitor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Icons</a:t>
            </a:r>
            <a:r>
              <a:rPr dirty="0"/>
              <a:t> represent files, programs, actions, </a:t>
            </a:r>
            <a:r>
              <a:rPr dirty="0" err="1"/>
              <a:t>etc</a:t>
            </a: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Various mouse buttons over objects in the interface cause various actions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(provide information, options, execute function, open directory (known as a </a:t>
            </a:r>
            <a:r>
              <a:rPr b="1" dirty="0"/>
              <a:t>folder</a:t>
            </a:r>
            <a:r>
              <a:rPr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Invented at Xerox PARC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Many systems now include both CLI and GUI interfaces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Microsoft Windows is GUI with CLI “command” shell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Apple Mac OS X is “Aqua” GUI interface with UNIX kernel underneath and shells available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Unix and Linux have CLI with optional GUI interfaces (CDE, KDE, GNOME)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3539" y="874986"/>
            <a:ext cx="771525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Touchscreen Interfaces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9416" y="2098675"/>
            <a:ext cx="4961679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Touchscreen devices require new interfaces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1600" dirty="0"/>
              <a:t>Mouse not possible or not desired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1600" dirty="0"/>
              <a:t>Actions and selection based on gestures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1600" dirty="0"/>
              <a:t>Virtual keyboard for text entry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1600" dirty="0"/>
              <a:t>Voice commands</a:t>
            </a:r>
          </a:p>
          <a:p>
            <a:endParaRPr sz="1600" dirty="0"/>
          </a:p>
          <a:p>
            <a:endParaRPr sz="16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B181B93-9202-3F41-B0D7-8021CC11C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33" y="1063351"/>
            <a:ext cx="2767013" cy="491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8248" y="1188710"/>
            <a:ext cx="8113713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The Mac OS X GUI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C27E43-870F-0764-E0D3-7C68D690B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144" y="2190640"/>
            <a:ext cx="8113712" cy="390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7920" y="1030182"/>
            <a:ext cx="483497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algn="ctr"/>
            <a:r>
              <a:rPr dirty="0"/>
              <a:t>System Calls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7081" y="2274838"/>
            <a:ext cx="10597838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Programming interface to the services provided by the OS</a:t>
            </a:r>
          </a:p>
          <a:p>
            <a:r>
              <a:rPr dirty="0"/>
              <a:t>Typically written in a high-level language (C or C++)</a:t>
            </a:r>
          </a:p>
          <a:p>
            <a:r>
              <a:rPr dirty="0"/>
              <a:t>Mostly accessed by programs via a high-level </a:t>
            </a:r>
            <a:r>
              <a:rPr b="1" dirty="0"/>
              <a:t>Application Programming Interface </a:t>
            </a:r>
            <a:r>
              <a:rPr dirty="0"/>
              <a:t>(</a:t>
            </a:r>
            <a:r>
              <a:rPr b="1" dirty="0"/>
              <a:t>API</a:t>
            </a:r>
            <a:r>
              <a:rPr dirty="0"/>
              <a:t>) </a:t>
            </a:r>
            <a:endParaRPr lang="en-US" dirty="0"/>
          </a:p>
          <a:p>
            <a:r>
              <a:rPr dirty="0"/>
              <a:t>rather than direct system call use</a:t>
            </a:r>
          </a:p>
          <a:p>
            <a:r>
              <a:rPr dirty="0"/>
              <a:t>Three most common APIs are Win32 API for Windows,</a:t>
            </a:r>
            <a:endParaRPr lang="en-US" dirty="0"/>
          </a:p>
          <a:p>
            <a:r>
              <a:rPr dirty="0"/>
              <a:t> POSIX API for POSIX-based systems (including virtually all versions of UNIX, Linux, and Mac OS X), </a:t>
            </a:r>
            <a:endParaRPr lang="en-US" dirty="0"/>
          </a:p>
          <a:p>
            <a:r>
              <a:rPr dirty="0"/>
              <a:t>and Java API for the Java virtual machine (JVM)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648" y="754064"/>
            <a:ext cx="807720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Example of System Calls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0263" y="1233488"/>
            <a:ext cx="7704137" cy="4530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System call sequence to copy the contents of one file to another file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58063" y="2022475"/>
            <a:ext cx="0" cy="4206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503363" y="2012950"/>
            <a:ext cx="0" cy="430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39B110-9796-601C-A757-748FBFF70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809750"/>
            <a:ext cx="5937250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2414" y="977408"/>
            <a:ext cx="804227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Example of Standard API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F03283-13D1-6A16-23DA-830C229B4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754" y="1553670"/>
            <a:ext cx="5276850" cy="468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2165" y="1100357"/>
            <a:ext cx="798988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System Call Implementation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3325" y="1974468"/>
            <a:ext cx="1007840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Typically, a number is  associated with each system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System-call interface </a:t>
            </a:r>
            <a:r>
              <a:rPr dirty="0"/>
              <a:t>maintains a table indexed according to these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system call interface invokes  the intended system call in OS kernel and returns status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of the system call and any return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caller need know nothing about how the system call is implemented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Just needs to obey API and understand what OS will do as a result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Most details of  OS interface hidden from programmer by API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Managed by run-time support library (set of functions built into libraries included with compiler)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8212" y="889055"/>
            <a:ext cx="7840663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API – System Call – OS Relationship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8D3018-6A26-7DB9-7B76-3B9BB8E8D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200" y="1917974"/>
            <a:ext cx="7559675" cy="405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23" y="1095621"/>
            <a:ext cx="770413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System Call Parameter Passing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9475" y="2069060"/>
            <a:ext cx="1032400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Often, more information is required than simply identity of desired system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Exact type and amount of information vary according to OS and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Three general methods used to pass parameters to the 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Simplest:  pass the parameters in registers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In some cases, may be more parameters than registers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Parameters stored in a block</a:t>
            </a:r>
            <a:r>
              <a:rPr i="1" dirty="0"/>
              <a:t>, </a:t>
            </a:r>
            <a:r>
              <a:rPr dirty="0"/>
              <a:t>or table, in memory, and address of block passed as a parameter in a register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This approach taken by Linux and Solaris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Parameters placed, or </a:t>
            </a:r>
            <a:r>
              <a:rPr b="1" dirty="0"/>
              <a:t>pushed</a:t>
            </a:r>
            <a:r>
              <a:rPr i="1" dirty="0"/>
              <a:t>, </a:t>
            </a:r>
            <a:r>
              <a:rPr dirty="0"/>
              <a:t>onto the </a:t>
            </a:r>
            <a:r>
              <a:rPr b="1" dirty="0"/>
              <a:t>stack</a:t>
            </a:r>
            <a:r>
              <a:rPr i="1" dirty="0"/>
              <a:t> </a:t>
            </a:r>
            <a:r>
              <a:rPr dirty="0"/>
              <a:t>by the program and </a:t>
            </a:r>
            <a:r>
              <a:rPr b="1" dirty="0"/>
              <a:t>popped</a:t>
            </a:r>
            <a:r>
              <a:rPr i="1" dirty="0"/>
              <a:t> </a:t>
            </a:r>
            <a:r>
              <a:rPr dirty="0"/>
              <a:t>off the stack by the operating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Block and stack methods do not limit the number or length of parameters being passed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9710" y="1075066"/>
            <a:ext cx="808990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Parameter Passing via Table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619FE1-0E22-99C9-DE70-A09B65D0C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627" y="2222938"/>
            <a:ext cx="7831137" cy="356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9148" y="609545"/>
            <a:ext cx="806608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sz="3000" dirty="0"/>
              <a:t>Outline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4075" y="1141468"/>
            <a:ext cx="7618413" cy="4530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Operating System Services</a:t>
            </a:r>
          </a:p>
          <a:p>
            <a:r>
              <a:rPr dirty="0"/>
              <a:t>User and Operating System-Interface</a:t>
            </a:r>
          </a:p>
          <a:p>
            <a:r>
              <a:rPr dirty="0"/>
              <a:t>System Calls</a:t>
            </a:r>
          </a:p>
          <a:p>
            <a:r>
              <a:rPr dirty="0"/>
              <a:t>System Services</a:t>
            </a:r>
          </a:p>
          <a:p>
            <a:r>
              <a:rPr dirty="0"/>
              <a:t>Linkers and Loaders</a:t>
            </a:r>
          </a:p>
          <a:p>
            <a:r>
              <a:rPr dirty="0"/>
              <a:t>Why Applications are Operating System Specific</a:t>
            </a:r>
          </a:p>
          <a:p>
            <a:r>
              <a:rPr dirty="0"/>
              <a:t>Design and Implementation</a:t>
            </a:r>
          </a:p>
          <a:p>
            <a:r>
              <a:rPr dirty="0"/>
              <a:t>Operating System Structure</a:t>
            </a:r>
          </a:p>
          <a:p>
            <a:r>
              <a:rPr dirty="0"/>
              <a:t>Building and Booting an Operating System</a:t>
            </a:r>
          </a:p>
          <a:p>
            <a:r>
              <a:rPr dirty="0"/>
              <a:t>Operating System Debugging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3488" y="1035723"/>
            <a:ext cx="812958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Types of System Calls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9001" y="2112962"/>
            <a:ext cx="6923690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Process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create process, terminate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end, abort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load, execute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get process attributes, set process 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wait for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wait event, signal event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allocate and free memory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Dump memory if error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Debugger</a:t>
            </a:r>
            <a:r>
              <a:rPr dirty="0"/>
              <a:t> for determining </a:t>
            </a:r>
            <a:r>
              <a:rPr b="1" dirty="0"/>
              <a:t>bugs, single step </a:t>
            </a:r>
            <a:r>
              <a:rPr dirty="0"/>
              <a:t>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Locks</a:t>
            </a:r>
            <a:r>
              <a:rPr dirty="0"/>
              <a:t> for managing access to shared data between processes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6155" y="2101850"/>
            <a:ext cx="4717958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File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create file, delete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open, close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read, write, reposition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get and set file 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Device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request device, release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read, write, reposition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get device attributes, set device 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logically attach or detach devices</a:t>
            </a:r>
          </a:p>
          <a:p>
            <a:endParaRPr dirty="0"/>
          </a:p>
        </p:txBody>
      </p:sp>
      <p:sp>
        <p:nvSpPr>
          <p:cNvPr id="3" name="TextBox 2"/>
          <p:cNvSpPr txBox="1"/>
          <p:nvPr/>
        </p:nvSpPr>
        <p:spPr>
          <a:xfrm>
            <a:off x="951692" y="984842"/>
            <a:ext cx="8021637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Types of System Calls (Cont.)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7446" y="1156911"/>
            <a:ext cx="799147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Types of System Calls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7446" y="2116892"/>
            <a:ext cx="9232014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Information maintenance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get time or date, set time or 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get system data, set system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get and set process, file, or device 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Communications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create, delete communication connection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send, receive messages if </a:t>
            </a:r>
            <a:r>
              <a:rPr b="1" dirty="0"/>
              <a:t>message passing model </a:t>
            </a:r>
            <a:r>
              <a:rPr dirty="0"/>
              <a:t>to </a:t>
            </a:r>
            <a:r>
              <a:rPr b="1" dirty="0"/>
              <a:t>host name</a:t>
            </a:r>
            <a:r>
              <a:rPr dirty="0"/>
              <a:t> or </a:t>
            </a:r>
            <a:r>
              <a:rPr b="1" dirty="0"/>
              <a:t>process name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From</a:t>
            </a:r>
            <a:r>
              <a:rPr b="1" dirty="0"/>
              <a:t> client </a:t>
            </a:r>
            <a:r>
              <a:rPr dirty="0"/>
              <a:t>to</a:t>
            </a:r>
            <a:r>
              <a:rPr b="1" dirty="0"/>
              <a:t>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Shared-memory model </a:t>
            </a:r>
            <a:r>
              <a:rPr dirty="0"/>
              <a:t>create and gain access to memory regions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transfer status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attach and detach remote devices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938" y="1249901"/>
            <a:ext cx="8031162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Types of System Calls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938" y="2327275"/>
            <a:ext cx="333296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Protection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Control access to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Get and set permissions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Allow and deny user access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4712" y="776962"/>
            <a:ext cx="7632700" cy="5943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sz="2600" dirty="0"/>
              <a:t>Examples of Windows and Unix System Calls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BEE19D7-0C86-241E-DF72-672D946B4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741" y="1854225"/>
            <a:ext cx="4751387" cy="422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8350" y="885031"/>
            <a:ext cx="8042275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Standard C Library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8350" y="1173163"/>
            <a:ext cx="71737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endParaRPr lang="en-US" dirty="0"/>
          </a:p>
          <a:p>
            <a:r>
              <a:rPr dirty="0"/>
              <a:t>C program invoking </a:t>
            </a:r>
            <a:r>
              <a:rPr dirty="0" err="1"/>
              <a:t>printf</a:t>
            </a:r>
            <a:r>
              <a:rPr dirty="0"/>
              <a:t>() library call, which calls write() system call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F4A5526-24A0-21A5-2FAA-A3CB0901D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172" y="2096493"/>
            <a:ext cx="4579937" cy="419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650" y="820334"/>
            <a:ext cx="8062913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Example: Arduino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650" y="1664452"/>
            <a:ext cx="5897768" cy="2031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Single-tasking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No operating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Programs (sketch) loaded via USB into flash memory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Single memory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Boot loader loads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Program exit -&gt; shell reloaded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2636" y="4335430"/>
            <a:ext cx="5029200" cy="7794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At system startup          running a program</a:t>
            </a:r>
          </a:p>
          <a:p>
            <a:endParaRPr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A2124CB-F444-3F59-E006-4B529D07F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722" y="1245997"/>
            <a:ext cx="3931159" cy="308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6445" y="1238788"/>
            <a:ext cx="8040688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Example: FreeBSD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6445" y="2036927"/>
            <a:ext cx="7564891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Unix variant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Multitasking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User login -&gt; invoke user’s choice of shell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Shell executes fork() system call to create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Executes exec() to load program into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Shell waits for process to terminate or continues with user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Process exits with: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code = 0 – no error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code &gt; 0 – error code</a:t>
            </a:r>
          </a:p>
          <a:p>
            <a:endParaRPr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38383BD-3542-DF5A-92C2-A0B44AB5B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389" y="1475581"/>
            <a:ext cx="2698750" cy="390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0414" y="1269799"/>
            <a:ext cx="806132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System Services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0414" y="2160749"/>
            <a:ext cx="10659713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System programs provide a convenient environment for program development and execution. </a:t>
            </a:r>
            <a:endParaRPr lang="en-US" dirty="0"/>
          </a:p>
          <a:p>
            <a:r>
              <a:rPr lang="en-US" dirty="0"/>
              <a:t>     </a:t>
            </a:r>
            <a:r>
              <a:rPr dirty="0"/>
              <a:t>They can be divided into: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File manipulation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Status information sometimes stored in a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Programming language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Program loading 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Communications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Background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Application programs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Most users’ view of the operating system is defined by system programs, not the actual system calls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5139" y="975520"/>
            <a:ext cx="806132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System Services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8037" y="1612899"/>
            <a:ext cx="10689658" cy="36933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Provide a convenient environment for program development 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 of them are simply user interfaces to system calls; others are considerably more complex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File management </a:t>
            </a:r>
            <a:r>
              <a:rPr dirty="0"/>
              <a:t>- Create, delete, copy, rename, print, dump, list, and generally manipulate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files and directories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Status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 ask the system for info - date, time, amount of available memory, disk space, number of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Others provide detailed performance, logging, and debugging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Typically, these programs format and print the output to the terminal or other output devices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 systems implement  a </a:t>
            </a:r>
            <a:r>
              <a:rPr b="1" dirty="0"/>
              <a:t>registry</a:t>
            </a:r>
            <a:r>
              <a:rPr dirty="0"/>
              <a:t> - used to store and retrieve configuration information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802115"/>
            <a:ext cx="80772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Objectives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8363" y="1233488"/>
            <a:ext cx="1066837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Identify services provided by an operating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Illustrate how system calls are used to provide operating system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Compare and contrast monolithic, layered, microkernel, modular, and hybrid strategies for designing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operating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Illustrate the process for booting an operating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Apply tools for monitoring operating system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Design and implement kernel modules for interacting with a Linux kernel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6610" y="1131888"/>
            <a:ext cx="808037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System Services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8704" y="1860308"/>
            <a:ext cx="9591152" cy="36933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File modification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Text editors to create and modify 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Special commands to search contents of files or perform transformations of the 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Programming-language support </a:t>
            </a:r>
            <a:r>
              <a:rPr dirty="0"/>
              <a:t>- Compilers, assemblers, debuggers and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interpreters sometimes provided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Program loading and execution</a:t>
            </a:r>
            <a:r>
              <a:rPr dirty="0"/>
              <a:t>- Absolute loaders, relocatable loaders, linkage editors,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and overlay-loaders, debugging systems for higher-level and machine language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Communications</a:t>
            </a:r>
            <a:r>
              <a:rPr dirty="0"/>
              <a:t> - Provide the mechanism for creating virtual connections among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processes, users, and computer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Allow users to send messages to one another’s screens, browse web pages,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send electronic-mail messages, log in remotely, transfer files from one machine to another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7590" y="1093788"/>
            <a:ext cx="799623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System Services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7928" y="1670050"/>
            <a:ext cx="8411277" cy="39703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Background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Launch at boot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 for system startup, then terminate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 from system boot to shutdown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Provide facilities like disk checking, process scheduling, error logging, printing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Run in user context not kernel context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Known as </a:t>
            </a:r>
            <a:r>
              <a:rPr b="1" dirty="0"/>
              <a:t>services</a:t>
            </a:r>
            <a:r>
              <a:rPr dirty="0"/>
              <a:t>, </a:t>
            </a:r>
            <a:r>
              <a:rPr b="1" dirty="0"/>
              <a:t>subsystems</a:t>
            </a:r>
            <a:r>
              <a:rPr dirty="0"/>
              <a:t>, </a:t>
            </a:r>
            <a:r>
              <a:rPr b="1" dirty="0"/>
              <a:t>daemons</a:t>
            </a:r>
            <a:r>
              <a:rPr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Application programs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Don’t pertain to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Run by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Not typically considered part of 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Launched by command line, mouse click, finger poke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4289" y="1038627"/>
            <a:ext cx="80772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Linkers and Loaders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4289" y="1837922"/>
            <a:ext cx="10911962" cy="36933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Source code compiled into object files designed to be loaded into any physical memory location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– </a:t>
            </a:r>
            <a:r>
              <a:rPr b="1" dirty="0"/>
              <a:t>relocatable object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Linker </a:t>
            </a:r>
            <a:r>
              <a:rPr dirty="0"/>
              <a:t>combines these into single binary </a:t>
            </a:r>
            <a:r>
              <a:rPr b="1" dirty="0"/>
              <a:t>executable</a:t>
            </a:r>
            <a:r>
              <a:rPr dirty="0"/>
              <a:t>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Also brings in libraries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Program resides on secondary storage as binary executable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Must be brought into memory by </a:t>
            </a:r>
            <a:r>
              <a:rPr b="1" dirty="0"/>
              <a:t>loader</a:t>
            </a:r>
            <a:r>
              <a:rPr dirty="0"/>
              <a:t> to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Relocation</a:t>
            </a:r>
            <a:r>
              <a:rPr dirty="0"/>
              <a:t> assigns final addresses to program parts and adjusts code and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data in program to match those addresses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Modern general purpose systems don’t link libraries into executables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Rather, </a:t>
            </a:r>
            <a:r>
              <a:rPr b="1" dirty="0"/>
              <a:t>dynamically linked libraries </a:t>
            </a:r>
            <a:r>
              <a:rPr dirty="0"/>
              <a:t>(in Windows, </a:t>
            </a:r>
            <a:r>
              <a:rPr b="1" dirty="0"/>
              <a:t>DLLs</a:t>
            </a:r>
            <a:r>
              <a:rPr dirty="0"/>
              <a:t>) are loaded as needed,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shared by all that use the same version of that same library (loaded once)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Object, executable files have standard formats, so operating system knows how to load and start them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1950" y="1062334"/>
            <a:ext cx="7573962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The Role of the Linker and Loader</a:t>
            </a:r>
          </a:p>
        </p:txBody>
      </p:sp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06941406-13E0-41E2-7A0F-658BFB861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6861" y="1204913"/>
            <a:ext cx="4608512" cy="485933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1625" y="1037429"/>
            <a:ext cx="771207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sz="2400" dirty="0"/>
              <a:t>Why Applications are Operating System Specific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1190" y="1997839"/>
            <a:ext cx="11185626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Apps compiled on one system usually not executable on other operating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Each operating system provides its own unique system calls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Own file formats,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Apps can be multi-operating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Written in interpreted language like Python, Ruby, and interpreter available on multiple operating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 written in language that includes a VM containing the running app (like Java)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Use standard language (like C), compile separately on each operating system to run on each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Application Binary Interface </a:t>
            </a:r>
            <a:r>
              <a:rPr dirty="0"/>
              <a:t>(</a:t>
            </a:r>
            <a:r>
              <a:rPr b="1" dirty="0"/>
              <a:t>ABI</a:t>
            </a:r>
            <a:r>
              <a:rPr dirty="0"/>
              <a:t>) is architecture equivalent of API, defines how different components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of binary code can interface for a given operating system on a given architecture, CPU, etc.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7507" y="1155875"/>
            <a:ext cx="771207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sz="2800" dirty="0"/>
              <a:t>Design and Implementation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2274673"/>
            <a:ext cx="10437473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Design and Implementation of OS is not “solvable”, but some approaches have proven successful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Internal structure of different Operating Systems  can vary widely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Start the design by defining goals and specifications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Affected by choice of hardware, type of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User </a:t>
            </a:r>
            <a:r>
              <a:rPr dirty="0"/>
              <a:t>goals and </a:t>
            </a:r>
            <a:r>
              <a:rPr b="1" dirty="0"/>
              <a:t>System </a:t>
            </a:r>
            <a:r>
              <a:rPr dirty="0"/>
              <a:t>goals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User goals – operating system should be convenient to use, easy to learn, reliable, safe, and fast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System goals – operating system should be easy to design, implement, and maintain, </a:t>
            </a:r>
            <a:endParaRPr lang="en-US" dirty="0"/>
          </a:p>
          <a:p>
            <a:r>
              <a:rPr lang="en-US" dirty="0"/>
              <a:t>     </a:t>
            </a:r>
            <a:r>
              <a:rPr dirty="0"/>
              <a:t>as well as flexible, reliable, error-free, and efficient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Specifying and designing an OS is highly creative task of </a:t>
            </a:r>
            <a:r>
              <a:rPr b="1" dirty="0"/>
              <a:t>software engineering</a:t>
            </a:r>
          </a:p>
          <a:p>
            <a:endParaRPr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9242" y="991621"/>
            <a:ext cx="82296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Policy and Mechanism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9242" y="1859339"/>
            <a:ext cx="8513869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Policy:   What </a:t>
            </a:r>
            <a:r>
              <a:rPr dirty="0"/>
              <a:t>needs to be done?</a:t>
            </a:r>
            <a:r>
              <a:rPr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Example: Interrupt after every 100 seconds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Mechanism:  How</a:t>
            </a:r>
            <a:r>
              <a:rPr dirty="0"/>
              <a:t> to do something?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Example: timer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Important principle: separate policy from mechanism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separation of policy from mechanism is a very important principle, it allows</a:t>
            </a:r>
            <a:endParaRPr lang="en-US" dirty="0"/>
          </a:p>
          <a:p>
            <a:r>
              <a:rPr lang="en-IN" dirty="0"/>
              <a:t>     </a:t>
            </a:r>
            <a:r>
              <a:rPr dirty="0"/>
              <a:t> maximum flexibility if policy decisions are to be changed later.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Example: change 100 to 200</a:t>
            </a:r>
          </a:p>
          <a:p>
            <a:endParaRPr dirty="0"/>
          </a:p>
          <a:p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075" y="1054397"/>
            <a:ext cx="807243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Implementation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4075" y="1789624"/>
            <a:ext cx="8808822" cy="39703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Much variation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Early OSes in assembly language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Then system programming languages like Algol, PL/1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Now C, C++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Actually usually a mix of languages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Lowest levels in assembly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Main body in 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Systems programs in C, C++, scripting languages like PERL, Python, shell scripts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More high-level language easier to</a:t>
            </a:r>
            <a:r>
              <a:rPr b="1" dirty="0"/>
              <a:t> port </a:t>
            </a:r>
            <a:r>
              <a:rPr dirty="0"/>
              <a:t>to other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But slower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Emulation</a:t>
            </a:r>
            <a:r>
              <a:rPr dirty="0"/>
              <a:t> can allow an OS to run on non-native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523" y="1197056"/>
            <a:ext cx="822960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Operating System Structure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0523" y="2327275"/>
            <a:ext cx="4833374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General-purpose OS is very large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Various ways to structure 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Simple structure – MS-DOS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More complex – UNIX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Layered – an abstraction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Microkernel – Mach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9320" y="1126394"/>
            <a:ext cx="8137525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Monolithic Structure – Original UNIX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9320" y="2442059"/>
            <a:ext cx="11117146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UNIX – limited by hardware functionality, the original UNIX operating system had limited structuring.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UNIX OS consists of two separable parts</a:t>
            </a:r>
          </a:p>
          <a:p>
            <a:r>
              <a:rPr lang="en-US" dirty="0"/>
              <a:t>     </a:t>
            </a:r>
            <a:r>
              <a:rPr dirty="0"/>
              <a:t>Systems programs</a:t>
            </a:r>
          </a:p>
          <a:p>
            <a:r>
              <a:rPr lang="en-US" dirty="0"/>
              <a:t>      </a:t>
            </a:r>
            <a:r>
              <a:rPr dirty="0"/>
              <a:t>The 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Consists of everything below the system-call interface and above the physical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Provides the file system, CPU scheduling, memory management, and other operating-system functions; </a:t>
            </a:r>
            <a:endParaRPr lang="en-US" dirty="0"/>
          </a:p>
          <a:p>
            <a:r>
              <a:rPr lang="en-US" dirty="0"/>
              <a:t>     </a:t>
            </a:r>
            <a:r>
              <a:rPr dirty="0"/>
              <a:t>a large number of functions for one level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97312" y="542926"/>
            <a:ext cx="744855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Operating System Services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6138" y="1119188"/>
            <a:ext cx="10757283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Operating systems provide an environment for execution of programs and services to programs and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One set of operating-system services provides functions that are helpful to the user: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User interface </a:t>
            </a:r>
            <a:r>
              <a:rPr dirty="0"/>
              <a:t>- Almost all operating systems have a user interface (</a:t>
            </a:r>
            <a:r>
              <a:rPr b="1" dirty="0"/>
              <a:t>UI</a:t>
            </a:r>
            <a:r>
              <a:rPr dirty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Varies between </a:t>
            </a:r>
            <a:r>
              <a:rPr b="1" dirty="0"/>
              <a:t>Command-Line </a:t>
            </a:r>
            <a:r>
              <a:rPr dirty="0"/>
              <a:t>(</a:t>
            </a:r>
            <a:r>
              <a:rPr b="1" dirty="0"/>
              <a:t>CLI</a:t>
            </a:r>
            <a:r>
              <a:rPr dirty="0"/>
              <a:t>), </a:t>
            </a:r>
            <a:r>
              <a:rPr b="1" dirty="0"/>
              <a:t>Graphics User Interface </a:t>
            </a:r>
            <a:r>
              <a:rPr dirty="0"/>
              <a:t>(</a:t>
            </a:r>
            <a:r>
              <a:rPr b="1" dirty="0"/>
              <a:t>GUI</a:t>
            </a:r>
            <a:r>
              <a:rPr dirty="0"/>
              <a:t>),</a:t>
            </a:r>
            <a:r>
              <a:rPr b="1" dirty="0"/>
              <a:t>  touch-screen,  Batch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Program execution </a:t>
            </a:r>
            <a:r>
              <a:rPr dirty="0"/>
              <a:t>- The system must be able to load a program into memory and to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run that program, end execution, either normally or abnormally (indicating error)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I/O operations </a:t>
            </a:r>
            <a:r>
              <a:rPr dirty="0"/>
              <a:t>-  A running program may require I/O, which may involve a file or an I/O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File-system manipulation </a:t>
            </a:r>
            <a:r>
              <a:rPr dirty="0"/>
              <a:t>-  The file system is of particular interest. Programs need to read and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write files and directories, create and delete them, search them, list file Information, permission management.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6285" y="520700"/>
            <a:ext cx="7693025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Traditional UNIX System Structure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16038" y="1096963"/>
            <a:ext cx="689768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Beyond simple but not fully layered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B0D0FE0-2992-733A-0DF8-1101C05FE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538" y="1888898"/>
            <a:ext cx="6409756" cy="3872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0752" y="705643"/>
            <a:ext cx="76454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Linux System Structure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25550" y="1096963"/>
            <a:ext cx="69881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Monolithic plus modular design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7324C8-1683-9828-3740-040E3DDA3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447" y="1673226"/>
            <a:ext cx="2740269" cy="42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243" y="1122363"/>
            <a:ext cx="806132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Layered Approach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243" y="2256377"/>
            <a:ext cx="97491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The operating system is divided into a number of layers (levels), each built on top of lower layers.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 The bottom layer (layer 0), is the hardware; the highest (layer N) is the user interface.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With modularity, layers are selected such that each uses functions (operations) and services of only lower-level layers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2358" y="1072677"/>
            <a:ext cx="781685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Microkernels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2853" y="1792741"/>
            <a:ext cx="8295861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Moves as much from the kernel into user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Mach</a:t>
            </a:r>
            <a:r>
              <a:rPr dirty="0"/>
              <a:t> is an example of </a:t>
            </a:r>
            <a:r>
              <a:rPr b="1" dirty="0"/>
              <a:t>microkernel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Mac OS X kernel (</a:t>
            </a:r>
            <a:r>
              <a:rPr b="1" dirty="0"/>
              <a:t>Darwin</a:t>
            </a:r>
            <a:r>
              <a:rPr dirty="0"/>
              <a:t>) partly based on Mach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Communication takes place between user modules using </a:t>
            </a:r>
            <a:r>
              <a:rPr b="1" dirty="0"/>
              <a:t>message passing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Easier to extend a microkernel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Easier to port the operating system to new architectures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More reliable (less code is running in kernel mode)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More secure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Detriments: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Performance overhead of user space to kernel space communication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6258" y="1051221"/>
            <a:ext cx="7399337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Microkernel System Structure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231524-9D74-3F90-305A-6B2506137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381" y="2192955"/>
            <a:ext cx="6795238" cy="328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0637" y="1145799"/>
            <a:ext cx="80772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Modules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1225" y="2016044"/>
            <a:ext cx="8526693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Many modern operating systems implement </a:t>
            </a:r>
            <a:r>
              <a:rPr b="1" dirty="0"/>
              <a:t>loadable</a:t>
            </a:r>
            <a:r>
              <a:rPr dirty="0"/>
              <a:t> </a:t>
            </a:r>
            <a:r>
              <a:rPr b="1" dirty="0"/>
              <a:t>kernel </a:t>
            </a:r>
            <a:r>
              <a:rPr dirty="0"/>
              <a:t>mo</a:t>
            </a:r>
            <a:r>
              <a:rPr b="1" dirty="0"/>
              <a:t>dules </a:t>
            </a:r>
            <a:r>
              <a:rPr dirty="0"/>
              <a:t>(</a:t>
            </a:r>
            <a:r>
              <a:rPr b="1" dirty="0"/>
              <a:t>LKMs</a:t>
            </a:r>
            <a:r>
              <a:rPr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Uses object-oriented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Each core component is separate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Each talks to the others over known interfaces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Each is loadable as needed within the 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Overall, similar to layers but with more flexible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Linux, Solaris, etc.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952" y="1032925"/>
            <a:ext cx="822960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Hybrid Systems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0952" y="2271874"/>
            <a:ext cx="1013535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Most modern operating systems are not one pure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Hybrid combines multiple approaches to address performance, security, usability 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Linux and Solaris kernels in kernel address space, so monolithic, plus modular for dynamic loading of functionality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Windows mostly monolithic, plus microkernel for different subsystem </a:t>
            </a:r>
            <a:r>
              <a:rPr b="1" i="1" dirty="0"/>
              <a:t>personalities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Apple Mac OS X hybrid, layered, </a:t>
            </a:r>
            <a:r>
              <a:rPr b="1" dirty="0"/>
              <a:t>Aqua</a:t>
            </a:r>
            <a:r>
              <a:rPr dirty="0"/>
              <a:t> UI plus </a:t>
            </a:r>
            <a:r>
              <a:rPr b="1" dirty="0"/>
              <a:t>Cocoa</a:t>
            </a:r>
            <a:r>
              <a:rPr dirty="0"/>
              <a:t> programming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Below is kernel consisting of Mach microkernel and BSD Unix parts, plus I/O kit and dynamically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loadable modules (called </a:t>
            </a:r>
            <a:r>
              <a:rPr b="1" dirty="0"/>
              <a:t>kernel extensions</a:t>
            </a:r>
            <a:r>
              <a:rPr dirty="0"/>
              <a:t>)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3661" y="1108828"/>
            <a:ext cx="80772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macOS and iOS Structure</a:t>
            </a: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A2DDF433-EE09-2314-8D7A-8CB0F996E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21787" y="2043947"/>
            <a:ext cx="4498975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7133" y="1341303"/>
            <a:ext cx="80772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Darwin</a:t>
            </a:r>
          </a:p>
        </p:txBody>
      </p:sp>
      <p:pic>
        <p:nvPicPr>
          <p:cNvPr id="3" name="Content Placeholder 5">
            <a:extLst>
              <a:ext uri="{FF2B5EF4-FFF2-40B4-BE49-F238E27FC236}">
                <a16:creationId xmlns:a16="http://schemas.microsoft.com/office/drawing/2014/main" id="{27478851-13DE-E388-2E29-67690D121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2148" y="2307495"/>
            <a:ext cx="29591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9640" y="1111627"/>
            <a:ext cx="807085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iOS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2945" y="1868918"/>
            <a:ext cx="6060313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Apple mobile OS for </a:t>
            </a:r>
            <a:r>
              <a:rPr b="1" i="1" dirty="0"/>
              <a:t>iPhone</a:t>
            </a:r>
            <a:r>
              <a:rPr dirty="0"/>
              <a:t>, </a:t>
            </a:r>
            <a:r>
              <a:rPr b="1" i="1" dirty="0"/>
              <a:t>iPad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Structured on Mac OS X, added functionality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Does not run OS X applications natively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Also runs on different CPU architecture (ARM vs. Intel)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Cocoa Touch </a:t>
            </a:r>
            <a:r>
              <a:rPr dirty="0"/>
              <a:t>Objective-C API for developing apps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Media services </a:t>
            </a:r>
            <a:r>
              <a:rPr dirty="0"/>
              <a:t>layer for graphics, audio, video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Core services </a:t>
            </a:r>
            <a:r>
              <a:rPr dirty="0"/>
              <a:t>provides cloud computing, databases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Core operating system, based on Mac OS X kernel</a:t>
            </a:r>
          </a:p>
        </p:txBody>
      </p:sp>
      <p:pic>
        <p:nvPicPr>
          <p:cNvPr id="4" name="Picture 1" descr="2_17.pdf">
            <a:extLst>
              <a:ext uri="{FF2B5EF4-FFF2-40B4-BE49-F238E27FC236}">
                <a16:creationId xmlns:a16="http://schemas.microsoft.com/office/drawing/2014/main" id="{9B2EE785-F2F4-27D9-1E25-CF4C001FF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696" y="2140023"/>
            <a:ext cx="1952625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73449" y="725159"/>
            <a:ext cx="786923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Operating System Services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9313" y="1138238"/>
            <a:ext cx="1135266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One set of operating-system services provides functions that are helpful to the user (Cont.):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Communications</a:t>
            </a:r>
            <a:r>
              <a:rPr dirty="0"/>
              <a:t> – Processes may exchange information, on the same computer or between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computers over a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Communications may be via shared memory or through message passing (packets moved by the OS)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Error detection </a:t>
            </a:r>
            <a:r>
              <a:rPr dirty="0"/>
              <a:t>– OS needs to be constantly aware of possible errors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May occur in the CPU and memory hardware, in I/O devices, in user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For each type of error, OS should take the appropriate action to ensure correct and consistent computing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Debugging facilities can greatly enhance the user’s and programmer’s abilities to efficiently use the system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885" y="1023400"/>
            <a:ext cx="805180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Android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885" y="1962981"/>
            <a:ext cx="10514417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Developed by Open Handset Alliance (mostly Google)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Open Source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Similar stack to 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Based on Linux kernel but modified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Provides process, memory, device-driver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Adds power management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Runtime environment includes core set of libraries and Dalvik virtual machine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Apps developed in Java plus Android API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Java class files compiled to Java bytecode then translated to executable </a:t>
            </a:r>
            <a:r>
              <a:rPr dirty="0" err="1"/>
              <a:t>thnn</a:t>
            </a:r>
            <a:r>
              <a:rPr dirty="0"/>
              <a:t> runs in Dalvik VM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Libraries include frameworks for web browser (</a:t>
            </a:r>
            <a:r>
              <a:rPr dirty="0" err="1"/>
              <a:t>webkit</a:t>
            </a:r>
            <a:r>
              <a:rPr dirty="0"/>
              <a:t>), database (SQLite), multimedia, smaller </a:t>
            </a:r>
            <a:r>
              <a:rPr dirty="0" err="1"/>
              <a:t>libc</a:t>
            </a:r>
            <a:endParaRPr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2664" y="1144211"/>
            <a:ext cx="822960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Android Architecture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7AFC31-FC46-E3B4-C913-7741FC7C3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587" y="1144211"/>
            <a:ext cx="3219450" cy="500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277" y="1002164"/>
            <a:ext cx="822960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sz="2800" dirty="0"/>
              <a:t>Building and Booting an Operating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5825" y="1867035"/>
            <a:ext cx="10001456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Operating systems generally designed to run on a class of systems with variety of peripherals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Commonly, operating system already installed on purchased computer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But can build and install some other operating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If generating an operating system from scratch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Write the operating system source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Configure the operating system for the system on which it will run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Compile the operating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Install the operating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Boot the computer and its new operating system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309" y="1052741"/>
            <a:ext cx="7648575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Building and Booting Linux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5825" y="1930912"/>
            <a:ext cx="7648575" cy="4530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Download Linux source code (http://www.kernel.org)</a:t>
            </a:r>
          </a:p>
          <a:p>
            <a:r>
              <a:rPr dirty="0"/>
              <a:t>Configure kernel via “</a:t>
            </a:r>
            <a:r>
              <a:rPr sz="2000" dirty="0"/>
              <a:t>make </a:t>
            </a:r>
            <a:r>
              <a:rPr sz="2000" dirty="0" err="1"/>
              <a:t>menuconfig</a:t>
            </a:r>
            <a:r>
              <a:rPr dirty="0"/>
              <a:t>”</a:t>
            </a:r>
          </a:p>
          <a:p>
            <a:r>
              <a:rPr dirty="0"/>
              <a:t>Compile the kernel using “make”</a:t>
            </a:r>
          </a:p>
          <a:p>
            <a:r>
              <a:rPr dirty="0"/>
              <a:t>Produces </a:t>
            </a:r>
            <a:r>
              <a:rPr dirty="0" err="1"/>
              <a:t>vmlinuz</a:t>
            </a:r>
            <a:r>
              <a:rPr dirty="0"/>
              <a:t>, the kernel image</a:t>
            </a:r>
          </a:p>
          <a:p>
            <a:r>
              <a:rPr dirty="0"/>
              <a:t>Compile kernel modules via “make modules”</a:t>
            </a:r>
          </a:p>
          <a:p>
            <a:r>
              <a:rPr dirty="0"/>
              <a:t>Install kernel modules into </a:t>
            </a:r>
            <a:r>
              <a:rPr dirty="0" err="1"/>
              <a:t>vmlinuz</a:t>
            </a:r>
            <a:r>
              <a:rPr dirty="0"/>
              <a:t> via “make </a:t>
            </a:r>
            <a:r>
              <a:rPr dirty="0" err="1"/>
              <a:t>modules_install</a:t>
            </a:r>
            <a:r>
              <a:rPr dirty="0"/>
              <a:t>”</a:t>
            </a:r>
          </a:p>
          <a:p>
            <a:r>
              <a:rPr dirty="0"/>
              <a:t>Install new kernel on the system via “make install”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6653" y="1041552"/>
            <a:ext cx="782002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System Boot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5175" y="1859339"/>
            <a:ext cx="11155683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When power initialized on system, execution starts at a fixed memory location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Operating system must be made available to hardware so hardware can start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Small piece of code – </a:t>
            </a:r>
            <a:r>
              <a:rPr b="1" dirty="0"/>
              <a:t>bootstrap loader</a:t>
            </a:r>
            <a:r>
              <a:rPr dirty="0"/>
              <a:t>, </a:t>
            </a:r>
            <a:r>
              <a:rPr b="1" dirty="0"/>
              <a:t>BIOS</a:t>
            </a:r>
            <a:r>
              <a:rPr dirty="0"/>
              <a:t>, stored in </a:t>
            </a:r>
            <a:r>
              <a:rPr b="1" dirty="0"/>
              <a:t>ROM</a:t>
            </a:r>
            <a:r>
              <a:rPr dirty="0"/>
              <a:t> or </a:t>
            </a:r>
            <a:r>
              <a:rPr b="1" dirty="0"/>
              <a:t>EEPROM</a:t>
            </a:r>
            <a:r>
              <a:rPr dirty="0"/>
              <a:t> locates the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kernel, loads it into memory, and starts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Sometimes two-step process where </a:t>
            </a:r>
            <a:r>
              <a:rPr b="1" dirty="0"/>
              <a:t>boot block </a:t>
            </a:r>
            <a:r>
              <a:rPr dirty="0"/>
              <a:t>at fixed location loaded by ROM code,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which loads bootstrap loader from disk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Modern systems replace BIOS with </a:t>
            </a:r>
            <a:r>
              <a:rPr b="1" dirty="0"/>
              <a:t>Unified Extensible Firmware Interface </a:t>
            </a:r>
            <a:r>
              <a:rPr dirty="0"/>
              <a:t>(</a:t>
            </a:r>
            <a:r>
              <a:rPr b="1" dirty="0"/>
              <a:t>UEFI</a:t>
            </a:r>
            <a:r>
              <a:rPr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Common bootstrap loader, </a:t>
            </a:r>
            <a:r>
              <a:rPr b="1" dirty="0"/>
              <a:t>GRUB</a:t>
            </a:r>
            <a:r>
              <a:rPr dirty="0"/>
              <a:t>, allows selection of kernel from multiple disks, versions, kernel options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Kernel loads and system is then </a:t>
            </a:r>
            <a:r>
              <a:rPr b="1" dirty="0"/>
              <a:t>running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Boot loaders frequently allow various boot states, such as single user mode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1948" y="1007535"/>
            <a:ext cx="7596187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Operating-System Debugging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1948" y="1720840"/>
            <a:ext cx="10424649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Debugging</a:t>
            </a:r>
            <a:r>
              <a:rPr dirty="0"/>
              <a:t> is finding and fixing errors, or </a:t>
            </a:r>
            <a:r>
              <a:rPr b="1" dirty="0"/>
              <a:t>bugs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Also</a:t>
            </a:r>
            <a:r>
              <a:rPr b="1" dirty="0"/>
              <a:t> performance tuning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OS generate </a:t>
            </a:r>
            <a:r>
              <a:rPr b="1" dirty="0"/>
              <a:t>log files</a:t>
            </a:r>
            <a:r>
              <a:rPr dirty="0"/>
              <a:t> containing error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Failure of an application can generate </a:t>
            </a:r>
            <a:r>
              <a:rPr b="1" dirty="0"/>
              <a:t>core dump</a:t>
            </a:r>
            <a:r>
              <a:rPr dirty="0"/>
              <a:t> file capturing memory of the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Operating system failure can generate </a:t>
            </a:r>
            <a:r>
              <a:rPr b="1" dirty="0"/>
              <a:t>crash dump</a:t>
            </a:r>
            <a:r>
              <a:rPr dirty="0"/>
              <a:t> file containing kernel memory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Beyond crashes, performance tuning can optimize system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Sometimes using </a:t>
            </a:r>
            <a:r>
              <a:rPr b="1" i="1" dirty="0"/>
              <a:t>trace listings</a:t>
            </a:r>
            <a:r>
              <a:rPr dirty="0"/>
              <a:t> of activities, recorded for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Profiling</a:t>
            </a:r>
            <a:r>
              <a:rPr dirty="0"/>
              <a:t> is periodic sampling of instruction pointer to look for statistical trends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Kernighan’s Law: “Debugging is twice as hard as writing the code in the first place. Therefore,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if you write the code as cleverly as possible, you are, by definition, not smart enough to debug it.”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613" y="1104067"/>
            <a:ext cx="7400925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Performance Tuning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6450" y="1558953"/>
            <a:ext cx="7685088" cy="491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Improve performance by removing bottlenecks</a:t>
            </a:r>
          </a:p>
          <a:p>
            <a:r>
              <a:rPr dirty="0"/>
              <a:t>OS must provide means of computing and displaying measures of system behavior</a:t>
            </a:r>
          </a:p>
          <a:p>
            <a:r>
              <a:rPr dirty="0"/>
              <a:t>For example, “top” program or Windows Task Manager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DA3513F-ED74-302E-CDB3-1CCC91889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106" y="2874990"/>
            <a:ext cx="5299343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0" y="1119565"/>
            <a:ext cx="7720013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Tracing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0100" y="1847396"/>
            <a:ext cx="8988358" cy="2031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Collects data for a specific event, such as steps involved in a system call invocation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Tools include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 err="1"/>
              <a:t>strace</a:t>
            </a:r>
            <a:r>
              <a:rPr dirty="0"/>
              <a:t> – trace system calls invoked by a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 err="1"/>
              <a:t>gdb</a:t>
            </a:r>
            <a:r>
              <a:rPr dirty="0"/>
              <a:t> – source-level debugger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perf – collection of Linux performance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 err="1"/>
              <a:t>tcpdump</a:t>
            </a:r>
            <a:r>
              <a:rPr dirty="0"/>
              <a:t> – collects network packets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0581" y="945357"/>
            <a:ext cx="777240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BCC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6450" y="1233488"/>
            <a:ext cx="9635971" cy="39703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endParaRPr lang="en-US" dirty="0"/>
          </a:p>
          <a:p>
            <a:r>
              <a:rPr dirty="0"/>
              <a:t>Debugging interactions between user-level and kernel code nearly impossible without toolset</a:t>
            </a:r>
            <a:endParaRPr lang="en-US" dirty="0"/>
          </a:p>
          <a:p>
            <a:r>
              <a:rPr dirty="0"/>
              <a:t> that understands both and an instrument their actions</a:t>
            </a:r>
          </a:p>
          <a:p>
            <a:r>
              <a:rPr dirty="0"/>
              <a:t>BCC (BPF Compiler Collection) is a rich toolkit providing tracing features for Linux</a:t>
            </a:r>
          </a:p>
          <a:p>
            <a:r>
              <a:rPr dirty="0"/>
              <a:t>See also the original </a:t>
            </a:r>
            <a:r>
              <a:rPr dirty="0" err="1"/>
              <a:t>DTrace</a:t>
            </a:r>
            <a:endParaRPr dirty="0"/>
          </a:p>
          <a:p>
            <a:r>
              <a:rPr dirty="0"/>
              <a:t>For example, disksnoop.py traces disk I/O activity</a:t>
            </a:r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lang="en-US" dirty="0"/>
          </a:p>
          <a:p>
            <a:endParaRPr lang="en-IN" dirty="0"/>
          </a:p>
          <a:p>
            <a:r>
              <a:rPr dirty="0"/>
              <a:t>Many other tools (next slide)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9BE2A51-24B5-6BD3-A043-96D796BD8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144" y="3177691"/>
            <a:ext cx="4953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097" y="1150562"/>
            <a:ext cx="7691438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Linux bcc/BPF Tracing Tools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1A31BF6C-33AF-135F-1452-112526AAB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316" y="1726824"/>
            <a:ext cx="6455367" cy="421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2100" y="938048"/>
            <a:ext cx="7739063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Operating System Services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9957" y="2152103"/>
            <a:ext cx="11271034" cy="36933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Another set of OS functions exists for ensuring the efficient operation of the system itself via resource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sharing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Resource allocation - </a:t>
            </a:r>
            <a:r>
              <a:rPr dirty="0"/>
              <a:t>When  multiple users or multiple jobs running concurrently, resources must be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allocated to each of them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Many types of resources -   CPU cycles, main memory, file storage, I/O devices.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Logging -</a:t>
            </a:r>
            <a:r>
              <a:rPr dirty="0"/>
              <a:t> To keep track of which users use how much and what kinds of computer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Protection and security - </a:t>
            </a:r>
            <a:r>
              <a:rPr dirty="0"/>
              <a:t>The owners of information stored in a multiuser or networked computer system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may want to control use of that information, concurrent processes should not interfere with each other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Protection</a:t>
            </a:r>
            <a:r>
              <a:rPr dirty="0"/>
              <a:t> involves ensuring that all access to system resources is controlled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b="1" dirty="0"/>
              <a:t>Security</a:t>
            </a:r>
            <a:r>
              <a:rPr dirty="0"/>
              <a:t> of the system from outsiders requires user authentication, extends to defending external I/O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 devices from invalid access attempts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753F0-CC1F-9553-DB02-CC5162AE4D5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87739" y="2503937"/>
            <a:ext cx="10231676" cy="1211586"/>
          </a:xfrm>
          <a:prstGeom prst="rect">
            <a:avLst/>
          </a:prstGeom>
        </p:spPr>
        <p:txBody>
          <a:bodyPr>
            <a:noAutofit/>
          </a:bodyPr>
          <a:lstStyle/>
          <a:p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7E971F2-9E26-AC7C-6B50-66A4E6DAD1F6}"/>
              </a:ext>
            </a:extLst>
          </p:cNvPr>
          <p:cNvSpPr txBox="1">
            <a:spLocks/>
          </p:cNvSpPr>
          <p:nvPr/>
        </p:nvSpPr>
        <p:spPr>
          <a:xfrm>
            <a:off x="1356757" y="189041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4F86468-AEA8-B66F-F777-E3EDBA272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35" y="3200380"/>
            <a:ext cx="11187130" cy="45724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5A389CA-942E-9CC8-7375-BBE87B67A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24/07/2025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10B388F-2D92-0A98-BD7E-A8FBF69E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Department of CSE, ATMECE, </a:t>
            </a:r>
            <a:r>
              <a:rPr lang="en-US" dirty="0" err="1"/>
              <a:t>Mysuru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99E895-9D5C-2BBA-E983-9C84D2E6A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88D7-7741-46C0-B3EE-0924E171B329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364DFA-17BC-BFF1-066D-632E3BF606FE}"/>
              </a:ext>
            </a:extLst>
          </p:cNvPr>
          <p:cNvSpPr txBox="1">
            <a:spLocks/>
          </p:cNvSpPr>
          <p:nvPr/>
        </p:nvSpPr>
        <p:spPr>
          <a:xfrm>
            <a:off x="1072832" y="2612214"/>
            <a:ext cx="10515600" cy="1325563"/>
          </a:xfrm>
          <a:prstGeom prst="rect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bg1"/>
            </a:solidFill>
          </a:ln>
        </p:spPr>
        <p:txBody>
          <a:bodyPr>
            <a:normAutofit/>
          </a:bodyPr>
          <a:lstStyle>
            <a:lvl1pPr eaLnBrk="1" hangingPunct="1">
              <a:defRPr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en-US" sz="7200" b="1" ker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</a:t>
            </a:r>
            <a:endParaRPr lang="en-US" sz="72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307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0174" y="789699"/>
            <a:ext cx="7918450" cy="576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r>
              <a:rPr dirty="0"/>
              <a:t>A View of Operating System Services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773169C-130D-9672-B147-B8CBEFDCE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449" y="1852504"/>
            <a:ext cx="7221538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6538" y="647701"/>
            <a:ext cx="8145462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Command Line interpreter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7889" y="1223963"/>
            <a:ext cx="7334059" cy="2031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CLI allows direct command entry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Sometimes implemented in kernel, sometimes by systems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Sometimes multiple flavors implemented – </a:t>
            </a:r>
            <a:r>
              <a:rPr b="1" dirty="0"/>
              <a:t>shells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Primarily fetches a command from user and executes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Sometimes commands built-in, sometimes just names of programs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/>
              <a:t>If the latter, adding new features doesn’t require shell modification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0857" y="772456"/>
            <a:ext cx="7397750" cy="576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/>
          </a:p>
          <a:p>
            <a:r>
              <a:t>Bourne Shell Command Interpreter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E58D6C-C15F-F1BF-4134-E1280854A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129" y="1679848"/>
            <a:ext cx="7397750" cy="440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fd333690-d1c4-4691-ad6c-7ef607921f92"/>
  <p:tag name="TPVERSION" val="8"/>
  <p:tag name="TPFULLVERSION" val="8.2.0.11"/>
  <p:tag name="PPTVERSION" val="16"/>
  <p:tag name="TPOS" val="2"/>
  <p:tag name="TPLASTSAVEVERSION" val="6.2 PC"/>
</p:tagLst>
</file>

<file path=ppt/theme/theme1.xml><?xml version="1.0" encoding="utf-8"?>
<a:theme xmlns:a="http://schemas.openxmlformats.org/drawingml/2006/main" name="PPT_Module 5_Pyth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RSC_MEETING_PPT</Template>
  <TotalTime>2403</TotalTime>
  <Words>3382</Words>
  <Application>Microsoft Office PowerPoint</Application>
  <PresentationFormat>Widescreen</PresentationFormat>
  <Paragraphs>527</Paragraphs>
  <Slides>60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4" baseType="lpstr">
      <vt:lpstr>Aptos</vt:lpstr>
      <vt:lpstr>Arial</vt:lpstr>
      <vt:lpstr>Times New Roman</vt:lpstr>
      <vt:lpstr>PPT_Module 5_Python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</dc:title>
  <dc:creator>KAVYASHREE E D</dc:creator>
  <cp:lastModifiedBy>Admin</cp:lastModifiedBy>
  <cp:revision>76</cp:revision>
  <dcterms:created xsi:type="dcterms:W3CDTF">2025-06-24T09:04:55Z</dcterms:created>
  <dcterms:modified xsi:type="dcterms:W3CDTF">2025-11-10T05:33:23Z</dcterms:modified>
</cp:coreProperties>
</file>