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3" r:id="rId1"/>
  </p:sldMasterIdLst>
  <p:notesMasterIdLst>
    <p:notesMasterId r:id="rId63"/>
  </p:notesMasterIdLst>
  <p:handoutMasterIdLst>
    <p:handoutMasterId r:id="rId6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</p:sldIdLst>
  <p:sldSz cx="12192000" cy="6858000"/>
  <p:notesSz cx="6858000" cy="9144000"/>
  <p:custDataLst>
    <p:tags r:id="rId6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61" d="100"/>
          <a:sy n="61" d="100"/>
        </p:scale>
        <p:origin x="1098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3" d="100"/>
          <a:sy n="63" d="100"/>
        </p:scale>
        <p:origin x="3206" y="7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notesMaster" Target="notesMasters/notesMaster1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handoutMaster" Target="handoutMasters/handoutMaster1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EA3AF54-BB2A-36E0-2B53-1108BD407C2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FF0A24-4598-600E-800E-36E21B66F7A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C16645-67FD-413B-9842-87FE454F172F}" type="datetimeFigureOut">
              <a:rPr lang="en-US" smtClean="0"/>
              <a:pPr/>
              <a:t>11/10/2025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AAA360-14F6-4A1A-2DDD-0840D5394C2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EEA462-1A75-FA81-0030-F751F910D4B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DD83CB-A1BB-420E-9D61-29AC350BAC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2633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A9629E-9570-45F7-A50F-DC60170FF773}" type="datetimeFigureOut">
              <a:rPr lang="en-US" smtClean="0"/>
              <a:pPr/>
              <a:t>11/10/2025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CEAAC4-8DCE-4A0D-9E96-2290A0A3526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8614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814400" y="6549752"/>
            <a:ext cx="6277229" cy="246221"/>
          </a:xfrm>
        </p:spPr>
        <p:txBody>
          <a:bodyPr lIns="0" tIns="0" rIns="0" bIns="0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Department of CSE, ATMECE, </a:t>
            </a:r>
            <a:r>
              <a:rPr lang="en-US" dirty="0" err="1"/>
              <a:t>Mysuru</a:t>
            </a:r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37755" y="6539361"/>
            <a:ext cx="2384742" cy="246221"/>
          </a:xfrm>
        </p:spPr>
        <p:txBody>
          <a:bodyPr lIns="0" tIns="0" rIns="0" bIns="0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24/07/2025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269407" y="6549751"/>
            <a:ext cx="2805620" cy="246221"/>
          </a:xfrm>
        </p:spPr>
        <p:txBody>
          <a:bodyPr lIns="0" tIns="0" rIns="0" bIns="0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0B88D7-7741-46C0-B3EE-0924E171B32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036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12178" y="6542947"/>
            <a:ext cx="2221927" cy="246221"/>
          </a:xfrm>
        </p:spPr>
        <p:txBody>
          <a:bodyPr/>
          <a:lstStyle>
            <a:lvl1pPr>
              <a:defRPr sz="1600">
                <a:latin typeface="+mj-lt"/>
              </a:defRPr>
            </a:lvl1pPr>
          </a:lstStyle>
          <a:p>
            <a:r>
              <a:rPr lang="en-US"/>
              <a:t>24/07/2025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54045" y="6542948"/>
            <a:ext cx="6300216" cy="246221"/>
          </a:xfrm>
        </p:spPr>
        <p:txBody>
          <a:bodyPr/>
          <a:lstStyle>
            <a:lvl1pPr>
              <a:defRPr sz="1600">
                <a:latin typeface="+mj-lt"/>
              </a:defRPr>
            </a:lvl1pPr>
          </a:lstStyle>
          <a:p>
            <a:r>
              <a:rPr lang="en-US" dirty="0"/>
              <a:t>Department of CSE, ATMECE, </a:t>
            </a:r>
            <a:r>
              <a:rPr lang="en-US" dirty="0" err="1"/>
              <a:t>Mysuru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36548" y="6563729"/>
            <a:ext cx="2805620" cy="246221"/>
          </a:xfrm>
        </p:spPr>
        <p:txBody>
          <a:bodyPr/>
          <a:lstStyle>
            <a:lvl1pPr>
              <a:defRPr sz="1600">
                <a:latin typeface="+mj-lt"/>
              </a:defRPr>
            </a:lvl1pPr>
          </a:lstStyle>
          <a:p>
            <a:fld id="{050B88D7-7741-46C0-B3EE-0924E171B3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3243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heme" Target="../theme/them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6461537"/>
            <a:ext cx="12230099" cy="417245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0" y="504289"/>
            <a:ext cx="12160250" cy="201295"/>
          </a:xfrm>
          <a:custGeom>
            <a:avLst/>
            <a:gdLst/>
            <a:ahLst/>
            <a:cxnLst/>
            <a:rect l="l" t="t" r="r" b="b"/>
            <a:pathLst>
              <a:path w="12160250" h="201295">
                <a:moveTo>
                  <a:pt x="12160084" y="0"/>
                </a:moveTo>
                <a:lnTo>
                  <a:pt x="0" y="0"/>
                </a:lnTo>
                <a:lnTo>
                  <a:pt x="0" y="200888"/>
                </a:lnTo>
                <a:lnTo>
                  <a:pt x="6080036" y="200888"/>
                </a:lnTo>
                <a:lnTo>
                  <a:pt x="12160084" y="200888"/>
                </a:lnTo>
                <a:lnTo>
                  <a:pt x="12160084" y="0"/>
                </a:lnTo>
                <a:close/>
              </a:path>
            </a:pathLst>
          </a:custGeom>
          <a:solidFill>
            <a:srgbClr val="75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-72737" y="504289"/>
            <a:ext cx="12302836" cy="201295"/>
          </a:xfrm>
          <a:custGeom>
            <a:avLst/>
            <a:gdLst/>
            <a:ahLst/>
            <a:cxnLst/>
            <a:rect l="l" t="t" r="r" b="b"/>
            <a:pathLst>
              <a:path w="10855960" h="201295">
                <a:moveTo>
                  <a:pt x="10855794" y="0"/>
                </a:moveTo>
                <a:lnTo>
                  <a:pt x="0" y="0"/>
                </a:lnTo>
                <a:lnTo>
                  <a:pt x="0" y="200888"/>
                </a:lnTo>
                <a:lnTo>
                  <a:pt x="5428081" y="200888"/>
                </a:lnTo>
                <a:lnTo>
                  <a:pt x="10855794" y="200888"/>
                </a:lnTo>
                <a:lnTo>
                  <a:pt x="10855794" y="0"/>
                </a:lnTo>
                <a:close/>
              </a:path>
            </a:pathLst>
          </a:custGeom>
          <a:solidFill>
            <a:srgbClr val="FFB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bg object 1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07721" y="274254"/>
            <a:ext cx="2442959" cy="713155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0409484" y="282376"/>
            <a:ext cx="733489" cy="673859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428700" y="126074"/>
            <a:ext cx="1020135" cy="967281"/>
          </a:xfrm>
          <a:prstGeom prst="rect">
            <a:avLst/>
          </a:prstGeom>
        </p:spPr>
      </p:pic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059720" y="6440755"/>
            <a:ext cx="5897663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Department of CSE, ATMECE, </a:t>
            </a:r>
            <a:r>
              <a:rPr lang="en-US" dirty="0" err="1"/>
              <a:t>Mysuru</a:t>
            </a:r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1379" y="6538869"/>
            <a:ext cx="28056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24/07/2025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211483" y="6445350"/>
            <a:ext cx="28056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50B88D7-7741-46C0-B3EE-0924E171B32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8" name="Picture 27"/>
          <p:cNvPicPr/>
          <p:nvPr userDrawn="1"/>
        </p:nvPicPr>
        <p:blipFill>
          <a:blip r:embed="rId8"/>
          <a:srcRect l="87247" r="2556" b="38961"/>
          <a:stretch>
            <a:fillRect/>
          </a:stretch>
        </p:blipFill>
        <p:spPr>
          <a:xfrm>
            <a:off x="11222185" y="164044"/>
            <a:ext cx="772756" cy="906492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5" t="13276" r="3190" b="20189"/>
          <a:stretch/>
        </p:blipFill>
        <p:spPr>
          <a:xfrm>
            <a:off x="138456" y="94698"/>
            <a:ext cx="2512224" cy="984828"/>
          </a:xfrm>
          <a:prstGeom prst="rect">
            <a:avLst/>
          </a:prstGeom>
        </p:spPr>
      </p:pic>
      <p:pic>
        <p:nvPicPr>
          <p:cNvPr id="1026" name="Picture 2" descr="🎉 MIET Achieves GOLD Rating by QS I-GAUGE! 🏆, We are delighted to  announce that MIET has been awarded the prestigious GOLD rating by QS  I-GAUGE, becoming the first institution in Jammu &amp; Kashmir UT to ...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5078" y="313550"/>
            <a:ext cx="1061799" cy="580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1362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9" r:id="rId2"/>
  </p:sldLayoutIdLst>
  <p:hf hdr="0"/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457200" eaLnBrk="1" hangingPunct="1">
        <a:defRPr>
          <a:latin typeface="+mn-lt"/>
          <a:ea typeface="+mn-ea"/>
          <a:cs typeface="+mn-cs"/>
        </a:defRPr>
      </a:lvl2pPr>
      <a:lvl3pPr marL="914400" eaLnBrk="1" hangingPunct="1">
        <a:defRPr>
          <a:latin typeface="+mn-lt"/>
          <a:ea typeface="+mn-ea"/>
          <a:cs typeface="+mn-cs"/>
        </a:defRPr>
      </a:lvl3pPr>
      <a:lvl4pPr marL="1371600" eaLnBrk="1" hangingPunct="1">
        <a:defRPr>
          <a:latin typeface="+mn-lt"/>
          <a:ea typeface="+mn-ea"/>
          <a:cs typeface="+mn-cs"/>
        </a:defRPr>
      </a:lvl4pPr>
      <a:lvl5pPr marL="1828800" eaLnBrk="1" hangingPunct="1">
        <a:defRPr>
          <a:latin typeface="+mn-lt"/>
          <a:ea typeface="+mn-ea"/>
          <a:cs typeface="+mn-cs"/>
        </a:defRPr>
      </a:lvl5pPr>
      <a:lvl6pPr marL="2286000" eaLnBrk="1" hangingPunct="1">
        <a:defRPr>
          <a:latin typeface="+mn-lt"/>
          <a:ea typeface="+mn-ea"/>
          <a:cs typeface="+mn-cs"/>
        </a:defRPr>
      </a:lvl6pPr>
      <a:lvl7pPr marL="2743200" eaLnBrk="1" hangingPunct="1">
        <a:defRPr>
          <a:latin typeface="+mn-lt"/>
          <a:ea typeface="+mn-ea"/>
          <a:cs typeface="+mn-cs"/>
        </a:defRPr>
      </a:lvl7pPr>
      <a:lvl8pPr marL="3200400" eaLnBrk="1" hangingPunct="1">
        <a:defRPr>
          <a:latin typeface="+mn-lt"/>
          <a:ea typeface="+mn-ea"/>
          <a:cs typeface="+mn-cs"/>
        </a:defRPr>
      </a:lvl8pPr>
      <a:lvl9pPr marL="3657600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457200" eaLnBrk="1" hangingPunct="1">
        <a:defRPr>
          <a:latin typeface="+mn-lt"/>
          <a:ea typeface="+mn-ea"/>
          <a:cs typeface="+mn-cs"/>
        </a:defRPr>
      </a:lvl2pPr>
      <a:lvl3pPr marL="914400" eaLnBrk="1" hangingPunct="1">
        <a:defRPr>
          <a:latin typeface="+mn-lt"/>
          <a:ea typeface="+mn-ea"/>
          <a:cs typeface="+mn-cs"/>
        </a:defRPr>
      </a:lvl3pPr>
      <a:lvl4pPr marL="1371600" eaLnBrk="1" hangingPunct="1">
        <a:defRPr>
          <a:latin typeface="+mn-lt"/>
          <a:ea typeface="+mn-ea"/>
          <a:cs typeface="+mn-cs"/>
        </a:defRPr>
      </a:lvl4pPr>
      <a:lvl5pPr marL="1828800" eaLnBrk="1" hangingPunct="1">
        <a:defRPr>
          <a:latin typeface="+mn-lt"/>
          <a:ea typeface="+mn-ea"/>
          <a:cs typeface="+mn-cs"/>
        </a:defRPr>
      </a:lvl5pPr>
      <a:lvl6pPr marL="2286000" eaLnBrk="1" hangingPunct="1">
        <a:defRPr>
          <a:latin typeface="+mn-lt"/>
          <a:ea typeface="+mn-ea"/>
          <a:cs typeface="+mn-cs"/>
        </a:defRPr>
      </a:lvl6pPr>
      <a:lvl7pPr marL="2743200" eaLnBrk="1" hangingPunct="1">
        <a:defRPr>
          <a:latin typeface="+mn-lt"/>
          <a:ea typeface="+mn-ea"/>
          <a:cs typeface="+mn-cs"/>
        </a:defRPr>
      </a:lvl7pPr>
      <a:lvl8pPr marL="3200400" eaLnBrk="1" hangingPunct="1">
        <a:defRPr>
          <a:latin typeface="+mn-lt"/>
          <a:ea typeface="+mn-ea"/>
          <a:cs typeface="+mn-cs"/>
        </a:defRPr>
      </a:lvl8pPr>
      <a:lvl9pPr marL="3657600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79140" y="227330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rPr dirty="0"/>
              <a:t>Chapter 4:  Threads &amp; Concurrency</a:t>
            </a:r>
          </a:p>
        </p:txBody>
      </p:sp>
      <p:sp>
        <p:nvSpPr>
          <p:cNvPr id="3" name="Footer Placeholder 8">
            <a:extLst>
              <a:ext uri="{FF2B5EF4-FFF2-40B4-BE49-F238E27FC236}">
                <a16:creationId xmlns:a16="http://schemas.microsoft.com/office/drawing/2014/main" id="{DC51687D-B73A-2EA1-AA45-BD95778DE097}"/>
              </a:ext>
            </a:extLst>
          </p:cNvPr>
          <p:cNvSpPr txBox="1">
            <a:spLocks/>
          </p:cNvSpPr>
          <p:nvPr/>
        </p:nvSpPr>
        <p:spPr>
          <a:xfrm>
            <a:off x="2654045" y="6542948"/>
            <a:ext cx="6300216" cy="24622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>
                <a:solidFill>
                  <a:schemeClr val="bg1"/>
                </a:solidFill>
                <a:latin typeface="+mj-lt"/>
              </a:rPr>
              <a:t>Department of CSE, ATMECE, Mysuru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63240" y="115570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rPr dirty="0"/>
              <a:t>Multicore Programming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1828800"/>
            <a:ext cx="11373626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Types of parallelism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Data parallelism – distributes subsets of the same data across multiple cores, same operation on each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Task parallelism – distributing threads across cores, each thread performing unique operation</a:t>
            </a:r>
          </a:p>
          <a:p>
            <a:pPr lvl="1"/>
            <a:endParaRPr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79140" y="105410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rPr dirty="0"/>
              <a:t>Data and Task Parallelism</a:t>
            </a:r>
          </a:p>
        </p:txBody>
      </p:sp>
      <p:pic>
        <p:nvPicPr>
          <p:cNvPr id="3" name="Picture 1">
            <a:extLst>
              <a:ext uri="{FF2B5EF4-FFF2-40B4-BE49-F238E27FC236}">
                <a16:creationId xmlns:a16="http://schemas.microsoft.com/office/drawing/2014/main" id="{9B7F0602-BAEF-7C30-9797-FF04F75D62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9140" y="1475581"/>
            <a:ext cx="5851525" cy="390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30040" y="102870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rPr dirty="0"/>
              <a:t>Amdahl’s Law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1" y="1828800"/>
            <a:ext cx="10830560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Identifies performance gains from adding additional cores to an application that has both serial and parallel components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S is serial portion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N processing cores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That is, if application is 75% parallel / 25% serial, moving from 1 to 2 cores results in speedup of 1.6 times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As N approaches infinity, speedup approaches 1 / 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br>
              <a:rPr dirty="0"/>
            </a:br>
            <a:r>
              <a:rPr dirty="0"/>
              <a:t>Serial portion of an application has disproportionate  effect on performance gained by adding additional cores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But does the law take into account contemporary multicore systems?</a:t>
            </a:r>
          </a:p>
        </p:txBody>
      </p:sp>
      <p:pic>
        <p:nvPicPr>
          <p:cNvPr id="4" name="Picture 1" descr="Screen Shot 2012-12-04 at 7.54.07 PM.png">
            <a:extLst>
              <a:ext uri="{FF2B5EF4-FFF2-40B4-BE49-F238E27FC236}">
                <a16:creationId xmlns:a16="http://schemas.microsoft.com/office/drawing/2014/main" id="{CE56BDE8-D4BE-92F5-3A2F-25BD2A062E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8317" y="2649914"/>
            <a:ext cx="2430463" cy="90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240" y="95250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t>Amdahl’s Law</a:t>
            </a: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E6E3DE89-B0A7-1672-4C19-608D4799BD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4850" y="1866900"/>
            <a:ext cx="5276850" cy="372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37740" y="86106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t>User Threads and Kernel Threads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1463040"/>
            <a:ext cx="7603363" cy="369331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User threads - management done by user-level threads library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Three primary thread libraries: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 POSIX </a:t>
            </a:r>
            <a:r>
              <a:rPr dirty="0" err="1"/>
              <a:t>Pthreads</a:t>
            </a:r>
            <a:endParaRPr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 Windows threads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 Java threads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Kernel threads - Supported by the Kernel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Examples – virtually all general-purpose operating systems, including: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Windows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Linux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Mac OS X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iOS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Android</a:t>
            </a:r>
          </a:p>
          <a:p>
            <a:pPr lvl="1"/>
            <a:endParaRPr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25140" y="93980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rPr dirty="0"/>
              <a:t>User and Kernel Threads</a:t>
            </a:r>
          </a:p>
        </p:txBody>
      </p:sp>
      <p:pic>
        <p:nvPicPr>
          <p:cNvPr id="3" name="Picture 1">
            <a:extLst>
              <a:ext uri="{FF2B5EF4-FFF2-40B4-BE49-F238E27FC236}">
                <a16:creationId xmlns:a16="http://schemas.microsoft.com/office/drawing/2014/main" id="{08E26F83-12FC-0809-2FB4-D551311B56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9638" y="1854200"/>
            <a:ext cx="4826000" cy="266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83940" y="82296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rPr dirty="0"/>
              <a:t>Multithreading Models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66140" y="2286000"/>
            <a:ext cx="1947969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Many-to-One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One-to-One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Many-to-Many</a:t>
            </a:r>
          </a:p>
          <a:p>
            <a:endParaRPr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07740" y="91440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rPr dirty="0"/>
              <a:t>Many-to-One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82040" y="1828800"/>
            <a:ext cx="11129970" cy="20313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Many user-level threads mapped to single kernel thread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One thread blocking causes all to block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Multiple threads may not run in parallel on multicore system because only one may be in kernel at a time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Few systems currently use this model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Examples: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Solaris Green Threads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GNU Portable Threads</a:t>
            </a:r>
          </a:p>
        </p:txBody>
      </p:sp>
      <p:pic>
        <p:nvPicPr>
          <p:cNvPr id="4" name="Picture 1">
            <a:extLst>
              <a:ext uri="{FF2B5EF4-FFF2-40B4-BE49-F238E27FC236}">
                <a16:creationId xmlns:a16="http://schemas.microsoft.com/office/drawing/2014/main" id="{D7BC897D-2260-6944-94A2-D4278FCEEE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3955" y="3303782"/>
            <a:ext cx="3959225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62400" y="82296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rPr dirty="0"/>
              <a:t>One-to-One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1463040"/>
            <a:ext cx="7577715" cy="20313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Each user-level thread maps to kernel thread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Creating a user-level thread creates a kernel thread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More concurrency than many-to-one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Number of threads per process sometimes restricted due to overhead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Examples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Windows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Linux</a:t>
            </a:r>
          </a:p>
        </p:txBody>
      </p:sp>
      <p:pic>
        <p:nvPicPr>
          <p:cNvPr id="4" name="Picture 1">
            <a:extLst>
              <a:ext uri="{FF2B5EF4-FFF2-40B4-BE49-F238E27FC236}">
                <a16:creationId xmlns:a16="http://schemas.microsoft.com/office/drawing/2014/main" id="{94FDA39F-05DF-71D0-00A0-B1257C7A05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25" y="3048595"/>
            <a:ext cx="3914775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13760" y="74930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rPr dirty="0"/>
              <a:t>Many-to-Many Model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1463040"/>
            <a:ext cx="8163453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Allows many user level threads to be mapped to many kernel threads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Allows the  operating system to create a sufficient number of kernel threads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Windows  with the </a:t>
            </a:r>
            <a:r>
              <a:rPr dirty="0" err="1"/>
              <a:t>ThreadFiber</a:t>
            </a:r>
            <a:r>
              <a:rPr dirty="0"/>
              <a:t> package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Otherwise not very common</a:t>
            </a:r>
          </a:p>
        </p:txBody>
      </p:sp>
      <p:pic>
        <p:nvPicPr>
          <p:cNvPr id="4" name="Picture 1">
            <a:extLst>
              <a:ext uri="{FF2B5EF4-FFF2-40B4-BE49-F238E27FC236}">
                <a16:creationId xmlns:a16="http://schemas.microsoft.com/office/drawing/2014/main" id="{550ED8A9-773B-5A24-117E-58DC086ED5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0" y="2908300"/>
            <a:ext cx="3943350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41240" y="82296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t>Outline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1463040"/>
            <a:ext cx="3397084" cy="230832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Overview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Multicore Programming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Multithreading Models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Thread Libraries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Implicit Threading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Threading Issues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Operating System Examples</a:t>
            </a:r>
          </a:p>
          <a:p>
            <a:endParaRPr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13760" y="100584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rPr dirty="0"/>
              <a:t>Two-level Model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1463040"/>
            <a:ext cx="8229600" cy="457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dirty="0"/>
              <a:t>Similar to M:M, except that it allows a user thread to be bound to kernel thread</a:t>
            </a:r>
          </a:p>
        </p:txBody>
      </p:sp>
      <p:pic>
        <p:nvPicPr>
          <p:cNvPr id="4" name="Picture 1">
            <a:extLst>
              <a:ext uri="{FF2B5EF4-FFF2-40B4-BE49-F238E27FC236}">
                <a16:creationId xmlns:a16="http://schemas.microsoft.com/office/drawing/2014/main" id="{2FDE53C8-7846-2097-CD03-2A5AE75459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4625" y="2095500"/>
            <a:ext cx="4222750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13760" y="80010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rPr dirty="0"/>
              <a:t>Thread Libraries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1463040"/>
            <a:ext cx="8629350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Thread library provides programmer with API for creating and managing threads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Two primary ways of implementing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Library entirely in user space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Kernel-level library supported by the OS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07840" y="111760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rPr dirty="0" err="1"/>
              <a:t>Pthreads</a:t>
            </a:r>
            <a:endParaRPr dirty="0"/>
          </a:p>
        </p:txBody>
      </p:sp>
      <p:sp>
        <p:nvSpPr>
          <p:cNvPr id="3" name="TextBox 2"/>
          <p:cNvSpPr txBox="1"/>
          <p:nvPr/>
        </p:nvSpPr>
        <p:spPr>
          <a:xfrm>
            <a:off x="866140" y="1828800"/>
            <a:ext cx="10009984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May be provided either as user-level or kernel-level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A POSIX standard (IEEE 1003.1c) API for thread creation and synchronization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Specification, not implementation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API specifies behavior of the thread library, implementation is up to development of the library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Common in UNIX operating systems (Linux &amp; Mac OS X)</a:t>
            </a:r>
          </a:p>
          <a:p>
            <a:endParaRPr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44240" y="90170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rPr dirty="0" err="1"/>
              <a:t>Pthreads</a:t>
            </a:r>
            <a:r>
              <a:rPr dirty="0"/>
              <a:t> Example</a:t>
            </a:r>
          </a:p>
        </p:txBody>
      </p:sp>
      <p:pic>
        <p:nvPicPr>
          <p:cNvPr id="3" name="Picture 1">
            <a:extLst>
              <a:ext uri="{FF2B5EF4-FFF2-40B4-BE49-F238E27FC236}">
                <a16:creationId xmlns:a16="http://schemas.microsoft.com/office/drawing/2014/main" id="{0E4D53B2-4E54-B04E-B487-3EF807EB13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5963" y="1511299"/>
            <a:ext cx="7137400" cy="463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64840" y="81280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rPr dirty="0" err="1"/>
              <a:t>Pthreads</a:t>
            </a:r>
            <a:r>
              <a:rPr dirty="0"/>
              <a:t> Example (Cont.)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3EA8C72-B5A6-831A-39D7-322BD669A9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300" y="1841500"/>
            <a:ext cx="5638800" cy="273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64740" y="88900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rPr dirty="0" err="1"/>
              <a:t>Pthreads</a:t>
            </a:r>
            <a:r>
              <a:rPr dirty="0"/>
              <a:t> Code for Joining 10 Threads</a:t>
            </a:r>
          </a:p>
        </p:txBody>
      </p:sp>
      <p:pic>
        <p:nvPicPr>
          <p:cNvPr id="3" name="Picture 1">
            <a:extLst>
              <a:ext uri="{FF2B5EF4-FFF2-40B4-BE49-F238E27FC236}">
                <a16:creationId xmlns:a16="http://schemas.microsoft.com/office/drawing/2014/main" id="{42193FE3-BD38-9352-7B92-EB43A0EDBA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0152" y="1803400"/>
            <a:ext cx="5438775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79040" y="93980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rPr dirty="0"/>
              <a:t>Windows  Multithreaded C Program</a:t>
            </a:r>
          </a:p>
        </p:txBody>
      </p:sp>
      <p:pic>
        <p:nvPicPr>
          <p:cNvPr id="3" name="Picture 1">
            <a:extLst>
              <a:ext uri="{FF2B5EF4-FFF2-40B4-BE49-F238E27FC236}">
                <a16:creationId xmlns:a16="http://schemas.microsoft.com/office/drawing/2014/main" id="{AD6ACE84-6F4E-C33F-D757-90A949FE46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0200" y="1701800"/>
            <a:ext cx="61849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44040" y="107950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rPr dirty="0"/>
              <a:t>Windows  Multithreaded C Program (Cont.)</a:t>
            </a: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DA7555F7-8458-61C9-24B8-B85EAF32BD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8360" y="1739899"/>
            <a:ext cx="6540500" cy="428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62400" y="837028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rPr dirty="0"/>
              <a:t>Java Threads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1751428"/>
            <a:ext cx="8052269" cy="3416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Java threads are managed by the JVM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Typically implemented using the threads model provided by underlying 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Java threads may be created by: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Extending Thread class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Implementing the Runnable interface</a:t>
            </a:r>
            <a:br>
              <a:rPr dirty="0"/>
            </a:br>
            <a:br>
              <a:rPr dirty="0"/>
            </a:br>
            <a:br>
              <a:rPr dirty="0"/>
            </a:br>
            <a:br>
              <a:rPr dirty="0"/>
            </a:br>
            <a:endParaRPr dirty="0"/>
          </a:p>
          <a:p>
            <a:pPr lvl="1"/>
            <a:endParaRPr dirty="0"/>
          </a:p>
          <a:p>
            <a:pPr lvl="1"/>
            <a:r>
              <a:rPr dirty="0"/>
              <a:t>Standard practice is to implement Runnable interface</a:t>
            </a:r>
            <a:br>
              <a:rPr dirty="0"/>
            </a:br>
            <a:endParaRPr dirty="0"/>
          </a:p>
        </p:txBody>
      </p:sp>
      <p:pic>
        <p:nvPicPr>
          <p:cNvPr id="4" name="Picture 1" descr="Screen Shot 2012-12-04 at 9.09.28 PM.png">
            <a:extLst>
              <a:ext uri="{FF2B5EF4-FFF2-40B4-BE49-F238E27FC236}">
                <a16:creationId xmlns:a16="http://schemas.microsoft.com/office/drawing/2014/main" id="{814DCBC4-AD1F-0E40-7EC3-013B0AFA00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8030" y="3429000"/>
            <a:ext cx="3773488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82351" y="82296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rPr dirty="0"/>
              <a:t>Java Executor Framework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1463040"/>
            <a:ext cx="8229600" cy="457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dirty="0"/>
              <a:t>Rather than explicitly creating threads, Java also allows thread creation around the Executor interface:</a:t>
            </a:r>
            <a:br>
              <a:rPr dirty="0"/>
            </a:br>
            <a:br>
              <a:rPr dirty="0"/>
            </a:br>
            <a:br>
              <a:rPr dirty="0"/>
            </a:br>
            <a:br>
              <a:rPr dirty="0"/>
            </a:br>
            <a:br>
              <a:rPr dirty="0"/>
            </a:br>
            <a:br>
              <a:rPr dirty="0"/>
            </a:br>
            <a:endParaRPr dirty="0"/>
          </a:p>
          <a:p>
            <a:r>
              <a:rPr dirty="0"/>
              <a:t>The Executor is used as follows:</a:t>
            </a:r>
            <a:br>
              <a:rPr dirty="0"/>
            </a:br>
            <a:br>
              <a:rPr dirty="0"/>
            </a:br>
            <a:endParaRPr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1E87CA2-0224-640E-D35C-110EF49053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1063" y="1982788"/>
            <a:ext cx="4267200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5E6157B-C4E0-C68E-A2A7-E17D85B96D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0913" y="4097118"/>
            <a:ext cx="3695700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55440" y="116840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rPr dirty="0"/>
              <a:t>Objectives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15340" y="2402840"/>
            <a:ext cx="964946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Identify the basic components of a thread, and contrast threads and processes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Describe the benefits and challenges of </a:t>
            </a:r>
            <a:r>
              <a:rPr dirty="0" err="1"/>
              <a:t>designng</a:t>
            </a:r>
            <a:r>
              <a:rPr dirty="0"/>
              <a:t> multithreaded applications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Illustrate different approaches to implicit threading including thread pools, fork-join, and Grand Central Dispatch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Describe how the Windows and Linux operating systems represent threads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Designing multithreaded applications using the </a:t>
            </a:r>
            <a:r>
              <a:rPr dirty="0" err="1"/>
              <a:t>Pthreads</a:t>
            </a:r>
            <a:r>
              <a:rPr dirty="0"/>
              <a:t>, Java, and Windows threading APIs</a:t>
            </a:r>
          </a:p>
          <a:p>
            <a:endParaRPr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86929" y="921433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rPr dirty="0"/>
              <a:t>Java Executor Framework</a:t>
            </a: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4E3F4196-364B-0FA1-DBCA-062C2EDD93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631" y="1504267"/>
            <a:ext cx="6019800" cy="443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60320" y="865163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rPr dirty="0"/>
              <a:t>Java Executor Framework (Cont.)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76F8684-2372-91F1-5B87-A2F07B29DC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5050" y="1581052"/>
            <a:ext cx="7581900" cy="328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85736" y="91440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rPr dirty="0"/>
              <a:t>Implicit Threading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1828800"/>
            <a:ext cx="11625940" cy="230832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Growing in popularity as numbers of threads increase, program correctness more difficult with explicit threads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Creation and management of threads done by compilers and run-time libraries rather than programmers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Five methods explored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Thread Pools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Fork-Join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OpenMP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Grand Central Dispatch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Intel Threading Building Blocks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62400" y="738554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rPr dirty="0"/>
              <a:t>Thread Pools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70671" y="1547446"/>
            <a:ext cx="9889587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Create a number of threads in a pool where they await 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Advantages: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Usually slightly faster to service a request with an existing thread than create a new thread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Allows the number of threads in the application(s) to be bound to the size of the pool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Separating task to be performed from mechanics of creating task allows different strategies for running task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dirty="0" err="1"/>
              <a:t>i.e,Tasks</a:t>
            </a:r>
            <a:r>
              <a:rPr dirty="0"/>
              <a:t> could be scheduled to run periodically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Windows API supports thread pools: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62400" y="82296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rPr dirty="0"/>
              <a:t>Java Thread Pools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1463040"/>
            <a:ext cx="8229600" cy="457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Three factory methods for creating thread pools in Executors class: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63DAD5-B89A-708F-9135-1B5180ABA6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804" y="2120900"/>
            <a:ext cx="6680200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66757" y="1033976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t>Java Thread Pools (Cont.)</a:t>
            </a:r>
          </a:p>
        </p:txBody>
      </p:sp>
      <p:pic>
        <p:nvPicPr>
          <p:cNvPr id="3" name="Content Placeholder 3">
            <a:extLst>
              <a:ext uri="{FF2B5EF4-FFF2-40B4-BE49-F238E27FC236}">
                <a16:creationId xmlns:a16="http://schemas.microsoft.com/office/drawing/2014/main" id="{911F5AC0-855A-2633-B5B7-0A6E6805F4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06833" y="1733306"/>
            <a:ext cx="7010400" cy="42545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13760" y="82296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t>Fork-Join Parallelism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1463040"/>
            <a:ext cx="8229600" cy="457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Multiple threads (tasks) are forked, and then joined.</a:t>
            </a:r>
          </a:p>
        </p:txBody>
      </p:sp>
      <p:pic>
        <p:nvPicPr>
          <p:cNvPr id="4" name="Picture 1">
            <a:extLst>
              <a:ext uri="{FF2B5EF4-FFF2-40B4-BE49-F238E27FC236}">
                <a16:creationId xmlns:a16="http://schemas.microsoft.com/office/drawing/2014/main" id="{3263D733-1362-4B1D-1BA9-D756236BF8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8886" y="2725909"/>
            <a:ext cx="8351837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13760" y="82296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t>Fork-Join Parallelism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1463040"/>
            <a:ext cx="8229600" cy="457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General algorithm for fork-join strategy: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6FEEF0-89F6-F6A5-485A-6259E182F5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8252" y="2063750"/>
            <a:ext cx="5778500" cy="273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05908" y="738554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t>Fork-Join Parallelism</a:t>
            </a:r>
          </a:p>
        </p:txBody>
      </p:sp>
      <p:pic>
        <p:nvPicPr>
          <p:cNvPr id="3" name="Picture 1">
            <a:extLst>
              <a:ext uri="{FF2B5EF4-FFF2-40B4-BE49-F238E27FC236}">
                <a16:creationId xmlns:a16="http://schemas.microsoft.com/office/drawing/2014/main" id="{EF373CCA-5F68-A3D0-7C3C-108A6D857A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7219" y="1316831"/>
            <a:ext cx="4202113" cy="422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85403" y="780757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t>Fork-Join Parallelism in Java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B17166B-6108-215D-8F82-7754638860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5663" y="2084388"/>
            <a:ext cx="5537200" cy="162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61740" y="91440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rPr dirty="0"/>
              <a:t>Motivation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97940" y="1828800"/>
            <a:ext cx="8141972" cy="286232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Most modern applications are multithreaded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Threads run within application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Multiple tasks with the application can be implemented by separate threads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Update display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Fetch data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Spell checking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Answer a network request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Process creation is heavy-weight while thread creation is light-weight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Can simplify code, increase efficiency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Kernels are generally multithreaded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19976" y="963637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t>Fork-Join Parallelism in Java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1E050FA-5FDC-E830-72E8-64CF845DAC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8911" y="1568548"/>
            <a:ext cx="4806691" cy="4746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6252" y="82296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t>Fork-Join Parallelism in Java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9317" y="1871003"/>
            <a:ext cx="8667822" cy="14773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The </a:t>
            </a:r>
            <a:r>
              <a:rPr dirty="0" err="1"/>
              <a:t>ForkJoinTask</a:t>
            </a:r>
            <a:r>
              <a:rPr dirty="0"/>
              <a:t> is an abstract base class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 err="1"/>
              <a:t>RecursiveTask</a:t>
            </a:r>
            <a:r>
              <a:rPr dirty="0"/>
              <a:t> and </a:t>
            </a:r>
            <a:r>
              <a:rPr dirty="0" err="1"/>
              <a:t>RecursiveAction</a:t>
            </a:r>
            <a:r>
              <a:rPr dirty="0"/>
              <a:t> classes extend </a:t>
            </a:r>
            <a:r>
              <a:rPr dirty="0" err="1"/>
              <a:t>ForkJoinTask</a:t>
            </a:r>
            <a:endParaRPr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 err="1"/>
              <a:t>RecursiveTask</a:t>
            </a:r>
            <a:r>
              <a:rPr dirty="0"/>
              <a:t> returns a result (via the return value from the compute() method)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 err="1"/>
              <a:t>RecursiveAction</a:t>
            </a:r>
            <a:r>
              <a:rPr dirty="0"/>
              <a:t> does not return a result</a:t>
            </a:r>
          </a:p>
          <a:p>
            <a:endParaRPr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49969" y="82296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t>OpenMP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1463040"/>
            <a:ext cx="8141972" cy="14773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Set of compiler directives and an API for C, C++, FORTRAN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Provides support for parallel programming in shared-memory environments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Identifies parallel regions – blocks of code that can run in parallel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#pragma </a:t>
            </a:r>
            <a:r>
              <a:rPr dirty="0" err="1"/>
              <a:t>omp</a:t>
            </a:r>
            <a:r>
              <a:rPr dirty="0"/>
              <a:t> parallel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Create as many threads as there are cores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8640" y="1463040"/>
            <a:ext cx="8229600" cy="457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Run the for loop in parallel</a:t>
            </a: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FE8CEC9B-8D2F-DB12-3658-A2BCDC7927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5836" y="2567940"/>
            <a:ext cx="35814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37095" y="82296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rPr dirty="0"/>
              <a:t>Grand Central Dispatch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1463040"/>
            <a:ext cx="8103565" cy="286232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Apple technology for macOS and iOS operating systems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Extensions to C, C++ and Objective-C languages, API, and run-time library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Allows identification of parallel sections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Manages most of the details of threading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Block is in “^{ }” :</a:t>
            </a:r>
            <a:br>
              <a:rPr dirty="0"/>
            </a:br>
            <a:br>
              <a:rPr dirty="0"/>
            </a:br>
            <a:r>
              <a:rPr dirty="0"/>
              <a:t> ˆ{ </a:t>
            </a:r>
            <a:r>
              <a:rPr dirty="0" err="1"/>
              <a:t>printf</a:t>
            </a:r>
            <a:r>
              <a:rPr dirty="0"/>
              <a:t>("I am a block"); } </a:t>
            </a:r>
            <a:br>
              <a:rPr dirty="0"/>
            </a:br>
            <a:endParaRPr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Blocks placed in dispatch queue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Assigned to available thread in thread pool when removed from queue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30991" y="829994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t>Grand Central Dispatch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1463040"/>
            <a:ext cx="9052543" cy="369331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Two types of dispatch queues: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serial – blocks removed in FIFO order, queue is per process, called main queue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dirty="0"/>
              <a:t>Programmers can create additional serial queues within program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concurrent – removed in FIFO order but several may be removed at a time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dirty="0"/>
              <a:t>Four system wide queues divided by quality of service: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dirty="0"/>
              <a:t>QOS_CLASS_USER_INTERACTIVE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dirty="0"/>
              <a:t>QOS_CLASS_USER_INITIATED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dirty="0"/>
              <a:t>QOS_CLASS_USER_UTILITY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dirty="0"/>
              <a:t>QOS_CLASS_USER_BACKGROUND</a:t>
            </a:r>
          </a:p>
          <a:p>
            <a:pPr lvl="2"/>
            <a:endParaRPr dirty="0"/>
          </a:p>
          <a:p>
            <a:pPr lvl="2"/>
            <a:endParaRPr dirty="0"/>
          </a:p>
          <a:p>
            <a:pPr lvl="2"/>
            <a:endParaRPr dirty="0"/>
          </a:p>
          <a:p>
            <a:endParaRPr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00997" y="82296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t>Grand Central Dispatch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1463040"/>
            <a:ext cx="8229600" cy="457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For the Swift language a task is defined as a closure – similar to a block, minus the caret</a:t>
            </a:r>
          </a:p>
          <a:p>
            <a:r>
              <a:t>Closures are submitted to the queue using the dispatch_async() function:</a:t>
            </a:r>
            <a:br/>
            <a:br/>
            <a:r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3A4B6E-BEED-0F62-D27A-E673277F95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600" y="2432050"/>
            <a:ext cx="5892800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99471" y="82296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t>Intel Threading Building Blocks (TBB)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1463040"/>
            <a:ext cx="8229600" cy="457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dirty="0"/>
              <a:t>Template library for designing parallel C++ programs</a:t>
            </a:r>
          </a:p>
          <a:p>
            <a:r>
              <a:rPr dirty="0"/>
              <a:t>A serial version of a simple for loop</a:t>
            </a:r>
          </a:p>
          <a:p>
            <a:endParaRPr dirty="0"/>
          </a:p>
          <a:p>
            <a:endParaRPr dirty="0"/>
          </a:p>
          <a:p>
            <a:endParaRPr dirty="0"/>
          </a:p>
          <a:p>
            <a:endParaRPr dirty="0"/>
          </a:p>
          <a:p>
            <a:r>
              <a:rPr dirty="0"/>
              <a:t>The same for loop written using TBB with </a:t>
            </a:r>
            <a:r>
              <a:rPr dirty="0" err="1"/>
              <a:t>parallel_for</a:t>
            </a:r>
            <a:r>
              <a:rPr dirty="0"/>
              <a:t> statement: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2DB01A-D5C4-F775-41D8-582C8D82F2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8188" y="2112963"/>
            <a:ext cx="3721100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13760" y="82296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t>Threading Issues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1463040"/>
            <a:ext cx="4884671" cy="25853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Semantics of fork() and exec() system calls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Signal handling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Synchronous and asynchronous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Thread cancellation of target thread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Asynchronous or deferred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Thread-local storage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Scheduler Activations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dirty="0"/>
          </a:p>
          <a:p>
            <a:pPr lvl="1"/>
            <a:endParaRPr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40148" y="815926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t>Semantics of fork() and exec()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7114" y="2228671"/>
            <a:ext cx="8847294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Does fork()duplicate only the calling thread or all threads?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Some </a:t>
            </a:r>
            <a:r>
              <a:rPr dirty="0" err="1"/>
              <a:t>UNIXes</a:t>
            </a:r>
            <a:r>
              <a:rPr dirty="0"/>
              <a:t> have two versions of fork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exec() usually works as normal – replace the running process including all threads</a:t>
            </a:r>
          </a:p>
          <a:p>
            <a:pPr lvl="1"/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61540" y="111760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rPr dirty="0"/>
              <a:t>Single and Multithreaded Processes</a:t>
            </a:r>
          </a:p>
        </p:txBody>
      </p:sp>
      <p:pic>
        <p:nvPicPr>
          <p:cNvPr id="3" name="Picture 1">
            <a:extLst>
              <a:ext uri="{FF2B5EF4-FFF2-40B4-BE49-F238E27FC236}">
                <a16:creationId xmlns:a16="http://schemas.microsoft.com/office/drawing/2014/main" id="{1F290051-B163-6DBE-0D63-B949AA11A5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1540" y="2032000"/>
            <a:ext cx="7626350" cy="360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26412" y="82296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t>Signal Handling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1463040"/>
            <a:ext cx="9642383" cy="286232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Signals are used in UNIX systems to notify a process that a particular event has occurred.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A signal handler is used to process signals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Signal is generated by particular event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Signal is delivered to a process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Signal is handled by one of two signal handlers: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dirty="0"/>
              <a:t>default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dirty="0"/>
              <a:t>user-defined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Every signal has default handler that kernel runs when handling signal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User-defined signal handler can override default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For single-threaded, signal delivered to process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13760" y="815926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t>Signal Handling (Cont.)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1463040"/>
            <a:ext cx="7103227" cy="14773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Where should a signal be delivered for multi-threaded?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Deliver the signal to the thread to which the signal applies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Deliver the signal to every thread in the process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Deliver the signal to certain threads in the process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Assign a specific thread to receive all signals for the process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82351" y="82296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t>Thread Cancellation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1463040"/>
            <a:ext cx="10180992" cy="230832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Terminating a thread before it has finished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Thread to be canceled is target thread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Two general approaches: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Asynchronous cancellation terminates the target thread immediately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Deferred cancellation allows the target thread to periodically check if it should be cancelled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 err="1"/>
              <a:t>Pthread</a:t>
            </a:r>
            <a:r>
              <a:rPr dirty="0"/>
              <a:t> code to create and cancel a thread: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dirty="0"/>
          </a:p>
          <a:p>
            <a:pPr lvl="1"/>
            <a:endParaRPr dirty="0"/>
          </a:p>
        </p:txBody>
      </p:sp>
      <p:pic>
        <p:nvPicPr>
          <p:cNvPr id="4" name="Picture 1">
            <a:extLst>
              <a:ext uri="{FF2B5EF4-FFF2-40B4-BE49-F238E27FC236}">
                <a16:creationId xmlns:a16="http://schemas.microsoft.com/office/drawing/2014/main" id="{D523BFFE-2F7C-21C2-135C-0F7F21A963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9591" y="3609340"/>
            <a:ext cx="3948113" cy="242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04049" y="815926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t>Thread Cancellation (Cont.)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1463040"/>
            <a:ext cx="8229600" cy="457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Invoking thread cancellation requests cancellation, but actual cancellation depends on thread state</a:t>
            </a:r>
          </a:p>
          <a:p>
            <a:endParaRPr/>
          </a:p>
          <a:p>
            <a:endParaRPr/>
          </a:p>
          <a:p>
            <a:endParaRPr/>
          </a:p>
          <a:p>
            <a:endParaRPr/>
          </a:p>
          <a:p>
            <a:r>
              <a:t>If thread has cancellation disabled, cancellation remains pending until thread enables it</a:t>
            </a:r>
          </a:p>
          <a:p>
            <a:r>
              <a:t>Default type is deferred</a:t>
            </a:r>
          </a:p>
          <a:p>
            <a:pPr lvl="1"/>
            <a:r>
              <a:t>Cancellation only occurs when thread reaches cancellation point</a:t>
            </a:r>
          </a:p>
          <a:p>
            <a:pPr lvl="2"/>
            <a:r>
              <a:t>i.e., pthread_testcancel()</a:t>
            </a:r>
          </a:p>
          <a:p>
            <a:pPr lvl="2"/>
            <a:r>
              <a:t>Then cleanup handler is invoked</a:t>
            </a:r>
          </a:p>
          <a:p>
            <a:r>
              <a:t>On Linux systems, thread cancellation is handled through signals</a:t>
            </a:r>
          </a:p>
        </p:txBody>
      </p:sp>
      <p:pic>
        <p:nvPicPr>
          <p:cNvPr id="4" name="Picture 1">
            <a:extLst>
              <a:ext uri="{FF2B5EF4-FFF2-40B4-BE49-F238E27FC236}">
                <a16:creationId xmlns:a16="http://schemas.microsoft.com/office/drawing/2014/main" id="{3A12D5A3-D615-F91B-86E3-DFEEFCBEDB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9810" y="1925002"/>
            <a:ext cx="5100637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75914" y="926661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t>Thread Cancellation in Java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1463040"/>
            <a:ext cx="8229600" cy="457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Deferred cancellation uses the interrupt() method, which sets the interrupted status of a thread. </a:t>
            </a:r>
            <a:br/>
            <a:br/>
            <a:br/>
            <a:br/>
            <a:br/>
            <a:br/>
            <a:endParaRPr/>
          </a:p>
          <a:p>
            <a:r>
              <a:t>A thread can then check to see if it has been interrupted: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0F1560-973E-5C45-1166-1A4EE3CE01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1513" y="1812925"/>
            <a:ext cx="5715000" cy="1422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C92550E-9B0C-B499-B204-E481C34FD0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7688" y="4195763"/>
            <a:ext cx="56642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13760" y="82296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t>Thread-Local Storage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1463040"/>
            <a:ext cx="10809369" cy="20313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Thread-local storage (TLS) allows each thread to have its own copy of 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Useful when you do not have control over the thread creation process (i.e., when using a thread pool)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Different from local variables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Local variables visible only during single function invocation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TLS visible across function invocations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Similar to static data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TLS is unique to each thread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13760" y="82296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t>Scheduler Activations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33046" y="1842868"/>
            <a:ext cx="10114671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Both M:M and Two-level models require communication to maintain the appropriate number of kernel threads allocated to the application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Typically use an intermediate data structure between user and kernel threads – lightweight process (LWP)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Appears to be a virtual processor on which process can schedule user thread to run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Each LWP attached to kernel thread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How many LWPs to create?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Scheduler activations provide upcalls - a communication mechanism from the kernel to the upcall handler in the thread library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This communication allows an application to maintain the correct number kernel threads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13760" y="829994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t>Operating System Examples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1463040"/>
            <a:ext cx="2315699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Windows Threads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Linux Threads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13760" y="696351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t>Windows Threads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1463040"/>
            <a:ext cx="9591087" cy="25853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Windows API – primary API for Windows applications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Implements the one-to-one mapping, kernel-level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Each thread contains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A thread id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Register set representing state of processor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Separate user and kernel stacks for when thread runs in user mode or kernel mode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Private data storage area used by run-time libraries and dynamic link libraries (DLLs)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The register set, stacks, and private storage area are known as the context of the thread</a:t>
            </a:r>
          </a:p>
          <a:p>
            <a:endParaRPr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13538" y="82296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t>Windows Threads (Cont.)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1885071"/>
            <a:ext cx="1049449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The primary data structures of a thread include: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ETHREAD (executive thread block) – includes pointer to process to which thread belongs and to KTHREAD, in kernel space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KTHREAD (kernel thread block) – scheduling and synchronization info, kernel-mode stack, pointer to TEB, in kernel space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TEB (thread environment block) – thread id, user-mode stack, thread-local storage, in user space</a:t>
            </a:r>
          </a:p>
          <a:p>
            <a:endParaRPr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79040" y="87630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rPr dirty="0"/>
              <a:t>Multithreaded Server Architecture</a:t>
            </a:r>
          </a:p>
        </p:txBody>
      </p:sp>
      <p:pic>
        <p:nvPicPr>
          <p:cNvPr id="3" name="Picture 1">
            <a:extLst>
              <a:ext uri="{FF2B5EF4-FFF2-40B4-BE49-F238E27FC236}">
                <a16:creationId xmlns:a16="http://schemas.microsoft.com/office/drawing/2014/main" id="{D22D8F04-BF6C-EF2F-F656-60F71B1C00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2962" y="1790700"/>
            <a:ext cx="7966075" cy="284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66424" y="963637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t>Windows Threads Data Structures</a:t>
            </a:r>
          </a:p>
        </p:txBody>
      </p:sp>
      <p:pic>
        <p:nvPicPr>
          <p:cNvPr id="3" name="Picture 1">
            <a:extLst>
              <a:ext uri="{FF2B5EF4-FFF2-40B4-BE49-F238E27FC236}">
                <a16:creationId xmlns:a16="http://schemas.microsoft.com/office/drawing/2014/main" id="{1BDCBD1B-4FC2-D561-717E-7F8E895134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8100" y="1498600"/>
            <a:ext cx="4306888" cy="415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1753F0-CC1F-9553-DB02-CC5162AE4D57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687739" y="2503937"/>
            <a:ext cx="10231676" cy="1211586"/>
          </a:xfrm>
          <a:prstGeom prst="rect">
            <a:avLst/>
          </a:prstGeom>
        </p:spPr>
        <p:txBody>
          <a:bodyPr>
            <a:noAutofit/>
          </a:bodyPr>
          <a:lstStyle/>
          <a:p>
            <a:b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400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97E971F2-9E26-AC7C-6B50-66A4E6DAD1F6}"/>
              </a:ext>
            </a:extLst>
          </p:cNvPr>
          <p:cNvSpPr txBox="1">
            <a:spLocks/>
          </p:cNvSpPr>
          <p:nvPr/>
        </p:nvSpPr>
        <p:spPr>
          <a:xfrm>
            <a:off x="1356757" y="1890414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prstClr val="black"/>
              </a:solidFill>
              <a:latin typeface="Times New Roman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C4F86468-AEA8-B66F-F777-E3EDBA2722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435" y="3200380"/>
            <a:ext cx="11187130" cy="457240"/>
          </a:xfrm>
          <a:prstGeom prst="rect">
            <a:avLst/>
          </a:prstGeom>
        </p:spPr>
      </p:pic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5A389CA-942E-9CC8-7375-BBE87B67A7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24/07/2025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F10B388F-2D92-0A98-BD7E-A8FBF69E9D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Department of CSE, ATMECE, </a:t>
            </a:r>
            <a:r>
              <a:rPr lang="en-US" dirty="0" err="1"/>
              <a:t>Mysuru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799E895-9D5C-2BBA-E983-9C84D2E6A4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B88D7-7741-46C0-B3EE-0924E171B329}" type="slidenum">
              <a:rPr lang="en-US" smtClean="0"/>
              <a:pPr/>
              <a:t>61</a:t>
            </a:fld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8364DFA-17BC-BFF1-066D-632E3BF606FE}"/>
              </a:ext>
            </a:extLst>
          </p:cNvPr>
          <p:cNvSpPr txBox="1">
            <a:spLocks/>
          </p:cNvSpPr>
          <p:nvPr/>
        </p:nvSpPr>
        <p:spPr>
          <a:xfrm>
            <a:off x="1072832" y="2612214"/>
            <a:ext cx="10515600" cy="1325563"/>
          </a:xfrm>
          <a:prstGeom prst="rect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1"/>
            </a:solidFill>
          </a:ln>
        </p:spPr>
        <p:txBody>
          <a:bodyPr>
            <a:normAutofit/>
          </a:bodyPr>
          <a:lstStyle>
            <a:lvl1pPr eaLnBrk="1" hangingPunct="1">
              <a:defRPr>
                <a:latin typeface="+mj-lt"/>
                <a:ea typeface="+mj-ea"/>
                <a:cs typeface="+mj-cs"/>
              </a:defRPr>
            </a:lvl1pPr>
          </a:lstStyle>
          <a:p>
            <a:pPr algn="ctr" defTabSz="914400"/>
            <a:r>
              <a:rPr lang="en-US" sz="7200" b="1" ker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 you </a:t>
            </a:r>
            <a:endParaRPr lang="en-US" sz="7200" b="1" kern="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3076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62400" y="115824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t>Benefits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2072640"/>
            <a:ext cx="801116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Responsiveness – may allow continued execution if part of process is blocked, especially important for user interfaces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Resource Sharing – threads share resources of process, easier than shared memory or message passing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Economy – cheaper than process creation, thread switching lower overhead than context switching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Scalability – process can take advantage of multicore architectures</a:t>
            </a:r>
            <a:br>
              <a:rPr dirty="0"/>
            </a:br>
            <a:endParaRPr dirty="0"/>
          </a:p>
          <a:p>
            <a:endParaRPr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12440" y="112014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rPr dirty="0"/>
              <a:t>Multicore Programming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2034540"/>
            <a:ext cx="9462847" cy="31393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Multicore or multiprocessor systems puts pressure on programmers, challenges include: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Dividing activities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Balance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Data splitting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Data dependency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Testing and debugging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Parallelism implies a system can perform more than one task simultaneously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Concurrency supports more than one task making progress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dirty="0"/>
              <a:t>Single processor / core, scheduler providing concurrency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dirty="0"/>
          </a:p>
          <a:p>
            <a:pPr lvl="1"/>
            <a:endParaRPr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93340" y="121920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rPr dirty="0"/>
              <a:t>Concurrency vs. Parallelism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" y="2390140"/>
            <a:ext cx="8229600" cy="457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dirty="0"/>
              <a:t>Concurrent execution on single-core system:</a:t>
            </a:r>
          </a:p>
          <a:p>
            <a:endParaRPr dirty="0"/>
          </a:p>
          <a:p>
            <a:endParaRPr dirty="0"/>
          </a:p>
          <a:p>
            <a:endParaRPr dirty="0"/>
          </a:p>
          <a:p>
            <a:endParaRPr dirty="0"/>
          </a:p>
          <a:p>
            <a:r>
              <a:rPr dirty="0"/>
              <a:t>Parallelism on a multi-core system:</a:t>
            </a:r>
          </a:p>
          <a:p>
            <a:endParaRPr dirty="0"/>
          </a:p>
        </p:txBody>
      </p:sp>
      <p:pic>
        <p:nvPicPr>
          <p:cNvPr id="4" name="Picture 1">
            <a:extLst>
              <a:ext uri="{FF2B5EF4-FFF2-40B4-BE49-F238E27FC236}">
                <a16:creationId xmlns:a16="http://schemas.microsoft.com/office/drawing/2014/main" id="{704CC203-D39C-D9F1-AE10-699B64A6A7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53" y="2994819"/>
            <a:ext cx="7799387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CB06E984-FCDC-F09C-54F9-EB1A2563EC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3721" y="4119721"/>
            <a:ext cx="4692650" cy="162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PPRESENTATIONGUID" val="fd333690-d1c4-4691-ad6c-7ef607921f92"/>
  <p:tag name="TPVERSION" val="8"/>
  <p:tag name="TPFULLVERSION" val="8.2.0.11"/>
  <p:tag name="PPTVERSION" val="16"/>
  <p:tag name="TPOS" val="2"/>
  <p:tag name="TPLASTSAVEVERSION" val="6.2 PC"/>
</p:tagLst>
</file>

<file path=ppt/theme/theme1.xml><?xml version="1.0" encoding="utf-8"?>
<a:theme xmlns:a="http://schemas.openxmlformats.org/drawingml/2006/main" name="PPT_Module 5_Pyth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imes New Roman-Arial">
      <a:maj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RSC_MEETING_PPT</Template>
  <TotalTime>2399</TotalTime>
  <Words>2005</Words>
  <Application>Microsoft Office PowerPoint</Application>
  <PresentationFormat>Widescreen</PresentationFormat>
  <Paragraphs>299</Paragraphs>
  <Slides>61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65" baseType="lpstr">
      <vt:lpstr>Aptos</vt:lpstr>
      <vt:lpstr>Arial</vt:lpstr>
      <vt:lpstr>Times New Roman</vt:lpstr>
      <vt:lpstr>PPT_Module 5_Python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</dc:title>
  <dc:creator>KAVYASHREE E D</dc:creator>
  <cp:lastModifiedBy>Admin</cp:lastModifiedBy>
  <cp:revision>77</cp:revision>
  <dcterms:created xsi:type="dcterms:W3CDTF">2025-06-24T09:04:55Z</dcterms:created>
  <dcterms:modified xsi:type="dcterms:W3CDTF">2025-11-10T05:36:05Z</dcterms:modified>
</cp:coreProperties>
</file>