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3" r:id="rId1"/>
  </p:sldMasterIdLst>
  <p:notesMasterIdLst>
    <p:notesMasterId r:id="rId31"/>
  </p:notesMasterIdLst>
  <p:handoutMasterIdLst>
    <p:handoutMasterId r:id="rId32"/>
  </p:handout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Lst>
  <p:sldSz cx="12192000" cy="6858000"/>
  <p:notesSz cx="6858000" cy="9144000"/>
  <p:custDataLst>
    <p:tags r:id="rId3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61" d="100"/>
          <a:sy n="61" d="100"/>
        </p:scale>
        <p:origin x="1098" y="78"/>
      </p:cViewPr>
      <p:guideLst>
        <p:guide orient="horz" pos="2160"/>
        <p:guide pos="3840"/>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varScale="1">
        <p:scale>
          <a:sx n="63" d="100"/>
          <a:sy n="63" d="100"/>
        </p:scale>
        <p:origin x="3206" y="77"/>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EA3AF54-BB2A-36E0-2B53-1108BD407C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7FF0A24-4598-600E-800E-36E21B66F7A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CC16645-67FD-413B-9842-87FE454F172F}" type="datetimeFigureOut">
              <a:rPr lang="en-US" smtClean="0"/>
              <a:pPr/>
              <a:t>11/10/2025</a:t>
            </a:fld>
            <a:endParaRPr lang="en-US"/>
          </a:p>
        </p:txBody>
      </p:sp>
      <p:sp>
        <p:nvSpPr>
          <p:cNvPr id="4" name="Footer Placeholder 3">
            <a:extLst>
              <a:ext uri="{FF2B5EF4-FFF2-40B4-BE49-F238E27FC236}">
                <a16:creationId xmlns:a16="http://schemas.microsoft.com/office/drawing/2014/main" id="{69AAA360-14F6-4A1A-2DDD-0840D5394C2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1EEA462-1A75-FA81-0030-F751F910D4B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DD83CB-A1BB-420E-9D61-29AC350BACB1}" type="slidenum">
              <a:rPr lang="en-US" smtClean="0"/>
              <a:pPr/>
              <a:t>‹#›</a:t>
            </a:fld>
            <a:endParaRPr lang="en-US"/>
          </a:p>
        </p:txBody>
      </p:sp>
    </p:spTree>
    <p:extLst>
      <p:ext uri="{BB962C8B-B14F-4D97-AF65-F5344CB8AC3E}">
        <p14:creationId xmlns:p14="http://schemas.microsoft.com/office/powerpoint/2010/main" val="4622633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A9629E-9570-45F7-A50F-DC60170FF773}" type="datetimeFigureOut">
              <a:rPr lang="en-US" smtClean="0"/>
              <a:pPr/>
              <a:t>11/10/2025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CEAAC4-8DCE-4A0D-9E96-2290A0A3526C}" type="slidenum">
              <a:rPr lang="en-US" smtClean="0"/>
              <a:pPr/>
              <a:t>‹#›</a:t>
            </a:fld>
            <a:endParaRPr lang="en-US"/>
          </a:p>
        </p:txBody>
      </p:sp>
    </p:spTree>
    <p:extLst>
      <p:ext uri="{BB962C8B-B14F-4D97-AF65-F5344CB8AC3E}">
        <p14:creationId xmlns:p14="http://schemas.microsoft.com/office/powerpoint/2010/main" val="2900861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Holder 4"/>
          <p:cNvSpPr>
            <a:spLocks noGrp="1"/>
          </p:cNvSpPr>
          <p:nvPr>
            <p:ph type="ftr" sz="quarter" idx="5"/>
          </p:nvPr>
        </p:nvSpPr>
        <p:spPr>
          <a:xfrm>
            <a:off x="2814400" y="6549752"/>
            <a:ext cx="6277229" cy="246221"/>
          </a:xfrm>
        </p:spPr>
        <p:txBody>
          <a:bodyPr lIns="0" tIns="0" rIns="0" bIns="0"/>
          <a:lstStyle>
            <a:lvl1pPr algn="ctr">
              <a:defRPr sz="1600">
                <a:solidFill>
                  <a:schemeClr val="tx1">
                    <a:tint val="75000"/>
                  </a:schemeClr>
                </a:solidFill>
              </a:defRPr>
            </a:lvl1pPr>
          </a:lstStyle>
          <a:p>
            <a:r>
              <a:rPr lang="en-US" dirty="0"/>
              <a:t>Department of CSE, ATMECE, </a:t>
            </a:r>
            <a:r>
              <a:rPr lang="en-US" dirty="0" err="1"/>
              <a:t>Mysuru</a:t>
            </a:r>
            <a:endParaRPr lang="en-US" dirty="0"/>
          </a:p>
        </p:txBody>
      </p:sp>
      <p:sp>
        <p:nvSpPr>
          <p:cNvPr id="5" name="Holder 5"/>
          <p:cNvSpPr>
            <a:spLocks noGrp="1"/>
          </p:cNvSpPr>
          <p:nvPr>
            <p:ph type="dt" sz="half" idx="6"/>
          </p:nvPr>
        </p:nvSpPr>
        <p:spPr>
          <a:xfrm>
            <a:off x="137755" y="6539361"/>
            <a:ext cx="2384742" cy="246221"/>
          </a:xfrm>
        </p:spPr>
        <p:txBody>
          <a:bodyPr lIns="0" tIns="0" rIns="0" bIns="0"/>
          <a:lstStyle>
            <a:lvl1pPr algn="l">
              <a:defRPr sz="1600">
                <a:solidFill>
                  <a:schemeClr val="tx1">
                    <a:tint val="75000"/>
                  </a:schemeClr>
                </a:solidFill>
              </a:defRPr>
            </a:lvl1pPr>
          </a:lstStyle>
          <a:p>
            <a:r>
              <a:rPr lang="en-US"/>
              <a:t>24/07/2025</a:t>
            </a:r>
          </a:p>
        </p:txBody>
      </p:sp>
      <p:sp>
        <p:nvSpPr>
          <p:cNvPr id="6" name="Holder 6"/>
          <p:cNvSpPr>
            <a:spLocks noGrp="1"/>
          </p:cNvSpPr>
          <p:nvPr>
            <p:ph type="sldNum" sz="quarter" idx="7"/>
          </p:nvPr>
        </p:nvSpPr>
        <p:spPr>
          <a:xfrm>
            <a:off x="9269407" y="6549751"/>
            <a:ext cx="2805620" cy="246221"/>
          </a:xfrm>
        </p:spPr>
        <p:txBody>
          <a:bodyPr lIns="0" tIns="0" rIns="0" bIns="0"/>
          <a:lstStyle>
            <a:lvl1pPr algn="r">
              <a:defRPr sz="1600">
                <a:solidFill>
                  <a:schemeClr val="tx1">
                    <a:tint val="75000"/>
                  </a:schemeClr>
                </a:solidFill>
              </a:defRPr>
            </a:lvl1pPr>
          </a:lstStyle>
          <a:p>
            <a:fld id="{050B88D7-7741-46C0-B3EE-0924E171B329}" type="slidenum">
              <a:rPr lang="en-US" smtClean="0"/>
              <a:pPr/>
              <a:t>‹#›</a:t>
            </a:fld>
            <a:endParaRPr lang="en-US"/>
          </a:p>
        </p:txBody>
      </p:sp>
    </p:spTree>
    <p:extLst>
      <p:ext uri="{BB962C8B-B14F-4D97-AF65-F5344CB8AC3E}">
        <p14:creationId xmlns:p14="http://schemas.microsoft.com/office/powerpoint/2010/main" val="50003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212178" y="6542947"/>
            <a:ext cx="2221927" cy="246221"/>
          </a:xfrm>
        </p:spPr>
        <p:txBody>
          <a:bodyPr/>
          <a:lstStyle>
            <a:lvl1pPr>
              <a:defRPr sz="1600">
                <a:latin typeface="+mj-lt"/>
              </a:defRPr>
            </a:lvl1pPr>
          </a:lstStyle>
          <a:p>
            <a:r>
              <a:rPr lang="en-US"/>
              <a:t>24/07/2025</a:t>
            </a:r>
            <a:endParaRPr lang="en-US" dirty="0"/>
          </a:p>
        </p:txBody>
      </p:sp>
      <p:sp>
        <p:nvSpPr>
          <p:cNvPr id="5" name="Footer Placeholder 4"/>
          <p:cNvSpPr>
            <a:spLocks noGrp="1"/>
          </p:cNvSpPr>
          <p:nvPr>
            <p:ph type="ftr" sz="quarter" idx="11"/>
          </p:nvPr>
        </p:nvSpPr>
        <p:spPr>
          <a:xfrm>
            <a:off x="2654045" y="6542948"/>
            <a:ext cx="6300216" cy="246221"/>
          </a:xfrm>
        </p:spPr>
        <p:txBody>
          <a:bodyPr/>
          <a:lstStyle>
            <a:lvl1pPr>
              <a:defRPr sz="1600">
                <a:latin typeface="+mj-lt"/>
              </a:defRPr>
            </a:lvl1pPr>
          </a:lstStyle>
          <a:p>
            <a:r>
              <a:rPr lang="en-US" dirty="0"/>
              <a:t>Department of CSE, ATMECE, </a:t>
            </a:r>
            <a:r>
              <a:rPr lang="en-US" dirty="0" err="1"/>
              <a:t>Mysuru</a:t>
            </a:r>
            <a:endParaRPr lang="en-US" dirty="0"/>
          </a:p>
        </p:txBody>
      </p:sp>
      <p:sp>
        <p:nvSpPr>
          <p:cNvPr id="6" name="Slide Number Placeholder 5"/>
          <p:cNvSpPr>
            <a:spLocks noGrp="1"/>
          </p:cNvSpPr>
          <p:nvPr>
            <p:ph type="sldNum" sz="quarter" idx="12"/>
          </p:nvPr>
        </p:nvSpPr>
        <p:spPr>
          <a:xfrm>
            <a:off x="9236548" y="6563729"/>
            <a:ext cx="2805620" cy="246221"/>
          </a:xfrm>
        </p:spPr>
        <p:txBody>
          <a:bodyPr/>
          <a:lstStyle>
            <a:lvl1pPr>
              <a:defRPr sz="1600">
                <a:latin typeface="+mj-lt"/>
              </a:defRPr>
            </a:lvl1pPr>
          </a:lstStyle>
          <a:p>
            <a:fld id="{050B88D7-7741-46C0-B3EE-0924E171B329}" type="slidenum">
              <a:rPr lang="en-US" smtClean="0"/>
              <a:pPr/>
              <a:t>‹#›</a:t>
            </a:fld>
            <a:endParaRPr lang="en-US" dirty="0"/>
          </a:p>
        </p:txBody>
      </p:sp>
    </p:spTree>
    <p:extLst>
      <p:ext uri="{BB962C8B-B14F-4D97-AF65-F5344CB8AC3E}">
        <p14:creationId xmlns:p14="http://schemas.microsoft.com/office/powerpoint/2010/main" val="19932435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heme" Target="../theme/theme1.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jpeg"/><Relationship Id="rId10" Type="http://schemas.openxmlformats.org/officeDocument/2006/relationships/image" Target="../media/image7.png"/><Relationship Id="rId4" Type="http://schemas.openxmlformats.org/officeDocument/2006/relationships/image" Target="../media/image1.png"/><Relationship Id="rId9" Type="http://schemas.openxmlformats.org/officeDocument/2006/relationships/image" Target="../media/image6.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4" cstate="print"/>
          <a:stretch>
            <a:fillRect/>
          </a:stretch>
        </p:blipFill>
        <p:spPr>
          <a:xfrm>
            <a:off x="0" y="6461537"/>
            <a:ext cx="12230099" cy="417245"/>
          </a:xfrm>
          <a:prstGeom prst="rect">
            <a:avLst/>
          </a:prstGeom>
        </p:spPr>
      </p:pic>
      <p:sp>
        <p:nvSpPr>
          <p:cNvPr id="17" name="bg object 17"/>
          <p:cNvSpPr/>
          <p:nvPr/>
        </p:nvSpPr>
        <p:spPr>
          <a:xfrm>
            <a:off x="0" y="504289"/>
            <a:ext cx="12160250" cy="201295"/>
          </a:xfrm>
          <a:custGeom>
            <a:avLst/>
            <a:gdLst/>
            <a:ahLst/>
            <a:cxnLst/>
            <a:rect l="l" t="t" r="r" b="b"/>
            <a:pathLst>
              <a:path w="12160250" h="201295">
                <a:moveTo>
                  <a:pt x="12160084" y="0"/>
                </a:moveTo>
                <a:lnTo>
                  <a:pt x="0" y="0"/>
                </a:lnTo>
                <a:lnTo>
                  <a:pt x="0" y="200888"/>
                </a:lnTo>
                <a:lnTo>
                  <a:pt x="6080036" y="200888"/>
                </a:lnTo>
                <a:lnTo>
                  <a:pt x="12160084" y="200888"/>
                </a:lnTo>
                <a:lnTo>
                  <a:pt x="12160084" y="0"/>
                </a:lnTo>
                <a:close/>
              </a:path>
            </a:pathLst>
          </a:custGeom>
          <a:solidFill>
            <a:srgbClr val="757070"/>
          </a:solidFill>
        </p:spPr>
        <p:txBody>
          <a:bodyPr wrap="square" lIns="0" tIns="0" rIns="0" bIns="0" rtlCol="0"/>
          <a:lstStyle/>
          <a:p>
            <a:endParaRPr/>
          </a:p>
        </p:txBody>
      </p:sp>
      <p:sp>
        <p:nvSpPr>
          <p:cNvPr id="18" name="bg object 18"/>
          <p:cNvSpPr/>
          <p:nvPr/>
        </p:nvSpPr>
        <p:spPr>
          <a:xfrm>
            <a:off x="-72737" y="504289"/>
            <a:ext cx="12302836" cy="201295"/>
          </a:xfrm>
          <a:custGeom>
            <a:avLst/>
            <a:gdLst/>
            <a:ahLst/>
            <a:cxnLst/>
            <a:rect l="l" t="t" r="r" b="b"/>
            <a:pathLst>
              <a:path w="10855960" h="201295">
                <a:moveTo>
                  <a:pt x="10855794" y="0"/>
                </a:moveTo>
                <a:lnTo>
                  <a:pt x="0" y="0"/>
                </a:lnTo>
                <a:lnTo>
                  <a:pt x="0" y="200888"/>
                </a:lnTo>
                <a:lnTo>
                  <a:pt x="5428081" y="200888"/>
                </a:lnTo>
                <a:lnTo>
                  <a:pt x="10855794" y="200888"/>
                </a:lnTo>
                <a:lnTo>
                  <a:pt x="10855794" y="0"/>
                </a:lnTo>
                <a:close/>
              </a:path>
            </a:pathLst>
          </a:custGeom>
          <a:solidFill>
            <a:srgbClr val="FFBF00"/>
          </a:solidFill>
        </p:spPr>
        <p:txBody>
          <a:bodyPr wrap="square" lIns="0" tIns="0" rIns="0" bIns="0" rtlCol="0"/>
          <a:lstStyle/>
          <a:p>
            <a:endParaRPr/>
          </a:p>
        </p:txBody>
      </p:sp>
      <p:pic>
        <p:nvPicPr>
          <p:cNvPr id="19" name="bg object 19"/>
          <p:cNvPicPr/>
          <p:nvPr/>
        </p:nvPicPr>
        <p:blipFill>
          <a:blip r:embed="rId5" cstate="print"/>
          <a:stretch>
            <a:fillRect/>
          </a:stretch>
        </p:blipFill>
        <p:spPr>
          <a:xfrm>
            <a:off x="207721" y="274254"/>
            <a:ext cx="2442959" cy="713155"/>
          </a:xfrm>
          <a:prstGeom prst="rect">
            <a:avLst/>
          </a:prstGeom>
        </p:spPr>
      </p:pic>
      <p:pic>
        <p:nvPicPr>
          <p:cNvPr id="22" name="bg object 22"/>
          <p:cNvPicPr/>
          <p:nvPr/>
        </p:nvPicPr>
        <p:blipFill>
          <a:blip r:embed="rId6" cstate="print"/>
          <a:stretch>
            <a:fillRect/>
          </a:stretch>
        </p:blipFill>
        <p:spPr>
          <a:xfrm>
            <a:off x="10409484" y="282376"/>
            <a:ext cx="733489" cy="673859"/>
          </a:xfrm>
          <a:prstGeom prst="rect">
            <a:avLst/>
          </a:prstGeom>
        </p:spPr>
      </p:pic>
      <p:pic>
        <p:nvPicPr>
          <p:cNvPr id="23" name="bg object 23"/>
          <p:cNvPicPr/>
          <p:nvPr/>
        </p:nvPicPr>
        <p:blipFill>
          <a:blip r:embed="rId7" cstate="print"/>
          <a:stretch>
            <a:fillRect/>
          </a:stretch>
        </p:blipFill>
        <p:spPr>
          <a:xfrm>
            <a:off x="9428700" y="126074"/>
            <a:ext cx="1020135" cy="967281"/>
          </a:xfrm>
          <a:prstGeom prst="rect">
            <a:avLst/>
          </a:prstGeom>
        </p:spPr>
      </p:pic>
      <p:sp>
        <p:nvSpPr>
          <p:cNvPr id="4" name="Holder 4"/>
          <p:cNvSpPr>
            <a:spLocks noGrp="1"/>
          </p:cNvSpPr>
          <p:nvPr>
            <p:ph type="ftr" sz="quarter" idx="5"/>
          </p:nvPr>
        </p:nvSpPr>
        <p:spPr>
          <a:xfrm>
            <a:off x="3059720" y="6440755"/>
            <a:ext cx="5897663" cy="276999"/>
          </a:xfrm>
          <a:prstGeom prst="rect">
            <a:avLst/>
          </a:prstGeom>
        </p:spPr>
        <p:txBody>
          <a:bodyPr wrap="square" lIns="0" tIns="0" rIns="0" bIns="0">
            <a:spAutoFit/>
          </a:bodyPr>
          <a:lstStyle>
            <a:lvl1pPr algn="ctr">
              <a:defRPr>
                <a:solidFill>
                  <a:schemeClr val="tx1">
                    <a:tint val="75000"/>
                  </a:schemeClr>
                </a:solidFill>
                <a:latin typeface="Times New Roman" panose="02020603050405020304" pitchFamily="18" charset="0"/>
                <a:cs typeface="Times New Roman" panose="02020603050405020304" pitchFamily="18" charset="0"/>
              </a:defRPr>
            </a:lvl1pPr>
          </a:lstStyle>
          <a:p>
            <a:r>
              <a:rPr lang="en-US" dirty="0"/>
              <a:t>Department of CSE, ATMECE, </a:t>
            </a:r>
            <a:r>
              <a:rPr lang="en-US" dirty="0" err="1"/>
              <a:t>Mysuru</a:t>
            </a:r>
            <a:endParaRPr lang="en-US" dirty="0"/>
          </a:p>
        </p:txBody>
      </p:sp>
      <p:sp>
        <p:nvSpPr>
          <p:cNvPr id="5" name="Holder 5"/>
          <p:cNvSpPr>
            <a:spLocks noGrp="1"/>
          </p:cNvSpPr>
          <p:nvPr>
            <p:ph type="dt" sz="half" idx="6"/>
          </p:nvPr>
        </p:nvSpPr>
        <p:spPr>
          <a:xfrm>
            <a:off x="101379" y="6538869"/>
            <a:ext cx="2805620" cy="276999"/>
          </a:xfrm>
          <a:prstGeom prst="rect">
            <a:avLst/>
          </a:prstGeom>
        </p:spPr>
        <p:txBody>
          <a:bodyPr wrap="square" lIns="0" tIns="0" rIns="0" bIns="0">
            <a:spAutoFit/>
          </a:bodyPr>
          <a:lstStyle>
            <a:lvl1pPr algn="l">
              <a:defRPr>
                <a:solidFill>
                  <a:schemeClr val="tx1">
                    <a:tint val="75000"/>
                  </a:schemeClr>
                </a:solidFill>
                <a:latin typeface="Times New Roman" panose="02020603050405020304" pitchFamily="18" charset="0"/>
                <a:cs typeface="Times New Roman" panose="02020603050405020304" pitchFamily="18" charset="0"/>
              </a:defRPr>
            </a:lvl1pPr>
          </a:lstStyle>
          <a:p>
            <a:r>
              <a:rPr lang="en-US" dirty="0"/>
              <a:t>24/07/2025</a:t>
            </a:r>
          </a:p>
        </p:txBody>
      </p:sp>
      <p:sp>
        <p:nvSpPr>
          <p:cNvPr id="6" name="Holder 6"/>
          <p:cNvSpPr>
            <a:spLocks noGrp="1"/>
          </p:cNvSpPr>
          <p:nvPr>
            <p:ph type="sldNum" sz="quarter" idx="7"/>
          </p:nvPr>
        </p:nvSpPr>
        <p:spPr>
          <a:xfrm>
            <a:off x="9211483" y="6445350"/>
            <a:ext cx="2805620" cy="276999"/>
          </a:xfrm>
          <a:prstGeom prst="rect">
            <a:avLst/>
          </a:prstGeom>
        </p:spPr>
        <p:txBody>
          <a:bodyPr wrap="square" lIns="0" tIns="0" rIns="0" bIns="0">
            <a:spAutoFit/>
          </a:bodyPr>
          <a:lstStyle>
            <a:lvl1pPr algn="r">
              <a:defRPr>
                <a:solidFill>
                  <a:schemeClr val="tx1">
                    <a:tint val="75000"/>
                  </a:schemeClr>
                </a:solidFill>
                <a:latin typeface="Times New Roman" panose="02020603050405020304" pitchFamily="18" charset="0"/>
                <a:cs typeface="Times New Roman" panose="02020603050405020304" pitchFamily="18" charset="0"/>
              </a:defRPr>
            </a:lvl1pPr>
          </a:lstStyle>
          <a:p>
            <a:fld id="{050B88D7-7741-46C0-B3EE-0924E171B329}" type="slidenum">
              <a:rPr lang="en-US" smtClean="0"/>
              <a:pPr/>
              <a:t>‹#›</a:t>
            </a:fld>
            <a:endParaRPr lang="en-US"/>
          </a:p>
        </p:txBody>
      </p:sp>
      <p:pic>
        <p:nvPicPr>
          <p:cNvPr id="28" name="Picture 27"/>
          <p:cNvPicPr/>
          <p:nvPr userDrawn="1"/>
        </p:nvPicPr>
        <p:blipFill>
          <a:blip r:embed="rId8"/>
          <a:srcRect l="87247" r="2556" b="38961"/>
          <a:stretch>
            <a:fillRect/>
          </a:stretch>
        </p:blipFill>
        <p:spPr>
          <a:xfrm>
            <a:off x="11222185" y="164044"/>
            <a:ext cx="772756" cy="906492"/>
          </a:xfrm>
          <a:prstGeom prst="rect">
            <a:avLst/>
          </a:prstGeom>
        </p:spPr>
      </p:pic>
      <p:pic>
        <p:nvPicPr>
          <p:cNvPr id="29" name="Picture 28"/>
          <p:cNvPicPr>
            <a:picLocks noChangeAspect="1"/>
          </p:cNvPicPr>
          <p:nvPr userDrawn="1"/>
        </p:nvPicPr>
        <p:blipFill rotWithShape="1">
          <a:blip r:embed="rId9">
            <a:extLst>
              <a:ext uri="{28A0092B-C50C-407E-A947-70E740481C1C}">
                <a14:useLocalDpi xmlns:a14="http://schemas.microsoft.com/office/drawing/2010/main" val="0"/>
              </a:ext>
            </a:extLst>
          </a:blip>
          <a:srcRect l="4695" t="13276" r="3190" b="20189"/>
          <a:stretch/>
        </p:blipFill>
        <p:spPr>
          <a:xfrm>
            <a:off x="138456" y="94698"/>
            <a:ext cx="2512224" cy="984828"/>
          </a:xfrm>
          <a:prstGeom prst="rect">
            <a:avLst/>
          </a:prstGeom>
        </p:spPr>
      </p:pic>
      <p:pic>
        <p:nvPicPr>
          <p:cNvPr id="1026" name="Picture 2" descr="🎉 MIET Achieves GOLD Rating by QS I-GAUGE! 🏆, We are delighted to  announce that MIET has been awarded the prestigious GOLD rating by QS  I-GAUGE, becoming the first institution in Jammu &amp; Kashmir UT to ..."/>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8375078" y="313550"/>
            <a:ext cx="1061799" cy="5800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1362205"/>
      </p:ext>
    </p:extLst>
  </p:cSld>
  <p:clrMap bg1="lt1" tx1="dk1" bg2="lt2" tx2="dk2" accent1="accent1" accent2="accent2" accent3="accent3" accent4="accent4" accent5="accent5" accent6="accent6" hlink="hlink" folHlink="folHlink"/>
  <p:sldLayoutIdLst>
    <p:sldLayoutId id="2147483735" r:id="rId1"/>
    <p:sldLayoutId id="2147483739" r:id="rId2"/>
  </p:sldLayoutIdLst>
  <p:hf hdr="0"/>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a:extLst>
              <a:ext uri="{FF2B5EF4-FFF2-40B4-BE49-F238E27FC236}">
                <a16:creationId xmlns:a16="http://schemas.microsoft.com/office/drawing/2014/main" id="{037E7E54-054F-4C8E-B788-4C602A522F34}"/>
              </a:ext>
            </a:extLst>
          </p:cNvPr>
          <p:cNvSpPr>
            <a:spLocks noGrp="1" noChangeArrowheads="1"/>
          </p:cNvSpPr>
          <p:nvPr>
            <p:ph type="ctrTitle"/>
          </p:nvPr>
        </p:nvSpPr>
        <p:spPr>
          <a:xfrm>
            <a:off x="3665483" y="2684135"/>
            <a:ext cx="7772400" cy="2128837"/>
          </a:xfrm>
        </p:spPr>
        <p:txBody>
          <a:bodyPr/>
          <a:lstStyle/>
          <a:p>
            <a:pPr eaLnBrk="1" hangingPunct="1"/>
            <a:r>
              <a:rPr lang="en-US" altLang="en-US" sz="2400" b="1" dirty="0"/>
              <a:t> Mass-Storage Systems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a:extLst>
              <a:ext uri="{FF2B5EF4-FFF2-40B4-BE49-F238E27FC236}">
                <a16:creationId xmlns:a16="http://schemas.microsoft.com/office/drawing/2014/main" id="{F5A4F32E-90C5-4DD8-9684-B69FE1A48904}"/>
              </a:ext>
            </a:extLst>
          </p:cNvPr>
          <p:cNvSpPr>
            <a:spLocks noGrp="1" noChangeArrowheads="1"/>
          </p:cNvSpPr>
          <p:nvPr>
            <p:ph type="title"/>
          </p:nvPr>
        </p:nvSpPr>
        <p:spPr>
          <a:xfrm>
            <a:off x="3962400" y="872538"/>
            <a:ext cx="8229600" cy="576262"/>
          </a:xfrm>
        </p:spPr>
        <p:txBody>
          <a:bodyPr/>
          <a:lstStyle/>
          <a:p>
            <a:r>
              <a:rPr lang="en-US" altLang="en-US" sz="2400" b="1" dirty="0"/>
              <a:t>Nonvolatile Memory Devices</a:t>
            </a:r>
          </a:p>
        </p:txBody>
      </p:sp>
      <p:sp>
        <p:nvSpPr>
          <p:cNvPr id="19458" name="Content Placeholder 2">
            <a:extLst>
              <a:ext uri="{FF2B5EF4-FFF2-40B4-BE49-F238E27FC236}">
                <a16:creationId xmlns:a16="http://schemas.microsoft.com/office/drawing/2014/main" id="{10904C47-85A5-4C60-85B5-0350BF308D30}"/>
              </a:ext>
            </a:extLst>
          </p:cNvPr>
          <p:cNvSpPr>
            <a:spLocks noGrp="1" noChangeArrowheads="1"/>
          </p:cNvSpPr>
          <p:nvPr>
            <p:ph idx="1"/>
          </p:nvPr>
        </p:nvSpPr>
        <p:spPr>
          <a:xfrm>
            <a:off x="1235260" y="1883761"/>
            <a:ext cx="4448692" cy="5092700"/>
          </a:xfrm>
        </p:spPr>
        <p:txBody>
          <a:bodyPr/>
          <a:lstStyle/>
          <a:p>
            <a:r>
              <a:rPr lang="en-US" altLang="en-US" dirty="0"/>
              <a:t>Have characteristics that present challenges</a:t>
            </a:r>
          </a:p>
          <a:p>
            <a:r>
              <a:rPr lang="en-US" altLang="en-US" dirty="0"/>
              <a:t>Read and written in “page” increments (think sector) but can’t overwrite in place</a:t>
            </a:r>
          </a:p>
          <a:p>
            <a:pPr lvl="1"/>
            <a:r>
              <a:rPr lang="en-US" altLang="en-US" dirty="0"/>
              <a:t>Must first be erased, and erases happen in larger ”block” increments</a:t>
            </a:r>
          </a:p>
          <a:p>
            <a:pPr lvl="1"/>
            <a:r>
              <a:rPr lang="en-US" altLang="en-US" dirty="0"/>
              <a:t>Can only be erased a limited number of times before worn out – ~ 100,000</a:t>
            </a:r>
          </a:p>
          <a:p>
            <a:pPr lvl="1"/>
            <a:r>
              <a:rPr lang="en-US" altLang="en-US" dirty="0"/>
              <a:t>Life span measured in </a:t>
            </a:r>
            <a:r>
              <a:rPr lang="en-US" altLang="en-US" b="1" dirty="0">
                <a:solidFill>
                  <a:srgbClr val="006699"/>
                </a:solidFill>
                <a:latin typeface="+mj-lt"/>
              </a:rPr>
              <a:t>drive</a:t>
            </a:r>
            <a:r>
              <a:rPr lang="en-US" altLang="en-US" b="1" dirty="0">
                <a:solidFill>
                  <a:srgbClr val="3366FF"/>
                </a:solidFill>
              </a:rPr>
              <a:t> </a:t>
            </a:r>
            <a:r>
              <a:rPr lang="en-US" altLang="en-US" b="1" dirty="0">
                <a:solidFill>
                  <a:srgbClr val="006699"/>
                </a:solidFill>
                <a:latin typeface="+mj-lt"/>
              </a:rPr>
              <a:t>writes</a:t>
            </a:r>
            <a:r>
              <a:rPr lang="en-US" altLang="en-US" b="1" dirty="0">
                <a:solidFill>
                  <a:srgbClr val="3366FF"/>
                </a:solidFill>
              </a:rPr>
              <a:t> </a:t>
            </a:r>
            <a:r>
              <a:rPr lang="en-US" altLang="en-US" b="1" dirty="0">
                <a:solidFill>
                  <a:srgbClr val="006699"/>
                </a:solidFill>
                <a:latin typeface="+mj-lt"/>
              </a:rPr>
              <a:t>per</a:t>
            </a:r>
            <a:r>
              <a:rPr lang="en-US" altLang="en-US" b="1" dirty="0">
                <a:solidFill>
                  <a:srgbClr val="3366FF"/>
                </a:solidFill>
              </a:rPr>
              <a:t> </a:t>
            </a:r>
            <a:r>
              <a:rPr lang="en-US" altLang="en-US" b="1" dirty="0">
                <a:solidFill>
                  <a:srgbClr val="006699"/>
                </a:solidFill>
                <a:latin typeface="+mj-lt"/>
              </a:rPr>
              <a:t>day</a:t>
            </a:r>
            <a:r>
              <a:rPr lang="en-US" altLang="en-US" dirty="0"/>
              <a:t> (</a:t>
            </a:r>
            <a:r>
              <a:rPr lang="en-US" altLang="en-US" b="1" dirty="0">
                <a:solidFill>
                  <a:srgbClr val="006699"/>
                </a:solidFill>
                <a:latin typeface="+mj-lt"/>
              </a:rPr>
              <a:t>DWPD</a:t>
            </a:r>
            <a:r>
              <a:rPr lang="en-US" altLang="en-US" dirty="0"/>
              <a:t>)</a:t>
            </a:r>
          </a:p>
          <a:p>
            <a:pPr lvl="2"/>
            <a:r>
              <a:rPr lang="en-US" altLang="en-US" dirty="0"/>
              <a:t>A 1TB NAND drive with rating of 5DWPD is expected to have 5TB per day written within warrantee period without failing</a:t>
            </a:r>
          </a:p>
        </p:txBody>
      </p:sp>
      <p:pic>
        <p:nvPicPr>
          <p:cNvPr id="2" name="Picture 6">
            <a:extLst>
              <a:ext uri="{FF2B5EF4-FFF2-40B4-BE49-F238E27FC236}">
                <a16:creationId xmlns:a16="http://schemas.microsoft.com/office/drawing/2014/main" id="{44A2DB99-CC4D-4492-16CD-32DB08E75B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3042" y="2480468"/>
            <a:ext cx="3105150" cy="189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1">
            <a:extLst>
              <a:ext uri="{FF2B5EF4-FFF2-40B4-BE49-F238E27FC236}">
                <a16:creationId xmlns:a16="http://schemas.microsoft.com/office/drawing/2014/main" id="{C99A93EF-5093-4664-976A-E696F2485095}"/>
              </a:ext>
            </a:extLst>
          </p:cNvPr>
          <p:cNvSpPr>
            <a:spLocks noGrp="1" noChangeArrowheads="1"/>
          </p:cNvSpPr>
          <p:nvPr>
            <p:ph type="title"/>
          </p:nvPr>
        </p:nvSpPr>
        <p:spPr>
          <a:xfrm>
            <a:off x="3843787" y="1111250"/>
            <a:ext cx="7628792" cy="576262"/>
          </a:xfrm>
        </p:spPr>
        <p:txBody>
          <a:bodyPr/>
          <a:lstStyle/>
          <a:p>
            <a:r>
              <a:rPr lang="en-US" altLang="en-US" sz="2400" b="1" dirty="0"/>
              <a:t>NAND Flash Controller Algorithms</a:t>
            </a:r>
          </a:p>
        </p:txBody>
      </p:sp>
      <p:sp>
        <p:nvSpPr>
          <p:cNvPr id="87042" name="Content Placeholder 2">
            <a:extLst>
              <a:ext uri="{FF2B5EF4-FFF2-40B4-BE49-F238E27FC236}">
                <a16:creationId xmlns:a16="http://schemas.microsoft.com/office/drawing/2014/main" id="{BD17DB7C-12B9-45A8-A8EC-8A8A39A93574}"/>
              </a:ext>
            </a:extLst>
          </p:cNvPr>
          <p:cNvSpPr>
            <a:spLocks noGrp="1" noChangeArrowheads="1"/>
          </p:cNvSpPr>
          <p:nvPr>
            <p:ph idx="1"/>
          </p:nvPr>
        </p:nvSpPr>
        <p:spPr>
          <a:xfrm>
            <a:off x="1117782" y="2327275"/>
            <a:ext cx="7628792" cy="4530725"/>
          </a:xfrm>
        </p:spPr>
        <p:txBody>
          <a:bodyPr/>
          <a:lstStyle/>
          <a:p>
            <a:pPr marL="285750" indent="-285750">
              <a:buFont typeface="Arial" panose="020B0604020202020204" pitchFamily="34" charset="0"/>
              <a:buChar char="•"/>
            </a:pPr>
            <a:r>
              <a:rPr lang="en-US" altLang="en-US" dirty="0"/>
              <a:t>With no overwrite, pages end up with mix of valid and invalid data</a:t>
            </a:r>
          </a:p>
          <a:p>
            <a:pPr marL="285750" indent="-285750">
              <a:buFont typeface="Arial" panose="020B0604020202020204" pitchFamily="34" charset="0"/>
              <a:buChar char="•"/>
            </a:pPr>
            <a:r>
              <a:rPr lang="en-US" altLang="en-US" dirty="0"/>
              <a:t>To track which logical blocks are valid, controller maintains </a:t>
            </a:r>
            <a:r>
              <a:rPr lang="en-US" altLang="en-US" b="1" dirty="0">
                <a:solidFill>
                  <a:srgbClr val="006699"/>
                </a:solidFill>
                <a:latin typeface="+mj-lt"/>
              </a:rPr>
              <a:t>flash</a:t>
            </a:r>
            <a:r>
              <a:rPr lang="en-US" altLang="en-US" b="1" dirty="0">
                <a:solidFill>
                  <a:srgbClr val="3366FF"/>
                </a:solidFill>
              </a:rPr>
              <a:t> </a:t>
            </a:r>
            <a:r>
              <a:rPr lang="en-US" altLang="en-US" b="1" dirty="0">
                <a:solidFill>
                  <a:srgbClr val="006699"/>
                </a:solidFill>
                <a:latin typeface="+mj-lt"/>
              </a:rPr>
              <a:t>translation</a:t>
            </a:r>
            <a:r>
              <a:rPr lang="en-US" altLang="en-US" b="1" dirty="0">
                <a:solidFill>
                  <a:srgbClr val="3366FF"/>
                </a:solidFill>
              </a:rPr>
              <a:t> </a:t>
            </a:r>
            <a:r>
              <a:rPr lang="en-US" altLang="en-US" b="1" dirty="0">
                <a:solidFill>
                  <a:srgbClr val="006699"/>
                </a:solidFill>
                <a:latin typeface="+mj-lt"/>
              </a:rPr>
              <a:t>layer</a:t>
            </a:r>
            <a:r>
              <a:rPr lang="en-US" altLang="en-US" dirty="0"/>
              <a:t> (</a:t>
            </a:r>
            <a:r>
              <a:rPr lang="en-US" altLang="en-US" b="1" dirty="0">
                <a:solidFill>
                  <a:srgbClr val="006699"/>
                </a:solidFill>
                <a:latin typeface="+mj-lt"/>
              </a:rPr>
              <a:t>FTL</a:t>
            </a:r>
            <a:r>
              <a:rPr lang="en-US" altLang="en-US" dirty="0"/>
              <a:t>) table</a:t>
            </a:r>
          </a:p>
          <a:p>
            <a:pPr marL="285750" indent="-285750">
              <a:buFont typeface="Arial" panose="020B0604020202020204" pitchFamily="34" charset="0"/>
              <a:buChar char="•"/>
            </a:pPr>
            <a:r>
              <a:rPr lang="en-US" altLang="en-US" dirty="0"/>
              <a:t>Also implements </a:t>
            </a:r>
            <a:r>
              <a:rPr lang="en-US" altLang="en-US" b="1" dirty="0">
                <a:solidFill>
                  <a:srgbClr val="006699"/>
                </a:solidFill>
                <a:latin typeface="+mj-lt"/>
              </a:rPr>
              <a:t>garbage</a:t>
            </a:r>
            <a:r>
              <a:rPr lang="en-US" altLang="en-US" b="1" dirty="0">
                <a:solidFill>
                  <a:srgbClr val="3366FF"/>
                </a:solidFill>
              </a:rPr>
              <a:t> </a:t>
            </a:r>
            <a:r>
              <a:rPr lang="en-US" altLang="en-US" b="1" dirty="0">
                <a:solidFill>
                  <a:srgbClr val="006699"/>
                </a:solidFill>
                <a:latin typeface="+mj-lt"/>
              </a:rPr>
              <a:t>collection</a:t>
            </a:r>
            <a:r>
              <a:rPr lang="en-US" altLang="en-US" b="1" dirty="0">
                <a:solidFill>
                  <a:srgbClr val="3366FF"/>
                </a:solidFill>
              </a:rPr>
              <a:t> </a:t>
            </a:r>
            <a:r>
              <a:rPr lang="en-US" altLang="en-US" dirty="0"/>
              <a:t>to free invalid page space</a:t>
            </a:r>
          </a:p>
          <a:p>
            <a:pPr marL="285750" indent="-285750">
              <a:buFont typeface="Arial" panose="020B0604020202020204" pitchFamily="34" charset="0"/>
              <a:buChar char="•"/>
            </a:pPr>
            <a:r>
              <a:rPr lang="en-US" altLang="en-US" dirty="0"/>
              <a:t>Allocates </a:t>
            </a:r>
            <a:r>
              <a:rPr lang="en-US" altLang="en-US" b="1" dirty="0">
                <a:solidFill>
                  <a:srgbClr val="006699"/>
                </a:solidFill>
                <a:latin typeface="+mj-lt"/>
              </a:rPr>
              <a:t>overprovisioning</a:t>
            </a:r>
            <a:r>
              <a:rPr lang="en-US" altLang="en-US" dirty="0"/>
              <a:t> to provide working space for GC</a:t>
            </a:r>
          </a:p>
          <a:p>
            <a:pPr marL="285750" indent="-285750">
              <a:buFont typeface="Arial" panose="020B0604020202020204" pitchFamily="34" charset="0"/>
              <a:buChar char="•"/>
            </a:pPr>
            <a:r>
              <a:rPr lang="en-US" altLang="en-US" dirty="0"/>
              <a:t>Each cell has lifespan, so </a:t>
            </a:r>
            <a:r>
              <a:rPr lang="en-US" altLang="en-US" b="1" dirty="0">
                <a:solidFill>
                  <a:srgbClr val="006699"/>
                </a:solidFill>
                <a:latin typeface="+mj-lt"/>
              </a:rPr>
              <a:t>wear</a:t>
            </a:r>
            <a:r>
              <a:rPr lang="en-US" altLang="en-US" b="1" dirty="0">
                <a:solidFill>
                  <a:srgbClr val="3366FF"/>
                </a:solidFill>
              </a:rPr>
              <a:t> </a:t>
            </a:r>
            <a:r>
              <a:rPr lang="en-US" altLang="en-US" b="1" dirty="0">
                <a:solidFill>
                  <a:srgbClr val="006699"/>
                </a:solidFill>
                <a:latin typeface="+mj-lt"/>
              </a:rPr>
              <a:t>leveling</a:t>
            </a:r>
            <a:r>
              <a:rPr lang="en-US" altLang="en-US" b="1" dirty="0">
                <a:solidFill>
                  <a:srgbClr val="3366FF"/>
                </a:solidFill>
              </a:rPr>
              <a:t> </a:t>
            </a:r>
            <a:r>
              <a:rPr lang="en-US" altLang="en-US" dirty="0"/>
              <a:t>needed to write equally to all cells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a:extLst>
              <a:ext uri="{FF2B5EF4-FFF2-40B4-BE49-F238E27FC236}">
                <a16:creationId xmlns:a16="http://schemas.microsoft.com/office/drawing/2014/main" id="{90BEC534-2C39-44FA-BB1F-767DB39D2A33}"/>
              </a:ext>
            </a:extLst>
          </p:cNvPr>
          <p:cNvSpPr>
            <a:spLocks noGrp="1" noChangeArrowheads="1"/>
          </p:cNvSpPr>
          <p:nvPr>
            <p:ph type="title"/>
          </p:nvPr>
        </p:nvSpPr>
        <p:spPr>
          <a:xfrm>
            <a:off x="4198577" y="1009431"/>
            <a:ext cx="7404197" cy="576263"/>
          </a:xfrm>
        </p:spPr>
        <p:txBody>
          <a:bodyPr/>
          <a:lstStyle/>
          <a:p>
            <a:pPr eaLnBrk="1" hangingPunct="1"/>
            <a:r>
              <a:rPr lang="en-US" altLang="en-US" sz="2400" b="1" dirty="0"/>
              <a:t>Volatile Memory</a:t>
            </a:r>
          </a:p>
        </p:txBody>
      </p:sp>
      <p:sp>
        <p:nvSpPr>
          <p:cNvPr id="20482" name="Rectangle 3">
            <a:extLst>
              <a:ext uri="{FF2B5EF4-FFF2-40B4-BE49-F238E27FC236}">
                <a16:creationId xmlns:a16="http://schemas.microsoft.com/office/drawing/2014/main" id="{6C1F9830-351B-4DF6-8ADA-ED7F1C46003B}"/>
              </a:ext>
            </a:extLst>
          </p:cNvPr>
          <p:cNvSpPr>
            <a:spLocks noGrp="1" noChangeArrowheads="1"/>
          </p:cNvSpPr>
          <p:nvPr>
            <p:ph type="body" idx="1"/>
          </p:nvPr>
        </p:nvSpPr>
        <p:spPr>
          <a:xfrm>
            <a:off x="1121532" y="1585694"/>
            <a:ext cx="7615139" cy="4530725"/>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85750" indent="-285750">
              <a:buFont typeface="Arial" panose="020B0604020202020204" pitchFamily="34" charset="0"/>
              <a:buChar char="•"/>
            </a:pPr>
            <a:r>
              <a:rPr lang="en-US" altLang="en-US" dirty="0"/>
              <a:t>DRAM frequently used as mass-storage device</a:t>
            </a:r>
          </a:p>
          <a:p>
            <a:pPr marL="742950" lvl="1" indent="-285750">
              <a:buFont typeface="Arial" panose="020B0604020202020204" pitchFamily="34" charset="0"/>
              <a:buChar char="•"/>
            </a:pPr>
            <a:r>
              <a:rPr lang="en-US" altLang="en-US" dirty="0"/>
              <a:t>Not technically secondary storage because volatile, but can have file systems, be used like very fast secondary storage</a:t>
            </a:r>
          </a:p>
          <a:p>
            <a:pPr marL="285750" indent="-285750">
              <a:buFont typeface="Arial" panose="020B0604020202020204" pitchFamily="34" charset="0"/>
              <a:buChar char="•"/>
            </a:pPr>
            <a:r>
              <a:rPr lang="en-US" altLang="en-US" b="1" dirty="0">
                <a:solidFill>
                  <a:srgbClr val="006699"/>
                </a:solidFill>
                <a:latin typeface="+mj-lt"/>
              </a:rPr>
              <a:t>RAM</a:t>
            </a:r>
            <a:r>
              <a:rPr lang="en-US" altLang="en-US" b="1" dirty="0">
                <a:solidFill>
                  <a:srgbClr val="3366FF"/>
                </a:solidFill>
              </a:rPr>
              <a:t> </a:t>
            </a:r>
            <a:r>
              <a:rPr lang="en-US" altLang="en-US" b="1" dirty="0">
                <a:solidFill>
                  <a:srgbClr val="006699"/>
                </a:solidFill>
                <a:latin typeface="+mj-lt"/>
              </a:rPr>
              <a:t>drives</a:t>
            </a:r>
            <a:r>
              <a:rPr lang="en-US" altLang="en-US" b="1" dirty="0">
                <a:solidFill>
                  <a:srgbClr val="3366FF"/>
                </a:solidFill>
              </a:rPr>
              <a:t> </a:t>
            </a:r>
            <a:r>
              <a:rPr lang="en-US" altLang="en-US" dirty="0"/>
              <a:t>(with many names, including RAM disks) present as raw block devices, commonly file system formatted</a:t>
            </a:r>
          </a:p>
          <a:p>
            <a:pPr marL="285750" indent="-285750">
              <a:buFont typeface="Arial" panose="020B0604020202020204" pitchFamily="34" charset="0"/>
              <a:buChar char="•"/>
            </a:pPr>
            <a:r>
              <a:rPr lang="en-US" altLang="en-US" dirty="0"/>
              <a:t>Computers have buffering, caching via RAM, so why RAM drives?</a:t>
            </a:r>
          </a:p>
          <a:p>
            <a:pPr marL="742950" lvl="1" indent="-285750">
              <a:buFont typeface="Arial" panose="020B0604020202020204" pitchFamily="34" charset="0"/>
              <a:buChar char="•"/>
            </a:pPr>
            <a:r>
              <a:rPr lang="en-US" altLang="en-US" dirty="0"/>
              <a:t>Caches / buffers allocated / managed by programmer, operating system, hardware</a:t>
            </a:r>
          </a:p>
          <a:p>
            <a:pPr marL="742950" lvl="1" indent="-285750">
              <a:buFont typeface="Arial" panose="020B0604020202020204" pitchFamily="34" charset="0"/>
              <a:buChar char="•"/>
            </a:pPr>
            <a:r>
              <a:rPr lang="en-US" altLang="en-US" dirty="0"/>
              <a:t>RAM drives under user control</a:t>
            </a:r>
          </a:p>
          <a:p>
            <a:pPr marL="742950" lvl="1" indent="-285750">
              <a:buFont typeface="Arial" panose="020B0604020202020204" pitchFamily="34" charset="0"/>
              <a:buChar char="•"/>
            </a:pPr>
            <a:r>
              <a:rPr lang="en-US" altLang="en-US" dirty="0"/>
              <a:t>Found in all major operating systems</a:t>
            </a:r>
          </a:p>
          <a:p>
            <a:pPr marL="1200150" lvl="2" indent="-285750">
              <a:buFont typeface="Arial" panose="020B0604020202020204" pitchFamily="34" charset="0"/>
              <a:buChar char="•"/>
            </a:pPr>
            <a:r>
              <a:rPr lang="en-US" altLang="en-US" dirty="0"/>
              <a:t>Linux </a:t>
            </a:r>
            <a:r>
              <a:rPr lang="en-US" altLang="en-US" dirty="0">
                <a:latin typeface="Courier New" panose="02070309020205020404" pitchFamily="49" charset="0"/>
                <a:cs typeface="Courier New" panose="02070309020205020404" pitchFamily="49" charset="0"/>
              </a:rPr>
              <a:t>/dev/ram</a:t>
            </a:r>
            <a:r>
              <a:rPr lang="en-US" altLang="en-US" dirty="0"/>
              <a:t>, macOS </a:t>
            </a:r>
            <a:r>
              <a:rPr lang="en-US" altLang="en-US" dirty="0" err="1">
                <a:latin typeface="Courier New" panose="02070309020205020404" pitchFamily="49" charset="0"/>
                <a:cs typeface="Courier New" panose="02070309020205020404" pitchFamily="49" charset="0"/>
              </a:rPr>
              <a:t>diskutil</a:t>
            </a:r>
            <a:r>
              <a:rPr lang="en-US" altLang="en-US" dirty="0"/>
              <a:t> to create them, Linux </a:t>
            </a:r>
            <a:r>
              <a:rPr lang="en-US" altLang="en-US" dirty="0">
                <a:latin typeface="Courier New" panose="02070309020205020404" pitchFamily="49" charset="0"/>
                <a:cs typeface="Courier New" panose="02070309020205020404" pitchFamily="49" charset="0"/>
              </a:rPr>
              <a:t>/</a:t>
            </a:r>
            <a:r>
              <a:rPr lang="en-US" altLang="en-US" dirty="0" err="1">
                <a:latin typeface="Courier New" panose="02070309020205020404" pitchFamily="49" charset="0"/>
                <a:cs typeface="Courier New" panose="02070309020205020404" pitchFamily="49" charset="0"/>
              </a:rPr>
              <a:t>tmp</a:t>
            </a:r>
            <a:r>
              <a:rPr lang="en-US" altLang="en-US" dirty="0">
                <a:latin typeface="Courier New" panose="02070309020205020404" pitchFamily="49" charset="0"/>
                <a:cs typeface="Courier New" panose="02070309020205020404" pitchFamily="49" charset="0"/>
              </a:rPr>
              <a:t> </a:t>
            </a:r>
            <a:r>
              <a:rPr lang="en-US" altLang="en-US" dirty="0"/>
              <a:t>of file system type </a:t>
            </a:r>
            <a:r>
              <a:rPr lang="en-US" altLang="en-US" dirty="0" err="1">
                <a:latin typeface="Courier New" panose="02070309020205020404" pitchFamily="49" charset="0"/>
                <a:cs typeface="Courier New" panose="02070309020205020404" pitchFamily="49" charset="0"/>
              </a:rPr>
              <a:t>tmpfs</a:t>
            </a:r>
            <a:endParaRPr lang="en-US" altLang="en-US" dirty="0">
              <a:latin typeface="Courier New" panose="02070309020205020404" pitchFamily="49" charset="0"/>
              <a:cs typeface="Courier New" panose="02070309020205020404" pitchFamily="49" charset="0"/>
            </a:endParaRPr>
          </a:p>
          <a:p>
            <a:pPr marL="285750" indent="-285750">
              <a:buFont typeface="Arial" panose="020B0604020202020204" pitchFamily="34" charset="0"/>
              <a:buChar char="•"/>
            </a:pPr>
            <a:r>
              <a:rPr lang="en-US" altLang="en-US" dirty="0"/>
              <a:t>Used as high speed temporary storage</a:t>
            </a:r>
          </a:p>
          <a:p>
            <a:pPr marL="742950" lvl="1" indent="-285750">
              <a:buFont typeface="Arial" panose="020B0604020202020204" pitchFamily="34" charset="0"/>
              <a:buChar char="•"/>
            </a:pPr>
            <a:r>
              <a:rPr lang="en-US" altLang="en-US" dirty="0"/>
              <a:t>Programs could share bulk date, quickly, by reading/writing to RAM drive</a:t>
            </a:r>
          </a:p>
          <a:p>
            <a:endParaRPr lang="en-US"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a:extLst>
              <a:ext uri="{FF2B5EF4-FFF2-40B4-BE49-F238E27FC236}">
                <a16:creationId xmlns:a16="http://schemas.microsoft.com/office/drawing/2014/main" id="{59BDEDD4-4DC5-425D-920D-888F692A85A9}"/>
              </a:ext>
            </a:extLst>
          </p:cNvPr>
          <p:cNvSpPr>
            <a:spLocks noGrp="1" noChangeArrowheads="1"/>
          </p:cNvSpPr>
          <p:nvPr>
            <p:ph type="title"/>
          </p:nvPr>
        </p:nvSpPr>
        <p:spPr>
          <a:xfrm>
            <a:off x="4835088" y="1010885"/>
            <a:ext cx="7781925" cy="576263"/>
          </a:xfrm>
        </p:spPr>
        <p:txBody>
          <a:bodyPr/>
          <a:lstStyle/>
          <a:p>
            <a:pPr eaLnBrk="1" hangingPunct="1"/>
            <a:r>
              <a:rPr lang="en-US" altLang="en-US" sz="2400" b="1" dirty="0"/>
              <a:t>Disk Structure</a:t>
            </a:r>
          </a:p>
        </p:txBody>
      </p:sp>
      <p:sp>
        <p:nvSpPr>
          <p:cNvPr id="24578" name="Rectangle 3">
            <a:extLst>
              <a:ext uri="{FF2B5EF4-FFF2-40B4-BE49-F238E27FC236}">
                <a16:creationId xmlns:a16="http://schemas.microsoft.com/office/drawing/2014/main" id="{8A573FA4-6E41-4228-9672-D23AEB11750B}"/>
              </a:ext>
            </a:extLst>
          </p:cNvPr>
          <p:cNvSpPr>
            <a:spLocks noGrp="1" noChangeArrowheads="1"/>
          </p:cNvSpPr>
          <p:nvPr>
            <p:ph type="body" idx="1"/>
          </p:nvPr>
        </p:nvSpPr>
        <p:spPr>
          <a:xfrm>
            <a:off x="1021982" y="1802739"/>
            <a:ext cx="7704069" cy="4397051"/>
          </a:xfrm>
        </p:spPr>
        <p:txBody>
          <a:bodyPr/>
          <a:lstStyle/>
          <a:p>
            <a:pPr marL="285750" indent="-285750">
              <a:buFont typeface="Arial" panose="020B0604020202020204" pitchFamily="34" charset="0"/>
              <a:buChar char="•"/>
            </a:pPr>
            <a:r>
              <a:rPr lang="en-US" altLang="en-US" dirty="0"/>
              <a:t>Disk drives are addressed as large 1-dimensional arrays of </a:t>
            </a:r>
            <a:r>
              <a:rPr lang="en-US" altLang="en-US" b="1" dirty="0">
                <a:solidFill>
                  <a:srgbClr val="006699"/>
                </a:solidFill>
                <a:latin typeface="+mj-lt"/>
              </a:rPr>
              <a:t>logical</a:t>
            </a:r>
            <a:r>
              <a:rPr lang="en-US" altLang="en-US" b="1" dirty="0">
                <a:solidFill>
                  <a:srgbClr val="3366FF"/>
                </a:solidFill>
              </a:rPr>
              <a:t> </a:t>
            </a:r>
            <a:r>
              <a:rPr lang="en-US" altLang="en-US" b="1" dirty="0">
                <a:solidFill>
                  <a:srgbClr val="006699"/>
                </a:solidFill>
                <a:latin typeface="+mj-lt"/>
              </a:rPr>
              <a:t>blocks</a:t>
            </a:r>
            <a:r>
              <a:rPr lang="en-US" altLang="en-US" dirty="0"/>
              <a:t>, where the logical block is the smallest unit of transfer</a:t>
            </a:r>
          </a:p>
          <a:p>
            <a:pPr marL="742950" lvl="1" indent="-285750">
              <a:buFont typeface="Arial" panose="020B0604020202020204" pitchFamily="34" charset="0"/>
              <a:buChar char="•"/>
            </a:pPr>
            <a:r>
              <a:rPr lang="en-US" altLang="en-US" dirty="0"/>
              <a:t>Low-level </a:t>
            </a:r>
            <a:r>
              <a:rPr lang="en-US" altLang="en-US" dirty="0" err="1"/>
              <a:t>fomatting</a:t>
            </a:r>
            <a:r>
              <a:rPr lang="en-US" altLang="en-US" dirty="0"/>
              <a:t> creates </a:t>
            </a:r>
            <a:r>
              <a:rPr lang="en-US" altLang="en-US" b="1" dirty="0">
                <a:solidFill>
                  <a:srgbClr val="006699"/>
                </a:solidFill>
                <a:latin typeface="+mj-lt"/>
              </a:rPr>
              <a:t>logical</a:t>
            </a:r>
            <a:r>
              <a:rPr lang="en-US" altLang="en-US" b="1" dirty="0">
                <a:solidFill>
                  <a:srgbClr val="3366FF"/>
                </a:solidFill>
              </a:rPr>
              <a:t> </a:t>
            </a:r>
            <a:r>
              <a:rPr lang="en-US" altLang="en-US" b="1" dirty="0">
                <a:solidFill>
                  <a:srgbClr val="006699"/>
                </a:solidFill>
                <a:latin typeface="+mj-lt"/>
              </a:rPr>
              <a:t>blocks</a:t>
            </a:r>
            <a:r>
              <a:rPr lang="en-US" altLang="en-US" b="1" dirty="0">
                <a:solidFill>
                  <a:srgbClr val="3366FF"/>
                </a:solidFill>
              </a:rPr>
              <a:t> </a:t>
            </a:r>
            <a:r>
              <a:rPr lang="en-US" altLang="en-US" dirty="0"/>
              <a:t>on physical media</a:t>
            </a:r>
          </a:p>
          <a:p>
            <a:pPr marL="285750" indent="-285750">
              <a:buFont typeface="Arial" panose="020B0604020202020204" pitchFamily="34" charset="0"/>
              <a:buChar char="•"/>
            </a:pPr>
            <a:r>
              <a:rPr lang="en-US" altLang="en-US" dirty="0"/>
              <a:t>The 1-dimensional array of logical blocks is mapped into the sectors of the disk sequentially</a:t>
            </a:r>
          </a:p>
          <a:p>
            <a:pPr marL="742950" lvl="1" indent="-285750">
              <a:buFont typeface="Arial" panose="020B0604020202020204" pitchFamily="34" charset="0"/>
              <a:buChar char="•"/>
            </a:pPr>
            <a:r>
              <a:rPr lang="en-US" altLang="en-US" dirty="0"/>
              <a:t>Sector 0 is the first sector of the first track on the outermost cylinder</a:t>
            </a:r>
          </a:p>
          <a:p>
            <a:pPr marL="742950" lvl="1" indent="-285750">
              <a:buFont typeface="Arial" panose="020B0604020202020204" pitchFamily="34" charset="0"/>
              <a:buChar char="•"/>
            </a:pPr>
            <a:r>
              <a:rPr lang="en-US" altLang="en-US" dirty="0"/>
              <a:t>Mapping proceeds in order through that track, then the rest of the tracks in that cylinder, and then through the rest of the cylinders from outermost to innermost</a:t>
            </a:r>
          </a:p>
          <a:p>
            <a:pPr marL="742950" lvl="1" indent="-285750">
              <a:buFont typeface="Arial" panose="020B0604020202020204" pitchFamily="34" charset="0"/>
              <a:buChar char="•"/>
            </a:pPr>
            <a:r>
              <a:rPr lang="en-US" altLang="en-US" dirty="0"/>
              <a:t>Logical to physical address should be easy</a:t>
            </a:r>
          </a:p>
          <a:p>
            <a:pPr marL="1200150" lvl="2" indent="-285750">
              <a:buFont typeface="Arial" panose="020B0604020202020204" pitchFamily="34" charset="0"/>
              <a:buChar char="•"/>
            </a:pPr>
            <a:r>
              <a:rPr lang="en-US" altLang="en-US" dirty="0"/>
              <a:t>Except for bad sectors</a:t>
            </a:r>
          </a:p>
          <a:p>
            <a:pPr marL="1200150" lvl="2" indent="-285750">
              <a:buFont typeface="Arial" panose="020B0604020202020204" pitchFamily="34" charset="0"/>
              <a:buChar char="•"/>
            </a:pPr>
            <a:r>
              <a:rPr lang="en-US" altLang="en-US" dirty="0"/>
              <a:t>Non-constant # of sectors per track via constant angular velocity</a:t>
            </a:r>
          </a:p>
          <a:p>
            <a:endParaRPr lang="en-US"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a:extLst>
              <a:ext uri="{FF2B5EF4-FFF2-40B4-BE49-F238E27FC236}">
                <a16:creationId xmlns:a16="http://schemas.microsoft.com/office/drawing/2014/main" id="{DAA2E2EE-444C-4F50-9CB0-00213CF54060}"/>
              </a:ext>
            </a:extLst>
          </p:cNvPr>
          <p:cNvSpPr>
            <a:spLocks noGrp="1" noChangeArrowheads="1"/>
          </p:cNvSpPr>
          <p:nvPr>
            <p:ph type="title"/>
          </p:nvPr>
        </p:nvSpPr>
        <p:spPr>
          <a:xfrm>
            <a:off x="4030239" y="677704"/>
            <a:ext cx="7800975" cy="576263"/>
          </a:xfrm>
        </p:spPr>
        <p:txBody>
          <a:bodyPr/>
          <a:lstStyle/>
          <a:p>
            <a:pPr eaLnBrk="1" hangingPunct="1"/>
            <a:r>
              <a:rPr lang="en-US" altLang="en-US" sz="2400" b="1" dirty="0"/>
              <a:t>Disk Attachment</a:t>
            </a:r>
          </a:p>
        </p:txBody>
      </p:sp>
      <p:sp>
        <p:nvSpPr>
          <p:cNvPr id="26626" name="Rectangle 3">
            <a:extLst>
              <a:ext uri="{FF2B5EF4-FFF2-40B4-BE49-F238E27FC236}">
                <a16:creationId xmlns:a16="http://schemas.microsoft.com/office/drawing/2014/main" id="{844A6251-BE5D-4C31-A804-C6A1A804CA9D}"/>
              </a:ext>
            </a:extLst>
          </p:cNvPr>
          <p:cNvSpPr>
            <a:spLocks noGrp="1" noChangeArrowheads="1"/>
          </p:cNvSpPr>
          <p:nvPr>
            <p:ph type="body" idx="1"/>
          </p:nvPr>
        </p:nvSpPr>
        <p:spPr>
          <a:xfrm>
            <a:off x="1391429" y="1379696"/>
            <a:ext cx="7781727" cy="4800600"/>
          </a:xfrm>
        </p:spPr>
        <p:txBody>
          <a:bodyPr/>
          <a:lstStyle/>
          <a:p>
            <a:pPr marL="285750" indent="-285750">
              <a:buFont typeface="Arial" panose="020B0604020202020204" pitchFamily="34" charset="0"/>
              <a:buChar char="•"/>
            </a:pPr>
            <a:r>
              <a:rPr lang="en-US" altLang="en-US" dirty="0"/>
              <a:t>Host-attached storage accessed through I/O ports talking to </a:t>
            </a:r>
            <a:r>
              <a:rPr lang="en-US" altLang="en-US" b="1" dirty="0">
                <a:solidFill>
                  <a:srgbClr val="006699"/>
                </a:solidFill>
                <a:latin typeface="+mj-lt"/>
              </a:rPr>
              <a:t>I/O</a:t>
            </a:r>
            <a:r>
              <a:rPr lang="en-US" altLang="en-US" b="1" dirty="0">
                <a:solidFill>
                  <a:srgbClr val="3366FF"/>
                </a:solidFill>
              </a:rPr>
              <a:t> </a:t>
            </a:r>
            <a:r>
              <a:rPr lang="en-US" altLang="en-US" b="1" dirty="0">
                <a:solidFill>
                  <a:srgbClr val="006699"/>
                </a:solidFill>
                <a:latin typeface="+mj-lt"/>
              </a:rPr>
              <a:t>busses</a:t>
            </a:r>
          </a:p>
          <a:p>
            <a:pPr marL="285750" indent="-285750">
              <a:buFont typeface="Arial" panose="020B0604020202020204" pitchFamily="34" charset="0"/>
              <a:buChar char="•"/>
            </a:pPr>
            <a:r>
              <a:rPr lang="en-US" altLang="en-US" dirty="0"/>
              <a:t>Several busses available, including </a:t>
            </a:r>
            <a:r>
              <a:rPr lang="en-US" altLang="en-US" b="1" dirty="0">
                <a:solidFill>
                  <a:srgbClr val="006699"/>
                </a:solidFill>
                <a:latin typeface="+mj-lt"/>
              </a:rPr>
              <a:t>advanced</a:t>
            </a:r>
            <a:r>
              <a:rPr lang="en-US" altLang="en-US" b="1" dirty="0">
                <a:solidFill>
                  <a:srgbClr val="3366FF"/>
                </a:solidFill>
              </a:rPr>
              <a:t> </a:t>
            </a:r>
            <a:r>
              <a:rPr lang="en-US" altLang="en-US" b="1" dirty="0">
                <a:solidFill>
                  <a:srgbClr val="006699"/>
                </a:solidFill>
                <a:latin typeface="+mj-lt"/>
              </a:rPr>
              <a:t>technology</a:t>
            </a:r>
            <a:r>
              <a:rPr lang="en-US" altLang="en-US" b="1" dirty="0">
                <a:solidFill>
                  <a:srgbClr val="3366FF"/>
                </a:solidFill>
              </a:rPr>
              <a:t> </a:t>
            </a:r>
            <a:r>
              <a:rPr lang="en-US" altLang="en-US" b="1" dirty="0">
                <a:solidFill>
                  <a:srgbClr val="006699"/>
                </a:solidFill>
                <a:latin typeface="+mj-lt"/>
              </a:rPr>
              <a:t>attachment</a:t>
            </a:r>
            <a:r>
              <a:rPr lang="en-US" altLang="en-US" dirty="0"/>
              <a:t> (</a:t>
            </a:r>
            <a:r>
              <a:rPr lang="en-US" altLang="en-US" b="1" dirty="0">
                <a:solidFill>
                  <a:srgbClr val="006699"/>
                </a:solidFill>
                <a:latin typeface="+mj-lt"/>
              </a:rPr>
              <a:t>ATA</a:t>
            </a:r>
            <a:r>
              <a:rPr lang="en-US" altLang="en-US" dirty="0"/>
              <a:t>), </a:t>
            </a:r>
            <a:r>
              <a:rPr lang="en-US" altLang="en-US" b="1" dirty="0">
                <a:solidFill>
                  <a:srgbClr val="006699"/>
                </a:solidFill>
                <a:latin typeface="+mj-lt"/>
              </a:rPr>
              <a:t>serial</a:t>
            </a:r>
            <a:r>
              <a:rPr lang="en-US" altLang="en-US" b="1" dirty="0">
                <a:solidFill>
                  <a:srgbClr val="3366FF"/>
                </a:solidFill>
              </a:rPr>
              <a:t> </a:t>
            </a:r>
            <a:r>
              <a:rPr lang="en-US" altLang="en-US" b="1" dirty="0">
                <a:solidFill>
                  <a:srgbClr val="006699"/>
                </a:solidFill>
                <a:latin typeface="+mj-lt"/>
              </a:rPr>
              <a:t>ATA</a:t>
            </a:r>
            <a:r>
              <a:rPr lang="en-US" altLang="en-US" b="1" dirty="0">
                <a:solidFill>
                  <a:srgbClr val="3366FF"/>
                </a:solidFill>
              </a:rPr>
              <a:t> </a:t>
            </a:r>
            <a:r>
              <a:rPr lang="en-US" altLang="en-US" dirty="0"/>
              <a:t>(</a:t>
            </a:r>
            <a:r>
              <a:rPr lang="en-US" altLang="en-US" b="1" dirty="0">
                <a:solidFill>
                  <a:srgbClr val="006699"/>
                </a:solidFill>
                <a:latin typeface="+mj-lt"/>
              </a:rPr>
              <a:t>SATA</a:t>
            </a:r>
            <a:r>
              <a:rPr lang="en-US" altLang="en-US" dirty="0"/>
              <a:t>), </a:t>
            </a:r>
            <a:r>
              <a:rPr lang="en-US" altLang="en-US" b="1" dirty="0" err="1">
                <a:solidFill>
                  <a:srgbClr val="006699"/>
                </a:solidFill>
                <a:latin typeface="+mj-lt"/>
              </a:rPr>
              <a:t>eSATA</a:t>
            </a:r>
            <a:r>
              <a:rPr lang="en-US" altLang="en-US" dirty="0"/>
              <a:t>, </a:t>
            </a:r>
            <a:r>
              <a:rPr lang="en-US" altLang="en-US" b="1" dirty="0">
                <a:solidFill>
                  <a:srgbClr val="006699"/>
                </a:solidFill>
                <a:latin typeface="+mj-lt"/>
              </a:rPr>
              <a:t>serial</a:t>
            </a:r>
            <a:r>
              <a:rPr lang="en-US" altLang="en-US" b="1" dirty="0">
                <a:solidFill>
                  <a:srgbClr val="3366FF"/>
                </a:solidFill>
              </a:rPr>
              <a:t> </a:t>
            </a:r>
            <a:r>
              <a:rPr lang="en-US" altLang="en-US" b="1" dirty="0">
                <a:solidFill>
                  <a:srgbClr val="006699"/>
                </a:solidFill>
                <a:latin typeface="+mj-lt"/>
              </a:rPr>
              <a:t>attached</a:t>
            </a:r>
            <a:r>
              <a:rPr lang="en-US" altLang="en-US" b="1" dirty="0">
                <a:solidFill>
                  <a:srgbClr val="3366FF"/>
                </a:solidFill>
              </a:rPr>
              <a:t> </a:t>
            </a:r>
            <a:r>
              <a:rPr lang="en-US" altLang="en-US" b="1" dirty="0">
                <a:solidFill>
                  <a:srgbClr val="006699"/>
                </a:solidFill>
                <a:latin typeface="+mj-lt"/>
              </a:rPr>
              <a:t>SCSI</a:t>
            </a:r>
            <a:r>
              <a:rPr lang="en-US" altLang="en-US" dirty="0"/>
              <a:t> (</a:t>
            </a:r>
            <a:r>
              <a:rPr lang="en-US" altLang="en-US" b="1" dirty="0">
                <a:solidFill>
                  <a:srgbClr val="006699"/>
                </a:solidFill>
                <a:latin typeface="+mj-lt"/>
              </a:rPr>
              <a:t>SAS</a:t>
            </a:r>
            <a:r>
              <a:rPr lang="en-US" altLang="en-US" dirty="0"/>
              <a:t>), </a:t>
            </a:r>
            <a:r>
              <a:rPr lang="en-US" altLang="en-US" b="1" dirty="0">
                <a:solidFill>
                  <a:srgbClr val="006699"/>
                </a:solidFill>
                <a:latin typeface="+mj-lt"/>
              </a:rPr>
              <a:t>universal</a:t>
            </a:r>
            <a:r>
              <a:rPr lang="en-US" altLang="en-US" b="1" dirty="0">
                <a:solidFill>
                  <a:srgbClr val="3366FF"/>
                </a:solidFill>
              </a:rPr>
              <a:t> </a:t>
            </a:r>
            <a:r>
              <a:rPr lang="en-US" altLang="en-US" b="1" dirty="0">
                <a:solidFill>
                  <a:srgbClr val="006699"/>
                </a:solidFill>
                <a:latin typeface="+mj-lt"/>
              </a:rPr>
              <a:t>serial</a:t>
            </a:r>
            <a:r>
              <a:rPr lang="en-US" altLang="en-US" b="1" dirty="0">
                <a:solidFill>
                  <a:srgbClr val="3366FF"/>
                </a:solidFill>
              </a:rPr>
              <a:t> </a:t>
            </a:r>
            <a:r>
              <a:rPr lang="en-US" altLang="en-US" b="1" dirty="0">
                <a:solidFill>
                  <a:srgbClr val="006699"/>
                </a:solidFill>
                <a:latin typeface="+mj-lt"/>
              </a:rPr>
              <a:t>bus</a:t>
            </a:r>
            <a:r>
              <a:rPr lang="en-US" altLang="en-US" b="1" dirty="0">
                <a:solidFill>
                  <a:srgbClr val="3366FF"/>
                </a:solidFill>
              </a:rPr>
              <a:t> </a:t>
            </a:r>
            <a:r>
              <a:rPr lang="en-US" altLang="en-US" dirty="0"/>
              <a:t>(</a:t>
            </a:r>
            <a:r>
              <a:rPr lang="en-US" altLang="en-US" b="1" dirty="0">
                <a:solidFill>
                  <a:srgbClr val="006699"/>
                </a:solidFill>
                <a:latin typeface="+mj-lt"/>
              </a:rPr>
              <a:t>USB</a:t>
            </a:r>
            <a:r>
              <a:rPr lang="en-US" altLang="en-US" dirty="0"/>
              <a:t>), and </a:t>
            </a:r>
            <a:r>
              <a:rPr lang="en-US" altLang="en-US" b="1" dirty="0">
                <a:solidFill>
                  <a:srgbClr val="006699"/>
                </a:solidFill>
                <a:latin typeface="+mj-lt"/>
              </a:rPr>
              <a:t>fibre</a:t>
            </a:r>
            <a:r>
              <a:rPr lang="en-US" altLang="en-US" b="1" dirty="0">
                <a:solidFill>
                  <a:srgbClr val="3366FF"/>
                </a:solidFill>
              </a:rPr>
              <a:t> </a:t>
            </a:r>
            <a:r>
              <a:rPr lang="en-US" altLang="en-US" b="1" dirty="0">
                <a:solidFill>
                  <a:srgbClr val="006699"/>
                </a:solidFill>
                <a:latin typeface="+mj-lt"/>
              </a:rPr>
              <a:t>channel</a:t>
            </a:r>
            <a:r>
              <a:rPr lang="en-US" altLang="en-US" b="1" dirty="0">
                <a:solidFill>
                  <a:srgbClr val="3366FF"/>
                </a:solidFill>
              </a:rPr>
              <a:t> </a:t>
            </a:r>
            <a:r>
              <a:rPr lang="en-US" altLang="en-US" dirty="0"/>
              <a:t>(</a:t>
            </a:r>
            <a:r>
              <a:rPr lang="en-US" altLang="en-US" b="1" dirty="0">
                <a:solidFill>
                  <a:srgbClr val="006699"/>
                </a:solidFill>
                <a:latin typeface="+mj-lt"/>
              </a:rPr>
              <a:t>FC</a:t>
            </a:r>
            <a:r>
              <a:rPr lang="en-US" altLang="en-US" dirty="0"/>
              <a:t>).</a:t>
            </a:r>
          </a:p>
          <a:p>
            <a:pPr marL="285750" indent="-285750">
              <a:buFont typeface="Arial" panose="020B0604020202020204" pitchFamily="34" charset="0"/>
              <a:buChar char="•"/>
            </a:pPr>
            <a:r>
              <a:rPr lang="en-US" altLang="en-US" dirty="0"/>
              <a:t>Most common is SATA</a:t>
            </a:r>
          </a:p>
          <a:p>
            <a:pPr marL="285750" indent="-285750">
              <a:buFont typeface="Arial" panose="020B0604020202020204" pitchFamily="34" charset="0"/>
              <a:buChar char="•"/>
            </a:pPr>
            <a:r>
              <a:rPr lang="en-US" altLang="en-US" dirty="0"/>
              <a:t>Because NVM much faster than HDD, new fast interface for NVM called </a:t>
            </a:r>
            <a:r>
              <a:rPr lang="en-US" altLang="en-US" b="1" dirty="0">
                <a:solidFill>
                  <a:srgbClr val="006699"/>
                </a:solidFill>
                <a:latin typeface="+mj-lt"/>
              </a:rPr>
              <a:t>NVM</a:t>
            </a:r>
            <a:r>
              <a:rPr lang="en-US" altLang="en-US" b="1" dirty="0">
                <a:solidFill>
                  <a:srgbClr val="3366FF"/>
                </a:solidFill>
              </a:rPr>
              <a:t> </a:t>
            </a:r>
            <a:r>
              <a:rPr lang="en-US" altLang="en-US" b="1" dirty="0">
                <a:solidFill>
                  <a:srgbClr val="006699"/>
                </a:solidFill>
                <a:latin typeface="+mj-lt"/>
              </a:rPr>
              <a:t>express</a:t>
            </a:r>
            <a:r>
              <a:rPr lang="en-US" altLang="en-US" b="1" dirty="0">
                <a:solidFill>
                  <a:srgbClr val="3366FF"/>
                </a:solidFill>
              </a:rPr>
              <a:t> </a:t>
            </a:r>
            <a:r>
              <a:rPr lang="en-US" altLang="en-US" dirty="0"/>
              <a:t>(</a:t>
            </a:r>
            <a:r>
              <a:rPr lang="en-US" altLang="en-US" b="1" dirty="0" err="1">
                <a:solidFill>
                  <a:srgbClr val="006699"/>
                </a:solidFill>
                <a:latin typeface="+mj-lt"/>
              </a:rPr>
              <a:t>NVMe</a:t>
            </a:r>
            <a:r>
              <a:rPr lang="en-US" altLang="en-US" dirty="0"/>
              <a:t>), connecting directly to PCI bus</a:t>
            </a:r>
          </a:p>
          <a:p>
            <a:pPr marL="285750" indent="-285750">
              <a:buFont typeface="Arial" panose="020B0604020202020204" pitchFamily="34" charset="0"/>
              <a:buChar char="•"/>
            </a:pPr>
            <a:r>
              <a:rPr lang="en-US" altLang="en-US" dirty="0"/>
              <a:t>Data transfers on a bus carried out by special electronic processors called </a:t>
            </a:r>
            <a:r>
              <a:rPr lang="en-US" altLang="en-US" b="1" dirty="0">
                <a:solidFill>
                  <a:srgbClr val="006699"/>
                </a:solidFill>
                <a:latin typeface="+mj-lt"/>
              </a:rPr>
              <a:t>controllers</a:t>
            </a:r>
            <a:r>
              <a:rPr lang="en-US" altLang="en-US" dirty="0"/>
              <a:t> (or </a:t>
            </a:r>
            <a:r>
              <a:rPr lang="en-US" altLang="en-US" b="1" dirty="0">
                <a:solidFill>
                  <a:srgbClr val="006699"/>
                </a:solidFill>
                <a:latin typeface="+mj-lt"/>
              </a:rPr>
              <a:t>host-bus</a:t>
            </a:r>
            <a:r>
              <a:rPr lang="en-US" altLang="en-US" b="1" dirty="0">
                <a:solidFill>
                  <a:srgbClr val="3366FF"/>
                </a:solidFill>
              </a:rPr>
              <a:t> </a:t>
            </a:r>
            <a:r>
              <a:rPr lang="en-US" altLang="en-US" b="1" dirty="0">
                <a:solidFill>
                  <a:srgbClr val="006699"/>
                </a:solidFill>
                <a:latin typeface="+mj-lt"/>
              </a:rPr>
              <a:t>adapters</a:t>
            </a:r>
            <a:r>
              <a:rPr lang="en-US" altLang="en-US" dirty="0"/>
              <a:t>, </a:t>
            </a:r>
            <a:r>
              <a:rPr lang="en-US" altLang="en-US" b="1" dirty="0">
                <a:solidFill>
                  <a:srgbClr val="006699"/>
                </a:solidFill>
                <a:latin typeface="+mj-lt"/>
              </a:rPr>
              <a:t>HBAs</a:t>
            </a:r>
            <a:r>
              <a:rPr lang="en-US" altLang="en-US" dirty="0"/>
              <a:t>)</a:t>
            </a:r>
          </a:p>
          <a:p>
            <a:pPr marL="742950" lvl="1" indent="-285750">
              <a:buFont typeface="Arial" panose="020B0604020202020204" pitchFamily="34" charset="0"/>
              <a:buChar char="•"/>
            </a:pPr>
            <a:r>
              <a:rPr lang="en-US" altLang="en-US" dirty="0"/>
              <a:t>Host controller on the computer end of the bus, device controller on device end</a:t>
            </a:r>
          </a:p>
          <a:p>
            <a:pPr marL="742950" lvl="1" indent="-285750">
              <a:buFont typeface="Arial" panose="020B0604020202020204" pitchFamily="34" charset="0"/>
              <a:buChar char="•"/>
            </a:pPr>
            <a:r>
              <a:rPr lang="en-US" altLang="en-US" dirty="0"/>
              <a:t>Computer places command on host controller, using memory-mapped I/O ports</a:t>
            </a:r>
          </a:p>
          <a:p>
            <a:pPr marL="1200150" lvl="2" indent="-285750">
              <a:buFont typeface="Arial" panose="020B0604020202020204" pitchFamily="34" charset="0"/>
              <a:buChar char="•"/>
            </a:pPr>
            <a:r>
              <a:rPr lang="en-US" altLang="en-US" dirty="0"/>
              <a:t>Host controller sends messages to device controller</a:t>
            </a:r>
          </a:p>
          <a:p>
            <a:pPr marL="1200150" lvl="2" indent="-285750">
              <a:buFont typeface="Arial" panose="020B0604020202020204" pitchFamily="34" charset="0"/>
              <a:buChar char="•"/>
            </a:pPr>
            <a:r>
              <a:rPr lang="en-US" altLang="en-US" dirty="0"/>
              <a:t>Data transferred via DMA between device and computer DRAM</a:t>
            </a:r>
          </a:p>
          <a:p>
            <a:pPr lvl="2"/>
            <a:endParaRPr lang="en-US"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a:extLst>
              <a:ext uri="{FF2B5EF4-FFF2-40B4-BE49-F238E27FC236}">
                <a16:creationId xmlns:a16="http://schemas.microsoft.com/office/drawing/2014/main" id="{B971EB10-ED19-4612-80EF-9F4AC54BBBEF}"/>
              </a:ext>
            </a:extLst>
          </p:cNvPr>
          <p:cNvSpPr>
            <a:spLocks noGrp="1" noChangeArrowheads="1"/>
          </p:cNvSpPr>
          <p:nvPr>
            <p:ph type="title"/>
          </p:nvPr>
        </p:nvSpPr>
        <p:spPr>
          <a:xfrm>
            <a:off x="3784143" y="896585"/>
            <a:ext cx="7781925" cy="576263"/>
          </a:xfrm>
        </p:spPr>
        <p:txBody>
          <a:bodyPr/>
          <a:lstStyle/>
          <a:p>
            <a:pPr eaLnBrk="1" hangingPunct="1"/>
            <a:r>
              <a:rPr lang="en-US" altLang="en-US" sz="2400" b="1" dirty="0"/>
              <a:t>Address Mapping</a:t>
            </a:r>
          </a:p>
        </p:txBody>
      </p:sp>
      <p:sp>
        <p:nvSpPr>
          <p:cNvPr id="28674" name="Rectangle 3">
            <a:extLst>
              <a:ext uri="{FF2B5EF4-FFF2-40B4-BE49-F238E27FC236}">
                <a16:creationId xmlns:a16="http://schemas.microsoft.com/office/drawing/2014/main" id="{0196AB48-1ED6-472E-9C8A-4F0810A7F89C}"/>
              </a:ext>
            </a:extLst>
          </p:cNvPr>
          <p:cNvSpPr>
            <a:spLocks noGrp="1" noChangeArrowheads="1"/>
          </p:cNvSpPr>
          <p:nvPr>
            <p:ph type="body" idx="1"/>
          </p:nvPr>
        </p:nvSpPr>
        <p:spPr>
          <a:xfrm>
            <a:off x="1097526" y="2078390"/>
            <a:ext cx="7706291" cy="4530725"/>
          </a:xfrm>
        </p:spPr>
        <p:txBody>
          <a:bodyPr/>
          <a:lstStyle/>
          <a:p>
            <a:pPr marL="285750" indent="-285750">
              <a:buFont typeface="Arial" panose="020B0604020202020204" pitchFamily="34" charset="0"/>
              <a:buChar char="•"/>
            </a:pPr>
            <a:r>
              <a:rPr lang="en-US" altLang="en-US" dirty="0"/>
              <a:t>Disk drives are addressed as large 1-dimensional arrays of </a:t>
            </a:r>
            <a:r>
              <a:rPr lang="en-US" altLang="en-US" b="1" dirty="0">
                <a:solidFill>
                  <a:srgbClr val="006699"/>
                </a:solidFill>
                <a:latin typeface="+mj-lt"/>
              </a:rPr>
              <a:t>logical</a:t>
            </a:r>
            <a:r>
              <a:rPr lang="en-US" altLang="en-US" b="1" dirty="0">
                <a:solidFill>
                  <a:srgbClr val="3366FF"/>
                </a:solidFill>
              </a:rPr>
              <a:t> </a:t>
            </a:r>
            <a:r>
              <a:rPr lang="en-US" altLang="en-US" b="1" dirty="0">
                <a:solidFill>
                  <a:srgbClr val="006699"/>
                </a:solidFill>
                <a:latin typeface="+mj-lt"/>
              </a:rPr>
              <a:t>blocks</a:t>
            </a:r>
            <a:r>
              <a:rPr lang="en-US" altLang="en-US" dirty="0"/>
              <a:t>, where the logical block is the smallest unit of transfer</a:t>
            </a:r>
          </a:p>
          <a:p>
            <a:pPr marL="742950" lvl="1" indent="-285750">
              <a:buFont typeface="Arial" panose="020B0604020202020204" pitchFamily="34" charset="0"/>
              <a:buChar char="•"/>
            </a:pPr>
            <a:r>
              <a:rPr lang="en-US" altLang="en-US" dirty="0"/>
              <a:t>Low-level formatting creates </a:t>
            </a:r>
            <a:r>
              <a:rPr lang="en-US" altLang="en-US" b="1" dirty="0">
                <a:solidFill>
                  <a:srgbClr val="006699"/>
                </a:solidFill>
                <a:latin typeface="+mj-lt"/>
              </a:rPr>
              <a:t>logical</a:t>
            </a:r>
            <a:r>
              <a:rPr lang="en-US" altLang="en-US" b="1" dirty="0">
                <a:solidFill>
                  <a:srgbClr val="3366FF"/>
                </a:solidFill>
              </a:rPr>
              <a:t> </a:t>
            </a:r>
            <a:r>
              <a:rPr lang="en-US" altLang="en-US" b="1" dirty="0">
                <a:solidFill>
                  <a:srgbClr val="006699"/>
                </a:solidFill>
                <a:latin typeface="+mj-lt"/>
              </a:rPr>
              <a:t>blocks</a:t>
            </a:r>
            <a:r>
              <a:rPr lang="en-US" altLang="en-US" b="1" dirty="0">
                <a:solidFill>
                  <a:srgbClr val="3366FF"/>
                </a:solidFill>
              </a:rPr>
              <a:t> </a:t>
            </a:r>
            <a:r>
              <a:rPr lang="en-US" altLang="en-US" dirty="0"/>
              <a:t>on physical media</a:t>
            </a:r>
          </a:p>
          <a:p>
            <a:pPr marL="285750" indent="-285750">
              <a:buFont typeface="Arial" panose="020B0604020202020204" pitchFamily="34" charset="0"/>
              <a:buChar char="•"/>
            </a:pPr>
            <a:r>
              <a:rPr lang="en-US" altLang="en-US" dirty="0"/>
              <a:t>The 1-dimensional array of logical blocks is mapped into the sectors of the disk sequentially</a:t>
            </a:r>
          </a:p>
          <a:p>
            <a:pPr marL="742950" lvl="1" indent="-285750">
              <a:buFont typeface="Arial" panose="020B0604020202020204" pitchFamily="34" charset="0"/>
              <a:buChar char="•"/>
            </a:pPr>
            <a:r>
              <a:rPr lang="en-US" altLang="en-US" dirty="0"/>
              <a:t>Sector 0 is the first sector of the first track on the outermost cylinder</a:t>
            </a:r>
          </a:p>
          <a:p>
            <a:pPr marL="742950" lvl="1" indent="-285750">
              <a:buFont typeface="Arial" panose="020B0604020202020204" pitchFamily="34" charset="0"/>
              <a:buChar char="•"/>
            </a:pPr>
            <a:r>
              <a:rPr lang="en-US" altLang="en-US" dirty="0"/>
              <a:t>Mapping proceeds in order through that track, then the rest of the tracks in that cylinder, and then through the rest of the cylinders from outermost to innermost</a:t>
            </a:r>
          </a:p>
          <a:p>
            <a:pPr marL="742950" lvl="1" indent="-285750">
              <a:buFont typeface="Arial" panose="020B0604020202020204" pitchFamily="34" charset="0"/>
              <a:buChar char="•"/>
            </a:pPr>
            <a:r>
              <a:rPr lang="en-US" altLang="en-US" dirty="0"/>
              <a:t>Logical to physical address should be easy</a:t>
            </a:r>
          </a:p>
          <a:p>
            <a:pPr marL="1200150" lvl="2" indent="-285750">
              <a:buFont typeface="Arial" panose="020B0604020202020204" pitchFamily="34" charset="0"/>
              <a:buChar char="•"/>
            </a:pPr>
            <a:r>
              <a:rPr lang="en-US" altLang="en-US" dirty="0"/>
              <a:t>Except for bad sectors</a:t>
            </a:r>
          </a:p>
          <a:p>
            <a:pPr marL="1200150" lvl="2" indent="-285750">
              <a:buFont typeface="Arial" panose="020B0604020202020204" pitchFamily="34" charset="0"/>
              <a:buChar char="•"/>
            </a:pPr>
            <a:r>
              <a:rPr lang="en-US" altLang="en-US" dirty="0"/>
              <a:t>Non-constant # of sectors per track via constant angular velocity</a:t>
            </a:r>
          </a:p>
          <a:p>
            <a:endParaRPr lang="en-US"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a:extLst>
              <a:ext uri="{FF2B5EF4-FFF2-40B4-BE49-F238E27FC236}">
                <a16:creationId xmlns:a16="http://schemas.microsoft.com/office/drawing/2014/main" id="{582CBB62-C829-4779-8678-A071236DD7A2}"/>
              </a:ext>
            </a:extLst>
          </p:cNvPr>
          <p:cNvSpPr>
            <a:spLocks noGrp="1" noChangeArrowheads="1"/>
          </p:cNvSpPr>
          <p:nvPr>
            <p:ph type="title"/>
          </p:nvPr>
        </p:nvSpPr>
        <p:spPr>
          <a:xfrm>
            <a:off x="3760625" y="1100173"/>
            <a:ext cx="8033655" cy="576263"/>
          </a:xfrm>
        </p:spPr>
        <p:txBody>
          <a:bodyPr/>
          <a:lstStyle/>
          <a:p>
            <a:pPr eaLnBrk="1" hangingPunct="1"/>
            <a:r>
              <a:rPr lang="en-US" altLang="en-US" sz="2400" b="1" dirty="0"/>
              <a:t>HDD Scheduling</a:t>
            </a:r>
          </a:p>
        </p:txBody>
      </p:sp>
      <p:sp>
        <p:nvSpPr>
          <p:cNvPr id="30722" name="Rectangle 3">
            <a:extLst>
              <a:ext uri="{FF2B5EF4-FFF2-40B4-BE49-F238E27FC236}">
                <a16:creationId xmlns:a16="http://schemas.microsoft.com/office/drawing/2014/main" id="{0626E070-8E8E-4878-9FD8-18E6E7F01B60}"/>
              </a:ext>
            </a:extLst>
          </p:cNvPr>
          <p:cNvSpPr>
            <a:spLocks noGrp="1" noChangeArrowheads="1"/>
          </p:cNvSpPr>
          <p:nvPr>
            <p:ph type="body" idx="1"/>
          </p:nvPr>
        </p:nvSpPr>
        <p:spPr>
          <a:xfrm>
            <a:off x="888999" y="2102888"/>
            <a:ext cx="7685831" cy="5146675"/>
          </a:xfrm>
        </p:spPr>
        <p:txBody>
          <a:bodyPr/>
          <a:lstStyle/>
          <a:p>
            <a:pPr marL="285750" indent="-285750">
              <a:buFont typeface="Arial" panose="020B0604020202020204" pitchFamily="34" charset="0"/>
              <a:buChar char="•"/>
            </a:pPr>
            <a:r>
              <a:rPr lang="en-US" altLang="en-US" dirty="0"/>
              <a:t>The operating system is responsible for using hardware efficiently — for the disk drives, this means having a fast access time and disk bandwidth</a:t>
            </a:r>
            <a:endParaRPr lang="en-US" altLang="en-US" sz="800" dirty="0"/>
          </a:p>
          <a:p>
            <a:pPr marL="285750" indent="-285750">
              <a:buFont typeface="Arial" panose="020B0604020202020204" pitchFamily="34" charset="0"/>
              <a:buChar char="•"/>
            </a:pPr>
            <a:r>
              <a:rPr lang="en-US" altLang="en-US" dirty="0"/>
              <a:t>Minimize seek time</a:t>
            </a:r>
            <a:endParaRPr lang="en-US" altLang="en-US" sz="800" dirty="0"/>
          </a:p>
          <a:p>
            <a:pPr marL="285750" indent="-285750">
              <a:buFont typeface="Arial" panose="020B0604020202020204" pitchFamily="34" charset="0"/>
              <a:buChar char="•"/>
            </a:pPr>
            <a:r>
              <a:rPr lang="en-US" altLang="en-US" dirty="0"/>
              <a:t>Seek time </a:t>
            </a:r>
            <a:r>
              <a:rPr lang="en-US" altLang="en-US" dirty="0">
                <a:sym typeface="Symbol" panose="05050102010706020507" pitchFamily="18" charset="2"/>
              </a:rPr>
              <a:t> seek distance</a:t>
            </a:r>
            <a:endParaRPr lang="en-US" altLang="en-US" sz="800" dirty="0">
              <a:sym typeface="Symbol" panose="05050102010706020507" pitchFamily="18" charset="2"/>
            </a:endParaRPr>
          </a:p>
          <a:p>
            <a:pPr marL="285750" indent="-285750">
              <a:buFont typeface="Arial" panose="020B0604020202020204" pitchFamily="34" charset="0"/>
              <a:buChar char="•"/>
            </a:pPr>
            <a:r>
              <a:rPr lang="en-US" altLang="en-US" dirty="0">
                <a:sym typeface="Symbol" panose="05050102010706020507" pitchFamily="18" charset="2"/>
              </a:rPr>
              <a:t>Disk </a:t>
            </a:r>
            <a:r>
              <a:rPr lang="en-US" altLang="en-US" b="1" dirty="0">
                <a:solidFill>
                  <a:srgbClr val="006699"/>
                </a:solidFill>
                <a:latin typeface="+mj-lt"/>
                <a:sym typeface="Symbol" panose="05050102010706020507" pitchFamily="18" charset="2"/>
              </a:rPr>
              <a:t>bandwidth</a:t>
            </a:r>
            <a:r>
              <a:rPr lang="en-US" altLang="en-US" dirty="0">
                <a:solidFill>
                  <a:srgbClr val="3366FF"/>
                </a:solidFill>
                <a:sym typeface="Symbol" panose="05050102010706020507" pitchFamily="18" charset="2"/>
              </a:rPr>
              <a:t> </a:t>
            </a:r>
            <a:r>
              <a:rPr lang="en-US" altLang="en-US" dirty="0">
                <a:sym typeface="Symbol" panose="05050102010706020507" pitchFamily="18" charset="2"/>
              </a:rPr>
              <a:t>is the total number of bytes transferred, divided by the total time between the first request for service and the completion of the last transfer</a:t>
            </a:r>
          </a:p>
          <a:p>
            <a:endParaRPr lang="en-US"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a:extLst>
              <a:ext uri="{FF2B5EF4-FFF2-40B4-BE49-F238E27FC236}">
                <a16:creationId xmlns:a16="http://schemas.microsoft.com/office/drawing/2014/main" id="{2B26D467-CCC5-4C93-927A-34F9C8FE37BA}"/>
              </a:ext>
            </a:extLst>
          </p:cNvPr>
          <p:cNvSpPr>
            <a:spLocks noGrp="1" noChangeArrowheads="1"/>
          </p:cNvSpPr>
          <p:nvPr>
            <p:ph type="title"/>
          </p:nvPr>
        </p:nvSpPr>
        <p:spPr>
          <a:xfrm>
            <a:off x="3835400" y="1024977"/>
            <a:ext cx="7975600" cy="576262"/>
          </a:xfrm>
        </p:spPr>
        <p:txBody>
          <a:bodyPr/>
          <a:lstStyle/>
          <a:p>
            <a:pPr eaLnBrk="1" hangingPunct="1"/>
            <a:r>
              <a:rPr lang="en-US" altLang="en-US" sz="2400" b="1" dirty="0"/>
              <a:t>Disk Scheduling (Cont.)</a:t>
            </a:r>
          </a:p>
        </p:txBody>
      </p:sp>
      <p:sp>
        <p:nvSpPr>
          <p:cNvPr id="32770" name="Rectangle 3">
            <a:extLst>
              <a:ext uri="{FF2B5EF4-FFF2-40B4-BE49-F238E27FC236}">
                <a16:creationId xmlns:a16="http://schemas.microsoft.com/office/drawing/2014/main" id="{68360F9B-A786-47CC-83A9-FE6E74087C55}"/>
              </a:ext>
            </a:extLst>
          </p:cNvPr>
          <p:cNvSpPr>
            <a:spLocks noGrp="1" noChangeArrowheads="1"/>
          </p:cNvSpPr>
          <p:nvPr>
            <p:ph type="body" idx="1"/>
          </p:nvPr>
        </p:nvSpPr>
        <p:spPr>
          <a:xfrm>
            <a:off x="1028959" y="1832523"/>
            <a:ext cx="7657841" cy="4781550"/>
          </a:xfrm>
        </p:spPr>
        <p:txBody>
          <a:bodyPr/>
          <a:lstStyle/>
          <a:p>
            <a:pPr marL="285750" indent="-285750">
              <a:buFont typeface="Arial" panose="020B0604020202020204" pitchFamily="34" charset="0"/>
              <a:buChar char="•"/>
              <a:tabLst>
                <a:tab pos="1708150" algn="l"/>
              </a:tabLst>
            </a:pPr>
            <a:r>
              <a:rPr lang="en-US" altLang="en-US" dirty="0"/>
              <a:t>There are many sources of disk I/O request</a:t>
            </a:r>
          </a:p>
          <a:p>
            <a:pPr marL="742950" lvl="1" indent="-285750">
              <a:buFont typeface="Arial" panose="020B0604020202020204" pitchFamily="34" charset="0"/>
              <a:buChar char="•"/>
              <a:tabLst>
                <a:tab pos="1708150" algn="l"/>
              </a:tabLst>
            </a:pPr>
            <a:r>
              <a:rPr lang="en-US" altLang="en-US" dirty="0"/>
              <a:t>OS</a:t>
            </a:r>
          </a:p>
          <a:p>
            <a:pPr marL="742950" lvl="1" indent="-285750">
              <a:buFont typeface="Arial" panose="020B0604020202020204" pitchFamily="34" charset="0"/>
              <a:buChar char="•"/>
              <a:tabLst>
                <a:tab pos="1708150" algn="l"/>
              </a:tabLst>
            </a:pPr>
            <a:r>
              <a:rPr lang="en-US" altLang="en-US" dirty="0"/>
              <a:t>System processes</a:t>
            </a:r>
          </a:p>
          <a:p>
            <a:pPr marL="742950" lvl="1" indent="-285750">
              <a:buFont typeface="Arial" panose="020B0604020202020204" pitchFamily="34" charset="0"/>
              <a:buChar char="•"/>
              <a:tabLst>
                <a:tab pos="1708150" algn="l"/>
              </a:tabLst>
            </a:pPr>
            <a:r>
              <a:rPr lang="en-US" altLang="en-US" dirty="0"/>
              <a:t>Users processes</a:t>
            </a:r>
          </a:p>
          <a:p>
            <a:pPr marL="285750" indent="-285750">
              <a:buFont typeface="Arial" panose="020B0604020202020204" pitchFamily="34" charset="0"/>
              <a:buChar char="•"/>
              <a:tabLst>
                <a:tab pos="1708150" algn="l"/>
              </a:tabLst>
            </a:pPr>
            <a:r>
              <a:rPr lang="en-US" altLang="en-US" dirty="0"/>
              <a:t>I/O request includes input or output mode, disk address, memory address, number of sectors to transfer</a:t>
            </a:r>
          </a:p>
          <a:p>
            <a:pPr marL="285750" indent="-285750">
              <a:buFont typeface="Arial" panose="020B0604020202020204" pitchFamily="34" charset="0"/>
              <a:buChar char="•"/>
              <a:tabLst>
                <a:tab pos="1708150" algn="l"/>
              </a:tabLst>
            </a:pPr>
            <a:r>
              <a:rPr lang="en-US" altLang="en-US" dirty="0"/>
              <a:t>OS maintains queue of requests, per disk or device</a:t>
            </a:r>
          </a:p>
          <a:p>
            <a:pPr marL="285750" indent="-285750">
              <a:buFont typeface="Arial" panose="020B0604020202020204" pitchFamily="34" charset="0"/>
              <a:buChar char="•"/>
              <a:tabLst>
                <a:tab pos="1708150" algn="l"/>
              </a:tabLst>
            </a:pPr>
            <a:r>
              <a:rPr lang="en-US" altLang="en-US" dirty="0"/>
              <a:t>Idle disk can immediately work on I/O request, busy disk means work must queue</a:t>
            </a:r>
          </a:p>
          <a:p>
            <a:pPr marL="742950" lvl="1" indent="-285750">
              <a:buFont typeface="Arial" panose="020B0604020202020204" pitchFamily="34" charset="0"/>
              <a:buChar char="•"/>
              <a:tabLst>
                <a:tab pos="1708150" algn="l"/>
              </a:tabLst>
            </a:pPr>
            <a:r>
              <a:rPr lang="en-US" altLang="en-US" dirty="0"/>
              <a:t>Optimization algorithms only make sense when a queue exists</a:t>
            </a:r>
          </a:p>
          <a:p>
            <a:pPr marL="285750" indent="-285750">
              <a:buFont typeface="Arial" panose="020B0604020202020204" pitchFamily="34" charset="0"/>
              <a:buChar char="•"/>
              <a:tabLst>
                <a:tab pos="1708150" algn="l"/>
              </a:tabLst>
            </a:pPr>
            <a:r>
              <a:rPr lang="en-US" altLang="en-US" dirty="0"/>
              <a:t>In the past, operating system responsible for queue management, disk drive head scheduling</a:t>
            </a:r>
          </a:p>
          <a:p>
            <a:pPr marL="742950" lvl="1" indent="-285750">
              <a:buFont typeface="Arial" panose="020B0604020202020204" pitchFamily="34" charset="0"/>
              <a:buChar char="•"/>
              <a:tabLst>
                <a:tab pos="1708150" algn="l"/>
              </a:tabLst>
            </a:pPr>
            <a:r>
              <a:rPr lang="en-US" altLang="en-US" dirty="0"/>
              <a:t>Now, built into the storage devices, controllers</a:t>
            </a:r>
          </a:p>
          <a:p>
            <a:pPr marL="742950" lvl="1" indent="-285750">
              <a:buFont typeface="Arial" panose="020B0604020202020204" pitchFamily="34" charset="0"/>
              <a:buChar char="•"/>
              <a:tabLst>
                <a:tab pos="1708150" algn="l"/>
              </a:tabLst>
            </a:pPr>
            <a:r>
              <a:rPr lang="en-US" altLang="en-US" dirty="0"/>
              <a:t>Just provide LBAs, handle sorting of requests</a:t>
            </a:r>
          </a:p>
          <a:p>
            <a:pPr marL="1200150" lvl="2" indent="-285750">
              <a:buFont typeface="Arial" panose="020B0604020202020204" pitchFamily="34" charset="0"/>
              <a:buChar char="•"/>
              <a:tabLst>
                <a:tab pos="1708150" algn="l"/>
              </a:tabLst>
            </a:pPr>
            <a:r>
              <a:rPr lang="en-US" altLang="en-US" dirty="0"/>
              <a:t>Some of the algorithms they use described next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a:extLst>
              <a:ext uri="{FF2B5EF4-FFF2-40B4-BE49-F238E27FC236}">
                <a16:creationId xmlns:a16="http://schemas.microsoft.com/office/drawing/2014/main" id="{B882F522-58AF-4B46-822C-48F663CB58B1}"/>
              </a:ext>
            </a:extLst>
          </p:cNvPr>
          <p:cNvSpPr>
            <a:spLocks noGrp="1" noChangeArrowheads="1"/>
          </p:cNvSpPr>
          <p:nvPr>
            <p:ph type="title"/>
          </p:nvPr>
        </p:nvSpPr>
        <p:spPr>
          <a:xfrm>
            <a:off x="3492500" y="1120226"/>
            <a:ext cx="7975600" cy="576262"/>
          </a:xfrm>
        </p:spPr>
        <p:txBody>
          <a:bodyPr/>
          <a:lstStyle/>
          <a:p>
            <a:pPr eaLnBrk="1" hangingPunct="1"/>
            <a:r>
              <a:rPr lang="en-US" altLang="en-US" sz="2400" b="1" dirty="0"/>
              <a:t>Disk Scheduling (Cont.)</a:t>
            </a:r>
          </a:p>
        </p:txBody>
      </p:sp>
      <p:sp>
        <p:nvSpPr>
          <p:cNvPr id="34818" name="Rectangle 3">
            <a:extLst>
              <a:ext uri="{FF2B5EF4-FFF2-40B4-BE49-F238E27FC236}">
                <a16:creationId xmlns:a16="http://schemas.microsoft.com/office/drawing/2014/main" id="{E619F0A9-421A-45F4-89E4-595A6DE36D53}"/>
              </a:ext>
            </a:extLst>
          </p:cNvPr>
          <p:cNvSpPr>
            <a:spLocks noGrp="1" noChangeArrowheads="1"/>
          </p:cNvSpPr>
          <p:nvPr>
            <p:ph type="body" idx="1"/>
          </p:nvPr>
        </p:nvSpPr>
        <p:spPr>
          <a:xfrm>
            <a:off x="1079986" y="2076450"/>
            <a:ext cx="7606814" cy="4781550"/>
          </a:xfrm>
        </p:spPr>
        <p:txBody>
          <a:bodyPr/>
          <a:lstStyle/>
          <a:p>
            <a:pPr>
              <a:tabLst>
                <a:tab pos="1708150" algn="l"/>
              </a:tabLst>
            </a:pPr>
            <a:r>
              <a:rPr lang="en-US" altLang="en-US" dirty="0"/>
              <a:t>Note that drive controllers have small buffers and can manage a queue of I/O requests (of varying </a:t>
            </a:r>
            <a:r>
              <a:rPr lang="ja-JP" altLang="en-US" dirty="0"/>
              <a:t>“</a:t>
            </a:r>
            <a:r>
              <a:rPr lang="en-US" altLang="ja-JP" dirty="0"/>
              <a:t>depth</a:t>
            </a:r>
            <a:r>
              <a:rPr lang="ja-JP" altLang="en-US" dirty="0"/>
              <a:t>”</a:t>
            </a:r>
            <a:r>
              <a:rPr lang="en-US" altLang="ja-JP" dirty="0"/>
              <a:t>)</a:t>
            </a:r>
            <a:endParaRPr lang="en-US" altLang="en-US" dirty="0"/>
          </a:p>
          <a:p>
            <a:pPr>
              <a:tabLst>
                <a:tab pos="1708150" algn="l"/>
              </a:tabLst>
            </a:pPr>
            <a:r>
              <a:rPr lang="en-US" altLang="en-US" dirty="0"/>
              <a:t>Several algorithms exist to schedule the servicing of disk I/O requests</a:t>
            </a:r>
          </a:p>
          <a:p>
            <a:pPr>
              <a:tabLst>
                <a:tab pos="1708150" algn="l"/>
              </a:tabLst>
            </a:pPr>
            <a:r>
              <a:rPr lang="en-US" altLang="en-US" dirty="0"/>
              <a:t>The analysis is true for one or many platters</a:t>
            </a:r>
          </a:p>
          <a:p>
            <a:pPr>
              <a:tabLst>
                <a:tab pos="1708150" algn="l"/>
              </a:tabLst>
            </a:pPr>
            <a:r>
              <a:rPr lang="en-US" altLang="en-US" dirty="0"/>
              <a:t>We illustrate scheduling algorithms with a request queue (0-199)</a:t>
            </a:r>
            <a:endParaRPr lang="en-US" altLang="en-US" sz="800" dirty="0"/>
          </a:p>
          <a:p>
            <a:pPr>
              <a:buFont typeface="Monotype Sorts" pitchFamily="-84" charset="2"/>
              <a:buNone/>
              <a:tabLst>
                <a:tab pos="1708150" algn="l"/>
              </a:tabLst>
            </a:pPr>
            <a:r>
              <a:rPr lang="en-US" altLang="en-US" sz="800" dirty="0"/>
              <a:t>	 	</a:t>
            </a:r>
            <a:br>
              <a:rPr lang="en-US" altLang="en-US" dirty="0"/>
            </a:br>
            <a:r>
              <a:rPr lang="en-US" altLang="en-US" dirty="0"/>
              <a:t>	98, 183, 37, 122, 14, 124, 65, 67</a:t>
            </a:r>
          </a:p>
          <a:p>
            <a:pPr>
              <a:buFont typeface="Monotype Sorts" pitchFamily="-84" charset="2"/>
              <a:buNone/>
              <a:tabLst>
                <a:tab pos="1708150" algn="l"/>
              </a:tabLst>
            </a:pPr>
            <a:r>
              <a:rPr lang="en-US" altLang="en-US" dirty="0"/>
              <a:t>	Head pointer 53</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a:extLst>
              <a:ext uri="{FF2B5EF4-FFF2-40B4-BE49-F238E27FC236}">
                <a16:creationId xmlns:a16="http://schemas.microsoft.com/office/drawing/2014/main" id="{54D5AC6F-0FCD-4021-A4B1-CF445DDFC959}"/>
              </a:ext>
            </a:extLst>
          </p:cNvPr>
          <p:cNvSpPr>
            <a:spLocks noGrp="1" noChangeArrowheads="1"/>
          </p:cNvSpPr>
          <p:nvPr>
            <p:ph type="title"/>
          </p:nvPr>
        </p:nvSpPr>
        <p:spPr>
          <a:xfrm>
            <a:off x="4872037" y="717550"/>
            <a:ext cx="6950075" cy="576263"/>
          </a:xfrm>
        </p:spPr>
        <p:txBody>
          <a:bodyPr/>
          <a:lstStyle/>
          <a:p>
            <a:pPr eaLnBrk="1" hangingPunct="1"/>
            <a:r>
              <a:rPr lang="en-US" altLang="en-US" b="1" dirty="0"/>
              <a:t>FCFS</a:t>
            </a:r>
          </a:p>
        </p:txBody>
      </p:sp>
      <p:sp>
        <p:nvSpPr>
          <p:cNvPr id="36866" name="Text Box 4">
            <a:extLst>
              <a:ext uri="{FF2B5EF4-FFF2-40B4-BE49-F238E27FC236}">
                <a16:creationId xmlns:a16="http://schemas.microsoft.com/office/drawing/2014/main" id="{8097D222-759F-40FC-95D3-1A00440D5EE4}"/>
              </a:ext>
            </a:extLst>
          </p:cNvPr>
          <p:cNvSpPr txBox="1">
            <a:spLocks noChangeArrowheads="1"/>
          </p:cNvSpPr>
          <p:nvPr/>
        </p:nvSpPr>
        <p:spPr bwMode="auto">
          <a:xfrm>
            <a:off x="2495550" y="1293813"/>
            <a:ext cx="5851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nchor="ctr">
            <a:spAutoFit/>
          </a:bodyPr>
          <a:lstStyle>
            <a:lvl1pPr>
              <a:defRPr>
                <a:solidFill>
                  <a:schemeClr val="tx1"/>
                </a:solidFill>
                <a:latin typeface="Verdana" panose="020B0604030504040204" pitchFamily="34" charset="0"/>
                <a:ea typeface="MS PGothic" panose="020B0600070205080204" pitchFamily="34" charset="-128"/>
              </a:defRPr>
            </a:lvl1pPr>
            <a:lvl2pPr marL="742950" indent="-285750">
              <a:defRPr>
                <a:solidFill>
                  <a:schemeClr val="tx1"/>
                </a:solidFill>
                <a:latin typeface="Verdana" panose="020B0604030504040204" pitchFamily="34" charset="0"/>
                <a:ea typeface="MS PGothic" panose="020B0600070205080204" pitchFamily="34" charset="-128"/>
              </a:defRPr>
            </a:lvl2pPr>
            <a:lvl3pPr marL="1143000" indent="-228600">
              <a:defRPr>
                <a:solidFill>
                  <a:schemeClr val="tx1"/>
                </a:solidFill>
                <a:latin typeface="Verdana" panose="020B0604030504040204" pitchFamily="34" charset="0"/>
                <a:ea typeface="MS PGothic" panose="020B0600070205080204" pitchFamily="34" charset="-128"/>
              </a:defRPr>
            </a:lvl3pPr>
            <a:lvl4pPr marL="1600200" indent="-228600">
              <a:defRPr>
                <a:solidFill>
                  <a:schemeClr val="tx1"/>
                </a:solidFill>
                <a:latin typeface="Verdana" panose="020B0604030504040204" pitchFamily="34" charset="0"/>
                <a:ea typeface="MS PGothic" panose="020B0600070205080204" pitchFamily="34" charset="-128"/>
              </a:defRPr>
            </a:lvl4pPr>
            <a:lvl5pPr marL="2057400" indent="-228600">
              <a:defRPr>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pPr algn="ctr">
              <a:spcBef>
                <a:spcPct val="50000"/>
              </a:spcBef>
            </a:pPr>
            <a:r>
              <a:rPr lang="en-US" altLang="en-US">
                <a:latin typeface="Helvetica" panose="020B0604020202020204" pitchFamily="34" charset="0"/>
              </a:rPr>
              <a:t>Illustration shows total head movement of 640 cylinders</a:t>
            </a:r>
          </a:p>
        </p:txBody>
      </p:sp>
      <p:pic>
        <p:nvPicPr>
          <p:cNvPr id="2" name="Picture 6">
            <a:extLst>
              <a:ext uri="{FF2B5EF4-FFF2-40B4-BE49-F238E27FC236}">
                <a16:creationId xmlns:a16="http://schemas.microsoft.com/office/drawing/2014/main" id="{C5D355D6-4976-769E-A812-F6485630EC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3799" y="1870076"/>
            <a:ext cx="5840412" cy="423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a:extLst>
              <a:ext uri="{FF2B5EF4-FFF2-40B4-BE49-F238E27FC236}">
                <a16:creationId xmlns:a16="http://schemas.microsoft.com/office/drawing/2014/main" id="{F96E2BD5-02D9-4B22-A3EA-80CA1DE950E6}"/>
              </a:ext>
            </a:extLst>
          </p:cNvPr>
          <p:cNvSpPr>
            <a:spLocks noGrp="1" noChangeArrowheads="1"/>
          </p:cNvSpPr>
          <p:nvPr>
            <p:ph type="title"/>
          </p:nvPr>
        </p:nvSpPr>
        <p:spPr>
          <a:xfrm>
            <a:off x="891721" y="231158"/>
            <a:ext cx="7664450" cy="576262"/>
          </a:xfrm>
        </p:spPr>
        <p:txBody>
          <a:bodyPr/>
          <a:lstStyle/>
          <a:p>
            <a:pPr eaLnBrk="1" hangingPunct="1"/>
            <a:r>
              <a:rPr lang="en-US" altLang="en-US" b="1" dirty="0"/>
              <a:t>Chapter 11:  Mass-Storage Systems</a:t>
            </a:r>
          </a:p>
        </p:txBody>
      </p:sp>
      <p:sp>
        <p:nvSpPr>
          <p:cNvPr id="7170" name="Rectangle 3">
            <a:extLst>
              <a:ext uri="{FF2B5EF4-FFF2-40B4-BE49-F238E27FC236}">
                <a16:creationId xmlns:a16="http://schemas.microsoft.com/office/drawing/2014/main" id="{EF68706B-B459-4964-84BA-286028C40819}"/>
              </a:ext>
            </a:extLst>
          </p:cNvPr>
          <p:cNvSpPr>
            <a:spLocks noGrp="1" noChangeArrowheads="1"/>
          </p:cNvSpPr>
          <p:nvPr>
            <p:ph type="body" idx="1"/>
          </p:nvPr>
        </p:nvSpPr>
        <p:spPr>
          <a:xfrm>
            <a:off x="878403" y="1233488"/>
            <a:ext cx="7727950" cy="4530725"/>
          </a:xfrm>
        </p:spPr>
        <p:txBody>
          <a:bodyPr/>
          <a:lstStyle/>
          <a:p>
            <a:r>
              <a:rPr lang="en-US" altLang="en-US" dirty="0"/>
              <a:t>Overview of Mass Storage Structure</a:t>
            </a:r>
          </a:p>
          <a:p>
            <a:r>
              <a:rPr lang="en-US" altLang="en-US" dirty="0"/>
              <a:t>HDD Scheduling</a:t>
            </a:r>
          </a:p>
          <a:p>
            <a:r>
              <a:rPr lang="en-US" altLang="en-US" dirty="0"/>
              <a:t>NVM Scheduling</a:t>
            </a:r>
          </a:p>
          <a:p>
            <a:r>
              <a:rPr lang="en-US" altLang="en-US" dirty="0"/>
              <a:t>Error Detection and Correction</a:t>
            </a:r>
          </a:p>
          <a:p>
            <a:r>
              <a:rPr lang="en-US" altLang="en-US" dirty="0"/>
              <a:t>Storage Device Management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a:extLst>
              <a:ext uri="{FF2B5EF4-FFF2-40B4-BE49-F238E27FC236}">
                <a16:creationId xmlns:a16="http://schemas.microsoft.com/office/drawing/2014/main" id="{EC97A93C-1953-4F34-B4B3-919ADF291309}"/>
              </a:ext>
            </a:extLst>
          </p:cNvPr>
          <p:cNvSpPr>
            <a:spLocks noGrp="1" noChangeArrowheads="1"/>
          </p:cNvSpPr>
          <p:nvPr>
            <p:ph type="title"/>
          </p:nvPr>
        </p:nvSpPr>
        <p:spPr>
          <a:xfrm>
            <a:off x="4468036" y="906304"/>
            <a:ext cx="7840663" cy="576263"/>
          </a:xfrm>
        </p:spPr>
        <p:txBody>
          <a:bodyPr/>
          <a:lstStyle/>
          <a:p>
            <a:pPr eaLnBrk="1" hangingPunct="1"/>
            <a:r>
              <a:rPr lang="en-US" altLang="en-US" b="1" dirty="0"/>
              <a:t>SCAN</a:t>
            </a:r>
          </a:p>
        </p:txBody>
      </p:sp>
      <p:sp>
        <p:nvSpPr>
          <p:cNvPr id="38914" name="Rectangle 3">
            <a:extLst>
              <a:ext uri="{FF2B5EF4-FFF2-40B4-BE49-F238E27FC236}">
                <a16:creationId xmlns:a16="http://schemas.microsoft.com/office/drawing/2014/main" id="{DDE1682A-9086-4A7F-94A9-B594F19563D6}"/>
              </a:ext>
            </a:extLst>
          </p:cNvPr>
          <p:cNvSpPr>
            <a:spLocks noGrp="1" noChangeArrowheads="1"/>
          </p:cNvSpPr>
          <p:nvPr>
            <p:ph type="body" idx="1"/>
          </p:nvPr>
        </p:nvSpPr>
        <p:spPr>
          <a:xfrm>
            <a:off x="1183499" y="2327275"/>
            <a:ext cx="7658422" cy="4530725"/>
          </a:xfrm>
        </p:spPr>
        <p:txBody>
          <a:bodyPr/>
          <a:lstStyle/>
          <a:p>
            <a:pPr marL="285750" indent="-285750">
              <a:buFont typeface="Arial" panose="020B0604020202020204" pitchFamily="34" charset="0"/>
              <a:buChar char="•"/>
            </a:pPr>
            <a:r>
              <a:rPr lang="en-US" altLang="en-US" dirty="0"/>
              <a:t>The disk arm starts at one end of the disk, and moves toward the other end, servicing requests until it gets to the other end of the disk, where the head movement is reversed and servicing continues.</a:t>
            </a:r>
          </a:p>
          <a:p>
            <a:pPr marL="285750" indent="-285750">
              <a:buFont typeface="Arial" panose="020B0604020202020204" pitchFamily="34" charset="0"/>
              <a:buChar char="•"/>
            </a:pPr>
            <a:r>
              <a:rPr lang="en-US" altLang="en-US" b="1" dirty="0">
                <a:solidFill>
                  <a:srgbClr val="006699"/>
                </a:solidFill>
                <a:latin typeface="+mj-lt"/>
              </a:rPr>
              <a:t>SCAN</a:t>
            </a:r>
            <a:r>
              <a:rPr lang="en-US" altLang="en-US" b="1" dirty="0">
                <a:solidFill>
                  <a:srgbClr val="3366FF"/>
                </a:solidFill>
              </a:rPr>
              <a:t> </a:t>
            </a:r>
            <a:r>
              <a:rPr lang="en-US" altLang="en-US" b="1" dirty="0">
                <a:solidFill>
                  <a:srgbClr val="006699"/>
                </a:solidFill>
                <a:latin typeface="+mj-lt"/>
              </a:rPr>
              <a:t>algorithm</a:t>
            </a:r>
            <a:r>
              <a:rPr lang="en-US" altLang="en-US" dirty="0">
                <a:solidFill>
                  <a:srgbClr val="3366FF"/>
                </a:solidFill>
              </a:rPr>
              <a:t> </a:t>
            </a:r>
            <a:r>
              <a:rPr lang="en-US" altLang="en-US" dirty="0"/>
              <a:t>Sometimes called the </a:t>
            </a:r>
            <a:r>
              <a:rPr lang="en-US" altLang="en-US" b="1" dirty="0">
                <a:solidFill>
                  <a:srgbClr val="006699"/>
                </a:solidFill>
                <a:latin typeface="+mj-lt"/>
              </a:rPr>
              <a:t>elevator</a:t>
            </a:r>
            <a:r>
              <a:rPr lang="en-US" altLang="en-US" b="1" dirty="0">
                <a:solidFill>
                  <a:srgbClr val="3366FF"/>
                </a:solidFill>
              </a:rPr>
              <a:t> </a:t>
            </a:r>
            <a:r>
              <a:rPr lang="en-US" altLang="en-US" b="1" dirty="0">
                <a:solidFill>
                  <a:srgbClr val="006699"/>
                </a:solidFill>
                <a:latin typeface="+mj-lt"/>
              </a:rPr>
              <a:t>algorithm</a:t>
            </a:r>
          </a:p>
          <a:p>
            <a:pPr marL="285750" indent="-285750">
              <a:buFont typeface="Arial" panose="020B0604020202020204" pitchFamily="34" charset="0"/>
              <a:buChar char="•"/>
            </a:pPr>
            <a:r>
              <a:rPr lang="en-US" altLang="en-US" dirty="0"/>
              <a:t>Illustration shows total head movement of 208 cylinders</a:t>
            </a:r>
          </a:p>
          <a:p>
            <a:pPr marL="285750" indent="-285750">
              <a:buFont typeface="Arial" panose="020B0604020202020204" pitchFamily="34" charset="0"/>
              <a:buChar char="•"/>
            </a:pPr>
            <a:r>
              <a:rPr lang="en-US" altLang="en-US" dirty="0"/>
              <a:t>But note that if requests are uniformly dense, largest density at other end of disk and those wait the longest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a:extLst>
              <a:ext uri="{FF2B5EF4-FFF2-40B4-BE49-F238E27FC236}">
                <a16:creationId xmlns:a16="http://schemas.microsoft.com/office/drawing/2014/main" id="{4DE722F0-07DA-4443-8473-53B2A1A79D43}"/>
              </a:ext>
            </a:extLst>
          </p:cNvPr>
          <p:cNvSpPr>
            <a:spLocks noGrp="1" noChangeArrowheads="1"/>
          </p:cNvSpPr>
          <p:nvPr>
            <p:ph type="title"/>
          </p:nvPr>
        </p:nvSpPr>
        <p:spPr>
          <a:xfrm>
            <a:off x="4305300" y="1051349"/>
            <a:ext cx="8229600" cy="576262"/>
          </a:xfrm>
        </p:spPr>
        <p:txBody>
          <a:bodyPr/>
          <a:lstStyle/>
          <a:p>
            <a:pPr eaLnBrk="1" hangingPunct="1"/>
            <a:r>
              <a:rPr lang="en-US" altLang="en-US" sz="2400" b="1" dirty="0"/>
              <a:t>SCAN (Cont.)</a:t>
            </a:r>
          </a:p>
        </p:txBody>
      </p:sp>
      <p:pic>
        <p:nvPicPr>
          <p:cNvPr id="2" name="Picture 6">
            <a:extLst>
              <a:ext uri="{FF2B5EF4-FFF2-40B4-BE49-F238E27FC236}">
                <a16:creationId xmlns:a16="http://schemas.microsoft.com/office/drawing/2014/main" id="{DE8C7D34-7789-9096-A774-5EC402DCF9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7300" y="1943100"/>
            <a:ext cx="5981700" cy="340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a:extLst>
              <a:ext uri="{FF2B5EF4-FFF2-40B4-BE49-F238E27FC236}">
                <a16:creationId xmlns:a16="http://schemas.microsoft.com/office/drawing/2014/main" id="{DC529AF9-2849-4CD2-99E6-B06031D65ECE}"/>
              </a:ext>
            </a:extLst>
          </p:cNvPr>
          <p:cNvSpPr>
            <a:spLocks noGrp="1" noChangeArrowheads="1"/>
          </p:cNvSpPr>
          <p:nvPr>
            <p:ph type="title"/>
          </p:nvPr>
        </p:nvSpPr>
        <p:spPr>
          <a:xfrm>
            <a:off x="4764233" y="1134904"/>
            <a:ext cx="7869238" cy="576263"/>
          </a:xfrm>
        </p:spPr>
        <p:txBody>
          <a:bodyPr/>
          <a:lstStyle/>
          <a:p>
            <a:pPr eaLnBrk="1" hangingPunct="1"/>
            <a:r>
              <a:rPr lang="en-US" altLang="en-US" sz="2400" b="1" dirty="0"/>
              <a:t>C-SCAN</a:t>
            </a:r>
          </a:p>
        </p:txBody>
      </p:sp>
      <p:sp>
        <p:nvSpPr>
          <p:cNvPr id="43010" name="Rectangle 3">
            <a:extLst>
              <a:ext uri="{FF2B5EF4-FFF2-40B4-BE49-F238E27FC236}">
                <a16:creationId xmlns:a16="http://schemas.microsoft.com/office/drawing/2014/main" id="{459D25E2-F9FB-4154-91C3-345A345B7B21}"/>
              </a:ext>
            </a:extLst>
          </p:cNvPr>
          <p:cNvSpPr>
            <a:spLocks noGrp="1" noChangeArrowheads="1"/>
          </p:cNvSpPr>
          <p:nvPr>
            <p:ph type="body" idx="1"/>
          </p:nvPr>
        </p:nvSpPr>
        <p:spPr>
          <a:xfrm>
            <a:off x="1022350" y="2087721"/>
            <a:ext cx="7676502" cy="4530725"/>
          </a:xfrm>
        </p:spPr>
        <p:txBody>
          <a:bodyPr/>
          <a:lstStyle/>
          <a:p>
            <a:pPr marL="285750" indent="-285750">
              <a:buFont typeface="Arial" panose="020B0604020202020204" pitchFamily="34" charset="0"/>
              <a:buChar char="•"/>
            </a:pPr>
            <a:r>
              <a:rPr lang="en-US" altLang="en-US" dirty="0"/>
              <a:t>Provides a more uniform wait time than SCAN</a:t>
            </a:r>
          </a:p>
          <a:p>
            <a:pPr marL="285750" indent="-285750">
              <a:buFont typeface="Arial" panose="020B0604020202020204" pitchFamily="34" charset="0"/>
              <a:buChar char="•"/>
            </a:pPr>
            <a:r>
              <a:rPr lang="en-US" altLang="en-US" dirty="0"/>
              <a:t>The head moves from one end of the disk to the other, servicing requests as it goes</a:t>
            </a:r>
          </a:p>
          <a:p>
            <a:pPr marL="742950" lvl="1" indent="-285750">
              <a:buFont typeface="Arial" panose="020B0604020202020204" pitchFamily="34" charset="0"/>
              <a:buChar char="•"/>
            </a:pPr>
            <a:r>
              <a:rPr lang="en-US" altLang="en-US" dirty="0"/>
              <a:t>When it reaches the other end, however, it immediately returns to the beginning of the disk, without servicing any requests on the return trip</a:t>
            </a:r>
          </a:p>
          <a:p>
            <a:pPr marL="285750" indent="-285750">
              <a:buFont typeface="Arial" panose="020B0604020202020204" pitchFamily="34" charset="0"/>
              <a:buChar char="•"/>
            </a:pPr>
            <a:r>
              <a:rPr lang="en-US" altLang="en-US" dirty="0"/>
              <a:t>Treats the cylinders as a circular list that wraps around from the last cylinder to the first one</a:t>
            </a:r>
          </a:p>
          <a:p>
            <a:pPr marL="285750" indent="-285750">
              <a:buFont typeface="Arial" panose="020B0604020202020204" pitchFamily="34" charset="0"/>
              <a:buChar char="•"/>
            </a:pPr>
            <a:r>
              <a:rPr lang="en-US" altLang="en-US" dirty="0"/>
              <a:t>Total number of cylinders?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a:extLst>
              <a:ext uri="{FF2B5EF4-FFF2-40B4-BE49-F238E27FC236}">
                <a16:creationId xmlns:a16="http://schemas.microsoft.com/office/drawing/2014/main" id="{88C7F9DD-6BAD-490F-BC7C-400ED9C1A254}"/>
              </a:ext>
            </a:extLst>
          </p:cNvPr>
          <p:cNvSpPr>
            <a:spLocks noGrp="1" noChangeArrowheads="1"/>
          </p:cNvSpPr>
          <p:nvPr>
            <p:ph type="title"/>
          </p:nvPr>
        </p:nvSpPr>
        <p:spPr>
          <a:xfrm>
            <a:off x="4191000" y="1105130"/>
            <a:ext cx="8229600" cy="576262"/>
          </a:xfrm>
        </p:spPr>
        <p:txBody>
          <a:bodyPr/>
          <a:lstStyle/>
          <a:p>
            <a:pPr eaLnBrk="1" hangingPunct="1"/>
            <a:r>
              <a:rPr lang="en-US" altLang="en-US" sz="2400" b="1" dirty="0"/>
              <a:t>C-SCAN (Cont.)</a:t>
            </a:r>
          </a:p>
        </p:txBody>
      </p:sp>
      <p:pic>
        <p:nvPicPr>
          <p:cNvPr id="2" name="Picture 4">
            <a:extLst>
              <a:ext uri="{FF2B5EF4-FFF2-40B4-BE49-F238E27FC236}">
                <a16:creationId xmlns:a16="http://schemas.microsoft.com/office/drawing/2014/main" id="{FA07F3A2-56DA-276F-CEFD-BDC92C4D1C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706" t="3731" r="925" b="3731"/>
          <a:stretch>
            <a:fillRect/>
          </a:stretch>
        </p:blipFill>
        <p:spPr bwMode="auto">
          <a:xfrm>
            <a:off x="2686050" y="1929042"/>
            <a:ext cx="5802313" cy="3679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mpd="dbl">
                <a:solidFill>
                  <a:srgbClr val="000000"/>
                </a:solidFill>
                <a:miter lim="800000"/>
                <a:headEnd/>
                <a:tailEnd/>
              </a14:hiddenLine>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a:extLst>
              <a:ext uri="{FF2B5EF4-FFF2-40B4-BE49-F238E27FC236}">
                <a16:creationId xmlns:a16="http://schemas.microsoft.com/office/drawing/2014/main" id="{AEE4FCEB-1379-4084-B21B-F814F049A137}"/>
              </a:ext>
            </a:extLst>
          </p:cNvPr>
          <p:cNvSpPr>
            <a:spLocks noGrp="1" noChangeArrowheads="1"/>
          </p:cNvSpPr>
          <p:nvPr>
            <p:ph type="title"/>
          </p:nvPr>
        </p:nvSpPr>
        <p:spPr>
          <a:xfrm>
            <a:off x="2374900" y="750887"/>
            <a:ext cx="8404225" cy="576262"/>
          </a:xfrm>
        </p:spPr>
        <p:txBody>
          <a:bodyPr/>
          <a:lstStyle/>
          <a:p>
            <a:pPr eaLnBrk="1" hangingPunct="1"/>
            <a:r>
              <a:rPr lang="en-US" altLang="en-US" sz="3000" b="1" dirty="0"/>
              <a:t>Selecting a Disk-Scheduling Algorithm</a:t>
            </a:r>
          </a:p>
        </p:txBody>
      </p:sp>
      <p:sp>
        <p:nvSpPr>
          <p:cNvPr id="47106" name="Rectangle 3">
            <a:extLst>
              <a:ext uri="{FF2B5EF4-FFF2-40B4-BE49-F238E27FC236}">
                <a16:creationId xmlns:a16="http://schemas.microsoft.com/office/drawing/2014/main" id="{8C147D62-E0B6-4973-B881-95B0480304B8}"/>
              </a:ext>
            </a:extLst>
          </p:cNvPr>
          <p:cNvSpPr>
            <a:spLocks noGrp="1" noChangeArrowheads="1"/>
          </p:cNvSpPr>
          <p:nvPr>
            <p:ph type="body" idx="1"/>
          </p:nvPr>
        </p:nvSpPr>
        <p:spPr>
          <a:xfrm>
            <a:off x="798512" y="1576388"/>
            <a:ext cx="7975600" cy="4530725"/>
          </a:xfrm>
        </p:spPr>
        <p:txBody>
          <a:bodyPr/>
          <a:lstStyle/>
          <a:p>
            <a:pPr marL="285750" indent="-285750">
              <a:buFont typeface="Arial" panose="020B0604020202020204" pitchFamily="34" charset="0"/>
              <a:buChar char="•"/>
            </a:pPr>
            <a:r>
              <a:rPr lang="en-US" altLang="en-US" sz="1600" dirty="0"/>
              <a:t>SSTF is common and has a natural appeal</a:t>
            </a:r>
          </a:p>
          <a:p>
            <a:pPr marL="285750" indent="-285750">
              <a:buFont typeface="Arial" panose="020B0604020202020204" pitchFamily="34" charset="0"/>
              <a:buChar char="•"/>
            </a:pPr>
            <a:r>
              <a:rPr lang="en-US" altLang="en-US" sz="1600" dirty="0"/>
              <a:t>SCAN and C-SCAN perform better for systems that place a heavy load on the disk</a:t>
            </a:r>
          </a:p>
          <a:p>
            <a:pPr marL="742950" lvl="1" indent="-285750">
              <a:buFont typeface="Arial" panose="020B0604020202020204" pitchFamily="34" charset="0"/>
              <a:buChar char="•"/>
            </a:pPr>
            <a:r>
              <a:rPr lang="en-US" altLang="en-US" sz="1600" dirty="0"/>
              <a:t>Less starvation, but still possible</a:t>
            </a:r>
          </a:p>
          <a:p>
            <a:pPr marL="285750" indent="-285750">
              <a:buFont typeface="Arial" panose="020B0604020202020204" pitchFamily="34" charset="0"/>
              <a:buChar char="•"/>
            </a:pPr>
            <a:r>
              <a:rPr lang="en-US" altLang="en-US" sz="1600" dirty="0"/>
              <a:t>To avoid starvation Linux implements </a:t>
            </a:r>
            <a:r>
              <a:rPr lang="en-US" altLang="en-US" b="1" dirty="0">
                <a:solidFill>
                  <a:srgbClr val="006699"/>
                </a:solidFill>
                <a:latin typeface="+mj-lt"/>
              </a:rPr>
              <a:t>deadline</a:t>
            </a:r>
            <a:r>
              <a:rPr lang="en-US" altLang="en-US" sz="1600" dirty="0"/>
              <a:t> scheduler</a:t>
            </a:r>
          </a:p>
          <a:p>
            <a:pPr marL="742950" lvl="1" indent="-285750">
              <a:buFont typeface="Arial" panose="020B0604020202020204" pitchFamily="34" charset="0"/>
              <a:buChar char="•"/>
            </a:pPr>
            <a:r>
              <a:rPr lang="en-US" altLang="en-US" sz="1600" dirty="0"/>
              <a:t>Maintains separate read and write queues, gives read priority</a:t>
            </a:r>
          </a:p>
          <a:p>
            <a:pPr marL="1200150" lvl="2" indent="-285750">
              <a:buFont typeface="Arial" panose="020B0604020202020204" pitchFamily="34" charset="0"/>
              <a:buChar char="•"/>
            </a:pPr>
            <a:r>
              <a:rPr lang="en-US" altLang="en-US" sz="1600" dirty="0"/>
              <a:t>Because processes more likely to block on read than write</a:t>
            </a:r>
          </a:p>
          <a:p>
            <a:pPr marL="742950" lvl="1" indent="-285750">
              <a:buFont typeface="Arial" panose="020B0604020202020204" pitchFamily="34" charset="0"/>
              <a:buChar char="•"/>
            </a:pPr>
            <a:r>
              <a:rPr lang="en-US" altLang="en-US" sz="1600" dirty="0"/>
              <a:t>Implements four queues: 2 x read and 2 x write</a:t>
            </a:r>
          </a:p>
          <a:p>
            <a:pPr marL="1200150" lvl="2" indent="-285750">
              <a:buFont typeface="Arial" panose="020B0604020202020204" pitchFamily="34" charset="0"/>
              <a:buChar char="•"/>
            </a:pPr>
            <a:r>
              <a:rPr lang="en-US" altLang="en-US" sz="1600" dirty="0"/>
              <a:t> 1 read and 1 write queue sorted in LBA order, essentially implementing C-SCAN</a:t>
            </a:r>
          </a:p>
          <a:p>
            <a:pPr marL="1200150" lvl="2" indent="-285750">
              <a:buFont typeface="Arial" panose="020B0604020202020204" pitchFamily="34" charset="0"/>
              <a:buChar char="•"/>
            </a:pPr>
            <a:r>
              <a:rPr lang="en-US" altLang="en-US" sz="1600" dirty="0"/>
              <a:t>1 read and 1 write queue sorted in FCFS order</a:t>
            </a:r>
          </a:p>
          <a:p>
            <a:pPr marL="1200150" lvl="2" indent="-285750">
              <a:buFont typeface="Arial" panose="020B0604020202020204" pitchFamily="34" charset="0"/>
              <a:buChar char="•"/>
            </a:pPr>
            <a:r>
              <a:rPr lang="en-US" altLang="en-US" sz="1600" dirty="0"/>
              <a:t>All I/O requests sent in batch sorted in that queue’s order</a:t>
            </a:r>
          </a:p>
          <a:p>
            <a:pPr marL="1200150" lvl="2" indent="-285750">
              <a:buFont typeface="Arial" panose="020B0604020202020204" pitchFamily="34" charset="0"/>
              <a:buChar char="•"/>
            </a:pPr>
            <a:r>
              <a:rPr lang="en-US" altLang="en-US" sz="1600" dirty="0"/>
              <a:t>After each batch, checks if any requests in FCFS older than configured age (default 500ms)</a:t>
            </a:r>
          </a:p>
          <a:p>
            <a:pPr marL="1657350" lvl="3" indent="-285750">
              <a:buFont typeface="Arial" panose="020B0604020202020204" pitchFamily="34" charset="0"/>
              <a:buChar char="•"/>
            </a:pPr>
            <a:r>
              <a:rPr lang="en-US" altLang="en-US" sz="1600" dirty="0"/>
              <a:t>If so, LBA queue containing that request is selected for next batch of I/O</a:t>
            </a:r>
          </a:p>
          <a:p>
            <a:pPr marL="285750" indent="-285750">
              <a:buFont typeface="Arial" panose="020B0604020202020204" pitchFamily="34" charset="0"/>
              <a:buChar char="•"/>
            </a:pPr>
            <a:r>
              <a:rPr lang="en-US" altLang="en-US" sz="1600" dirty="0"/>
              <a:t>In RHEL 7 also </a:t>
            </a:r>
            <a:r>
              <a:rPr lang="en-US" altLang="en-US" b="1" dirty="0">
                <a:solidFill>
                  <a:srgbClr val="006699"/>
                </a:solidFill>
                <a:latin typeface="+mj-lt"/>
              </a:rPr>
              <a:t>NOOP</a:t>
            </a:r>
            <a:r>
              <a:rPr lang="en-US" altLang="en-US" sz="1600" dirty="0"/>
              <a:t> and </a:t>
            </a:r>
            <a:r>
              <a:rPr lang="en-US" altLang="en-US" b="1" dirty="0">
                <a:solidFill>
                  <a:srgbClr val="006699"/>
                </a:solidFill>
                <a:latin typeface="+mj-lt"/>
              </a:rPr>
              <a:t>completely</a:t>
            </a:r>
            <a:r>
              <a:rPr lang="en-US" altLang="en-US" b="1" dirty="0">
                <a:solidFill>
                  <a:srgbClr val="3366FF"/>
                </a:solidFill>
              </a:rPr>
              <a:t> </a:t>
            </a:r>
            <a:r>
              <a:rPr lang="en-US" altLang="en-US" b="1" dirty="0">
                <a:solidFill>
                  <a:srgbClr val="006699"/>
                </a:solidFill>
                <a:latin typeface="+mj-lt"/>
              </a:rPr>
              <a:t>fair</a:t>
            </a:r>
            <a:r>
              <a:rPr lang="en-US" altLang="en-US" b="1" dirty="0">
                <a:solidFill>
                  <a:srgbClr val="3366FF"/>
                </a:solidFill>
              </a:rPr>
              <a:t> </a:t>
            </a:r>
            <a:r>
              <a:rPr lang="en-US" altLang="en-US" b="1" dirty="0">
                <a:solidFill>
                  <a:srgbClr val="006699"/>
                </a:solidFill>
                <a:latin typeface="+mj-lt"/>
              </a:rPr>
              <a:t>queueing</a:t>
            </a:r>
            <a:r>
              <a:rPr lang="en-US" altLang="en-US" sz="1600" dirty="0"/>
              <a:t> scheduler (</a:t>
            </a:r>
            <a:r>
              <a:rPr lang="en-US" altLang="en-US" b="1" dirty="0">
                <a:solidFill>
                  <a:srgbClr val="006699"/>
                </a:solidFill>
                <a:latin typeface="+mj-lt"/>
              </a:rPr>
              <a:t>CFQ</a:t>
            </a:r>
            <a:r>
              <a:rPr lang="en-US" altLang="en-US" sz="1600" dirty="0"/>
              <a:t>) also available, defaults vary by storage device</a:t>
            </a:r>
          </a:p>
          <a:p>
            <a:pPr marL="1200150" lvl="2" indent="-285750">
              <a:buFont typeface="Arial" panose="020B0604020202020204" pitchFamily="34" charset="0"/>
              <a:buChar char="•"/>
            </a:pPr>
            <a:endParaRPr lang="en-US" altLang="en-US" sz="1600" dirty="0"/>
          </a:p>
          <a:p>
            <a:pPr marL="285750" indent="-285750">
              <a:buFont typeface="Arial" panose="020B0604020202020204" pitchFamily="34" charset="0"/>
              <a:buChar char="•"/>
            </a:pPr>
            <a:endParaRPr lang="en-US" altLang="en-US" sz="1600" dirty="0"/>
          </a:p>
          <a:p>
            <a:endParaRPr lang="en-US" alt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a:extLst>
              <a:ext uri="{FF2B5EF4-FFF2-40B4-BE49-F238E27FC236}">
                <a16:creationId xmlns:a16="http://schemas.microsoft.com/office/drawing/2014/main" id="{1DFAD2B5-4334-4F2C-9AFC-F39DD7D97FDE}"/>
              </a:ext>
            </a:extLst>
          </p:cNvPr>
          <p:cNvSpPr>
            <a:spLocks noGrp="1" noChangeArrowheads="1"/>
          </p:cNvSpPr>
          <p:nvPr>
            <p:ph type="title"/>
          </p:nvPr>
        </p:nvSpPr>
        <p:spPr>
          <a:xfrm>
            <a:off x="3998945" y="1053942"/>
            <a:ext cx="7712075" cy="576262"/>
          </a:xfrm>
        </p:spPr>
        <p:txBody>
          <a:bodyPr/>
          <a:lstStyle/>
          <a:p>
            <a:pPr eaLnBrk="1" hangingPunct="1"/>
            <a:r>
              <a:rPr lang="en-US" altLang="en-US" sz="2400" b="1" dirty="0"/>
              <a:t>NVM Scheduling</a:t>
            </a:r>
          </a:p>
        </p:txBody>
      </p:sp>
      <p:sp>
        <p:nvSpPr>
          <p:cNvPr id="49154" name="Rectangle 3">
            <a:extLst>
              <a:ext uri="{FF2B5EF4-FFF2-40B4-BE49-F238E27FC236}">
                <a16:creationId xmlns:a16="http://schemas.microsoft.com/office/drawing/2014/main" id="{893B53C6-F852-4B23-8A07-4E004DA21114}"/>
              </a:ext>
            </a:extLst>
          </p:cNvPr>
          <p:cNvSpPr>
            <a:spLocks noGrp="1" noChangeArrowheads="1"/>
          </p:cNvSpPr>
          <p:nvPr>
            <p:ph type="body" idx="1"/>
          </p:nvPr>
        </p:nvSpPr>
        <p:spPr>
          <a:xfrm>
            <a:off x="1037836" y="2092483"/>
            <a:ext cx="7712076" cy="4530725"/>
          </a:xfrm>
        </p:spPr>
        <p:txBody>
          <a:bodyPr/>
          <a:lstStyle/>
          <a:p>
            <a:r>
              <a:rPr lang="en-US" altLang="en-US" sz="2400" dirty="0"/>
              <a:t>No disk heads or rotational latency but still room for optimization</a:t>
            </a:r>
          </a:p>
          <a:p>
            <a:r>
              <a:rPr lang="en-US" altLang="en-US" sz="2400" dirty="0"/>
              <a:t>In RHEL 7 </a:t>
            </a:r>
            <a:r>
              <a:rPr lang="en-US" altLang="en-US" sz="2400" b="1" dirty="0">
                <a:solidFill>
                  <a:srgbClr val="006699"/>
                </a:solidFill>
                <a:latin typeface="+mj-lt"/>
              </a:rPr>
              <a:t>NOOP</a:t>
            </a:r>
            <a:r>
              <a:rPr lang="en-US" altLang="en-US" sz="2400" dirty="0"/>
              <a:t> (no scheduling) is used but adjacent LBA requests are combined</a:t>
            </a:r>
          </a:p>
          <a:p>
            <a:pPr lvl="1"/>
            <a:r>
              <a:rPr lang="en-US" altLang="en-US" sz="2400" dirty="0"/>
              <a:t>NVM best at random I/O, HDD at sequential</a:t>
            </a:r>
          </a:p>
          <a:p>
            <a:pPr lvl="1"/>
            <a:r>
              <a:rPr lang="en-US" altLang="en-US" sz="2400" dirty="0"/>
              <a:t>Throughput can be similar</a:t>
            </a:r>
          </a:p>
          <a:p>
            <a:pPr lvl="1"/>
            <a:r>
              <a:rPr lang="en-US" altLang="en-US" sz="2400" b="1" dirty="0" err="1">
                <a:solidFill>
                  <a:srgbClr val="006699"/>
                </a:solidFill>
                <a:latin typeface="+mj-lt"/>
              </a:rPr>
              <a:t>Input/Output</a:t>
            </a:r>
            <a:r>
              <a:rPr lang="en-US" altLang="en-US" sz="2400" b="1" dirty="0">
                <a:solidFill>
                  <a:srgbClr val="006699"/>
                </a:solidFill>
                <a:latin typeface="+mj-lt"/>
              </a:rPr>
              <a:t> operations per second </a:t>
            </a:r>
            <a:r>
              <a:rPr lang="en-US" altLang="en-US" sz="2400" dirty="0"/>
              <a:t>(</a:t>
            </a:r>
            <a:r>
              <a:rPr lang="en-US" altLang="en-US" sz="2400" b="1" dirty="0">
                <a:solidFill>
                  <a:srgbClr val="006699"/>
                </a:solidFill>
                <a:latin typeface="+mj-lt"/>
              </a:rPr>
              <a:t>IOPS</a:t>
            </a:r>
            <a:r>
              <a:rPr lang="en-US" altLang="en-US" sz="2400" dirty="0"/>
              <a:t>) much higher with NVM (hundreds of thousands vs hundreds)</a:t>
            </a:r>
          </a:p>
          <a:p>
            <a:pPr lvl="1"/>
            <a:r>
              <a:rPr lang="en-US" altLang="en-US" sz="2400" dirty="0"/>
              <a:t>But </a:t>
            </a:r>
            <a:r>
              <a:rPr lang="en-US" altLang="en-US" sz="2400" b="1" dirty="0">
                <a:solidFill>
                  <a:srgbClr val="006699"/>
                </a:solidFill>
                <a:latin typeface="+mj-lt"/>
              </a:rPr>
              <a:t>write</a:t>
            </a:r>
            <a:r>
              <a:rPr lang="en-US" altLang="en-US" sz="2400" b="1" dirty="0">
                <a:solidFill>
                  <a:srgbClr val="3366FF"/>
                </a:solidFill>
              </a:rPr>
              <a:t> </a:t>
            </a:r>
            <a:r>
              <a:rPr lang="en-US" altLang="en-US" sz="2400" b="1" dirty="0">
                <a:solidFill>
                  <a:srgbClr val="006699"/>
                </a:solidFill>
                <a:latin typeface="+mj-lt"/>
              </a:rPr>
              <a:t>amplification</a:t>
            </a:r>
            <a:r>
              <a:rPr lang="en-US" altLang="en-US" sz="2400" b="1" dirty="0">
                <a:solidFill>
                  <a:srgbClr val="3366FF"/>
                </a:solidFill>
              </a:rPr>
              <a:t> </a:t>
            </a:r>
            <a:r>
              <a:rPr lang="en-US" altLang="en-US" sz="2400" dirty="0"/>
              <a:t>(one write, causing garbage collection and many read/writes) can decrease the performance advantage</a:t>
            </a:r>
          </a:p>
          <a:p>
            <a:pPr lvl="2"/>
            <a:endParaRPr lang="en-US" altLang="en-US" sz="2400" dirty="0"/>
          </a:p>
          <a:p>
            <a:endParaRPr lang="en-US" altLang="en-US" sz="2400" dirty="0"/>
          </a:p>
          <a:p>
            <a:endParaRPr lang="en-US" alt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a:extLst>
              <a:ext uri="{FF2B5EF4-FFF2-40B4-BE49-F238E27FC236}">
                <a16:creationId xmlns:a16="http://schemas.microsoft.com/office/drawing/2014/main" id="{EEF8F62D-E014-4936-A51D-D2F9E3FB45A6}"/>
              </a:ext>
            </a:extLst>
          </p:cNvPr>
          <p:cNvSpPr>
            <a:spLocks noGrp="1" noChangeArrowheads="1"/>
          </p:cNvSpPr>
          <p:nvPr>
            <p:ph type="title"/>
          </p:nvPr>
        </p:nvSpPr>
        <p:spPr>
          <a:xfrm>
            <a:off x="3376514" y="1025172"/>
            <a:ext cx="7712075" cy="576262"/>
          </a:xfrm>
        </p:spPr>
        <p:txBody>
          <a:bodyPr/>
          <a:lstStyle/>
          <a:p>
            <a:pPr eaLnBrk="1" hangingPunct="1"/>
            <a:r>
              <a:rPr lang="en-US" altLang="en-US" sz="2400" b="1" dirty="0"/>
              <a:t>Error Detection and Correction</a:t>
            </a:r>
          </a:p>
        </p:txBody>
      </p:sp>
      <p:sp>
        <p:nvSpPr>
          <p:cNvPr id="51202" name="Rectangle 3">
            <a:extLst>
              <a:ext uri="{FF2B5EF4-FFF2-40B4-BE49-F238E27FC236}">
                <a16:creationId xmlns:a16="http://schemas.microsoft.com/office/drawing/2014/main" id="{F9981D89-B27B-43D4-B6B1-D0D04E9D3073}"/>
              </a:ext>
            </a:extLst>
          </p:cNvPr>
          <p:cNvSpPr>
            <a:spLocks noGrp="1" noChangeArrowheads="1"/>
          </p:cNvSpPr>
          <p:nvPr>
            <p:ph type="body" idx="1"/>
          </p:nvPr>
        </p:nvSpPr>
        <p:spPr>
          <a:xfrm>
            <a:off x="1052414" y="2083153"/>
            <a:ext cx="7712075" cy="4530725"/>
          </a:xfrm>
        </p:spPr>
        <p:txBody>
          <a:bodyPr/>
          <a:lstStyle/>
          <a:p>
            <a:r>
              <a:rPr lang="en-US" altLang="en-US" dirty="0"/>
              <a:t>Fundamental aspect of many parts of computing (memory, networking, storage)</a:t>
            </a:r>
          </a:p>
          <a:p>
            <a:r>
              <a:rPr lang="en-US" altLang="en-US" b="1" dirty="0">
                <a:solidFill>
                  <a:srgbClr val="006699"/>
                </a:solidFill>
                <a:latin typeface="+mj-lt"/>
              </a:rPr>
              <a:t>Error</a:t>
            </a:r>
            <a:r>
              <a:rPr lang="en-US" altLang="en-US" b="1" dirty="0">
                <a:solidFill>
                  <a:srgbClr val="3366FF"/>
                </a:solidFill>
              </a:rPr>
              <a:t> </a:t>
            </a:r>
            <a:r>
              <a:rPr lang="en-US" altLang="en-US" b="1" dirty="0">
                <a:solidFill>
                  <a:srgbClr val="006699"/>
                </a:solidFill>
                <a:latin typeface="+mj-lt"/>
              </a:rPr>
              <a:t>detection</a:t>
            </a:r>
            <a:r>
              <a:rPr lang="en-US" altLang="en-US" b="1" dirty="0">
                <a:solidFill>
                  <a:srgbClr val="3366FF"/>
                </a:solidFill>
              </a:rPr>
              <a:t> </a:t>
            </a:r>
            <a:r>
              <a:rPr lang="en-US" altLang="en-US" dirty="0"/>
              <a:t>determines if there a problem has occurred (for example a bit flipping)</a:t>
            </a:r>
          </a:p>
          <a:p>
            <a:pPr lvl="1"/>
            <a:r>
              <a:rPr lang="en-US" altLang="en-US" dirty="0"/>
              <a:t>If detected, can halt the operation</a:t>
            </a:r>
          </a:p>
          <a:p>
            <a:pPr lvl="1"/>
            <a:r>
              <a:rPr lang="en-US" altLang="en-US" dirty="0"/>
              <a:t>Detection frequently done via parity bit</a:t>
            </a:r>
          </a:p>
          <a:p>
            <a:r>
              <a:rPr lang="en-US" altLang="en-US" dirty="0"/>
              <a:t>Parity one form of </a:t>
            </a:r>
            <a:r>
              <a:rPr lang="en-US" altLang="en-US" b="1" dirty="0">
                <a:solidFill>
                  <a:srgbClr val="006699"/>
                </a:solidFill>
                <a:latin typeface="+mj-lt"/>
              </a:rPr>
              <a:t>checksum</a:t>
            </a:r>
            <a:r>
              <a:rPr lang="en-US" altLang="en-US" dirty="0"/>
              <a:t> – uses modular arithmetic to compute, store, compare values of fixed-length words</a:t>
            </a:r>
          </a:p>
          <a:p>
            <a:pPr lvl="1"/>
            <a:r>
              <a:rPr lang="en-US" altLang="en-US" dirty="0"/>
              <a:t>Another error-detection method common in networking is </a:t>
            </a:r>
            <a:r>
              <a:rPr lang="en-US" altLang="en-US" b="1" dirty="0">
                <a:solidFill>
                  <a:srgbClr val="006699"/>
                </a:solidFill>
                <a:latin typeface="+mj-lt"/>
              </a:rPr>
              <a:t>cyclic</a:t>
            </a:r>
            <a:r>
              <a:rPr lang="en-US" altLang="en-US" b="1" dirty="0">
                <a:solidFill>
                  <a:srgbClr val="3366FF"/>
                </a:solidFill>
              </a:rPr>
              <a:t> </a:t>
            </a:r>
            <a:r>
              <a:rPr lang="en-US" altLang="en-US" b="1" dirty="0">
                <a:solidFill>
                  <a:srgbClr val="006699"/>
                </a:solidFill>
                <a:latin typeface="+mj-lt"/>
              </a:rPr>
              <a:t>redundancy</a:t>
            </a:r>
            <a:r>
              <a:rPr lang="en-US" altLang="en-US" b="1" dirty="0">
                <a:solidFill>
                  <a:srgbClr val="3366FF"/>
                </a:solidFill>
              </a:rPr>
              <a:t> </a:t>
            </a:r>
            <a:r>
              <a:rPr lang="en-US" altLang="en-US" b="1" dirty="0">
                <a:solidFill>
                  <a:srgbClr val="006699"/>
                </a:solidFill>
                <a:latin typeface="+mj-lt"/>
              </a:rPr>
              <a:t>check</a:t>
            </a:r>
            <a:r>
              <a:rPr lang="en-US" altLang="en-US" dirty="0"/>
              <a:t> (</a:t>
            </a:r>
            <a:r>
              <a:rPr lang="en-US" altLang="en-US" b="1" dirty="0">
                <a:solidFill>
                  <a:srgbClr val="006699"/>
                </a:solidFill>
                <a:latin typeface="+mj-lt"/>
              </a:rPr>
              <a:t>CRC</a:t>
            </a:r>
            <a:r>
              <a:rPr lang="en-US" altLang="en-US" dirty="0"/>
              <a:t>) which uses hash function to detect multiple-bit errors</a:t>
            </a:r>
          </a:p>
          <a:p>
            <a:r>
              <a:rPr lang="en-US" altLang="en-US" b="1" dirty="0">
                <a:solidFill>
                  <a:srgbClr val="006699"/>
                </a:solidFill>
                <a:latin typeface="+mj-lt"/>
              </a:rPr>
              <a:t>Error-correction</a:t>
            </a:r>
            <a:r>
              <a:rPr lang="en-US" altLang="en-US" b="1" dirty="0">
                <a:solidFill>
                  <a:srgbClr val="3366FF"/>
                </a:solidFill>
              </a:rPr>
              <a:t> </a:t>
            </a:r>
            <a:r>
              <a:rPr lang="en-US" altLang="en-US" b="1" dirty="0">
                <a:solidFill>
                  <a:srgbClr val="006699"/>
                </a:solidFill>
                <a:latin typeface="+mj-lt"/>
              </a:rPr>
              <a:t>code</a:t>
            </a:r>
            <a:r>
              <a:rPr lang="en-US" altLang="en-US" b="1" dirty="0">
                <a:solidFill>
                  <a:srgbClr val="3366FF"/>
                </a:solidFill>
              </a:rPr>
              <a:t> </a:t>
            </a:r>
            <a:r>
              <a:rPr lang="en-US" altLang="en-US" dirty="0"/>
              <a:t>(</a:t>
            </a:r>
            <a:r>
              <a:rPr lang="en-US" altLang="en-US" b="1" dirty="0">
                <a:solidFill>
                  <a:srgbClr val="006699"/>
                </a:solidFill>
                <a:latin typeface="+mj-lt"/>
              </a:rPr>
              <a:t>ECC</a:t>
            </a:r>
            <a:r>
              <a:rPr lang="en-US" altLang="en-US" dirty="0"/>
              <a:t>) not only detects, but can correct some errors</a:t>
            </a:r>
          </a:p>
          <a:p>
            <a:pPr lvl="1"/>
            <a:r>
              <a:rPr lang="en-US" altLang="en-US" dirty="0"/>
              <a:t>Soft errors correctable, hard errors detected but not corrected</a:t>
            </a:r>
          </a:p>
          <a:p>
            <a:pPr lvl="1"/>
            <a:endParaRPr lang="en-US" altLang="en-US" dirty="0"/>
          </a:p>
          <a:p>
            <a:endParaRPr lang="en-US" altLang="en-US" dirty="0"/>
          </a:p>
          <a:p>
            <a:endParaRPr lang="en-US" altLang="en-US" dirty="0"/>
          </a:p>
          <a:p>
            <a:endParaRPr lang="en-US" altLang="en-US" dirty="0"/>
          </a:p>
          <a:p>
            <a:endParaRPr lang="en-US" alt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a:extLst>
              <a:ext uri="{FF2B5EF4-FFF2-40B4-BE49-F238E27FC236}">
                <a16:creationId xmlns:a16="http://schemas.microsoft.com/office/drawing/2014/main" id="{861149D5-81F6-4C02-B1DB-12319E1551A3}"/>
              </a:ext>
            </a:extLst>
          </p:cNvPr>
          <p:cNvSpPr>
            <a:spLocks noGrp="1" noChangeArrowheads="1"/>
          </p:cNvSpPr>
          <p:nvPr>
            <p:ph type="title"/>
          </p:nvPr>
        </p:nvSpPr>
        <p:spPr>
          <a:xfrm>
            <a:off x="3986213" y="870956"/>
            <a:ext cx="7996237" cy="576262"/>
          </a:xfrm>
        </p:spPr>
        <p:txBody>
          <a:bodyPr/>
          <a:lstStyle/>
          <a:p>
            <a:pPr eaLnBrk="1" hangingPunct="1"/>
            <a:r>
              <a:rPr lang="en-US" altLang="en-US" sz="2400" b="1" dirty="0"/>
              <a:t>Storage Device Management</a:t>
            </a:r>
          </a:p>
        </p:txBody>
      </p:sp>
      <p:sp>
        <p:nvSpPr>
          <p:cNvPr id="53250" name="Rectangle 3">
            <a:extLst>
              <a:ext uri="{FF2B5EF4-FFF2-40B4-BE49-F238E27FC236}">
                <a16:creationId xmlns:a16="http://schemas.microsoft.com/office/drawing/2014/main" id="{199DF9C6-B7DA-4E0E-BB9E-7A469E0473A2}"/>
              </a:ext>
            </a:extLst>
          </p:cNvPr>
          <p:cNvSpPr>
            <a:spLocks noGrp="1" noChangeArrowheads="1"/>
          </p:cNvSpPr>
          <p:nvPr>
            <p:ph type="body" idx="1"/>
          </p:nvPr>
        </p:nvSpPr>
        <p:spPr>
          <a:xfrm>
            <a:off x="842201" y="1709738"/>
            <a:ext cx="7692960" cy="4530725"/>
          </a:xfrm>
        </p:spPr>
        <p:txBody>
          <a:bodyPr/>
          <a:lstStyle/>
          <a:p>
            <a:pPr marL="285750" indent="-285750">
              <a:buFont typeface="Arial" panose="020B0604020202020204" pitchFamily="34" charset="0"/>
              <a:buChar char="•"/>
            </a:pPr>
            <a:r>
              <a:rPr lang="en-US" altLang="en-US" b="1" dirty="0">
                <a:solidFill>
                  <a:srgbClr val="006699"/>
                </a:solidFill>
                <a:latin typeface="+mj-lt"/>
              </a:rPr>
              <a:t>Low-level</a:t>
            </a:r>
            <a:r>
              <a:rPr lang="en-US" altLang="en-US" b="1" dirty="0">
                <a:solidFill>
                  <a:srgbClr val="3366FF"/>
                </a:solidFill>
              </a:rPr>
              <a:t> </a:t>
            </a:r>
            <a:r>
              <a:rPr lang="en-US" altLang="en-US" b="1" dirty="0">
                <a:solidFill>
                  <a:srgbClr val="006699"/>
                </a:solidFill>
                <a:latin typeface="+mj-lt"/>
              </a:rPr>
              <a:t>formatting</a:t>
            </a:r>
            <a:r>
              <a:rPr lang="en-US" altLang="en-US" dirty="0"/>
              <a:t>, or </a:t>
            </a:r>
            <a:r>
              <a:rPr lang="en-US" altLang="en-US" b="1" dirty="0">
                <a:solidFill>
                  <a:srgbClr val="006699"/>
                </a:solidFill>
                <a:latin typeface="+mj-lt"/>
              </a:rPr>
              <a:t>physical</a:t>
            </a:r>
            <a:r>
              <a:rPr lang="en-US" altLang="en-US" b="1" dirty="0">
                <a:solidFill>
                  <a:srgbClr val="3366FF"/>
                </a:solidFill>
              </a:rPr>
              <a:t> </a:t>
            </a:r>
            <a:r>
              <a:rPr lang="en-US" altLang="en-US" b="1" dirty="0">
                <a:solidFill>
                  <a:srgbClr val="006699"/>
                </a:solidFill>
                <a:latin typeface="+mj-lt"/>
              </a:rPr>
              <a:t>formatting</a:t>
            </a:r>
            <a:r>
              <a:rPr lang="en-US" altLang="en-US" dirty="0">
                <a:solidFill>
                  <a:srgbClr val="3366FF"/>
                </a:solidFill>
              </a:rPr>
              <a:t> </a:t>
            </a:r>
            <a:r>
              <a:rPr lang="en-US" altLang="en-US" dirty="0"/>
              <a:t>— Dividing a disk into sectors that the disk controller can read and write</a:t>
            </a:r>
          </a:p>
          <a:p>
            <a:pPr marL="742950" lvl="1" indent="-285750">
              <a:buFont typeface="Arial" panose="020B0604020202020204" pitchFamily="34" charset="0"/>
              <a:buChar char="•"/>
            </a:pPr>
            <a:r>
              <a:rPr lang="en-US" altLang="en-US" dirty="0"/>
              <a:t>Each sector can hold header information, plus data, plus error correction code (</a:t>
            </a:r>
            <a:r>
              <a:rPr lang="en-US" altLang="en-US" b="1" dirty="0">
                <a:solidFill>
                  <a:srgbClr val="006699"/>
                </a:solidFill>
                <a:latin typeface="+mj-lt"/>
              </a:rPr>
              <a:t>ECC</a:t>
            </a:r>
            <a:r>
              <a:rPr lang="en-US" altLang="en-US" dirty="0"/>
              <a:t>)</a:t>
            </a:r>
          </a:p>
          <a:p>
            <a:pPr marL="742950" lvl="1" indent="-285750">
              <a:buFont typeface="Arial" panose="020B0604020202020204" pitchFamily="34" charset="0"/>
              <a:buChar char="•"/>
            </a:pPr>
            <a:r>
              <a:rPr lang="en-US" altLang="en-US" dirty="0"/>
              <a:t>Usually 512 bytes of data but can be selectable</a:t>
            </a:r>
          </a:p>
          <a:p>
            <a:pPr marL="285750" indent="-285750">
              <a:buFont typeface="Arial" panose="020B0604020202020204" pitchFamily="34" charset="0"/>
              <a:buChar char="•"/>
            </a:pPr>
            <a:r>
              <a:rPr lang="en-US" altLang="en-US" dirty="0"/>
              <a:t>To use a disk to hold files, the operating system still needs to record its own data structures on the disk</a:t>
            </a:r>
          </a:p>
          <a:p>
            <a:pPr marL="742950" lvl="1" indent="-285750">
              <a:buFont typeface="Arial" panose="020B0604020202020204" pitchFamily="34" charset="0"/>
              <a:buChar char="•"/>
            </a:pPr>
            <a:r>
              <a:rPr lang="en-US" altLang="en-US" b="1" dirty="0">
                <a:solidFill>
                  <a:srgbClr val="006699"/>
                </a:solidFill>
                <a:latin typeface="+mj-lt"/>
              </a:rPr>
              <a:t>Partition</a:t>
            </a:r>
            <a:r>
              <a:rPr lang="en-US" altLang="en-US" dirty="0"/>
              <a:t> the disk into one or more groups of cylinders, each treated as a logical disk</a:t>
            </a:r>
          </a:p>
          <a:p>
            <a:pPr marL="742950" lvl="1" indent="-285750">
              <a:buFont typeface="Arial" panose="020B0604020202020204" pitchFamily="34" charset="0"/>
              <a:buChar char="•"/>
            </a:pPr>
            <a:r>
              <a:rPr lang="en-US" altLang="en-US" b="1" dirty="0">
                <a:solidFill>
                  <a:srgbClr val="006699"/>
                </a:solidFill>
                <a:latin typeface="+mj-lt"/>
              </a:rPr>
              <a:t>Logical</a:t>
            </a:r>
            <a:r>
              <a:rPr lang="en-US" altLang="en-US" b="1" dirty="0">
                <a:solidFill>
                  <a:srgbClr val="3366FF"/>
                </a:solidFill>
              </a:rPr>
              <a:t> </a:t>
            </a:r>
            <a:r>
              <a:rPr lang="en-US" altLang="en-US" b="1" dirty="0">
                <a:solidFill>
                  <a:srgbClr val="006699"/>
                </a:solidFill>
                <a:latin typeface="+mj-lt"/>
              </a:rPr>
              <a:t>formatting</a:t>
            </a:r>
            <a:r>
              <a:rPr lang="en-US" altLang="en-US" dirty="0">
                <a:solidFill>
                  <a:srgbClr val="3366FF"/>
                </a:solidFill>
              </a:rPr>
              <a:t> </a:t>
            </a:r>
            <a:r>
              <a:rPr lang="en-US" altLang="en-US" dirty="0"/>
              <a:t>or </a:t>
            </a:r>
            <a:r>
              <a:rPr lang="ja-JP" altLang="en-US" dirty="0"/>
              <a:t>“</a:t>
            </a:r>
            <a:r>
              <a:rPr lang="en-US" altLang="ja-JP" dirty="0"/>
              <a:t>making a file system</a:t>
            </a:r>
            <a:r>
              <a:rPr lang="ja-JP" altLang="en-US" dirty="0"/>
              <a:t>”</a:t>
            </a:r>
            <a:endParaRPr lang="en-US" altLang="ja-JP" dirty="0"/>
          </a:p>
          <a:p>
            <a:pPr marL="742950" lvl="1" indent="-285750">
              <a:buFont typeface="Arial" panose="020B0604020202020204" pitchFamily="34" charset="0"/>
              <a:buChar char="•"/>
            </a:pPr>
            <a:r>
              <a:rPr lang="en-US" altLang="en-US" dirty="0"/>
              <a:t>To increase efficiency most file systems group blocks into </a:t>
            </a:r>
            <a:r>
              <a:rPr lang="en-US" altLang="en-US" b="1" dirty="0">
                <a:solidFill>
                  <a:srgbClr val="006699"/>
                </a:solidFill>
                <a:latin typeface="+mj-lt"/>
              </a:rPr>
              <a:t>clusters</a:t>
            </a:r>
          </a:p>
          <a:p>
            <a:pPr marL="1200150" lvl="2" indent="-285750">
              <a:buFont typeface="Arial" panose="020B0604020202020204" pitchFamily="34" charset="0"/>
              <a:buChar char="•"/>
            </a:pPr>
            <a:r>
              <a:rPr lang="en-US" altLang="en-US" dirty="0"/>
              <a:t>Disk I/O done in blocks</a:t>
            </a:r>
          </a:p>
          <a:p>
            <a:pPr marL="1200150" lvl="2" indent="-285750">
              <a:buFont typeface="Arial" panose="020B0604020202020204" pitchFamily="34" charset="0"/>
              <a:buChar char="•"/>
            </a:pPr>
            <a:r>
              <a:rPr lang="en-US" altLang="en-US" dirty="0"/>
              <a:t>File I/O done in clusters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a:extLst>
              <a:ext uri="{FF2B5EF4-FFF2-40B4-BE49-F238E27FC236}">
                <a16:creationId xmlns:a16="http://schemas.microsoft.com/office/drawing/2014/main" id="{41371905-38D3-40B0-A7EC-D34187931DF5}"/>
              </a:ext>
            </a:extLst>
          </p:cNvPr>
          <p:cNvSpPr>
            <a:spLocks noGrp="1" noChangeArrowheads="1"/>
          </p:cNvSpPr>
          <p:nvPr>
            <p:ph type="title"/>
          </p:nvPr>
        </p:nvSpPr>
        <p:spPr>
          <a:xfrm>
            <a:off x="3281269" y="1060484"/>
            <a:ext cx="8229600" cy="576262"/>
          </a:xfrm>
        </p:spPr>
        <p:txBody>
          <a:bodyPr/>
          <a:lstStyle/>
          <a:p>
            <a:r>
              <a:rPr lang="en-US" altLang="en-US" b="1" dirty="0"/>
              <a:t>Storage Device </a:t>
            </a:r>
            <a:r>
              <a:rPr lang="en-US" altLang="en-US" sz="2400" b="1" dirty="0"/>
              <a:t>Management</a:t>
            </a:r>
            <a:r>
              <a:rPr lang="en-US" altLang="en-US" b="1" dirty="0"/>
              <a:t> (cont.)</a:t>
            </a:r>
          </a:p>
        </p:txBody>
      </p:sp>
      <p:sp>
        <p:nvSpPr>
          <p:cNvPr id="12291" name="Content Placeholder 2">
            <a:extLst>
              <a:ext uri="{FF2B5EF4-FFF2-40B4-BE49-F238E27FC236}">
                <a16:creationId xmlns:a16="http://schemas.microsoft.com/office/drawing/2014/main" id="{EC594FDB-8832-9F4D-A366-1CD2F4D744D5}"/>
              </a:ext>
            </a:extLst>
          </p:cNvPr>
          <p:cNvSpPr>
            <a:spLocks noGrp="1"/>
          </p:cNvSpPr>
          <p:nvPr>
            <p:ph idx="1"/>
          </p:nvPr>
        </p:nvSpPr>
        <p:spPr>
          <a:xfrm>
            <a:off x="2384425" y="1990725"/>
            <a:ext cx="7423150" cy="4867275"/>
          </a:xfrm>
        </p:spPr>
        <p:txBody>
          <a:bodyPr/>
          <a:lstStyle/>
          <a:p>
            <a:pPr marL="285750" indent="-285750">
              <a:buFont typeface="Arial" panose="020B0604020202020204" pitchFamily="34" charset="0"/>
              <a:buChar char="•"/>
              <a:defRPr/>
            </a:pPr>
            <a:r>
              <a:rPr lang="en-US" altLang="en-US" b="1" dirty="0">
                <a:solidFill>
                  <a:srgbClr val="006699"/>
                </a:solidFill>
                <a:latin typeface="+mj-lt"/>
              </a:rPr>
              <a:t>Root</a:t>
            </a:r>
            <a:r>
              <a:rPr lang="en-US" altLang="en-US" b="1" dirty="0">
                <a:solidFill>
                  <a:srgbClr val="3366FF"/>
                </a:solidFill>
              </a:rPr>
              <a:t> </a:t>
            </a:r>
            <a:r>
              <a:rPr lang="en-US" altLang="en-US" b="1" dirty="0">
                <a:solidFill>
                  <a:srgbClr val="006699"/>
                </a:solidFill>
                <a:latin typeface="+mj-lt"/>
              </a:rPr>
              <a:t>partition</a:t>
            </a:r>
            <a:r>
              <a:rPr lang="en-US" altLang="en-US" b="1" dirty="0">
                <a:solidFill>
                  <a:srgbClr val="3366FF"/>
                </a:solidFill>
              </a:rPr>
              <a:t> </a:t>
            </a:r>
            <a:r>
              <a:rPr lang="en-US" altLang="en-US" dirty="0"/>
              <a:t>contains the OS, other partitions can hold other </a:t>
            </a:r>
            <a:r>
              <a:rPr lang="en-US" altLang="en-US" dirty="0" err="1"/>
              <a:t>Oses</a:t>
            </a:r>
            <a:r>
              <a:rPr lang="en-US" altLang="en-US" dirty="0"/>
              <a:t>, other file systems, or be raw</a:t>
            </a:r>
          </a:p>
          <a:p>
            <a:pPr marL="742950" lvl="1" indent="-285750">
              <a:buFont typeface="Arial" panose="020B0604020202020204" pitchFamily="34" charset="0"/>
              <a:buChar char="•"/>
              <a:defRPr/>
            </a:pPr>
            <a:r>
              <a:rPr lang="en-US" altLang="en-US" b="1" dirty="0">
                <a:solidFill>
                  <a:srgbClr val="006699"/>
                </a:solidFill>
                <a:latin typeface="+mj-lt"/>
              </a:rPr>
              <a:t>Mounted</a:t>
            </a:r>
            <a:r>
              <a:rPr lang="en-US" altLang="en-US" dirty="0"/>
              <a:t> at boot time</a:t>
            </a:r>
          </a:p>
          <a:p>
            <a:pPr marL="742950" lvl="1" indent="-285750">
              <a:buFont typeface="Arial" panose="020B0604020202020204" pitchFamily="34" charset="0"/>
              <a:buChar char="•"/>
              <a:defRPr/>
            </a:pPr>
            <a:r>
              <a:rPr lang="en-US" altLang="en-US" dirty="0"/>
              <a:t>Other partitions can mount automatically or manually</a:t>
            </a:r>
          </a:p>
          <a:p>
            <a:pPr marL="285750" indent="-285750">
              <a:buFont typeface="Arial" panose="020B0604020202020204" pitchFamily="34" charset="0"/>
              <a:buChar char="•"/>
              <a:defRPr/>
            </a:pPr>
            <a:r>
              <a:rPr lang="en-US" altLang="en-US" dirty="0"/>
              <a:t>At mount time, file system consistency checked</a:t>
            </a:r>
          </a:p>
          <a:p>
            <a:pPr marL="742950" lvl="1" indent="-285750">
              <a:buFont typeface="Arial" panose="020B0604020202020204" pitchFamily="34" charset="0"/>
              <a:buChar char="•"/>
              <a:defRPr/>
            </a:pPr>
            <a:r>
              <a:rPr lang="en-US" altLang="en-US" dirty="0"/>
              <a:t>Is all metadata correct?</a:t>
            </a:r>
          </a:p>
          <a:p>
            <a:pPr lvl="2">
              <a:buFont typeface="Webdings" pitchFamily="2" charset="2"/>
              <a:buChar char="4"/>
              <a:defRPr/>
            </a:pPr>
            <a:r>
              <a:rPr lang="en-US" altLang="en-US" dirty="0"/>
              <a:t>If not, fix it, try again</a:t>
            </a:r>
          </a:p>
          <a:p>
            <a:pPr lvl="2">
              <a:buFont typeface="Webdings" pitchFamily="2" charset="2"/>
              <a:buChar char="4"/>
              <a:defRPr/>
            </a:pPr>
            <a:r>
              <a:rPr lang="en-US" altLang="en-US" dirty="0"/>
              <a:t>If yes, add to mount table, allow access</a:t>
            </a:r>
          </a:p>
          <a:p>
            <a:pPr marL="285750" indent="-285750">
              <a:buFont typeface="Arial" panose="020B0604020202020204" pitchFamily="34" charset="0"/>
              <a:buChar char="•"/>
              <a:defRPr/>
            </a:pPr>
            <a:r>
              <a:rPr lang="en-US" altLang="en-US" dirty="0"/>
              <a:t>Boot block can point to boot volume or boot loader set of blocks that contain enough code to know how to load the kernel from the file system</a:t>
            </a:r>
          </a:p>
          <a:p>
            <a:pPr marL="742950" lvl="1" indent="-285750">
              <a:buFont typeface="Arial" panose="020B0604020202020204" pitchFamily="34" charset="0"/>
              <a:buChar char="•"/>
              <a:defRPr/>
            </a:pPr>
            <a:r>
              <a:rPr lang="en-US" altLang="en-US" dirty="0"/>
              <a:t>Or a boot management program for multi-</a:t>
            </a:r>
            <a:r>
              <a:rPr lang="en-US" altLang="en-US" dirty="0" err="1"/>
              <a:t>os</a:t>
            </a:r>
            <a:r>
              <a:rPr lang="en-US" altLang="en-US" dirty="0"/>
              <a:t> booting</a:t>
            </a:r>
          </a:p>
          <a:p>
            <a:pPr marL="0" indent="0">
              <a:buFont typeface="Monotype Sorts" pitchFamily="2" charset="2"/>
              <a:buNone/>
              <a:defRPr/>
            </a:pPr>
            <a:endParaRPr lang="en-US" alt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753F0-CC1F-9553-DB02-CC5162AE4D57}"/>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97E971F2-9E26-AC7C-6B50-66A4E6DAD1F6}"/>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C4F86468-AEA8-B66F-F777-E3EDBA2722F1}"/>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15A389CA-942E-9CC8-7375-BBE87B67A7FD}"/>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F10B388F-2D92-0A98-BD7E-A8FBF69E9D91}"/>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3799E895-9D5C-2BBA-E983-9C84D2E6A41B}"/>
              </a:ext>
            </a:extLst>
          </p:cNvPr>
          <p:cNvSpPr>
            <a:spLocks noGrp="1"/>
          </p:cNvSpPr>
          <p:nvPr>
            <p:ph type="sldNum" sz="quarter" idx="12"/>
          </p:nvPr>
        </p:nvSpPr>
        <p:spPr/>
        <p:txBody>
          <a:bodyPr/>
          <a:lstStyle/>
          <a:p>
            <a:fld id="{050B88D7-7741-46C0-B3EE-0924E171B329}" type="slidenum">
              <a:rPr lang="en-US" smtClean="0"/>
              <a:pPr/>
              <a:t>29</a:t>
            </a:fld>
            <a:endParaRPr lang="en-US" dirty="0"/>
          </a:p>
        </p:txBody>
      </p:sp>
      <p:sp>
        <p:nvSpPr>
          <p:cNvPr id="11" name="Title 1">
            <a:extLst>
              <a:ext uri="{FF2B5EF4-FFF2-40B4-BE49-F238E27FC236}">
                <a16:creationId xmlns:a16="http://schemas.microsoft.com/office/drawing/2014/main" id="{D8364DFA-17BC-BFF1-066D-632E3BF606FE}"/>
              </a:ext>
            </a:extLst>
          </p:cNvPr>
          <p:cNvSpPr txBox="1">
            <a:spLocks/>
          </p:cNvSpPr>
          <p:nvPr/>
        </p:nvSpPr>
        <p:spPr>
          <a:xfrm>
            <a:off x="1072832" y="2612214"/>
            <a:ext cx="10515600" cy="1325563"/>
          </a:xfrm>
          <a:prstGeom prst="rect">
            <a:avLst/>
          </a:prstGeom>
          <a:solidFill>
            <a:schemeClr val="tx2">
              <a:lumMod val="50000"/>
            </a:schemeClr>
          </a:solidFill>
          <a:ln w="76200">
            <a:solidFill>
              <a:schemeClr val="bg1"/>
            </a:solidFill>
          </a:ln>
        </p:spPr>
        <p:txBody>
          <a:bodyPr>
            <a:normAutofit/>
          </a:bodyPr>
          <a:lstStyle>
            <a:lvl1pPr eaLnBrk="1" hangingPunct="1">
              <a:defRPr>
                <a:latin typeface="+mj-lt"/>
                <a:ea typeface="+mj-ea"/>
                <a:cs typeface="+mj-cs"/>
              </a:defRPr>
            </a:lvl1pPr>
          </a:lstStyle>
          <a:p>
            <a:pPr algn="ctr" defTabSz="914400"/>
            <a:r>
              <a:rPr lang="en-US" sz="7200" b="1" kern="0">
                <a:solidFill>
                  <a:schemeClr val="bg1"/>
                </a:solidFill>
                <a:latin typeface="Times New Roman" panose="02020603050405020304" pitchFamily="18" charset="0"/>
                <a:cs typeface="Times New Roman" panose="02020603050405020304" pitchFamily="18" charset="0"/>
              </a:rPr>
              <a:t>Thank you </a:t>
            </a:r>
            <a:endParaRPr lang="en-US" sz="7200" b="1" kern="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123076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2">
            <a:extLst>
              <a:ext uri="{FF2B5EF4-FFF2-40B4-BE49-F238E27FC236}">
                <a16:creationId xmlns:a16="http://schemas.microsoft.com/office/drawing/2014/main" id="{861CAA5E-9E81-4BFF-966C-689540E16026}"/>
              </a:ext>
            </a:extLst>
          </p:cNvPr>
          <p:cNvSpPr>
            <a:spLocks noGrp="1" noChangeArrowheads="1"/>
          </p:cNvSpPr>
          <p:nvPr>
            <p:ph type="title"/>
          </p:nvPr>
        </p:nvSpPr>
        <p:spPr>
          <a:xfrm>
            <a:off x="4581562" y="928281"/>
            <a:ext cx="8229600" cy="576262"/>
          </a:xfrm>
        </p:spPr>
        <p:txBody>
          <a:bodyPr/>
          <a:lstStyle/>
          <a:p>
            <a:pPr eaLnBrk="1" hangingPunct="1"/>
            <a:r>
              <a:rPr lang="en-US" altLang="en-US" sz="2400" b="1" dirty="0"/>
              <a:t>Objectives</a:t>
            </a:r>
          </a:p>
        </p:txBody>
      </p:sp>
      <p:sp>
        <p:nvSpPr>
          <p:cNvPr id="5123" name="Rectangle 3">
            <a:extLst>
              <a:ext uri="{FF2B5EF4-FFF2-40B4-BE49-F238E27FC236}">
                <a16:creationId xmlns:a16="http://schemas.microsoft.com/office/drawing/2014/main" id="{9CA236D2-D1B1-1C46-99DF-440156F9DF2D}"/>
              </a:ext>
            </a:extLst>
          </p:cNvPr>
          <p:cNvSpPr>
            <a:spLocks noGrp="1" noChangeArrowheads="1"/>
          </p:cNvSpPr>
          <p:nvPr>
            <p:ph type="body" idx="1"/>
          </p:nvPr>
        </p:nvSpPr>
        <p:spPr>
          <a:xfrm>
            <a:off x="1013656" y="2092677"/>
            <a:ext cx="7135813" cy="4530725"/>
          </a:xfrm>
        </p:spPr>
        <p:txBody>
          <a:bodyPr/>
          <a:lstStyle/>
          <a:p>
            <a:pPr>
              <a:defRPr/>
            </a:pPr>
            <a:r>
              <a:rPr lang="en-US" dirty="0">
                <a:ea typeface="ＭＳ Ｐゴシック" charset="-128"/>
              </a:rPr>
              <a:t>Describe the physical structure of secondary storage devices and the effect of a device’s structure on its uses</a:t>
            </a:r>
          </a:p>
          <a:p>
            <a:pPr>
              <a:defRPr/>
            </a:pPr>
            <a:r>
              <a:rPr lang="en-US" dirty="0">
                <a:ea typeface="ＭＳ Ｐゴシック" charset="-128"/>
              </a:rPr>
              <a:t>Explain the performance characteristics of mass-storage devices</a:t>
            </a:r>
          </a:p>
          <a:p>
            <a:pPr>
              <a:defRPr/>
            </a:pPr>
            <a:r>
              <a:rPr lang="en-US" dirty="0">
                <a:ea typeface="ＭＳ Ｐゴシック" charset="-128"/>
              </a:rPr>
              <a:t>Evaluate I/O scheduling algorithms</a:t>
            </a:r>
          </a:p>
          <a:p>
            <a:pPr>
              <a:defRPr/>
            </a:pPr>
            <a:r>
              <a:rPr lang="en-US" dirty="0">
                <a:ea typeface="ＭＳ Ｐゴシック" charset="-128"/>
              </a:rPr>
              <a:t>Discuss operating-system services provided for mass storage, including RAID</a:t>
            </a:r>
          </a:p>
          <a:p>
            <a:pPr marL="0" indent="0">
              <a:buFont typeface="Monotype Sorts" pitchFamily="-84" charset="2"/>
              <a:buNone/>
              <a:defRPr/>
            </a:pPr>
            <a:endParaRPr lang="en-US" dirty="0">
              <a:ea typeface="ＭＳ Ｐゴシック" charset="0"/>
              <a:cs typeface="ＭＳ Ｐゴシック" charset="0"/>
            </a:endParaRPr>
          </a:p>
          <a:p>
            <a:pPr marL="342883" indent="-342883">
              <a:buFont typeface="Monotype Sorts" charset="0"/>
              <a:buChar char="n"/>
              <a:defRPr/>
            </a:pPr>
            <a:endParaRPr lang="en-US" dirty="0">
              <a:ea typeface="ＭＳ Ｐゴシック" charset="0"/>
              <a:cs typeface="ＭＳ Ｐゴシック"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a:extLst>
              <a:ext uri="{FF2B5EF4-FFF2-40B4-BE49-F238E27FC236}">
                <a16:creationId xmlns:a16="http://schemas.microsoft.com/office/drawing/2014/main" id="{5801E5FB-880A-4CA7-BEC2-ECFBA3820EEC}"/>
              </a:ext>
            </a:extLst>
          </p:cNvPr>
          <p:cNvSpPr>
            <a:spLocks noGrp="1" noChangeArrowheads="1"/>
          </p:cNvSpPr>
          <p:nvPr>
            <p:ph type="title"/>
          </p:nvPr>
        </p:nvSpPr>
        <p:spPr>
          <a:xfrm>
            <a:off x="3401180" y="1147992"/>
            <a:ext cx="7683500" cy="576263"/>
          </a:xfrm>
        </p:spPr>
        <p:txBody>
          <a:bodyPr/>
          <a:lstStyle/>
          <a:p>
            <a:pPr eaLnBrk="1" hangingPunct="1"/>
            <a:r>
              <a:rPr lang="en-US" altLang="en-US" sz="2400" b="1" dirty="0"/>
              <a:t>Overview of Mass Storage Structure</a:t>
            </a:r>
          </a:p>
        </p:txBody>
      </p:sp>
      <p:sp>
        <p:nvSpPr>
          <p:cNvPr id="6147" name="Rectangle 3">
            <a:extLst>
              <a:ext uri="{FF2B5EF4-FFF2-40B4-BE49-F238E27FC236}">
                <a16:creationId xmlns:a16="http://schemas.microsoft.com/office/drawing/2014/main" id="{ACC91CC2-48D5-A84F-B48A-1DB03E8AD11D}"/>
              </a:ext>
            </a:extLst>
          </p:cNvPr>
          <p:cNvSpPr>
            <a:spLocks noGrp="1" noChangeArrowheads="1"/>
          </p:cNvSpPr>
          <p:nvPr>
            <p:ph type="body" idx="1"/>
          </p:nvPr>
        </p:nvSpPr>
        <p:spPr>
          <a:xfrm>
            <a:off x="1004821" y="2299650"/>
            <a:ext cx="7683501" cy="5270500"/>
          </a:xfrm>
        </p:spPr>
        <p:txBody>
          <a:bodyPr/>
          <a:lstStyle/>
          <a:p>
            <a:pPr marL="285750" indent="-285750">
              <a:buFont typeface="Arial" panose="020B0604020202020204" pitchFamily="34" charset="0"/>
              <a:buChar char="•"/>
              <a:defRPr/>
            </a:pPr>
            <a:r>
              <a:rPr lang="en-US" altLang="en-US" dirty="0"/>
              <a:t>Bulk of secondary storage for modern computers is </a:t>
            </a:r>
            <a:r>
              <a:rPr lang="en-US" altLang="en-US" b="1" dirty="0">
                <a:solidFill>
                  <a:srgbClr val="006699"/>
                </a:solidFill>
                <a:latin typeface="+mj-lt"/>
              </a:rPr>
              <a:t>hard</a:t>
            </a:r>
            <a:r>
              <a:rPr lang="en-US" altLang="en-US" b="1" dirty="0">
                <a:solidFill>
                  <a:srgbClr val="3366FF"/>
                </a:solidFill>
              </a:rPr>
              <a:t> </a:t>
            </a:r>
            <a:r>
              <a:rPr lang="en-US" altLang="en-US" b="1" dirty="0">
                <a:solidFill>
                  <a:srgbClr val="006699"/>
                </a:solidFill>
                <a:latin typeface="+mj-lt"/>
              </a:rPr>
              <a:t>disk</a:t>
            </a:r>
            <a:r>
              <a:rPr lang="en-US" altLang="en-US" b="1" dirty="0">
                <a:solidFill>
                  <a:srgbClr val="3366FF"/>
                </a:solidFill>
              </a:rPr>
              <a:t> </a:t>
            </a:r>
            <a:r>
              <a:rPr lang="en-US" altLang="en-US" b="1" dirty="0">
                <a:solidFill>
                  <a:srgbClr val="006699"/>
                </a:solidFill>
                <a:latin typeface="+mj-lt"/>
              </a:rPr>
              <a:t>drives</a:t>
            </a:r>
            <a:r>
              <a:rPr lang="en-US" altLang="en-US" b="1" dirty="0">
                <a:solidFill>
                  <a:srgbClr val="3366FF"/>
                </a:solidFill>
              </a:rPr>
              <a:t> </a:t>
            </a:r>
            <a:r>
              <a:rPr lang="en-US" altLang="en-US" dirty="0"/>
              <a:t>(</a:t>
            </a:r>
            <a:r>
              <a:rPr lang="en-US" altLang="en-US" b="1" dirty="0">
                <a:solidFill>
                  <a:srgbClr val="006699"/>
                </a:solidFill>
                <a:latin typeface="+mj-lt"/>
              </a:rPr>
              <a:t>HDDs</a:t>
            </a:r>
            <a:r>
              <a:rPr lang="en-US" altLang="en-US" dirty="0"/>
              <a:t>)</a:t>
            </a:r>
            <a:r>
              <a:rPr lang="en-US" altLang="en-US" b="1" dirty="0">
                <a:solidFill>
                  <a:srgbClr val="3366FF"/>
                </a:solidFill>
              </a:rPr>
              <a:t> </a:t>
            </a:r>
            <a:r>
              <a:rPr lang="en-US" altLang="en-US" dirty="0"/>
              <a:t>and</a:t>
            </a:r>
            <a:r>
              <a:rPr lang="en-US" altLang="en-US" b="1" dirty="0">
                <a:solidFill>
                  <a:srgbClr val="3366FF"/>
                </a:solidFill>
              </a:rPr>
              <a:t> </a:t>
            </a:r>
            <a:r>
              <a:rPr lang="en-US" altLang="en-US" b="1" dirty="0">
                <a:solidFill>
                  <a:srgbClr val="006699"/>
                </a:solidFill>
                <a:latin typeface="+mj-lt"/>
              </a:rPr>
              <a:t>nonvolatile</a:t>
            </a:r>
            <a:r>
              <a:rPr lang="en-US" altLang="en-US" b="1" dirty="0">
                <a:solidFill>
                  <a:srgbClr val="3366FF"/>
                </a:solidFill>
              </a:rPr>
              <a:t> </a:t>
            </a:r>
            <a:r>
              <a:rPr lang="en-US" altLang="en-US" b="1" dirty="0">
                <a:solidFill>
                  <a:srgbClr val="006699"/>
                </a:solidFill>
                <a:latin typeface="+mj-lt"/>
              </a:rPr>
              <a:t>memory</a:t>
            </a:r>
            <a:r>
              <a:rPr lang="en-US" altLang="en-US" b="1" dirty="0">
                <a:solidFill>
                  <a:srgbClr val="3366FF"/>
                </a:solidFill>
              </a:rPr>
              <a:t> </a:t>
            </a:r>
            <a:r>
              <a:rPr lang="en-US" altLang="en-US" dirty="0"/>
              <a:t>(</a:t>
            </a:r>
            <a:r>
              <a:rPr lang="en-US" altLang="en-US" b="1" dirty="0">
                <a:solidFill>
                  <a:srgbClr val="006699"/>
                </a:solidFill>
                <a:latin typeface="+mj-lt"/>
              </a:rPr>
              <a:t>NVM</a:t>
            </a:r>
            <a:r>
              <a:rPr lang="en-US" altLang="en-US" dirty="0"/>
              <a:t>)</a:t>
            </a:r>
            <a:r>
              <a:rPr lang="en-US" altLang="en-US" b="1" dirty="0">
                <a:solidFill>
                  <a:srgbClr val="3366FF"/>
                </a:solidFill>
              </a:rPr>
              <a:t> </a:t>
            </a:r>
            <a:r>
              <a:rPr lang="en-US" altLang="en-US" dirty="0"/>
              <a:t>devices</a:t>
            </a:r>
          </a:p>
          <a:p>
            <a:pPr marL="285750" indent="-285750">
              <a:buFont typeface="Arial" panose="020B0604020202020204" pitchFamily="34" charset="0"/>
              <a:buChar char="•"/>
              <a:defRPr/>
            </a:pPr>
            <a:r>
              <a:rPr lang="en-US" altLang="en-US" b="1" dirty="0">
                <a:solidFill>
                  <a:srgbClr val="006699"/>
                </a:solidFill>
                <a:latin typeface="+mj-lt"/>
              </a:rPr>
              <a:t>HDDs</a:t>
            </a:r>
            <a:r>
              <a:rPr lang="en-US" altLang="en-US" b="1" dirty="0">
                <a:solidFill>
                  <a:srgbClr val="3366FF"/>
                </a:solidFill>
              </a:rPr>
              <a:t> </a:t>
            </a:r>
            <a:r>
              <a:rPr lang="en-US" altLang="en-US" dirty="0"/>
              <a:t>spin platters of magnetically-coated material under moving read-write heads</a:t>
            </a:r>
          </a:p>
          <a:p>
            <a:pPr marL="742950" lvl="1" indent="-285750">
              <a:buFont typeface="Arial" panose="020B0604020202020204" pitchFamily="34" charset="0"/>
              <a:buChar char="•"/>
              <a:defRPr/>
            </a:pPr>
            <a:r>
              <a:rPr lang="en-US" altLang="en-US" dirty="0"/>
              <a:t>Drives rotate at 60 to 250 times per second</a:t>
            </a:r>
          </a:p>
          <a:p>
            <a:pPr marL="742950" lvl="1" indent="-285750">
              <a:buFont typeface="Arial" panose="020B0604020202020204" pitchFamily="34" charset="0"/>
              <a:buChar char="•"/>
              <a:defRPr/>
            </a:pPr>
            <a:r>
              <a:rPr lang="en-US" altLang="en-US" b="1" dirty="0">
                <a:solidFill>
                  <a:srgbClr val="006699"/>
                </a:solidFill>
                <a:latin typeface="+mj-lt"/>
              </a:rPr>
              <a:t>Transfer</a:t>
            </a:r>
            <a:r>
              <a:rPr lang="en-US" altLang="en-US" b="1" dirty="0">
                <a:solidFill>
                  <a:srgbClr val="3366FF"/>
                </a:solidFill>
              </a:rPr>
              <a:t> </a:t>
            </a:r>
            <a:r>
              <a:rPr lang="en-US" altLang="en-US" b="1" dirty="0">
                <a:solidFill>
                  <a:srgbClr val="006699"/>
                </a:solidFill>
                <a:latin typeface="+mj-lt"/>
              </a:rPr>
              <a:t>rate</a:t>
            </a:r>
            <a:r>
              <a:rPr lang="en-US" altLang="en-US" dirty="0">
                <a:solidFill>
                  <a:srgbClr val="3366FF"/>
                </a:solidFill>
              </a:rPr>
              <a:t> </a:t>
            </a:r>
            <a:r>
              <a:rPr lang="en-US" altLang="en-US" dirty="0"/>
              <a:t>is rate at which data flow between drive and computer</a:t>
            </a:r>
          </a:p>
          <a:p>
            <a:pPr marL="742950" lvl="1" indent="-285750">
              <a:buFont typeface="Arial" panose="020B0604020202020204" pitchFamily="34" charset="0"/>
              <a:buChar char="•"/>
              <a:defRPr/>
            </a:pPr>
            <a:r>
              <a:rPr lang="en-US" altLang="en-US" b="1" dirty="0">
                <a:solidFill>
                  <a:srgbClr val="006699"/>
                </a:solidFill>
                <a:latin typeface="+mj-lt"/>
              </a:rPr>
              <a:t>Positioning</a:t>
            </a:r>
            <a:r>
              <a:rPr lang="en-US" altLang="en-US" b="1" dirty="0">
                <a:solidFill>
                  <a:srgbClr val="3366FF"/>
                </a:solidFill>
              </a:rPr>
              <a:t> </a:t>
            </a:r>
            <a:r>
              <a:rPr lang="en-US" altLang="en-US" b="1" dirty="0">
                <a:solidFill>
                  <a:srgbClr val="006699"/>
                </a:solidFill>
                <a:latin typeface="+mj-lt"/>
              </a:rPr>
              <a:t>time</a:t>
            </a:r>
            <a:r>
              <a:rPr lang="en-US" altLang="en-US" dirty="0">
                <a:solidFill>
                  <a:srgbClr val="3366FF"/>
                </a:solidFill>
              </a:rPr>
              <a:t> </a:t>
            </a:r>
            <a:r>
              <a:rPr lang="en-US" altLang="en-US" dirty="0"/>
              <a:t>(</a:t>
            </a:r>
            <a:r>
              <a:rPr lang="en-US" altLang="en-US" b="1" dirty="0">
                <a:solidFill>
                  <a:srgbClr val="006699"/>
                </a:solidFill>
                <a:latin typeface="+mj-lt"/>
              </a:rPr>
              <a:t>random-access</a:t>
            </a:r>
            <a:r>
              <a:rPr lang="en-US" altLang="en-US" b="1" dirty="0">
                <a:solidFill>
                  <a:srgbClr val="3366FF"/>
                </a:solidFill>
              </a:rPr>
              <a:t> </a:t>
            </a:r>
            <a:r>
              <a:rPr lang="en-US" altLang="en-US" b="1" dirty="0">
                <a:solidFill>
                  <a:srgbClr val="006699"/>
                </a:solidFill>
                <a:latin typeface="+mj-lt"/>
              </a:rPr>
              <a:t>time</a:t>
            </a:r>
            <a:r>
              <a:rPr lang="en-US" altLang="en-US" dirty="0"/>
              <a:t>) is time to move disk arm to desired cylinder (</a:t>
            </a:r>
            <a:r>
              <a:rPr lang="en-US" altLang="en-US" b="1" dirty="0">
                <a:solidFill>
                  <a:srgbClr val="006699"/>
                </a:solidFill>
                <a:latin typeface="+mj-lt"/>
              </a:rPr>
              <a:t>seek</a:t>
            </a:r>
            <a:r>
              <a:rPr lang="en-US" altLang="en-US" b="1" dirty="0">
                <a:solidFill>
                  <a:srgbClr val="3366FF"/>
                </a:solidFill>
              </a:rPr>
              <a:t> </a:t>
            </a:r>
            <a:r>
              <a:rPr lang="en-US" altLang="en-US" b="1" dirty="0">
                <a:solidFill>
                  <a:srgbClr val="006699"/>
                </a:solidFill>
                <a:latin typeface="+mj-lt"/>
              </a:rPr>
              <a:t>time</a:t>
            </a:r>
            <a:r>
              <a:rPr lang="en-US" altLang="en-US" dirty="0"/>
              <a:t>) and time for desired sector to rotate under the disk head (</a:t>
            </a:r>
            <a:r>
              <a:rPr lang="en-US" altLang="en-US" b="1" dirty="0">
                <a:solidFill>
                  <a:srgbClr val="006699"/>
                </a:solidFill>
                <a:latin typeface="+mj-lt"/>
              </a:rPr>
              <a:t>rotational</a:t>
            </a:r>
            <a:r>
              <a:rPr lang="en-US" altLang="en-US" b="1" dirty="0">
                <a:solidFill>
                  <a:srgbClr val="3366FF"/>
                </a:solidFill>
              </a:rPr>
              <a:t> </a:t>
            </a:r>
            <a:r>
              <a:rPr lang="en-US" altLang="en-US" b="1" dirty="0">
                <a:solidFill>
                  <a:srgbClr val="006699"/>
                </a:solidFill>
                <a:latin typeface="+mj-lt"/>
              </a:rPr>
              <a:t>latency</a:t>
            </a:r>
            <a:r>
              <a:rPr lang="en-US" altLang="en-US" dirty="0"/>
              <a:t>)</a:t>
            </a:r>
          </a:p>
          <a:p>
            <a:pPr marL="742950" lvl="1" indent="-285750">
              <a:buFont typeface="Arial" panose="020B0604020202020204" pitchFamily="34" charset="0"/>
              <a:buChar char="•"/>
              <a:defRPr/>
            </a:pPr>
            <a:r>
              <a:rPr lang="en-US" altLang="en-US" b="1" dirty="0">
                <a:solidFill>
                  <a:srgbClr val="006699"/>
                </a:solidFill>
                <a:latin typeface="+mj-lt"/>
              </a:rPr>
              <a:t>Head</a:t>
            </a:r>
            <a:r>
              <a:rPr lang="en-US" altLang="en-US" b="1" dirty="0">
                <a:solidFill>
                  <a:srgbClr val="3366FF"/>
                </a:solidFill>
              </a:rPr>
              <a:t> </a:t>
            </a:r>
            <a:r>
              <a:rPr lang="en-US" altLang="en-US" b="1" dirty="0">
                <a:solidFill>
                  <a:srgbClr val="006699"/>
                </a:solidFill>
                <a:latin typeface="+mj-lt"/>
              </a:rPr>
              <a:t>crash</a:t>
            </a:r>
            <a:r>
              <a:rPr lang="en-US" altLang="en-US" dirty="0">
                <a:solidFill>
                  <a:srgbClr val="3366FF"/>
                </a:solidFill>
              </a:rPr>
              <a:t> </a:t>
            </a:r>
            <a:r>
              <a:rPr lang="en-US" altLang="en-US" dirty="0"/>
              <a:t>results from disk head making contact with the disk surface  -- That</a:t>
            </a:r>
            <a:r>
              <a:rPr lang="ja-JP" altLang="en-US" dirty="0"/>
              <a:t>’</a:t>
            </a:r>
            <a:r>
              <a:rPr lang="en-US" altLang="ja-JP" dirty="0"/>
              <a:t>s bad</a:t>
            </a:r>
          </a:p>
          <a:p>
            <a:pPr marL="285750" indent="-285750">
              <a:buFont typeface="Arial" panose="020B0604020202020204" pitchFamily="34" charset="0"/>
              <a:buChar char="•"/>
              <a:defRPr/>
            </a:pPr>
            <a:r>
              <a:rPr lang="en-US" altLang="en-US" dirty="0"/>
              <a:t>Disks can be removable</a:t>
            </a:r>
          </a:p>
          <a:p>
            <a:pPr marL="0" indent="0">
              <a:buFont typeface="Monotype Sorts" pitchFamily="2" charset="2"/>
              <a:buNone/>
              <a:defRPr/>
            </a:pPr>
            <a:endParaRPr lang="en-US"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4">
            <a:extLst>
              <a:ext uri="{FF2B5EF4-FFF2-40B4-BE49-F238E27FC236}">
                <a16:creationId xmlns:a16="http://schemas.microsoft.com/office/drawing/2014/main" id="{FA784B65-D9CF-4BA4-A4FA-D1FDF037FA5D}"/>
              </a:ext>
            </a:extLst>
          </p:cNvPr>
          <p:cNvSpPr>
            <a:spLocks noGrp="1" noChangeArrowheads="1"/>
          </p:cNvSpPr>
          <p:nvPr>
            <p:ph type="title"/>
          </p:nvPr>
        </p:nvSpPr>
        <p:spPr>
          <a:xfrm>
            <a:off x="3332266" y="1074121"/>
            <a:ext cx="7527925" cy="576262"/>
          </a:xfrm>
        </p:spPr>
        <p:txBody>
          <a:bodyPr/>
          <a:lstStyle/>
          <a:p>
            <a:pPr eaLnBrk="1" hangingPunct="1"/>
            <a:r>
              <a:rPr lang="en-US" altLang="en-US" sz="2400" b="1" dirty="0"/>
              <a:t>Moving-head Disk Mechanism</a:t>
            </a:r>
          </a:p>
        </p:txBody>
      </p:sp>
      <p:pic>
        <p:nvPicPr>
          <p:cNvPr id="2" name="Picture 1" descr="10_01.pdf">
            <a:extLst>
              <a:ext uri="{FF2B5EF4-FFF2-40B4-BE49-F238E27FC236}">
                <a16:creationId xmlns:a16="http://schemas.microsoft.com/office/drawing/2014/main" id="{497D1606-C56B-A781-0F3E-00187A7E183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19766" y="1846536"/>
            <a:ext cx="5157787" cy="420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a:extLst>
              <a:ext uri="{FF2B5EF4-FFF2-40B4-BE49-F238E27FC236}">
                <a16:creationId xmlns:a16="http://schemas.microsoft.com/office/drawing/2014/main" id="{202B2455-C60E-4123-903F-646089314286}"/>
              </a:ext>
            </a:extLst>
          </p:cNvPr>
          <p:cNvSpPr>
            <a:spLocks noGrp="1" noChangeArrowheads="1"/>
          </p:cNvSpPr>
          <p:nvPr>
            <p:ph type="title"/>
          </p:nvPr>
        </p:nvSpPr>
        <p:spPr>
          <a:xfrm>
            <a:off x="4351283" y="725487"/>
            <a:ext cx="8229600" cy="576263"/>
          </a:xfrm>
        </p:spPr>
        <p:txBody>
          <a:bodyPr/>
          <a:lstStyle/>
          <a:p>
            <a:r>
              <a:rPr lang="en-US" altLang="en-US" sz="2400" b="1" dirty="0"/>
              <a:t>Hard Disk Drives</a:t>
            </a:r>
          </a:p>
        </p:txBody>
      </p:sp>
      <p:sp>
        <p:nvSpPr>
          <p:cNvPr id="15362" name="Content Placeholder 2">
            <a:extLst>
              <a:ext uri="{FF2B5EF4-FFF2-40B4-BE49-F238E27FC236}">
                <a16:creationId xmlns:a16="http://schemas.microsoft.com/office/drawing/2014/main" id="{714E7A66-CD44-4D17-92E9-D7CA5ED34EB0}"/>
              </a:ext>
            </a:extLst>
          </p:cNvPr>
          <p:cNvSpPr>
            <a:spLocks noGrp="1" noChangeArrowheads="1"/>
          </p:cNvSpPr>
          <p:nvPr>
            <p:ph idx="1"/>
          </p:nvPr>
        </p:nvSpPr>
        <p:spPr>
          <a:xfrm>
            <a:off x="821094" y="1301750"/>
            <a:ext cx="3946850" cy="4662488"/>
          </a:xfrm>
        </p:spPr>
        <p:txBody>
          <a:bodyPr/>
          <a:lstStyle/>
          <a:p>
            <a:r>
              <a:rPr lang="en-US" altLang="en-US" sz="1600" dirty="0"/>
              <a:t>Platters range from .85</a:t>
            </a:r>
            <a:r>
              <a:rPr lang="ja-JP" altLang="en-US" sz="1600" dirty="0"/>
              <a:t>”</a:t>
            </a:r>
            <a:r>
              <a:rPr lang="en-US" altLang="ja-JP" sz="1600" dirty="0"/>
              <a:t> to 14</a:t>
            </a:r>
            <a:r>
              <a:rPr lang="ja-JP" altLang="en-US" sz="1600" dirty="0"/>
              <a:t>”</a:t>
            </a:r>
            <a:r>
              <a:rPr lang="en-US" altLang="ja-JP" sz="1600" dirty="0"/>
              <a:t> (historically)</a:t>
            </a:r>
          </a:p>
          <a:p>
            <a:pPr lvl="1"/>
            <a:r>
              <a:rPr lang="en-US" altLang="en-US" sz="1600" dirty="0"/>
              <a:t>Commonly 3.5</a:t>
            </a:r>
            <a:r>
              <a:rPr lang="ja-JP" altLang="en-US" sz="1600" dirty="0"/>
              <a:t>”</a:t>
            </a:r>
            <a:r>
              <a:rPr lang="en-US" altLang="ja-JP" sz="1600" dirty="0"/>
              <a:t>, 2.5</a:t>
            </a:r>
            <a:r>
              <a:rPr lang="ja-JP" altLang="en-US" sz="1600" dirty="0"/>
              <a:t>”</a:t>
            </a:r>
            <a:r>
              <a:rPr lang="en-US" altLang="ja-JP" sz="1600" dirty="0"/>
              <a:t>, and 1.8</a:t>
            </a:r>
            <a:r>
              <a:rPr lang="ja-JP" altLang="en-US" sz="1600" dirty="0"/>
              <a:t>”</a:t>
            </a:r>
            <a:endParaRPr lang="en-US" altLang="ja-JP" sz="1600" dirty="0"/>
          </a:p>
          <a:p>
            <a:r>
              <a:rPr lang="en-US" altLang="en-US" sz="1600" dirty="0"/>
              <a:t>Range from 30GB to 3TB per drive</a:t>
            </a:r>
          </a:p>
          <a:p>
            <a:r>
              <a:rPr lang="en-US" altLang="en-US" sz="1600" dirty="0"/>
              <a:t>Performance </a:t>
            </a:r>
          </a:p>
          <a:p>
            <a:pPr lvl="1"/>
            <a:r>
              <a:rPr lang="en-US" altLang="en-US" sz="1600" dirty="0"/>
              <a:t>Transfer Rate – theoretical – 6 Gb/sec</a:t>
            </a:r>
          </a:p>
          <a:p>
            <a:pPr lvl="1"/>
            <a:r>
              <a:rPr lang="en-US" altLang="en-US" sz="1600" dirty="0"/>
              <a:t>Effective Transfer Rate – real – 1Gb/sec</a:t>
            </a:r>
          </a:p>
          <a:p>
            <a:pPr lvl="1"/>
            <a:r>
              <a:rPr lang="en-US" altLang="en-US" sz="1600" dirty="0"/>
              <a:t>Seek time from 3ms to 12ms – 9ms common for desktop drives</a:t>
            </a:r>
          </a:p>
          <a:p>
            <a:pPr lvl="1"/>
            <a:r>
              <a:rPr lang="en-US" altLang="en-US" sz="1600" dirty="0"/>
              <a:t>Average seek time measured or calculated based on 1/3 of tracks</a:t>
            </a:r>
          </a:p>
          <a:p>
            <a:pPr lvl="1"/>
            <a:r>
              <a:rPr lang="en-US" altLang="en-US" sz="1600" dirty="0"/>
              <a:t>Latency based on spindle speed</a:t>
            </a:r>
          </a:p>
          <a:p>
            <a:pPr lvl="2"/>
            <a:r>
              <a:rPr lang="en-US" altLang="en-US" sz="1600" dirty="0"/>
              <a:t>1 / (RPM / 60) = 60 / RPM</a:t>
            </a:r>
          </a:p>
          <a:p>
            <a:pPr lvl="1"/>
            <a:r>
              <a:rPr lang="en-US" altLang="en-US" sz="1600" dirty="0"/>
              <a:t>Average latency = ½ latency</a:t>
            </a:r>
          </a:p>
          <a:p>
            <a:pPr lvl="1"/>
            <a:endParaRPr lang="en-US" altLang="en-US" sz="1600" dirty="0"/>
          </a:p>
          <a:p>
            <a:endParaRPr lang="en-US" altLang="en-US" sz="1600" dirty="0"/>
          </a:p>
        </p:txBody>
      </p:sp>
      <p:pic>
        <p:nvPicPr>
          <p:cNvPr id="2" name="Picture 2">
            <a:extLst>
              <a:ext uri="{FF2B5EF4-FFF2-40B4-BE49-F238E27FC236}">
                <a16:creationId xmlns:a16="http://schemas.microsoft.com/office/drawing/2014/main" id="{0DC82365-6267-DDE4-E4B0-9A1784DE2C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58798" y="1916605"/>
            <a:ext cx="3792537" cy="2525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a:extLst>
              <a:ext uri="{FF2B5EF4-FFF2-40B4-BE49-F238E27FC236}">
                <a16:creationId xmlns:a16="http://schemas.microsoft.com/office/drawing/2014/main" id="{EC211790-1046-47C4-B300-AD763BE90711}"/>
              </a:ext>
            </a:extLst>
          </p:cNvPr>
          <p:cNvSpPr>
            <a:spLocks noGrp="1" noChangeArrowheads="1"/>
          </p:cNvSpPr>
          <p:nvPr>
            <p:ph type="title"/>
          </p:nvPr>
        </p:nvSpPr>
        <p:spPr>
          <a:xfrm>
            <a:off x="3486434" y="1014429"/>
            <a:ext cx="8229600" cy="576262"/>
          </a:xfrm>
        </p:spPr>
        <p:txBody>
          <a:bodyPr/>
          <a:lstStyle/>
          <a:p>
            <a:r>
              <a:rPr lang="en-US" altLang="en-US" sz="2400" b="1" dirty="0"/>
              <a:t>Hard Disk Performance</a:t>
            </a:r>
          </a:p>
        </p:txBody>
      </p:sp>
      <p:sp>
        <p:nvSpPr>
          <p:cNvPr id="16386" name="Content Placeholder 2">
            <a:extLst>
              <a:ext uri="{FF2B5EF4-FFF2-40B4-BE49-F238E27FC236}">
                <a16:creationId xmlns:a16="http://schemas.microsoft.com/office/drawing/2014/main" id="{3CBBC053-AFF1-42C2-98E7-12C0B1809BE5}"/>
              </a:ext>
            </a:extLst>
          </p:cNvPr>
          <p:cNvSpPr>
            <a:spLocks noGrp="1" noChangeArrowheads="1"/>
          </p:cNvSpPr>
          <p:nvPr>
            <p:ph idx="1"/>
          </p:nvPr>
        </p:nvSpPr>
        <p:spPr>
          <a:xfrm>
            <a:off x="1053003" y="2036009"/>
            <a:ext cx="7699114" cy="5059363"/>
          </a:xfrm>
        </p:spPr>
        <p:txBody>
          <a:bodyPr/>
          <a:lstStyle/>
          <a:p>
            <a:pPr marL="285750" indent="-285750">
              <a:buFont typeface="Arial" panose="020B0604020202020204" pitchFamily="34" charset="0"/>
              <a:buChar char="•"/>
            </a:pPr>
            <a:r>
              <a:rPr lang="en-US" altLang="en-US" b="1" dirty="0">
                <a:solidFill>
                  <a:srgbClr val="006699"/>
                </a:solidFill>
                <a:latin typeface="+mj-lt"/>
              </a:rPr>
              <a:t>Access</a:t>
            </a:r>
            <a:r>
              <a:rPr lang="en-US" altLang="en-US" b="1" dirty="0">
                <a:solidFill>
                  <a:srgbClr val="3366FF"/>
                </a:solidFill>
              </a:rPr>
              <a:t> </a:t>
            </a:r>
            <a:r>
              <a:rPr lang="en-US" altLang="en-US" b="1" dirty="0">
                <a:solidFill>
                  <a:srgbClr val="006699"/>
                </a:solidFill>
                <a:latin typeface="+mj-lt"/>
              </a:rPr>
              <a:t>Latency</a:t>
            </a:r>
            <a:r>
              <a:rPr lang="en-US" altLang="en-US" b="1" dirty="0">
                <a:solidFill>
                  <a:srgbClr val="3366FF"/>
                </a:solidFill>
              </a:rPr>
              <a:t> </a:t>
            </a:r>
            <a:r>
              <a:rPr lang="en-US" altLang="en-US" dirty="0"/>
              <a:t>= </a:t>
            </a:r>
            <a:r>
              <a:rPr lang="en-US" altLang="en-US" b="1" dirty="0">
                <a:solidFill>
                  <a:srgbClr val="006699"/>
                </a:solidFill>
                <a:latin typeface="+mj-lt"/>
              </a:rPr>
              <a:t>Average</a:t>
            </a:r>
            <a:r>
              <a:rPr lang="en-US" altLang="en-US" b="1" dirty="0">
                <a:solidFill>
                  <a:srgbClr val="3366FF"/>
                </a:solidFill>
              </a:rPr>
              <a:t> </a:t>
            </a:r>
            <a:r>
              <a:rPr lang="en-US" altLang="en-US" b="1" dirty="0">
                <a:solidFill>
                  <a:srgbClr val="006699"/>
                </a:solidFill>
                <a:latin typeface="+mj-lt"/>
              </a:rPr>
              <a:t>access</a:t>
            </a:r>
            <a:r>
              <a:rPr lang="en-US" altLang="en-US" b="1" dirty="0">
                <a:solidFill>
                  <a:srgbClr val="3366FF"/>
                </a:solidFill>
              </a:rPr>
              <a:t> </a:t>
            </a:r>
            <a:r>
              <a:rPr lang="en-US" altLang="en-US" b="1" dirty="0">
                <a:solidFill>
                  <a:srgbClr val="006699"/>
                </a:solidFill>
                <a:latin typeface="+mj-lt"/>
              </a:rPr>
              <a:t>time</a:t>
            </a:r>
            <a:r>
              <a:rPr lang="en-US" altLang="en-US" b="1" dirty="0">
                <a:solidFill>
                  <a:srgbClr val="3366FF"/>
                </a:solidFill>
              </a:rPr>
              <a:t> </a:t>
            </a:r>
            <a:r>
              <a:rPr lang="en-US" altLang="en-US" dirty="0"/>
              <a:t>= average seek time + average latency</a:t>
            </a:r>
          </a:p>
          <a:p>
            <a:pPr marL="742950" lvl="1" indent="-285750">
              <a:buFont typeface="Arial" panose="020B0604020202020204" pitchFamily="34" charset="0"/>
              <a:buChar char="•"/>
            </a:pPr>
            <a:r>
              <a:rPr lang="en-US" altLang="en-US" dirty="0"/>
              <a:t>For fastest disk 3ms + 2ms = 5ms</a:t>
            </a:r>
          </a:p>
          <a:p>
            <a:pPr marL="742950" lvl="1" indent="-285750">
              <a:buFont typeface="Arial" panose="020B0604020202020204" pitchFamily="34" charset="0"/>
              <a:buChar char="•"/>
            </a:pPr>
            <a:r>
              <a:rPr lang="en-US" altLang="en-US" dirty="0"/>
              <a:t>For slow disk 9ms + 5.56ms = 14.56ms</a:t>
            </a:r>
          </a:p>
          <a:p>
            <a:pPr marL="285750" indent="-285750">
              <a:buFont typeface="Arial" panose="020B0604020202020204" pitchFamily="34" charset="0"/>
              <a:buChar char="•"/>
            </a:pPr>
            <a:r>
              <a:rPr lang="en-US" altLang="en-US" dirty="0"/>
              <a:t>Average I/O time = average access time + (amount to transfer / transfer rate) + controller overhead</a:t>
            </a:r>
          </a:p>
          <a:p>
            <a:pPr marL="285750" indent="-285750">
              <a:buFont typeface="Arial" panose="020B0604020202020204" pitchFamily="34" charset="0"/>
              <a:buChar char="•"/>
            </a:pPr>
            <a:r>
              <a:rPr lang="en-US" altLang="en-US" dirty="0"/>
              <a:t>For example to transfer a 4KB block on a 7200 RPM disk with a 5ms average seek time, 1Gb/sec transfer rate with a .1ms controller overhead =</a:t>
            </a:r>
          </a:p>
          <a:p>
            <a:pPr marL="742950" lvl="1" indent="-285750">
              <a:buFont typeface="Arial" panose="020B0604020202020204" pitchFamily="34" charset="0"/>
              <a:buChar char="•"/>
            </a:pPr>
            <a:r>
              <a:rPr lang="en-US" altLang="en-US" dirty="0"/>
              <a:t>5ms + 4.17ms + 0.1ms + transfer time =</a:t>
            </a:r>
          </a:p>
          <a:p>
            <a:pPr marL="742950" lvl="1" indent="-285750">
              <a:buFont typeface="Arial" panose="020B0604020202020204" pitchFamily="34" charset="0"/>
              <a:buChar char="•"/>
            </a:pPr>
            <a:r>
              <a:rPr lang="en-US" altLang="en-US" dirty="0"/>
              <a:t>Transfer time = 4KB / 1Gb/s * 8Gb / GB * 1GB / 1024</a:t>
            </a:r>
            <a:r>
              <a:rPr lang="en-US" altLang="en-US" baseline="30000" dirty="0"/>
              <a:t>2</a:t>
            </a:r>
            <a:r>
              <a:rPr lang="en-US" altLang="en-US" dirty="0"/>
              <a:t>KB = 32 / (1024</a:t>
            </a:r>
            <a:r>
              <a:rPr lang="en-US" altLang="en-US" baseline="30000" dirty="0"/>
              <a:t>2</a:t>
            </a:r>
            <a:r>
              <a:rPr lang="en-US" altLang="en-US" dirty="0"/>
              <a:t>) = 0.031 </a:t>
            </a:r>
            <a:r>
              <a:rPr lang="en-US" altLang="en-US" dirty="0" err="1"/>
              <a:t>ms</a:t>
            </a:r>
            <a:r>
              <a:rPr lang="en-US" altLang="en-US" dirty="0"/>
              <a:t> </a:t>
            </a:r>
          </a:p>
          <a:p>
            <a:pPr marL="742950" lvl="1" indent="-285750">
              <a:buFont typeface="Arial" panose="020B0604020202020204" pitchFamily="34" charset="0"/>
              <a:buChar char="•"/>
            </a:pPr>
            <a:r>
              <a:rPr lang="en-US" altLang="en-US" dirty="0"/>
              <a:t>Average I/O time for 4KB block = 9.27ms + .031ms = 9.301ms</a:t>
            </a:r>
          </a:p>
          <a:p>
            <a:pPr marL="285750" indent="-285750">
              <a:buFont typeface="Arial" panose="020B0604020202020204" pitchFamily="34" charset="0"/>
              <a:buChar char="•"/>
            </a:pPr>
            <a:endParaRPr lang="en-US" altLang="en-US" dirty="0"/>
          </a:p>
          <a:p>
            <a:pPr marL="285750" indent="-285750">
              <a:buFont typeface="Arial" panose="020B0604020202020204" pitchFamily="34" charset="0"/>
              <a:buChar char="•"/>
            </a:pPr>
            <a:endParaRPr lang="en-US" altLang="en-US" dirty="0"/>
          </a:p>
          <a:p>
            <a:endParaRPr lang="en-US" altLang="en-US" dirty="0"/>
          </a:p>
          <a:p>
            <a:endParaRPr lang="en-US"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a:extLst>
              <a:ext uri="{FF2B5EF4-FFF2-40B4-BE49-F238E27FC236}">
                <a16:creationId xmlns:a16="http://schemas.microsoft.com/office/drawing/2014/main" id="{CB56E4DA-F2AF-406C-840C-A7F468448BD1}"/>
              </a:ext>
            </a:extLst>
          </p:cNvPr>
          <p:cNvSpPr>
            <a:spLocks noGrp="1" noChangeArrowheads="1"/>
          </p:cNvSpPr>
          <p:nvPr>
            <p:ph type="title"/>
          </p:nvPr>
        </p:nvSpPr>
        <p:spPr>
          <a:xfrm>
            <a:off x="3632998" y="795722"/>
            <a:ext cx="8229600" cy="576262"/>
          </a:xfrm>
        </p:spPr>
        <p:txBody>
          <a:bodyPr/>
          <a:lstStyle/>
          <a:p>
            <a:r>
              <a:rPr lang="en-US" altLang="en-US" sz="2400" b="1" dirty="0"/>
              <a:t>The First Commercial Disk Drive</a:t>
            </a:r>
          </a:p>
        </p:txBody>
      </p:sp>
      <p:sp>
        <p:nvSpPr>
          <p:cNvPr id="17411" name="TextBox 3">
            <a:extLst>
              <a:ext uri="{FF2B5EF4-FFF2-40B4-BE49-F238E27FC236}">
                <a16:creationId xmlns:a16="http://schemas.microsoft.com/office/drawing/2014/main" id="{5AFA6DD4-913D-456C-9412-2CA1AA33CFB5}"/>
              </a:ext>
            </a:extLst>
          </p:cNvPr>
          <p:cNvSpPr txBox="1">
            <a:spLocks noChangeArrowheads="1"/>
          </p:cNvSpPr>
          <p:nvPr/>
        </p:nvSpPr>
        <p:spPr bwMode="auto">
          <a:xfrm>
            <a:off x="5141167" y="1698625"/>
            <a:ext cx="3481389" cy="258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defRPr>
                <a:solidFill>
                  <a:schemeClr val="tx1"/>
                </a:solidFill>
                <a:latin typeface="Verdana" panose="020B0604030504040204" pitchFamily="34" charset="0"/>
                <a:ea typeface="MS PGothic" panose="020B0600070205080204" pitchFamily="34" charset="-128"/>
              </a:defRPr>
            </a:lvl1pPr>
            <a:lvl2pPr marL="742950" indent="-285750">
              <a:defRPr>
                <a:solidFill>
                  <a:schemeClr val="tx1"/>
                </a:solidFill>
                <a:latin typeface="Verdana" panose="020B0604030504040204" pitchFamily="34" charset="0"/>
                <a:ea typeface="MS PGothic" panose="020B0600070205080204" pitchFamily="34" charset="-128"/>
              </a:defRPr>
            </a:lvl2pPr>
            <a:lvl3pPr marL="1143000" indent="-228600">
              <a:defRPr>
                <a:solidFill>
                  <a:schemeClr val="tx1"/>
                </a:solidFill>
                <a:latin typeface="Verdana" panose="020B0604030504040204" pitchFamily="34" charset="0"/>
                <a:ea typeface="MS PGothic" panose="020B0600070205080204" pitchFamily="34" charset="-128"/>
              </a:defRPr>
            </a:lvl3pPr>
            <a:lvl4pPr marL="1600200" indent="-228600">
              <a:defRPr>
                <a:solidFill>
                  <a:schemeClr val="tx1"/>
                </a:solidFill>
                <a:latin typeface="Verdana" panose="020B0604030504040204" pitchFamily="34" charset="0"/>
                <a:ea typeface="MS PGothic" panose="020B0600070205080204" pitchFamily="34" charset="-128"/>
              </a:defRPr>
            </a:lvl4pPr>
            <a:lvl5pPr marL="2057400" indent="-228600">
              <a:defRPr>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r>
              <a:rPr lang="en-US" altLang="en-US" dirty="0"/>
              <a:t>1956</a:t>
            </a:r>
          </a:p>
          <a:p>
            <a:r>
              <a:rPr lang="en-US" altLang="en-US" dirty="0"/>
              <a:t>IBM RAMDAC computer included the IBM Model 350 disk storage system</a:t>
            </a:r>
          </a:p>
          <a:p>
            <a:endParaRPr lang="en-US" altLang="en-US" dirty="0"/>
          </a:p>
          <a:p>
            <a:r>
              <a:rPr lang="en-US" altLang="en-US" dirty="0"/>
              <a:t>5M (7 bit) characters</a:t>
            </a:r>
          </a:p>
          <a:p>
            <a:r>
              <a:rPr lang="en-US" altLang="en-US" dirty="0"/>
              <a:t>50 x 24</a:t>
            </a:r>
            <a:r>
              <a:rPr lang="ja-JP" altLang="en-US" dirty="0"/>
              <a:t>”</a:t>
            </a:r>
            <a:r>
              <a:rPr lang="en-US" altLang="ja-JP" dirty="0"/>
              <a:t> platters</a:t>
            </a:r>
          </a:p>
          <a:p>
            <a:r>
              <a:rPr lang="en-US" altLang="en-US" dirty="0"/>
              <a:t>Access time = &lt; 1 second</a:t>
            </a:r>
          </a:p>
          <a:p>
            <a:endParaRPr lang="en-US" altLang="en-US" dirty="0"/>
          </a:p>
        </p:txBody>
      </p:sp>
      <p:pic>
        <p:nvPicPr>
          <p:cNvPr id="2" name="Picture 2">
            <a:extLst>
              <a:ext uri="{FF2B5EF4-FFF2-40B4-BE49-F238E27FC236}">
                <a16:creationId xmlns:a16="http://schemas.microsoft.com/office/drawing/2014/main" id="{F2169305-759D-F34F-5E16-8C4F4D853DD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81320" y="1371984"/>
            <a:ext cx="3481388" cy="438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a:extLst>
              <a:ext uri="{FF2B5EF4-FFF2-40B4-BE49-F238E27FC236}">
                <a16:creationId xmlns:a16="http://schemas.microsoft.com/office/drawing/2014/main" id="{5348F083-E43D-46B3-876F-CBA18F86339E}"/>
              </a:ext>
            </a:extLst>
          </p:cNvPr>
          <p:cNvSpPr>
            <a:spLocks noGrp="1" noChangeArrowheads="1"/>
          </p:cNvSpPr>
          <p:nvPr>
            <p:ph type="title"/>
          </p:nvPr>
        </p:nvSpPr>
        <p:spPr>
          <a:xfrm>
            <a:off x="3815255" y="1014428"/>
            <a:ext cx="8229600" cy="576262"/>
          </a:xfrm>
        </p:spPr>
        <p:txBody>
          <a:bodyPr/>
          <a:lstStyle/>
          <a:p>
            <a:r>
              <a:rPr lang="en-US" altLang="en-US" sz="2400" b="1" dirty="0"/>
              <a:t>Nonvolatile Memory Devices</a:t>
            </a:r>
          </a:p>
        </p:txBody>
      </p:sp>
      <p:sp>
        <p:nvSpPr>
          <p:cNvPr id="18434" name="Content Placeholder 2">
            <a:extLst>
              <a:ext uri="{FF2B5EF4-FFF2-40B4-BE49-F238E27FC236}">
                <a16:creationId xmlns:a16="http://schemas.microsoft.com/office/drawing/2014/main" id="{5F78CCBB-727E-4B4F-A84F-5887808E8305}"/>
              </a:ext>
            </a:extLst>
          </p:cNvPr>
          <p:cNvSpPr>
            <a:spLocks noGrp="1" noChangeArrowheads="1"/>
          </p:cNvSpPr>
          <p:nvPr>
            <p:ph idx="1"/>
          </p:nvPr>
        </p:nvSpPr>
        <p:spPr>
          <a:xfrm>
            <a:off x="972394" y="2114507"/>
            <a:ext cx="7714406" cy="4354351"/>
          </a:xfrm>
        </p:spPr>
        <p:txBody>
          <a:bodyPr/>
          <a:lstStyle/>
          <a:p>
            <a:pPr marL="285750" indent="-285750">
              <a:buFont typeface="Arial" panose="020B0604020202020204" pitchFamily="34" charset="0"/>
              <a:buChar char="•"/>
            </a:pPr>
            <a:r>
              <a:rPr lang="en-US" altLang="en-US" dirty="0"/>
              <a:t>If disk-drive like, then called </a:t>
            </a:r>
            <a:r>
              <a:rPr lang="en-US" altLang="en-US" b="1" dirty="0">
                <a:solidFill>
                  <a:srgbClr val="006699"/>
                </a:solidFill>
                <a:latin typeface="+mj-lt"/>
              </a:rPr>
              <a:t>solid-state</a:t>
            </a:r>
            <a:r>
              <a:rPr lang="en-US" altLang="en-US" b="1" dirty="0">
                <a:solidFill>
                  <a:srgbClr val="3366FF"/>
                </a:solidFill>
              </a:rPr>
              <a:t> </a:t>
            </a:r>
            <a:r>
              <a:rPr lang="en-US" altLang="en-US" b="1" dirty="0">
                <a:solidFill>
                  <a:srgbClr val="006699"/>
                </a:solidFill>
                <a:latin typeface="+mj-lt"/>
              </a:rPr>
              <a:t>disks</a:t>
            </a:r>
            <a:r>
              <a:rPr lang="en-US" altLang="en-US" b="1" dirty="0">
                <a:solidFill>
                  <a:srgbClr val="3366FF"/>
                </a:solidFill>
              </a:rPr>
              <a:t> </a:t>
            </a:r>
            <a:r>
              <a:rPr lang="en-US" altLang="en-US" dirty="0"/>
              <a:t>(</a:t>
            </a:r>
            <a:r>
              <a:rPr lang="en-US" altLang="en-US" b="1" dirty="0">
                <a:solidFill>
                  <a:srgbClr val="006699"/>
                </a:solidFill>
                <a:latin typeface="+mj-lt"/>
              </a:rPr>
              <a:t>SSDs</a:t>
            </a:r>
            <a:r>
              <a:rPr lang="en-US" altLang="en-US" dirty="0"/>
              <a:t>)</a:t>
            </a:r>
          </a:p>
          <a:p>
            <a:pPr marL="285750" indent="-285750">
              <a:buFont typeface="Arial" panose="020B0604020202020204" pitchFamily="34" charset="0"/>
              <a:buChar char="•"/>
            </a:pPr>
            <a:r>
              <a:rPr lang="en-US" altLang="en-US" dirty="0"/>
              <a:t>Other forms include </a:t>
            </a:r>
            <a:r>
              <a:rPr lang="en-US" altLang="en-US" b="1" dirty="0">
                <a:solidFill>
                  <a:srgbClr val="006699"/>
                </a:solidFill>
                <a:latin typeface="+mj-lt"/>
              </a:rPr>
              <a:t>USB</a:t>
            </a:r>
            <a:r>
              <a:rPr lang="en-US" altLang="en-US" b="1" dirty="0">
                <a:solidFill>
                  <a:srgbClr val="3366FF"/>
                </a:solidFill>
              </a:rPr>
              <a:t> </a:t>
            </a:r>
            <a:r>
              <a:rPr lang="en-US" altLang="en-US" b="1" dirty="0">
                <a:solidFill>
                  <a:srgbClr val="006699"/>
                </a:solidFill>
                <a:latin typeface="+mj-lt"/>
              </a:rPr>
              <a:t>drives</a:t>
            </a:r>
            <a:r>
              <a:rPr lang="en-US" altLang="en-US" dirty="0"/>
              <a:t> (thumb drive, flash drive), DRAM disk replacements, surface-mounted on motherboards, and main storage in devices like smartphones</a:t>
            </a:r>
          </a:p>
          <a:p>
            <a:pPr marL="285750" indent="-285750">
              <a:buFont typeface="Arial" panose="020B0604020202020204" pitchFamily="34" charset="0"/>
              <a:buChar char="•"/>
            </a:pPr>
            <a:r>
              <a:rPr lang="en-US" altLang="en-US" dirty="0"/>
              <a:t>Can be more reliable than HDDs</a:t>
            </a:r>
          </a:p>
          <a:p>
            <a:pPr marL="285750" indent="-285750">
              <a:buFont typeface="Arial" panose="020B0604020202020204" pitchFamily="34" charset="0"/>
              <a:buChar char="•"/>
            </a:pPr>
            <a:r>
              <a:rPr lang="en-US" altLang="en-US" dirty="0"/>
              <a:t>More expensive per MB</a:t>
            </a:r>
          </a:p>
          <a:p>
            <a:pPr marL="285750" indent="-285750">
              <a:buFont typeface="Arial" panose="020B0604020202020204" pitchFamily="34" charset="0"/>
              <a:buChar char="•"/>
            </a:pPr>
            <a:r>
              <a:rPr lang="en-US" altLang="en-US" dirty="0"/>
              <a:t>Maybe have shorter life span – need careful management</a:t>
            </a:r>
          </a:p>
          <a:p>
            <a:pPr marL="285750" indent="-285750">
              <a:buFont typeface="Arial" panose="020B0604020202020204" pitchFamily="34" charset="0"/>
              <a:buChar char="•"/>
            </a:pPr>
            <a:r>
              <a:rPr lang="en-US" altLang="en-US" dirty="0"/>
              <a:t>Less capacity</a:t>
            </a:r>
          </a:p>
          <a:p>
            <a:pPr marL="285750" indent="-285750">
              <a:buFont typeface="Arial" panose="020B0604020202020204" pitchFamily="34" charset="0"/>
              <a:buChar char="•"/>
            </a:pPr>
            <a:r>
              <a:rPr lang="en-US" altLang="en-US" dirty="0"/>
              <a:t>But much faster</a:t>
            </a:r>
          </a:p>
          <a:p>
            <a:pPr marL="285750" indent="-285750">
              <a:buFont typeface="Arial" panose="020B0604020202020204" pitchFamily="34" charset="0"/>
              <a:buChar char="•"/>
            </a:pPr>
            <a:r>
              <a:rPr lang="en-US" altLang="en-US" dirty="0"/>
              <a:t>Busses can be too slow -&gt; connect directly to PCI for example</a:t>
            </a:r>
          </a:p>
          <a:p>
            <a:pPr marL="285750" indent="-285750">
              <a:buFont typeface="Arial" panose="020B0604020202020204" pitchFamily="34" charset="0"/>
              <a:buChar char="•"/>
            </a:pPr>
            <a:r>
              <a:rPr lang="en-US" altLang="en-US" dirty="0"/>
              <a:t>No moving parts, so no seek time or rotational latency</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PPRESENTATIONGUID" val="fd333690-d1c4-4691-ad6c-7ef607921f92"/>
  <p:tag name="TPVERSION" val="8"/>
  <p:tag name="TPFULLVERSION" val="8.2.0.11"/>
  <p:tag name="PPTVERSION" val="16"/>
  <p:tag name="TPOS" val="2"/>
  <p:tag name="TPLASTSAVEVERSION" val="6.2 PC"/>
</p:tagLst>
</file>

<file path=ppt/theme/theme1.xml><?xml version="1.0" encoding="utf-8"?>
<a:theme xmlns:a="http://schemas.openxmlformats.org/drawingml/2006/main" name="PPT_Module 5_Pyth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imes New Roman-Arial">
      <a:maj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RSC_MEETING_PPT</Template>
  <TotalTime>2390</TotalTime>
  <Words>2219</Words>
  <Application>Microsoft Office PowerPoint</Application>
  <PresentationFormat>Widescreen</PresentationFormat>
  <Paragraphs>213</Paragraphs>
  <Slides>29</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29</vt:i4>
      </vt:variant>
    </vt:vector>
  </HeadingPairs>
  <TitlesOfParts>
    <vt:vector size="39" baseType="lpstr">
      <vt:lpstr>ＭＳ Ｐゴシック</vt:lpstr>
      <vt:lpstr>Aptos</vt:lpstr>
      <vt:lpstr>Arial</vt:lpstr>
      <vt:lpstr>Courier New</vt:lpstr>
      <vt:lpstr>Helvetica</vt:lpstr>
      <vt:lpstr>Monotype Sorts</vt:lpstr>
      <vt:lpstr>Symbol</vt:lpstr>
      <vt:lpstr>Times New Roman</vt:lpstr>
      <vt:lpstr>Webdings</vt:lpstr>
      <vt:lpstr>PPT_Module 5_Python</vt:lpstr>
      <vt:lpstr> Mass-Storage Systems</vt:lpstr>
      <vt:lpstr>Chapter 11:  Mass-Storage Systems</vt:lpstr>
      <vt:lpstr>Objectives</vt:lpstr>
      <vt:lpstr>Overview of Mass Storage Structure</vt:lpstr>
      <vt:lpstr>Moving-head Disk Mechanism</vt:lpstr>
      <vt:lpstr>Hard Disk Drives</vt:lpstr>
      <vt:lpstr>Hard Disk Performance</vt:lpstr>
      <vt:lpstr>The First Commercial Disk Drive</vt:lpstr>
      <vt:lpstr>Nonvolatile Memory Devices</vt:lpstr>
      <vt:lpstr>Nonvolatile Memory Devices</vt:lpstr>
      <vt:lpstr>NAND Flash Controller Algorithms</vt:lpstr>
      <vt:lpstr>Volatile Memory</vt:lpstr>
      <vt:lpstr>Disk Structure</vt:lpstr>
      <vt:lpstr>Disk Attachment</vt:lpstr>
      <vt:lpstr>Address Mapping</vt:lpstr>
      <vt:lpstr>HDD Scheduling</vt:lpstr>
      <vt:lpstr>Disk Scheduling (Cont.)</vt:lpstr>
      <vt:lpstr>Disk Scheduling (Cont.)</vt:lpstr>
      <vt:lpstr>FCFS</vt:lpstr>
      <vt:lpstr>SCAN</vt:lpstr>
      <vt:lpstr>SCAN (Cont.)</vt:lpstr>
      <vt:lpstr>C-SCAN</vt:lpstr>
      <vt:lpstr>C-SCAN (Cont.)</vt:lpstr>
      <vt:lpstr>Selecting a Disk-Scheduling Algorithm</vt:lpstr>
      <vt:lpstr>NVM Scheduling</vt:lpstr>
      <vt:lpstr>Error Detection and Correction</vt:lpstr>
      <vt:lpstr>Storage Device Management</vt:lpstr>
      <vt:lpstr>Storage Device Management (cont.)</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KAVYASHREE E D</dc:creator>
  <cp:lastModifiedBy>Admin</cp:lastModifiedBy>
  <cp:revision>77</cp:revision>
  <dcterms:created xsi:type="dcterms:W3CDTF">2025-06-24T09:04:55Z</dcterms:created>
  <dcterms:modified xsi:type="dcterms:W3CDTF">2025-11-10T05:41:40Z</dcterms:modified>
</cp:coreProperties>
</file>